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309"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83" autoAdjust="0"/>
    <p:restoredTop sz="94660"/>
  </p:normalViewPr>
  <p:slideViewPr>
    <p:cSldViewPr snapToGrid="0">
      <p:cViewPr varScale="1">
        <p:scale>
          <a:sx n="88" d="100"/>
          <a:sy n="88" d="100"/>
        </p:scale>
        <p:origin x="4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94B45E-F507-4FC5-8975-44C7045B324B}" type="datetimeFigureOut">
              <a:rPr lang="en-US" smtClean="0"/>
              <a:t>1/30/2019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7E423B-927A-4593-80E7-5C746CADBFE7}" type="slidenum">
              <a:rPr lang="en-US" smtClean="0"/>
              <a:t>‹#›</a:t>
            </a:fld>
            <a:endParaRPr lang="en-US"/>
          </a:p>
        </p:txBody>
      </p:sp>
    </p:spTree>
    <p:extLst>
      <p:ext uri="{BB962C8B-B14F-4D97-AF65-F5344CB8AC3E}">
        <p14:creationId xmlns:p14="http://schemas.microsoft.com/office/powerpoint/2010/main" val="3584984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DDA346F-8516-42F8-9CC8-7FB90316BEE6}" type="slidenum">
              <a:rPr lang="en-GB" altLang="en-US" sz="1200"/>
              <a:pPr/>
              <a:t>1</a:t>
            </a:fld>
            <a:endParaRPr lang="en-GB" altLang="en-US" sz="1200"/>
          </a:p>
        </p:txBody>
      </p:sp>
    </p:spTree>
    <p:extLst>
      <p:ext uri="{BB962C8B-B14F-4D97-AF65-F5344CB8AC3E}">
        <p14:creationId xmlns:p14="http://schemas.microsoft.com/office/powerpoint/2010/main" val="2002563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4D14BA-6F71-4EB9-AF3B-784CEECDD7F0}" type="datetime1">
              <a:rPr lang="en-US" smtClean="0"/>
              <a:t>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49874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A77B15-23EA-44A7-A657-59713CD8F3BF}" type="datetime1">
              <a:rPr lang="en-US" smtClean="0"/>
              <a:t>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1007785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9EEAE0-46C9-4D7B-9DF9-475AA4957042}" type="datetime1">
              <a:rPr lang="en-US" smtClean="0"/>
              <a:t>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1533194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18FBDD-8EA5-4D03-BB49-636CC762946D}" type="datetime1">
              <a:rPr lang="en-US" smtClean="0"/>
              <a:t>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941355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451F0D-EF5F-4A55-A0D3-83525EBF3841}" type="datetime1">
              <a:rPr lang="en-US" smtClean="0"/>
              <a:t>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891782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0D270A-C11E-4126-AFA4-8C0E7DCEBC45}" type="datetime1">
              <a:rPr lang="en-US" smtClean="0"/>
              <a:t>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238586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716041-DB65-4D1F-B68E-EBA82444F425}" type="datetime1">
              <a:rPr lang="en-US" smtClean="0"/>
              <a:t>1/30/2019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147462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2104B7-4A10-4B30-AADC-ECE4C81BFE6E}" type="datetime1">
              <a:rPr lang="en-US" smtClean="0"/>
              <a:t>1/30/2019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57453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C71FE-7CB0-4C51-93DB-F0429A50DBCC}" type="datetime1">
              <a:rPr lang="en-US" smtClean="0"/>
              <a:t>1/30/2019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20360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B1FCF7-016B-40F8-A309-27295012F48B}" type="datetime1">
              <a:rPr lang="en-US" smtClean="0"/>
              <a:t>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4266835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AE6AD6-4CF2-40B4-91FC-1125291CC9EB}" type="datetime1">
              <a:rPr lang="en-US" smtClean="0"/>
              <a:t>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EB9F5-0D30-470F-9EF7-AF0567F51E7B}" type="slidenum">
              <a:rPr lang="en-US" smtClean="0"/>
              <a:t>‹#›</a:t>
            </a:fld>
            <a:endParaRPr lang="en-US"/>
          </a:p>
        </p:txBody>
      </p:sp>
    </p:spTree>
    <p:extLst>
      <p:ext uri="{BB962C8B-B14F-4D97-AF65-F5344CB8AC3E}">
        <p14:creationId xmlns:p14="http://schemas.microsoft.com/office/powerpoint/2010/main" val="3450500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6D76D-B0CC-432C-9122-598A2C791A02}" type="datetime1">
              <a:rPr lang="en-US" smtClean="0"/>
              <a:t>1/30/2019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3EB9F5-0D30-470F-9EF7-AF0567F51E7B}" type="slidenum">
              <a:rPr lang="en-US" smtClean="0"/>
              <a:t>‹#›</a:t>
            </a:fld>
            <a:endParaRPr lang="en-US"/>
          </a:p>
        </p:txBody>
      </p:sp>
    </p:spTree>
    <p:extLst>
      <p:ext uri="{BB962C8B-B14F-4D97-AF65-F5344CB8AC3E}">
        <p14:creationId xmlns:p14="http://schemas.microsoft.com/office/powerpoint/2010/main" val="2342537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3" Type="http://schemas.openxmlformats.org/officeDocument/2006/relationships/image" Target="http://upload.wikimedia.org/wikipedia/en/4/41/English-slf.pn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http://upload.wikimedia.org/wikipedia/en/c/c2/English-slf2.PNG"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en.wikipedia.org/wiki/Kingdom_of_Prussia" TargetMode="External"/><Relationship Id="rId2" Type="http://schemas.openxmlformats.org/officeDocument/2006/relationships/hyperlink" Target="http://en.wikipedia.org/wiki/Cz%C5%82uch%C3%B3w" TargetMode="External"/><Relationship Id="rId1" Type="http://schemas.openxmlformats.org/officeDocument/2006/relationships/slideLayout" Target="../slideLayouts/slideLayout2.xml"/><Relationship Id="rId6" Type="http://schemas.openxmlformats.org/officeDocument/2006/relationships/hyperlink" Target="http://en.wikipedia.org/wiki/Germany" TargetMode="External"/><Relationship Id="rId5" Type="http://schemas.openxmlformats.org/officeDocument/2006/relationships/hyperlink" Target="http://en.wikipedia.org/wiki/German_Empire" TargetMode="External"/><Relationship Id="rId4" Type="http://schemas.openxmlformats.org/officeDocument/2006/relationships/hyperlink" Target="http://en.wikipedia.org/wiki/Szczecinek"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3"/>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dirty="0">
                <a:solidFill>
                  <a:schemeClr val="tx2"/>
                </a:solidFill>
              </a:rPr>
              <a:t>Rinaldi </a:t>
            </a:r>
            <a:r>
              <a:rPr lang="en-GB" altLang="en-US" sz="1400" dirty="0" err="1">
                <a:solidFill>
                  <a:schemeClr val="tx2"/>
                </a:solidFill>
              </a:rPr>
              <a:t>Munir</a:t>
            </a:r>
            <a:r>
              <a:rPr lang="en-GB" altLang="en-US" sz="1400" dirty="0">
                <a:solidFill>
                  <a:schemeClr val="tx2"/>
                </a:solidFill>
              </a:rPr>
              <a:t>/IF4020 </a:t>
            </a:r>
            <a:r>
              <a:rPr lang="en-GB" altLang="en-US" sz="1400" dirty="0" err="1">
                <a:solidFill>
                  <a:schemeClr val="tx2"/>
                </a:solidFill>
              </a:rPr>
              <a:t>Kriptografi</a:t>
            </a:r>
            <a:endParaRPr lang="en-GB" altLang="en-US" sz="1400" dirty="0">
              <a:solidFill>
                <a:schemeClr val="tx2"/>
              </a:solidFill>
            </a:endParaRPr>
          </a:p>
        </p:txBody>
      </p:sp>
      <p:sp>
        <p:nvSpPr>
          <p:cNvPr id="4099" name="Rectangle 24"/>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E67276A6-A886-4E9D-B727-5D2CEFC3861C}" type="slidenum">
              <a:rPr lang="en-GB" altLang="en-US" sz="1400">
                <a:solidFill>
                  <a:schemeClr val="tx2"/>
                </a:solidFill>
              </a:rPr>
              <a:pPr>
                <a:spcBef>
                  <a:spcPct val="0"/>
                </a:spcBef>
                <a:buClrTx/>
                <a:buSzTx/>
                <a:buFontTx/>
                <a:buNone/>
              </a:pPr>
              <a:t>1</a:t>
            </a:fld>
            <a:endParaRPr lang="en-GB" altLang="en-US" sz="1400">
              <a:solidFill>
                <a:schemeClr val="tx2"/>
              </a:solidFill>
            </a:endParaRPr>
          </a:p>
        </p:txBody>
      </p:sp>
      <p:sp>
        <p:nvSpPr>
          <p:cNvPr id="4100" name="Rectangle 2"/>
          <p:cNvSpPr>
            <a:spLocks noGrp="1" noChangeArrowheads="1"/>
          </p:cNvSpPr>
          <p:nvPr>
            <p:ph type="ctrTitle"/>
          </p:nvPr>
        </p:nvSpPr>
        <p:spPr>
          <a:xfrm>
            <a:off x="2362200" y="1600200"/>
            <a:ext cx="7772400" cy="1447800"/>
          </a:xfrm>
        </p:spPr>
        <p:txBody>
          <a:bodyPr>
            <a:normAutofit fontScale="90000"/>
          </a:bodyPr>
          <a:lstStyle/>
          <a:p>
            <a:pPr algn="ctr" eaLnBrk="1" hangingPunct="1"/>
            <a:r>
              <a:rPr lang="en-US" altLang="en-US" b="1" dirty="0" smtClean="0">
                <a:solidFill>
                  <a:srgbClr val="000000"/>
                </a:solidFill>
                <a:cs typeface="Times New Roman" panose="02020603050405020304" pitchFamily="18" charset="0"/>
              </a:rPr>
              <a:t/>
            </a:r>
            <a:br>
              <a:rPr lang="en-US" altLang="en-US" b="1" dirty="0" smtClean="0">
                <a:solidFill>
                  <a:srgbClr val="000000"/>
                </a:solidFill>
                <a:cs typeface="Times New Roman" panose="02020603050405020304" pitchFamily="18" charset="0"/>
              </a:rPr>
            </a:br>
            <a:r>
              <a:rPr lang="en-US" altLang="en-US" b="1" dirty="0" err="1" smtClean="0">
                <a:solidFill>
                  <a:srgbClr val="FF0000"/>
                </a:solidFill>
                <a:cs typeface="Times New Roman" panose="02020603050405020304" pitchFamily="18" charset="0"/>
              </a:rPr>
              <a:t>Kriptanalisis</a:t>
            </a:r>
            <a:r>
              <a:rPr lang="en-US" altLang="en-US" b="1" dirty="0" smtClean="0">
                <a:solidFill>
                  <a:srgbClr val="FF0000"/>
                </a:solidFill>
                <a:cs typeface="Times New Roman" panose="02020603050405020304" pitchFamily="18" charset="0"/>
              </a:rPr>
              <a:t> </a:t>
            </a:r>
            <a:r>
              <a:rPr lang="en-US" altLang="en-US" b="1" dirty="0" err="1" smtClean="0">
                <a:solidFill>
                  <a:srgbClr val="FF0000"/>
                </a:solidFill>
                <a:cs typeface="Times New Roman" panose="02020603050405020304" pitchFamily="18" charset="0"/>
              </a:rPr>
              <a:t>Sederhana</a:t>
            </a:r>
            <a:endParaRPr lang="en-GB" altLang="en-US" sz="3200" dirty="0">
              <a:solidFill>
                <a:srgbClr val="FF0000"/>
              </a:solidFill>
              <a:cs typeface="Times New Roman" panose="02020603050405020304" pitchFamily="18" charset="0"/>
            </a:endParaRPr>
          </a:p>
        </p:txBody>
      </p:sp>
      <p:sp>
        <p:nvSpPr>
          <p:cNvPr id="6" name="Rectangle 5"/>
          <p:cNvSpPr/>
          <p:nvPr/>
        </p:nvSpPr>
        <p:spPr>
          <a:xfrm>
            <a:off x="2808515" y="943201"/>
            <a:ext cx="6096000" cy="461665"/>
          </a:xfrm>
          <a:prstGeom prst="rect">
            <a:avLst/>
          </a:prstGeom>
        </p:spPr>
        <p:txBody>
          <a:bodyPr>
            <a:spAutoFit/>
          </a:bodyPr>
          <a:lstStyle/>
          <a:p>
            <a:pPr algn="ctr"/>
            <a:r>
              <a:rPr lang="en-US" altLang="en-US" sz="2400" dirty="0" err="1"/>
              <a:t>Bahan</a:t>
            </a:r>
            <a:r>
              <a:rPr lang="en-US" altLang="en-US" sz="2400" dirty="0"/>
              <a:t> </a:t>
            </a:r>
            <a:r>
              <a:rPr lang="en-US" altLang="en-US" sz="2400" dirty="0" err="1"/>
              <a:t>kuliah</a:t>
            </a:r>
            <a:r>
              <a:rPr lang="en-US" altLang="en-US" sz="2400" dirty="0"/>
              <a:t> </a:t>
            </a:r>
            <a:r>
              <a:rPr lang="en-US" altLang="en-US" sz="2400" dirty="0" smtClean="0"/>
              <a:t>IF4020 </a:t>
            </a:r>
            <a:r>
              <a:rPr lang="en-US" altLang="en-US" sz="2400" dirty="0" err="1"/>
              <a:t>Kriptografi</a:t>
            </a:r>
            <a:endParaRPr lang="en-GB" altLang="en-US" sz="2400" dirty="0"/>
          </a:p>
        </p:txBody>
      </p:sp>
      <p:sp>
        <p:nvSpPr>
          <p:cNvPr id="8" name="Subtitle 2"/>
          <p:cNvSpPr>
            <a:spLocks noGrp="1"/>
          </p:cNvSpPr>
          <p:nvPr>
            <p:ph type="subTitle" idx="1"/>
          </p:nvPr>
        </p:nvSpPr>
        <p:spPr>
          <a:xfrm>
            <a:off x="1676400" y="3659936"/>
            <a:ext cx="9144000" cy="2106559"/>
          </a:xfrm>
        </p:spPr>
        <p:txBody>
          <a:bodyPr>
            <a:normAutofit fontScale="92500" lnSpcReduction="10000"/>
          </a:bodyPr>
          <a:lstStyle/>
          <a:p>
            <a:r>
              <a:rPr lang="en-US" b="1" dirty="0" err="1" smtClean="0"/>
              <a:t>Oleh</a:t>
            </a:r>
            <a:r>
              <a:rPr lang="en-US" b="1" dirty="0" smtClean="0"/>
              <a:t>: Dr. Rinaldi </a:t>
            </a:r>
            <a:r>
              <a:rPr lang="en-US" b="1" dirty="0" err="1" smtClean="0"/>
              <a:t>Munir</a:t>
            </a:r>
            <a:endParaRPr lang="en-US" b="1" dirty="0" smtClean="0"/>
          </a:p>
          <a:p>
            <a:endParaRPr lang="en-US" b="1" dirty="0"/>
          </a:p>
          <a:p>
            <a:r>
              <a:rPr lang="en-US" b="1" dirty="0" smtClean="0"/>
              <a:t>Prodi </a:t>
            </a:r>
            <a:r>
              <a:rPr lang="en-US" b="1" dirty="0" err="1" smtClean="0"/>
              <a:t>Informatika</a:t>
            </a:r>
            <a:endParaRPr lang="en-US" b="1" dirty="0" smtClean="0"/>
          </a:p>
          <a:p>
            <a:r>
              <a:rPr lang="en-US" b="1" dirty="0" err="1" smtClean="0"/>
              <a:t>Sekolah</a:t>
            </a:r>
            <a:r>
              <a:rPr lang="en-US" b="1" dirty="0" smtClean="0"/>
              <a:t> </a:t>
            </a:r>
            <a:r>
              <a:rPr lang="en-US" b="1" dirty="0" err="1" smtClean="0"/>
              <a:t>Teknik</a:t>
            </a:r>
            <a:r>
              <a:rPr lang="en-US" b="1" dirty="0" smtClean="0"/>
              <a:t> </a:t>
            </a:r>
            <a:r>
              <a:rPr lang="en-US" b="1" dirty="0" err="1" smtClean="0"/>
              <a:t>Elektro</a:t>
            </a:r>
            <a:r>
              <a:rPr lang="en-US" b="1" dirty="0" smtClean="0"/>
              <a:t> </a:t>
            </a:r>
            <a:r>
              <a:rPr lang="en-US" b="1" dirty="0" err="1" smtClean="0"/>
              <a:t>dan</a:t>
            </a:r>
            <a:r>
              <a:rPr lang="en-US" b="1" dirty="0" smtClean="0"/>
              <a:t> </a:t>
            </a:r>
            <a:r>
              <a:rPr lang="en-US" b="1" dirty="0" err="1" smtClean="0"/>
              <a:t>Informatika</a:t>
            </a:r>
            <a:endParaRPr lang="en-US" b="1" dirty="0" smtClean="0"/>
          </a:p>
          <a:p>
            <a:r>
              <a:rPr lang="en-US" b="1" dirty="0" smtClean="0"/>
              <a:t>2019</a:t>
            </a:r>
          </a:p>
        </p:txBody>
      </p:sp>
    </p:spTree>
    <p:extLst>
      <p:ext uri="{BB962C8B-B14F-4D97-AF65-F5344CB8AC3E}">
        <p14:creationId xmlns:p14="http://schemas.microsoft.com/office/powerpoint/2010/main" val="709616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400"/>
            <a:ext cx="10439400" cy="5302250"/>
          </a:xfrm>
        </p:spPr>
        <p:txBody>
          <a:bodyPr/>
          <a:lstStyle/>
          <a:p>
            <a:pPr eaLnBrk="1" hangingPunct="1">
              <a:defRPr/>
            </a:pPr>
            <a:r>
              <a:rPr lang="en-GB" dirty="0" err="1">
                <a:solidFill>
                  <a:srgbClr val="010000"/>
                </a:solidFill>
                <a:cs typeface="Times New Roman" panose="02020603050405020304" pitchFamily="18" charset="0"/>
              </a:rPr>
              <a:t>Hanya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dua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diantaranya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yaitu</a:t>
            </a:r>
            <a:r>
              <a:rPr lang="en-GB" dirty="0">
                <a:solidFill>
                  <a:srgbClr val="010000"/>
                </a:solidFill>
                <a:cs typeface="Times New Roman" panose="02020603050405020304" pitchFamily="18" charset="0"/>
              </a:rPr>
              <a:t> 31 </a:t>
            </a:r>
            <a:r>
              <a:rPr lang="en-GB" dirty="0" err="1">
                <a:solidFill>
                  <a:srgbClr val="010000"/>
                </a:solidFill>
                <a:cs typeface="Times New Roman" panose="02020603050405020304" pitchFamily="18" charset="0"/>
              </a:rPr>
              <a:t>dan</a:t>
            </a:r>
            <a:r>
              <a:rPr lang="en-GB" dirty="0">
                <a:solidFill>
                  <a:srgbClr val="010000"/>
                </a:solidFill>
                <a:cs typeface="Times New Roman" panose="02020603050405020304" pitchFamily="18" charset="0"/>
              </a:rPr>
              <a:t> 42 yang </a:t>
            </a:r>
            <a:r>
              <a:rPr lang="en-GB" dirty="0" err="1">
                <a:solidFill>
                  <a:srgbClr val="010000"/>
                </a:solidFill>
                <a:cs typeface="Times New Roman" panose="02020603050405020304" pitchFamily="18" charset="0"/>
              </a:rPr>
              <a:t>mempunyai</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huruf</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berikutnya</a:t>
            </a:r>
            <a:r>
              <a:rPr lang="en-GB" dirty="0">
                <a:solidFill>
                  <a:srgbClr val="010000"/>
                </a:solidFill>
                <a:cs typeface="Times New Roman" panose="02020603050405020304" pitchFamily="18" charset="0"/>
              </a:rPr>
              <a:t> yang </a:t>
            </a:r>
            <a:r>
              <a:rPr lang="en-GB" dirty="0" err="1">
                <a:solidFill>
                  <a:srgbClr val="010000"/>
                </a:solidFill>
                <a:cs typeface="Times New Roman" panose="02020603050405020304" pitchFamily="18" charset="0"/>
              </a:rPr>
              <a:t>berulang</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berkoresponden</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dengan</a:t>
            </a:r>
            <a:r>
              <a:rPr lang="en-GB" dirty="0">
                <a:solidFill>
                  <a:srgbClr val="010000"/>
                </a:solidFill>
                <a:cs typeface="Times New Roman" panose="02020603050405020304" pitchFamily="18" charset="0"/>
              </a:rPr>
              <a:t> </a:t>
            </a:r>
            <a:r>
              <a:rPr lang="en-GB" dirty="0">
                <a:solidFill>
                  <a:srgbClr val="010000"/>
                </a:solidFill>
                <a:latin typeface="Courier" pitchFamily="49" charset="0"/>
                <a:cs typeface="Times New Roman" panose="02020603050405020304" pitchFamily="18" charset="0"/>
              </a:rPr>
              <a:t>N</a:t>
            </a:r>
            <a:r>
              <a:rPr lang="en-US" dirty="0">
                <a:solidFill>
                  <a:srgbClr val="010000"/>
                </a:solidFill>
                <a:cs typeface="Times New Roman" panose="02020603050405020304" pitchFamily="18" charset="0"/>
              </a:rPr>
              <a:t> </a:t>
            </a:r>
            <a:endParaRPr lang="en-US" dirty="0" smtClean="0">
              <a:solidFill>
                <a:srgbClr val="010000"/>
              </a:solidFill>
              <a:cs typeface="Times New Roman" panose="02020603050405020304" pitchFamily="18" charset="0"/>
            </a:endParaRPr>
          </a:p>
          <a:p>
            <a:pPr eaLnBrk="1" hangingPunct="1">
              <a:defRPr/>
            </a:pPr>
            <a:endParaRPr lang="en-US" dirty="0">
              <a:solidFill>
                <a:srgbClr val="010000"/>
              </a:solidFill>
              <a:cs typeface="Times New Roman" panose="02020603050405020304" pitchFamily="18" charset="0"/>
            </a:endParaRPr>
          </a:p>
          <a:p>
            <a:pPr eaLnBrk="1" hangingPunct="1">
              <a:defRPr/>
            </a:pPr>
            <a:r>
              <a:rPr lang="en-GB" dirty="0">
                <a:solidFill>
                  <a:srgbClr val="010000"/>
                </a:solidFill>
                <a:cs typeface="Times New Roman" panose="02020603050405020304" pitchFamily="18" charset="0"/>
              </a:rPr>
              <a:t>Dan </a:t>
            </a:r>
            <a:r>
              <a:rPr lang="en-GB" dirty="0" err="1">
                <a:solidFill>
                  <a:srgbClr val="010000"/>
                </a:solidFill>
                <a:cs typeface="Times New Roman" panose="02020603050405020304" pitchFamily="18" charset="0"/>
              </a:rPr>
              <a:t>dari</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keduanya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hanya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pada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posisi</a:t>
            </a:r>
            <a:r>
              <a:rPr lang="en-GB" dirty="0">
                <a:solidFill>
                  <a:srgbClr val="010000"/>
                </a:solidFill>
                <a:cs typeface="Times New Roman" panose="02020603050405020304" pitchFamily="18" charset="0"/>
              </a:rPr>
              <a:t> 31 </a:t>
            </a:r>
            <a:r>
              <a:rPr lang="en-GB" dirty="0" err="1">
                <a:solidFill>
                  <a:srgbClr val="010000"/>
                </a:solidFill>
                <a:cs typeface="Times New Roman" panose="02020603050405020304" pitchFamily="18" charset="0"/>
              </a:rPr>
              <a:t>huruf</a:t>
            </a:r>
            <a:r>
              <a:rPr lang="en-GB" dirty="0">
                <a:solidFill>
                  <a:srgbClr val="010000"/>
                </a:solidFill>
                <a:cs typeface="Times New Roman" panose="02020603050405020304" pitchFamily="18" charset="0"/>
              </a:rPr>
              <a:t> </a:t>
            </a:r>
            <a:r>
              <a:rPr lang="en-GB" dirty="0">
                <a:solidFill>
                  <a:srgbClr val="010000"/>
                </a:solidFill>
                <a:latin typeface="Courier" pitchFamily="49" charset="0"/>
                <a:cs typeface="Times New Roman" panose="02020603050405020304" pitchFamily="18" charset="0"/>
              </a:rPr>
              <a:t>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berada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pada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posisi</a:t>
            </a:r>
            <a:r>
              <a:rPr lang="en-GB" dirty="0">
                <a:solidFill>
                  <a:srgbClr val="010000"/>
                </a:solidFill>
                <a:cs typeface="Times New Roman" panose="02020603050405020304" pitchFamily="18" charset="0"/>
              </a:rPr>
              <a:t> yang </a:t>
            </a:r>
            <a:r>
              <a:rPr lang="en-GB" dirty="0" err="1">
                <a:solidFill>
                  <a:srgbClr val="010000"/>
                </a:solidFill>
                <a:cs typeface="Times New Roman" panose="02020603050405020304" pitchFamily="18" charset="0"/>
              </a:rPr>
              <a:t>tepat</a:t>
            </a:r>
            <a:r>
              <a:rPr lang="en-US" dirty="0">
                <a:solidFill>
                  <a:srgbClr val="010000"/>
                </a:solidFill>
                <a:cs typeface="Times New Roman" panose="02020603050405020304" pitchFamily="18" charset="0"/>
              </a:rPr>
              <a:t> </a:t>
            </a:r>
            <a:endParaRPr lang="en-US" dirty="0" smtClean="0">
              <a:solidFill>
                <a:srgbClr val="010000"/>
              </a:solidFill>
              <a:cs typeface="Times New Roman" panose="02020603050405020304" pitchFamily="18" charset="0"/>
            </a:endParaRPr>
          </a:p>
          <a:p>
            <a:pPr eaLnBrk="1" hangingPunct="1">
              <a:defRPr/>
            </a:pPr>
            <a:endParaRPr lang="en-US" dirty="0">
              <a:solidFill>
                <a:srgbClr val="010000"/>
              </a:solidFill>
              <a:cs typeface="Times New Roman" panose="02020603050405020304" pitchFamily="18" charset="0"/>
            </a:endParaRPr>
          </a:p>
          <a:p>
            <a:pPr eaLnBrk="1" hangingPunct="1">
              <a:defRPr/>
            </a:pPr>
            <a:r>
              <a:rPr lang="en-GB" dirty="0" err="1">
                <a:solidFill>
                  <a:srgbClr val="010000"/>
                </a:solidFill>
                <a:cs typeface="Times New Roman" panose="02020603050405020304" pitchFamily="18" charset="0"/>
              </a:rPr>
              <a:t>Jadi</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ditemukan</a:t>
            </a:r>
            <a:r>
              <a:rPr lang="en-GB" dirty="0">
                <a:solidFill>
                  <a:srgbClr val="010000"/>
                </a:solidFill>
                <a:cs typeface="Times New Roman" panose="02020603050405020304" pitchFamily="18" charset="0"/>
              </a:rPr>
              <a:t> </a:t>
            </a:r>
            <a:r>
              <a:rPr lang="en-GB" dirty="0" smtClean="0">
                <a:solidFill>
                  <a:srgbClr val="010000"/>
                </a:solidFill>
                <a:latin typeface="Courier" pitchFamily="49" charset="0"/>
                <a:cs typeface="Times New Roman" panose="02020603050405020304" pitchFamily="18" charset="0"/>
              </a:rPr>
              <a:t>financial</a:t>
            </a:r>
            <a:r>
              <a:rPr lang="en-GB" dirty="0" smtClean="0">
                <a:solidFill>
                  <a:srgbClr val="010000"/>
                </a:solidFill>
                <a:cs typeface="Times New Roman" panose="02020603050405020304" pitchFamily="18" charset="0"/>
              </a:rPr>
              <a:t> </a:t>
            </a:r>
            <a:r>
              <a:rPr lang="en-GB" dirty="0" err="1" smtClean="0">
                <a:solidFill>
                  <a:srgbClr val="010000"/>
                </a:solidFill>
                <a:cs typeface="Times New Roman" panose="02020603050405020304" pitchFamily="18" charset="0"/>
              </a:rPr>
              <a:t>pada</a:t>
            </a:r>
            <a:r>
              <a:rPr lang="en-GB" dirty="0" smtClean="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posisi</a:t>
            </a:r>
            <a:r>
              <a:rPr lang="en-GB" dirty="0">
                <a:solidFill>
                  <a:srgbClr val="010000"/>
                </a:solidFill>
                <a:cs typeface="Times New Roman" panose="02020603050405020304" pitchFamily="18" charset="0"/>
              </a:rPr>
              <a:t> 30, </a:t>
            </a:r>
            <a:r>
              <a:rPr lang="en-GB" dirty="0" err="1">
                <a:solidFill>
                  <a:srgbClr val="010000"/>
                </a:solidFill>
                <a:cs typeface="Times New Roman" panose="02020603050405020304" pitchFamily="18" charset="0"/>
              </a:rPr>
              <a:t>yaitu</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untuk</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kriptogram</a:t>
            </a:r>
            <a:r>
              <a:rPr lang="en-GB" dirty="0">
                <a:solidFill>
                  <a:srgbClr val="010000"/>
                </a:solidFill>
                <a:cs typeface="Times New Roman" panose="02020603050405020304" pitchFamily="18" charset="0"/>
              </a:rPr>
              <a:t> </a:t>
            </a:r>
            <a:r>
              <a:rPr lang="en-GB" dirty="0">
                <a:solidFill>
                  <a:srgbClr val="010000"/>
                </a:solidFill>
                <a:latin typeface="Courier" pitchFamily="49" charset="0"/>
                <a:cs typeface="Times New Roman" panose="02020603050405020304" pitchFamily="18" charset="0"/>
              </a:rPr>
              <a:t>XCTQTZCQV</a:t>
            </a:r>
            <a:r>
              <a:rPr lang="en-US" dirty="0">
                <a:solidFill>
                  <a:srgbClr val="010000"/>
                </a:solidFill>
                <a:cs typeface="Times New Roman" panose="02020603050405020304" pitchFamily="18" charset="0"/>
              </a:rPr>
              <a:t> </a:t>
            </a:r>
          </a:p>
          <a:p>
            <a:pPr marL="0" indent="0">
              <a:buNone/>
              <a:defRPr/>
            </a:pPr>
            <a:endParaRPr lang="en-US" sz="2400" dirty="0"/>
          </a:p>
          <a:p>
            <a:pPr marL="0" indent="0">
              <a:buNone/>
              <a:defRPr/>
            </a:pPr>
            <a:r>
              <a:rPr lang="en-US" sz="2400" dirty="0" smtClean="0">
                <a:latin typeface="Courier" pitchFamily="49" charset="0"/>
                <a:cs typeface="Times New Roman" panose="02020603050405020304" pitchFamily="18" charset="0"/>
              </a:rPr>
              <a:t>CTBMN </a:t>
            </a:r>
            <a:r>
              <a:rPr lang="en-US" sz="2400" dirty="0">
                <a:latin typeface="Courier" pitchFamily="49" charset="0"/>
                <a:cs typeface="Times New Roman" panose="02020603050405020304" pitchFamily="18" charset="0"/>
              </a:rPr>
              <a:t>BYCTC BTJDS QXBNS GSTJC BTSW</a:t>
            </a:r>
            <a:r>
              <a:rPr lang="en-US" sz="2400" dirty="0">
                <a:solidFill>
                  <a:srgbClr val="FF0000"/>
                </a:solidFill>
                <a:latin typeface="Courier" pitchFamily="49" charset="0"/>
                <a:cs typeface="Times New Roman" panose="02020603050405020304" pitchFamily="18" charset="0"/>
              </a:rPr>
              <a:t>X </a:t>
            </a:r>
            <a:r>
              <a:rPr lang="en-US" sz="2400" dirty="0" smtClean="0">
                <a:solidFill>
                  <a:srgbClr val="FF0000"/>
                </a:solidFill>
                <a:latin typeface="Courier" pitchFamily="49" charset="0"/>
                <a:cs typeface="Times New Roman" panose="02020603050405020304" pitchFamily="18" charset="0"/>
              </a:rPr>
              <a:t>CTQTZ </a:t>
            </a:r>
            <a:r>
              <a:rPr lang="en-US" sz="2400" dirty="0">
                <a:solidFill>
                  <a:srgbClr val="FF0000"/>
                </a:solidFill>
                <a:latin typeface="Courier" pitchFamily="49" charset="0"/>
                <a:cs typeface="Times New Roman" panose="02020603050405020304" pitchFamily="18" charset="0"/>
              </a:rPr>
              <a:t>CQV</a:t>
            </a:r>
            <a:r>
              <a:rPr lang="en-US" sz="2400" dirty="0">
                <a:latin typeface="Courier" pitchFamily="49" charset="0"/>
                <a:cs typeface="Times New Roman" panose="02020603050405020304" pitchFamily="18" charset="0"/>
              </a:rPr>
              <a:t>UJ QJSGS TJQZZ MNQJS VLNSX </a:t>
            </a:r>
            <a:r>
              <a:rPr lang="en-US" sz="2400" dirty="0" smtClean="0">
                <a:latin typeface="Courier" pitchFamily="49" charset="0"/>
                <a:cs typeface="Times New Roman" panose="02020603050405020304" pitchFamily="18" charset="0"/>
              </a:rPr>
              <a:t>VSZJU </a:t>
            </a:r>
            <a:r>
              <a:rPr lang="en-US" sz="2400" dirty="0">
                <a:latin typeface="Courier" pitchFamily="49" charset="0"/>
                <a:cs typeface="Times New Roman" panose="02020603050405020304" pitchFamily="18" charset="0"/>
              </a:rPr>
              <a:t>JDSTS JQUUS JUBXJ DSKSU JSNTK </a:t>
            </a:r>
            <a:r>
              <a:rPr lang="en-US" sz="2400" dirty="0" smtClean="0">
                <a:latin typeface="Courier" pitchFamily="49" charset="0"/>
                <a:cs typeface="Times New Roman" panose="02020603050405020304" pitchFamily="18" charset="0"/>
              </a:rPr>
              <a:t>BGAQJ </a:t>
            </a:r>
            <a:r>
              <a:rPr lang="en-US" sz="2400" dirty="0">
                <a:latin typeface="Courier" pitchFamily="49" charset="0"/>
                <a:cs typeface="Times New Roman" panose="02020603050405020304" pitchFamily="18" charset="0"/>
              </a:rPr>
              <a:t>ZBGYQ TLCTZ BNYBN  QJSW</a:t>
            </a:r>
          </a:p>
          <a:p>
            <a:pPr marL="0" indent="0">
              <a:buNone/>
              <a:defRPr/>
            </a:pPr>
            <a:endParaRPr lang="en-US" sz="2400" dirty="0"/>
          </a:p>
        </p:txBody>
      </p:sp>
      <p:sp>
        <p:nvSpPr>
          <p:cNvPr id="14339"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AF1004CD-1585-4BB7-826A-3542EC0E3518}" type="slidenum">
              <a:rPr lang="en-GB" altLang="en-US" sz="2400">
                <a:solidFill>
                  <a:schemeClr val="tx2"/>
                </a:solidFill>
              </a:rPr>
              <a:pPr>
                <a:spcBef>
                  <a:spcPct val="0"/>
                </a:spcBef>
                <a:buClrTx/>
                <a:buSzTx/>
                <a:buFontTx/>
                <a:buNone/>
              </a:pPr>
              <a:t>10</a:t>
            </a:fld>
            <a:endParaRPr lang="en-GB" altLang="en-US" sz="1400">
              <a:solidFill>
                <a:schemeClr val="tx2"/>
              </a:solidFill>
            </a:endParaRPr>
          </a:p>
        </p:txBody>
      </p:sp>
    </p:spTree>
    <p:extLst>
      <p:ext uri="{BB962C8B-B14F-4D97-AF65-F5344CB8AC3E}">
        <p14:creationId xmlns:p14="http://schemas.microsoft.com/office/powerpoint/2010/main" val="5892447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CAD909C-A931-420A-9916-3FE20D4C2116}" type="slidenum">
              <a:rPr lang="en-GB" altLang="en-US" sz="2400">
                <a:solidFill>
                  <a:schemeClr val="tx2"/>
                </a:solidFill>
              </a:rPr>
              <a:pPr>
                <a:spcBef>
                  <a:spcPct val="0"/>
                </a:spcBef>
                <a:buClrTx/>
                <a:buSzTx/>
                <a:buFontTx/>
                <a:buNone/>
              </a:pPr>
              <a:t>11</a:t>
            </a:fld>
            <a:endParaRPr lang="en-GB" altLang="en-US" sz="1400">
              <a:solidFill>
                <a:schemeClr val="tx2"/>
              </a:solidFill>
            </a:endParaRPr>
          </a:p>
        </p:txBody>
      </p:sp>
      <p:sp>
        <p:nvSpPr>
          <p:cNvPr id="15364" name="Rectangle 3"/>
          <p:cNvSpPr>
            <a:spLocks noGrp="1" noChangeArrowheads="1"/>
          </p:cNvSpPr>
          <p:nvPr>
            <p:ph type="body" idx="1"/>
          </p:nvPr>
        </p:nvSpPr>
        <p:spPr>
          <a:xfrm>
            <a:off x="1013791" y="762000"/>
            <a:ext cx="9959009" cy="5454650"/>
          </a:xfrm>
        </p:spPr>
        <p:txBody>
          <a:bodyPr>
            <a:normAutofit lnSpcReduction="10000"/>
          </a:bodyPr>
          <a:lstStyle/>
          <a:p>
            <a:pPr eaLnBrk="1" hangingPunct="1"/>
            <a:r>
              <a:rPr lang="en-US" altLang="en-US" sz="2000" dirty="0" err="1">
                <a:solidFill>
                  <a:srgbClr val="010000"/>
                </a:solidFill>
              </a:rPr>
              <a:t>Diperoleh</a:t>
            </a:r>
            <a:r>
              <a:rPr lang="en-US" altLang="en-US" sz="2000" dirty="0">
                <a:solidFill>
                  <a:srgbClr val="010000"/>
                </a:solidFill>
              </a:rPr>
              <a:t> </a:t>
            </a:r>
            <a:r>
              <a:rPr lang="en-US" altLang="en-US" sz="2000" dirty="0" err="1">
                <a:solidFill>
                  <a:srgbClr val="010000"/>
                </a:solidFill>
              </a:rPr>
              <a:t>pemetaan</a:t>
            </a:r>
            <a:r>
              <a:rPr lang="en-US" altLang="en-US" sz="2000" dirty="0">
                <a:solidFill>
                  <a:srgbClr val="010000"/>
                </a:solidFill>
              </a:rPr>
              <a:t>:</a:t>
            </a:r>
          </a:p>
          <a:p>
            <a:pPr algn="just" eaLnBrk="1" hangingPunct="1">
              <a:buFont typeface="Wingdings" panose="05000000000000000000" pitchFamily="2" charset="2"/>
              <a:buNone/>
            </a:pPr>
            <a:r>
              <a:rPr lang="en-US" altLang="en-US" sz="2000" dirty="0">
                <a:solidFill>
                  <a:srgbClr val="010000"/>
                </a:solidFill>
                <a:latin typeface="Courier" pitchFamily="49" charset="0"/>
                <a:cs typeface="Times New Roman" panose="02020603050405020304" pitchFamily="18" charset="0"/>
              </a:rPr>
              <a:t>		X	</a:t>
            </a:r>
            <a:r>
              <a:rPr lang="en-US" altLang="en-US" sz="20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000" dirty="0">
                <a:solidFill>
                  <a:srgbClr val="010000"/>
                </a:solidFill>
                <a:latin typeface="Courier" pitchFamily="49" charset="0"/>
                <a:cs typeface="Times New Roman" panose="02020603050405020304" pitchFamily="18" charset="0"/>
              </a:rPr>
              <a:t> 	f	C	</a:t>
            </a:r>
            <a:r>
              <a:rPr lang="en-US" altLang="en-US" sz="20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000" dirty="0">
                <a:solidFill>
                  <a:srgbClr val="010000"/>
                </a:solidFill>
                <a:latin typeface="Courier" pitchFamily="49" charset="0"/>
                <a:cs typeface="Times New Roman" panose="02020603050405020304" pitchFamily="18" charset="0"/>
              </a:rPr>
              <a:t> 	</a:t>
            </a:r>
            <a:r>
              <a:rPr lang="en-US" altLang="en-US" sz="2000" dirty="0" err="1">
                <a:solidFill>
                  <a:srgbClr val="010000"/>
                </a:solidFill>
                <a:latin typeface="Courier" pitchFamily="49" charset="0"/>
                <a:cs typeface="Times New Roman" panose="02020603050405020304" pitchFamily="18" charset="0"/>
              </a:rPr>
              <a:t>i</a:t>
            </a:r>
            <a:endParaRPr lang="en-US" altLang="en-US" sz="2000" dirty="0">
              <a:solidFill>
                <a:srgbClr val="010000"/>
              </a:solidFill>
              <a:cs typeface="Times New Roman" panose="02020603050405020304" pitchFamily="18" charset="0"/>
            </a:endParaRPr>
          </a:p>
          <a:p>
            <a:pPr algn="just" eaLnBrk="1" hangingPunct="1">
              <a:buFont typeface="Wingdings" panose="05000000000000000000" pitchFamily="2" charset="2"/>
              <a:buNone/>
            </a:pPr>
            <a:r>
              <a:rPr lang="en-US" altLang="en-US" sz="2000" dirty="0">
                <a:solidFill>
                  <a:srgbClr val="010000"/>
                </a:solidFill>
                <a:latin typeface="Courier" pitchFamily="49" charset="0"/>
                <a:cs typeface="Times New Roman" panose="02020603050405020304" pitchFamily="18" charset="0"/>
              </a:rPr>
              <a:t>		T	</a:t>
            </a:r>
            <a:r>
              <a:rPr lang="en-US" altLang="en-US" sz="20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000" dirty="0">
                <a:solidFill>
                  <a:srgbClr val="010000"/>
                </a:solidFill>
                <a:latin typeface="Courier" pitchFamily="49" charset="0"/>
                <a:cs typeface="Times New Roman" panose="02020603050405020304" pitchFamily="18" charset="0"/>
              </a:rPr>
              <a:t> 	n	Q	</a:t>
            </a:r>
            <a:r>
              <a:rPr lang="en-US" altLang="en-US" sz="20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000" dirty="0">
                <a:solidFill>
                  <a:srgbClr val="010000"/>
                </a:solidFill>
                <a:latin typeface="Courier" pitchFamily="49" charset="0"/>
                <a:cs typeface="Times New Roman" panose="02020603050405020304" pitchFamily="18" charset="0"/>
              </a:rPr>
              <a:t>	a</a:t>
            </a:r>
            <a:endParaRPr lang="en-US" altLang="en-US" sz="2000" dirty="0">
              <a:solidFill>
                <a:srgbClr val="010000"/>
              </a:solidFill>
              <a:cs typeface="Times New Roman" panose="02020603050405020304" pitchFamily="18" charset="0"/>
            </a:endParaRPr>
          </a:p>
          <a:p>
            <a:pPr algn="just" eaLnBrk="1" hangingPunct="1">
              <a:buFont typeface="Wingdings" panose="05000000000000000000" pitchFamily="2" charset="2"/>
              <a:buNone/>
            </a:pPr>
            <a:r>
              <a:rPr lang="en-US" altLang="en-US" sz="2000" dirty="0">
                <a:solidFill>
                  <a:srgbClr val="010000"/>
                </a:solidFill>
                <a:latin typeface="Courier" pitchFamily="49" charset="0"/>
                <a:cs typeface="Times New Roman" panose="02020603050405020304" pitchFamily="18" charset="0"/>
              </a:rPr>
              <a:t>		Z	</a:t>
            </a:r>
            <a:r>
              <a:rPr lang="en-US" altLang="en-US" sz="20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000" dirty="0">
                <a:solidFill>
                  <a:srgbClr val="010000"/>
                </a:solidFill>
                <a:latin typeface="Courier" pitchFamily="49" charset="0"/>
                <a:cs typeface="Times New Roman" panose="02020603050405020304" pitchFamily="18" charset="0"/>
              </a:rPr>
              <a:t>	c	V	</a:t>
            </a:r>
            <a:r>
              <a:rPr lang="en-US" altLang="en-US" sz="2000" dirty="0">
                <a:solidFill>
                  <a:srgbClr val="010000"/>
                </a:solidFill>
                <a:latin typeface="Courier" pitchFamily="49" charset="0"/>
                <a:cs typeface="Times New Roman" panose="02020603050405020304" pitchFamily="18" charset="0"/>
                <a:sym typeface="Wingdings" panose="05000000000000000000" pitchFamily="2" charset="2"/>
              </a:rPr>
              <a:t></a:t>
            </a:r>
            <a:r>
              <a:rPr lang="en-US" altLang="en-US" sz="2000" dirty="0">
                <a:solidFill>
                  <a:srgbClr val="010000"/>
                </a:solidFill>
                <a:latin typeface="Courier" pitchFamily="49" charset="0"/>
                <a:cs typeface="Times New Roman" panose="02020603050405020304" pitchFamily="18" charset="0"/>
              </a:rPr>
              <a:t>	l</a:t>
            </a:r>
          </a:p>
          <a:p>
            <a:pPr algn="just" eaLnBrk="1" hangingPunct="1"/>
            <a:r>
              <a:rPr lang="en-GB" altLang="en-US" sz="2000" dirty="0" err="1">
                <a:solidFill>
                  <a:srgbClr val="010000"/>
                </a:solidFill>
                <a:cs typeface="Times New Roman" panose="02020603050405020304" pitchFamily="18" charset="0"/>
              </a:rPr>
              <a:t>Ganti</a:t>
            </a:r>
            <a:r>
              <a:rPr lang="en-GB" altLang="en-US" sz="2000" dirty="0">
                <a:solidFill>
                  <a:srgbClr val="010000"/>
                </a:solidFill>
                <a:cs typeface="Times New Roman" panose="02020603050405020304" pitchFamily="18" charset="0"/>
              </a:rPr>
              <a:t> </a:t>
            </a:r>
            <a:r>
              <a:rPr lang="en-GB" altLang="en-US" sz="2000" dirty="0" err="1">
                <a:solidFill>
                  <a:srgbClr val="010000"/>
                </a:solidFill>
                <a:cs typeface="Times New Roman" panose="02020603050405020304" pitchFamily="18" charset="0"/>
              </a:rPr>
              <a:t>semua</a:t>
            </a:r>
            <a:r>
              <a:rPr lang="en-GB" altLang="en-US" sz="2000" dirty="0">
                <a:solidFill>
                  <a:srgbClr val="010000"/>
                </a:solidFill>
                <a:cs typeface="Times New Roman" panose="02020603050405020304" pitchFamily="18" charset="0"/>
              </a:rPr>
              <a:t> </a:t>
            </a:r>
            <a:r>
              <a:rPr lang="en-GB" altLang="en-US" sz="2000" dirty="0" err="1">
                <a:solidFill>
                  <a:srgbClr val="010000"/>
                </a:solidFill>
                <a:cs typeface="Times New Roman" panose="02020603050405020304" pitchFamily="18" charset="0"/>
              </a:rPr>
              <a:t>huruf</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X</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C</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T</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Q</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Z</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V</a:t>
            </a:r>
            <a:r>
              <a:rPr lang="en-GB" altLang="en-US" sz="2000" dirty="0">
                <a:solidFill>
                  <a:srgbClr val="010000"/>
                </a:solidFill>
                <a:cs typeface="Times New Roman" panose="02020603050405020304" pitchFamily="18" charset="0"/>
              </a:rPr>
              <a:t> </a:t>
            </a:r>
            <a:r>
              <a:rPr lang="en-GB" altLang="en-US" sz="2000" dirty="0" err="1">
                <a:solidFill>
                  <a:srgbClr val="010000"/>
                </a:solidFill>
                <a:cs typeface="Times New Roman" panose="02020603050405020304" pitchFamily="18" charset="0"/>
              </a:rPr>
              <a:t>dengan</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f</a:t>
            </a:r>
            <a:r>
              <a:rPr lang="en-GB" altLang="en-US" sz="2000" dirty="0">
                <a:solidFill>
                  <a:srgbClr val="010000"/>
                </a:solidFill>
                <a:cs typeface="Times New Roman" panose="02020603050405020304" pitchFamily="18" charset="0"/>
              </a:rPr>
              <a:t>, </a:t>
            </a:r>
            <a:r>
              <a:rPr lang="en-GB" altLang="en-US" sz="2000" dirty="0" err="1">
                <a:solidFill>
                  <a:srgbClr val="010000"/>
                </a:solidFill>
                <a:latin typeface="Courier" pitchFamily="49" charset="0"/>
                <a:cs typeface="Times New Roman" panose="02020603050405020304" pitchFamily="18" charset="0"/>
              </a:rPr>
              <a:t>i</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n</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a</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c</a:t>
            </a:r>
            <a:r>
              <a:rPr lang="en-GB" altLang="en-US" sz="2000" dirty="0">
                <a:solidFill>
                  <a:srgbClr val="010000"/>
                </a:solidFill>
                <a:cs typeface="Times New Roman" panose="02020603050405020304" pitchFamily="18" charset="0"/>
              </a:rPr>
              <a:t>, </a:t>
            </a:r>
            <a:r>
              <a:rPr lang="en-GB" altLang="en-US" sz="2000" dirty="0">
                <a:solidFill>
                  <a:srgbClr val="010000"/>
                </a:solidFill>
                <a:latin typeface="Courier" pitchFamily="49" charset="0"/>
                <a:cs typeface="Times New Roman" panose="02020603050405020304" pitchFamily="18" charset="0"/>
              </a:rPr>
              <a:t>l</a:t>
            </a:r>
            <a:r>
              <a:rPr lang="en-GB" altLang="en-US" sz="2000" dirty="0">
                <a:solidFill>
                  <a:srgbClr val="010000"/>
                </a:solidFill>
                <a:cs typeface="Times New Roman" panose="02020603050405020304" pitchFamily="18" charset="0"/>
              </a:rPr>
              <a:t>:</a:t>
            </a:r>
          </a:p>
          <a:p>
            <a:pPr algn="just" eaLnBrk="1" hangingPunct="1">
              <a:buFont typeface="Wingdings" panose="05000000000000000000" pitchFamily="2" charset="2"/>
              <a:buNone/>
            </a:pPr>
            <a:endParaRPr lang="en-GB" altLang="en-US" sz="2000" dirty="0">
              <a:solidFill>
                <a:srgbClr val="010000"/>
              </a:solidFill>
              <a:cs typeface="Times New Roman" panose="02020603050405020304" pitchFamily="18" charset="0"/>
            </a:endParaRPr>
          </a:p>
          <a:p>
            <a:pPr algn="just" eaLnBrk="1" hangingPunct="1">
              <a:buFont typeface="Wingdings" panose="05000000000000000000" pitchFamily="2" charset="2"/>
              <a:buNone/>
            </a:pPr>
            <a:r>
              <a:rPr lang="en-US" altLang="en-US" sz="1800" dirty="0">
                <a:solidFill>
                  <a:srgbClr val="000000"/>
                </a:solidFill>
                <a:latin typeface="Courier" pitchFamily="49" charset="0"/>
                <a:cs typeface="Times New Roman" panose="02020603050405020304" pitchFamily="18" charset="0"/>
              </a:rPr>
              <a:t>	CTBMN BYCTC BTJDS QXBNS GSTJC BTSWX CTQTZ CQVUJ</a:t>
            </a:r>
          </a:p>
          <a:p>
            <a:pPr algn="just" eaLnBrk="1" hangingPunct="1">
              <a:buFont typeface="Wingdings" panose="05000000000000000000" pitchFamily="2" charset="2"/>
              <a:buNone/>
            </a:pPr>
            <a:r>
              <a:rPr lang="en-US" altLang="en-US" sz="1800" dirty="0">
                <a:solidFill>
                  <a:srgbClr val="000000"/>
                </a:solidFill>
                <a:latin typeface="Courier" pitchFamily="49" charset="0"/>
                <a:cs typeface="Times New Roman" panose="02020603050405020304" pitchFamily="18" charset="0"/>
              </a:rPr>
              <a:t>	QJSGS TJQZZ MNQJS VLNSX VSZJU JDSTS JQUUS JUBXJ</a:t>
            </a:r>
          </a:p>
          <a:p>
            <a:pPr algn="just" eaLnBrk="1" hangingPunct="1">
              <a:buFont typeface="Wingdings" panose="05000000000000000000" pitchFamily="2" charset="2"/>
              <a:buNone/>
            </a:pPr>
            <a:r>
              <a:rPr lang="en-US" altLang="en-US" sz="1800" dirty="0">
                <a:solidFill>
                  <a:srgbClr val="000000"/>
                </a:solidFill>
                <a:latin typeface="Courier" pitchFamily="49" charset="0"/>
                <a:cs typeface="Times New Roman" panose="02020603050405020304" pitchFamily="18" charset="0"/>
              </a:rPr>
              <a:t>	DSKSU </a:t>
            </a:r>
            <a:r>
              <a:rPr lang="en-US" altLang="en-US" sz="1800" dirty="0" smtClean="0">
                <a:solidFill>
                  <a:srgbClr val="000000"/>
                </a:solidFill>
                <a:latin typeface="Courier" pitchFamily="49" charset="0"/>
                <a:cs typeface="Times New Roman" panose="02020603050405020304" pitchFamily="18" charset="0"/>
              </a:rPr>
              <a:t>JSNTK BGAQJ </a:t>
            </a:r>
            <a:r>
              <a:rPr lang="en-US" altLang="en-US" sz="1800" dirty="0">
                <a:solidFill>
                  <a:srgbClr val="000000"/>
                </a:solidFill>
                <a:latin typeface="Courier" pitchFamily="49" charset="0"/>
                <a:cs typeface="Times New Roman" panose="02020603050405020304" pitchFamily="18" charset="0"/>
              </a:rPr>
              <a:t>ZBGYQ </a:t>
            </a:r>
            <a:r>
              <a:rPr lang="en-US" altLang="en-US" sz="1800" dirty="0" smtClean="0">
                <a:solidFill>
                  <a:srgbClr val="000000"/>
                </a:solidFill>
                <a:latin typeface="Courier" pitchFamily="49" charset="0"/>
                <a:cs typeface="Times New Roman" panose="02020603050405020304" pitchFamily="18" charset="0"/>
              </a:rPr>
              <a:t>TLCTZ BNYBN QJSW</a:t>
            </a:r>
            <a:endParaRPr lang="en-US" altLang="en-US" sz="1800" dirty="0">
              <a:solidFill>
                <a:srgbClr val="000000"/>
              </a:solidFill>
              <a:latin typeface="Courier" pitchFamily="49" charset="0"/>
              <a:cs typeface="Times New Roman" panose="02020603050405020304" pitchFamily="18" charset="0"/>
            </a:endParaRPr>
          </a:p>
          <a:p>
            <a:pPr algn="just" eaLnBrk="1" hangingPunct="1">
              <a:buFont typeface="Wingdings" panose="05000000000000000000" pitchFamily="2" charset="2"/>
              <a:buNone/>
            </a:pPr>
            <a:endParaRPr lang="en-GB" altLang="en-US" sz="2000" b="1" dirty="0">
              <a:solidFill>
                <a:srgbClr val="010000"/>
              </a:solidFill>
              <a:cs typeface="Times New Roman" panose="02020603050405020304" pitchFamily="18" charset="0"/>
            </a:endParaRPr>
          </a:p>
          <a:p>
            <a:pPr algn="just" eaLnBrk="1" hangingPunct="1">
              <a:buFont typeface="Wingdings" panose="05000000000000000000" pitchFamily="2" charset="2"/>
              <a:buNone/>
            </a:pPr>
            <a:r>
              <a:rPr lang="en-US" altLang="en-US" sz="1800" dirty="0">
                <a:solidFill>
                  <a:srgbClr val="000000"/>
                </a:solidFill>
                <a:latin typeface="Courier" pitchFamily="49" charset="0"/>
                <a:cs typeface="Times New Roman" panose="02020603050405020304" pitchFamily="18" charset="0"/>
              </a:rPr>
              <a:t>	</a:t>
            </a:r>
            <a:r>
              <a:rPr lang="en-US" altLang="en-US" sz="1800" dirty="0" err="1">
                <a:latin typeface="Courier" pitchFamily="49" charset="0"/>
                <a:cs typeface="Times New Roman" panose="02020603050405020304" pitchFamily="18" charset="0"/>
              </a:rPr>
              <a:t>in</a:t>
            </a:r>
            <a:r>
              <a:rPr lang="en-US" altLang="en-US" sz="1800" dirty="0" err="1">
                <a:solidFill>
                  <a:srgbClr val="000000"/>
                </a:solidFill>
                <a:latin typeface="Courier" pitchFamily="49" charset="0"/>
                <a:cs typeface="Times New Roman" panose="02020603050405020304" pitchFamily="18" charset="0"/>
              </a:rPr>
              <a:t>BMN</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BYini</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BnJDS</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cfBNS</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GSnJi</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BnSWf</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inanc</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ialUJ</a:t>
            </a:r>
            <a:endParaRPr lang="en-US" altLang="en-US" sz="1800" dirty="0">
              <a:solidFill>
                <a:srgbClr val="000000"/>
              </a:solidFill>
              <a:latin typeface="Courier" pitchFamily="49" charset="0"/>
              <a:cs typeface="Times New Roman" panose="02020603050405020304" pitchFamily="18" charset="0"/>
            </a:endParaRPr>
          </a:p>
          <a:p>
            <a:pPr algn="just" eaLnBrk="1" hangingPunct="1">
              <a:buFont typeface="Wingdings" panose="05000000000000000000" pitchFamily="2" charset="2"/>
              <a:buNone/>
            </a:pP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aJSGS</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nJacc</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MNaJS</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VLNSf</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VScJU</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JDSnS</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JaUUS</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JUBfJ</a:t>
            </a:r>
            <a:endParaRPr lang="en-US" altLang="en-US" sz="1800" dirty="0">
              <a:solidFill>
                <a:srgbClr val="000000"/>
              </a:solidFill>
              <a:latin typeface="Courier" pitchFamily="49" charset="0"/>
              <a:cs typeface="Times New Roman" panose="02020603050405020304" pitchFamily="18" charset="0"/>
            </a:endParaRPr>
          </a:p>
          <a:p>
            <a:pPr algn="just" eaLnBrk="1" hangingPunct="1">
              <a:buFont typeface="Wingdings" panose="05000000000000000000" pitchFamily="2" charset="2"/>
              <a:buNone/>
            </a:pPr>
            <a:r>
              <a:rPr lang="en-US" altLang="en-US" sz="1800" dirty="0">
                <a:solidFill>
                  <a:srgbClr val="000000"/>
                </a:solidFill>
                <a:latin typeface="Courier" pitchFamily="49" charset="0"/>
                <a:cs typeface="Times New Roman" panose="02020603050405020304" pitchFamily="18" charset="0"/>
              </a:rPr>
              <a:t>	DSKSU </a:t>
            </a:r>
            <a:r>
              <a:rPr lang="en-US" altLang="en-US" sz="1800" dirty="0" err="1">
                <a:solidFill>
                  <a:srgbClr val="000000"/>
                </a:solidFill>
                <a:latin typeface="Courier" pitchFamily="49" charset="0"/>
                <a:cs typeface="Times New Roman" panose="02020603050405020304" pitchFamily="18" charset="0"/>
              </a:rPr>
              <a:t>JSNnK</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BGAaJ</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cBGYa</a:t>
            </a:r>
            <a:r>
              <a:rPr lang="en-US" altLang="en-US" sz="1800" dirty="0">
                <a:solidFill>
                  <a:srgbClr val="000000"/>
                </a:solidFill>
                <a:latin typeface="Courier" pitchFamily="49" charset="0"/>
                <a:cs typeface="Times New Roman" panose="02020603050405020304" pitchFamily="18" charset="0"/>
              </a:rPr>
              <a:t> </a:t>
            </a:r>
            <a:r>
              <a:rPr lang="en-US" altLang="en-US" sz="1800" dirty="0" err="1">
                <a:solidFill>
                  <a:srgbClr val="000000"/>
                </a:solidFill>
                <a:latin typeface="Courier" pitchFamily="49" charset="0"/>
                <a:cs typeface="Times New Roman" panose="02020603050405020304" pitchFamily="18" charset="0"/>
              </a:rPr>
              <a:t>nLinc</a:t>
            </a:r>
            <a:r>
              <a:rPr lang="en-US" altLang="en-US" sz="1800" dirty="0">
                <a:solidFill>
                  <a:srgbClr val="000000"/>
                </a:solidFill>
                <a:latin typeface="Courier" pitchFamily="49" charset="0"/>
                <a:cs typeface="Times New Roman" panose="02020603050405020304" pitchFamily="18" charset="0"/>
              </a:rPr>
              <a:t> BNYBN </a:t>
            </a:r>
            <a:r>
              <a:rPr lang="en-US" altLang="en-US" sz="1800" dirty="0" err="1">
                <a:solidFill>
                  <a:srgbClr val="000000"/>
                </a:solidFill>
                <a:latin typeface="Courier" pitchFamily="49" charset="0"/>
                <a:cs typeface="Times New Roman" panose="02020603050405020304" pitchFamily="18" charset="0"/>
              </a:rPr>
              <a:t>aJSW</a:t>
            </a:r>
            <a:endParaRPr lang="en-US" altLang="en-US" sz="2000" dirty="0">
              <a:solidFill>
                <a:srgbClr val="010000"/>
              </a:solidFill>
              <a:cs typeface="Times New Roman" panose="02020603050405020304" pitchFamily="18" charset="0"/>
            </a:endParaRPr>
          </a:p>
          <a:p>
            <a:pPr eaLnBrk="1" hangingPunct="1">
              <a:buFont typeface="Wingdings" panose="05000000000000000000" pitchFamily="2" charset="2"/>
              <a:buNone/>
            </a:pPr>
            <a:endParaRPr lang="en-US" altLang="en-US" sz="2000" dirty="0">
              <a:solidFill>
                <a:srgbClr val="010000"/>
              </a:solidFill>
            </a:endParaRPr>
          </a:p>
          <a:p>
            <a:pPr eaLnBrk="1" hangingPunct="1"/>
            <a:r>
              <a:rPr lang="en-US" altLang="en-US" sz="2000" dirty="0" err="1">
                <a:solidFill>
                  <a:srgbClr val="010000"/>
                </a:solidFill>
              </a:rPr>
              <a:t>Jumlah</a:t>
            </a:r>
            <a:r>
              <a:rPr lang="en-US" altLang="en-US" sz="2000" dirty="0">
                <a:solidFill>
                  <a:srgbClr val="010000"/>
                </a:solidFill>
              </a:rPr>
              <a:t> </a:t>
            </a:r>
            <a:r>
              <a:rPr lang="en-US" altLang="en-US" sz="2000" dirty="0" err="1">
                <a:solidFill>
                  <a:srgbClr val="010000"/>
                </a:solidFill>
              </a:rPr>
              <a:t>kunci</a:t>
            </a:r>
            <a:r>
              <a:rPr lang="en-US" altLang="en-US" sz="2000" dirty="0">
                <a:solidFill>
                  <a:srgbClr val="010000"/>
                </a:solidFill>
              </a:rPr>
              <a:t> </a:t>
            </a:r>
            <a:r>
              <a:rPr lang="en-US" altLang="en-US" sz="2000" dirty="0" err="1">
                <a:solidFill>
                  <a:srgbClr val="010000"/>
                </a:solidFill>
              </a:rPr>
              <a:t>berkurang</a:t>
            </a:r>
            <a:r>
              <a:rPr lang="en-US" altLang="en-US" sz="2000" dirty="0">
                <a:solidFill>
                  <a:srgbClr val="010000"/>
                </a:solidFill>
              </a:rPr>
              <a:t> </a:t>
            </a:r>
            <a:r>
              <a:rPr lang="en-US" altLang="en-US" sz="2000" dirty="0" err="1">
                <a:solidFill>
                  <a:srgbClr val="010000"/>
                </a:solidFill>
              </a:rPr>
              <a:t>menjadi</a:t>
            </a:r>
            <a:r>
              <a:rPr lang="en-US" altLang="en-US" sz="2000" dirty="0">
                <a:solidFill>
                  <a:srgbClr val="010000"/>
                </a:solidFill>
              </a:rPr>
              <a:t> 20! </a:t>
            </a:r>
            <a:r>
              <a:rPr lang="en-US" altLang="en-US" sz="2000" dirty="0" err="1">
                <a:solidFill>
                  <a:srgbClr val="010000"/>
                </a:solidFill>
              </a:rPr>
              <a:t>Deduksi</a:t>
            </a:r>
            <a:r>
              <a:rPr lang="en-US" altLang="en-US" sz="2000" dirty="0">
                <a:solidFill>
                  <a:srgbClr val="010000"/>
                </a:solidFill>
              </a:rPr>
              <a:t> </a:t>
            </a:r>
            <a:r>
              <a:rPr lang="en-US" altLang="en-US" sz="2000" dirty="0" err="1">
                <a:solidFill>
                  <a:srgbClr val="010000"/>
                </a:solidFill>
              </a:rPr>
              <a:t>dapat</a:t>
            </a:r>
            <a:r>
              <a:rPr lang="en-US" altLang="en-US" sz="2000" dirty="0">
                <a:solidFill>
                  <a:srgbClr val="010000"/>
                </a:solidFill>
              </a:rPr>
              <a:t> </a:t>
            </a:r>
            <a:r>
              <a:rPr lang="en-US" altLang="en-US" sz="2000" dirty="0" err="1">
                <a:solidFill>
                  <a:srgbClr val="010000"/>
                </a:solidFill>
              </a:rPr>
              <a:t>diteruskan</a:t>
            </a:r>
            <a:r>
              <a:rPr lang="en-US" altLang="en-US" sz="2000" dirty="0">
                <a:solidFill>
                  <a:srgbClr val="010000"/>
                </a:solidFill>
              </a:rPr>
              <a:t>.</a:t>
            </a:r>
          </a:p>
        </p:txBody>
      </p:sp>
    </p:spTree>
    <p:extLst>
      <p:ext uri="{BB962C8B-B14F-4D97-AF65-F5344CB8AC3E}">
        <p14:creationId xmlns:p14="http://schemas.microsoft.com/office/powerpoint/2010/main" val="3481209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583958D3-BD6D-4DB6-8062-8EDF04799F23}" type="slidenum">
              <a:rPr lang="en-GB" altLang="en-US" sz="2400">
                <a:solidFill>
                  <a:schemeClr val="tx2"/>
                </a:solidFill>
              </a:rPr>
              <a:pPr>
                <a:spcBef>
                  <a:spcPct val="0"/>
                </a:spcBef>
                <a:buClrTx/>
                <a:buSzTx/>
                <a:buFontTx/>
                <a:buNone/>
              </a:pPr>
              <a:t>12</a:t>
            </a:fld>
            <a:endParaRPr lang="en-GB" altLang="en-US" sz="1400">
              <a:solidFill>
                <a:schemeClr val="tx2"/>
              </a:solidFill>
            </a:endParaRPr>
          </a:p>
        </p:txBody>
      </p:sp>
      <p:sp>
        <p:nvSpPr>
          <p:cNvPr id="16388" name="Rectangle 3"/>
          <p:cNvSpPr>
            <a:spLocks noGrp="1" noChangeArrowheads="1"/>
          </p:cNvSpPr>
          <p:nvPr>
            <p:ph type="body" idx="1"/>
          </p:nvPr>
        </p:nvSpPr>
        <p:spPr>
          <a:xfrm>
            <a:off x="1113183" y="762000"/>
            <a:ext cx="5148469" cy="5454650"/>
          </a:xfrm>
        </p:spPr>
        <p:txBody>
          <a:bodyPr/>
          <a:lstStyle/>
          <a:p>
            <a:pPr eaLnBrk="1" hangingPunct="1"/>
            <a:endParaRPr lang="en-US" altLang="en-US" sz="2400" dirty="0">
              <a:solidFill>
                <a:srgbClr val="010000"/>
              </a:solidFill>
            </a:endParaRPr>
          </a:p>
          <a:p>
            <a:pPr eaLnBrk="1" hangingPunct="1"/>
            <a:r>
              <a:rPr lang="en-US" altLang="en-US" dirty="0" err="1">
                <a:solidFill>
                  <a:srgbClr val="010000"/>
                </a:solidFill>
              </a:rPr>
              <a:t>Peristiwa</a:t>
            </a:r>
            <a:r>
              <a:rPr lang="en-US" altLang="en-US" dirty="0">
                <a:solidFill>
                  <a:srgbClr val="010000"/>
                </a:solidFill>
              </a:rPr>
              <a:t> yang </a:t>
            </a:r>
            <a:r>
              <a:rPr lang="en-US" altLang="en-US" dirty="0" err="1">
                <a:solidFill>
                  <a:srgbClr val="010000"/>
                </a:solidFill>
              </a:rPr>
              <a:t>menimpa</a:t>
            </a:r>
            <a:r>
              <a:rPr lang="en-US" altLang="en-US" dirty="0">
                <a:solidFill>
                  <a:srgbClr val="010000"/>
                </a:solidFill>
              </a:rPr>
              <a:t> Queen Mary of Scotland </a:t>
            </a:r>
            <a:r>
              <a:rPr lang="en-US" altLang="en-US" dirty="0" err="1">
                <a:solidFill>
                  <a:srgbClr val="010000"/>
                </a:solidFill>
              </a:rPr>
              <a:t>pada</a:t>
            </a:r>
            <a:r>
              <a:rPr lang="en-US" altLang="en-US" dirty="0">
                <a:solidFill>
                  <a:srgbClr val="010000"/>
                </a:solidFill>
              </a:rPr>
              <a:t> </a:t>
            </a:r>
            <a:r>
              <a:rPr lang="en-US" altLang="en-US" dirty="0" err="1">
                <a:solidFill>
                  <a:srgbClr val="010000"/>
                </a:solidFill>
              </a:rPr>
              <a:t>abad</a:t>
            </a:r>
            <a:r>
              <a:rPr lang="en-US" altLang="en-US" dirty="0">
                <a:solidFill>
                  <a:srgbClr val="010000"/>
                </a:solidFill>
              </a:rPr>
              <a:t> 18 </a:t>
            </a:r>
            <a:r>
              <a:rPr lang="en-US" altLang="en-US" dirty="0" err="1">
                <a:solidFill>
                  <a:srgbClr val="010000"/>
                </a:solidFill>
              </a:rPr>
              <a:t>karena</a:t>
            </a:r>
            <a:r>
              <a:rPr lang="en-US" altLang="en-US" dirty="0">
                <a:solidFill>
                  <a:srgbClr val="010000"/>
                </a:solidFill>
              </a:rPr>
              <a:t> </a:t>
            </a:r>
            <a:r>
              <a:rPr lang="en-US" altLang="en-US" dirty="0" err="1">
                <a:solidFill>
                  <a:srgbClr val="010000"/>
                </a:solidFill>
              </a:rPr>
              <a:t>menggunakan</a:t>
            </a:r>
            <a:r>
              <a:rPr lang="en-US" altLang="en-US" dirty="0">
                <a:solidFill>
                  <a:srgbClr val="010000"/>
                </a:solidFill>
              </a:rPr>
              <a:t> </a:t>
            </a:r>
            <a:r>
              <a:rPr lang="en-US" altLang="en-US" i="1" dirty="0">
                <a:solidFill>
                  <a:srgbClr val="010000"/>
                </a:solidFill>
              </a:rPr>
              <a:t>cipher</a:t>
            </a:r>
            <a:r>
              <a:rPr lang="en-US" altLang="en-US" dirty="0">
                <a:solidFill>
                  <a:srgbClr val="010000"/>
                </a:solidFill>
              </a:rPr>
              <a:t> </a:t>
            </a:r>
            <a:r>
              <a:rPr lang="en-US" altLang="en-US" dirty="0" err="1">
                <a:solidFill>
                  <a:srgbClr val="010000"/>
                </a:solidFill>
              </a:rPr>
              <a:t>abjad-tunggal</a:t>
            </a:r>
            <a:r>
              <a:rPr lang="en-US" altLang="en-US" dirty="0">
                <a:solidFill>
                  <a:srgbClr val="010000"/>
                </a:solidFill>
              </a:rPr>
              <a:t> yang </a:t>
            </a:r>
            <a:r>
              <a:rPr lang="en-US" altLang="en-US" dirty="0" err="1">
                <a:solidFill>
                  <a:srgbClr val="010000"/>
                </a:solidFill>
              </a:rPr>
              <a:t>mudah</a:t>
            </a:r>
            <a:r>
              <a:rPr lang="en-US" altLang="en-US" dirty="0">
                <a:solidFill>
                  <a:srgbClr val="010000"/>
                </a:solidFill>
              </a:rPr>
              <a:t> </a:t>
            </a:r>
            <a:r>
              <a:rPr lang="en-US" altLang="en-US" dirty="0" err="1">
                <a:solidFill>
                  <a:srgbClr val="010000"/>
                </a:solidFill>
              </a:rPr>
              <a:t>diterka</a:t>
            </a:r>
            <a:r>
              <a:rPr lang="en-US" altLang="en-US" dirty="0">
                <a:solidFill>
                  <a:srgbClr val="010000"/>
                </a:solidFill>
              </a:rPr>
              <a:t> </a:t>
            </a:r>
            <a:r>
              <a:rPr lang="en-US" altLang="en-US" dirty="0">
                <a:solidFill>
                  <a:srgbClr val="010000"/>
                </a:solidFill>
                <a:sym typeface="Wingdings" panose="05000000000000000000" pitchFamily="2" charset="2"/>
              </a:rPr>
              <a:t> </a:t>
            </a:r>
            <a:r>
              <a:rPr lang="en-US" altLang="en-US" dirty="0" err="1">
                <a:solidFill>
                  <a:srgbClr val="010000"/>
                </a:solidFill>
                <a:sym typeface="Wingdings" panose="05000000000000000000" pitchFamily="2" charset="2"/>
              </a:rPr>
              <a:t>mudah</a:t>
            </a:r>
            <a:r>
              <a:rPr lang="en-US" altLang="en-US" dirty="0">
                <a:solidFill>
                  <a:srgbClr val="010000"/>
                </a:solidFill>
                <a:sym typeface="Wingdings" panose="05000000000000000000" pitchFamily="2" charset="2"/>
              </a:rPr>
              <a:t> </a:t>
            </a:r>
            <a:r>
              <a:rPr lang="en-US" altLang="en-US" dirty="0" err="1">
                <a:solidFill>
                  <a:srgbClr val="010000"/>
                </a:solidFill>
                <a:sym typeface="Wingdings" panose="05000000000000000000" pitchFamily="2" charset="2"/>
              </a:rPr>
              <a:t>dipecahkan</a:t>
            </a:r>
            <a:r>
              <a:rPr lang="en-US" altLang="en-US" dirty="0">
                <a:solidFill>
                  <a:srgbClr val="010000"/>
                </a:solidFill>
              </a:rPr>
              <a:t>. </a:t>
            </a:r>
          </a:p>
        </p:txBody>
      </p:sp>
      <p:pic>
        <p:nvPicPr>
          <p:cNvPr id="6" name="Picture 4" descr="mary1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8775" y="34925"/>
            <a:ext cx="4568825" cy="618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3687417" y="5039140"/>
            <a:ext cx="3200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kumimoji="1" lang="en-GB" altLang="en-US" sz="2000" i="1" dirty="0">
                <a:solidFill>
                  <a:srgbClr val="010000"/>
                </a:solidFill>
                <a:cs typeface="Times New Roman" panose="02020603050405020304" pitchFamily="18" charset="0"/>
              </a:rPr>
              <a:t>Cipher</a:t>
            </a:r>
            <a:r>
              <a:rPr kumimoji="1" lang="en-GB" altLang="en-US" sz="2000" dirty="0">
                <a:solidFill>
                  <a:srgbClr val="010000"/>
                </a:solidFill>
                <a:cs typeface="Times New Roman" panose="02020603050405020304" pitchFamily="18" charset="0"/>
              </a:rPr>
              <a:t> yang </a:t>
            </a:r>
            <a:r>
              <a:rPr kumimoji="1" lang="en-GB" altLang="en-US" sz="2000" dirty="0" err="1">
                <a:solidFill>
                  <a:srgbClr val="010000"/>
                </a:solidFill>
                <a:cs typeface="Times New Roman" panose="02020603050405020304" pitchFamily="18" charset="0"/>
              </a:rPr>
              <a:t>digunakan</a:t>
            </a:r>
            <a:r>
              <a:rPr kumimoji="1" lang="en-GB" altLang="en-US" sz="2000" dirty="0">
                <a:solidFill>
                  <a:srgbClr val="010000"/>
                </a:solidFill>
                <a:cs typeface="Times New Roman" panose="02020603050405020304" pitchFamily="18" charset="0"/>
              </a:rPr>
              <a:t> </a:t>
            </a:r>
            <a:r>
              <a:rPr kumimoji="1" lang="en-GB" altLang="en-US" sz="2000" dirty="0" err="1">
                <a:solidFill>
                  <a:srgbClr val="010000"/>
                </a:solidFill>
                <a:cs typeface="Times New Roman" panose="02020603050405020304" pitchFamily="18" charset="0"/>
              </a:rPr>
              <a:t>oleh</a:t>
            </a:r>
            <a:r>
              <a:rPr kumimoji="1" lang="en-GB" altLang="en-US" sz="2000" dirty="0">
                <a:solidFill>
                  <a:srgbClr val="010000"/>
                </a:solidFill>
                <a:cs typeface="Times New Roman" panose="02020603050405020304" pitchFamily="18" charset="0"/>
              </a:rPr>
              <a:t> </a:t>
            </a:r>
            <a:r>
              <a:rPr kumimoji="1" lang="en-GB" altLang="en-US" sz="2000" i="1" dirty="0">
                <a:solidFill>
                  <a:srgbClr val="010000"/>
                </a:solidFill>
                <a:cs typeface="Times New Roman" panose="02020603050405020304" pitchFamily="18" charset="0"/>
              </a:rPr>
              <a:t>Mary Queen of Scott.</a:t>
            </a:r>
            <a:r>
              <a:rPr kumimoji="1" lang="en-GB" altLang="en-US" sz="2000" dirty="0">
                <a:solidFill>
                  <a:srgbClr val="010000"/>
                </a:solidFill>
              </a:rPr>
              <a:t> </a:t>
            </a:r>
          </a:p>
        </p:txBody>
      </p:sp>
    </p:spTree>
    <p:extLst>
      <p:ext uri="{BB962C8B-B14F-4D97-AF65-F5344CB8AC3E}">
        <p14:creationId xmlns:p14="http://schemas.microsoft.com/office/powerpoint/2010/main" val="1888958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87967679-D61E-40A4-99BB-E8645D78FD27}" type="slidenum">
              <a:rPr lang="en-GB" altLang="en-US" sz="2400">
                <a:solidFill>
                  <a:schemeClr val="tx2"/>
                </a:solidFill>
              </a:rPr>
              <a:pPr>
                <a:spcBef>
                  <a:spcPct val="0"/>
                </a:spcBef>
                <a:buClrTx/>
                <a:buSzTx/>
                <a:buFontTx/>
                <a:buNone/>
              </a:pPr>
              <a:t>13</a:t>
            </a:fld>
            <a:endParaRPr lang="en-GB" altLang="en-US" sz="1400">
              <a:solidFill>
                <a:schemeClr val="tx2"/>
              </a:solidFill>
            </a:endParaRPr>
          </a:p>
        </p:txBody>
      </p:sp>
      <p:sp>
        <p:nvSpPr>
          <p:cNvPr id="18436" name="Rectangle 3"/>
          <p:cNvSpPr>
            <a:spLocks noGrp="1" noChangeArrowheads="1"/>
          </p:cNvSpPr>
          <p:nvPr>
            <p:ph type="body" idx="1"/>
          </p:nvPr>
        </p:nvSpPr>
        <p:spPr>
          <a:xfrm>
            <a:off x="1033670" y="762000"/>
            <a:ext cx="9959008" cy="5454650"/>
          </a:xfrm>
        </p:spPr>
        <p:txBody>
          <a:bodyPr/>
          <a:lstStyle/>
          <a:p>
            <a:pPr algn="ctr" eaLnBrk="1" hangingPunct="1">
              <a:buFont typeface="Wingdings" panose="05000000000000000000" pitchFamily="2" charset="2"/>
              <a:buNone/>
            </a:pPr>
            <a:r>
              <a:rPr lang="en-US" altLang="en-US" b="1" dirty="0" err="1" smtClean="0">
                <a:solidFill>
                  <a:srgbClr val="010000"/>
                </a:solidFill>
              </a:rPr>
              <a:t>Metode</a:t>
            </a:r>
            <a:r>
              <a:rPr lang="en-US" altLang="en-US" b="1" dirty="0" smtClean="0">
                <a:solidFill>
                  <a:srgbClr val="010000"/>
                </a:solidFill>
              </a:rPr>
              <a:t> </a:t>
            </a:r>
            <a:r>
              <a:rPr lang="en-US" altLang="en-US" b="1" dirty="0" err="1" smtClean="0">
                <a:solidFill>
                  <a:srgbClr val="010000"/>
                </a:solidFill>
              </a:rPr>
              <a:t>Analisis</a:t>
            </a:r>
            <a:r>
              <a:rPr lang="en-US" altLang="en-US" b="1" dirty="0" smtClean="0">
                <a:solidFill>
                  <a:srgbClr val="010000"/>
                </a:solidFill>
              </a:rPr>
              <a:t> </a:t>
            </a:r>
            <a:r>
              <a:rPr lang="en-US" altLang="en-US" b="1" dirty="0" err="1" smtClean="0">
                <a:solidFill>
                  <a:srgbClr val="010000"/>
                </a:solidFill>
              </a:rPr>
              <a:t>Frekuensi</a:t>
            </a:r>
            <a:endParaRPr lang="en-GB" altLang="en-US" dirty="0" smtClean="0">
              <a:solidFill>
                <a:srgbClr val="010000"/>
              </a:solidFill>
            </a:endParaRPr>
          </a:p>
        </p:txBody>
      </p:sp>
      <p:graphicFrame>
        <p:nvGraphicFramePr>
          <p:cNvPr id="18437" name="Object 2"/>
          <p:cNvGraphicFramePr>
            <a:graphicFrameLocks noChangeAspect="1"/>
          </p:cNvGraphicFramePr>
          <p:nvPr>
            <p:extLst>
              <p:ext uri="{D42A27DB-BD31-4B8C-83A1-F6EECF244321}">
                <p14:modId xmlns:p14="http://schemas.microsoft.com/office/powerpoint/2010/main" val="3240683023"/>
              </p:ext>
            </p:extLst>
          </p:nvPr>
        </p:nvGraphicFramePr>
        <p:xfrm>
          <a:off x="1450887" y="1463604"/>
          <a:ext cx="8531313" cy="5257871"/>
        </p:xfrm>
        <a:graphic>
          <a:graphicData uri="http://schemas.openxmlformats.org/presentationml/2006/ole">
            <mc:AlternateContent xmlns:mc="http://schemas.openxmlformats.org/markup-compatibility/2006">
              <mc:Choice xmlns:v="urn:schemas-microsoft-com:vml" Requires="v">
                <p:oleObj spid="_x0000_s48135" name="Document" r:id="rId3" imgW="5629656" imgH="3086100" progId="Word.Document.8">
                  <p:embed/>
                </p:oleObj>
              </mc:Choice>
              <mc:Fallback>
                <p:oleObj name="Document" r:id="rId3" imgW="5629656" imgH="30861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0887" y="1463604"/>
                        <a:ext cx="8531313" cy="5257871"/>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720155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75EE78D1-AD4F-4B6F-ADDA-6DFC01F4448C}" type="slidenum">
              <a:rPr lang="en-GB" altLang="en-US" sz="2400">
                <a:solidFill>
                  <a:schemeClr val="tx2"/>
                </a:solidFill>
              </a:rPr>
              <a:pPr>
                <a:spcBef>
                  <a:spcPct val="0"/>
                </a:spcBef>
                <a:buClrTx/>
                <a:buSzTx/>
                <a:buFontTx/>
                <a:buNone/>
              </a:pPr>
              <a:t>14</a:t>
            </a:fld>
            <a:endParaRPr lang="en-GB" altLang="en-US" sz="1400">
              <a:solidFill>
                <a:schemeClr val="tx2"/>
              </a:solidFill>
            </a:endParaRPr>
          </a:p>
        </p:txBody>
      </p:sp>
      <p:sp>
        <p:nvSpPr>
          <p:cNvPr id="19460" name="Rectangle 5"/>
          <p:cNvSpPr>
            <a:spLocks noChangeArrowheads="1"/>
          </p:cNvSpPr>
          <p:nvPr/>
        </p:nvSpPr>
        <p:spPr bwMode="auto">
          <a:xfrm>
            <a:off x="4781550" y="2376489"/>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400"/>
          </a:p>
        </p:txBody>
      </p:sp>
      <p:pic>
        <p:nvPicPr>
          <p:cNvPr id="19461" name="Picture 4" descr="http://upload.wikimedia.org/wikipedia/en/4/41/English-slf.pn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62150" y="733911"/>
            <a:ext cx="7022824" cy="5622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4095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08DFE1E4-A5C9-4F15-B519-134E4BD2B7D3}" type="slidenum">
              <a:rPr lang="en-GB" altLang="en-US" sz="2400">
                <a:solidFill>
                  <a:schemeClr val="tx2"/>
                </a:solidFill>
              </a:rPr>
              <a:pPr>
                <a:spcBef>
                  <a:spcPct val="0"/>
                </a:spcBef>
                <a:buClrTx/>
                <a:buSzTx/>
                <a:buFontTx/>
                <a:buNone/>
              </a:pPr>
              <a:t>15</a:t>
            </a:fld>
            <a:endParaRPr lang="en-GB" altLang="en-US" sz="1400">
              <a:solidFill>
                <a:schemeClr val="tx2"/>
              </a:solidFill>
            </a:endParaRPr>
          </a:p>
        </p:txBody>
      </p:sp>
      <p:sp>
        <p:nvSpPr>
          <p:cNvPr id="20484" name="Rectangle 5"/>
          <p:cNvSpPr>
            <a:spLocks noChangeArrowheads="1"/>
          </p:cNvSpPr>
          <p:nvPr/>
        </p:nvSpPr>
        <p:spPr bwMode="auto">
          <a:xfrm>
            <a:off x="4586288" y="2352676"/>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400"/>
          </a:p>
        </p:txBody>
      </p:sp>
      <p:pic>
        <p:nvPicPr>
          <p:cNvPr id="20485" name="Picture 4" descr="http://upload.wikimedia.org/wikipedia/en/c/c2/English-slf2.PN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787801" y="501099"/>
            <a:ext cx="7455590" cy="5315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134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490D47D-4575-40C7-B965-A0A114A42C0A}" type="slidenum">
              <a:rPr lang="en-GB" altLang="en-US" sz="2400">
                <a:solidFill>
                  <a:schemeClr val="tx2"/>
                </a:solidFill>
              </a:rPr>
              <a:pPr>
                <a:spcBef>
                  <a:spcPct val="0"/>
                </a:spcBef>
                <a:buClrTx/>
                <a:buSzTx/>
                <a:buFontTx/>
                <a:buNone/>
              </a:pPr>
              <a:t>16</a:t>
            </a:fld>
            <a:endParaRPr lang="en-GB" altLang="en-US" sz="1400">
              <a:solidFill>
                <a:schemeClr val="tx2"/>
              </a:solidFill>
            </a:endParaRPr>
          </a:p>
        </p:txBody>
      </p:sp>
      <p:sp>
        <p:nvSpPr>
          <p:cNvPr id="21508" name="Rectangle 3"/>
          <p:cNvSpPr>
            <a:spLocks noGrp="1" noChangeArrowheads="1"/>
          </p:cNvSpPr>
          <p:nvPr>
            <p:ph type="body" idx="1"/>
          </p:nvPr>
        </p:nvSpPr>
        <p:spPr>
          <a:xfrm>
            <a:off x="874643" y="914400"/>
            <a:ext cx="9488557" cy="5302250"/>
          </a:xfrm>
        </p:spPr>
        <p:txBody>
          <a:bodyPr/>
          <a:lstStyle/>
          <a:p>
            <a:pPr algn="just" eaLnBrk="1" hangingPunct="1"/>
            <a:endParaRPr lang="en-US" altLang="en-US" sz="2400" i="1" dirty="0">
              <a:solidFill>
                <a:srgbClr val="010000"/>
              </a:solidFill>
              <a:cs typeface="Times New Roman" panose="02020603050405020304" pitchFamily="18" charset="0"/>
            </a:endParaRPr>
          </a:p>
          <a:p>
            <a:pPr algn="just" eaLnBrk="1" hangingPunct="1"/>
            <a:r>
              <a:rPr lang="en-US" altLang="en-US" i="1" dirty="0">
                <a:solidFill>
                  <a:srgbClr val="010000"/>
                </a:solidFill>
                <a:cs typeface="Times New Roman" panose="02020603050405020304" pitchFamily="18" charset="0"/>
              </a:rPr>
              <a:t>Top</a:t>
            </a:r>
            <a:r>
              <a:rPr lang="en-US" altLang="en-US" dirty="0">
                <a:solidFill>
                  <a:srgbClr val="010000"/>
                </a:solidFill>
                <a:cs typeface="Times New Roman" panose="02020603050405020304" pitchFamily="18" charset="0"/>
              </a:rPr>
              <a:t> 10 </a:t>
            </a:r>
            <a:r>
              <a:rPr lang="en-US" altLang="en-US" dirty="0" err="1">
                <a:solidFill>
                  <a:srgbClr val="010000"/>
                </a:solidFill>
                <a:cs typeface="Times New Roman" panose="02020603050405020304" pitchFamily="18" charset="0"/>
              </a:rPr>
              <a:t>huruf</a:t>
            </a:r>
            <a:r>
              <a:rPr lang="en-US" altLang="en-US" dirty="0">
                <a:solidFill>
                  <a:srgbClr val="010000"/>
                </a:solidFill>
                <a:cs typeface="Times New Roman" panose="02020603050405020304" pitchFamily="18" charset="0"/>
              </a:rPr>
              <a:t> yang </a:t>
            </a:r>
            <a:r>
              <a:rPr lang="en-US" altLang="en-US" dirty="0" err="1">
                <a:solidFill>
                  <a:srgbClr val="010000"/>
                </a:solidFill>
                <a:cs typeface="Times New Roman" panose="02020603050405020304" pitchFamily="18" charset="0"/>
              </a:rPr>
              <a:t>sering</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muncul</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dalam</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teks</a:t>
            </a:r>
            <a:r>
              <a:rPr lang="en-US" altLang="en-US" dirty="0">
                <a:solidFill>
                  <a:srgbClr val="010000"/>
                </a:solidFill>
                <a:cs typeface="Times New Roman" panose="02020603050405020304" pitchFamily="18" charset="0"/>
              </a:rPr>
              <a:t> Bahasa </a:t>
            </a:r>
            <a:r>
              <a:rPr lang="en-US" altLang="en-US" dirty="0" err="1">
                <a:solidFill>
                  <a:srgbClr val="010000"/>
                </a:solidFill>
                <a:cs typeface="Times New Roman" panose="02020603050405020304" pitchFamily="18" charset="0"/>
              </a:rPr>
              <a:t>Inggris</a:t>
            </a:r>
            <a:r>
              <a:rPr lang="en-US" altLang="en-US" dirty="0">
                <a:solidFill>
                  <a:srgbClr val="010000"/>
                </a:solidFill>
                <a:cs typeface="Times New Roman" panose="02020603050405020304" pitchFamily="18" charset="0"/>
              </a:rPr>
              <a:t>: </a:t>
            </a:r>
            <a:r>
              <a:rPr lang="en-GB" altLang="en-US" dirty="0">
                <a:solidFill>
                  <a:srgbClr val="010000"/>
                </a:solidFill>
                <a:cs typeface="Times New Roman" panose="02020603050405020304" pitchFamily="18" charset="0"/>
              </a:rPr>
              <a:t>E, T, A, O, I, N, S, H, R, D, L, U</a:t>
            </a:r>
            <a:r>
              <a:rPr lang="en-US" altLang="en-US" dirty="0">
                <a:solidFill>
                  <a:srgbClr val="010000"/>
                </a:solidFill>
                <a:cs typeface="Times New Roman" panose="02020603050405020304" pitchFamily="18" charset="0"/>
              </a:rPr>
              <a:t> </a:t>
            </a:r>
          </a:p>
          <a:p>
            <a:pPr eaLnBrk="1" hangingPunct="1"/>
            <a:endParaRPr lang="en-US" altLang="en-US" dirty="0">
              <a:solidFill>
                <a:srgbClr val="010000"/>
              </a:solidFill>
              <a:cs typeface="Times New Roman" panose="02020603050405020304" pitchFamily="18" charset="0"/>
            </a:endParaRPr>
          </a:p>
          <a:p>
            <a:pPr eaLnBrk="1" hangingPunct="1"/>
            <a:r>
              <a:rPr lang="en-US" altLang="en-US" dirty="0">
                <a:solidFill>
                  <a:srgbClr val="010000"/>
                </a:solidFill>
                <a:cs typeface="Times New Roman" panose="02020603050405020304" pitchFamily="18" charset="0"/>
              </a:rPr>
              <a:t>Top 10 </a:t>
            </a:r>
            <a:r>
              <a:rPr lang="en-US" altLang="en-US" dirty="0" err="1">
                <a:solidFill>
                  <a:srgbClr val="010000"/>
                </a:solidFill>
                <a:cs typeface="Times New Roman" panose="02020603050405020304" pitchFamily="18" charset="0"/>
              </a:rPr>
              <a:t>huruf</a:t>
            </a:r>
            <a:r>
              <a:rPr lang="en-US" altLang="en-US" dirty="0">
                <a:solidFill>
                  <a:srgbClr val="010000"/>
                </a:solidFill>
                <a:cs typeface="Times New Roman" panose="02020603050405020304" pitchFamily="18" charset="0"/>
              </a:rPr>
              <a:t> </a:t>
            </a:r>
            <a:r>
              <a:rPr lang="en-US" altLang="en-US" i="1" dirty="0">
                <a:solidFill>
                  <a:srgbClr val="010000"/>
                </a:solidFill>
                <a:cs typeface="Times New Roman" panose="02020603050405020304" pitchFamily="18" charset="0"/>
              </a:rPr>
              <a:t>bigram</a:t>
            </a:r>
            <a:r>
              <a:rPr lang="en-US" altLang="en-US" dirty="0">
                <a:solidFill>
                  <a:srgbClr val="010000"/>
                </a:solidFill>
                <a:cs typeface="Times New Roman" panose="02020603050405020304" pitchFamily="18" charset="0"/>
              </a:rPr>
              <a:t> yang </a:t>
            </a:r>
            <a:r>
              <a:rPr lang="en-US" altLang="en-US" dirty="0" err="1">
                <a:solidFill>
                  <a:srgbClr val="010000"/>
                </a:solidFill>
                <a:cs typeface="Times New Roman" panose="02020603050405020304" pitchFamily="18" charset="0"/>
              </a:rPr>
              <a:t>sering</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muncul</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dalam</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teks</a:t>
            </a:r>
            <a:r>
              <a:rPr lang="en-US" altLang="en-US" dirty="0">
                <a:solidFill>
                  <a:srgbClr val="010000"/>
                </a:solidFill>
                <a:cs typeface="Times New Roman" panose="02020603050405020304" pitchFamily="18" charset="0"/>
              </a:rPr>
              <a:t> B. </a:t>
            </a:r>
            <a:r>
              <a:rPr lang="en-US" altLang="en-US" dirty="0" err="1">
                <a:solidFill>
                  <a:srgbClr val="010000"/>
                </a:solidFill>
                <a:cs typeface="Times New Roman" panose="02020603050405020304" pitchFamily="18" charset="0"/>
              </a:rPr>
              <a:t>Inggris</a:t>
            </a:r>
            <a:r>
              <a:rPr lang="en-US" altLang="en-US" dirty="0">
                <a:solidFill>
                  <a:srgbClr val="010000"/>
                </a:solidFill>
                <a:cs typeface="Times New Roman" panose="02020603050405020304" pitchFamily="18" charset="0"/>
              </a:rPr>
              <a:t>: </a:t>
            </a:r>
            <a:r>
              <a:rPr lang="en-GB" altLang="en-US" dirty="0">
                <a:solidFill>
                  <a:srgbClr val="010000"/>
                </a:solidFill>
                <a:cs typeface="Times New Roman" panose="02020603050405020304" pitchFamily="18" charset="0"/>
              </a:rPr>
              <a:t>TH</a:t>
            </a:r>
            <a:r>
              <a:rPr lang="en-US" altLang="en-US" dirty="0">
                <a:solidFill>
                  <a:srgbClr val="010000"/>
                </a:solidFill>
                <a:cs typeface="Times New Roman" panose="02020603050405020304" pitchFamily="18" charset="0"/>
              </a:rPr>
              <a:t>, HE, IN, EN, NT, RE, ER, AN, TI, </a:t>
            </a:r>
            <a:r>
              <a:rPr lang="en-US" altLang="en-US" dirty="0" err="1">
                <a:solidFill>
                  <a:srgbClr val="010000"/>
                </a:solidFill>
                <a:cs typeface="Times New Roman" panose="02020603050405020304" pitchFamily="18" charset="0"/>
              </a:rPr>
              <a:t>dan</a:t>
            </a:r>
            <a:r>
              <a:rPr lang="en-US" altLang="en-US" dirty="0">
                <a:solidFill>
                  <a:srgbClr val="010000"/>
                </a:solidFill>
                <a:cs typeface="Times New Roman" panose="02020603050405020304" pitchFamily="18" charset="0"/>
              </a:rPr>
              <a:t> ES </a:t>
            </a:r>
          </a:p>
          <a:p>
            <a:pPr eaLnBrk="1" hangingPunct="1"/>
            <a:endParaRPr lang="en-US" altLang="en-US" dirty="0">
              <a:solidFill>
                <a:srgbClr val="010000"/>
              </a:solidFill>
              <a:cs typeface="Times New Roman" panose="02020603050405020304" pitchFamily="18" charset="0"/>
            </a:endParaRPr>
          </a:p>
          <a:p>
            <a:pPr eaLnBrk="1" hangingPunct="1"/>
            <a:r>
              <a:rPr lang="en-US" altLang="en-US" dirty="0">
                <a:solidFill>
                  <a:srgbClr val="010000"/>
                </a:solidFill>
                <a:cs typeface="Times New Roman" panose="02020603050405020304" pitchFamily="18" charset="0"/>
              </a:rPr>
              <a:t>Top 10 </a:t>
            </a:r>
            <a:r>
              <a:rPr lang="en-US" altLang="en-US" dirty="0" err="1">
                <a:solidFill>
                  <a:srgbClr val="010000"/>
                </a:solidFill>
                <a:cs typeface="Times New Roman" panose="02020603050405020304" pitchFamily="18" charset="0"/>
              </a:rPr>
              <a:t>huruf</a:t>
            </a:r>
            <a:r>
              <a:rPr lang="en-US" altLang="en-US" dirty="0">
                <a:solidFill>
                  <a:srgbClr val="010000"/>
                </a:solidFill>
                <a:cs typeface="Times New Roman" panose="02020603050405020304" pitchFamily="18" charset="0"/>
              </a:rPr>
              <a:t> </a:t>
            </a:r>
            <a:r>
              <a:rPr lang="en-US" altLang="en-US" i="1" dirty="0">
                <a:solidFill>
                  <a:srgbClr val="010000"/>
                </a:solidFill>
                <a:cs typeface="Times New Roman" panose="02020603050405020304" pitchFamily="18" charset="0"/>
              </a:rPr>
              <a:t>trigram</a:t>
            </a:r>
            <a:r>
              <a:rPr lang="en-US" altLang="en-US" dirty="0">
                <a:solidFill>
                  <a:srgbClr val="010000"/>
                </a:solidFill>
                <a:cs typeface="Times New Roman" panose="02020603050405020304" pitchFamily="18" charset="0"/>
              </a:rPr>
              <a:t> yang </a:t>
            </a:r>
            <a:r>
              <a:rPr lang="en-US" altLang="en-US" dirty="0" err="1">
                <a:solidFill>
                  <a:srgbClr val="010000"/>
                </a:solidFill>
                <a:cs typeface="Times New Roman" panose="02020603050405020304" pitchFamily="18" charset="0"/>
              </a:rPr>
              <a:t>sering</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muncul</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dalam</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teks</a:t>
            </a:r>
            <a:r>
              <a:rPr lang="en-US" altLang="en-US" dirty="0">
                <a:solidFill>
                  <a:srgbClr val="010000"/>
                </a:solidFill>
                <a:cs typeface="Times New Roman" panose="02020603050405020304" pitchFamily="18" charset="0"/>
              </a:rPr>
              <a:t> B. </a:t>
            </a:r>
            <a:r>
              <a:rPr lang="en-US" altLang="en-US" dirty="0" err="1">
                <a:solidFill>
                  <a:srgbClr val="010000"/>
                </a:solidFill>
                <a:cs typeface="Times New Roman" panose="02020603050405020304" pitchFamily="18" charset="0"/>
              </a:rPr>
              <a:t>Inggris</a:t>
            </a:r>
            <a:r>
              <a:rPr lang="en-US" altLang="en-US" dirty="0">
                <a:solidFill>
                  <a:srgbClr val="010000"/>
                </a:solidFill>
                <a:cs typeface="Times New Roman" panose="02020603050405020304" pitchFamily="18" charset="0"/>
              </a:rPr>
              <a:t>: THE, AND, THA, ENT, ING, ION, TIO, FOR, NDE, </a:t>
            </a:r>
            <a:r>
              <a:rPr lang="en-US" altLang="en-US" dirty="0" err="1">
                <a:solidFill>
                  <a:srgbClr val="010000"/>
                </a:solidFill>
                <a:cs typeface="Times New Roman" panose="02020603050405020304" pitchFamily="18" charset="0"/>
              </a:rPr>
              <a:t>dan</a:t>
            </a:r>
            <a:r>
              <a:rPr lang="en-US" altLang="en-US" dirty="0">
                <a:solidFill>
                  <a:srgbClr val="010000"/>
                </a:solidFill>
                <a:cs typeface="Times New Roman" panose="02020603050405020304" pitchFamily="18" charset="0"/>
              </a:rPr>
              <a:t> HAS </a:t>
            </a:r>
          </a:p>
          <a:p>
            <a:pPr eaLnBrk="1" hangingPunct="1"/>
            <a:endParaRPr lang="en-GB" altLang="en-US" dirty="0">
              <a:solidFill>
                <a:srgbClr val="010000"/>
              </a:solidFill>
            </a:endParaRPr>
          </a:p>
        </p:txBody>
      </p:sp>
    </p:spTree>
    <p:extLst>
      <p:ext uri="{BB962C8B-B14F-4D97-AF65-F5344CB8AC3E}">
        <p14:creationId xmlns:p14="http://schemas.microsoft.com/office/powerpoint/2010/main" val="1286265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914400" y="990600"/>
            <a:ext cx="10439400" cy="5226050"/>
          </a:xfrm>
        </p:spPr>
        <p:txBody>
          <a:bodyPr/>
          <a:lstStyle/>
          <a:p>
            <a:r>
              <a:rPr lang="en-US" altLang="en-US" dirty="0">
                <a:solidFill>
                  <a:srgbClr val="000000"/>
                </a:solidFill>
              </a:rPr>
              <a:t>Top 10 </a:t>
            </a:r>
            <a:r>
              <a:rPr lang="en-US" altLang="en-US" dirty="0" err="1">
                <a:solidFill>
                  <a:srgbClr val="000000"/>
                </a:solidFill>
              </a:rPr>
              <a:t>huruf</a:t>
            </a:r>
            <a:r>
              <a:rPr lang="en-US" altLang="en-US" dirty="0">
                <a:solidFill>
                  <a:srgbClr val="000000"/>
                </a:solidFill>
              </a:rPr>
              <a:t> yang paling </a:t>
            </a:r>
            <a:r>
              <a:rPr lang="en-US" altLang="en-US" dirty="0" err="1">
                <a:solidFill>
                  <a:srgbClr val="000000"/>
                </a:solidFill>
              </a:rPr>
              <a:t>sering</a:t>
            </a:r>
            <a:r>
              <a:rPr lang="en-US" altLang="en-US" dirty="0">
                <a:solidFill>
                  <a:srgbClr val="000000"/>
                </a:solidFill>
              </a:rPr>
              <a:t> </a:t>
            </a:r>
            <a:r>
              <a:rPr lang="en-US" altLang="en-US" dirty="0" err="1">
                <a:solidFill>
                  <a:srgbClr val="000000"/>
                </a:solidFill>
              </a:rPr>
              <a:t>muncul</a:t>
            </a:r>
            <a:r>
              <a:rPr lang="en-US" altLang="en-US" dirty="0">
                <a:solidFill>
                  <a:srgbClr val="000000"/>
                </a:solidFill>
              </a:rPr>
              <a:t> </a:t>
            </a:r>
            <a:r>
              <a:rPr lang="en-US" altLang="en-US" dirty="0" err="1">
                <a:solidFill>
                  <a:srgbClr val="000000"/>
                </a:solidFill>
              </a:rPr>
              <a:t>dalam</a:t>
            </a:r>
            <a:r>
              <a:rPr lang="en-US" altLang="en-US" dirty="0">
                <a:solidFill>
                  <a:srgbClr val="000000"/>
                </a:solidFill>
              </a:rPr>
              <a:t> Bahasa Indonesia:</a:t>
            </a:r>
          </a:p>
        </p:txBody>
      </p:sp>
      <p:sp>
        <p:nvSpPr>
          <p:cNvPr id="2253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253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2EDE2919-D6F0-4A58-9418-6D49864FE483}" type="slidenum">
              <a:rPr lang="en-GB" altLang="en-US" sz="2400">
                <a:solidFill>
                  <a:schemeClr val="tx2"/>
                </a:solidFill>
              </a:rPr>
              <a:pPr>
                <a:spcBef>
                  <a:spcPct val="0"/>
                </a:spcBef>
                <a:buClrTx/>
                <a:buSzTx/>
                <a:buFontTx/>
                <a:buNone/>
              </a:pPr>
              <a:t>17</a:t>
            </a:fld>
            <a:endParaRPr lang="en-GB" altLang="en-US" sz="1400">
              <a:solidFill>
                <a:schemeClr val="tx2"/>
              </a:solidFill>
            </a:endParaRPr>
          </a:p>
        </p:txBody>
      </p:sp>
      <p:pic>
        <p:nvPicPr>
          <p:cNvPr id="2253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1905000"/>
            <a:ext cx="1981200" cy="4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42300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4D5B6DF8-76D0-454B-B179-D8A7CF6B9848}" type="slidenum">
              <a:rPr lang="en-GB" altLang="en-US" sz="2400">
                <a:solidFill>
                  <a:schemeClr val="tx2"/>
                </a:solidFill>
              </a:rPr>
              <a:pPr>
                <a:spcBef>
                  <a:spcPct val="0"/>
                </a:spcBef>
                <a:buClrTx/>
                <a:buSzTx/>
                <a:buFontTx/>
                <a:buNone/>
              </a:pPr>
              <a:t>18</a:t>
            </a:fld>
            <a:endParaRPr lang="en-GB" altLang="en-US" sz="1400">
              <a:solidFill>
                <a:schemeClr val="tx2"/>
              </a:solidFill>
            </a:endParaRPr>
          </a:p>
        </p:txBody>
      </p:sp>
      <p:sp>
        <p:nvSpPr>
          <p:cNvPr id="23556" name="Rectangle 3"/>
          <p:cNvSpPr>
            <a:spLocks noGrp="1" noChangeArrowheads="1"/>
          </p:cNvSpPr>
          <p:nvPr>
            <p:ph type="body" idx="1"/>
          </p:nvPr>
        </p:nvSpPr>
        <p:spPr>
          <a:xfrm>
            <a:off x="854765" y="914400"/>
            <a:ext cx="10499035" cy="5302250"/>
          </a:xfrm>
        </p:spPr>
        <p:txBody>
          <a:bodyPr/>
          <a:lstStyle/>
          <a:p>
            <a:pPr eaLnBrk="1" hangingPunct="1"/>
            <a:r>
              <a:rPr lang="en-US" altLang="en-US" dirty="0" err="1">
                <a:solidFill>
                  <a:srgbClr val="010000"/>
                </a:solidFill>
                <a:cs typeface="Times New Roman" panose="02020603050405020304" pitchFamily="18" charset="0"/>
              </a:rPr>
              <a:t>Kriptanalis</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menggunakan</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tabel</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frekuensi</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kemunculan</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huruf</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dalam</a:t>
            </a:r>
            <a:r>
              <a:rPr lang="en-US" altLang="en-US" dirty="0">
                <a:solidFill>
                  <a:srgbClr val="010000"/>
                </a:solidFill>
                <a:cs typeface="Times New Roman" panose="02020603050405020304" pitchFamily="18" charset="0"/>
              </a:rPr>
              <a:t> B. </a:t>
            </a:r>
            <a:r>
              <a:rPr lang="en-US" altLang="en-US" dirty="0" err="1">
                <a:solidFill>
                  <a:srgbClr val="010000"/>
                </a:solidFill>
                <a:cs typeface="Times New Roman" panose="02020603050405020304" pitchFamily="18" charset="0"/>
              </a:rPr>
              <a:t>Inggris</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sebagai</a:t>
            </a:r>
            <a:r>
              <a:rPr lang="en-US" altLang="en-US" dirty="0">
                <a:solidFill>
                  <a:srgbClr val="010000"/>
                </a:solidFill>
                <a:cs typeface="Times New Roman" panose="02020603050405020304" pitchFamily="18" charset="0"/>
              </a:rPr>
              <a:t> kakas bantu </a:t>
            </a:r>
            <a:r>
              <a:rPr lang="en-US" altLang="en-US" dirty="0" err="1">
                <a:solidFill>
                  <a:srgbClr val="010000"/>
                </a:solidFill>
                <a:cs typeface="Times New Roman" panose="02020603050405020304" pitchFamily="18" charset="0"/>
              </a:rPr>
              <a:t>melakukan</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dekripsi</a:t>
            </a:r>
            <a:r>
              <a:rPr lang="en-US" altLang="en-US" dirty="0">
                <a:solidFill>
                  <a:srgbClr val="010000"/>
                </a:solidFill>
                <a:cs typeface="Times New Roman" panose="02020603050405020304" pitchFamily="18" charset="0"/>
              </a:rPr>
              <a:t>.</a:t>
            </a:r>
          </a:p>
          <a:p>
            <a:pPr eaLnBrk="1" hangingPunct="1"/>
            <a:endParaRPr lang="en-US" altLang="en-US" dirty="0">
              <a:solidFill>
                <a:srgbClr val="010000"/>
              </a:solidFill>
              <a:cs typeface="Times New Roman" panose="02020603050405020304" pitchFamily="18" charset="0"/>
            </a:endParaRPr>
          </a:p>
          <a:p>
            <a:pPr eaLnBrk="1" hangingPunct="1"/>
            <a:r>
              <a:rPr lang="en-US" altLang="en-US" dirty="0">
                <a:solidFill>
                  <a:srgbClr val="010000"/>
                </a:solidFill>
                <a:cs typeface="Times New Roman" panose="02020603050405020304" pitchFamily="18" charset="0"/>
              </a:rPr>
              <a:t>K</a:t>
            </a:r>
            <a:r>
              <a:rPr lang="en-GB" altLang="en-US" dirty="0" err="1">
                <a:solidFill>
                  <a:srgbClr val="010000"/>
                </a:solidFill>
                <a:cs typeface="Times New Roman" panose="02020603050405020304" pitchFamily="18" charset="0"/>
              </a:rPr>
              <a:t>emunculan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huruf-huruf</a:t>
            </a:r>
            <a:r>
              <a:rPr lang="en-GB" altLang="en-US" dirty="0">
                <a:solidFill>
                  <a:srgbClr val="010000"/>
                </a:solidFill>
                <a:cs typeface="Times New Roman" panose="02020603050405020304" pitchFamily="18" charset="0"/>
              </a:rPr>
              <a:t> di </a:t>
            </a:r>
            <a:r>
              <a:rPr lang="en-GB" altLang="en-US" dirty="0" err="1">
                <a:solidFill>
                  <a:srgbClr val="010000"/>
                </a:solidFill>
                <a:cs typeface="Times New Roman" panose="02020603050405020304" pitchFamily="18" charset="0"/>
              </a:rPr>
              <a:t>dalam</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sembarang</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plainteks</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tercermin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pada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tabel</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tersebut</a:t>
            </a:r>
            <a:r>
              <a:rPr lang="en-US" altLang="en-US" dirty="0">
                <a:solidFill>
                  <a:srgbClr val="010000"/>
                </a:solidFill>
              </a:rPr>
              <a:t>.</a:t>
            </a:r>
          </a:p>
          <a:p>
            <a:pPr eaLnBrk="1" hangingPunct="1"/>
            <a:endParaRPr lang="en-US" altLang="en-US" dirty="0">
              <a:solidFill>
                <a:srgbClr val="010000"/>
              </a:solidFill>
            </a:endParaRPr>
          </a:p>
          <a:p>
            <a:pPr eaLnBrk="1" hangingPunct="1"/>
            <a:r>
              <a:rPr lang="en-US" altLang="en-US" dirty="0" err="1">
                <a:solidFill>
                  <a:srgbClr val="010000"/>
                </a:solidFill>
              </a:rPr>
              <a:t>Misalnya</a:t>
            </a:r>
            <a:r>
              <a:rPr lang="en-US" altLang="en-US" dirty="0">
                <a:solidFill>
                  <a:srgbClr val="010000"/>
                </a:solidFill>
              </a:rPr>
              <a:t>, </a:t>
            </a:r>
            <a:r>
              <a:rPr lang="en-US" altLang="en-US" dirty="0" err="1">
                <a:solidFill>
                  <a:srgbClr val="010000"/>
                </a:solidFill>
              </a:rPr>
              <a:t>jika</a:t>
            </a:r>
            <a:r>
              <a:rPr lang="en-US" altLang="en-US" dirty="0">
                <a:solidFill>
                  <a:srgbClr val="010000"/>
                </a:solidFill>
              </a:rPr>
              <a:t> </a:t>
            </a:r>
            <a:r>
              <a:rPr lang="en-US" altLang="en-US" dirty="0" err="1">
                <a:solidFill>
                  <a:srgbClr val="010000"/>
                </a:solidFill>
              </a:rPr>
              <a:t>huruf</a:t>
            </a:r>
            <a:r>
              <a:rPr lang="en-US" altLang="en-US" dirty="0">
                <a:solidFill>
                  <a:srgbClr val="010000"/>
                </a:solidFill>
              </a:rPr>
              <a:t> “R” paling </a:t>
            </a:r>
            <a:r>
              <a:rPr lang="en-US" altLang="en-US" dirty="0" err="1">
                <a:solidFill>
                  <a:srgbClr val="010000"/>
                </a:solidFill>
              </a:rPr>
              <a:t>sering</a:t>
            </a:r>
            <a:r>
              <a:rPr lang="en-US" altLang="en-US" dirty="0">
                <a:solidFill>
                  <a:srgbClr val="010000"/>
                </a:solidFill>
              </a:rPr>
              <a:t> </a:t>
            </a:r>
            <a:r>
              <a:rPr lang="en-US" altLang="en-US" dirty="0" err="1">
                <a:solidFill>
                  <a:srgbClr val="010000"/>
                </a:solidFill>
              </a:rPr>
              <a:t>muncul</a:t>
            </a:r>
            <a:r>
              <a:rPr lang="en-US" altLang="en-US" dirty="0">
                <a:solidFill>
                  <a:srgbClr val="010000"/>
                </a:solidFill>
              </a:rPr>
              <a:t> di </a:t>
            </a:r>
            <a:r>
              <a:rPr lang="en-US" altLang="en-US" dirty="0" err="1">
                <a:solidFill>
                  <a:srgbClr val="010000"/>
                </a:solidFill>
              </a:rPr>
              <a:t>dalam</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a:t>
            </a:r>
            <a:r>
              <a:rPr lang="en-US" altLang="en-US" dirty="0" err="1">
                <a:solidFill>
                  <a:srgbClr val="010000"/>
                </a:solidFill>
              </a:rPr>
              <a:t>maka</a:t>
            </a:r>
            <a:r>
              <a:rPr lang="en-US" altLang="en-US" dirty="0">
                <a:solidFill>
                  <a:srgbClr val="010000"/>
                </a:solidFill>
              </a:rPr>
              <a:t> </a:t>
            </a:r>
            <a:r>
              <a:rPr lang="en-US" altLang="en-US" dirty="0" err="1">
                <a:solidFill>
                  <a:srgbClr val="010000"/>
                </a:solidFill>
              </a:rPr>
              <a:t>kemungkinan</a:t>
            </a:r>
            <a:r>
              <a:rPr lang="en-US" altLang="en-US" dirty="0">
                <a:solidFill>
                  <a:srgbClr val="010000"/>
                </a:solidFill>
              </a:rPr>
              <a:t> </a:t>
            </a:r>
            <a:r>
              <a:rPr lang="en-US" altLang="en-US" dirty="0" err="1">
                <a:solidFill>
                  <a:srgbClr val="010000"/>
                </a:solidFill>
              </a:rPr>
              <a:t>besar</a:t>
            </a:r>
            <a:r>
              <a:rPr lang="en-US" altLang="en-US" dirty="0">
                <a:solidFill>
                  <a:srgbClr val="010000"/>
                </a:solidFill>
              </a:rPr>
              <a:t> </a:t>
            </a:r>
            <a:r>
              <a:rPr lang="en-US" altLang="en-US" dirty="0" err="1">
                <a:solidFill>
                  <a:srgbClr val="010000"/>
                </a:solidFill>
              </a:rPr>
              <a:t>itu</a:t>
            </a:r>
            <a:r>
              <a:rPr lang="en-US" altLang="en-US" dirty="0">
                <a:solidFill>
                  <a:srgbClr val="010000"/>
                </a:solidFill>
              </a:rPr>
              <a:t> </a:t>
            </a:r>
            <a:r>
              <a:rPr lang="en-US" altLang="en-US" dirty="0" err="1">
                <a:solidFill>
                  <a:srgbClr val="010000"/>
                </a:solidFill>
              </a:rPr>
              <a:t>adalah</a:t>
            </a:r>
            <a:r>
              <a:rPr lang="en-US" altLang="en-US" dirty="0">
                <a:solidFill>
                  <a:srgbClr val="010000"/>
                </a:solidFill>
              </a:rPr>
              <a:t> </a:t>
            </a:r>
            <a:r>
              <a:rPr lang="en-US" altLang="en-US" dirty="0" err="1">
                <a:solidFill>
                  <a:srgbClr val="010000"/>
                </a:solidFill>
              </a:rPr>
              <a:t>huruf</a:t>
            </a:r>
            <a:r>
              <a:rPr lang="en-US" altLang="en-US" dirty="0">
                <a:solidFill>
                  <a:srgbClr val="010000"/>
                </a:solidFill>
              </a:rPr>
              <a:t> “E” di </a:t>
            </a:r>
            <a:r>
              <a:rPr lang="en-US" altLang="en-US" dirty="0" err="1">
                <a:solidFill>
                  <a:srgbClr val="010000"/>
                </a:solidFill>
              </a:rPr>
              <a:t>dalam</a:t>
            </a:r>
            <a:r>
              <a:rPr lang="en-US" altLang="en-US" dirty="0">
                <a:solidFill>
                  <a:srgbClr val="010000"/>
                </a:solidFill>
              </a:rPr>
              <a:t> </a:t>
            </a:r>
            <a:r>
              <a:rPr lang="en-US" altLang="en-US" dirty="0" err="1">
                <a:solidFill>
                  <a:srgbClr val="010000"/>
                </a:solidFill>
              </a:rPr>
              <a:t>plainteksnya</a:t>
            </a:r>
            <a:r>
              <a:rPr lang="en-US" altLang="en-US" dirty="0">
                <a:solidFill>
                  <a:srgbClr val="010000"/>
                </a:solidFill>
              </a:rPr>
              <a:t>.</a:t>
            </a:r>
          </a:p>
        </p:txBody>
      </p:sp>
    </p:spTree>
    <p:extLst>
      <p:ext uri="{BB962C8B-B14F-4D97-AF65-F5344CB8AC3E}">
        <p14:creationId xmlns:p14="http://schemas.microsoft.com/office/powerpoint/2010/main" val="930975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1013791" y="838200"/>
            <a:ext cx="10595113" cy="5378450"/>
          </a:xfrm>
        </p:spPr>
        <p:txBody>
          <a:bodyPr>
            <a:normAutofit/>
          </a:bodyPr>
          <a:lstStyle/>
          <a:p>
            <a:pPr eaLnBrk="1" hangingPunct="1">
              <a:buFont typeface="Wingdings" panose="05000000000000000000" pitchFamily="2" charset="2"/>
              <a:buNone/>
            </a:pPr>
            <a:r>
              <a:rPr lang="en-US" altLang="en-US" dirty="0" err="1">
                <a:solidFill>
                  <a:srgbClr val="000000"/>
                </a:solidFill>
              </a:rPr>
              <a:t>Teknik</a:t>
            </a:r>
            <a:r>
              <a:rPr lang="en-US" altLang="en-US" dirty="0">
                <a:solidFill>
                  <a:srgbClr val="000000"/>
                </a:solidFill>
              </a:rPr>
              <a:t> </a:t>
            </a:r>
            <a:r>
              <a:rPr lang="en-US" altLang="en-US" dirty="0" err="1">
                <a:solidFill>
                  <a:srgbClr val="000000"/>
                </a:solidFill>
              </a:rPr>
              <a:t>analisis</a:t>
            </a:r>
            <a:r>
              <a:rPr lang="en-US" altLang="en-US" dirty="0">
                <a:solidFill>
                  <a:srgbClr val="000000"/>
                </a:solidFill>
              </a:rPr>
              <a:t> </a:t>
            </a:r>
            <a:r>
              <a:rPr lang="en-US" altLang="en-US" dirty="0" err="1">
                <a:solidFill>
                  <a:srgbClr val="000000"/>
                </a:solidFill>
              </a:rPr>
              <a:t>frekuensi</a:t>
            </a:r>
            <a:r>
              <a:rPr lang="en-US" altLang="en-US" dirty="0">
                <a:solidFill>
                  <a:srgbClr val="000000"/>
                </a:solidFill>
              </a:rPr>
              <a:t> </a:t>
            </a:r>
            <a:r>
              <a:rPr lang="en-US" altLang="en-US" dirty="0" err="1">
                <a:solidFill>
                  <a:srgbClr val="000000"/>
                </a:solidFill>
              </a:rPr>
              <a:t>dilakukan</a:t>
            </a:r>
            <a:r>
              <a:rPr lang="en-US" altLang="en-US" dirty="0">
                <a:solidFill>
                  <a:srgbClr val="000000"/>
                </a:solidFill>
              </a:rPr>
              <a:t> </a:t>
            </a:r>
            <a:r>
              <a:rPr lang="en-US" altLang="en-US" dirty="0" err="1">
                <a:solidFill>
                  <a:srgbClr val="000000"/>
                </a:solidFill>
              </a:rPr>
              <a:t>sebagai</a:t>
            </a:r>
            <a:r>
              <a:rPr lang="en-US" altLang="en-US" dirty="0">
                <a:solidFill>
                  <a:srgbClr val="000000"/>
                </a:solidFill>
              </a:rPr>
              <a:t> </a:t>
            </a:r>
            <a:r>
              <a:rPr lang="en-US" altLang="en-US" dirty="0" err="1">
                <a:solidFill>
                  <a:srgbClr val="000000"/>
                </a:solidFill>
              </a:rPr>
              <a:t>berikut</a:t>
            </a:r>
            <a:r>
              <a:rPr lang="en-US" altLang="en-US" dirty="0">
                <a:solidFill>
                  <a:srgbClr val="000000"/>
                </a:solidFill>
              </a:rPr>
              <a:t>: </a:t>
            </a:r>
          </a:p>
          <a:p>
            <a:pPr eaLnBrk="1" hangingPunct="1">
              <a:buFont typeface="Times New Roman" panose="02020603050405020304" pitchFamily="18" charset="0"/>
              <a:buAutoNum type="arabicPeriod"/>
            </a:pPr>
            <a:r>
              <a:rPr lang="en-US" altLang="en-US" dirty="0" err="1">
                <a:solidFill>
                  <a:srgbClr val="000000"/>
                </a:solidFill>
              </a:rPr>
              <a:t>Misalkan</a:t>
            </a:r>
            <a:r>
              <a:rPr lang="en-US" altLang="en-US" dirty="0">
                <a:solidFill>
                  <a:srgbClr val="000000"/>
                </a:solidFill>
              </a:rPr>
              <a:t> </a:t>
            </a:r>
            <a:r>
              <a:rPr lang="en-US" altLang="en-US" dirty="0" err="1">
                <a:solidFill>
                  <a:srgbClr val="000000"/>
                </a:solidFill>
              </a:rPr>
              <a:t>plainteks</a:t>
            </a:r>
            <a:r>
              <a:rPr lang="en-US" altLang="en-US" dirty="0">
                <a:solidFill>
                  <a:srgbClr val="000000"/>
                </a:solidFill>
              </a:rPr>
              <a:t> </a:t>
            </a:r>
            <a:r>
              <a:rPr lang="en-US" altLang="en-US" dirty="0" err="1">
                <a:solidFill>
                  <a:srgbClr val="000000"/>
                </a:solidFill>
              </a:rPr>
              <a:t>ditulis</a:t>
            </a:r>
            <a:r>
              <a:rPr lang="en-US" altLang="en-US" dirty="0">
                <a:solidFill>
                  <a:srgbClr val="000000"/>
                </a:solidFill>
              </a:rPr>
              <a:t> </a:t>
            </a:r>
            <a:r>
              <a:rPr lang="en-US" altLang="en-US" dirty="0" err="1">
                <a:solidFill>
                  <a:srgbClr val="000000"/>
                </a:solidFill>
              </a:rPr>
              <a:t>dalam</a:t>
            </a:r>
            <a:r>
              <a:rPr lang="en-US" altLang="en-US" dirty="0">
                <a:solidFill>
                  <a:srgbClr val="000000"/>
                </a:solidFill>
              </a:rPr>
              <a:t> Bahasa </a:t>
            </a:r>
            <a:r>
              <a:rPr lang="en-US" altLang="en-US" dirty="0" err="1">
                <a:solidFill>
                  <a:srgbClr val="000000"/>
                </a:solidFill>
              </a:rPr>
              <a:t>Inggris</a:t>
            </a:r>
            <a:r>
              <a:rPr lang="en-US" altLang="en-US" dirty="0">
                <a:solidFill>
                  <a:srgbClr val="000000"/>
                </a:solidFill>
              </a:rPr>
              <a:t> (</a:t>
            </a:r>
            <a:r>
              <a:rPr lang="en-US" altLang="en-US" dirty="0" err="1">
                <a:solidFill>
                  <a:srgbClr val="000000"/>
                </a:solidFill>
              </a:rPr>
              <a:t>plainteks</a:t>
            </a:r>
            <a:r>
              <a:rPr lang="en-US" altLang="en-US" dirty="0">
                <a:solidFill>
                  <a:srgbClr val="000000"/>
                </a:solidFill>
              </a:rPr>
              <a:t> </a:t>
            </a:r>
            <a:r>
              <a:rPr lang="en-US" altLang="en-US" dirty="0" err="1">
                <a:solidFill>
                  <a:srgbClr val="000000"/>
                </a:solidFill>
              </a:rPr>
              <a:t>dalam</a:t>
            </a:r>
            <a:r>
              <a:rPr lang="en-US" altLang="en-US" dirty="0">
                <a:solidFill>
                  <a:srgbClr val="000000"/>
                </a:solidFill>
              </a:rPr>
              <a:t> </a:t>
            </a:r>
            <a:r>
              <a:rPr lang="en-US" altLang="en-US" dirty="0" err="1">
                <a:solidFill>
                  <a:srgbClr val="000000"/>
                </a:solidFill>
              </a:rPr>
              <a:t>bahasa</a:t>
            </a:r>
            <a:r>
              <a:rPr lang="en-US" altLang="en-US" dirty="0">
                <a:solidFill>
                  <a:srgbClr val="000000"/>
                </a:solidFill>
              </a:rPr>
              <a:t> lain </a:t>
            </a:r>
            <a:r>
              <a:rPr lang="en-US" altLang="en-US" dirty="0" err="1">
                <a:solidFill>
                  <a:srgbClr val="000000"/>
                </a:solidFill>
              </a:rPr>
              <a:t>secara</a:t>
            </a:r>
            <a:r>
              <a:rPr lang="en-US" altLang="en-US" dirty="0">
                <a:solidFill>
                  <a:srgbClr val="000000"/>
                </a:solidFill>
              </a:rPr>
              <a:t> </a:t>
            </a:r>
            <a:r>
              <a:rPr lang="en-US" altLang="en-US" dirty="0" err="1">
                <a:solidFill>
                  <a:srgbClr val="000000"/>
                </a:solidFill>
              </a:rPr>
              <a:t>prinsip</a:t>
            </a:r>
            <a:r>
              <a:rPr lang="en-US" altLang="en-US" dirty="0">
                <a:solidFill>
                  <a:srgbClr val="000000"/>
                </a:solidFill>
              </a:rPr>
              <a:t> </a:t>
            </a:r>
            <a:r>
              <a:rPr lang="en-US" altLang="en-US" dirty="0" err="1">
                <a:solidFill>
                  <a:srgbClr val="000000"/>
                </a:solidFill>
              </a:rPr>
              <a:t>tidak</a:t>
            </a:r>
            <a:r>
              <a:rPr lang="en-US" altLang="en-US" dirty="0">
                <a:solidFill>
                  <a:srgbClr val="000000"/>
                </a:solidFill>
              </a:rPr>
              <a:t> </a:t>
            </a:r>
            <a:r>
              <a:rPr lang="en-US" altLang="en-US" dirty="0" err="1">
                <a:solidFill>
                  <a:srgbClr val="000000"/>
                </a:solidFill>
              </a:rPr>
              <a:t>jauh</a:t>
            </a:r>
            <a:r>
              <a:rPr lang="en-US" altLang="en-US" dirty="0">
                <a:solidFill>
                  <a:srgbClr val="000000"/>
                </a:solidFill>
              </a:rPr>
              <a:t> </a:t>
            </a:r>
            <a:r>
              <a:rPr lang="en-US" altLang="en-US" dirty="0" err="1">
                <a:solidFill>
                  <a:srgbClr val="000000"/>
                </a:solidFill>
              </a:rPr>
              <a:t>berbeda</a:t>
            </a:r>
            <a:r>
              <a:rPr lang="en-US" altLang="en-US" dirty="0">
                <a:solidFill>
                  <a:srgbClr val="000000"/>
                </a:solidFill>
              </a:rPr>
              <a:t>).</a:t>
            </a:r>
          </a:p>
          <a:p>
            <a:pPr eaLnBrk="1" hangingPunct="1">
              <a:buFont typeface="Times New Roman" panose="02020603050405020304" pitchFamily="18" charset="0"/>
              <a:buAutoNum type="arabicPeriod"/>
            </a:pPr>
            <a:r>
              <a:rPr lang="en-US" altLang="en-US" dirty="0" err="1">
                <a:solidFill>
                  <a:srgbClr val="000000"/>
                </a:solidFill>
              </a:rPr>
              <a:t>Asumsikan</a:t>
            </a:r>
            <a:r>
              <a:rPr lang="en-US" altLang="en-US" dirty="0">
                <a:solidFill>
                  <a:srgbClr val="000000"/>
                </a:solidFill>
              </a:rPr>
              <a:t> </a:t>
            </a:r>
            <a:r>
              <a:rPr lang="en-US" altLang="en-US" dirty="0" err="1">
                <a:solidFill>
                  <a:srgbClr val="000000"/>
                </a:solidFill>
              </a:rPr>
              <a:t>plainteks</a:t>
            </a:r>
            <a:r>
              <a:rPr lang="en-US" altLang="en-US" dirty="0">
                <a:solidFill>
                  <a:srgbClr val="000000"/>
                </a:solidFill>
              </a:rPr>
              <a:t> </a:t>
            </a:r>
            <a:r>
              <a:rPr lang="en-US" altLang="en-US" dirty="0" err="1">
                <a:solidFill>
                  <a:srgbClr val="000000"/>
                </a:solidFill>
              </a:rPr>
              <a:t>dienkripsi</a:t>
            </a:r>
            <a:r>
              <a:rPr lang="en-US" altLang="en-US" dirty="0">
                <a:solidFill>
                  <a:srgbClr val="000000"/>
                </a:solidFill>
              </a:rPr>
              <a:t> </a:t>
            </a:r>
            <a:r>
              <a:rPr lang="en-US" altLang="en-US" dirty="0" err="1">
                <a:solidFill>
                  <a:srgbClr val="000000"/>
                </a:solidFill>
              </a:rPr>
              <a:t>dengan</a:t>
            </a:r>
            <a:r>
              <a:rPr lang="en-US" altLang="en-US" dirty="0">
                <a:solidFill>
                  <a:srgbClr val="000000"/>
                </a:solidFill>
              </a:rPr>
              <a:t> </a:t>
            </a:r>
            <a:r>
              <a:rPr lang="en-US" altLang="en-US" i="1" dirty="0">
                <a:solidFill>
                  <a:srgbClr val="000000"/>
                </a:solidFill>
              </a:rPr>
              <a:t>cipher</a:t>
            </a:r>
            <a:r>
              <a:rPr lang="en-US" altLang="en-US" dirty="0">
                <a:solidFill>
                  <a:srgbClr val="000000"/>
                </a:solidFill>
              </a:rPr>
              <a:t> </a:t>
            </a:r>
            <a:r>
              <a:rPr lang="en-US" altLang="en-US" dirty="0" err="1">
                <a:solidFill>
                  <a:srgbClr val="000000"/>
                </a:solidFill>
              </a:rPr>
              <a:t>alfabat-tunggal</a:t>
            </a:r>
            <a:r>
              <a:rPr lang="en-US" altLang="en-US" dirty="0">
                <a:solidFill>
                  <a:srgbClr val="000000"/>
                </a:solidFill>
              </a:rPr>
              <a:t>. </a:t>
            </a:r>
          </a:p>
          <a:p>
            <a:pPr eaLnBrk="1" hangingPunct="1">
              <a:buFont typeface="Times New Roman" panose="02020603050405020304" pitchFamily="18" charset="0"/>
              <a:buAutoNum type="arabicPeriod"/>
            </a:pPr>
            <a:r>
              <a:rPr lang="en-US" altLang="en-US" dirty="0" err="1">
                <a:solidFill>
                  <a:srgbClr val="000000"/>
                </a:solidFill>
              </a:rPr>
              <a:t>Hitung</a:t>
            </a:r>
            <a:r>
              <a:rPr lang="en-US" altLang="en-US" dirty="0">
                <a:solidFill>
                  <a:srgbClr val="000000"/>
                </a:solidFill>
              </a:rPr>
              <a:t> </a:t>
            </a:r>
            <a:r>
              <a:rPr lang="en-US" altLang="en-US" dirty="0" err="1">
                <a:solidFill>
                  <a:srgbClr val="000000"/>
                </a:solidFill>
              </a:rPr>
              <a:t>frekuensi</a:t>
            </a:r>
            <a:r>
              <a:rPr lang="en-US" altLang="en-US" dirty="0">
                <a:solidFill>
                  <a:srgbClr val="000000"/>
                </a:solidFill>
              </a:rPr>
              <a:t> </a:t>
            </a:r>
            <a:r>
              <a:rPr lang="en-US" altLang="en-US" dirty="0" err="1">
                <a:solidFill>
                  <a:srgbClr val="000000"/>
                </a:solidFill>
              </a:rPr>
              <a:t>kemunculan</a:t>
            </a:r>
            <a:r>
              <a:rPr lang="en-US" altLang="en-US" dirty="0">
                <a:solidFill>
                  <a:srgbClr val="000000"/>
                </a:solidFill>
              </a:rPr>
              <a:t> </a:t>
            </a:r>
            <a:r>
              <a:rPr lang="en-US" altLang="en-US" dirty="0" err="1">
                <a:solidFill>
                  <a:srgbClr val="000000"/>
                </a:solidFill>
              </a:rPr>
              <a:t>relatif</a:t>
            </a:r>
            <a:r>
              <a:rPr lang="en-US" altLang="en-US" dirty="0">
                <a:solidFill>
                  <a:srgbClr val="000000"/>
                </a:solidFill>
              </a:rPr>
              <a:t> </a:t>
            </a:r>
            <a:r>
              <a:rPr lang="en-US" altLang="en-US" dirty="0" err="1">
                <a:solidFill>
                  <a:srgbClr val="000000"/>
                </a:solidFill>
              </a:rPr>
              <a:t>huruf-huruf</a:t>
            </a:r>
            <a:r>
              <a:rPr lang="en-US" altLang="en-US" dirty="0">
                <a:solidFill>
                  <a:srgbClr val="000000"/>
                </a:solidFill>
              </a:rPr>
              <a:t> di </a:t>
            </a:r>
            <a:r>
              <a:rPr lang="en-US" altLang="en-US" dirty="0" err="1">
                <a:solidFill>
                  <a:srgbClr val="000000"/>
                </a:solidFill>
              </a:rPr>
              <a:t>dalam</a:t>
            </a:r>
            <a:r>
              <a:rPr lang="en-US" altLang="en-US" dirty="0">
                <a:solidFill>
                  <a:srgbClr val="000000"/>
                </a:solidFill>
              </a:rPr>
              <a:t> </a:t>
            </a:r>
            <a:r>
              <a:rPr lang="en-US" altLang="en-US" dirty="0" err="1">
                <a:solidFill>
                  <a:srgbClr val="000000"/>
                </a:solidFill>
              </a:rPr>
              <a:t>cipherteks</a:t>
            </a:r>
            <a:r>
              <a:rPr lang="en-US" altLang="en-US" dirty="0">
                <a:solidFill>
                  <a:srgbClr val="000000"/>
                </a:solidFill>
              </a:rPr>
              <a:t>.</a:t>
            </a:r>
          </a:p>
          <a:p>
            <a:pPr eaLnBrk="1" hangingPunct="1">
              <a:buFont typeface="Times New Roman" panose="02020603050405020304" pitchFamily="18" charset="0"/>
              <a:buAutoNum type="arabicPeriod"/>
            </a:pPr>
            <a:r>
              <a:rPr lang="en-US" altLang="en-US" dirty="0" err="1">
                <a:solidFill>
                  <a:srgbClr val="000000"/>
                </a:solidFill>
              </a:rPr>
              <a:t>Bandingkan</a:t>
            </a:r>
            <a:r>
              <a:rPr lang="en-US" altLang="en-US" dirty="0">
                <a:solidFill>
                  <a:srgbClr val="000000"/>
                </a:solidFill>
              </a:rPr>
              <a:t> </a:t>
            </a:r>
            <a:r>
              <a:rPr lang="en-US" altLang="en-US" dirty="0" err="1">
                <a:solidFill>
                  <a:srgbClr val="000000"/>
                </a:solidFill>
              </a:rPr>
              <a:t>hasil</a:t>
            </a:r>
            <a:r>
              <a:rPr lang="en-US" altLang="en-US" dirty="0">
                <a:solidFill>
                  <a:srgbClr val="000000"/>
                </a:solidFill>
              </a:rPr>
              <a:t> </a:t>
            </a:r>
            <a:r>
              <a:rPr lang="en-US" altLang="en-US" dirty="0" err="1">
                <a:solidFill>
                  <a:srgbClr val="000000"/>
                </a:solidFill>
              </a:rPr>
              <a:t>langkah</a:t>
            </a:r>
            <a:r>
              <a:rPr lang="en-US" altLang="en-US" dirty="0">
                <a:solidFill>
                  <a:srgbClr val="000000"/>
                </a:solidFill>
              </a:rPr>
              <a:t> 3 </a:t>
            </a:r>
            <a:r>
              <a:rPr lang="en-US" altLang="en-US" dirty="0" err="1">
                <a:solidFill>
                  <a:srgbClr val="000000"/>
                </a:solidFill>
              </a:rPr>
              <a:t>dengan</a:t>
            </a:r>
            <a:r>
              <a:rPr lang="en-US" altLang="en-US" dirty="0">
                <a:solidFill>
                  <a:srgbClr val="000000"/>
                </a:solidFill>
              </a:rPr>
              <a:t> </a:t>
            </a:r>
            <a:r>
              <a:rPr lang="en-US" altLang="en-US" dirty="0" err="1">
                <a:solidFill>
                  <a:srgbClr val="000000"/>
                </a:solidFill>
              </a:rPr>
              <a:t>Tabel</a:t>
            </a:r>
            <a:r>
              <a:rPr lang="en-US" altLang="en-US" dirty="0">
                <a:solidFill>
                  <a:srgbClr val="000000"/>
                </a:solidFill>
              </a:rPr>
              <a:t> 2. </a:t>
            </a:r>
            <a:r>
              <a:rPr lang="en-US" altLang="en-US" dirty="0" err="1">
                <a:solidFill>
                  <a:srgbClr val="000000"/>
                </a:solidFill>
              </a:rPr>
              <a:t>Catatlah</a:t>
            </a:r>
            <a:r>
              <a:rPr lang="en-US" altLang="en-US" dirty="0">
                <a:solidFill>
                  <a:srgbClr val="000000"/>
                </a:solidFill>
              </a:rPr>
              <a:t> </a:t>
            </a:r>
            <a:r>
              <a:rPr lang="en-US" altLang="en-US" dirty="0" err="1">
                <a:solidFill>
                  <a:srgbClr val="000000"/>
                </a:solidFill>
              </a:rPr>
              <a:t>bahwa</a:t>
            </a:r>
            <a:r>
              <a:rPr lang="en-US" altLang="en-US" dirty="0">
                <a:solidFill>
                  <a:srgbClr val="000000"/>
                </a:solidFill>
              </a:rPr>
              <a:t> </a:t>
            </a:r>
            <a:r>
              <a:rPr lang="en-US" altLang="en-US" dirty="0" err="1">
                <a:solidFill>
                  <a:srgbClr val="000000"/>
                </a:solidFill>
              </a:rPr>
              <a:t>huruf</a:t>
            </a:r>
            <a:r>
              <a:rPr lang="en-US" altLang="en-US" dirty="0">
                <a:solidFill>
                  <a:srgbClr val="000000"/>
                </a:solidFill>
              </a:rPr>
              <a:t> yang paling </a:t>
            </a:r>
            <a:r>
              <a:rPr lang="en-US" altLang="en-US" dirty="0" err="1">
                <a:solidFill>
                  <a:srgbClr val="000000"/>
                </a:solidFill>
              </a:rPr>
              <a:t>sering</a:t>
            </a:r>
            <a:r>
              <a:rPr lang="en-US" altLang="en-US" dirty="0">
                <a:solidFill>
                  <a:srgbClr val="000000"/>
                </a:solidFill>
              </a:rPr>
              <a:t> </a:t>
            </a:r>
            <a:r>
              <a:rPr lang="en-US" altLang="en-US" dirty="0" err="1">
                <a:solidFill>
                  <a:srgbClr val="000000"/>
                </a:solidFill>
              </a:rPr>
              <a:t>muncul</a:t>
            </a:r>
            <a:r>
              <a:rPr lang="en-US" altLang="en-US" dirty="0">
                <a:solidFill>
                  <a:srgbClr val="000000"/>
                </a:solidFill>
              </a:rPr>
              <a:t> </a:t>
            </a:r>
            <a:r>
              <a:rPr lang="en-US" altLang="en-US" dirty="0" err="1">
                <a:solidFill>
                  <a:srgbClr val="000000"/>
                </a:solidFill>
              </a:rPr>
              <a:t>dalam</a:t>
            </a:r>
            <a:r>
              <a:rPr lang="en-US" altLang="en-US" dirty="0">
                <a:solidFill>
                  <a:srgbClr val="000000"/>
                </a:solidFill>
              </a:rPr>
              <a:t> </a:t>
            </a:r>
            <a:r>
              <a:rPr lang="en-US" altLang="en-US" dirty="0" err="1">
                <a:solidFill>
                  <a:srgbClr val="000000"/>
                </a:solidFill>
              </a:rPr>
              <a:t>teks</a:t>
            </a:r>
            <a:r>
              <a:rPr lang="en-US" altLang="en-US" dirty="0">
                <a:solidFill>
                  <a:srgbClr val="000000"/>
                </a:solidFill>
              </a:rPr>
              <a:t> Bahasa </a:t>
            </a:r>
            <a:r>
              <a:rPr lang="en-US" altLang="en-US" dirty="0" err="1">
                <a:solidFill>
                  <a:srgbClr val="000000"/>
                </a:solidFill>
              </a:rPr>
              <a:t>Inggris</a:t>
            </a:r>
            <a:r>
              <a:rPr lang="en-US" altLang="en-US" dirty="0">
                <a:solidFill>
                  <a:srgbClr val="000000"/>
                </a:solidFill>
              </a:rPr>
              <a:t> </a:t>
            </a:r>
            <a:r>
              <a:rPr lang="en-US" altLang="en-US" dirty="0" err="1">
                <a:solidFill>
                  <a:srgbClr val="000000"/>
                </a:solidFill>
              </a:rPr>
              <a:t>adalah</a:t>
            </a:r>
            <a:r>
              <a:rPr lang="en-US" altLang="en-US" dirty="0">
                <a:solidFill>
                  <a:srgbClr val="000000"/>
                </a:solidFill>
              </a:rPr>
              <a:t> </a:t>
            </a:r>
            <a:r>
              <a:rPr lang="en-US" altLang="en-US" dirty="0" err="1">
                <a:solidFill>
                  <a:srgbClr val="000000"/>
                </a:solidFill>
              </a:rPr>
              <a:t>huruf</a:t>
            </a:r>
            <a:r>
              <a:rPr lang="en-US" altLang="en-US" dirty="0">
                <a:solidFill>
                  <a:srgbClr val="000000"/>
                </a:solidFill>
              </a:rPr>
              <a:t> E. </a:t>
            </a:r>
            <a:r>
              <a:rPr lang="en-US" altLang="en-US" dirty="0" err="1">
                <a:solidFill>
                  <a:srgbClr val="000000"/>
                </a:solidFill>
              </a:rPr>
              <a:t>Jadi</a:t>
            </a:r>
            <a:r>
              <a:rPr lang="en-US" altLang="en-US" dirty="0">
                <a:solidFill>
                  <a:srgbClr val="000000"/>
                </a:solidFill>
              </a:rPr>
              <a:t>, </a:t>
            </a:r>
            <a:r>
              <a:rPr lang="en-US" altLang="en-US" dirty="0" err="1">
                <a:solidFill>
                  <a:srgbClr val="000000"/>
                </a:solidFill>
              </a:rPr>
              <a:t>huruf</a:t>
            </a:r>
            <a:r>
              <a:rPr lang="en-US" altLang="en-US" dirty="0">
                <a:solidFill>
                  <a:srgbClr val="000000"/>
                </a:solidFill>
              </a:rPr>
              <a:t> yang paling </a:t>
            </a:r>
            <a:r>
              <a:rPr lang="en-US" altLang="en-US" dirty="0" err="1">
                <a:solidFill>
                  <a:srgbClr val="000000"/>
                </a:solidFill>
              </a:rPr>
              <a:t>sering</a:t>
            </a:r>
            <a:r>
              <a:rPr lang="en-US" altLang="en-US" dirty="0">
                <a:solidFill>
                  <a:srgbClr val="000000"/>
                </a:solidFill>
              </a:rPr>
              <a:t> </a:t>
            </a:r>
            <a:r>
              <a:rPr lang="en-US" altLang="en-US" dirty="0" err="1">
                <a:solidFill>
                  <a:srgbClr val="000000"/>
                </a:solidFill>
              </a:rPr>
              <a:t>muncul</a:t>
            </a:r>
            <a:r>
              <a:rPr lang="en-US" altLang="en-US" dirty="0">
                <a:solidFill>
                  <a:srgbClr val="000000"/>
                </a:solidFill>
              </a:rPr>
              <a:t> di </a:t>
            </a:r>
            <a:r>
              <a:rPr lang="en-US" altLang="en-US" dirty="0" err="1">
                <a:solidFill>
                  <a:srgbClr val="000000"/>
                </a:solidFill>
              </a:rPr>
              <a:t>dalam</a:t>
            </a:r>
            <a:r>
              <a:rPr lang="en-US" altLang="en-US" dirty="0">
                <a:solidFill>
                  <a:srgbClr val="000000"/>
                </a:solidFill>
              </a:rPr>
              <a:t> </a:t>
            </a:r>
            <a:r>
              <a:rPr lang="en-US" altLang="en-US" dirty="0" err="1">
                <a:solidFill>
                  <a:srgbClr val="000000"/>
                </a:solidFill>
              </a:rPr>
              <a:t>cipherteks</a:t>
            </a:r>
            <a:r>
              <a:rPr lang="en-US" altLang="en-US" dirty="0">
                <a:solidFill>
                  <a:srgbClr val="000000"/>
                </a:solidFill>
              </a:rPr>
              <a:t> </a:t>
            </a:r>
            <a:r>
              <a:rPr lang="en-US" altLang="en-US" dirty="0" err="1">
                <a:solidFill>
                  <a:srgbClr val="000000"/>
                </a:solidFill>
              </a:rPr>
              <a:t>kemungkinan</a:t>
            </a:r>
            <a:r>
              <a:rPr lang="en-US" altLang="en-US" dirty="0">
                <a:solidFill>
                  <a:srgbClr val="000000"/>
                </a:solidFill>
              </a:rPr>
              <a:t> </a:t>
            </a:r>
            <a:r>
              <a:rPr lang="en-US" altLang="en-US" dirty="0" err="1">
                <a:solidFill>
                  <a:srgbClr val="000000"/>
                </a:solidFill>
              </a:rPr>
              <a:t>besar</a:t>
            </a:r>
            <a:r>
              <a:rPr lang="en-US" altLang="en-US" dirty="0">
                <a:solidFill>
                  <a:srgbClr val="000000"/>
                </a:solidFill>
              </a:rPr>
              <a:t> </a:t>
            </a:r>
            <a:r>
              <a:rPr lang="en-US" altLang="en-US" dirty="0" err="1">
                <a:solidFill>
                  <a:srgbClr val="000000"/>
                </a:solidFill>
              </a:rPr>
              <a:t>adalah</a:t>
            </a:r>
            <a:r>
              <a:rPr lang="en-US" altLang="en-US" dirty="0">
                <a:solidFill>
                  <a:srgbClr val="000000"/>
                </a:solidFill>
              </a:rPr>
              <a:t> </a:t>
            </a:r>
            <a:r>
              <a:rPr lang="en-US" altLang="en-US" dirty="0" err="1">
                <a:solidFill>
                  <a:srgbClr val="000000"/>
                </a:solidFill>
              </a:rPr>
              <a:t>huruf</a:t>
            </a:r>
            <a:r>
              <a:rPr lang="en-US" altLang="en-US" dirty="0">
                <a:solidFill>
                  <a:srgbClr val="000000"/>
                </a:solidFill>
              </a:rPr>
              <a:t> E di </a:t>
            </a:r>
            <a:r>
              <a:rPr lang="en-US" altLang="en-US" dirty="0" err="1">
                <a:solidFill>
                  <a:srgbClr val="000000"/>
                </a:solidFill>
              </a:rPr>
              <a:t>dalam</a:t>
            </a:r>
            <a:r>
              <a:rPr lang="en-US" altLang="en-US" dirty="0">
                <a:solidFill>
                  <a:srgbClr val="000000"/>
                </a:solidFill>
              </a:rPr>
              <a:t> </a:t>
            </a:r>
            <a:r>
              <a:rPr lang="en-US" altLang="en-US" dirty="0" err="1">
                <a:solidFill>
                  <a:srgbClr val="000000"/>
                </a:solidFill>
              </a:rPr>
              <a:t>plainteksnya</a:t>
            </a:r>
            <a:r>
              <a:rPr lang="en-US" altLang="en-US" dirty="0">
                <a:solidFill>
                  <a:srgbClr val="000000"/>
                </a:solidFill>
              </a:rPr>
              <a:t>. </a:t>
            </a:r>
          </a:p>
          <a:p>
            <a:pPr eaLnBrk="1" hangingPunct="1">
              <a:buFont typeface="Times New Roman" panose="02020603050405020304" pitchFamily="18" charset="0"/>
              <a:buAutoNum type="arabicPeriod"/>
            </a:pPr>
            <a:r>
              <a:rPr lang="en-US" altLang="en-US" dirty="0" err="1">
                <a:solidFill>
                  <a:srgbClr val="000000"/>
                </a:solidFill>
              </a:rPr>
              <a:t>Langkah</a:t>
            </a:r>
            <a:r>
              <a:rPr lang="en-US" altLang="en-US" dirty="0">
                <a:solidFill>
                  <a:srgbClr val="000000"/>
                </a:solidFill>
              </a:rPr>
              <a:t> 4 </a:t>
            </a:r>
            <a:r>
              <a:rPr lang="en-US" altLang="en-US" dirty="0" err="1">
                <a:solidFill>
                  <a:srgbClr val="000000"/>
                </a:solidFill>
              </a:rPr>
              <a:t>diulangi</a:t>
            </a:r>
            <a:r>
              <a:rPr lang="en-US" altLang="en-US" dirty="0">
                <a:solidFill>
                  <a:srgbClr val="000000"/>
                </a:solidFill>
              </a:rPr>
              <a:t> </a:t>
            </a:r>
            <a:r>
              <a:rPr lang="en-US" altLang="en-US" dirty="0" err="1">
                <a:solidFill>
                  <a:srgbClr val="000000"/>
                </a:solidFill>
              </a:rPr>
              <a:t>untuk</a:t>
            </a:r>
            <a:r>
              <a:rPr lang="en-US" altLang="en-US" dirty="0">
                <a:solidFill>
                  <a:srgbClr val="000000"/>
                </a:solidFill>
              </a:rPr>
              <a:t> </a:t>
            </a:r>
            <a:r>
              <a:rPr lang="en-US" altLang="en-US" dirty="0" err="1">
                <a:solidFill>
                  <a:srgbClr val="000000"/>
                </a:solidFill>
              </a:rPr>
              <a:t>huruf</a:t>
            </a:r>
            <a:r>
              <a:rPr lang="en-US" altLang="en-US" dirty="0">
                <a:solidFill>
                  <a:srgbClr val="000000"/>
                </a:solidFill>
              </a:rPr>
              <a:t> </a:t>
            </a:r>
            <a:r>
              <a:rPr lang="en-US" altLang="en-US" dirty="0" err="1">
                <a:solidFill>
                  <a:srgbClr val="000000"/>
                </a:solidFill>
              </a:rPr>
              <a:t>dengan</a:t>
            </a:r>
            <a:r>
              <a:rPr lang="en-US" altLang="en-US" dirty="0">
                <a:solidFill>
                  <a:srgbClr val="000000"/>
                </a:solidFill>
              </a:rPr>
              <a:t> </a:t>
            </a:r>
            <a:r>
              <a:rPr lang="en-US" altLang="en-US" dirty="0" err="1">
                <a:solidFill>
                  <a:srgbClr val="000000"/>
                </a:solidFill>
              </a:rPr>
              <a:t>frekeuensi</a:t>
            </a:r>
            <a:r>
              <a:rPr lang="en-US" altLang="en-US" dirty="0">
                <a:solidFill>
                  <a:srgbClr val="000000"/>
                </a:solidFill>
              </a:rPr>
              <a:t> </a:t>
            </a:r>
            <a:r>
              <a:rPr lang="en-US" altLang="en-US" dirty="0" err="1">
                <a:solidFill>
                  <a:srgbClr val="000000"/>
                </a:solidFill>
              </a:rPr>
              <a:t>terbanyak</a:t>
            </a:r>
            <a:r>
              <a:rPr lang="en-US" altLang="en-US" dirty="0">
                <a:solidFill>
                  <a:srgbClr val="000000"/>
                </a:solidFill>
              </a:rPr>
              <a:t> </a:t>
            </a:r>
            <a:r>
              <a:rPr lang="en-US" altLang="en-US" dirty="0" err="1">
                <a:solidFill>
                  <a:srgbClr val="000000"/>
                </a:solidFill>
              </a:rPr>
              <a:t>berikutnya</a:t>
            </a:r>
            <a:r>
              <a:rPr lang="en-US" altLang="en-US" dirty="0">
                <a:solidFill>
                  <a:srgbClr val="000000"/>
                </a:solidFill>
              </a:rPr>
              <a:t>.</a:t>
            </a:r>
          </a:p>
          <a:p>
            <a:pPr eaLnBrk="1" hangingPunct="1"/>
            <a:endParaRPr lang="en-US" altLang="en-US" dirty="0"/>
          </a:p>
        </p:txBody>
      </p:sp>
      <p:sp>
        <p:nvSpPr>
          <p:cNvPr id="24579"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458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B8F597FA-5696-4E12-8C03-60F6DFE201B3}" type="slidenum">
              <a:rPr lang="en-GB" altLang="en-US" sz="2400">
                <a:solidFill>
                  <a:schemeClr val="tx2"/>
                </a:solidFill>
              </a:rPr>
              <a:pPr>
                <a:spcBef>
                  <a:spcPct val="0"/>
                </a:spcBef>
                <a:buClrTx/>
                <a:buSzTx/>
                <a:buFontTx/>
                <a:buNone/>
              </a:pPr>
              <a:t>19</a:t>
            </a:fld>
            <a:endParaRPr lang="en-GB" altLang="en-US" sz="1400">
              <a:solidFill>
                <a:schemeClr val="tx2"/>
              </a:solidFill>
            </a:endParaRPr>
          </a:p>
        </p:txBody>
      </p:sp>
    </p:spTree>
    <p:extLst>
      <p:ext uri="{BB962C8B-B14F-4D97-AF65-F5344CB8AC3E}">
        <p14:creationId xmlns:p14="http://schemas.microsoft.com/office/powerpoint/2010/main" val="2465688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40D96C46-7F6B-4C70-9801-075EDC5982BE}" type="slidenum">
              <a:rPr lang="en-GB" altLang="en-US" sz="2400">
                <a:solidFill>
                  <a:schemeClr val="tx2"/>
                </a:solidFill>
              </a:rPr>
              <a:pPr>
                <a:spcBef>
                  <a:spcPct val="0"/>
                </a:spcBef>
                <a:buClrTx/>
                <a:buSzTx/>
                <a:buFontTx/>
                <a:buNone/>
              </a:pPr>
              <a:t>2</a:t>
            </a:fld>
            <a:endParaRPr lang="en-GB" altLang="en-US" sz="1400">
              <a:solidFill>
                <a:schemeClr val="tx2"/>
              </a:solidFill>
            </a:endParaRPr>
          </a:p>
        </p:txBody>
      </p:sp>
      <p:sp>
        <p:nvSpPr>
          <p:cNvPr id="6148" name="Rectangle 2"/>
          <p:cNvSpPr>
            <a:spLocks noGrp="1" noChangeArrowheads="1"/>
          </p:cNvSpPr>
          <p:nvPr>
            <p:ph type="title"/>
          </p:nvPr>
        </p:nvSpPr>
        <p:spPr>
          <a:xfrm>
            <a:off x="831574" y="654050"/>
            <a:ext cx="8458200" cy="762000"/>
          </a:xfrm>
        </p:spPr>
        <p:txBody>
          <a:bodyPr/>
          <a:lstStyle/>
          <a:p>
            <a:pPr eaLnBrk="1" hangingPunct="1"/>
            <a:r>
              <a:rPr lang="en-US" altLang="en-US" sz="3600" b="1" dirty="0" err="1"/>
              <a:t>Kriptanalisis</a:t>
            </a:r>
            <a:r>
              <a:rPr lang="en-US" altLang="en-US" sz="3600" b="1" dirty="0"/>
              <a:t> </a:t>
            </a:r>
            <a:r>
              <a:rPr lang="en-US" altLang="en-US" sz="3600" b="1" dirty="0" err="1"/>
              <a:t>pada</a:t>
            </a:r>
            <a:r>
              <a:rPr lang="en-US" altLang="en-US" sz="3600" b="1" dirty="0"/>
              <a:t> </a:t>
            </a:r>
            <a:r>
              <a:rPr lang="en-US" altLang="en-US" sz="3600" b="1" i="1" dirty="0"/>
              <a:t>Cipher</a:t>
            </a:r>
            <a:r>
              <a:rPr lang="en-US" altLang="en-US" sz="3600" b="1" dirty="0"/>
              <a:t> </a:t>
            </a:r>
            <a:r>
              <a:rPr lang="en-US" altLang="en-US" sz="3600" b="1" dirty="0" err="1"/>
              <a:t>Abjad</a:t>
            </a:r>
            <a:r>
              <a:rPr lang="en-US" altLang="en-US" sz="3600" b="1" dirty="0"/>
              <a:t>-Tunggal</a:t>
            </a:r>
            <a:endParaRPr lang="en-GB" altLang="en-US" sz="3600" b="1" dirty="0"/>
          </a:p>
        </p:txBody>
      </p:sp>
      <p:sp>
        <p:nvSpPr>
          <p:cNvPr id="6149" name="Rectangle 3"/>
          <p:cNvSpPr>
            <a:spLocks noGrp="1" noChangeArrowheads="1"/>
          </p:cNvSpPr>
          <p:nvPr>
            <p:ph type="body" idx="1"/>
          </p:nvPr>
        </p:nvSpPr>
        <p:spPr>
          <a:xfrm>
            <a:off x="831573" y="1828800"/>
            <a:ext cx="10240617" cy="4114800"/>
          </a:xfrm>
        </p:spPr>
        <p:txBody>
          <a:bodyPr>
            <a:normAutofit lnSpcReduction="10000"/>
          </a:bodyPr>
          <a:lstStyle/>
          <a:p>
            <a:pPr eaLnBrk="1" hangingPunct="1"/>
            <a:r>
              <a:rPr lang="en-US" altLang="en-US" dirty="0" err="1">
                <a:solidFill>
                  <a:srgbClr val="010000"/>
                </a:solidFill>
              </a:rPr>
              <a:t>Jumlah</a:t>
            </a:r>
            <a:r>
              <a:rPr lang="en-US" altLang="en-US" dirty="0">
                <a:solidFill>
                  <a:srgbClr val="010000"/>
                </a:solidFill>
              </a:rPr>
              <a:t> </a:t>
            </a:r>
            <a:r>
              <a:rPr lang="en-US" altLang="en-US" dirty="0" err="1">
                <a:solidFill>
                  <a:srgbClr val="010000"/>
                </a:solidFill>
              </a:rPr>
              <a:t>kemungkinan</a:t>
            </a:r>
            <a:r>
              <a:rPr lang="en-US" altLang="en-US" dirty="0">
                <a:solidFill>
                  <a:srgbClr val="010000"/>
                </a:solidFill>
              </a:rPr>
              <a:t> </a:t>
            </a:r>
            <a:r>
              <a:rPr lang="en-US" altLang="en-US" dirty="0" err="1">
                <a:solidFill>
                  <a:srgbClr val="010000"/>
                </a:solidFill>
              </a:rPr>
              <a:t>kunci</a:t>
            </a:r>
            <a:r>
              <a:rPr lang="en-US" altLang="en-US" dirty="0">
                <a:solidFill>
                  <a:srgbClr val="010000"/>
                </a:solidFill>
              </a:rPr>
              <a:t> = 26</a:t>
            </a:r>
            <a:r>
              <a:rPr lang="en-US" altLang="en-US" dirty="0" smtClean="0">
                <a:solidFill>
                  <a:srgbClr val="010000"/>
                </a:solidFill>
              </a:rPr>
              <a:t>!</a:t>
            </a:r>
          </a:p>
          <a:p>
            <a:pPr eaLnBrk="1" hangingPunct="1"/>
            <a:endParaRPr lang="en-US" altLang="en-US" dirty="0">
              <a:solidFill>
                <a:srgbClr val="010000"/>
              </a:solidFill>
            </a:endParaRPr>
          </a:p>
          <a:p>
            <a:pPr eaLnBrk="1" hangingPunct="1"/>
            <a:r>
              <a:rPr lang="en-US" altLang="en-US" dirty="0" err="1">
                <a:solidFill>
                  <a:srgbClr val="010000"/>
                </a:solidFill>
              </a:rPr>
              <a:t>Tidak</a:t>
            </a:r>
            <a:r>
              <a:rPr lang="en-US" altLang="en-US" dirty="0">
                <a:solidFill>
                  <a:srgbClr val="010000"/>
                </a:solidFill>
              </a:rPr>
              <a:t> </a:t>
            </a:r>
            <a:r>
              <a:rPr lang="en-US" altLang="en-US" dirty="0" err="1">
                <a:solidFill>
                  <a:srgbClr val="010000"/>
                </a:solidFill>
              </a:rPr>
              <a:t>dapat</a:t>
            </a:r>
            <a:r>
              <a:rPr lang="en-US" altLang="en-US" dirty="0">
                <a:solidFill>
                  <a:srgbClr val="010000"/>
                </a:solidFill>
              </a:rPr>
              <a:t> </a:t>
            </a:r>
            <a:r>
              <a:rPr lang="en-US" altLang="en-US" dirty="0" err="1">
                <a:solidFill>
                  <a:srgbClr val="010000"/>
                </a:solidFill>
              </a:rPr>
              <a:t>menyembunyikan</a:t>
            </a:r>
            <a:r>
              <a:rPr lang="en-US" altLang="en-US" dirty="0">
                <a:solidFill>
                  <a:srgbClr val="010000"/>
                </a:solidFill>
              </a:rPr>
              <a:t> </a:t>
            </a:r>
            <a:r>
              <a:rPr lang="en-US" altLang="en-US" dirty="0" err="1">
                <a:solidFill>
                  <a:srgbClr val="010000"/>
                </a:solidFill>
              </a:rPr>
              <a:t>hubungan</a:t>
            </a:r>
            <a:r>
              <a:rPr lang="en-US" altLang="en-US" dirty="0">
                <a:solidFill>
                  <a:srgbClr val="010000"/>
                </a:solidFill>
              </a:rPr>
              <a:t> </a:t>
            </a:r>
            <a:r>
              <a:rPr lang="en-US" altLang="en-US" dirty="0" err="1">
                <a:solidFill>
                  <a:srgbClr val="010000"/>
                </a:solidFill>
              </a:rPr>
              <a:t>antara</a:t>
            </a: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US" altLang="en-US" dirty="0" err="1">
                <a:solidFill>
                  <a:srgbClr val="010000"/>
                </a:solidFill>
              </a:rPr>
              <a:t>dengan</a:t>
            </a:r>
            <a:r>
              <a:rPr lang="en-US" altLang="en-US" dirty="0">
                <a:solidFill>
                  <a:srgbClr val="010000"/>
                </a:solidFill>
              </a:rPr>
              <a:t> </a:t>
            </a:r>
            <a:r>
              <a:rPr lang="en-US" altLang="en-US" dirty="0" err="1">
                <a:solidFill>
                  <a:srgbClr val="010000"/>
                </a:solidFill>
              </a:rPr>
              <a:t>cipherteks</a:t>
            </a:r>
            <a:r>
              <a:rPr lang="en-US" altLang="en-US" dirty="0" smtClean="0">
                <a:solidFill>
                  <a:srgbClr val="010000"/>
                </a:solidFill>
              </a:rPr>
              <a:t>.</a:t>
            </a:r>
          </a:p>
          <a:p>
            <a:pPr eaLnBrk="1" hangingPunct="1"/>
            <a:endParaRPr lang="en-US" altLang="en-US" dirty="0">
              <a:solidFill>
                <a:srgbClr val="010000"/>
              </a:solidFill>
            </a:endParaRPr>
          </a:p>
          <a:p>
            <a:pPr eaLnBrk="1" hangingPunct="1"/>
            <a:r>
              <a:rPr lang="en-US" altLang="en-US" dirty="0" err="1">
                <a:solidFill>
                  <a:srgbClr val="010000"/>
                </a:solidFill>
              </a:rPr>
              <a:t>Huruf</a:t>
            </a:r>
            <a:r>
              <a:rPr lang="en-US" altLang="en-US" dirty="0">
                <a:solidFill>
                  <a:srgbClr val="010000"/>
                </a:solidFill>
              </a:rPr>
              <a:t> yang </a:t>
            </a:r>
            <a:r>
              <a:rPr lang="en-US" altLang="en-US" dirty="0" err="1">
                <a:solidFill>
                  <a:srgbClr val="010000"/>
                </a:solidFill>
              </a:rPr>
              <a:t>sama</a:t>
            </a:r>
            <a:r>
              <a:rPr lang="en-US" altLang="en-US" dirty="0">
                <a:solidFill>
                  <a:srgbClr val="010000"/>
                </a:solidFill>
              </a:rPr>
              <a:t> </a:t>
            </a:r>
            <a:r>
              <a:rPr lang="en-US" altLang="en-US" dirty="0" err="1">
                <a:solidFill>
                  <a:srgbClr val="010000"/>
                </a:solidFill>
              </a:rPr>
              <a:t>dienkripsi</a:t>
            </a:r>
            <a:r>
              <a:rPr lang="en-US" altLang="en-US" dirty="0">
                <a:solidFill>
                  <a:srgbClr val="010000"/>
                </a:solidFill>
              </a:rPr>
              <a:t> </a:t>
            </a:r>
            <a:r>
              <a:rPr lang="en-US" altLang="en-US" dirty="0" err="1">
                <a:solidFill>
                  <a:srgbClr val="010000"/>
                </a:solidFill>
              </a:rPr>
              <a:t>menjadi</a:t>
            </a:r>
            <a:r>
              <a:rPr lang="en-US" altLang="en-US" dirty="0">
                <a:solidFill>
                  <a:srgbClr val="010000"/>
                </a:solidFill>
              </a:rPr>
              <a:t> </a:t>
            </a:r>
            <a:r>
              <a:rPr lang="en-US" altLang="en-US" dirty="0" err="1">
                <a:solidFill>
                  <a:srgbClr val="010000"/>
                </a:solidFill>
              </a:rPr>
              <a:t>huruf</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yang </a:t>
            </a:r>
            <a:r>
              <a:rPr lang="en-US" altLang="en-US" dirty="0" err="1" smtClean="0">
                <a:solidFill>
                  <a:srgbClr val="010000"/>
                </a:solidFill>
              </a:rPr>
              <a:t>sama</a:t>
            </a:r>
            <a:endParaRPr lang="en-US" altLang="en-US" dirty="0" smtClean="0">
              <a:solidFill>
                <a:srgbClr val="010000"/>
              </a:solidFill>
            </a:endParaRPr>
          </a:p>
          <a:p>
            <a:pPr eaLnBrk="1" hangingPunct="1"/>
            <a:endParaRPr lang="en-US" altLang="en-US" dirty="0">
              <a:solidFill>
                <a:srgbClr val="010000"/>
              </a:solidFill>
            </a:endParaRPr>
          </a:p>
          <a:p>
            <a:pPr eaLnBrk="1" hangingPunct="1"/>
            <a:r>
              <a:rPr lang="en-US" altLang="en-US" dirty="0" err="1">
                <a:solidFill>
                  <a:srgbClr val="010000"/>
                </a:solidFill>
              </a:rPr>
              <a:t>Huruf</a:t>
            </a:r>
            <a:r>
              <a:rPr lang="en-US" altLang="en-US" dirty="0">
                <a:solidFill>
                  <a:srgbClr val="010000"/>
                </a:solidFill>
              </a:rPr>
              <a:t> yang </a:t>
            </a:r>
            <a:r>
              <a:rPr lang="en-US" altLang="en-US" dirty="0" err="1">
                <a:solidFill>
                  <a:srgbClr val="010000"/>
                </a:solidFill>
              </a:rPr>
              <a:t>sering</a:t>
            </a:r>
            <a:r>
              <a:rPr lang="en-US" altLang="en-US" dirty="0">
                <a:solidFill>
                  <a:srgbClr val="010000"/>
                </a:solidFill>
              </a:rPr>
              <a:t> </a:t>
            </a:r>
            <a:r>
              <a:rPr lang="en-US" altLang="en-US" dirty="0" err="1">
                <a:solidFill>
                  <a:srgbClr val="010000"/>
                </a:solidFill>
              </a:rPr>
              <a:t>muncul</a:t>
            </a:r>
            <a:r>
              <a:rPr lang="en-US" altLang="en-US" dirty="0">
                <a:solidFill>
                  <a:srgbClr val="010000"/>
                </a:solidFill>
              </a:rPr>
              <a:t> di </a:t>
            </a:r>
            <a:r>
              <a:rPr lang="en-US" altLang="en-US" dirty="0" err="1">
                <a:solidFill>
                  <a:srgbClr val="010000"/>
                </a:solidFill>
              </a:rPr>
              <a:t>dalam</a:t>
            </a:r>
            <a:r>
              <a:rPr lang="en-US" altLang="en-US" dirty="0">
                <a:solidFill>
                  <a:srgbClr val="010000"/>
                </a:solidFill>
              </a:rPr>
              <a:t> </a:t>
            </a:r>
            <a:r>
              <a:rPr lang="en-US" altLang="en-US" dirty="0" err="1">
                <a:solidFill>
                  <a:srgbClr val="010000"/>
                </a:solidFill>
              </a:rPr>
              <a:t>palinteks</a:t>
            </a:r>
            <a:r>
              <a:rPr lang="en-US" altLang="en-US" dirty="0">
                <a:solidFill>
                  <a:srgbClr val="010000"/>
                </a:solidFill>
              </a:rPr>
              <a:t>, </a:t>
            </a:r>
            <a:r>
              <a:rPr lang="en-US" altLang="en-US" dirty="0" err="1">
                <a:solidFill>
                  <a:srgbClr val="010000"/>
                </a:solidFill>
              </a:rPr>
              <a:t>sering</a:t>
            </a:r>
            <a:r>
              <a:rPr lang="en-US" altLang="en-US" dirty="0">
                <a:solidFill>
                  <a:srgbClr val="010000"/>
                </a:solidFill>
              </a:rPr>
              <a:t> </a:t>
            </a:r>
            <a:r>
              <a:rPr lang="en-US" altLang="en-US" dirty="0" err="1">
                <a:solidFill>
                  <a:srgbClr val="010000"/>
                </a:solidFill>
              </a:rPr>
              <a:t>muncul</a:t>
            </a:r>
            <a:r>
              <a:rPr lang="en-US" altLang="en-US" dirty="0">
                <a:solidFill>
                  <a:srgbClr val="010000"/>
                </a:solidFill>
              </a:rPr>
              <a:t> pula di </a:t>
            </a:r>
            <a:r>
              <a:rPr lang="en-US" altLang="en-US" dirty="0" err="1">
                <a:solidFill>
                  <a:srgbClr val="010000"/>
                </a:solidFill>
              </a:rPr>
              <a:t>dalam</a:t>
            </a:r>
            <a:r>
              <a:rPr lang="en-US" altLang="en-US" dirty="0">
                <a:solidFill>
                  <a:srgbClr val="010000"/>
                </a:solidFill>
              </a:rPr>
              <a:t> </a:t>
            </a:r>
            <a:r>
              <a:rPr lang="en-US" altLang="en-US" dirty="0" err="1">
                <a:solidFill>
                  <a:srgbClr val="010000"/>
                </a:solidFill>
              </a:rPr>
              <a:t>cipherteksnya</a:t>
            </a:r>
            <a:r>
              <a:rPr lang="en-US" altLang="en-US" dirty="0">
                <a:solidFill>
                  <a:srgbClr val="010000"/>
                </a:solidFill>
              </a:rPr>
              <a:t>.</a:t>
            </a:r>
          </a:p>
        </p:txBody>
      </p:sp>
    </p:spTree>
    <p:extLst>
      <p:ext uri="{BB962C8B-B14F-4D97-AF65-F5344CB8AC3E}">
        <p14:creationId xmlns:p14="http://schemas.microsoft.com/office/powerpoint/2010/main" val="12901915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954DF245-6340-4CDE-8F24-762E1BDEC5C0}" type="slidenum">
              <a:rPr lang="en-GB" altLang="en-US" sz="2400">
                <a:solidFill>
                  <a:schemeClr val="tx2"/>
                </a:solidFill>
              </a:rPr>
              <a:pPr>
                <a:spcBef>
                  <a:spcPct val="0"/>
                </a:spcBef>
                <a:buClrTx/>
                <a:buSzTx/>
                <a:buFontTx/>
                <a:buNone/>
              </a:pPr>
              <a:t>20</a:t>
            </a:fld>
            <a:endParaRPr lang="en-GB" altLang="en-US" sz="1400">
              <a:solidFill>
                <a:schemeClr val="tx2"/>
              </a:solidFill>
            </a:endParaRPr>
          </a:p>
        </p:txBody>
      </p:sp>
      <p:sp>
        <p:nvSpPr>
          <p:cNvPr id="25604" name="Rectangle 3"/>
          <p:cNvSpPr>
            <a:spLocks noGrp="1" noChangeArrowheads="1"/>
          </p:cNvSpPr>
          <p:nvPr>
            <p:ph type="body" idx="1"/>
          </p:nvPr>
        </p:nvSpPr>
        <p:spPr>
          <a:xfrm>
            <a:off x="695739" y="701675"/>
            <a:ext cx="10873409" cy="5454650"/>
          </a:xfrm>
        </p:spPr>
        <p:txBody>
          <a:bodyPr/>
          <a:lstStyle/>
          <a:p>
            <a:pPr eaLnBrk="1" hangingPunct="1"/>
            <a:r>
              <a:rPr lang="en-US" altLang="en-US" dirty="0" err="1">
                <a:solidFill>
                  <a:srgbClr val="010000"/>
                </a:solidFill>
              </a:rPr>
              <a:t>Contoh</a:t>
            </a:r>
            <a:r>
              <a:rPr lang="en-US" altLang="en-US" dirty="0">
                <a:solidFill>
                  <a:srgbClr val="010000"/>
                </a:solidFill>
              </a:rPr>
              <a:t>: </a:t>
            </a:r>
            <a:r>
              <a:rPr lang="en-US" altLang="en-US" dirty="0" err="1">
                <a:solidFill>
                  <a:srgbClr val="010000"/>
                </a:solidFill>
              </a:rPr>
              <a:t>Diberikan</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a:t>
            </a:r>
            <a:r>
              <a:rPr lang="en-US" altLang="en-US" dirty="0" err="1">
                <a:solidFill>
                  <a:srgbClr val="010000"/>
                </a:solidFill>
              </a:rPr>
              <a:t>berikut</a:t>
            </a:r>
            <a:r>
              <a:rPr lang="en-US" altLang="en-US" dirty="0">
                <a:solidFill>
                  <a:srgbClr val="010000"/>
                </a:solidFill>
              </a:rPr>
              <a:t> </a:t>
            </a:r>
            <a:r>
              <a:rPr lang="en-US" altLang="en-US" dirty="0" err="1" smtClean="0">
                <a:solidFill>
                  <a:srgbClr val="010000"/>
                </a:solidFill>
              </a:rPr>
              <a:t>ini</a:t>
            </a:r>
            <a:r>
              <a:rPr lang="en-US" altLang="en-US" dirty="0" smtClean="0">
                <a:solidFill>
                  <a:srgbClr val="010000"/>
                </a:solidFill>
              </a:rPr>
              <a:t> (Stalling, 2011):</a:t>
            </a:r>
            <a:endParaRPr lang="en-US" altLang="en-US" dirty="0">
              <a:solidFill>
                <a:srgbClr val="010000"/>
              </a:solidFill>
            </a:endParaRPr>
          </a:p>
          <a:p>
            <a:pPr algn="just" eaLnBrk="1" hangingPunct="1">
              <a:buFont typeface="Wingdings" panose="05000000000000000000" pitchFamily="2" charset="2"/>
              <a:buNone/>
            </a:pPr>
            <a:endParaRPr lang="en-US" altLang="en-US" sz="2400" b="1" dirty="0">
              <a:solidFill>
                <a:srgbClr val="000000"/>
              </a:solidFill>
              <a:latin typeface="Courier New" panose="02070309020205020404" pitchFamily="49" charset="0"/>
              <a:cs typeface="Courier New" panose="02070309020205020404" pitchFamily="49" charset="0"/>
            </a:endParaRPr>
          </a:p>
          <a:p>
            <a:pPr algn="just" eaLnBrk="1" hangingPunct="1">
              <a:buFont typeface="Wingdings" panose="05000000000000000000" pitchFamily="2" charset="2"/>
              <a:buNone/>
            </a:pPr>
            <a:r>
              <a:rPr lang="en-US" altLang="en-US" sz="2400" b="1" dirty="0">
                <a:solidFill>
                  <a:srgbClr val="000000"/>
                </a:solidFill>
                <a:latin typeface="Courier New" panose="02070309020205020404" pitchFamily="49" charset="0"/>
                <a:cs typeface="Courier New" panose="02070309020205020404" pitchFamily="49" charset="0"/>
              </a:rPr>
              <a:t>	</a:t>
            </a:r>
            <a:r>
              <a:rPr lang="en-US" altLang="en-US" sz="2400" dirty="0">
                <a:solidFill>
                  <a:srgbClr val="000000"/>
                </a:solidFill>
                <a:latin typeface="Courier New" panose="02070309020205020404" pitchFamily="49" charset="0"/>
                <a:cs typeface="Courier New" panose="02070309020205020404" pitchFamily="49" charset="0"/>
              </a:rPr>
              <a:t>UZ QSO VUOHXMOPV GPOZPEVSG ZWSZ OPFPESX UDBMETSX AIZ VUEPHZ HMDZSHZO WSFP APPD TSVP QUZW YMXUZUHSX EPYEPOPDZSZUFPO MB ZWP FUPZ HMDJ UD TMOHMQ</a:t>
            </a:r>
            <a:endParaRPr lang="en-US" altLang="en-US" sz="2400" dirty="0">
              <a:solidFill>
                <a:srgbClr val="000000"/>
              </a:solidFill>
              <a:cs typeface="Times New Roman" panose="02020603050405020304" pitchFamily="18" charset="0"/>
            </a:endParaRPr>
          </a:p>
          <a:p>
            <a:pPr eaLnBrk="1" hangingPunct="1">
              <a:buFont typeface="Wingdings" panose="05000000000000000000" pitchFamily="2" charset="2"/>
              <a:buNone/>
            </a:pPr>
            <a:endParaRPr lang="en-US" altLang="en-US" sz="2400" dirty="0">
              <a:solidFill>
                <a:srgbClr val="010000"/>
              </a:solidFill>
            </a:endParaRPr>
          </a:p>
          <a:p>
            <a:pPr eaLnBrk="1" hangingPunct="1">
              <a:buFont typeface="Wingdings" panose="05000000000000000000" pitchFamily="2" charset="2"/>
              <a:buNone/>
            </a:pPr>
            <a:r>
              <a:rPr lang="en-US" altLang="en-US" sz="2400" dirty="0">
                <a:solidFill>
                  <a:srgbClr val="010000"/>
                </a:solidFill>
              </a:rPr>
              <a:t>	</a:t>
            </a:r>
            <a:r>
              <a:rPr lang="en-US" altLang="en-US" dirty="0" err="1">
                <a:solidFill>
                  <a:srgbClr val="010000"/>
                </a:solidFill>
              </a:rPr>
              <a:t>Lakukakan</a:t>
            </a:r>
            <a:r>
              <a:rPr lang="en-US" altLang="en-US" dirty="0">
                <a:solidFill>
                  <a:srgbClr val="010000"/>
                </a:solidFill>
              </a:rPr>
              <a:t> </a:t>
            </a:r>
            <a:r>
              <a:rPr lang="en-US" altLang="en-US" dirty="0" err="1">
                <a:solidFill>
                  <a:srgbClr val="010000"/>
                </a:solidFill>
              </a:rPr>
              <a:t>kriptanalisis</a:t>
            </a:r>
            <a:r>
              <a:rPr lang="en-US" altLang="en-US" dirty="0">
                <a:solidFill>
                  <a:srgbClr val="010000"/>
                </a:solidFill>
              </a:rPr>
              <a:t> </a:t>
            </a:r>
            <a:r>
              <a:rPr lang="en-US" altLang="en-US" dirty="0" err="1">
                <a:solidFill>
                  <a:srgbClr val="010000"/>
                </a:solidFill>
              </a:rPr>
              <a:t>dengan</a:t>
            </a:r>
            <a:r>
              <a:rPr lang="en-US" altLang="en-US" dirty="0">
                <a:solidFill>
                  <a:srgbClr val="010000"/>
                </a:solidFill>
              </a:rPr>
              <a:t> </a:t>
            </a:r>
            <a:r>
              <a:rPr lang="en-US" altLang="en-US" dirty="0" err="1">
                <a:solidFill>
                  <a:srgbClr val="010000"/>
                </a:solidFill>
              </a:rPr>
              <a:t>teknik</a:t>
            </a:r>
            <a:r>
              <a:rPr lang="en-US" altLang="en-US" dirty="0">
                <a:solidFill>
                  <a:srgbClr val="010000"/>
                </a:solidFill>
              </a:rPr>
              <a:t> </a:t>
            </a:r>
            <a:r>
              <a:rPr lang="en-US" altLang="en-US" dirty="0" err="1">
                <a:solidFill>
                  <a:srgbClr val="010000"/>
                </a:solidFill>
              </a:rPr>
              <a:t>analisis</a:t>
            </a:r>
            <a:r>
              <a:rPr lang="en-US" altLang="en-US" dirty="0">
                <a:solidFill>
                  <a:srgbClr val="010000"/>
                </a:solidFill>
              </a:rPr>
              <a:t> </a:t>
            </a:r>
            <a:r>
              <a:rPr lang="en-US" altLang="en-US" dirty="0" err="1">
                <a:solidFill>
                  <a:srgbClr val="010000"/>
                </a:solidFill>
              </a:rPr>
              <a:t>frekuensi</a:t>
            </a:r>
            <a:r>
              <a:rPr lang="en-US" altLang="en-US" dirty="0">
                <a:solidFill>
                  <a:srgbClr val="010000"/>
                </a:solidFill>
              </a:rPr>
              <a:t> </a:t>
            </a:r>
            <a:r>
              <a:rPr lang="en-US" altLang="en-US" dirty="0" err="1">
                <a:solidFill>
                  <a:srgbClr val="010000"/>
                </a:solidFill>
              </a:rPr>
              <a:t>untuk</a:t>
            </a:r>
            <a:r>
              <a:rPr lang="en-US" altLang="en-US" dirty="0">
                <a:solidFill>
                  <a:srgbClr val="010000"/>
                </a:solidFill>
              </a:rPr>
              <a:t> </a:t>
            </a:r>
            <a:r>
              <a:rPr lang="en-US" altLang="en-US" dirty="0" err="1">
                <a:solidFill>
                  <a:srgbClr val="010000"/>
                </a:solidFill>
              </a:rPr>
              <a:t>memperoleh</a:t>
            </a: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US" altLang="en-US" dirty="0" err="1">
                <a:solidFill>
                  <a:srgbClr val="010000"/>
                </a:solidFill>
              </a:rPr>
              <a:t>Asumsi</a:t>
            </a:r>
            <a:r>
              <a:rPr lang="en-US" altLang="en-US" dirty="0">
                <a:solidFill>
                  <a:srgbClr val="010000"/>
                </a:solidFill>
              </a:rPr>
              <a:t>: </a:t>
            </a:r>
            <a:r>
              <a:rPr lang="en-US" altLang="en-US" dirty="0" err="1">
                <a:solidFill>
                  <a:srgbClr val="010000"/>
                </a:solidFill>
              </a:rPr>
              <a:t>bahasa</a:t>
            </a:r>
            <a:r>
              <a:rPr lang="en-US" altLang="en-US" dirty="0">
                <a:solidFill>
                  <a:srgbClr val="010000"/>
                </a:solidFill>
              </a:rPr>
              <a:t> yang </a:t>
            </a:r>
            <a:r>
              <a:rPr lang="en-US" altLang="en-US" dirty="0" err="1">
                <a:solidFill>
                  <a:srgbClr val="010000"/>
                </a:solidFill>
              </a:rPr>
              <a:t>digunakan</a:t>
            </a:r>
            <a:r>
              <a:rPr lang="en-US" altLang="en-US" dirty="0">
                <a:solidFill>
                  <a:srgbClr val="010000"/>
                </a:solidFill>
              </a:rPr>
              <a:t> </a:t>
            </a:r>
            <a:r>
              <a:rPr lang="en-US" altLang="en-US" dirty="0" err="1">
                <a:solidFill>
                  <a:srgbClr val="010000"/>
                </a:solidFill>
              </a:rPr>
              <a:t>adalah</a:t>
            </a:r>
            <a:r>
              <a:rPr lang="en-US" altLang="en-US" dirty="0">
                <a:solidFill>
                  <a:srgbClr val="010000"/>
                </a:solidFill>
              </a:rPr>
              <a:t> Bahasa </a:t>
            </a:r>
            <a:r>
              <a:rPr lang="en-US" altLang="en-US" dirty="0" err="1">
                <a:solidFill>
                  <a:srgbClr val="010000"/>
                </a:solidFill>
              </a:rPr>
              <a:t>Inggris</a:t>
            </a:r>
            <a:r>
              <a:rPr lang="en-US" altLang="en-US" dirty="0">
                <a:solidFill>
                  <a:srgbClr val="010000"/>
                </a:solidFill>
              </a:rPr>
              <a:t> </a:t>
            </a:r>
            <a:r>
              <a:rPr lang="en-US" altLang="en-US" dirty="0" err="1">
                <a:solidFill>
                  <a:srgbClr val="010000"/>
                </a:solidFill>
              </a:rPr>
              <a:t>dan</a:t>
            </a:r>
            <a:r>
              <a:rPr lang="en-US" altLang="en-US" dirty="0">
                <a:solidFill>
                  <a:srgbClr val="010000"/>
                </a:solidFill>
              </a:rPr>
              <a:t> </a:t>
            </a:r>
            <a:r>
              <a:rPr lang="en-US" altLang="en-US" i="1" dirty="0">
                <a:solidFill>
                  <a:srgbClr val="010000"/>
                </a:solidFill>
              </a:rPr>
              <a:t>cipher</a:t>
            </a:r>
            <a:r>
              <a:rPr lang="en-US" altLang="en-US" dirty="0">
                <a:solidFill>
                  <a:srgbClr val="010000"/>
                </a:solidFill>
              </a:rPr>
              <a:t> yang </a:t>
            </a:r>
            <a:r>
              <a:rPr lang="en-US" altLang="en-US" dirty="0" err="1">
                <a:solidFill>
                  <a:srgbClr val="010000"/>
                </a:solidFill>
              </a:rPr>
              <a:t>digunakan</a:t>
            </a:r>
            <a:r>
              <a:rPr lang="en-US" altLang="en-US" dirty="0">
                <a:solidFill>
                  <a:srgbClr val="010000"/>
                </a:solidFill>
              </a:rPr>
              <a:t> </a:t>
            </a:r>
            <a:r>
              <a:rPr lang="en-US" altLang="en-US" dirty="0" err="1">
                <a:solidFill>
                  <a:srgbClr val="010000"/>
                </a:solidFill>
              </a:rPr>
              <a:t>adalah</a:t>
            </a:r>
            <a:r>
              <a:rPr lang="en-US" altLang="en-US" dirty="0">
                <a:solidFill>
                  <a:srgbClr val="010000"/>
                </a:solidFill>
              </a:rPr>
              <a:t> </a:t>
            </a:r>
            <a:r>
              <a:rPr lang="en-US" altLang="en-US" i="1" dirty="0">
                <a:solidFill>
                  <a:srgbClr val="010000"/>
                </a:solidFill>
              </a:rPr>
              <a:t>cipher</a:t>
            </a:r>
            <a:r>
              <a:rPr lang="en-US" altLang="en-US" dirty="0">
                <a:solidFill>
                  <a:srgbClr val="010000"/>
                </a:solidFill>
              </a:rPr>
              <a:t> </a:t>
            </a:r>
            <a:r>
              <a:rPr lang="en-US" altLang="en-US" dirty="0" err="1">
                <a:solidFill>
                  <a:srgbClr val="010000"/>
                </a:solidFill>
              </a:rPr>
              <a:t>abjad-tunggal</a:t>
            </a:r>
            <a:r>
              <a:rPr lang="en-US" altLang="en-US" dirty="0">
                <a:solidFill>
                  <a:srgbClr val="010000"/>
                </a:solidFill>
              </a:rPr>
              <a:t>.</a:t>
            </a:r>
          </a:p>
        </p:txBody>
      </p:sp>
    </p:spTree>
    <p:extLst>
      <p:ext uri="{BB962C8B-B14F-4D97-AF65-F5344CB8AC3E}">
        <p14:creationId xmlns:p14="http://schemas.microsoft.com/office/powerpoint/2010/main" val="20486386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AECE2F77-B3BB-483F-9C95-2C4FA4A71848}" type="slidenum">
              <a:rPr lang="en-GB" altLang="en-US" sz="2400">
                <a:solidFill>
                  <a:schemeClr val="tx2"/>
                </a:solidFill>
              </a:rPr>
              <a:pPr>
                <a:spcBef>
                  <a:spcPct val="0"/>
                </a:spcBef>
                <a:buClrTx/>
                <a:buSzTx/>
                <a:buFontTx/>
                <a:buNone/>
              </a:pPr>
              <a:t>21</a:t>
            </a:fld>
            <a:endParaRPr lang="en-GB" altLang="en-US" sz="1400">
              <a:solidFill>
                <a:schemeClr val="tx2"/>
              </a:solidFill>
            </a:endParaRPr>
          </a:p>
        </p:txBody>
      </p:sp>
      <p:sp>
        <p:nvSpPr>
          <p:cNvPr id="26628" name="Rectangle 3"/>
          <p:cNvSpPr>
            <a:spLocks noGrp="1" noChangeArrowheads="1"/>
          </p:cNvSpPr>
          <p:nvPr>
            <p:ph type="body" idx="1"/>
          </p:nvPr>
        </p:nvSpPr>
        <p:spPr>
          <a:xfrm>
            <a:off x="1033670" y="838200"/>
            <a:ext cx="10320130" cy="5378450"/>
          </a:xfrm>
        </p:spPr>
        <p:txBody>
          <a:bodyPr/>
          <a:lstStyle/>
          <a:p>
            <a:pPr eaLnBrk="1" hangingPunct="1"/>
            <a:r>
              <a:rPr lang="en-US" altLang="en-US" sz="2400" dirty="0" err="1">
                <a:solidFill>
                  <a:srgbClr val="010000"/>
                </a:solidFill>
              </a:rPr>
              <a:t>Frekuensi</a:t>
            </a:r>
            <a:r>
              <a:rPr lang="en-US" altLang="en-US" sz="2400" dirty="0">
                <a:solidFill>
                  <a:srgbClr val="010000"/>
                </a:solidFill>
              </a:rPr>
              <a:t> </a:t>
            </a:r>
            <a:r>
              <a:rPr lang="en-US" altLang="en-US" sz="2400" dirty="0" err="1">
                <a:solidFill>
                  <a:srgbClr val="010000"/>
                </a:solidFill>
              </a:rPr>
              <a:t>kemunculan</a:t>
            </a:r>
            <a:r>
              <a:rPr lang="en-US" altLang="en-US" sz="2400" dirty="0">
                <a:solidFill>
                  <a:srgbClr val="010000"/>
                </a:solidFill>
              </a:rPr>
              <a:t> </a:t>
            </a:r>
            <a:r>
              <a:rPr lang="en-US" altLang="en-US" sz="2400" dirty="0" err="1">
                <a:solidFill>
                  <a:srgbClr val="010000"/>
                </a:solidFill>
              </a:rPr>
              <a:t>huruf</a:t>
            </a:r>
            <a:r>
              <a:rPr lang="en-US" altLang="en-US" sz="2400" dirty="0">
                <a:solidFill>
                  <a:srgbClr val="010000"/>
                </a:solidFill>
              </a:rPr>
              <a:t> di </a:t>
            </a:r>
            <a:r>
              <a:rPr lang="en-US" altLang="en-US" sz="2400" dirty="0" err="1">
                <a:solidFill>
                  <a:srgbClr val="010000"/>
                </a:solidFill>
              </a:rPr>
              <a:t>dalam</a:t>
            </a:r>
            <a:r>
              <a:rPr lang="en-US" altLang="en-US" sz="2400" dirty="0">
                <a:solidFill>
                  <a:srgbClr val="010000"/>
                </a:solidFill>
              </a:rPr>
              <a:t> </a:t>
            </a:r>
            <a:r>
              <a:rPr lang="en-US" altLang="en-US" sz="2400" dirty="0" err="1">
                <a:solidFill>
                  <a:srgbClr val="010000"/>
                </a:solidFill>
              </a:rPr>
              <a:t>cipherteks</a:t>
            </a:r>
            <a:r>
              <a:rPr lang="en-US" altLang="en-US" sz="2400" dirty="0">
                <a:solidFill>
                  <a:srgbClr val="010000"/>
                </a:solidFill>
              </a:rPr>
              <a:t> </a:t>
            </a:r>
            <a:r>
              <a:rPr lang="en-US" altLang="en-US" sz="2400" dirty="0" err="1">
                <a:solidFill>
                  <a:srgbClr val="010000"/>
                </a:solidFill>
              </a:rPr>
              <a:t>tersebut</a:t>
            </a:r>
            <a:r>
              <a:rPr lang="en-US" altLang="en-US" sz="2400" dirty="0">
                <a:solidFill>
                  <a:srgbClr val="010000"/>
                </a:solidFill>
              </a:rPr>
              <a:t>:</a:t>
            </a:r>
          </a:p>
        </p:txBody>
      </p:sp>
      <p:graphicFrame>
        <p:nvGraphicFramePr>
          <p:cNvPr id="26629" name="Object 2"/>
          <p:cNvGraphicFramePr>
            <a:graphicFrameLocks noChangeAspect="1"/>
          </p:cNvGraphicFramePr>
          <p:nvPr>
            <p:extLst>
              <p:ext uri="{D42A27DB-BD31-4B8C-83A1-F6EECF244321}">
                <p14:modId xmlns:p14="http://schemas.microsoft.com/office/powerpoint/2010/main" val="4076050203"/>
              </p:ext>
            </p:extLst>
          </p:nvPr>
        </p:nvGraphicFramePr>
        <p:xfrm>
          <a:off x="1905000" y="1495425"/>
          <a:ext cx="6248400" cy="4860925"/>
        </p:xfrm>
        <a:graphic>
          <a:graphicData uri="http://schemas.openxmlformats.org/presentationml/2006/ole">
            <mc:AlternateContent xmlns:mc="http://schemas.openxmlformats.org/markup-compatibility/2006">
              <mc:Choice xmlns:v="urn:schemas-microsoft-com:vml" Requires="v">
                <p:oleObj spid="_x0000_s49159" name="Document" r:id="rId3" imgW="5632704" imgH="4381500" progId="Word.Document.8">
                  <p:embed/>
                </p:oleObj>
              </mc:Choice>
              <mc:Fallback>
                <p:oleObj name="Document" r:id="rId3" imgW="5632704" imgH="43815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1495425"/>
                        <a:ext cx="6248400" cy="486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3238233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567E4BC8-E0F9-4E7F-B981-3D4F24771ADD}" type="slidenum">
              <a:rPr lang="en-GB" altLang="en-US" sz="2400">
                <a:solidFill>
                  <a:schemeClr val="tx2"/>
                </a:solidFill>
              </a:rPr>
              <a:pPr>
                <a:spcBef>
                  <a:spcPct val="0"/>
                </a:spcBef>
                <a:buClrTx/>
                <a:buSzTx/>
                <a:buFontTx/>
                <a:buNone/>
              </a:pPr>
              <a:t>22</a:t>
            </a:fld>
            <a:endParaRPr lang="en-GB" altLang="en-US" sz="1400">
              <a:solidFill>
                <a:schemeClr val="tx2"/>
              </a:solidFill>
            </a:endParaRPr>
          </a:p>
        </p:txBody>
      </p:sp>
      <p:sp>
        <p:nvSpPr>
          <p:cNvPr id="27652" name="Rectangle 3"/>
          <p:cNvSpPr>
            <a:spLocks noGrp="1" noChangeArrowheads="1"/>
          </p:cNvSpPr>
          <p:nvPr>
            <p:ph type="body" idx="1"/>
          </p:nvPr>
        </p:nvSpPr>
        <p:spPr>
          <a:xfrm>
            <a:off x="318052" y="914400"/>
            <a:ext cx="11035748" cy="5302250"/>
          </a:xfrm>
        </p:spPr>
        <p:txBody>
          <a:bodyPr>
            <a:normAutofit/>
          </a:bodyPr>
          <a:lstStyle/>
          <a:p>
            <a:pPr eaLnBrk="1" hangingPunct="1"/>
            <a:r>
              <a:rPr lang="en-US" altLang="en-US" dirty="0" err="1">
                <a:solidFill>
                  <a:srgbClr val="010000"/>
                </a:solidFill>
              </a:rPr>
              <a:t>Huruf</a:t>
            </a:r>
            <a:r>
              <a:rPr lang="en-US" altLang="en-US" dirty="0">
                <a:solidFill>
                  <a:srgbClr val="010000"/>
                </a:solidFill>
              </a:rPr>
              <a:t> yang paling </a:t>
            </a:r>
            <a:r>
              <a:rPr lang="en-US" altLang="en-US" dirty="0" err="1">
                <a:solidFill>
                  <a:srgbClr val="010000"/>
                </a:solidFill>
              </a:rPr>
              <a:t>sering</a:t>
            </a:r>
            <a:r>
              <a:rPr lang="en-US" altLang="en-US" dirty="0">
                <a:solidFill>
                  <a:srgbClr val="010000"/>
                </a:solidFill>
              </a:rPr>
              <a:t> </a:t>
            </a:r>
            <a:r>
              <a:rPr lang="en-US" altLang="en-US" dirty="0" err="1">
                <a:solidFill>
                  <a:srgbClr val="010000"/>
                </a:solidFill>
              </a:rPr>
              <a:t>muncul</a:t>
            </a:r>
            <a:r>
              <a:rPr lang="en-US" altLang="en-US" dirty="0">
                <a:solidFill>
                  <a:srgbClr val="010000"/>
                </a:solidFill>
              </a:rPr>
              <a:t> di </a:t>
            </a:r>
            <a:r>
              <a:rPr lang="en-US" altLang="en-US" dirty="0" err="1">
                <a:solidFill>
                  <a:srgbClr val="010000"/>
                </a:solidFill>
              </a:rPr>
              <a:t>dalam</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a:t>
            </a:r>
            <a:r>
              <a:rPr lang="en-US" altLang="en-US" dirty="0" err="1">
                <a:solidFill>
                  <a:srgbClr val="010000"/>
                </a:solidFill>
              </a:rPr>
              <a:t>huruf</a:t>
            </a:r>
            <a:r>
              <a:rPr lang="en-US" altLang="en-US" dirty="0">
                <a:solidFill>
                  <a:srgbClr val="010000"/>
                </a:solidFill>
              </a:rPr>
              <a:t> P </a:t>
            </a:r>
            <a:r>
              <a:rPr lang="en-US" altLang="en-US" dirty="0" err="1">
                <a:solidFill>
                  <a:srgbClr val="010000"/>
                </a:solidFill>
              </a:rPr>
              <a:t>dan</a:t>
            </a:r>
            <a:r>
              <a:rPr lang="en-US" altLang="en-US" dirty="0">
                <a:solidFill>
                  <a:srgbClr val="010000"/>
                </a:solidFill>
              </a:rPr>
              <a:t> Z.</a:t>
            </a:r>
          </a:p>
          <a:p>
            <a:pPr eaLnBrk="1" hangingPunct="1"/>
            <a:r>
              <a:rPr lang="en-US" altLang="en-US" dirty="0" err="1">
                <a:solidFill>
                  <a:srgbClr val="010000"/>
                </a:solidFill>
              </a:rPr>
              <a:t>Huruf</a:t>
            </a:r>
            <a:r>
              <a:rPr lang="en-US" altLang="en-US" dirty="0">
                <a:solidFill>
                  <a:srgbClr val="010000"/>
                </a:solidFill>
              </a:rPr>
              <a:t> yang paling </a:t>
            </a:r>
            <a:r>
              <a:rPr lang="en-US" altLang="en-US" dirty="0" err="1">
                <a:solidFill>
                  <a:srgbClr val="010000"/>
                </a:solidFill>
              </a:rPr>
              <a:t>sering</a:t>
            </a:r>
            <a:r>
              <a:rPr lang="en-US" altLang="en-US" dirty="0">
                <a:solidFill>
                  <a:srgbClr val="010000"/>
                </a:solidFill>
              </a:rPr>
              <a:t> </a:t>
            </a:r>
            <a:r>
              <a:rPr lang="en-US" altLang="en-US" dirty="0" err="1">
                <a:solidFill>
                  <a:srgbClr val="010000"/>
                </a:solidFill>
              </a:rPr>
              <a:t>muncul</a:t>
            </a:r>
            <a:r>
              <a:rPr lang="en-US" altLang="en-US" dirty="0">
                <a:solidFill>
                  <a:srgbClr val="010000"/>
                </a:solidFill>
              </a:rPr>
              <a:t> di </a:t>
            </a:r>
            <a:r>
              <a:rPr lang="en-US" altLang="en-US" dirty="0" err="1">
                <a:solidFill>
                  <a:srgbClr val="010000"/>
                </a:solidFill>
              </a:rPr>
              <a:t>dalam</a:t>
            </a:r>
            <a:r>
              <a:rPr lang="en-US" altLang="en-US" dirty="0">
                <a:solidFill>
                  <a:srgbClr val="010000"/>
                </a:solidFill>
              </a:rPr>
              <a:t> B. </a:t>
            </a:r>
            <a:r>
              <a:rPr lang="en-US" altLang="en-US" dirty="0" err="1">
                <a:solidFill>
                  <a:srgbClr val="010000"/>
                </a:solidFill>
              </a:rPr>
              <a:t>Inggris</a:t>
            </a:r>
            <a:r>
              <a:rPr lang="en-US" altLang="en-US" dirty="0">
                <a:solidFill>
                  <a:srgbClr val="010000"/>
                </a:solidFill>
              </a:rPr>
              <a:t>: </a:t>
            </a:r>
            <a:r>
              <a:rPr lang="en-US" altLang="en-US" dirty="0" err="1">
                <a:solidFill>
                  <a:srgbClr val="010000"/>
                </a:solidFill>
              </a:rPr>
              <a:t>huruf</a:t>
            </a:r>
            <a:r>
              <a:rPr lang="en-US" altLang="en-US" dirty="0">
                <a:solidFill>
                  <a:srgbClr val="010000"/>
                </a:solidFill>
              </a:rPr>
              <a:t> E </a:t>
            </a:r>
            <a:r>
              <a:rPr lang="en-US" altLang="en-US" dirty="0" err="1">
                <a:solidFill>
                  <a:srgbClr val="010000"/>
                </a:solidFill>
              </a:rPr>
              <a:t>dan</a:t>
            </a:r>
            <a:r>
              <a:rPr lang="en-US" altLang="en-US" dirty="0">
                <a:solidFill>
                  <a:srgbClr val="010000"/>
                </a:solidFill>
              </a:rPr>
              <a:t> T.</a:t>
            </a:r>
          </a:p>
          <a:p>
            <a:pPr eaLnBrk="1" hangingPunct="1"/>
            <a:r>
              <a:rPr lang="en-US" altLang="en-US" dirty="0" err="1">
                <a:solidFill>
                  <a:srgbClr val="010000"/>
                </a:solidFill>
              </a:rPr>
              <a:t>Kemungkinan</a:t>
            </a:r>
            <a:r>
              <a:rPr lang="en-US" altLang="en-US" dirty="0">
                <a:solidFill>
                  <a:srgbClr val="010000"/>
                </a:solidFill>
              </a:rPr>
              <a:t> </a:t>
            </a:r>
            <a:r>
              <a:rPr lang="en-US" altLang="en-US" dirty="0" err="1">
                <a:solidFill>
                  <a:srgbClr val="010000"/>
                </a:solidFill>
              </a:rPr>
              <a:t>besar</a:t>
            </a:r>
            <a:r>
              <a:rPr lang="en-US" altLang="en-US" dirty="0">
                <a:solidFill>
                  <a:srgbClr val="010000"/>
                </a:solidFill>
              </a:rPr>
              <a:t>, </a:t>
            </a:r>
          </a:p>
          <a:p>
            <a:pPr lvl="1" eaLnBrk="1" hangingPunct="1">
              <a:buFont typeface="Wingdings" panose="05000000000000000000" pitchFamily="2" charset="2"/>
              <a:buNone/>
            </a:pPr>
            <a:r>
              <a:rPr lang="en-US" altLang="en-US" sz="2800" dirty="0">
                <a:solidFill>
                  <a:srgbClr val="010000"/>
                </a:solidFill>
              </a:rPr>
              <a:t>	P </a:t>
            </a:r>
            <a:r>
              <a:rPr lang="en-US" altLang="en-US" sz="2800" dirty="0" err="1">
                <a:solidFill>
                  <a:srgbClr val="010000"/>
                </a:solidFill>
              </a:rPr>
              <a:t>adalah</a:t>
            </a:r>
            <a:r>
              <a:rPr lang="en-US" altLang="en-US" sz="2800" dirty="0">
                <a:solidFill>
                  <a:srgbClr val="010000"/>
                </a:solidFill>
              </a:rPr>
              <a:t> </a:t>
            </a:r>
            <a:r>
              <a:rPr lang="en-US" altLang="en-US" sz="2800" dirty="0" err="1">
                <a:solidFill>
                  <a:srgbClr val="010000"/>
                </a:solidFill>
              </a:rPr>
              <a:t>pemetaan</a:t>
            </a:r>
            <a:r>
              <a:rPr lang="en-US" altLang="en-US" sz="2800" dirty="0">
                <a:solidFill>
                  <a:srgbClr val="010000"/>
                </a:solidFill>
              </a:rPr>
              <a:t> </a:t>
            </a:r>
            <a:r>
              <a:rPr lang="en-US" altLang="en-US" sz="2800" dirty="0" err="1">
                <a:solidFill>
                  <a:srgbClr val="010000"/>
                </a:solidFill>
              </a:rPr>
              <a:t>dari</a:t>
            </a:r>
            <a:r>
              <a:rPr lang="en-US" altLang="en-US" sz="2800" dirty="0">
                <a:solidFill>
                  <a:srgbClr val="010000"/>
                </a:solidFill>
              </a:rPr>
              <a:t> E</a:t>
            </a:r>
          </a:p>
          <a:p>
            <a:pPr lvl="1" eaLnBrk="1" hangingPunct="1">
              <a:buFont typeface="Wingdings" panose="05000000000000000000" pitchFamily="2" charset="2"/>
              <a:buNone/>
            </a:pPr>
            <a:r>
              <a:rPr lang="en-US" altLang="en-US" sz="2800" dirty="0">
                <a:solidFill>
                  <a:srgbClr val="010000"/>
                </a:solidFill>
              </a:rPr>
              <a:t>	Z </a:t>
            </a:r>
            <a:r>
              <a:rPr lang="en-US" altLang="en-US" sz="2800" dirty="0" err="1">
                <a:solidFill>
                  <a:srgbClr val="010000"/>
                </a:solidFill>
              </a:rPr>
              <a:t>adalah</a:t>
            </a:r>
            <a:r>
              <a:rPr lang="en-US" altLang="en-US" sz="2800" dirty="0">
                <a:solidFill>
                  <a:srgbClr val="010000"/>
                </a:solidFill>
              </a:rPr>
              <a:t> </a:t>
            </a:r>
            <a:r>
              <a:rPr lang="en-US" altLang="en-US" sz="2800" dirty="0" err="1">
                <a:solidFill>
                  <a:srgbClr val="010000"/>
                </a:solidFill>
              </a:rPr>
              <a:t>pemetaan</a:t>
            </a:r>
            <a:r>
              <a:rPr lang="en-US" altLang="en-US" sz="2800" dirty="0">
                <a:solidFill>
                  <a:srgbClr val="010000"/>
                </a:solidFill>
              </a:rPr>
              <a:t> </a:t>
            </a:r>
            <a:r>
              <a:rPr lang="en-US" altLang="en-US" sz="2800" dirty="0" err="1">
                <a:solidFill>
                  <a:srgbClr val="010000"/>
                </a:solidFill>
              </a:rPr>
              <a:t>dari</a:t>
            </a:r>
            <a:r>
              <a:rPr lang="en-US" altLang="en-US" sz="2800" dirty="0">
                <a:solidFill>
                  <a:srgbClr val="010000"/>
                </a:solidFill>
              </a:rPr>
              <a:t> T</a:t>
            </a:r>
          </a:p>
          <a:p>
            <a:pPr lvl="1" eaLnBrk="1" hangingPunct="1">
              <a:buFont typeface="Wingdings" panose="05000000000000000000" pitchFamily="2" charset="2"/>
              <a:buNone/>
            </a:pPr>
            <a:endParaRPr lang="en-US" altLang="en-US" sz="2800" dirty="0">
              <a:solidFill>
                <a:srgbClr val="010000"/>
              </a:solidFill>
            </a:endParaRPr>
          </a:p>
          <a:p>
            <a:pPr eaLnBrk="1" hangingPunct="1"/>
            <a:r>
              <a:rPr lang="en-GB" altLang="en-US" dirty="0" err="1">
                <a:solidFill>
                  <a:srgbClr val="010000"/>
                </a:solidFill>
                <a:cs typeface="Times New Roman" panose="02020603050405020304" pitchFamily="18" charset="0"/>
              </a:rPr>
              <a:t>Tetapi</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kita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belum</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dapat</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memastikannya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sebab</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masih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diperlukan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cara</a:t>
            </a:r>
            <a:r>
              <a:rPr lang="en-GB" altLang="en-US" dirty="0">
                <a:solidFill>
                  <a:srgbClr val="010000"/>
                </a:solidFill>
                <a:cs typeface="Times New Roman" panose="02020603050405020304" pitchFamily="18" charset="0"/>
              </a:rPr>
              <a:t> </a:t>
            </a:r>
            <a:r>
              <a:rPr lang="en-GB" altLang="en-US" i="1" dirty="0">
                <a:solidFill>
                  <a:srgbClr val="010000"/>
                </a:solidFill>
                <a:cs typeface="Times New Roman" panose="02020603050405020304" pitchFamily="18" charset="0"/>
              </a:rPr>
              <a:t>trial and error</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pengetahuan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tentang</a:t>
            </a:r>
            <a:r>
              <a:rPr lang="en-GB" altLang="en-US" dirty="0">
                <a:solidFill>
                  <a:srgbClr val="010000"/>
                </a:solidFill>
                <a:cs typeface="Times New Roman" panose="02020603050405020304" pitchFamily="18" charset="0"/>
              </a:rPr>
              <a:t> Bahasa </a:t>
            </a:r>
            <a:r>
              <a:rPr lang="en-GB" altLang="en-US" dirty="0" err="1">
                <a:solidFill>
                  <a:srgbClr val="010000"/>
                </a:solidFill>
                <a:cs typeface="Times New Roman" panose="02020603050405020304" pitchFamily="18" charset="0"/>
              </a:rPr>
              <a:t>Inggris</a:t>
            </a:r>
            <a:r>
              <a:rPr lang="en-GB" altLang="en-US" dirty="0">
                <a:solidFill>
                  <a:srgbClr val="010000"/>
                </a:solidFill>
                <a:cs typeface="Times New Roman" panose="02020603050405020304" pitchFamily="18" charset="0"/>
              </a:rPr>
              <a:t>. </a:t>
            </a:r>
          </a:p>
          <a:p>
            <a:pPr eaLnBrk="1" hangingPunct="1"/>
            <a:endParaRPr lang="en-GB" altLang="en-US" dirty="0">
              <a:solidFill>
                <a:srgbClr val="010000"/>
              </a:solidFill>
              <a:cs typeface="Times New Roman" panose="02020603050405020304" pitchFamily="18" charset="0"/>
            </a:endParaRPr>
          </a:p>
          <a:p>
            <a:pPr eaLnBrk="1" hangingPunct="1"/>
            <a:r>
              <a:rPr lang="en-GB" altLang="en-US" dirty="0" err="1">
                <a:solidFill>
                  <a:srgbClr val="010000"/>
                </a:solidFill>
                <a:cs typeface="Times New Roman" panose="02020603050405020304" pitchFamily="18" charset="0"/>
              </a:rPr>
              <a:t>Tetapi</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ini</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adalah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langkah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awal</a:t>
            </a:r>
            <a:r>
              <a:rPr lang="en-GB" altLang="en-US" dirty="0">
                <a:solidFill>
                  <a:srgbClr val="010000"/>
                </a:solidFill>
                <a:cs typeface="Times New Roman" panose="02020603050405020304" pitchFamily="18" charset="0"/>
              </a:rPr>
              <a:t> yang </a:t>
            </a:r>
            <a:r>
              <a:rPr lang="en-GB" altLang="en-US" dirty="0" err="1">
                <a:solidFill>
                  <a:srgbClr val="010000"/>
                </a:solidFill>
                <a:cs typeface="Times New Roman" panose="02020603050405020304" pitchFamily="18" charset="0"/>
              </a:rPr>
              <a:t>sudah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bagus</a:t>
            </a:r>
            <a:r>
              <a:rPr lang="en-GB" altLang="en-US" dirty="0">
                <a:solidFill>
                  <a:srgbClr val="010000"/>
                </a:solidFill>
                <a:cs typeface="Times New Roman" panose="02020603050405020304" pitchFamily="18" charset="0"/>
              </a:rPr>
              <a:t>.</a:t>
            </a:r>
            <a:endParaRPr lang="en-US" altLang="en-US" dirty="0">
              <a:solidFill>
                <a:srgbClr val="010000"/>
              </a:solidFill>
            </a:endParaRPr>
          </a:p>
        </p:txBody>
      </p:sp>
    </p:spTree>
    <p:extLst>
      <p:ext uri="{BB962C8B-B14F-4D97-AF65-F5344CB8AC3E}">
        <p14:creationId xmlns:p14="http://schemas.microsoft.com/office/powerpoint/2010/main" val="31398989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DB1C112-4A4C-46CF-9001-A826D46F5145}" type="slidenum">
              <a:rPr lang="en-GB" altLang="en-US" sz="2400">
                <a:solidFill>
                  <a:schemeClr val="tx2"/>
                </a:solidFill>
              </a:rPr>
              <a:pPr>
                <a:spcBef>
                  <a:spcPct val="0"/>
                </a:spcBef>
                <a:buClrTx/>
                <a:buSzTx/>
                <a:buFontTx/>
                <a:buNone/>
              </a:pPr>
              <a:t>23</a:t>
            </a:fld>
            <a:endParaRPr lang="en-GB" altLang="en-US" sz="1400">
              <a:solidFill>
                <a:schemeClr val="tx2"/>
              </a:solidFill>
            </a:endParaRPr>
          </a:p>
        </p:txBody>
      </p:sp>
      <p:sp>
        <p:nvSpPr>
          <p:cNvPr id="28676" name="Rectangle 3"/>
          <p:cNvSpPr>
            <a:spLocks noGrp="1" noChangeArrowheads="1"/>
          </p:cNvSpPr>
          <p:nvPr>
            <p:ph type="body" idx="1"/>
          </p:nvPr>
        </p:nvSpPr>
        <p:spPr>
          <a:xfrm>
            <a:off x="576470" y="838200"/>
            <a:ext cx="10777330" cy="5378450"/>
          </a:xfrm>
        </p:spPr>
        <p:txBody>
          <a:bodyPr>
            <a:normAutofit lnSpcReduction="10000"/>
          </a:bodyPr>
          <a:lstStyle/>
          <a:p>
            <a:pPr marL="0" indent="0" algn="just">
              <a:buNone/>
            </a:pPr>
            <a:r>
              <a:rPr lang="en-US" altLang="en-US" dirty="0" err="1">
                <a:solidFill>
                  <a:srgbClr val="000000"/>
                </a:solidFill>
                <a:cs typeface="Times New Roman" panose="02020603050405020304" pitchFamily="18" charset="0"/>
              </a:rPr>
              <a:t>Iterasi</a:t>
            </a:r>
            <a:r>
              <a:rPr lang="en-US" altLang="en-US" dirty="0">
                <a:solidFill>
                  <a:srgbClr val="000000"/>
                </a:solidFill>
                <a:cs typeface="Times New Roman" panose="02020603050405020304" pitchFamily="18" charset="0"/>
              </a:rPr>
              <a:t> 1:</a:t>
            </a:r>
          </a:p>
          <a:p>
            <a:pPr marL="0" indent="0" algn="just">
              <a:buNone/>
            </a:pPr>
            <a:r>
              <a:rPr lang="en-US" altLang="en-US" sz="1800" b="1" dirty="0">
                <a:solidFill>
                  <a:srgbClr val="000000"/>
                </a:solidFill>
                <a:latin typeface="Courier New" panose="02070309020205020404" pitchFamily="49" charset="0"/>
                <a:cs typeface="Courier New" panose="02070309020205020404" pitchFamily="49" charset="0"/>
              </a:rPr>
              <a:t>	</a:t>
            </a:r>
            <a:r>
              <a:rPr lang="en-US" altLang="en-US" sz="1800" dirty="0">
                <a:solidFill>
                  <a:srgbClr val="000000"/>
                </a:solidFill>
                <a:latin typeface="Courier New" panose="02070309020205020404" pitchFamily="49" charset="0"/>
                <a:cs typeface="Courier New" panose="02070309020205020404" pitchFamily="49" charset="0"/>
              </a:rPr>
              <a:t>UZ QSO VUOHXMOPV GPOZPEVSG ZWSZ OPFPESX UDBMETSX AIZ</a:t>
            </a:r>
            <a:endParaRPr lang="en-US" altLang="en-US" sz="1800" dirty="0">
              <a:solidFill>
                <a:srgbClr val="000000"/>
              </a:solidFill>
              <a:cs typeface="Times New Roman" panose="02020603050405020304" pitchFamily="18" charset="0"/>
            </a:endParaRPr>
          </a:p>
          <a:p>
            <a:pPr marL="0" indent="0" algn="just">
              <a:buNone/>
            </a:pPr>
            <a:r>
              <a:rPr lang="en-US" altLang="en-US" sz="2000" dirty="0">
                <a:solidFill>
                  <a:srgbClr val="000000"/>
                </a:solidFill>
                <a:latin typeface="Courier New" panose="02070309020205020404" pitchFamily="49" charset="0"/>
                <a:cs typeface="Courier New" panose="02070309020205020404" pitchFamily="49" charset="0"/>
              </a:rPr>
              <a:t>	 </a:t>
            </a:r>
            <a:r>
              <a:rPr lang="en-US" altLang="en-US" sz="1800" dirty="0">
                <a:solidFill>
                  <a:srgbClr val="000000"/>
                </a:solidFill>
                <a:latin typeface="Courier New" panose="02070309020205020404" pitchFamily="49" charset="0"/>
                <a:cs typeface="Courier New" panose="02070309020205020404" pitchFamily="49" charset="0"/>
              </a:rPr>
              <a:t>t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a:t>
            </a:r>
            <a:r>
              <a:rPr lang="en-US" altLang="en-US" sz="1800" dirty="0" err="1">
                <a:solidFill>
                  <a:srgbClr val="000000"/>
                </a:solidFill>
                <a:latin typeface="Courier New" panose="02070309020205020404" pitchFamily="49" charset="0"/>
                <a:cs typeface="Courier New" panose="02070309020205020404" pitchFamily="49" charset="0"/>
              </a:rPr>
              <a:t>te</a:t>
            </a:r>
            <a:r>
              <a:rPr lang="en-US" altLang="en-US" sz="1800" dirty="0">
                <a:solidFill>
                  <a:srgbClr val="000000"/>
                </a:solidFill>
                <a:latin typeface="Courier New" panose="02070309020205020404" pitchFamily="49" charset="0"/>
                <a:cs typeface="Courier New" panose="02070309020205020404" pitchFamily="49" charset="0"/>
              </a:rPr>
              <a:t>     t  </a:t>
            </a:r>
            <a:r>
              <a:rPr lang="en-US" altLang="en-US" sz="1800" dirty="0" err="1">
                <a:solidFill>
                  <a:srgbClr val="000000"/>
                </a:solidFill>
                <a:latin typeface="Courier New" panose="02070309020205020404" pitchFamily="49" charset="0"/>
                <a:cs typeface="Courier New" panose="02070309020205020404" pitchFamily="49" charset="0"/>
              </a:rPr>
              <a:t>t</a:t>
            </a:r>
            <a:r>
              <a:rPr lang="en-US" altLang="en-US" sz="1800" dirty="0">
                <a:solidFill>
                  <a:srgbClr val="000000"/>
                </a:solidFill>
                <a:latin typeface="Courier New" panose="02070309020205020404" pitchFamily="49" charset="0"/>
                <a:cs typeface="Courier New" panose="02070309020205020404" pitchFamily="49" charset="0"/>
              </a:rPr>
              <a:t>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t </a:t>
            </a:r>
            <a:endParaRPr lang="en-US" altLang="en-US" sz="1800" dirty="0">
              <a:solidFill>
                <a:srgbClr val="000000"/>
              </a:solidFill>
              <a:cs typeface="Times New Roman" panose="02020603050405020304" pitchFamily="18" charset="0"/>
            </a:endParaRPr>
          </a:p>
          <a:p>
            <a:pPr marL="0" indent="0" algn="just">
              <a:buNone/>
            </a:pPr>
            <a:r>
              <a:rPr lang="en-US" altLang="en-US" sz="2000" dirty="0">
                <a:solidFill>
                  <a:srgbClr val="000000"/>
                </a:solidFill>
                <a:latin typeface="Courier New" panose="02070309020205020404" pitchFamily="49" charset="0"/>
                <a:cs typeface="Courier New" panose="02070309020205020404" pitchFamily="49" charset="0"/>
              </a:rPr>
              <a:t> </a:t>
            </a:r>
            <a:endParaRPr lang="en-US" altLang="en-US" sz="2000" dirty="0">
              <a:solidFill>
                <a:srgbClr val="000000"/>
              </a:solidFill>
              <a:cs typeface="Times New Roman" panose="02020603050405020304" pitchFamily="18" charset="0"/>
            </a:endParaRPr>
          </a:p>
          <a:p>
            <a:pPr marL="0" indent="0" algn="just">
              <a:buNone/>
            </a:pPr>
            <a:r>
              <a:rPr lang="en-US" altLang="en-US" sz="2000" dirty="0">
                <a:solidFill>
                  <a:srgbClr val="000000"/>
                </a:solidFill>
                <a:latin typeface="Courier New" panose="02070309020205020404" pitchFamily="49" charset="0"/>
                <a:cs typeface="Courier New" panose="02070309020205020404" pitchFamily="49" charset="0"/>
              </a:rPr>
              <a:t>	</a:t>
            </a:r>
            <a:r>
              <a:rPr lang="en-US" altLang="en-US" sz="1800" dirty="0">
                <a:solidFill>
                  <a:srgbClr val="000000"/>
                </a:solidFill>
                <a:latin typeface="Courier New" panose="02070309020205020404" pitchFamily="49" charset="0"/>
                <a:cs typeface="Courier New" panose="02070309020205020404" pitchFamily="49" charset="0"/>
              </a:rPr>
              <a:t>VUEPHZ HMDZSHZO WSFP APPD TSVP QUZW YMXUZUHSX</a:t>
            </a:r>
            <a:endParaRPr lang="en-US" altLang="en-US" sz="1800" dirty="0">
              <a:solidFill>
                <a:srgbClr val="000000"/>
              </a:solidFill>
              <a:cs typeface="Times New Roman" panose="02020603050405020304" pitchFamily="18" charset="0"/>
            </a:endParaRPr>
          </a:p>
          <a:p>
            <a:pPr marL="0" indent="0" algn="just">
              <a:buNone/>
            </a:pPr>
            <a:r>
              <a:rPr lang="en-US" altLang="en-US" sz="1800" dirty="0">
                <a:solidFill>
                  <a:srgbClr val="000000"/>
                </a:solidFill>
                <a:latin typeface="Courier New" panose="02070309020205020404" pitchFamily="49" charset="0"/>
                <a:cs typeface="Courier New" panose="02070309020205020404" pitchFamily="49" charset="0"/>
              </a:rPr>
              <a:t>	   e t    </a:t>
            </a:r>
            <a:r>
              <a:rPr lang="en-US" altLang="en-US" sz="1800" dirty="0" err="1">
                <a:solidFill>
                  <a:srgbClr val="000000"/>
                </a:solidFill>
                <a:latin typeface="Courier New" panose="02070309020205020404" pitchFamily="49" charset="0"/>
                <a:cs typeface="Courier New" panose="02070309020205020404" pitchFamily="49" charset="0"/>
              </a:rPr>
              <a:t>t</a:t>
            </a:r>
            <a:r>
              <a:rPr lang="en-US" altLang="en-US" sz="1800" dirty="0">
                <a:solidFill>
                  <a:srgbClr val="000000"/>
                </a:solidFill>
                <a:latin typeface="Courier New" panose="02070309020205020404" pitchFamily="49" charset="0"/>
                <a:cs typeface="Courier New" panose="02070309020205020404" pitchFamily="49" charset="0"/>
              </a:rPr>
              <a:t>  </a:t>
            </a:r>
            <a:r>
              <a:rPr lang="en-US" altLang="en-US" sz="1800" dirty="0" err="1">
                <a:solidFill>
                  <a:srgbClr val="000000"/>
                </a:solidFill>
                <a:latin typeface="Courier New" panose="02070309020205020404" pitchFamily="49" charset="0"/>
                <a:cs typeface="Courier New" panose="02070309020205020404" pitchFamily="49" charset="0"/>
              </a:rPr>
              <a:t>t</a:t>
            </a:r>
            <a:r>
              <a:rPr lang="en-US" altLang="en-US" sz="1800" dirty="0">
                <a:solidFill>
                  <a:srgbClr val="000000"/>
                </a:solidFill>
                <a:latin typeface="Courier New" panose="02070309020205020404" pitchFamily="49" charset="0"/>
                <a:cs typeface="Courier New" panose="02070309020205020404" pitchFamily="49" charset="0"/>
              </a:rPr>
              <a:t>     e  </a:t>
            </a:r>
            <a:r>
              <a:rPr lang="en-US" altLang="en-US" sz="1800" dirty="0" err="1">
                <a:solidFill>
                  <a:srgbClr val="000000"/>
                </a:solidFill>
                <a:latin typeface="Courier New" panose="02070309020205020404" pitchFamily="49" charset="0"/>
                <a:cs typeface="Courier New" panose="02070309020205020404" pitchFamily="49" charset="0"/>
              </a:rPr>
              <a:t>ee</a:t>
            </a:r>
            <a:r>
              <a:rPr lang="en-US" altLang="en-US" sz="1800" dirty="0">
                <a:solidFill>
                  <a:srgbClr val="000000"/>
                </a:solidFill>
                <a:latin typeface="Courier New" panose="02070309020205020404" pitchFamily="49" charset="0"/>
                <a:cs typeface="Courier New" panose="02070309020205020404" pitchFamily="49" charset="0"/>
              </a:rPr>
              <a:t>     e   t      </a:t>
            </a:r>
            <a:r>
              <a:rPr lang="en-US" altLang="en-US" sz="1800" dirty="0" err="1">
                <a:solidFill>
                  <a:srgbClr val="000000"/>
                </a:solidFill>
                <a:latin typeface="Courier New" panose="02070309020205020404" pitchFamily="49" charset="0"/>
                <a:cs typeface="Courier New" panose="02070309020205020404" pitchFamily="49" charset="0"/>
              </a:rPr>
              <a:t>t</a:t>
            </a:r>
            <a:endParaRPr lang="en-US" altLang="en-US" sz="1800" dirty="0">
              <a:solidFill>
                <a:srgbClr val="000000"/>
              </a:solidFill>
              <a:cs typeface="Times New Roman" panose="02020603050405020304" pitchFamily="18" charset="0"/>
            </a:endParaRPr>
          </a:p>
          <a:p>
            <a:pPr marL="0" indent="0" algn="just">
              <a:buNone/>
            </a:pPr>
            <a:r>
              <a:rPr lang="en-US" altLang="en-US" sz="1800" dirty="0">
                <a:solidFill>
                  <a:srgbClr val="000000"/>
                </a:solidFill>
                <a:latin typeface="Courier New" panose="02070309020205020404" pitchFamily="49" charset="0"/>
                <a:cs typeface="Courier New" panose="02070309020205020404" pitchFamily="49" charset="0"/>
              </a:rPr>
              <a:t> </a:t>
            </a:r>
            <a:endParaRPr lang="en-US" altLang="en-US" sz="1800" dirty="0">
              <a:solidFill>
                <a:srgbClr val="000000"/>
              </a:solidFill>
              <a:cs typeface="Times New Roman" panose="02020603050405020304" pitchFamily="18" charset="0"/>
            </a:endParaRPr>
          </a:p>
          <a:p>
            <a:pPr marL="0" indent="0" algn="just">
              <a:buNone/>
            </a:pPr>
            <a:r>
              <a:rPr lang="en-US" altLang="en-US" sz="1800" dirty="0">
                <a:solidFill>
                  <a:srgbClr val="000000"/>
                </a:solidFill>
                <a:latin typeface="Courier New" panose="02070309020205020404" pitchFamily="49" charset="0"/>
                <a:cs typeface="Courier New" panose="02070309020205020404" pitchFamily="49" charset="0"/>
              </a:rPr>
              <a:t>	EPYEPOPDZSZUFPO MB ZWP FUPZ HMDJ UD TMOHMQ</a:t>
            </a:r>
            <a:endParaRPr lang="en-US" altLang="en-US" sz="1800" dirty="0">
              <a:solidFill>
                <a:srgbClr val="000000"/>
              </a:solidFill>
              <a:cs typeface="Times New Roman" panose="02020603050405020304" pitchFamily="18" charset="0"/>
            </a:endParaRPr>
          </a:p>
          <a:p>
            <a:pPr marL="0" indent="0">
              <a:buNone/>
            </a:pPr>
            <a:r>
              <a:rPr lang="en-GB" altLang="en-US" sz="1800" dirty="0">
                <a:cs typeface="Times New Roman" panose="02020603050405020304" pitchFamily="18" charset="0"/>
              </a:rPr>
              <a:t>	  </a:t>
            </a:r>
            <a:r>
              <a:rPr lang="en-GB" altLang="en-US" sz="1800" dirty="0">
                <a:latin typeface="Courier" pitchFamily="49" charset="0"/>
                <a:cs typeface="Times New Roman" panose="02020603050405020304" pitchFamily="18" charset="0"/>
              </a:rPr>
              <a:t>e  </a:t>
            </a:r>
            <a:r>
              <a:rPr lang="en-GB" altLang="en-US" sz="1800" dirty="0" err="1">
                <a:latin typeface="Courier" pitchFamily="49" charset="0"/>
                <a:cs typeface="Times New Roman" panose="02020603050405020304" pitchFamily="18" charset="0"/>
              </a:rPr>
              <a:t>e</a:t>
            </a:r>
            <a:r>
              <a:rPr lang="en-GB" altLang="en-US" sz="1800" dirty="0">
                <a:latin typeface="Courier" pitchFamily="49" charset="0"/>
                <a:cs typeface="Times New Roman" panose="02020603050405020304" pitchFamily="18" charset="0"/>
              </a:rPr>
              <a:t> </a:t>
            </a:r>
            <a:r>
              <a:rPr lang="en-GB" altLang="en-US" sz="1800" dirty="0" err="1">
                <a:latin typeface="Courier" pitchFamily="49" charset="0"/>
                <a:cs typeface="Times New Roman" panose="02020603050405020304" pitchFamily="18" charset="0"/>
              </a:rPr>
              <a:t>e</a:t>
            </a:r>
            <a:r>
              <a:rPr lang="en-GB" altLang="en-US" sz="1800" dirty="0">
                <a:latin typeface="Courier" pitchFamily="49" charset="0"/>
                <a:cs typeface="Times New Roman" panose="02020603050405020304" pitchFamily="18" charset="0"/>
              </a:rPr>
              <a:t> t </a:t>
            </a:r>
            <a:r>
              <a:rPr lang="en-GB" altLang="en-US" sz="1800" dirty="0" err="1">
                <a:latin typeface="Courier" pitchFamily="49" charset="0"/>
                <a:cs typeface="Times New Roman" panose="02020603050405020304" pitchFamily="18" charset="0"/>
              </a:rPr>
              <a:t>t</a:t>
            </a:r>
            <a:r>
              <a:rPr lang="en-GB" altLang="en-US" sz="1800" dirty="0">
                <a:latin typeface="Courier" pitchFamily="49" charset="0"/>
                <a:cs typeface="Times New Roman" panose="02020603050405020304" pitchFamily="18" charset="0"/>
              </a:rPr>
              <a:t>  e     t e   et</a:t>
            </a:r>
            <a:r>
              <a:rPr lang="en-GB" altLang="en-US" sz="2000" dirty="0">
                <a:latin typeface="Courier" pitchFamily="49" charset="0"/>
                <a:cs typeface="Times New Roman" panose="02020603050405020304" pitchFamily="18" charset="0"/>
              </a:rPr>
              <a:t>  	</a:t>
            </a:r>
          </a:p>
          <a:p>
            <a:pPr marL="0" indent="0">
              <a:buNone/>
            </a:pPr>
            <a:endParaRPr lang="en-GB" altLang="en-US" sz="2000" dirty="0">
              <a:latin typeface="Courier" pitchFamily="49" charset="0"/>
              <a:cs typeface="Times New Roman" panose="02020603050405020304" pitchFamily="18" charset="0"/>
            </a:endParaRPr>
          </a:p>
          <a:p>
            <a:pPr marL="0" indent="0"/>
            <a:r>
              <a:rPr lang="en-GB" altLang="en-US" dirty="0">
                <a:solidFill>
                  <a:srgbClr val="010000"/>
                </a:solidFill>
                <a:latin typeface="Courier New" panose="02070309020205020404" pitchFamily="49" charset="0"/>
                <a:cs typeface="Times New Roman" panose="02020603050405020304" pitchFamily="18" charset="0"/>
              </a:rPr>
              <a:t>ZWP</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ZWSZ</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dipetakan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menjadi</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t*e</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t**t</a:t>
            </a:r>
            <a:r>
              <a:rPr lang="en-US" altLang="en-US" dirty="0">
                <a:solidFill>
                  <a:srgbClr val="010000"/>
                </a:solidFill>
                <a:cs typeface="Times New Roman" panose="02020603050405020304" pitchFamily="18" charset="0"/>
              </a:rPr>
              <a:t> </a:t>
            </a:r>
          </a:p>
          <a:p>
            <a:pPr marL="0" indent="0"/>
            <a:r>
              <a:rPr lang="en-GB" altLang="en-US" dirty="0" err="1">
                <a:solidFill>
                  <a:srgbClr val="010000"/>
                </a:solidFill>
                <a:cs typeface="Times New Roman" panose="02020603050405020304" pitchFamily="18" charset="0"/>
              </a:rPr>
              <a:t>Kemungkinan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besar</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W </a:t>
            </a:r>
            <a:r>
              <a:rPr lang="en-GB" altLang="en-US" dirty="0" err="1">
                <a:solidFill>
                  <a:srgbClr val="010000"/>
                </a:solidFill>
                <a:cs typeface="Times New Roman" panose="02020603050405020304" pitchFamily="18" charset="0"/>
              </a:rPr>
              <a:t>adalah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pemetataan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dari</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sehingga</a:t>
            </a:r>
            <a:r>
              <a:rPr lang="en-GB" altLang="en-US" dirty="0">
                <a:solidFill>
                  <a:srgbClr val="010000"/>
                </a:solidFill>
                <a:cs typeface="Times New Roman" panose="02020603050405020304" pitchFamily="18" charset="0"/>
              </a:rPr>
              <a:t> kata yang </a:t>
            </a:r>
            <a:r>
              <a:rPr lang="en-GB" altLang="en-US" dirty="0" err="1">
                <a:solidFill>
                  <a:srgbClr val="010000"/>
                </a:solidFill>
                <a:cs typeface="Times New Roman" panose="02020603050405020304" pitchFamily="18" charset="0"/>
              </a:rPr>
              <a:t>mungkin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untuk</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ZWP</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ZWSZ</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adalah</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the</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Times New Roman" panose="02020603050405020304" pitchFamily="18" charset="0"/>
              </a:rPr>
              <a:t>that</a:t>
            </a:r>
            <a:r>
              <a:rPr lang="en-US" altLang="en-US" dirty="0">
                <a:solidFill>
                  <a:srgbClr val="010000"/>
                </a:solidFill>
                <a:cs typeface="Times New Roman" panose="02020603050405020304" pitchFamily="18" charset="0"/>
              </a:rPr>
              <a:t> </a:t>
            </a:r>
            <a:r>
              <a:rPr lang="en-GB" altLang="en-US" dirty="0">
                <a:solidFill>
                  <a:srgbClr val="010000"/>
                </a:solidFill>
                <a:cs typeface="Times New Roman" panose="02020603050405020304" pitchFamily="18" charset="0"/>
              </a:rPr>
              <a:t> </a:t>
            </a:r>
            <a:endParaRPr lang="en-US" altLang="en-US"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7645698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296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3957850F-43D3-4E75-94F3-2FF260C49F5A}" type="slidenum">
              <a:rPr lang="en-GB" altLang="en-US" sz="2400">
                <a:solidFill>
                  <a:schemeClr val="tx2"/>
                </a:solidFill>
              </a:rPr>
              <a:pPr>
                <a:spcBef>
                  <a:spcPct val="0"/>
                </a:spcBef>
                <a:buClrTx/>
                <a:buSzTx/>
                <a:buFontTx/>
                <a:buNone/>
              </a:pPr>
              <a:t>24</a:t>
            </a:fld>
            <a:endParaRPr lang="en-GB" altLang="en-US" sz="1400">
              <a:solidFill>
                <a:schemeClr val="tx2"/>
              </a:solidFill>
            </a:endParaRPr>
          </a:p>
        </p:txBody>
      </p:sp>
      <p:sp>
        <p:nvSpPr>
          <p:cNvPr id="29700" name="Rectangle 3"/>
          <p:cNvSpPr>
            <a:spLocks noGrp="1" noChangeArrowheads="1"/>
          </p:cNvSpPr>
          <p:nvPr>
            <p:ph type="body" idx="1"/>
          </p:nvPr>
        </p:nvSpPr>
        <p:spPr>
          <a:xfrm>
            <a:off x="993913" y="838200"/>
            <a:ext cx="10359887" cy="5378450"/>
          </a:xfrm>
        </p:spPr>
        <p:txBody>
          <a:bodyPr>
            <a:normAutofit lnSpcReduction="10000"/>
          </a:bodyPr>
          <a:lstStyle/>
          <a:p>
            <a:pPr eaLnBrk="1" hangingPunct="1">
              <a:lnSpc>
                <a:spcPct val="80000"/>
              </a:lnSpc>
            </a:pPr>
            <a:r>
              <a:rPr lang="en-US" altLang="en-US" dirty="0" err="1">
                <a:solidFill>
                  <a:srgbClr val="010000"/>
                </a:solidFill>
              </a:rPr>
              <a:t>Diperoleh</a:t>
            </a:r>
            <a:r>
              <a:rPr lang="en-US" altLang="en-US" dirty="0">
                <a:solidFill>
                  <a:srgbClr val="010000"/>
                </a:solidFill>
              </a:rPr>
              <a:t> </a:t>
            </a:r>
            <a:r>
              <a:rPr lang="en-US" altLang="en-US" dirty="0" err="1">
                <a:solidFill>
                  <a:srgbClr val="010000"/>
                </a:solidFill>
              </a:rPr>
              <a:t>pemetaan</a:t>
            </a:r>
            <a:r>
              <a:rPr lang="en-US" altLang="en-US" dirty="0">
                <a:solidFill>
                  <a:srgbClr val="010000"/>
                </a:solidFill>
              </a:rPr>
              <a:t>:</a:t>
            </a:r>
          </a:p>
          <a:p>
            <a:pPr algn="just" eaLnBrk="1" hangingPunct="1">
              <a:lnSpc>
                <a:spcPct val="80000"/>
              </a:lnSpc>
              <a:buFont typeface="Wingdings" panose="05000000000000000000" pitchFamily="2" charset="2"/>
              <a:buNone/>
            </a:pPr>
            <a:r>
              <a:rPr lang="en-US" altLang="en-US" b="1" dirty="0">
                <a:solidFill>
                  <a:srgbClr val="000000"/>
                </a:solidFill>
                <a:latin typeface="Courier" pitchFamily="49" charset="0"/>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P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e</a:t>
            </a:r>
            <a:endParaRPr lang="en-US" altLang="en-US" sz="24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Z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t</a:t>
            </a:r>
            <a:endParaRPr lang="en-US" altLang="en-US" sz="24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W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h</a:t>
            </a:r>
            <a:endParaRPr lang="en-US" altLang="en-US" sz="2400" dirty="0">
              <a:solidFill>
                <a:srgbClr val="000000"/>
              </a:solidFill>
              <a:cs typeface="Times New Roman" panose="02020603050405020304" pitchFamily="18" charset="0"/>
            </a:endParaRPr>
          </a:p>
          <a:p>
            <a:pPr eaLnBrk="1" hangingPunct="1">
              <a:lnSpc>
                <a:spcPct val="80000"/>
              </a:lnSpc>
              <a:buFont typeface="Wingdings" panose="05000000000000000000" pitchFamily="2" charset="2"/>
              <a:buNone/>
            </a:pPr>
            <a:r>
              <a:rPr lang="en-GB" altLang="en-US" sz="2400" dirty="0">
                <a:solidFill>
                  <a:srgbClr val="010000"/>
                </a:solidFill>
                <a:latin typeface="Courier" pitchFamily="49" charset="0"/>
                <a:cs typeface="Times New Roman" panose="02020603050405020304" pitchFamily="18" charset="0"/>
              </a:rPr>
              <a:t>		S </a:t>
            </a:r>
            <a:r>
              <a:rPr lang="en-GB" altLang="en-US" sz="2400" dirty="0">
                <a:solidFill>
                  <a:srgbClr val="010000"/>
                </a:solidFill>
                <a:latin typeface="Courier" pitchFamily="49" charset="0"/>
                <a:cs typeface="Times New Roman" panose="02020603050405020304" pitchFamily="18" charset="0"/>
                <a:sym typeface="Wingdings" panose="05000000000000000000" pitchFamily="2" charset="2"/>
              </a:rPr>
              <a:t></a:t>
            </a:r>
            <a:r>
              <a:rPr lang="en-GB" altLang="en-US" sz="2400" dirty="0">
                <a:solidFill>
                  <a:srgbClr val="010000"/>
                </a:solidFill>
                <a:latin typeface="Courier" pitchFamily="49" charset="0"/>
                <a:cs typeface="Times New Roman" panose="02020603050405020304" pitchFamily="18" charset="0"/>
              </a:rPr>
              <a:t> a</a:t>
            </a:r>
            <a:r>
              <a:rPr lang="en-US" altLang="en-US" sz="2400" dirty="0">
                <a:solidFill>
                  <a:srgbClr val="010000"/>
                </a:solidFill>
              </a:rPr>
              <a:t> </a:t>
            </a:r>
          </a:p>
          <a:p>
            <a:pPr algn="just" eaLnBrk="1" hangingPunct="1">
              <a:lnSpc>
                <a:spcPct val="80000"/>
              </a:lnSpc>
            </a:pPr>
            <a:r>
              <a:rPr lang="en-US" altLang="en-US" sz="2400" dirty="0" err="1">
                <a:solidFill>
                  <a:srgbClr val="000000"/>
                </a:solidFill>
                <a:cs typeface="Times New Roman" panose="02020603050405020304" pitchFamily="18" charset="0"/>
              </a:rPr>
              <a:t>Iterasi</a:t>
            </a:r>
            <a:r>
              <a:rPr lang="en-US" altLang="en-US" sz="2400" dirty="0">
                <a:solidFill>
                  <a:srgbClr val="000000"/>
                </a:solidFill>
                <a:cs typeface="Times New Roman" panose="02020603050405020304" pitchFamily="18" charset="0"/>
              </a:rPr>
              <a:t> 2:</a:t>
            </a:r>
          </a:p>
          <a:p>
            <a:pPr algn="just" eaLnBrk="1" hangingPunct="1">
              <a:lnSpc>
                <a:spcPct val="80000"/>
              </a:lnSpc>
              <a:buFont typeface="Wingdings" panose="05000000000000000000" pitchFamily="2" charset="2"/>
              <a:buNone/>
            </a:pPr>
            <a:endParaRPr lang="en-US" altLang="en-US" sz="1800" dirty="0">
              <a:solidFill>
                <a:srgbClr val="000000"/>
              </a:solidFill>
              <a:latin typeface="Courier New" panose="02070309020205020404" pitchFamily="49" charset="0"/>
              <a:cs typeface="Courier New" panose="02070309020205020404" pitchFamily="49"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UZ QSO VUOHXMOPV GPOZPEVSG ZWSZ OPFPESX UDBMETSX AIZ</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t  a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a:t>
            </a:r>
            <a:r>
              <a:rPr lang="en-US" altLang="en-US" sz="1800" dirty="0" err="1">
                <a:solidFill>
                  <a:srgbClr val="000000"/>
                </a:solidFill>
                <a:latin typeface="Courier New" panose="02070309020205020404" pitchFamily="49" charset="0"/>
                <a:cs typeface="Courier New" panose="02070309020205020404" pitchFamily="49" charset="0"/>
              </a:rPr>
              <a:t>te</a:t>
            </a:r>
            <a:r>
              <a:rPr lang="en-US" altLang="en-US" sz="1800" dirty="0">
                <a:solidFill>
                  <a:srgbClr val="000000"/>
                </a:solidFill>
                <a:latin typeface="Courier New" panose="02070309020205020404" pitchFamily="49" charset="0"/>
                <a:cs typeface="Courier New" panose="02070309020205020404" pitchFamily="49" charset="0"/>
              </a:rPr>
              <a:t>  a  that  e </a:t>
            </a:r>
            <a:r>
              <a:rPr lang="en-US" altLang="en-US" sz="1800" dirty="0" err="1">
                <a:solidFill>
                  <a:srgbClr val="000000"/>
                </a:solidFill>
                <a:latin typeface="Courier New" panose="02070309020205020404" pitchFamily="49" charset="0"/>
                <a:cs typeface="Courier New" panose="02070309020205020404" pitchFamily="49" charset="0"/>
              </a:rPr>
              <a:t>e</a:t>
            </a:r>
            <a:r>
              <a:rPr lang="en-US" altLang="en-US" sz="1800" dirty="0">
                <a:solidFill>
                  <a:srgbClr val="000000"/>
                </a:solidFill>
                <a:latin typeface="Courier New" panose="02070309020205020404" pitchFamily="49" charset="0"/>
                <a:cs typeface="Courier New" panose="02070309020205020404" pitchFamily="49" charset="0"/>
              </a:rPr>
              <a:t> a        </a:t>
            </a:r>
            <a:r>
              <a:rPr lang="en-US" altLang="en-US" sz="1800" dirty="0" err="1">
                <a:solidFill>
                  <a:srgbClr val="000000"/>
                </a:solidFill>
                <a:latin typeface="Courier New" panose="02070309020205020404" pitchFamily="49" charset="0"/>
                <a:cs typeface="Courier New" panose="02070309020205020404" pitchFamily="49" charset="0"/>
              </a:rPr>
              <a:t>a</a:t>
            </a:r>
            <a:r>
              <a:rPr lang="en-US" altLang="en-US" sz="1800" dirty="0">
                <a:solidFill>
                  <a:srgbClr val="000000"/>
                </a:solidFill>
                <a:latin typeface="Courier New" panose="02070309020205020404" pitchFamily="49" charset="0"/>
                <a:cs typeface="Courier New" panose="02070309020205020404" pitchFamily="49" charset="0"/>
              </a:rPr>
              <a:t>    t</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VUEPHZ HMDZSHZO WSFP APPD TSVP QUZW YMXUZUHSX</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e t    ta t  ha e  </a:t>
            </a:r>
            <a:r>
              <a:rPr lang="en-US" altLang="en-US" sz="1800" dirty="0" err="1">
                <a:solidFill>
                  <a:srgbClr val="000000"/>
                </a:solidFill>
                <a:latin typeface="Courier New" panose="02070309020205020404" pitchFamily="49" charset="0"/>
                <a:cs typeface="Courier New" panose="02070309020205020404" pitchFamily="49" charset="0"/>
              </a:rPr>
              <a:t>ee</a:t>
            </a:r>
            <a:r>
              <a:rPr lang="en-US" altLang="en-US" sz="1800" dirty="0">
                <a:solidFill>
                  <a:srgbClr val="000000"/>
                </a:solidFill>
                <a:latin typeface="Courier New" panose="02070309020205020404" pitchFamily="49" charset="0"/>
                <a:cs typeface="Courier New" panose="02070309020205020404" pitchFamily="49" charset="0"/>
              </a:rPr>
              <a:t>   a e   </a:t>
            </a:r>
            <a:r>
              <a:rPr lang="en-US" altLang="en-US" sz="1800" dirty="0" err="1">
                <a:solidFill>
                  <a:srgbClr val="000000"/>
                </a:solidFill>
                <a:latin typeface="Courier New" panose="02070309020205020404" pitchFamily="49" charset="0"/>
                <a:cs typeface="Courier New" panose="02070309020205020404" pitchFamily="49" charset="0"/>
              </a:rPr>
              <a:t>th</a:t>
            </a:r>
            <a:r>
              <a:rPr lang="en-US" altLang="en-US" sz="1800" dirty="0">
                <a:solidFill>
                  <a:srgbClr val="000000"/>
                </a:solidFill>
                <a:latin typeface="Courier New" panose="02070309020205020404" pitchFamily="49" charset="0"/>
                <a:cs typeface="Courier New" panose="02070309020205020404" pitchFamily="49" charset="0"/>
              </a:rPr>
              <a:t>     t  a</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a:t>
            </a:r>
            <a:endParaRPr lang="en-US" altLang="en-US" sz="1800" dirty="0">
              <a:solidFill>
                <a:srgbClr val="000000"/>
              </a:solidFill>
              <a:cs typeface="Times New Roman" panose="02020603050405020304" pitchFamily="18" charset="0"/>
            </a:endParaRPr>
          </a:p>
          <a:p>
            <a:pPr algn="just" eaLnBrk="1" hangingPunct="1">
              <a:lnSpc>
                <a:spcPct val="80000"/>
              </a:lnSpc>
              <a:buFont typeface="Wingdings" panose="05000000000000000000" pitchFamily="2" charset="2"/>
              <a:buNone/>
            </a:pPr>
            <a:r>
              <a:rPr lang="en-US" altLang="en-US" sz="1800" dirty="0">
                <a:solidFill>
                  <a:srgbClr val="000000"/>
                </a:solidFill>
                <a:latin typeface="Courier New" panose="02070309020205020404" pitchFamily="49" charset="0"/>
                <a:cs typeface="Courier New" panose="02070309020205020404" pitchFamily="49" charset="0"/>
              </a:rPr>
              <a:t>	EPYEPOPDZSZUFPO MB ZWP FUPZ HMDJ UD TMOHMQ</a:t>
            </a:r>
            <a:endParaRPr lang="en-US" altLang="en-US" sz="1800" dirty="0">
              <a:solidFill>
                <a:srgbClr val="000000"/>
              </a:solidFill>
              <a:cs typeface="Times New Roman" panose="02020603050405020304" pitchFamily="18" charset="0"/>
            </a:endParaRPr>
          </a:p>
          <a:p>
            <a:pPr eaLnBrk="1" hangingPunct="1">
              <a:lnSpc>
                <a:spcPct val="80000"/>
              </a:lnSpc>
              <a:buFont typeface="Wingdings" panose="05000000000000000000" pitchFamily="2" charset="2"/>
              <a:buNone/>
            </a:pPr>
            <a:r>
              <a:rPr lang="en-GB" altLang="en-US" sz="1800" dirty="0">
                <a:solidFill>
                  <a:srgbClr val="010000"/>
                </a:solidFill>
                <a:cs typeface="Times New Roman" panose="02020603050405020304" pitchFamily="18" charset="0"/>
              </a:rPr>
              <a:t>	  </a:t>
            </a:r>
            <a:r>
              <a:rPr lang="en-GB" altLang="en-US" sz="1800" dirty="0">
                <a:solidFill>
                  <a:srgbClr val="010000"/>
                </a:solidFill>
                <a:latin typeface="Courier" pitchFamily="49" charset="0"/>
                <a:cs typeface="Times New Roman" panose="02020603050405020304" pitchFamily="18" charset="0"/>
              </a:rPr>
              <a:t>e  </a:t>
            </a:r>
            <a:r>
              <a:rPr lang="en-GB" altLang="en-US" sz="1800" dirty="0" err="1">
                <a:solidFill>
                  <a:srgbClr val="010000"/>
                </a:solidFill>
                <a:latin typeface="Courier" pitchFamily="49" charset="0"/>
                <a:cs typeface="Times New Roman" panose="02020603050405020304" pitchFamily="18" charset="0"/>
              </a:rPr>
              <a:t>e</a:t>
            </a:r>
            <a:r>
              <a:rPr lang="en-GB" altLang="en-US" sz="1800" dirty="0">
                <a:solidFill>
                  <a:srgbClr val="010000"/>
                </a:solidFill>
                <a:latin typeface="Courier" pitchFamily="49" charset="0"/>
                <a:cs typeface="Times New Roman" panose="02020603050405020304" pitchFamily="18" charset="0"/>
              </a:rPr>
              <a:t> </a:t>
            </a:r>
            <a:r>
              <a:rPr lang="en-GB" altLang="en-US" sz="1800" dirty="0" err="1">
                <a:solidFill>
                  <a:srgbClr val="010000"/>
                </a:solidFill>
                <a:latin typeface="Courier" pitchFamily="49" charset="0"/>
                <a:cs typeface="Times New Roman" panose="02020603050405020304" pitchFamily="18" charset="0"/>
              </a:rPr>
              <a:t>e</a:t>
            </a:r>
            <a:r>
              <a:rPr lang="en-GB" altLang="en-US" sz="1800" dirty="0">
                <a:solidFill>
                  <a:srgbClr val="010000"/>
                </a:solidFill>
                <a:latin typeface="Courier" pitchFamily="49" charset="0"/>
                <a:cs typeface="Times New Roman" panose="02020603050405020304" pitchFamily="18" charset="0"/>
              </a:rPr>
              <a:t> tat  e     the   et  	 </a:t>
            </a:r>
            <a:endParaRPr lang="en-US" altLang="en-US" sz="1800" dirty="0">
              <a:solidFill>
                <a:srgbClr val="010000"/>
              </a:solidFill>
              <a:latin typeface="Courier" pitchFamily="49" charset="0"/>
              <a:cs typeface="Times New Roman" panose="02020603050405020304" pitchFamily="18" charset="0"/>
            </a:endParaRPr>
          </a:p>
        </p:txBody>
      </p:sp>
    </p:spTree>
    <p:extLst>
      <p:ext uri="{BB962C8B-B14F-4D97-AF65-F5344CB8AC3E}">
        <p14:creationId xmlns:p14="http://schemas.microsoft.com/office/powerpoint/2010/main" val="15687566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CC5D84E9-1487-4A42-B9AE-98BDF184FA12}" type="slidenum">
              <a:rPr lang="en-GB" altLang="en-US" sz="2400">
                <a:solidFill>
                  <a:schemeClr val="tx2"/>
                </a:solidFill>
              </a:rPr>
              <a:pPr>
                <a:spcBef>
                  <a:spcPct val="0"/>
                </a:spcBef>
                <a:buClrTx/>
                <a:buSzTx/>
                <a:buFontTx/>
                <a:buNone/>
              </a:pPr>
              <a:t>25</a:t>
            </a:fld>
            <a:endParaRPr lang="en-GB" altLang="en-US" sz="1400">
              <a:solidFill>
                <a:schemeClr val="tx2"/>
              </a:solidFill>
            </a:endParaRPr>
          </a:p>
        </p:txBody>
      </p:sp>
      <p:sp>
        <p:nvSpPr>
          <p:cNvPr id="30724" name="Rectangle 3"/>
          <p:cNvSpPr>
            <a:spLocks noGrp="1" noChangeArrowheads="1"/>
          </p:cNvSpPr>
          <p:nvPr>
            <p:ph type="body" idx="1"/>
          </p:nvPr>
        </p:nvSpPr>
        <p:spPr>
          <a:xfrm>
            <a:off x="796787" y="377687"/>
            <a:ext cx="10598426" cy="5302250"/>
          </a:xfrm>
        </p:spPr>
        <p:txBody>
          <a:bodyPr>
            <a:noAutofit/>
          </a:bodyPr>
          <a:lstStyle/>
          <a:p>
            <a:pPr eaLnBrk="1" hangingPunct="1">
              <a:lnSpc>
                <a:spcPct val="90000"/>
              </a:lnSpc>
            </a:pPr>
            <a:r>
              <a:rPr lang="en-GB" altLang="en-US" dirty="0">
                <a:solidFill>
                  <a:srgbClr val="010000"/>
                </a:solidFill>
                <a:latin typeface="Courier" pitchFamily="49" charset="0"/>
                <a:cs typeface="Times New Roman" panose="02020603050405020304" pitchFamily="18" charset="0"/>
              </a:rPr>
              <a:t>WSFP</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dipetakan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menjadi</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ha*e</a:t>
            </a:r>
            <a:r>
              <a:rPr lang="en-GB" altLang="en-US" dirty="0">
                <a:solidFill>
                  <a:srgbClr val="010000"/>
                </a:solidFill>
                <a:cs typeface="Times New Roman" panose="02020603050405020304" pitchFamily="18" charset="0"/>
              </a:rPr>
              <a:t>.</a:t>
            </a:r>
            <a:r>
              <a:rPr lang="en-GB" altLang="en-US" dirty="0">
                <a:cs typeface="Times New Roman" panose="02020603050405020304" pitchFamily="18" charset="0"/>
              </a:rPr>
              <a:t> </a:t>
            </a:r>
          </a:p>
          <a:p>
            <a:pPr eaLnBrk="1" hangingPunct="1">
              <a:lnSpc>
                <a:spcPct val="90000"/>
              </a:lnSpc>
            </a:pPr>
            <a:endParaRPr lang="en-GB" altLang="en-US" dirty="0">
              <a:solidFill>
                <a:srgbClr val="010000"/>
              </a:solidFill>
              <a:cs typeface="Times New Roman" panose="02020603050405020304" pitchFamily="18" charset="0"/>
            </a:endParaRPr>
          </a:p>
          <a:p>
            <a:pPr eaLnBrk="1" hangingPunct="1">
              <a:lnSpc>
                <a:spcPct val="90000"/>
              </a:lnSpc>
            </a:pPr>
            <a:r>
              <a:rPr lang="en-GB" altLang="en-US" dirty="0" err="1">
                <a:solidFill>
                  <a:srgbClr val="010000"/>
                </a:solidFill>
                <a:cs typeface="Times New Roman" panose="02020603050405020304" pitchFamily="18" charset="0"/>
              </a:rPr>
              <a:t>Dalam</a:t>
            </a:r>
            <a:r>
              <a:rPr lang="en-GB" altLang="en-US" dirty="0">
                <a:solidFill>
                  <a:srgbClr val="010000"/>
                </a:solidFill>
                <a:cs typeface="Times New Roman" panose="02020603050405020304" pitchFamily="18" charset="0"/>
              </a:rPr>
              <a:t> Bahasa </a:t>
            </a:r>
            <a:r>
              <a:rPr lang="en-GB" altLang="en-US" dirty="0" err="1">
                <a:solidFill>
                  <a:srgbClr val="010000"/>
                </a:solidFill>
                <a:cs typeface="Times New Roman" panose="02020603050405020304" pitchFamily="18" charset="0"/>
              </a:rPr>
              <a:t>Inggris</a:t>
            </a:r>
            <a:r>
              <a:rPr lang="en-GB" altLang="en-US" dirty="0">
                <a:solidFill>
                  <a:srgbClr val="010000"/>
                </a:solidFill>
                <a:cs typeface="Times New Roman" panose="02020603050405020304" pitchFamily="18" charset="0"/>
              </a:rPr>
              <a:t>, kata yang </a:t>
            </a:r>
            <a:r>
              <a:rPr lang="en-GB" altLang="en-US" dirty="0" err="1">
                <a:solidFill>
                  <a:srgbClr val="010000"/>
                </a:solidFill>
                <a:cs typeface="Times New Roman" panose="02020603050405020304" pitchFamily="18" charset="0"/>
              </a:rPr>
              <a:t>mungkin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untuk</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ha*e</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hanyalah</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have</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hate</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hale</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haze</a:t>
            </a:r>
            <a:r>
              <a:rPr lang="en-US" altLang="en-US" dirty="0">
                <a:solidFill>
                  <a:srgbClr val="010000"/>
                </a:solidFill>
                <a:cs typeface="Times New Roman" panose="02020603050405020304" pitchFamily="18" charset="0"/>
              </a:rPr>
              <a:t> </a:t>
            </a:r>
          </a:p>
          <a:p>
            <a:pPr eaLnBrk="1" hangingPunct="1">
              <a:lnSpc>
                <a:spcPct val="90000"/>
              </a:lnSpc>
            </a:pPr>
            <a:endParaRPr lang="en-GB" altLang="en-US" dirty="0">
              <a:solidFill>
                <a:srgbClr val="010000"/>
              </a:solidFill>
              <a:cs typeface="Times New Roman" panose="02020603050405020304" pitchFamily="18" charset="0"/>
            </a:endParaRPr>
          </a:p>
          <a:p>
            <a:pPr eaLnBrk="1" hangingPunct="1">
              <a:lnSpc>
                <a:spcPct val="90000"/>
              </a:lnSpc>
            </a:pPr>
            <a:r>
              <a:rPr lang="en-GB" altLang="en-US" dirty="0" err="1">
                <a:solidFill>
                  <a:srgbClr val="010000"/>
                </a:solidFill>
                <a:cs typeface="Times New Roman" panose="02020603050405020304" pitchFamily="18" charset="0"/>
              </a:rPr>
              <a:t>Dengan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mencoba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mengganti</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semua</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Z</a:t>
            </a:r>
            <a:r>
              <a:rPr lang="en-GB" altLang="en-US" dirty="0">
                <a:solidFill>
                  <a:srgbClr val="010000"/>
                </a:solidFill>
                <a:cs typeface="Times New Roman" panose="02020603050405020304" pitchFamily="18" charset="0"/>
              </a:rPr>
              <a:t> di </a:t>
            </a:r>
            <a:r>
              <a:rPr lang="en-GB" altLang="en-US" dirty="0" err="1">
                <a:solidFill>
                  <a:srgbClr val="010000"/>
                </a:solidFill>
                <a:cs typeface="Times New Roman" panose="02020603050405020304" pitchFamily="18" charset="0"/>
              </a:rPr>
              <a:t>dalam</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cipherteks</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dengan</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v</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t</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l</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dan</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z</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maka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huruf</a:t>
            </a:r>
            <a:r>
              <a:rPr lang="en-GB" altLang="en-US" dirty="0">
                <a:solidFill>
                  <a:srgbClr val="010000"/>
                </a:solidFill>
                <a:cs typeface="Times New Roman" panose="02020603050405020304" pitchFamily="18" charset="0"/>
              </a:rPr>
              <a:t> yang </a:t>
            </a:r>
            <a:r>
              <a:rPr lang="en-GB" altLang="en-US" dirty="0" err="1">
                <a:solidFill>
                  <a:srgbClr val="010000"/>
                </a:solidFill>
                <a:cs typeface="Times New Roman" panose="02020603050405020304" pitchFamily="18" charset="0"/>
              </a:rPr>
              <a:t>cocok</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adalah</a:t>
            </a:r>
            <a:r>
              <a:rPr lang="en-GB" altLang="en-US" dirty="0">
                <a:solidFill>
                  <a:srgbClr val="010000"/>
                </a:solidFill>
                <a:cs typeface="Times New Roman" panose="02020603050405020304" pitchFamily="18" charset="0"/>
              </a:rPr>
              <a:t> v </a:t>
            </a:r>
            <a:r>
              <a:rPr lang="en-GB" altLang="en-US" dirty="0" err="1">
                <a:solidFill>
                  <a:srgbClr val="010000"/>
                </a:solidFill>
                <a:cs typeface="Times New Roman" panose="02020603050405020304" pitchFamily="18" charset="0"/>
              </a:rPr>
              <a:t>sehingga</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WSFP </a:t>
            </a:r>
            <a:r>
              <a:rPr lang="en-GB" altLang="en-US" dirty="0" err="1">
                <a:solidFill>
                  <a:srgbClr val="010000"/>
                </a:solidFill>
                <a:cs typeface="Times New Roman" panose="02020603050405020304" pitchFamily="18" charset="0"/>
              </a:rPr>
              <a:t>dipetakan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menjadi</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have</a:t>
            </a:r>
          </a:p>
          <a:p>
            <a:pPr eaLnBrk="1" hangingPunct="1">
              <a:lnSpc>
                <a:spcPct val="90000"/>
              </a:lnSpc>
            </a:pPr>
            <a:endParaRPr lang="en-GB" altLang="en-US" dirty="0">
              <a:solidFill>
                <a:srgbClr val="010000"/>
              </a:solidFill>
              <a:cs typeface="Times New Roman" panose="02020603050405020304" pitchFamily="18" charset="0"/>
            </a:endParaRPr>
          </a:p>
          <a:p>
            <a:pPr eaLnBrk="1" hangingPunct="1">
              <a:lnSpc>
                <a:spcPct val="90000"/>
              </a:lnSpc>
            </a:pPr>
            <a:r>
              <a:rPr lang="en-GB" altLang="en-US" dirty="0" err="1">
                <a:solidFill>
                  <a:srgbClr val="010000"/>
                </a:solidFill>
                <a:cs typeface="Times New Roman" panose="02020603050405020304" pitchFamily="18" charset="0"/>
              </a:rPr>
              <a:t>Dengan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mengganti</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F</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menjadi</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v</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pada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kriptogram</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Courier New" panose="02070309020205020404" pitchFamily="49" charset="0"/>
              </a:rPr>
              <a:t>EPYEPOPDZSZUFPO </a:t>
            </a:r>
            <a:r>
              <a:rPr lang="en-GB" altLang="en-US" dirty="0" err="1">
                <a:solidFill>
                  <a:srgbClr val="010000"/>
                </a:solidFill>
                <a:cs typeface="Times New Roman" panose="02020603050405020304" pitchFamily="18" charset="0"/>
              </a:rPr>
              <a:t>sehingga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menjadi</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*e*e*e*tat*</a:t>
            </a:r>
            <a:r>
              <a:rPr lang="en-GB" altLang="en-US" dirty="0" err="1">
                <a:solidFill>
                  <a:srgbClr val="010000"/>
                </a:solidFill>
                <a:latin typeface="Courier" pitchFamily="49" charset="0"/>
                <a:cs typeface="Times New Roman" panose="02020603050405020304" pitchFamily="18" charset="0"/>
              </a:rPr>
              <a:t>ve</a:t>
            </a:r>
            <a:r>
              <a:rPr lang="en-GB" altLang="en-US" dirty="0">
                <a:solidFill>
                  <a:srgbClr val="010000"/>
                </a:solidFill>
                <a:latin typeface="Courier" pitchFamily="49" charset="0"/>
                <a:cs typeface="Times New Roman" panose="02020603050405020304" pitchFamily="18" charset="0"/>
              </a:rPr>
              <a:t>*</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maka</a:t>
            </a:r>
            <a:r>
              <a:rPr lang="en-GB" altLang="en-US" dirty="0">
                <a:solidFill>
                  <a:srgbClr val="010000"/>
                </a:solidFill>
                <a:cs typeface="Times New Roman" panose="02020603050405020304" pitchFamily="18" charset="0"/>
              </a:rPr>
              <a:t> kata yang </a:t>
            </a:r>
            <a:r>
              <a:rPr lang="en-GB" altLang="en-US" dirty="0" err="1">
                <a:solidFill>
                  <a:srgbClr val="010000"/>
                </a:solidFill>
                <a:cs typeface="Times New Roman" panose="02020603050405020304" pitchFamily="18" charset="0"/>
              </a:rPr>
              <a:t>cocok</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untuk</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ini</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adalah</a:t>
            </a:r>
            <a:r>
              <a:rPr lang="en-GB" altLang="en-US" dirty="0">
                <a:solidFill>
                  <a:srgbClr val="010000"/>
                </a:solidFill>
                <a:latin typeface="Courier" pitchFamily="49" charset="0"/>
                <a:cs typeface="Times New Roman" panose="02020603050405020304" pitchFamily="18" charset="0"/>
              </a:rPr>
              <a:t> representatives</a:t>
            </a:r>
            <a:r>
              <a:rPr lang="en-US" altLang="en-US" dirty="0">
                <a:solidFill>
                  <a:srgbClr val="010000"/>
                </a:solidFill>
                <a:cs typeface="Times New Roman" panose="02020603050405020304" pitchFamily="18" charset="0"/>
              </a:rPr>
              <a:t> </a:t>
            </a:r>
            <a:endParaRPr lang="en-GB" altLang="en-US" dirty="0">
              <a:solidFill>
                <a:srgbClr val="010000"/>
              </a:solidFill>
              <a:cs typeface="Times New Roman" panose="02020603050405020304" pitchFamily="18" charset="0"/>
            </a:endParaRPr>
          </a:p>
          <a:p>
            <a:pPr eaLnBrk="1" hangingPunct="1">
              <a:lnSpc>
                <a:spcPct val="90000"/>
              </a:lnSpc>
              <a:buFont typeface="Wingdings" panose="05000000000000000000" pitchFamily="2" charset="2"/>
              <a:buNone/>
            </a:pPr>
            <a:r>
              <a:rPr lang="en-US" altLang="en-US" dirty="0">
                <a:solidFill>
                  <a:srgbClr val="010000"/>
                </a:solidFill>
                <a:cs typeface="Times New Roman" panose="02020603050405020304" pitchFamily="18" charset="0"/>
              </a:rPr>
              <a:t> </a:t>
            </a:r>
          </a:p>
        </p:txBody>
      </p:sp>
    </p:spTree>
    <p:extLst>
      <p:ext uri="{BB962C8B-B14F-4D97-AF65-F5344CB8AC3E}">
        <p14:creationId xmlns:p14="http://schemas.microsoft.com/office/powerpoint/2010/main" val="14538719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17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8EB22BC8-0DE1-4E47-B7D3-A2D1FDCDA6E8}" type="slidenum">
              <a:rPr lang="en-GB" altLang="en-US" sz="2400">
                <a:solidFill>
                  <a:schemeClr val="tx2"/>
                </a:solidFill>
              </a:rPr>
              <a:pPr>
                <a:spcBef>
                  <a:spcPct val="0"/>
                </a:spcBef>
                <a:buClrTx/>
                <a:buSzTx/>
                <a:buFontTx/>
                <a:buNone/>
              </a:pPr>
              <a:t>26</a:t>
            </a:fld>
            <a:endParaRPr lang="en-GB" altLang="en-US" sz="1400">
              <a:solidFill>
                <a:schemeClr val="tx2"/>
              </a:solidFill>
            </a:endParaRPr>
          </a:p>
        </p:txBody>
      </p:sp>
      <p:sp>
        <p:nvSpPr>
          <p:cNvPr id="31748" name="Rectangle 3"/>
          <p:cNvSpPr>
            <a:spLocks noGrp="1" noChangeArrowheads="1"/>
          </p:cNvSpPr>
          <p:nvPr>
            <p:ph type="body" idx="1"/>
          </p:nvPr>
        </p:nvSpPr>
        <p:spPr>
          <a:xfrm>
            <a:off x="974035" y="762000"/>
            <a:ext cx="10575235" cy="5454650"/>
          </a:xfrm>
        </p:spPr>
        <p:txBody>
          <a:bodyPr>
            <a:normAutofit lnSpcReduction="10000"/>
          </a:bodyPr>
          <a:lstStyle/>
          <a:p>
            <a:pPr algn="just" eaLnBrk="1" hangingPunct="1"/>
            <a:r>
              <a:rPr lang="en-US" altLang="en-US" dirty="0" err="1">
                <a:solidFill>
                  <a:srgbClr val="000000"/>
                </a:solidFill>
                <a:cs typeface="Times New Roman" panose="02020603050405020304" pitchFamily="18" charset="0"/>
              </a:rPr>
              <a:t>Diperoleh</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pemetaan</a:t>
            </a:r>
            <a:r>
              <a:rPr lang="en-US" altLang="en-US" dirty="0">
                <a:solidFill>
                  <a:srgbClr val="000000"/>
                </a:solidFill>
                <a:cs typeface="Times New Roman" panose="02020603050405020304" pitchFamily="18" charset="0"/>
              </a:rPr>
              <a:t>:</a:t>
            </a:r>
            <a:r>
              <a:rPr lang="en-US" altLang="en-US" dirty="0" smtClean="0">
                <a:solidFill>
                  <a:srgbClr val="000000"/>
                </a:solidFill>
                <a:latin typeface="Courier" pitchFamily="49" charset="0"/>
                <a:cs typeface="Times New Roman" panose="02020603050405020304" pitchFamily="18" charset="0"/>
              </a:rPr>
              <a:t>		 </a:t>
            </a: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E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r</a:t>
            </a:r>
            <a:endParaRPr lang="en-US" altLang="en-US"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Y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p</a:t>
            </a:r>
            <a:endParaRPr lang="en-US" altLang="en-US"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U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i</a:t>
            </a:r>
            <a:endParaRPr lang="en-US" altLang="en-US"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O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s</a:t>
            </a:r>
            <a:endParaRPr lang="en-US" altLang="en-US" dirty="0">
              <a:solidFill>
                <a:srgbClr val="000000"/>
              </a:solidFill>
              <a:cs typeface="Times New Roman" panose="02020603050405020304" pitchFamily="18" charset="0"/>
            </a:endParaRPr>
          </a:p>
          <a:p>
            <a:pPr eaLnBrk="1" hangingPunct="1">
              <a:buFont typeface="Wingdings" panose="05000000000000000000" pitchFamily="2" charset="2"/>
              <a:buNone/>
            </a:pPr>
            <a:r>
              <a:rPr lang="en-GB" altLang="en-US" dirty="0">
                <a:latin typeface="Courier" pitchFamily="49" charset="0"/>
                <a:cs typeface="Times New Roman" panose="02020603050405020304" pitchFamily="18" charset="0"/>
              </a:rPr>
              <a:t>		D </a:t>
            </a:r>
            <a:r>
              <a:rPr lang="en-GB" altLang="en-US" dirty="0">
                <a:latin typeface="Courier" pitchFamily="49" charset="0"/>
                <a:cs typeface="Times New Roman" panose="02020603050405020304" pitchFamily="18" charset="0"/>
                <a:sym typeface="Wingdings" panose="05000000000000000000" pitchFamily="2" charset="2"/>
              </a:rPr>
              <a:t></a:t>
            </a:r>
            <a:r>
              <a:rPr lang="en-GB" altLang="en-US" dirty="0">
                <a:latin typeface="Courier" pitchFamily="49" charset="0"/>
                <a:cs typeface="Times New Roman" panose="02020603050405020304" pitchFamily="18" charset="0"/>
              </a:rPr>
              <a:t> n </a:t>
            </a:r>
          </a:p>
          <a:p>
            <a:pPr eaLnBrk="1" hangingPunct="1"/>
            <a:r>
              <a:rPr lang="en-GB" altLang="en-US" dirty="0" err="1">
                <a:solidFill>
                  <a:srgbClr val="010000"/>
                </a:solidFill>
                <a:cs typeface="Times New Roman" panose="02020603050405020304" pitchFamily="18" charset="0"/>
              </a:rPr>
              <a:t>Hasil</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akhir</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bila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diselesaikan</a:t>
            </a:r>
            <a:r>
              <a:rPr lang="en-GB" altLang="en-US" dirty="0">
                <a:solidFill>
                  <a:srgbClr val="010000"/>
                </a:solidFill>
                <a:cs typeface="Times New Roman" panose="02020603050405020304" pitchFamily="18" charset="0"/>
              </a:rPr>
              <a:t>):</a:t>
            </a:r>
          </a:p>
          <a:p>
            <a:pPr algn="just" eaLnBrk="1" hangingPunct="1">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a:t>
            </a:r>
          </a:p>
          <a:p>
            <a:pPr algn="just" eaLnBrk="1" hangingPunct="1">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a:t>
            </a:r>
            <a:r>
              <a:rPr lang="en-US" altLang="en-US" dirty="0">
                <a:solidFill>
                  <a:srgbClr val="000000"/>
                </a:solidFill>
                <a:latin typeface="Courier" pitchFamily="49" charset="0"/>
                <a:cs typeface="Times New Roman" panose="02020603050405020304" pitchFamily="18" charset="0"/>
              </a:rPr>
              <a:t>It was disclosed yesterday that several informal but direct contacts have been made with political representatives of the </a:t>
            </a:r>
            <a:r>
              <a:rPr lang="en-US" altLang="en-US" dirty="0" err="1">
                <a:solidFill>
                  <a:srgbClr val="000000"/>
                </a:solidFill>
                <a:latin typeface="Courier" pitchFamily="49" charset="0"/>
                <a:cs typeface="Times New Roman" panose="02020603050405020304" pitchFamily="18" charset="0"/>
              </a:rPr>
              <a:t>viet</a:t>
            </a:r>
            <a:r>
              <a:rPr lang="en-US" altLang="en-US" dirty="0">
                <a:solidFill>
                  <a:srgbClr val="000000"/>
                </a:solidFill>
                <a:latin typeface="Courier" pitchFamily="49" charset="0"/>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cong</a:t>
            </a:r>
            <a:r>
              <a:rPr lang="en-US" altLang="en-US" dirty="0">
                <a:solidFill>
                  <a:srgbClr val="000000"/>
                </a:solidFill>
                <a:latin typeface="Courier" pitchFamily="49" charset="0"/>
                <a:cs typeface="Times New Roman" panose="02020603050405020304" pitchFamily="18" charset="0"/>
              </a:rPr>
              <a:t> in </a:t>
            </a:r>
            <a:r>
              <a:rPr lang="en-US" altLang="en-US" dirty="0" err="1">
                <a:solidFill>
                  <a:srgbClr val="000000"/>
                </a:solidFill>
                <a:latin typeface="Courier" pitchFamily="49" charset="0"/>
                <a:cs typeface="Times New Roman" panose="02020603050405020304" pitchFamily="18" charset="0"/>
              </a:rPr>
              <a:t>moscow</a:t>
            </a:r>
            <a:endParaRPr lang="en-US" altLang="en-US"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29303175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9781867C-53BB-46C1-90E8-AAEF2213B114}" type="slidenum">
              <a:rPr lang="en-GB" altLang="en-US" sz="2400">
                <a:solidFill>
                  <a:schemeClr val="tx2"/>
                </a:solidFill>
              </a:rPr>
              <a:pPr>
                <a:spcBef>
                  <a:spcPct val="0"/>
                </a:spcBef>
                <a:buClrTx/>
                <a:buSzTx/>
                <a:buFontTx/>
                <a:buNone/>
              </a:pPr>
              <a:t>27</a:t>
            </a:fld>
            <a:endParaRPr lang="en-GB" altLang="en-US" sz="1400">
              <a:solidFill>
                <a:schemeClr val="tx2"/>
              </a:solidFill>
            </a:endParaRPr>
          </a:p>
        </p:txBody>
      </p:sp>
      <p:sp>
        <p:nvSpPr>
          <p:cNvPr id="32772" name="Rectangle 3"/>
          <p:cNvSpPr>
            <a:spLocks noGrp="1" noChangeArrowheads="1"/>
          </p:cNvSpPr>
          <p:nvPr>
            <p:ph type="body" idx="1"/>
          </p:nvPr>
        </p:nvSpPr>
        <p:spPr>
          <a:xfrm>
            <a:off x="675861" y="838200"/>
            <a:ext cx="10677939" cy="5410200"/>
          </a:xfrm>
        </p:spPr>
        <p:txBody>
          <a:bodyPr>
            <a:normAutofit/>
          </a:bodyPr>
          <a:lstStyle/>
          <a:p>
            <a:pPr eaLnBrk="1" hangingPunct="1">
              <a:lnSpc>
                <a:spcPct val="90000"/>
              </a:lnSpc>
            </a:pPr>
            <a:r>
              <a:rPr lang="en-US" altLang="en-US" dirty="0" err="1">
                <a:solidFill>
                  <a:srgbClr val="010000"/>
                </a:solidFill>
              </a:rPr>
              <a:t>Analisis</a:t>
            </a:r>
            <a:r>
              <a:rPr lang="en-US" altLang="en-US" dirty="0">
                <a:solidFill>
                  <a:srgbClr val="010000"/>
                </a:solidFill>
              </a:rPr>
              <a:t> </a:t>
            </a:r>
            <a:r>
              <a:rPr lang="en-US" altLang="en-US" dirty="0" err="1">
                <a:solidFill>
                  <a:srgbClr val="010000"/>
                </a:solidFill>
              </a:rPr>
              <a:t>frekuensi</a:t>
            </a:r>
            <a:r>
              <a:rPr lang="en-US" altLang="en-US" dirty="0">
                <a:solidFill>
                  <a:srgbClr val="010000"/>
                </a:solidFill>
              </a:rPr>
              <a:t> </a:t>
            </a:r>
            <a:r>
              <a:rPr lang="en-US" altLang="en-US" dirty="0" err="1">
                <a:solidFill>
                  <a:srgbClr val="010000"/>
                </a:solidFill>
              </a:rPr>
              <a:t>tetap</a:t>
            </a:r>
            <a:r>
              <a:rPr lang="en-US" altLang="en-US" dirty="0">
                <a:solidFill>
                  <a:srgbClr val="010000"/>
                </a:solidFill>
              </a:rPr>
              <a:t> </a:t>
            </a:r>
            <a:r>
              <a:rPr lang="en-US" altLang="en-US" dirty="0" err="1">
                <a:solidFill>
                  <a:srgbClr val="010000"/>
                </a:solidFill>
              </a:rPr>
              <a:t>bisa</a:t>
            </a:r>
            <a:r>
              <a:rPr lang="en-US" altLang="en-US" dirty="0">
                <a:solidFill>
                  <a:srgbClr val="010000"/>
                </a:solidFill>
              </a:rPr>
              <a:t> </a:t>
            </a:r>
            <a:r>
              <a:rPr lang="en-US" altLang="en-US" dirty="0" err="1">
                <a:solidFill>
                  <a:srgbClr val="010000"/>
                </a:solidFill>
              </a:rPr>
              <a:t>dilakukan</a:t>
            </a:r>
            <a:r>
              <a:rPr lang="en-US" altLang="en-US" dirty="0">
                <a:solidFill>
                  <a:srgbClr val="010000"/>
                </a:solidFill>
              </a:rPr>
              <a:t> </a:t>
            </a:r>
            <a:r>
              <a:rPr lang="en-US" altLang="en-US" dirty="0" err="1">
                <a:solidFill>
                  <a:srgbClr val="010000"/>
                </a:solidFill>
              </a:rPr>
              <a:t>meskipun</a:t>
            </a:r>
            <a:r>
              <a:rPr lang="en-US" altLang="en-US" dirty="0">
                <a:solidFill>
                  <a:srgbClr val="010000"/>
                </a:solidFill>
              </a:rPr>
              <a:t> </a:t>
            </a:r>
            <a:r>
              <a:rPr lang="en-US" altLang="en-US" dirty="0" err="1">
                <a:solidFill>
                  <a:srgbClr val="010000"/>
                </a:solidFill>
              </a:rPr>
              <a:t>spasi</a:t>
            </a:r>
            <a:r>
              <a:rPr lang="en-US" altLang="en-US" dirty="0">
                <a:solidFill>
                  <a:srgbClr val="010000"/>
                </a:solidFill>
              </a:rPr>
              <a:t> </a:t>
            </a:r>
            <a:r>
              <a:rPr lang="en-US" altLang="en-US" dirty="0" err="1">
                <a:solidFill>
                  <a:srgbClr val="010000"/>
                </a:solidFill>
              </a:rPr>
              <a:t>dihilangkan</a:t>
            </a:r>
            <a:r>
              <a:rPr lang="en-US" altLang="en-US" dirty="0">
                <a:solidFill>
                  <a:srgbClr val="010000"/>
                </a:solidFill>
              </a:rPr>
              <a:t>:</a:t>
            </a:r>
          </a:p>
          <a:p>
            <a:pPr eaLnBrk="1" hangingPunct="1">
              <a:lnSpc>
                <a:spcPct val="90000"/>
              </a:lnSpc>
              <a:buFont typeface="Wingdings" panose="05000000000000000000" pitchFamily="2" charset="2"/>
              <a:buNone/>
            </a:pPr>
            <a:endParaRPr lang="en-US" altLang="en-US" dirty="0">
              <a:solidFill>
                <a:srgbClr val="010000"/>
              </a:solidFill>
            </a:endParaRPr>
          </a:p>
          <a:p>
            <a:pPr eaLnBrk="1" hangingPunct="1">
              <a:lnSpc>
                <a:spcPct val="90000"/>
              </a:lnSpc>
              <a:buFont typeface="Wingdings" panose="05000000000000000000" pitchFamily="2" charset="2"/>
              <a:buNone/>
            </a:pPr>
            <a:r>
              <a:rPr lang="en-US" altLang="en-US" b="1" dirty="0">
                <a:solidFill>
                  <a:srgbClr val="010000"/>
                </a:solidFill>
                <a:latin typeface="Courier New" panose="02070309020205020404" pitchFamily="49" charset="0"/>
                <a:cs typeface="Courier New" panose="02070309020205020404" pitchFamily="49" charset="0"/>
              </a:rPr>
              <a:t>	</a:t>
            </a:r>
            <a:r>
              <a:rPr lang="en-US" altLang="en-US" dirty="0">
                <a:solidFill>
                  <a:srgbClr val="010000"/>
                </a:solidFill>
                <a:latin typeface="Courier New" panose="02070309020205020404" pitchFamily="49" charset="0"/>
                <a:cs typeface="Courier New" panose="02070309020205020404" pitchFamily="49" charset="0"/>
              </a:rPr>
              <a:t>LIVITCSWPIYVEWHEVSRIQMXLEYVEOIEWHRXEXIPFEMVEWHKVSTYLXZIXLIKIIXPIJVSZEYPERRGERIMWQLMGLMXQERIWGPSRIHMXQEREKIETXMJTPRGEVEKEITREWHEXXLEXXMZITWAWSQWXSWEXTVEPMRXRSJGSTVRIEYVIEXCVMUIMWERGMIWXMJMGCSMWXSJOMIQXLIVIQIVIXQSVSTWHKPEGARCSXRWIEVSWIIBXVIZMXFSJXLIKEGAEWHEPSWYSWIWIEVXLISXLIVXLIRGEPIRQIVIIBGIIHMWYPFLEVHEWHYPSRRFQMXLEPPXLIECCIEVEWGISJKTVWMRLIHYSPHXLIQIMYLXSJXLIMWRIGXQEROIVFVIZEVAEKPIEWHXEAMWYEPPXLMWYRMWXSGSWRMHIVEXMSWMGSTPHLEVHPFKPEZINTCMXIVJSVLMRSCMWMSWVIRCIGXMWYMX</a:t>
            </a:r>
            <a:r>
              <a:rPr lang="en-US" altLang="en-US" dirty="0">
                <a:solidFill>
                  <a:srgbClr val="010000"/>
                </a:solidFill>
                <a:latin typeface="Courier New" panose="02070309020205020404" pitchFamily="49" charset="0"/>
              </a:rPr>
              <a:t> </a:t>
            </a:r>
          </a:p>
        </p:txBody>
      </p:sp>
    </p:spTree>
    <p:extLst>
      <p:ext uri="{BB962C8B-B14F-4D97-AF65-F5344CB8AC3E}">
        <p14:creationId xmlns:p14="http://schemas.microsoft.com/office/powerpoint/2010/main" val="17473254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C25690A-D794-4AEE-9DD0-8973AEDA7464}" type="slidenum">
              <a:rPr lang="en-GB" altLang="en-US" sz="2400">
                <a:solidFill>
                  <a:schemeClr val="tx2"/>
                </a:solidFill>
              </a:rPr>
              <a:pPr>
                <a:spcBef>
                  <a:spcPct val="0"/>
                </a:spcBef>
                <a:buClrTx/>
                <a:buSzTx/>
                <a:buFontTx/>
                <a:buNone/>
              </a:pPr>
              <a:t>28</a:t>
            </a:fld>
            <a:endParaRPr lang="en-GB" altLang="en-US" sz="1400">
              <a:solidFill>
                <a:schemeClr val="tx2"/>
              </a:solidFill>
            </a:endParaRPr>
          </a:p>
        </p:txBody>
      </p:sp>
      <p:sp>
        <p:nvSpPr>
          <p:cNvPr id="33796" name="Rectangle 3"/>
          <p:cNvSpPr>
            <a:spLocks noGrp="1" noChangeArrowheads="1"/>
          </p:cNvSpPr>
          <p:nvPr>
            <p:ph type="body" idx="1"/>
          </p:nvPr>
        </p:nvSpPr>
        <p:spPr>
          <a:xfrm>
            <a:off x="755374" y="762000"/>
            <a:ext cx="10598426" cy="5454650"/>
          </a:xfrm>
        </p:spPr>
        <p:txBody>
          <a:bodyPr>
            <a:normAutofit lnSpcReduction="10000"/>
          </a:bodyPr>
          <a:lstStyle/>
          <a:p>
            <a:pPr algn="just" eaLnBrk="1" hangingPunct="1">
              <a:lnSpc>
                <a:spcPct val="90000"/>
              </a:lnSpc>
            </a:pPr>
            <a:r>
              <a:rPr lang="en-US" altLang="en-US" sz="2400" dirty="0" err="1">
                <a:solidFill>
                  <a:srgbClr val="000000"/>
                </a:solidFill>
                <a:cs typeface="Times New Roman" panose="02020603050405020304" pitchFamily="18" charset="0"/>
              </a:rPr>
              <a:t>Hasil</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perhitungan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frekuensi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kemunculan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huruf</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huruf</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I</a:t>
            </a:r>
            <a:r>
              <a:rPr lang="en-US" altLang="en-US" sz="2400" dirty="0">
                <a:solidFill>
                  <a:srgbClr val="000000"/>
                </a:solidFill>
                <a:cs typeface="Times New Roman" panose="02020603050405020304" pitchFamily="18" charset="0"/>
              </a:rPr>
              <a:t> paling </a:t>
            </a:r>
            <a:r>
              <a:rPr lang="en-US" altLang="en-US" sz="2400" dirty="0" err="1">
                <a:solidFill>
                  <a:srgbClr val="000000"/>
                </a:solidFill>
                <a:cs typeface="Times New Roman" panose="02020603050405020304" pitchFamily="18" charset="0"/>
              </a:rPr>
              <a:t>sering</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muncul</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 XL</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adalah</a:t>
            </a:r>
            <a:r>
              <a:rPr lang="en-US" altLang="en-US" sz="2400" dirty="0">
                <a:solidFill>
                  <a:srgbClr val="000000"/>
                </a:solidFill>
                <a:cs typeface="Times New Roman" panose="02020603050405020304" pitchFamily="18" charset="0"/>
              </a:rPr>
              <a:t> bigram yang paling </a:t>
            </a:r>
            <a:r>
              <a:rPr lang="en-US" altLang="en-US" sz="2400" dirty="0" err="1">
                <a:solidFill>
                  <a:srgbClr val="000000"/>
                </a:solidFill>
                <a:cs typeface="Times New Roman" panose="02020603050405020304" pitchFamily="18" charset="0"/>
              </a:rPr>
              <a:t>sering</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muncul</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XLI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adalah</a:t>
            </a:r>
            <a:r>
              <a:rPr lang="en-US" altLang="en-US" sz="2400" dirty="0">
                <a:solidFill>
                  <a:srgbClr val="000000"/>
                </a:solidFill>
                <a:cs typeface="Times New Roman" panose="02020603050405020304" pitchFamily="18" charset="0"/>
              </a:rPr>
              <a:t> trigram yang paling </a:t>
            </a:r>
            <a:r>
              <a:rPr lang="en-US" altLang="en-US" sz="2400" dirty="0" err="1">
                <a:solidFill>
                  <a:srgbClr val="000000"/>
                </a:solidFill>
                <a:cs typeface="Times New Roman" panose="02020603050405020304" pitchFamily="18" charset="0"/>
              </a:rPr>
              <a:t>sering</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muncul</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endParaRPr lang="en-US" altLang="en-US" sz="2400" dirty="0">
              <a:solidFill>
                <a:srgbClr val="000000"/>
              </a:solidFill>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Ketiga</a:t>
            </a:r>
            <a:r>
              <a:rPr lang="en-US" altLang="en-US" sz="2400" dirty="0">
                <a:solidFill>
                  <a:srgbClr val="000000"/>
                </a:solidFill>
                <a:cs typeface="Times New Roman" panose="02020603050405020304" pitchFamily="18" charset="0"/>
              </a:rPr>
              <a:t> data </a:t>
            </a:r>
            <a:r>
              <a:rPr lang="en-US" altLang="en-US" sz="2400" dirty="0" err="1">
                <a:solidFill>
                  <a:srgbClr val="000000"/>
                </a:solidFill>
                <a:cs typeface="Times New Roman" panose="02020603050405020304" pitchFamily="18" charset="0"/>
              </a:rPr>
              <a:t>terbanyak</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ini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menghasilkan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dugaan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bahwa</a:t>
            </a:r>
            <a:endParaRPr lang="en-US" altLang="en-US" sz="2400" dirty="0">
              <a:solidFill>
                <a:srgbClr val="000000"/>
              </a:solidFill>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berkoresponden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dengan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huruf</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plainteks</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e</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XLI</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berkoresponden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dengan</a:t>
            </a: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the</a:t>
            </a:r>
            <a:r>
              <a:rPr lang="en-US" altLang="en-US" sz="2400" dirty="0">
                <a:solidFill>
                  <a:srgbClr val="000000"/>
                </a:solidFill>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XL</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berkoresponden</a:t>
            </a:r>
            <a:r>
              <a:rPr lang="en-US" altLang="en-US" sz="2400" dirty="0">
                <a:solidFill>
                  <a:srgbClr val="000000"/>
                </a:solidFill>
                <a:cs typeface="Times New Roman" panose="02020603050405020304" pitchFamily="18" charset="0"/>
              </a:rPr>
              <a:t> </a:t>
            </a:r>
            <a:r>
              <a:rPr lang="en-US" altLang="en-US" sz="2400" dirty="0" err="1">
                <a:solidFill>
                  <a:srgbClr val="000000"/>
                </a:solidFill>
                <a:cs typeface="Times New Roman" panose="02020603050405020304" pitchFamily="18" charset="0"/>
              </a:rPr>
              <a:t>dengan</a:t>
            </a:r>
            <a:r>
              <a:rPr lang="en-US" altLang="en-US" sz="2400" dirty="0">
                <a:solidFill>
                  <a:srgbClr val="000000"/>
                </a:solidFill>
                <a:cs typeface="Times New Roman" panose="02020603050405020304" pitchFamily="18" charset="0"/>
              </a:rPr>
              <a:t> </a:t>
            </a:r>
            <a:r>
              <a:rPr lang="en-US" altLang="en-US" sz="2400" dirty="0" err="1">
                <a:solidFill>
                  <a:srgbClr val="000000"/>
                </a:solidFill>
                <a:latin typeface="Courier" pitchFamily="49" charset="0"/>
                <a:cs typeface="Times New Roman" panose="02020603050405020304" pitchFamily="18" charset="0"/>
              </a:rPr>
              <a:t>th</a:t>
            </a:r>
            <a:endParaRPr lang="en-US" altLang="en-US" sz="2400" dirty="0">
              <a:solidFill>
                <a:srgbClr val="000000"/>
              </a:solidFill>
              <a:latin typeface="Courier" pitchFamily="49" charset="0"/>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dirty="0" err="1">
                <a:solidFill>
                  <a:srgbClr val="000000"/>
                </a:solidFill>
                <a:cs typeface="Times New Roman" panose="02020603050405020304" pitchFamily="18" charset="0"/>
              </a:rPr>
              <a:t>Pemetaan</a:t>
            </a:r>
            <a:r>
              <a:rPr lang="en-US" altLang="en-US" sz="2400" dirty="0">
                <a:solidFill>
                  <a:srgbClr val="000000"/>
                </a:solidFill>
                <a:cs typeface="Times New Roman" panose="02020603050405020304" pitchFamily="18" charset="0"/>
              </a:rPr>
              <a:t>:</a:t>
            </a:r>
          </a:p>
          <a:p>
            <a:pPr algn="just" eaLnBrk="1" hangingPunct="1">
              <a:lnSpc>
                <a:spcPct val="9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I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e</a:t>
            </a:r>
          </a:p>
          <a:p>
            <a:pPr algn="just" eaLnBrk="1" hangingPunct="1">
              <a:lnSpc>
                <a:spcPct val="9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X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t</a:t>
            </a:r>
          </a:p>
          <a:p>
            <a:pPr algn="just" eaLnBrk="1" hangingPunct="1">
              <a:lnSpc>
                <a:spcPct val="90000"/>
              </a:lnSpc>
              <a:buFont typeface="Wingdings" panose="05000000000000000000" pitchFamily="2" charset="2"/>
              <a:buNone/>
            </a:pPr>
            <a:r>
              <a:rPr lang="en-US" altLang="en-US" sz="2400" dirty="0">
                <a:solidFill>
                  <a:srgbClr val="000000"/>
                </a:solidFill>
                <a:latin typeface="Courier" pitchFamily="49" charset="0"/>
                <a:cs typeface="Times New Roman" panose="02020603050405020304" pitchFamily="18" charset="0"/>
              </a:rPr>
              <a:t>	 L </a:t>
            </a:r>
            <a:r>
              <a:rPr lang="en-US" altLang="en-US" sz="2400"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sz="2400" dirty="0">
                <a:solidFill>
                  <a:srgbClr val="000000"/>
                </a:solidFill>
                <a:latin typeface="Courier" pitchFamily="49" charset="0"/>
                <a:cs typeface="Times New Roman" panose="02020603050405020304" pitchFamily="18" charset="0"/>
              </a:rPr>
              <a:t> h	</a:t>
            </a:r>
            <a:endParaRPr lang="en-US" altLang="en-US" sz="2400" dirty="0"/>
          </a:p>
        </p:txBody>
      </p:sp>
    </p:spTree>
    <p:extLst>
      <p:ext uri="{BB962C8B-B14F-4D97-AF65-F5344CB8AC3E}">
        <p14:creationId xmlns:p14="http://schemas.microsoft.com/office/powerpoint/2010/main" val="1069948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BC592804-FD3F-492D-AAF5-7FE82D20139A}" type="slidenum">
              <a:rPr lang="en-GB" altLang="en-US" sz="2400">
                <a:solidFill>
                  <a:schemeClr val="tx2"/>
                </a:solidFill>
              </a:rPr>
              <a:pPr>
                <a:spcBef>
                  <a:spcPct val="0"/>
                </a:spcBef>
                <a:buClrTx/>
                <a:buSzTx/>
                <a:buFontTx/>
                <a:buNone/>
              </a:pPr>
              <a:t>29</a:t>
            </a:fld>
            <a:endParaRPr lang="en-GB" altLang="en-US" sz="1400">
              <a:solidFill>
                <a:schemeClr val="tx2"/>
              </a:solidFill>
            </a:endParaRPr>
          </a:p>
        </p:txBody>
      </p:sp>
      <p:sp>
        <p:nvSpPr>
          <p:cNvPr id="34820" name="Rectangle 3"/>
          <p:cNvSpPr>
            <a:spLocks noGrp="1" noChangeArrowheads="1"/>
          </p:cNvSpPr>
          <p:nvPr>
            <p:ph type="body" idx="1"/>
          </p:nvPr>
        </p:nvSpPr>
        <p:spPr>
          <a:xfrm>
            <a:off x="816665" y="145774"/>
            <a:ext cx="10558670" cy="5454650"/>
          </a:xfrm>
        </p:spPr>
        <p:txBody>
          <a:bodyPr>
            <a:noAutofit/>
          </a:bodyPr>
          <a:lstStyle/>
          <a:p>
            <a:pPr algn="just" eaLnBrk="1" hangingPunct="1"/>
            <a:r>
              <a:rPr lang="en-US" altLang="en-US" dirty="0">
                <a:solidFill>
                  <a:srgbClr val="000000"/>
                </a:solidFill>
                <a:latin typeface="Courier" pitchFamily="49" charset="0"/>
                <a:cs typeface="Times New Roman" panose="02020603050405020304" pitchFamily="18" charset="0"/>
              </a:rPr>
              <a:t>XLEX</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dipetakan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menjadi</a:t>
            </a:r>
            <a:r>
              <a:rPr lang="en-US" altLang="en-US" dirty="0">
                <a:solidFill>
                  <a:srgbClr val="000000"/>
                </a:solidFill>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th</a:t>
            </a:r>
            <a:r>
              <a:rPr lang="en-US" altLang="en-US" dirty="0">
                <a:solidFill>
                  <a:srgbClr val="000000"/>
                </a:solidFill>
                <a:latin typeface="Courier" pitchFamily="49" charset="0"/>
                <a:cs typeface="Times New Roman" panose="02020603050405020304" pitchFamily="18" charset="0"/>
              </a:rPr>
              <a:t>*t</a:t>
            </a:r>
            <a:r>
              <a:rPr lang="en-US" altLang="en-US" dirty="0">
                <a:solidFill>
                  <a:srgbClr val="000000"/>
                </a:solidFill>
                <a:cs typeface="Times New Roman" panose="02020603050405020304" pitchFamily="18" charset="0"/>
              </a:rPr>
              <a:t>. </a:t>
            </a:r>
          </a:p>
          <a:p>
            <a:pPr algn="just" eaLnBrk="1" hangingPunct="1"/>
            <a:r>
              <a:rPr lang="en-US" altLang="en-US" dirty="0">
                <a:solidFill>
                  <a:srgbClr val="000000"/>
                </a:solidFill>
                <a:cs typeface="Times New Roman" panose="02020603050405020304" pitchFamily="18" charset="0"/>
              </a:rPr>
              <a:t>Kata yang </a:t>
            </a:r>
            <a:r>
              <a:rPr lang="en-US" altLang="en-US" dirty="0" err="1">
                <a:solidFill>
                  <a:srgbClr val="000000"/>
                </a:solidFill>
                <a:cs typeface="Times New Roman" panose="02020603050405020304" pitchFamily="18" charset="0"/>
              </a:rPr>
              <a:t>cocok</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untuk</a:t>
            </a:r>
            <a:r>
              <a:rPr lang="en-US" altLang="en-US" dirty="0">
                <a:solidFill>
                  <a:srgbClr val="000000"/>
                </a:solidFill>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th</a:t>
            </a:r>
            <a:r>
              <a:rPr lang="en-US" altLang="en-US" dirty="0">
                <a:solidFill>
                  <a:srgbClr val="000000"/>
                </a:solidFill>
                <a:latin typeface="Courier" pitchFamily="49" charset="0"/>
                <a:cs typeface="Times New Roman" panose="02020603050405020304" pitchFamily="18" charset="0"/>
              </a:rPr>
              <a:t>*t</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adalah</a:t>
            </a:r>
            <a:r>
              <a:rPr lang="en-US" altLang="en-US" dirty="0">
                <a:solidFill>
                  <a:srgbClr val="000000"/>
                </a:solidFill>
                <a:cs typeface="Times New Roman" panose="02020603050405020304" pitchFamily="18" charset="0"/>
              </a:rPr>
              <a:t> </a:t>
            </a:r>
            <a:r>
              <a:rPr lang="en-US" altLang="en-US" dirty="0">
                <a:solidFill>
                  <a:srgbClr val="000000"/>
                </a:solidFill>
                <a:latin typeface="Courier" pitchFamily="49" charset="0"/>
                <a:cs typeface="Times New Roman" panose="02020603050405020304" pitchFamily="18" charset="0"/>
              </a:rPr>
              <a:t>that</a:t>
            </a:r>
            <a:r>
              <a:rPr lang="en-US" altLang="en-US" dirty="0">
                <a:solidFill>
                  <a:srgbClr val="000000"/>
                </a:solidFill>
                <a:cs typeface="Times New Roman" panose="02020603050405020304" pitchFamily="18" charset="0"/>
              </a:rPr>
              <a:t>. </a:t>
            </a:r>
          </a:p>
          <a:p>
            <a:pPr algn="just" eaLnBrk="1" hangingPunct="1"/>
            <a:r>
              <a:rPr lang="en-US" altLang="en-US" dirty="0" err="1">
                <a:solidFill>
                  <a:srgbClr val="000000"/>
                </a:solidFill>
                <a:cs typeface="Times New Roman" panose="02020603050405020304" pitchFamily="18" charset="0"/>
              </a:rPr>
              <a:t>Jadi</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kita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memperoleh</a:t>
            </a:r>
            <a:r>
              <a:rPr lang="en-US" altLang="en-US" dirty="0">
                <a:solidFill>
                  <a:srgbClr val="000000"/>
                </a:solidFill>
                <a:cs typeface="Times New Roman" panose="02020603050405020304" pitchFamily="18" charset="0"/>
              </a:rPr>
              <a:t>: </a:t>
            </a:r>
            <a:r>
              <a:rPr lang="en-US" altLang="en-US" dirty="0">
                <a:solidFill>
                  <a:srgbClr val="000000"/>
                </a:solidFill>
                <a:latin typeface="Courier" pitchFamily="49" charset="0"/>
                <a:cs typeface="Times New Roman" panose="02020603050405020304" pitchFamily="18" charset="0"/>
              </a:rPr>
              <a:t>E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a</a:t>
            </a:r>
            <a:endParaRPr lang="en-US" altLang="en-US" dirty="0">
              <a:solidFill>
                <a:srgbClr val="000000"/>
              </a:solidFill>
              <a:cs typeface="Times New Roman" panose="02020603050405020304" pitchFamily="18" charset="0"/>
            </a:endParaRPr>
          </a:p>
          <a:p>
            <a:pPr eaLnBrk="1" hangingPunct="1"/>
            <a:r>
              <a:rPr lang="en-US" altLang="en-US" dirty="0" err="1">
                <a:solidFill>
                  <a:srgbClr val="010000"/>
                </a:solidFill>
              </a:rPr>
              <a:t>Hasil</a:t>
            </a:r>
            <a:r>
              <a:rPr lang="en-US" altLang="en-US" dirty="0">
                <a:solidFill>
                  <a:srgbClr val="010000"/>
                </a:solidFill>
              </a:rPr>
              <a:t> </a:t>
            </a:r>
            <a:r>
              <a:rPr lang="en-US" altLang="en-US" dirty="0" err="1">
                <a:solidFill>
                  <a:srgbClr val="010000"/>
                </a:solidFill>
              </a:rPr>
              <a:t>iterasi</a:t>
            </a:r>
            <a:r>
              <a:rPr lang="en-US" altLang="en-US" dirty="0">
                <a:solidFill>
                  <a:srgbClr val="010000"/>
                </a:solidFill>
              </a:rPr>
              <a:t> </a:t>
            </a:r>
            <a:r>
              <a:rPr lang="en-US" altLang="en-US" dirty="0" err="1">
                <a:solidFill>
                  <a:srgbClr val="010000"/>
                </a:solidFill>
              </a:rPr>
              <a:t>pertama</a:t>
            </a:r>
            <a:r>
              <a:rPr lang="en-US" altLang="en-US" dirty="0">
                <a:solidFill>
                  <a:srgbClr val="010000"/>
                </a:solidFill>
              </a:rPr>
              <a:t>:</a:t>
            </a:r>
          </a:p>
          <a:p>
            <a:pPr algn="just" eaLnBrk="1" hangingPunct="1">
              <a:buFont typeface="Wingdings" panose="05000000000000000000" pitchFamily="2" charset="2"/>
              <a:buNone/>
            </a:pPr>
            <a:endParaRPr lang="en-US" altLang="en-US" dirty="0">
              <a:solidFill>
                <a:srgbClr val="000000"/>
              </a:solidFill>
              <a:latin typeface="Courier" pitchFamily="49" charset="0"/>
              <a:cs typeface="Times New Roman" panose="02020603050405020304" pitchFamily="18" charset="0"/>
            </a:endParaRPr>
          </a:p>
          <a:p>
            <a:pPr algn="just" eaLnBrk="1" hangingPunct="1">
              <a:buFont typeface="Wingdings" panose="05000000000000000000" pitchFamily="2" charset="2"/>
              <a:buNone/>
              <a:tabLst>
                <a:tab pos="1033463" algn="l"/>
              </a:tabLst>
            </a:pPr>
            <a:r>
              <a:rPr lang="en-US" altLang="en-US" dirty="0">
                <a:solidFill>
                  <a:srgbClr val="000000"/>
                </a:solidFill>
                <a:latin typeface="Courier" pitchFamily="49" charset="0"/>
                <a:cs typeface="Times New Roman" panose="02020603050405020304" pitchFamily="18" charset="0"/>
              </a:rPr>
              <a:t>	</a:t>
            </a:r>
            <a:r>
              <a:rPr lang="en-US" altLang="en-US" sz="2600" dirty="0">
                <a:solidFill>
                  <a:srgbClr val="000000"/>
                </a:solidFill>
                <a:latin typeface="Courier" pitchFamily="49" charset="0"/>
                <a:cs typeface="Times New Roman" panose="02020603050405020304" pitchFamily="18" charset="0"/>
              </a:rPr>
              <a:t>heVeTCSWPeYVaWHaVSReQMthaYVaOeaWHRtatePFaMVaWHKVSTYhtZetheKeetPeJVSZaYPaRRGaReMWQhMGhMtQaReWGPSReHMtQaRaKeaTtMJTPRGaVaKaeTRaWHatthattMZeTWAWSQWtSWatTVaPMRtRSJGSTVReaYVeatCVMUeMWaRGMeWtMJMGCSMWtSJOMeQtheVeQeVetQSVSTWHKPaGARCStRWeaVSWeeBtVeZMtFSJtheKaGAaWHaPSWYSWeWeaVtheStheVtheRGaPeRQeVeeBGeeHMWYPFhaVHaWHYPSRRFQMthaPPtheaCCeaVaWGeSJKTVWMRheHYSPHtheQeMYhtSJtheMWReGtQaROeVFVeZaVAaKPeaWHtaAMWYaPPthMWYRMWtSGSWRMHeVatMSWMGSTPHhaVHPFKPaZeNTCMteVJSVhMRSCMWMSWVeRCeGtMWYMt</a:t>
            </a:r>
            <a:endParaRPr lang="en-US" altLang="en-US" sz="2600" dirty="0">
              <a:solidFill>
                <a:srgbClr val="010000"/>
              </a:solidFill>
            </a:endParaRPr>
          </a:p>
        </p:txBody>
      </p:sp>
    </p:spTree>
    <p:extLst>
      <p:ext uri="{BB962C8B-B14F-4D97-AF65-F5344CB8AC3E}">
        <p14:creationId xmlns:p14="http://schemas.microsoft.com/office/powerpoint/2010/main" val="2767762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B9340706-6E0A-47DE-98A1-4E221D63571D}" type="slidenum">
              <a:rPr lang="en-GB" altLang="en-US" sz="2400">
                <a:solidFill>
                  <a:schemeClr val="tx2"/>
                </a:solidFill>
              </a:rPr>
              <a:pPr>
                <a:spcBef>
                  <a:spcPct val="0"/>
                </a:spcBef>
                <a:buClrTx/>
                <a:buSzTx/>
                <a:buFontTx/>
                <a:buNone/>
              </a:pPr>
              <a:t>3</a:t>
            </a:fld>
            <a:endParaRPr lang="en-GB" altLang="en-US" sz="1400">
              <a:solidFill>
                <a:schemeClr val="tx2"/>
              </a:solidFill>
            </a:endParaRPr>
          </a:p>
        </p:txBody>
      </p:sp>
      <p:sp>
        <p:nvSpPr>
          <p:cNvPr id="7172" name="Rectangle 3"/>
          <p:cNvSpPr>
            <a:spLocks noGrp="1" noChangeArrowheads="1"/>
          </p:cNvSpPr>
          <p:nvPr>
            <p:ph type="body" idx="1"/>
          </p:nvPr>
        </p:nvSpPr>
        <p:spPr>
          <a:xfrm>
            <a:off x="894521" y="762000"/>
            <a:ext cx="10316817" cy="5454650"/>
          </a:xfrm>
        </p:spPr>
        <p:txBody>
          <a:bodyPr/>
          <a:lstStyle/>
          <a:p>
            <a:pPr eaLnBrk="1" hangingPunct="1"/>
            <a:r>
              <a:rPr lang="en-US" altLang="en-US" dirty="0" err="1">
                <a:solidFill>
                  <a:srgbClr val="010000"/>
                </a:solidFill>
              </a:rPr>
              <a:t>Oleh</a:t>
            </a:r>
            <a:r>
              <a:rPr lang="en-US" altLang="en-US" dirty="0">
                <a:solidFill>
                  <a:srgbClr val="010000"/>
                </a:solidFill>
              </a:rPr>
              <a:t> </a:t>
            </a:r>
            <a:r>
              <a:rPr lang="en-US" altLang="en-US" dirty="0" err="1">
                <a:solidFill>
                  <a:srgbClr val="010000"/>
                </a:solidFill>
              </a:rPr>
              <a:t>karena</a:t>
            </a:r>
            <a:r>
              <a:rPr lang="en-US" altLang="en-US" dirty="0">
                <a:solidFill>
                  <a:srgbClr val="010000"/>
                </a:solidFill>
              </a:rPr>
              <a:t> </a:t>
            </a:r>
            <a:r>
              <a:rPr lang="en-US" altLang="en-US" dirty="0" err="1">
                <a:solidFill>
                  <a:srgbClr val="010000"/>
                </a:solidFill>
              </a:rPr>
              <a:t>itu</a:t>
            </a: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a:t>
            </a:r>
            <a:r>
              <a:rPr lang="en-US" altLang="en-US" dirty="0" err="1">
                <a:solidFill>
                  <a:srgbClr val="010000"/>
                </a:solidFill>
              </a:rPr>
              <a:t>dapat</a:t>
            </a:r>
            <a:r>
              <a:rPr lang="en-US" altLang="en-US" dirty="0">
                <a:solidFill>
                  <a:srgbClr val="010000"/>
                </a:solidFill>
              </a:rPr>
              <a:t> </a:t>
            </a:r>
            <a:r>
              <a:rPr lang="en-US" altLang="en-US" dirty="0" err="1">
                <a:solidFill>
                  <a:srgbClr val="010000"/>
                </a:solidFill>
              </a:rPr>
              <a:t>didekripsi</a:t>
            </a:r>
            <a:r>
              <a:rPr lang="en-US" altLang="en-US" dirty="0">
                <a:solidFill>
                  <a:srgbClr val="010000"/>
                </a:solidFill>
              </a:rPr>
              <a:t> </a:t>
            </a:r>
            <a:r>
              <a:rPr lang="en-US" altLang="en-US" dirty="0" err="1">
                <a:solidFill>
                  <a:srgbClr val="010000"/>
                </a:solidFill>
              </a:rPr>
              <a:t>tanpa</a:t>
            </a:r>
            <a:r>
              <a:rPr lang="en-US" altLang="en-US" dirty="0">
                <a:solidFill>
                  <a:srgbClr val="010000"/>
                </a:solidFill>
              </a:rPr>
              <a:t> </a:t>
            </a:r>
            <a:r>
              <a:rPr lang="en-US" altLang="en-US" dirty="0" err="1">
                <a:solidFill>
                  <a:srgbClr val="010000"/>
                </a:solidFill>
              </a:rPr>
              <a:t>mengetahui</a:t>
            </a:r>
            <a:r>
              <a:rPr lang="en-US" altLang="en-US" dirty="0">
                <a:solidFill>
                  <a:srgbClr val="010000"/>
                </a:solidFill>
              </a:rPr>
              <a:t> </a:t>
            </a:r>
            <a:r>
              <a:rPr lang="en-US" altLang="en-US" dirty="0" err="1">
                <a:solidFill>
                  <a:srgbClr val="010000"/>
                </a:solidFill>
              </a:rPr>
              <a:t>kunci</a:t>
            </a:r>
            <a:r>
              <a:rPr lang="en-US" altLang="en-US" dirty="0">
                <a:solidFill>
                  <a:srgbClr val="010000"/>
                </a:solidFill>
              </a:rPr>
              <a:t> (</a:t>
            </a:r>
            <a:r>
              <a:rPr lang="en-US" altLang="en-US" i="1" dirty="0" err="1">
                <a:solidFill>
                  <a:srgbClr val="010000"/>
                </a:solidFill>
              </a:rPr>
              <a:t>ciphertext</a:t>
            </a:r>
            <a:r>
              <a:rPr lang="en-US" altLang="en-US" i="1" dirty="0">
                <a:solidFill>
                  <a:srgbClr val="010000"/>
                </a:solidFill>
              </a:rPr>
              <a:t>-only attack</a:t>
            </a:r>
            <a:r>
              <a:rPr lang="en-US" altLang="en-US" dirty="0">
                <a:solidFill>
                  <a:srgbClr val="010000"/>
                </a:solidFill>
              </a:rPr>
              <a:t>)</a:t>
            </a:r>
          </a:p>
          <a:p>
            <a:pPr eaLnBrk="1" hangingPunct="1"/>
            <a:endParaRPr lang="en-US" altLang="en-US" dirty="0">
              <a:solidFill>
                <a:srgbClr val="010000"/>
              </a:solidFill>
            </a:endParaRPr>
          </a:p>
          <a:p>
            <a:pPr eaLnBrk="1" hangingPunct="1"/>
            <a:r>
              <a:rPr lang="en-US" altLang="en-US" dirty="0" err="1">
                <a:solidFill>
                  <a:srgbClr val="010000"/>
                </a:solidFill>
              </a:rPr>
              <a:t>Metode</a:t>
            </a:r>
            <a:r>
              <a:rPr lang="en-US" altLang="en-US" dirty="0">
                <a:solidFill>
                  <a:srgbClr val="010000"/>
                </a:solidFill>
              </a:rPr>
              <a:t> yang </a:t>
            </a:r>
            <a:r>
              <a:rPr lang="en-US" altLang="en-US" dirty="0" err="1">
                <a:solidFill>
                  <a:srgbClr val="010000"/>
                </a:solidFill>
              </a:rPr>
              <a:t>digunakan</a:t>
            </a:r>
            <a:r>
              <a:rPr lang="en-US" altLang="en-US" dirty="0">
                <a:solidFill>
                  <a:srgbClr val="010000"/>
                </a:solidFill>
              </a:rPr>
              <a:t>:</a:t>
            </a:r>
          </a:p>
          <a:p>
            <a:pPr eaLnBrk="1" hangingPunct="1">
              <a:buFont typeface="Wingdings" panose="05000000000000000000" pitchFamily="2" charset="2"/>
              <a:buNone/>
            </a:pPr>
            <a:r>
              <a:rPr lang="en-US" altLang="en-US" dirty="0">
                <a:solidFill>
                  <a:srgbClr val="010000"/>
                </a:solidFill>
              </a:rPr>
              <a:t>	1. </a:t>
            </a:r>
            <a:r>
              <a:rPr lang="en-US" altLang="en-US" dirty="0" err="1">
                <a:solidFill>
                  <a:srgbClr val="010000"/>
                </a:solidFill>
              </a:rPr>
              <a:t>Terkaan</a:t>
            </a:r>
            <a:endParaRPr lang="en-US" altLang="en-US" dirty="0">
              <a:solidFill>
                <a:srgbClr val="010000"/>
              </a:solidFill>
            </a:endParaRPr>
          </a:p>
          <a:p>
            <a:pPr eaLnBrk="1" hangingPunct="1">
              <a:buFont typeface="Wingdings" panose="05000000000000000000" pitchFamily="2" charset="2"/>
              <a:buNone/>
            </a:pPr>
            <a:r>
              <a:rPr lang="en-US" altLang="en-US" dirty="0">
                <a:solidFill>
                  <a:srgbClr val="010000"/>
                </a:solidFill>
              </a:rPr>
              <a:t>	2. </a:t>
            </a:r>
            <a:r>
              <a:rPr lang="en-US" altLang="en-US" dirty="0" err="1">
                <a:solidFill>
                  <a:srgbClr val="010000"/>
                </a:solidFill>
              </a:rPr>
              <a:t>Statistik</a:t>
            </a:r>
            <a:r>
              <a:rPr lang="en-US" altLang="en-US" dirty="0">
                <a:solidFill>
                  <a:srgbClr val="010000"/>
                </a:solidFill>
              </a:rPr>
              <a:t> (</a:t>
            </a:r>
            <a:r>
              <a:rPr lang="en-US" altLang="en-US" dirty="0" err="1">
                <a:solidFill>
                  <a:srgbClr val="010000"/>
                </a:solidFill>
              </a:rPr>
              <a:t>analisis</a:t>
            </a:r>
            <a:r>
              <a:rPr lang="en-US" altLang="en-US" dirty="0">
                <a:solidFill>
                  <a:srgbClr val="010000"/>
                </a:solidFill>
              </a:rPr>
              <a:t> </a:t>
            </a:r>
            <a:r>
              <a:rPr lang="en-US" altLang="en-US" dirty="0" err="1">
                <a:solidFill>
                  <a:srgbClr val="010000"/>
                </a:solidFill>
              </a:rPr>
              <a:t>frekuensi</a:t>
            </a:r>
            <a:r>
              <a:rPr lang="en-US" altLang="en-US" dirty="0">
                <a:solidFill>
                  <a:srgbClr val="010000"/>
                </a:solidFill>
              </a:rPr>
              <a:t>)</a:t>
            </a:r>
          </a:p>
          <a:p>
            <a:pPr eaLnBrk="1" hangingPunct="1">
              <a:buFont typeface="Wingdings" panose="05000000000000000000" pitchFamily="2" charset="2"/>
              <a:buNone/>
            </a:pPr>
            <a:endParaRPr lang="en-US" altLang="en-US" dirty="0">
              <a:solidFill>
                <a:srgbClr val="010000"/>
              </a:solidFill>
            </a:endParaRPr>
          </a:p>
          <a:p>
            <a:pPr eaLnBrk="1" hangingPunct="1"/>
            <a:r>
              <a:rPr lang="en-US" altLang="en-US" dirty="0" err="1">
                <a:solidFill>
                  <a:srgbClr val="010000"/>
                </a:solidFill>
              </a:rPr>
              <a:t>Informasi</a:t>
            </a:r>
            <a:r>
              <a:rPr lang="en-US" altLang="en-US" dirty="0">
                <a:solidFill>
                  <a:srgbClr val="010000"/>
                </a:solidFill>
              </a:rPr>
              <a:t> yang </a:t>
            </a:r>
            <a:r>
              <a:rPr lang="en-US" altLang="en-US" dirty="0" err="1">
                <a:solidFill>
                  <a:srgbClr val="010000"/>
                </a:solidFill>
              </a:rPr>
              <a:t>dibutuhkan</a:t>
            </a:r>
            <a:r>
              <a:rPr lang="en-US" altLang="en-US" dirty="0">
                <a:solidFill>
                  <a:srgbClr val="010000"/>
                </a:solidFill>
              </a:rPr>
              <a:t>:</a:t>
            </a:r>
          </a:p>
          <a:p>
            <a:pPr eaLnBrk="1" hangingPunct="1">
              <a:buFont typeface="Wingdings" panose="05000000000000000000" pitchFamily="2" charset="2"/>
              <a:buNone/>
            </a:pPr>
            <a:r>
              <a:rPr lang="en-US" altLang="en-US" dirty="0">
                <a:solidFill>
                  <a:srgbClr val="010000"/>
                </a:solidFill>
              </a:rPr>
              <a:t>	1. </a:t>
            </a:r>
            <a:r>
              <a:rPr lang="en-US" altLang="en-US" dirty="0" err="1">
                <a:solidFill>
                  <a:srgbClr val="010000"/>
                </a:solidFill>
              </a:rPr>
              <a:t>Mengetahui</a:t>
            </a:r>
            <a:r>
              <a:rPr lang="en-US" altLang="en-US" dirty="0">
                <a:solidFill>
                  <a:srgbClr val="010000"/>
                </a:solidFill>
              </a:rPr>
              <a:t> </a:t>
            </a:r>
            <a:r>
              <a:rPr lang="en-US" altLang="en-US" dirty="0" err="1">
                <a:solidFill>
                  <a:srgbClr val="010000"/>
                </a:solidFill>
              </a:rPr>
              <a:t>bahasa</a:t>
            </a:r>
            <a:r>
              <a:rPr lang="en-US" altLang="en-US" dirty="0">
                <a:solidFill>
                  <a:srgbClr val="010000"/>
                </a:solidFill>
              </a:rPr>
              <a:t> yang </a:t>
            </a:r>
            <a:r>
              <a:rPr lang="en-US" altLang="en-US" dirty="0" err="1">
                <a:solidFill>
                  <a:srgbClr val="010000"/>
                </a:solidFill>
              </a:rPr>
              <a:t>digunakan</a:t>
            </a:r>
            <a:r>
              <a:rPr lang="en-US" altLang="en-US" dirty="0">
                <a:solidFill>
                  <a:srgbClr val="010000"/>
                </a:solidFill>
              </a:rPr>
              <a:t> </a:t>
            </a:r>
            <a:r>
              <a:rPr lang="en-US" altLang="en-US" dirty="0" err="1">
                <a:solidFill>
                  <a:srgbClr val="010000"/>
                </a:solidFill>
              </a:rPr>
              <a:t>untuk</a:t>
            </a:r>
            <a:r>
              <a:rPr lang="en-US" altLang="en-US" dirty="0">
                <a:solidFill>
                  <a:srgbClr val="010000"/>
                </a:solidFill>
              </a:rPr>
              <a:t> </a:t>
            </a:r>
            <a:r>
              <a:rPr lang="en-US" altLang="en-US" dirty="0" err="1">
                <a:solidFill>
                  <a:srgbClr val="010000"/>
                </a:solidFill>
              </a:rPr>
              <a:t>plainteks</a:t>
            </a:r>
            <a:endParaRPr lang="en-US" altLang="en-US" dirty="0">
              <a:solidFill>
                <a:srgbClr val="010000"/>
              </a:solidFill>
            </a:endParaRPr>
          </a:p>
          <a:p>
            <a:pPr eaLnBrk="1" hangingPunct="1">
              <a:buFont typeface="Wingdings" panose="05000000000000000000" pitchFamily="2" charset="2"/>
              <a:buNone/>
            </a:pPr>
            <a:r>
              <a:rPr lang="en-US" altLang="en-US" dirty="0">
                <a:solidFill>
                  <a:srgbClr val="010000"/>
                </a:solidFill>
              </a:rPr>
              <a:t>	2. </a:t>
            </a:r>
            <a:r>
              <a:rPr lang="en-US" altLang="en-US" dirty="0" err="1">
                <a:solidFill>
                  <a:srgbClr val="010000"/>
                </a:solidFill>
              </a:rPr>
              <a:t>Konteks</a:t>
            </a: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US" altLang="en-US" dirty="0"/>
              <a:t>	</a:t>
            </a:r>
            <a:endParaRPr lang="en-GB" altLang="en-US" dirty="0"/>
          </a:p>
        </p:txBody>
      </p:sp>
    </p:spTree>
    <p:extLst>
      <p:ext uri="{BB962C8B-B14F-4D97-AF65-F5344CB8AC3E}">
        <p14:creationId xmlns:p14="http://schemas.microsoft.com/office/powerpoint/2010/main" val="2975032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58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2EB4D21A-63F1-4889-B371-1C2117FAF292}" type="slidenum">
              <a:rPr lang="en-GB" altLang="en-US" sz="2400">
                <a:solidFill>
                  <a:schemeClr val="tx2"/>
                </a:solidFill>
              </a:rPr>
              <a:pPr>
                <a:spcBef>
                  <a:spcPct val="0"/>
                </a:spcBef>
                <a:buClrTx/>
                <a:buSzTx/>
                <a:buFontTx/>
                <a:buNone/>
              </a:pPr>
              <a:t>30</a:t>
            </a:fld>
            <a:endParaRPr lang="en-GB" altLang="en-US" sz="1400">
              <a:solidFill>
                <a:schemeClr val="tx2"/>
              </a:solidFill>
            </a:endParaRPr>
          </a:p>
        </p:txBody>
      </p:sp>
      <p:sp>
        <p:nvSpPr>
          <p:cNvPr id="35844" name="Rectangle 3"/>
          <p:cNvSpPr>
            <a:spLocks noGrp="1" noChangeArrowheads="1"/>
          </p:cNvSpPr>
          <p:nvPr>
            <p:ph type="body" idx="1"/>
          </p:nvPr>
        </p:nvSpPr>
        <p:spPr>
          <a:xfrm>
            <a:off x="1073426" y="838200"/>
            <a:ext cx="10535478" cy="5378450"/>
          </a:xfrm>
        </p:spPr>
        <p:txBody>
          <a:bodyPr>
            <a:normAutofit/>
          </a:bodyPr>
          <a:lstStyle/>
          <a:p>
            <a:pPr algn="just" eaLnBrk="1" hangingPunct="1"/>
            <a:r>
              <a:rPr lang="en-US" altLang="en-US" dirty="0" err="1">
                <a:solidFill>
                  <a:srgbClr val="000000"/>
                </a:solidFill>
                <a:cs typeface="Times New Roman" panose="02020603050405020304" pitchFamily="18" charset="0"/>
              </a:rPr>
              <a:t>Selanjutnya</a:t>
            </a:r>
            <a:r>
              <a:rPr lang="en-US" altLang="en-US" dirty="0">
                <a:solidFill>
                  <a:srgbClr val="000000"/>
                </a:solidFill>
                <a:cs typeface="Times New Roman" panose="02020603050405020304" pitchFamily="18" charset="0"/>
              </a:rPr>
              <a:t>, </a:t>
            </a: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Rtate</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mungkin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adalah</a:t>
            </a:r>
            <a:r>
              <a:rPr lang="en-US" altLang="en-US" dirty="0">
                <a:solidFill>
                  <a:srgbClr val="000000"/>
                </a:solidFill>
                <a:cs typeface="Times New Roman" panose="02020603050405020304" pitchFamily="18" charset="0"/>
              </a:rPr>
              <a:t> </a:t>
            </a:r>
            <a:r>
              <a:rPr lang="en-US" altLang="en-US" dirty="0">
                <a:solidFill>
                  <a:srgbClr val="000000"/>
                </a:solidFill>
                <a:latin typeface="Courier" pitchFamily="49" charset="0"/>
                <a:cs typeface="Times New Roman" panose="02020603050405020304" pitchFamily="18" charset="0"/>
              </a:rPr>
              <a:t>state</a:t>
            </a:r>
            <a:r>
              <a:rPr lang="en-US" altLang="en-US" dirty="0">
                <a:solidFill>
                  <a:srgbClr val="000000"/>
                </a:solidFill>
                <a:cs typeface="Times New Roman" panose="02020603050405020304" pitchFamily="18" charset="0"/>
              </a:rPr>
              <a:t>, </a:t>
            </a:r>
          </a:p>
          <a:p>
            <a:pPr algn="just" eaLnBrk="1" hangingPunct="1">
              <a:buFont typeface="Wingdings" panose="05000000000000000000" pitchFamily="2" charset="2"/>
              <a:buNone/>
            </a:pPr>
            <a:r>
              <a:rPr lang="en-US" altLang="en-US" dirty="0">
                <a:solidFill>
                  <a:srgbClr val="000000"/>
                </a:solidFill>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atthattMZE</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mungkin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adalah</a:t>
            </a:r>
            <a:r>
              <a:rPr lang="en-US" altLang="en-US" dirty="0">
                <a:solidFill>
                  <a:srgbClr val="000000"/>
                </a:solidFill>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atthattime</a:t>
            </a:r>
            <a:r>
              <a:rPr lang="en-US" altLang="en-US" dirty="0">
                <a:solidFill>
                  <a:srgbClr val="000000"/>
                </a:solidFill>
                <a:cs typeface="Times New Roman" panose="02020603050405020304" pitchFamily="18" charset="0"/>
              </a:rPr>
              <a:t>, </a:t>
            </a:r>
          </a:p>
          <a:p>
            <a:pPr algn="just" eaLnBrk="1" hangingPunct="1">
              <a:buFont typeface="Wingdings" panose="05000000000000000000" pitchFamily="2" charset="2"/>
              <a:buNone/>
            </a:pPr>
            <a:r>
              <a:rPr lang="en-US" altLang="en-US" dirty="0">
                <a:solidFill>
                  <a:srgbClr val="000000"/>
                </a:solidFill>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heVe</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mungkin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adalah</a:t>
            </a:r>
            <a:r>
              <a:rPr lang="en-US" altLang="en-US" dirty="0">
                <a:solidFill>
                  <a:srgbClr val="000000"/>
                </a:solidFill>
                <a:cs typeface="Times New Roman" panose="02020603050405020304" pitchFamily="18" charset="0"/>
              </a:rPr>
              <a:t> </a:t>
            </a:r>
            <a:r>
              <a:rPr lang="en-US" altLang="en-US" dirty="0">
                <a:solidFill>
                  <a:srgbClr val="000000"/>
                </a:solidFill>
                <a:latin typeface="Courier" pitchFamily="49" charset="0"/>
                <a:cs typeface="Times New Roman" panose="02020603050405020304" pitchFamily="18" charset="0"/>
              </a:rPr>
              <a:t>here</a:t>
            </a:r>
            <a:r>
              <a:rPr lang="en-US" altLang="en-US" dirty="0">
                <a:solidFill>
                  <a:srgbClr val="000000"/>
                </a:solidFill>
                <a:cs typeface="Times New Roman" panose="02020603050405020304" pitchFamily="18" charset="0"/>
              </a:rPr>
              <a:t>. </a:t>
            </a:r>
          </a:p>
          <a:p>
            <a:pPr algn="just" eaLnBrk="1" hangingPunct="1">
              <a:buFont typeface="Wingdings" panose="05000000000000000000" pitchFamily="2" charset="2"/>
              <a:buNone/>
            </a:pPr>
            <a:endParaRPr lang="en-US" altLang="en-US" dirty="0">
              <a:solidFill>
                <a:srgbClr val="000000"/>
              </a:solidFill>
              <a:cs typeface="Times New Roman" panose="02020603050405020304" pitchFamily="18" charset="0"/>
            </a:endParaRPr>
          </a:p>
          <a:p>
            <a:pPr algn="just" eaLnBrk="1" hangingPunct="1"/>
            <a:r>
              <a:rPr lang="en-US" altLang="en-US" dirty="0" err="1">
                <a:solidFill>
                  <a:srgbClr val="000000"/>
                </a:solidFill>
                <a:cs typeface="Times New Roman" panose="02020603050405020304" pitchFamily="18" charset="0"/>
              </a:rPr>
              <a:t>Jadi</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kita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memperoleh</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pemetaan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baru</a:t>
            </a:r>
            <a:r>
              <a:rPr lang="en-US" altLang="en-US" dirty="0">
                <a:solidFill>
                  <a:srgbClr val="000000"/>
                </a:solidFill>
                <a:cs typeface="Times New Roman" panose="02020603050405020304" pitchFamily="18" charset="0"/>
              </a:rPr>
              <a:t>:</a:t>
            </a:r>
          </a:p>
          <a:p>
            <a:pPr algn="just" eaLnBrk="1" hangingPunct="1">
              <a:buFont typeface="Wingdings" panose="05000000000000000000" pitchFamily="2" charset="2"/>
              <a:buNone/>
            </a:pPr>
            <a:r>
              <a:rPr lang="en-US" altLang="en-US" dirty="0">
                <a:solidFill>
                  <a:srgbClr val="000000"/>
                </a:solidFill>
                <a:cs typeface="Times New Roman" panose="02020603050405020304" pitchFamily="18" charset="0"/>
              </a:rPr>
              <a:t> 		</a:t>
            </a:r>
            <a:r>
              <a:rPr lang="en-US" altLang="en-US" dirty="0">
                <a:solidFill>
                  <a:srgbClr val="000000"/>
                </a:solidFill>
                <a:latin typeface="Courier" pitchFamily="49" charset="0"/>
                <a:cs typeface="Times New Roman" panose="02020603050405020304" pitchFamily="18" charset="0"/>
              </a:rPr>
              <a:t> R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s</a:t>
            </a:r>
            <a:endParaRPr lang="en-US" altLang="en-US"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M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a:t>
            </a:r>
            <a:r>
              <a:rPr lang="en-US" altLang="en-US" dirty="0" err="1">
                <a:solidFill>
                  <a:srgbClr val="000000"/>
                </a:solidFill>
                <a:latin typeface="Courier" pitchFamily="49" charset="0"/>
                <a:cs typeface="Times New Roman" panose="02020603050405020304" pitchFamily="18" charset="0"/>
              </a:rPr>
              <a:t>i</a:t>
            </a:r>
            <a:endParaRPr lang="en-US" altLang="en-US"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Z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m</a:t>
            </a:r>
            <a:endParaRPr lang="en-US" altLang="en-US" dirty="0">
              <a:solidFill>
                <a:srgbClr val="000000"/>
              </a:solidFill>
              <a:cs typeface="Times New Roman" panose="02020603050405020304" pitchFamily="18" charset="0"/>
            </a:endParaRPr>
          </a:p>
          <a:p>
            <a:pPr algn="just" eaLnBrk="1" hangingPunct="1">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V </a:t>
            </a:r>
            <a:r>
              <a:rPr lang="en-US" altLang="en-US" dirty="0">
                <a:solidFill>
                  <a:srgbClr val="000000"/>
                </a:solidFill>
                <a:latin typeface="Courier" pitchFamily="49" charset="0"/>
                <a:cs typeface="Times New Roman" panose="02020603050405020304" pitchFamily="18" charset="0"/>
                <a:sym typeface="Wingdings" panose="05000000000000000000" pitchFamily="2" charset="2"/>
              </a:rPr>
              <a:t></a:t>
            </a:r>
            <a:r>
              <a:rPr lang="en-US" altLang="en-US" dirty="0">
                <a:solidFill>
                  <a:srgbClr val="000000"/>
                </a:solidFill>
                <a:latin typeface="Courier" pitchFamily="49" charset="0"/>
                <a:cs typeface="Times New Roman" panose="02020603050405020304" pitchFamily="18" charset="0"/>
              </a:rPr>
              <a:t> r</a:t>
            </a:r>
            <a:endParaRPr lang="en-US" altLang="en-US" dirty="0"/>
          </a:p>
        </p:txBody>
      </p:sp>
    </p:spTree>
    <p:extLst>
      <p:ext uri="{BB962C8B-B14F-4D97-AF65-F5344CB8AC3E}">
        <p14:creationId xmlns:p14="http://schemas.microsoft.com/office/powerpoint/2010/main" val="6449530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8EFA36C0-807F-4DE8-91F1-20CE0F73B344}" type="slidenum">
              <a:rPr lang="en-GB" altLang="en-US" sz="2400">
                <a:solidFill>
                  <a:schemeClr val="tx2"/>
                </a:solidFill>
              </a:rPr>
              <a:pPr>
                <a:spcBef>
                  <a:spcPct val="0"/>
                </a:spcBef>
                <a:buClrTx/>
                <a:buSzTx/>
                <a:buFontTx/>
                <a:buNone/>
              </a:pPr>
              <a:t>31</a:t>
            </a:fld>
            <a:endParaRPr lang="en-GB" altLang="en-US" sz="1400">
              <a:solidFill>
                <a:schemeClr val="tx2"/>
              </a:solidFill>
            </a:endParaRPr>
          </a:p>
        </p:txBody>
      </p:sp>
      <p:sp>
        <p:nvSpPr>
          <p:cNvPr id="36868" name="Rectangle 3"/>
          <p:cNvSpPr>
            <a:spLocks noGrp="1" noChangeArrowheads="1"/>
          </p:cNvSpPr>
          <p:nvPr>
            <p:ph type="body" idx="1"/>
          </p:nvPr>
        </p:nvSpPr>
        <p:spPr>
          <a:xfrm>
            <a:off x="675861" y="762000"/>
            <a:ext cx="10436087" cy="5454650"/>
          </a:xfrm>
        </p:spPr>
        <p:txBody>
          <a:bodyPr/>
          <a:lstStyle/>
          <a:p>
            <a:pPr eaLnBrk="1" hangingPunct="1">
              <a:lnSpc>
                <a:spcPct val="90000"/>
              </a:lnSpc>
            </a:pPr>
            <a:r>
              <a:rPr lang="en-US" altLang="en-US" dirty="0" err="1">
                <a:solidFill>
                  <a:srgbClr val="010000"/>
                </a:solidFill>
              </a:rPr>
              <a:t>Hasil</a:t>
            </a:r>
            <a:r>
              <a:rPr lang="en-US" altLang="en-US" dirty="0">
                <a:solidFill>
                  <a:srgbClr val="010000"/>
                </a:solidFill>
              </a:rPr>
              <a:t> </a:t>
            </a:r>
            <a:r>
              <a:rPr lang="en-US" altLang="en-US" dirty="0" err="1">
                <a:solidFill>
                  <a:srgbClr val="010000"/>
                </a:solidFill>
              </a:rPr>
              <a:t>iterasi</a:t>
            </a:r>
            <a:r>
              <a:rPr lang="en-US" altLang="en-US" dirty="0">
                <a:solidFill>
                  <a:srgbClr val="010000"/>
                </a:solidFill>
              </a:rPr>
              <a:t> ke-2:</a:t>
            </a:r>
          </a:p>
          <a:p>
            <a:pPr algn="just" eaLnBrk="1" hangingPunct="1">
              <a:lnSpc>
                <a:spcPct val="90000"/>
              </a:lnSpc>
              <a:buFont typeface="Wingdings" panose="05000000000000000000" pitchFamily="2" charset="2"/>
              <a:buNone/>
            </a:pPr>
            <a:endParaRPr lang="en-US" altLang="en-US" dirty="0">
              <a:solidFill>
                <a:srgbClr val="000000"/>
              </a:solidFill>
              <a:latin typeface="Courier" pitchFamily="49" charset="0"/>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dirty="0">
                <a:solidFill>
                  <a:srgbClr val="000000"/>
                </a:solidFill>
                <a:latin typeface="Courier" pitchFamily="49" charset="0"/>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hereTCSWPeYraWHarSseQithaYraOeaWHstatePFairaWHKrSTYhtmetheKeetPeJrSmaYPassGaseiWQhiGhitQaseWGPSseHitQasaKeaTtiJTPsGaraKaeTsaWHatthattimeTWAWSQWtSWatTraPistsSJGSTrseaYreatCriUeiWasGieWtiJiGCSiWtSJOieQthereQeretQSrSTWHKPaGAsCStsWearSWeeBtremitFSJtheKaGAaWHaPSWYSWeWeartheStherthesGaPesQereeBGeeHiWYPFharHaWHYPSssFQithaPPtheaCCearaWGeSJKTrWisheHYSPHtheQeiYhtSJtheiWseGtQasOerFremarAaKPeaWHtaAiWYaPPthiWYsiWtSGSWsiHeratiSWiGSTPHharHPFKPameNTCiterJSrhisSCiWiSWresCeGtiWYit</a:t>
            </a:r>
          </a:p>
          <a:p>
            <a:pPr algn="just" eaLnBrk="1" hangingPunct="1">
              <a:lnSpc>
                <a:spcPct val="90000"/>
              </a:lnSpc>
            </a:pPr>
            <a:endParaRPr lang="en-US" altLang="en-US" sz="2000" dirty="0">
              <a:solidFill>
                <a:srgbClr val="010000"/>
              </a:solidFill>
            </a:endParaRPr>
          </a:p>
          <a:p>
            <a:pPr algn="just" eaLnBrk="1" hangingPunct="1">
              <a:lnSpc>
                <a:spcPct val="90000"/>
              </a:lnSpc>
            </a:pPr>
            <a:r>
              <a:rPr lang="en-US" altLang="en-US" dirty="0" err="1">
                <a:solidFill>
                  <a:srgbClr val="010000"/>
                </a:solidFill>
              </a:rPr>
              <a:t>Teruskan</a:t>
            </a:r>
            <a:r>
              <a:rPr lang="en-US" altLang="en-US" dirty="0">
                <a:solidFill>
                  <a:srgbClr val="010000"/>
                </a:solidFill>
              </a:rPr>
              <a:t>, </a:t>
            </a:r>
            <a:r>
              <a:rPr lang="en-GB" altLang="en-US" dirty="0" err="1">
                <a:solidFill>
                  <a:srgbClr val="010000"/>
                </a:solidFill>
                <a:cs typeface="Times New Roman" panose="02020603050405020304" pitchFamily="18" charset="0"/>
              </a:rPr>
              <a:t>dengan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menerka</a:t>
            </a:r>
            <a:r>
              <a:rPr lang="en-GB" altLang="en-US" dirty="0">
                <a:solidFill>
                  <a:srgbClr val="010000"/>
                </a:solidFill>
                <a:cs typeface="Times New Roman" panose="02020603050405020304" pitchFamily="18" charset="0"/>
              </a:rPr>
              <a:t> kata-kata yang </a:t>
            </a:r>
            <a:r>
              <a:rPr lang="en-GB" altLang="en-US" dirty="0" err="1">
                <a:solidFill>
                  <a:srgbClr val="010000"/>
                </a:solidFill>
                <a:cs typeface="Times New Roman" panose="02020603050405020304" pitchFamily="18" charset="0"/>
              </a:rPr>
              <a:t>sudah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dikenal</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misalnya</a:t>
            </a:r>
            <a:r>
              <a:rPr lang="en-GB" altLang="en-US" dirty="0">
                <a:solidFill>
                  <a:srgbClr val="010000"/>
                </a:solidFill>
                <a:cs typeface="Times New Roman" panose="02020603050405020304" pitchFamily="18" charset="0"/>
              </a:rPr>
              <a:t> </a:t>
            </a:r>
            <a:r>
              <a:rPr lang="en-GB" altLang="en-US" dirty="0" err="1">
                <a:solidFill>
                  <a:srgbClr val="010000"/>
                </a:solidFill>
                <a:latin typeface="Courier" pitchFamily="49" charset="0"/>
                <a:cs typeface="Times New Roman" panose="02020603050405020304" pitchFamily="18" charset="0"/>
              </a:rPr>
              <a:t>remarA</a:t>
            </a:r>
            <a:r>
              <a:rPr lang="en-GB" altLang="en-US" dirty="0">
                <a:solidFill>
                  <a:srgbClr val="010000"/>
                </a:solidFill>
                <a:latin typeface="Courier" pitchFamily="49" charset="0"/>
                <a:cs typeface="Times New Roman" panose="02020603050405020304" pitchFamily="18" charset="0"/>
              </a:rPr>
              <a:t> </a:t>
            </a:r>
            <a:r>
              <a:rPr lang="en-GB" altLang="en-US" dirty="0" err="1">
                <a:solidFill>
                  <a:srgbClr val="010000"/>
                </a:solidFill>
                <a:cs typeface="Times New Roman" panose="02020603050405020304" pitchFamily="18" charset="0"/>
              </a:rPr>
              <a:t>mungkin</a:t>
            </a:r>
            <a:r>
              <a:rPr lang="en-GB" altLang="en-US" dirty="0">
                <a:solidFill>
                  <a:srgbClr val="010000"/>
                </a:solidFill>
                <a:cs typeface="Times New Roman" panose="02020603050405020304" pitchFamily="18" charset="0"/>
              </a:rPr>
              <a:t> </a:t>
            </a:r>
            <a:r>
              <a:rPr lang="en-GB" altLang="en-US" dirty="0">
                <a:solidFill>
                  <a:srgbClr val="010000"/>
                </a:solidFill>
                <a:latin typeface="Courier" pitchFamily="49" charset="0"/>
                <a:cs typeface="Times New Roman" panose="02020603050405020304" pitchFamily="18" charset="0"/>
              </a:rPr>
              <a:t>remark</a:t>
            </a:r>
            <a:r>
              <a:rPr lang="en-GB" altLang="en-US" dirty="0">
                <a:solidFill>
                  <a:srgbClr val="010000"/>
                </a:solidFill>
                <a:cs typeface="Times New Roman" panose="02020603050405020304" pitchFamily="18" charset="0"/>
              </a:rPr>
              <a:t> , </a:t>
            </a:r>
            <a:r>
              <a:rPr lang="en-GB" altLang="en-US" dirty="0" err="1">
                <a:solidFill>
                  <a:srgbClr val="010000"/>
                </a:solidFill>
                <a:cs typeface="Times New Roman" panose="02020603050405020304" pitchFamily="18" charset="0"/>
              </a:rPr>
              <a:t>dsb</a:t>
            </a:r>
            <a:endParaRPr lang="en-US" altLang="en-US"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23488746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675861" y="838200"/>
            <a:ext cx="10677939" cy="5378450"/>
          </a:xfrm>
        </p:spPr>
        <p:txBody>
          <a:bodyPr/>
          <a:lstStyle/>
          <a:p>
            <a:r>
              <a:rPr lang="en-US" altLang="en-US" dirty="0" err="1">
                <a:solidFill>
                  <a:srgbClr val="000000"/>
                </a:solidFill>
              </a:rPr>
              <a:t>Hasil</a:t>
            </a:r>
            <a:r>
              <a:rPr lang="en-US" altLang="en-US" dirty="0">
                <a:solidFill>
                  <a:srgbClr val="000000"/>
                </a:solidFill>
              </a:rPr>
              <a:t> </a:t>
            </a:r>
            <a:r>
              <a:rPr lang="en-US" altLang="en-US" dirty="0" err="1">
                <a:solidFill>
                  <a:srgbClr val="000000"/>
                </a:solidFill>
              </a:rPr>
              <a:t>iterasi</a:t>
            </a:r>
            <a:r>
              <a:rPr lang="en-US" altLang="en-US" dirty="0">
                <a:solidFill>
                  <a:srgbClr val="000000"/>
                </a:solidFill>
              </a:rPr>
              <a:t> 3:</a:t>
            </a:r>
          </a:p>
          <a:p>
            <a:pPr>
              <a:buFont typeface="Wingdings" panose="05000000000000000000" pitchFamily="2" charset="2"/>
              <a:buNone/>
            </a:pPr>
            <a:endParaRPr lang="en-US" altLang="en-US" dirty="0" smtClean="0"/>
          </a:p>
          <a:p>
            <a:pPr>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a:t>
            </a:r>
            <a:r>
              <a:rPr lang="en-US" altLang="en-US" dirty="0">
                <a:solidFill>
                  <a:srgbClr val="000000"/>
                </a:solidFill>
                <a:latin typeface="Courier New" panose="02070309020205020404" pitchFamily="49" charset="0"/>
                <a:cs typeface="Courier New" panose="02070309020205020404" pitchFamily="49" charset="0"/>
              </a:rPr>
              <a:t>hereuponlegrandarosewithagraveandstatelyairandbroughtmethebeetlefromaglasscaseinwhichitwasencloseditwasabeautifulscarabaeusandatthattimeunknowntonaturalistsofcourseagreatprizeinascientificpointofviewthereweretworoundblackspotsnearoneextremityofthebackandalongoneneartheotherthescaleswereexceedinglyhardandglossywithalltheappearanceofburnishedgoldtheweightoftheinsectwasveryremarkableandtakingallthingsintoconsiderationicouldhardlyblamejupiterfor*</a:t>
            </a:r>
            <a:r>
              <a:rPr lang="en-US" altLang="en-US" dirty="0" err="1">
                <a:solidFill>
                  <a:srgbClr val="000000"/>
                </a:solidFill>
                <a:latin typeface="Courier New" panose="02070309020205020404" pitchFamily="49" charset="0"/>
                <a:cs typeface="Courier New" panose="02070309020205020404" pitchFamily="49" charset="0"/>
              </a:rPr>
              <a:t>hisopinionrespectingit</a:t>
            </a:r>
            <a:endParaRPr lang="en-US" altLang="en-US" dirty="0">
              <a:solidFill>
                <a:srgbClr val="000000"/>
              </a:solidFill>
              <a:latin typeface="Courier New" panose="02070309020205020404" pitchFamily="49" charset="0"/>
              <a:cs typeface="Courier New" panose="02070309020205020404" pitchFamily="49" charset="0"/>
            </a:endParaRPr>
          </a:p>
        </p:txBody>
      </p:sp>
      <p:sp>
        <p:nvSpPr>
          <p:cNvPr id="3789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78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646D6D5B-0C95-4A04-9A8A-9672A567C1A4}" type="slidenum">
              <a:rPr lang="en-GB" altLang="en-US" sz="2400">
                <a:solidFill>
                  <a:schemeClr val="tx2"/>
                </a:solidFill>
              </a:rPr>
              <a:pPr>
                <a:spcBef>
                  <a:spcPct val="0"/>
                </a:spcBef>
                <a:buClrTx/>
                <a:buSzTx/>
                <a:buFontTx/>
                <a:buNone/>
              </a:pPr>
              <a:t>32</a:t>
            </a:fld>
            <a:endParaRPr lang="en-GB" altLang="en-US" sz="1400">
              <a:solidFill>
                <a:schemeClr val="tx2"/>
              </a:solidFill>
            </a:endParaRPr>
          </a:p>
        </p:txBody>
      </p:sp>
    </p:spTree>
    <p:extLst>
      <p:ext uri="{BB962C8B-B14F-4D97-AF65-F5344CB8AC3E}">
        <p14:creationId xmlns:p14="http://schemas.microsoft.com/office/powerpoint/2010/main" val="36670420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616226" y="526774"/>
            <a:ext cx="10558670" cy="5530850"/>
          </a:xfrm>
        </p:spPr>
        <p:txBody>
          <a:bodyPr>
            <a:noAutofit/>
          </a:bodyPr>
          <a:lstStyle/>
          <a:p>
            <a:r>
              <a:rPr lang="en-US" altLang="en-US" dirty="0" err="1">
                <a:solidFill>
                  <a:srgbClr val="000000"/>
                </a:solidFill>
              </a:rPr>
              <a:t>Tambahkan</a:t>
            </a:r>
            <a:r>
              <a:rPr lang="en-US" altLang="en-US" dirty="0">
                <a:solidFill>
                  <a:srgbClr val="000000"/>
                </a:solidFill>
              </a:rPr>
              <a:t> </a:t>
            </a:r>
            <a:r>
              <a:rPr lang="en-US" altLang="en-US" dirty="0" err="1">
                <a:solidFill>
                  <a:srgbClr val="000000"/>
                </a:solidFill>
              </a:rPr>
              <a:t>spasi</a:t>
            </a:r>
            <a:r>
              <a:rPr lang="en-US" altLang="en-US" dirty="0">
                <a:solidFill>
                  <a:srgbClr val="000000"/>
                </a:solidFill>
              </a:rPr>
              <a:t>, </a:t>
            </a:r>
            <a:r>
              <a:rPr lang="en-US" altLang="en-US" dirty="0" err="1">
                <a:solidFill>
                  <a:srgbClr val="000000"/>
                </a:solidFill>
              </a:rPr>
              <a:t>tanda</a:t>
            </a:r>
            <a:r>
              <a:rPr lang="en-US" altLang="en-US" dirty="0">
                <a:solidFill>
                  <a:srgbClr val="000000"/>
                </a:solidFill>
              </a:rPr>
              <a:t> </a:t>
            </a:r>
            <a:r>
              <a:rPr lang="en-US" altLang="en-US" dirty="0" err="1">
                <a:solidFill>
                  <a:srgbClr val="000000"/>
                </a:solidFill>
              </a:rPr>
              <a:t>baca</a:t>
            </a:r>
            <a:r>
              <a:rPr lang="en-US" altLang="en-US" dirty="0">
                <a:solidFill>
                  <a:srgbClr val="000000"/>
                </a:solidFill>
              </a:rPr>
              <a:t>, </a:t>
            </a:r>
            <a:r>
              <a:rPr lang="en-US" altLang="en-US" dirty="0" err="1">
                <a:solidFill>
                  <a:srgbClr val="000000"/>
                </a:solidFill>
              </a:rPr>
              <a:t>dll</a:t>
            </a:r>
            <a:endParaRPr lang="en-US" altLang="en-US" dirty="0">
              <a:solidFill>
                <a:srgbClr val="000000"/>
              </a:solidFill>
            </a:endParaRPr>
          </a:p>
          <a:p>
            <a:pPr>
              <a:buFont typeface="Wingdings" panose="05000000000000000000" pitchFamily="2" charset="2"/>
              <a:buNone/>
            </a:pPr>
            <a:endParaRPr lang="en-US" altLang="en-US" dirty="0">
              <a:solidFill>
                <a:srgbClr val="000000"/>
              </a:solidFill>
            </a:endParaRPr>
          </a:p>
          <a:p>
            <a:pPr>
              <a:buFont typeface="Wingdings" panose="05000000000000000000" pitchFamily="2" charset="2"/>
              <a:buNone/>
            </a:pPr>
            <a:r>
              <a:rPr lang="en-US" altLang="en-US" dirty="0">
                <a:latin typeface="Courier New" panose="02070309020205020404" pitchFamily="49" charset="0"/>
                <a:cs typeface="Courier New" panose="02070309020205020404" pitchFamily="49" charset="0"/>
              </a:rPr>
              <a:t>	</a:t>
            </a:r>
            <a:r>
              <a:rPr lang="en-US" altLang="en-US" sz="2600" dirty="0">
                <a:solidFill>
                  <a:srgbClr val="000000"/>
                </a:solidFill>
                <a:latin typeface="Courier New" panose="02070309020205020404" pitchFamily="49" charset="0"/>
                <a:cs typeface="Courier New" panose="02070309020205020404" pitchFamily="49" charset="0"/>
              </a:rPr>
              <a:t>Here upon Legrand arose, with a grave and stately air, and brought me the beetle from a glass case in which it was enclosed. It was a beautiful </a:t>
            </a:r>
            <a:r>
              <a:rPr lang="en-US" altLang="en-US" sz="2600" dirty="0" err="1">
                <a:solidFill>
                  <a:srgbClr val="000000"/>
                </a:solidFill>
                <a:latin typeface="Courier New" panose="02070309020205020404" pitchFamily="49" charset="0"/>
                <a:cs typeface="Courier New" panose="02070309020205020404" pitchFamily="49" charset="0"/>
              </a:rPr>
              <a:t>scarabaeus</a:t>
            </a:r>
            <a:r>
              <a:rPr lang="en-US" altLang="en-US" sz="2600" dirty="0">
                <a:solidFill>
                  <a:srgbClr val="000000"/>
                </a:solidFill>
                <a:latin typeface="Courier New" panose="02070309020205020404" pitchFamily="49" charset="0"/>
                <a:cs typeface="Courier New" panose="02070309020205020404" pitchFamily="49" charset="0"/>
              </a:rPr>
              <a:t>, and, at that time, unknown to naturalists—of course a great prize in a scientific point of view. There were two round black spots near one extremity of the back, and a long one near the other. The scales were exceedingly hard and glossy, with all the appearance of burnished gold. The weight of the insect was very remarkable, and, taking all things into consideration, I could hardly blame Jupiter for his opinion respecting it.</a:t>
            </a:r>
          </a:p>
        </p:txBody>
      </p:sp>
      <p:sp>
        <p:nvSpPr>
          <p:cNvPr id="3891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389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E9F3927D-9CE6-4977-B459-56D55AD91CF7}" type="slidenum">
              <a:rPr lang="en-GB" altLang="en-US" sz="2400">
                <a:solidFill>
                  <a:schemeClr val="tx2"/>
                </a:solidFill>
              </a:rPr>
              <a:pPr>
                <a:spcBef>
                  <a:spcPct val="0"/>
                </a:spcBef>
                <a:buClrTx/>
                <a:buSzTx/>
                <a:buFontTx/>
                <a:buNone/>
              </a:pPr>
              <a:t>33</a:t>
            </a:fld>
            <a:endParaRPr lang="en-GB" altLang="en-US" sz="1400">
              <a:solidFill>
                <a:schemeClr val="tx2"/>
              </a:solidFill>
            </a:endParaRPr>
          </a:p>
        </p:txBody>
      </p:sp>
    </p:spTree>
    <p:extLst>
      <p:ext uri="{BB962C8B-B14F-4D97-AF65-F5344CB8AC3E}">
        <p14:creationId xmlns:p14="http://schemas.microsoft.com/office/powerpoint/2010/main" val="40051627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1FCE650A-4493-4389-8FA1-25841D0C0E2D}" type="slidenum">
              <a:rPr lang="en-US" altLang="en-US" sz="2400">
                <a:solidFill>
                  <a:schemeClr val="tx2"/>
                </a:solidFill>
              </a:rPr>
              <a:pPr>
                <a:spcBef>
                  <a:spcPct val="0"/>
                </a:spcBef>
                <a:buClrTx/>
                <a:buSzTx/>
                <a:buFontTx/>
                <a:buNone/>
              </a:pPr>
              <a:t>34</a:t>
            </a:fld>
            <a:endParaRPr lang="en-US" altLang="en-US" sz="2400">
              <a:solidFill>
                <a:schemeClr val="tx2"/>
              </a:solidFill>
            </a:endParaRPr>
          </a:p>
        </p:txBody>
      </p:sp>
      <p:sp>
        <p:nvSpPr>
          <p:cNvPr id="39939" name="Rectangle 2"/>
          <p:cNvSpPr>
            <a:spLocks noGrp="1" noChangeArrowheads="1"/>
          </p:cNvSpPr>
          <p:nvPr>
            <p:ph type="title"/>
          </p:nvPr>
        </p:nvSpPr>
        <p:spPr>
          <a:xfrm>
            <a:off x="1000540" y="559991"/>
            <a:ext cx="8305800" cy="838200"/>
          </a:xfrm>
        </p:spPr>
        <p:txBody>
          <a:bodyPr/>
          <a:lstStyle/>
          <a:p>
            <a:pPr eaLnBrk="1" hangingPunct="1"/>
            <a:r>
              <a:rPr lang="en-GB" altLang="en-US" b="1" dirty="0" err="1" smtClean="0">
                <a:solidFill>
                  <a:srgbClr val="000000"/>
                </a:solidFill>
                <a:cs typeface="Times New Roman" panose="02020603050405020304" pitchFamily="18" charset="0"/>
              </a:rPr>
              <a:t>Metode</a:t>
            </a:r>
            <a:r>
              <a:rPr lang="en-GB" altLang="en-US" b="1" dirty="0" smtClean="0">
                <a:solidFill>
                  <a:srgbClr val="000000"/>
                </a:solidFill>
                <a:cs typeface="Times New Roman" panose="02020603050405020304" pitchFamily="18" charset="0"/>
              </a:rPr>
              <a:t> </a:t>
            </a:r>
            <a:r>
              <a:rPr lang="en-GB" altLang="en-US" b="1" dirty="0" err="1" smtClean="0">
                <a:solidFill>
                  <a:srgbClr val="000000"/>
                </a:solidFill>
                <a:cs typeface="Times New Roman" panose="02020603050405020304" pitchFamily="18" charset="0"/>
              </a:rPr>
              <a:t>Kasiski</a:t>
            </a:r>
            <a:endParaRPr lang="en-US" altLang="en-US" dirty="0" smtClean="0">
              <a:solidFill>
                <a:srgbClr val="000000"/>
              </a:solidFill>
              <a:cs typeface="Times New Roman" panose="02020603050405020304" pitchFamily="18" charset="0"/>
            </a:endParaRPr>
          </a:p>
        </p:txBody>
      </p:sp>
      <p:sp>
        <p:nvSpPr>
          <p:cNvPr id="39940" name="Rectangle 3"/>
          <p:cNvSpPr>
            <a:spLocks noGrp="1" noChangeArrowheads="1"/>
          </p:cNvSpPr>
          <p:nvPr>
            <p:ph type="body" idx="1"/>
          </p:nvPr>
        </p:nvSpPr>
        <p:spPr>
          <a:xfrm>
            <a:off x="755374" y="1828800"/>
            <a:ext cx="10396330" cy="4387850"/>
          </a:xfrm>
        </p:spPr>
        <p:txBody>
          <a:bodyPr/>
          <a:lstStyle/>
          <a:p>
            <a:pPr eaLnBrk="1" hangingPunct="1"/>
            <a:r>
              <a:rPr lang="en-US" altLang="en-US" dirty="0" err="1">
                <a:solidFill>
                  <a:srgbClr val="000000"/>
                </a:solidFill>
              </a:rPr>
              <a:t>Kembali</a:t>
            </a:r>
            <a:r>
              <a:rPr lang="en-US" altLang="en-US" dirty="0">
                <a:solidFill>
                  <a:srgbClr val="000000"/>
                </a:solidFill>
              </a:rPr>
              <a:t> </a:t>
            </a:r>
            <a:r>
              <a:rPr lang="en-US" altLang="en-US" dirty="0" err="1">
                <a:solidFill>
                  <a:srgbClr val="000000"/>
                </a:solidFill>
              </a:rPr>
              <a:t>ke</a:t>
            </a:r>
            <a:r>
              <a:rPr lang="en-US" altLang="en-US" dirty="0">
                <a:solidFill>
                  <a:srgbClr val="000000"/>
                </a:solidFill>
              </a:rPr>
              <a:t> </a:t>
            </a:r>
            <a:r>
              <a:rPr lang="en-US" altLang="en-US" i="1" dirty="0" err="1">
                <a:solidFill>
                  <a:srgbClr val="000000"/>
                </a:solidFill>
              </a:rPr>
              <a:t>Vigenere</a:t>
            </a:r>
            <a:r>
              <a:rPr lang="en-US" altLang="en-US" i="1" dirty="0">
                <a:solidFill>
                  <a:srgbClr val="000000"/>
                </a:solidFill>
              </a:rPr>
              <a:t> cipher</a:t>
            </a:r>
            <a:r>
              <a:rPr lang="en-US" altLang="en-US" dirty="0">
                <a:solidFill>
                  <a:srgbClr val="000000"/>
                </a:solidFill>
              </a:rPr>
              <a:t>…</a:t>
            </a:r>
          </a:p>
          <a:p>
            <a:pPr eaLnBrk="1" hangingPunct="1"/>
            <a:endParaRPr lang="en-GB" altLang="en-US" dirty="0">
              <a:solidFill>
                <a:srgbClr val="000000"/>
              </a:solidFill>
              <a:cs typeface="Times New Roman" panose="02020603050405020304" pitchFamily="18" charset="0"/>
            </a:endParaRPr>
          </a:p>
          <a:p>
            <a:pPr eaLnBrk="1" hangingPunct="1"/>
            <a:r>
              <a:rPr lang="en-GB" altLang="en-US" dirty="0">
                <a:solidFill>
                  <a:srgbClr val="000000"/>
                </a:solidFill>
                <a:cs typeface="Times New Roman" panose="02020603050405020304" pitchFamily="18" charset="0"/>
              </a:rPr>
              <a:t>Friedrich </a:t>
            </a:r>
            <a:r>
              <a:rPr lang="en-GB" altLang="en-US" dirty="0" err="1">
                <a:solidFill>
                  <a:srgbClr val="000000"/>
                </a:solidFill>
                <a:cs typeface="Times New Roman" panose="02020603050405020304" pitchFamily="18" charset="0"/>
              </a:rPr>
              <a:t>Kasiski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adalah</a:t>
            </a:r>
            <a:r>
              <a:rPr lang="en-GB" altLang="en-US" dirty="0">
                <a:solidFill>
                  <a:srgbClr val="000000"/>
                </a:solidFill>
                <a:cs typeface="Times New Roman" panose="02020603050405020304" pitchFamily="18" charset="0"/>
              </a:rPr>
              <a:t> orang yang </a:t>
            </a:r>
            <a:r>
              <a:rPr lang="en-GB" altLang="en-US" dirty="0" err="1">
                <a:solidFill>
                  <a:srgbClr val="000000"/>
                </a:solidFill>
                <a:cs typeface="Times New Roman" panose="02020603050405020304" pitchFamily="18" charset="0"/>
              </a:rPr>
              <a:t>pertama</a:t>
            </a:r>
            <a:r>
              <a:rPr lang="en-GB" altLang="en-US" dirty="0">
                <a:solidFill>
                  <a:srgbClr val="000000"/>
                </a:solidFill>
                <a:cs typeface="Times New Roman" panose="02020603050405020304" pitchFamily="18" charset="0"/>
              </a:rPr>
              <a:t> kali </a:t>
            </a:r>
            <a:r>
              <a:rPr lang="en-GB" altLang="en-US" dirty="0" err="1">
                <a:solidFill>
                  <a:srgbClr val="000000"/>
                </a:solidFill>
                <a:cs typeface="Times New Roman" panose="02020603050405020304" pitchFamily="18" charset="0"/>
              </a:rPr>
              <a:t>memecahkan</a:t>
            </a:r>
            <a:r>
              <a:rPr lang="en-GB" altLang="en-US" dirty="0">
                <a:solidFill>
                  <a:srgbClr val="000000"/>
                </a:solidFill>
                <a:cs typeface="Times New Roman" panose="02020603050405020304" pitchFamily="18" charset="0"/>
              </a:rPr>
              <a:t> </a:t>
            </a:r>
            <a:r>
              <a:rPr lang="en-GB" altLang="en-US" i="1" dirty="0" err="1">
                <a:solidFill>
                  <a:srgbClr val="000000"/>
                </a:solidFill>
                <a:cs typeface="Times New Roman" panose="02020603050405020304" pitchFamily="18" charset="0"/>
              </a:rPr>
              <a:t>Vigènere</a:t>
            </a:r>
            <a:r>
              <a:rPr lang="en-GB" altLang="en-US" i="1" dirty="0">
                <a:solidFill>
                  <a:srgbClr val="000000"/>
                </a:solidFill>
                <a:cs typeface="Times New Roman" panose="02020603050405020304" pitchFamily="18" charset="0"/>
              </a:rPr>
              <a:t> cipher</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pada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Tahun</a:t>
            </a:r>
            <a:r>
              <a:rPr lang="en-GB" altLang="en-US" dirty="0">
                <a:solidFill>
                  <a:srgbClr val="000000"/>
                </a:solidFill>
                <a:cs typeface="Times New Roman" panose="02020603050405020304" pitchFamily="18" charset="0"/>
              </a:rPr>
              <a:t> 1863</a:t>
            </a:r>
            <a:r>
              <a:rPr lang="en-US" altLang="en-US" dirty="0">
                <a:solidFill>
                  <a:srgbClr val="000000"/>
                </a:solidFill>
              </a:rPr>
              <a:t> .</a:t>
            </a:r>
          </a:p>
          <a:p>
            <a:pPr eaLnBrk="1" hangingPunct="1"/>
            <a:endParaRPr lang="en-GB" altLang="en-US" dirty="0">
              <a:solidFill>
                <a:srgbClr val="000000"/>
              </a:solidFill>
              <a:cs typeface="Times New Roman" panose="02020603050405020304" pitchFamily="18" charset="0"/>
            </a:endParaRPr>
          </a:p>
        </p:txBody>
      </p:sp>
      <p:sp>
        <p:nvSpPr>
          <p:cNvPr id="39941" name="TextBox 4"/>
          <p:cNvSpPr txBox="1">
            <a:spLocks noChangeArrowheads="1"/>
          </p:cNvSpPr>
          <p:nvPr/>
        </p:nvSpPr>
        <p:spPr bwMode="auto">
          <a:xfrm>
            <a:off x="1381540" y="4114800"/>
            <a:ext cx="7924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2400" dirty="0">
                <a:solidFill>
                  <a:srgbClr val="FF0000"/>
                </a:solidFill>
              </a:rPr>
              <a:t>Friedrich </a:t>
            </a:r>
            <a:r>
              <a:rPr lang="en-US" altLang="en-US" sz="2400" dirty="0" err="1">
                <a:solidFill>
                  <a:srgbClr val="FF0000"/>
                </a:solidFill>
              </a:rPr>
              <a:t>Kasiski</a:t>
            </a:r>
            <a:r>
              <a:rPr lang="en-US" altLang="en-US" sz="2400" dirty="0">
                <a:solidFill>
                  <a:srgbClr val="FF0000"/>
                </a:solidFill>
              </a:rPr>
              <a:t> </a:t>
            </a:r>
          </a:p>
          <a:p>
            <a:pPr eaLnBrk="1" hangingPunct="1">
              <a:spcBef>
                <a:spcPct val="0"/>
              </a:spcBef>
              <a:buClrTx/>
              <a:buSzTx/>
              <a:buFontTx/>
              <a:buNone/>
            </a:pPr>
            <a:r>
              <a:rPr lang="en-US" altLang="en-US" sz="2400" dirty="0">
                <a:solidFill>
                  <a:srgbClr val="FF0000"/>
                </a:solidFill>
              </a:rPr>
              <a:t>Born: November 29, 1805 @ </a:t>
            </a:r>
            <a:r>
              <a:rPr lang="en-US" altLang="en-US" sz="2400" dirty="0" err="1">
                <a:solidFill>
                  <a:srgbClr val="FF0000"/>
                </a:solidFill>
                <a:hlinkClick r:id="rId2" tooltip="Człuchów"/>
              </a:rPr>
              <a:t>Schlochau</a:t>
            </a:r>
            <a:r>
              <a:rPr lang="en-US" altLang="en-US" sz="2400" dirty="0">
                <a:solidFill>
                  <a:srgbClr val="FF0000"/>
                </a:solidFill>
              </a:rPr>
              <a:t>, </a:t>
            </a:r>
            <a:r>
              <a:rPr lang="en-US" altLang="en-US" sz="2400" dirty="0">
                <a:solidFill>
                  <a:srgbClr val="FF0000"/>
                </a:solidFill>
                <a:hlinkClick r:id="rId3" tooltip="Kingdom of Prussia"/>
              </a:rPr>
              <a:t>Kingdom of Prussia</a:t>
            </a:r>
            <a:r>
              <a:rPr lang="en-US" altLang="en-US" sz="2400" dirty="0">
                <a:solidFill>
                  <a:srgbClr val="FF0000"/>
                </a:solidFill>
              </a:rPr>
              <a:t> </a:t>
            </a:r>
          </a:p>
          <a:p>
            <a:pPr eaLnBrk="1" hangingPunct="1">
              <a:spcBef>
                <a:spcPct val="0"/>
              </a:spcBef>
              <a:buClrTx/>
              <a:buSzTx/>
              <a:buFontTx/>
              <a:buNone/>
            </a:pPr>
            <a:r>
              <a:rPr lang="en-US" altLang="en-US" sz="2400" dirty="0">
                <a:solidFill>
                  <a:srgbClr val="FF0000"/>
                </a:solidFill>
              </a:rPr>
              <a:t>Died: May 22, 1881 (aged 75) @ </a:t>
            </a:r>
            <a:r>
              <a:rPr lang="en-US" altLang="en-US" sz="2400" dirty="0" err="1">
                <a:solidFill>
                  <a:srgbClr val="FF0000"/>
                </a:solidFill>
                <a:hlinkClick r:id="rId4" tooltip="Szczecinek"/>
              </a:rPr>
              <a:t>Neustettin</a:t>
            </a:r>
            <a:r>
              <a:rPr lang="en-US" altLang="en-US" sz="2400" dirty="0">
                <a:solidFill>
                  <a:srgbClr val="FF0000"/>
                </a:solidFill>
              </a:rPr>
              <a:t>, </a:t>
            </a:r>
            <a:r>
              <a:rPr lang="en-US" altLang="en-US" sz="2400" dirty="0">
                <a:solidFill>
                  <a:srgbClr val="FF0000"/>
                </a:solidFill>
                <a:hlinkClick r:id="rId5" tooltip="German Empire"/>
              </a:rPr>
              <a:t>German Empire</a:t>
            </a:r>
            <a:r>
              <a:rPr lang="en-US" altLang="en-US" sz="2400" dirty="0">
                <a:solidFill>
                  <a:srgbClr val="FF0000"/>
                </a:solidFill>
              </a:rPr>
              <a:t> </a:t>
            </a:r>
          </a:p>
          <a:p>
            <a:pPr eaLnBrk="1" hangingPunct="1">
              <a:spcBef>
                <a:spcPct val="0"/>
              </a:spcBef>
              <a:buClrTx/>
              <a:buSzTx/>
              <a:buFontTx/>
              <a:buNone/>
            </a:pPr>
            <a:r>
              <a:rPr lang="en-US" altLang="en-US" sz="2400" dirty="0">
                <a:solidFill>
                  <a:srgbClr val="FF0000"/>
                </a:solidFill>
              </a:rPr>
              <a:t>Nationality: </a:t>
            </a:r>
            <a:r>
              <a:rPr lang="en-US" altLang="en-US" sz="2400" dirty="0">
                <a:solidFill>
                  <a:srgbClr val="FF0000"/>
                </a:solidFill>
                <a:hlinkClick r:id="rId6" tooltip="Germany"/>
              </a:rPr>
              <a:t>German</a:t>
            </a:r>
            <a:r>
              <a:rPr lang="en-US" altLang="en-US" sz="2400" dirty="0">
                <a:solidFill>
                  <a:srgbClr val="FF0000"/>
                </a:solidFill>
              </a:rPr>
              <a:t> </a:t>
            </a:r>
          </a:p>
        </p:txBody>
      </p:sp>
      <p:sp>
        <p:nvSpPr>
          <p:cNvPr id="39942" name="Rectangle 5"/>
          <p:cNvSpPr>
            <a:spLocks noChangeArrowheads="1"/>
          </p:cNvSpPr>
          <p:nvPr/>
        </p:nvSpPr>
        <p:spPr bwMode="auto">
          <a:xfrm>
            <a:off x="1000540" y="4137819"/>
            <a:ext cx="8305800" cy="1524000"/>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400"/>
          </a:p>
        </p:txBody>
      </p:sp>
      <p:sp>
        <p:nvSpPr>
          <p:cNvPr id="399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4167448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BD49CE08-0741-49ED-B51C-D85EFFD7C19A}" type="slidenum">
              <a:rPr lang="en-US" altLang="en-US" sz="2400">
                <a:solidFill>
                  <a:schemeClr val="tx2"/>
                </a:solidFill>
              </a:rPr>
              <a:pPr>
                <a:spcBef>
                  <a:spcPct val="0"/>
                </a:spcBef>
                <a:buClrTx/>
                <a:buSzTx/>
                <a:buFontTx/>
                <a:buNone/>
              </a:pPr>
              <a:t>35</a:t>
            </a:fld>
            <a:endParaRPr lang="en-US" altLang="en-US" sz="2400">
              <a:solidFill>
                <a:schemeClr val="tx2"/>
              </a:solidFill>
            </a:endParaRPr>
          </a:p>
        </p:txBody>
      </p:sp>
      <p:sp>
        <p:nvSpPr>
          <p:cNvPr id="40963" name="Rectangle 3"/>
          <p:cNvSpPr>
            <a:spLocks noGrp="1" noChangeArrowheads="1"/>
          </p:cNvSpPr>
          <p:nvPr>
            <p:ph type="body" idx="1"/>
          </p:nvPr>
        </p:nvSpPr>
        <p:spPr>
          <a:xfrm>
            <a:off x="834887" y="838200"/>
            <a:ext cx="10972800" cy="5257800"/>
          </a:xfrm>
        </p:spPr>
        <p:txBody>
          <a:bodyPr>
            <a:normAutofit/>
          </a:bodyPr>
          <a:lstStyle/>
          <a:p>
            <a:pPr eaLnBrk="1" hangingPunct="1"/>
            <a:r>
              <a:rPr lang="en-GB" altLang="en-US" dirty="0" err="1">
                <a:solidFill>
                  <a:srgbClr val="000000"/>
                </a:solidFill>
                <a:cs typeface="Times New Roman" panose="02020603050405020304" pitchFamily="18" charset="0"/>
              </a:rPr>
              <a:t>Metode</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Kasiski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membantu</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menemukan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panjang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kunci</a:t>
            </a:r>
            <a:r>
              <a:rPr lang="en-US" altLang="en-US" dirty="0">
                <a:solidFill>
                  <a:srgbClr val="000000"/>
                </a:solidFill>
              </a:rPr>
              <a:t> </a:t>
            </a:r>
            <a:r>
              <a:rPr lang="en-US" altLang="en-US" i="1" dirty="0" err="1">
                <a:solidFill>
                  <a:srgbClr val="000000"/>
                </a:solidFill>
              </a:rPr>
              <a:t>Vigenere</a:t>
            </a:r>
            <a:r>
              <a:rPr lang="en-US" altLang="en-US" i="1" dirty="0">
                <a:solidFill>
                  <a:srgbClr val="000000"/>
                </a:solidFill>
              </a:rPr>
              <a:t> cipher</a:t>
            </a:r>
            <a:r>
              <a:rPr lang="en-US" altLang="en-US" dirty="0">
                <a:solidFill>
                  <a:srgbClr val="000000"/>
                </a:solidFill>
              </a:rPr>
              <a:t>.</a:t>
            </a:r>
          </a:p>
          <a:p>
            <a:pPr eaLnBrk="1" hangingPunct="1"/>
            <a:endParaRPr lang="en-GB" altLang="en-US" dirty="0">
              <a:solidFill>
                <a:srgbClr val="000000"/>
              </a:solidFill>
              <a:cs typeface="Times New Roman" panose="02020603050405020304" pitchFamily="18" charset="0"/>
            </a:endParaRPr>
          </a:p>
          <a:p>
            <a:pPr eaLnBrk="1" hangingPunct="1"/>
            <a:r>
              <a:rPr lang="en-GB" altLang="en-US" dirty="0" err="1">
                <a:solidFill>
                  <a:srgbClr val="000000"/>
                </a:solidFill>
                <a:cs typeface="Times New Roman" panose="02020603050405020304" pitchFamily="18" charset="0"/>
              </a:rPr>
              <a:t>Metode</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Kasiski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memanfaatkan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keuntungan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bahwa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bahasa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Inggris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tidak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hanya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mengandung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perulangan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huruf</a:t>
            </a:r>
            <a:r>
              <a:rPr lang="en-GB" altLang="en-US" dirty="0">
                <a:solidFill>
                  <a:srgbClr val="000000"/>
                </a:solidFill>
                <a:cs typeface="Times New Roman" panose="02020603050405020304" pitchFamily="18" charset="0"/>
              </a:rPr>
              <a:t>,</a:t>
            </a:r>
          </a:p>
          <a:p>
            <a:pPr eaLnBrk="1" hangingPunct="1"/>
            <a:endParaRPr lang="en-GB" altLang="en-US" dirty="0">
              <a:solidFill>
                <a:srgbClr val="000000"/>
              </a:solidFill>
              <a:cs typeface="Times New Roman" panose="02020603050405020304" pitchFamily="18" charset="0"/>
            </a:endParaRPr>
          </a:p>
          <a:p>
            <a:pPr eaLnBrk="1" hangingPunct="1"/>
            <a:r>
              <a:rPr lang="en-GB" altLang="en-US" dirty="0" err="1">
                <a:solidFill>
                  <a:srgbClr val="000000"/>
                </a:solidFill>
                <a:cs typeface="Times New Roman" panose="02020603050405020304" pitchFamily="18" charset="0"/>
              </a:rPr>
              <a:t>tetapi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juga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perulangan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pasangan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huruf</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atau</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tripel</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huruf</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seperti</a:t>
            </a:r>
            <a:r>
              <a:rPr lang="en-GB" altLang="en-US" dirty="0">
                <a:solidFill>
                  <a:srgbClr val="000000"/>
                </a:solidFill>
                <a:cs typeface="Times New Roman" panose="02020603050405020304" pitchFamily="18" charset="0"/>
              </a:rPr>
              <a:t> </a:t>
            </a:r>
            <a:r>
              <a:rPr lang="en-GB" altLang="en-US" dirty="0">
                <a:solidFill>
                  <a:srgbClr val="000000"/>
                </a:solidFill>
                <a:latin typeface="Courier" pitchFamily="49" charset="0"/>
                <a:cs typeface="Times New Roman" panose="02020603050405020304" pitchFamily="18" charset="0"/>
              </a:rPr>
              <a:t>TH</a:t>
            </a:r>
            <a:r>
              <a:rPr lang="en-GB" altLang="en-US" dirty="0">
                <a:solidFill>
                  <a:srgbClr val="000000"/>
                </a:solidFill>
                <a:cs typeface="Times New Roman" panose="02020603050405020304" pitchFamily="18" charset="0"/>
              </a:rPr>
              <a:t>, </a:t>
            </a:r>
            <a:r>
              <a:rPr lang="en-GB" altLang="en-US" dirty="0">
                <a:solidFill>
                  <a:srgbClr val="000000"/>
                </a:solidFill>
                <a:latin typeface="Courier" pitchFamily="49" charset="0"/>
                <a:cs typeface="Times New Roman" panose="02020603050405020304" pitchFamily="18" charset="0"/>
              </a:rPr>
              <a:t>THE</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dsb</a:t>
            </a:r>
            <a:r>
              <a:rPr lang="en-GB" altLang="en-US" dirty="0">
                <a:solidFill>
                  <a:srgbClr val="000000"/>
                </a:solidFill>
                <a:cs typeface="Times New Roman" panose="02020603050405020304" pitchFamily="18" charset="0"/>
              </a:rPr>
              <a:t>.</a:t>
            </a:r>
          </a:p>
          <a:p>
            <a:pPr eaLnBrk="1" hangingPunct="1"/>
            <a:endParaRPr lang="en-GB" altLang="en-US" dirty="0">
              <a:solidFill>
                <a:srgbClr val="000000"/>
              </a:solidFill>
              <a:cs typeface="Times New Roman" panose="02020603050405020304" pitchFamily="18" charset="0"/>
            </a:endParaRPr>
          </a:p>
          <a:p>
            <a:pPr eaLnBrk="1" hangingPunct="1"/>
            <a:r>
              <a:rPr lang="en-GB" altLang="en-US" dirty="0" err="1">
                <a:solidFill>
                  <a:srgbClr val="000000"/>
                </a:solidFill>
                <a:cs typeface="Times New Roman" panose="02020603050405020304" pitchFamily="18" charset="0"/>
              </a:rPr>
              <a:t>Perulangan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kelompok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huruf</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ini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ada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kemungkinan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menghasilkan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kriptogram</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berulang</a:t>
            </a:r>
            <a:r>
              <a:rPr lang="en-GB" altLang="en-US" dirty="0">
                <a:solidFill>
                  <a:srgbClr val="000000"/>
                </a:solidFill>
                <a:cs typeface="Times New Roman" panose="02020603050405020304" pitchFamily="18" charset="0"/>
              </a:rPr>
              <a:t>.</a:t>
            </a:r>
            <a:r>
              <a:rPr lang="en-US" altLang="en-US" dirty="0">
                <a:solidFill>
                  <a:srgbClr val="000000"/>
                </a:solidFill>
              </a:rPr>
              <a:t> </a:t>
            </a:r>
          </a:p>
        </p:txBody>
      </p:sp>
      <p:sp>
        <p:nvSpPr>
          <p:cNvPr id="409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3900515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0637756-C091-48F3-ACD7-7781B52F7981}" type="slidenum">
              <a:rPr lang="en-US" altLang="en-US" sz="2400">
                <a:solidFill>
                  <a:schemeClr val="tx2"/>
                </a:solidFill>
              </a:rPr>
              <a:pPr>
                <a:spcBef>
                  <a:spcPct val="0"/>
                </a:spcBef>
                <a:buClrTx/>
                <a:buSzTx/>
                <a:buFontTx/>
                <a:buNone/>
              </a:pPr>
              <a:t>36</a:t>
            </a:fld>
            <a:endParaRPr lang="en-US" altLang="en-US" sz="2400">
              <a:solidFill>
                <a:schemeClr val="tx2"/>
              </a:solidFill>
            </a:endParaRPr>
          </a:p>
        </p:txBody>
      </p:sp>
      <p:sp>
        <p:nvSpPr>
          <p:cNvPr id="41987" name="Rectangle 3"/>
          <p:cNvSpPr>
            <a:spLocks noGrp="1" noChangeArrowheads="1"/>
          </p:cNvSpPr>
          <p:nvPr>
            <p:ph type="body" idx="1"/>
          </p:nvPr>
        </p:nvSpPr>
        <p:spPr>
          <a:xfrm>
            <a:off x="675861" y="762000"/>
            <a:ext cx="10495722" cy="5334000"/>
          </a:xfrm>
        </p:spPr>
        <p:txBody>
          <a:bodyPr/>
          <a:lstStyle/>
          <a:p>
            <a:pPr marL="0" indent="0" eaLnBrk="1" hangingPunct="1">
              <a:buNone/>
            </a:pPr>
            <a:r>
              <a:rPr lang="en-US" altLang="en-US" dirty="0" err="1" smtClean="0">
                <a:solidFill>
                  <a:srgbClr val="000000"/>
                </a:solidFill>
              </a:rPr>
              <a:t>Contoh</a:t>
            </a:r>
            <a:r>
              <a:rPr lang="en-US" altLang="en-US" dirty="0" smtClean="0">
                <a:solidFill>
                  <a:srgbClr val="000000"/>
                </a:solidFill>
              </a:rPr>
              <a:t> </a:t>
            </a:r>
            <a:r>
              <a:rPr lang="en-US" altLang="en-US" dirty="0">
                <a:solidFill>
                  <a:srgbClr val="000000"/>
                </a:solidFill>
              </a:rPr>
              <a:t>1:</a:t>
            </a:r>
          </a:p>
          <a:p>
            <a:pPr>
              <a:buNone/>
            </a:pPr>
            <a:endParaRPr lang="en-GB" altLang="en-US" dirty="0" smtClean="0">
              <a:solidFill>
                <a:srgbClr val="000000"/>
              </a:solidFill>
              <a:cs typeface="Times New Roman" panose="02020603050405020304" pitchFamily="18" charset="0"/>
            </a:endParaRPr>
          </a:p>
          <a:p>
            <a:pPr>
              <a:buNone/>
            </a:pPr>
            <a:r>
              <a:rPr lang="en-GB" altLang="en-US" dirty="0" smtClean="0">
                <a:solidFill>
                  <a:srgbClr val="000000"/>
                </a:solidFill>
                <a:cs typeface="Times New Roman" panose="02020603050405020304" pitchFamily="18" charset="0"/>
              </a:rPr>
              <a:t>	</a:t>
            </a:r>
            <a:r>
              <a:rPr lang="en-GB" altLang="en-US" dirty="0" err="1" smtClean="0">
                <a:solidFill>
                  <a:srgbClr val="000000"/>
                </a:solidFill>
                <a:cs typeface="Times New Roman" panose="02020603050405020304" pitchFamily="18" charset="0"/>
              </a:rPr>
              <a:t>Plainteks</a:t>
            </a:r>
            <a:r>
              <a:rPr lang="en-GB" altLang="en-US" dirty="0">
                <a:solidFill>
                  <a:srgbClr val="000000"/>
                </a:solidFill>
                <a:cs typeface="Times New Roman" panose="02020603050405020304" pitchFamily="18" charset="0"/>
              </a:rPr>
              <a:t>	: </a:t>
            </a:r>
            <a:r>
              <a:rPr lang="en-GB" altLang="en-US" dirty="0" err="1" smtClean="0">
                <a:solidFill>
                  <a:srgbClr val="000000"/>
                </a:solidFill>
                <a:latin typeface="Courier New" panose="02070309020205020404" pitchFamily="49" charset="0"/>
                <a:cs typeface="Courier New" panose="02070309020205020404" pitchFamily="49" charset="0"/>
              </a:rPr>
              <a:t>cryptoisshortforcryptography</a:t>
            </a:r>
            <a:endParaRPr lang="en-GB" altLang="en-US" dirty="0" smtClean="0">
              <a:solidFill>
                <a:srgbClr val="000000"/>
              </a:solidFill>
              <a:latin typeface="Courier New" panose="02070309020205020404" pitchFamily="49" charset="0"/>
              <a:cs typeface="Courier New" panose="02070309020205020404" pitchFamily="49" charset="0"/>
            </a:endParaRPr>
          </a:p>
          <a:p>
            <a:pPr>
              <a:buNone/>
            </a:pPr>
            <a:r>
              <a:rPr lang="en-GB" altLang="en-US" dirty="0" smtClean="0">
                <a:solidFill>
                  <a:srgbClr val="000000"/>
                </a:solidFill>
                <a:cs typeface="Times New Roman" panose="02020603050405020304" pitchFamily="18" charset="0"/>
              </a:rPr>
              <a:t>	</a:t>
            </a:r>
            <a:r>
              <a:rPr lang="en-GB" altLang="en-US" dirty="0" err="1" smtClean="0">
                <a:solidFill>
                  <a:srgbClr val="000000"/>
                </a:solidFill>
                <a:cs typeface="Times New Roman" panose="02020603050405020304" pitchFamily="18" charset="0"/>
              </a:rPr>
              <a:t>Kunci</a:t>
            </a:r>
            <a:r>
              <a:rPr lang="en-GB" altLang="en-US" dirty="0">
                <a:solidFill>
                  <a:srgbClr val="000000"/>
                </a:solidFill>
                <a:cs typeface="Times New Roman" panose="02020603050405020304" pitchFamily="18" charset="0"/>
              </a:rPr>
              <a:t>	</a:t>
            </a:r>
            <a:r>
              <a:rPr lang="en-GB" altLang="en-US" dirty="0" smtClean="0">
                <a:solidFill>
                  <a:srgbClr val="000000"/>
                </a:solidFill>
                <a:cs typeface="Times New Roman" panose="02020603050405020304" pitchFamily="18" charset="0"/>
              </a:rPr>
              <a:t>: </a:t>
            </a:r>
            <a:r>
              <a:rPr lang="en-GB" altLang="en-US" dirty="0" err="1">
                <a:solidFill>
                  <a:srgbClr val="000000"/>
                </a:solidFill>
                <a:latin typeface="Courier New" panose="02070309020205020404" pitchFamily="49" charset="0"/>
                <a:cs typeface="Courier New" panose="02070309020205020404" pitchFamily="49" charset="0"/>
              </a:rPr>
              <a:t>abcdabcdabcdabcdabcdabcdabcd</a:t>
            </a:r>
            <a:endParaRPr lang="en-GB" altLang="en-US" dirty="0">
              <a:solidFill>
                <a:srgbClr val="000000"/>
              </a:solidFill>
              <a:cs typeface="Times New Roman" panose="02020603050405020304" pitchFamily="18" charset="0"/>
            </a:endParaRPr>
          </a:p>
          <a:p>
            <a:pPr>
              <a:buNone/>
            </a:pPr>
            <a:r>
              <a:rPr lang="en-GB" altLang="en-US" dirty="0" smtClean="0">
                <a:solidFill>
                  <a:srgbClr val="000000"/>
                </a:solidFill>
                <a:cs typeface="Times New Roman" panose="02020603050405020304" pitchFamily="18" charset="0"/>
              </a:rPr>
              <a:t>	</a:t>
            </a:r>
            <a:r>
              <a:rPr lang="en-GB" altLang="en-US" dirty="0" err="1" smtClean="0">
                <a:solidFill>
                  <a:srgbClr val="000000"/>
                </a:solidFill>
                <a:cs typeface="Times New Roman" panose="02020603050405020304" pitchFamily="18" charset="0"/>
              </a:rPr>
              <a:t>Cipherteks</a:t>
            </a:r>
            <a:r>
              <a:rPr lang="en-GB" altLang="en-US" dirty="0">
                <a:solidFill>
                  <a:srgbClr val="000000"/>
                </a:solidFill>
                <a:cs typeface="Times New Roman" panose="02020603050405020304" pitchFamily="18" charset="0"/>
              </a:rPr>
              <a:t>	: </a:t>
            </a:r>
            <a:r>
              <a:rPr lang="en-GB" altLang="en-US" b="1" dirty="0">
                <a:solidFill>
                  <a:srgbClr val="000000"/>
                </a:solidFill>
                <a:latin typeface="Courier New" panose="02070309020205020404" pitchFamily="49" charset="0"/>
                <a:cs typeface="Courier New" panose="02070309020205020404" pitchFamily="49" charset="0"/>
              </a:rPr>
              <a:t>CSASTP</a:t>
            </a:r>
            <a:r>
              <a:rPr lang="en-GB" altLang="en-US" dirty="0">
                <a:solidFill>
                  <a:srgbClr val="000000"/>
                </a:solidFill>
                <a:latin typeface="Courier New" panose="02070309020205020404" pitchFamily="49" charset="0"/>
                <a:cs typeface="Courier New" panose="02070309020205020404" pitchFamily="49" charset="0"/>
              </a:rPr>
              <a:t>KVSIQUTGQU</a:t>
            </a:r>
            <a:r>
              <a:rPr lang="en-GB" altLang="en-US" b="1" dirty="0">
                <a:solidFill>
                  <a:srgbClr val="000000"/>
                </a:solidFill>
                <a:latin typeface="Courier New" panose="02070309020205020404" pitchFamily="49" charset="0"/>
                <a:cs typeface="Courier New" panose="02070309020205020404" pitchFamily="49" charset="0"/>
              </a:rPr>
              <a:t>CSASTP</a:t>
            </a:r>
            <a:r>
              <a:rPr lang="en-GB" altLang="en-US" dirty="0">
                <a:solidFill>
                  <a:srgbClr val="000000"/>
                </a:solidFill>
                <a:latin typeface="Courier New" panose="02070309020205020404" pitchFamily="49" charset="0"/>
                <a:cs typeface="Courier New" panose="02070309020205020404" pitchFamily="49" charset="0"/>
              </a:rPr>
              <a:t>IUAQJB</a:t>
            </a:r>
            <a:r>
              <a:rPr lang="en-US" altLang="en-US" dirty="0">
                <a:solidFill>
                  <a:srgbClr val="000000"/>
                </a:solidFill>
              </a:rPr>
              <a:t> </a:t>
            </a:r>
          </a:p>
          <a:p>
            <a:pPr>
              <a:buNone/>
            </a:pPr>
            <a:endParaRPr lang="en-US" altLang="en-US" dirty="0">
              <a:solidFill>
                <a:srgbClr val="000000"/>
              </a:solidFill>
            </a:endParaRPr>
          </a:p>
          <a:p>
            <a:r>
              <a:rPr lang="en-GB" altLang="en-US" dirty="0" err="1">
                <a:solidFill>
                  <a:srgbClr val="000000"/>
                </a:solidFill>
                <a:cs typeface="Times New Roman" panose="02020603050405020304" pitchFamily="18" charset="0"/>
              </a:rPr>
              <a:t>Pada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contoh</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ini</a:t>
            </a:r>
            <a:r>
              <a:rPr lang="en-GB" altLang="en-US" dirty="0">
                <a:solidFill>
                  <a:srgbClr val="000000"/>
                </a:solidFill>
                <a:cs typeface="Times New Roman" panose="02020603050405020304" pitchFamily="18" charset="0"/>
              </a:rPr>
              <a:t>, </a:t>
            </a:r>
            <a:r>
              <a:rPr lang="en-GB" altLang="en-US" dirty="0" smtClean="0">
                <a:solidFill>
                  <a:srgbClr val="000000"/>
                </a:solidFill>
                <a:latin typeface="Courier" pitchFamily="49" charset="0"/>
                <a:cs typeface="Times New Roman" panose="02020603050405020304" pitchFamily="18" charset="0"/>
              </a:rPr>
              <a:t>crypto</a:t>
            </a:r>
            <a:r>
              <a:rPr lang="en-GB" altLang="en-US" dirty="0" smtClean="0">
                <a:solidFill>
                  <a:srgbClr val="000000"/>
                </a:solidFill>
                <a:cs typeface="Times New Roman" panose="02020603050405020304" pitchFamily="18" charset="0"/>
              </a:rPr>
              <a:t> </a:t>
            </a:r>
            <a:r>
              <a:rPr lang="en-GB" altLang="en-US" dirty="0" err="1" smtClean="0">
                <a:solidFill>
                  <a:srgbClr val="000000"/>
                </a:solidFill>
                <a:cs typeface="Times New Roman" panose="02020603050405020304" pitchFamily="18" charset="0"/>
              </a:rPr>
              <a:t>dienkripsi</a:t>
            </a:r>
            <a:r>
              <a:rPr lang="en-GB" altLang="en-US" dirty="0" smtClean="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menjadi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kriptogram</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sama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yaitu</a:t>
            </a:r>
            <a:r>
              <a:rPr lang="en-GB" altLang="en-US" dirty="0">
                <a:solidFill>
                  <a:srgbClr val="000000"/>
                </a:solidFill>
                <a:cs typeface="Times New Roman" panose="02020603050405020304" pitchFamily="18" charset="0"/>
              </a:rPr>
              <a:t> </a:t>
            </a:r>
            <a:r>
              <a:rPr lang="en-GB" altLang="en-US" b="1" dirty="0">
                <a:solidFill>
                  <a:srgbClr val="000000"/>
                </a:solidFill>
                <a:latin typeface="Courier" pitchFamily="49" charset="0"/>
                <a:cs typeface="Times New Roman" panose="02020603050405020304" pitchFamily="18" charset="0"/>
              </a:rPr>
              <a:t>CSATP</a:t>
            </a:r>
            <a:r>
              <a:rPr lang="en-GB" altLang="en-US" dirty="0">
                <a:solidFill>
                  <a:srgbClr val="000000"/>
                </a:solidFill>
                <a:cs typeface="Times New Roman" panose="02020603050405020304" pitchFamily="18" charset="0"/>
              </a:rPr>
              <a:t>. </a:t>
            </a:r>
          </a:p>
          <a:p>
            <a:endParaRPr lang="en-GB" altLang="en-US" dirty="0">
              <a:solidFill>
                <a:srgbClr val="000000"/>
              </a:solidFill>
              <a:cs typeface="Times New Roman" panose="02020603050405020304" pitchFamily="18" charset="0"/>
            </a:endParaRPr>
          </a:p>
          <a:p>
            <a:r>
              <a:rPr lang="en-GB" altLang="en-US" dirty="0" err="1">
                <a:solidFill>
                  <a:srgbClr val="000000"/>
                </a:solidFill>
                <a:cs typeface="Times New Roman" panose="02020603050405020304" pitchFamily="18" charset="0"/>
              </a:rPr>
              <a:t>Tetapi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kasus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seperti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ini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tidak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selalu</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demikian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misalnya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pada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contoh</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berikut</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ini</a:t>
            </a:r>
            <a:r>
              <a:rPr lang="en-GB" altLang="en-US" dirty="0">
                <a:solidFill>
                  <a:srgbClr val="000000"/>
                </a:solidFill>
                <a:cs typeface="Times New Roman" panose="02020603050405020304" pitchFamily="18" charset="0"/>
              </a:rPr>
              <a:t>….</a:t>
            </a:r>
            <a:r>
              <a:rPr lang="en-US" altLang="en-US" dirty="0">
                <a:solidFill>
                  <a:srgbClr val="000000"/>
                </a:solidFill>
                <a:cs typeface="Times New Roman" panose="02020603050405020304" pitchFamily="18" charset="0"/>
              </a:rPr>
              <a:t> </a:t>
            </a:r>
          </a:p>
          <a:p>
            <a:pPr eaLnBrk="1" hangingPunct="1">
              <a:buFontTx/>
              <a:buNone/>
            </a:pPr>
            <a:endParaRPr lang="en-GB" altLang="en-US" dirty="0">
              <a:solidFill>
                <a:srgbClr val="000000"/>
              </a:solidFill>
              <a:cs typeface="Times New Roman" panose="02020603050405020304" pitchFamily="18" charset="0"/>
            </a:endParaRPr>
          </a:p>
        </p:txBody>
      </p:sp>
      <p:sp>
        <p:nvSpPr>
          <p:cNvPr id="4198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24781770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482EDEA2-607B-4874-965C-DEAD7C24AF5D}" type="slidenum">
              <a:rPr lang="en-US" altLang="en-US" sz="2400">
                <a:solidFill>
                  <a:schemeClr val="tx2"/>
                </a:solidFill>
              </a:rPr>
              <a:pPr>
                <a:spcBef>
                  <a:spcPct val="0"/>
                </a:spcBef>
                <a:buClrTx/>
                <a:buSzTx/>
                <a:buFontTx/>
                <a:buNone/>
              </a:pPr>
              <a:t>37</a:t>
            </a:fld>
            <a:endParaRPr lang="en-US" altLang="en-US" sz="2400">
              <a:solidFill>
                <a:schemeClr val="tx2"/>
              </a:solidFill>
            </a:endParaRPr>
          </a:p>
        </p:txBody>
      </p:sp>
      <p:sp>
        <p:nvSpPr>
          <p:cNvPr id="43011" name="Rectangle 3"/>
          <p:cNvSpPr>
            <a:spLocks noGrp="1" noChangeArrowheads="1"/>
          </p:cNvSpPr>
          <p:nvPr>
            <p:ph type="body" idx="1"/>
          </p:nvPr>
        </p:nvSpPr>
        <p:spPr>
          <a:xfrm>
            <a:off x="1113183" y="685800"/>
            <a:ext cx="9998765" cy="5410200"/>
          </a:xfrm>
        </p:spPr>
        <p:txBody>
          <a:bodyPr>
            <a:normAutofit/>
          </a:bodyPr>
          <a:lstStyle/>
          <a:p>
            <a:pPr marL="0" indent="0" eaLnBrk="1" hangingPunct="1">
              <a:buNone/>
            </a:pPr>
            <a:r>
              <a:rPr lang="en-US" altLang="en-US" dirty="0" err="1">
                <a:solidFill>
                  <a:srgbClr val="000000"/>
                </a:solidFill>
              </a:rPr>
              <a:t>Contoh</a:t>
            </a:r>
            <a:r>
              <a:rPr lang="en-US" altLang="en-US" dirty="0">
                <a:solidFill>
                  <a:srgbClr val="000000"/>
                </a:solidFill>
              </a:rPr>
              <a:t> 2:</a:t>
            </a:r>
          </a:p>
          <a:p>
            <a:pPr eaLnBrk="1" hangingPunct="1">
              <a:buFontTx/>
              <a:buNone/>
            </a:pPr>
            <a:endParaRPr lang="en-US" altLang="en-US" dirty="0">
              <a:solidFill>
                <a:srgbClr val="000000"/>
              </a:solidFill>
            </a:endParaRPr>
          </a:p>
          <a:p>
            <a:pPr eaLnBrk="1" hangingPunct="1">
              <a:buFontTx/>
              <a:buNone/>
            </a:pPr>
            <a:r>
              <a:rPr lang="en-GB" altLang="en-US" dirty="0" err="1">
                <a:solidFill>
                  <a:srgbClr val="000000"/>
                </a:solidFill>
                <a:cs typeface="Times New Roman" panose="02020603050405020304" pitchFamily="18" charset="0"/>
              </a:rPr>
              <a:t>Plainteks</a:t>
            </a:r>
            <a:r>
              <a:rPr lang="en-GB" altLang="en-US" dirty="0">
                <a:solidFill>
                  <a:srgbClr val="000000"/>
                </a:solidFill>
                <a:cs typeface="Times New Roman" panose="02020603050405020304" pitchFamily="18" charset="0"/>
              </a:rPr>
              <a:t>	: </a:t>
            </a:r>
            <a:r>
              <a:rPr lang="en-GB" altLang="en-US" dirty="0" err="1" smtClean="0">
                <a:solidFill>
                  <a:srgbClr val="000000"/>
                </a:solidFill>
                <a:latin typeface="Courier New" panose="02070309020205020404" pitchFamily="49" charset="0"/>
                <a:cs typeface="Courier New" panose="02070309020205020404" pitchFamily="49" charset="0"/>
              </a:rPr>
              <a:t>cryptoisshortforcryptography</a:t>
            </a:r>
            <a:endParaRPr lang="en-GB" altLang="en-US" dirty="0">
              <a:solidFill>
                <a:srgbClr val="000000"/>
              </a:solidFill>
              <a:latin typeface="Courier New" panose="02070309020205020404" pitchFamily="49" charset="0"/>
              <a:cs typeface="Courier New" panose="02070309020205020404" pitchFamily="49" charset="0"/>
            </a:endParaRPr>
          </a:p>
          <a:p>
            <a:pPr eaLnBrk="1" hangingPunct="1">
              <a:buFontTx/>
              <a:buNone/>
            </a:pPr>
            <a:r>
              <a:rPr lang="en-GB" altLang="en-US" dirty="0" err="1">
                <a:solidFill>
                  <a:srgbClr val="000000"/>
                </a:solidFill>
                <a:cs typeface="Times New Roman" panose="02020603050405020304" pitchFamily="18" charset="0"/>
              </a:rPr>
              <a:t>Kunci</a:t>
            </a:r>
            <a:r>
              <a:rPr lang="en-GB" altLang="en-US" dirty="0">
                <a:solidFill>
                  <a:srgbClr val="000000"/>
                </a:solidFill>
                <a:cs typeface="Times New Roman" panose="02020603050405020304" pitchFamily="18" charset="0"/>
              </a:rPr>
              <a:t>		: </a:t>
            </a:r>
            <a:r>
              <a:rPr lang="en-GB" altLang="en-US" dirty="0" err="1">
                <a:solidFill>
                  <a:srgbClr val="000000"/>
                </a:solidFill>
                <a:latin typeface="Courier New" panose="02070309020205020404" pitchFamily="49" charset="0"/>
                <a:cs typeface="Courier New" panose="02070309020205020404" pitchFamily="49" charset="0"/>
              </a:rPr>
              <a:t>abcdefabcdefabcdefabcdefabcd</a:t>
            </a:r>
            <a:endParaRPr lang="en-GB" altLang="en-US" dirty="0">
              <a:solidFill>
                <a:srgbClr val="000000"/>
              </a:solidFill>
              <a:cs typeface="Times New Roman" panose="02020603050405020304" pitchFamily="18" charset="0"/>
            </a:endParaRPr>
          </a:p>
          <a:p>
            <a:pPr algn="just" eaLnBrk="1" hangingPunct="1">
              <a:buFontTx/>
              <a:buNone/>
            </a:pPr>
            <a:r>
              <a:rPr lang="en-GB" altLang="en-US" dirty="0" err="1">
                <a:solidFill>
                  <a:srgbClr val="000000"/>
                </a:solidFill>
                <a:cs typeface="Times New Roman" panose="02020603050405020304" pitchFamily="18" charset="0"/>
              </a:rPr>
              <a:t>Cipherteks</a:t>
            </a:r>
            <a:r>
              <a:rPr lang="en-GB" altLang="en-US" dirty="0">
                <a:solidFill>
                  <a:srgbClr val="000000"/>
                </a:solidFill>
                <a:cs typeface="Times New Roman" panose="02020603050405020304" pitchFamily="18" charset="0"/>
              </a:rPr>
              <a:t>	: </a:t>
            </a:r>
            <a:r>
              <a:rPr lang="en-GB" altLang="en-US" b="1" dirty="0">
                <a:solidFill>
                  <a:srgbClr val="000000"/>
                </a:solidFill>
                <a:latin typeface="Courier New" panose="02070309020205020404" pitchFamily="49" charset="0"/>
                <a:cs typeface="Courier New" panose="02070309020205020404" pitchFamily="49" charset="0"/>
              </a:rPr>
              <a:t>CSASXT</a:t>
            </a:r>
            <a:r>
              <a:rPr lang="en-GB" altLang="en-US" dirty="0">
                <a:solidFill>
                  <a:srgbClr val="000000"/>
                </a:solidFill>
                <a:latin typeface="Courier New" panose="02070309020205020404" pitchFamily="49" charset="0"/>
                <a:cs typeface="Courier New" panose="02070309020205020404" pitchFamily="49" charset="0"/>
              </a:rPr>
              <a:t>ITUKWSTGQU</a:t>
            </a:r>
            <a:r>
              <a:rPr lang="en-GB" altLang="en-US" b="1" dirty="0">
                <a:solidFill>
                  <a:srgbClr val="000000"/>
                </a:solidFill>
                <a:latin typeface="Courier New" panose="02070309020205020404" pitchFamily="49" charset="0"/>
                <a:cs typeface="Courier New" panose="02070309020205020404" pitchFamily="49" charset="0"/>
              </a:rPr>
              <a:t>CWYQVR</a:t>
            </a:r>
            <a:r>
              <a:rPr lang="en-GB" altLang="en-US" dirty="0">
                <a:solidFill>
                  <a:srgbClr val="000000"/>
                </a:solidFill>
                <a:latin typeface="Courier New" panose="02070309020205020404" pitchFamily="49" charset="0"/>
                <a:cs typeface="Courier New" panose="02070309020205020404" pitchFamily="49" charset="0"/>
              </a:rPr>
              <a:t>KWAQJB</a:t>
            </a:r>
            <a:endParaRPr lang="en-GB" altLang="en-US" dirty="0">
              <a:solidFill>
                <a:srgbClr val="000000"/>
              </a:solidFill>
              <a:cs typeface="Times New Roman" panose="02020603050405020304" pitchFamily="18" charset="0"/>
            </a:endParaRPr>
          </a:p>
          <a:p>
            <a:pPr eaLnBrk="1" hangingPunct="1">
              <a:buFontTx/>
              <a:buNone/>
            </a:pPr>
            <a:endParaRPr lang="en-US" altLang="en-US" dirty="0">
              <a:solidFill>
                <a:srgbClr val="000000"/>
              </a:solidFill>
            </a:endParaRPr>
          </a:p>
          <a:p>
            <a:pPr eaLnBrk="1" hangingPunct="1"/>
            <a:r>
              <a:rPr lang="en-GB" altLang="en-US" dirty="0" err="1">
                <a:solidFill>
                  <a:srgbClr val="000000"/>
                </a:solidFill>
                <a:cs typeface="Times New Roman" panose="02020603050405020304" pitchFamily="18" charset="0"/>
              </a:rPr>
              <a:t>Pada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contoh</a:t>
            </a:r>
            <a:r>
              <a:rPr lang="en-GB" altLang="en-US" dirty="0">
                <a:solidFill>
                  <a:srgbClr val="000000"/>
                </a:solidFill>
                <a:cs typeface="Times New Roman" panose="02020603050405020304" pitchFamily="18" charset="0"/>
              </a:rPr>
              <a:t> di </a:t>
            </a:r>
            <a:r>
              <a:rPr lang="en-GB" altLang="en-US" dirty="0" err="1">
                <a:solidFill>
                  <a:srgbClr val="000000"/>
                </a:solidFill>
                <a:cs typeface="Times New Roman" panose="02020603050405020304" pitchFamily="18" charset="0"/>
              </a:rPr>
              <a:t>atas</a:t>
            </a:r>
            <a:r>
              <a:rPr lang="en-GB" altLang="en-US" dirty="0">
                <a:solidFill>
                  <a:srgbClr val="000000"/>
                </a:solidFill>
                <a:cs typeface="Times New Roman" panose="02020603050405020304" pitchFamily="18" charset="0"/>
              </a:rPr>
              <a:t>, </a:t>
            </a:r>
            <a:r>
              <a:rPr lang="en-GB" altLang="en-US" dirty="0" smtClean="0">
                <a:solidFill>
                  <a:srgbClr val="000000"/>
                </a:solidFill>
                <a:latin typeface="Courier" pitchFamily="49" charset="0"/>
                <a:cs typeface="Times New Roman" panose="02020603050405020304" pitchFamily="18" charset="0"/>
              </a:rPr>
              <a:t>crypto</a:t>
            </a:r>
            <a:r>
              <a:rPr lang="en-GB" altLang="en-US" dirty="0" smtClean="0">
                <a:solidFill>
                  <a:srgbClr val="000000"/>
                </a:solidFill>
                <a:cs typeface="Times New Roman" panose="02020603050405020304" pitchFamily="18" charset="0"/>
              </a:rPr>
              <a:t> </a:t>
            </a:r>
            <a:r>
              <a:rPr lang="en-GB" altLang="en-US" dirty="0" err="1" smtClean="0">
                <a:solidFill>
                  <a:srgbClr val="000000"/>
                </a:solidFill>
                <a:cs typeface="Times New Roman" panose="02020603050405020304" pitchFamily="18" charset="0"/>
              </a:rPr>
              <a:t>tidak</a:t>
            </a:r>
            <a:r>
              <a:rPr lang="en-GB" altLang="en-US" dirty="0" smtClean="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dienkripsi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menjadi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kriptogram</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sama</a:t>
            </a:r>
            <a:r>
              <a:rPr lang="en-GB" altLang="en-US" dirty="0">
                <a:solidFill>
                  <a:srgbClr val="000000"/>
                </a:solidFill>
                <a:cs typeface="Times New Roman" panose="02020603050405020304" pitchFamily="18" charset="0"/>
              </a:rPr>
              <a:t>. </a:t>
            </a:r>
          </a:p>
          <a:p>
            <a:pPr eaLnBrk="1" hangingPunct="1"/>
            <a:endParaRPr lang="en-GB" altLang="en-US" dirty="0">
              <a:solidFill>
                <a:srgbClr val="000000"/>
              </a:solidFill>
              <a:cs typeface="Times New Roman" panose="02020603050405020304" pitchFamily="18" charset="0"/>
            </a:endParaRPr>
          </a:p>
          <a:p>
            <a:pPr eaLnBrk="1" hangingPunct="1"/>
            <a:r>
              <a:rPr lang="en-GB" altLang="en-US" dirty="0" err="1">
                <a:solidFill>
                  <a:srgbClr val="000000"/>
                </a:solidFill>
                <a:cs typeface="Times New Roman" panose="02020603050405020304" pitchFamily="18" charset="0"/>
              </a:rPr>
              <a:t>Mengapa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bisa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demikian</a:t>
            </a:r>
            <a:r>
              <a:rPr lang="en-GB" altLang="en-US" dirty="0">
                <a:solidFill>
                  <a:srgbClr val="000000"/>
                </a:solidFill>
                <a:cs typeface="Times New Roman" panose="02020603050405020304" pitchFamily="18" charset="0"/>
              </a:rPr>
              <a:t>?</a:t>
            </a:r>
            <a:endParaRPr lang="en-US" altLang="en-US" dirty="0">
              <a:solidFill>
                <a:srgbClr val="000000"/>
              </a:solidFill>
              <a:cs typeface="Times New Roman" panose="02020603050405020304" pitchFamily="18" charset="0"/>
            </a:endParaRPr>
          </a:p>
        </p:txBody>
      </p:sp>
      <p:sp>
        <p:nvSpPr>
          <p:cNvPr id="4301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17960615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0B4EE7E5-2A69-4603-9654-EAFD6D70167E}" type="slidenum">
              <a:rPr lang="en-US" altLang="en-US" sz="2400">
                <a:solidFill>
                  <a:schemeClr val="tx2"/>
                </a:solidFill>
              </a:rPr>
              <a:pPr>
                <a:spcBef>
                  <a:spcPct val="0"/>
                </a:spcBef>
                <a:buClrTx/>
                <a:buSzTx/>
                <a:buFontTx/>
                <a:buNone/>
              </a:pPr>
              <a:t>38</a:t>
            </a:fld>
            <a:endParaRPr lang="en-US" altLang="en-US" sz="2400">
              <a:solidFill>
                <a:schemeClr val="tx2"/>
              </a:solidFill>
            </a:endParaRPr>
          </a:p>
        </p:txBody>
      </p:sp>
      <p:sp>
        <p:nvSpPr>
          <p:cNvPr id="44035" name="Rectangle 3"/>
          <p:cNvSpPr>
            <a:spLocks noGrp="1" noChangeArrowheads="1"/>
          </p:cNvSpPr>
          <p:nvPr>
            <p:ph type="body" idx="1"/>
          </p:nvPr>
        </p:nvSpPr>
        <p:spPr>
          <a:xfrm>
            <a:off x="815009" y="381000"/>
            <a:ext cx="10538791" cy="5257800"/>
          </a:xfrm>
        </p:spPr>
        <p:txBody>
          <a:bodyPr>
            <a:noAutofit/>
          </a:bodyPr>
          <a:lstStyle/>
          <a:p>
            <a:pPr eaLnBrk="1" hangingPunct="1">
              <a:lnSpc>
                <a:spcPct val="90000"/>
              </a:lnSpc>
            </a:pPr>
            <a:r>
              <a:rPr lang="en-GB" altLang="en-US" dirty="0" err="1">
                <a:solidFill>
                  <a:srgbClr val="000000"/>
                </a:solidFill>
                <a:cs typeface="Times New Roman" panose="02020603050405020304" pitchFamily="18" charset="0"/>
              </a:rPr>
              <a:t>Secara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intuitif</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jika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jarak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antara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dua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buah</a:t>
            </a:r>
            <a:r>
              <a:rPr lang="en-GB" altLang="en-US" dirty="0">
                <a:solidFill>
                  <a:srgbClr val="000000"/>
                </a:solidFill>
                <a:cs typeface="Times New Roman" panose="02020603050405020304" pitchFamily="18" charset="0"/>
              </a:rPr>
              <a:t> </a:t>
            </a:r>
            <a:r>
              <a:rPr lang="en-GB" altLang="en-US" i="1" dirty="0">
                <a:solidFill>
                  <a:srgbClr val="000000"/>
                </a:solidFill>
                <a:cs typeface="Times New Roman" panose="02020603050405020304" pitchFamily="18" charset="0"/>
              </a:rPr>
              <a:t>string</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berulang</a:t>
            </a:r>
            <a:r>
              <a:rPr lang="en-GB" altLang="en-US" dirty="0">
                <a:solidFill>
                  <a:srgbClr val="000000"/>
                </a:solidFill>
                <a:cs typeface="Times New Roman" panose="02020603050405020304" pitchFamily="18" charset="0"/>
              </a:rPr>
              <a:t> di </a:t>
            </a:r>
            <a:r>
              <a:rPr lang="en-GB" altLang="en-US" dirty="0" err="1">
                <a:solidFill>
                  <a:srgbClr val="000000"/>
                </a:solidFill>
                <a:cs typeface="Times New Roman" panose="02020603050405020304" pitchFamily="18" charset="0"/>
              </a:rPr>
              <a:t>dalam</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plainteks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merupakan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kelipatan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dari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panjang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kunci</a:t>
            </a:r>
            <a:r>
              <a:rPr lang="en-GB" altLang="en-US" dirty="0">
                <a:solidFill>
                  <a:srgbClr val="000000"/>
                </a:solidFill>
                <a:cs typeface="Times New Roman" panose="02020603050405020304" pitchFamily="18" charset="0"/>
              </a:rPr>
              <a:t>, </a:t>
            </a:r>
          </a:p>
          <a:p>
            <a:pPr eaLnBrk="1" hangingPunct="1">
              <a:lnSpc>
                <a:spcPct val="90000"/>
              </a:lnSpc>
            </a:pPr>
            <a:endParaRPr lang="en-GB" altLang="en-US" dirty="0">
              <a:solidFill>
                <a:srgbClr val="000000"/>
              </a:solidFill>
              <a:cs typeface="Times New Roman" panose="02020603050405020304" pitchFamily="18" charset="0"/>
            </a:endParaRPr>
          </a:p>
          <a:p>
            <a:pPr eaLnBrk="1" hangingPunct="1">
              <a:lnSpc>
                <a:spcPct val="90000"/>
              </a:lnSpc>
            </a:pPr>
            <a:r>
              <a:rPr lang="en-GB" altLang="en-US" dirty="0" err="1">
                <a:solidFill>
                  <a:srgbClr val="000000"/>
                </a:solidFill>
                <a:cs typeface="Times New Roman" panose="02020603050405020304" pitchFamily="18" charset="0"/>
              </a:rPr>
              <a:t>maka</a:t>
            </a:r>
            <a:r>
              <a:rPr lang="en-GB" altLang="en-US" dirty="0">
                <a:solidFill>
                  <a:srgbClr val="000000"/>
                </a:solidFill>
                <a:cs typeface="Times New Roman" panose="02020603050405020304" pitchFamily="18" charset="0"/>
              </a:rPr>
              <a:t> </a:t>
            </a:r>
            <a:r>
              <a:rPr lang="en-GB" altLang="en-US" i="1" dirty="0">
                <a:solidFill>
                  <a:srgbClr val="000000"/>
                </a:solidFill>
                <a:cs typeface="Times New Roman" panose="02020603050405020304" pitchFamily="18" charset="0"/>
              </a:rPr>
              <a:t>string</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sama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tersebut</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muncul</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menjadi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kriptogram</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sama</a:t>
            </a:r>
            <a:r>
              <a:rPr lang="en-GB" altLang="en-US" dirty="0">
                <a:solidFill>
                  <a:srgbClr val="000000"/>
                </a:solidFill>
                <a:cs typeface="Times New Roman" panose="02020603050405020304" pitchFamily="18" charset="0"/>
              </a:rPr>
              <a:t> pula di </a:t>
            </a:r>
            <a:r>
              <a:rPr lang="en-GB" altLang="en-US" dirty="0" err="1">
                <a:solidFill>
                  <a:srgbClr val="000000"/>
                </a:solidFill>
                <a:cs typeface="Times New Roman" panose="02020603050405020304" pitchFamily="18" charset="0"/>
              </a:rPr>
              <a:t>dalam</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cipherteks</a:t>
            </a:r>
            <a:r>
              <a:rPr lang="en-GB" altLang="en-US" dirty="0">
                <a:solidFill>
                  <a:srgbClr val="000000"/>
                </a:solidFill>
                <a:cs typeface="Times New Roman" panose="02020603050405020304" pitchFamily="18" charset="0"/>
              </a:rPr>
              <a:t>. </a:t>
            </a:r>
          </a:p>
          <a:p>
            <a:pPr eaLnBrk="1" hangingPunct="1">
              <a:lnSpc>
                <a:spcPct val="90000"/>
              </a:lnSpc>
            </a:pPr>
            <a:endParaRPr lang="en-GB" altLang="en-US" dirty="0">
              <a:solidFill>
                <a:srgbClr val="000000"/>
              </a:solidFill>
              <a:cs typeface="Times New Roman" panose="02020603050405020304" pitchFamily="18" charset="0"/>
            </a:endParaRPr>
          </a:p>
          <a:p>
            <a:pPr algn="just" eaLnBrk="1" hangingPunct="1">
              <a:lnSpc>
                <a:spcPct val="90000"/>
              </a:lnSpc>
            </a:pPr>
            <a:r>
              <a:rPr lang="en-GB" altLang="en-US" dirty="0" err="1">
                <a:solidFill>
                  <a:srgbClr val="000000"/>
                </a:solidFill>
                <a:cs typeface="Times New Roman" panose="02020603050405020304" pitchFamily="18" charset="0"/>
              </a:rPr>
              <a:t>Pada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Contoh</a:t>
            </a:r>
            <a:r>
              <a:rPr lang="en-GB" altLang="en-US" dirty="0">
                <a:solidFill>
                  <a:srgbClr val="000000"/>
                </a:solidFill>
                <a:cs typeface="Times New Roman" panose="02020603050405020304" pitchFamily="18" charset="0"/>
              </a:rPr>
              <a:t> 1, </a:t>
            </a:r>
          </a:p>
          <a:p>
            <a:pPr algn="just" eaLnBrk="1" hangingPunct="1">
              <a:lnSpc>
                <a:spcPct val="90000"/>
              </a:lnSpc>
              <a:buFontTx/>
              <a:buNone/>
            </a:pPr>
            <a:r>
              <a:rPr lang="en-GB" altLang="en-US" dirty="0">
                <a:solidFill>
                  <a:srgbClr val="000000"/>
                </a:solidFill>
                <a:cs typeface="Times New Roman" panose="02020603050405020304" pitchFamily="18" charset="0"/>
              </a:rPr>
              <a:t>		- </a:t>
            </a:r>
            <a:r>
              <a:rPr lang="en-GB" altLang="en-US" dirty="0" err="1">
                <a:solidFill>
                  <a:srgbClr val="000000"/>
                </a:solidFill>
                <a:cs typeface="Times New Roman" panose="02020603050405020304" pitchFamily="18" charset="0"/>
              </a:rPr>
              <a:t>kunci</a:t>
            </a:r>
            <a:r>
              <a:rPr lang="en-GB" altLang="en-US" dirty="0">
                <a:solidFill>
                  <a:srgbClr val="000000"/>
                </a:solidFill>
                <a:cs typeface="Times New Roman" panose="02020603050405020304" pitchFamily="18" charset="0"/>
              </a:rPr>
              <a:t> = </a:t>
            </a:r>
            <a:r>
              <a:rPr lang="en-GB" altLang="en-US" dirty="0" err="1">
                <a:solidFill>
                  <a:srgbClr val="000000"/>
                </a:solidFill>
                <a:latin typeface="Courier" pitchFamily="49" charset="0"/>
                <a:cs typeface="Times New Roman" panose="02020603050405020304" pitchFamily="18" charset="0"/>
              </a:rPr>
              <a:t>abcd</a:t>
            </a:r>
            <a:r>
              <a:rPr lang="en-GB" altLang="en-US" dirty="0">
                <a:solidFill>
                  <a:srgbClr val="000000"/>
                </a:solidFill>
                <a:cs typeface="Times New Roman" panose="02020603050405020304" pitchFamily="18" charset="0"/>
              </a:rPr>
              <a:t> </a:t>
            </a:r>
          </a:p>
          <a:p>
            <a:pPr algn="just" eaLnBrk="1" hangingPunct="1">
              <a:lnSpc>
                <a:spcPct val="90000"/>
              </a:lnSpc>
              <a:buFontTx/>
              <a:buNone/>
            </a:pPr>
            <a:r>
              <a:rPr lang="en-GB" altLang="en-US" dirty="0">
                <a:solidFill>
                  <a:srgbClr val="000000"/>
                </a:solidFill>
                <a:cs typeface="Times New Roman" panose="02020603050405020304" pitchFamily="18" charset="0"/>
              </a:rPr>
              <a:t>		- </a:t>
            </a:r>
            <a:r>
              <a:rPr lang="en-GB" altLang="en-US" dirty="0" err="1">
                <a:solidFill>
                  <a:srgbClr val="000000"/>
                </a:solidFill>
                <a:cs typeface="Times New Roman" panose="02020603050405020304" pitchFamily="18" charset="0"/>
              </a:rPr>
              <a:t>panjang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kunci</a:t>
            </a:r>
            <a:r>
              <a:rPr lang="en-GB" altLang="en-US" dirty="0">
                <a:solidFill>
                  <a:srgbClr val="000000"/>
                </a:solidFill>
                <a:cs typeface="Times New Roman" panose="02020603050405020304" pitchFamily="18" charset="0"/>
              </a:rPr>
              <a:t> = 4</a:t>
            </a:r>
          </a:p>
          <a:p>
            <a:pPr algn="just" eaLnBrk="1" hangingPunct="1">
              <a:lnSpc>
                <a:spcPct val="90000"/>
              </a:lnSpc>
              <a:buFontTx/>
              <a:buNone/>
            </a:pPr>
            <a:r>
              <a:rPr lang="en-GB" altLang="en-US" dirty="0">
                <a:solidFill>
                  <a:srgbClr val="000000"/>
                </a:solidFill>
                <a:cs typeface="Times New Roman" panose="02020603050405020304" pitchFamily="18" charset="0"/>
              </a:rPr>
              <a:t>		- </a:t>
            </a:r>
            <a:r>
              <a:rPr lang="en-GB" altLang="en-US" dirty="0" err="1">
                <a:solidFill>
                  <a:srgbClr val="000000"/>
                </a:solidFill>
                <a:cs typeface="Times New Roman" panose="02020603050405020304" pitchFamily="18" charset="0"/>
              </a:rPr>
              <a:t>jarak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antara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dua</a:t>
            </a:r>
            <a:r>
              <a:rPr lang="en-GB" altLang="en-US" dirty="0">
                <a:solidFill>
                  <a:srgbClr val="000000"/>
                </a:solidFill>
                <a:cs typeface="Times New Roman" panose="02020603050405020304" pitchFamily="18" charset="0"/>
              </a:rPr>
              <a:t> </a:t>
            </a:r>
            <a:r>
              <a:rPr lang="en-GB" altLang="en-US" dirty="0" smtClean="0">
                <a:solidFill>
                  <a:srgbClr val="000000"/>
                </a:solidFill>
                <a:latin typeface="Courier" pitchFamily="49" charset="0"/>
                <a:cs typeface="Times New Roman" panose="02020603050405020304" pitchFamily="18" charset="0"/>
              </a:rPr>
              <a:t>crypto</a:t>
            </a:r>
            <a:r>
              <a:rPr lang="en-GB" altLang="en-US" dirty="0" smtClean="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berulang</a:t>
            </a:r>
            <a:r>
              <a:rPr lang="en-GB" altLang="en-US" dirty="0">
                <a:solidFill>
                  <a:srgbClr val="000000"/>
                </a:solidFill>
                <a:cs typeface="Times New Roman" panose="02020603050405020304" pitchFamily="18" charset="0"/>
              </a:rPr>
              <a:t> = 16</a:t>
            </a:r>
          </a:p>
          <a:p>
            <a:pPr algn="just" eaLnBrk="1" hangingPunct="1">
              <a:lnSpc>
                <a:spcPct val="90000"/>
              </a:lnSpc>
              <a:buFontTx/>
              <a:buNone/>
            </a:pPr>
            <a:r>
              <a:rPr lang="en-GB" altLang="en-US" dirty="0">
                <a:solidFill>
                  <a:srgbClr val="000000"/>
                </a:solidFill>
                <a:cs typeface="Times New Roman" panose="02020603050405020304" pitchFamily="18" charset="0"/>
              </a:rPr>
              <a:t>		- 16 = </a:t>
            </a:r>
            <a:r>
              <a:rPr lang="en-GB" altLang="en-US" dirty="0" err="1">
                <a:solidFill>
                  <a:srgbClr val="000000"/>
                </a:solidFill>
                <a:cs typeface="Times New Roman" panose="02020603050405020304" pitchFamily="18" charset="0"/>
              </a:rPr>
              <a:t>kelipatan</a:t>
            </a:r>
            <a:r>
              <a:rPr lang="en-GB" altLang="en-US" dirty="0">
                <a:solidFill>
                  <a:srgbClr val="000000"/>
                </a:solidFill>
                <a:cs typeface="Times New Roman" panose="02020603050405020304" pitchFamily="18" charset="0"/>
              </a:rPr>
              <a:t> 4</a:t>
            </a:r>
          </a:p>
          <a:p>
            <a:pPr algn="just" eaLnBrk="1" hangingPunct="1">
              <a:lnSpc>
                <a:spcPct val="90000"/>
              </a:lnSpc>
              <a:buFontTx/>
              <a:buNone/>
            </a:pPr>
            <a:r>
              <a:rPr lang="en-GB" altLang="en-US" dirty="0">
                <a:solidFill>
                  <a:srgbClr val="000000"/>
                </a:solidFill>
                <a:cs typeface="Times New Roman" panose="02020603050405020304" pitchFamily="18" charset="0"/>
              </a:rPr>
              <a:t>	</a:t>
            </a:r>
            <a:r>
              <a:rPr lang="en-GB" altLang="en-US" dirty="0">
                <a:solidFill>
                  <a:srgbClr val="000000"/>
                </a:solidFill>
                <a:cs typeface="Times New Roman" panose="02020603050405020304" pitchFamily="18" charset="0"/>
                <a:sym typeface="Symbol" panose="05050102010706020507" pitchFamily="18" charset="2"/>
              </a:rPr>
              <a:t></a:t>
            </a:r>
            <a:r>
              <a:rPr lang="en-GB" altLang="en-US" dirty="0">
                <a:solidFill>
                  <a:srgbClr val="000000"/>
                </a:solidFill>
                <a:cs typeface="Times New Roman" panose="02020603050405020304" pitchFamily="18" charset="0"/>
              </a:rPr>
              <a:t> </a:t>
            </a:r>
            <a:r>
              <a:rPr lang="en-GB" altLang="en-US" dirty="0" smtClean="0">
                <a:solidFill>
                  <a:srgbClr val="000000"/>
                </a:solidFill>
                <a:latin typeface="Courier New" panose="02070309020205020404" pitchFamily="49" charset="0"/>
                <a:cs typeface="Times New Roman" panose="02020603050405020304" pitchFamily="18" charset="0"/>
              </a:rPr>
              <a:t>crypto</a:t>
            </a:r>
            <a:r>
              <a:rPr lang="en-GB" altLang="en-US" dirty="0" smtClean="0">
                <a:solidFill>
                  <a:srgbClr val="000000"/>
                </a:solidFill>
                <a:cs typeface="Times New Roman" panose="02020603050405020304" pitchFamily="18" charset="0"/>
              </a:rPr>
              <a:t> </a:t>
            </a:r>
            <a:r>
              <a:rPr lang="en-GB" altLang="en-US" dirty="0" err="1" smtClean="0">
                <a:solidFill>
                  <a:srgbClr val="000000"/>
                </a:solidFill>
                <a:cs typeface="Times New Roman" panose="02020603050405020304" pitchFamily="18" charset="0"/>
              </a:rPr>
              <a:t>dienkripsi</a:t>
            </a:r>
            <a:r>
              <a:rPr lang="en-GB" altLang="en-US" dirty="0" smtClean="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menjadi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kriptogram</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sama</a:t>
            </a:r>
            <a:endParaRPr lang="en-US" altLang="en-US" dirty="0">
              <a:solidFill>
                <a:srgbClr val="000000"/>
              </a:solidFill>
              <a:cs typeface="Times New Roman" panose="02020603050405020304" pitchFamily="18" charset="0"/>
            </a:endParaRPr>
          </a:p>
        </p:txBody>
      </p:sp>
      <p:sp>
        <p:nvSpPr>
          <p:cNvPr id="4403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42631515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346ACC15-F5C6-4BED-802D-F19BD48F2ECA}" type="slidenum">
              <a:rPr lang="en-US" altLang="en-US" sz="2400">
                <a:solidFill>
                  <a:schemeClr val="tx2"/>
                </a:solidFill>
              </a:rPr>
              <a:pPr>
                <a:spcBef>
                  <a:spcPct val="0"/>
                </a:spcBef>
                <a:buClrTx/>
                <a:buSzTx/>
                <a:buFontTx/>
                <a:buNone/>
              </a:pPr>
              <a:t>39</a:t>
            </a:fld>
            <a:endParaRPr lang="en-US" altLang="en-US" sz="2400">
              <a:solidFill>
                <a:schemeClr val="tx2"/>
              </a:solidFill>
            </a:endParaRPr>
          </a:p>
        </p:txBody>
      </p:sp>
      <p:sp>
        <p:nvSpPr>
          <p:cNvPr id="45059" name="Rectangle 3"/>
          <p:cNvSpPr>
            <a:spLocks noGrp="1" noChangeArrowheads="1"/>
          </p:cNvSpPr>
          <p:nvPr>
            <p:ph type="body" idx="1"/>
          </p:nvPr>
        </p:nvSpPr>
        <p:spPr>
          <a:xfrm>
            <a:off x="1093304" y="838200"/>
            <a:ext cx="10260496" cy="5257800"/>
          </a:xfrm>
        </p:spPr>
        <p:txBody>
          <a:bodyPr>
            <a:normAutofit/>
          </a:bodyPr>
          <a:lstStyle/>
          <a:p>
            <a:pPr eaLnBrk="1" hangingPunct="1"/>
            <a:r>
              <a:rPr lang="en-US" altLang="en-US" dirty="0" err="1"/>
              <a:t>Pada</a:t>
            </a:r>
            <a:r>
              <a:rPr lang="en-US" altLang="en-US" dirty="0"/>
              <a:t> </a:t>
            </a:r>
            <a:r>
              <a:rPr lang="en-US" altLang="en-US" dirty="0" err="1"/>
              <a:t>Contoh</a:t>
            </a:r>
            <a:r>
              <a:rPr lang="en-US" altLang="en-US" dirty="0"/>
              <a:t> 2,</a:t>
            </a:r>
          </a:p>
          <a:p>
            <a:pPr algn="just" eaLnBrk="1" hangingPunct="1">
              <a:buFontTx/>
              <a:buNone/>
            </a:pPr>
            <a:r>
              <a:rPr lang="en-GB" altLang="en-US" dirty="0">
                <a:solidFill>
                  <a:srgbClr val="000000"/>
                </a:solidFill>
                <a:cs typeface="Times New Roman" panose="02020603050405020304" pitchFamily="18" charset="0"/>
              </a:rPr>
              <a:t>		- </a:t>
            </a:r>
            <a:r>
              <a:rPr lang="en-GB" altLang="en-US" dirty="0" err="1">
                <a:solidFill>
                  <a:srgbClr val="000000"/>
                </a:solidFill>
                <a:cs typeface="Times New Roman" panose="02020603050405020304" pitchFamily="18" charset="0"/>
              </a:rPr>
              <a:t>kunci</a:t>
            </a:r>
            <a:r>
              <a:rPr lang="en-GB" altLang="en-US" dirty="0">
                <a:solidFill>
                  <a:srgbClr val="000000"/>
                </a:solidFill>
                <a:cs typeface="Times New Roman" panose="02020603050405020304" pitchFamily="18" charset="0"/>
              </a:rPr>
              <a:t> = </a:t>
            </a:r>
            <a:r>
              <a:rPr lang="en-GB" altLang="en-US" dirty="0" err="1">
                <a:solidFill>
                  <a:srgbClr val="000000"/>
                </a:solidFill>
                <a:latin typeface="Courier" pitchFamily="49" charset="0"/>
                <a:cs typeface="Times New Roman" panose="02020603050405020304" pitchFamily="18" charset="0"/>
              </a:rPr>
              <a:t>abcdf</a:t>
            </a:r>
            <a:r>
              <a:rPr lang="en-GB" altLang="en-US" dirty="0">
                <a:solidFill>
                  <a:srgbClr val="000000"/>
                </a:solidFill>
                <a:cs typeface="Times New Roman" panose="02020603050405020304" pitchFamily="18" charset="0"/>
              </a:rPr>
              <a:t> </a:t>
            </a:r>
          </a:p>
          <a:p>
            <a:pPr algn="just" eaLnBrk="1" hangingPunct="1">
              <a:buFontTx/>
              <a:buNone/>
            </a:pPr>
            <a:r>
              <a:rPr lang="en-GB" altLang="en-US" dirty="0">
                <a:solidFill>
                  <a:srgbClr val="000000"/>
                </a:solidFill>
                <a:cs typeface="Times New Roman" panose="02020603050405020304" pitchFamily="18" charset="0"/>
              </a:rPr>
              <a:t>		- </a:t>
            </a:r>
            <a:r>
              <a:rPr lang="en-GB" altLang="en-US" dirty="0" err="1">
                <a:solidFill>
                  <a:srgbClr val="000000"/>
                </a:solidFill>
                <a:cs typeface="Times New Roman" panose="02020603050405020304" pitchFamily="18" charset="0"/>
              </a:rPr>
              <a:t>panjang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kunci</a:t>
            </a:r>
            <a:r>
              <a:rPr lang="en-GB" altLang="en-US" dirty="0">
                <a:solidFill>
                  <a:srgbClr val="000000"/>
                </a:solidFill>
                <a:cs typeface="Times New Roman" panose="02020603050405020304" pitchFamily="18" charset="0"/>
              </a:rPr>
              <a:t> = 6</a:t>
            </a:r>
          </a:p>
          <a:p>
            <a:pPr algn="just" eaLnBrk="1" hangingPunct="1">
              <a:buFontTx/>
              <a:buNone/>
            </a:pPr>
            <a:r>
              <a:rPr lang="en-GB" altLang="en-US" dirty="0">
                <a:solidFill>
                  <a:srgbClr val="000000"/>
                </a:solidFill>
                <a:cs typeface="Times New Roman" panose="02020603050405020304" pitchFamily="18" charset="0"/>
              </a:rPr>
              <a:t>		- </a:t>
            </a:r>
            <a:r>
              <a:rPr lang="en-GB" altLang="en-US" dirty="0" err="1">
                <a:solidFill>
                  <a:srgbClr val="000000"/>
                </a:solidFill>
                <a:cs typeface="Times New Roman" panose="02020603050405020304" pitchFamily="18" charset="0"/>
              </a:rPr>
              <a:t>jarak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antara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dua</a:t>
            </a:r>
            <a:r>
              <a:rPr lang="en-GB" altLang="en-US" dirty="0">
                <a:solidFill>
                  <a:srgbClr val="000000"/>
                </a:solidFill>
                <a:cs typeface="Times New Roman" panose="02020603050405020304" pitchFamily="18" charset="0"/>
              </a:rPr>
              <a:t> </a:t>
            </a:r>
            <a:r>
              <a:rPr lang="en-GB" altLang="en-US" dirty="0" smtClean="0">
                <a:solidFill>
                  <a:srgbClr val="000000"/>
                </a:solidFill>
                <a:latin typeface="Courier" pitchFamily="49" charset="0"/>
                <a:cs typeface="Times New Roman" panose="02020603050405020304" pitchFamily="18" charset="0"/>
              </a:rPr>
              <a:t>crypto</a:t>
            </a:r>
            <a:r>
              <a:rPr lang="en-GB" altLang="en-US" dirty="0" smtClean="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berulang</a:t>
            </a:r>
            <a:r>
              <a:rPr lang="en-GB" altLang="en-US" dirty="0">
                <a:solidFill>
                  <a:srgbClr val="000000"/>
                </a:solidFill>
                <a:cs typeface="Times New Roman" panose="02020603050405020304" pitchFamily="18" charset="0"/>
              </a:rPr>
              <a:t> = 16</a:t>
            </a:r>
          </a:p>
          <a:p>
            <a:pPr algn="just" eaLnBrk="1" hangingPunct="1">
              <a:buFontTx/>
              <a:buNone/>
            </a:pPr>
            <a:r>
              <a:rPr lang="en-GB" altLang="en-US" dirty="0">
                <a:solidFill>
                  <a:srgbClr val="000000"/>
                </a:solidFill>
                <a:cs typeface="Times New Roman" panose="02020603050405020304" pitchFamily="18" charset="0"/>
              </a:rPr>
              <a:t>		- 16 </a:t>
            </a:r>
            <a:r>
              <a:rPr lang="en-GB" altLang="en-US" dirty="0" err="1">
                <a:solidFill>
                  <a:srgbClr val="000000"/>
                </a:solidFill>
                <a:cs typeface="Times New Roman" panose="02020603050405020304" pitchFamily="18" charset="0"/>
              </a:rPr>
              <a:t>bukan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kelipatan</a:t>
            </a:r>
            <a:r>
              <a:rPr lang="en-GB" altLang="en-US" dirty="0">
                <a:solidFill>
                  <a:srgbClr val="000000"/>
                </a:solidFill>
                <a:cs typeface="Times New Roman" panose="02020603050405020304" pitchFamily="18" charset="0"/>
              </a:rPr>
              <a:t> 6</a:t>
            </a:r>
          </a:p>
          <a:p>
            <a:pPr algn="just" eaLnBrk="1" hangingPunct="1">
              <a:buFontTx/>
              <a:buNone/>
            </a:pPr>
            <a:r>
              <a:rPr lang="en-GB" altLang="en-US" dirty="0">
                <a:solidFill>
                  <a:srgbClr val="000000"/>
                </a:solidFill>
                <a:cs typeface="Times New Roman" panose="02020603050405020304" pitchFamily="18" charset="0"/>
                <a:sym typeface="Symbol" panose="05050102010706020507" pitchFamily="18" charset="2"/>
              </a:rPr>
              <a:t></a:t>
            </a:r>
            <a:r>
              <a:rPr lang="en-GB" altLang="en-US" dirty="0">
                <a:solidFill>
                  <a:srgbClr val="000000"/>
                </a:solidFill>
                <a:cs typeface="Times New Roman" panose="02020603050405020304" pitchFamily="18" charset="0"/>
              </a:rPr>
              <a:t> </a:t>
            </a:r>
            <a:r>
              <a:rPr lang="en-GB" altLang="en-US" dirty="0" smtClean="0">
                <a:solidFill>
                  <a:srgbClr val="000000"/>
                </a:solidFill>
                <a:latin typeface="Courier New" panose="02070309020205020404" pitchFamily="49" charset="0"/>
                <a:cs typeface="Times New Roman" panose="02020603050405020304" pitchFamily="18" charset="0"/>
              </a:rPr>
              <a:t>crypto</a:t>
            </a:r>
            <a:r>
              <a:rPr lang="en-GB" altLang="en-US" dirty="0" smtClean="0">
                <a:solidFill>
                  <a:srgbClr val="000000"/>
                </a:solidFill>
                <a:cs typeface="Times New Roman" panose="02020603050405020304" pitchFamily="18" charset="0"/>
              </a:rPr>
              <a:t> </a:t>
            </a:r>
            <a:r>
              <a:rPr lang="en-GB" altLang="en-US" dirty="0" err="1" smtClean="0">
                <a:solidFill>
                  <a:srgbClr val="000000"/>
                </a:solidFill>
                <a:cs typeface="Times New Roman" panose="02020603050405020304" pitchFamily="18" charset="0"/>
              </a:rPr>
              <a:t>tidak</a:t>
            </a:r>
            <a:r>
              <a:rPr lang="en-GB" altLang="en-US" dirty="0" smtClean="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dienkripsi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menjadi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kriptogram</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sama</a:t>
            </a:r>
            <a:endParaRPr lang="en-US" altLang="en-US" dirty="0">
              <a:cs typeface="Times New Roman" panose="02020603050405020304" pitchFamily="18" charset="0"/>
            </a:endParaRPr>
          </a:p>
          <a:p>
            <a:pPr algn="just" eaLnBrk="1" hangingPunct="1">
              <a:buFontTx/>
              <a:buNone/>
            </a:pPr>
            <a:endParaRPr lang="en-GB" altLang="en-US" dirty="0">
              <a:solidFill>
                <a:srgbClr val="000000"/>
              </a:solidFill>
              <a:cs typeface="Times New Roman" panose="02020603050405020304" pitchFamily="18" charset="0"/>
            </a:endParaRPr>
          </a:p>
          <a:p>
            <a:pPr eaLnBrk="1" hangingPunct="1"/>
            <a:r>
              <a:rPr lang="en-US" altLang="en-US" dirty="0"/>
              <a:t>Goal </a:t>
            </a:r>
            <a:r>
              <a:rPr lang="en-US" altLang="en-US" dirty="0" err="1"/>
              <a:t>metode</a:t>
            </a:r>
            <a:r>
              <a:rPr lang="en-US" altLang="en-US" dirty="0"/>
              <a:t> </a:t>
            </a:r>
            <a:r>
              <a:rPr lang="en-US" altLang="en-US" dirty="0" err="1"/>
              <a:t>Kasiski</a:t>
            </a:r>
            <a:r>
              <a:rPr lang="en-US" altLang="en-US" dirty="0"/>
              <a:t>: </a:t>
            </a:r>
            <a:r>
              <a:rPr lang="en-US" altLang="en-US" dirty="0" err="1"/>
              <a:t>mencari</a:t>
            </a:r>
            <a:r>
              <a:rPr lang="en-US" altLang="en-US" dirty="0"/>
              <a:t> </a:t>
            </a:r>
            <a:r>
              <a:rPr lang="en-US" altLang="en-US" dirty="0" err="1"/>
              <a:t>dua</a:t>
            </a:r>
            <a:r>
              <a:rPr lang="en-US" altLang="en-US" dirty="0"/>
              <a:t> </a:t>
            </a:r>
            <a:r>
              <a:rPr lang="en-US" altLang="en-US" dirty="0" err="1"/>
              <a:t>atau</a:t>
            </a:r>
            <a:r>
              <a:rPr lang="en-US" altLang="en-US" dirty="0"/>
              <a:t> </a:t>
            </a:r>
            <a:r>
              <a:rPr lang="en-US" altLang="en-US" dirty="0" err="1"/>
              <a:t>lebih</a:t>
            </a:r>
            <a:r>
              <a:rPr lang="en-US" altLang="en-US" dirty="0"/>
              <a:t> </a:t>
            </a:r>
            <a:r>
              <a:rPr lang="en-US" altLang="en-US" dirty="0" err="1"/>
              <a:t>kriptogram</a:t>
            </a:r>
            <a:r>
              <a:rPr lang="en-US" altLang="en-US" dirty="0"/>
              <a:t> yang </a:t>
            </a:r>
            <a:r>
              <a:rPr lang="en-US" altLang="en-US" dirty="0" err="1"/>
              <a:t>berulang</a:t>
            </a:r>
            <a:r>
              <a:rPr lang="en-US" altLang="en-US" dirty="0"/>
              <a:t> </a:t>
            </a:r>
            <a:r>
              <a:rPr lang="en-US" altLang="en-US" dirty="0" err="1"/>
              <a:t>untuk</a:t>
            </a:r>
            <a:r>
              <a:rPr lang="en-US" altLang="en-US" dirty="0"/>
              <a:t> </a:t>
            </a:r>
            <a:r>
              <a:rPr lang="en-US" altLang="en-US" dirty="0" err="1"/>
              <a:t>menentukan</a:t>
            </a:r>
            <a:r>
              <a:rPr lang="en-US" altLang="en-US" dirty="0"/>
              <a:t> </a:t>
            </a:r>
            <a:r>
              <a:rPr lang="en-US" altLang="en-US" dirty="0" err="1"/>
              <a:t>panjang</a:t>
            </a:r>
            <a:r>
              <a:rPr lang="en-US" altLang="en-US" dirty="0"/>
              <a:t> </a:t>
            </a:r>
            <a:r>
              <a:rPr lang="en-US" altLang="en-US" dirty="0" err="1"/>
              <a:t>kunci</a:t>
            </a:r>
            <a:r>
              <a:rPr lang="en-US" altLang="en-US" dirty="0"/>
              <a:t>.</a:t>
            </a:r>
          </a:p>
        </p:txBody>
      </p:sp>
      <p:sp>
        <p:nvSpPr>
          <p:cNvPr id="4506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3433828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8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7FA55DED-C9AB-457C-996A-79F89AD43D2E}" type="slidenum">
              <a:rPr lang="en-GB" altLang="en-US" sz="2400">
                <a:solidFill>
                  <a:schemeClr val="tx2"/>
                </a:solidFill>
              </a:rPr>
              <a:pPr>
                <a:spcBef>
                  <a:spcPct val="0"/>
                </a:spcBef>
                <a:buClrTx/>
                <a:buSzTx/>
                <a:buFontTx/>
                <a:buNone/>
              </a:pPr>
              <a:t>4</a:t>
            </a:fld>
            <a:endParaRPr lang="en-GB" altLang="en-US" sz="1400">
              <a:solidFill>
                <a:schemeClr val="tx2"/>
              </a:solidFill>
            </a:endParaRPr>
          </a:p>
        </p:txBody>
      </p:sp>
      <p:sp>
        <p:nvSpPr>
          <p:cNvPr id="8196" name="Rectangle 3"/>
          <p:cNvSpPr>
            <a:spLocks noGrp="1" noChangeArrowheads="1"/>
          </p:cNvSpPr>
          <p:nvPr>
            <p:ph type="body" idx="1"/>
          </p:nvPr>
        </p:nvSpPr>
        <p:spPr>
          <a:xfrm>
            <a:off x="934278" y="762000"/>
            <a:ext cx="10157792" cy="5454650"/>
          </a:xfrm>
        </p:spPr>
        <p:txBody>
          <a:bodyPr/>
          <a:lstStyle/>
          <a:p>
            <a:pPr eaLnBrk="1" hangingPunct="1">
              <a:lnSpc>
                <a:spcPct val="90000"/>
              </a:lnSpc>
              <a:buFont typeface="Wingdings" panose="05000000000000000000" pitchFamily="2" charset="2"/>
              <a:buNone/>
            </a:pPr>
            <a:r>
              <a:rPr lang="en-US" altLang="en-US" b="1" dirty="0" err="1">
                <a:solidFill>
                  <a:srgbClr val="010000"/>
                </a:solidFill>
              </a:rPr>
              <a:t>Metode</a:t>
            </a:r>
            <a:r>
              <a:rPr lang="en-US" altLang="en-US" b="1" dirty="0">
                <a:solidFill>
                  <a:srgbClr val="010000"/>
                </a:solidFill>
              </a:rPr>
              <a:t> </a:t>
            </a:r>
            <a:r>
              <a:rPr lang="en-US" altLang="en-US" b="1" dirty="0" err="1">
                <a:solidFill>
                  <a:srgbClr val="010000"/>
                </a:solidFill>
              </a:rPr>
              <a:t>Terkaan</a:t>
            </a:r>
            <a:endParaRPr lang="en-US" altLang="en-US" b="1" dirty="0">
              <a:solidFill>
                <a:srgbClr val="010000"/>
              </a:solidFill>
            </a:endParaRPr>
          </a:p>
          <a:p>
            <a:pPr eaLnBrk="1" hangingPunct="1">
              <a:lnSpc>
                <a:spcPct val="90000"/>
              </a:lnSpc>
              <a:buFont typeface="Wingdings" panose="05000000000000000000" pitchFamily="2" charset="2"/>
              <a:buNone/>
            </a:pPr>
            <a:r>
              <a:rPr lang="en-US" altLang="en-US" dirty="0" err="1">
                <a:solidFill>
                  <a:srgbClr val="010000"/>
                </a:solidFill>
              </a:rPr>
              <a:t>Asumsi</a:t>
            </a:r>
            <a:r>
              <a:rPr lang="en-US" altLang="en-US" dirty="0">
                <a:solidFill>
                  <a:srgbClr val="010000"/>
                </a:solidFill>
              </a:rPr>
              <a:t>: - </a:t>
            </a:r>
            <a:r>
              <a:rPr lang="en-US" altLang="en-US" dirty="0" err="1">
                <a:solidFill>
                  <a:srgbClr val="010000"/>
                </a:solidFill>
              </a:rPr>
              <a:t>bahasa</a:t>
            </a: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US" altLang="en-US" dirty="0" err="1">
                <a:solidFill>
                  <a:srgbClr val="010000"/>
                </a:solidFill>
              </a:rPr>
              <a:t>adalah</a:t>
            </a:r>
            <a:r>
              <a:rPr lang="en-US" altLang="en-US" dirty="0">
                <a:solidFill>
                  <a:srgbClr val="010000"/>
                </a:solidFill>
              </a:rPr>
              <a:t> B. </a:t>
            </a:r>
            <a:r>
              <a:rPr lang="en-US" altLang="en-US" dirty="0" err="1">
                <a:solidFill>
                  <a:srgbClr val="010000"/>
                </a:solidFill>
              </a:rPr>
              <a:t>Inggris</a:t>
            </a:r>
            <a:endParaRPr lang="en-US" altLang="en-US" dirty="0">
              <a:solidFill>
                <a:srgbClr val="010000"/>
              </a:solidFill>
            </a:endParaRPr>
          </a:p>
          <a:p>
            <a:pPr eaLnBrk="1" hangingPunct="1">
              <a:lnSpc>
                <a:spcPct val="90000"/>
              </a:lnSpc>
              <a:buFont typeface="Wingdings" panose="05000000000000000000" pitchFamily="2" charset="2"/>
              <a:buNone/>
            </a:pPr>
            <a:r>
              <a:rPr lang="en-US" altLang="en-US" dirty="0">
                <a:solidFill>
                  <a:srgbClr val="010000"/>
                </a:solidFill>
              </a:rPr>
              <a:t>		    - </a:t>
            </a:r>
            <a:r>
              <a:rPr lang="en-US" altLang="en-US" dirty="0" err="1">
                <a:solidFill>
                  <a:srgbClr val="010000"/>
                </a:solidFill>
              </a:rPr>
              <a:t>spasi</a:t>
            </a:r>
            <a:r>
              <a:rPr lang="en-US" altLang="en-US" dirty="0">
                <a:solidFill>
                  <a:srgbClr val="010000"/>
                </a:solidFill>
              </a:rPr>
              <a:t> </a:t>
            </a:r>
            <a:r>
              <a:rPr lang="en-US" altLang="en-US" dirty="0" err="1">
                <a:solidFill>
                  <a:srgbClr val="010000"/>
                </a:solidFill>
              </a:rPr>
              <a:t>tidak</a:t>
            </a:r>
            <a:r>
              <a:rPr lang="en-US" altLang="en-US" dirty="0">
                <a:solidFill>
                  <a:srgbClr val="010000"/>
                </a:solidFill>
              </a:rPr>
              <a:t> </a:t>
            </a:r>
            <a:r>
              <a:rPr lang="en-US" altLang="en-US" dirty="0" err="1">
                <a:solidFill>
                  <a:srgbClr val="010000"/>
                </a:solidFill>
              </a:rPr>
              <a:t>dibuang</a:t>
            </a:r>
            <a:endParaRPr lang="en-US" altLang="en-US" dirty="0">
              <a:solidFill>
                <a:srgbClr val="010000"/>
              </a:solidFill>
            </a:endParaRPr>
          </a:p>
          <a:p>
            <a:pPr eaLnBrk="1" hangingPunct="1">
              <a:lnSpc>
                <a:spcPct val="90000"/>
              </a:lnSpc>
              <a:buFont typeface="Wingdings" panose="05000000000000000000" pitchFamily="2" charset="2"/>
              <a:buNone/>
            </a:pPr>
            <a:endParaRPr lang="en-US" altLang="en-US" dirty="0">
              <a:solidFill>
                <a:srgbClr val="010000"/>
              </a:solidFill>
            </a:endParaRPr>
          </a:p>
          <a:p>
            <a:pPr eaLnBrk="1" hangingPunct="1">
              <a:lnSpc>
                <a:spcPct val="90000"/>
              </a:lnSpc>
              <a:buFont typeface="Wingdings" panose="05000000000000000000" pitchFamily="2" charset="2"/>
              <a:buNone/>
            </a:pPr>
            <a:r>
              <a:rPr lang="en-US" altLang="en-US" dirty="0" err="1">
                <a:solidFill>
                  <a:srgbClr val="010000"/>
                </a:solidFill>
              </a:rPr>
              <a:t>Tujuan</a:t>
            </a:r>
            <a:r>
              <a:rPr lang="en-US" altLang="en-US" dirty="0">
                <a:solidFill>
                  <a:srgbClr val="010000"/>
                </a:solidFill>
              </a:rPr>
              <a:t>: </a:t>
            </a:r>
            <a:r>
              <a:rPr lang="en-US" altLang="en-US" dirty="0" err="1">
                <a:solidFill>
                  <a:srgbClr val="010000"/>
                </a:solidFill>
              </a:rPr>
              <a:t>mereduksi</a:t>
            </a:r>
            <a:r>
              <a:rPr lang="en-US" altLang="en-US" dirty="0">
                <a:solidFill>
                  <a:srgbClr val="010000"/>
                </a:solidFill>
              </a:rPr>
              <a:t> </a:t>
            </a:r>
            <a:r>
              <a:rPr lang="en-US" altLang="en-US" dirty="0" err="1">
                <a:solidFill>
                  <a:srgbClr val="010000"/>
                </a:solidFill>
              </a:rPr>
              <a:t>jumlah</a:t>
            </a:r>
            <a:r>
              <a:rPr lang="en-US" altLang="en-US" dirty="0">
                <a:solidFill>
                  <a:srgbClr val="010000"/>
                </a:solidFill>
              </a:rPr>
              <a:t> </a:t>
            </a:r>
            <a:r>
              <a:rPr lang="en-US" altLang="en-US" dirty="0" err="1">
                <a:solidFill>
                  <a:srgbClr val="010000"/>
                </a:solidFill>
              </a:rPr>
              <a:t>kunci</a:t>
            </a:r>
            <a:endParaRPr lang="en-US" altLang="en-US" dirty="0">
              <a:solidFill>
                <a:srgbClr val="010000"/>
              </a:solidFill>
            </a:endParaRPr>
          </a:p>
          <a:p>
            <a:pPr eaLnBrk="1" hangingPunct="1">
              <a:lnSpc>
                <a:spcPct val="90000"/>
              </a:lnSpc>
              <a:buFont typeface="Wingdings" panose="05000000000000000000" pitchFamily="2" charset="2"/>
              <a:buNone/>
            </a:pPr>
            <a:endParaRPr lang="en-US" altLang="en-US" dirty="0">
              <a:solidFill>
                <a:srgbClr val="010000"/>
              </a:solidFill>
            </a:endParaRPr>
          </a:p>
          <a:p>
            <a:pPr eaLnBrk="1" hangingPunct="1">
              <a:lnSpc>
                <a:spcPct val="90000"/>
              </a:lnSpc>
              <a:buFont typeface="Wingdings" panose="05000000000000000000" pitchFamily="2" charset="2"/>
              <a:buNone/>
            </a:pPr>
            <a:r>
              <a:rPr lang="en-US" altLang="en-US" sz="2400" b="1" dirty="0" err="1">
                <a:solidFill>
                  <a:srgbClr val="010000"/>
                </a:solidFill>
              </a:rPr>
              <a:t>Contoh</a:t>
            </a:r>
            <a:r>
              <a:rPr lang="en-US" altLang="en-US" sz="2400" b="1" dirty="0">
                <a:solidFill>
                  <a:srgbClr val="010000"/>
                </a:solidFill>
              </a:rPr>
              <a:t> 1.</a:t>
            </a:r>
            <a:r>
              <a:rPr lang="en-US" altLang="en-US" sz="2400" dirty="0">
                <a:solidFill>
                  <a:srgbClr val="010000"/>
                </a:solidFill>
              </a:rPr>
              <a:t> </a:t>
            </a:r>
            <a:r>
              <a:rPr lang="en-US" altLang="en-US" sz="2400" dirty="0" err="1">
                <a:solidFill>
                  <a:srgbClr val="010000"/>
                </a:solidFill>
              </a:rPr>
              <a:t>Cipherteks</a:t>
            </a:r>
            <a:r>
              <a:rPr lang="en-US" altLang="en-US" sz="2400" dirty="0">
                <a:solidFill>
                  <a:srgbClr val="010000"/>
                </a:solidFill>
              </a:rPr>
              <a:t>:	</a:t>
            </a:r>
            <a:r>
              <a:rPr lang="en-GB" altLang="en-US" sz="2400" dirty="0">
                <a:solidFill>
                  <a:srgbClr val="010000"/>
                </a:solidFill>
                <a:latin typeface="Courier New" panose="02070309020205020404" pitchFamily="49" charset="0"/>
                <a:cs typeface="Courier New" panose="02070309020205020404" pitchFamily="49" charset="0"/>
              </a:rPr>
              <a:t>G WR W RWL</a:t>
            </a:r>
            <a:r>
              <a:rPr lang="en-GB" altLang="en-US" sz="2400" dirty="0">
                <a:solidFill>
                  <a:srgbClr val="010000"/>
                </a:solidFill>
              </a:rPr>
              <a:t> </a:t>
            </a:r>
            <a:endParaRPr lang="en-US" altLang="en-US" sz="2400" dirty="0">
              <a:solidFill>
                <a:srgbClr val="010000"/>
              </a:solidFill>
            </a:endParaRPr>
          </a:p>
          <a:p>
            <a:pPr eaLnBrk="1" hangingPunct="1">
              <a:lnSpc>
                <a:spcPct val="90000"/>
              </a:lnSpc>
              <a:buFont typeface="Wingdings" panose="05000000000000000000" pitchFamily="2" charset="2"/>
              <a:buNone/>
            </a:pPr>
            <a:r>
              <a:rPr lang="en-US" altLang="en-US" sz="2400" dirty="0">
                <a:solidFill>
                  <a:srgbClr val="010000"/>
                </a:solidFill>
              </a:rPr>
              <a:t>		     </a:t>
            </a:r>
            <a:r>
              <a:rPr lang="en-US" altLang="en-US" sz="2400" dirty="0" err="1">
                <a:solidFill>
                  <a:srgbClr val="010000"/>
                </a:solidFill>
              </a:rPr>
              <a:t>Plainteks</a:t>
            </a:r>
            <a:r>
              <a:rPr lang="en-US" altLang="en-US" sz="2400" dirty="0">
                <a:solidFill>
                  <a:srgbClr val="010000"/>
                </a:solidFill>
              </a:rPr>
              <a:t>:	</a:t>
            </a:r>
            <a:r>
              <a:rPr lang="en-US" altLang="en-US" sz="2400" dirty="0" err="1" smtClean="0">
                <a:solidFill>
                  <a:srgbClr val="010000"/>
                </a:solidFill>
                <a:latin typeface="Courier New" panose="02070309020205020404" pitchFamily="49" charset="0"/>
                <a:cs typeface="Courier New" panose="02070309020205020404" pitchFamily="49" charset="0"/>
              </a:rPr>
              <a:t>i</a:t>
            </a:r>
            <a:r>
              <a:rPr lang="en-US" altLang="en-US" sz="2400" dirty="0" smtClean="0">
                <a:solidFill>
                  <a:srgbClr val="010000"/>
                </a:solidFill>
                <a:latin typeface="Courier New" panose="02070309020205020404" pitchFamily="49" charset="0"/>
                <a:cs typeface="Courier New" panose="02070309020205020404" pitchFamily="49" charset="0"/>
              </a:rPr>
              <a:t> am a ma*</a:t>
            </a:r>
            <a:endParaRPr lang="en-US" altLang="en-US" sz="2400" dirty="0" smtClean="0">
              <a:solidFill>
                <a:srgbClr val="010000"/>
              </a:solidFill>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dirty="0" smtClean="0">
                <a:solidFill>
                  <a:srgbClr val="010000"/>
                </a:solidFill>
                <a:latin typeface="Courier New" panose="02070309020205020404" pitchFamily="49" charset="0"/>
                <a:cs typeface="Courier New" panose="02070309020205020404" pitchFamily="49" charset="0"/>
              </a:rPr>
              <a:t>				</a:t>
            </a:r>
            <a:r>
              <a:rPr lang="en-US" altLang="en-US" sz="2400" dirty="0" err="1" smtClean="0">
                <a:solidFill>
                  <a:srgbClr val="010000"/>
                </a:solidFill>
                <a:latin typeface="Courier New" panose="02070309020205020404" pitchFamily="49" charset="0"/>
                <a:cs typeface="Courier New" panose="02070309020205020404" pitchFamily="49" charset="0"/>
              </a:rPr>
              <a:t>i</a:t>
            </a:r>
            <a:r>
              <a:rPr lang="en-US" altLang="en-US" sz="2400" dirty="0" smtClean="0">
                <a:solidFill>
                  <a:srgbClr val="010000"/>
                </a:solidFill>
                <a:latin typeface="Courier New" panose="02070309020205020404" pitchFamily="49" charset="0"/>
                <a:cs typeface="Courier New" panose="02070309020205020404" pitchFamily="49" charset="0"/>
              </a:rPr>
              <a:t> am a man</a:t>
            </a:r>
            <a:endParaRPr lang="en-US" altLang="en-US" sz="2400" dirty="0" smtClean="0">
              <a:solidFill>
                <a:srgbClr val="010000"/>
              </a:solidFill>
              <a:cs typeface="Times New Roman" panose="02020603050405020304" pitchFamily="18" charset="0"/>
            </a:endParaRPr>
          </a:p>
          <a:p>
            <a:pPr eaLnBrk="1" hangingPunct="1">
              <a:lnSpc>
                <a:spcPct val="90000"/>
              </a:lnSpc>
              <a:buFont typeface="Wingdings" panose="05000000000000000000" pitchFamily="2" charset="2"/>
              <a:buNone/>
            </a:pPr>
            <a:endParaRPr lang="en-US" altLang="en-US" sz="2400" dirty="0">
              <a:solidFill>
                <a:srgbClr val="010000"/>
              </a:solidFill>
            </a:endParaRPr>
          </a:p>
          <a:p>
            <a:pPr eaLnBrk="1" hangingPunct="1">
              <a:lnSpc>
                <a:spcPct val="90000"/>
              </a:lnSpc>
              <a:buFont typeface="Wingdings" panose="05000000000000000000" pitchFamily="2" charset="2"/>
              <a:buNone/>
            </a:pPr>
            <a:r>
              <a:rPr lang="en-US" altLang="en-US" sz="2400" dirty="0">
                <a:solidFill>
                  <a:srgbClr val="010000"/>
                </a:solidFill>
              </a:rPr>
              <a:t>	</a:t>
            </a:r>
            <a:r>
              <a:rPr lang="en-US" altLang="en-US" sz="2400" dirty="0" err="1">
                <a:solidFill>
                  <a:srgbClr val="010000"/>
                </a:solidFill>
              </a:rPr>
              <a:t>Jumlah</a:t>
            </a:r>
            <a:r>
              <a:rPr lang="en-US" altLang="en-US" sz="2400" dirty="0">
                <a:solidFill>
                  <a:srgbClr val="010000"/>
                </a:solidFill>
              </a:rPr>
              <a:t> </a:t>
            </a:r>
            <a:r>
              <a:rPr lang="en-US" altLang="en-US" sz="2400" dirty="0" err="1">
                <a:solidFill>
                  <a:srgbClr val="010000"/>
                </a:solidFill>
              </a:rPr>
              <a:t>kunci</a:t>
            </a:r>
            <a:r>
              <a:rPr lang="en-US" altLang="en-US" sz="2400" dirty="0">
                <a:solidFill>
                  <a:srgbClr val="010000"/>
                </a:solidFill>
              </a:rPr>
              <a:t> </a:t>
            </a:r>
            <a:r>
              <a:rPr lang="en-US" altLang="en-US" sz="2400" dirty="0" err="1">
                <a:solidFill>
                  <a:srgbClr val="010000"/>
                </a:solidFill>
              </a:rPr>
              <a:t>berkurang</a:t>
            </a:r>
            <a:r>
              <a:rPr lang="en-US" altLang="en-US" sz="2400" dirty="0">
                <a:solidFill>
                  <a:srgbClr val="010000"/>
                </a:solidFill>
              </a:rPr>
              <a:t> </a:t>
            </a:r>
            <a:r>
              <a:rPr lang="en-US" altLang="en-US" sz="2400" dirty="0" err="1">
                <a:solidFill>
                  <a:srgbClr val="010000"/>
                </a:solidFill>
              </a:rPr>
              <a:t>dari</a:t>
            </a:r>
            <a:r>
              <a:rPr lang="en-US" altLang="en-US" sz="2400" dirty="0">
                <a:solidFill>
                  <a:srgbClr val="010000"/>
                </a:solidFill>
              </a:rPr>
              <a:t> 26! </a:t>
            </a:r>
            <a:r>
              <a:rPr lang="en-US" altLang="en-US" sz="2400" dirty="0" err="1">
                <a:solidFill>
                  <a:srgbClr val="010000"/>
                </a:solidFill>
              </a:rPr>
              <a:t>menjadi</a:t>
            </a:r>
            <a:r>
              <a:rPr lang="en-US" altLang="en-US" sz="2400" dirty="0">
                <a:solidFill>
                  <a:srgbClr val="010000"/>
                </a:solidFill>
              </a:rPr>
              <a:t> 22!</a:t>
            </a:r>
            <a:endParaRPr lang="en-GB" altLang="en-US" sz="2400" dirty="0">
              <a:solidFill>
                <a:srgbClr val="010000"/>
              </a:solidFill>
            </a:endParaRPr>
          </a:p>
        </p:txBody>
      </p:sp>
    </p:spTree>
    <p:extLst>
      <p:ext uri="{BB962C8B-B14F-4D97-AF65-F5344CB8AC3E}">
        <p14:creationId xmlns:p14="http://schemas.microsoft.com/office/powerpoint/2010/main" val="370034513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E2566D48-ECAC-48CC-A1F5-9117F8ABCF92}" type="slidenum">
              <a:rPr lang="en-US" altLang="en-US" sz="2400">
                <a:solidFill>
                  <a:schemeClr val="tx2"/>
                </a:solidFill>
              </a:rPr>
              <a:pPr>
                <a:spcBef>
                  <a:spcPct val="0"/>
                </a:spcBef>
                <a:buClrTx/>
                <a:buSzTx/>
                <a:buFontTx/>
                <a:buNone/>
              </a:pPr>
              <a:t>40</a:t>
            </a:fld>
            <a:endParaRPr lang="en-US" altLang="en-US" sz="2400">
              <a:solidFill>
                <a:schemeClr val="tx2"/>
              </a:solidFill>
            </a:endParaRPr>
          </a:p>
        </p:txBody>
      </p:sp>
      <p:sp>
        <p:nvSpPr>
          <p:cNvPr id="46083" name="Rectangle 3"/>
          <p:cNvSpPr>
            <a:spLocks noGrp="1" noChangeArrowheads="1"/>
          </p:cNvSpPr>
          <p:nvPr>
            <p:ph type="body" idx="1"/>
          </p:nvPr>
        </p:nvSpPr>
        <p:spPr>
          <a:xfrm>
            <a:off x="755374" y="762000"/>
            <a:ext cx="10598426" cy="5334000"/>
          </a:xfrm>
        </p:spPr>
        <p:txBody>
          <a:bodyPr>
            <a:normAutofit/>
          </a:bodyPr>
          <a:lstStyle/>
          <a:p>
            <a:pPr marL="609600" indent="-609600">
              <a:buNone/>
            </a:pPr>
            <a:r>
              <a:rPr lang="en-US" altLang="en-US" dirty="0" err="1">
                <a:solidFill>
                  <a:srgbClr val="000000"/>
                </a:solidFill>
              </a:rPr>
              <a:t>Langkah-langkah</a:t>
            </a:r>
            <a:r>
              <a:rPr lang="en-US" altLang="en-US" dirty="0">
                <a:solidFill>
                  <a:srgbClr val="000000"/>
                </a:solidFill>
              </a:rPr>
              <a:t> </a:t>
            </a:r>
            <a:r>
              <a:rPr lang="en-US" altLang="en-US" dirty="0" err="1">
                <a:solidFill>
                  <a:srgbClr val="000000"/>
                </a:solidFill>
              </a:rPr>
              <a:t>metode</a:t>
            </a:r>
            <a:r>
              <a:rPr lang="en-US" altLang="en-US" dirty="0">
                <a:solidFill>
                  <a:srgbClr val="000000"/>
                </a:solidFill>
              </a:rPr>
              <a:t> </a:t>
            </a:r>
            <a:r>
              <a:rPr lang="en-US" altLang="en-US" dirty="0" err="1">
                <a:solidFill>
                  <a:srgbClr val="000000"/>
                </a:solidFill>
              </a:rPr>
              <a:t>Kasiski</a:t>
            </a:r>
            <a:r>
              <a:rPr lang="en-US" altLang="en-US" dirty="0">
                <a:solidFill>
                  <a:srgbClr val="000000"/>
                </a:solidFill>
              </a:rPr>
              <a:t>:</a:t>
            </a:r>
          </a:p>
          <a:p>
            <a:pPr marL="609600" indent="-609600">
              <a:buFontTx/>
              <a:buAutoNum type="arabicPeriod"/>
            </a:pPr>
            <a:r>
              <a:rPr lang="en-GB" altLang="en-US" dirty="0" err="1">
                <a:solidFill>
                  <a:srgbClr val="000000"/>
                </a:solidFill>
                <a:cs typeface="Times New Roman" panose="02020603050405020304" pitchFamily="18" charset="0"/>
              </a:rPr>
              <a:t>Temukan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semua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kriptogram</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berulang</a:t>
            </a:r>
            <a:r>
              <a:rPr lang="en-GB" altLang="en-US" dirty="0">
                <a:solidFill>
                  <a:srgbClr val="000000"/>
                </a:solidFill>
                <a:cs typeface="Times New Roman" panose="02020603050405020304" pitchFamily="18" charset="0"/>
              </a:rPr>
              <a:t> di </a:t>
            </a:r>
            <a:r>
              <a:rPr lang="en-GB" altLang="en-US" dirty="0" err="1">
                <a:solidFill>
                  <a:srgbClr val="000000"/>
                </a:solidFill>
                <a:cs typeface="Times New Roman" panose="02020603050405020304" pitchFamily="18" charset="0"/>
              </a:rPr>
              <a:t>dalam</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cipherteks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pesan</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panjang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biasanya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mengandung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kriptogram</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berulang</a:t>
            </a:r>
            <a:r>
              <a:rPr lang="en-GB" altLang="en-US" dirty="0">
                <a:solidFill>
                  <a:srgbClr val="000000"/>
                </a:solidFill>
                <a:cs typeface="Times New Roman" panose="02020603050405020304" pitchFamily="18" charset="0"/>
              </a:rPr>
              <a:t>). </a:t>
            </a:r>
          </a:p>
          <a:p>
            <a:pPr marL="609600" indent="-609600">
              <a:buFontTx/>
              <a:buAutoNum type="arabicPeriod"/>
            </a:pPr>
            <a:r>
              <a:rPr lang="en-GB" altLang="en-US" dirty="0" err="1">
                <a:solidFill>
                  <a:srgbClr val="000000"/>
                </a:solidFill>
                <a:cs typeface="Times New Roman" panose="02020603050405020304" pitchFamily="18" charset="0"/>
              </a:rPr>
              <a:t>Hitung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jarak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antara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kriptogram</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berulang</a:t>
            </a:r>
            <a:endParaRPr lang="en-GB" altLang="en-US" dirty="0">
              <a:solidFill>
                <a:srgbClr val="000000"/>
              </a:solidFill>
              <a:cs typeface="Times New Roman" panose="02020603050405020304" pitchFamily="18" charset="0"/>
            </a:endParaRPr>
          </a:p>
          <a:p>
            <a:pPr marL="609600" indent="-609600">
              <a:buFontTx/>
              <a:buAutoNum type="arabicPeriod"/>
            </a:pPr>
            <a:r>
              <a:rPr lang="en-GB" altLang="en-US" dirty="0" err="1">
                <a:solidFill>
                  <a:srgbClr val="000000"/>
                </a:solidFill>
                <a:cs typeface="Times New Roman" panose="02020603050405020304" pitchFamily="18" charset="0"/>
              </a:rPr>
              <a:t>Hitung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semua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faktor</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pembagi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dari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jarak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tersebut</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faktor</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pembagi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menyatakan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panjang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kunci</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mungkin</a:t>
            </a:r>
            <a:r>
              <a:rPr lang="en-US" altLang="en-US" dirty="0">
                <a:solidFill>
                  <a:srgbClr val="000000"/>
                </a:solidFill>
                <a:cs typeface="Times New Roman" panose="02020603050405020304" pitchFamily="18" charset="0"/>
              </a:rPr>
              <a:t> </a:t>
            </a:r>
            <a:r>
              <a:rPr lang="en-GB" altLang="en-US" dirty="0">
                <a:solidFill>
                  <a:srgbClr val="000000"/>
                </a:solidFill>
                <a:cs typeface="Times New Roman" panose="02020603050405020304" pitchFamily="18" charset="0"/>
              </a:rPr>
              <a:t>).</a:t>
            </a:r>
          </a:p>
          <a:p>
            <a:pPr marL="609600" indent="-609600">
              <a:buFontTx/>
              <a:buAutoNum type="arabicPeriod"/>
            </a:pPr>
            <a:r>
              <a:rPr lang="en-GB" altLang="en-US" dirty="0" err="1">
                <a:solidFill>
                  <a:srgbClr val="000000"/>
                </a:solidFill>
                <a:cs typeface="Times New Roman" panose="02020603050405020304" pitchFamily="18" charset="0"/>
              </a:rPr>
              <a:t>Tentukan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irisan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dari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himpunan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faktor</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pembagi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tersebut</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Nilai</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muncul</a:t>
            </a:r>
            <a:r>
              <a:rPr lang="en-GB" altLang="en-US" dirty="0">
                <a:solidFill>
                  <a:srgbClr val="000000"/>
                </a:solidFill>
                <a:cs typeface="Times New Roman" panose="02020603050405020304" pitchFamily="18" charset="0"/>
              </a:rPr>
              <a:t> di </a:t>
            </a:r>
            <a:r>
              <a:rPr lang="en-GB" altLang="en-US" dirty="0" err="1">
                <a:solidFill>
                  <a:srgbClr val="000000"/>
                </a:solidFill>
                <a:cs typeface="Times New Roman" panose="02020603050405020304" pitchFamily="18" charset="0"/>
              </a:rPr>
              <a:t>dalam</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irisan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menyatakan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angka</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muncul</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pada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semua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faktor</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pembagi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dari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jarak-jarak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tersebut</a:t>
            </a:r>
            <a:r>
              <a:rPr lang="en-US" altLang="en-US" dirty="0">
                <a:solidFill>
                  <a:srgbClr val="000000"/>
                </a:solidFill>
                <a:cs typeface="Times New Roman" panose="02020603050405020304" pitchFamily="18" charset="0"/>
              </a:rPr>
              <a:t> . </a:t>
            </a:r>
            <a:r>
              <a:rPr lang="en-GB" altLang="en-US" dirty="0" err="1">
                <a:solidFill>
                  <a:srgbClr val="000000"/>
                </a:solidFill>
                <a:cs typeface="Times New Roman" panose="02020603050405020304" pitchFamily="18" charset="0"/>
              </a:rPr>
              <a:t>Nilai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tersebut</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mungkin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adalah</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panjang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kunci</a:t>
            </a:r>
            <a:r>
              <a:rPr lang="en-GB" altLang="en-US" dirty="0">
                <a:solidFill>
                  <a:srgbClr val="000000"/>
                </a:solidFill>
                <a:cs typeface="Times New Roman" panose="02020603050405020304" pitchFamily="18" charset="0"/>
              </a:rPr>
              <a:t>.</a:t>
            </a:r>
            <a:r>
              <a:rPr lang="en-US" altLang="en-US" dirty="0">
                <a:solidFill>
                  <a:srgbClr val="000000"/>
                </a:solidFill>
                <a:cs typeface="Times New Roman" panose="02020603050405020304" pitchFamily="18" charset="0"/>
              </a:rPr>
              <a:t> </a:t>
            </a:r>
            <a:r>
              <a:rPr lang="en-US" altLang="en-US" dirty="0">
                <a:solidFill>
                  <a:srgbClr val="000000"/>
                </a:solidFill>
              </a:rPr>
              <a:t> </a:t>
            </a:r>
          </a:p>
        </p:txBody>
      </p:sp>
      <p:sp>
        <p:nvSpPr>
          <p:cNvPr id="4608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41865001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4C4A5F74-77A6-4A7A-8E8B-D9667285111B}" type="slidenum">
              <a:rPr lang="en-US" altLang="en-US" sz="2400">
                <a:solidFill>
                  <a:schemeClr val="tx2"/>
                </a:solidFill>
              </a:rPr>
              <a:pPr>
                <a:spcBef>
                  <a:spcPct val="0"/>
                </a:spcBef>
                <a:buClrTx/>
                <a:buSzTx/>
                <a:buFontTx/>
                <a:buNone/>
              </a:pPr>
              <a:t>41</a:t>
            </a:fld>
            <a:endParaRPr lang="en-US" altLang="en-US" sz="2400">
              <a:solidFill>
                <a:schemeClr val="tx2"/>
              </a:solidFill>
            </a:endParaRPr>
          </a:p>
        </p:txBody>
      </p:sp>
      <p:sp>
        <p:nvSpPr>
          <p:cNvPr id="47107" name="Rectangle 3"/>
          <p:cNvSpPr>
            <a:spLocks noGrp="1" noChangeArrowheads="1"/>
          </p:cNvSpPr>
          <p:nvPr>
            <p:ph type="body" idx="1"/>
          </p:nvPr>
        </p:nvSpPr>
        <p:spPr>
          <a:xfrm>
            <a:off x="925995" y="347869"/>
            <a:ext cx="10340009" cy="5410200"/>
          </a:xfrm>
        </p:spPr>
        <p:txBody>
          <a:bodyPr>
            <a:noAutofit/>
          </a:bodyPr>
          <a:lstStyle/>
          <a:p>
            <a:pPr eaLnBrk="1" hangingPunct="1">
              <a:lnSpc>
                <a:spcPct val="90000"/>
              </a:lnSpc>
            </a:pPr>
            <a:r>
              <a:rPr lang="en-US" altLang="en-US" sz="2400" dirty="0" err="1"/>
              <a:t>Contoh</a:t>
            </a:r>
            <a:r>
              <a:rPr lang="en-US" altLang="en-US" sz="2400" dirty="0"/>
              <a:t>:</a:t>
            </a:r>
          </a:p>
          <a:p>
            <a:pPr eaLnBrk="1" hangingPunct="1">
              <a:lnSpc>
                <a:spcPct val="90000"/>
              </a:lnSpc>
              <a:buFontTx/>
              <a:buNone/>
            </a:pPr>
            <a:r>
              <a:rPr lang="en-GB" altLang="en-US" sz="2400" b="1" dirty="0">
                <a:solidFill>
                  <a:srgbClr val="000000"/>
                </a:solidFill>
                <a:latin typeface="Courier" pitchFamily="49" charset="0"/>
                <a:cs typeface="Times New Roman" panose="02020603050405020304" pitchFamily="18" charset="0"/>
              </a:rPr>
              <a:t>	DYDUXRM</a:t>
            </a:r>
            <a:r>
              <a:rPr lang="en-GB" altLang="en-US" sz="2400" dirty="0">
                <a:solidFill>
                  <a:srgbClr val="000000"/>
                </a:solidFill>
                <a:latin typeface="Courier" pitchFamily="49" charset="0"/>
                <a:cs typeface="Times New Roman" panose="02020603050405020304" pitchFamily="18" charset="0"/>
              </a:rPr>
              <a:t>HTVDV</a:t>
            </a:r>
            <a:r>
              <a:rPr lang="en-GB" altLang="en-US" sz="2400" b="1" dirty="0">
                <a:solidFill>
                  <a:srgbClr val="000000"/>
                </a:solidFill>
                <a:latin typeface="Courier" pitchFamily="49" charset="0"/>
                <a:cs typeface="Times New Roman" panose="02020603050405020304" pitchFamily="18" charset="0"/>
              </a:rPr>
              <a:t>NQD</a:t>
            </a:r>
            <a:r>
              <a:rPr lang="en-GB" altLang="en-US" sz="2400" dirty="0">
                <a:solidFill>
                  <a:srgbClr val="000000"/>
                </a:solidFill>
                <a:latin typeface="Courier" pitchFamily="49" charset="0"/>
                <a:cs typeface="Times New Roman" panose="02020603050405020304" pitchFamily="18" charset="0"/>
              </a:rPr>
              <a:t>QNW</a:t>
            </a:r>
            <a:r>
              <a:rPr lang="en-GB" altLang="en-US" sz="2400" b="1" dirty="0">
                <a:solidFill>
                  <a:srgbClr val="000000"/>
                </a:solidFill>
                <a:latin typeface="Courier" pitchFamily="49" charset="0"/>
                <a:cs typeface="Times New Roman" panose="02020603050405020304" pitchFamily="18" charset="0"/>
              </a:rPr>
              <a:t>DYDUXRMH</a:t>
            </a:r>
            <a:r>
              <a:rPr lang="en-GB" altLang="en-US" sz="2400" dirty="0">
                <a:solidFill>
                  <a:srgbClr val="000000"/>
                </a:solidFill>
                <a:latin typeface="Courier" pitchFamily="49" charset="0"/>
                <a:cs typeface="Times New Roman" panose="02020603050405020304" pitchFamily="18" charset="0"/>
              </a:rPr>
              <a:t>ARTJGW</a:t>
            </a:r>
            <a:r>
              <a:rPr lang="en-GB" altLang="en-US" sz="2400" b="1" dirty="0">
                <a:solidFill>
                  <a:srgbClr val="000000"/>
                </a:solidFill>
                <a:latin typeface="Courier" pitchFamily="49" charset="0"/>
                <a:cs typeface="Times New Roman" panose="02020603050405020304" pitchFamily="18" charset="0"/>
              </a:rPr>
              <a:t>NQD</a:t>
            </a:r>
            <a:endParaRPr lang="en-GB" altLang="en-US" sz="2400" dirty="0">
              <a:solidFill>
                <a:srgbClr val="000000"/>
              </a:solidFill>
              <a:cs typeface="Times New Roman" panose="02020603050405020304" pitchFamily="18" charset="0"/>
            </a:endParaRPr>
          </a:p>
          <a:p>
            <a:pPr eaLnBrk="1" hangingPunct="1">
              <a:lnSpc>
                <a:spcPct val="90000"/>
              </a:lnSpc>
              <a:buFontTx/>
              <a:buNone/>
            </a:pPr>
            <a:endParaRPr lang="en-US" altLang="en-US" sz="2400" dirty="0"/>
          </a:p>
          <a:p>
            <a:pPr eaLnBrk="1" hangingPunct="1">
              <a:lnSpc>
                <a:spcPct val="90000"/>
              </a:lnSpc>
              <a:buFontTx/>
              <a:buNone/>
            </a:pPr>
            <a:r>
              <a:rPr lang="en-GB" altLang="en-US" sz="2400" dirty="0">
                <a:cs typeface="Times New Roman" panose="02020603050405020304" pitchFamily="18" charset="0"/>
              </a:rPr>
              <a:t>	</a:t>
            </a:r>
            <a:r>
              <a:rPr lang="en-GB" altLang="en-US" sz="2400" dirty="0" err="1">
                <a:cs typeface="Times New Roman" panose="02020603050405020304" pitchFamily="18" charset="0"/>
              </a:rPr>
              <a:t>Kriptogram</a:t>
            </a:r>
            <a:r>
              <a:rPr lang="en-GB" altLang="en-US" sz="2400" dirty="0">
                <a:cs typeface="Times New Roman" panose="02020603050405020304" pitchFamily="18" charset="0"/>
              </a:rPr>
              <a:t> yang </a:t>
            </a:r>
            <a:r>
              <a:rPr lang="en-GB" altLang="en-US" sz="2400" dirty="0" err="1">
                <a:cs typeface="Times New Roman" panose="02020603050405020304" pitchFamily="18" charset="0"/>
              </a:rPr>
              <a:t>berulang</a:t>
            </a:r>
            <a:r>
              <a:rPr lang="en-GB" altLang="en-US" sz="2400" dirty="0">
                <a:cs typeface="Times New Roman" panose="02020603050405020304" pitchFamily="18" charset="0"/>
              </a:rPr>
              <a:t>: </a:t>
            </a:r>
            <a:r>
              <a:rPr lang="en-GB" altLang="en-US" sz="2400" b="1" dirty="0">
                <a:latin typeface="Courier" pitchFamily="49" charset="0"/>
                <a:cs typeface="Times New Roman" panose="02020603050405020304" pitchFamily="18" charset="0"/>
              </a:rPr>
              <a:t>DYUDUXRM</a:t>
            </a:r>
            <a:r>
              <a:rPr lang="en-GB" altLang="en-US" sz="2400" dirty="0">
                <a:latin typeface="Courier" pitchFamily="49" charset="0"/>
                <a:cs typeface="Times New Roman" panose="02020603050405020304" pitchFamily="18" charset="0"/>
              </a:rPr>
              <a:t> </a:t>
            </a:r>
            <a:r>
              <a:rPr lang="en-GB" altLang="en-US" sz="2400" dirty="0" err="1">
                <a:cs typeface="Times New Roman" panose="02020603050405020304" pitchFamily="18" charset="0"/>
              </a:rPr>
              <a:t>dan</a:t>
            </a:r>
            <a:r>
              <a:rPr lang="en-GB" altLang="en-US" sz="2400" dirty="0">
                <a:latin typeface="Courier" pitchFamily="49" charset="0"/>
                <a:cs typeface="Times New Roman" panose="02020603050405020304" pitchFamily="18" charset="0"/>
              </a:rPr>
              <a:t> </a:t>
            </a:r>
            <a:r>
              <a:rPr lang="en-GB" altLang="en-US" sz="2400" b="1" dirty="0">
                <a:latin typeface="Courier" pitchFamily="49" charset="0"/>
                <a:cs typeface="Times New Roman" panose="02020603050405020304" pitchFamily="18" charset="0"/>
              </a:rPr>
              <a:t>NQD</a:t>
            </a:r>
            <a:r>
              <a:rPr lang="en-GB" altLang="en-US" sz="2400" dirty="0">
                <a:cs typeface="Times New Roman" panose="02020603050405020304" pitchFamily="18" charset="0"/>
              </a:rPr>
              <a:t>. </a:t>
            </a:r>
          </a:p>
          <a:p>
            <a:pPr eaLnBrk="1" hangingPunct="1">
              <a:lnSpc>
                <a:spcPct val="90000"/>
              </a:lnSpc>
              <a:buFontTx/>
              <a:buNone/>
            </a:pPr>
            <a:endParaRPr lang="en-GB" altLang="en-US" sz="2400" dirty="0">
              <a:cs typeface="Times New Roman" panose="02020603050405020304" pitchFamily="18" charset="0"/>
            </a:endParaRPr>
          </a:p>
          <a:p>
            <a:pPr eaLnBrk="1" hangingPunct="1">
              <a:lnSpc>
                <a:spcPct val="90000"/>
              </a:lnSpc>
              <a:buFontTx/>
              <a:buNone/>
            </a:pPr>
            <a:r>
              <a:rPr lang="en-GB" altLang="en-US" sz="2400" dirty="0">
                <a:cs typeface="Times New Roman" panose="02020603050405020304" pitchFamily="18" charset="0"/>
              </a:rPr>
              <a:t>	</a:t>
            </a:r>
            <a:r>
              <a:rPr lang="en-GB" altLang="en-US" sz="2400" dirty="0" err="1">
                <a:cs typeface="Times New Roman" panose="02020603050405020304" pitchFamily="18" charset="0"/>
              </a:rPr>
              <a:t>Jarak</a:t>
            </a:r>
            <a:r>
              <a:rPr lang="en-GB" altLang="en-US" sz="2400" dirty="0">
                <a:cs typeface="Times New Roman" panose="02020603050405020304" pitchFamily="18" charset="0"/>
              </a:rPr>
              <a:t> </a:t>
            </a:r>
            <a:r>
              <a:rPr lang="en-GB" altLang="en-US" sz="2400" dirty="0" err="1">
                <a:cs typeface="Times New Roman" panose="02020603050405020304" pitchFamily="18" charset="0"/>
              </a:rPr>
              <a:t>antara</a:t>
            </a:r>
            <a:r>
              <a:rPr lang="en-GB" altLang="en-US" sz="2400" dirty="0">
                <a:cs typeface="Times New Roman" panose="02020603050405020304" pitchFamily="18" charset="0"/>
              </a:rPr>
              <a:t> </a:t>
            </a:r>
            <a:r>
              <a:rPr lang="en-GB" altLang="en-US" sz="2400" dirty="0" err="1">
                <a:cs typeface="Times New Roman" panose="02020603050405020304" pitchFamily="18" charset="0"/>
              </a:rPr>
              <a:t>dua</a:t>
            </a:r>
            <a:r>
              <a:rPr lang="en-GB" altLang="en-US" sz="2400" dirty="0">
                <a:cs typeface="Times New Roman" panose="02020603050405020304" pitchFamily="18" charset="0"/>
              </a:rPr>
              <a:t> </a:t>
            </a:r>
            <a:r>
              <a:rPr lang="en-GB" altLang="en-US" sz="2400" dirty="0" err="1">
                <a:cs typeface="Times New Roman" panose="02020603050405020304" pitchFamily="18" charset="0"/>
              </a:rPr>
              <a:t>buah</a:t>
            </a:r>
            <a:r>
              <a:rPr lang="en-GB" altLang="en-US" sz="2400" dirty="0">
                <a:cs typeface="Times New Roman" panose="02020603050405020304" pitchFamily="18" charset="0"/>
              </a:rPr>
              <a:t> </a:t>
            </a:r>
            <a:r>
              <a:rPr lang="en-GB" altLang="en-US" sz="2400" dirty="0" err="1">
                <a:cs typeface="Times New Roman" panose="02020603050405020304" pitchFamily="18" charset="0"/>
              </a:rPr>
              <a:t>perulangan</a:t>
            </a:r>
            <a:r>
              <a:rPr lang="en-GB" altLang="en-US" sz="2400" dirty="0">
                <a:cs typeface="Times New Roman" panose="02020603050405020304" pitchFamily="18" charset="0"/>
              </a:rPr>
              <a:t> </a:t>
            </a:r>
            <a:r>
              <a:rPr lang="en-GB" altLang="en-US" sz="2400" b="1" dirty="0">
                <a:latin typeface="Courier" pitchFamily="49" charset="0"/>
                <a:cs typeface="Times New Roman" panose="02020603050405020304" pitchFamily="18" charset="0"/>
              </a:rPr>
              <a:t>DYUDUXRM =</a:t>
            </a:r>
            <a:r>
              <a:rPr lang="en-GB" altLang="en-US" sz="2400" dirty="0">
                <a:cs typeface="Times New Roman" panose="02020603050405020304" pitchFamily="18" charset="0"/>
              </a:rPr>
              <a:t> 18.</a:t>
            </a:r>
            <a:r>
              <a:rPr lang="en-GB" altLang="en-US" sz="2400" dirty="0">
                <a:latin typeface="Courier" pitchFamily="49" charset="0"/>
                <a:cs typeface="Times New Roman" panose="02020603050405020304" pitchFamily="18" charset="0"/>
              </a:rPr>
              <a:t> </a:t>
            </a:r>
            <a:endParaRPr lang="en-GB" altLang="en-US" sz="2400" dirty="0" smtClean="0">
              <a:latin typeface="Courier" pitchFamily="49" charset="0"/>
              <a:cs typeface="Times New Roman" panose="02020603050405020304" pitchFamily="18" charset="0"/>
            </a:endParaRPr>
          </a:p>
          <a:p>
            <a:pPr eaLnBrk="1" hangingPunct="1">
              <a:lnSpc>
                <a:spcPct val="90000"/>
              </a:lnSpc>
              <a:buFontTx/>
              <a:buNone/>
            </a:pPr>
            <a:r>
              <a:rPr lang="en-GB" altLang="en-US" sz="2400" dirty="0">
                <a:latin typeface="Courier" pitchFamily="49" charset="0"/>
                <a:cs typeface="Times New Roman" panose="02020603050405020304" pitchFamily="18" charset="0"/>
              </a:rPr>
              <a:t> </a:t>
            </a:r>
            <a:r>
              <a:rPr lang="en-GB" altLang="en-US" sz="2400" dirty="0" err="1" smtClean="0">
                <a:cs typeface="Times New Roman" panose="02020603050405020304" pitchFamily="18" charset="0"/>
              </a:rPr>
              <a:t>Semua</a:t>
            </a:r>
            <a:r>
              <a:rPr lang="en-GB" altLang="en-US" sz="2400" dirty="0" smtClean="0">
                <a:cs typeface="Times New Roman" panose="02020603050405020304" pitchFamily="18" charset="0"/>
              </a:rPr>
              <a:t> </a:t>
            </a:r>
            <a:r>
              <a:rPr lang="en-GB" altLang="en-US" sz="2400" dirty="0" err="1">
                <a:cs typeface="Times New Roman" panose="02020603050405020304" pitchFamily="18" charset="0"/>
              </a:rPr>
              <a:t>faktor</a:t>
            </a:r>
            <a:r>
              <a:rPr lang="en-GB" altLang="en-US" sz="2400" dirty="0">
                <a:cs typeface="Times New Roman" panose="02020603050405020304" pitchFamily="18" charset="0"/>
              </a:rPr>
              <a:t> </a:t>
            </a:r>
            <a:r>
              <a:rPr lang="en-GB" altLang="en-US" sz="2400" dirty="0" err="1">
                <a:cs typeface="Times New Roman" panose="02020603050405020304" pitchFamily="18" charset="0"/>
              </a:rPr>
              <a:t>pembagi</a:t>
            </a:r>
            <a:r>
              <a:rPr lang="en-GB" altLang="en-US" sz="2400" dirty="0">
                <a:cs typeface="Times New Roman" panose="02020603050405020304" pitchFamily="18" charset="0"/>
              </a:rPr>
              <a:t> 18 : {18, 9, 6, 3, 2}  </a:t>
            </a:r>
          </a:p>
          <a:p>
            <a:pPr eaLnBrk="1" hangingPunct="1">
              <a:lnSpc>
                <a:spcPct val="90000"/>
              </a:lnSpc>
              <a:buFontTx/>
              <a:buNone/>
            </a:pPr>
            <a:endParaRPr lang="en-GB" altLang="en-US" sz="2400" dirty="0">
              <a:cs typeface="Times New Roman" panose="02020603050405020304" pitchFamily="18" charset="0"/>
            </a:endParaRPr>
          </a:p>
          <a:p>
            <a:pPr eaLnBrk="1" hangingPunct="1">
              <a:lnSpc>
                <a:spcPct val="90000"/>
              </a:lnSpc>
              <a:buFontTx/>
              <a:buNone/>
            </a:pPr>
            <a:r>
              <a:rPr lang="en-GB" altLang="en-US" sz="2400" dirty="0">
                <a:cs typeface="Times New Roman" panose="02020603050405020304" pitchFamily="18" charset="0"/>
              </a:rPr>
              <a:t>	</a:t>
            </a:r>
            <a:r>
              <a:rPr lang="en-GB" altLang="en-US" sz="2400" dirty="0" err="1">
                <a:cs typeface="Times New Roman" panose="02020603050405020304" pitchFamily="18" charset="0"/>
              </a:rPr>
              <a:t>Jarak</a:t>
            </a:r>
            <a:r>
              <a:rPr lang="en-GB" altLang="en-US" sz="2400" dirty="0">
                <a:cs typeface="Times New Roman" panose="02020603050405020304" pitchFamily="18" charset="0"/>
              </a:rPr>
              <a:t> </a:t>
            </a:r>
            <a:r>
              <a:rPr lang="en-GB" altLang="en-US" sz="2400" dirty="0" err="1">
                <a:cs typeface="Times New Roman" panose="02020603050405020304" pitchFamily="18" charset="0"/>
              </a:rPr>
              <a:t>antara</a:t>
            </a:r>
            <a:r>
              <a:rPr lang="en-GB" altLang="en-US" sz="2400" dirty="0">
                <a:cs typeface="Times New Roman" panose="02020603050405020304" pitchFamily="18" charset="0"/>
              </a:rPr>
              <a:t> </a:t>
            </a:r>
            <a:r>
              <a:rPr lang="en-GB" altLang="en-US" sz="2400" dirty="0" err="1">
                <a:cs typeface="Times New Roman" panose="02020603050405020304" pitchFamily="18" charset="0"/>
              </a:rPr>
              <a:t>dua</a:t>
            </a:r>
            <a:r>
              <a:rPr lang="en-GB" altLang="en-US" sz="2400" dirty="0">
                <a:cs typeface="Times New Roman" panose="02020603050405020304" pitchFamily="18" charset="0"/>
              </a:rPr>
              <a:t> </a:t>
            </a:r>
            <a:r>
              <a:rPr lang="en-GB" altLang="en-US" sz="2400" dirty="0" err="1">
                <a:cs typeface="Times New Roman" panose="02020603050405020304" pitchFamily="18" charset="0"/>
              </a:rPr>
              <a:t>buah</a:t>
            </a:r>
            <a:r>
              <a:rPr lang="en-GB" altLang="en-US" sz="2400" dirty="0">
                <a:cs typeface="Times New Roman" panose="02020603050405020304" pitchFamily="18" charset="0"/>
              </a:rPr>
              <a:t> </a:t>
            </a:r>
            <a:r>
              <a:rPr lang="en-GB" altLang="en-US" sz="2400" dirty="0" err="1">
                <a:cs typeface="Times New Roman" panose="02020603050405020304" pitchFamily="18" charset="0"/>
              </a:rPr>
              <a:t>perulangan</a:t>
            </a:r>
            <a:r>
              <a:rPr lang="en-GB" altLang="en-US" sz="2400" dirty="0">
                <a:cs typeface="Times New Roman" panose="02020603050405020304" pitchFamily="18" charset="0"/>
              </a:rPr>
              <a:t> </a:t>
            </a:r>
            <a:r>
              <a:rPr lang="en-GB" altLang="en-US" sz="2400" b="1" dirty="0">
                <a:latin typeface="Courier" pitchFamily="49" charset="0"/>
                <a:cs typeface="Times New Roman" panose="02020603050405020304" pitchFamily="18" charset="0"/>
              </a:rPr>
              <a:t>NQD</a:t>
            </a:r>
            <a:r>
              <a:rPr lang="en-GB" altLang="en-US" sz="2400" dirty="0">
                <a:latin typeface="Courier" pitchFamily="49" charset="0"/>
                <a:cs typeface="Times New Roman" panose="02020603050405020304" pitchFamily="18" charset="0"/>
              </a:rPr>
              <a:t> =</a:t>
            </a:r>
            <a:r>
              <a:rPr lang="en-GB" altLang="en-US" sz="2400" dirty="0">
                <a:cs typeface="Times New Roman" panose="02020603050405020304" pitchFamily="18" charset="0"/>
              </a:rPr>
              <a:t>20.</a:t>
            </a:r>
            <a:r>
              <a:rPr lang="en-GB" altLang="en-US" sz="2400" dirty="0">
                <a:latin typeface="Courier" pitchFamily="49" charset="0"/>
                <a:cs typeface="Times New Roman" panose="02020603050405020304" pitchFamily="18" charset="0"/>
              </a:rPr>
              <a:t> </a:t>
            </a:r>
          </a:p>
          <a:p>
            <a:pPr eaLnBrk="1" hangingPunct="1">
              <a:lnSpc>
                <a:spcPct val="90000"/>
              </a:lnSpc>
              <a:buFontTx/>
              <a:buNone/>
            </a:pPr>
            <a:r>
              <a:rPr lang="en-GB" altLang="en-US" sz="2400" dirty="0">
                <a:latin typeface="Courier" pitchFamily="49" charset="0"/>
                <a:cs typeface="Times New Roman" panose="02020603050405020304" pitchFamily="18" charset="0"/>
              </a:rPr>
              <a:t>	</a:t>
            </a:r>
            <a:r>
              <a:rPr lang="en-GB" altLang="en-US" sz="2400" dirty="0" err="1">
                <a:cs typeface="Times New Roman" panose="02020603050405020304" pitchFamily="18" charset="0"/>
              </a:rPr>
              <a:t>Semua</a:t>
            </a:r>
            <a:r>
              <a:rPr lang="en-GB" altLang="en-US" sz="2400" dirty="0">
                <a:cs typeface="Times New Roman" panose="02020603050405020304" pitchFamily="18" charset="0"/>
              </a:rPr>
              <a:t> </a:t>
            </a:r>
            <a:r>
              <a:rPr lang="en-GB" altLang="en-US" sz="2400" dirty="0" err="1">
                <a:cs typeface="Times New Roman" panose="02020603050405020304" pitchFamily="18" charset="0"/>
              </a:rPr>
              <a:t>faktor</a:t>
            </a:r>
            <a:r>
              <a:rPr lang="en-GB" altLang="en-US" sz="2400" dirty="0">
                <a:cs typeface="Times New Roman" panose="02020603050405020304" pitchFamily="18" charset="0"/>
              </a:rPr>
              <a:t> </a:t>
            </a:r>
            <a:r>
              <a:rPr lang="en-GB" altLang="en-US" sz="2400" dirty="0" err="1">
                <a:cs typeface="Times New Roman" panose="02020603050405020304" pitchFamily="18" charset="0"/>
              </a:rPr>
              <a:t>pembagi</a:t>
            </a:r>
            <a:r>
              <a:rPr lang="en-GB" altLang="en-US" sz="2400" dirty="0">
                <a:cs typeface="Times New Roman" panose="02020603050405020304" pitchFamily="18" charset="0"/>
              </a:rPr>
              <a:t> 20 : {20, 10, 5, 4, 2}. </a:t>
            </a:r>
          </a:p>
          <a:p>
            <a:pPr eaLnBrk="1" hangingPunct="1">
              <a:lnSpc>
                <a:spcPct val="90000"/>
              </a:lnSpc>
              <a:buFontTx/>
              <a:buNone/>
            </a:pPr>
            <a:endParaRPr lang="en-GB" altLang="en-US" sz="2400" dirty="0">
              <a:cs typeface="Times New Roman" panose="02020603050405020304" pitchFamily="18" charset="0"/>
            </a:endParaRPr>
          </a:p>
          <a:p>
            <a:pPr eaLnBrk="1" hangingPunct="1">
              <a:lnSpc>
                <a:spcPct val="90000"/>
              </a:lnSpc>
              <a:buFontTx/>
              <a:buNone/>
            </a:pPr>
            <a:r>
              <a:rPr lang="en-GB" altLang="en-US" sz="2400" dirty="0">
                <a:cs typeface="Times New Roman" panose="02020603050405020304" pitchFamily="18" charset="0"/>
              </a:rPr>
              <a:t>	</a:t>
            </a:r>
            <a:r>
              <a:rPr lang="en-GB" altLang="en-US" sz="2400" dirty="0" err="1">
                <a:cs typeface="Times New Roman" panose="02020603050405020304" pitchFamily="18" charset="0"/>
              </a:rPr>
              <a:t>Irisan</a:t>
            </a:r>
            <a:r>
              <a:rPr lang="en-GB" altLang="en-US" sz="2400" dirty="0">
                <a:cs typeface="Times New Roman" panose="02020603050405020304" pitchFamily="18" charset="0"/>
              </a:rPr>
              <a:t> </a:t>
            </a:r>
            <a:r>
              <a:rPr lang="en-GB" altLang="en-US" sz="2400" dirty="0" err="1">
                <a:cs typeface="Times New Roman" panose="02020603050405020304" pitchFamily="18" charset="0"/>
              </a:rPr>
              <a:t>dari</a:t>
            </a:r>
            <a:r>
              <a:rPr lang="en-GB" altLang="en-US" sz="2400" dirty="0">
                <a:cs typeface="Times New Roman" panose="02020603050405020304" pitchFamily="18" charset="0"/>
              </a:rPr>
              <a:t> </a:t>
            </a:r>
            <a:r>
              <a:rPr lang="en-GB" altLang="en-US" sz="2400" dirty="0" err="1">
                <a:cs typeface="Times New Roman" panose="02020603050405020304" pitchFamily="18" charset="0"/>
              </a:rPr>
              <a:t>kedua</a:t>
            </a:r>
            <a:r>
              <a:rPr lang="en-GB" altLang="en-US" sz="2400" dirty="0">
                <a:cs typeface="Times New Roman" panose="02020603050405020304" pitchFamily="18" charset="0"/>
              </a:rPr>
              <a:t> </a:t>
            </a:r>
            <a:r>
              <a:rPr lang="en-GB" altLang="en-US" sz="2400" dirty="0" err="1">
                <a:cs typeface="Times New Roman" panose="02020603050405020304" pitchFamily="18" charset="0"/>
              </a:rPr>
              <a:t>buah</a:t>
            </a:r>
            <a:r>
              <a:rPr lang="en-GB" altLang="en-US" sz="2400" dirty="0">
                <a:cs typeface="Times New Roman" panose="02020603050405020304" pitchFamily="18" charset="0"/>
              </a:rPr>
              <a:t> </a:t>
            </a:r>
            <a:r>
              <a:rPr lang="en-GB" altLang="en-US" sz="2400" dirty="0" err="1">
                <a:cs typeface="Times New Roman" panose="02020603050405020304" pitchFamily="18" charset="0"/>
              </a:rPr>
              <a:t>himpunan</a:t>
            </a:r>
            <a:r>
              <a:rPr lang="en-GB" altLang="en-US" sz="2400" dirty="0">
                <a:cs typeface="Times New Roman" panose="02020603050405020304" pitchFamily="18" charset="0"/>
              </a:rPr>
              <a:t> </a:t>
            </a:r>
            <a:r>
              <a:rPr lang="en-GB" altLang="en-US" sz="2400" dirty="0" err="1">
                <a:cs typeface="Times New Roman" panose="02020603050405020304" pitchFamily="18" charset="0"/>
              </a:rPr>
              <a:t>tersebut</a:t>
            </a:r>
            <a:r>
              <a:rPr lang="en-GB" altLang="en-US" sz="2400" dirty="0">
                <a:cs typeface="Times New Roman" panose="02020603050405020304" pitchFamily="18" charset="0"/>
              </a:rPr>
              <a:t> </a:t>
            </a:r>
            <a:r>
              <a:rPr lang="en-GB" altLang="en-US" sz="2400" dirty="0" err="1">
                <a:cs typeface="Times New Roman" panose="02020603050405020304" pitchFamily="18" charset="0"/>
              </a:rPr>
              <a:t>adalah</a:t>
            </a:r>
            <a:r>
              <a:rPr lang="en-GB" altLang="en-US" sz="2400" dirty="0">
                <a:cs typeface="Times New Roman" panose="02020603050405020304" pitchFamily="18" charset="0"/>
              </a:rPr>
              <a:t> 2 </a:t>
            </a:r>
          </a:p>
          <a:p>
            <a:pPr eaLnBrk="1" hangingPunct="1">
              <a:lnSpc>
                <a:spcPct val="90000"/>
              </a:lnSpc>
              <a:buFontTx/>
              <a:buNone/>
            </a:pPr>
            <a:r>
              <a:rPr lang="en-GB" altLang="en-US" sz="2400" dirty="0">
                <a:cs typeface="Times New Roman" panose="02020603050405020304" pitchFamily="18" charset="0"/>
              </a:rPr>
              <a:t>	</a:t>
            </a:r>
            <a:r>
              <a:rPr lang="en-GB" altLang="en-US" sz="2400" dirty="0" err="1">
                <a:cs typeface="Times New Roman" panose="02020603050405020304" pitchFamily="18" charset="0"/>
              </a:rPr>
              <a:t>Panjang</a:t>
            </a:r>
            <a:r>
              <a:rPr lang="en-GB" altLang="en-US" sz="2400" dirty="0">
                <a:cs typeface="Times New Roman" panose="02020603050405020304" pitchFamily="18" charset="0"/>
              </a:rPr>
              <a:t> </a:t>
            </a:r>
            <a:r>
              <a:rPr lang="en-GB" altLang="en-US" sz="2400" dirty="0" err="1">
                <a:cs typeface="Times New Roman" panose="02020603050405020304" pitchFamily="18" charset="0"/>
              </a:rPr>
              <a:t>kunci</a:t>
            </a:r>
            <a:r>
              <a:rPr lang="en-GB" altLang="en-US" sz="2400" dirty="0">
                <a:cs typeface="Times New Roman" panose="02020603050405020304" pitchFamily="18" charset="0"/>
              </a:rPr>
              <a:t> </a:t>
            </a:r>
            <a:r>
              <a:rPr lang="en-GB" altLang="en-US" sz="2400" dirty="0" err="1">
                <a:cs typeface="Times New Roman" panose="02020603050405020304" pitchFamily="18" charset="0"/>
              </a:rPr>
              <a:t>kemungkinan</a:t>
            </a:r>
            <a:r>
              <a:rPr lang="en-GB" altLang="en-US" sz="2400" dirty="0">
                <a:cs typeface="Times New Roman" panose="02020603050405020304" pitchFamily="18" charset="0"/>
              </a:rPr>
              <a:t> </a:t>
            </a:r>
            <a:r>
              <a:rPr lang="en-GB" altLang="en-US" sz="2400" dirty="0" err="1">
                <a:cs typeface="Times New Roman" panose="02020603050405020304" pitchFamily="18" charset="0"/>
              </a:rPr>
              <a:t>besar</a:t>
            </a:r>
            <a:r>
              <a:rPr lang="en-GB" altLang="en-US" sz="2400" dirty="0">
                <a:cs typeface="Times New Roman" panose="02020603050405020304" pitchFamily="18" charset="0"/>
              </a:rPr>
              <a:t> </a:t>
            </a:r>
            <a:r>
              <a:rPr lang="en-GB" altLang="en-US" sz="2400" dirty="0" err="1">
                <a:cs typeface="Times New Roman" panose="02020603050405020304" pitchFamily="18" charset="0"/>
              </a:rPr>
              <a:t>adalah</a:t>
            </a:r>
            <a:r>
              <a:rPr lang="en-GB" altLang="en-US" sz="2400" dirty="0">
                <a:cs typeface="Times New Roman" panose="02020603050405020304" pitchFamily="18" charset="0"/>
              </a:rPr>
              <a:t> 2</a:t>
            </a:r>
            <a:r>
              <a:rPr lang="en-GB" altLang="en-US" sz="2400" dirty="0" smtClean="0">
                <a:cs typeface="Times New Roman" panose="02020603050405020304" pitchFamily="18" charset="0"/>
              </a:rPr>
              <a:t>. </a:t>
            </a:r>
            <a:endParaRPr lang="en-US" altLang="en-US" sz="2400" dirty="0">
              <a:cs typeface="Times New Roman" panose="02020603050405020304" pitchFamily="18" charset="0"/>
            </a:endParaRPr>
          </a:p>
        </p:txBody>
      </p:sp>
      <p:sp>
        <p:nvSpPr>
          <p:cNvPr id="4710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32953105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A0ED92AE-CC29-4681-80F1-400A9579B3CA}" type="slidenum">
              <a:rPr lang="en-US" altLang="en-US" sz="2400">
                <a:solidFill>
                  <a:schemeClr val="tx2"/>
                </a:solidFill>
              </a:rPr>
              <a:pPr>
                <a:spcBef>
                  <a:spcPct val="0"/>
                </a:spcBef>
                <a:buClrTx/>
                <a:buSzTx/>
                <a:buFontTx/>
                <a:buNone/>
              </a:pPr>
              <a:t>42</a:t>
            </a:fld>
            <a:endParaRPr lang="en-US" altLang="en-US" sz="2400">
              <a:solidFill>
                <a:schemeClr val="tx2"/>
              </a:solidFill>
            </a:endParaRPr>
          </a:p>
        </p:txBody>
      </p:sp>
      <p:sp>
        <p:nvSpPr>
          <p:cNvPr id="48131" name="Rectangle 3"/>
          <p:cNvSpPr>
            <a:spLocks noGrp="1" noChangeArrowheads="1"/>
          </p:cNvSpPr>
          <p:nvPr>
            <p:ph type="body" idx="1"/>
          </p:nvPr>
        </p:nvSpPr>
        <p:spPr>
          <a:xfrm>
            <a:off x="834887" y="838200"/>
            <a:ext cx="10518913" cy="5257800"/>
          </a:xfrm>
        </p:spPr>
        <p:txBody>
          <a:bodyPr/>
          <a:lstStyle/>
          <a:p>
            <a:pPr eaLnBrk="1" hangingPunct="1">
              <a:lnSpc>
                <a:spcPct val="90000"/>
              </a:lnSpc>
            </a:pPr>
            <a:r>
              <a:rPr lang="en-US" altLang="en-US" dirty="0" err="1"/>
              <a:t>Setelah</a:t>
            </a:r>
            <a:r>
              <a:rPr lang="en-US" altLang="en-US" dirty="0"/>
              <a:t> </a:t>
            </a:r>
            <a:r>
              <a:rPr lang="en-US" altLang="en-US" dirty="0" err="1"/>
              <a:t>panjang</a:t>
            </a:r>
            <a:r>
              <a:rPr lang="en-US" altLang="en-US" dirty="0"/>
              <a:t> </a:t>
            </a:r>
            <a:r>
              <a:rPr lang="en-US" altLang="en-US" dirty="0" err="1"/>
              <a:t>kunci</a:t>
            </a:r>
            <a:r>
              <a:rPr lang="en-US" altLang="en-US" dirty="0"/>
              <a:t> </a:t>
            </a:r>
            <a:r>
              <a:rPr lang="en-US" altLang="en-US" dirty="0" err="1"/>
              <a:t>diketahui</a:t>
            </a:r>
            <a:r>
              <a:rPr lang="en-US" altLang="en-US" dirty="0"/>
              <a:t>, </a:t>
            </a:r>
            <a:r>
              <a:rPr lang="en-US" altLang="en-US" dirty="0" err="1"/>
              <a:t>maka</a:t>
            </a:r>
            <a:r>
              <a:rPr lang="en-US" altLang="en-US" dirty="0"/>
              <a:t> </a:t>
            </a:r>
            <a:r>
              <a:rPr lang="en-US" altLang="en-US" dirty="0" err="1"/>
              <a:t>langkah</a:t>
            </a:r>
            <a:r>
              <a:rPr lang="en-US" altLang="en-US" dirty="0"/>
              <a:t> </a:t>
            </a:r>
            <a:r>
              <a:rPr lang="en-US" altLang="en-US" dirty="0" err="1"/>
              <a:t>berikutnya</a:t>
            </a:r>
            <a:r>
              <a:rPr lang="en-US" altLang="en-US" dirty="0"/>
              <a:t> </a:t>
            </a:r>
            <a:r>
              <a:rPr lang="en-US" altLang="en-US" dirty="0" err="1"/>
              <a:t>menentukan</a:t>
            </a:r>
            <a:r>
              <a:rPr lang="en-US" altLang="en-US" dirty="0"/>
              <a:t> kata </a:t>
            </a:r>
            <a:r>
              <a:rPr lang="en-US" altLang="en-US" dirty="0" err="1"/>
              <a:t>kunci</a:t>
            </a:r>
            <a:endParaRPr lang="en-US" altLang="en-US" dirty="0"/>
          </a:p>
          <a:p>
            <a:pPr eaLnBrk="1" hangingPunct="1">
              <a:lnSpc>
                <a:spcPct val="90000"/>
              </a:lnSpc>
            </a:pPr>
            <a:endParaRPr lang="en-US" altLang="en-US" dirty="0"/>
          </a:p>
          <a:p>
            <a:pPr eaLnBrk="1" hangingPunct="1">
              <a:lnSpc>
                <a:spcPct val="90000"/>
              </a:lnSpc>
            </a:pPr>
            <a:r>
              <a:rPr lang="en-US" altLang="en-US" dirty="0"/>
              <a:t>Kata </a:t>
            </a:r>
            <a:r>
              <a:rPr lang="en-US" altLang="en-US" dirty="0" err="1"/>
              <a:t>kunci</a:t>
            </a:r>
            <a:r>
              <a:rPr lang="en-US" altLang="en-US" dirty="0"/>
              <a:t> </a:t>
            </a:r>
            <a:r>
              <a:rPr lang="en-US" altLang="en-US" dirty="0" err="1"/>
              <a:t>dapat</a:t>
            </a:r>
            <a:r>
              <a:rPr lang="en-US" altLang="en-US" dirty="0"/>
              <a:t> </a:t>
            </a:r>
            <a:r>
              <a:rPr lang="en-US" altLang="en-US" dirty="0" err="1"/>
              <a:t>ditentukan</a:t>
            </a:r>
            <a:r>
              <a:rPr lang="en-US" altLang="en-US" dirty="0"/>
              <a:t> </a:t>
            </a:r>
            <a:r>
              <a:rPr lang="en-US" altLang="en-US" dirty="0" err="1"/>
              <a:t>dengan</a:t>
            </a:r>
            <a:r>
              <a:rPr lang="en-US" altLang="en-US" dirty="0"/>
              <a:t>  </a:t>
            </a:r>
            <a:r>
              <a:rPr lang="en-US" altLang="en-US" dirty="0" err="1"/>
              <a:t>menggunakan</a:t>
            </a:r>
            <a:r>
              <a:rPr lang="en-US" altLang="en-US" dirty="0"/>
              <a:t> </a:t>
            </a:r>
            <a:r>
              <a:rPr lang="en-US" altLang="en-US" i="1" dirty="0"/>
              <a:t>exhaustive key </a:t>
            </a:r>
            <a:r>
              <a:rPr lang="en-US" altLang="en-US" i="1" dirty="0" err="1"/>
              <a:t>serach</a:t>
            </a:r>
            <a:endParaRPr lang="en-US" altLang="en-US" i="1" dirty="0"/>
          </a:p>
          <a:p>
            <a:pPr eaLnBrk="1" hangingPunct="1">
              <a:lnSpc>
                <a:spcPct val="90000"/>
              </a:lnSpc>
            </a:pPr>
            <a:endParaRPr lang="en-US" altLang="en-US" dirty="0"/>
          </a:p>
          <a:p>
            <a:pPr eaLnBrk="1" hangingPunct="1">
              <a:lnSpc>
                <a:spcPct val="90000"/>
              </a:lnSpc>
            </a:pPr>
            <a:r>
              <a:rPr lang="en-US" altLang="en-US" dirty="0" err="1"/>
              <a:t>Jika</a:t>
            </a:r>
            <a:r>
              <a:rPr lang="en-US" altLang="en-US" dirty="0"/>
              <a:t> </a:t>
            </a:r>
            <a:r>
              <a:rPr lang="en-US" altLang="en-US" dirty="0" err="1"/>
              <a:t>panjang</a:t>
            </a:r>
            <a:r>
              <a:rPr lang="en-US" altLang="en-US" dirty="0"/>
              <a:t> </a:t>
            </a:r>
            <a:r>
              <a:rPr lang="en-US" altLang="en-US" dirty="0" err="1"/>
              <a:t>kunci</a:t>
            </a:r>
            <a:r>
              <a:rPr lang="en-US" altLang="en-US" dirty="0"/>
              <a:t> = </a:t>
            </a:r>
            <a:r>
              <a:rPr lang="en-US" altLang="en-US" i="1" dirty="0"/>
              <a:t>p</a:t>
            </a:r>
            <a:r>
              <a:rPr lang="en-US" altLang="en-US" dirty="0"/>
              <a:t>, </a:t>
            </a:r>
            <a:r>
              <a:rPr lang="en-US" altLang="en-US" dirty="0" err="1"/>
              <a:t>maka</a:t>
            </a:r>
            <a:r>
              <a:rPr lang="en-US" altLang="en-US" dirty="0"/>
              <a:t> </a:t>
            </a:r>
            <a:r>
              <a:rPr lang="en-US" altLang="en-US" dirty="0" err="1"/>
              <a:t>jumlah</a:t>
            </a:r>
            <a:r>
              <a:rPr lang="en-US" altLang="en-US" dirty="0"/>
              <a:t> </a:t>
            </a:r>
            <a:r>
              <a:rPr lang="en-US" altLang="en-US" dirty="0" err="1"/>
              <a:t>kunci</a:t>
            </a:r>
            <a:r>
              <a:rPr lang="en-US" altLang="en-US" dirty="0"/>
              <a:t> yang </a:t>
            </a:r>
            <a:r>
              <a:rPr lang="en-US" altLang="en-US" dirty="0" err="1"/>
              <a:t>harsu</a:t>
            </a:r>
            <a:r>
              <a:rPr lang="en-US" altLang="en-US" dirty="0"/>
              <a:t> </a:t>
            </a:r>
            <a:r>
              <a:rPr lang="en-US" altLang="en-US" dirty="0" err="1"/>
              <a:t>dicoba</a:t>
            </a:r>
            <a:r>
              <a:rPr lang="en-US" altLang="en-US" dirty="0"/>
              <a:t> </a:t>
            </a:r>
            <a:r>
              <a:rPr lang="en-US" altLang="en-US" dirty="0" err="1"/>
              <a:t>adalah</a:t>
            </a:r>
            <a:r>
              <a:rPr lang="en-US" altLang="en-US" dirty="0"/>
              <a:t> 26</a:t>
            </a:r>
            <a:r>
              <a:rPr lang="en-US" altLang="en-US" i="1" baseline="30000" dirty="0"/>
              <a:t>p</a:t>
            </a:r>
            <a:endParaRPr lang="en-US" altLang="en-US" i="1" dirty="0"/>
          </a:p>
          <a:p>
            <a:pPr eaLnBrk="1" hangingPunct="1">
              <a:lnSpc>
                <a:spcPct val="90000"/>
              </a:lnSpc>
            </a:pPr>
            <a:endParaRPr lang="en-US" altLang="en-US" dirty="0"/>
          </a:p>
          <a:p>
            <a:pPr eaLnBrk="1" hangingPunct="1">
              <a:lnSpc>
                <a:spcPct val="90000"/>
              </a:lnSpc>
            </a:pPr>
            <a:r>
              <a:rPr lang="en-US" altLang="en-US" dirty="0" err="1"/>
              <a:t>Namun</a:t>
            </a:r>
            <a:r>
              <a:rPr lang="en-US" altLang="en-US" dirty="0"/>
              <a:t> </a:t>
            </a:r>
            <a:r>
              <a:rPr lang="en-US" altLang="en-US" dirty="0" err="1"/>
              <a:t>lebih</a:t>
            </a:r>
            <a:r>
              <a:rPr lang="en-US" altLang="en-US" dirty="0"/>
              <a:t> </a:t>
            </a:r>
            <a:r>
              <a:rPr lang="en-US" altLang="en-US" dirty="0" err="1"/>
              <a:t>mangkus</a:t>
            </a:r>
            <a:r>
              <a:rPr lang="en-US" altLang="en-US" dirty="0"/>
              <a:t> </a:t>
            </a:r>
            <a:r>
              <a:rPr lang="en-US" altLang="en-US" dirty="0" err="1"/>
              <a:t>menggunakan</a:t>
            </a:r>
            <a:r>
              <a:rPr lang="en-US" altLang="en-US" dirty="0"/>
              <a:t> </a:t>
            </a:r>
            <a:r>
              <a:rPr lang="en-US" altLang="en-US" dirty="0" err="1"/>
              <a:t>teknik</a:t>
            </a:r>
            <a:r>
              <a:rPr lang="en-US" altLang="en-US" dirty="0"/>
              <a:t> </a:t>
            </a:r>
            <a:r>
              <a:rPr lang="en-US" altLang="en-US" dirty="0" err="1"/>
              <a:t>analisis</a:t>
            </a:r>
            <a:r>
              <a:rPr lang="en-US" altLang="en-US" dirty="0"/>
              <a:t> </a:t>
            </a:r>
            <a:r>
              <a:rPr lang="en-US" altLang="en-US" dirty="0" err="1"/>
              <a:t>frekuensi</a:t>
            </a:r>
            <a:r>
              <a:rPr lang="en-US" altLang="en-US" dirty="0"/>
              <a:t>. </a:t>
            </a:r>
          </a:p>
        </p:txBody>
      </p:sp>
      <p:sp>
        <p:nvSpPr>
          <p:cNvPr id="4813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37180982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8B1DD9BF-7187-4016-869A-155D41983BEE}" type="slidenum">
              <a:rPr lang="en-US" altLang="en-US" sz="2400">
                <a:solidFill>
                  <a:schemeClr val="tx2"/>
                </a:solidFill>
              </a:rPr>
              <a:pPr>
                <a:spcBef>
                  <a:spcPct val="0"/>
                </a:spcBef>
                <a:buClrTx/>
                <a:buSzTx/>
                <a:buFontTx/>
                <a:buNone/>
              </a:pPr>
              <a:t>43</a:t>
            </a:fld>
            <a:endParaRPr lang="en-US" altLang="en-US" sz="2400">
              <a:solidFill>
                <a:schemeClr val="tx2"/>
              </a:solidFill>
            </a:endParaRPr>
          </a:p>
        </p:txBody>
      </p:sp>
      <p:sp>
        <p:nvSpPr>
          <p:cNvPr id="49155" name="Rectangle 3"/>
          <p:cNvSpPr>
            <a:spLocks noGrp="1" noChangeArrowheads="1"/>
          </p:cNvSpPr>
          <p:nvPr>
            <p:ph type="body" idx="1"/>
          </p:nvPr>
        </p:nvSpPr>
        <p:spPr>
          <a:xfrm>
            <a:off x="397565" y="762000"/>
            <a:ext cx="10754139" cy="5334000"/>
          </a:xfrm>
        </p:spPr>
        <p:txBody>
          <a:bodyPr>
            <a:normAutofit/>
          </a:bodyPr>
          <a:lstStyle/>
          <a:p>
            <a:pPr marL="609600" indent="-609600">
              <a:buNone/>
            </a:pPr>
            <a:r>
              <a:rPr lang="en-US" altLang="en-US" sz="2400" dirty="0" err="1"/>
              <a:t>Langkah-langkahnya</a:t>
            </a:r>
            <a:r>
              <a:rPr lang="en-US" altLang="en-US" sz="2400" dirty="0"/>
              <a:t> </a:t>
            </a:r>
            <a:r>
              <a:rPr lang="en-US" altLang="en-US" sz="2400" dirty="0" err="1"/>
              <a:t>sbb</a:t>
            </a:r>
            <a:r>
              <a:rPr lang="en-US" altLang="en-US" sz="2400" dirty="0"/>
              <a:t>:</a:t>
            </a:r>
          </a:p>
          <a:p>
            <a:pPr marL="609600" indent="-609600">
              <a:buFontTx/>
              <a:buAutoNum type="arabicPeriod"/>
            </a:pPr>
            <a:r>
              <a:rPr lang="en-GB" altLang="en-US" sz="2400" dirty="0" err="1">
                <a:cs typeface="Times New Roman" panose="02020603050405020304" pitchFamily="18" charset="0"/>
              </a:rPr>
              <a:t>Misalkan</a:t>
            </a:r>
            <a:r>
              <a:rPr lang="en-GB" altLang="en-US" sz="2400" dirty="0">
                <a:cs typeface="Times New Roman" panose="02020603050405020304" pitchFamily="18" charset="0"/>
              </a:rPr>
              <a:t> </a:t>
            </a:r>
            <a:r>
              <a:rPr lang="en-GB" altLang="en-US" sz="2400" dirty="0" err="1">
                <a:cs typeface="Times New Roman" panose="02020603050405020304" pitchFamily="18" charset="0"/>
              </a:rPr>
              <a:t>panjang</a:t>
            </a:r>
            <a:r>
              <a:rPr lang="en-GB" altLang="en-US" sz="2400" dirty="0">
                <a:cs typeface="Times New Roman" panose="02020603050405020304" pitchFamily="18" charset="0"/>
              </a:rPr>
              <a:t> </a:t>
            </a:r>
            <a:r>
              <a:rPr lang="en-GB" altLang="en-US" sz="2400" dirty="0" err="1">
                <a:cs typeface="Times New Roman" panose="02020603050405020304" pitchFamily="18" charset="0"/>
              </a:rPr>
              <a:t>kunci</a:t>
            </a:r>
            <a:r>
              <a:rPr lang="en-GB" altLang="en-US" sz="2400" dirty="0">
                <a:cs typeface="Times New Roman" panose="02020603050405020304" pitchFamily="18" charset="0"/>
              </a:rPr>
              <a:t> yang </a:t>
            </a:r>
            <a:r>
              <a:rPr lang="en-GB" altLang="en-US" sz="2400" dirty="0" err="1">
                <a:cs typeface="Times New Roman" panose="02020603050405020304" pitchFamily="18" charset="0"/>
              </a:rPr>
              <a:t>sudah</a:t>
            </a:r>
            <a:r>
              <a:rPr lang="en-GB" altLang="en-US" sz="2400" dirty="0">
                <a:cs typeface="Times New Roman" panose="02020603050405020304" pitchFamily="18" charset="0"/>
              </a:rPr>
              <a:t> </a:t>
            </a:r>
            <a:r>
              <a:rPr lang="en-GB" altLang="en-US" sz="2400" dirty="0" err="1">
                <a:cs typeface="Times New Roman" panose="02020603050405020304" pitchFamily="18" charset="0"/>
              </a:rPr>
              <a:t>berhasil</a:t>
            </a:r>
            <a:r>
              <a:rPr lang="en-GB" altLang="en-US" sz="2400" dirty="0">
                <a:cs typeface="Times New Roman" panose="02020603050405020304" pitchFamily="18" charset="0"/>
              </a:rPr>
              <a:t> </a:t>
            </a:r>
            <a:r>
              <a:rPr lang="en-GB" altLang="en-US" sz="2400" dirty="0" err="1">
                <a:cs typeface="Times New Roman" panose="02020603050405020304" pitchFamily="18" charset="0"/>
              </a:rPr>
              <a:t>dideduksi</a:t>
            </a:r>
            <a:r>
              <a:rPr lang="en-GB" altLang="en-US" sz="2400" dirty="0">
                <a:cs typeface="Times New Roman" panose="02020603050405020304" pitchFamily="18" charset="0"/>
              </a:rPr>
              <a:t> </a:t>
            </a:r>
            <a:r>
              <a:rPr lang="en-GB" altLang="en-US" sz="2400" dirty="0" err="1">
                <a:cs typeface="Times New Roman" panose="02020603050405020304" pitchFamily="18" charset="0"/>
              </a:rPr>
              <a:t>adalah</a:t>
            </a:r>
            <a:r>
              <a:rPr lang="en-GB" altLang="en-US" sz="2400" dirty="0">
                <a:cs typeface="Times New Roman" panose="02020603050405020304" pitchFamily="18" charset="0"/>
              </a:rPr>
              <a:t> </a:t>
            </a:r>
            <a:r>
              <a:rPr lang="en-GB" altLang="en-US" sz="2400" i="1" dirty="0">
                <a:cs typeface="Times New Roman" panose="02020603050405020304" pitchFamily="18" charset="0"/>
              </a:rPr>
              <a:t>n. </a:t>
            </a:r>
            <a:r>
              <a:rPr lang="en-GB" altLang="en-US" sz="2400" dirty="0" err="1">
                <a:cs typeface="Times New Roman" panose="02020603050405020304" pitchFamily="18" charset="0"/>
              </a:rPr>
              <a:t>Setiap</a:t>
            </a:r>
            <a:r>
              <a:rPr lang="en-GB" altLang="en-US" sz="2400" dirty="0">
                <a:cs typeface="Times New Roman" panose="02020603050405020304" pitchFamily="18" charset="0"/>
              </a:rPr>
              <a:t> </a:t>
            </a:r>
            <a:r>
              <a:rPr lang="en-GB" altLang="en-US" sz="2400" dirty="0" err="1">
                <a:cs typeface="Times New Roman" panose="02020603050405020304" pitchFamily="18" charset="0"/>
              </a:rPr>
              <a:t>huruf</a:t>
            </a:r>
            <a:r>
              <a:rPr lang="en-GB" altLang="en-US" sz="2400" dirty="0">
                <a:cs typeface="Times New Roman" panose="02020603050405020304" pitchFamily="18" charset="0"/>
              </a:rPr>
              <a:t> </a:t>
            </a:r>
            <a:r>
              <a:rPr lang="en-GB" altLang="en-US" sz="2400" dirty="0" err="1">
                <a:cs typeface="Times New Roman" panose="02020603050405020304" pitchFamily="18" charset="0"/>
              </a:rPr>
              <a:t>kelipatan</a:t>
            </a:r>
            <a:r>
              <a:rPr lang="en-GB" altLang="en-US" sz="2400" dirty="0">
                <a:cs typeface="Times New Roman" panose="02020603050405020304" pitchFamily="18" charset="0"/>
              </a:rPr>
              <a:t> </a:t>
            </a:r>
            <a:r>
              <a:rPr lang="en-GB" altLang="en-US" sz="2400" dirty="0" err="1">
                <a:cs typeface="Times New Roman" panose="02020603050405020304" pitchFamily="18" charset="0"/>
              </a:rPr>
              <a:t>ke</a:t>
            </a:r>
            <a:r>
              <a:rPr lang="en-GB" altLang="en-US" sz="2400" dirty="0">
                <a:cs typeface="Times New Roman" panose="02020603050405020304" pitchFamily="18" charset="0"/>
              </a:rPr>
              <a:t>-</a:t>
            </a:r>
            <a:r>
              <a:rPr lang="en-GB" altLang="en-US" sz="2400" i="1" dirty="0">
                <a:cs typeface="Times New Roman" panose="02020603050405020304" pitchFamily="18" charset="0"/>
              </a:rPr>
              <a:t>n</a:t>
            </a:r>
            <a:r>
              <a:rPr lang="en-GB" altLang="en-US" sz="2400" dirty="0">
                <a:cs typeface="Times New Roman" panose="02020603050405020304" pitchFamily="18" charset="0"/>
              </a:rPr>
              <a:t>  </a:t>
            </a:r>
            <a:r>
              <a:rPr lang="en-GB" altLang="en-US" sz="2400" dirty="0" err="1">
                <a:cs typeface="Times New Roman" panose="02020603050405020304" pitchFamily="18" charset="0"/>
              </a:rPr>
              <a:t>pasti</a:t>
            </a:r>
            <a:r>
              <a:rPr lang="en-GB" altLang="en-US" sz="2400" dirty="0">
                <a:cs typeface="Times New Roman" panose="02020603050405020304" pitchFamily="18" charset="0"/>
              </a:rPr>
              <a:t> </a:t>
            </a:r>
            <a:r>
              <a:rPr lang="en-GB" altLang="en-US" sz="2400" dirty="0" err="1">
                <a:cs typeface="Times New Roman" panose="02020603050405020304" pitchFamily="18" charset="0"/>
              </a:rPr>
              <a:t>dienkripsi</a:t>
            </a:r>
            <a:r>
              <a:rPr lang="en-GB" altLang="en-US" sz="2400" dirty="0">
                <a:cs typeface="Times New Roman" panose="02020603050405020304" pitchFamily="18" charset="0"/>
              </a:rPr>
              <a:t> </a:t>
            </a:r>
            <a:r>
              <a:rPr lang="en-GB" altLang="en-US" sz="2400" dirty="0" err="1">
                <a:cs typeface="Times New Roman" panose="02020603050405020304" pitchFamily="18" charset="0"/>
              </a:rPr>
              <a:t>dengan</a:t>
            </a:r>
            <a:r>
              <a:rPr lang="en-GB" altLang="en-US" sz="2400" dirty="0">
                <a:cs typeface="Times New Roman" panose="02020603050405020304" pitchFamily="18" charset="0"/>
              </a:rPr>
              <a:t> </a:t>
            </a:r>
            <a:r>
              <a:rPr lang="en-GB" altLang="en-US" sz="2400" dirty="0" err="1">
                <a:cs typeface="Times New Roman" panose="02020603050405020304" pitchFamily="18" charset="0"/>
              </a:rPr>
              <a:t>huruf</a:t>
            </a:r>
            <a:r>
              <a:rPr lang="en-GB" altLang="en-US" sz="2400" dirty="0">
                <a:cs typeface="Times New Roman" panose="02020603050405020304" pitchFamily="18" charset="0"/>
              </a:rPr>
              <a:t> </a:t>
            </a:r>
            <a:r>
              <a:rPr lang="en-GB" altLang="en-US" sz="2400" dirty="0" err="1">
                <a:cs typeface="Times New Roman" panose="02020603050405020304" pitchFamily="18" charset="0"/>
              </a:rPr>
              <a:t>kunci</a:t>
            </a:r>
            <a:r>
              <a:rPr lang="en-GB" altLang="en-US" sz="2400" dirty="0">
                <a:cs typeface="Times New Roman" panose="02020603050405020304" pitchFamily="18" charset="0"/>
              </a:rPr>
              <a:t> yang </a:t>
            </a:r>
            <a:r>
              <a:rPr lang="en-GB" altLang="en-US" sz="2400" dirty="0" err="1">
                <a:cs typeface="Times New Roman" panose="02020603050405020304" pitchFamily="18" charset="0"/>
              </a:rPr>
              <a:t>sama</a:t>
            </a:r>
            <a:r>
              <a:rPr lang="en-GB" altLang="en-US" sz="2400" dirty="0">
                <a:cs typeface="Times New Roman" panose="02020603050405020304" pitchFamily="18" charset="0"/>
              </a:rPr>
              <a:t>. </a:t>
            </a:r>
            <a:r>
              <a:rPr lang="en-GB" altLang="en-US" sz="2400" dirty="0" err="1">
                <a:cs typeface="Times New Roman" panose="02020603050405020304" pitchFamily="18" charset="0"/>
              </a:rPr>
              <a:t>Kelompokkan</a:t>
            </a:r>
            <a:r>
              <a:rPr lang="en-GB" altLang="en-US" sz="2400" dirty="0">
                <a:cs typeface="Times New Roman" panose="02020603050405020304" pitchFamily="18" charset="0"/>
              </a:rPr>
              <a:t> </a:t>
            </a:r>
            <a:r>
              <a:rPr lang="en-GB" altLang="en-US" sz="2400" dirty="0" err="1">
                <a:cs typeface="Times New Roman" panose="02020603050405020304" pitchFamily="18" charset="0"/>
              </a:rPr>
              <a:t>setiap</a:t>
            </a:r>
            <a:r>
              <a:rPr lang="en-GB" altLang="en-US" sz="2400" dirty="0">
                <a:cs typeface="Times New Roman" panose="02020603050405020304" pitchFamily="18" charset="0"/>
              </a:rPr>
              <a:t> </a:t>
            </a:r>
            <a:r>
              <a:rPr lang="en-GB" altLang="en-US" sz="2400" dirty="0" err="1">
                <a:cs typeface="Times New Roman" panose="02020603050405020304" pitchFamily="18" charset="0"/>
              </a:rPr>
              <a:t>huruf</a:t>
            </a:r>
            <a:r>
              <a:rPr lang="en-GB" altLang="en-US" sz="2400" dirty="0">
                <a:cs typeface="Times New Roman" panose="02020603050405020304" pitchFamily="18" charset="0"/>
              </a:rPr>
              <a:t> </a:t>
            </a:r>
            <a:r>
              <a:rPr lang="en-GB" altLang="en-US" sz="2400" dirty="0" err="1">
                <a:cs typeface="Times New Roman" panose="02020603050405020304" pitchFamily="18" charset="0"/>
              </a:rPr>
              <a:t>ke</a:t>
            </a:r>
            <a:r>
              <a:rPr lang="en-GB" altLang="en-US" sz="2400" dirty="0">
                <a:cs typeface="Times New Roman" panose="02020603050405020304" pitchFamily="18" charset="0"/>
              </a:rPr>
              <a:t>-</a:t>
            </a:r>
            <a:r>
              <a:rPr lang="en-GB" altLang="en-US" sz="2400" i="1" dirty="0">
                <a:cs typeface="Times New Roman" panose="02020603050405020304" pitchFamily="18" charset="0"/>
              </a:rPr>
              <a:t>n</a:t>
            </a:r>
            <a:r>
              <a:rPr lang="en-GB" altLang="en-US" sz="2400" dirty="0">
                <a:cs typeface="Times New Roman" panose="02020603050405020304" pitchFamily="18" charset="0"/>
              </a:rPr>
              <a:t> </a:t>
            </a:r>
            <a:r>
              <a:rPr lang="en-GB" altLang="en-US" sz="2400" dirty="0" err="1">
                <a:cs typeface="Times New Roman" panose="02020603050405020304" pitchFamily="18" charset="0"/>
              </a:rPr>
              <a:t>bersama-sama</a:t>
            </a:r>
            <a:r>
              <a:rPr lang="en-GB" altLang="en-US" sz="2400" dirty="0">
                <a:cs typeface="Times New Roman" panose="02020603050405020304" pitchFamily="18" charset="0"/>
              </a:rPr>
              <a:t> </a:t>
            </a:r>
            <a:r>
              <a:rPr lang="en-GB" altLang="en-US" sz="2400" dirty="0" err="1">
                <a:cs typeface="Times New Roman" panose="02020603050405020304" pitchFamily="18" charset="0"/>
              </a:rPr>
              <a:t>sehingga</a:t>
            </a:r>
            <a:r>
              <a:rPr lang="en-GB" altLang="en-US" sz="2400" dirty="0">
                <a:cs typeface="Times New Roman" panose="02020603050405020304" pitchFamily="18" charset="0"/>
              </a:rPr>
              <a:t> </a:t>
            </a:r>
            <a:r>
              <a:rPr lang="en-GB" altLang="en-US" sz="2400" dirty="0" err="1">
                <a:cs typeface="Times New Roman" panose="02020603050405020304" pitchFamily="18" charset="0"/>
              </a:rPr>
              <a:t>kriptanalis</a:t>
            </a:r>
            <a:r>
              <a:rPr lang="en-GB" altLang="en-US" sz="2400" dirty="0">
                <a:cs typeface="Times New Roman" panose="02020603050405020304" pitchFamily="18" charset="0"/>
              </a:rPr>
              <a:t> </a:t>
            </a:r>
            <a:r>
              <a:rPr lang="en-GB" altLang="en-US" sz="2400" dirty="0" err="1">
                <a:cs typeface="Times New Roman" panose="02020603050405020304" pitchFamily="18" charset="0"/>
              </a:rPr>
              <a:t>memiliki</a:t>
            </a:r>
            <a:r>
              <a:rPr lang="en-GB" altLang="en-US" sz="2400" dirty="0">
                <a:cs typeface="Times New Roman" panose="02020603050405020304" pitchFamily="18" charset="0"/>
              </a:rPr>
              <a:t> </a:t>
            </a:r>
            <a:r>
              <a:rPr lang="en-GB" altLang="en-US" sz="2400" i="1" dirty="0">
                <a:cs typeface="Times New Roman" panose="02020603050405020304" pitchFamily="18" charset="0"/>
              </a:rPr>
              <a:t>n</a:t>
            </a:r>
            <a:r>
              <a:rPr lang="en-GB" altLang="en-US" sz="2400" dirty="0">
                <a:cs typeface="Times New Roman" panose="02020603050405020304" pitchFamily="18" charset="0"/>
              </a:rPr>
              <a:t> </a:t>
            </a:r>
            <a:r>
              <a:rPr lang="en-GB" altLang="en-US" sz="2400" dirty="0" err="1">
                <a:cs typeface="Times New Roman" panose="02020603050405020304" pitchFamily="18" charset="0"/>
              </a:rPr>
              <a:t>buah</a:t>
            </a:r>
            <a:r>
              <a:rPr lang="en-GB" altLang="en-US" sz="2400" dirty="0">
                <a:cs typeface="Times New Roman" panose="02020603050405020304" pitchFamily="18" charset="0"/>
              </a:rPr>
              <a:t> “</a:t>
            </a:r>
            <a:r>
              <a:rPr lang="en-GB" altLang="en-US" sz="2400" dirty="0" err="1">
                <a:cs typeface="Times New Roman" panose="02020603050405020304" pitchFamily="18" charset="0"/>
              </a:rPr>
              <a:t>pesan</a:t>
            </a:r>
            <a:r>
              <a:rPr lang="en-GB" altLang="en-US" sz="2400" dirty="0">
                <a:cs typeface="Times New Roman" panose="02020603050405020304" pitchFamily="18" charset="0"/>
              </a:rPr>
              <a:t>”, </a:t>
            </a:r>
            <a:r>
              <a:rPr lang="en-GB" altLang="en-US" sz="2400" dirty="0" err="1">
                <a:cs typeface="Times New Roman" panose="02020603050405020304" pitchFamily="18" charset="0"/>
              </a:rPr>
              <a:t>masing-masing</a:t>
            </a:r>
            <a:r>
              <a:rPr lang="en-GB" altLang="en-US" sz="2400" dirty="0">
                <a:cs typeface="Times New Roman" panose="02020603050405020304" pitchFamily="18" charset="0"/>
              </a:rPr>
              <a:t> </a:t>
            </a:r>
            <a:r>
              <a:rPr lang="en-GB" altLang="en-US" sz="2400" dirty="0" err="1">
                <a:cs typeface="Times New Roman" panose="02020603050405020304" pitchFamily="18" charset="0"/>
              </a:rPr>
              <a:t>dienkripsi</a:t>
            </a:r>
            <a:r>
              <a:rPr lang="en-GB" altLang="en-US" sz="2400" dirty="0">
                <a:cs typeface="Times New Roman" panose="02020603050405020304" pitchFamily="18" charset="0"/>
              </a:rPr>
              <a:t> </a:t>
            </a:r>
            <a:r>
              <a:rPr lang="en-GB" altLang="en-US" sz="2400" dirty="0" err="1">
                <a:cs typeface="Times New Roman" panose="02020603050405020304" pitchFamily="18" charset="0"/>
              </a:rPr>
              <a:t>dengan</a:t>
            </a:r>
            <a:r>
              <a:rPr lang="en-GB" altLang="en-US" sz="2400" dirty="0">
                <a:cs typeface="Times New Roman" panose="02020603050405020304" pitchFamily="18" charset="0"/>
              </a:rPr>
              <a:t> </a:t>
            </a:r>
            <a:r>
              <a:rPr lang="en-GB" altLang="en-US" sz="2400" dirty="0" err="1">
                <a:cs typeface="Times New Roman" panose="02020603050405020304" pitchFamily="18" charset="0"/>
              </a:rPr>
              <a:t>substitusi</a:t>
            </a:r>
            <a:r>
              <a:rPr lang="en-GB" altLang="en-US" sz="2400" dirty="0">
                <a:cs typeface="Times New Roman" panose="02020603050405020304" pitchFamily="18" charset="0"/>
              </a:rPr>
              <a:t> </a:t>
            </a:r>
            <a:r>
              <a:rPr lang="en-GB" altLang="en-US" sz="2400" dirty="0" err="1">
                <a:cs typeface="Times New Roman" panose="02020603050405020304" pitchFamily="18" charset="0"/>
              </a:rPr>
              <a:t>alfabet-tunggal</a:t>
            </a:r>
            <a:r>
              <a:rPr lang="en-GB" altLang="en-US" sz="2400" dirty="0">
                <a:cs typeface="Times New Roman" panose="02020603050405020304" pitchFamily="18" charset="0"/>
              </a:rPr>
              <a:t> (</a:t>
            </a:r>
            <a:r>
              <a:rPr lang="en-GB" altLang="en-US" sz="2400" dirty="0" err="1">
                <a:cs typeface="Times New Roman" panose="02020603050405020304" pitchFamily="18" charset="0"/>
              </a:rPr>
              <a:t>dalam</a:t>
            </a:r>
            <a:r>
              <a:rPr lang="en-GB" altLang="en-US" sz="2400" dirty="0">
                <a:cs typeface="Times New Roman" panose="02020603050405020304" pitchFamily="18" charset="0"/>
              </a:rPr>
              <a:t> </a:t>
            </a:r>
            <a:r>
              <a:rPr lang="en-GB" altLang="en-US" sz="2400" dirty="0" err="1">
                <a:cs typeface="Times New Roman" panose="02020603050405020304" pitchFamily="18" charset="0"/>
              </a:rPr>
              <a:t>hal</a:t>
            </a:r>
            <a:r>
              <a:rPr lang="en-GB" altLang="en-US" sz="2400" dirty="0">
                <a:cs typeface="Times New Roman" panose="02020603050405020304" pitchFamily="18" charset="0"/>
              </a:rPr>
              <a:t> </a:t>
            </a:r>
            <a:r>
              <a:rPr lang="en-GB" altLang="en-US" sz="2400" dirty="0" err="1">
                <a:cs typeface="Times New Roman" panose="02020603050405020304" pitchFamily="18" charset="0"/>
              </a:rPr>
              <a:t>ini</a:t>
            </a:r>
            <a:r>
              <a:rPr lang="en-GB" altLang="en-US" sz="2400" dirty="0">
                <a:cs typeface="Times New Roman" panose="02020603050405020304" pitchFamily="18" charset="0"/>
              </a:rPr>
              <a:t> </a:t>
            </a:r>
            <a:r>
              <a:rPr lang="en-GB" altLang="en-US" sz="2400" i="1" dirty="0">
                <a:cs typeface="Times New Roman" panose="02020603050405020304" pitchFamily="18" charset="0"/>
              </a:rPr>
              <a:t>Caesar cipher</a:t>
            </a:r>
            <a:r>
              <a:rPr lang="en-GB" altLang="en-US" sz="2400" dirty="0">
                <a:cs typeface="Times New Roman" panose="02020603050405020304" pitchFamily="18" charset="0"/>
              </a:rPr>
              <a:t>).</a:t>
            </a:r>
            <a:r>
              <a:rPr lang="en-US" altLang="en-US" sz="2400" dirty="0"/>
              <a:t> </a:t>
            </a:r>
          </a:p>
          <a:p>
            <a:pPr marL="609600" indent="-609600">
              <a:buFontTx/>
              <a:buAutoNum type="arabicPeriod"/>
            </a:pPr>
            <a:endParaRPr lang="en-GB" altLang="en-US" sz="2400" dirty="0">
              <a:cs typeface="Times New Roman" panose="02020603050405020304" pitchFamily="18" charset="0"/>
            </a:endParaRPr>
          </a:p>
          <a:p>
            <a:pPr marL="609600" indent="-609600">
              <a:buFontTx/>
              <a:buAutoNum type="arabicPeriod"/>
            </a:pPr>
            <a:r>
              <a:rPr lang="en-GB" altLang="en-US" sz="2400" dirty="0" err="1">
                <a:cs typeface="Times New Roman" panose="02020603050405020304" pitchFamily="18" charset="0"/>
              </a:rPr>
              <a:t>Tiap-tiap</a:t>
            </a:r>
            <a:r>
              <a:rPr lang="en-GB" altLang="en-US" sz="2400" dirty="0">
                <a:cs typeface="Times New Roman" panose="02020603050405020304" pitchFamily="18" charset="0"/>
              </a:rPr>
              <a:t> </a:t>
            </a:r>
            <a:r>
              <a:rPr lang="en-GB" altLang="en-US" sz="2400" dirty="0" err="1">
                <a:cs typeface="Times New Roman" panose="02020603050405020304" pitchFamily="18" charset="0"/>
              </a:rPr>
              <a:t>pesan</a:t>
            </a:r>
            <a:r>
              <a:rPr lang="en-GB" altLang="en-US" sz="2400" dirty="0">
                <a:cs typeface="Times New Roman" panose="02020603050405020304" pitchFamily="18" charset="0"/>
              </a:rPr>
              <a:t> </a:t>
            </a:r>
            <a:r>
              <a:rPr lang="en-GB" altLang="en-US" sz="2400" dirty="0" err="1">
                <a:cs typeface="Times New Roman" panose="02020603050405020304" pitchFamily="18" charset="0"/>
              </a:rPr>
              <a:t>dari</a:t>
            </a:r>
            <a:r>
              <a:rPr lang="en-GB" altLang="en-US" sz="2400" dirty="0">
                <a:cs typeface="Times New Roman" panose="02020603050405020304" pitchFamily="18" charset="0"/>
              </a:rPr>
              <a:t> </a:t>
            </a:r>
            <a:r>
              <a:rPr lang="en-GB" altLang="en-US" sz="2400" dirty="0" err="1">
                <a:cs typeface="Times New Roman" panose="02020603050405020304" pitchFamily="18" charset="0"/>
              </a:rPr>
              <a:t>hasil</a:t>
            </a:r>
            <a:r>
              <a:rPr lang="en-GB" altLang="en-US" sz="2400" dirty="0">
                <a:cs typeface="Times New Roman" panose="02020603050405020304" pitchFamily="18" charset="0"/>
              </a:rPr>
              <a:t> </a:t>
            </a:r>
            <a:r>
              <a:rPr lang="en-GB" altLang="en-US" sz="2400" dirty="0" err="1">
                <a:cs typeface="Times New Roman" panose="02020603050405020304" pitchFamily="18" charset="0"/>
              </a:rPr>
              <a:t>langkah</a:t>
            </a:r>
            <a:r>
              <a:rPr lang="en-GB" altLang="en-US" sz="2400" dirty="0">
                <a:cs typeface="Times New Roman" panose="02020603050405020304" pitchFamily="18" charset="0"/>
              </a:rPr>
              <a:t> 1 </a:t>
            </a:r>
            <a:r>
              <a:rPr lang="en-GB" altLang="en-US" sz="2400" dirty="0" err="1">
                <a:cs typeface="Times New Roman" panose="02020603050405020304" pitchFamily="18" charset="0"/>
              </a:rPr>
              <a:t>dapat</a:t>
            </a:r>
            <a:r>
              <a:rPr lang="en-GB" altLang="en-US" sz="2400" dirty="0">
                <a:cs typeface="Times New Roman" panose="02020603050405020304" pitchFamily="18" charset="0"/>
              </a:rPr>
              <a:t> </a:t>
            </a:r>
            <a:r>
              <a:rPr lang="en-GB" altLang="en-US" sz="2400" dirty="0" err="1">
                <a:cs typeface="Times New Roman" panose="02020603050405020304" pitchFamily="18" charset="0"/>
              </a:rPr>
              <a:t>dipecahkan</a:t>
            </a:r>
            <a:r>
              <a:rPr lang="en-GB" altLang="en-US" sz="2400" dirty="0">
                <a:cs typeface="Times New Roman" panose="02020603050405020304" pitchFamily="18" charset="0"/>
              </a:rPr>
              <a:t> </a:t>
            </a:r>
            <a:r>
              <a:rPr lang="en-GB" altLang="en-US" sz="2400" dirty="0" err="1">
                <a:cs typeface="Times New Roman" panose="02020603050405020304" pitchFamily="18" charset="0"/>
              </a:rPr>
              <a:t>dengan</a:t>
            </a:r>
            <a:r>
              <a:rPr lang="en-GB" altLang="en-US" sz="2400" dirty="0">
                <a:cs typeface="Times New Roman" panose="02020603050405020304" pitchFamily="18" charset="0"/>
              </a:rPr>
              <a:t> </a:t>
            </a:r>
            <a:r>
              <a:rPr lang="en-GB" altLang="en-US" sz="2400" dirty="0" err="1">
                <a:cs typeface="Times New Roman" panose="02020603050405020304" pitchFamily="18" charset="0"/>
              </a:rPr>
              <a:t>teknik</a:t>
            </a:r>
            <a:r>
              <a:rPr lang="en-GB" altLang="en-US" sz="2400" dirty="0">
                <a:cs typeface="Times New Roman" panose="02020603050405020304" pitchFamily="18" charset="0"/>
              </a:rPr>
              <a:t> </a:t>
            </a:r>
            <a:r>
              <a:rPr lang="en-GB" altLang="en-US" sz="2400" dirty="0" err="1">
                <a:cs typeface="Times New Roman" panose="02020603050405020304" pitchFamily="18" charset="0"/>
              </a:rPr>
              <a:t>analisis</a:t>
            </a:r>
            <a:r>
              <a:rPr lang="en-GB" altLang="en-US" sz="2400" dirty="0">
                <a:cs typeface="Times New Roman" panose="02020603050405020304" pitchFamily="18" charset="0"/>
              </a:rPr>
              <a:t> </a:t>
            </a:r>
            <a:r>
              <a:rPr lang="en-GB" altLang="en-US" sz="2400" dirty="0" err="1">
                <a:cs typeface="Times New Roman" panose="02020603050405020304" pitchFamily="18" charset="0"/>
              </a:rPr>
              <a:t>frekuensi</a:t>
            </a:r>
            <a:r>
              <a:rPr lang="en-GB" altLang="en-US" sz="2400" dirty="0">
                <a:cs typeface="Times New Roman" panose="02020603050405020304" pitchFamily="18" charset="0"/>
              </a:rPr>
              <a:t>.</a:t>
            </a:r>
          </a:p>
          <a:p>
            <a:pPr marL="609600" indent="-609600">
              <a:buFontTx/>
              <a:buAutoNum type="arabicPeriod"/>
            </a:pPr>
            <a:endParaRPr lang="en-GB" altLang="en-US" sz="2400" dirty="0">
              <a:cs typeface="Times New Roman" panose="02020603050405020304" pitchFamily="18" charset="0"/>
            </a:endParaRPr>
          </a:p>
          <a:p>
            <a:pPr marL="609600" indent="-609600">
              <a:buFontTx/>
              <a:buAutoNum type="arabicPeriod"/>
            </a:pPr>
            <a:r>
              <a:rPr lang="en-GB" altLang="en-US" sz="2400" dirty="0">
                <a:cs typeface="Times New Roman" panose="02020603050405020304" pitchFamily="18" charset="0"/>
              </a:rPr>
              <a:t>Dari </a:t>
            </a:r>
            <a:r>
              <a:rPr lang="en-GB" altLang="en-US" sz="2400" dirty="0" err="1">
                <a:cs typeface="Times New Roman" panose="02020603050405020304" pitchFamily="18" charset="0"/>
              </a:rPr>
              <a:t>hasil</a:t>
            </a:r>
            <a:r>
              <a:rPr lang="en-GB" altLang="en-US" sz="2400" dirty="0">
                <a:cs typeface="Times New Roman" panose="02020603050405020304" pitchFamily="18" charset="0"/>
              </a:rPr>
              <a:t> </a:t>
            </a:r>
            <a:r>
              <a:rPr lang="en-GB" altLang="en-US" sz="2400" dirty="0" err="1">
                <a:cs typeface="Times New Roman" panose="02020603050405020304" pitchFamily="18" charset="0"/>
              </a:rPr>
              <a:t>langkah</a:t>
            </a:r>
            <a:r>
              <a:rPr lang="en-GB" altLang="en-US" sz="2400" dirty="0">
                <a:cs typeface="Times New Roman" panose="02020603050405020304" pitchFamily="18" charset="0"/>
              </a:rPr>
              <a:t> 3 </a:t>
            </a:r>
            <a:r>
              <a:rPr lang="en-GB" altLang="en-US" sz="2400" dirty="0" err="1">
                <a:cs typeface="Times New Roman" panose="02020603050405020304" pitchFamily="18" charset="0"/>
              </a:rPr>
              <a:t>kriptanalis</a:t>
            </a:r>
            <a:r>
              <a:rPr lang="en-GB" altLang="en-US" sz="2400" dirty="0">
                <a:cs typeface="Times New Roman" panose="02020603050405020304" pitchFamily="18" charset="0"/>
              </a:rPr>
              <a:t> </a:t>
            </a:r>
            <a:r>
              <a:rPr lang="en-GB" altLang="en-US" sz="2400" dirty="0" err="1">
                <a:cs typeface="Times New Roman" panose="02020603050405020304" pitchFamily="18" charset="0"/>
              </a:rPr>
              <a:t>dapat</a:t>
            </a:r>
            <a:r>
              <a:rPr lang="en-GB" altLang="en-US" sz="2400" dirty="0">
                <a:cs typeface="Times New Roman" panose="02020603050405020304" pitchFamily="18" charset="0"/>
              </a:rPr>
              <a:t> </a:t>
            </a:r>
            <a:r>
              <a:rPr lang="en-GB" altLang="en-US" sz="2400" dirty="0" err="1">
                <a:cs typeface="Times New Roman" panose="02020603050405020304" pitchFamily="18" charset="0"/>
              </a:rPr>
              <a:t>menyusun</a:t>
            </a:r>
            <a:r>
              <a:rPr lang="en-GB" altLang="en-US" sz="2400" dirty="0">
                <a:cs typeface="Times New Roman" panose="02020603050405020304" pitchFamily="18" charset="0"/>
              </a:rPr>
              <a:t> </a:t>
            </a:r>
            <a:r>
              <a:rPr lang="en-GB" altLang="en-US" sz="2400" dirty="0" err="1">
                <a:cs typeface="Times New Roman" panose="02020603050405020304" pitchFamily="18" charset="0"/>
              </a:rPr>
              <a:t>huruf-huruf</a:t>
            </a:r>
            <a:r>
              <a:rPr lang="en-GB" altLang="en-US" sz="2400" dirty="0">
                <a:cs typeface="Times New Roman" panose="02020603050405020304" pitchFamily="18" charset="0"/>
              </a:rPr>
              <a:t> </a:t>
            </a:r>
            <a:r>
              <a:rPr lang="en-GB" altLang="en-US" sz="2400" dirty="0" err="1">
                <a:cs typeface="Times New Roman" panose="02020603050405020304" pitchFamily="18" charset="0"/>
              </a:rPr>
              <a:t>kunci</a:t>
            </a:r>
            <a:r>
              <a:rPr lang="en-GB" altLang="en-US" sz="2400" dirty="0">
                <a:cs typeface="Times New Roman" panose="02020603050405020304" pitchFamily="18" charset="0"/>
              </a:rPr>
              <a:t>. </a:t>
            </a:r>
            <a:r>
              <a:rPr lang="en-GB" altLang="en-US" sz="2400" dirty="0" err="1">
                <a:cs typeface="Times New Roman" panose="02020603050405020304" pitchFamily="18" charset="0"/>
              </a:rPr>
              <a:t>Atau</a:t>
            </a:r>
            <a:r>
              <a:rPr lang="en-GB" altLang="en-US" sz="2400" dirty="0">
                <a:cs typeface="Times New Roman" panose="02020603050405020304" pitchFamily="18" charset="0"/>
              </a:rPr>
              <a:t>, </a:t>
            </a:r>
            <a:r>
              <a:rPr lang="en-GB" altLang="en-US" sz="2400" dirty="0" err="1">
                <a:cs typeface="Times New Roman" panose="02020603050405020304" pitchFamily="18" charset="0"/>
              </a:rPr>
              <a:t>kriptanalis</a:t>
            </a:r>
            <a:r>
              <a:rPr lang="en-GB" altLang="en-US" sz="2400" dirty="0">
                <a:cs typeface="Times New Roman" panose="02020603050405020304" pitchFamily="18" charset="0"/>
              </a:rPr>
              <a:t> </a:t>
            </a:r>
            <a:r>
              <a:rPr lang="en-GB" altLang="en-US" sz="2400" dirty="0" err="1">
                <a:cs typeface="Times New Roman" panose="02020603050405020304" pitchFamily="18" charset="0"/>
              </a:rPr>
              <a:t>dapat</a:t>
            </a:r>
            <a:r>
              <a:rPr lang="en-GB" altLang="en-US" sz="2400" dirty="0">
                <a:cs typeface="Times New Roman" panose="02020603050405020304" pitchFamily="18" charset="0"/>
              </a:rPr>
              <a:t> </a:t>
            </a:r>
            <a:r>
              <a:rPr lang="en-GB" altLang="en-US" sz="2400" dirty="0" err="1">
                <a:cs typeface="Times New Roman" panose="02020603050405020304" pitchFamily="18" charset="0"/>
              </a:rPr>
              <a:t>menerka</a:t>
            </a:r>
            <a:r>
              <a:rPr lang="en-GB" altLang="en-US" sz="2400" dirty="0">
                <a:cs typeface="Times New Roman" panose="02020603050405020304" pitchFamily="18" charset="0"/>
              </a:rPr>
              <a:t> kata yang </a:t>
            </a:r>
            <a:r>
              <a:rPr lang="en-GB" altLang="en-US" sz="2400" dirty="0" err="1">
                <a:cs typeface="Times New Roman" panose="02020603050405020304" pitchFamily="18" charset="0"/>
              </a:rPr>
              <a:t>membantu</a:t>
            </a:r>
            <a:r>
              <a:rPr lang="en-GB" altLang="en-US" sz="2400" dirty="0">
                <a:cs typeface="Times New Roman" panose="02020603050405020304" pitchFamily="18" charset="0"/>
              </a:rPr>
              <a:t> </a:t>
            </a:r>
            <a:r>
              <a:rPr lang="en-GB" altLang="en-US" sz="2400" dirty="0" err="1">
                <a:cs typeface="Times New Roman" panose="02020603050405020304" pitchFamily="18" charset="0"/>
              </a:rPr>
              <a:t>untuk</a:t>
            </a:r>
            <a:r>
              <a:rPr lang="en-GB" altLang="en-US" sz="2400" dirty="0">
                <a:cs typeface="Times New Roman" panose="02020603050405020304" pitchFamily="18" charset="0"/>
              </a:rPr>
              <a:t> </a:t>
            </a:r>
            <a:r>
              <a:rPr lang="en-GB" altLang="en-US" sz="2400" dirty="0" err="1">
                <a:cs typeface="Times New Roman" panose="02020603050405020304" pitchFamily="18" charset="0"/>
              </a:rPr>
              <a:t>memecahkan</a:t>
            </a:r>
            <a:r>
              <a:rPr lang="en-GB" altLang="en-US" sz="2400" dirty="0">
                <a:cs typeface="Times New Roman" panose="02020603050405020304" pitchFamily="18" charset="0"/>
              </a:rPr>
              <a:t> </a:t>
            </a:r>
            <a:r>
              <a:rPr lang="en-GB" altLang="en-US" sz="2400" dirty="0" err="1">
                <a:cs typeface="Times New Roman" panose="02020603050405020304" pitchFamily="18" charset="0"/>
              </a:rPr>
              <a:t>cipherteks</a:t>
            </a:r>
            <a:r>
              <a:rPr lang="en-US" altLang="en-US" sz="2400" dirty="0">
                <a:cs typeface="Times New Roman" panose="02020603050405020304" pitchFamily="18" charset="0"/>
              </a:rPr>
              <a:t> </a:t>
            </a:r>
            <a:r>
              <a:rPr lang="en-US" altLang="en-US" sz="2400" dirty="0"/>
              <a:t> </a:t>
            </a:r>
          </a:p>
        </p:txBody>
      </p:sp>
      <p:sp>
        <p:nvSpPr>
          <p:cNvPr id="4915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30509684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A5CC4B47-476D-4696-AED8-09A6BA5E259C}" type="slidenum">
              <a:rPr lang="en-US" altLang="en-US" sz="2400">
                <a:solidFill>
                  <a:schemeClr val="tx2"/>
                </a:solidFill>
              </a:rPr>
              <a:pPr>
                <a:spcBef>
                  <a:spcPct val="0"/>
                </a:spcBef>
                <a:buClrTx/>
                <a:buSzTx/>
                <a:buFontTx/>
                <a:buNone/>
              </a:pPr>
              <a:t>44</a:t>
            </a:fld>
            <a:endParaRPr lang="en-US" altLang="en-US" sz="2400">
              <a:solidFill>
                <a:schemeClr val="tx2"/>
              </a:solidFill>
            </a:endParaRPr>
          </a:p>
        </p:txBody>
      </p:sp>
      <p:sp>
        <p:nvSpPr>
          <p:cNvPr id="50179" name="Rectangle 3"/>
          <p:cNvSpPr>
            <a:spLocks noGrp="1" noChangeArrowheads="1"/>
          </p:cNvSpPr>
          <p:nvPr>
            <p:ph type="body" idx="1"/>
          </p:nvPr>
        </p:nvSpPr>
        <p:spPr>
          <a:xfrm>
            <a:off x="954157" y="685800"/>
            <a:ext cx="10694504" cy="5410200"/>
          </a:xfrm>
        </p:spPr>
        <p:txBody>
          <a:bodyPr>
            <a:normAutofit fontScale="92500" lnSpcReduction="10000"/>
          </a:bodyPr>
          <a:lstStyle/>
          <a:p>
            <a:pPr eaLnBrk="1" hangingPunct="1"/>
            <a:r>
              <a:rPr lang="en-US" altLang="en-US" sz="2200" dirty="0" err="1"/>
              <a:t>Contoh</a:t>
            </a:r>
            <a:r>
              <a:rPr lang="en-US" altLang="en-US" sz="2200" dirty="0"/>
              <a:t>: </a:t>
            </a:r>
          </a:p>
          <a:p>
            <a:pPr>
              <a:buNone/>
            </a:pPr>
            <a:r>
              <a:rPr lang="en-US" altLang="en-US" sz="2200" dirty="0"/>
              <a:t>      </a:t>
            </a:r>
            <a:r>
              <a:rPr lang="en-US" altLang="en-US" sz="2200" dirty="0">
                <a:latin typeface="Arial" panose="020B0604020202020204" pitchFamily="34" charset="0"/>
              </a:rPr>
              <a:t>1			  </a:t>
            </a:r>
            <a:r>
              <a:rPr lang="en-US" altLang="en-US" sz="2200" dirty="0" smtClean="0">
                <a:latin typeface="Arial" panose="020B0604020202020204" pitchFamily="34" charset="0"/>
              </a:rPr>
              <a:t>   </a:t>
            </a:r>
            <a:r>
              <a:rPr lang="en-US" altLang="en-US" sz="2200" dirty="0">
                <a:latin typeface="Arial" panose="020B0604020202020204" pitchFamily="34" charset="0"/>
              </a:rPr>
              <a:t>2		            </a:t>
            </a:r>
            <a:r>
              <a:rPr lang="en-US" altLang="en-US" sz="2200" dirty="0" smtClean="0">
                <a:latin typeface="Arial" panose="020B0604020202020204" pitchFamily="34" charset="0"/>
              </a:rPr>
              <a:t>       3		                </a:t>
            </a:r>
            <a:r>
              <a:rPr lang="en-GB" altLang="en-US" sz="2200" dirty="0" smtClean="0">
                <a:latin typeface="Arial" panose="020B0604020202020204" pitchFamily="34" charset="0"/>
                <a:cs typeface="Times New Roman" panose="02020603050405020304" pitchFamily="18" charset="0"/>
              </a:rPr>
              <a:t>4</a:t>
            </a:r>
            <a:r>
              <a:rPr lang="en-GB" altLang="en-US" sz="2200" dirty="0">
                <a:latin typeface="Arial" panose="020B0604020202020204" pitchFamily="34" charset="0"/>
                <a:cs typeface="Times New Roman" panose="02020603050405020304" pitchFamily="18" charset="0"/>
              </a:rPr>
              <a:t>		</a:t>
            </a:r>
            <a:endParaRPr lang="en-US" altLang="en-US" sz="2200" dirty="0">
              <a:latin typeface="Arial" panose="020B0604020202020204" pitchFamily="34" charset="0"/>
            </a:endParaRPr>
          </a:p>
          <a:p>
            <a:pPr eaLnBrk="1" hangingPunct="1">
              <a:buFontTx/>
              <a:buNone/>
            </a:pPr>
            <a:r>
              <a:rPr lang="en-GB" altLang="en-US" sz="2200" b="1" dirty="0">
                <a:solidFill>
                  <a:srgbClr val="000000"/>
                </a:solidFill>
                <a:latin typeface="Courier" pitchFamily="49" charset="0"/>
                <a:cs typeface="Times New Roman" panose="02020603050405020304" pitchFamily="18" charset="0"/>
              </a:rPr>
              <a:t>	</a:t>
            </a:r>
            <a:r>
              <a:rPr lang="en-GB" altLang="en-US" sz="2200" b="1" dirty="0">
                <a:solidFill>
                  <a:srgbClr val="000000"/>
                </a:solidFill>
                <a:latin typeface="Courier New" panose="02070309020205020404" pitchFamily="49" charset="0"/>
                <a:cs typeface="Courier New" panose="02070309020205020404" pitchFamily="49" charset="0"/>
              </a:rPr>
              <a:t>LJV</a:t>
            </a:r>
            <a:r>
              <a:rPr lang="en-GB" altLang="en-US" sz="2200" dirty="0">
                <a:solidFill>
                  <a:srgbClr val="000000"/>
                </a:solidFill>
                <a:latin typeface="Courier New" panose="02070309020205020404" pitchFamily="49" charset="0"/>
                <a:cs typeface="Courier New" panose="02070309020205020404" pitchFamily="49" charset="0"/>
              </a:rPr>
              <a:t>BQ STNEZ LQMED </a:t>
            </a:r>
            <a:r>
              <a:rPr lang="en-GB" altLang="en-US" sz="2200" b="1" dirty="0">
                <a:solidFill>
                  <a:srgbClr val="000000"/>
                </a:solidFill>
                <a:latin typeface="Courier New" panose="02070309020205020404" pitchFamily="49" charset="0"/>
                <a:cs typeface="Courier New" panose="02070309020205020404" pitchFamily="49" charset="0"/>
              </a:rPr>
              <a:t>LJV</a:t>
            </a:r>
            <a:r>
              <a:rPr lang="en-GB" altLang="en-US" sz="2200" dirty="0">
                <a:solidFill>
                  <a:srgbClr val="000000"/>
                </a:solidFill>
                <a:latin typeface="Courier New" panose="02070309020205020404" pitchFamily="49" charset="0"/>
                <a:cs typeface="Courier New" panose="02070309020205020404" pitchFamily="49" charset="0"/>
              </a:rPr>
              <a:t>MA MPKAU FAVAT </a:t>
            </a:r>
            <a:r>
              <a:rPr lang="en-GB" altLang="en-US" sz="2200" b="1" dirty="0">
                <a:solidFill>
                  <a:srgbClr val="000000"/>
                </a:solidFill>
                <a:latin typeface="Courier New" panose="02070309020205020404" pitchFamily="49" charset="0"/>
                <a:cs typeface="Courier New" panose="02070309020205020404" pitchFamily="49" charset="0"/>
              </a:rPr>
              <a:t>LJV</a:t>
            </a:r>
            <a:r>
              <a:rPr lang="en-GB" altLang="en-US" sz="2200" dirty="0">
                <a:solidFill>
                  <a:srgbClr val="000000"/>
                </a:solidFill>
                <a:latin typeface="Courier New" panose="02070309020205020404" pitchFamily="49" charset="0"/>
                <a:cs typeface="Courier New" panose="02070309020205020404" pitchFamily="49" charset="0"/>
              </a:rPr>
              <a:t>DA YYVNF JQLNP </a:t>
            </a:r>
            <a:r>
              <a:rPr lang="en-GB" altLang="en-US" sz="2200" b="1" dirty="0">
                <a:solidFill>
                  <a:srgbClr val="000000"/>
                </a:solidFill>
                <a:latin typeface="Courier New" panose="02070309020205020404" pitchFamily="49" charset="0"/>
                <a:cs typeface="Courier New" panose="02070309020205020404" pitchFamily="49" charset="0"/>
              </a:rPr>
              <a:t>LJV</a:t>
            </a:r>
            <a:r>
              <a:rPr lang="en-GB" altLang="en-US" sz="2200" dirty="0">
                <a:solidFill>
                  <a:srgbClr val="000000"/>
                </a:solidFill>
                <a:latin typeface="Courier New" panose="02070309020205020404" pitchFamily="49" charset="0"/>
                <a:cs typeface="Courier New" panose="02070309020205020404" pitchFamily="49" charset="0"/>
              </a:rPr>
              <a:t>HK VTRNF </a:t>
            </a:r>
            <a:r>
              <a:rPr lang="en-GB" altLang="en-US" sz="2200" b="1" dirty="0">
                <a:solidFill>
                  <a:srgbClr val="000000"/>
                </a:solidFill>
                <a:latin typeface="Courier New" panose="02070309020205020404" pitchFamily="49" charset="0"/>
                <a:cs typeface="Courier New" panose="02070309020205020404" pitchFamily="49" charset="0"/>
              </a:rPr>
              <a:t>LJV</a:t>
            </a:r>
            <a:r>
              <a:rPr lang="en-GB" altLang="en-US" sz="2200" dirty="0">
                <a:solidFill>
                  <a:srgbClr val="000000"/>
                </a:solidFill>
                <a:latin typeface="Courier New" panose="02070309020205020404" pitchFamily="49" charset="0"/>
                <a:cs typeface="Courier New" panose="02070309020205020404" pitchFamily="49" charset="0"/>
              </a:rPr>
              <a:t>CM LKETA </a:t>
            </a:r>
            <a:r>
              <a:rPr lang="en-GB" altLang="en-US" sz="2200" b="1" dirty="0">
                <a:solidFill>
                  <a:srgbClr val="000000"/>
                </a:solidFill>
                <a:latin typeface="Courier New" panose="02070309020205020404" pitchFamily="49" charset="0"/>
                <a:cs typeface="Courier New" panose="02070309020205020404" pitchFamily="49" charset="0"/>
              </a:rPr>
              <a:t>LJV</a:t>
            </a:r>
            <a:r>
              <a:rPr lang="en-GB" altLang="en-US" sz="2200" dirty="0">
                <a:solidFill>
                  <a:srgbClr val="000000"/>
                </a:solidFill>
                <a:latin typeface="Courier New" panose="02070309020205020404" pitchFamily="49" charset="0"/>
                <a:cs typeface="Courier New" panose="02070309020205020404" pitchFamily="49" charset="0"/>
              </a:rPr>
              <a:t>HU YJVSF KRFTT WEFUX VHZNP</a:t>
            </a:r>
          </a:p>
          <a:p>
            <a:pPr>
              <a:buNone/>
            </a:pPr>
            <a:r>
              <a:rPr lang="en-GB" altLang="en-US" sz="2200" dirty="0">
                <a:latin typeface="Arial" panose="020B0604020202020204" pitchFamily="34" charset="0"/>
                <a:cs typeface="Times New Roman" panose="02020603050405020304" pitchFamily="18" charset="0"/>
              </a:rPr>
              <a:t>	</a:t>
            </a:r>
            <a:r>
              <a:rPr lang="en-GB" altLang="en-US" sz="2200" dirty="0" smtClean="0">
                <a:latin typeface="Arial" panose="020B0604020202020204" pitchFamily="34" charset="0"/>
                <a:cs typeface="Times New Roman" panose="02020603050405020304" pitchFamily="18" charset="0"/>
              </a:rPr>
              <a:t> </a:t>
            </a:r>
            <a:r>
              <a:rPr lang="en-GB" altLang="en-US" sz="2400" dirty="0" smtClean="0">
                <a:latin typeface="Arial" panose="020B0604020202020204" pitchFamily="34" charset="0"/>
                <a:cs typeface="Times New Roman" panose="02020603050405020304" pitchFamily="18" charset="0"/>
              </a:rPr>
              <a:t> </a:t>
            </a:r>
            <a:r>
              <a:rPr lang="en-GB" altLang="en-US" sz="2400" dirty="0">
                <a:latin typeface="Arial" panose="020B0604020202020204" pitchFamily="34" charset="0"/>
                <a:cs typeface="Times New Roman" panose="02020603050405020304" pitchFamily="18" charset="0"/>
              </a:rPr>
              <a:t>5	</a:t>
            </a:r>
            <a:r>
              <a:rPr lang="en-GB" altLang="en-US" sz="2200" dirty="0" smtClean="0">
                <a:latin typeface="Arial" panose="020B0604020202020204" pitchFamily="34" charset="0"/>
                <a:cs typeface="Times New Roman" panose="02020603050405020304" pitchFamily="18" charset="0"/>
              </a:rPr>
              <a:t>	    6</a:t>
            </a:r>
            <a:endParaRPr lang="en-GB" altLang="en-US" sz="2200" dirty="0">
              <a:latin typeface="Arial" panose="020B0604020202020204" pitchFamily="34" charset="0"/>
              <a:cs typeface="Times New Roman" panose="02020603050405020304" pitchFamily="18" charset="0"/>
            </a:endParaRPr>
          </a:p>
          <a:p>
            <a:pPr eaLnBrk="1" hangingPunct="1">
              <a:buFontTx/>
              <a:buNone/>
            </a:pPr>
            <a:r>
              <a:rPr lang="en-GB" altLang="en-US" dirty="0">
                <a:cs typeface="Times New Roman" panose="02020603050405020304" pitchFamily="18" charset="0"/>
              </a:rPr>
              <a:t>	</a:t>
            </a:r>
            <a:r>
              <a:rPr lang="en-GB" altLang="en-US" sz="2400" dirty="0" err="1">
                <a:cs typeface="Times New Roman" panose="02020603050405020304" pitchFamily="18" charset="0"/>
              </a:rPr>
              <a:t>Kriptogram</a:t>
            </a:r>
            <a:r>
              <a:rPr lang="en-GB" altLang="en-US" sz="2400" dirty="0">
                <a:cs typeface="Times New Roman" panose="02020603050405020304" pitchFamily="18" charset="0"/>
              </a:rPr>
              <a:t> yang </a:t>
            </a:r>
            <a:r>
              <a:rPr lang="en-GB" altLang="en-US" sz="2400" dirty="0" err="1">
                <a:cs typeface="Times New Roman" panose="02020603050405020304" pitchFamily="18" charset="0"/>
              </a:rPr>
              <a:t>berulang</a:t>
            </a:r>
            <a:r>
              <a:rPr lang="en-GB" altLang="en-US" sz="2400" dirty="0">
                <a:cs typeface="Times New Roman" panose="02020603050405020304" pitchFamily="18" charset="0"/>
              </a:rPr>
              <a:t> </a:t>
            </a:r>
            <a:r>
              <a:rPr lang="en-GB" altLang="en-US" sz="2400" dirty="0" err="1">
                <a:cs typeface="Times New Roman" panose="02020603050405020304" pitchFamily="18" charset="0"/>
              </a:rPr>
              <a:t>adalah</a:t>
            </a:r>
            <a:r>
              <a:rPr lang="en-GB" altLang="en-US" sz="2400" dirty="0">
                <a:cs typeface="Times New Roman" panose="02020603050405020304" pitchFamily="18" charset="0"/>
              </a:rPr>
              <a:t> </a:t>
            </a:r>
            <a:r>
              <a:rPr lang="en-GB" altLang="en-US" sz="2400" b="1" dirty="0">
                <a:latin typeface="Courier" pitchFamily="49" charset="0"/>
                <a:cs typeface="Times New Roman" panose="02020603050405020304" pitchFamily="18" charset="0"/>
              </a:rPr>
              <a:t>LJV</a:t>
            </a:r>
            <a:r>
              <a:rPr lang="en-GB" altLang="en-US" sz="2400" dirty="0">
                <a:cs typeface="Times New Roman" panose="02020603050405020304" pitchFamily="18" charset="0"/>
              </a:rPr>
              <a:t>. </a:t>
            </a:r>
          </a:p>
          <a:p>
            <a:pPr eaLnBrk="1" hangingPunct="1">
              <a:buFontTx/>
              <a:buNone/>
            </a:pPr>
            <a:r>
              <a:rPr lang="en-GB" altLang="en-US" sz="2400" dirty="0">
                <a:cs typeface="Times New Roman" panose="02020603050405020304" pitchFamily="18" charset="0"/>
              </a:rPr>
              <a:t>	</a:t>
            </a:r>
            <a:r>
              <a:rPr lang="en-GB" altLang="en-US" sz="2400" dirty="0">
                <a:solidFill>
                  <a:srgbClr val="000000"/>
                </a:solidFill>
                <a:cs typeface="Times New Roman" panose="02020603050405020304" pitchFamily="18" charset="0"/>
              </a:rPr>
              <a:t>	</a:t>
            </a:r>
            <a:r>
              <a:rPr lang="en-GB" altLang="en-US" sz="2400" dirty="0" err="1">
                <a:solidFill>
                  <a:srgbClr val="000000"/>
                </a:solidFill>
                <a:cs typeface="Times New Roman" panose="02020603050405020304" pitchFamily="18" charset="0"/>
              </a:rPr>
              <a:t>Jarak</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ke-1 </a:t>
            </a:r>
            <a:r>
              <a:rPr lang="en-GB" altLang="en-US" sz="2400" dirty="0" err="1">
                <a:solidFill>
                  <a:srgbClr val="000000"/>
                </a:solidFill>
                <a:cs typeface="Times New Roman" panose="02020603050405020304" pitchFamily="18" charset="0"/>
              </a:rPr>
              <a:t>dengan</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ke-2 = 15		</a:t>
            </a:r>
          </a:p>
          <a:p>
            <a:pPr algn="just" eaLnBrk="1" hangingPunct="1">
              <a:buFontTx/>
              <a:buNone/>
            </a:pPr>
            <a:r>
              <a:rPr lang="en-GB" altLang="en-US" sz="2400" dirty="0">
                <a:solidFill>
                  <a:srgbClr val="000000"/>
                </a:solidFill>
                <a:cs typeface="Times New Roman" panose="02020603050405020304" pitchFamily="18" charset="0"/>
              </a:rPr>
              <a:t>		</a:t>
            </a:r>
            <a:r>
              <a:rPr lang="en-GB" altLang="en-US" sz="2400" dirty="0" err="1">
                <a:solidFill>
                  <a:srgbClr val="000000"/>
                </a:solidFill>
                <a:cs typeface="Times New Roman" panose="02020603050405020304" pitchFamily="18" charset="0"/>
              </a:rPr>
              <a:t>Jarak</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ke-2 </a:t>
            </a:r>
            <a:r>
              <a:rPr lang="en-GB" altLang="en-US" sz="2400" dirty="0" err="1">
                <a:solidFill>
                  <a:srgbClr val="000000"/>
                </a:solidFill>
                <a:cs typeface="Times New Roman" panose="02020603050405020304" pitchFamily="18" charset="0"/>
              </a:rPr>
              <a:t>dengan</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ke-3 = 15	</a:t>
            </a:r>
          </a:p>
          <a:p>
            <a:pPr algn="just" eaLnBrk="1" hangingPunct="1">
              <a:buFontTx/>
              <a:buNone/>
            </a:pPr>
            <a:r>
              <a:rPr lang="en-GB" altLang="en-US" sz="2400" dirty="0">
                <a:solidFill>
                  <a:srgbClr val="000000"/>
                </a:solidFill>
                <a:cs typeface="Times New Roman" panose="02020603050405020304" pitchFamily="18" charset="0"/>
              </a:rPr>
              <a:t>		</a:t>
            </a:r>
            <a:r>
              <a:rPr lang="en-GB" altLang="en-US" sz="2400" dirty="0" err="1">
                <a:solidFill>
                  <a:srgbClr val="000000"/>
                </a:solidFill>
                <a:cs typeface="Times New Roman" panose="02020603050405020304" pitchFamily="18" charset="0"/>
              </a:rPr>
              <a:t>Jarak</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ke-3 </a:t>
            </a:r>
            <a:r>
              <a:rPr lang="en-GB" altLang="en-US" sz="2400" dirty="0" err="1">
                <a:solidFill>
                  <a:srgbClr val="000000"/>
                </a:solidFill>
                <a:cs typeface="Times New Roman" panose="02020603050405020304" pitchFamily="18" charset="0"/>
              </a:rPr>
              <a:t>dengan</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ke-4 = 15</a:t>
            </a:r>
          </a:p>
          <a:p>
            <a:pPr algn="just" eaLnBrk="1" hangingPunct="1">
              <a:buFontTx/>
              <a:buNone/>
            </a:pPr>
            <a:r>
              <a:rPr lang="en-GB" altLang="en-US" sz="2400" dirty="0">
                <a:solidFill>
                  <a:srgbClr val="000000"/>
                </a:solidFill>
                <a:cs typeface="Times New Roman" panose="02020603050405020304" pitchFamily="18" charset="0"/>
              </a:rPr>
              <a:t>		</a:t>
            </a:r>
            <a:r>
              <a:rPr lang="en-GB" altLang="en-US" sz="2400" dirty="0" err="1">
                <a:solidFill>
                  <a:srgbClr val="000000"/>
                </a:solidFill>
                <a:cs typeface="Times New Roman" panose="02020603050405020304" pitchFamily="18" charset="0"/>
              </a:rPr>
              <a:t>Jarak</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ke-4 </a:t>
            </a:r>
            <a:r>
              <a:rPr lang="en-GB" altLang="en-US" sz="2400" dirty="0" err="1">
                <a:solidFill>
                  <a:srgbClr val="000000"/>
                </a:solidFill>
                <a:cs typeface="Times New Roman" panose="02020603050405020304" pitchFamily="18" charset="0"/>
              </a:rPr>
              <a:t>dengan</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ke-5 = 10</a:t>
            </a:r>
          </a:p>
          <a:p>
            <a:pPr algn="just" eaLnBrk="1" hangingPunct="1">
              <a:buFontTx/>
              <a:buNone/>
            </a:pPr>
            <a:r>
              <a:rPr lang="en-GB" altLang="en-US" sz="2400" dirty="0">
                <a:solidFill>
                  <a:srgbClr val="000000"/>
                </a:solidFill>
                <a:cs typeface="Times New Roman" panose="02020603050405020304" pitchFamily="18" charset="0"/>
              </a:rPr>
              <a:t>		</a:t>
            </a:r>
            <a:r>
              <a:rPr lang="en-GB" altLang="en-US" sz="2400" dirty="0" err="1">
                <a:solidFill>
                  <a:srgbClr val="000000"/>
                </a:solidFill>
                <a:cs typeface="Times New Roman" panose="02020603050405020304" pitchFamily="18" charset="0"/>
              </a:rPr>
              <a:t>Jarak</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ke-5 </a:t>
            </a:r>
            <a:r>
              <a:rPr lang="en-GB" altLang="en-US" sz="2400" dirty="0" err="1">
                <a:solidFill>
                  <a:srgbClr val="000000"/>
                </a:solidFill>
                <a:cs typeface="Times New Roman" panose="02020603050405020304" pitchFamily="18" charset="0"/>
              </a:rPr>
              <a:t>dengan</a:t>
            </a:r>
            <a:r>
              <a:rPr lang="en-GB" altLang="en-US" sz="2400" dirty="0">
                <a:solidFill>
                  <a:srgbClr val="000000"/>
                </a:solidFill>
                <a:cs typeface="Times New Roman" panose="02020603050405020304" pitchFamily="18" charset="0"/>
              </a:rPr>
              <a:t> </a:t>
            </a:r>
            <a:r>
              <a:rPr lang="en-GB" altLang="en-US" sz="2400" b="1" dirty="0">
                <a:solidFill>
                  <a:srgbClr val="000000"/>
                </a:solidFill>
                <a:latin typeface="Courier" pitchFamily="49" charset="0"/>
                <a:cs typeface="Times New Roman" panose="02020603050405020304" pitchFamily="18" charset="0"/>
              </a:rPr>
              <a:t>LJV</a:t>
            </a:r>
            <a:r>
              <a:rPr lang="en-GB" altLang="en-US" sz="2400" dirty="0">
                <a:solidFill>
                  <a:srgbClr val="000000"/>
                </a:solidFill>
                <a:cs typeface="Times New Roman" panose="02020603050405020304" pitchFamily="18" charset="0"/>
              </a:rPr>
              <a:t> ke-6 = 10</a:t>
            </a:r>
          </a:p>
          <a:p>
            <a:pPr algn="just" eaLnBrk="1" hangingPunct="1">
              <a:buFontTx/>
              <a:buNone/>
            </a:pPr>
            <a:r>
              <a:rPr lang="en-GB" altLang="en-US" sz="2400" dirty="0" smtClean="0">
                <a:cs typeface="Times New Roman" panose="02020603050405020304" pitchFamily="18" charset="0"/>
              </a:rPr>
              <a:t>	</a:t>
            </a:r>
            <a:r>
              <a:rPr lang="en-GB" altLang="en-US" sz="2400" dirty="0" err="1" smtClean="0">
                <a:cs typeface="Times New Roman" panose="02020603050405020304" pitchFamily="18" charset="0"/>
              </a:rPr>
              <a:t>Faktor</a:t>
            </a:r>
            <a:r>
              <a:rPr lang="en-GB" altLang="en-US" sz="2400" dirty="0" smtClean="0">
                <a:cs typeface="Times New Roman" panose="02020603050405020304" pitchFamily="18" charset="0"/>
              </a:rPr>
              <a:t> </a:t>
            </a:r>
            <a:r>
              <a:rPr lang="en-GB" altLang="en-US" sz="2400" dirty="0" err="1">
                <a:cs typeface="Times New Roman" panose="02020603050405020304" pitchFamily="18" charset="0"/>
              </a:rPr>
              <a:t>pembagi</a:t>
            </a:r>
            <a:r>
              <a:rPr lang="en-GB" altLang="en-US" sz="2400" dirty="0">
                <a:cs typeface="Times New Roman" panose="02020603050405020304" pitchFamily="18" charset="0"/>
              </a:rPr>
              <a:t> 15 = {3, 5, 15}</a:t>
            </a:r>
          </a:p>
          <a:p>
            <a:pPr algn="just" eaLnBrk="1" hangingPunct="1">
              <a:buFontTx/>
              <a:buNone/>
            </a:pPr>
            <a:r>
              <a:rPr lang="en-GB" altLang="en-US" sz="2400" dirty="0" smtClean="0">
                <a:cs typeface="Times New Roman" panose="02020603050405020304" pitchFamily="18" charset="0"/>
              </a:rPr>
              <a:t>	</a:t>
            </a:r>
            <a:r>
              <a:rPr lang="en-GB" altLang="en-US" sz="2400" dirty="0" err="1" smtClean="0">
                <a:cs typeface="Times New Roman" panose="02020603050405020304" pitchFamily="18" charset="0"/>
              </a:rPr>
              <a:t>Faktor</a:t>
            </a:r>
            <a:r>
              <a:rPr lang="en-GB" altLang="en-US" sz="2400" dirty="0" smtClean="0">
                <a:cs typeface="Times New Roman" panose="02020603050405020304" pitchFamily="18" charset="0"/>
              </a:rPr>
              <a:t> </a:t>
            </a:r>
            <a:r>
              <a:rPr lang="en-GB" altLang="en-US" sz="2400" dirty="0" err="1">
                <a:cs typeface="Times New Roman" panose="02020603050405020304" pitchFamily="18" charset="0"/>
              </a:rPr>
              <a:t>pembagi</a:t>
            </a:r>
            <a:r>
              <a:rPr lang="en-GB" altLang="en-US" sz="2400" dirty="0">
                <a:cs typeface="Times New Roman" panose="02020603050405020304" pitchFamily="18" charset="0"/>
              </a:rPr>
              <a:t> 10 = {2, 5, 10}</a:t>
            </a:r>
          </a:p>
          <a:p>
            <a:pPr algn="just" eaLnBrk="1" hangingPunct="1">
              <a:buFontTx/>
              <a:buNone/>
            </a:pPr>
            <a:r>
              <a:rPr lang="en-GB" altLang="en-US" sz="2400" dirty="0" smtClean="0">
                <a:cs typeface="Times New Roman" panose="02020603050405020304" pitchFamily="18" charset="0"/>
              </a:rPr>
              <a:t>	</a:t>
            </a:r>
            <a:r>
              <a:rPr lang="en-GB" altLang="en-US" sz="2400" dirty="0" err="1" smtClean="0">
                <a:cs typeface="Times New Roman" panose="02020603050405020304" pitchFamily="18" charset="0"/>
              </a:rPr>
              <a:t>Irisan</a:t>
            </a:r>
            <a:r>
              <a:rPr lang="en-GB" altLang="en-US" sz="2400" dirty="0" smtClean="0">
                <a:cs typeface="Times New Roman" panose="02020603050405020304" pitchFamily="18" charset="0"/>
              </a:rPr>
              <a:t> </a:t>
            </a:r>
            <a:r>
              <a:rPr lang="en-GB" altLang="en-US" sz="2400" dirty="0" err="1">
                <a:cs typeface="Times New Roman" panose="02020603050405020304" pitchFamily="18" charset="0"/>
              </a:rPr>
              <a:t>kedua</a:t>
            </a:r>
            <a:r>
              <a:rPr lang="en-GB" altLang="en-US" sz="2400" dirty="0">
                <a:cs typeface="Times New Roman" panose="02020603050405020304" pitchFamily="18" charset="0"/>
              </a:rPr>
              <a:t> </a:t>
            </a:r>
            <a:r>
              <a:rPr lang="en-GB" altLang="en-US" sz="2400" dirty="0" err="1">
                <a:cs typeface="Times New Roman" panose="02020603050405020304" pitchFamily="18" charset="0"/>
              </a:rPr>
              <a:t>himpunan</a:t>
            </a:r>
            <a:r>
              <a:rPr lang="en-GB" altLang="en-US" sz="2400" dirty="0">
                <a:cs typeface="Times New Roman" panose="02020603050405020304" pitchFamily="18" charset="0"/>
              </a:rPr>
              <a:t> </a:t>
            </a:r>
            <a:r>
              <a:rPr lang="en-GB" altLang="en-US" sz="2400" dirty="0" err="1">
                <a:cs typeface="Times New Roman" panose="02020603050405020304" pitchFamily="18" charset="0"/>
              </a:rPr>
              <a:t>ini</a:t>
            </a:r>
            <a:r>
              <a:rPr lang="en-GB" altLang="en-US" sz="2400" dirty="0">
                <a:cs typeface="Times New Roman" panose="02020603050405020304" pitchFamily="18" charset="0"/>
              </a:rPr>
              <a:t> = 5. </a:t>
            </a:r>
            <a:r>
              <a:rPr lang="en-GB" altLang="en-US" sz="2400" dirty="0" err="1">
                <a:cs typeface="Times New Roman" panose="02020603050405020304" pitchFamily="18" charset="0"/>
              </a:rPr>
              <a:t>Jadi</a:t>
            </a:r>
            <a:r>
              <a:rPr lang="en-GB" altLang="en-US" sz="2400" dirty="0">
                <a:cs typeface="Times New Roman" panose="02020603050405020304" pitchFamily="18" charset="0"/>
              </a:rPr>
              <a:t>, </a:t>
            </a:r>
            <a:r>
              <a:rPr lang="en-GB" altLang="en-US" sz="2400" dirty="0" err="1">
                <a:cs typeface="Times New Roman" panose="02020603050405020304" pitchFamily="18" charset="0"/>
              </a:rPr>
              <a:t>panjang</a:t>
            </a:r>
            <a:r>
              <a:rPr lang="en-GB" altLang="en-US" sz="2400" dirty="0">
                <a:cs typeface="Times New Roman" panose="02020603050405020304" pitchFamily="18" charset="0"/>
              </a:rPr>
              <a:t> </a:t>
            </a:r>
            <a:r>
              <a:rPr lang="en-GB" altLang="en-US" sz="2400" dirty="0" err="1">
                <a:cs typeface="Times New Roman" panose="02020603050405020304" pitchFamily="18" charset="0"/>
              </a:rPr>
              <a:t>kunci</a:t>
            </a:r>
            <a:r>
              <a:rPr lang="en-GB" altLang="en-US" sz="2400" dirty="0">
                <a:cs typeface="Times New Roman" panose="02020603050405020304" pitchFamily="18" charset="0"/>
              </a:rPr>
              <a:t> </a:t>
            </a:r>
            <a:r>
              <a:rPr lang="en-GB" altLang="en-US" sz="2400" dirty="0" err="1">
                <a:cs typeface="Times New Roman" panose="02020603050405020304" pitchFamily="18" charset="0"/>
              </a:rPr>
              <a:t>diperkirakan</a:t>
            </a:r>
            <a:r>
              <a:rPr lang="en-GB" altLang="en-US" sz="2400" dirty="0">
                <a:cs typeface="Times New Roman" panose="02020603050405020304" pitchFamily="18" charset="0"/>
              </a:rPr>
              <a:t> = 5</a:t>
            </a:r>
            <a:r>
              <a:rPr lang="en-US" altLang="en-US" sz="2400" dirty="0"/>
              <a:t> </a:t>
            </a:r>
          </a:p>
        </p:txBody>
      </p:sp>
      <p:sp>
        <p:nvSpPr>
          <p:cNvPr id="5018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1674730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6EE113BA-1A21-4F89-896B-F45FA10B4E81}" type="slidenum">
              <a:rPr lang="en-US" altLang="en-US" sz="2400">
                <a:solidFill>
                  <a:schemeClr val="tx2"/>
                </a:solidFill>
              </a:rPr>
              <a:pPr>
                <a:spcBef>
                  <a:spcPct val="0"/>
                </a:spcBef>
                <a:buClrTx/>
                <a:buSzTx/>
                <a:buFontTx/>
                <a:buNone/>
              </a:pPr>
              <a:t>45</a:t>
            </a:fld>
            <a:endParaRPr lang="en-US" altLang="en-US" sz="2400">
              <a:solidFill>
                <a:schemeClr val="tx2"/>
              </a:solidFill>
            </a:endParaRPr>
          </a:p>
        </p:txBody>
      </p:sp>
      <p:sp>
        <p:nvSpPr>
          <p:cNvPr id="51203" name="Rectangle 3"/>
          <p:cNvSpPr>
            <a:spLocks noGrp="1" noChangeArrowheads="1"/>
          </p:cNvSpPr>
          <p:nvPr>
            <p:ph type="body" idx="1"/>
          </p:nvPr>
        </p:nvSpPr>
        <p:spPr>
          <a:xfrm>
            <a:off x="417443" y="762000"/>
            <a:ext cx="11251096" cy="5334000"/>
          </a:xfrm>
        </p:spPr>
        <p:txBody>
          <a:bodyPr>
            <a:normAutofit lnSpcReduction="10000"/>
          </a:bodyPr>
          <a:lstStyle/>
          <a:p>
            <a:pPr eaLnBrk="1" hangingPunct="1"/>
            <a:r>
              <a:rPr lang="en-GB" altLang="en-US" dirty="0" err="1">
                <a:cs typeface="Times New Roman" panose="02020603050405020304" pitchFamily="18" charset="0"/>
              </a:rPr>
              <a:t>Kelompokkan</a:t>
            </a:r>
            <a:r>
              <a:rPr lang="en-GB" altLang="en-US" dirty="0">
                <a:cs typeface="Times New Roman" panose="02020603050405020304" pitchFamily="18" charset="0"/>
              </a:rPr>
              <a:t> “</a:t>
            </a:r>
            <a:r>
              <a:rPr lang="en-GB" altLang="en-US" dirty="0" err="1">
                <a:cs typeface="Times New Roman" panose="02020603050405020304" pitchFamily="18" charset="0"/>
              </a:rPr>
              <a:t>pesan</a:t>
            </a:r>
            <a:r>
              <a:rPr lang="en-GB" altLang="en-US" dirty="0">
                <a:cs typeface="Times New Roman" panose="02020603050405020304" pitchFamily="18" charset="0"/>
              </a:rPr>
              <a:t>” </a:t>
            </a:r>
            <a:r>
              <a:rPr lang="en-GB" altLang="en-US" dirty="0" err="1">
                <a:cs typeface="Times New Roman" panose="02020603050405020304" pitchFamily="18" charset="0"/>
              </a:rPr>
              <a:t>setiap</a:t>
            </a:r>
            <a:r>
              <a:rPr lang="en-GB" altLang="en-US" dirty="0">
                <a:cs typeface="Times New Roman" panose="02020603050405020304" pitchFamily="18" charset="0"/>
              </a:rPr>
              <a:t> </a:t>
            </a:r>
            <a:r>
              <a:rPr lang="en-GB" altLang="en-US" dirty="0" err="1">
                <a:cs typeface="Times New Roman" panose="02020603050405020304" pitchFamily="18" charset="0"/>
              </a:rPr>
              <a:t>kelipatan</a:t>
            </a:r>
            <a:r>
              <a:rPr lang="en-GB" altLang="en-US" dirty="0">
                <a:cs typeface="Times New Roman" panose="02020603050405020304" pitchFamily="18" charset="0"/>
              </a:rPr>
              <a:t> ke-5, </a:t>
            </a:r>
            <a:r>
              <a:rPr lang="en-GB" altLang="en-US" dirty="0" err="1">
                <a:cs typeface="Times New Roman" panose="02020603050405020304" pitchFamily="18" charset="0"/>
              </a:rPr>
              <a:t>dimulai</a:t>
            </a:r>
            <a:r>
              <a:rPr lang="en-GB" altLang="en-US" dirty="0">
                <a:cs typeface="Times New Roman" panose="02020603050405020304" pitchFamily="18" charset="0"/>
              </a:rPr>
              <a:t> </a:t>
            </a:r>
            <a:r>
              <a:rPr lang="en-GB" altLang="en-US" dirty="0" err="1">
                <a:cs typeface="Times New Roman" panose="02020603050405020304" pitchFamily="18" charset="0"/>
              </a:rPr>
              <a:t>dari</a:t>
            </a:r>
            <a:r>
              <a:rPr lang="en-GB" altLang="en-US" dirty="0">
                <a:cs typeface="Times New Roman" panose="02020603050405020304" pitchFamily="18" charset="0"/>
              </a:rPr>
              <a:t> </a:t>
            </a:r>
            <a:r>
              <a:rPr lang="en-GB" altLang="en-US" dirty="0" err="1">
                <a:cs typeface="Times New Roman" panose="02020603050405020304" pitchFamily="18" charset="0"/>
              </a:rPr>
              <a:t>huruf</a:t>
            </a:r>
            <a:r>
              <a:rPr lang="en-GB" altLang="en-US" dirty="0">
                <a:cs typeface="Times New Roman" panose="02020603050405020304" pitchFamily="18" charset="0"/>
              </a:rPr>
              <a:t> </a:t>
            </a:r>
            <a:r>
              <a:rPr lang="en-GB" altLang="en-US" dirty="0" err="1">
                <a:cs typeface="Times New Roman" panose="02020603050405020304" pitchFamily="18" charset="0"/>
              </a:rPr>
              <a:t>cipherteks</a:t>
            </a:r>
            <a:r>
              <a:rPr lang="en-GB" altLang="en-US" dirty="0">
                <a:cs typeface="Times New Roman" panose="02020603050405020304" pitchFamily="18" charset="0"/>
              </a:rPr>
              <a:t> </a:t>
            </a:r>
            <a:r>
              <a:rPr lang="en-GB" altLang="en-US" dirty="0" err="1">
                <a:cs typeface="Times New Roman" panose="02020603050405020304" pitchFamily="18" charset="0"/>
              </a:rPr>
              <a:t>pertama</a:t>
            </a:r>
            <a:r>
              <a:rPr lang="en-GB" altLang="en-US" dirty="0">
                <a:cs typeface="Times New Roman" panose="02020603050405020304" pitchFamily="18" charset="0"/>
              </a:rPr>
              <a:t>, </a:t>
            </a:r>
            <a:r>
              <a:rPr lang="en-GB" altLang="en-US" dirty="0" err="1">
                <a:cs typeface="Times New Roman" panose="02020603050405020304" pitchFamily="18" charset="0"/>
              </a:rPr>
              <a:t>kedua</a:t>
            </a:r>
            <a:r>
              <a:rPr lang="en-GB" altLang="en-US" dirty="0">
                <a:cs typeface="Times New Roman" panose="02020603050405020304" pitchFamily="18" charset="0"/>
              </a:rPr>
              <a:t>, </a:t>
            </a:r>
            <a:r>
              <a:rPr lang="en-GB" altLang="en-US" dirty="0" err="1">
                <a:cs typeface="Times New Roman" panose="02020603050405020304" pitchFamily="18" charset="0"/>
              </a:rPr>
              <a:t>dan</a:t>
            </a:r>
            <a:r>
              <a:rPr lang="en-GB" altLang="en-US" dirty="0">
                <a:cs typeface="Times New Roman" panose="02020603050405020304" pitchFamily="18" charset="0"/>
              </a:rPr>
              <a:t> </a:t>
            </a:r>
            <a:r>
              <a:rPr lang="en-GB" altLang="en-US" dirty="0" err="1">
                <a:cs typeface="Times New Roman" panose="02020603050405020304" pitchFamily="18" charset="0"/>
              </a:rPr>
              <a:t>seterusnya</a:t>
            </a:r>
            <a:r>
              <a:rPr lang="en-GB" altLang="en-US" dirty="0">
                <a:cs typeface="Times New Roman" panose="02020603050405020304" pitchFamily="18" charset="0"/>
              </a:rPr>
              <a:t>.</a:t>
            </a:r>
          </a:p>
          <a:p>
            <a:pPr eaLnBrk="1" hangingPunct="1"/>
            <a:endParaRPr lang="en-GB" altLang="en-US" sz="2400" dirty="0">
              <a:cs typeface="Times New Roman" panose="02020603050405020304" pitchFamily="18" charset="0"/>
            </a:endParaRPr>
          </a:p>
          <a:p>
            <a:pPr eaLnBrk="1" hangingPunct="1">
              <a:buFontTx/>
              <a:buNone/>
            </a:pPr>
            <a:r>
              <a:rPr lang="en-US" altLang="en-US" sz="2400" dirty="0"/>
              <a:t> 	</a:t>
            </a:r>
            <a:r>
              <a:rPr lang="en-GB" altLang="en-US" sz="2400" b="1" dirty="0">
                <a:solidFill>
                  <a:srgbClr val="000000"/>
                </a:solidFill>
                <a:latin typeface="Courier New" panose="02070309020205020404" pitchFamily="49" charset="0"/>
                <a:cs typeface="Courier New" panose="02070309020205020404" pitchFamily="49" charset="0"/>
              </a:rPr>
              <a:t>LJV</a:t>
            </a:r>
            <a:r>
              <a:rPr lang="en-GB" altLang="en-US" sz="2400" dirty="0">
                <a:solidFill>
                  <a:srgbClr val="000000"/>
                </a:solidFill>
                <a:latin typeface="Courier New" panose="02070309020205020404" pitchFamily="49" charset="0"/>
                <a:cs typeface="Courier New" panose="02070309020205020404" pitchFamily="49" charset="0"/>
              </a:rPr>
              <a:t>BQ STNEZ LQMED </a:t>
            </a:r>
            <a:r>
              <a:rPr lang="en-GB" altLang="en-US" sz="2400" b="1" dirty="0">
                <a:solidFill>
                  <a:srgbClr val="000000"/>
                </a:solidFill>
                <a:latin typeface="Courier New" panose="02070309020205020404" pitchFamily="49" charset="0"/>
                <a:cs typeface="Courier New" panose="02070309020205020404" pitchFamily="49" charset="0"/>
              </a:rPr>
              <a:t>LJV</a:t>
            </a:r>
            <a:r>
              <a:rPr lang="en-GB" altLang="en-US" sz="2400" dirty="0">
                <a:solidFill>
                  <a:srgbClr val="000000"/>
                </a:solidFill>
                <a:latin typeface="Courier New" panose="02070309020205020404" pitchFamily="49" charset="0"/>
                <a:cs typeface="Courier New" panose="02070309020205020404" pitchFamily="49" charset="0"/>
              </a:rPr>
              <a:t>MA MPKAU FAVAT </a:t>
            </a:r>
            <a:r>
              <a:rPr lang="en-GB" altLang="en-US" sz="2400" b="1" dirty="0">
                <a:solidFill>
                  <a:srgbClr val="000000"/>
                </a:solidFill>
                <a:latin typeface="Courier New" panose="02070309020205020404" pitchFamily="49" charset="0"/>
                <a:cs typeface="Courier New" panose="02070309020205020404" pitchFamily="49" charset="0"/>
              </a:rPr>
              <a:t>LJV</a:t>
            </a:r>
            <a:r>
              <a:rPr lang="en-GB" altLang="en-US" sz="2400" dirty="0">
                <a:solidFill>
                  <a:srgbClr val="000000"/>
                </a:solidFill>
                <a:latin typeface="Courier New" panose="02070309020205020404" pitchFamily="49" charset="0"/>
                <a:cs typeface="Courier New" panose="02070309020205020404" pitchFamily="49" charset="0"/>
              </a:rPr>
              <a:t>DA YYVNF JQLNP </a:t>
            </a:r>
            <a:r>
              <a:rPr lang="en-GB" altLang="en-US" sz="2400" b="1" dirty="0">
                <a:solidFill>
                  <a:srgbClr val="000000"/>
                </a:solidFill>
                <a:latin typeface="Courier New" panose="02070309020205020404" pitchFamily="49" charset="0"/>
                <a:cs typeface="Courier New" panose="02070309020205020404" pitchFamily="49" charset="0"/>
              </a:rPr>
              <a:t>LJV</a:t>
            </a:r>
            <a:r>
              <a:rPr lang="en-GB" altLang="en-US" sz="2400" dirty="0">
                <a:solidFill>
                  <a:srgbClr val="000000"/>
                </a:solidFill>
                <a:latin typeface="Courier New" panose="02070309020205020404" pitchFamily="49" charset="0"/>
                <a:cs typeface="Courier New" panose="02070309020205020404" pitchFamily="49" charset="0"/>
              </a:rPr>
              <a:t>HK VTRNF </a:t>
            </a:r>
            <a:r>
              <a:rPr lang="en-GB" altLang="en-US" sz="2400" b="1" dirty="0">
                <a:solidFill>
                  <a:srgbClr val="000000"/>
                </a:solidFill>
                <a:latin typeface="Courier New" panose="02070309020205020404" pitchFamily="49" charset="0"/>
                <a:cs typeface="Courier New" panose="02070309020205020404" pitchFamily="49" charset="0"/>
              </a:rPr>
              <a:t>LJV</a:t>
            </a:r>
            <a:r>
              <a:rPr lang="en-GB" altLang="en-US" sz="2400" dirty="0">
                <a:solidFill>
                  <a:srgbClr val="000000"/>
                </a:solidFill>
                <a:latin typeface="Courier New" panose="02070309020205020404" pitchFamily="49" charset="0"/>
                <a:cs typeface="Courier New" panose="02070309020205020404" pitchFamily="49" charset="0"/>
              </a:rPr>
              <a:t>CM LKETA </a:t>
            </a:r>
            <a:r>
              <a:rPr lang="en-GB" altLang="en-US" sz="2400" b="1" dirty="0">
                <a:solidFill>
                  <a:srgbClr val="000000"/>
                </a:solidFill>
                <a:latin typeface="Courier New" panose="02070309020205020404" pitchFamily="49" charset="0"/>
                <a:cs typeface="Courier New" panose="02070309020205020404" pitchFamily="49" charset="0"/>
              </a:rPr>
              <a:t>LJV</a:t>
            </a:r>
            <a:r>
              <a:rPr lang="en-GB" altLang="en-US" sz="2400" dirty="0">
                <a:solidFill>
                  <a:srgbClr val="000000"/>
                </a:solidFill>
                <a:latin typeface="Courier New" panose="02070309020205020404" pitchFamily="49" charset="0"/>
                <a:cs typeface="Courier New" panose="02070309020205020404" pitchFamily="49" charset="0"/>
              </a:rPr>
              <a:t>HU YJVSF KRFTT WEFUX VHZNP</a:t>
            </a:r>
            <a:endParaRPr lang="en-US" altLang="en-US" sz="2400" dirty="0">
              <a:latin typeface="Courier New" panose="02070309020205020404" pitchFamily="49" charset="0"/>
              <a:cs typeface="Courier New" panose="02070309020205020404" pitchFamily="49" charset="0"/>
            </a:endParaRPr>
          </a:p>
          <a:p>
            <a:pPr algn="just" eaLnBrk="1" hangingPunct="1">
              <a:buFontTx/>
              <a:buNone/>
            </a:pPr>
            <a:r>
              <a:rPr lang="en-GB" altLang="en-US" sz="2000" dirty="0">
                <a:solidFill>
                  <a:srgbClr val="000000"/>
                </a:solidFill>
                <a:cs typeface="Times New Roman" panose="02020603050405020304" pitchFamily="18" charset="0"/>
              </a:rPr>
              <a:t>   </a:t>
            </a:r>
          </a:p>
          <a:p>
            <a:pPr algn="just" eaLnBrk="1" hangingPunct="1">
              <a:buFontTx/>
              <a:buNone/>
            </a:pPr>
            <a:r>
              <a:rPr lang="en-GB" altLang="en-US" sz="2400" dirty="0" smtClean="0">
                <a:solidFill>
                  <a:srgbClr val="000000"/>
                </a:solidFill>
                <a:cs typeface="Times New Roman" panose="02020603050405020304" pitchFamily="18" charset="0"/>
              </a:rPr>
              <a:t>    </a:t>
            </a:r>
            <a:r>
              <a:rPr lang="en-GB" altLang="en-US" sz="2400" dirty="0" err="1" smtClean="0">
                <a:solidFill>
                  <a:srgbClr val="000000"/>
                </a:solidFill>
                <a:cs typeface="Times New Roman" panose="02020603050405020304" pitchFamily="18" charset="0"/>
              </a:rPr>
              <a:t>Kelompok</a:t>
            </a:r>
            <a:r>
              <a:rPr lang="en-GB" altLang="en-US" sz="2400" dirty="0">
                <a:solidFill>
                  <a:srgbClr val="000000"/>
                </a:solidFill>
                <a:cs typeface="Times New Roman" panose="02020603050405020304" pitchFamily="18" charset="0"/>
              </a:rPr>
              <a:t>	</a:t>
            </a:r>
            <a:r>
              <a:rPr lang="en-GB" altLang="en-US" sz="2400" dirty="0" err="1">
                <a:solidFill>
                  <a:srgbClr val="000000"/>
                </a:solidFill>
                <a:cs typeface="Times New Roman" panose="02020603050405020304" pitchFamily="18" charset="0"/>
              </a:rPr>
              <a:t>Pesan</a:t>
            </a:r>
            <a:r>
              <a:rPr lang="en-GB" altLang="en-US" sz="2400" dirty="0">
                <a:solidFill>
                  <a:srgbClr val="000000"/>
                </a:solidFill>
                <a:cs typeface="Times New Roman" panose="02020603050405020304" pitchFamily="18" charset="0"/>
              </a:rPr>
              <a:t>			</a:t>
            </a:r>
            <a:r>
              <a:rPr lang="en-GB" altLang="en-US" sz="2400" dirty="0" smtClean="0">
                <a:solidFill>
                  <a:srgbClr val="000000"/>
                </a:solidFill>
                <a:cs typeface="Times New Roman" panose="02020603050405020304" pitchFamily="18" charset="0"/>
              </a:rPr>
              <a:t>	    </a:t>
            </a:r>
            <a:r>
              <a:rPr lang="en-GB" altLang="en-US" sz="2400" dirty="0" err="1" smtClean="0">
                <a:solidFill>
                  <a:srgbClr val="000000"/>
                </a:solidFill>
                <a:cs typeface="Times New Roman" panose="02020603050405020304" pitchFamily="18" charset="0"/>
              </a:rPr>
              <a:t>Huruf</a:t>
            </a:r>
            <a:r>
              <a:rPr lang="en-GB" altLang="en-US" sz="2400" dirty="0" smtClean="0">
                <a:solidFill>
                  <a:srgbClr val="000000"/>
                </a:solidFill>
                <a:cs typeface="Times New Roman" panose="02020603050405020304" pitchFamily="18" charset="0"/>
              </a:rPr>
              <a:t> </a:t>
            </a:r>
            <a:r>
              <a:rPr lang="en-GB" altLang="en-US" sz="2400" dirty="0">
                <a:solidFill>
                  <a:srgbClr val="000000"/>
                </a:solidFill>
                <a:cs typeface="Times New Roman" panose="02020603050405020304" pitchFamily="18" charset="0"/>
              </a:rPr>
              <a:t>paling </a:t>
            </a:r>
            <a:r>
              <a:rPr lang="en-GB" altLang="en-US" sz="2400" dirty="0" err="1">
                <a:solidFill>
                  <a:srgbClr val="000000"/>
                </a:solidFill>
                <a:cs typeface="Times New Roman" panose="02020603050405020304" pitchFamily="18" charset="0"/>
              </a:rPr>
              <a:t>sering</a:t>
            </a:r>
            <a:r>
              <a:rPr lang="en-GB" altLang="en-US" sz="2400" dirty="0">
                <a:solidFill>
                  <a:srgbClr val="000000"/>
                </a:solidFill>
                <a:cs typeface="Times New Roman" panose="02020603050405020304" pitchFamily="18" charset="0"/>
              </a:rPr>
              <a:t> </a:t>
            </a:r>
            <a:r>
              <a:rPr lang="en-GB" altLang="en-US" sz="2400" dirty="0" err="1">
                <a:solidFill>
                  <a:srgbClr val="000000"/>
                </a:solidFill>
                <a:cs typeface="Times New Roman" panose="02020603050405020304" pitchFamily="18" charset="0"/>
              </a:rPr>
              <a:t>muncul</a:t>
            </a:r>
            <a:endParaRPr lang="en-GB" altLang="en-US" sz="2400" dirty="0">
              <a:solidFill>
                <a:srgbClr val="000000"/>
              </a:solidFill>
              <a:cs typeface="Times New Roman" panose="02020603050405020304" pitchFamily="18" charset="0"/>
            </a:endParaRPr>
          </a:p>
          <a:p>
            <a:pPr algn="just" eaLnBrk="1" hangingPunct="1">
              <a:buFontTx/>
              <a:buNone/>
            </a:pPr>
            <a:r>
              <a:rPr lang="en-GB" altLang="en-US" sz="2400" dirty="0">
                <a:solidFill>
                  <a:srgbClr val="000000"/>
                </a:solidFill>
                <a:cs typeface="Times New Roman" panose="02020603050405020304" pitchFamily="18" charset="0"/>
              </a:rPr>
              <a:t> </a:t>
            </a:r>
            <a:r>
              <a:rPr lang="en-US" altLang="en-US" sz="2400" dirty="0"/>
              <a:t/>
            </a:r>
            <a:br>
              <a:rPr lang="en-US" altLang="en-US" sz="2400" dirty="0"/>
            </a:br>
            <a:r>
              <a:rPr lang="en-GB" altLang="en-US" sz="2400" dirty="0">
                <a:solidFill>
                  <a:srgbClr val="000000"/>
                </a:solidFill>
                <a:latin typeface="Courier New" panose="02070309020205020404" pitchFamily="49" charset="0"/>
                <a:cs typeface="Courier New" panose="02070309020205020404" pitchFamily="49" charset="0"/>
              </a:rPr>
              <a:t> </a:t>
            </a:r>
            <a:r>
              <a:rPr lang="en-GB" altLang="en-US" sz="2400" dirty="0" smtClean="0">
                <a:solidFill>
                  <a:srgbClr val="000000"/>
                </a:solidFill>
                <a:latin typeface="Courier New" panose="02070309020205020404" pitchFamily="49" charset="0"/>
                <a:cs typeface="Courier New" panose="02070309020205020404" pitchFamily="49" charset="0"/>
              </a:rPr>
              <a:t> </a:t>
            </a:r>
            <a:r>
              <a:rPr lang="en-GB" altLang="en-US" sz="2400" dirty="0">
                <a:solidFill>
                  <a:srgbClr val="000000"/>
                </a:solidFill>
                <a:latin typeface="Courier New" panose="02070309020205020404" pitchFamily="49" charset="0"/>
                <a:cs typeface="Courier New" panose="02070309020205020404" pitchFamily="49" charset="0"/>
              </a:rPr>
              <a:t>1	</a:t>
            </a:r>
            <a:r>
              <a:rPr lang="en-GB" altLang="en-US" sz="2400" dirty="0" smtClean="0">
                <a:solidFill>
                  <a:srgbClr val="000000"/>
                </a:solidFill>
                <a:latin typeface="Courier New" panose="02070309020205020404" pitchFamily="49" charset="0"/>
                <a:cs typeface="Courier New" panose="02070309020205020404" pitchFamily="49" charset="0"/>
              </a:rPr>
              <a:t>	LSLLM FLYHL VLLLY </a:t>
            </a:r>
            <a:r>
              <a:rPr lang="en-GB" altLang="en-US" sz="2400" dirty="0">
                <a:solidFill>
                  <a:srgbClr val="000000"/>
                </a:solidFill>
                <a:latin typeface="Courier New" panose="02070309020205020404" pitchFamily="49" charset="0"/>
                <a:cs typeface="Courier New" panose="02070309020205020404" pitchFamily="49" charset="0"/>
              </a:rPr>
              <a:t>KWV		L</a:t>
            </a:r>
          </a:p>
          <a:p>
            <a:pPr algn="just" eaLnBrk="1" hangingPunct="1">
              <a:buFontTx/>
              <a:buNone/>
            </a:pPr>
            <a:r>
              <a:rPr lang="en-GB" altLang="en-US" sz="2400" dirty="0">
                <a:solidFill>
                  <a:srgbClr val="000000"/>
                </a:solidFill>
                <a:latin typeface="Courier New" panose="02070309020205020404" pitchFamily="49" charset="0"/>
                <a:cs typeface="Courier New" panose="02070309020205020404" pitchFamily="49" charset="0"/>
              </a:rPr>
              <a:t>	  2	</a:t>
            </a:r>
            <a:r>
              <a:rPr lang="en-GB" altLang="en-US" sz="2400" dirty="0" smtClean="0">
                <a:solidFill>
                  <a:srgbClr val="000000"/>
                </a:solidFill>
                <a:latin typeface="Courier New" panose="02070309020205020404" pitchFamily="49" charset="0"/>
                <a:cs typeface="Courier New" panose="02070309020205020404" pitchFamily="49" charset="0"/>
              </a:rPr>
              <a:t>	JTQJP</a:t>
            </a:r>
            <a:r>
              <a:rPr lang="en-GB" altLang="en-US" sz="2400" dirty="0">
                <a:solidFill>
                  <a:srgbClr val="000000"/>
                </a:solidFill>
                <a:latin typeface="Courier New" panose="02070309020205020404" pitchFamily="49" charset="0"/>
                <a:cs typeface="Courier New" panose="02070309020205020404" pitchFamily="49" charset="0"/>
              </a:rPr>
              <a:t>	</a:t>
            </a:r>
            <a:r>
              <a:rPr lang="en-GB" altLang="en-US" sz="2400" dirty="0" smtClean="0">
                <a:solidFill>
                  <a:srgbClr val="000000"/>
                </a:solidFill>
                <a:latin typeface="Courier New" panose="02070309020205020404" pitchFamily="49" charset="0"/>
                <a:cs typeface="Courier New" panose="02070309020205020404" pitchFamily="49" charset="0"/>
              </a:rPr>
              <a:t> AJYQJ </a:t>
            </a:r>
            <a:r>
              <a:rPr lang="en-GB" altLang="en-US" sz="2400" dirty="0">
                <a:solidFill>
                  <a:srgbClr val="000000"/>
                </a:solidFill>
                <a:latin typeface="Courier New" panose="02070309020205020404" pitchFamily="49" charset="0"/>
                <a:cs typeface="Courier New" panose="02070309020205020404" pitchFamily="49" charset="0"/>
              </a:rPr>
              <a:t>TJKJJ REH		J</a:t>
            </a:r>
          </a:p>
          <a:p>
            <a:pPr algn="just" eaLnBrk="1" hangingPunct="1">
              <a:buFontTx/>
              <a:buNone/>
            </a:pPr>
            <a:r>
              <a:rPr lang="en-GB" altLang="en-US" sz="2400" dirty="0">
                <a:solidFill>
                  <a:srgbClr val="000000"/>
                </a:solidFill>
                <a:latin typeface="Courier New" panose="02070309020205020404" pitchFamily="49" charset="0"/>
                <a:cs typeface="Courier New" panose="02070309020205020404" pitchFamily="49" charset="0"/>
              </a:rPr>
              <a:t>	  3	</a:t>
            </a:r>
            <a:r>
              <a:rPr lang="en-GB" altLang="en-US" sz="2400" dirty="0" smtClean="0">
                <a:solidFill>
                  <a:srgbClr val="000000"/>
                </a:solidFill>
                <a:latin typeface="Courier New" panose="02070309020205020404" pitchFamily="49" charset="0"/>
                <a:cs typeface="Courier New" panose="02070309020205020404" pitchFamily="49" charset="0"/>
              </a:rPr>
              <a:t>	VNMVK </a:t>
            </a:r>
            <a:r>
              <a:rPr lang="en-GB" altLang="en-US" sz="2400" dirty="0">
                <a:solidFill>
                  <a:srgbClr val="000000"/>
                </a:solidFill>
                <a:latin typeface="Courier New" panose="02070309020205020404" pitchFamily="49" charset="0"/>
                <a:cs typeface="Courier New" panose="02070309020205020404" pitchFamily="49" charset="0"/>
              </a:rPr>
              <a:t>VVVLV RVEVV FFZ		V</a:t>
            </a:r>
          </a:p>
          <a:p>
            <a:pPr algn="just" eaLnBrk="1" hangingPunct="1">
              <a:buFontTx/>
              <a:buNone/>
            </a:pPr>
            <a:r>
              <a:rPr lang="en-GB" altLang="en-US" sz="2400" dirty="0">
                <a:solidFill>
                  <a:srgbClr val="000000"/>
                </a:solidFill>
                <a:latin typeface="Courier New" panose="02070309020205020404" pitchFamily="49" charset="0"/>
                <a:cs typeface="Courier New" panose="02070309020205020404" pitchFamily="49" charset="0"/>
              </a:rPr>
              <a:t>	  4	</a:t>
            </a:r>
            <a:r>
              <a:rPr lang="en-GB" altLang="en-US" sz="2400" dirty="0" smtClean="0">
                <a:solidFill>
                  <a:srgbClr val="000000"/>
                </a:solidFill>
                <a:latin typeface="Courier New" panose="02070309020205020404" pitchFamily="49" charset="0"/>
                <a:cs typeface="Courier New" panose="02070309020205020404" pitchFamily="49" charset="0"/>
              </a:rPr>
              <a:t>	BEEMA </a:t>
            </a:r>
            <a:r>
              <a:rPr lang="en-GB" altLang="en-US" sz="2400" dirty="0">
                <a:solidFill>
                  <a:srgbClr val="000000"/>
                </a:solidFill>
                <a:latin typeface="Courier New" panose="02070309020205020404" pitchFamily="49" charset="0"/>
                <a:cs typeface="Courier New" panose="02070309020205020404" pitchFamily="49" charset="0"/>
              </a:rPr>
              <a:t>ADNNH NCTHS TUN		N</a:t>
            </a:r>
          </a:p>
          <a:p>
            <a:pPr algn="just" eaLnBrk="1" hangingPunct="1">
              <a:buFontTx/>
              <a:buNone/>
            </a:pPr>
            <a:r>
              <a:rPr lang="en-GB" altLang="en-US" sz="2400" dirty="0">
                <a:solidFill>
                  <a:srgbClr val="000000"/>
                </a:solidFill>
                <a:latin typeface="Courier New" panose="02070309020205020404" pitchFamily="49" charset="0"/>
                <a:cs typeface="Courier New" panose="02070309020205020404" pitchFamily="49" charset="0"/>
              </a:rPr>
              <a:t>	  5	</a:t>
            </a:r>
            <a:r>
              <a:rPr lang="en-GB" altLang="en-US" sz="2400" dirty="0" smtClean="0">
                <a:solidFill>
                  <a:srgbClr val="000000"/>
                </a:solidFill>
                <a:latin typeface="Courier New" panose="02070309020205020404" pitchFamily="49" charset="0"/>
                <a:cs typeface="Courier New" panose="02070309020205020404" pitchFamily="49" charset="0"/>
              </a:rPr>
              <a:t>	QZDAU </a:t>
            </a:r>
            <a:r>
              <a:rPr lang="en-GB" altLang="en-US" sz="2400" dirty="0">
                <a:solidFill>
                  <a:srgbClr val="000000"/>
                </a:solidFill>
                <a:latin typeface="Courier New" panose="02070309020205020404" pitchFamily="49" charset="0"/>
                <a:cs typeface="Courier New" panose="02070309020205020404" pitchFamily="49" charset="0"/>
              </a:rPr>
              <a:t>TAFPK FMAUF TXP		A</a:t>
            </a:r>
          </a:p>
          <a:p>
            <a:pPr eaLnBrk="1" hangingPunct="1">
              <a:buFontTx/>
              <a:buNone/>
            </a:pPr>
            <a:endParaRPr lang="en-US" altLang="en-US" sz="2000" dirty="0"/>
          </a:p>
          <a:p>
            <a:pPr eaLnBrk="1" hangingPunct="1"/>
            <a:endParaRPr lang="en-US" altLang="en-US" sz="2000" dirty="0"/>
          </a:p>
        </p:txBody>
      </p:sp>
      <p:sp>
        <p:nvSpPr>
          <p:cNvPr id="512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cxnSp>
        <p:nvCxnSpPr>
          <p:cNvPr id="3" name="Straight Connector 2"/>
          <p:cNvCxnSpPr/>
          <p:nvPr/>
        </p:nvCxnSpPr>
        <p:spPr>
          <a:xfrm flipV="1">
            <a:off x="417443" y="3538330"/>
            <a:ext cx="10078279" cy="39757"/>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83745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2F97D626-D4CE-414F-A158-5B80B7229E6D}" type="slidenum">
              <a:rPr lang="en-US" altLang="en-US" sz="2400">
                <a:solidFill>
                  <a:schemeClr val="tx2"/>
                </a:solidFill>
              </a:rPr>
              <a:pPr>
                <a:spcBef>
                  <a:spcPct val="0"/>
                </a:spcBef>
                <a:buClrTx/>
                <a:buSzTx/>
                <a:buFontTx/>
                <a:buNone/>
              </a:pPr>
              <a:t>46</a:t>
            </a:fld>
            <a:endParaRPr lang="en-US" altLang="en-US" sz="2400">
              <a:solidFill>
                <a:schemeClr val="tx2"/>
              </a:solidFill>
            </a:endParaRPr>
          </a:p>
        </p:txBody>
      </p:sp>
      <p:sp>
        <p:nvSpPr>
          <p:cNvPr id="52227" name="Rectangle 3"/>
          <p:cNvSpPr>
            <a:spLocks noGrp="1" noChangeArrowheads="1"/>
          </p:cNvSpPr>
          <p:nvPr>
            <p:ph type="body" idx="1"/>
          </p:nvPr>
        </p:nvSpPr>
        <p:spPr>
          <a:xfrm>
            <a:off x="846482" y="622852"/>
            <a:ext cx="10499035" cy="5334000"/>
          </a:xfrm>
        </p:spPr>
        <p:txBody>
          <a:bodyPr>
            <a:noAutofit/>
          </a:bodyPr>
          <a:lstStyle/>
          <a:p>
            <a:pPr algn="just" eaLnBrk="1" hangingPunct="1">
              <a:lnSpc>
                <a:spcPct val="90000"/>
              </a:lnSpc>
            </a:pPr>
            <a:r>
              <a:rPr lang="en-GB" altLang="en-US" sz="2600" dirty="0" err="1">
                <a:solidFill>
                  <a:srgbClr val="000000"/>
                </a:solidFill>
                <a:cs typeface="Times New Roman" panose="02020603050405020304" pitchFamily="18" charset="0"/>
              </a:rPr>
              <a:t>Dalam</a:t>
            </a:r>
            <a:r>
              <a:rPr lang="en-GB" altLang="en-US" sz="2600" dirty="0">
                <a:solidFill>
                  <a:srgbClr val="000000"/>
                </a:solidFill>
                <a:cs typeface="Times New Roman" panose="02020603050405020304" pitchFamily="18" charset="0"/>
              </a:rPr>
              <a:t> Bahasa </a:t>
            </a:r>
            <a:r>
              <a:rPr lang="en-GB" altLang="en-US" sz="2600" dirty="0" err="1">
                <a:solidFill>
                  <a:srgbClr val="000000"/>
                </a:solidFill>
                <a:cs typeface="Times New Roman" panose="02020603050405020304" pitchFamily="18" charset="0"/>
              </a:rPr>
              <a:t>Inggris</a:t>
            </a:r>
            <a:r>
              <a:rPr lang="en-GB" altLang="en-US" sz="2600" dirty="0">
                <a:solidFill>
                  <a:srgbClr val="000000"/>
                </a:solidFill>
                <a:cs typeface="Times New Roman" panose="02020603050405020304" pitchFamily="18" charset="0"/>
              </a:rPr>
              <a:t>, 10 </a:t>
            </a:r>
            <a:r>
              <a:rPr lang="en-GB" altLang="en-US" sz="2600" dirty="0" err="1">
                <a:solidFill>
                  <a:srgbClr val="000000"/>
                </a:solidFill>
                <a:cs typeface="Times New Roman" panose="02020603050405020304" pitchFamily="18" charset="0"/>
              </a:rPr>
              <a:t>huruf</a:t>
            </a:r>
            <a:r>
              <a:rPr lang="en-GB" altLang="en-US" sz="2600" dirty="0">
                <a:solidFill>
                  <a:srgbClr val="000000"/>
                </a:solidFill>
                <a:cs typeface="Times New Roman" panose="02020603050405020304" pitchFamily="18" charset="0"/>
              </a:rPr>
              <a:t> yang </a:t>
            </a:r>
            <a:r>
              <a:rPr lang="en-GB" altLang="en-US" sz="2600" dirty="0" err="1">
                <a:solidFill>
                  <a:srgbClr val="000000"/>
                </a:solidFill>
                <a:cs typeface="Times New Roman" panose="02020603050405020304" pitchFamily="18" charset="0"/>
              </a:rPr>
              <a:t>yang</a:t>
            </a:r>
            <a:r>
              <a:rPr lang="en-GB" altLang="en-US" sz="2600" dirty="0">
                <a:solidFill>
                  <a:srgbClr val="000000"/>
                </a:solidFill>
                <a:cs typeface="Times New Roman" panose="02020603050405020304" pitchFamily="18" charset="0"/>
              </a:rPr>
              <a:t> paling </a:t>
            </a:r>
            <a:r>
              <a:rPr lang="en-GB" altLang="en-US" sz="2600" dirty="0" err="1">
                <a:solidFill>
                  <a:srgbClr val="000000"/>
                </a:solidFill>
                <a:cs typeface="Times New Roman" panose="02020603050405020304" pitchFamily="18" charset="0"/>
              </a:rPr>
              <a:t>sering</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muncul</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adalah</a:t>
            </a:r>
            <a:r>
              <a:rPr lang="en-GB" altLang="en-US" sz="2600" dirty="0">
                <a:solidFill>
                  <a:srgbClr val="000000"/>
                </a:solidFill>
                <a:cs typeface="Times New Roman" panose="02020603050405020304" pitchFamily="18" charset="0"/>
              </a:rPr>
              <a:t> E, T, A, O, I, N, S, H, R, </a:t>
            </a:r>
            <a:r>
              <a:rPr lang="en-GB" altLang="en-US" sz="2600" dirty="0" err="1">
                <a:solidFill>
                  <a:srgbClr val="000000"/>
                </a:solidFill>
                <a:cs typeface="Times New Roman" panose="02020603050405020304" pitchFamily="18" charset="0"/>
              </a:rPr>
              <a:t>dan</a:t>
            </a:r>
            <a:r>
              <a:rPr lang="en-GB" altLang="en-US" sz="2600" dirty="0">
                <a:solidFill>
                  <a:srgbClr val="000000"/>
                </a:solidFill>
                <a:cs typeface="Times New Roman" panose="02020603050405020304" pitchFamily="18" charset="0"/>
              </a:rPr>
              <a:t> D, </a:t>
            </a:r>
          </a:p>
          <a:p>
            <a:pPr algn="just" eaLnBrk="1" hangingPunct="1">
              <a:lnSpc>
                <a:spcPct val="90000"/>
              </a:lnSpc>
            </a:pPr>
            <a:endParaRPr lang="en-GB" altLang="en-US" sz="2600" dirty="0">
              <a:solidFill>
                <a:srgbClr val="000000"/>
              </a:solidFill>
              <a:cs typeface="Times New Roman" panose="02020603050405020304" pitchFamily="18" charset="0"/>
            </a:endParaRPr>
          </a:p>
          <a:p>
            <a:pPr algn="just" eaLnBrk="1" hangingPunct="1">
              <a:lnSpc>
                <a:spcPct val="90000"/>
              </a:lnSpc>
            </a:pPr>
            <a:r>
              <a:rPr lang="en-GB" altLang="en-US" sz="2600" dirty="0">
                <a:solidFill>
                  <a:srgbClr val="000000"/>
                </a:solidFill>
                <a:cs typeface="Times New Roman" panose="02020603050405020304" pitchFamily="18" charset="0"/>
              </a:rPr>
              <a:t>Triplet yang paling </a:t>
            </a:r>
            <a:r>
              <a:rPr lang="en-GB" altLang="en-US" sz="2600" dirty="0" err="1">
                <a:solidFill>
                  <a:srgbClr val="000000"/>
                </a:solidFill>
                <a:cs typeface="Times New Roman" panose="02020603050405020304" pitchFamily="18" charset="0"/>
              </a:rPr>
              <a:t>sering</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muncul</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adalah</a:t>
            </a:r>
            <a:r>
              <a:rPr lang="en-GB" altLang="en-US" sz="2600" dirty="0">
                <a:solidFill>
                  <a:srgbClr val="000000"/>
                </a:solidFill>
                <a:cs typeface="Times New Roman" panose="02020603050405020304" pitchFamily="18" charset="0"/>
              </a:rPr>
              <a:t> THE. </a:t>
            </a:r>
            <a:r>
              <a:rPr lang="en-GB" altLang="en-US" sz="2600" dirty="0" err="1">
                <a:solidFill>
                  <a:srgbClr val="000000"/>
                </a:solidFill>
                <a:cs typeface="Times New Roman" panose="02020603050405020304" pitchFamily="18" charset="0"/>
              </a:rPr>
              <a:t>Karena</a:t>
            </a:r>
            <a:r>
              <a:rPr lang="en-GB" altLang="en-US" sz="2600" dirty="0">
                <a:solidFill>
                  <a:srgbClr val="000000"/>
                </a:solidFill>
                <a:cs typeface="Times New Roman" panose="02020603050405020304" pitchFamily="18" charset="0"/>
              </a:rPr>
              <a:t> </a:t>
            </a:r>
            <a:r>
              <a:rPr lang="en-GB" altLang="en-US" sz="2600" b="1" dirty="0">
                <a:solidFill>
                  <a:srgbClr val="000000"/>
                </a:solidFill>
                <a:latin typeface="Courier" pitchFamily="49" charset="0"/>
                <a:cs typeface="Times New Roman" panose="02020603050405020304" pitchFamily="18" charset="0"/>
              </a:rPr>
              <a:t>LJV</a:t>
            </a:r>
            <a:r>
              <a:rPr lang="en-GB" altLang="en-US" sz="2600" dirty="0">
                <a:solidFill>
                  <a:srgbClr val="000000"/>
                </a:solidFill>
                <a:cs typeface="Times New Roman" panose="02020603050405020304" pitchFamily="18" charset="0"/>
              </a:rPr>
              <a:t> paling </a:t>
            </a:r>
            <a:r>
              <a:rPr lang="en-GB" altLang="en-US" sz="2600" dirty="0" err="1">
                <a:solidFill>
                  <a:srgbClr val="000000"/>
                </a:solidFill>
                <a:cs typeface="Times New Roman" panose="02020603050405020304" pitchFamily="18" charset="0"/>
              </a:rPr>
              <a:t>sering</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muncul</a:t>
            </a:r>
            <a:r>
              <a:rPr lang="en-GB" altLang="en-US" sz="2600" dirty="0">
                <a:solidFill>
                  <a:srgbClr val="000000"/>
                </a:solidFill>
                <a:cs typeface="Times New Roman" panose="02020603050405020304" pitchFamily="18" charset="0"/>
              </a:rPr>
              <a:t> di </a:t>
            </a:r>
            <a:r>
              <a:rPr lang="en-GB" altLang="en-US" sz="2600" dirty="0" err="1">
                <a:solidFill>
                  <a:srgbClr val="000000"/>
                </a:solidFill>
                <a:cs typeface="Times New Roman" panose="02020603050405020304" pitchFamily="18" charset="0"/>
              </a:rPr>
              <a:t>dalam</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cipherteks</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maka</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dari</a:t>
            </a:r>
            <a:r>
              <a:rPr lang="en-GB" altLang="en-US" sz="2600" dirty="0">
                <a:solidFill>
                  <a:srgbClr val="000000"/>
                </a:solidFill>
                <a:cs typeface="Times New Roman" panose="02020603050405020304" pitchFamily="18" charset="0"/>
              </a:rPr>
              <a:t> 10 </a:t>
            </a:r>
            <a:r>
              <a:rPr lang="en-GB" altLang="en-US" sz="2600" dirty="0" err="1">
                <a:solidFill>
                  <a:srgbClr val="000000"/>
                </a:solidFill>
                <a:cs typeface="Times New Roman" panose="02020603050405020304" pitchFamily="18" charset="0"/>
              </a:rPr>
              <a:t>huruf</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tsb</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semua</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kemungkinan</a:t>
            </a:r>
            <a:r>
              <a:rPr lang="en-GB" altLang="en-US" sz="2600" dirty="0">
                <a:solidFill>
                  <a:srgbClr val="000000"/>
                </a:solidFill>
                <a:cs typeface="Times New Roman" panose="02020603050405020304" pitchFamily="18" charset="0"/>
              </a:rPr>
              <a:t> kata 3-huruf </a:t>
            </a:r>
            <a:r>
              <a:rPr lang="en-GB" altLang="en-US" sz="2600" dirty="0" err="1">
                <a:solidFill>
                  <a:srgbClr val="000000"/>
                </a:solidFill>
                <a:cs typeface="Times New Roman" panose="02020603050405020304" pitchFamily="18" charset="0"/>
              </a:rPr>
              <a:t>dibentuk</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dan</a:t>
            </a:r>
            <a:r>
              <a:rPr lang="en-GB" altLang="en-US" sz="2600" dirty="0">
                <a:solidFill>
                  <a:srgbClr val="000000"/>
                </a:solidFill>
                <a:cs typeface="Times New Roman" panose="02020603050405020304" pitchFamily="18" charset="0"/>
              </a:rPr>
              <a:t> kata yang </a:t>
            </a:r>
            <a:r>
              <a:rPr lang="en-GB" altLang="en-US" sz="2600" dirty="0" err="1">
                <a:solidFill>
                  <a:srgbClr val="000000"/>
                </a:solidFill>
                <a:cs typeface="Times New Roman" panose="02020603050405020304" pitchFamily="18" charset="0"/>
              </a:rPr>
              <a:t>yang</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cocok</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untuk</a:t>
            </a:r>
            <a:r>
              <a:rPr lang="en-GB" altLang="en-US" sz="2600" dirty="0">
                <a:solidFill>
                  <a:srgbClr val="000000"/>
                </a:solidFill>
                <a:cs typeface="Times New Roman" panose="02020603050405020304" pitchFamily="18" charset="0"/>
              </a:rPr>
              <a:t> </a:t>
            </a:r>
            <a:r>
              <a:rPr lang="en-GB" altLang="en-US" sz="2600" b="1" dirty="0">
                <a:solidFill>
                  <a:srgbClr val="000000"/>
                </a:solidFill>
                <a:latin typeface="Courier" pitchFamily="49" charset="0"/>
                <a:cs typeface="Times New Roman" panose="02020603050405020304" pitchFamily="18" charset="0"/>
              </a:rPr>
              <a:t>LJV</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adalah</a:t>
            </a:r>
            <a:r>
              <a:rPr lang="en-GB" altLang="en-US" sz="2600" dirty="0">
                <a:solidFill>
                  <a:srgbClr val="000000"/>
                </a:solidFill>
                <a:cs typeface="Times New Roman" panose="02020603050405020304" pitchFamily="18" charset="0"/>
              </a:rPr>
              <a:t> </a:t>
            </a:r>
            <a:r>
              <a:rPr lang="en-GB" altLang="en-US" sz="2600" dirty="0">
                <a:solidFill>
                  <a:srgbClr val="000000"/>
                </a:solidFill>
                <a:latin typeface="Courier" pitchFamily="49" charset="0"/>
                <a:cs typeface="Times New Roman" panose="02020603050405020304" pitchFamily="18" charset="0"/>
              </a:rPr>
              <a:t>THE</a:t>
            </a:r>
            <a:r>
              <a:rPr lang="en-GB" altLang="en-US" sz="2600" dirty="0">
                <a:solidFill>
                  <a:srgbClr val="000000"/>
                </a:solidFill>
                <a:cs typeface="Times New Roman" panose="02020603050405020304" pitchFamily="18" charset="0"/>
              </a:rPr>
              <a:t>. </a:t>
            </a:r>
          </a:p>
          <a:p>
            <a:pPr algn="just" eaLnBrk="1" hangingPunct="1">
              <a:lnSpc>
                <a:spcPct val="90000"/>
              </a:lnSpc>
            </a:pPr>
            <a:endParaRPr lang="en-GB" altLang="en-US" sz="2600" dirty="0">
              <a:solidFill>
                <a:srgbClr val="000000"/>
              </a:solidFill>
              <a:cs typeface="Times New Roman" panose="02020603050405020304" pitchFamily="18" charset="0"/>
            </a:endParaRPr>
          </a:p>
          <a:p>
            <a:pPr algn="just" eaLnBrk="1" hangingPunct="1">
              <a:lnSpc>
                <a:spcPct val="90000"/>
              </a:lnSpc>
            </a:pPr>
            <a:r>
              <a:rPr lang="en-GB" altLang="en-US" sz="2600" dirty="0" err="1">
                <a:solidFill>
                  <a:srgbClr val="000000"/>
                </a:solidFill>
                <a:cs typeface="Times New Roman" panose="02020603050405020304" pitchFamily="18" charset="0"/>
              </a:rPr>
              <a:t>Jadi</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kita</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dapat</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menerka</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bahwa</a:t>
            </a:r>
            <a:r>
              <a:rPr lang="en-GB" altLang="en-US" sz="2600" dirty="0">
                <a:solidFill>
                  <a:srgbClr val="000000"/>
                </a:solidFill>
                <a:cs typeface="Times New Roman" panose="02020603050405020304" pitchFamily="18" charset="0"/>
              </a:rPr>
              <a:t> </a:t>
            </a:r>
            <a:r>
              <a:rPr lang="en-GB" altLang="en-US" sz="2600" b="1" dirty="0">
                <a:solidFill>
                  <a:srgbClr val="000000"/>
                </a:solidFill>
                <a:latin typeface="Courier" pitchFamily="49" charset="0"/>
                <a:cs typeface="Times New Roman" panose="02020603050405020304" pitchFamily="18" charset="0"/>
              </a:rPr>
              <a:t>LJV</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mungkin</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adalah</a:t>
            </a:r>
            <a:r>
              <a:rPr lang="en-GB" altLang="en-US" sz="2600" dirty="0">
                <a:solidFill>
                  <a:srgbClr val="000000"/>
                </a:solidFill>
                <a:cs typeface="Times New Roman" panose="02020603050405020304" pitchFamily="18" charset="0"/>
              </a:rPr>
              <a:t> </a:t>
            </a:r>
            <a:r>
              <a:rPr lang="en-GB" altLang="en-US" sz="2600" dirty="0">
                <a:solidFill>
                  <a:srgbClr val="000000"/>
                </a:solidFill>
                <a:latin typeface="Courier" pitchFamily="49" charset="0"/>
                <a:cs typeface="Times New Roman" panose="02020603050405020304" pitchFamily="18" charset="0"/>
              </a:rPr>
              <a:t>THE</a:t>
            </a:r>
            <a:r>
              <a:rPr lang="en-GB" altLang="en-US" sz="2600" dirty="0">
                <a:solidFill>
                  <a:srgbClr val="000000"/>
                </a:solidFill>
                <a:cs typeface="Times New Roman" panose="02020603050405020304" pitchFamily="18" charset="0"/>
              </a:rPr>
              <a:t>. </a:t>
            </a:r>
          </a:p>
          <a:p>
            <a:pPr algn="just" eaLnBrk="1" hangingPunct="1">
              <a:lnSpc>
                <a:spcPct val="90000"/>
              </a:lnSpc>
            </a:pPr>
            <a:endParaRPr lang="en-GB" altLang="en-US" sz="2600" dirty="0">
              <a:solidFill>
                <a:srgbClr val="000000"/>
              </a:solidFill>
              <a:cs typeface="Times New Roman" panose="02020603050405020304" pitchFamily="18" charset="0"/>
            </a:endParaRPr>
          </a:p>
          <a:p>
            <a:pPr algn="just" eaLnBrk="1" hangingPunct="1">
              <a:lnSpc>
                <a:spcPct val="90000"/>
              </a:lnSpc>
            </a:pPr>
            <a:r>
              <a:rPr lang="en-GB" altLang="en-US" sz="2600" dirty="0">
                <a:solidFill>
                  <a:srgbClr val="000000"/>
                </a:solidFill>
                <a:cs typeface="Times New Roman" panose="02020603050405020304" pitchFamily="18" charset="0"/>
              </a:rPr>
              <a:t>Dari </a:t>
            </a:r>
            <a:r>
              <a:rPr lang="en-GB" altLang="en-US" sz="2600" dirty="0" err="1">
                <a:solidFill>
                  <a:srgbClr val="000000"/>
                </a:solidFill>
                <a:cs typeface="Times New Roman" panose="02020603050405020304" pitchFamily="18" charset="0"/>
              </a:rPr>
              <a:t>sini</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kita</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buat</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tabel</a:t>
            </a:r>
            <a:r>
              <a:rPr lang="en-GB" altLang="en-US" sz="2600" dirty="0">
                <a:solidFill>
                  <a:srgbClr val="000000"/>
                </a:solidFill>
                <a:cs typeface="Times New Roman" panose="02020603050405020304" pitchFamily="18" charset="0"/>
              </a:rPr>
              <a:t> yang </a:t>
            </a:r>
            <a:r>
              <a:rPr lang="en-GB" altLang="en-US" sz="2600" dirty="0" err="1">
                <a:solidFill>
                  <a:srgbClr val="000000"/>
                </a:solidFill>
                <a:cs typeface="Times New Roman" panose="02020603050405020304" pitchFamily="18" charset="0"/>
              </a:rPr>
              <a:t>memetakan</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huruf</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plainteks</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dengan</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cipherteks</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dan</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huruf-huruf</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kuncinya</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ingatlah</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bahwa</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setiap</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nilai</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numerik</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dari</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huruf</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kunci</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menyatakan</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jumlah</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pergeseran</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huruf</a:t>
            </a:r>
            <a:r>
              <a:rPr lang="en-GB" altLang="en-US" sz="2600" dirty="0">
                <a:solidFill>
                  <a:srgbClr val="000000"/>
                </a:solidFill>
                <a:cs typeface="Times New Roman" panose="02020603050405020304" pitchFamily="18" charset="0"/>
              </a:rPr>
              <a:t> </a:t>
            </a:r>
            <a:r>
              <a:rPr lang="en-GB" altLang="en-US" sz="2600" dirty="0" err="1">
                <a:solidFill>
                  <a:srgbClr val="000000"/>
                </a:solidFill>
                <a:cs typeface="Times New Roman" panose="02020603050405020304" pitchFamily="18" charset="0"/>
              </a:rPr>
              <a:t>pada</a:t>
            </a:r>
            <a:r>
              <a:rPr lang="en-GB" altLang="en-US" sz="2600" dirty="0">
                <a:solidFill>
                  <a:srgbClr val="000000"/>
                </a:solidFill>
                <a:cs typeface="Times New Roman" panose="02020603050405020304" pitchFamily="18" charset="0"/>
              </a:rPr>
              <a:t> </a:t>
            </a:r>
            <a:r>
              <a:rPr lang="en-GB" altLang="en-US" sz="2600" i="1" dirty="0">
                <a:solidFill>
                  <a:srgbClr val="000000"/>
                </a:solidFill>
                <a:cs typeface="Times New Roman" panose="02020603050405020304" pitchFamily="18" charset="0"/>
              </a:rPr>
              <a:t>Caesar cipher</a:t>
            </a:r>
            <a:r>
              <a:rPr lang="en-GB" altLang="en-US" sz="2600" dirty="0">
                <a:solidFill>
                  <a:srgbClr val="000000"/>
                </a:solidFill>
                <a:cs typeface="Times New Roman" panose="02020603050405020304" pitchFamily="18" charset="0"/>
              </a:rPr>
              <a:t>):</a:t>
            </a:r>
            <a:endParaRPr lang="en-US" altLang="en-US" sz="2600" dirty="0"/>
          </a:p>
        </p:txBody>
      </p:sp>
      <p:sp>
        <p:nvSpPr>
          <p:cNvPr id="5222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5775913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F3D4D0D7-2C31-4169-A0EE-1D6849C7A952}" type="slidenum">
              <a:rPr lang="en-US" altLang="en-US" sz="2400">
                <a:solidFill>
                  <a:schemeClr val="tx2"/>
                </a:solidFill>
              </a:rPr>
              <a:pPr>
                <a:spcBef>
                  <a:spcPct val="0"/>
                </a:spcBef>
                <a:buClrTx/>
                <a:buSzTx/>
                <a:buFontTx/>
                <a:buNone/>
              </a:pPr>
              <a:t>47</a:t>
            </a:fld>
            <a:endParaRPr lang="en-US" altLang="en-US" sz="2400">
              <a:solidFill>
                <a:schemeClr val="tx2"/>
              </a:solidFill>
            </a:endParaRPr>
          </a:p>
        </p:txBody>
      </p:sp>
      <p:sp>
        <p:nvSpPr>
          <p:cNvPr id="53251" name="Rectangle 3"/>
          <p:cNvSpPr>
            <a:spLocks noGrp="1" noChangeArrowheads="1"/>
          </p:cNvSpPr>
          <p:nvPr>
            <p:ph type="body" idx="1"/>
          </p:nvPr>
        </p:nvSpPr>
        <p:spPr>
          <a:xfrm>
            <a:off x="874643" y="838200"/>
            <a:ext cx="10754140" cy="5486400"/>
          </a:xfrm>
        </p:spPr>
        <p:txBody>
          <a:bodyPr>
            <a:normAutofit/>
          </a:bodyPr>
          <a:lstStyle/>
          <a:p>
            <a:pPr algn="just" eaLnBrk="1" hangingPunct="1">
              <a:buFontTx/>
              <a:buNone/>
            </a:pPr>
            <a:endParaRPr lang="en-GB" altLang="en-US" sz="2000" dirty="0">
              <a:solidFill>
                <a:srgbClr val="000000"/>
              </a:solidFill>
              <a:cs typeface="Times New Roman" panose="02020603050405020304" pitchFamily="18" charset="0"/>
            </a:endParaRPr>
          </a:p>
          <a:p>
            <a:pPr algn="just" eaLnBrk="1" hangingPunct="1">
              <a:buFontTx/>
              <a:buNone/>
            </a:pPr>
            <a:r>
              <a:rPr lang="en-GB" altLang="en-US" dirty="0" err="1">
                <a:solidFill>
                  <a:srgbClr val="000000"/>
                </a:solidFill>
                <a:cs typeface="Times New Roman" panose="02020603050405020304" pitchFamily="18" charset="0"/>
              </a:rPr>
              <a:t>Kelompok</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Huruf</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plainteks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Huruf</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cipherteks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Huruf</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kunci</a:t>
            </a:r>
            <a:endParaRPr lang="en-GB" altLang="en-US" dirty="0">
              <a:solidFill>
                <a:srgbClr val="000000"/>
              </a:solidFill>
              <a:cs typeface="Times New Roman" panose="02020603050405020304" pitchFamily="18" charset="0"/>
            </a:endParaRPr>
          </a:p>
          <a:p>
            <a:pPr algn="just" eaLnBrk="1" hangingPunct="1">
              <a:buFontTx/>
              <a:buNone/>
            </a:pPr>
            <a:endParaRPr lang="en-GB" altLang="en-US" dirty="0">
              <a:solidFill>
                <a:srgbClr val="000000"/>
              </a:solidFill>
              <a:cs typeface="Times New Roman" panose="02020603050405020304" pitchFamily="18" charset="0"/>
            </a:endParaRPr>
          </a:p>
          <a:p>
            <a:pPr algn="just" eaLnBrk="1" hangingPunct="1">
              <a:buFontTx/>
              <a:buNone/>
            </a:pPr>
            <a:r>
              <a:rPr lang="en-US" altLang="en-US" dirty="0"/>
              <a:t/>
            </a:r>
            <a:br>
              <a:rPr lang="en-US" altLang="en-US" dirty="0"/>
            </a:br>
            <a:r>
              <a:rPr lang="en-GB" altLang="en-US" dirty="0">
                <a:solidFill>
                  <a:srgbClr val="000000"/>
                </a:solidFill>
                <a:latin typeface="Courier New" panose="02070309020205020404" pitchFamily="49" charset="0"/>
                <a:cs typeface="Courier New" panose="02070309020205020404" pitchFamily="49" charset="0"/>
              </a:rPr>
              <a:t>  1	   </a:t>
            </a:r>
            <a:r>
              <a:rPr lang="en-GB" altLang="en-US" dirty="0" smtClean="0">
                <a:solidFill>
                  <a:srgbClr val="000000"/>
                </a:solidFill>
                <a:latin typeface="Courier New" panose="02070309020205020404" pitchFamily="49" charset="0"/>
                <a:cs typeface="Courier New" panose="02070309020205020404" pitchFamily="49" charset="0"/>
              </a:rPr>
              <a:t>	  </a:t>
            </a:r>
            <a:r>
              <a:rPr lang="en-GB" altLang="en-US" dirty="0">
                <a:solidFill>
                  <a:srgbClr val="000000"/>
                </a:solidFill>
                <a:latin typeface="Courier New" panose="02070309020205020404" pitchFamily="49" charset="0"/>
                <a:cs typeface="Courier New" panose="02070309020205020404" pitchFamily="49" charset="0"/>
              </a:rPr>
              <a:t>T		    </a:t>
            </a:r>
            <a:r>
              <a:rPr lang="en-GB" altLang="en-US" dirty="0" smtClean="0">
                <a:solidFill>
                  <a:srgbClr val="000000"/>
                </a:solidFill>
                <a:latin typeface="Courier New" panose="02070309020205020404" pitchFamily="49" charset="0"/>
                <a:cs typeface="Courier New" panose="02070309020205020404" pitchFamily="49" charset="0"/>
              </a:rPr>
              <a:t>   </a:t>
            </a:r>
            <a:r>
              <a:rPr lang="en-GB" altLang="en-US" dirty="0">
                <a:solidFill>
                  <a:srgbClr val="000000"/>
                </a:solidFill>
                <a:latin typeface="Courier New" panose="02070309020205020404" pitchFamily="49" charset="0"/>
                <a:cs typeface="Courier New" panose="02070309020205020404" pitchFamily="49" charset="0"/>
              </a:rPr>
              <a:t>L		</a:t>
            </a:r>
            <a:r>
              <a:rPr lang="en-GB" altLang="en-US" dirty="0" smtClean="0">
                <a:solidFill>
                  <a:srgbClr val="000000"/>
                </a:solidFill>
                <a:latin typeface="Courier New" panose="02070309020205020404" pitchFamily="49" charset="0"/>
                <a:cs typeface="Courier New" panose="02070309020205020404" pitchFamily="49" charset="0"/>
              </a:rPr>
              <a:t>		S </a:t>
            </a:r>
            <a:r>
              <a:rPr lang="en-GB" altLang="en-US" dirty="0">
                <a:solidFill>
                  <a:srgbClr val="000000"/>
                </a:solidFill>
                <a:latin typeface="Courier New" panose="02070309020205020404" pitchFamily="49" charset="0"/>
                <a:cs typeface="Courier New" panose="02070309020205020404" pitchFamily="49" charset="0"/>
              </a:rPr>
              <a:t>(=18)</a:t>
            </a:r>
          </a:p>
          <a:p>
            <a:pPr algn="just" eaLnBrk="1" hangingPunct="1">
              <a:buFontTx/>
              <a:buNone/>
            </a:pPr>
            <a:r>
              <a:rPr lang="en-GB" altLang="en-US" dirty="0">
                <a:solidFill>
                  <a:srgbClr val="000000"/>
                </a:solidFill>
                <a:latin typeface="Courier New" panose="02070309020205020404" pitchFamily="49" charset="0"/>
                <a:cs typeface="Courier New" panose="02070309020205020404" pitchFamily="49" charset="0"/>
              </a:rPr>
              <a:t> 	  2	   </a:t>
            </a:r>
            <a:r>
              <a:rPr lang="en-GB" altLang="en-US" dirty="0" smtClean="0">
                <a:solidFill>
                  <a:srgbClr val="000000"/>
                </a:solidFill>
                <a:latin typeface="Courier New" panose="02070309020205020404" pitchFamily="49" charset="0"/>
                <a:cs typeface="Courier New" panose="02070309020205020404" pitchFamily="49" charset="0"/>
              </a:rPr>
              <a:t>	  </a:t>
            </a:r>
            <a:r>
              <a:rPr lang="en-GB" altLang="en-US" dirty="0">
                <a:solidFill>
                  <a:srgbClr val="000000"/>
                </a:solidFill>
                <a:latin typeface="Courier New" panose="02070309020205020404" pitchFamily="49" charset="0"/>
                <a:cs typeface="Courier New" panose="02070309020205020404" pitchFamily="49" charset="0"/>
              </a:rPr>
              <a:t>H		     </a:t>
            </a:r>
            <a:r>
              <a:rPr lang="en-GB" altLang="en-US" dirty="0" smtClean="0">
                <a:solidFill>
                  <a:srgbClr val="000000"/>
                </a:solidFill>
                <a:latin typeface="Courier New" panose="02070309020205020404" pitchFamily="49" charset="0"/>
                <a:cs typeface="Courier New" panose="02070309020205020404" pitchFamily="49" charset="0"/>
              </a:rPr>
              <a:t>  J</a:t>
            </a:r>
            <a:r>
              <a:rPr lang="en-GB" altLang="en-US" dirty="0">
                <a:solidFill>
                  <a:srgbClr val="000000"/>
                </a:solidFill>
                <a:latin typeface="Courier New" panose="02070309020205020404" pitchFamily="49" charset="0"/>
                <a:cs typeface="Courier New" panose="02070309020205020404" pitchFamily="49" charset="0"/>
              </a:rPr>
              <a:t>		</a:t>
            </a:r>
            <a:r>
              <a:rPr lang="en-GB" altLang="en-US" dirty="0" smtClean="0">
                <a:solidFill>
                  <a:srgbClr val="000000"/>
                </a:solidFill>
                <a:latin typeface="Courier New" panose="02070309020205020404" pitchFamily="49" charset="0"/>
                <a:cs typeface="Courier New" panose="02070309020205020404" pitchFamily="49" charset="0"/>
              </a:rPr>
              <a:t>		C </a:t>
            </a:r>
            <a:r>
              <a:rPr lang="en-GB" altLang="en-US" dirty="0">
                <a:solidFill>
                  <a:srgbClr val="000000"/>
                </a:solidFill>
                <a:latin typeface="Courier New" panose="02070309020205020404" pitchFamily="49" charset="0"/>
                <a:cs typeface="Courier New" panose="02070309020205020404" pitchFamily="49" charset="0"/>
              </a:rPr>
              <a:t>(=2)</a:t>
            </a:r>
          </a:p>
          <a:p>
            <a:pPr algn="just" eaLnBrk="1" hangingPunct="1">
              <a:buFontTx/>
              <a:buNone/>
            </a:pPr>
            <a:r>
              <a:rPr lang="en-GB" altLang="en-US" dirty="0">
                <a:solidFill>
                  <a:srgbClr val="000000"/>
                </a:solidFill>
                <a:latin typeface="Courier New" panose="02070309020205020404" pitchFamily="49" charset="0"/>
                <a:cs typeface="Courier New" panose="02070309020205020404" pitchFamily="49" charset="0"/>
              </a:rPr>
              <a:t> 	  3	   </a:t>
            </a:r>
            <a:r>
              <a:rPr lang="en-GB" altLang="en-US" dirty="0" smtClean="0">
                <a:solidFill>
                  <a:srgbClr val="000000"/>
                </a:solidFill>
                <a:latin typeface="Courier New" panose="02070309020205020404" pitchFamily="49" charset="0"/>
                <a:cs typeface="Courier New" panose="02070309020205020404" pitchFamily="49" charset="0"/>
              </a:rPr>
              <a:t>	  E</a:t>
            </a:r>
            <a:r>
              <a:rPr lang="en-GB" altLang="en-US" dirty="0">
                <a:solidFill>
                  <a:srgbClr val="000000"/>
                </a:solidFill>
                <a:latin typeface="Courier New" panose="02070309020205020404" pitchFamily="49" charset="0"/>
                <a:cs typeface="Courier New" panose="02070309020205020404" pitchFamily="49" charset="0"/>
              </a:rPr>
              <a:t>		     </a:t>
            </a:r>
            <a:r>
              <a:rPr lang="en-GB" altLang="en-US" dirty="0" smtClean="0">
                <a:solidFill>
                  <a:srgbClr val="000000"/>
                </a:solidFill>
                <a:latin typeface="Courier New" panose="02070309020205020404" pitchFamily="49" charset="0"/>
                <a:cs typeface="Courier New" panose="02070309020205020404" pitchFamily="49" charset="0"/>
              </a:rPr>
              <a:t>  V</a:t>
            </a:r>
            <a:r>
              <a:rPr lang="en-GB" altLang="en-US" dirty="0">
                <a:solidFill>
                  <a:srgbClr val="000000"/>
                </a:solidFill>
                <a:latin typeface="Courier New" panose="02070309020205020404" pitchFamily="49" charset="0"/>
                <a:cs typeface="Courier New" panose="02070309020205020404" pitchFamily="49" charset="0"/>
              </a:rPr>
              <a:t>		</a:t>
            </a:r>
            <a:r>
              <a:rPr lang="en-GB" altLang="en-US" dirty="0" smtClean="0">
                <a:solidFill>
                  <a:srgbClr val="000000"/>
                </a:solidFill>
                <a:latin typeface="Courier New" panose="02070309020205020404" pitchFamily="49" charset="0"/>
                <a:cs typeface="Courier New" panose="02070309020205020404" pitchFamily="49" charset="0"/>
              </a:rPr>
              <a:t>		R </a:t>
            </a:r>
            <a:r>
              <a:rPr lang="en-GB" altLang="en-US" dirty="0">
                <a:solidFill>
                  <a:srgbClr val="000000"/>
                </a:solidFill>
                <a:latin typeface="Courier New" panose="02070309020205020404" pitchFamily="49" charset="0"/>
                <a:cs typeface="Courier New" panose="02070309020205020404" pitchFamily="49" charset="0"/>
              </a:rPr>
              <a:t>(=17)</a:t>
            </a:r>
          </a:p>
          <a:p>
            <a:pPr algn="just" eaLnBrk="1" hangingPunct="1">
              <a:buFontTx/>
              <a:buNone/>
            </a:pPr>
            <a:r>
              <a:rPr lang="en-GB" altLang="en-US" dirty="0">
                <a:solidFill>
                  <a:srgbClr val="000000"/>
                </a:solidFill>
                <a:latin typeface="Courier New" panose="02070309020205020404" pitchFamily="49" charset="0"/>
                <a:cs typeface="Courier New" panose="02070309020205020404" pitchFamily="49" charset="0"/>
              </a:rPr>
              <a:t>	  4	   </a:t>
            </a:r>
            <a:r>
              <a:rPr lang="en-GB" altLang="en-US" dirty="0" smtClean="0">
                <a:solidFill>
                  <a:srgbClr val="000000"/>
                </a:solidFill>
                <a:latin typeface="Courier New" panose="02070309020205020404" pitchFamily="49" charset="0"/>
                <a:cs typeface="Courier New" panose="02070309020205020404" pitchFamily="49" charset="0"/>
              </a:rPr>
              <a:t>	  N</a:t>
            </a:r>
            <a:r>
              <a:rPr lang="en-GB" altLang="en-US" dirty="0">
                <a:solidFill>
                  <a:srgbClr val="000000"/>
                </a:solidFill>
                <a:latin typeface="Courier New" panose="02070309020205020404" pitchFamily="49" charset="0"/>
                <a:cs typeface="Courier New" panose="02070309020205020404" pitchFamily="49" charset="0"/>
              </a:rPr>
              <a:t>	  	     </a:t>
            </a:r>
            <a:r>
              <a:rPr lang="en-GB" altLang="en-US" dirty="0" smtClean="0">
                <a:solidFill>
                  <a:srgbClr val="000000"/>
                </a:solidFill>
                <a:latin typeface="Courier New" panose="02070309020205020404" pitchFamily="49" charset="0"/>
                <a:cs typeface="Courier New" panose="02070309020205020404" pitchFamily="49" charset="0"/>
              </a:rPr>
              <a:t>  N</a:t>
            </a:r>
            <a:r>
              <a:rPr lang="en-GB" altLang="en-US" dirty="0">
                <a:solidFill>
                  <a:srgbClr val="000000"/>
                </a:solidFill>
                <a:latin typeface="Courier New" panose="02070309020205020404" pitchFamily="49" charset="0"/>
                <a:cs typeface="Courier New" panose="02070309020205020404" pitchFamily="49" charset="0"/>
              </a:rPr>
              <a:t>		</a:t>
            </a:r>
            <a:r>
              <a:rPr lang="en-GB" altLang="en-US" dirty="0" smtClean="0">
                <a:solidFill>
                  <a:srgbClr val="000000"/>
                </a:solidFill>
                <a:latin typeface="Courier New" panose="02070309020205020404" pitchFamily="49" charset="0"/>
                <a:cs typeface="Courier New" panose="02070309020205020404" pitchFamily="49" charset="0"/>
              </a:rPr>
              <a:t>		A </a:t>
            </a:r>
            <a:r>
              <a:rPr lang="en-GB" altLang="en-US" dirty="0">
                <a:solidFill>
                  <a:srgbClr val="000000"/>
                </a:solidFill>
                <a:latin typeface="Courier New" panose="02070309020205020404" pitchFamily="49" charset="0"/>
                <a:cs typeface="Courier New" panose="02070309020205020404" pitchFamily="49" charset="0"/>
              </a:rPr>
              <a:t>(=0)</a:t>
            </a:r>
          </a:p>
          <a:p>
            <a:pPr algn="just" eaLnBrk="1" hangingPunct="1">
              <a:buFontTx/>
              <a:buNone/>
            </a:pPr>
            <a:r>
              <a:rPr lang="en-GB" altLang="en-US" dirty="0">
                <a:solidFill>
                  <a:srgbClr val="000000"/>
                </a:solidFill>
                <a:latin typeface="Courier New" panose="02070309020205020404" pitchFamily="49" charset="0"/>
                <a:cs typeface="Courier New" panose="02070309020205020404" pitchFamily="49" charset="0"/>
              </a:rPr>
              <a:t>	  5	    </a:t>
            </a:r>
            <a:r>
              <a:rPr lang="en-GB" altLang="en-US" dirty="0" smtClean="0">
                <a:solidFill>
                  <a:srgbClr val="000000"/>
                </a:solidFill>
                <a:latin typeface="Courier New" panose="02070309020205020404" pitchFamily="49" charset="0"/>
                <a:cs typeface="Courier New" panose="02070309020205020404" pitchFamily="49" charset="0"/>
              </a:rPr>
              <a:t>  O</a:t>
            </a:r>
            <a:r>
              <a:rPr lang="en-GB" altLang="en-US" dirty="0">
                <a:solidFill>
                  <a:srgbClr val="000000"/>
                </a:solidFill>
                <a:latin typeface="Courier New" panose="02070309020205020404" pitchFamily="49" charset="0"/>
                <a:cs typeface="Courier New" panose="02070309020205020404" pitchFamily="49" charset="0"/>
              </a:rPr>
              <a:t>		     </a:t>
            </a:r>
            <a:r>
              <a:rPr lang="en-GB" altLang="en-US" dirty="0" smtClean="0">
                <a:solidFill>
                  <a:srgbClr val="000000"/>
                </a:solidFill>
                <a:latin typeface="Courier New" panose="02070309020205020404" pitchFamily="49" charset="0"/>
                <a:cs typeface="Courier New" panose="02070309020205020404" pitchFamily="49" charset="0"/>
              </a:rPr>
              <a:t>  A</a:t>
            </a:r>
            <a:r>
              <a:rPr lang="en-GB" altLang="en-US" dirty="0">
                <a:solidFill>
                  <a:srgbClr val="000000"/>
                </a:solidFill>
                <a:latin typeface="Courier New" panose="02070309020205020404" pitchFamily="49" charset="0"/>
                <a:cs typeface="Courier New" panose="02070309020205020404" pitchFamily="49" charset="0"/>
              </a:rPr>
              <a:t>		</a:t>
            </a:r>
            <a:r>
              <a:rPr lang="en-GB" altLang="en-US" dirty="0" smtClean="0">
                <a:solidFill>
                  <a:srgbClr val="000000"/>
                </a:solidFill>
                <a:latin typeface="Courier New" panose="02070309020205020404" pitchFamily="49" charset="0"/>
                <a:cs typeface="Courier New" panose="02070309020205020404" pitchFamily="49" charset="0"/>
              </a:rPr>
              <a:t>		M </a:t>
            </a:r>
            <a:r>
              <a:rPr lang="en-GB" altLang="en-US" dirty="0">
                <a:solidFill>
                  <a:srgbClr val="000000"/>
                </a:solidFill>
                <a:latin typeface="Courier New" panose="02070309020205020404" pitchFamily="49" charset="0"/>
                <a:cs typeface="Courier New" panose="02070309020205020404" pitchFamily="49" charset="0"/>
              </a:rPr>
              <a:t>(=12)</a:t>
            </a:r>
          </a:p>
          <a:p>
            <a:pPr eaLnBrk="1" hangingPunct="1">
              <a:buFontTx/>
              <a:buNone/>
            </a:pPr>
            <a:endParaRPr lang="en-US" altLang="en-US" dirty="0"/>
          </a:p>
          <a:p>
            <a:pPr eaLnBrk="1" hangingPunct="1">
              <a:buFontTx/>
              <a:buNone/>
            </a:pPr>
            <a:r>
              <a:rPr lang="en-GB" altLang="en-US" sz="2000" dirty="0">
                <a:cs typeface="Times New Roman" panose="02020603050405020304" pitchFamily="18" charset="0"/>
              </a:rPr>
              <a:t>	</a:t>
            </a:r>
            <a:r>
              <a:rPr lang="en-GB" altLang="en-US" dirty="0" err="1">
                <a:cs typeface="Times New Roman" panose="02020603050405020304" pitchFamily="18" charset="0"/>
              </a:rPr>
              <a:t>Jadi</a:t>
            </a:r>
            <a:r>
              <a:rPr lang="en-GB" altLang="en-US" dirty="0">
                <a:cs typeface="Times New Roman" panose="02020603050405020304" pitchFamily="18" charset="0"/>
              </a:rPr>
              <a:t>, </a:t>
            </a:r>
            <a:r>
              <a:rPr lang="en-GB" altLang="en-US" dirty="0" err="1">
                <a:cs typeface="Times New Roman" panose="02020603050405020304" pitchFamily="18" charset="0"/>
              </a:rPr>
              <a:t>kuncinya</a:t>
            </a:r>
            <a:r>
              <a:rPr lang="en-GB" altLang="en-US" dirty="0">
                <a:cs typeface="Times New Roman" panose="02020603050405020304" pitchFamily="18" charset="0"/>
              </a:rPr>
              <a:t> </a:t>
            </a:r>
            <a:r>
              <a:rPr lang="en-GB" altLang="en-US" dirty="0" err="1">
                <a:cs typeface="Times New Roman" panose="02020603050405020304" pitchFamily="18" charset="0"/>
              </a:rPr>
              <a:t>adalah</a:t>
            </a:r>
            <a:r>
              <a:rPr lang="en-GB" altLang="en-US" dirty="0">
                <a:cs typeface="Times New Roman" panose="02020603050405020304" pitchFamily="18" charset="0"/>
              </a:rPr>
              <a:t> </a:t>
            </a:r>
            <a:r>
              <a:rPr lang="en-GB" altLang="en-US" dirty="0">
                <a:latin typeface="Courier" pitchFamily="49" charset="0"/>
                <a:cs typeface="Times New Roman" panose="02020603050405020304" pitchFamily="18" charset="0"/>
              </a:rPr>
              <a:t>SCRAM</a:t>
            </a:r>
            <a:r>
              <a:rPr lang="en-GB" altLang="en-US" dirty="0">
                <a:cs typeface="Times New Roman" panose="02020603050405020304" pitchFamily="18" charset="0"/>
              </a:rPr>
              <a:t> </a:t>
            </a:r>
            <a:endParaRPr lang="en-US" altLang="en-US" dirty="0">
              <a:cs typeface="Times New Roman" panose="02020603050405020304" pitchFamily="18" charset="0"/>
            </a:endParaRPr>
          </a:p>
        </p:txBody>
      </p:sp>
      <p:sp>
        <p:nvSpPr>
          <p:cNvPr id="53252" name="Line 4"/>
          <p:cNvSpPr>
            <a:spLocks noChangeShapeType="1"/>
          </p:cNvSpPr>
          <p:nvPr/>
        </p:nvSpPr>
        <p:spPr bwMode="auto">
          <a:xfrm>
            <a:off x="874643" y="2097156"/>
            <a:ext cx="9879496" cy="993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9" name="Line 4"/>
          <p:cNvSpPr>
            <a:spLocks noChangeShapeType="1"/>
          </p:cNvSpPr>
          <p:nvPr/>
        </p:nvSpPr>
        <p:spPr bwMode="auto">
          <a:xfrm>
            <a:off x="874643" y="838200"/>
            <a:ext cx="9879496" cy="993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4"/>
          <p:cNvSpPr>
            <a:spLocks noChangeShapeType="1"/>
          </p:cNvSpPr>
          <p:nvPr/>
        </p:nvSpPr>
        <p:spPr bwMode="auto">
          <a:xfrm>
            <a:off x="874643" y="5370443"/>
            <a:ext cx="9879496" cy="993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3" name="Straight Connector 2"/>
          <p:cNvCxnSpPr/>
          <p:nvPr/>
        </p:nvCxnSpPr>
        <p:spPr>
          <a:xfrm flipH="1">
            <a:off x="2524539" y="838200"/>
            <a:ext cx="39757" cy="45421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5181600" y="848139"/>
            <a:ext cx="39757" cy="45421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8246165" y="848139"/>
            <a:ext cx="39757" cy="45421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824947" y="848139"/>
            <a:ext cx="39757" cy="45421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10724321" y="848139"/>
            <a:ext cx="39757" cy="45421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77108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02BED26F-4CF2-4306-A0F3-0F415A2AF9B9}" type="slidenum">
              <a:rPr lang="en-US" altLang="en-US" sz="2400">
                <a:solidFill>
                  <a:schemeClr val="tx2"/>
                </a:solidFill>
              </a:rPr>
              <a:pPr>
                <a:spcBef>
                  <a:spcPct val="0"/>
                </a:spcBef>
                <a:buClrTx/>
                <a:buSzTx/>
                <a:buFontTx/>
                <a:buNone/>
              </a:pPr>
              <a:t>48</a:t>
            </a:fld>
            <a:endParaRPr lang="en-US" altLang="en-US" sz="2400">
              <a:solidFill>
                <a:schemeClr val="tx2"/>
              </a:solidFill>
            </a:endParaRPr>
          </a:p>
        </p:txBody>
      </p:sp>
      <p:sp>
        <p:nvSpPr>
          <p:cNvPr id="54275" name="Rectangle 3"/>
          <p:cNvSpPr>
            <a:spLocks noGrp="1" noChangeArrowheads="1"/>
          </p:cNvSpPr>
          <p:nvPr>
            <p:ph type="body" idx="1"/>
          </p:nvPr>
        </p:nvSpPr>
        <p:spPr>
          <a:xfrm>
            <a:off x="795129" y="685800"/>
            <a:ext cx="10396331" cy="5410200"/>
          </a:xfrm>
        </p:spPr>
        <p:txBody>
          <a:bodyPr>
            <a:normAutofit lnSpcReduction="10000"/>
          </a:bodyPr>
          <a:lstStyle/>
          <a:p>
            <a:pPr algn="just" eaLnBrk="1" hangingPunct="1">
              <a:lnSpc>
                <a:spcPct val="90000"/>
              </a:lnSpc>
            </a:pPr>
            <a:r>
              <a:rPr lang="en-US" altLang="en-US" dirty="0" err="1">
                <a:solidFill>
                  <a:srgbClr val="000000"/>
                </a:solidFill>
                <a:cs typeface="Times New Roman" panose="02020603050405020304" pitchFamily="18" charset="0"/>
              </a:rPr>
              <a:t>Dengan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menggunakan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kunci</a:t>
            </a:r>
            <a:r>
              <a:rPr lang="en-US" altLang="en-US" dirty="0">
                <a:solidFill>
                  <a:srgbClr val="000000"/>
                </a:solidFill>
                <a:cs typeface="Times New Roman" panose="02020603050405020304" pitchFamily="18" charset="0"/>
              </a:rPr>
              <a:t> SCRAM </a:t>
            </a:r>
            <a:r>
              <a:rPr lang="en-US" altLang="en-US" dirty="0" err="1">
                <a:solidFill>
                  <a:srgbClr val="000000"/>
                </a:solidFill>
                <a:cs typeface="Times New Roman" panose="02020603050405020304" pitchFamily="18" charset="0"/>
              </a:rPr>
              <a:t>cipherteks</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berhasil</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didekripsi</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menjadi</a:t>
            </a:r>
            <a:r>
              <a:rPr lang="en-US" altLang="en-US" dirty="0">
                <a:solidFill>
                  <a:srgbClr val="000000"/>
                </a:solidFill>
                <a:cs typeface="Times New Roman" panose="02020603050405020304" pitchFamily="18" charset="0"/>
              </a:rPr>
              <a:t>:</a:t>
            </a:r>
            <a:endParaRPr lang="en-GB" altLang="en-US" dirty="0">
              <a:solidFill>
                <a:srgbClr val="000000"/>
              </a:solidFill>
              <a:cs typeface="Times New Roman" panose="02020603050405020304" pitchFamily="18" charset="0"/>
            </a:endParaRPr>
          </a:p>
          <a:p>
            <a:pPr algn="just" eaLnBrk="1" hangingPunct="1">
              <a:lnSpc>
                <a:spcPct val="90000"/>
              </a:lnSpc>
              <a:buFontTx/>
              <a:buNone/>
            </a:pPr>
            <a:r>
              <a:rPr lang="en-US" altLang="en-US" dirty="0">
                <a:solidFill>
                  <a:srgbClr val="000000"/>
                </a:solidFill>
                <a:cs typeface="Times New Roman" panose="02020603050405020304" pitchFamily="18" charset="0"/>
              </a:rPr>
              <a:t> </a:t>
            </a:r>
            <a:endParaRPr lang="en-GB" altLang="en-US" dirty="0">
              <a:solidFill>
                <a:srgbClr val="000000"/>
              </a:solidFill>
              <a:cs typeface="Times New Roman" panose="02020603050405020304" pitchFamily="18" charset="0"/>
            </a:endParaRPr>
          </a:p>
          <a:p>
            <a:pPr algn="just" eaLnBrk="1" hangingPunct="1">
              <a:lnSpc>
                <a:spcPct val="90000"/>
              </a:lnSpc>
              <a:buFontTx/>
              <a:buNone/>
            </a:pPr>
            <a:r>
              <a:rPr lang="en-US" altLang="en-US" dirty="0">
                <a:solidFill>
                  <a:srgbClr val="000000"/>
                </a:solidFill>
                <a:cs typeface="Times New Roman" panose="02020603050405020304" pitchFamily="18" charset="0"/>
              </a:rPr>
              <a:t> 	</a:t>
            </a:r>
            <a:r>
              <a:rPr lang="en-US" altLang="en-US" dirty="0" smtClean="0">
                <a:solidFill>
                  <a:srgbClr val="000000"/>
                </a:solidFill>
                <a:cs typeface="Times New Roman" panose="02020603050405020304" pitchFamily="18" charset="0"/>
              </a:rPr>
              <a:t> </a:t>
            </a:r>
            <a:r>
              <a:rPr lang="en-US" altLang="en-US" sz="2400" dirty="0" smtClean="0">
                <a:solidFill>
                  <a:srgbClr val="000000"/>
                </a:solidFill>
                <a:latin typeface="Courier" pitchFamily="49" charset="0"/>
                <a:cs typeface="Times New Roman" panose="02020603050405020304" pitchFamily="18" charset="0"/>
              </a:rPr>
              <a:t>THEBE </a:t>
            </a:r>
            <a:r>
              <a:rPr lang="en-US" altLang="en-US" sz="2400" dirty="0">
                <a:solidFill>
                  <a:srgbClr val="000000"/>
                </a:solidFill>
                <a:latin typeface="Courier" pitchFamily="49" charset="0"/>
                <a:cs typeface="Times New Roman" panose="02020603050405020304" pitchFamily="18" charset="0"/>
              </a:rPr>
              <a:t>ARWEN TOVER THEMO UNTAI NYEAH</a:t>
            </a:r>
          </a:p>
          <a:p>
            <a:pPr algn="just" eaLnBrk="1" hangingPunct="1">
              <a:lnSpc>
                <a:spcPct val="90000"/>
              </a:lnSpc>
              <a:buFontTx/>
              <a:buNone/>
            </a:pPr>
            <a:r>
              <a:rPr lang="en-US" altLang="en-US" sz="2400" dirty="0">
                <a:solidFill>
                  <a:srgbClr val="000000"/>
                </a:solidFill>
                <a:latin typeface="Courier" pitchFamily="49" charset="0"/>
                <a:cs typeface="Times New Roman" panose="02020603050405020304" pitchFamily="18" charset="0"/>
              </a:rPr>
              <a:t>  THEDO GWENT ROUND THEHY	 DRANT THECA</a:t>
            </a:r>
          </a:p>
          <a:p>
            <a:pPr algn="just" eaLnBrk="1" hangingPunct="1">
              <a:lnSpc>
                <a:spcPct val="90000"/>
              </a:lnSpc>
              <a:buFontTx/>
              <a:buNone/>
            </a:pPr>
            <a:r>
              <a:rPr lang="en-US" altLang="en-US" sz="2400" dirty="0">
                <a:solidFill>
                  <a:srgbClr val="000000"/>
                </a:solidFill>
                <a:latin typeface="Courier" pitchFamily="49" charset="0"/>
                <a:cs typeface="Times New Roman" panose="02020603050405020304" pitchFamily="18" charset="0"/>
              </a:rPr>
              <a:t>  TINTO THEHI GHEST SPOTH ECOUL DFIND</a:t>
            </a:r>
            <a:endParaRPr lang="en-GB" altLang="en-US" sz="2400" dirty="0">
              <a:solidFill>
                <a:srgbClr val="000000"/>
              </a:solidFill>
              <a:cs typeface="Times New Roman" panose="02020603050405020304" pitchFamily="18" charset="0"/>
            </a:endParaRPr>
          </a:p>
          <a:p>
            <a:pPr algn="just" eaLnBrk="1" hangingPunct="1">
              <a:lnSpc>
                <a:spcPct val="90000"/>
              </a:lnSpc>
              <a:buFontTx/>
              <a:buNone/>
            </a:pPr>
            <a:r>
              <a:rPr lang="en-US" altLang="en-US" b="1" dirty="0">
                <a:solidFill>
                  <a:srgbClr val="000000"/>
                </a:solidFill>
                <a:cs typeface="Times New Roman" panose="02020603050405020304" pitchFamily="18" charset="0"/>
              </a:rPr>
              <a:t> </a:t>
            </a:r>
            <a:endParaRPr lang="en-US" altLang="en-US" dirty="0">
              <a:solidFill>
                <a:srgbClr val="000000"/>
              </a:solidFill>
              <a:latin typeface="Courier New" panose="02070309020205020404" pitchFamily="49" charset="0"/>
              <a:cs typeface="Times New Roman" panose="02020603050405020304" pitchFamily="18" charset="0"/>
            </a:endParaRPr>
          </a:p>
          <a:p>
            <a:pPr algn="just" eaLnBrk="1" hangingPunct="1">
              <a:lnSpc>
                <a:spcPct val="90000"/>
              </a:lnSpc>
            </a:pPr>
            <a:r>
              <a:rPr lang="en-US" altLang="en-US" dirty="0" err="1">
                <a:solidFill>
                  <a:srgbClr val="000000"/>
                </a:solidFill>
                <a:cs typeface="Times New Roman" panose="02020603050405020304" pitchFamily="18" charset="0"/>
              </a:rPr>
              <a:t>atau</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dalam</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kalimat</a:t>
            </a:r>
            <a:r>
              <a:rPr lang="en-US" altLang="en-US" dirty="0">
                <a:solidFill>
                  <a:srgbClr val="000000"/>
                </a:solidFill>
                <a:cs typeface="Times New Roman" panose="02020603050405020304" pitchFamily="18" charset="0"/>
              </a:rPr>
              <a:t> yang </a:t>
            </a:r>
            <a:r>
              <a:rPr lang="en-US" altLang="en-US" dirty="0" err="1">
                <a:solidFill>
                  <a:srgbClr val="000000"/>
                </a:solidFill>
                <a:cs typeface="Times New Roman" panose="02020603050405020304" pitchFamily="18" charset="0"/>
              </a:rPr>
              <a:t>lebih</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jelas</a:t>
            </a:r>
            <a:r>
              <a:rPr lang="en-US" altLang="en-US" dirty="0">
                <a:solidFill>
                  <a:srgbClr val="000000"/>
                </a:solidFill>
                <a:cs typeface="Times New Roman" panose="02020603050405020304" pitchFamily="18" charset="0"/>
              </a:rPr>
              <a:t>:</a:t>
            </a:r>
            <a:endParaRPr lang="en-US" altLang="en-US" dirty="0">
              <a:solidFill>
                <a:srgbClr val="000000"/>
              </a:solidFill>
              <a:latin typeface="Courier New" panose="02070309020205020404" pitchFamily="49" charset="0"/>
              <a:cs typeface="Times New Roman" panose="02020603050405020304" pitchFamily="18" charset="0"/>
            </a:endParaRPr>
          </a:p>
          <a:p>
            <a:pPr algn="just" eaLnBrk="1" hangingPunct="1">
              <a:lnSpc>
                <a:spcPct val="90000"/>
              </a:lnSpc>
              <a:buFontTx/>
              <a:buNone/>
            </a:pPr>
            <a:r>
              <a:rPr lang="en-US" altLang="en-US" dirty="0">
                <a:solidFill>
                  <a:srgbClr val="000000"/>
                </a:solidFill>
                <a:cs typeface="Times New Roman" panose="02020603050405020304" pitchFamily="18" charset="0"/>
              </a:rPr>
              <a:t> </a:t>
            </a:r>
            <a:endParaRPr lang="en-US" altLang="en-US" dirty="0">
              <a:solidFill>
                <a:srgbClr val="000000"/>
              </a:solidFill>
              <a:latin typeface="Courier New" panose="02070309020205020404" pitchFamily="49" charset="0"/>
              <a:cs typeface="Times New Roman" panose="02020603050405020304" pitchFamily="18" charset="0"/>
            </a:endParaRPr>
          </a:p>
          <a:p>
            <a:pPr algn="just" eaLnBrk="1" hangingPunct="1">
              <a:lnSpc>
                <a:spcPct val="90000"/>
              </a:lnSpc>
              <a:buFontTx/>
              <a:buNone/>
            </a:pPr>
            <a:r>
              <a:rPr lang="en-GB" altLang="en-US" dirty="0">
                <a:solidFill>
                  <a:srgbClr val="000000"/>
                </a:solidFill>
                <a:cs typeface="Times New Roman" panose="02020603050405020304" pitchFamily="18" charset="0"/>
              </a:rPr>
              <a:t>	</a:t>
            </a:r>
            <a:r>
              <a:rPr lang="en-US" altLang="en-US" sz="2400" dirty="0">
                <a:solidFill>
                  <a:srgbClr val="000000"/>
                </a:solidFill>
                <a:latin typeface="Courier" pitchFamily="49" charset="0"/>
                <a:cs typeface="Times New Roman" panose="02020603050405020304" pitchFamily="18" charset="0"/>
              </a:rPr>
              <a:t>THE BEAR WENT OVER THE MOUNTAIN YEAH</a:t>
            </a:r>
          </a:p>
          <a:p>
            <a:pPr algn="just" eaLnBrk="1" hangingPunct="1">
              <a:lnSpc>
                <a:spcPct val="90000"/>
              </a:lnSpc>
              <a:buFontTx/>
              <a:buNone/>
            </a:pPr>
            <a:r>
              <a:rPr lang="en-US" altLang="en-US" sz="2400" dirty="0">
                <a:solidFill>
                  <a:srgbClr val="000000"/>
                </a:solidFill>
                <a:latin typeface="Courier" pitchFamily="49" charset="0"/>
                <a:cs typeface="Times New Roman" panose="02020603050405020304" pitchFamily="18" charset="0"/>
              </a:rPr>
              <a:t> </a:t>
            </a:r>
            <a:r>
              <a:rPr lang="en-US" altLang="en-US" sz="2400" dirty="0" smtClean="0">
                <a:solidFill>
                  <a:srgbClr val="000000"/>
                </a:solidFill>
                <a:latin typeface="Courier" pitchFamily="49" charset="0"/>
                <a:cs typeface="Times New Roman" panose="02020603050405020304" pitchFamily="18" charset="0"/>
              </a:rPr>
              <a:t>THE </a:t>
            </a:r>
            <a:r>
              <a:rPr lang="en-US" altLang="en-US" sz="2400" dirty="0">
                <a:solidFill>
                  <a:srgbClr val="000000"/>
                </a:solidFill>
                <a:latin typeface="Courier" pitchFamily="49" charset="0"/>
                <a:cs typeface="Times New Roman" panose="02020603050405020304" pitchFamily="18" charset="0"/>
              </a:rPr>
              <a:t>DOG WENT ROUND THE HYDRANT </a:t>
            </a:r>
            <a:endParaRPr lang="en-US" altLang="en-US" sz="2400" dirty="0" smtClean="0">
              <a:solidFill>
                <a:srgbClr val="000000"/>
              </a:solidFill>
              <a:latin typeface="Courier" pitchFamily="49" charset="0"/>
              <a:cs typeface="Times New Roman" panose="02020603050405020304" pitchFamily="18" charset="0"/>
            </a:endParaRPr>
          </a:p>
          <a:p>
            <a:pPr algn="just" eaLnBrk="1" hangingPunct="1">
              <a:lnSpc>
                <a:spcPct val="90000"/>
              </a:lnSpc>
              <a:buFontTx/>
              <a:buNone/>
            </a:pPr>
            <a:r>
              <a:rPr lang="en-US" altLang="en-US" sz="2400" dirty="0">
                <a:solidFill>
                  <a:srgbClr val="000000"/>
                </a:solidFill>
                <a:latin typeface="Courier" pitchFamily="49" charset="0"/>
                <a:cs typeface="Times New Roman" panose="02020603050405020304" pitchFamily="18" charset="0"/>
              </a:rPr>
              <a:t> </a:t>
            </a:r>
            <a:r>
              <a:rPr lang="en-US" altLang="en-US" sz="2400" dirty="0" smtClean="0">
                <a:solidFill>
                  <a:srgbClr val="000000"/>
                </a:solidFill>
                <a:latin typeface="Courier" pitchFamily="49" charset="0"/>
                <a:cs typeface="Times New Roman" panose="02020603050405020304" pitchFamily="18" charset="0"/>
              </a:rPr>
              <a:t>THE </a:t>
            </a:r>
            <a:r>
              <a:rPr lang="en-US" altLang="en-US" sz="2400" dirty="0">
                <a:solidFill>
                  <a:srgbClr val="000000"/>
                </a:solidFill>
                <a:latin typeface="Courier" pitchFamily="49" charset="0"/>
                <a:cs typeface="Times New Roman" panose="02020603050405020304" pitchFamily="18" charset="0"/>
              </a:rPr>
              <a:t>CAT INTO THE HIGHEST SPOT HE COULD FIND</a:t>
            </a:r>
            <a:endParaRPr lang="en-US" altLang="en-US" sz="2400" dirty="0"/>
          </a:p>
        </p:txBody>
      </p:sp>
      <p:sp>
        <p:nvSpPr>
          <p:cNvPr id="5427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Tree>
    <p:extLst>
      <p:ext uri="{BB962C8B-B14F-4D97-AF65-F5344CB8AC3E}">
        <p14:creationId xmlns:p14="http://schemas.microsoft.com/office/powerpoint/2010/main" val="931101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003852" y="679174"/>
            <a:ext cx="8305800" cy="838200"/>
          </a:xfrm>
        </p:spPr>
        <p:txBody>
          <a:bodyPr/>
          <a:lstStyle/>
          <a:p>
            <a:r>
              <a:rPr lang="en-US" altLang="en-US" sz="3600" b="1">
                <a:solidFill>
                  <a:srgbClr val="000000"/>
                </a:solidFill>
              </a:rPr>
              <a:t>Kriptanalisis Playfair Cipher</a:t>
            </a:r>
          </a:p>
        </p:txBody>
      </p:sp>
      <p:sp>
        <p:nvSpPr>
          <p:cNvPr id="55299" name="Content Placeholder 2"/>
          <p:cNvSpPr>
            <a:spLocks noGrp="1"/>
          </p:cNvSpPr>
          <p:nvPr>
            <p:ph idx="1"/>
          </p:nvPr>
        </p:nvSpPr>
        <p:spPr>
          <a:xfrm>
            <a:off x="1003852" y="1828800"/>
            <a:ext cx="10349948" cy="4387850"/>
          </a:xfrm>
        </p:spPr>
        <p:txBody>
          <a:bodyPr/>
          <a:lstStyle/>
          <a:p>
            <a:pPr algn="just" eaLnBrk="1" hangingPunct="1">
              <a:lnSpc>
                <a:spcPct val="90000"/>
              </a:lnSpc>
            </a:pPr>
            <a:r>
              <a:rPr lang="en-US" altLang="en-US" dirty="0" err="1">
                <a:solidFill>
                  <a:srgbClr val="000000"/>
                </a:solidFill>
                <a:cs typeface="Times New Roman" panose="02020603050405020304" pitchFamily="18" charset="0"/>
              </a:rPr>
              <a:t>Sayangnya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ukuran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poligram</a:t>
            </a:r>
            <a:r>
              <a:rPr lang="en-US" altLang="en-US" dirty="0">
                <a:solidFill>
                  <a:srgbClr val="000000"/>
                </a:solidFill>
                <a:cs typeface="Times New Roman" panose="02020603050405020304" pitchFamily="18" charset="0"/>
              </a:rPr>
              <a:t> di </a:t>
            </a:r>
            <a:r>
              <a:rPr lang="en-US" altLang="en-US" dirty="0" err="1">
                <a:solidFill>
                  <a:srgbClr val="000000"/>
                </a:solidFill>
                <a:cs typeface="Times New Roman" panose="02020603050405020304" pitchFamily="18" charset="0"/>
              </a:rPr>
              <a:t>dalam</a:t>
            </a:r>
            <a:r>
              <a:rPr lang="en-US" altLang="en-US" dirty="0">
                <a:solidFill>
                  <a:srgbClr val="000000"/>
                </a:solidFill>
                <a:cs typeface="Times New Roman" panose="02020603050405020304" pitchFamily="18" charset="0"/>
              </a:rPr>
              <a:t> </a:t>
            </a:r>
            <a:r>
              <a:rPr lang="en-US" altLang="en-US" i="1" dirty="0" err="1">
                <a:solidFill>
                  <a:srgbClr val="000000"/>
                </a:solidFill>
                <a:cs typeface="Times New Roman" panose="02020603050405020304" pitchFamily="18" charset="0"/>
              </a:rPr>
              <a:t>Playfair</a:t>
            </a:r>
            <a:r>
              <a:rPr lang="en-US" altLang="en-US" i="1" dirty="0">
                <a:solidFill>
                  <a:srgbClr val="000000"/>
                </a:solidFill>
                <a:cs typeface="Times New Roman" panose="02020603050405020304" pitchFamily="18" charset="0"/>
              </a:rPr>
              <a:t> cipher</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tidak</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cukup</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besar</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hanya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dua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huruf</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sehingga</a:t>
            </a:r>
            <a:r>
              <a:rPr lang="en-US" altLang="en-US" dirty="0">
                <a:solidFill>
                  <a:srgbClr val="000000"/>
                </a:solidFill>
                <a:cs typeface="Times New Roman" panose="02020603050405020304" pitchFamily="18" charset="0"/>
              </a:rPr>
              <a:t> </a:t>
            </a:r>
            <a:r>
              <a:rPr lang="en-US" altLang="en-US" i="1" dirty="0" err="1">
                <a:solidFill>
                  <a:srgbClr val="000000"/>
                </a:solidFill>
                <a:cs typeface="Times New Roman" panose="02020603050405020304" pitchFamily="18" charset="0"/>
              </a:rPr>
              <a:t>Playfair</a:t>
            </a:r>
            <a:r>
              <a:rPr lang="en-US" altLang="en-US" i="1" dirty="0">
                <a:solidFill>
                  <a:srgbClr val="000000"/>
                </a:solidFill>
                <a:cs typeface="Times New Roman" panose="02020603050405020304" pitchFamily="18" charset="0"/>
              </a:rPr>
              <a:t> cipher</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tidak</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aman</a:t>
            </a:r>
            <a:r>
              <a:rPr lang="en-US" altLang="en-US" dirty="0">
                <a:solidFill>
                  <a:srgbClr val="000000"/>
                </a:solidFill>
                <a:cs typeface="Times New Roman" panose="02020603050405020304" pitchFamily="18" charset="0"/>
              </a:rPr>
              <a:t>. </a:t>
            </a:r>
          </a:p>
          <a:p>
            <a:pPr algn="just" eaLnBrk="1" hangingPunct="1">
              <a:lnSpc>
                <a:spcPct val="90000"/>
              </a:lnSpc>
            </a:pPr>
            <a:endParaRPr lang="en-US" altLang="en-US" dirty="0">
              <a:solidFill>
                <a:srgbClr val="000000"/>
              </a:solidFill>
              <a:cs typeface="Times New Roman" panose="02020603050405020304" pitchFamily="18" charset="0"/>
            </a:endParaRPr>
          </a:p>
          <a:p>
            <a:pPr algn="just" eaLnBrk="1" hangingPunct="1">
              <a:lnSpc>
                <a:spcPct val="90000"/>
              </a:lnSpc>
            </a:pPr>
            <a:r>
              <a:rPr lang="en-US" altLang="en-US" i="1" dirty="0" err="1">
                <a:solidFill>
                  <a:srgbClr val="000000"/>
                </a:solidFill>
                <a:cs typeface="Times New Roman" panose="02020603050405020304" pitchFamily="18" charset="0"/>
              </a:rPr>
              <a:t>Playfair</a:t>
            </a:r>
            <a:r>
              <a:rPr lang="en-US" altLang="en-US" i="1" dirty="0">
                <a:solidFill>
                  <a:srgbClr val="000000"/>
                </a:solidFill>
                <a:cs typeface="Times New Roman" panose="02020603050405020304" pitchFamily="18" charset="0"/>
              </a:rPr>
              <a:t> cipher</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dapat</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dipecahkan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dengan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analisis</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frekuensi</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pasangan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huruf</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karena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terdapat</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tabel</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frekuensi</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kemunculan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pasangan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huruf</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dalam</a:t>
            </a:r>
            <a:r>
              <a:rPr lang="en-US" altLang="en-US" dirty="0">
                <a:solidFill>
                  <a:srgbClr val="000000"/>
                </a:solidFill>
                <a:cs typeface="Times New Roman" panose="02020603050405020304" pitchFamily="18" charset="0"/>
              </a:rPr>
              <a:t> Bahasa </a:t>
            </a:r>
            <a:r>
              <a:rPr lang="en-US" altLang="en-US" dirty="0" err="1">
                <a:solidFill>
                  <a:srgbClr val="000000"/>
                </a:solidFill>
                <a:cs typeface="Times New Roman" panose="02020603050405020304" pitchFamily="18" charset="0"/>
              </a:rPr>
              <a:t>Inggris</a:t>
            </a:r>
            <a:r>
              <a:rPr lang="en-US" altLang="en-US" dirty="0">
                <a:solidFill>
                  <a:srgbClr val="000000"/>
                </a:solidFill>
                <a:cs typeface="Times New Roman" panose="02020603050405020304" pitchFamily="18" charset="0"/>
              </a:rPr>
              <a:t>.</a:t>
            </a:r>
          </a:p>
        </p:txBody>
      </p:sp>
      <p:sp>
        <p:nvSpPr>
          <p:cNvPr id="5530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553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68C4673A-943D-424F-BFEB-510FC9A26C30}" type="slidenum">
              <a:rPr lang="en-GB" altLang="en-US" sz="2400">
                <a:solidFill>
                  <a:schemeClr val="tx2"/>
                </a:solidFill>
              </a:rPr>
              <a:pPr>
                <a:spcBef>
                  <a:spcPct val="0"/>
                </a:spcBef>
                <a:buClrTx/>
                <a:buSzTx/>
                <a:buFontTx/>
                <a:buNone/>
              </a:pPr>
              <a:t>49</a:t>
            </a:fld>
            <a:endParaRPr lang="en-GB" altLang="en-US" sz="1400">
              <a:solidFill>
                <a:schemeClr val="tx2"/>
              </a:solidFill>
            </a:endParaRPr>
          </a:p>
        </p:txBody>
      </p:sp>
    </p:spTree>
    <p:extLst>
      <p:ext uri="{BB962C8B-B14F-4D97-AF65-F5344CB8AC3E}">
        <p14:creationId xmlns:p14="http://schemas.microsoft.com/office/powerpoint/2010/main" val="339022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9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56C34495-6F0D-4B11-B4B9-948632575284}" type="slidenum">
              <a:rPr lang="en-GB" altLang="en-US" sz="2400">
                <a:solidFill>
                  <a:schemeClr val="tx2"/>
                </a:solidFill>
              </a:rPr>
              <a:pPr>
                <a:spcBef>
                  <a:spcPct val="0"/>
                </a:spcBef>
                <a:buClrTx/>
                <a:buSzTx/>
                <a:buFontTx/>
                <a:buNone/>
              </a:pPr>
              <a:t>5</a:t>
            </a:fld>
            <a:endParaRPr lang="en-GB" altLang="en-US" sz="1400">
              <a:solidFill>
                <a:schemeClr val="tx2"/>
              </a:solidFill>
            </a:endParaRPr>
          </a:p>
        </p:txBody>
      </p:sp>
      <p:sp>
        <p:nvSpPr>
          <p:cNvPr id="9220" name="Rectangle 3"/>
          <p:cNvSpPr>
            <a:spLocks noGrp="1" noChangeArrowheads="1"/>
          </p:cNvSpPr>
          <p:nvPr>
            <p:ph type="body" idx="1"/>
          </p:nvPr>
        </p:nvSpPr>
        <p:spPr>
          <a:xfrm>
            <a:off x="914399" y="838200"/>
            <a:ext cx="10257183" cy="5378450"/>
          </a:xfrm>
        </p:spPr>
        <p:txBody>
          <a:bodyPr/>
          <a:lstStyle/>
          <a:p>
            <a:pPr eaLnBrk="1" hangingPunct="1">
              <a:buFont typeface="Wingdings" panose="05000000000000000000" pitchFamily="2" charset="2"/>
              <a:buNone/>
            </a:pPr>
            <a:r>
              <a:rPr lang="en-US" altLang="en-US" b="1" dirty="0" err="1">
                <a:solidFill>
                  <a:srgbClr val="010000"/>
                </a:solidFill>
              </a:rPr>
              <a:t>Contoh</a:t>
            </a:r>
            <a:r>
              <a:rPr lang="en-US" altLang="en-US" b="1" dirty="0">
                <a:solidFill>
                  <a:srgbClr val="010000"/>
                </a:solidFill>
              </a:rPr>
              <a:t> 2.</a:t>
            </a:r>
            <a:r>
              <a:rPr lang="en-US" altLang="en-US" dirty="0">
                <a:solidFill>
                  <a:srgbClr val="010000"/>
                </a:solidFill>
              </a:rPr>
              <a:t> </a:t>
            </a:r>
          </a:p>
          <a:p>
            <a:pPr eaLnBrk="1" hangingPunct="1">
              <a:buFont typeface="Wingdings" panose="05000000000000000000" pitchFamily="2" charset="2"/>
              <a:buNone/>
            </a:pP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a:t>
            </a:r>
            <a:r>
              <a:rPr lang="en-US" altLang="en-US" dirty="0">
                <a:solidFill>
                  <a:srgbClr val="010000"/>
                </a:solidFill>
                <a:latin typeface="Courier New" panose="02070309020205020404" pitchFamily="49" charset="0"/>
                <a:cs typeface="Courier New" panose="02070309020205020404" pitchFamily="49" charset="0"/>
              </a:rPr>
              <a:t>HKC</a:t>
            </a:r>
            <a:r>
              <a:rPr lang="en-GB" altLang="en-US" dirty="0">
                <a:solidFill>
                  <a:srgbClr val="010000"/>
                </a:solidFill>
              </a:rPr>
              <a:t> </a:t>
            </a:r>
            <a:endParaRPr lang="en-US" altLang="en-US" dirty="0">
              <a:solidFill>
                <a:srgbClr val="010000"/>
              </a:solidFill>
            </a:endParaRPr>
          </a:p>
          <a:p>
            <a:pPr eaLnBrk="1" hangingPunct="1">
              <a:buFont typeface="Wingdings" panose="05000000000000000000" pitchFamily="2" charset="2"/>
              <a:buNone/>
            </a:pP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p>
          <a:p>
            <a:pPr eaLnBrk="1" hangingPunct="1">
              <a:buFont typeface="Wingdings" panose="05000000000000000000" pitchFamily="2" charset="2"/>
              <a:buNone/>
            </a:pPr>
            <a:r>
              <a:rPr lang="en-US" altLang="en-US" dirty="0">
                <a:solidFill>
                  <a:srgbClr val="010000"/>
                </a:solidFill>
              </a:rPr>
              <a:t>	- </a:t>
            </a:r>
            <a:r>
              <a:rPr lang="en-US" altLang="en-US" dirty="0" err="1">
                <a:solidFill>
                  <a:srgbClr val="010000"/>
                </a:solidFill>
              </a:rPr>
              <a:t>lebih</a:t>
            </a:r>
            <a:r>
              <a:rPr lang="en-US" altLang="en-US" dirty="0">
                <a:solidFill>
                  <a:srgbClr val="010000"/>
                </a:solidFill>
              </a:rPr>
              <a:t> </a:t>
            </a:r>
            <a:r>
              <a:rPr lang="en-US" altLang="en-US" dirty="0" err="1">
                <a:solidFill>
                  <a:srgbClr val="010000"/>
                </a:solidFill>
              </a:rPr>
              <a:t>sukar</a:t>
            </a:r>
            <a:r>
              <a:rPr lang="en-US" altLang="en-US" dirty="0">
                <a:solidFill>
                  <a:srgbClr val="010000"/>
                </a:solidFill>
              </a:rPr>
              <a:t> </a:t>
            </a:r>
            <a:r>
              <a:rPr lang="en-US" altLang="en-US" dirty="0" err="1">
                <a:solidFill>
                  <a:srgbClr val="010000"/>
                </a:solidFill>
              </a:rPr>
              <a:t>ditentukan</a:t>
            </a:r>
            <a:r>
              <a:rPr lang="en-US" altLang="en-US" dirty="0">
                <a:solidFill>
                  <a:srgbClr val="010000"/>
                </a:solidFill>
              </a:rPr>
              <a:t>, </a:t>
            </a:r>
          </a:p>
          <a:p>
            <a:pPr eaLnBrk="1" hangingPunct="1">
              <a:buFont typeface="Wingdings" panose="05000000000000000000" pitchFamily="2" charset="2"/>
              <a:buNone/>
            </a:pPr>
            <a:r>
              <a:rPr lang="en-US" altLang="en-US" dirty="0">
                <a:solidFill>
                  <a:srgbClr val="010000"/>
                </a:solidFill>
              </a:rPr>
              <a:t>	- </a:t>
            </a:r>
            <a:r>
              <a:rPr lang="en-US" altLang="en-US" dirty="0" err="1">
                <a:solidFill>
                  <a:srgbClr val="010000"/>
                </a:solidFill>
              </a:rPr>
              <a:t>tetapi</a:t>
            </a:r>
            <a:r>
              <a:rPr lang="en-US" altLang="en-US" dirty="0">
                <a:solidFill>
                  <a:srgbClr val="010000"/>
                </a:solidFill>
              </a:rPr>
              <a:t> </a:t>
            </a:r>
            <a:r>
              <a:rPr lang="en-US" altLang="en-US" dirty="0" err="1">
                <a:solidFill>
                  <a:srgbClr val="010000"/>
                </a:solidFill>
                <a:cs typeface="Times New Roman" panose="02020603050405020304" pitchFamily="18" charset="0"/>
              </a:rPr>
              <a:t>tidak</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mungkin</a:t>
            </a:r>
            <a:r>
              <a:rPr lang="en-US" altLang="en-US" dirty="0">
                <a:solidFill>
                  <a:srgbClr val="010000"/>
                </a:solidFill>
                <a:cs typeface="Times New Roman" panose="02020603050405020304" pitchFamily="18" charset="0"/>
              </a:rPr>
              <a:t> </a:t>
            </a:r>
          </a:p>
          <a:p>
            <a:pPr eaLnBrk="1" hangingPunct="1">
              <a:buFont typeface="Wingdings" panose="05000000000000000000" pitchFamily="2" charset="2"/>
              <a:buNone/>
            </a:pPr>
            <a:r>
              <a:rPr lang="en-US" altLang="en-US" dirty="0">
                <a:solidFill>
                  <a:srgbClr val="010000"/>
                </a:solidFill>
                <a:cs typeface="Times New Roman" panose="02020603050405020304" pitchFamily="18" charset="0"/>
              </a:rPr>
              <a:t>		</a:t>
            </a:r>
            <a:r>
              <a:rPr lang="en-US" altLang="en-US" dirty="0" smtClean="0">
                <a:solidFill>
                  <a:srgbClr val="010000"/>
                </a:solidFill>
                <a:latin typeface="Courier New" panose="02070309020205020404" pitchFamily="49" charset="0"/>
                <a:cs typeface="Courier New" panose="02070309020205020404" pitchFamily="49" charset="0"/>
              </a:rPr>
              <a:t>z</a:t>
            </a:r>
            <a:r>
              <a:rPr lang="en-US" altLang="en-US" dirty="0" smtClean="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diganti</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dengan</a:t>
            </a:r>
            <a:r>
              <a:rPr lang="en-US" altLang="en-US" dirty="0">
                <a:solidFill>
                  <a:srgbClr val="010000"/>
                </a:solidFill>
                <a:cs typeface="Times New Roman" panose="02020603050405020304" pitchFamily="18" charset="0"/>
              </a:rPr>
              <a:t> </a:t>
            </a:r>
            <a:r>
              <a:rPr lang="en-US" altLang="en-US" dirty="0">
                <a:solidFill>
                  <a:srgbClr val="010000"/>
                </a:solidFill>
                <a:latin typeface="Courier New" panose="02070309020205020404" pitchFamily="49" charset="0"/>
                <a:cs typeface="Courier New" panose="02070309020205020404" pitchFamily="49" charset="0"/>
              </a:rPr>
              <a:t>H</a:t>
            </a:r>
            <a:r>
              <a:rPr lang="en-US" altLang="en-US" dirty="0">
                <a:solidFill>
                  <a:srgbClr val="010000"/>
                </a:solidFill>
                <a:cs typeface="Times New Roman" panose="02020603050405020304" pitchFamily="18" charset="0"/>
              </a:rPr>
              <a:t>, </a:t>
            </a:r>
          </a:p>
          <a:p>
            <a:pPr eaLnBrk="1" hangingPunct="1">
              <a:buFont typeface="Wingdings" panose="05000000000000000000" pitchFamily="2" charset="2"/>
              <a:buNone/>
            </a:pPr>
            <a:r>
              <a:rPr lang="en-US" altLang="en-US" dirty="0">
                <a:solidFill>
                  <a:srgbClr val="010000"/>
                </a:solidFill>
                <a:cs typeface="Times New Roman" panose="02020603050405020304" pitchFamily="18" charset="0"/>
              </a:rPr>
              <a:t>	     </a:t>
            </a:r>
            <a:r>
              <a:rPr lang="en-US" altLang="en-US" dirty="0" smtClean="0">
                <a:solidFill>
                  <a:srgbClr val="010000"/>
                </a:solidFill>
                <a:cs typeface="Times New Roman" panose="02020603050405020304" pitchFamily="18" charset="0"/>
              </a:rPr>
              <a:t>    </a:t>
            </a:r>
            <a:r>
              <a:rPr lang="en-US" altLang="en-US" dirty="0" smtClean="0">
                <a:solidFill>
                  <a:srgbClr val="010000"/>
                </a:solidFill>
                <a:latin typeface="Courier New" panose="02070309020205020404" pitchFamily="49" charset="0"/>
                <a:cs typeface="Courier New" panose="02070309020205020404" pitchFamily="49" charset="0"/>
              </a:rPr>
              <a:t>q</a:t>
            </a:r>
            <a:r>
              <a:rPr lang="en-US" altLang="en-US" dirty="0" smtClean="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dengan</a:t>
            </a:r>
            <a:r>
              <a:rPr lang="en-US" altLang="en-US" dirty="0">
                <a:solidFill>
                  <a:srgbClr val="010000"/>
                </a:solidFill>
                <a:cs typeface="Times New Roman" panose="02020603050405020304" pitchFamily="18" charset="0"/>
              </a:rPr>
              <a:t> </a:t>
            </a:r>
            <a:r>
              <a:rPr lang="en-US" altLang="en-US" dirty="0">
                <a:solidFill>
                  <a:srgbClr val="010000"/>
                </a:solidFill>
                <a:latin typeface="Courier New" panose="02070309020205020404" pitchFamily="49" charset="0"/>
                <a:cs typeface="Courier New" panose="02070309020205020404" pitchFamily="49" charset="0"/>
              </a:rPr>
              <a:t>K</a:t>
            </a:r>
            <a:r>
              <a:rPr lang="en-US" altLang="en-US" dirty="0">
                <a:solidFill>
                  <a:srgbClr val="010000"/>
                </a:solidFill>
                <a:cs typeface="Times New Roman" panose="02020603050405020304" pitchFamily="18" charset="0"/>
              </a:rPr>
              <a:t>, </a:t>
            </a:r>
          </a:p>
          <a:p>
            <a:pPr eaLnBrk="1" hangingPunct="1">
              <a:buFont typeface="Wingdings" panose="05000000000000000000" pitchFamily="2" charset="2"/>
              <a:buNone/>
            </a:pPr>
            <a:r>
              <a:rPr lang="en-US" altLang="en-US" dirty="0">
                <a:solidFill>
                  <a:srgbClr val="010000"/>
                </a:solidFill>
                <a:cs typeface="Times New Roman" panose="02020603050405020304" pitchFamily="18" charset="0"/>
              </a:rPr>
              <a:t>		</a:t>
            </a:r>
            <a:r>
              <a:rPr lang="en-US" altLang="en-US" dirty="0" smtClean="0">
                <a:solidFill>
                  <a:srgbClr val="010000"/>
                </a:solidFill>
                <a:latin typeface="Courier New" panose="02070309020205020404" pitchFamily="49" charset="0"/>
                <a:cs typeface="Courier New" panose="02070309020205020404" pitchFamily="49" charset="0"/>
              </a:rPr>
              <a:t>k </a:t>
            </a:r>
            <a:r>
              <a:rPr lang="en-US" altLang="en-US" dirty="0" err="1">
                <a:solidFill>
                  <a:srgbClr val="010000"/>
                </a:solidFill>
                <a:cs typeface="Times New Roman" panose="02020603050405020304" pitchFamily="18" charset="0"/>
              </a:rPr>
              <a:t>dengan</a:t>
            </a:r>
            <a:r>
              <a:rPr lang="en-US" altLang="en-US" dirty="0">
                <a:solidFill>
                  <a:srgbClr val="010000"/>
                </a:solidFill>
                <a:cs typeface="Times New Roman" panose="02020603050405020304" pitchFamily="18" charset="0"/>
              </a:rPr>
              <a:t> </a:t>
            </a:r>
            <a:r>
              <a:rPr lang="en-US" altLang="en-US" dirty="0">
                <a:solidFill>
                  <a:srgbClr val="010000"/>
                </a:solidFill>
                <a:latin typeface="Courier New" panose="02070309020205020404" pitchFamily="49" charset="0"/>
                <a:cs typeface="Courier New" panose="02070309020205020404" pitchFamily="49" charset="0"/>
              </a:rPr>
              <a:t>C</a:t>
            </a:r>
            <a:r>
              <a:rPr lang="en-US" altLang="en-US" dirty="0">
                <a:solidFill>
                  <a:srgbClr val="010000"/>
                </a:solidFill>
                <a:cs typeface="Times New Roman" panose="02020603050405020304" pitchFamily="18" charset="0"/>
              </a:rPr>
              <a:t>, </a:t>
            </a:r>
          </a:p>
          <a:p>
            <a:pPr eaLnBrk="1" hangingPunct="1">
              <a:buFont typeface="Wingdings" panose="05000000000000000000" pitchFamily="2" charset="2"/>
              <a:buNone/>
            </a:pP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karena</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tidak</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ada</a:t>
            </a:r>
            <a:r>
              <a:rPr lang="en-US" altLang="en-US" dirty="0">
                <a:solidFill>
                  <a:srgbClr val="010000"/>
                </a:solidFill>
                <a:cs typeface="Times New Roman" panose="02020603050405020304" pitchFamily="18" charset="0"/>
              </a:rPr>
              <a:t> kata </a:t>
            </a:r>
            <a:r>
              <a:rPr lang="en-US" altLang="en-US" smtClean="0">
                <a:solidFill>
                  <a:srgbClr val="010000"/>
                </a:solidFill>
                <a:cs typeface="Times New Roman" panose="02020603050405020304" pitchFamily="18" charset="0"/>
              </a:rPr>
              <a:t>“</a:t>
            </a:r>
            <a:r>
              <a:rPr lang="en-US" altLang="en-US" smtClean="0">
                <a:solidFill>
                  <a:srgbClr val="010000"/>
                </a:solidFill>
                <a:cs typeface="Times New Roman" panose="02020603050405020304" pitchFamily="18" charset="0"/>
              </a:rPr>
              <a:t>zqk” </a:t>
            </a:r>
            <a:r>
              <a:rPr lang="en-US" altLang="en-US" dirty="0" err="1">
                <a:solidFill>
                  <a:srgbClr val="010000"/>
                </a:solidFill>
                <a:cs typeface="Times New Roman" panose="02020603050405020304" pitchFamily="18" charset="0"/>
              </a:rPr>
              <a:t>dalam</a:t>
            </a:r>
            <a:r>
              <a:rPr lang="en-US" altLang="en-US" dirty="0">
                <a:solidFill>
                  <a:srgbClr val="010000"/>
                </a:solidFill>
                <a:cs typeface="Times New Roman" panose="02020603050405020304" pitchFamily="18" charset="0"/>
              </a:rPr>
              <a:t> Bahasa </a:t>
            </a:r>
            <a:r>
              <a:rPr lang="en-US" altLang="en-US" dirty="0" err="1">
                <a:solidFill>
                  <a:srgbClr val="010000"/>
                </a:solidFill>
                <a:cs typeface="Times New Roman" panose="02020603050405020304" pitchFamily="18" charset="0"/>
              </a:rPr>
              <a:t>Inggris</a:t>
            </a:r>
            <a:endParaRPr lang="en-US" altLang="en-US" dirty="0">
              <a:solidFill>
                <a:srgbClr val="010000"/>
              </a:solidFill>
              <a:cs typeface="Times New Roman" panose="02020603050405020304" pitchFamily="18" charset="0"/>
            </a:endParaRPr>
          </a:p>
          <a:p>
            <a:pPr eaLnBrk="1" hangingPunct="1">
              <a:buFont typeface="Wingdings" panose="05000000000000000000" pitchFamily="2" charset="2"/>
              <a:buNone/>
            </a:pPr>
            <a:endParaRPr lang="en-GB" altLang="en-US" dirty="0">
              <a:solidFill>
                <a:srgbClr val="010000"/>
              </a:solidFill>
            </a:endParaRPr>
          </a:p>
        </p:txBody>
      </p:sp>
    </p:spTree>
    <p:extLst>
      <p:ext uri="{BB962C8B-B14F-4D97-AF65-F5344CB8AC3E}">
        <p14:creationId xmlns:p14="http://schemas.microsoft.com/office/powerpoint/2010/main" val="41024159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636104" y="715617"/>
            <a:ext cx="10717696" cy="5302250"/>
          </a:xfrm>
        </p:spPr>
        <p:txBody>
          <a:bodyPr>
            <a:normAutofit/>
          </a:bodyPr>
          <a:lstStyle/>
          <a:p>
            <a:pPr algn="just" eaLnBrk="1" hangingPunct="1">
              <a:lnSpc>
                <a:spcPct val="90000"/>
              </a:lnSpc>
            </a:pPr>
            <a:r>
              <a:rPr lang="en-US" altLang="en-US" dirty="0" err="1">
                <a:solidFill>
                  <a:srgbClr val="000000"/>
                </a:solidFill>
                <a:cs typeface="Times New Roman" panose="02020603050405020304" pitchFamily="18" charset="0"/>
              </a:rPr>
              <a:t>Dalam</a:t>
            </a:r>
            <a:r>
              <a:rPr lang="en-US" altLang="en-US" dirty="0">
                <a:solidFill>
                  <a:srgbClr val="000000"/>
                </a:solidFill>
                <a:cs typeface="Times New Roman" panose="02020603050405020304" pitchFamily="18" charset="0"/>
              </a:rPr>
              <a:t> Bahasa </a:t>
            </a:r>
            <a:r>
              <a:rPr lang="en-US" altLang="en-US" dirty="0" err="1">
                <a:solidFill>
                  <a:srgbClr val="000000"/>
                </a:solidFill>
                <a:cs typeface="Times New Roman" panose="02020603050405020304" pitchFamily="18" charset="0"/>
              </a:rPr>
              <a:t>Inggris</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kita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bisa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mempunyai</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frekuensi</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kemunculan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pasangan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huruf</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misalnya</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pasangan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huruf</a:t>
            </a:r>
            <a:r>
              <a:rPr lang="en-US" altLang="en-US" dirty="0">
                <a:solidFill>
                  <a:srgbClr val="000000"/>
                </a:solidFill>
                <a:cs typeface="Times New Roman" panose="02020603050405020304" pitchFamily="18" charset="0"/>
              </a:rPr>
              <a:t> TH </a:t>
            </a:r>
            <a:r>
              <a:rPr lang="en-US" altLang="en-US" dirty="0" err="1">
                <a:solidFill>
                  <a:srgbClr val="000000"/>
                </a:solidFill>
                <a:cs typeface="Times New Roman" panose="02020603050405020304" pitchFamily="18" charset="0"/>
              </a:rPr>
              <a:t>dan</a:t>
            </a:r>
            <a:r>
              <a:rPr lang="en-US" altLang="en-US" dirty="0">
                <a:solidFill>
                  <a:srgbClr val="000000"/>
                </a:solidFill>
                <a:cs typeface="Times New Roman" panose="02020603050405020304" pitchFamily="18" charset="0"/>
              </a:rPr>
              <a:t> HE paling </a:t>
            </a:r>
            <a:r>
              <a:rPr lang="en-US" altLang="en-US" dirty="0" err="1">
                <a:solidFill>
                  <a:srgbClr val="000000"/>
                </a:solidFill>
                <a:cs typeface="Times New Roman" panose="02020603050405020304" pitchFamily="18" charset="0"/>
              </a:rPr>
              <a:t>sering</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muncul</a:t>
            </a:r>
            <a:r>
              <a:rPr lang="en-US" altLang="en-US" dirty="0">
                <a:solidFill>
                  <a:srgbClr val="000000"/>
                </a:solidFill>
                <a:cs typeface="Times New Roman" panose="02020603050405020304" pitchFamily="18" charset="0"/>
              </a:rPr>
              <a:t>. </a:t>
            </a:r>
          </a:p>
          <a:p>
            <a:pPr algn="just" eaLnBrk="1" hangingPunct="1">
              <a:lnSpc>
                <a:spcPct val="90000"/>
              </a:lnSpc>
            </a:pPr>
            <a:endParaRPr lang="en-US" altLang="en-US" dirty="0">
              <a:solidFill>
                <a:srgbClr val="000000"/>
              </a:solidFill>
              <a:cs typeface="Times New Roman" panose="02020603050405020304" pitchFamily="18" charset="0"/>
            </a:endParaRPr>
          </a:p>
          <a:p>
            <a:pPr algn="just" eaLnBrk="1" hangingPunct="1">
              <a:lnSpc>
                <a:spcPct val="90000"/>
              </a:lnSpc>
            </a:pPr>
            <a:r>
              <a:rPr lang="en-US" altLang="en-US" dirty="0" err="1">
                <a:solidFill>
                  <a:srgbClr val="000000"/>
                </a:solidFill>
                <a:cs typeface="Times New Roman" panose="02020603050405020304" pitchFamily="18" charset="0"/>
              </a:rPr>
              <a:t>Dengan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menggunakan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tabel</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frekuensi</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kemunculan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pasangan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huruf</a:t>
            </a:r>
            <a:r>
              <a:rPr lang="en-US" altLang="en-US" dirty="0">
                <a:solidFill>
                  <a:srgbClr val="000000"/>
                </a:solidFill>
                <a:cs typeface="Times New Roman" panose="02020603050405020304" pitchFamily="18" charset="0"/>
              </a:rPr>
              <a:t> di </a:t>
            </a:r>
            <a:r>
              <a:rPr lang="en-US" altLang="en-US" dirty="0" err="1">
                <a:solidFill>
                  <a:srgbClr val="000000"/>
                </a:solidFill>
                <a:cs typeface="Times New Roman" panose="02020603050405020304" pitchFamily="18" charset="0"/>
              </a:rPr>
              <a:t>dalam</a:t>
            </a:r>
            <a:r>
              <a:rPr lang="en-US" altLang="en-US" dirty="0">
                <a:solidFill>
                  <a:srgbClr val="000000"/>
                </a:solidFill>
                <a:cs typeface="Times New Roman" panose="02020603050405020304" pitchFamily="18" charset="0"/>
              </a:rPr>
              <a:t> Bahasa </a:t>
            </a:r>
            <a:r>
              <a:rPr lang="en-US" altLang="en-US" dirty="0" err="1">
                <a:solidFill>
                  <a:srgbClr val="000000"/>
                </a:solidFill>
                <a:cs typeface="Times New Roman" panose="02020603050405020304" pitchFamily="18" charset="0"/>
              </a:rPr>
              <a:t>Inggris</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dan</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cipherteks</a:t>
            </a:r>
            <a:r>
              <a:rPr lang="en-US" altLang="en-US" dirty="0">
                <a:solidFill>
                  <a:srgbClr val="000000"/>
                </a:solidFill>
                <a:cs typeface="Times New Roman" panose="02020603050405020304" pitchFamily="18" charset="0"/>
              </a:rPr>
              <a:t> yang </a:t>
            </a:r>
            <a:r>
              <a:rPr lang="en-US" altLang="en-US" dirty="0" err="1">
                <a:solidFill>
                  <a:srgbClr val="000000"/>
                </a:solidFill>
                <a:cs typeface="Times New Roman" panose="02020603050405020304" pitchFamily="18" charset="0"/>
              </a:rPr>
              <a:t>cukup</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banyak</a:t>
            </a:r>
            <a:r>
              <a:rPr lang="en-US" altLang="en-US" dirty="0">
                <a:solidFill>
                  <a:srgbClr val="000000"/>
                </a:solidFill>
                <a:cs typeface="Times New Roman" panose="02020603050405020304" pitchFamily="18" charset="0"/>
              </a:rPr>
              <a:t>, </a:t>
            </a:r>
            <a:r>
              <a:rPr lang="en-US" altLang="en-US" i="1" dirty="0" err="1">
                <a:solidFill>
                  <a:srgbClr val="000000"/>
                </a:solidFill>
                <a:cs typeface="Times New Roman" panose="02020603050405020304" pitchFamily="18" charset="0"/>
              </a:rPr>
              <a:t>Playfair</a:t>
            </a:r>
            <a:r>
              <a:rPr lang="en-US" altLang="en-US" i="1" dirty="0">
                <a:solidFill>
                  <a:srgbClr val="000000"/>
                </a:solidFill>
                <a:cs typeface="Times New Roman" panose="02020603050405020304" pitchFamily="18" charset="0"/>
              </a:rPr>
              <a:t> cipher</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dapat</a:t>
            </a:r>
            <a:r>
              <a:rPr lang="en-US" altLang="en-US" dirty="0">
                <a:solidFill>
                  <a:srgbClr val="000000"/>
                </a:solidFill>
                <a:cs typeface="Times New Roman" panose="02020603050405020304" pitchFamily="18" charset="0"/>
              </a:rPr>
              <a:t> </a:t>
            </a:r>
            <a:r>
              <a:rPr lang="en-US" altLang="en-US" dirty="0" err="1">
                <a:solidFill>
                  <a:srgbClr val="000000"/>
                </a:solidFill>
                <a:cs typeface="Times New Roman" panose="02020603050405020304" pitchFamily="18" charset="0"/>
              </a:rPr>
              <a:t>dipecahkan</a:t>
            </a:r>
            <a:r>
              <a:rPr lang="en-US" altLang="en-US" dirty="0">
                <a:solidFill>
                  <a:srgbClr val="000000"/>
                </a:solidFill>
                <a:cs typeface="Times New Roman" panose="02020603050405020304" pitchFamily="18" charset="0"/>
              </a:rPr>
              <a:t>.</a:t>
            </a:r>
          </a:p>
          <a:p>
            <a:pPr algn="just" eaLnBrk="1" hangingPunct="1">
              <a:lnSpc>
                <a:spcPct val="90000"/>
              </a:lnSpc>
            </a:pPr>
            <a:endParaRPr lang="en-US" altLang="en-US" dirty="0">
              <a:solidFill>
                <a:srgbClr val="000000"/>
              </a:solidFill>
              <a:cs typeface="Times New Roman" panose="02020603050405020304" pitchFamily="18" charset="0"/>
            </a:endParaRPr>
          </a:p>
          <a:p>
            <a:pPr algn="just" eaLnBrk="1" hangingPunct="1">
              <a:lnSpc>
                <a:spcPct val="90000"/>
              </a:lnSpc>
            </a:pPr>
            <a:r>
              <a:rPr lang="en-US" altLang="en-US" dirty="0" err="1">
                <a:solidFill>
                  <a:srgbClr val="000000"/>
                </a:solidFill>
              </a:rPr>
              <a:t>Kelemahan</a:t>
            </a:r>
            <a:r>
              <a:rPr lang="en-US" altLang="en-US" dirty="0">
                <a:solidFill>
                  <a:srgbClr val="000000"/>
                </a:solidFill>
              </a:rPr>
              <a:t> </a:t>
            </a:r>
            <a:r>
              <a:rPr lang="en-US" altLang="en-US" dirty="0" err="1">
                <a:solidFill>
                  <a:srgbClr val="000000"/>
                </a:solidFill>
              </a:rPr>
              <a:t>lainnya</a:t>
            </a:r>
            <a:r>
              <a:rPr lang="en-US" altLang="en-US" dirty="0">
                <a:solidFill>
                  <a:srgbClr val="000000"/>
                </a:solidFill>
              </a:rPr>
              <a:t>, bigram </a:t>
            </a:r>
            <a:r>
              <a:rPr lang="en-US" altLang="en-US" dirty="0" err="1">
                <a:solidFill>
                  <a:srgbClr val="000000"/>
                </a:solidFill>
              </a:rPr>
              <a:t>dan</a:t>
            </a:r>
            <a:r>
              <a:rPr lang="en-US" altLang="en-US" dirty="0">
                <a:solidFill>
                  <a:srgbClr val="000000"/>
                </a:solidFill>
              </a:rPr>
              <a:t> </a:t>
            </a:r>
            <a:r>
              <a:rPr lang="en-US" altLang="en-US" dirty="0" err="1">
                <a:solidFill>
                  <a:srgbClr val="000000"/>
                </a:solidFill>
              </a:rPr>
              <a:t>kebalikannya</a:t>
            </a:r>
            <a:r>
              <a:rPr lang="en-US" altLang="en-US" dirty="0">
                <a:solidFill>
                  <a:srgbClr val="000000"/>
                </a:solidFill>
              </a:rPr>
              <a:t> (</a:t>
            </a:r>
            <a:r>
              <a:rPr lang="en-US" altLang="en-US" dirty="0" err="1">
                <a:solidFill>
                  <a:srgbClr val="000000"/>
                </a:solidFill>
              </a:rPr>
              <a:t>misal</a:t>
            </a:r>
            <a:r>
              <a:rPr lang="en-US" altLang="en-US" dirty="0">
                <a:solidFill>
                  <a:srgbClr val="000000"/>
                </a:solidFill>
              </a:rPr>
              <a:t> AB </a:t>
            </a:r>
            <a:r>
              <a:rPr lang="en-US" altLang="en-US" dirty="0" err="1">
                <a:solidFill>
                  <a:srgbClr val="000000"/>
                </a:solidFill>
              </a:rPr>
              <a:t>dan</a:t>
            </a:r>
            <a:r>
              <a:rPr lang="en-US" altLang="en-US" dirty="0">
                <a:solidFill>
                  <a:srgbClr val="000000"/>
                </a:solidFill>
              </a:rPr>
              <a:t> BA) </a:t>
            </a:r>
            <a:r>
              <a:rPr lang="en-US" altLang="en-US" dirty="0" err="1">
                <a:solidFill>
                  <a:srgbClr val="000000"/>
                </a:solidFill>
              </a:rPr>
              <a:t>akan</a:t>
            </a:r>
            <a:r>
              <a:rPr lang="en-US" altLang="en-US" dirty="0">
                <a:solidFill>
                  <a:srgbClr val="000000"/>
                </a:solidFill>
              </a:rPr>
              <a:t> </a:t>
            </a:r>
            <a:r>
              <a:rPr lang="en-US" altLang="en-US" dirty="0" err="1">
                <a:solidFill>
                  <a:srgbClr val="000000"/>
                </a:solidFill>
              </a:rPr>
              <a:t>didekripsi</a:t>
            </a:r>
            <a:r>
              <a:rPr lang="en-US" altLang="en-US" dirty="0">
                <a:solidFill>
                  <a:srgbClr val="000000"/>
                </a:solidFill>
              </a:rPr>
              <a:t> </a:t>
            </a:r>
            <a:r>
              <a:rPr lang="en-US" altLang="en-US" dirty="0" err="1">
                <a:solidFill>
                  <a:srgbClr val="000000"/>
                </a:solidFill>
              </a:rPr>
              <a:t>menjadi</a:t>
            </a:r>
            <a:r>
              <a:rPr lang="en-US" altLang="en-US" dirty="0">
                <a:solidFill>
                  <a:srgbClr val="000000"/>
                </a:solidFill>
              </a:rPr>
              <a:t> </a:t>
            </a:r>
            <a:r>
              <a:rPr lang="en-US" altLang="en-US" dirty="0" err="1">
                <a:solidFill>
                  <a:srgbClr val="000000"/>
                </a:solidFill>
              </a:rPr>
              <a:t>pola</a:t>
            </a:r>
            <a:r>
              <a:rPr lang="en-US" altLang="en-US" dirty="0">
                <a:solidFill>
                  <a:srgbClr val="000000"/>
                </a:solidFill>
              </a:rPr>
              <a:t> </a:t>
            </a:r>
            <a:r>
              <a:rPr lang="en-US" altLang="en-US" dirty="0" err="1">
                <a:solidFill>
                  <a:srgbClr val="000000"/>
                </a:solidFill>
              </a:rPr>
              <a:t>huruf</a:t>
            </a:r>
            <a:r>
              <a:rPr lang="en-US" altLang="en-US" dirty="0">
                <a:solidFill>
                  <a:srgbClr val="000000"/>
                </a:solidFill>
              </a:rPr>
              <a:t> </a:t>
            </a:r>
            <a:r>
              <a:rPr lang="en-US" altLang="en-US" dirty="0" err="1">
                <a:solidFill>
                  <a:srgbClr val="000000"/>
                </a:solidFill>
              </a:rPr>
              <a:t>plainteks</a:t>
            </a:r>
            <a:r>
              <a:rPr lang="en-US" altLang="en-US" dirty="0">
                <a:solidFill>
                  <a:srgbClr val="000000"/>
                </a:solidFill>
              </a:rPr>
              <a:t> yang </a:t>
            </a:r>
            <a:r>
              <a:rPr lang="en-US" altLang="en-US" dirty="0" err="1">
                <a:solidFill>
                  <a:srgbClr val="000000"/>
                </a:solidFill>
              </a:rPr>
              <a:t>sama</a:t>
            </a:r>
            <a:r>
              <a:rPr lang="en-US" altLang="en-US" dirty="0">
                <a:solidFill>
                  <a:srgbClr val="000000"/>
                </a:solidFill>
              </a:rPr>
              <a:t> (</a:t>
            </a:r>
            <a:r>
              <a:rPr lang="en-US" altLang="en-US" dirty="0" err="1">
                <a:solidFill>
                  <a:srgbClr val="000000"/>
                </a:solidFill>
              </a:rPr>
              <a:t>misal</a:t>
            </a:r>
            <a:r>
              <a:rPr lang="en-US" altLang="en-US" dirty="0">
                <a:solidFill>
                  <a:srgbClr val="000000"/>
                </a:solidFill>
              </a:rPr>
              <a:t> RE </a:t>
            </a:r>
            <a:r>
              <a:rPr lang="en-US" altLang="en-US" dirty="0" err="1">
                <a:solidFill>
                  <a:srgbClr val="000000"/>
                </a:solidFill>
              </a:rPr>
              <a:t>dan</a:t>
            </a:r>
            <a:r>
              <a:rPr lang="en-US" altLang="en-US" dirty="0">
                <a:solidFill>
                  <a:srgbClr val="000000"/>
                </a:solidFill>
              </a:rPr>
              <a:t> ER). </a:t>
            </a:r>
            <a:r>
              <a:rPr lang="en-US" altLang="en-US" dirty="0" err="1">
                <a:solidFill>
                  <a:srgbClr val="000000"/>
                </a:solidFill>
              </a:rPr>
              <a:t>Dalam</a:t>
            </a:r>
            <a:r>
              <a:rPr lang="en-US" altLang="en-US" dirty="0">
                <a:solidFill>
                  <a:srgbClr val="000000"/>
                </a:solidFill>
              </a:rPr>
              <a:t> Bhs </a:t>
            </a:r>
            <a:r>
              <a:rPr lang="en-US" altLang="en-US" dirty="0" err="1">
                <a:solidFill>
                  <a:srgbClr val="000000"/>
                </a:solidFill>
              </a:rPr>
              <a:t>Inggris</a:t>
            </a:r>
            <a:r>
              <a:rPr lang="en-US" altLang="en-US" dirty="0">
                <a:solidFill>
                  <a:srgbClr val="000000"/>
                </a:solidFill>
              </a:rPr>
              <a:t> </a:t>
            </a:r>
            <a:r>
              <a:rPr lang="en-US" altLang="en-US" dirty="0" err="1">
                <a:solidFill>
                  <a:srgbClr val="000000"/>
                </a:solidFill>
              </a:rPr>
              <a:t>terdapat</a:t>
            </a:r>
            <a:r>
              <a:rPr lang="en-US" altLang="en-US" dirty="0">
                <a:solidFill>
                  <a:srgbClr val="000000"/>
                </a:solidFill>
              </a:rPr>
              <a:t> </a:t>
            </a:r>
            <a:r>
              <a:rPr lang="en-US" altLang="en-US" dirty="0" err="1">
                <a:solidFill>
                  <a:srgbClr val="000000"/>
                </a:solidFill>
              </a:rPr>
              <a:t>banyak</a:t>
            </a:r>
            <a:r>
              <a:rPr lang="en-US" altLang="en-US" dirty="0">
                <a:solidFill>
                  <a:srgbClr val="000000"/>
                </a:solidFill>
              </a:rPr>
              <a:t> kata yang </a:t>
            </a:r>
            <a:r>
              <a:rPr lang="en-US" altLang="en-US" dirty="0" err="1">
                <a:solidFill>
                  <a:srgbClr val="000000"/>
                </a:solidFill>
              </a:rPr>
              <a:t>mengandung</a:t>
            </a:r>
            <a:r>
              <a:rPr lang="en-US" altLang="en-US" dirty="0">
                <a:solidFill>
                  <a:srgbClr val="000000"/>
                </a:solidFill>
              </a:rPr>
              <a:t> bigram </a:t>
            </a:r>
            <a:r>
              <a:rPr lang="en-US" altLang="en-US" dirty="0" err="1">
                <a:solidFill>
                  <a:srgbClr val="000000"/>
                </a:solidFill>
              </a:rPr>
              <a:t>terbalik</a:t>
            </a:r>
            <a:r>
              <a:rPr lang="en-US" altLang="en-US" dirty="0">
                <a:solidFill>
                  <a:srgbClr val="000000"/>
                </a:solidFill>
              </a:rPr>
              <a:t> </a:t>
            </a:r>
            <a:r>
              <a:rPr lang="en-US" altLang="en-US" dirty="0" err="1">
                <a:solidFill>
                  <a:srgbClr val="000000"/>
                </a:solidFill>
              </a:rPr>
              <a:t>seperti</a:t>
            </a:r>
            <a:r>
              <a:rPr lang="en-US" altLang="en-US" dirty="0">
                <a:solidFill>
                  <a:srgbClr val="000000"/>
                </a:solidFill>
              </a:rPr>
              <a:t> </a:t>
            </a:r>
            <a:r>
              <a:rPr lang="en-US" altLang="en-US" dirty="0" err="1">
                <a:solidFill>
                  <a:srgbClr val="000000"/>
                </a:solidFill>
              </a:rPr>
              <a:t>REceivER</a:t>
            </a:r>
            <a:r>
              <a:rPr lang="en-US" altLang="en-US" dirty="0">
                <a:solidFill>
                  <a:srgbClr val="000000"/>
                </a:solidFill>
              </a:rPr>
              <a:t> </a:t>
            </a:r>
            <a:r>
              <a:rPr lang="en-US" altLang="en-US" dirty="0" err="1">
                <a:solidFill>
                  <a:srgbClr val="000000"/>
                </a:solidFill>
              </a:rPr>
              <a:t>dan</a:t>
            </a:r>
            <a:r>
              <a:rPr lang="en-US" altLang="en-US" dirty="0">
                <a:solidFill>
                  <a:srgbClr val="000000"/>
                </a:solidFill>
              </a:rPr>
              <a:t> </a:t>
            </a:r>
            <a:r>
              <a:rPr lang="en-US" altLang="en-US" dirty="0" err="1">
                <a:solidFill>
                  <a:srgbClr val="000000"/>
                </a:solidFill>
              </a:rPr>
              <a:t>DEpartED</a:t>
            </a:r>
            <a:r>
              <a:rPr lang="en-US" altLang="en-US" dirty="0">
                <a:solidFill>
                  <a:srgbClr val="000000"/>
                </a:solidFill>
              </a:rPr>
              <a:t>. </a:t>
            </a:r>
          </a:p>
          <a:p>
            <a:endParaRPr lang="en-US" altLang="en-US" dirty="0"/>
          </a:p>
        </p:txBody>
      </p:sp>
      <p:sp>
        <p:nvSpPr>
          <p:cNvPr id="5632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5632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DEEF47CA-4198-4816-878A-2132FB400A0C}" type="slidenum">
              <a:rPr lang="en-GB" altLang="en-US" sz="2400">
                <a:solidFill>
                  <a:schemeClr val="tx2"/>
                </a:solidFill>
              </a:rPr>
              <a:pPr>
                <a:spcBef>
                  <a:spcPct val="0"/>
                </a:spcBef>
                <a:buClrTx/>
                <a:buSzTx/>
                <a:buFontTx/>
                <a:buNone/>
              </a:pPr>
              <a:t>50</a:t>
            </a:fld>
            <a:endParaRPr lang="en-GB" altLang="en-US" sz="1400">
              <a:solidFill>
                <a:schemeClr val="tx2"/>
              </a:solidFill>
            </a:endParaRPr>
          </a:p>
        </p:txBody>
      </p:sp>
    </p:spTree>
    <p:extLst>
      <p:ext uri="{BB962C8B-B14F-4D97-AF65-F5344CB8AC3E}">
        <p14:creationId xmlns:p14="http://schemas.microsoft.com/office/powerpoint/2010/main" val="41631435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5734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ED156369-9BCF-41DC-8E28-52C8F3429031}" type="slidenum">
              <a:rPr lang="en-GB" altLang="en-US" sz="2400">
                <a:solidFill>
                  <a:schemeClr val="tx2"/>
                </a:solidFill>
              </a:rPr>
              <a:pPr>
                <a:spcBef>
                  <a:spcPct val="0"/>
                </a:spcBef>
                <a:buClrTx/>
                <a:buSzTx/>
                <a:buFontTx/>
                <a:buNone/>
              </a:pPr>
              <a:t>51</a:t>
            </a:fld>
            <a:endParaRPr lang="en-GB" altLang="en-US" sz="1400">
              <a:solidFill>
                <a:schemeClr val="tx2"/>
              </a:solidFill>
            </a:endParaRPr>
          </a:p>
        </p:txBody>
      </p:sp>
      <p:pic>
        <p:nvPicPr>
          <p:cNvPr id="573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0932" y="1285460"/>
            <a:ext cx="9396322" cy="4022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1513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0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95B9E86A-6BD1-4CA8-B5F9-D84F6E88A676}" type="slidenum">
              <a:rPr lang="en-GB" altLang="en-US" sz="2400">
                <a:solidFill>
                  <a:schemeClr val="tx2"/>
                </a:solidFill>
              </a:rPr>
              <a:pPr>
                <a:spcBef>
                  <a:spcPct val="0"/>
                </a:spcBef>
                <a:buClrTx/>
                <a:buSzTx/>
                <a:buFontTx/>
                <a:buNone/>
              </a:pPr>
              <a:t>6</a:t>
            </a:fld>
            <a:endParaRPr lang="en-GB" altLang="en-US" sz="1400">
              <a:solidFill>
                <a:schemeClr val="tx2"/>
              </a:solidFill>
            </a:endParaRPr>
          </a:p>
        </p:txBody>
      </p:sp>
      <p:sp>
        <p:nvSpPr>
          <p:cNvPr id="10244" name="Rectangle 3"/>
          <p:cNvSpPr>
            <a:spLocks noGrp="1" noChangeArrowheads="1"/>
          </p:cNvSpPr>
          <p:nvPr>
            <p:ph type="body" idx="1"/>
          </p:nvPr>
        </p:nvSpPr>
        <p:spPr>
          <a:xfrm>
            <a:off x="1013791" y="838200"/>
            <a:ext cx="10340009" cy="5378450"/>
          </a:xfrm>
        </p:spPr>
        <p:txBody>
          <a:bodyPr/>
          <a:lstStyle/>
          <a:p>
            <a:pPr eaLnBrk="1" hangingPunct="1">
              <a:buFont typeface="Wingdings" panose="05000000000000000000" pitchFamily="2" charset="2"/>
              <a:buNone/>
            </a:pPr>
            <a:r>
              <a:rPr lang="en-US" altLang="en-US" dirty="0" err="1">
                <a:solidFill>
                  <a:srgbClr val="010000"/>
                </a:solidFill>
              </a:rPr>
              <a:t>Contoh</a:t>
            </a:r>
            <a:r>
              <a:rPr lang="en-US" altLang="en-US" dirty="0">
                <a:solidFill>
                  <a:srgbClr val="010000"/>
                </a:solidFill>
              </a:rPr>
              <a:t> 3. </a:t>
            </a:r>
          </a:p>
          <a:p>
            <a:pPr eaLnBrk="1" hangingPunct="1">
              <a:buFont typeface="Wingdings" panose="05000000000000000000" pitchFamily="2" charset="2"/>
              <a:buNone/>
            </a:pP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a:t>
            </a:r>
            <a:r>
              <a:rPr lang="en-GB" altLang="en-US" dirty="0">
                <a:solidFill>
                  <a:srgbClr val="010000"/>
                </a:solidFill>
                <a:latin typeface="Courier New" panose="02070309020205020404" pitchFamily="49" charset="0"/>
                <a:cs typeface="Times New Roman" panose="02020603050405020304" pitchFamily="18" charset="0"/>
              </a:rPr>
              <a:t>HATTPT</a:t>
            </a:r>
            <a:r>
              <a:rPr lang="en-GB" altLang="en-US" dirty="0">
                <a:solidFill>
                  <a:srgbClr val="010000"/>
                </a:solidFill>
                <a:latin typeface="Courier New" panose="02070309020205020404" pitchFamily="49" charset="0"/>
                <a:cs typeface="Courier New" panose="02070309020205020404" pitchFamily="49" charset="0"/>
              </a:rPr>
              <a:t> </a:t>
            </a:r>
            <a:endParaRPr lang="en-US" altLang="en-US" dirty="0">
              <a:solidFill>
                <a:srgbClr val="010000"/>
              </a:solidFill>
            </a:endParaRPr>
          </a:p>
          <a:p>
            <a:pPr eaLnBrk="1" hangingPunct="1">
              <a:buFont typeface="Wingdings" panose="05000000000000000000" pitchFamily="2" charset="2"/>
              <a:buNone/>
            </a:pP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GB" altLang="en-US" dirty="0" err="1">
                <a:solidFill>
                  <a:srgbClr val="010000"/>
                </a:solidFill>
                <a:cs typeface="Times New Roman" panose="02020603050405020304" pitchFamily="18" charset="0"/>
              </a:rPr>
              <a:t>salah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satu</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dari</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Courier New" panose="02070309020205020404" pitchFamily="49" charset="0"/>
              </a:rPr>
              <a:t>T</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atau</a:t>
            </a:r>
            <a:r>
              <a:rPr lang="en-GB" altLang="en-US" dirty="0">
                <a:solidFill>
                  <a:srgbClr val="010000"/>
                </a:solidFill>
                <a:cs typeface="Times New Roman" panose="02020603050405020304" pitchFamily="18" charset="0"/>
              </a:rPr>
              <a:t> </a:t>
            </a:r>
            <a:r>
              <a:rPr lang="en-GB" altLang="en-US" dirty="0">
                <a:solidFill>
                  <a:srgbClr val="010000"/>
                </a:solidFill>
                <a:latin typeface="Courier New" panose="02070309020205020404" pitchFamily="49" charset="0"/>
                <a:cs typeface="Courier New" panose="02070309020205020404" pitchFamily="49" charset="0"/>
              </a:rPr>
              <a:t>P</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merepresentasikan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huruf</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vokal</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misal</a:t>
            </a:r>
            <a:endParaRPr lang="en-GB" altLang="en-US" dirty="0">
              <a:solidFill>
                <a:srgbClr val="010000"/>
              </a:solidFill>
              <a:cs typeface="Times New Roman" panose="02020603050405020304" pitchFamily="18" charset="0"/>
            </a:endParaRPr>
          </a:p>
          <a:p>
            <a:pPr eaLnBrk="1" hangingPunct="1">
              <a:buFont typeface="Wingdings" panose="05000000000000000000" pitchFamily="2" charset="2"/>
              <a:buNone/>
            </a:pPr>
            <a:endParaRPr lang="en-GB" altLang="en-US" dirty="0">
              <a:solidFill>
                <a:srgbClr val="010000"/>
              </a:solidFill>
              <a:cs typeface="Times New Roman" panose="02020603050405020304" pitchFamily="18" charset="0"/>
            </a:endParaRPr>
          </a:p>
          <a:p>
            <a:pPr eaLnBrk="1" hangingPunct="1">
              <a:buFont typeface="Wingdings" panose="05000000000000000000" pitchFamily="2" charset="2"/>
              <a:buNone/>
            </a:pPr>
            <a:r>
              <a:rPr lang="en-US" altLang="en-US" dirty="0">
                <a:solidFill>
                  <a:srgbClr val="010000"/>
                </a:solidFill>
              </a:rPr>
              <a:t>			</a:t>
            </a:r>
            <a:r>
              <a:rPr lang="en-GB" altLang="en-US" dirty="0" smtClean="0">
                <a:solidFill>
                  <a:srgbClr val="010000"/>
                </a:solidFill>
                <a:latin typeface="Courier New" panose="02070309020205020404" pitchFamily="49" charset="0"/>
                <a:cs typeface="Times New Roman" panose="02020603050405020304" pitchFamily="18" charset="0"/>
              </a:rPr>
              <a:t>cheese</a:t>
            </a:r>
            <a:r>
              <a:rPr lang="en-GB" altLang="en-US" dirty="0" smtClean="0">
                <a:solidFill>
                  <a:srgbClr val="010000"/>
                </a:solidFill>
                <a:latin typeface="Courier New" panose="02070309020205020404" pitchFamily="49" charset="0"/>
                <a:cs typeface="Courier New" panose="02070309020205020404" pitchFamily="49" charset="0"/>
              </a:rPr>
              <a:t> </a:t>
            </a:r>
            <a:endParaRPr lang="en-US" altLang="en-US" dirty="0" smtClean="0">
              <a:solidFill>
                <a:srgbClr val="010000"/>
              </a:solidFill>
              <a:cs typeface="Times New Roman" panose="02020603050405020304" pitchFamily="18" charset="0"/>
            </a:endParaRPr>
          </a:p>
          <a:p>
            <a:pPr algn="just" eaLnBrk="1" hangingPunct="1">
              <a:buFont typeface="Wingdings" panose="05000000000000000000" pitchFamily="2" charset="2"/>
              <a:buNone/>
            </a:pPr>
            <a:r>
              <a:rPr lang="en-US" altLang="en-US" dirty="0" smtClean="0">
                <a:solidFill>
                  <a:srgbClr val="010000"/>
                </a:solidFill>
                <a:latin typeface="Courier New" panose="02070309020205020404" pitchFamily="49" charset="0"/>
                <a:cs typeface="Courier New" panose="02070309020205020404" pitchFamily="49" charset="0"/>
              </a:rPr>
              <a:t>			</a:t>
            </a:r>
            <a:r>
              <a:rPr lang="en-GB" altLang="en-US" dirty="0" smtClean="0">
                <a:solidFill>
                  <a:srgbClr val="010000"/>
                </a:solidFill>
                <a:latin typeface="Courier New" panose="02070309020205020404" pitchFamily="49" charset="0"/>
                <a:cs typeface="Times New Roman" panose="02020603050405020304" pitchFamily="18" charset="0"/>
              </a:rPr>
              <a:t>misses</a:t>
            </a:r>
            <a:r>
              <a:rPr lang="en-GB" altLang="en-US" dirty="0" smtClean="0">
                <a:solidFill>
                  <a:srgbClr val="010000"/>
                </a:solidFill>
                <a:latin typeface="Courier New" panose="02070309020205020404" pitchFamily="49" charset="0"/>
                <a:cs typeface="Courier New" panose="02070309020205020404" pitchFamily="49" charset="0"/>
              </a:rPr>
              <a:t> </a:t>
            </a:r>
            <a:endParaRPr lang="en-US" altLang="en-US" dirty="0" smtClean="0">
              <a:solidFill>
                <a:srgbClr val="010000"/>
              </a:solidFill>
              <a:cs typeface="Times New Roman" panose="02020603050405020304" pitchFamily="18" charset="0"/>
            </a:endParaRPr>
          </a:p>
          <a:p>
            <a:pPr eaLnBrk="1" hangingPunct="1">
              <a:buFont typeface="Wingdings" panose="05000000000000000000" pitchFamily="2" charset="2"/>
              <a:buNone/>
            </a:pPr>
            <a:r>
              <a:rPr lang="en-US" altLang="en-US" dirty="0" smtClean="0">
                <a:solidFill>
                  <a:srgbClr val="010000"/>
                </a:solidFill>
              </a:rPr>
              <a:t>			</a:t>
            </a:r>
            <a:r>
              <a:rPr lang="en-GB" altLang="en-US" dirty="0" smtClean="0">
                <a:solidFill>
                  <a:srgbClr val="010000"/>
                </a:solidFill>
                <a:latin typeface="Courier New" panose="02070309020205020404" pitchFamily="49" charset="0"/>
                <a:cs typeface="Courier New" panose="02070309020205020404" pitchFamily="49" charset="0"/>
              </a:rPr>
              <a:t>cannon</a:t>
            </a:r>
            <a:r>
              <a:rPr lang="en-GB" altLang="en-US" dirty="0" smtClean="0">
                <a:solidFill>
                  <a:srgbClr val="010000"/>
                </a:solidFill>
              </a:rPr>
              <a:t> </a:t>
            </a:r>
            <a:endParaRPr lang="en-GB" altLang="en-US" dirty="0">
              <a:solidFill>
                <a:srgbClr val="010000"/>
              </a:solidFill>
            </a:endParaRPr>
          </a:p>
        </p:txBody>
      </p:sp>
    </p:spTree>
    <p:extLst>
      <p:ext uri="{BB962C8B-B14F-4D97-AF65-F5344CB8AC3E}">
        <p14:creationId xmlns:p14="http://schemas.microsoft.com/office/powerpoint/2010/main" val="1043602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1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D833E859-4323-46C0-A08B-E18C91315EA9}" type="slidenum">
              <a:rPr lang="en-GB" altLang="en-US" sz="2400">
                <a:solidFill>
                  <a:schemeClr val="tx2"/>
                </a:solidFill>
              </a:rPr>
              <a:pPr>
                <a:spcBef>
                  <a:spcPct val="0"/>
                </a:spcBef>
                <a:buClrTx/>
                <a:buSzTx/>
                <a:buFontTx/>
                <a:buNone/>
              </a:pPr>
              <a:t>7</a:t>
            </a:fld>
            <a:endParaRPr lang="en-GB" altLang="en-US" sz="1400">
              <a:solidFill>
                <a:schemeClr val="tx2"/>
              </a:solidFill>
            </a:endParaRPr>
          </a:p>
        </p:txBody>
      </p:sp>
      <p:sp>
        <p:nvSpPr>
          <p:cNvPr id="11268" name="Rectangle 2"/>
          <p:cNvSpPr>
            <a:spLocks noGrp="1" noChangeArrowheads="1"/>
          </p:cNvSpPr>
          <p:nvPr>
            <p:ph type="body" idx="1"/>
          </p:nvPr>
        </p:nvSpPr>
        <p:spPr>
          <a:xfrm>
            <a:off x="934278" y="838200"/>
            <a:ext cx="10058400" cy="5378450"/>
          </a:xfrm>
        </p:spPr>
        <p:txBody>
          <a:bodyPr/>
          <a:lstStyle/>
          <a:p>
            <a:pPr eaLnBrk="1" hangingPunct="1">
              <a:buFont typeface="Wingdings" panose="05000000000000000000" pitchFamily="2" charset="2"/>
              <a:buNone/>
            </a:pPr>
            <a:r>
              <a:rPr lang="en-US" altLang="en-US" b="1" dirty="0" err="1">
                <a:solidFill>
                  <a:srgbClr val="010000"/>
                </a:solidFill>
              </a:rPr>
              <a:t>Contoh</a:t>
            </a:r>
            <a:r>
              <a:rPr lang="en-US" altLang="en-US" b="1" dirty="0">
                <a:solidFill>
                  <a:srgbClr val="010000"/>
                </a:solidFill>
              </a:rPr>
              <a:t> 4</a:t>
            </a:r>
            <a:r>
              <a:rPr lang="en-US" altLang="en-US" dirty="0">
                <a:solidFill>
                  <a:srgbClr val="010000"/>
                </a:solidFill>
              </a:rPr>
              <a:t>. </a:t>
            </a:r>
          </a:p>
          <a:p>
            <a:pPr eaLnBrk="1" hangingPunct="1">
              <a:buFont typeface="Wingdings" panose="05000000000000000000" pitchFamily="2" charset="2"/>
              <a:buNone/>
            </a:pPr>
            <a:r>
              <a:rPr lang="en-US" altLang="en-US" dirty="0">
                <a:solidFill>
                  <a:srgbClr val="010000"/>
                </a:solidFill>
              </a:rPr>
              <a:t>	</a:t>
            </a:r>
            <a:r>
              <a:rPr lang="en-US" altLang="en-US" dirty="0" err="1">
                <a:solidFill>
                  <a:srgbClr val="010000"/>
                </a:solidFill>
              </a:rPr>
              <a:t>Cipherteks</a:t>
            </a:r>
            <a:r>
              <a:rPr lang="en-US" altLang="en-US" dirty="0">
                <a:solidFill>
                  <a:srgbClr val="010000"/>
                </a:solidFill>
              </a:rPr>
              <a:t>: </a:t>
            </a:r>
            <a:r>
              <a:rPr lang="en-US" altLang="en-US" dirty="0">
                <a:solidFill>
                  <a:srgbClr val="010000"/>
                </a:solidFill>
                <a:latin typeface="Courier New" panose="02070309020205020404" pitchFamily="49" charset="0"/>
                <a:cs typeface="Courier New" panose="02070309020205020404" pitchFamily="49" charset="0"/>
              </a:rPr>
              <a:t>HATTPT</a:t>
            </a:r>
            <a:r>
              <a:rPr lang="en-GB" altLang="en-US" dirty="0">
                <a:solidFill>
                  <a:srgbClr val="010000"/>
                </a:solidFill>
              </a:rPr>
              <a:t> </a:t>
            </a:r>
            <a:endParaRPr lang="en-US" altLang="en-US" dirty="0">
              <a:solidFill>
                <a:srgbClr val="010000"/>
              </a:solidFill>
            </a:endParaRPr>
          </a:p>
          <a:p>
            <a:pPr eaLnBrk="1" hangingPunct="1">
              <a:buFont typeface="Wingdings" panose="05000000000000000000" pitchFamily="2" charset="2"/>
              <a:buNone/>
            </a:pPr>
            <a:r>
              <a:rPr lang="en-US" altLang="en-US" dirty="0">
                <a:solidFill>
                  <a:srgbClr val="010000"/>
                </a:solidFill>
              </a:rPr>
              <a:t>	</a:t>
            </a:r>
            <a:r>
              <a:rPr lang="en-US" altLang="en-US" dirty="0" err="1">
                <a:solidFill>
                  <a:srgbClr val="010000"/>
                </a:solidFill>
              </a:rPr>
              <a:t>Plainteks</a:t>
            </a:r>
            <a:r>
              <a:rPr lang="en-US" altLang="en-US" dirty="0">
                <a:solidFill>
                  <a:srgbClr val="010000"/>
                </a:solidFill>
              </a:rPr>
              <a:t>: </a:t>
            </a:r>
            <a:r>
              <a:rPr lang="en-US" altLang="en-US" dirty="0" err="1">
                <a:solidFill>
                  <a:srgbClr val="010000"/>
                </a:solidFill>
                <a:cs typeface="Times New Roman" panose="02020603050405020304" pitchFamily="18" charset="0"/>
              </a:rPr>
              <a:t>diketahui</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informasi</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bahwa</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pesan</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tersebut</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adalah</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nama</a:t>
            </a:r>
            <a:r>
              <a:rPr lang="en-US" altLang="en-US" dirty="0">
                <a:solidFill>
                  <a:srgbClr val="010000"/>
                </a:solidFill>
                <a:cs typeface="Times New Roman" panose="02020603050405020304" pitchFamily="18" charset="0"/>
              </a:rPr>
              <a:t> </a:t>
            </a:r>
            <a:r>
              <a:rPr lang="en-US" altLang="en-US" dirty="0" err="1">
                <a:solidFill>
                  <a:srgbClr val="010000"/>
                </a:solidFill>
                <a:cs typeface="Times New Roman" panose="02020603050405020304" pitchFamily="18" charset="0"/>
              </a:rPr>
              <a:t>negara</a:t>
            </a:r>
            <a:r>
              <a:rPr lang="en-US" altLang="en-US" dirty="0">
                <a:solidFill>
                  <a:srgbClr val="010000"/>
                </a:solidFill>
                <a:cs typeface="Times New Roman" panose="02020603050405020304" pitchFamily="18" charset="0"/>
              </a:rPr>
              <a:t>. </a:t>
            </a:r>
          </a:p>
          <a:p>
            <a:pPr eaLnBrk="1" hangingPunct="1">
              <a:buFont typeface="Wingdings" panose="05000000000000000000" pitchFamily="2" charset="2"/>
              <a:buNone/>
            </a:pPr>
            <a:r>
              <a:rPr lang="en-US" altLang="en-US" dirty="0">
                <a:solidFill>
                  <a:srgbClr val="010000"/>
                </a:solidFill>
                <a:cs typeface="Times New Roman" panose="02020603050405020304" pitchFamily="18" charset="0"/>
              </a:rPr>
              <a:t>	</a:t>
            </a:r>
          </a:p>
          <a:p>
            <a:pPr eaLnBrk="1" hangingPunct="1">
              <a:buFont typeface="Wingdings" panose="05000000000000000000" pitchFamily="2" charset="2"/>
              <a:buNone/>
            </a:pPr>
            <a:r>
              <a:rPr lang="en-US" altLang="en-US" dirty="0">
                <a:solidFill>
                  <a:srgbClr val="010000"/>
                </a:solidFill>
                <a:cs typeface="Times New Roman" panose="02020603050405020304" pitchFamily="18" charset="0"/>
              </a:rPr>
              <a:t>	</a:t>
            </a:r>
            <a:r>
              <a:rPr lang="en-US" altLang="en-US" dirty="0">
                <a:solidFill>
                  <a:srgbClr val="010000"/>
                </a:solidFill>
                <a:cs typeface="Times New Roman" panose="02020603050405020304" pitchFamily="18" charset="0"/>
                <a:sym typeface="Wingdings" panose="05000000000000000000" pitchFamily="2" charset="2"/>
              </a:rPr>
              <a:t> </a:t>
            </a:r>
            <a:r>
              <a:rPr lang="en-US" altLang="en-US" dirty="0" err="1" smtClean="0">
                <a:solidFill>
                  <a:srgbClr val="010000"/>
                </a:solidFill>
                <a:latin typeface="Courier New" panose="02070309020205020404" pitchFamily="49" charset="0"/>
                <a:cs typeface="Courier New" panose="02070309020205020404" pitchFamily="49" charset="0"/>
              </a:rPr>
              <a:t>greece</a:t>
            </a:r>
            <a:endParaRPr lang="en-GB" altLang="en-US" dirty="0">
              <a:solidFill>
                <a:srgbClr val="010000"/>
              </a:solidFill>
            </a:endParaRPr>
          </a:p>
          <a:p>
            <a:pPr eaLnBrk="1" hangingPunct="1">
              <a:buFont typeface="Wingdings" panose="05000000000000000000" pitchFamily="2" charset="2"/>
              <a:buNone/>
            </a:pPr>
            <a:endParaRPr lang="en-GB" altLang="en-US" dirty="0">
              <a:solidFill>
                <a:srgbClr val="010000"/>
              </a:solidFill>
            </a:endParaRPr>
          </a:p>
        </p:txBody>
      </p:sp>
    </p:spTree>
    <p:extLst>
      <p:ext uri="{BB962C8B-B14F-4D97-AF65-F5344CB8AC3E}">
        <p14:creationId xmlns:p14="http://schemas.microsoft.com/office/powerpoint/2010/main" val="605307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E6C34498-B83B-4B58-BFA4-52419BB88C12}" type="slidenum">
              <a:rPr lang="en-GB" altLang="en-US" sz="2400">
                <a:solidFill>
                  <a:schemeClr val="tx2"/>
                </a:solidFill>
              </a:rPr>
              <a:pPr>
                <a:spcBef>
                  <a:spcPct val="0"/>
                </a:spcBef>
                <a:buClrTx/>
                <a:buSzTx/>
                <a:buFontTx/>
                <a:buNone/>
              </a:pPr>
              <a:t>8</a:t>
            </a:fld>
            <a:endParaRPr lang="en-GB" altLang="en-US" sz="1400">
              <a:solidFill>
                <a:schemeClr val="tx2"/>
              </a:solidFill>
            </a:endParaRPr>
          </a:p>
        </p:txBody>
      </p:sp>
      <p:sp>
        <p:nvSpPr>
          <p:cNvPr id="12292" name="Rectangle 3"/>
          <p:cNvSpPr>
            <a:spLocks noGrp="1" noChangeArrowheads="1"/>
          </p:cNvSpPr>
          <p:nvPr>
            <p:ph type="body" idx="1"/>
          </p:nvPr>
        </p:nvSpPr>
        <p:spPr>
          <a:xfrm>
            <a:off x="775252" y="914400"/>
            <a:ext cx="10376452" cy="5302250"/>
          </a:xfrm>
        </p:spPr>
        <p:txBody>
          <a:bodyPr>
            <a:normAutofit fontScale="92500" lnSpcReduction="10000"/>
          </a:bodyPr>
          <a:lstStyle/>
          <a:p>
            <a:pPr eaLnBrk="1" hangingPunct="1">
              <a:lnSpc>
                <a:spcPct val="90000"/>
              </a:lnSpc>
            </a:pPr>
            <a:r>
              <a:rPr lang="en-GB" altLang="en-US" dirty="0">
                <a:solidFill>
                  <a:srgbClr val="010000"/>
                </a:solidFill>
                <a:cs typeface="Times New Roman" panose="02020603050405020304" pitchFamily="18" charset="0"/>
              </a:rPr>
              <a:t>Proses </a:t>
            </a:r>
            <a:r>
              <a:rPr lang="en-GB" altLang="en-US" dirty="0" err="1">
                <a:solidFill>
                  <a:srgbClr val="010000"/>
                </a:solidFill>
                <a:cs typeface="Times New Roman" panose="02020603050405020304" pitchFamily="18" charset="0"/>
              </a:rPr>
              <a:t>menerka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dapat</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menjadi</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lebih</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sulit</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jika</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cipherteks</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dikelompokkan</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ke</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dalam</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blok-blok</a:t>
            </a:r>
            <a:r>
              <a:rPr lang="en-GB" altLang="en-US" dirty="0">
                <a:solidFill>
                  <a:srgbClr val="010000"/>
                </a:solidFill>
                <a:cs typeface="Times New Roman" panose="02020603050405020304" pitchFamily="18" charset="0"/>
              </a:rPr>
              <a:t> </a:t>
            </a:r>
            <a:r>
              <a:rPr lang="en-GB" altLang="en-US" dirty="0" err="1">
                <a:solidFill>
                  <a:srgbClr val="010000"/>
                </a:solidFill>
                <a:cs typeface="Times New Roman" panose="02020603050405020304" pitchFamily="18" charset="0"/>
              </a:rPr>
              <a:t>huruf</a:t>
            </a:r>
            <a:r>
              <a:rPr lang="en-GB" altLang="en-US" dirty="0">
                <a:solidFill>
                  <a:srgbClr val="010000"/>
                </a:solidFill>
                <a:cs typeface="Times New Roman" panose="02020603050405020304" pitchFamily="18" charset="0"/>
              </a:rPr>
              <a:t>.</a:t>
            </a:r>
          </a:p>
          <a:p>
            <a:pPr eaLnBrk="1" hangingPunct="1">
              <a:lnSpc>
                <a:spcPct val="90000"/>
              </a:lnSpc>
            </a:pPr>
            <a:r>
              <a:rPr lang="en-GB" altLang="en-US" dirty="0" err="1">
                <a:solidFill>
                  <a:srgbClr val="010000"/>
                </a:solidFill>
                <a:cs typeface="Times New Roman" panose="02020603050405020304" pitchFamily="18" charset="0"/>
              </a:rPr>
              <a:t>Contoh</a:t>
            </a:r>
            <a:r>
              <a:rPr lang="en-GB" altLang="en-US" dirty="0">
                <a:solidFill>
                  <a:srgbClr val="010000"/>
                </a:solidFill>
                <a:cs typeface="Times New Roman" panose="02020603050405020304" pitchFamily="18" charset="0"/>
              </a:rPr>
              <a:t>:</a:t>
            </a:r>
          </a:p>
          <a:p>
            <a:pPr algn="just" eaLnBrk="1" hangingPunct="1">
              <a:lnSpc>
                <a:spcPct val="90000"/>
              </a:lnSpc>
              <a:buFont typeface="Wingdings" panose="05000000000000000000" pitchFamily="2" charset="2"/>
              <a:buNone/>
            </a:pPr>
            <a:endParaRPr lang="en-US" altLang="en-US" sz="2000" b="1" dirty="0">
              <a:solidFill>
                <a:srgbClr val="000000"/>
              </a:solidFill>
              <a:latin typeface="Courier" pitchFamily="49" charset="0"/>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000" b="1" dirty="0">
                <a:solidFill>
                  <a:srgbClr val="000000"/>
                </a:solidFill>
                <a:latin typeface="Courier" pitchFamily="49" charset="0"/>
                <a:cs typeface="Times New Roman" panose="02020603050405020304" pitchFamily="18" charset="0"/>
              </a:rPr>
              <a:t>	</a:t>
            </a:r>
            <a:r>
              <a:rPr lang="en-US" altLang="en-US" sz="2000" dirty="0">
                <a:solidFill>
                  <a:srgbClr val="000000"/>
                </a:solidFill>
                <a:latin typeface="Courier" pitchFamily="49" charset="0"/>
                <a:cs typeface="Times New Roman" panose="02020603050405020304" pitchFamily="18" charset="0"/>
              </a:rPr>
              <a:t>CTBMN BYCTC BTJDS QXBNS GSTJC BTSWX CTQTZ CQVUJ QJSGS TJQZZ MNQJS VLNSX VSZJU JDSTS JQUUS JUBXJ DSKSU JSNTK BGAQJ ZBGYQ TLCTZ BNYBN  QJSW</a:t>
            </a:r>
          </a:p>
          <a:p>
            <a:pPr algn="just" eaLnBrk="1" hangingPunct="1">
              <a:lnSpc>
                <a:spcPct val="90000"/>
              </a:lnSpc>
              <a:buFont typeface="Wingdings" panose="05000000000000000000" pitchFamily="2" charset="2"/>
              <a:buNone/>
            </a:pPr>
            <a:endParaRPr lang="en-US" altLang="en-US" sz="2000" dirty="0">
              <a:solidFill>
                <a:srgbClr val="000000"/>
              </a:solidFill>
              <a:cs typeface="Times New Roman" panose="02020603050405020304" pitchFamily="18" charset="0"/>
            </a:endParaRPr>
          </a:p>
          <a:p>
            <a:pPr algn="just" eaLnBrk="1" hangingPunct="1">
              <a:lnSpc>
                <a:spcPct val="90000"/>
              </a:lnSpc>
            </a:pPr>
            <a:r>
              <a:rPr lang="en-GB" altLang="en-US" dirty="0" err="1">
                <a:solidFill>
                  <a:srgbClr val="000000"/>
                </a:solidFill>
                <a:cs typeface="Times New Roman" panose="02020603050405020304" pitchFamily="18" charset="0"/>
              </a:rPr>
              <a:t>Jika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diberikan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informasi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bahwa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cipherteks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tersebut</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berasal</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dari</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perusahaan</a:t>
            </a:r>
            <a:r>
              <a:rPr lang="en-GB" altLang="en-US" dirty="0">
                <a:solidFill>
                  <a:srgbClr val="000000"/>
                </a:solidFill>
                <a:cs typeface="Times New Roman" panose="02020603050405020304" pitchFamily="18" charset="0"/>
              </a:rPr>
              <a:t> yang </a:t>
            </a:r>
            <a:r>
              <a:rPr lang="en-GB" altLang="en-US" dirty="0" err="1">
                <a:solidFill>
                  <a:srgbClr val="000000"/>
                </a:solidFill>
                <a:cs typeface="Times New Roman" panose="02020603050405020304" pitchFamily="18" charset="0"/>
              </a:rPr>
              <a:t>bergerak</a:t>
            </a:r>
            <a:r>
              <a:rPr lang="en-GB" altLang="en-US" dirty="0">
                <a:solidFill>
                  <a:srgbClr val="000000"/>
                </a:solidFill>
                <a:cs typeface="Times New Roman" panose="02020603050405020304" pitchFamily="18" charset="0"/>
              </a:rPr>
              <a:t> di </a:t>
            </a:r>
            <a:r>
              <a:rPr lang="en-GB" altLang="en-US" dirty="0" err="1">
                <a:solidFill>
                  <a:srgbClr val="000000"/>
                </a:solidFill>
                <a:cs typeface="Times New Roman" panose="02020603050405020304" pitchFamily="18" charset="0"/>
              </a:rPr>
              <a:t>bidang</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keuangan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maka</a:t>
            </a:r>
            <a:r>
              <a:rPr lang="en-GB" altLang="en-US" dirty="0">
                <a:solidFill>
                  <a:srgbClr val="000000"/>
                </a:solidFill>
                <a:cs typeface="Times New Roman" panose="02020603050405020304" pitchFamily="18" charset="0"/>
              </a:rPr>
              <a:t> proses </a:t>
            </a:r>
            <a:r>
              <a:rPr lang="en-GB" altLang="en-US" dirty="0" err="1">
                <a:solidFill>
                  <a:srgbClr val="000000"/>
                </a:solidFill>
                <a:cs typeface="Times New Roman" panose="02020603050405020304" pitchFamily="18" charset="0"/>
              </a:rPr>
              <a:t>menerka</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dapat</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lebih</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mudah</a:t>
            </a:r>
            <a:r>
              <a:rPr lang="en-US" altLang="en-US" dirty="0">
                <a:solidFill>
                  <a:srgbClr val="000000"/>
                </a:solidFill>
                <a:cs typeface="Times New Roman" panose="02020603050405020304" pitchFamily="18" charset="0"/>
              </a:rPr>
              <a:t> </a:t>
            </a:r>
          </a:p>
          <a:p>
            <a:pPr algn="just" eaLnBrk="1" hangingPunct="1">
              <a:lnSpc>
                <a:spcPct val="90000"/>
              </a:lnSpc>
            </a:pPr>
            <a:endParaRPr lang="en-GB" altLang="en-US" dirty="0">
              <a:solidFill>
                <a:srgbClr val="000000"/>
              </a:solidFill>
              <a:cs typeface="Times New Roman" panose="02020603050405020304" pitchFamily="18" charset="0"/>
            </a:endParaRPr>
          </a:p>
          <a:p>
            <a:pPr algn="just" eaLnBrk="1" hangingPunct="1">
              <a:lnSpc>
                <a:spcPct val="90000"/>
              </a:lnSpc>
            </a:pPr>
            <a:r>
              <a:rPr lang="en-GB" altLang="en-US" dirty="0">
                <a:solidFill>
                  <a:srgbClr val="000000"/>
                </a:solidFill>
                <a:cs typeface="Times New Roman" panose="02020603050405020304" pitchFamily="18" charset="0"/>
              </a:rPr>
              <a:t>Kata </a:t>
            </a:r>
            <a:r>
              <a:rPr lang="en-GB" altLang="en-US" dirty="0" err="1">
                <a:solidFill>
                  <a:srgbClr val="000000"/>
                </a:solidFill>
                <a:cs typeface="Times New Roman" panose="02020603050405020304" pitchFamily="18" charset="0"/>
              </a:rPr>
              <a:t>keuangan</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dalam</a:t>
            </a:r>
            <a:r>
              <a:rPr lang="en-GB" altLang="en-US" dirty="0">
                <a:solidFill>
                  <a:srgbClr val="000000"/>
                </a:solidFill>
                <a:cs typeface="Times New Roman" panose="02020603050405020304" pitchFamily="18" charset="0"/>
              </a:rPr>
              <a:t> Bahasa </a:t>
            </a:r>
            <a:r>
              <a:rPr lang="en-GB" altLang="en-US" dirty="0" err="1">
                <a:solidFill>
                  <a:srgbClr val="000000"/>
                </a:solidFill>
                <a:cs typeface="Times New Roman" panose="02020603050405020304" pitchFamily="18" charset="0"/>
              </a:rPr>
              <a:t>Inggris</a:t>
            </a:r>
            <a:r>
              <a:rPr lang="en-GB" altLang="en-US" dirty="0">
                <a:solidFill>
                  <a:srgbClr val="000000"/>
                </a:solidFill>
                <a:cs typeface="Times New Roman" panose="02020603050405020304" pitchFamily="18" charset="0"/>
              </a:rPr>
              <a:t> </a:t>
            </a:r>
            <a:r>
              <a:rPr lang="en-GB" altLang="en-US" dirty="0" err="1">
                <a:solidFill>
                  <a:srgbClr val="000000"/>
                </a:solidFill>
                <a:cs typeface="Times New Roman" panose="02020603050405020304" pitchFamily="18" charset="0"/>
              </a:rPr>
              <a:t>adalah</a:t>
            </a:r>
            <a:r>
              <a:rPr lang="en-GB" altLang="en-US" dirty="0">
                <a:solidFill>
                  <a:srgbClr val="000000"/>
                </a:solidFill>
                <a:cs typeface="Times New Roman" panose="02020603050405020304" pitchFamily="18" charset="0"/>
              </a:rPr>
              <a:t> </a:t>
            </a:r>
            <a:r>
              <a:rPr lang="en-GB" altLang="en-US" dirty="0" smtClean="0">
                <a:solidFill>
                  <a:srgbClr val="000000"/>
                </a:solidFill>
                <a:latin typeface="Courier" pitchFamily="49" charset="0"/>
                <a:cs typeface="Times New Roman" panose="02020603050405020304" pitchFamily="18" charset="0"/>
              </a:rPr>
              <a:t>financial</a:t>
            </a:r>
            <a:r>
              <a:rPr lang="en-US" altLang="en-US" dirty="0" smtClean="0">
                <a:solidFill>
                  <a:srgbClr val="000000"/>
                </a:solidFill>
                <a:cs typeface="Times New Roman" panose="02020603050405020304" pitchFamily="18" charset="0"/>
              </a:rPr>
              <a:t> </a:t>
            </a:r>
            <a:endParaRPr lang="en-US" altLang="en-US" dirty="0">
              <a:solidFill>
                <a:srgbClr val="000000"/>
              </a:solidFill>
              <a:cs typeface="Times New Roman" panose="02020603050405020304" pitchFamily="18" charset="0"/>
            </a:endParaRPr>
          </a:p>
          <a:p>
            <a:pPr eaLnBrk="1" hangingPunct="1">
              <a:lnSpc>
                <a:spcPct val="90000"/>
              </a:lnSpc>
              <a:buFont typeface="Wingdings" panose="05000000000000000000" pitchFamily="2" charset="2"/>
              <a:buNone/>
            </a:pPr>
            <a:r>
              <a:rPr lang="en-GB" altLang="en-US" dirty="0">
                <a:solidFill>
                  <a:srgbClr val="010000"/>
                </a:solidFill>
                <a:cs typeface="Times New Roman" panose="02020603050405020304" pitchFamily="18" charset="0"/>
              </a:rPr>
              <a:t> </a:t>
            </a:r>
            <a:endParaRPr lang="en-US" altLang="en-US"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1293252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GB" altLang="en-US" sz="1400">
                <a:solidFill>
                  <a:schemeClr val="tx2"/>
                </a:solidFill>
              </a:rPr>
              <a:t>Rinaldi Munir/IF4020 Kriptografi</a:t>
            </a:r>
          </a:p>
        </p:txBody>
      </p:sp>
      <p:sp>
        <p:nvSpPr>
          <p:cNvPr id="133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CB4080D7-F5D3-4F6E-B6EC-5AE9FAB93452}" type="slidenum">
              <a:rPr lang="en-GB" altLang="en-US" sz="2400">
                <a:solidFill>
                  <a:schemeClr val="tx2"/>
                </a:solidFill>
              </a:rPr>
              <a:pPr>
                <a:spcBef>
                  <a:spcPct val="0"/>
                </a:spcBef>
                <a:buClrTx/>
                <a:buSzTx/>
                <a:buFontTx/>
                <a:buNone/>
              </a:pPr>
              <a:t>9</a:t>
            </a:fld>
            <a:endParaRPr lang="en-GB" altLang="en-US" sz="1400">
              <a:solidFill>
                <a:schemeClr val="tx2"/>
              </a:solidFill>
            </a:endParaRPr>
          </a:p>
        </p:txBody>
      </p:sp>
      <p:sp>
        <p:nvSpPr>
          <p:cNvPr id="13316" name="Rectangle 3"/>
          <p:cNvSpPr>
            <a:spLocks noGrp="1" noChangeArrowheads="1"/>
          </p:cNvSpPr>
          <p:nvPr>
            <p:ph type="body" idx="1"/>
          </p:nvPr>
        </p:nvSpPr>
        <p:spPr>
          <a:xfrm>
            <a:off x="894522" y="838200"/>
            <a:ext cx="10217426" cy="5378450"/>
          </a:xfrm>
        </p:spPr>
        <p:txBody>
          <a:bodyPr/>
          <a:lstStyle/>
          <a:p>
            <a:pPr eaLnBrk="1" hangingPunct="1">
              <a:tabLst>
                <a:tab pos="1093788" algn="l"/>
              </a:tabLst>
              <a:defRPr/>
            </a:pPr>
            <a:r>
              <a:rPr lang="en-GB" dirty="0">
                <a:solidFill>
                  <a:srgbClr val="010000"/>
                </a:solidFill>
                <a:cs typeface="Times New Roman" panose="02020603050405020304" pitchFamily="18" charset="0"/>
              </a:rPr>
              <a:t>Ada </a:t>
            </a:r>
            <a:r>
              <a:rPr lang="en-GB" dirty="0" err="1">
                <a:solidFill>
                  <a:srgbClr val="010000"/>
                </a:solidFill>
                <a:cs typeface="Times New Roman" panose="02020603050405020304" pitchFamily="18" charset="0"/>
              </a:rPr>
              <a:t>dua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buah</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huruf</a:t>
            </a:r>
            <a:r>
              <a:rPr lang="en-GB" dirty="0">
                <a:solidFill>
                  <a:srgbClr val="010000"/>
                </a:solidFill>
                <a:cs typeface="Times New Roman" panose="02020603050405020304" pitchFamily="18" charset="0"/>
              </a:rPr>
              <a:t> </a:t>
            </a:r>
            <a:r>
              <a:rPr lang="en-GB" dirty="0" err="1" smtClean="0">
                <a:solidFill>
                  <a:srgbClr val="010000"/>
                </a:solidFill>
                <a:latin typeface="Courier" pitchFamily="49" charset="0"/>
                <a:cs typeface="Times New Roman" panose="02020603050405020304" pitchFamily="18" charset="0"/>
              </a:rPr>
              <a:t>i</a:t>
            </a:r>
            <a:r>
              <a:rPr lang="en-GB" dirty="0" smtClean="0">
                <a:solidFill>
                  <a:srgbClr val="010000"/>
                </a:solidFill>
                <a:cs typeface="Times New Roman" panose="02020603050405020304" pitchFamily="18" charset="0"/>
              </a:rPr>
              <a:t> </a:t>
            </a:r>
            <a:r>
              <a:rPr lang="en-GB" dirty="0">
                <a:solidFill>
                  <a:srgbClr val="010000"/>
                </a:solidFill>
                <a:cs typeface="Times New Roman" panose="02020603050405020304" pitchFamily="18" charset="0"/>
              </a:rPr>
              <a:t>yang </a:t>
            </a:r>
            <a:r>
              <a:rPr lang="en-GB" dirty="0" err="1">
                <a:solidFill>
                  <a:srgbClr val="010000"/>
                </a:solidFill>
                <a:cs typeface="Times New Roman" panose="02020603050405020304" pitchFamily="18" charset="0"/>
              </a:rPr>
              <a:t>berulang</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dengan</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empat</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buah</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huruf</a:t>
            </a:r>
            <a:r>
              <a:rPr lang="en-GB" dirty="0">
                <a:solidFill>
                  <a:srgbClr val="010000"/>
                </a:solidFill>
                <a:cs typeface="Times New Roman" panose="02020603050405020304" pitchFamily="18" charset="0"/>
              </a:rPr>
              <a:t> lain di </a:t>
            </a:r>
            <a:r>
              <a:rPr lang="en-GB" dirty="0" err="1">
                <a:solidFill>
                  <a:srgbClr val="010000"/>
                </a:solidFill>
                <a:cs typeface="Times New Roman" panose="02020603050405020304" pitchFamily="18" charset="0"/>
              </a:rPr>
              <a:t>antara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keduanya</a:t>
            </a:r>
            <a:r>
              <a:rPr lang="en-GB" dirty="0">
                <a:solidFill>
                  <a:srgbClr val="010000"/>
                </a:solidFill>
                <a:cs typeface="Times New Roman" panose="02020603050405020304" pitchFamily="18" charset="0"/>
              </a:rPr>
              <a:t> </a:t>
            </a:r>
            <a:r>
              <a:rPr lang="en-GB" dirty="0" smtClean="0">
                <a:solidFill>
                  <a:srgbClr val="010000"/>
                </a:solidFill>
                <a:cs typeface="Times New Roman" panose="02020603050405020304" pitchFamily="18" charset="0"/>
              </a:rPr>
              <a:t>(</a:t>
            </a:r>
            <a:r>
              <a:rPr lang="en-GB" dirty="0" err="1" smtClean="0">
                <a:solidFill>
                  <a:srgbClr val="010000"/>
                </a:solidFill>
                <a:latin typeface="Courier" pitchFamily="49" charset="0"/>
                <a:cs typeface="Times New Roman" panose="02020603050405020304" pitchFamily="18" charset="0"/>
              </a:rPr>
              <a:t>nanc</a:t>
            </a:r>
            <a:r>
              <a:rPr lang="en-GB" dirty="0" smtClean="0">
                <a:solidFill>
                  <a:srgbClr val="010000"/>
                </a:solidFill>
                <a:cs typeface="Times New Roman" panose="02020603050405020304" pitchFamily="18" charset="0"/>
              </a:rPr>
              <a:t>)</a:t>
            </a:r>
            <a:r>
              <a:rPr lang="en-US" dirty="0" smtClean="0">
                <a:solidFill>
                  <a:srgbClr val="010000"/>
                </a:solidFill>
              </a:rPr>
              <a:t> </a:t>
            </a:r>
            <a:r>
              <a:rPr lang="en-US" dirty="0" smtClean="0">
                <a:solidFill>
                  <a:srgbClr val="010000"/>
                </a:solidFill>
                <a:latin typeface="Courier"/>
                <a:sym typeface="Wingdings" panose="05000000000000000000" pitchFamily="2" charset="2"/>
              </a:rPr>
              <a:t> </a:t>
            </a:r>
            <a:r>
              <a:rPr lang="en-US" dirty="0" err="1" smtClean="0">
                <a:solidFill>
                  <a:srgbClr val="010000"/>
                </a:solidFill>
                <a:latin typeface="Courier"/>
                <a:sym typeface="Wingdings" panose="05000000000000000000" pitchFamily="2" charset="2"/>
              </a:rPr>
              <a:t>inanci</a:t>
            </a:r>
            <a:endParaRPr lang="en-US" dirty="0" smtClean="0">
              <a:solidFill>
                <a:srgbClr val="010000"/>
              </a:solidFill>
              <a:latin typeface="Courier"/>
              <a:sym typeface="Wingdings" panose="05000000000000000000" pitchFamily="2" charset="2"/>
            </a:endParaRPr>
          </a:p>
          <a:p>
            <a:pPr eaLnBrk="1" hangingPunct="1">
              <a:defRPr/>
            </a:pPr>
            <a:endParaRPr lang="en-US" dirty="0">
              <a:solidFill>
                <a:srgbClr val="010000"/>
              </a:solidFill>
              <a:latin typeface="Courier"/>
            </a:endParaRPr>
          </a:p>
          <a:p>
            <a:pPr eaLnBrk="1" hangingPunct="1">
              <a:defRPr/>
            </a:pPr>
            <a:r>
              <a:rPr lang="en-GB" dirty="0" err="1">
                <a:solidFill>
                  <a:srgbClr val="010000"/>
                </a:solidFill>
                <a:cs typeface="Times New Roman" panose="02020603050405020304" pitchFamily="18" charset="0"/>
              </a:rPr>
              <a:t>Cari</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huruf</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berulang</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dengan</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pola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seperti</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itu</a:t>
            </a:r>
            <a:r>
              <a:rPr lang="en-GB" dirty="0">
                <a:solidFill>
                  <a:srgbClr val="010000"/>
                </a:solidFill>
                <a:cs typeface="Times New Roman" panose="02020603050405020304" pitchFamily="18" charset="0"/>
              </a:rPr>
              <a:t> di </a:t>
            </a:r>
            <a:r>
              <a:rPr lang="en-GB" dirty="0" err="1">
                <a:solidFill>
                  <a:srgbClr val="010000"/>
                </a:solidFill>
                <a:cs typeface="Times New Roman" panose="02020603050405020304" pitchFamily="18" charset="0"/>
              </a:rPr>
              <a:t>dalam</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cipherteks</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tidak</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termasuk</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spasi</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Ditemukan</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pada</a:t>
            </a:r>
            <a:r>
              <a:rPr lang="en-GB" dirty="0">
                <a:solidFill>
                  <a:srgbClr val="010000"/>
                </a:solidFill>
                <a:cs typeface="Times New Roman" panose="02020603050405020304" pitchFamily="18" charset="0"/>
              </a:rPr>
              <a:t> </a:t>
            </a:r>
            <a:r>
              <a:rPr lang="en-GB" dirty="0" err="1">
                <a:solidFill>
                  <a:srgbClr val="010000"/>
                </a:solidFill>
                <a:cs typeface="Times New Roman" panose="02020603050405020304" pitchFamily="18" charset="0"/>
              </a:rPr>
              <a:t>posisi</a:t>
            </a:r>
            <a:r>
              <a:rPr lang="en-GB" dirty="0">
                <a:solidFill>
                  <a:srgbClr val="010000"/>
                </a:solidFill>
                <a:cs typeface="Times New Roman" panose="02020603050405020304" pitchFamily="18" charset="0"/>
              </a:rPr>
              <a:t> 6, 15, 27, 31, 42, 48, 58, 66, 70, 71, 76, </a:t>
            </a:r>
            <a:r>
              <a:rPr lang="en-GB" dirty="0" err="1">
                <a:solidFill>
                  <a:srgbClr val="010000"/>
                </a:solidFill>
                <a:cs typeface="Times New Roman" panose="02020603050405020304" pitchFamily="18" charset="0"/>
              </a:rPr>
              <a:t>dan</a:t>
            </a:r>
            <a:r>
              <a:rPr lang="en-GB" dirty="0">
                <a:solidFill>
                  <a:srgbClr val="010000"/>
                </a:solidFill>
                <a:cs typeface="Times New Roman" panose="02020603050405020304" pitchFamily="18" charset="0"/>
              </a:rPr>
              <a:t> 82</a:t>
            </a:r>
            <a:r>
              <a:rPr lang="en-US" dirty="0">
                <a:solidFill>
                  <a:srgbClr val="010000"/>
                </a:solidFill>
                <a:cs typeface="Times New Roman" panose="02020603050405020304" pitchFamily="18" charset="0"/>
              </a:rPr>
              <a:t> </a:t>
            </a:r>
            <a:r>
              <a:rPr lang="en-GB" dirty="0">
                <a:solidFill>
                  <a:srgbClr val="010000"/>
                </a:solidFill>
                <a:cs typeface="Times New Roman" panose="02020603050405020304" pitchFamily="18" charset="0"/>
              </a:rPr>
              <a:t> </a:t>
            </a:r>
          </a:p>
          <a:p>
            <a:pPr marL="0" indent="0">
              <a:buNone/>
              <a:defRPr/>
            </a:pPr>
            <a:r>
              <a:rPr lang="en-GB" sz="2400" dirty="0" smtClean="0">
                <a:solidFill>
                  <a:srgbClr val="010000"/>
                </a:solidFill>
                <a:cs typeface="Times New Roman" panose="02020603050405020304" pitchFamily="18" charset="0"/>
              </a:rPr>
              <a:t> </a:t>
            </a:r>
            <a:endParaRPr lang="en-GB" sz="2400" dirty="0">
              <a:solidFill>
                <a:srgbClr val="010000"/>
              </a:solidFill>
              <a:cs typeface="Times New Roman" panose="02020603050405020304" pitchFamily="18" charset="0"/>
            </a:endParaRPr>
          </a:p>
          <a:p>
            <a:pPr marL="0" indent="0">
              <a:buNone/>
              <a:defRPr/>
            </a:pPr>
            <a:r>
              <a:rPr lang="en-US" sz="2400" b="1" dirty="0">
                <a:solidFill>
                  <a:srgbClr val="000000"/>
                </a:solidFill>
                <a:latin typeface="Courier" pitchFamily="49" charset="0"/>
                <a:cs typeface="Times New Roman" panose="02020603050405020304" pitchFamily="18" charset="0"/>
              </a:rPr>
              <a:t>	</a:t>
            </a:r>
            <a:r>
              <a:rPr lang="en-US" sz="2400" b="1" dirty="0" smtClean="0">
                <a:solidFill>
                  <a:srgbClr val="000000"/>
                </a:solidFill>
                <a:latin typeface="Courier" pitchFamily="49" charset="0"/>
                <a:cs typeface="Times New Roman" panose="02020603050405020304" pitchFamily="18" charset="0"/>
              </a:rPr>
              <a:t> </a:t>
            </a:r>
            <a:r>
              <a:rPr lang="en-US" sz="2000" b="1" dirty="0">
                <a:solidFill>
                  <a:srgbClr val="000000"/>
                </a:solidFill>
                <a:latin typeface="Courier" pitchFamily="49" charset="0"/>
                <a:cs typeface="Times New Roman" panose="02020603050405020304" pitchFamily="18" charset="0"/>
              </a:rPr>
              <a:t>6           15                </a:t>
            </a:r>
            <a:r>
              <a:rPr lang="en-US" sz="2000" b="1" dirty="0" smtClean="0">
                <a:solidFill>
                  <a:srgbClr val="000000"/>
                </a:solidFill>
                <a:latin typeface="Courier" pitchFamily="49" charset="0"/>
                <a:cs typeface="Times New Roman" panose="02020603050405020304" pitchFamily="18" charset="0"/>
              </a:rPr>
              <a:t>27    31              42 </a:t>
            </a:r>
            <a:endParaRPr lang="en-US" sz="2000" b="1" dirty="0">
              <a:solidFill>
                <a:srgbClr val="000000"/>
              </a:solidFill>
              <a:latin typeface="Courier" pitchFamily="49" charset="0"/>
              <a:cs typeface="Times New Roman" panose="02020603050405020304" pitchFamily="18" charset="0"/>
            </a:endParaRPr>
          </a:p>
          <a:p>
            <a:pPr marL="0" indent="0">
              <a:buNone/>
              <a:defRPr/>
            </a:pPr>
            <a:r>
              <a:rPr lang="en-US" sz="2400" dirty="0" smtClean="0">
                <a:solidFill>
                  <a:srgbClr val="000000"/>
                </a:solidFill>
                <a:latin typeface="Courier" pitchFamily="49" charset="0"/>
                <a:cs typeface="Times New Roman" panose="02020603050405020304" pitchFamily="18" charset="0"/>
              </a:rPr>
              <a:t>CTBMN </a:t>
            </a:r>
            <a:r>
              <a:rPr lang="en-US" sz="2400" dirty="0">
                <a:solidFill>
                  <a:srgbClr val="FF0000"/>
                </a:solidFill>
                <a:latin typeface="Courier" pitchFamily="49" charset="0"/>
                <a:cs typeface="Times New Roman" panose="02020603050405020304" pitchFamily="18" charset="0"/>
              </a:rPr>
              <a:t>BYCTC B</a:t>
            </a:r>
            <a:r>
              <a:rPr lang="en-US" sz="2400" dirty="0">
                <a:solidFill>
                  <a:srgbClr val="000000"/>
                </a:solidFill>
                <a:latin typeface="Courier" pitchFamily="49" charset="0"/>
                <a:cs typeface="Times New Roman" panose="02020603050405020304" pitchFamily="18" charset="0"/>
              </a:rPr>
              <a:t>TJD</a:t>
            </a:r>
            <a:r>
              <a:rPr lang="en-US" sz="2400" dirty="0">
                <a:solidFill>
                  <a:srgbClr val="FF0000"/>
                </a:solidFill>
                <a:latin typeface="Courier" pitchFamily="49" charset="0"/>
                <a:cs typeface="Times New Roman" panose="02020603050405020304" pitchFamily="18" charset="0"/>
              </a:rPr>
              <a:t>S QXBNS </a:t>
            </a:r>
            <a:r>
              <a:rPr lang="en-US" sz="2400" dirty="0">
                <a:solidFill>
                  <a:srgbClr val="000000"/>
                </a:solidFill>
                <a:latin typeface="Courier" pitchFamily="49" charset="0"/>
                <a:cs typeface="Times New Roman" panose="02020603050405020304" pitchFamily="18" charset="0"/>
              </a:rPr>
              <a:t>GSTJC </a:t>
            </a:r>
            <a:r>
              <a:rPr lang="en-US" sz="2400" dirty="0">
                <a:latin typeface="Courier" pitchFamily="49" charset="0"/>
                <a:cs typeface="Times New Roman" panose="02020603050405020304" pitchFamily="18" charset="0"/>
              </a:rPr>
              <a:t>B</a:t>
            </a:r>
            <a:r>
              <a:rPr lang="en-US" sz="2400" dirty="0">
                <a:solidFill>
                  <a:srgbClr val="FF0000"/>
                </a:solidFill>
                <a:latin typeface="Courier" pitchFamily="49" charset="0"/>
                <a:cs typeface="Times New Roman" panose="02020603050405020304" pitchFamily="18" charset="0"/>
              </a:rPr>
              <a:t>TSWX </a:t>
            </a:r>
            <a:r>
              <a:rPr lang="en-US" sz="2400" dirty="0" smtClean="0">
                <a:solidFill>
                  <a:srgbClr val="00B0F0"/>
                </a:solidFill>
                <a:latin typeface="Courier" pitchFamily="49" charset="0"/>
                <a:cs typeface="Times New Roman" panose="02020603050405020304" pitchFamily="18" charset="0"/>
              </a:rPr>
              <a:t>CTQTZ </a:t>
            </a:r>
            <a:r>
              <a:rPr lang="en-US" sz="2400" dirty="0">
                <a:solidFill>
                  <a:srgbClr val="00B0F0"/>
                </a:solidFill>
                <a:latin typeface="Courier" pitchFamily="49" charset="0"/>
                <a:cs typeface="Times New Roman" panose="02020603050405020304" pitchFamily="18" charset="0"/>
              </a:rPr>
              <a:t>C</a:t>
            </a:r>
            <a:r>
              <a:rPr lang="en-US" sz="2400" dirty="0">
                <a:solidFill>
                  <a:srgbClr val="000000"/>
                </a:solidFill>
                <a:latin typeface="Courier" pitchFamily="49" charset="0"/>
                <a:cs typeface="Times New Roman" panose="02020603050405020304" pitchFamily="18" charset="0"/>
              </a:rPr>
              <a:t>QVUJ Q</a:t>
            </a:r>
            <a:r>
              <a:rPr lang="en-US" sz="2400" dirty="0">
                <a:solidFill>
                  <a:srgbClr val="FF0000"/>
                </a:solidFill>
                <a:latin typeface="Courier" pitchFamily="49" charset="0"/>
                <a:cs typeface="Times New Roman" panose="02020603050405020304" pitchFamily="18" charset="0"/>
              </a:rPr>
              <a:t>JSGS</a:t>
            </a:r>
            <a:r>
              <a:rPr lang="en-US" sz="2400" dirty="0">
                <a:solidFill>
                  <a:srgbClr val="000000"/>
                </a:solidFill>
                <a:latin typeface="Courier" pitchFamily="49" charset="0"/>
                <a:cs typeface="Times New Roman" panose="02020603050405020304" pitchFamily="18" charset="0"/>
              </a:rPr>
              <a:t> </a:t>
            </a:r>
            <a:r>
              <a:rPr lang="en-US" sz="2400" dirty="0">
                <a:solidFill>
                  <a:srgbClr val="FF0000"/>
                </a:solidFill>
                <a:latin typeface="Courier" pitchFamily="49" charset="0"/>
                <a:cs typeface="Times New Roman" panose="02020603050405020304" pitchFamily="18" charset="0"/>
              </a:rPr>
              <a:t>TJ</a:t>
            </a:r>
            <a:r>
              <a:rPr lang="en-US" sz="2400" dirty="0">
                <a:solidFill>
                  <a:srgbClr val="00B0F0"/>
                </a:solidFill>
                <a:latin typeface="Courier" pitchFamily="49" charset="0"/>
                <a:cs typeface="Times New Roman" panose="02020603050405020304" pitchFamily="18" charset="0"/>
              </a:rPr>
              <a:t>QZZ</a:t>
            </a:r>
            <a:r>
              <a:rPr lang="en-US" sz="2400" dirty="0">
                <a:solidFill>
                  <a:srgbClr val="000000"/>
                </a:solidFill>
                <a:latin typeface="Courier" pitchFamily="49" charset="0"/>
                <a:cs typeface="Times New Roman" panose="02020603050405020304" pitchFamily="18" charset="0"/>
              </a:rPr>
              <a:t> </a:t>
            </a:r>
            <a:r>
              <a:rPr lang="en-US" sz="2400" dirty="0">
                <a:solidFill>
                  <a:srgbClr val="00B0F0"/>
                </a:solidFill>
                <a:latin typeface="Courier" pitchFamily="49" charset="0"/>
                <a:cs typeface="Times New Roman" panose="02020603050405020304" pitchFamily="18" charset="0"/>
              </a:rPr>
              <a:t>MNQ</a:t>
            </a:r>
            <a:r>
              <a:rPr lang="en-US" sz="2400" dirty="0">
                <a:solidFill>
                  <a:srgbClr val="000000"/>
                </a:solidFill>
                <a:latin typeface="Courier" pitchFamily="49" charset="0"/>
                <a:cs typeface="Times New Roman" panose="02020603050405020304" pitchFamily="18" charset="0"/>
              </a:rPr>
              <a:t>JS VLNSX </a:t>
            </a:r>
            <a:r>
              <a:rPr lang="en-US" sz="2400" dirty="0" smtClean="0">
                <a:solidFill>
                  <a:srgbClr val="000000"/>
                </a:solidFill>
                <a:latin typeface="Courier" pitchFamily="49" charset="0"/>
                <a:cs typeface="Times New Roman" panose="02020603050405020304" pitchFamily="18" charset="0"/>
              </a:rPr>
              <a:t>VSZJU </a:t>
            </a:r>
            <a:r>
              <a:rPr lang="en-US" sz="2400" dirty="0">
                <a:solidFill>
                  <a:srgbClr val="000000"/>
                </a:solidFill>
                <a:latin typeface="Courier" pitchFamily="49" charset="0"/>
                <a:cs typeface="Times New Roman" panose="02020603050405020304" pitchFamily="18" charset="0"/>
              </a:rPr>
              <a:t>JDSTS JQUUS JUBXJ DSKSU JSNTK </a:t>
            </a:r>
            <a:r>
              <a:rPr lang="en-US" sz="2400" dirty="0" smtClean="0">
                <a:solidFill>
                  <a:srgbClr val="000000"/>
                </a:solidFill>
                <a:latin typeface="Courier" pitchFamily="49" charset="0"/>
                <a:cs typeface="Times New Roman" panose="02020603050405020304" pitchFamily="18" charset="0"/>
              </a:rPr>
              <a:t>BGAQJ </a:t>
            </a:r>
            <a:r>
              <a:rPr lang="en-US" sz="2400" dirty="0">
                <a:solidFill>
                  <a:srgbClr val="000000"/>
                </a:solidFill>
                <a:latin typeface="Courier" pitchFamily="49" charset="0"/>
                <a:cs typeface="Times New Roman" panose="02020603050405020304" pitchFamily="18" charset="0"/>
              </a:rPr>
              <a:t>ZBGYQ TLCTZ BNYBN  QJSW</a:t>
            </a:r>
          </a:p>
          <a:p>
            <a:pPr marL="0" indent="0">
              <a:buNone/>
              <a:defRPr/>
            </a:pPr>
            <a:endParaRPr lang="en-GB" sz="2400" dirty="0">
              <a:solidFill>
                <a:srgbClr val="010000"/>
              </a:solidFill>
              <a:cs typeface="Times New Roman" panose="02020603050405020304" pitchFamily="18" charset="0"/>
            </a:endParaRPr>
          </a:p>
        </p:txBody>
      </p:sp>
    </p:spTree>
    <p:extLst>
      <p:ext uri="{BB962C8B-B14F-4D97-AF65-F5344CB8AC3E}">
        <p14:creationId xmlns:p14="http://schemas.microsoft.com/office/powerpoint/2010/main" val="3687039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1560</Words>
  <Application>Microsoft Office PowerPoint</Application>
  <PresentationFormat>Widescreen</PresentationFormat>
  <Paragraphs>462</Paragraphs>
  <Slides>51</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61" baseType="lpstr">
      <vt:lpstr>Arial</vt:lpstr>
      <vt:lpstr>Calibri</vt:lpstr>
      <vt:lpstr>Calibri Light</vt:lpstr>
      <vt:lpstr>Courier</vt:lpstr>
      <vt:lpstr>Courier New</vt:lpstr>
      <vt:lpstr>Symbol</vt:lpstr>
      <vt:lpstr>Times New Roman</vt:lpstr>
      <vt:lpstr>Wingdings</vt:lpstr>
      <vt:lpstr>Office Theme</vt:lpstr>
      <vt:lpstr>Document</vt:lpstr>
      <vt:lpstr> Kriptanalisis Sederhana</vt:lpstr>
      <vt:lpstr>Kriptanalisis pada Cipher Abjad-Tunggal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Metode Kasiski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Kriptanalisis Playfair Cipher</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Riset dalam bidang  Multimedia Security</dc:title>
  <dc:creator>user</dc:creator>
  <cp:lastModifiedBy>rinaldi-irk</cp:lastModifiedBy>
  <cp:revision>125</cp:revision>
  <dcterms:created xsi:type="dcterms:W3CDTF">2017-09-05T00:38:25Z</dcterms:created>
  <dcterms:modified xsi:type="dcterms:W3CDTF">2019-01-30T04:50:45Z</dcterms:modified>
</cp:coreProperties>
</file>