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291" r:id="rId3"/>
    <p:sldId id="315" r:id="rId4"/>
    <p:sldId id="381" r:id="rId5"/>
    <p:sldId id="323" r:id="rId6"/>
    <p:sldId id="324" r:id="rId7"/>
    <p:sldId id="325" r:id="rId8"/>
    <p:sldId id="333" r:id="rId9"/>
    <p:sldId id="334" r:id="rId10"/>
    <p:sldId id="398" r:id="rId11"/>
    <p:sldId id="327" r:id="rId12"/>
    <p:sldId id="335" r:id="rId13"/>
    <p:sldId id="399" r:id="rId14"/>
    <p:sldId id="328" r:id="rId15"/>
    <p:sldId id="330" r:id="rId16"/>
    <p:sldId id="331" r:id="rId17"/>
    <p:sldId id="332" r:id="rId18"/>
    <p:sldId id="368" r:id="rId19"/>
    <p:sldId id="340" r:id="rId20"/>
    <p:sldId id="343" r:id="rId21"/>
    <p:sldId id="344" r:id="rId22"/>
    <p:sldId id="345" r:id="rId23"/>
    <p:sldId id="336" r:id="rId24"/>
    <p:sldId id="337" r:id="rId25"/>
    <p:sldId id="338" r:id="rId26"/>
    <p:sldId id="339" r:id="rId27"/>
    <p:sldId id="349" r:id="rId28"/>
    <p:sldId id="346" r:id="rId29"/>
    <p:sldId id="348" r:id="rId30"/>
    <p:sldId id="350" r:id="rId31"/>
    <p:sldId id="352" r:id="rId32"/>
    <p:sldId id="363" r:id="rId33"/>
    <p:sldId id="366" r:id="rId34"/>
    <p:sldId id="353" r:id="rId35"/>
    <p:sldId id="355" r:id="rId36"/>
    <p:sldId id="359" r:id="rId37"/>
    <p:sldId id="367" r:id="rId38"/>
    <p:sldId id="356" r:id="rId39"/>
    <p:sldId id="360" r:id="rId40"/>
    <p:sldId id="361" r:id="rId41"/>
    <p:sldId id="362" r:id="rId42"/>
    <p:sldId id="364" r:id="rId43"/>
    <p:sldId id="365" r:id="rId44"/>
    <p:sldId id="369" r:id="rId45"/>
    <p:sldId id="370" r:id="rId46"/>
    <p:sldId id="371" r:id="rId47"/>
    <p:sldId id="400" r:id="rId48"/>
    <p:sldId id="372" r:id="rId49"/>
    <p:sldId id="374" r:id="rId50"/>
    <p:sldId id="376" r:id="rId51"/>
    <p:sldId id="377" r:id="rId52"/>
    <p:sldId id="378" r:id="rId53"/>
    <p:sldId id="379" r:id="rId54"/>
    <p:sldId id="380" r:id="rId55"/>
    <p:sldId id="384" r:id="rId56"/>
    <p:sldId id="385" r:id="rId57"/>
    <p:sldId id="389" r:id="rId58"/>
    <p:sldId id="390" r:id="rId59"/>
    <p:sldId id="391" r:id="rId60"/>
    <p:sldId id="392" r:id="rId61"/>
    <p:sldId id="383" r:id="rId62"/>
    <p:sldId id="386" r:id="rId63"/>
    <p:sldId id="388" r:id="rId64"/>
    <p:sldId id="394" r:id="rId65"/>
    <p:sldId id="395" r:id="rId66"/>
    <p:sldId id="396" r:id="rId67"/>
    <p:sldId id="397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2764-7AB1-42D3-95F3-8F3FB1ADC5CD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A66AD-8F02-4798-A50F-D39C8802F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9083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2A2B4-894D-4824-8471-87FF4F5124D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E62D3-89B4-4182-9370-57FA698A5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505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5F21-AF52-424B-B10B-DA1203165A83}" type="slidenum">
              <a:rPr lang="en-US"/>
              <a:pPr/>
              <a:t>59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454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808-6DF8-40EB-995D-F43E8C074AE7}" type="slidenum">
              <a:rPr lang="en-US"/>
              <a:pPr/>
              <a:t>63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594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C61E-04FD-4EFA-A78A-17DD529C57EB}" type="slidenum">
              <a:rPr lang="en-US"/>
              <a:pPr/>
              <a:t>64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883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57382-8188-4B1F-968E-9CF6F5FBC04D}" type="slidenum">
              <a:rPr lang="en-US"/>
              <a:pPr/>
              <a:t>65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968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54312-383B-4497-BD57-0F9D69715A76}" type="slidenum">
              <a:rPr lang="en-US"/>
              <a:pPr/>
              <a:t>66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88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601E-A945-44CF-9789-9327338D035C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E8F1-CE08-4B83-824B-12E9AAE101F4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9DE0-7B93-49EA-BF4C-9D84EEF0DEB3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2691-EBC2-4D13-BBE3-5DAE01B45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B1A1-7DCA-4ABD-ADBC-19F9B84D5924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1BE-AFA5-49E9-8EAA-86164FE842D4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F2F3D-29A0-4A15-8FB1-2F19C45355D4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F5AF-A90D-4331-B1FC-BDDBCDB93D69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576F-519D-47B5-9347-60F27B04A5D3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9B0-ECFB-4858-81B3-AA76A5C82A5B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2006-331A-47C4-972E-63E24F5C7300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B51D-62B8-47F6-96C3-5AB153CBF5AE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14D32-5B6E-4DA2-8844-67920DA7F4D6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lma_mater" TargetMode="External"/><Relationship Id="rId13" Type="http://schemas.openxmlformats.org/officeDocument/2006/relationships/hyperlink" Target="http://en.wikipedia.org/wiki/Abelian_variety_of_CM-type" TargetMode="External"/><Relationship Id="rId18" Type="http://schemas.openxmlformats.org/officeDocument/2006/relationships/hyperlink" Target="http://en.wikipedia.org/wiki/Abelian_group" TargetMode="External"/><Relationship Id="rId26" Type="http://schemas.openxmlformats.org/officeDocument/2006/relationships/hyperlink" Target="http://en.wikipedia.org/wiki/Abel's_summation_formula" TargetMode="External"/><Relationship Id="rId39" Type="http://schemas.openxmlformats.org/officeDocument/2006/relationships/hyperlink" Target="http://en.wikipedia.org/wiki/Adrien-Marie_Legendre" TargetMode="External"/><Relationship Id="rId3" Type="http://schemas.openxmlformats.org/officeDocument/2006/relationships/hyperlink" Target="http://en.wikipedia.org/wiki/Nedstrand" TargetMode="External"/><Relationship Id="rId21" Type="http://schemas.openxmlformats.org/officeDocument/2006/relationships/hyperlink" Target="http://en.wikipedia.org/wiki/Abel's_irreducibility_theorem" TargetMode="External"/><Relationship Id="rId34" Type="http://schemas.openxmlformats.org/officeDocument/2006/relationships/hyperlink" Target="http://en.wikipedia.org/wiki/Elliptic_functions" TargetMode="External"/><Relationship Id="rId7" Type="http://schemas.openxmlformats.org/officeDocument/2006/relationships/hyperlink" Target="http://en.wikipedia.org/wiki/Mathematics" TargetMode="External"/><Relationship Id="rId12" Type="http://schemas.openxmlformats.org/officeDocument/2006/relationships/hyperlink" Target="http://en.wikipedia.org/wiki/Abelian_variety" TargetMode="External"/><Relationship Id="rId17" Type="http://schemas.openxmlformats.org/officeDocument/2006/relationships/hyperlink" Target="http://en.wikipedia.org/wiki/Abel_function" TargetMode="External"/><Relationship Id="rId25" Type="http://schemas.openxmlformats.org/officeDocument/2006/relationships/hyperlink" Target="http://en.wikipedia.org/wiki/Abel_sum" TargetMode="External"/><Relationship Id="rId33" Type="http://schemas.openxmlformats.org/officeDocument/2006/relationships/hyperlink" Target="http://en.wikipedia.org/wiki/General_quintic_equation" TargetMode="External"/><Relationship Id="rId38" Type="http://schemas.openxmlformats.org/officeDocument/2006/relationships/hyperlink" Target="http://en.wikipedia.org/wiki/Niels_Henrik_Abel#cite_note-2" TargetMode="External"/><Relationship Id="rId2" Type="http://schemas.openxmlformats.org/officeDocument/2006/relationships/image" Target="../media/image2.jpeg"/><Relationship Id="rId16" Type="http://schemas.openxmlformats.org/officeDocument/2006/relationships/hyperlink" Target="http://en.wikipedia.org/wiki/Abelian_extension" TargetMode="External"/><Relationship Id="rId20" Type="http://schemas.openxmlformats.org/officeDocument/2006/relationships/hyperlink" Target="http://en.wikipedia.org/wiki/Abel's_inequality" TargetMode="External"/><Relationship Id="rId29" Type="http://schemas.openxmlformats.org/officeDocument/2006/relationships/hyperlink" Target="http://en.wikipedia.org/wiki/Abel_transfor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orway" TargetMode="External"/><Relationship Id="rId11" Type="http://schemas.openxmlformats.org/officeDocument/2006/relationships/hyperlink" Target="http://en.wikipedia.org/wiki/Abelian_category" TargetMode="External"/><Relationship Id="rId24" Type="http://schemas.openxmlformats.org/officeDocument/2006/relationships/hyperlink" Target="http://en.wikipedia.org/wiki/Abel%E2%80%93Ruffini_theorem" TargetMode="External"/><Relationship Id="rId32" Type="http://schemas.openxmlformats.org/officeDocument/2006/relationships/hyperlink" Target="http://en.wikipedia.org/wiki/Mathematician" TargetMode="External"/><Relationship Id="rId37" Type="http://schemas.openxmlformats.org/officeDocument/2006/relationships/hyperlink" Target="http://en.wikipedia.org/wiki/Charles_Hermite" TargetMode="External"/><Relationship Id="rId40" Type="http://schemas.openxmlformats.org/officeDocument/2006/relationships/hyperlink" Target="http://en.wikipedia.org/wiki/Niels_Henrik_Abel#cite_note-3" TargetMode="External"/><Relationship Id="rId5" Type="http://schemas.openxmlformats.org/officeDocument/2006/relationships/hyperlink" Target="http://en.wikipedia.org/wiki/Froland" TargetMode="External"/><Relationship Id="rId15" Type="http://schemas.openxmlformats.org/officeDocument/2006/relationships/hyperlink" Target="http://en.wikipedia.org/wiki/Abel_equation_of_the_first_kind" TargetMode="External"/><Relationship Id="rId23" Type="http://schemas.openxmlformats.org/officeDocument/2006/relationships/hyperlink" Target="http://en.wikipedia.org/wiki/Abel%E2%80%93Plana_formula" TargetMode="External"/><Relationship Id="rId28" Type="http://schemas.openxmlformats.org/officeDocument/2006/relationships/hyperlink" Target="http://en.wikipedia.org/wiki/Abel_transform" TargetMode="External"/><Relationship Id="rId36" Type="http://schemas.openxmlformats.org/officeDocument/2006/relationships/hyperlink" Target="http://en.wikipedia.org/wiki/Niels_Henrik_Abel#cite_note-todayinsci.com-1" TargetMode="External"/><Relationship Id="rId10" Type="http://schemas.openxmlformats.org/officeDocument/2006/relationships/hyperlink" Target="http://en.wikipedia.org/wiki/Abel's_binomial_theorem" TargetMode="External"/><Relationship Id="rId19" Type="http://schemas.openxmlformats.org/officeDocument/2006/relationships/hyperlink" Target="http://en.wikipedia.org/wiki/Abel's_identity" TargetMode="External"/><Relationship Id="rId31" Type="http://schemas.openxmlformats.org/officeDocument/2006/relationships/hyperlink" Target="http://en.wikipedia.org/wiki/Norwegian_people" TargetMode="External"/><Relationship Id="rId4" Type="http://schemas.openxmlformats.org/officeDocument/2006/relationships/hyperlink" Target="http://en.wikipedia.org/wiki/Denmark-Norway" TargetMode="External"/><Relationship Id="rId9" Type="http://schemas.openxmlformats.org/officeDocument/2006/relationships/hyperlink" Target="http://en.wikipedia.org/wiki/University_of_Oslo" TargetMode="External"/><Relationship Id="rId14" Type="http://schemas.openxmlformats.org/officeDocument/2006/relationships/hyperlink" Target="http://en.wikipedia.org/wiki/Abel_equation" TargetMode="External"/><Relationship Id="rId22" Type="http://schemas.openxmlformats.org/officeDocument/2006/relationships/hyperlink" Target="http://en.wikipedia.org/wiki/Abel%E2%80%93Jacobi_map" TargetMode="External"/><Relationship Id="rId27" Type="http://schemas.openxmlformats.org/officeDocument/2006/relationships/hyperlink" Target="http://en.wikipedia.org/wiki/Abel's_theorem" TargetMode="External"/><Relationship Id="rId30" Type="http://schemas.openxmlformats.org/officeDocument/2006/relationships/hyperlink" Target="http://en.wikipedia.org/wiki/Dual_abelian_variety" TargetMode="External"/><Relationship Id="rId35" Type="http://schemas.openxmlformats.org/officeDocument/2006/relationships/hyperlink" Target="http://en.wikipedia.org/wiki/Abelian_func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urg-la-Reine" TargetMode="External"/><Relationship Id="rId7" Type="http://schemas.openxmlformats.org/officeDocument/2006/relationships/hyperlink" Target="http://en.wikipedia.org/wiki/Abelian_integra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heory_of_equations" TargetMode="External"/><Relationship Id="rId5" Type="http://schemas.openxmlformats.org/officeDocument/2006/relationships/hyperlink" Target="http://en.wikipedia.org/wiki/July_Monarchy" TargetMode="External"/><Relationship Id="rId4" Type="http://schemas.openxmlformats.org/officeDocument/2006/relationships/hyperlink" Target="http://en.wikipedia.org/wiki/First_French_Empir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3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4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Elliptic Curve Cryptography (ECC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162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Oleh</a:t>
            </a:r>
            <a:r>
              <a:rPr lang="en-US" dirty="0" smtClean="0">
                <a:solidFill>
                  <a:srgbClr val="FF0000"/>
                </a:solidFill>
              </a:rPr>
              <a:t>: Dr. </a:t>
            </a:r>
            <a:r>
              <a:rPr lang="en-US" dirty="0" err="1" smtClean="0">
                <a:solidFill>
                  <a:srgbClr val="FF0000"/>
                </a:solidFill>
              </a:rPr>
              <a:t>Rinaldi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Program </a:t>
            </a:r>
            <a:r>
              <a:rPr lang="en-US" b="1" dirty="0" err="1" smtClean="0">
                <a:solidFill>
                  <a:schemeClr val="tx1"/>
                </a:solidFill>
              </a:rPr>
              <a:t>Studi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Informatika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Sekolah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Teknik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Elektro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Informatika</a:t>
            </a:r>
            <a:r>
              <a:rPr lang="en-US" b="1" dirty="0" smtClean="0">
                <a:solidFill>
                  <a:schemeClr val="tx1"/>
                </a:solidFill>
              </a:rPr>
              <a:t>(STEI)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ITB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 smtClean="0"/>
              <a:t>Bahan</a:t>
            </a:r>
            <a:r>
              <a:rPr lang="en-US" sz="1400" dirty="0" smtClean="0"/>
              <a:t> </a:t>
            </a:r>
            <a:r>
              <a:rPr lang="en-US" sz="1400" dirty="0" err="1" smtClean="0"/>
              <a:t>Kuliah</a:t>
            </a:r>
            <a:r>
              <a:rPr lang="en-US" sz="1400" dirty="0" smtClean="0"/>
              <a:t> IF4020 </a:t>
            </a:r>
            <a:r>
              <a:rPr lang="en-US" sz="1400" dirty="0" err="1" smtClean="0"/>
              <a:t>Kriptografi</a:t>
            </a:r>
            <a:endParaRPr lang="en-US" sz="1400" dirty="0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8950" y="0"/>
            <a:ext cx="23050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7346" name="Picture 2" descr="Niels Henrik A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438400"/>
            <a:ext cx="25527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67150"/>
              </p:ext>
            </p:extLst>
          </p:nvPr>
        </p:nvGraphicFramePr>
        <p:xfrm>
          <a:off x="5181600" y="228600"/>
          <a:ext cx="3778956" cy="6342634"/>
        </p:xfrm>
        <a:graphic>
          <a:graphicData uri="http://schemas.openxmlformats.org/drawingml/2006/table">
            <a:tbl>
              <a:tblPr/>
              <a:tblGrid>
                <a:gridCol w="1889478"/>
                <a:gridCol w="1889478"/>
              </a:tblGrid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Born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5 August 1802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  <a:hlinkClick r:id="rId3" tooltip="Nedstrand"/>
                        </a:rPr>
                        <a:t>Nedstrand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>
                          <a:effectLst/>
                          <a:hlinkClick r:id="rId4" tooltip="Denmark-Norway"/>
                        </a:rPr>
                        <a:t>Norway</a:t>
                      </a:r>
                      <a:endParaRPr lang="en-US" sz="120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Died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</a:rPr>
                        <a:t>6 April 1829 (aged 26)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5" tooltip="Froland"/>
                        </a:rPr>
                        <a:t>Froland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>
                          <a:effectLst/>
                          <a:hlinkClick r:id="rId6" tooltip="Norway"/>
                        </a:rPr>
                        <a:t>Norway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Residence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Norway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Nationality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Norwegian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Fields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7" tooltip="Mathematics"/>
                        </a:rPr>
                        <a:t>Mathematics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hlinkClick r:id="rId8" tooltip="Alma mater"/>
                        </a:rPr>
                        <a:t>Alma </a:t>
                      </a:r>
                      <a:r>
                        <a:rPr lang="en-US" sz="1200" dirty="0" smtClean="0">
                          <a:effectLst/>
                          <a:hlinkClick r:id="rId8" tooltip="Alma mater"/>
                        </a:rPr>
                        <a:t>mater</a:t>
                      </a:r>
                      <a:endParaRPr lang="en-US" sz="1200" dirty="0" smtClean="0">
                        <a:effectLst/>
                      </a:endParaRPr>
                    </a:p>
                    <a:p>
                      <a:pPr algn="l"/>
                      <a:endParaRPr lang="en-US" sz="1200" dirty="0" smtClean="0">
                        <a:effectLst/>
                      </a:endParaRPr>
                    </a:p>
                    <a:p>
                      <a:pPr algn="l"/>
                      <a:r>
                        <a:rPr lang="en-US" sz="1200" dirty="0" smtClean="0">
                          <a:effectLst/>
                        </a:rPr>
                        <a:t>Known for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9" tooltip="University of Oslo"/>
                        </a:rPr>
                        <a:t>Royal Frederick University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7721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10" tooltip="Abel's binomial theorem"/>
                        </a:rPr>
                        <a:t>Abel's binomial 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1" tooltip="Abelian categor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1" tooltip="Abelian category"/>
                        </a:rPr>
                        <a:t> category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3" tooltip="Abelian variety of CM-type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3" tooltip="Abelian variety of CM-type"/>
                        </a:rPr>
                        <a:t> variety of CM-type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4" tooltip="Abel equation"/>
                        </a:rPr>
                        <a:t>Abel equation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5" tooltip="Abel equation of the first kind"/>
                        </a:rPr>
                        <a:t>Abel equation of the first kind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6" tooltip="Abelian extension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6" tooltip="Abelian extension"/>
                        </a:rPr>
                        <a:t> extension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7" tooltip="Abel function"/>
                        </a:rPr>
                        <a:t>Abel function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8" tooltip="Abelian group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8" tooltip="Abelian group"/>
                        </a:rPr>
                        <a:t> group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9" tooltip="Abel's identity"/>
                        </a:rPr>
                        <a:t>Abel's identity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0" tooltip="Abel's inequality"/>
                        </a:rPr>
                        <a:t>Abel's inequality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1" tooltip="Abel's irreducibility theorem"/>
                        </a:rPr>
                        <a:t>Abel's irreducibility 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2" tooltip="Abel–Jacobi map"/>
                        </a:rPr>
                        <a:t>Abel–Jacobi map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3" tooltip="Abel–Plana formula"/>
                        </a:rPr>
                        <a:t>Abel–Plana formula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Abel–</a:t>
                      </a:r>
                      <a:r>
                        <a:rPr lang="en-US" sz="1200" dirty="0" err="1">
                          <a:effectLst/>
                          <a:hlinkClick r:id="rId24" tooltip="Abel–Ruffini theorem"/>
                        </a:rPr>
                        <a:t>Ruffini</a:t>
                      </a: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 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25" tooltip="Abel sum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25" tooltip="Abel sum"/>
                        </a:rPr>
                        <a:t> means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6" tooltip="Abel's summation formula"/>
                        </a:rPr>
                        <a:t>Abel's summation formula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  <a:hlinkClick r:id="rId27" tooltip="Abel's theorem"/>
                        </a:rPr>
                        <a:t>Abel's </a:t>
                      </a:r>
                      <a:r>
                        <a:rPr lang="en-US" sz="1200" dirty="0">
                          <a:effectLst/>
                          <a:hlinkClick r:id="rId27" tooltip="Abel's theorem"/>
                        </a:rPr>
                        <a:t>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8" tooltip="Abel transform"/>
                        </a:rPr>
                        <a:t>Abel transform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9" tooltip="Abel transformation"/>
                        </a:rPr>
                        <a:t>Abel transformation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Dual </a:t>
                      </a:r>
                      <a:r>
                        <a:rPr lang="en-US" sz="1200" dirty="0" err="1">
                          <a:effectLst/>
                          <a:hlinkClick r:id="rId30" tooltip="Dual 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 variety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351885"/>
            <a:ext cx="403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/>
              <a:t>Niels</a:t>
            </a:r>
            <a:r>
              <a:rPr lang="en-US" sz="1600" b="1" dirty="0"/>
              <a:t> Henrik Abel</a:t>
            </a:r>
            <a:r>
              <a:rPr lang="en-US" sz="1600" dirty="0"/>
              <a:t> (5 August 1802 – 6 April 1829) was a </a:t>
            </a:r>
            <a:r>
              <a:rPr lang="en-US" sz="1600" dirty="0">
                <a:hlinkClick r:id="rId31" tooltip="Norwegian people"/>
              </a:rPr>
              <a:t>Norwegian</a:t>
            </a:r>
            <a:r>
              <a:rPr lang="en-US" sz="1600" dirty="0"/>
              <a:t> </a:t>
            </a:r>
            <a:r>
              <a:rPr lang="en-US" sz="1600" dirty="0">
                <a:hlinkClick r:id="rId32" tooltip="Mathematician"/>
              </a:rPr>
              <a:t>mathematician</a:t>
            </a:r>
            <a:r>
              <a:rPr lang="en-US" sz="1600" dirty="0"/>
              <a:t> who made pioneering contributions in a variety of fields. His most famous single result is the first complete proof demonstrating the impossibility of solving the </a:t>
            </a:r>
            <a:r>
              <a:rPr lang="en-US" sz="1600" dirty="0">
                <a:hlinkClick r:id="rId33" tooltip="General quintic equation"/>
              </a:rPr>
              <a:t>general </a:t>
            </a:r>
            <a:r>
              <a:rPr lang="en-US" sz="1600" dirty="0" err="1">
                <a:hlinkClick r:id="rId33" tooltip="General quintic equation"/>
              </a:rPr>
              <a:t>quintic</a:t>
            </a:r>
            <a:r>
              <a:rPr lang="en-US" sz="1600" dirty="0">
                <a:hlinkClick r:id="rId33" tooltip="General quintic equation"/>
              </a:rPr>
              <a:t> equation</a:t>
            </a:r>
            <a:r>
              <a:rPr lang="en-US" sz="1600" dirty="0"/>
              <a:t> in radicals. This question was one of the outstanding open problems of his day, and had been unresolved for 250 years. He was also an innovator in the field of </a:t>
            </a:r>
            <a:r>
              <a:rPr lang="en-US" sz="1600" dirty="0">
                <a:hlinkClick r:id="rId34" tooltip="Elliptic functions"/>
              </a:rPr>
              <a:t>elliptic functions</a:t>
            </a:r>
            <a:r>
              <a:rPr lang="en-US" sz="1600" dirty="0"/>
              <a:t>, discoverer of </a:t>
            </a:r>
            <a:r>
              <a:rPr lang="en-US" sz="1600" dirty="0" err="1">
                <a:hlinkClick r:id="rId35" tooltip="Abelian function"/>
              </a:rPr>
              <a:t>Abelian</a:t>
            </a:r>
            <a:r>
              <a:rPr lang="en-US" sz="1600" dirty="0">
                <a:hlinkClick r:id="rId35" tooltip="Abelian function"/>
              </a:rPr>
              <a:t> functions</a:t>
            </a:r>
            <a:r>
              <a:rPr lang="en-US" sz="1600" dirty="0"/>
              <a:t>. Despite his achievements, Abel was largely unrecognized during his lifetime; he made his discoveries while living in poverty and died at the age of 26.</a:t>
            </a:r>
          </a:p>
          <a:p>
            <a:r>
              <a:rPr lang="en-US" sz="1600" dirty="0"/>
              <a:t>Most of his work was done in six or seven years of his working life.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dirty="0"/>
              <a:t> Regarding Abel, the French mathematician </a:t>
            </a:r>
            <a:r>
              <a:rPr lang="en-US" sz="1600" dirty="0">
                <a:hlinkClick r:id="rId37" tooltip="Charles Hermite"/>
              </a:rPr>
              <a:t>Charles </a:t>
            </a:r>
            <a:r>
              <a:rPr lang="en-US" sz="1600" dirty="0" err="1">
                <a:hlinkClick r:id="rId37" tooltip="Charles Hermite"/>
              </a:rPr>
              <a:t>Hermite</a:t>
            </a:r>
            <a:r>
              <a:rPr lang="en-US" sz="1600" dirty="0"/>
              <a:t> said: "Abel has left mathematicians enough to keep them busy for five hundred years."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baseline="30000" dirty="0">
                <a:hlinkClick r:id="rId38"/>
              </a:rPr>
              <a:t>[2]</a:t>
            </a:r>
            <a:r>
              <a:rPr lang="en-US" sz="1600" dirty="0"/>
              <a:t> Another French mathematician, </a:t>
            </a:r>
            <a:r>
              <a:rPr lang="en-US" sz="1600" dirty="0">
                <a:hlinkClick r:id="rId39" tooltip="Adrien-Marie Legendre"/>
              </a:rPr>
              <a:t>Adrien-Marie Legendre</a:t>
            </a:r>
            <a:r>
              <a:rPr lang="en-US" sz="1600" dirty="0"/>
              <a:t>, said: "</a:t>
            </a:r>
            <a:r>
              <a:rPr lang="en-US" sz="1600" i="1" dirty="0" err="1"/>
              <a:t>quelle</a:t>
            </a:r>
            <a:r>
              <a:rPr lang="en-US" sz="1600" i="1" dirty="0"/>
              <a:t> tête </a:t>
            </a:r>
            <a:r>
              <a:rPr lang="en-US" sz="1600" i="1" dirty="0" err="1"/>
              <a:t>celle</a:t>
            </a:r>
            <a:r>
              <a:rPr lang="en-US" sz="1600" i="1" dirty="0"/>
              <a:t> du </a:t>
            </a:r>
            <a:r>
              <a:rPr lang="en-US" sz="1600" i="1" dirty="0" err="1"/>
              <a:t>jeune</a:t>
            </a:r>
            <a:r>
              <a:rPr lang="en-US" sz="1600" i="1" dirty="0"/>
              <a:t> </a:t>
            </a:r>
            <a:r>
              <a:rPr lang="en-US" sz="1600" i="1" dirty="0" err="1"/>
              <a:t>Norvégien</a:t>
            </a:r>
            <a:r>
              <a:rPr lang="en-US" sz="1600" i="1" dirty="0"/>
              <a:t>!</a:t>
            </a:r>
            <a:r>
              <a:rPr lang="en-US" sz="1600" dirty="0"/>
              <a:t>" ("what a head the young Norwegian has!").</a:t>
            </a:r>
            <a:r>
              <a:rPr lang="en-US" sz="1600" baseline="30000" dirty="0">
                <a:hlinkClick r:id="rId40"/>
              </a:rPr>
              <a:t>[3]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369635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Sumber</a:t>
            </a:r>
            <a:r>
              <a:rPr lang="en-US" sz="1600" dirty="0" smtClean="0"/>
              <a:t>: Wikipedia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70259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61030-C9FE-4105-B5E0-001AEE90037C}" type="slidenum">
              <a:rPr lang="en-GB"/>
              <a:pPr/>
              <a:t>11</a:t>
            </a:fld>
            <a:endParaRPr lang="en-GB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(</a:t>
            </a:r>
            <a:r>
              <a:rPr lang="en-US" i="1" dirty="0" smtClean="0"/>
              <a:t>Field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 smtClean="0"/>
              <a:t>Medan (</a:t>
            </a:r>
            <a:r>
              <a:rPr lang="en-US" sz="2400" i="1" dirty="0" smtClean="0"/>
              <a:t>field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(</a:t>
            </a:r>
            <a:r>
              <a:rPr lang="en-US" sz="2400" dirty="0" err="1" smtClean="0"/>
              <a:t>disimbolkan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F)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,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(+)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(</a:t>
            </a:r>
            <a:r>
              <a:rPr lang="en-US" sz="2400" dirty="0" smtClean="0">
                <a:sym typeface="Symbol"/>
              </a:rPr>
              <a:t>)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aljabar</a:t>
            </a:r>
            <a:r>
              <a:rPr lang="en-US" sz="2400" dirty="0" smtClean="0"/>
              <a:t> &lt;F, +, </a:t>
            </a:r>
            <a:r>
              <a:rPr lang="en-US" sz="2400" dirty="0" smtClean="0">
                <a:sym typeface="Symbol"/>
              </a:rPr>
              <a:t>&gt; </a:t>
            </a:r>
            <a:r>
              <a:rPr lang="en-US" sz="2400" dirty="0" err="1" smtClean="0">
                <a:sym typeface="Symbol"/>
              </a:rPr>
              <a:t>disebut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:</a:t>
            </a: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1. &lt;F, +&gt;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abelian</a:t>
            </a:r>
            <a:endParaRPr lang="en-US" sz="2400" dirty="0" smtClean="0">
              <a:sym typeface="Symbol"/>
            </a:endParaRP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2. &lt;F – {0}, &gt;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abelian</a:t>
            </a:r>
            <a:endParaRPr lang="en-US" sz="2400" dirty="0" smtClean="0">
              <a:sym typeface="Symbol"/>
            </a:endParaRP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3.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 </a:t>
            </a:r>
            <a:r>
              <a:rPr lang="en-US" sz="2400" dirty="0" err="1" smtClean="0">
                <a:sym typeface="Symbol"/>
              </a:rPr>
              <a:t>menyebar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terhadap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  (</a:t>
            </a:r>
            <a:r>
              <a:rPr lang="en-US" sz="2400" dirty="0" err="1" smtClean="0">
                <a:sym typeface="Symbol"/>
              </a:rPr>
              <a:t>sifat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distributif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	    </a:t>
            </a:r>
            <a:r>
              <a:rPr lang="en-US" sz="2400" dirty="0" err="1" smtClean="0">
                <a:sym typeface="Symbol"/>
              </a:rPr>
              <a:t>Distributif</a:t>
            </a:r>
            <a:r>
              <a:rPr lang="en-US" sz="2400" dirty="0" smtClean="0">
                <a:sym typeface="Symbol"/>
              </a:rPr>
              <a:t>:	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( y + z) =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y) +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					(x + y)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  =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 + (y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</a:t>
            </a:r>
            <a:endParaRPr lang="en-US" sz="2400" dirty="0" smtClean="0">
              <a:solidFill>
                <a:srgbClr val="FF0000"/>
              </a:solidFill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Jadi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memenuhi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aksioma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i="1" dirty="0" smtClean="0">
                <a:sym typeface="Symbol"/>
              </a:rPr>
              <a:t>closure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komutatif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asosiatif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distributif</a:t>
            </a:r>
            <a:endParaRPr lang="en-US" sz="2400" dirty="0" smtClean="0">
              <a:sym typeface="Symbol"/>
            </a:endParaRP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riil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rasional</a:t>
            </a:r>
            <a:r>
              <a:rPr lang="en-US" sz="2400" dirty="0" smtClean="0"/>
              <a:t> (p/q)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(</a:t>
            </a:r>
            <a:r>
              <a:rPr lang="en-US" sz="2400" i="1" dirty="0" smtClean="0"/>
              <a:t>finite field</a:t>
            </a:r>
            <a:r>
              <a:rPr lang="en-US" sz="2400" dirty="0" smtClean="0"/>
              <a:t>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notasinya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n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F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0 </a:t>
            </a:r>
            <a:r>
              <a:rPr lang="en-US" sz="2400" dirty="0" err="1" smtClean="0"/>
              <a:t>dan</a:t>
            </a:r>
            <a:r>
              <a:rPr lang="en-US" sz="2400" dirty="0" smtClean="0"/>
              <a:t> 1</a:t>
            </a:r>
          </a:p>
          <a:p>
            <a:endParaRPr lang="en-US" sz="2400" dirty="0" smtClean="0"/>
          </a:p>
          <a:p>
            <a:r>
              <a:rPr lang="en-US" sz="2400" dirty="0" smtClean="0"/>
              <a:t>Medan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Galois Field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menghormati</a:t>
            </a:r>
            <a:r>
              <a:rPr lang="en-US" sz="2400" dirty="0" smtClean="0"/>
              <a:t> </a:t>
            </a:r>
            <a:r>
              <a:rPr lang="en-US" sz="2400" dirty="0" err="1" smtClean="0"/>
              <a:t>Evariste</a:t>
            </a:r>
            <a:r>
              <a:rPr lang="en-US" sz="2400" dirty="0" smtClean="0"/>
              <a:t> Galois,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matematikawan</a:t>
            </a:r>
            <a:r>
              <a:rPr lang="en-US" sz="2400" dirty="0" smtClean="0"/>
              <a:t> </a:t>
            </a:r>
            <a:r>
              <a:rPr lang="en-US" sz="2400" dirty="0" err="1" smtClean="0"/>
              <a:t>Perancis</a:t>
            </a:r>
            <a:r>
              <a:rPr lang="en-US" sz="2400" dirty="0" smtClean="0"/>
              <a:t> (1811 – 1832)</a:t>
            </a:r>
            <a:endParaRPr lang="en-GB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8370" name="Picture 2" descr="Evariste galo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889" y="457200"/>
            <a:ext cx="2230562" cy="28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944"/>
              </p:ext>
            </p:extLst>
          </p:nvPr>
        </p:nvGraphicFramePr>
        <p:xfrm>
          <a:off x="1600200" y="3483451"/>
          <a:ext cx="6400800" cy="2651760"/>
        </p:xfrm>
        <a:graphic>
          <a:graphicData uri="http://schemas.openxmlformats.org/drawingml/2006/table">
            <a:tbl>
              <a:tblPr/>
              <a:tblGrid>
                <a:gridCol w="3200400"/>
                <a:gridCol w="32004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Born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25 October 1811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3" tooltip="Bourg-la-Reine"/>
                        </a:rPr>
                        <a:t>Bourg-la-Reine</a:t>
                      </a:r>
                      <a:r>
                        <a:rPr lang="en-US">
                          <a:effectLst/>
                        </a:rPr>
                        <a:t>, </a:t>
                      </a:r>
                      <a:r>
                        <a:rPr lang="en-US">
                          <a:effectLst/>
                          <a:hlinkClick r:id="rId4" tooltip="First French Empire"/>
                        </a:rPr>
                        <a:t>French Empire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Died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31 May 1832 (aged 20)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Paris, </a:t>
                      </a:r>
                      <a:r>
                        <a:rPr lang="en-US">
                          <a:effectLst/>
                          <a:hlinkClick r:id="rId5" tooltip="July Monarchy"/>
                        </a:rPr>
                        <a:t>Kingdom of France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Nationality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French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Fields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Mathematics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Known for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Work on the </a:t>
                      </a:r>
                      <a:r>
                        <a:rPr lang="en-US" dirty="0">
                          <a:effectLst/>
                          <a:hlinkClick r:id="rId6" tooltip="Theory of equations"/>
                        </a:rPr>
                        <a:t>theory of equations</a:t>
                      </a:r>
                      <a:r>
                        <a:rPr lang="en-US" dirty="0">
                          <a:effectLst/>
                        </a:rPr>
                        <a:t> and </a:t>
                      </a:r>
                      <a:r>
                        <a:rPr lang="en-US" dirty="0" err="1">
                          <a:effectLst/>
                          <a:hlinkClick r:id="rId7" tooltip="Abelian integral"/>
                        </a:rPr>
                        <a:t>Abelian</a:t>
                      </a:r>
                      <a:r>
                        <a:rPr lang="en-US" dirty="0">
                          <a:effectLst/>
                          <a:hlinkClick r:id="rId7" tooltip="Abelian integral"/>
                        </a:rPr>
                        <a:t> integrals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1400" y="87868"/>
            <a:ext cx="153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Evariste</a:t>
            </a:r>
            <a:r>
              <a:rPr lang="en-US" dirty="0" smtClean="0">
                <a:solidFill>
                  <a:srgbClr val="FF0000"/>
                </a:solidFill>
              </a:rPr>
              <a:t> Galois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2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E00324-682D-4B27-A85E-D44E21440583}" type="slidenum">
              <a:rPr lang="en-GB"/>
              <a:pPr/>
              <a:t>14</a:t>
            </a:fld>
            <a:endParaRPr lang="en-GB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</a:t>
            </a:r>
            <a:r>
              <a:rPr lang="en-US" dirty="0" err="1" smtClean="0"/>
              <a:t>Berhingga</a:t>
            </a:r>
            <a:r>
              <a:rPr lang="en-US" dirty="0" smtClean="0"/>
              <a:t>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p</a:t>
            </a:r>
            <a:endParaRPr lang="en-GB" i="1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yang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p</a:t>
            </a:r>
            <a:endParaRPr lang="en-US" sz="2800" baseline="-250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bulat</a:t>
            </a:r>
            <a:r>
              <a:rPr lang="en-US" sz="2800" dirty="0" smtClean="0"/>
              <a:t> {0, 1, 2, …, p – 1}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prima,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1. </a:t>
            </a:r>
            <a:r>
              <a:rPr lang="en-US" sz="2800" b="1" dirty="0" err="1" smtClean="0"/>
              <a:t>Penjumlahan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Jika</a:t>
            </a:r>
            <a:r>
              <a:rPr lang="en-US" sz="2800" dirty="0" smtClean="0"/>
              <a:t> a, b </a:t>
            </a:r>
            <a:r>
              <a:rPr lang="en-US" sz="2800" dirty="0" smtClean="0">
                <a:sym typeface="Symbol" pitchFamily="18" charset="2"/>
              </a:rPr>
              <a:t> </a:t>
            </a:r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a + b = r,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r = (a + b) mod p,  0 </a:t>
            </a:r>
            <a:r>
              <a:rPr lang="en-US" sz="2800" dirty="0" smtClean="0">
                <a:sym typeface="Symbol" pitchFamily="18" charset="2"/>
              </a:rPr>
              <a:t> r  p – 1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sym typeface="Symbol" pitchFamily="18" charset="2"/>
            </a:endParaRP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2. </a:t>
            </a:r>
            <a:r>
              <a:rPr lang="en-US" sz="2800" b="1" dirty="0" err="1" smtClean="0"/>
              <a:t>Perkalian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Jika</a:t>
            </a:r>
            <a:r>
              <a:rPr lang="en-US" sz="2800" dirty="0" smtClean="0"/>
              <a:t> a, b </a:t>
            </a:r>
            <a:r>
              <a:rPr lang="en-US" sz="2800" dirty="0" smtClean="0">
                <a:sym typeface="Symbol" pitchFamily="18" charset="2"/>
              </a:rPr>
              <a:t> </a:t>
            </a:r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a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/>
              <a:t> b = s,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s = (a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/>
              <a:t> b) mod p,   </a:t>
            </a:r>
            <a:r>
              <a:rPr lang="en-US" sz="2800" dirty="0" smtClean="0">
                <a:sym typeface="Symbol" pitchFamily="18" charset="2"/>
              </a:rPr>
              <a:t> s  p – 1 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endParaRPr lang="en-GB" sz="2400" baseline="-15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0401A-DCEA-4708-9BBC-20B41D389F64}" type="slidenum">
              <a:rPr lang="en-GB"/>
              <a:pPr/>
              <a:t>15</a:t>
            </a:fld>
            <a:endParaRPr lang="en-GB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	</a:t>
            </a:r>
            <a:endParaRPr lang="en-GB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/>
              <a:t>Contoh</a:t>
            </a:r>
            <a:r>
              <a:rPr lang="en-US" sz="2800" dirty="0" smtClean="0"/>
              <a:t>: F</a:t>
            </a:r>
            <a:r>
              <a:rPr lang="en-US" sz="2800" baseline="-25000" dirty="0" smtClean="0"/>
              <a:t>23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{0, 1, 2, …, 22}.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    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aritmetika</a:t>
            </a:r>
            <a:r>
              <a:rPr lang="en-US" sz="28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 	12 + 20 = 9 (</a:t>
            </a:r>
            <a:r>
              <a:rPr lang="en-US" sz="2800" dirty="0" err="1" smtClean="0"/>
              <a:t>karena</a:t>
            </a:r>
            <a:r>
              <a:rPr lang="en-US" sz="2800" dirty="0" smtClean="0"/>
              <a:t> 12 + 20 = 32 mod 23 = 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8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>
                <a:sym typeface="Symbol" pitchFamily="18" charset="2"/>
              </a:rPr>
              <a:t> 9 = 3 (</a:t>
            </a:r>
            <a:r>
              <a:rPr lang="en-US" sz="2800" dirty="0" err="1" smtClean="0">
                <a:sym typeface="Symbol" pitchFamily="18" charset="2"/>
              </a:rPr>
              <a:t>karena</a:t>
            </a:r>
            <a:r>
              <a:rPr lang="en-US" sz="2800" dirty="0" smtClean="0">
                <a:sym typeface="Symbol" pitchFamily="18" charset="2"/>
              </a:rPr>
              <a:t> 8  9 = 72 mod 23 = 3)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D3003-30AD-4EA2-AF27-C7FA0500B488}" type="slidenum">
              <a:rPr lang="en-GB"/>
              <a:pPr/>
              <a:t>16</a:t>
            </a:fld>
            <a:endParaRPr lang="en-GB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Galois (</a:t>
            </a:r>
            <a:r>
              <a:rPr lang="en-US" i="1" dirty="0" smtClean="0"/>
              <a:t>Galois Field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Medan Galois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</a:t>
            </a:r>
            <a:r>
              <a:rPr lang="en-US" sz="2400" i="1" baseline="30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 1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Notasi</a:t>
            </a:r>
            <a:r>
              <a:rPr lang="en-US" sz="2400" dirty="0" smtClean="0"/>
              <a:t>: </a:t>
            </a:r>
            <a:r>
              <a:rPr lang="en-US" sz="2400" i="1" dirty="0" smtClean="0"/>
              <a:t>GF</a:t>
            </a:r>
            <a:r>
              <a:rPr lang="en-US" sz="2400" dirty="0" smtClean="0"/>
              <a:t>(</a:t>
            </a:r>
            <a:r>
              <a:rPr lang="en-US" sz="2400" i="1" dirty="0" err="1" smtClean="0"/>
              <a:t>p</a:t>
            </a:r>
            <a:r>
              <a:rPr lang="en-US" sz="2400" i="1" baseline="30000" dirty="0" err="1" smtClean="0"/>
              <a:t>n</a:t>
            </a:r>
            <a:r>
              <a:rPr lang="en-US" sz="2400" dirty="0" smtClean="0"/>
              <a:t>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Kasus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: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= 1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GF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dimana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elemen-elemennya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dinyatakan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himpunan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{0, 1, 2, …,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– 1}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operasi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penjumlahan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perkalian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dilakukan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modulus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09E65-E66C-410A-A6BD-6B545190FC46}" type="slidenum">
              <a:rPr lang="en-GB"/>
              <a:pPr/>
              <a:t>17</a:t>
            </a:fld>
            <a:endParaRPr lang="en-GB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(2):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+    0    1		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0	 1  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0    0    1		   0    0    0  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1    1    0		   1    0    1  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(3):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+    0    1    2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0	1   2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0    0    1    2        0    0   0   0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1    1    2    0        1    0   1   2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	 2    2    0    1        2    0   2   1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cxnSp>
        <p:nvCxnSpPr>
          <p:cNvPr id="17413" name="Straight Connector 7"/>
          <p:cNvCxnSpPr>
            <a:cxnSpLocks noChangeShapeType="1"/>
          </p:cNvCxnSpPr>
          <p:nvPr/>
        </p:nvCxnSpPr>
        <p:spPr bwMode="auto">
          <a:xfrm>
            <a:off x="10668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4" name="Straight Connector 9"/>
          <p:cNvCxnSpPr>
            <a:cxnSpLocks noChangeShapeType="1"/>
          </p:cNvCxnSpPr>
          <p:nvPr/>
        </p:nvCxnSpPr>
        <p:spPr bwMode="auto">
          <a:xfrm rot="5400000">
            <a:off x="1068387" y="2132013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5" name="Straight Connector 11"/>
          <p:cNvCxnSpPr>
            <a:cxnSpLocks noChangeShapeType="1"/>
          </p:cNvCxnSpPr>
          <p:nvPr/>
        </p:nvCxnSpPr>
        <p:spPr bwMode="auto">
          <a:xfrm>
            <a:off x="46482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6" name="Straight Connector 13"/>
          <p:cNvCxnSpPr>
            <a:cxnSpLocks noChangeShapeType="1"/>
          </p:cNvCxnSpPr>
          <p:nvPr/>
        </p:nvCxnSpPr>
        <p:spPr bwMode="auto">
          <a:xfrm rot="5400000">
            <a:off x="4725987" y="2208213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7" name="Straight Connector 15"/>
          <p:cNvCxnSpPr>
            <a:cxnSpLocks noChangeShapeType="1"/>
          </p:cNvCxnSpPr>
          <p:nvPr/>
        </p:nvCxnSpPr>
        <p:spPr bwMode="auto">
          <a:xfrm>
            <a:off x="990600" y="3810000"/>
            <a:ext cx="2971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8" name="Straight Connector 17"/>
          <p:cNvCxnSpPr>
            <a:cxnSpLocks noChangeShapeType="1"/>
          </p:cNvCxnSpPr>
          <p:nvPr/>
        </p:nvCxnSpPr>
        <p:spPr bwMode="auto">
          <a:xfrm rot="5400000">
            <a:off x="877887" y="4303713"/>
            <a:ext cx="1447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9" name="Straight Connector 19"/>
          <p:cNvCxnSpPr>
            <a:cxnSpLocks noChangeShapeType="1"/>
          </p:cNvCxnSpPr>
          <p:nvPr/>
        </p:nvCxnSpPr>
        <p:spPr bwMode="auto">
          <a:xfrm>
            <a:off x="4572000" y="3810000"/>
            <a:ext cx="2590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20" name="Straight Connector 21"/>
          <p:cNvCxnSpPr>
            <a:cxnSpLocks noChangeShapeType="1"/>
          </p:cNvCxnSpPr>
          <p:nvPr/>
        </p:nvCxnSpPr>
        <p:spPr bwMode="auto">
          <a:xfrm rot="5400000">
            <a:off x="4497387" y="4189413"/>
            <a:ext cx="1524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Bentuklah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GF(11).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 5 (mod 11)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5257800" cy="46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096000" y="2209800"/>
            <a:ext cx="240642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 5 (mod 11)</a:t>
            </a:r>
          </a:p>
          <a:p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:</a:t>
            </a:r>
          </a:p>
          <a:p>
            <a:r>
              <a:rPr lang="en-US" sz="2400" dirty="0" smtClean="0">
                <a:sym typeface="Symbol"/>
              </a:rPr>
              <a:t>   x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16 </a:t>
            </a:r>
            <a:r>
              <a:rPr lang="en-US" sz="2400" dirty="0" smtClean="0">
                <a:sym typeface="Wingdings" pitchFamily="2" charset="2"/>
              </a:rPr>
              <a:t> x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4</a:t>
            </a:r>
          </a:p>
          <a:p>
            <a:r>
              <a:rPr lang="en-US" sz="2400" dirty="0" smtClean="0">
                <a:sym typeface="Wingdings" pitchFamily="2" charset="2"/>
              </a:rPr>
              <a:t>   x</a:t>
            </a:r>
            <a:r>
              <a:rPr lang="en-US" sz="2400" baseline="30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 = 49  x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 = 7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	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191000"/>
            <a:ext cx="3105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Cara lain: 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diagonal = 5,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endParaRPr lang="en-US" dirty="0" smtClean="0"/>
          </a:p>
          <a:p>
            <a:r>
              <a:rPr lang="en-US" dirty="0" err="1" smtClean="0"/>
              <a:t>mendatar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Vertikalnya</a:t>
            </a:r>
            <a:r>
              <a:rPr lang="en-US" dirty="0" smtClean="0"/>
              <a:t> (</a:t>
            </a:r>
            <a:r>
              <a:rPr lang="en-US" dirty="0" err="1" smtClean="0"/>
              <a:t>dilingkari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6639" y="6096000"/>
            <a:ext cx="5347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Galois Field GF(2</a:t>
            </a:r>
            <a:r>
              <a:rPr lang="en-US" baseline="30000" dirty="0" smtClean="0"/>
              <a:t>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.  </a:t>
            </a:r>
          </a:p>
          <a:p>
            <a:r>
              <a:rPr lang="en-US" sz="2400" dirty="0" smtClean="0"/>
              <a:t>GF(2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F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vektor</a:t>
            </a:r>
            <a:r>
              <a:rPr lang="en-US" sz="2400" dirty="0" smtClean="0"/>
              <a:t> </a:t>
            </a:r>
            <a:r>
              <a:rPr lang="en-US" sz="2400" dirty="0" err="1" smtClean="0"/>
              <a:t>berdimensi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GF(2).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GF(2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bit. </a:t>
            </a:r>
          </a:p>
          <a:p>
            <a:endParaRPr lang="en-US" sz="2400" dirty="0" smtClean="0"/>
          </a:p>
          <a:p>
            <a:r>
              <a:rPr lang="en-US" sz="2400" dirty="0" smtClean="0"/>
              <a:t>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…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,  </a:t>
            </a:r>
            <a:r>
              <a:rPr lang="en-US" sz="2400" baseline="-25000" dirty="0" err="1" smtClean="0">
                <a:sym typeface="Symbol" pitchFamily="18" charset="2"/>
              </a:rPr>
              <a:t>i</a:t>
            </a:r>
            <a:r>
              <a:rPr lang="en-US" sz="2400" baseline="-250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 smtClean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{0,1}, </a:t>
            </a:r>
            <a:r>
              <a:rPr lang="en-US" sz="2400" dirty="0" err="1" smtClean="0">
                <a:sym typeface="Symbol" pitchFamily="18" charset="2"/>
              </a:rPr>
              <a:t>dapat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dinyatakan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dalam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polinom</a:t>
            </a:r>
            <a:r>
              <a:rPr lang="en-US" sz="2400" dirty="0" smtClean="0">
                <a:sym typeface="Symbol" pitchFamily="18" charset="2"/>
              </a:rPr>
              <a:t> 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x</a:t>
            </a:r>
            <a:r>
              <a:rPr lang="en-US" sz="2400" baseline="30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+ … +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x +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r>
              <a:rPr lang="en-US" sz="2400" dirty="0" err="1" smtClean="0">
                <a:sym typeface="Symbol" pitchFamily="18" charset="2"/>
              </a:rPr>
              <a:t>Jadi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dirty="0" err="1" smtClean="0">
                <a:sym typeface="Symbol" pitchFamily="18" charset="2"/>
              </a:rPr>
              <a:t>setiap</a:t>
            </a:r>
            <a:r>
              <a:rPr lang="en-US" sz="2400" dirty="0" smtClean="0">
                <a:sym typeface="Symbol" pitchFamily="18" charset="2"/>
              </a:rPr>
              <a:t> a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 smtClean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r>
              <a:rPr lang="en-US" sz="2400" dirty="0" err="1" smtClean="0">
                <a:sym typeface="Symbol" pitchFamily="18" charset="2"/>
              </a:rPr>
              <a:t>dapat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dinyatakan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sebagai</a:t>
            </a:r>
            <a:r>
              <a:rPr lang="en-US" sz="2400" dirty="0" smtClean="0"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 pitchFamily="18" charset="2"/>
              </a:rPr>
              <a:t>		a = 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x</a:t>
            </a:r>
            <a:r>
              <a:rPr lang="en-US" sz="2400" baseline="30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+ … +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x +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1101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Referensi</a:t>
            </a:r>
            <a:r>
              <a:rPr lang="en-US" sz="2800" b="1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Andreas Steffen, </a:t>
            </a:r>
            <a:r>
              <a:rPr lang="en-US" sz="2800" i="1" dirty="0" smtClean="0">
                <a:solidFill>
                  <a:srgbClr val="FF0000"/>
                </a:solidFill>
              </a:rPr>
              <a:t>Elliptic Curve Cryptography, </a:t>
            </a:r>
            <a:r>
              <a:rPr lang="en-US" sz="2800" dirty="0" err="1" smtClean="0">
                <a:solidFill>
                  <a:srgbClr val="FF0000"/>
                </a:solidFill>
              </a:rPr>
              <a:t>Zürcher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Hochschule</a:t>
            </a:r>
            <a:r>
              <a:rPr lang="en-US" sz="2800" dirty="0" smtClean="0">
                <a:solidFill>
                  <a:srgbClr val="FF0000"/>
                </a:solidFill>
              </a:rPr>
              <a:t> Winterthur.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Debdeep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Mukhopadhyay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2800" dirty="0" smtClean="0"/>
              <a:t> ,</a:t>
            </a:r>
            <a:r>
              <a:rPr lang="en-US" sz="28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2800" dirty="0" err="1" smtClean="0">
                <a:solidFill>
                  <a:srgbClr val="FF0000"/>
                </a:solidFill>
              </a:rPr>
              <a:t>Engg</a:t>
            </a:r>
            <a:r>
              <a:rPr lang="en-US" sz="2800" dirty="0" smtClean="0">
                <a:solidFill>
                  <a:srgbClr val="FF0000"/>
                </a:solidFill>
              </a:rPr>
              <a:t> IIT Madras.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Anoop</a:t>
            </a:r>
            <a:r>
              <a:rPr lang="en-US" sz="2800" dirty="0" smtClean="0">
                <a:solidFill>
                  <a:srgbClr val="FF0000"/>
                </a:solidFill>
              </a:rPr>
              <a:t> MS </a:t>
            </a:r>
            <a:r>
              <a:rPr lang="en-US" sz="2800" i="1" dirty="0" smtClean="0">
                <a:solidFill>
                  <a:srgbClr val="FF0000"/>
                </a:solidFill>
              </a:rPr>
              <a:t>, Elliptic Curve Cryptography,  an Implementation Guide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sz="2800" b="1" i="1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Operasi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aritmetika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GF(2</a:t>
            </a:r>
            <a:r>
              <a:rPr lang="en-US" sz="2800" b="1" baseline="30000" dirty="0" smtClean="0"/>
              <a:t>m</a:t>
            </a:r>
            <a:r>
              <a:rPr lang="en-US" sz="2800" b="1" dirty="0" smtClean="0"/>
              <a:t>) </a:t>
            </a:r>
          </a:p>
          <a:p>
            <a:pPr marL="457200" indent="-457200">
              <a:buNone/>
            </a:pPr>
            <a:r>
              <a:rPr lang="en-US" sz="2800" b="1" dirty="0" smtClean="0"/>
              <a:t> </a:t>
            </a:r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a = (a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 = (b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...b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endParaRPr lang="en-US" sz="2400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 smtClean="0">
                <a:cs typeface="Lucida Sans Unicode" pitchFamily="34" charset="0"/>
                <a:sym typeface="Symbol" pitchFamily="18" charset="2"/>
              </a:rPr>
              <a:t>Penjumlahan</a:t>
            </a:r>
            <a:r>
              <a:rPr lang="en-US" sz="2400" b="1" u="sng" dirty="0" smtClean="0">
                <a:cs typeface="Lucida Sans Unicode" pitchFamily="34" charset="0"/>
                <a:sym typeface="Symbol" pitchFamily="18" charset="2"/>
              </a:rPr>
              <a:t>: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 </a:t>
            </a:r>
          </a:p>
          <a:p>
            <a:pPr marL="457200" indent="-457200">
              <a:buNone/>
            </a:pP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	a + b = c = (c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baseline="-25000" dirty="0" err="1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= (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400" baseline="-25000" dirty="0" err="1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+ 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mod 2, c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endParaRPr lang="en-US" sz="2400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endParaRPr lang="en-US" sz="2400" b="1" u="sng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 smtClean="0">
                <a:cs typeface="Lucida Sans Unicode" pitchFamily="34" charset="0"/>
                <a:sym typeface="Symbol" pitchFamily="18" charset="2"/>
              </a:rPr>
              <a:t>Perkalian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: a </a:t>
            </a:r>
            <a:r>
              <a:rPr lang="en-US" sz="2400" dirty="0" smtClean="0"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 = c = (c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sisa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pembagian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polinom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a(x) </a:t>
            </a:r>
            <a:r>
              <a:rPr lang="en-US" sz="2400" dirty="0" smtClean="0"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b(x)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i="1" dirty="0" smtClean="0">
                <a:cs typeface="Lucida Sans Unicode" pitchFamily="34" charset="0"/>
                <a:sym typeface="Symbol" pitchFamily="18" charset="2"/>
              </a:rPr>
              <a:t>irreducible polynomial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derajat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m,  c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a = 1101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 </a:t>
            </a:r>
            <a:r>
              <a:rPr lang="en-US" sz="2400" dirty="0" err="1" smtClean="0"/>
              <a:t>dan</a:t>
            </a:r>
            <a:r>
              <a:rPr lang="en-US" sz="2400" dirty="0" smtClean="0"/>
              <a:t> b = 0110 = 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</a:t>
            </a:r>
          </a:p>
          <a:p>
            <a:pPr>
              <a:buNone/>
            </a:pPr>
            <a:r>
              <a:rPr lang="en-US" sz="2400" dirty="0" smtClean="0"/>
              <a:t>		  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 </a:t>
            </a:r>
            <a:r>
              <a:rPr lang="en-US" sz="2400" dirty="0" smtClean="0">
                <a:sym typeface="Symbol"/>
              </a:rPr>
              <a:t> GF(2</a:t>
            </a:r>
            <a:r>
              <a:rPr lang="en-US" sz="2400" baseline="30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/>
              <a:t>	 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a + b = (x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+ 1) +  (x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)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+ 1 (mod 2)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	     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+ 0x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+ 1 </a:t>
            </a:r>
          </a:p>
          <a:p>
            <a:pPr>
              <a:buNone/>
            </a:pPr>
            <a:r>
              <a:rPr lang="en-US" sz="2400" dirty="0" smtClean="0"/>
              <a:t>					     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 + 1 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1101</a:t>
            </a:r>
          </a:p>
          <a:p>
            <a:pPr>
              <a:buNone/>
            </a:pPr>
            <a:r>
              <a:rPr lang="en-US" sz="2400" dirty="0" smtClean="0"/>
              <a:t>		0110 +</a:t>
            </a:r>
          </a:p>
          <a:p>
            <a:pPr>
              <a:buNone/>
            </a:pPr>
            <a:r>
              <a:rPr lang="en-US" sz="2400" dirty="0" smtClean="0"/>
              <a:t>		1011 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sama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dengan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hasil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operasi</a:t>
            </a:r>
            <a:r>
              <a:rPr lang="en-US" sz="2400" dirty="0" smtClean="0">
                <a:sym typeface="Wingdings" pitchFamily="2" charset="2"/>
              </a:rPr>
              <a:t> XOR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ym typeface="Symbol"/>
              </a:rPr>
              <a:t> </a:t>
            </a:r>
            <a:r>
              <a:rPr lang="en-US" sz="2400" dirty="0" smtClean="0"/>
              <a:t>a + b = 1011 = a XOR b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00" y="46482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1905000"/>
            <a:ext cx="2914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Bagi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tiap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koefisien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2,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lalu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ambil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sisanya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(ii)   a </a:t>
            </a:r>
            <a:r>
              <a:rPr lang="en-US" sz="2400" dirty="0" smtClean="0">
                <a:sym typeface="Symbol"/>
              </a:rPr>
              <a:t> b = 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+ 1) 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(x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)</a:t>
            </a:r>
            <a:r>
              <a:rPr lang="en-US" sz="2400" dirty="0" smtClean="0">
                <a:sym typeface="Symbol"/>
              </a:rPr>
              <a:t>  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+ 2x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(mod 2)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   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Karena</a:t>
            </a:r>
            <a:r>
              <a:rPr lang="en-US" sz="2400" dirty="0" smtClean="0"/>
              <a:t> m = 4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err="1" smtClean="0"/>
              <a:t>direduksi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&lt; 4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irreducible polynomial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+ x + 1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(mod f(x)) = (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+ x + 1)x +  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           = 2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dirty="0" smtClean="0">
                <a:sym typeface="Symbol"/>
              </a:rPr>
              <a:t>2x  (mod 2)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           = x</a:t>
            </a:r>
            <a:r>
              <a:rPr lang="en-US" sz="2400" baseline="30000" dirty="0" smtClean="0">
                <a:sym typeface="Symbol"/>
              </a:rPr>
              <a:t>3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 </a:t>
            </a:r>
            <a:r>
              <a:rPr lang="en-US" sz="2400" dirty="0" smtClean="0"/>
              <a:t>a 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b = 1000 	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: </a:t>
            </a:r>
          </a:p>
          <a:p>
            <a:pPr>
              <a:buNone/>
            </a:pPr>
            <a:r>
              <a:rPr lang="en-US" sz="2800" dirty="0" smtClean="0"/>
              <a:t>		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ax + b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syarat</a:t>
            </a:r>
            <a:r>
              <a:rPr lang="en-US" sz="2800" dirty="0" smtClean="0"/>
              <a:t> 4a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+ 27b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 0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Tiap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nilai</a:t>
            </a:r>
            <a:r>
              <a:rPr lang="en-US" sz="2800" dirty="0" smtClean="0">
                <a:sym typeface="Symbol"/>
              </a:rPr>
              <a:t> a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b </a:t>
            </a:r>
            <a:r>
              <a:rPr lang="en-US" sz="2800" dirty="0" err="1" smtClean="0">
                <a:sym typeface="Symbol"/>
              </a:rPr>
              <a:t>berbeda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memberikan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yang </a:t>
            </a:r>
            <a:r>
              <a:rPr lang="en-US" sz="2800" dirty="0" err="1" smtClean="0">
                <a:sym typeface="Symbol"/>
              </a:rPr>
              <a:t>berbeda</a:t>
            </a:r>
            <a:r>
              <a:rPr lang="en-US" sz="2800" dirty="0" smtClean="0">
                <a:sym typeface="Symbol"/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: 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– 4x </a:t>
            </a:r>
          </a:p>
          <a:p>
            <a:pPr lvl="2">
              <a:buNone/>
            </a:pPr>
            <a:r>
              <a:rPr lang="en-US" sz="2800" dirty="0" smtClean="0"/>
              <a:t>		  = x(x – 2)(x + 2)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44137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9050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762000"/>
            <a:ext cx="4724400" cy="49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Kevin </a:t>
            </a:r>
            <a:r>
              <a:rPr lang="en-US" dirty="0" err="1" smtClean="0">
                <a:solidFill>
                  <a:srgbClr val="FF0000"/>
                </a:solidFill>
              </a:rPr>
              <a:t>Tirtawinata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Studi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Analisis</a:t>
            </a:r>
            <a:r>
              <a:rPr lang="en-US" dirty="0" smtClean="0">
                <a:solidFill>
                  <a:srgbClr val="FF0000"/>
                </a:solidFill>
              </a:rPr>
              <a:t>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81000"/>
            <a:ext cx="35909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Kevin </a:t>
            </a:r>
            <a:r>
              <a:rPr lang="en-US" dirty="0" err="1" smtClean="0">
                <a:solidFill>
                  <a:srgbClr val="FF0000"/>
                </a:solidFill>
              </a:rPr>
              <a:t>Tirtawinata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Studi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Analisis</a:t>
            </a:r>
            <a:r>
              <a:rPr lang="en-US" dirty="0" smtClean="0">
                <a:solidFill>
                  <a:srgbClr val="FF0000"/>
                </a:solidFill>
              </a:rPr>
              <a:t>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81000" y="1295400"/>
            <a:ext cx="8534400" cy="2514600"/>
            <a:chOff x="528" y="2448"/>
            <a:chExt cx="4800" cy="1248"/>
          </a:xfrm>
        </p:grpSpPr>
        <p:pic>
          <p:nvPicPr>
            <p:cNvPr id="7" name="Picture 6" descr="EllipticCurves"/>
            <p:cNvPicPr>
              <a:picLocks noChangeAspect="1" noChangeArrowheads="1"/>
            </p:cNvPicPr>
            <p:nvPr/>
          </p:nvPicPr>
          <p:blipFill>
            <a:blip r:embed="rId2" cstate="print">
              <a:lum bright="-12000" contrast="-12000"/>
            </a:blip>
            <a:srcRect/>
            <a:stretch>
              <a:fillRect/>
            </a:stretch>
          </p:blipFill>
          <p:spPr bwMode="auto">
            <a:xfrm>
              <a:off x="528" y="2880"/>
              <a:ext cx="4800" cy="81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24" y="24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38200" y="48006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terdefinisi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x,y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 R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Didefinisikan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bernama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O(x, ), </a:t>
            </a:r>
            <a:r>
              <a:rPr lang="en-US" sz="2800" dirty="0" err="1" smtClean="0">
                <a:sym typeface="Symbol"/>
              </a:rPr>
              <a:t>yaitu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infinity.</a:t>
            </a:r>
          </a:p>
          <a:p>
            <a:endParaRPr lang="en-US" sz="2800" i="1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Titik-titik</a:t>
            </a:r>
            <a:r>
              <a:rPr lang="en-US" sz="2800" dirty="0" smtClean="0">
                <a:sym typeface="Symbol"/>
              </a:rPr>
              <a:t> P(x, y)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bersama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operasi</a:t>
            </a:r>
            <a:r>
              <a:rPr lang="en-US" sz="2800" dirty="0" smtClean="0">
                <a:sym typeface="Symbol"/>
              </a:rPr>
              <a:t> + </a:t>
            </a:r>
            <a:r>
              <a:rPr lang="en-US" sz="2800" dirty="0" err="1" smtClean="0">
                <a:sym typeface="Symbol"/>
              </a:rPr>
              <a:t>membentuk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grup</a:t>
            </a:r>
            <a:r>
              <a:rPr lang="en-US" sz="2800" dirty="0" smtClean="0">
                <a:sym typeface="Symbol"/>
              </a:rPr>
              <a:t>.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	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semua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P(x, y)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kurva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eliptik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	  : +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Penjelasan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kenapa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membentuk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grup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dijelaskan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slide-slide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berikut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ini</a:t>
            </a:r>
            <a:r>
              <a:rPr lang="en-US" sz="2800" dirty="0" smtClean="0">
                <a:sym typeface="Symbol"/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Penjumlahan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(a) P + Q = 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88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Penjelasan</a:t>
            </a:r>
            <a:r>
              <a:rPr lang="en-US" sz="2000" dirty="0" smtClean="0"/>
              <a:t> </a:t>
            </a:r>
            <a:r>
              <a:rPr lang="en-US" sz="2000" dirty="0" err="1" smtClean="0"/>
              <a:t>geometri</a:t>
            </a:r>
            <a:r>
              <a:rPr lang="en-US" sz="2000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Tarik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P </a:t>
            </a:r>
            <a:r>
              <a:rPr lang="en-US" sz="2000" dirty="0" err="1" smtClean="0"/>
              <a:t>dan</a:t>
            </a:r>
            <a:r>
              <a:rPr lang="en-US" sz="2000" dirty="0" smtClean="0"/>
              <a:t> Q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Jika</a:t>
            </a:r>
            <a:r>
              <a:rPr lang="en-US" sz="2000" dirty="0" smtClean="0"/>
              <a:t> P </a:t>
            </a:r>
            <a:r>
              <a:rPr lang="en-US" sz="2000" dirty="0" smtClean="0">
                <a:sym typeface="Symbol"/>
              </a:rPr>
              <a:t> Q, </a:t>
            </a:r>
            <a:r>
              <a:rPr lang="en-US" sz="2000" dirty="0" err="1" smtClean="0">
                <a:sym typeface="Symbol"/>
              </a:rPr>
              <a:t>garis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tersebut</a:t>
            </a:r>
            <a:r>
              <a:rPr lang="en-US" sz="2000" dirty="0" smtClean="0">
                <a:sym typeface="Symbol"/>
              </a:rPr>
              <a:t> 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	</a:t>
            </a:r>
            <a:r>
              <a:rPr lang="en-US" sz="2000" dirty="0" err="1" smtClean="0">
                <a:sym typeface="Symbol"/>
              </a:rPr>
              <a:t>memotong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kurva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pada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</a:t>
            </a:r>
            <a:r>
              <a:rPr lang="en-US" sz="2000" dirty="0" err="1" smtClean="0"/>
              <a:t>itik</a:t>
            </a:r>
            <a:r>
              <a:rPr lang="en-US" sz="2000" dirty="0" smtClean="0"/>
              <a:t>  -R</a:t>
            </a:r>
          </a:p>
          <a:p>
            <a:pPr marL="457200" indent="-457200"/>
            <a:r>
              <a:rPr lang="en-US" sz="2000" dirty="0" smtClean="0"/>
              <a:t>3.     </a:t>
            </a:r>
            <a:r>
              <a:rPr lang="en-US" sz="2000" dirty="0" err="1" smtClean="0"/>
              <a:t>Pencerminan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-R </a:t>
            </a:r>
            <a:r>
              <a:rPr lang="en-US" sz="2000" dirty="0" err="1" smtClean="0"/>
              <a:t>terhadap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	</a:t>
            </a:r>
            <a:r>
              <a:rPr lang="en-US" sz="2000" dirty="0" err="1" smtClean="0"/>
              <a:t>sumbu</a:t>
            </a:r>
            <a:r>
              <a:rPr lang="en-US" sz="2000" dirty="0" smtClean="0"/>
              <a:t>-x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R</a:t>
            </a:r>
          </a:p>
          <a:p>
            <a:pPr marL="457200" indent="-457200">
              <a:buAutoNum type="arabicPeriod" startAt="4"/>
            </a:pPr>
            <a:r>
              <a:rPr lang="en-US" sz="2000" dirty="0" err="1" smtClean="0"/>
              <a:t>Titik</a:t>
            </a:r>
            <a:r>
              <a:rPr lang="en-US" sz="2000" dirty="0" smtClean="0"/>
              <a:t> R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</a:p>
          <a:p>
            <a:pPr marL="457200" indent="-457200"/>
            <a:r>
              <a:rPr lang="en-US" sz="2000" dirty="0" smtClean="0"/>
              <a:t>	</a:t>
            </a:r>
            <a:r>
              <a:rPr lang="en-US" sz="2000" dirty="0" err="1" smtClean="0"/>
              <a:t>penjumlahan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P </a:t>
            </a:r>
            <a:r>
              <a:rPr lang="en-US" sz="2000" dirty="0" err="1" smtClean="0"/>
              <a:t>dan</a:t>
            </a:r>
            <a:r>
              <a:rPr lang="en-US" sz="2000" dirty="0" smtClean="0"/>
              <a:t> Q</a:t>
            </a:r>
          </a:p>
          <a:p>
            <a:pPr marL="457200" indent="-457200"/>
            <a:r>
              <a:rPr lang="en-US" sz="2000" dirty="0" smtClean="0"/>
              <a:t> </a:t>
            </a:r>
          </a:p>
          <a:p>
            <a:pPr marL="457200" indent="-457200"/>
            <a:r>
              <a:rPr lang="en-US" sz="2000" dirty="0" err="1" smtClean="0"/>
              <a:t>Keterangan</a:t>
            </a:r>
            <a:r>
              <a:rPr lang="en-US" sz="2000" dirty="0" smtClean="0"/>
              <a:t>:  </a:t>
            </a:r>
            <a:r>
              <a:rPr lang="en-US" sz="2000" dirty="0" err="1" smtClean="0"/>
              <a:t>Jika</a:t>
            </a:r>
            <a:r>
              <a:rPr lang="en-US" sz="2000" dirty="0" smtClean="0"/>
              <a:t> R =(x, y) </a:t>
            </a:r>
            <a:r>
              <a:rPr lang="en-US" sz="2000" dirty="0" err="1" smtClean="0"/>
              <a:t>maka</a:t>
            </a:r>
            <a:r>
              <a:rPr lang="en-US" sz="2000" dirty="0" smtClean="0"/>
              <a:t> –R </a:t>
            </a:r>
          </a:p>
          <a:p>
            <a:pPr marL="457200" indent="-457200"/>
            <a:r>
              <a:rPr lang="en-US" sz="2000" dirty="0" smtClean="0"/>
              <a:t>		      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(x, -y)</a:t>
            </a: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447800"/>
            <a:ext cx="4953000" cy="43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217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Sebagian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besar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kriptografi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kunci-publik</a:t>
            </a:r>
            <a:r>
              <a:rPr lang="en-US" sz="2400" dirty="0" smtClean="0">
                <a:ea typeface="ＭＳ Ｐゴシック" pitchFamily="-107" charset="-128"/>
              </a:rPr>
              <a:t> ( </a:t>
            </a:r>
            <a:r>
              <a:rPr lang="en-US" sz="2400" dirty="0" err="1" smtClean="0">
                <a:ea typeface="ＭＳ Ｐゴシック" pitchFamily="-107" charset="-128"/>
              </a:rPr>
              <a:t>seperti</a:t>
            </a:r>
            <a:r>
              <a:rPr lang="en-US" sz="2400" dirty="0" smtClean="0">
                <a:ea typeface="ＭＳ Ｐゴシック" pitchFamily="-107" charset="-128"/>
              </a:rPr>
              <a:t> RSA, </a:t>
            </a:r>
            <a:r>
              <a:rPr lang="en-US" sz="2400" dirty="0" err="1" smtClean="0">
                <a:ea typeface="ＭＳ Ｐゴシック" pitchFamily="-107" charset="-128"/>
              </a:rPr>
              <a:t>ElGamal</a:t>
            </a:r>
            <a:r>
              <a:rPr lang="en-US" sz="2400" dirty="0" smtClean="0">
                <a:ea typeface="ＭＳ Ｐゴシック" pitchFamily="-107" charset="-128"/>
              </a:rPr>
              <a:t>, </a:t>
            </a:r>
            <a:r>
              <a:rPr lang="en-US" sz="2400" dirty="0" err="1" smtClean="0">
                <a:ea typeface="ＭＳ Ｐゴシック" pitchFamily="-107" charset="-128"/>
              </a:rPr>
              <a:t>Diffie</a:t>
            </a:r>
            <a:r>
              <a:rPr lang="en-US" sz="2400" dirty="0" smtClean="0">
                <a:ea typeface="ＭＳ Ｐゴシック" pitchFamily="-107" charset="-128"/>
              </a:rPr>
              <a:t>-Hellman)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i="1" dirty="0" smtClean="0">
                <a:ea typeface="ＭＳ Ｐゴシック" pitchFamily="-107" charset="-128"/>
              </a:rPr>
              <a:t>integer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bilangan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sangat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besar</a:t>
            </a:r>
            <a:r>
              <a:rPr lang="en-US" sz="2400" dirty="0" smtClean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Sistem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seperti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itu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memiliki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masalah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signifikan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dalam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menyimpan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memproses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pesan</a:t>
            </a:r>
            <a:r>
              <a:rPr lang="en-US" sz="2400" dirty="0" smtClean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Sebagai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alternatif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adalah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(</a:t>
            </a:r>
            <a:r>
              <a:rPr lang="en-US" sz="2400" i="1" dirty="0" smtClean="0">
                <a:ea typeface="ＭＳ Ｐゴシック" pitchFamily="-107" charset="-128"/>
              </a:rPr>
              <a:t>elliptic curve</a:t>
            </a:r>
            <a:r>
              <a:rPr lang="en-US" sz="2400" dirty="0" smtClean="0">
                <a:ea typeface="ＭＳ Ｐゴシック" pitchFamily="-107" charset="-128"/>
              </a:rPr>
              <a:t>). 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Komputasi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menawarkan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keamanan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sama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ukuran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lebih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kecil</a:t>
            </a:r>
            <a:r>
              <a:rPr lang="en-US" sz="2400" dirty="0" smtClean="0">
                <a:ea typeface="ＭＳ Ｐゴシック" pitchFamily="-107" charset="-128"/>
              </a:rPr>
              <a:t>.  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Kriptografi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dinamakan</a:t>
            </a:r>
            <a:r>
              <a:rPr lang="en-US" sz="2400" i="1" dirty="0" smtClean="0">
                <a:ea typeface="ＭＳ Ｐゴシック" pitchFamily="-107" charset="-128"/>
              </a:rPr>
              <a:t> Elliptic Curve Cryptography</a:t>
            </a:r>
            <a:r>
              <a:rPr lang="en-US" sz="2400" dirty="0" smtClean="0">
                <a:ea typeface="ＭＳ Ｐゴシック" pitchFamily="-107" charset="-128"/>
              </a:rPr>
              <a:t> (ECC). 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84199" y="5867400"/>
            <a:ext cx="535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: William Stallings, </a:t>
            </a: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Cryptography and Network Security</a:t>
            </a:r>
            <a:b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</a:b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Chapter 10, 5</a:t>
            </a:r>
            <a:r>
              <a:rPr lang="en-US" sz="1600" baseline="30000" dirty="0" smtClean="0">
                <a:solidFill>
                  <a:srgbClr val="FF0000"/>
                </a:solidFill>
                <a:ea typeface="ＭＳ Ｐゴシック" pitchFamily="-107" charset="-128"/>
              </a:rPr>
              <a:t>th</a:t>
            </a: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 Edition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(b) P + (-P) = O,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sini</a:t>
            </a:r>
            <a:r>
              <a:rPr lang="en-US" dirty="0" smtClean="0"/>
              <a:t> O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infinity 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447800"/>
            <a:ext cx="4419600" cy="413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9600" y="1905000"/>
            <a:ext cx="370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P’= -P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invers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  P + P’ = P + (-P) = O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352800"/>
            <a:ext cx="3188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netral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  P + O = O + P = P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57150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Penjelasan</a:t>
            </a:r>
            <a:r>
              <a:rPr lang="en-US" b="1" dirty="0" smtClean="0"/>
              <a:t> </a:t>
            </a:r>
            <a:r>
              <a:rPr lang="en-US" b="1" dirty="0" err="1" smtClean="0"/>
              <a:t>Analitik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3271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3400" y="1524000"/>
            <a:ext cx="3979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    y = </a:t>
            </a:r>
            <a:r>
              <a:rPr lang="en-US" sz="2400" dirty="0" smtClean="0">
                <a:sym typeface="Symbol"/>
              </a:rPr>
              <a:t>x + 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362200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</a:t>
            </a:r>
            <a:endParaRPr lang="en-US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19400" y="2209800"/>
          <a:ext cx="1447800" cy="983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990360" imgH="672840" progId="Equation.3">
                  <p:embed/>
                </p:oleObj>
              </mc:Choice>
              <mc:Fallback>
                <p:oleObj name="Equation" r:id="rId4" imgW="99036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209800"/>
                        <a:ext cx="1447800" cy="9837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276600"/>
            <a:ext cx="365452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Perpotongan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 </a:t>
            </a:r>
            <a:r>
              <a:rPr lang="en-US" sz="2400" dirty="0" err="1" smtClean="0"/>
              <a:t>dengan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: </a:t>
            </a:r>
            <a:r>
              <a:rPr lang="en-US" sz="2400" dirty="0" smtClean="0">
                <a:sym typeface="Symbol"/>
              </a:rPr>
              <a:t> </a:t>
            </a:r>
          </a:p>
          <a:p>
            <a:r>
              <a:rPr lang="en-US" sz="2400" dirty="0" smtClean="0">
                <a:sym typeface="Symbol"/>
              </a:rPr>
              <a:t>     (x + )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= x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+ ax + b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endParaRPr lang="en-US" sz="2400" baseline="-25000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217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  </a:t>
            </a:r>
            <a:r>
              <a:rPr lang="en-US" sz="2400" dirty="0" err="1" smtClean="0">
                <a:latin typeface="Calibri" pitchFamily="34" charset="0"/>
              </a:rPr>
              <a:t>Misalkan</a:t>
            </a:r>
            <a:r>
              <a:rPr lang="en-US" sz="2400" dirty="0" smtClean="0">
                <a:latin typeface="Calibri" pitchFamily="34" charset="0"/>
              </a:rPr>
              <a:t> P(2, 4) </a:t>
            </a:r>
            <a:r>
              <a:rPr lang="en-US" sz="2400" dirty="0" err="1" smtClean="0">
                <a:latin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</a:rPr>
              <a:t> Q(0, 2) </a:t>
            </a:r>
            <a:r>
              <a:rPr lang="en-US" sz="2400" dirty="0" err="1" smtClean="0">
                <a:latin typeface="Calibri" pitchFamily="34" charset="0"/>
              </a:rPr>
              <a:t>dua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kurva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  </a:t>
            </a:r>
            <a:r>
              <a:rPr lang="en-US" sz="2400" dirty="0" err="1" smtClean="0">
                <a:latin typeface="Calibri" pitchFamily="34" charset="0"/>
              </a:rPr>
              <a:t>Penjumlahan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: P + Q = R. </a:t>
            </a:r>
            <a:r>
              <a:rPr lang="en-US" sz="2400" dirty="0" err="1" smtClean="0">
                <a:latin typeface="Calibri" pitchFamily="34" charset="0"/>
              </a:rPr>
              <a:t>Tentukan</a:t>
            </a:r>
            <a:r>
              <a:rPr lang="en-US" sz="2400" dirty="0" smtClean="0">
                <a:latin typeface="Calibri" pitchFamily="34" charset="0"/>
              </a:rPr>
              <a:t> R!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	  </a:t>
            </a:r>
            <a:r>
              <a:rPr lang="en-US" sz="2400" dirty="0" err="1" smtClean="0">
                <a:latin typeface="Calibri" pitchFamily="34" charset="0"/>
              </a:rPr>
              <a:t>Langkah-langkah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menghitung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koordinat</a:t>
            </a:r>
            <a:r>
              <a:rPr lang="en-US" sz="2400" dirty="0" smtClean="0">
                <a:latin typeface="Calibri" pitchFamily="34" charset="0"/>
              </a:rPr>
              <a:t> R: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Gradien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garis</a:t>
            </a:r>
            <a:r>
              <a:rPr lang="en-US" sz="2400" dirty="0" smtClean="0">
                <a:latin typeface="Calibri" pitchFamily="34" charset="0"/>
              </a:rPr>
              <a:t> g: </a:t>
            </a:r>
            <a:r>
              <a:rPr lang="en-US" sz="2400" dirty="0" smtClean="0">
                <a:latin typeface="Calibri" pitchFamily="34" charset="0"/>
                <a:sym typeface="Symbol"/>
              </a:rPr>
              <a:t> = 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400" dirty="0" smtClean="0">
                <a:latin typeface="Calibri" pitchFamily="34" charset="0"/>
                <a:sym typeface="Symbol"/>
              </a:rPr>
              <a:t> –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400" dirty="0" smtClean="0">
                <a:latin typeface="Calibri" pitchFamily="34" charset="0"/>
                <a:sym typeface="Symbol"/>
              </a:rPr>
              <a:t>)/(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400" dirty="0" smtClean="0">
                <a:latin typeface="Calibri" pitchFamily="34" charset="0"/>
                <a:sym typeface="Symbol"/>
              </a:rPr>
              <a:t> –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400" dirty="0" smtClean="0">
                <a:latin typeface="Calibri" pitchFamily="34" charset="0"/>
                <a:sym typeface="Symbol"/>
              </a:rPr>
              <a:t>) =(4 – 2)/(2 – 0) = 1</a:t>
            </a:r>
          </a:p>
          <a:p>
            <a:pPr marL="738188" indent="-273050"/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  </a:t>
            </a:r>
            <a:r>
              <a:rPr lang="en-US" sz="2400" dirty="0" smtClean="0">
                <a:latin typeface="Calibri" pitchFamily="34" charset="0"/>
              </a:rPr>
              <a:t>= 1</a:t>
            </a:r>
            <a:r>
              <a:rPr lang="en-US" sz="2400" baseline="3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 – 2  – 0 = –1   	</a:t>
            </a:r>
          </a:p>
          <a:p>
            <a:pPr marL="738188" indent="-273050"/>
            <a:r>
              <a:rPr lang="en-US" sz="2400" dirty="0" smtClean="0">
                <a:sym typeface="Symbol"/>
              </a:rPr>
              <a:t>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" pitchFamily="34" charset="0"/>
              </a:rPr>
              <a:t>= 1(2 – (-1)) – 4 = –1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Jadi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koordinat</a:t>
            </a:r>
            <a:r>
              <a:rPr lang="en-US" sz="2400" dirty="0" smtClean="0">
                <a:latin typeface="Calibri" pitchFamily="34" charset="0"/>
              </a:rPr>
              <a:t> R(-1, -1) 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Periksa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apakah</a:t>
            </a:r>
            <a:r>
              <a:rPr lang="en-US" sz="2400" dirty="0" smtClean="0">
                <a:latin typeface="Calibri" pitchFamily="34" charset="0"/>
              </a:rPr>
              <a:t> R(-1, -1) </a:t>
            </a:r>
            <a:r>
              <a:rPr lang="en-US" sz="2400" dirty="0" err="1" smtClean="0">
                <a:latin typeface="Calibri" pitchFamily="34" charset="0"/>
              </a:rPr>
              <a:t>sebuah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kurva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eliptik</a:t>
            </a:r>
            <a:r>
              <a:rPr lang="en-US" sz="2400" dirty="0" smtClean="0">
                <a:latin typeface="Calibri" pitchFamily="34" charset="0"/>
              </a:rPr>
              <a:t>: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</a:rPr>
              <a:t>   		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  </a:t>
            </a:r>
            <a:r>
              <a:rPr lang="en-US" sz="2400" dirty="0" smtClean="0">
                <a:latin typeface="Calibri" pitchFamily="34" charset="0"/>
                <a:sym typeface="Symbol"/>
              </a:rPr>
              <a:t> (-1)</a:t>
            </a:r>
            <a:r>
              <a:rPr lang="en-US" sz="2400" baseline="30000" dirty="0" smtClean="0">
                <a:latin typeface="Calibri" pitchFamily="34" charset="0"/>
                <a:sym typeface="Symbol"/>
              </a:rPr>
              <a:t>2</a:t>
            </a:r>
            <a:r>
              <a:rPr lang="en-US" sz="2400" dirty="0" smtClean="0">
                <a:latin typeface="Calibri" pitchFamily="34" charset="0"/>
                <a:sym typeface="Symbol"/>
              </a:rPr>
              <a:t> = (-1)</a:t>
            </a:r>
            <a:r>
              <a:rPr lang="en-US" sz="2400" baseline="30000" dirty="0" smtClean="0">
                <a:latin typeface="Calibri" pitchFamily="34" charset="0"/>
                <a:sym typeface="Symbol"/>
              </a:rPr>
              <a:t>3 </a:t>
            </a:r>
            <a:r>
              <a:rPr lang="en-US" sz="2400" dirty="0" smtClean="0">
                <a:latin typeface="Calibri" pitchFamily="34" charset="0"/>
                <a:sym typeface="Symbol"/>
              </a:rPr>
              <a:t>+ 2(-1) + 4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    1 = -1 – 2 + 4 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    1 = 1   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terbukti</a:t>
            </a:r>
            <a:r>
              <a:rPr lang="en-US" sz="2400" dirty="0" smtClean="0">
                <a:latin typeface="Calibri" pitchFamily="34" charset="0"/>
                <a:sym typeface="Symbol"/>
              </a:rPr>
              <a:t> R(-1,-1)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titik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pada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	        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kurva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)</a:t>
            </a:r>
            <a:r>
              <a:rPr lang="en-US" sz="2400" dirty="0" smtClean="0">
                <a:latin typeface="Calibri" pitchFamily="34" charset="0"/>
              </a:rPr>
              <a:t>	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lain: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4" descr="ec2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6736" y="1447800"/>
            <a:ext cx="4767263" cy="4160520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676400"/>
            <a:ext cx="32640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Symbol" pitchFamily="18" charset="2"/>
              <a:buChar char="l"/>
            </a:pPr>
            <a:r>
              <a:rPr lang="en-US" sz="2000" dirty="0" smtClean="0">
                <a:latin typeface="Calibri" pitchFamily="34" charset="0"/>
                <a:sym typeface="Symbol"/>
              </a:rPr>
              <a:t>= (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000" dirty="0" smtClean="0">
                <a:latin typeface="Calibri" pitchFamily="34" charset="0"/>
                <a:sym typeface="Symbol"/>
              </a:rPr>
              <a:t> – 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000" dirty="0" smtClean="0">
                <a:latin typeface="Calibri" pitchFamily="34" charset="0"/>
                <a:sym typeface="Symbol"/>
              </a:rPr>
              <a:t>)/(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000" dirty="0" smtClean="0">
                <a:latin typeface="Calibri" pitchFamily="34" charset="0"/>
                <a:sym typeface="Symbol"/>
              </a:rPr>
              <a:t> – 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000" dirty="0" smtClean="0">
                <a:latin typeface="Calibri" pitchFamily="34" charset="0"/>
                <a:sym typeface="Symbol"/>
              </a:rPr>
              <a:t>) </a:t>
            </a:r>
          </a:p>
          <a:p>
            <a:r>
              <a:rPr lang="en-US" sz="2000" dirty="0" smtClean="0">
                <a:latin typeface="Calibri" pitchFamily="34" charset="0"/>
                <a:sym typeface="Symbol"/>
              </a:rPr>
              <a:t>   =(-1.86-0.836)/(-2.35-(-0.1))</a:t>
            </a:r>
          </a:p>
          <a:p>
            <a:r>
              <a:rPr lang="en-US" sz="2000" dirty="0" smtClean="0">
                <a:latin typeface="Calibri" pitchFamily="34" charset="0"/>
                <a:sym typeface="Symbol"/>
              </a:rPr>
              <a:t>   = -2.696 / -2.25 = 1.198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33400" y="3048000"/>
            <a:ext cx="31261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r</a:t>
            </a:r>
            <a:r>
              <a:rPr lang="en-US" sz="2000" dirty="0" smtClean="0">
                <a:sym typeface="Symbol"/>
              </a:rPr>
              <a:t> = </a:t>
            </a:r>
            <a:r>
              <a:rPr lang="en-US" sz="2000" baseline="30000" dirty="0" smtClean="0">
                <a:sym typeface="Symbol"/>
              </a:rPr>
              <a:t>2 </a:t>
            </a:r>
            <a:r>
              <a:rPr lang="en-US" sz="2000" dirty="0" smtClean="0">
                <a:sym typeface="Symbol"/>
              </a:rPr>
              <a:t>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q</a:t>
            </a:r>
            <a:r>
              <a:rPr lang="en-US" sz="2000" baseline="-25000" dirty="0" smtClean="0">
                <a:sym typeface="Symbol"/>
              </a:rPr>
              <a:t>  </a:t>
            </a:r>
          </a:p>
          <a:p>
            <a:r>
              <a:rPr lang="en-US" sz="2000" baseline="-25000" dirty="0" smtClean="0">
                <a:latin typeface="Calibri" pitchFamily="34" charset="0"/>
                <a:sym typeface="Symbol"/>
              </a:rPr>
              <a:t>     </a:t>
            </a:r>
            <a:r>
              <a:rPr lang="en-US" sz="2000" dirty="0" smtClean="0">
                <a:latin typeface="Calibri" pitchFamily="34" charset="0"/>
              </a:rPr>
              <a:t>= (1.198)</a:t>
            </a:r>
            <a:r>
              <a:rPr lang="en-US" sz="2000" baseline="30000" dirty="0" smtClean="0"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– (-2.35) – (-0.1)</a:t>
            </a:r>
          </a:p>
          <a:p>
            <a:r>
              <a:rPr lang="en-US" sz="2000" dirty="0" smtClean="0">
                <a:latin typeface="Calibri" pitchFamily="34" charset="0"/>
              </a:rPr>
              <a:t>    = 3.89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0" y="4267200"/>
            <a:ext cx="397448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8188" indent="-273050"/>
            <a:r>
              <a:rPr lang="en-US" sz="2000" dirty="0" smtClean="0">
                <a:sym typeface="Symbol"/>
              </a:rPr>
              <a:t>y</a:t>
            </a:r>
            <a:r>
              <a:rPr lang="en-US" sz="2000" baseline="-25000" dirty="0" smtClean="0">
                <a:sym typeface="Symbol"/>
              </a:rPr>
              <a:t>r </a:t>
            </a:r>
            <a:r>
              <a:rPr lang="en-US" sz="2000" dirty="0" smtClean="0">
                <a:sym typeface="Symbol"/>
              </a:rPr>
              <a:t>= (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r</a:t>
            </a:r>
            <a:r>
              <a:rPr lang="en-US" sz="2000" dirty="0" smtClean="0">
                <a:sym typeface="Symbol"/>
              </a:rPr>
              <a:t>) – </a:t>
            </a:r>
            <a:r>
              <a:rPr lang="en-US" sz="2000" dirty="0" err="1" smtClean="0">
                <a:sym typeface="Symbol"/>
              </a:rPr>
              <a:t>y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/>
              <a:t> </a:t>
            </a:r>
          </a:p>
          <a:p>
            <a:pPr marL="738188" indent="-273050"/>
            <a:r>
              <a:rPr lang="en-US" sz="2000" dirty="0" smtClean="0">
                <a:latin typeface="Calibri" pitchFamily="34" charset="0"/>
              </a:rPr>
              <a:t>    = 1.198(-2.35 – 3.89) – (-1.86)</a:t>
            </a:r>
          </a:p>
          <a:p>
            <a:pPr marL="738188" indent="-273050"/>
            <a:r>
              <a:rPr lang="en-US" sz="2000" dirty="0" smtClean="0">
                <a:latin typeface="Calibri" pitchFamily="34" charset="0"/>
              </a:rPr>
              <a:t>    = –5.62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Penggandaan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point doubling</a:t>
            </a:r>
            <a:r>
              <a:rPr lang="en-US" sz="2400" dirty="0" smtClean="0"/>
              <a:t>): </a:t>
            </a:r>
            <a:r>
              <a:rPr lang="en-US" sz="2400" dirty="0" err="1" smtClean="0"/>
              <a:t>menjumlahkan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sz="2400" dirty="0" err="1" smtClean="0"/>
              <a:t>tangen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P(x, y)</a:t>
            </a:r>
          </a:p>
          <a:p>
            <a:endParaRPr lang="en-US" sz="2800" dirty="0" smtClean="0"/>
          </a:p>
          <a:p>
            <a:r>
              <a:rPr lang="en-US" sz="2800" dirty="0" smtClean="0"/>
              <a:t>P + P = 2P = R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8725" y="2209800"/>
            <a:ext cx="41052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ordinat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 </a:t>
            </a:r>
            <a:r>
              <a:rPr lang="en-US" sz="2800" dirty="0" err="1" smtClean="0"/>
              <a:t>nol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p</a:t>
            </a:r>
            <a:r>
              <a:rPr lang="en-US" sz="2800" dirty="0" smtClean="0"/>
              <a:t> = </a:t>
            </a:r>
            <a:r>
              <a:rPr lang="en-US" sz="2800" dirty="0" err="1" smtClean="0"/>
              <a:t>nol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tangen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berpotongan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i="1" dirty="0" smtClean="0"/>
              <a:t>infinity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sini</a:t>
            </a:r>
            <a:r>
              <a:rPr lang="en-US" sz="2800" dirty="0" smtClean="0"/>
              <a:t>, P + P = 2P = O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7800" y="5105400"/>
            <a:ext cx="29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Anoop</a:t>
            </a:r>
            <a:r>
              <a:rPr lang="en-US" dirty="0" smtClean="0">
                <a:solidFill>
                  <a:srgbClr val="FF0000"/>
                </a:solidFill>
              </a:rPr>
              <a:t> MS 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an Implementation Guide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81200"/>
            <a:ext cx="44100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Penjelasan</a:t>
            </a:r>
            <a:r>
              <a:rPr lang="en-US" b="1" dirty="0" smtClean="0"/>
              <a:t> </a:t>
            </a:r>
            <a:r>
              <a:rPr lang="en-US" b="1" dirty="0" err="1" smtClean="0"/>
              <a:t>Analitik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24000"/>
            <a:ext cx="4381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tangen</a:t>
            </a:r>
            <a:r>
              <a:rPr lang="en-US" sz="2400" dirty="0" smtClean="0"/>
              <a:t> g:    y = </a:t>
            </a:r>
            <a:r>
              <a:rPr lang="en-US" sz="2400" dirty="0" smtClean="0">
                <a:sym typeface="Symbol"/>
              </a:rPr>
              <a:t>x + 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362200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</a:t>
            </a:r>
            <a:endParaRPr lang="en-US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667000" y="2133600"/>
          <a:ext cx="2022475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1384200" imgH="723600" progId="Equation.3">
                  <p:embed/>
                </p:oleObj>
              </mc:Choice>
              <mc:Fallback>
                <p:oleObj name="Equation" r:id="rId3" imgW="1384200" imgH="72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33600"/>
                        <a:ext cx="2022475" cy="1058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072348"/>
            <a:ext cx="439581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Perpotongan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 </a:t>
            </a:r>
            <a:r>
              <a:rPr lang="en-US" sz="2400" dirty="0" err="1" smtClean="0"/>
              <a:t>dengan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: </a:t>
            </a:r>
            <a:r>
              <a:rPr lang="en-US" sz="2400" dirty="0" smtClean="0">
                <a:sym typeface="Symbol"/>
              </a:rPr>
              <a:t>  (x + )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= x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+ ax + b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2x</a:t>
            </a:r>
            <a:r>
              <a:rPr lang="en-US" sz="2400" baseline="-25000" dirty="0" smtClean="0">
                <a:sym typeface="Symbol"/>
              </a:rPr>
              <a:t>p</a:t>
            </a:r>
          </a:p>
          <a:p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= 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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terdefinisi</a:t>
            </a:r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2P = 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5410200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1676400"/>
            <a:ext cx="40767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: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37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514600" y="1143000"/>
            <a:ext cx="4029075" cy="4524375"/>
            <a:chOff x="480" y="1056"/>
            <a:chExt cx="2346" cy="2562"/>
          </a:xfrm>
        </p:grpSpPr>
        <p:pic>
          <p:nvPicPr>
            <p:cNvPr id="7" name="Picture 3" descr="ec2_1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536"/>
              <a:ext cx="2346" cy="2082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P+P = 2P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55292" y="57912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Pelelaran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Pelelaran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point iteration</a:t>
            </a:r>
            <a:r>
              <a:rPr lang="en-US" sz="2400" dirty="0" smtClean="0"/>
              <a:t>):  </a:t>
            </a:r>
            <a:r>
              <a:rPr lang="en-US" sz="2400" dirty="0" err="1" smtClean="0"/>
              <a:t>menjumlahkan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k – 1 kali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800" dirty="0" err="1" smtClean="0"/>
              <a:t>P</a:t>
            </a:r>
            <a:r>
              <a:rPr lang="en-US" sz="2800" baseline="30000" dirty="0" err="1" smtClean="0"/>
              <a:t>k</a:t>
            </a:r>
            <a:r>
              <a:rPr lang="en-US" sz="2800" dirty="0" smtClean="0"/>
              <a:t> = </a:t>
            </a:r>
            <a:r>
              <a:rPr lang="en-US" sz="2800" dirty="0" err="1" smtClean="0"/>
              <a:t>kP</a:t>
            </a:r>
            <a:r>
              <a:rPr lang="en-US" sz="2800" dirty="0" smtClean="0"/>
              <a:t> = P + P + … + P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k = 2 </a:t>
            </a:r>
            <a:r>
              <a:rPr lang="en-US" sz="2800" dirty="0" smtClean="0">
                <a:sym typeface="Wingdings" pitchFamily="2" charset="2"/>
              </a:rPr>
              <a:t> P</a:t>
            </a:r>
            <a:r>
              <a:rPr lang="en-US" sz="2800" baseline="30000" dirty="0" smtClean="0">
                <a:sym typeface="Wingdings" pitchFamily="2" charset="2"/>
              </a:rPr>
              <a:t>2 </a:t>
            </a:r>
            <a:r>
              <a:rPr lang="en-US" sz="2800" dirty="0" smtClean="0">
                <a:sym typeface="Wingdings" pitchFamily="2" charset="2"/>
              </a:rPr>
              <a:t>=2P = P + 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590800"/>
            <a:ext cx="4038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990600" y="5562600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Jelaslah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&lt;G, +&gt;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Himpunan</a:t>
            </a:r>
            <a:r>
              <a:rPr lang="en-US" sz="2800" dirty="0" smtClean="0"/>
              <a:t> G: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P(</a:t>
            </a:r>
            <a:r>
              <a:rPr lang="en-US" sz="2800" dirty="0" err="1" smtClean="0"/>
              <a:t>x,y</a:t>
            </a:r>
            <a:r>
              <a:rPr lang="en-US" sz="2800" dirty="0" smtClean="0"/>
              <a:t>)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endParaRPr lang="en-US" sz="2800" dirty="0" smtClean="0"/>
          </a:p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biner</a:t>
            </a:r>
            <a:r>
              <a:rPr lang="en-US" sz="2800" dirty="0" smtClean="0"/>
              <a:t>: +</a:t>
            </a:r>
          </a:p>
          <a:p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aksioma</a:t>
            </a:r>
            <a:r>
              <a:rPr lang="en-US" sz="2800" dirty="0" smtClean="0"/>
              <a:t> </a:t>
            </a:r>
            <a:r>
              <a:rPr lang="en-US" sz="2800" dirty="0" err="1" smtClean="0"/>
              <a:t>terpenuhi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Closure: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P + Q </a:t>
            </a:r>
            <a:r>
              <a:rPr lang="en-US" sz="2800" dirty="0" err="1" smtClean="0"/>
              <a:t>berada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G</a:t>
            </a:r>
          </a:p>
          <a:p>
            <a:pPr>
              <a:buNone/>
            </a:pPr>
            <a:r>
              <a:rPr lang="en-US" sz="2800" dirty="0" smtClean="0"/>
              <a:t>	2. </a:t>
            </a:r>
            <a:r>
              <a:rPr lang="en-US" sz="2800" dirty="0" err="1" smtClean="0"/>
              <a:t>Asosiatif</a:t>
            </a:r>
            <a:r>
              <a:rPr lang="en-US" sz="2800" dirty="0" smtClean="0"/>
              <a:t>:  P + (Q + R) = (P + Q) + R</a:t>
            </a:r>
          </a:p>
          <a:p>
            <a:pPr>
              <a:buNone/>
            </a:pPr>
            <a:r>
              <a:rPr lang="en-US" sz="2800" dirty="0" smtClean="0"/>
              <a:t>	3.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</a:t>
            </a:r>
            <a:r>
              <a:rPr lang="en-US" sz="2800" dirty="0" err="1" smtClean="0"/>
              <a:t>netral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O:   P + O = O + P = P</a:t>
            </a:r>
          </a:p>
          <a:p>
            <a:pPr>
              <a:buNone/>
            </a:pPr>
            <a:r>
              <a:rPr lang="en-US" sz="2800" dirty="0" smtClean="0"/>
              <a:t>	4.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invers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-P:  P + (-P) = O</a:t>
            </a:r>
          </a:p>
          <a:p>
            <a:pPr>
              <a:buNone/>
            </a:pPr>
            <a:r>
              <a:rPr lang="en-US" sz="2800" dirty="0" smtClean="0"/>
              <a:t>	5. </a:t>
            </a:r>
            <a:r>
              <a:rPr lang="en-US" sz="2800" dirty="0" err="1" smtClean="0"/>
              <a:t>Komutatif</a:t>
            </a:r>
            <a:r>
              <a:rPr lang="en-US" sz="2800" dirty="0" smtClean="0"/>
              <a:t>: P + Q = Q + P    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ECC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(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dianalisis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Neal </a:t>
            </a:r>
            <a:r>
              <a:rPr lang="en-US" dirty="0" err="1" smtClean="0"/>
              <a:t>Koblitz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Victor S. Miller </a:t>
            </a:r>
            <a:r>
              <a:rPr lang="en-US" dirty="0" err="1" smtClean="0"/>
              <a:t>tahun</a:t>
            </a:r>
            <a:r>
              <a:rPr lang="en-US" dirty="0" smtClean="0"/>
              <a:t> 1985.</a:t>
            </a:r>
          </a:p>
          <a:p>
            <a:endParaRPr lang="en-US" dirty="0" smtClean="0"/>
          </a:p>
          <a:p>
            <a:r>
              <a:rPr lang="en-US" dirty="0" err="1" smtClean="0"/>
              <a:t>Klaim</a:t>
            </a:r>
            <a:r>
              <a:rPr lang="en-US" dirty="0" smtClean="0"/>
              <a:t>: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ECC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RSA,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RSA.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kunci</a:t>
            </a:r>
            <a:r>
              <a:rPr lang="en-US" dirty="0" smtClean="0"/>
              <a:t> ECC </a:t>
            </a:r>
            <a:r>
              <a:rPr lang="en-US" dirty="0" err="1" smtClean="0"/>
              <a:t>sepanjang</a:t>
            </a:r>
            <a:r>
              <a:rPr lang="en-US" dirty="0" smtClean="0"/>
              <a:t> 160-bit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1024-bit </a:t>
            </a:r>
            <a:r>
              <a:rPr lang="en-US" dirty="0" err="1" smtClean="0"/>
              <a:t>kunci</a:t>
            </a:r>
            <a:r>
              <a:rPr lang="en-US" dirty="0" smtClean="0"/>
              <a:t> RSA.</a:t>
            </a:r>
          </a:p>
          <a:p>
            <a:endParaRPr lang="en-US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: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komputasi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piranti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prosesor</a:t>
            </a:r>
            <a:r>
              <a:rPr lang="en-US" dirty="0" smtClean="0"/>
              <a:t>, </a:t>
            </a:r>
            <a:r>
              <a:rPr lang="en-US" dirty="0" err="1" smtClean="0"/>
              <a:t>memori</a:t>
            </a:r>
            <a:r>
              <a:rPr lang="en-US" dirty="0" smtClean="0"/>
              <a:t>,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batere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:  </a:t>
            </a:r>
            <a:r>
              <a:rPr lang="en-US" sz="2400" dirty="0" err="1" smtClean="0"/>
              <a:t>kP</a:t>
            </a:r>
            <a:r>
              <a:rPr lang="en-US" sz="2400" dirty="0" smtClean="0"/>
              <a:t> = Q 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Ket</a:t>
            </a:r>
            <a:r>
              <a:rPr lang="en-US" sz="2400" dirty="0" smtClean="0"/>
              <a:t>: 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skalar</a:t>
            </a:r>
            <a:r>
              <a:rPr lang="en-US" sz="2400" dirty="0" smtClean="0"/>
              <a:t>, P </a:t>
            </a:r>
            <a:r>
              <a:rPr lang="en-US" sz="2400" dirty="0" err="1" smtClean="0"/>
              <a:t>dan</a:t>
            </a:r>
            <a:r>
              <a:rPr lang="en-US" sz="2400" dirty="0" smtClean="0"/>
              <a:t> Q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perulangan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(P + Q = R)</a:t>
            </a:r>
          </a:p>
          <a:p>
            <a:pPr>
              <a:buNone/>
            </a:pPr>
            <a:r>
              <a:rPr lang="en-US" sz="2400" dirty="0" smtClean="0"/>
              <a:t>	2. </a:t>
            </a:r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(2P = R)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k = 3 </a:t>
            </a:r>
            <a:r>
              <a:rPr lang="en-US" sz="2400" dirty="0" smtClean="0">
                <a:sym typeface="Wingdings" pitchFamily="2" charset="2"/>
              </a:rPr>
              <a:t> 3P = P + P + P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3P = 2P + P </a:t>
            </a:r>
          </a:p>
          <a:p>
            <a:pPr lvl="2">
              <a:buNone/>
            </a:pPr>
            <a:r>
              <a:rPr lang="en-US" dirty="0" smtClean="0"/>
              <a:t>	   k = 23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</a:t>
            </a:r>
            <a:r>
              <a:rPr lang="en-US" dirty="0" err="1" smtClean="0"/>
              <a:t>P</a:t>
            </a:r>
            <a:r>
              <a:rPr lang="en-US" dirty="0" smtClean="0"/>
              <a:t> = 23P = 2(2(2(2P) + P) + P) + 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Elliptic Curve Discrete Logarithm Problem</a:t>
            </a:r>
            <a:r>
              <a:rPr lang="en-US" dirty="0" smtClean="0"/>
              <a:t> (</a:t>
            </a:r>
            <a:r>
              <a:rPr lang="en-US" i="1" dirty="0" smtClean="0"/>
              <a:t>ECDLP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kP</a:t>
            </a:r>
            <a:r>
              <a:rPr lang="en-US" sz="2400" dirty="0" smtClean="0"/>
              <a:t> = Q </a:t>
            </a:r>
            <a:r>
              <a:rPr lang="en-US" sz="2400" dirty="0" err="1" smtClean="0"/>
              <a:t>mudah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k </a:t>
            </a:r>
            <a:r>
              <a:rPr lang="en-US" sz="2400" dirty="0" err="1" smtClean="0"/>
              <a:t>dari</a:t>
            </a:r>
            <a:r>
              <a:rPr lang="en-US" sz="2400" dirty="0" smtClean="0"/>
              <a:t> P </a:t>
            </a:r>
            <a:r>
              <a:rPr lang="en-US" sz="2400" dirty="0" err="1" smtClean="0"/>
              <a:t>dan</a:t>
            </a:r>
            <a:r>
              <a:rPr lang="en-US" sz="2400" dirty="0" smtClean="0"/>
              <a:t> Q </a:t>
            </a:r>
            <a:r>
              <a:rPr lang="en-US" sz="2400" dirty="0" err="1" smtClean="0"/>
              <a:t>sulit</a:t>
            </a:r>
            <a:r>
              <a:rPr lang="en-US" sz="2400" dirty="0" smtClean="0"/>
              <a:t>. </a:t>
            </a:r>
            <a:r>
              <a:rPr lang="en-US" sz="2400" dirty="0" err="1" smtClean="0"/>
              <a:t>Inilah</a:t>
            </a:r>
            <a:r>
              <a:rPr lang="en-US" sz="2400" dirty="0" smtClean="0"/>
              <a:t> ECDLP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ECC.</a:t>
            </a:r>
          </a:p>
          <a:p>
            <a:r>
              <a:rPr lang="en-US" sz="2400" dirty="0" smtClean="0"/>
              <a:t>ECDLP </a:t>
            </a:r>
            <a:r>
              <a:rPr lang="en-US" sz="2400" dirty="0" err="1" smtClean="0"/>
              <a:t>dirumuskan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adalah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dua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buah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titik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kurva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eliptik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carilah</a:t>
            </a:r>
            <a:r>
              <a:rPr lang="en-US" sz="2400" dirty="0" smtClean="0">
                <a:solidFill>
                  <a:srgbClr val="FF0000"/>
                </a:solidFill>
              </a:rPr>
              <a:t> integer </a:t>
            </a:r>
            <a:r>
              <a:rPr lang="en-US" sz="2400" i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sedemikian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sehingga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i="1" dirty="0" smtClean="0">
                <a:solidFill>
                  <a:srgbClr val="FF0000"/>
                </a:solidFill>
              </a:rPr>
              <a:t>k P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k, </a:t>
            </a:r>
            <a:r>
              <a:rPr lang="en-US" sz="2400" dirty="0" err="1" smtClean="0"/>
              <a:t>jika</a:t>
            </a:r>
            <a:r>
              <a:rPr lang="en-US" sz="2400" dirty="0" smtClean="0"/>
              <a:t>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r>
              <a:rPr lang="en-US" sz="2400" dirty="0" smtClean="0"/>
              <a:t>. 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logaritma</a:t>
            </a:r>
            <a:r>
              <a:rPr lang="en-US" sz="2400" dirty="0" smtClean="0"/>
              <a:t> </a:t>
            </a:r>
            <a:r>
              <a:rPr lang="en-US" sz="2400" dirty="0" err="1" smtClean="0"/>
              <a:t>diskrit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Q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basis P. *)</a:t>
            </a:r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ECC, Q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,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6019800"/>
            <a:ext cx="764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Catatan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ingatlah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kP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P</a:t>
            </a:r>
            <a:r>
              <a:rPr lang="en-US" baseline="30000" dirty="0" err="1" smtClean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 , </a:t>
            </a:r>
            <a:r>
              <a:rPr lang="en-US" dirty="0" err="1" smtClean="0">
                <a:solidFill>
                  <a:srgbClr val="0070C0"/>
                </a:solidFill>
              </a:rPr>
              <a:t>sehingga</a:t>
            </a:r>
            <a:r>
              <a:rPr lang="en-US" dirty="0" smtClean="0">
                <a:solidFill>
                  <a:srgbClr val="0070C0"/>
                </a:solidFill>
              </a:rPr>
              <a:t> Q = </a:t>
            </a:r>
            <a:r>
              <a:rPr lang="en-US" dirty="0" err="1" smtClean="0">
                <a:solidFill>
                  <a:srgbClr val="0070C0"/>
                </a:solidFill>
              </a:rPr>
              <a:t>kP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P</a:t>
            </a:r>
            <a:r>
              <a:rPr lang="en-US" baseline="30000" dirty="0" err="1" smtClean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, k </a:t>
            </a:r>
            <a:r>
              <a:rPr lang="en-US" dirty="0" err="1" smtClean="0">
                <a:solidFill>
                  <a:srgbClr val="0070C0"/>
                </a:solidFill>
              </a:rPr>
              <a:t>adalah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logaritma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diskrit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dari</a:t>
            </a:r>
            <a:r>
              <a:rPr lang="en-US" dirty="0" smtClean="0">
                <a:solidFill>
                  <a:srgbClr val="0070C0"/>
                </a:solidFill>
              </a:rPr>
              <a:t> Q</a:t>
            </a:r>
            <a:endParaRPr lang="en-US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Galois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dibahas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akurat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pembulatan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lain,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 </a:t>
            </a:r>
            <a:r>
              <a:rPr lang="en-US" sz="2800" dirty="0" err="1" smtClean="0"/>
              <a:t>dioperasikan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ranah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integer.</a:t>
            </a:r>
          </a:p>
          <a:p>
            <a:endParaRPr lang="en-US" sz="2800" dirty="0" smtClean="0"/>
          </a:p>
          <a:p>
            <a:r>
              <a:rPr lang="en-US" sz="2800" dirty="0" smtClean="0"/>
              <a:t>Agar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Galois Field,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GF(p) </a:t>
            </a:r>
            <a:r>
              <a:rPr lang="en-US" sz="2800" dirty="0" err="1" smtClean="0"/>
              <a:t>dan</a:t>
            </a:r>
            <a:r>
              <a:rPr lang="en-US" sz="2800" dirty="0" smtClean="0"/>
              <a:t> GF(2</a:t>
            </a:r>
            <a:r>
              <a:rPr lang="en-US" sz="2800" baseline="30000" dirty="0" smtClean="0"/>
              <a:t>m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smtClean="0"/>
              <a:t>Yang </a:t>
            </a:r>
            <a:r>
              <a:rPr lang="en-US" sz="2800" dirty="0" err="1" smtClean="0"/>
              <a:t>dibahas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GF(p)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 smtClean="0"/>
              <a:t>Bahan</a:t>
            </a:r>
            <a:r>
              <a:rPr lang="en-US" sz="1400" dirty="0" smtClean="0"/>
              <a:t> </a:t>
            </a:r>
            <a:r>
              <a:rPr lang="en-US" sz="1400" dirty="0" err="1" smtClean="0"/>
              <a:t>Kuliah</a:t>
            </a:r>
            <a:r>
              <a:rPr lang="en-US" sz="1400" dirty="0" smtClean="0"/>
              <a:t> IF3058 </a:t>
            </a:r>
            <a:r>
              <a:rPr lang="en-US" sz="1400" dirty="0" err="1" smtClean="0"/>
              <a:t>Kriptografi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GF(p)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GF(p)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p</a:t>
            </a:r>
            <a:r>
              <a:rPr lang="en-US" sz="2800" dirty="0" smtClean="0"/>
              <a:t>) 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+ ax + b  mod p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p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prima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elemen-elemen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galois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{0, 1, 2, …, p – 1}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IF3058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Contoh</a:t>
            </a:r>
            <a:r>
              <a:rPr lang="en-US" sz="2800" dirty="0" smtClean="0"/>
              <a:t>: </a:t>
            </a: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P(</a:t>
            </a:r>
            <a:r>
              <a:rPr lang="en-US" sz="2800" dirty="0" err="1" smtClean="0"/>
              <a:t>x,y</a:t>
            </a:r>
            <a:r>
              <a:rPr lang="en-US" sz="2800" dirty="0" smtClean="0"/>
              <a:t>)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dirty="0" smtClean="0"/>
              <a:t>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x + 6  mod 11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x </a:t>
            </a:r>
            <a:r>
              <a:rPr lang="en-US" sz="2800" dirty="0" err="1" smtClean="0"/>
              <a:t>dan</a:t>
            </a:r>
            <a:r>
              <a:rPr lang="en-US" sz="2800" dirty="0" smtClean="0"/>
              <a:t> y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GF(11)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Jawab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x = 0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= 6  mod 11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y yang </a:t>
            </a:r>
            <a:r>
              <a:rPr lang="en-US" sz="2400" dirty="0" err="1" smtClean="0">
                <a:sym typeface="Wingdings" pitchFamily="2" charset="2"/>
              </a:rPr>
              <a:t>memenuhi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1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 =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Symbol"/>
              </a:rPr>
              <a:t>8  mod 11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y yang </a:t>
            </a:r>
            <a:r>
              <a:rPr lang="en-US" sz="2400" dirty="0" err="1" smtClean="0">
                <a:sym typeface="Wingdings" pitchFamily="2" charset="2"/>
              </a:rPr>
              <a:t>memenuhi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2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 = 16  mod 11  5 (mod 11)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4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y</a:t>
            </a:r>
            <a:r>
              <a:rPr lang="en-US" sz="2400" baseline="-25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Wingdings" pitchFamily="2" charset="2"/>
              </a:rPr>
              <a:t>= 7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			         P(2,4) 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P’(2, 7)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3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=36  mod 11  3  (mod 11)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5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y</a:t>
            </a:r>
            <a:r>
              <a:rPr lang="en-US" sz="2400" baseline="-25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Wingdings" pitchFamily="2" charset="2"/>
              </a:rPr>
              <a:t>= 6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			         P(3,5) 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P’(3, 6)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diteruskan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x = 4, 5, …, 10,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371825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495800" y="1981200"/>
            <a:ext cx="4362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endParaRPr lang="en-US" sz="2400" dirty="0" smtClean="0"/>
          </a:p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12,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(2, 4), (2, 7), (3, 5), (3, 6), (5, 2),</a:t>
            </a:r>
          </a:p>
          <a:p>
            <a:r>
              <a:rPr lang="en-US" sz="2400" dirty="0" smtClean="0"/>
              <a:t>(5, 9), (7, 2), (7, 9), (8, 3), (8, 8),</a:t>
            </a:r>
          </a:p>
          <a:p>
            <a:r>
              <a:rPr lang="en-US" sz="2400" dirty="0" smtClean="0"/>
              <a:t>(10, 2), (10, 9)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267200"/>
            <a:ext cx="4090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O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infinity,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grup</a:t>
            </a: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n = 13 </a:t>
            </a:r>
            <a:r>
              <a:rPr lang="en-US" sz="2400" dirty="0" err="1" smtClean="0"/>
              <a:t>elemen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5867400"/>
            <a:ext cx="2812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6557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95400" y="5486400"/>
            <a:ext cx="7746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Sebaran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= </a:t>
            </a:r>
            <a:r>
              <a:rPr lang="en-US" sz="2000" dirty="0" smtClean="0"/>
              <a:t>x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+ x + 6  mod 11 </a:t>
            </a:r>
            <a:r>
              <a:rPr lang="en-US" sz="2000" dirty="0" err="1" smtClean="0"/>
              <a:t>pada</a:t>
            </a:r>
            <a:r>
              <a:rPr lang="en-US" sz="2000" dirty="0" smtClean="0"/>
              <a:t> GF(11) </a:t>
            </a:r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lain: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 </a:t>
            </a:r>
            <a:r>
              <a:rPr lang="en-US" sz="2400" i="1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</a:t>
            </a:r>
            <a:r>
              <a:rPr lang="en-US" sz="2400" i="1" dirty="0"/>
              <a:t>x</a:t>
            </a:r>
            <a:r>
              <a:rPr lang="en-US" sz="2400" dirty="0"/>
              <a:t> + 1 (</a:t>
            </a:r>
            <a:r>
              <a:rPr lang="en-US" sz="2400" b="1" dirty="0"/>
              <a:t>mod</a:t>
            </a:r>
            <a:r>
              <a:rPr lang="en-US" sz="2400" dirty="0"/>
              <a:t> 23)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{(0, 1), (0, 22), (1, 7), (1, 16), (3, 10), (3, 13), (5, 4), (5, 19) , (6, 4),  (6, 19), (7,  11), (7, 12), (9, 7), (9, 16), (11, 3), (11, 20), (12, 4), (12,   19), (13, 7), (13, 16), (17, 3), (17, 20), (18, 3), (18, 20), (19, 5), (19, 18)}.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28800" y="25765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76512"/>
            <a:ext cx="6157279" cy="377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360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Penjumlahan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).  </a:t>
            </a:r>
          </a:p>
          <a:p>
            <a:pPr>
              <a:buNone/>
            </a:pPr>
            <a:r>
              <a:rPr lang="en-US" sz="2400" dirty="0" err="1" smtClean="0"/>
              <a:t>Penjumlahan</a:t>
            </a:r>
            <a:r>
              <a:rPr lang="en-US" sz="2400" dirty="0" smtClean="0"/>
              <a:t>: P + Q = 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mod p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mod 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 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gradien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009650" y="4865688"/>
          <a:ext cx="2185988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tion" r:id="rId3" imgW="1600200" imgH="672840" progId="Equation.3">
                  <p:embed/>
                </p:oleObj>
              </mc:Choice>
              <mc:Fallback>
                <p:oleObj name="Equation" r:id="rId3" imgW="160020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4865688"/>
                        <a:ext cx="2185988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Pengurangan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).  </a:t>
            </a:r>
          </a:p>
          <a:p>
            <a:pPr>
              <a:buNone/>
            </a:pPr>
            <a:r>
              <a:rPr lang="en-US" sz="2400" dirty="0" err="1" smtClean="0"/>
              <a:t>Pengurangan</a:t>
            </a:r>
            <a:r>
              <a:rPr lang="en-US" sz="2400" dirty="0" smtClean="0"/>
              <a:t>: P – Q  = P + (-Q),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	–Q(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-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 (mod p)).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membahas</a:t>
            </a:r>
            <a:r>
              <a:rPr lang="en-US" sz="2800" dirty="0" smtClean="0"/>
              <a:t> ECC,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dipahami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mendasarinya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</a:t>
            </a:r>
            <a:r>
              <a:rPr lang="en-US" sz="2800" dirty="0" err="1" smtClean="0"/>
              <a:t>Grup</a:t>
            </a:r>
            <a:r>
              <a:rPr lang="en-US" sz="2800" dirty="0" smtClean="0"/>
              <a:t> (</a:t>
            </a:r>
            <a:r>
              <a:rPr lang="en-US" sz="2800" i="1" dirty="0" smtClean="0"/>
              <a:t>group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2. Medan (</a:t>
            </a:r>
            <a:r>
              <a:rPr lang="en-US" sz="2800" i="1" dirty="0" smtClean="0"/>
              <a:t>field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Penggandaan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 0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:  2P = 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2x</a:t>
            </a:r>
            <a:r>
              <a:rPr lang="en-US" sz="2400" baseline="-25000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 mod p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= 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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terdefinisi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2P = O</a:t>
            </a: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50</a:t>
            </a:fld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058863" y="4495800"/>
          <a:ext cx="220503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Equation" r:id="rId3" imgW="1612800" imgH="672840" progId="Equation.3">
                  <p:embed/>
                </p:oleObj>
              </mc:Choice>
              <mc:Fallback>
                <p:oleObj name="Equation" r:id="rId3" imgW="161280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4495800"/>
                        <a:ext cx="2205037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5927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P(2, 4)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Q(5, 9)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 + 6  mod 11.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P  + Q </a:t>
            </a:r>
            <a:r>
              <a:rPr lang="en-US" sz="2400" dirty="0" err="1" smtClean="0"/>
              <a:t>dan</a:t>
            </a:r>
            <a:r>
              <a:rPr lang="en-US" sz="2400" dirty="0" smtClean="0"/>
              <a:t> 2P.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err="1" smtClean="0"/>
              <a:t>Jawab</a:t>
            </a:r>
            <a:r>
              <a:rPr lang="en-US" sz="2400" dirty="0" smtClean="0"/>
              <a:t>: </a:t>
            </a:r>
          </a:p>
          <a:p>
            <a:pPr lvl="1">
              <a:buFont typeface="Symbol"/>
              <a:buChar char="l"/>
            </a:pPr>
            <a:r>
              <a:rPr lang="en-US" sz="2400" dirty="0" smtClean="0">
                <a:sym typeface="Symbol"/>
              </a:rPr>
              <a:t>= (9 – 4)/(5 – 3) mod 11 =  5/3  mod 11 = 5  3</a:t>
            </a:r>
            <a:r>
              <a:rPr lang="en-US" sz="2400" baseline="30000" dirty="0" smtClean="0">
                <a:sym typeface="Symbol"/>
              </a:rPr>
              <a:t>–1 </a:t>
            </a:r>
            <a:r>
              <a:rPr lang="en-US" sz="2400" dirty="0" smtClean="0">
                <a:sym typeface="Symbol"/>
              </a:rPr>
              <a:t>  mod 11</a:t>
            </a:r>
          </a:p>
          <a:p>
            <a:pPr lvl="1">
              <a:buNone/>
            </a:pPr>
            <a:r>
              <a:rPr lang="en-US" sz="2400" dirty="0" smtClean="0">
                <a:sym typeface="Symbol"/>
              </a:rPr>
              <a:t>				               = 5  4 mod 11  9 (mod 11)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P + Q = R, </a:t>
            </a: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mod 11 = 81 – 2 – 5 mod 11  8(mod 11)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11 = 9(2 – 8) – 4 mod 11= -58 mod 11 </a:t>
            </a:r>
          </a:p>
          <a:p>
            <a:pPr>
              <a:buNone/>
            </a:pPr>
            <a:r>
              <a:rPr lang="en-US" sz="2400" dirty="0" smtClean="0"/>
              <a:t>							         </a:t>
            </a:r>
            <a:r>
              <a:rPr lang="en-US" sz="2400" dirty="0" smtClean="0">
                <a:sym typeface="Symbol"/>
              </a:rPr>
              <a:t> 8 (mod 11)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Jadi</a:t>
            </a:r>
            <a:r>
              <a:rPr lang="en-US" sz="2400" dirty="0" smtClean="0"/>
              <a:t>,  R(8, 8)</a:t>
            </a:r>
            <a:r>
              <a:rPr lang="en-US" sz="2400" dirty="0" smtClean="0">
                <a:sym typeface="Symbol"/>
              </a:rPr>
              <a:t> </a:t>
            </a:r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Menghitung</a:t>
            </a:r>
            <a:r>
              <a:rPr lang="en-US" sz="2400" dirty="0" smtClean="0"/>
              <a:t> 2P = R: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ym typeface="Symbol"/>
              </a:rPr>
              <a:t> = ( 3(2)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+ 1)/ 8) mod 11 = 13/8 mod 11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13  8</a:t>
            </a:r>
            <a:r>
              <a:rPr lang="en-US" sz="2400" baseline="30000" dirty="0" smtClean="0">
                <a:sym typeface="Symbol"/>
              </a:rPr>
              <a:t>–1 </a:t>
            </a:r>
            <a:r>
              <a:rPr lang="en-US" sz="2400" dirty="0" smtClean="0">
                <a:sym typeface="Symbol"/>
              </a:rPr>
              <a:t> mod 11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13  7 mod 11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78 mod 11  3 (mod 11)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R: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 3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  2  mod 11  5 (mod 11)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11 = 3(2 – 5) – 4 mod 11 </a:t>
            </a:r>
          </a:p>
          <a:p>
            <a:pPr>
              <a:buNone/>
            </a:pPr>
            <a:r>
              <a:rPr lang="en-US" sz="2400" dirty="0" smtClean="0"/>
              <a:t>				         = -13  mod 11 </a:t>
            </a:r>
            <a:r>
              <a:rPr lang="en-US" sz="2400" dirty="0" smtClean="0">
                <a:sym typeface="Symbol"/>
              </a:rPr>
              <a:t> 9 (mod 11)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Jadi</a:t>
            </a:r>
            <a:r>
              <a:rPr lang="en-US" sz="2400" dirty="0" smtClean="0">
                <a:sym typeface="Symbol"/>
              </a:rPr>
              <a:t>, R(5, 9)</a:t>
            </a:r>
            <a:r>
              <a:rPr lang="en-US" sz="2400" dirty="0" smtClean="0"/>
              <a:t>						    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kP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k = 2, 3, … </a:t>
            </a:r>
            <a:r>
              <a:rPr lang="en-US" sz="2800" dirty="0" err="1" smtClean="0"/>
              <a:t>diperlihatkan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1676400" cy="51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81400" y="1981200"/>
            <a:ext cx="5608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P,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endParaRPr lang="en-US" sz="2400" dirty="0" smtClean="0"/>
          </a:p>
          <a:p>
            <a:r>
              <a:rPr lang="en-US" sz="2400" dirty="0" smtClean="0"/>
              <a:t>     Q = </a:t>
            </a:r>
            <a:r>
              <a:rPr lang="en-US" sz="2400" dirty="0" err="1" smtClean="0"/>
              <a:t>kP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3505200"/>
            <a:ext cx="42364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persoalannya</a:t>
            </a:r>
            <a:r>
              <a:rPr lang="en-US" sz="2400" dirty="0" smtClean="0"/>
              <a:t> </a:t>
            </a:r>
            <a:r>
              <a:rPr lang="en-US" sz="2400" dirty="0" err="1" smtClean="0"/>
              <a:t>dibalik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 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P, </a:t>
            </a:r>
            <a:r>
              <a:rPr lang="en-US" sz="2400" dirty="0" err="1" smtClean="0">
                <a:solidFill>
                  <a:srgbClr val="FF0000"/>
                </a:solidFill>
              </a:rPr>
              <a:t>maka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tidak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mungkin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err="1" smtClean="0">
                <a:solidFill>
                  <a:srgbClr val="FF0000"/>
                </a:solidFill>
              </a:rPr>
              <a:t>menghitung</a:t>
            </a:r>
            <a:r>
              <a:rPr lang="en-US" sz="2400" dirty="0" smtClean="0">
                <a:solidFill>
                  <a:srgbClr val="FF0000"/>
                </a:solidFill>
              </a:rPr>
              <a:t> k </a:t>
            </a:r>
            <a:r>
              <a:rPr lang="en-US" sz="2400" dirty="0" err="1" smtClean="0">
                <a:solidFill>
                  <a:srgbClr val="FF0000"/>
                </a:solidFill>
              </a:rPr>
              <a:t>bila</a:t>
            </a:r>
            <a:r>
              <a:rPr lang="en-US" sz="2400" dirty="0" smtClean="0">
                <a:solidFill>
                  <a:srgbClr val="FF0000"/>
                </a:solidFill>
              </a:rPr>
              <a:t> Q </a:t>
            </a:r>
            <a:r>
              <a:rPr lang="en-US" sz="2400" dirty="0" err="1" smtClean="0">
                <a:solidFill>
                  <a:srgbClr val="FF0000"/>
                </a:solidFill>
              </a:rPr>
              <a:t>diketahui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               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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              ECDLP</a:t>
            </a:r>
            <a:endParaRPr lang="en-US" sz="2400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Elliptic Curve Cryptography (ECC) </a:t>
            </a:r>
            <a:r>
              <a:rPr lang="en-US" baseline="30000" dirty="0" smtClean="0"/>
              <a:t>*)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ECC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, </a:t>
            </a:r>
            <a:r>
              <a:rPr lang="en-US" sz="2400" dirty="0" err="1" smtClean="0"/>
              <a:t>sejenis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RSA, Rabin, </a:t>
            </a:r>
            <a:r>
              <a:rPr lang="en-US" sz="2400" dirty="0" err="1" smtClean="0"/>
              <a:t>ElGamal</a:t>
            </a:r>
            <a:r>
              <a:rPr lang="en-US" sz="2400" dirty="0" smtClean="0"/>
              <a:t>, D-H, </a:t>
            </a:r>
            <a:r>
              <a:rPr lang="en-US" sz="2400" dirty="0" err="1" smtClean="0"/>
              <a:t>dll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kunci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publik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privat</a:t>
            </a:r>
            <a:endParaRPr lang="en-US" sz="2400" b="1" dirty="0" smtClean="0"/>
          </a:p>
          <a:p>
            <a:pPr marL="519113" indent="-519113">
              <a:buNone/>
            </a:pPr>
            <a:r>
              <a:rPr lang="en-US" sz="2000" dirty="0" smtClean="0"/>
              <a:t>     - 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enkripsi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verifikasi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tanda</a:t>
            </a:r>
            <a:r>
              <a:rPr lang="en-US" sz="2000" dirty="0" smtClean="0"/>
              <a:t> 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digital</a:t>
            </a:r>
          </a:p>
          <a:p>
            <a:pPr marL="519113" indent="-519113">
              <a:buNone/>
            </a:pPr>
            <a:r>
              <a:rPr lang="en-US" sz="2000" dirty="0" smtClean="0"/>
              <a:t>     - 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privat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dekripsi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tanda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digital</a:t>
            </a:r>
          </a:p>
          <a:p>
            <a:pPr marL="519113" indent="-519113">
              <a:buNone/>
            </a:pPr>
            <a:endParaRPr lang="en-US" sz="2000" dirty="0" smtClean="0"/>
          </a:p>
          <a:p>
            <a:pPr marL="341313" indent="-341313"/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perluasan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 yang  lain:</a:t>
            </a:r>
          </a:p>
          <a:p>
            <a:pPr marL="341313" indent="-341313">
              <a:buNone/>
            </a:pPr>
            <a:r>
              <a:rPr lang="en-US" sz="2400" dirty="0" smtClean="0"/>
              <a:t>	1. Elliptic Curve </a:t>
            </a:r>
            <a:r>
              <a:rPr lang="en-US" sz="2400" dirty="0" err="1" smtClean="0"/>
              <a:t>ElGamal</a:t>
            </a:r>
            <a:r>
              <a:rPr lang="en-US" sz="2400" dirty="0" smtClean="0"/>
              <a:t> (ECEG)</a:t>
            </a:r>
          </a:p>
          <a:p>
            <a:pPr marL="341313" indent="-341313">
              <a:buNone/>
            </a:pPr>
            <a:r>
              <a:rPr lang="en-US" sz="2400" dirty="0" smtClean="0"/>
              <a:t>	2. Elliptic Curve Digital Signature (ECDSA)</a:t>
            </a:r>
          </a:p>
          <a:p>
            <a:pPr marL="341313" indent="-341313">
              <a:buNone/>
            </a:pPr>
            <a:r>
              <a:rPr lang="en-US" sz="2400" dirty="0" smtClean="0"/>
              <a:t>	3. </a:t>
            </a:r>
            <a:r>
              <a:rPr lang="en-US" sz="2400" dirty="0" err="1" smtClean="0"/>
              <a:t>Eliiptic</a:t>
            </a:r>
            <a:r>
              <a:rPr lang="en-US" sz="2400" dirty="0" smtClean="0"/>
              <a:t> Curve </a:t>
            </a:r>
            <a:r>
              <a:rPr lang="en-US" sz="2400" dirty="0" err="1" smtClean="0"/>
              <a:t>Diffie</a:t>
            </a:r>
            <a:r>
              <a:rPr lang="en-US" sz="2400" dirty="0" smtClean="0"/>
              <a:t>-Hellman (ECDH)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b="1" dirty="0" err="1" smtClean="0"/>
              <a:t>grup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eliptik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+).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mendasari</a:t>
            </a:r>
            <a:r>
              <a:rPr lang="en-US" sz="2400" dirty="0" smtClean="0"/>
              <a:t>:</a:t>
            </a:r>
          </a:p>
          <a:p>
            <a:pPr marL="573088" indent="-573088">
              <a:buNone/>
            </a:pPr>
            <a:r>
              <a:rPr lang="en-US" sz="2400" dirty="0" smtClean="0"/>
              <a:t>     -  </a:t>
            </a:r>
            <a:r>
              <a:rPr lang="en-US" sz="2400" dirty="0" err="1" smtClean="0"/>
              <a:t>Jika</a:t>
            </a:r>
            <a:r>
              <a:rPr lang="en-US" sz="2400" dirty="0" smtClean="0"/>
              <a:t> RSA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perpangkatan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mendasainya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 marL="573088" indent="-573088">
              <a:buNone/>
            </a:pPr>
            <a:r>
              <a:rPr lang="en-US" sz="2400" dirty="0" smtClean="0"/>
              <a:t>     -  ECC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berulang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)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menyepakati</a:t>
            </a:r>
            <a:r>
              <a:rPr lang="en-US" sz="2800" dirty="0" smtClean="0"/>
              <a:t> parameter data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y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 </a:t>
            </a:r>
            <a:r>
              <a:rPr lang="en-US" sz="2800" b="1" dirty="0" smtClean="0">
                <a:solidFill>
                  <a:srgbClr val="FF0000"/>
                </a:solidFill>
              </a:rPr>
              <a:t> =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+ ax + b  mod p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- </a:t>
            </a:r>
            <a:r>
              <a:rPr lang="en-US" sz="2400" dirty="0" err="1" smtClean="0"/>
              <a:t>Nilai</a:t>
            </a:r>
            <a:r>
              <a:rPr lang="en-US" sz="2400" dirty="0" smtClean="0"/>
              <a:t>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</a:t>
            </a:r>
          </a:p>
          <a:p>
            <a:pPr>
              <a:buNone/>
            </a:pPr>
            <a:r>
              <a:rPr lang="en-US" sz="2400" dirty="0" smtClean="0"/>
              <a:t>		-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 p</a:t>
            </a:r>
          </a:p>
          <a:p>
            <a:pPr>
              <a:buNone/>
            </a:pPr>
            <a:r>
              <a:rPr lang="en-US" sz="2800" dirty="0" smtClean="0"/>
              <a:t>	2. 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dihitung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endParaRPr lang="en-US" sz="2800" dirty="0" smtClean="0"/>
          </a:p>
          <a:p>
            <a:pPr marL="682625" indent="-682625">
              <a:buNone/>
            </a:pPr>
            <a:r>
              <a:rPr lang="en-US" sz="2800" dirty="0" smtClean="0"/>
              <a:t>     3.  </a:t>
            </a:r>
            <a:r>
              <a:rPr lang="en-US" sz="2800" dirty="0" err="1" smtClean="0"/>
              <a:t>Titik</a:t>
            </a:r>
            <a:r>
              <a:rPr lang="en-US" sz="2800" dirty="0" smtClean="0"/>
              <a:t> basis (</a:t>
            </a:r>
            <a:r>
              <a:rPr lang="en-US" sz="2800" i="1" dirty="0" smtClean="0"/>
              <a:t>base point</a:t>
            </a:r>
            <a:r>
              <a:rPr lang="en-US" sz="2800" dirty="0" smtClean="0"/>
              <a:t>) B (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,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) ,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</a:t>
            </a:r>
            <a:r>
              <a:rPr lang="en-US" sz="2800" dirty="0" err="1" smtClean="0"/>
              <a:t>membangkitkan</a:t>
            </a:r>
            <a:r>
              <a:rPr lang="en-US" sz="2800" dirty="0" smtClean="0"/>
              <a:t> </a:t>
            </a:r>
            <a:r>
              <a:rPr lang="en-US" sz="2800" dirty="0" err="1" smtClean="0"/>
              <a:t>pasangan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endParaRPr lang="en-US" sz="2800" dirty="0" smtClean="0"/>
          </a:p>
          <a:p>
            <a:pPr lvl="1"/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 = integer x, </a:t>
            </a:r>
            <a:r>
              <a:rPr lang="en-US" sz="2400" dirty="0" err="1" smtClean="0"/>
              <a:t>dipilih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selang</a:t>
            </a:r>
            <a:r>
              <a:rPr lang="en-US" sz="2400" dirty="0" smtClean="0"/>
              <a:t> [1, p – 1]</a:t>
            </a:r>
          </a:p>
          <a:p>
            <a:pPr lvl="1"/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= </a:t>
            </a:r>
            <a:r>
              <a:rPr lang="en-US" sz="2400" dirty="0" err="1" smtClean="0"/>
              <a:t>titik</a:t>
            </a:r>
            <a:r>
              <a:rPr lang="en-US" sz="2400" dirty="0" smtClean="0"/>
              <a:t> Q,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kali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x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basis B:</a:t>
            </a:r>
          </a:p>
          <a:p>
            <a:pPr lvl="1">
              <a:buNone/>
            </a:pPr>
            <a:r>
              <a:rPr lang="en-US" sz="2400" dirty="0" smtClean="0"/>
              <a:t>			Q = x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B </a:t>
            </a:r>
          </a:p>
          <a:p>
            <a:pPr lvl="1">
              <a:buNone/>
            </a:pPr>
            <a:endParaRPr lang="en-US" sz="2400" dirty="0" smtClean="0"/>
          </a:p>
          <a:p>
            <a:pPr marL="341313" lvl="1" indent="-341313">
              <a:buFont typeface="Arial" pitchFamily="34" charset="0"/>
              <a:buChar char="•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diagram </a:t>
            </a:r>
            <a:r>
              <a:rPr lang="en-US" sz="2400" dirty="0" err="1" smtClean="0"/>
              <a:t>pertukaran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Diffie</a:t>
            </a:r>
            <a:r>
              <a:rPr lang="en-US" sz="2400" dirty="0" smtClean="0"/>
              <a:t>-Hellman: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7848600" cy="43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Elliptic Curve </a:t>
            </a:r>
            <a:r>
              <a:rPr lang="en-US" b="1" dirty="0" err="1" smtClean="0">
                <a:solidFill>
                  <a:schemeClr val="accent2"/>
                </a:solidFill>
              </a:rPr>
              <a:t>Diffie</a:t>
            </a:r>
            <a:r>
              <a:rPr lang="en-US" b="1" dirty="0" smtClean="0">
                <a:solidFill>
                  <a:schemeClr val="accent2"/>
                </a:solidFill>
              </a:rPr>
              <a:t>-Hellman (ECDH)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hlink"/>
                </a:solidFill>
              </a:rPr>
              <a:t>Public: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</a:t>
            </a:r>
            <a:r>
              <a:rPr lang="en-US" sz="2400" dirty="0" smtClean="0">
                <a:latin typeface="Times-Roman" charset="0"/>
              </a:rPr>
              <a:t>(</a:t>
            </a:r>
            <a:r>
              <a:rPr lang="en-US" sz="2400" dirty="0" err="1" smtClean="0">
                <a:latin typeface="Times-Roman" charset="0"/>
              </a:rPr>
              <a:t>x,y</a:t>
            </a:r>
            <a:r>
              <a:rPr lang="en-US" sz="2400" dirty="0" smtClean="0">
                <a:latin typeface="Times-Roman" charset="0"/>
              </a:rPr>
              <a:t>)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hlink"/>
                </a:solidFill>
              </a:rPr>
              <a:t>Secret: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milik</a:t>
            </a:r>
            <a:r>
              <a:rPr lang="en-US" sz="2400" dirty="0" smtClean="0"/>
              <a:t> Alice, </a:t>
            </a:r>
            <a:r>
              <a:rPr lang="en-US" sz="2400" dirty="0" smtClean="0">
                <a:latin typeface="Times-Roman" charset="0"/>
              </a:rPr>
              <a:t>a,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milik</a:t>
            </a:r>
            <a:r>
              <a:rPr lang="en-US" sz="2400" dirty="0" smtClean="0"/>
              <a:t> Bob, </a:t>
            </a:r>
            <a:r>
              <a:rPr lang="en-US" sz="2400" dirty="0" smtClean="0">
                <a:latin typeface="Times-Roman" charset="0"/>
              </a:rPr>
              <a:t>b</a:t>
            </a:r>
            <a:endParaRPr lang="en-US" sz="2400" dirty="0" smtClean="0"/>
          </a:p>
        </p:txBody>
      </p:sp>
      <p:sp>
        <p:nvSpPr>
          <p:cNvPr id="198660" name="Line 4"/>
          <p:cNvSpPr>
            <a:spLocks noChangeShapeType="1"/>
          </p:cNvSpPr>
          <p:nvPr/>
        </p:nvSpPr>
        <p:spPr bwMode="auto">
          <a:xfrm flipV="1">
            <a:off x="1981200" y="303847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Line 5"/>
          <p:cNvSpPr>
            <a:spLocks noChangeShapeType="1"/>
          </p:cNvSpPr>
          <p:nvPr/>
        </p:nvSpPr>
        <p:spPr bwMode="auto">
          <a:xfrm flipH="1" flipV="1">
            <a:off x="1905000" y="35956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85800" y="3929063"/>
            <a:ext cx="1257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Alice, </a:t>
            </a:r>
            <a:r>
              <a:rPr lang="en-US" sz="2400">
                <a:latin typeface="Courier" pitchFamily="49" charset="0"/>
              </a:rPr>
              <a:t>A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6934200" y="3929063"/>
            <a:ext cx="10747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Bob, </a:t>
            </a:r>
            <a:r>
              <a:rPr lang="en-US" sz="2400">
                <a:latin typeface="Courier" pitchFamily="49" charset="0"/>
              </a:rPr>
              <a:t>B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3405188" y="2541588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 smtClean="0">
                <a:latin typeface="Times-Roman" charset="0"/>
              </a:rPr>
              <a:t>a</a:t>
            </a:r>
            <a:r>
              <a:rPr lang="en-US" sz="2400" dirty="0" err="1" smtClean="0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3429000" y="3124200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 smtClean="0">
                <a:latin typeface="Times-Roman" charset="0"/>
              </a:rPr>
              <a:t>b</a:t>
            </a:r>
            <a:r>
              <a:rPr lang="en-US" sz="2400" dirty="0" err="1" smtClean="0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685800" y="457200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/>
              <a:t>Alice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-Roman" charset="0"/>
              </a:rPr>
              <a:t>a</a:t>
            </a:r>
            <a:r>
              <a:rPr lang="en-US" sz="2400" dirty="0" smtClean="0">
                <a:latin typeface="Times-Roman" charset="0"/>
                <a:sym typeface="Symbol"/>
              </a:rPr>
              <a:t> (</a:t>
            </a:r>
            <a:r>
              <a:rPr lang="en-US" sz="2400" dirty="0" err="1" smtClean="0">
                <a:latin typeface="Times-Roman" charset="0"/>
                <a:sym typeface="Symbol"/>
              </a:rPr>
              <a:t>b.B</a:t>
            </a:r>
            <a:r>
              <a:rPr lang="en-US" sz="2400" dirty="0" smtClean="0">
                <a:latin typeface="Times-Roman" charset="0"/>
              </a:rPr>
              <a:t>)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/>
              <a:t>Bob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-Roman" charset="0"/>
              </a:rPr>
              <a:t>b</a:t>
            </a:r>
            <a:r>
              <a:rPr lang="en-US" sz="2400" dirty="0" smtClean="0">
                <a:latin typeface="Times-Roman" charset="0"/>
                <a:sym typeface="Symbol"/>
              </a:rPr>
              <a:t>(</a:t>
            </a:r>
            <a:r>
              <a:rPr lang="en-US" sz="2400" dirty="0" err="1" smtClean="0">
                <a:latin typeface="Times-Roman" charset="0"/>
                <a:sym typeface="Symbol"/>
              </a:rPr>
              <a:t>aB</a:t>
            </a:r>
            <a:r>
              <a:rPr lang="en-US" sz="2400" dirty="0" smtClean="0">
                <a:latin typeface="Times-Roman" charset="0"/>
              </a:rPr>
              <a:t>)</a:t>
            </a:r>
            <a:endParaRPr lang="en-US" sz="2400" dirty="0">
              <a:latin typeface="Times-Roman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>
                <a:latin typeface="Times-Roman" charset="0"/>
              </a:rPr>
              <a:t>ab</a:t>
            </a:r>
            <a:r>
              <a:rPr lang="en-US" sz="2400" dirty="0">
                <a:latin typeface="Times-Roman" charset="0"/>
              </a:rPr>
              <a:t> = </a:t>
            </a:r>
            <a:r>
              <a:rPr lang="en-US" sz="2400" dirty="0" err="1">
                <a:latin typeface="Times-Roman" charset="0"/>
              </a:rPr>
              <a:t>ba</a:t>
            </a:r>
            <a:endParaRPr lang="en-US" sz="2400" dirty="0">
              <a:latin typeface="Times-Roman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3383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4675" y="22860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741559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 animBg="1"/>
      <p:bldP spid="198664" grpId="0" autoUpdateAnimBg="0"/>
      <p:bldP spid="198665" grpId="0" autoUpdateAnimBg="0"/>
      <p:bldP spid="198666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err="1" smtClean="0">
                <a:solidFill>
                  <a:schemeClr val="accent2"/>
                </a:solidFill>
              </a:rPr>
              <a:t>Algoritma</a:t>
            </a:r>
            <a:r>
              <a:rPr lang="en-US" sz="2600" b="1" dirty="0" smtClean="0">
                <a:solidFill>
                  <a:schemeClr val="accent2"/>
                </a:solidFill>
              </a:rPr>
              <a:t> Elliptic Curve </a:t>
            </a:r>
            <a:r>
              <a:rPr lang="en-US" sz="2600" b="1" dirty="0" err="1" smtClean="0">
                <a:solidFill>
                  <a:schemeClr val="accent2"/>
                </a:solidFill>
              </a:rPr>
              <a:t>Diffie</a:t>
            </a:r>
            <a:r>
              <a:rPr lang="en-US" sz="2600" b="1" dirty="0" smtClean="0">
                <a:solidFill>
                  <a:schemeClr val="accent2"/>
                </a:solidFill>
              </a:rPr>
              <a:t>-Hellman </a:t>
            </a:r>
          </a:p>
          <a:p>
            <a:pPr>
              <a:buNone/>
            </a:pPr>
            <a:endParaRPr lang="en-US" sz="2400" dirty="0" smtClean="0">
              <a:solidFill>
                <a:srgbClr val="FF3300"/>
              </a:solidFill>
            </a:endParaRPr>
          </a:p>
          <a:p>
            <a:pPr eaLnBrk="1" hangingPunct="1"/>
            <a:r>
              <a:rPr lang="en-US" sz="2200" dirty="0" smtClean="0">
                <a:solidFill>
                  <a:srgbClr val="FF0000"/>
                </a:solidFill>
              </a:rPr>
              <a:t>Alice </a:t>
            </a:r>
            <a:r>
              <a:rPr lang="en-US" sz="2200" dirty="0" err="1" smtClean="0">
                <a:solidFill>
                  <a:srgbClr val="FF0000"/>
                </a:solidFill>
              </a:rPr>
              <a:t>dan</a:t>
            </a:r>
            <a:r>
              <a:rPr lang="en-US" sz="2200" dirty="0" smtClean="0">
                <a:solidFill>
                  <a:srgbClr val="FF0000"/>
                </a:solidFill>
              </a:rPr>
              <a:t> Bob </a:t>
            </a:r>
            <a:r>
              <a:rPr lang="en-US" sz="2200" dirty="0" err="1" smtClean="0">
                <a:solidFill>
                  <a:srgbClr val="FF0000"/>
                </a:solidFill>
              </a:rPr>
              <a:t>ingin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berbagi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sebuah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rahasia</a:t>
            </a:r>
            <a:r>
              <a:rPr lang="en-US" sz="2200" dirty="0" smtClean="0">
                <a:solidFill>
                  <a:srgbClr val="FF0000"/>
                </a:solidFill>
              </a:rPr>
              <a:t>.</a:t>
            </a:r>
          </a:p>
          <a:p>
            <a:pPr lvl="1" eaLnBrk="1" hangingPunct="1"/>
            <a:r>
              <a:rPr lang="en-US" sz="2200" dirty="0" smtClean="0"/>
              <a:t>Alice </a:t>
            </a:r>
            <a:r>
              <a:rPr lang="en-US" sz="2200" dirty="0" err="1" smtClean="0"/>
              <a:t>dan</a:t>
            </a:r>
            <a:r>
              <a:rPr lang="en-US" sz="2200" dirty="0" smtClean="0"/>
              <a:t> Bob </a:t>
            </a:r>
            <a:r>
              <a:rPr lang="en-US" sz="2200" dirty="0" err="1" smtClean="0"/>
              <a:t>menghitung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privat</a:t>
            </a:r>
            <a:r>
              <a:rPr lang="en-US" sz="2200" dirty="0" smtClean="0"/>
              <a:t>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. </a:t>
            </a:r>
          </a:p>
          <a:p>
            <a:pPr lvl="2" eaLnBrk="1" hangingPunct="1"/>
            <a:r>
              <a:rPr lang="en-US" sz="2200" dirty="0" smtClean="0"/>
              <a:t>Alice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privat</a:t>
            </a:r>
            <a:r>
              <a:rPr lang="en-US" sz="2200" dirty="0" smtClean="0">
                <a:solidFill>
                  <a:srgbClr val="FF0000"/>
                </a:solidFill>
              </a:rPr>
              <a:t> = a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publik</a:t>
            </a:r>
            <a:r>
              <a:rPr lang="en-US" sz="2200" dirty="0" smtClean="0">
                <a:solidFill>
                  <a:srgbClr val="FF0000"/>
                </a:solidFill>
              </a:rPr>
              <a:t> = P</a:t>
            </a:r>
            <a:r>
              <a:rPr lang="en-US" sz="2200" baseline="-25000" dirty="0" smtClean="0">
                <a:solidFill>
                  <a:srgbClr val="FF0000"/>
                </a:solidFill>
              </a:rPr>
              <a:t>A</a:t>
            </a:r>
            <a:r>
              <a:rPr lang="en-US" sz="2200" dirty="0" smtClean="0">
                <a:solidFill>
                  <a:srgbClr val="FF0000"/>
                </a:solidFill>
              </a:rPr>
              <a:t> = a</a:t>
            </a:r>
            <a:r>
              <a:rPr lang="en-US" sz="2200" baseline="-250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 </a:t>
            </a:r>
            <a:r>
              <a:rPr lang="en-US" sz="2200" dirty="0" smtClean="0">
                <a:solidFill>
                  <a:srgbClr val="FF0000"/>
                </a:solidFill>
              </a:rPr>
              <a:t>B</a:t>
            </a:r>
          </a:p>
          <a:p>
            <a:pPr lvl="2" eaLnBrk="1" hangingPunct="1"/>
            <a:r>
              <a:rPr lang="en-US" sz="2200" dirty="0" smtClean="0"/>
              <a:t>Bob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privat</a:t>
            </a:r>
            <a:r>
              <a:rPr lang="en-US" sz="2200" dirty="0" smtClean="0">
                <a:solidFill>
                  <a:srgbClr val="FF0000"/>
                </a:solidFill>
              </a:rPr>
              <a:t> = b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publik</a:t>
            </a:r>
            <a:r>
              <a:rPr lang="en-US" sz="2200" dirty="0" smtClean="0">
                <a:solidFill>
                  <a:srgbClr val="FF0000"/>
                </a:solidFill>
              </a:rPr>
              <a:t> = P</a:t>
            </a:r>
            <a:r>
              <a:rPr lang="en-US" sz="2200" baseline="-25000" dirty="0" smtClean="0">
                <a:solidFill>
                  <a:srgbClr val="FF0000"/>
                </a:solidFill>
              </a:rPr>
              <a:t>B</a:t>
            </a:r>
            <a:r>
              <a:rPr lang="en-US" sz="2200" dirty="0" smtClean="0">
                <a:solidFill>
                  <a:srgbClr val="FF0000"/>
                </a:solidFill>
              </a:rPr>
              <a:t> = b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200" dirty="0" smtClean="0">
                <a:solidFill>
                  <a:srgbClr val="FF0000"/>
                </a:solidFill>
              </a:rPr>
              <a:t> B</a:t>
            </a:r>
          </a:p>
          <a:p>
            <a:pPr lvl="4" eaLnBrk="1" hangingPunct="1"/>
            <a:endParaRPr lang="en-US" sz="22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2200" dirty="0" smtClean="0"/>
              <a:t>Alice </a:t>
            </a:r>
            <a:r>
              <a:rPr lang="en-US" sz="2200" dirty="0" err="1" smtClean="0"/>
              <a:t>dan</a:t>
            </a:r>
            <a:r>
              <a:rPr lang="en-US" sz="2200" dirty="0" smtClean="0"/>
              <a:t> Bob </a:t>
            </a:r>
            <a:r>
              <a:rPr lang="en-US" sz="2200" dirty="0" err="1" smtClean="0"/>
              <a:t>saling</a:t>
            </a:r>
            <a:r>
              <a:rPr lang="en-US" sz="2200" dirty="0" smtClean="0"/>
              <a:t> </a:t>
            </a:r>
            <a:r>
              <a:rPr lang="en-US" sz="2200" dirty="0" err="1" smtClean="0"/>
              <a:t>mengirim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.</a:t>
            </a:r>
          </a:p>
          <a:p>
            <a:pPr lvl="1" eaLnBrk="1" hangingPunct="1"/>
            <a:r>
              <a:rPr lang="en-US" sz="2200" dirty="0" err="1" smtClean="0"/>
              <a:t>Keduanya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privatnya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mitranya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mendapatkan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rahasia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mereka</a:t>
            </a:r>
            <a:r>
              <a:rPr lang="en-US" sz="2200" dirty="0" smtClean="0"/>
              <a:t> </a:t>
            </a:r>
            <a:r>
              <a:rPr lang="en-US" sz="2200" dirty="0" err="1" smtClean="0"/>
              <a:t>bagi</a:t>
            </a:r>
            <a:endParaRPr lang="en-US" sz="2200" dirty="0" smtClean="0"/>
          </a:p>
          <a:p>
            <a:pPr lvl="2" eaLnBrk="1" hangingPunct="1"/>
            <a:r>
              <a:rPr lang="en-US" sz="2200" dirty="0" smtClean="0">
                <a:solidFill>
                  <a:srgbClr val="FF0000"/>
                </a:solidFill>
              </a:rPr>
              <a:t>Alice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200" baseline="-25000" dirty="0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 = a(</a:t>
            </a:r>
            <a:r>
              <a:rPr lang="en-US" sz="2200" dirty="0" err="1" smtClean="0">
                <a:solidFill>
                  <a:srgbClr val="FF0000"/>
                </a:solidFill>
                <a:sym typeface="Wingdings" pitchFamily="2" charset="2"/>
              </a:rPr>
              <a:t>bB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</a:p>
          <a:p>
            <a:pPr lvl="2" eaLnBrk="1" hangingPunct="1"/>
            <a:r>
              <a:rPr lang="en-US" sz="2200" dirty="0" smtClean="0">
                <a:solidFill>
                  <a:srgbClr val="FF0000"/>
                </a:solidFill>
              </a:rPr>
              <a:t>Bob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200" baseline="-25000" dirty="0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 = b(</a:t>
            </a:r>
            <a:r>
              <a:rPr lang="en-US" sz="2200" dirty="0" err="1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sz="2200" b="1" dirty="0" err="1" smtClean="0">
                <a:solidFill>
                  <a:srgbClr val="FF0000"/>
                </a:solidFill>
              </a:rPr>
              <a:t>Kunci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rahasia</a:t>
            </a:r>
            <a:r>
              <a:rPr lang="en-US" sz="2200" b="1" dirty="0" smtClean="0">
                <a:solidFill>
                  <a:srgbClr val="FF0000"/>
                </a:solidFill>
              </a:rPr>
              <a:t> = K</a:t>
            </a:r>
            <a:r>
              <a:rPr lang="en-US" sz="2200" b="1" baseline="-25000" dirty="0" smtClean="0">
                <a:solidFill>
                  <a:srgbClr val="FF0000"/>
                </a:solidFill>
              </a:rPr>
              <a:t>AB</a:t>
            </a:r>
            <a:r>
              <a:rPr lang="en-US" sz="2200" b="1" dirty="0" smtClean="0">
                <a:solidFill>
                  <a:srgbClr val="FF0000"/>
                </a:solidFill>
              </a:rPr>
              <a:t> = </a:t>
            </a:r>
            <a:r>
              <a:rPr lang="en-US" sz="2200" b="1" dirty="0" err="1" smtClean="0">
                <a:solidFill>
                  <a:srgbClr val="FF0000"/>
                </a:solidFill>
              </a:rPr>
              <a:t>abB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000" dirty="0" smtClean="0"/>
          </a:p>
          <a:p>
            <a:pPr lvl="3" eaLnBrk="1" hangingPunct="1"/>
            <a:endParaRPr lang="en-US" sz="1600" dirty="0" smtClean="0"/>
          </a:p>
          <a:p>
            <a:pPr lvl="1" eaLnBrk="1" hangingPunct="1"/>
            <a:endParaRPr lang="en-US" sz="2000" dirty="0" smtClean="0"/>
          </a:p>
          <a:p>
            <a:pPr eaLnBrk="1" hangingPunct="1"/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Grup</a:t>
            </a:r>
            <a:r>
              <a:rPr lang="en-US" sz="2400" dirty="0" smtClean="0"/>
              <a:t> (</a:t>
            </a:r>
            <a:r>
              <a:rPr lang="en-US" sz="2400" i="1" dirty="0" smtClean="0"/>
              <a:t>group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aljabar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*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i="1" dirty="0" smtClean="0"/>
              <a:t>b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aksioma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 </a:t>
            </a:r>
            <a:r>
              <a:rPr lang="en-US" sz="2400" i="1" dirty="0" smtClean="0"/>
              <a:t>Closure</a:t>
            </a:r>
            <a:r>
              <a:rPr lang="en-US" sz="2400" dirty="0" smtClean="0"/>
              <a:t>:	 	</a:t>
            </a:r>
            <a:r>
              <a:rPr lang="en-US" sz="2400" i="1" dirty="0" smtClean="0"/>
              <a:t>a</a:t>
            </a:r>
            <a:r>
              <a:rPr lang="en-US" sz="2400" dirty="0" smtClean="0"/>
              <a:t> *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</a:t>
            </a:r>
          </a:p>
          <a:p>
            <a:pPr>
              <a:buNone/>
            </a:pPr>
            <a:r>
              <a:rPr lang="en-US" sz="2400" dirty="0" smtClean="0"/>
              <a:t>	2.  </a:t>
            </a:r>
            <a:r>
              <a:rPr lang="en-US" sz="2400" dirty="0" err="1" smtClean="0"/>
              <a:t>Asosiatif</a:t>
            </a:r>
            <a:r>
              <a:rPr lang="en-US" sz="2400" dirty="0" smtClean="0"/>
              <a:t>:	</a:t>
            </a:r>
            <a:r>
              <a:rPr lang="en-US" sz="2400" i="1" dirty="0" smtClean="0"/>
              <a:t>a</a:t>
            </a:r>
            <a:r>
              <a:rPr lang="en-US" sz="2400" dirty="0" smtClean="0"/>
              <a:t> * (</a:t>
            </a:r>
            <a:r>
              <a:rPr lang="en-US" sz="2400" i="1" dirty="0" smtClean="0"/>
              <a:t>b</a:t>
            </a:r>
            <a:r>
              <a:rPr lang="en-US" sz="2400" dirty="0" smtClean="0"/>
              <a:t> * </a:t>
            </a:r>
            <a:r>
              <a:rPr lang="en-US" sz="2400" i="1" dirty="0" smtClean="0"/>
              <a:t>c</a:t>
            </a:r>
            <a:r>
              <a:rPr lang="en-US" sz="2400" dirty="0" smtClean="0"/>
              <a:t>) = (</a:t>
            </a:r>
            <a:r>
              <a:rPr lang="en-US" sz="2400" i="1" dirty="0" smtClean="0"/>
              <a:t>a</a:t>
            </a:r>
            <a:r>
              <a:rPr lang="en-US" sz="2400" dirty="0" smtClean="0"/>
              <a:t> * </a:t>
            </a:r>
            <a:r>
              <a:rPr lang="en-US" sz="2400" i="1" dirty="0" smtClean="0"/>
              <a:t>b</a:t>
            </a:r>
            <a:r>
              <a:rPr lang="en-US" sz="2400" dirty="0" smtClean="0"/>
              <a:t>) * </a:t>
            </a:r>
            <a:r>
              <a:rPr lang="en-US" sz="2400" i="1" dirty="0" smtClean="0"/>
              <a:t>c</a:t>
            </a:r>
          </a:p>
          <a:p>
            <a:pPr>
              <a:buNone/>
            </a:pPr>
            <a:r>
              <a:rPr lang="en-US" sz="2400" dirty="0" smtClean="0"/>
              <a:t>	3. 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netral</a:t>
            </a:r>
            <a:r>
              <a:rPr lang="en-US" sz="2400" dirty="0" smtClean="0"/>
              <a:t>:	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i="1" dirty="0" smtClean="0"/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sedemikian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4. </a:t>
            </a:r>
            <a:r>
              <a:rPr lang="en-US" sz="2400" dirty="0" err="1" smtClean="0">
                <a:sym typeface="Symbol"/>
              </a:rPr>
              <a:t>Elemen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invers</a:t>
            </a:r>
            <a:r>
              <a:rPr lang="en-US" sz="2400" dirty="0" smtClean="0">
                <a:sym typeface="Symbol"/>
              </a:rPr>
              <a:t>:	</a:t>
            </a:r>
            <a:r>
              <a:rPr lang="en-US" sz="2400" dirty="0" err="1" smtClean="0">
                <a:sym typeface="Symbol"/>
              </a:rPr>
              <a:t>terdapat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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sedemikian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a’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</a:t>
            </a:r>
          </a:p>
          <a:p>
            <a:r>
              <a:rPr lang="en-US" sz="2400" dirty="0" err="1" smtClean="0"/>
              <a:t>Notasi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&lt;G, *&gt;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8200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/>
              <a:t>Contoh</a:t>
            </a:r>
            <a:r>
              <a:rPr lang="en-US" sz="2000" dirty="0" smtClean="0"/>
              <a:t> *):  </a:t>
            </a:r>
            <a:r>
              <a:rPr lang="en-US" sz="2000" dirty="0" err="1" smtClean="0"/>
              <a:t>Misalkan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dipilih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= x</a:t>
            </a:r>
            <a:r>
              <a:rPr lang="en-US" sz="2000" baseline="30000" dirty="0" smtClean="0"/>
              <a:t>3 </a:t>
            </a:r>
            <a:r>
              <a:rPr lang="en-US" sz="2000" dirty="0" smtClean="0"/>
              <a:t>+ 2x + 1 </a:t>
            </a:r>
            <a:r>
              <a:rPr lang="en-US" sz="2000" dirty="0" err="1" smtClean="0"/>
              <a:t>dan</a:t>
            </a:r>
            <a:r>
              <a:rPr lang="en-US" sz="2000" dirty="0" smtClean="0"/>
              <a:t> p = 5. </a:t>
            </a: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titik-titik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{(0, 1), (1, 3), (3, 3), (3, 2), (1, 2), (0, 4)}. Alice </a:t>
            </a:r>
            <a:r>
              <a:rPr lang="en-US" sz="2000" dirty="0" err="1" smtClean="0"/>
              <a:t>dan</a:t>
            </a:r>
            <a:r>
              <a:rPr lang="en-US" sz="2000" dirty="0" smtClean="0"/>
              <a:t> Bob </a:t>
            </a:r>
            <a:r>
              <a:rPr lang="en-US" sz="2000" dirty="0" err="1" smtClean="0"/>
              <a:t>menyepakatai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B(0, 1)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basis.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Alice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a = 2,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publiknya</a:t>
            </a:r>
            <a:r>
              <a:rPr lang="en-US" sz="2000" dirty="0" smtClean="0"/>
              <a:t>:</a:t>
            </a:r>
          </a:p>
          <a:p>
            <a:pPr marL="457200" indent="-457200">
              <a:buNone/>
            </a:pPr>
            <a:r>
              <a:rPr lang="en-US" sz="2000" dirty="0" smtClean="0"/>
              <a:t>		P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</a:t>
            </a:r>
            <a:r>
              <a:rPr lang="en-US" sz="2000" dirty="0" err="1" smtClean="0"/>
              <a:t>a</a:t>
            </a:r>
            <a:r>
              <a:rPr lang="en-US" sz="2000" dirty="0" err="1" smtClean="0">
                <a:sym typeface="Symbol"/>
              </a:rPr>
              <a:t>B</a:t>
            </a:r>
            <a:r>
              <a:rPr lang="en-US" sz="2000" dirty="0" smtClean="0">
                <a:sym typeface="Symbol"/>
              </a:rPr>
              <a:t> = 2B = B + B = (1, 3) 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titik</a:t>
            </a:r>
            <a:r>
              <a:rPr lang="en-US" sz="2000" dirty="0" smtClean="0">
                <a:sym typeface="Wingdings" pitchFamily="2" charset="2"/>
              </a:rPr>
              <a:t> Q</a:t>
            </a:r>
            <a:endParaRPr lang="en-US" sz="2000" dirty="0" smtClean="0">
              <a:sym typeface="Symbol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/>
              <a:t>Bob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b = 3,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publiknya</a:t>
            </a:r>
            <a:r>
              <a:rPr lang="en-US" sz="2000" dirty="0" smtClean="0"/>
              <a:t>:</a:t>
            </a:r>
          </a:p>
          <a:p>
            <a:pPr marL="457200" indent="-457200">
              <a:buNone/>
            </a:pPr>
            <a:r>
              <a:rPr lang="en-US" sz="2000" dirty="0" smtClean="0"/>
              <a:t>		P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= </a:t>
            </a:r>
            <a:r>
              <a:rPr lang="en-US" sz="2000" dirty="0" err="1" smtClean="0"/>
              <a:t>b</a:t>
            </a:r>
            <a:r>
              <a:rPr lang="en-US" sz="2000" dirty="0" err="1" smtClean="0">
                <a:sym typeface="Symbol"/>
              </a:rPr>
              <a:t>B</a:t>
            </a:r>
            <a:r>
              <a:rPr lang="en-US" sz="2000" dirty="0" smtClean="0">
                <a:sym typeface="Symbol"/>
              </a:rPr>
              <a:t> = 3B = B + B + B = 2B + B = (3, 3)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titik</a:t>
            </a:r>
            <a:r>
              <a:rPr lang="en-US" sz="2000" dirty="0" smtClean="0">
                <a:sym typeface="Wingdings" pitchFamily="2" charset="2"/>
              </a:rPr>
              <a:t> R</a:t>
            </a:r>
            <a:endParaRPr lang="en-US" sz="2000" dirty="0" smtClean="0"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000" dirty="0" smtClean="0">
                <a:sym typeface="Symbol"/>
              </a:rPr>
              <a:t>Alice </a:t>
            </a:r>
            <a:r>
              <a:rPr lang="en-US" sz="2000" dirty="0" err="1" smtClean="0">
                <a:sym typeface="Symbol"/>
              </a:rPr>
              <a:t>mengirimkan</a:t>
            </a:r>
            <a:r>
              <a:rPr lang="en-US" sz="2000" dirty="0" smtClean="0">
                <a:sym typeface="Symbol"/>
              </a:rPr>
              <a:t> P</a:t>
            </a:r>
            <a:r>
              <a:rPr lang="en-US" sz="2000" baseline="-25000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kepada</a:t>
            </a:r>
            <a:r>
              <a:rPr lang="en-US" sz="2000" dirty="0" smtClean="0">
                <a:sym typeface="Symbol"/>
              </a:rPr>
              <a:t> Bob, Bob </a:t>
            </a:r>
            <a:r>
              <a:rPr lang="en-US" sz="2000" dirty="0" err="1" smtClean="0">
                <a:sym typeface="Symbol"/>
              </a:rPr>
              <a:t>mengirimkan</a:t>
            </a:r>
            <a:r>
              <a:rPr lang="en-US" sz="2000" dirty="0" smtClean="0">
                <a:sym typeface="Symbol"/>
              </a:rPr>
              <a:t> P</a:t>
            </a:r>
            <a:r>
              <a:rPr lang="en-US" sz="2000" baseline="-25000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kepada</a:t>
            </a:r>
            <a:r>
              <a:rPr lang="en-US" sz="2000" dirty="0" smtClean="0">
                <a:sym typeface="Symbol"/>
              </a:rPr>
              <a:t> Alice.</a:t>
            </a:r>
          </a:p>
          <a:p>
            <a:pPr marL="457200" indent="-457200">
              <a:buAutoNum type="arabicPeriod" startAt="3"/>
            </a:pPr>
            <a:r>
              <a:rPr lang="en-US" sz="2000" dirty="0" smtClean="0">
                <a:sym typeface="Symbol"/>
              </a:rPr>
              <a:t>Alice </a:t>
            </a:r>
            <a:r>
              <a:rPr lang="en-US" sz="2000" dirty="0" err="1" smtClean="0">
                <a:sym typeface="Symbol"/>
              </a:rPr>
              <a:t>menghitung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sbb</a:t>
            </a:r>
            <a:r>
              <a:rPr lang="en-US" sz="2000" dirty="0" smtClean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000" dirty="0" smtClean="0">
                <a:sym typeface="Symbol"/>
              </a:rPr>
              <a:t>		K</a:t>
            </a:r>
            <a:r>
              <a:rPr lang="en-US" sz="2000" baseline="-25000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= </a:t>
            </a:r>
            <a:r>
              <a:rPr lang="en-US" sz="2000" dirty="0" err="1" smtClean="0">
                <a:sym typeface="Symbol"/>
              </a:rPr>
              <a:t>aP</a:t>
            </a:r>
            <a:r>
              <a:rPr lang="en-US" sz="2000" baseline="-25000" dirty="0" err="1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= 2R = R + R = (0, 4)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000" dirty="0" smtClean="0">
                <a:sym typeface="Symbol"/>
              </a:rPr>
              <a:t> Bob </a:t>
            </a:r>
            <a:r>
              <a:rPr lang="en-US" sz="2000" dirty="0" err="1" smtClean="0">
                <a:sym typeface="Symbol"/>
              </a:rPr>
              <a:t>menghitung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sbb</a:t>
            </a:r>
            <a:r>
              <a:rPr lang="en-US" sz="2000" dirty="0" smtClean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000" dirty="0" smtClean="0">
                <a:sym typeface="Symbol"/>
              </a:rPr>
              <a:t>		K</a:t>
            </a:r>
            <a:r>
              <a:rPr lang="en-US" sz="2000" baseline="-25000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= </a:t>
            </a:r>
            <a:r>
              <a:rPr lang="en-US" sz="2000" dirty="0" err="1" smtClean="0">
                <a:sym typeface="Symbol"/>
              </a:rPr>
              <a:t>bP</a:t>
            </a:r>
            <a:r>
              <a:rPr lang="en-US" sz="2000" baseline="-25000" dirty="0" err="1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= 2Q = Q + Q = (0, 4)</a:t>
            </a:r>
          </a:p>
          <a:p>
            <a:pPr marL="457200" indent="-457200">
              <a:buNone/>
            </a:pPr>
            <a:r>
              <a:rPr lang="en-US" sz="2000" dirty="0" err="1" smtClean="0">
                <a:sym typeface="Symbol"/>
              </a:rPr>
              <a:t>Jadi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sekarang</a:t>
            </a:r>
            <a:r>
              <a:rPr lang="en-US" sz="2000" dirty="0" smtClean="0">
                <a:sym typeface="Symbol"/>
              </a:rPr>
              <a:t> Alice </a:t>
            </a:r>
            <a:r>
              <a:rPr lang="en-US" sz="2000" dirty="0" err="1" smtClean="0">
                <a:sym typeface="Symbol"/>
              </a:rPr>
              <a:t>dan</a:t>
            </a:r>
            <a:r>
              <a:rPr lang="en-US" sz="2000" dirty="0" smtClean="0">
                <a:sym typeface="Symbol"/>
              </a:rPr>
              <a:t> Bob </a:t>
            </a:r>
            <a:r>
              <a:rPr lang="en-US" sz="2000" dirty="0" err="1" smtClean="0">
                <a:sym typeface="Symbol"/>
              </a:rPr>
              <a:t>sudah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berbagi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yang </a:t>
            </a:r>
            <a:r>
              <a:rPr lang="en-US" sz="2000" dirty="0" err="1" smtClean="0">
                <a:sym typeface="Symbol"/>
              </a:rPr>
              <a:t>sama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yaitu</a:t>
            </a:r>
            <a:r>
              <a:rPr lang="en-US" sz="2000" dirty="0" smtClean="0">
                <a:sym typeface="Symbol"/>
              </a:rPr>
              <a:t> (0, 4)</a:t>
            </a:r>
          </a:p>
          <a:p>
            <a:pPr marL="457200" indent="-457200">
              <a:buNone/>
            </a:pPr>
            <a:endParaRPr lang="en-US" sz="2000" dirty="0" smtClean="0">
              <a:sym typeface="Symbol"/>
            </a:endParaRPr>
          </a:p>
          <a:p>
            <a:pPr marL="0" indent="0"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92711" y="5943600"/>
            <a:ext cx="7051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Nana </a:t>
            </a:r>
            <a:r>
              <a:rPr lang="en-US" sz="1600" dirty="0" err="1" smtClean="0">
                <a:solidFill>
                  <a:srgbClr val="FF0000"/>
                </a:solidFill>
              </a:rPr>
              <a:t>Juhana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Implementasi</a:t>
            </a:r>
            <a:r>
              <a:rPr lang="en-US" sz="1600" dirty="0" smtClean="0">
                <a:solidFill>
                  <a:srgbClr val="FF0000"/>
                </a:solidFill>
              </a:rPr>
              <a:t> Elliptic Curve Cryptography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(ECC) </a:t>
            </a:r>
            <a:r>
              <a:rPr lang="en-US" sz="1600" dirty="0" err="1" smtClean="0">
                <a:solidFill>
                  <a:srgbClr val="FF0000"/>
                </a:solidFill>
              </a:rPr>
              <a:t>pada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proses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Pertukaran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Kunci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Diffie</a:t>
            </a:r>
            <a:r>
              <a:rPr lang="en-US" sz="1600" dirty="0" smtClean="0">
                <a:solidFill>
                  <a:srgbClr val="FF0000"/>
                </a:solidFill>
              </a:rPr>
              <a:t>-Hellman </a:t>
            </a:r>
            <a:r>
              <a:rPr lang="en-US" sz="1600" dirty="0" err="1" smtClean="0">
                <a:solidFill>
                  <a:srgbClr val="FF0000"/>
                </a:solidFill>
              </a:rPr>
              <a:t>dan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Skema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Enkripsi</a:t>
            </a:r>
            <a:r>
              <a:rPr lang="en-US" sz="1600" dirty="0" smtClean="0">
                <a:solidFill>
                  <a:srgbClr val="FF0000"/>
                </a:solidFill>
              </a:rPr>
              <a:t> El </a:t>
            </a:r>
            <a:r>
              <a:rPr lang="en-US" sz="1600" dirty="0" err="1" smtClean="0">
                <a:solidFill>
                  <a:srgbClr val="FF0000"/>
                </a:solidFill>
              </a:rPr>
              <a:t>Gamal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Elliptic Curve El </a:t>
            </a:r>
            <a:r>
              <a:rPr lang="en-US" dirty="0" err="1" smtClean="0"/>
              <a:t>Gamal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sz="2600" i="1" dirty="0" smtClean="0"/>
              <a:t>Elliptic Curve El </a:t>
            </a:r>
            <a:r>
              <a:rPr lang="en-US" sz="2600" i="1" dirty="0" err="1" smtClean="0"/>
              <a:t>Gamal</a:t>
            </a:r>
            <a:r>
              <a:rPr lang="en-US" sz="2600" dirty="0" smtClean="0"/>
              <a:t>: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kriptografi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eliptik</a:t>
            </a:r>
            <a:r>
              <a:rPr lang="en-US" sz="2600" dirty="0" smtClean="0"/>
              <a:t> yang analog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El </a:t>
            </a:r>
            <a:r>
              <a:rPr lang="en-US" sz="2600" dirty="0" err="1" smtClean="0"/>
              <a:t>Gamal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3300"/>
                </a:solidFill>
              </a:rPr>
              <a:t>Alice </a:t>
            </a:r>
            <a:r>
              <a:rPr lang="en-US" sz="2600" dirty="0" err="1" smtClean="0"/>
              <a:t>ingin</a:t>
            </a:r>
            <a:r>
              <a:rPr lang="en-US" sz="2600" dirty="0" smtClean="0"/>
              <a:t> </a:t>
            </a:r>
            <a:r>
              <a:rPr lang="en-US" sz="2600" dirty="0" err="1" smtClean="0"/>
              <a:t>mengirim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3300"/>
                </a:solidFill>
              </a:rPr>
              <a:t>Bob</a:t>
            </a:r>
            <a:r>
              <a:rPr lang="en-US" sz="2600" dirty="0" smtClean="0"/>
              <a:t> </a:t>
            </a:r>
            <a:r>
              <a:rPr lang="en-US" sz="2600" dirty="0" err="1" smtClean="0"/>
              <a:t>pesan</a:t>
            </a:r>
            <a:r>
              <a:rPr lang="en-US" sz="2600" dirty="0" smtClean="0"/>
              <a:t> </a:t>
            </a:r>
            <a:r>
              <a:rPr lang="en-US" sz="2600" dirty="0" err="1" smtClean="0"/>
              <a:t>yan</a:t>
            </a:r>
            <a:r>
              <a:rPr lang="en-US" sz="2600" dirty="0" smtClean="0"/>
              <a:t> </a:t>
            </a:r>
            <a:r>
              <a:rPr lang="en-US" sz="2600" dirty="0" err="1" smtClean="0"/>
              <a:t>dienkripsi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err="1" smtClean="0"/>
              <a:t>Baik</a:t>
            </a:r>
            <a:r>
              <a:rPr lang="en-US" sz="2400" dirty="0" smtClean="0"/>
              <a:t> Alice </a:t>
            </a:r>
            <a:r>
              <a:rPr lang="en-US" sz="2400" dirty="0" err="1" smtClean="0"/>
              <a:t>dan</a:t>
            </a:r>
            <a:r>
              <a:rPr lang="en-US" sz="2400" dirty="0" smtClean="0"/>
              <a:t> Bob </a:t>
            </a:r>
            <a:r>
              <a:rPr lang="en-US" sz="2400" dirty="0" err="1" smtClean="0"/>
              <a:t>menyepakati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basis B, B.</a:t>
            </a:r>
          </a:p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dan</a:t>
            </a:r>
            <a:r>
              <a:rPr lang="en-US" sz="2400" dirty="0" smtClean="0"/>
              <a:t> Bob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/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.</a:t>
            </a:r>
          </a:p>
          <a:p>
            <a:pPr lvl="2"/>
            <a:r>
              <a:rPr lang="en-US" sz="2000" dirty="0" smtClean="0"/>
              <a:t>Alice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privat</a:t>
            </a:r>
            <a:r>
              <a:rPr lang="en-US" sz="1800" dirty="0" smtClean="0"/>
              <a:t> = a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publik</a:t>
            </a:r>
            <a:r>
              <a:rPr lang="en-US" sz="1800" dirty="0" smtClean="0"/>
              <a:t> = P</a:t>
            </a:r>
            <a:r>
              <a:rPr lang="en-US" sz="1800" baseline="-25000" dirty="0" smtClean="0"/>
              <a:t>A</a:t>
            </a:r>
            <a:r>
              <a:rPr lang="en-US" sz="1800" dirty="0" smtClean="0"/>
              <a:t> = a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* B</a:t>
            </a:r>
          </a:p>
          <a:p>
            <a:pPr lvl="2"/>
            <a:r>
              <a:rPr lang="en-US" sz="2000" dirty="0" smtClean="0"/>
              <a:t>Bob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privat</a:t>
            </a:r>
            <a:r>
              <a:rPr lang="en-US" sz="1800" dirty="0" smtClean="0"/>
              <a:t> = b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publik</a:t>
            </a:r>
            <a:r>
              <a:rPr lang="en-US" sz="1800" dirty="0" smtClean="0"/>
              <a:t> = P</a:t>
            </a:r>
            <a:r>
              <a:rPr lang="en-US" sz="1800" baseline="-25000" dirty="0" smtClean="0"/>
              <a:t>B</a:t>
            </a:r>
            <a:r>
              <a:rPr lang="en-US" sz="1800" dirty="0" smtClean="0"/>
              <a:t> = b * B</a:t>
            </a:r>
          </a:p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plainteks</a:t>
            </a:r>
            <a:r>
              <a:rPr lang="en-US" sz="2400" dirty="0" smtClean="0"/>
              <a:t>, M,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mengkodekannya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, P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44036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lain, k,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selang</a:t>
            </a:r>
            <a:r>
              <a:rPr lang="en-US" sz="2400" dirty="0" smtClean="0"/>
              <a:t> [1, p-1]</a:t>
            </a:r>
          </a:p>
          <a:p>
            <a:pPr lvl="1"/>
            <a:r>
              <a:rPr lang="en-US" sz="2400" dirty="0" err="1" smtClean="0"/>
              <a:t>Cipherteks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endParaRPr lang="en-US" sz="2400" dirty="0" smtClean="0"/>
          </a:p>
          <a:p>
            <a:pPr lvl="2"/>
            <a:r>
              <a:rPr lang="en-US" b="1" dirty="0" smtClean="0">
                <a:solidFill>
                  <a:srgbClr val="FF3300"/>
                </a:solidFill>
              </a:rPr>
              <a:t>P</a:t>
            </a:r>
            <a:r>
              <a:rPr lang="en-US" b="1" baseline="-25000" dirty="0" smtClean="0">
                <a:solidFill>
                  <a:srgbClr val="FF3300"/>
                </a:solidFill>
              </a:rPr>
              <a:t>C</a:t>
            </a:r>
            <a:r>
              <a:rPr lang="en-US" b="1" dirty="0" smtClean="0">
                <a:solidFill>
                  <a:srgbClr val="FF3300"/>
                </a:solidFill>
              </a:rPr>
              <a:t> = [ 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), (P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baseline="30000" dirty="0" smtClean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+ </a:t>
            </a:r>
            <a:r>
              <a:rPr lang="en-US" b="1" dirty="0" err="1" smtClean="0">
                <a:solidFill>
                  <a:srgbClr val="FF3300"/>
                </a:solidFill>
              </a:rPr>
              <a:t>kP</a:t>
            </a:r>
            <a:r>
              <a:rPr lang="en-US" b="1" baseline="-25000" dirty="0" err="1" smtClean="0">
                <a:solidFill>
                  <a:srgbClr val="FF3300"/>
                </a:solidFill>
              </a:rPr>
              <a:t>B</a:t>
            </a:r>
            <a:r>
              <a:rPr lang="en-US" b="1" dirty="0" smtClean="0">
                <a:solidFill>
                  <a:srgbClr val="FF3300"/>
                </a:solidFill>
              </a:rPr>
              <a:t>) ]</a:t>
            </a:r>
          </a:p>
          <a:p>
            <a:pPr lvl="2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mendekripsi</a:t>
            </a:r>
            <a:r>
              <a:rPr lang="en-US" sz="2400" dirty="0" smtClean="0"/>
              <a:t>, Bob </a:t>
            </a:r>
            <a:r>
              <a:rPr lang="en-US" sz="2400" dirty="0" err="1" smtClean="0"/>
              <a:t>mula-mula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smtClean="0"/>
              <a:t>kali titik pertama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privatnya</a:t>
            </a:r>
            <a:r>
              <a:rPr lang="en-US" sz="2400" dirty="0" smtClean="0"/>
              <a:t>, b</a:t>
            </a:r>
          </a:p>
          <a:p>
            <a:pPr lvl="2"/>
            <a:r>
              <a:rPr lang="en-US" b="1" smtClean="0">
                <a:solidFill>
                  <a:srgbClr val="FF3300"/>
                </a:solidFill>
              </a:rPr>
              <a:t>b 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(</a:t>
            </a:r>
            <a:r>
              <a:rPr lang="en-US" b="1" err="1" smtClean="0">
                <a:solidFill>
                  <a:srgbClr val="FF3300"/>
                </a:solidFill>
              </a:rPr>
              <a:t>kB</a:t>
            </a:r>
            <a:r>
              <a:rPr lang="en-US" b="1" smtClean="0">
                <a:solidFill>
                  <a:srgbClr val="FF3300"/>
                </a:solidFill>
              </a:rPr>
              <a:t>)</a:t>
            </a:r>
          </a:p>
          <a:p>
            <a:pPr lvl="2"/>
            <a:endParaRPr lang="en-US" b="1" dirty="0" smtClean="0">
              <a:solidFill>
                <a:srgbClr val="FF3300"/>
              </a:solidFill>
            </a:endParaRPr>
          </a:p>
          <a:p>
            <a:pPr lvl="1"/>
            <a:r>
              <a:rPr lang="en-US" sz="2400" smtClean="0"/>
              <a:t>Bob kemudian mengurangkan titik kedua  dari P</a:t>
            </a:r>
            <a:r>
              <a:rPr lang="en-US" sz="2400" baseline="-25000" smtClean="0"/>
              <a:t>C </a:t>
            </a:r>
            <a:r>
              <a:rPr lang="en-US" sz="2400" smtClean="0"/>
              <a:t>dengan hasil kali di atas</a:t>
            </a:r>
            <a:endParaRPr lang="en-US" sz="2400" dirty="0" smtClean="0"/>
          </a:p>
          <a:p>
            <a:pPr lvl="2"/>
            <a:r>
              <a:rPr lang="en-US" b="1" dirty="0" smtClean="0">
                <a:solidFill>
                  <a:srgbClr val="FF3300"/>
                </a:solidFill>
              </a:rPr>
              <a:t>(P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dirty="0" smtClean="0">
                <a:solidFill>
                  <a:srgbClr val="FF3300"/>
                </a:solidFill>
              </a:rPr>
              <a:t> + </a:t>
            </a:r>
            <a:r>
              <a:rPr lang="en-US" b="1" dirty="0" err="1" smtClean="0">
                <a:solidFill>
                  <a:srgbClr val="FF3300"/>
                </a:solidFill>
              </a:rPr>
              <a:t>kP</a:t>
            </a:r>
            <a:r>
              <a:rPr lang="en-US" b="1" baseline="-25000" dirty="0" err="1" smtClean="0">
                <a:solidFill>
                  <a:srgbClr val="FF3300"/>
                </a:solidFill>
              </a:rPr>
              <a:t>B</a:t>
            </a:r>
            <a:r>
              <a:rPr lang="en-US" b="1" dirty="0" smtClean="0">
                <a:solidFill>
                  <a:srgbClr val="FF3300"/>
                </a:solidFill>
              </a:rPr>
              <a:t>) – </a:t>
            </a:r>
            <a:r>
              <a:rPr lang="en-US" b="1" smtClean="0">
                <a:solidFill>
                  <a:srgbClr val="FF3300"/>
                </a:solidFill>
              </a:rPr>
              <a:t>[b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)] = 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smtClean="0">
                <a:solidFill>
                  <a:srgbClr val="FF3300"/>
                </a:solidFill>
              </a:rPr>
              <a:t>+ k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bB</a:t>
            </a:r>
            <a:r>
              <a:rPr lang="en-US" b="1" dirty="0" smtClean="0">
                <a:solidFill>
                  <a:srgbClr val="FF3300"/>
                </a:solidFill>
              </a:rPr>
              <a:t>) </a:t>
            </a:r>
            <a:r>
              <a:rPr lang="en-US" b="1" smtClean="0">
                <a:solidFill>
                  <a:srgbClr val="FF3300"/>
                </a:solidFill>
              </a:rPr>
              <a:t>– b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 </a:t>
            </a:r>
            <a:r>
              <a:rPr lang="en-US" b="1" smtClean="0">
                <a:solidFill>
                  <a:srgbClr val="FF3300"/>
                </a:solidFill>
              </a:rPr>
              <a:t>= P</a:t>
            </a:r>
            <a:r>
              <a:rPr lang="en-US" b="1" baseline="-25000" smtClean="0">
                <a:solidFill>
                  <a:srgbClr val="FF3300"/>
                </a:solidFill>
              </a:rPr>
              <a:t>M</a:t>
            </a:r>
          </a:p>
          <a:p>
            <a:pPr lvl="2"/>
            <a:endParaRPr lang="en-US" b="1" dirty="0" smtClean="0">
              <a:solidFill>
                <a:srgbClr val="FF3300"/>
              </a:solidFill>
            </a:endParaRPr>
          </a:p>
          <a:p>
            <a:pPr lvl="1"/>
            <a:r>
              <a:rPr lang="en-US" sz="2400" smtClean="0"/>
              <a:t>Bob kemudian men-</a:t>
            </a:r>
            <a:r>
              <a:rPr lang="en-US" sz="2400" i="1" smtClean="0"/>
              <a:t>decode</a:t>
            </a:r>
            <a:r>
              <a:rPr lang="en-US" sz="2400" smtClean="0"/>
              <a:t> P</a:t>
            </a:r>
            <a:r>
              <a:rPr lang="en-US" sz="2400" baseline="-25000" smtClean="0"/>
              <a:t>M</a:t>
            </a:r>
            <a:r>
              <a:rPr lang="en-US" sz="2400" smtClean="0"/>
              <a:t> untuk memperoleh pesan M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62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3581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err="1" smtClean="0">
                <a:solidFill>
                  <a:schemeClr val="accent2"/>
                </a:solidFill>
              </a:rPr>
              <a:t>Perbandingan</a:t>
            </a:r>
            <a:r>
              <a:rPr lang="en-US" sz="4000" b="1" dirty="0" smtClean="0">
                <a:solidFill>
                  <a:schemeClr val="accent2"/>
                </a:solidFill>
              </a:rPr>
              <a:t> El </a:t>
            </a:r>
            <a:r>
              <a:rPr lang="en-US" sz="4000" b="1" dirty="0" err="1" smtClean="0">
                <a:solidFill>
                  <a:schemeClr val="accent2"/>
                </a:solidFill>
              </a:rPr>
              <a:t>Gamal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dengan</a:t>
            </a:r>
            <a:r>
              <a:rPr lang="en-US" sz="4000" b="1" dirty="0" smtClean="0">
                <a:solidFill>
                  <a:schemeClr val="accent2"/>
                </a:solidFill>
              </a:rPr>
              <a:t> Elliptic Curve El </a:t>
            </a:r>
            <a:r>
              <a:rPr lang="en-US" sz="4000" b="1" dirty="0" err="1" smtClean="0">
                <a:solidFill>
                  <a:schemeClr val="accent2"/>
                </a:solidFill>
              </a:rPr>
              <a:t>Gamal</a:t>
            </a:r>
            <a:endParaRPr lang="en-US" sz="4000" b="1" dirty="0" smtClean="0">
              <a:solidFill>
                <a:schemeClr val="accent2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/>
            <a:r>
              <a:rPr lang="en-US" sz="2400" dirty="0" err="1" smtClean="0"/>
              <a:t>Cipherteks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EC El </a:t>
            </a:r>
            <a:r>
              <a:rPr lang="en-US" sz="2400" dirty="0" err="1" smtClean="0"/>
              <a:t>Gamal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</a:p>
          <a:p>
            <a:pPr lvl="2" eaLnBrk="1" hangingPunct="1"/>
            <a:r>
              <a:rPr lang="en-US" sz="2000" dirty="0" smtClean="0"/>
              <a:t>P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= [ (</a:t>
            </a:r>
            <a:r>
              <a:rPr lang="en-US" sz="2000" dirty="0" err="1" smtClean="0"/>
              <a:t>kB</a:t>
            </a:r>
            <a:r>
              <a:rPr lang="en-US" sz="2000" dirty="0" smtClean="0"/>
              <a:t>), (P</a:t>
            </a:r>
            <a:r>
              <a:rPr lang="en-US" sz="2000" baseline="-25000" dirty="0" smtClean="0"/>
              <a:t>M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+ </a:t>
            </a:r>
            <a:r>
              <a:rPr lang="en-US" sz="2000" dirty="0" err="1" smtClean="0"/>
              <a:t>kP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) ] </a:t>
            </a:r>
          </a:p>
          <a:p>
            <a:pPr lvl="1" eaLnBrk="1" hangingPunct="1"/>
            <a:r>
              <a:rPr lang="en-US" sz="2400" dirty="0" err="1" smtClean="0">
                <a:solidFill>
                  <a:schemeClr val="hlink"/>
                </a:solidFill>
              </a:rPr>
              <a:t>Cipherteks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pada</a:t>
            </a:r>
            <a:r>
              <a:rPr lang="en-US" sz="2400" dirty="0" smtClean="0">
                <a:solidFill>
                  <a:schemeClr val="hlink"/>
                </a:solidFill>
              </a:rPr>
              <a:t> El </a:t>
            </a:r>
            <a:r>
              <a:rPr lang="en-US" sz="2400" dirty="0" err="1" smtClean="0">
                <a:solidFill>
                  <a:schemeClr val="hlink"/>
                </a:solidFill>
              </a:rPr>
              <a:t>Gamal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juga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pasangan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: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C = (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mod p, </a:t>
            </a:r>
            <a:r>
              <a:rPr lang="en-US" sz="2000" dirty="0" err="1" smtClean="0">
                <a:solidFill>
                  <a:schemeClr val="hlink"/>
                </a:solidFill>
              </a:rPr>
              <a:t>my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mod p)	(</a:t>
            </a:r>
            <a:r>
              <a:rPr lang="en-US" sz="2000" dirty="0" err="1" smtClean="0">
                <a:solidFill>
                  <a:schemeClr val="hlink"/>
                </a:solidFill>
              </a:rPr>
              <a:t>ket</a:t>
            </a:r>
            <a:r>
              <a:rPr lang="en-US" sz="2000" dirty="0" smtClean="0">
                <a:solidFill>
                  <a:schemeClr val="hlink"/>
                </a:solidFill>
              </a:rPr>
              <a:t>: </a:t>
            </a:r>
            <a:r>
              <a:rPr lang="en-US" sz="2000" dirty="0" err="1" smtClean="0">
                <a:solidFill>
                  <a:schemeClr val="hlink"/>
                </a:solidFill>
              </a:rPr>
              <a:t>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 = </a:t>
            </a:r>
            <a:r>
              <a:rPr lang="en-US" sz="2000" dirty="0" err="1" smtClean="0">
                <a:solidFill>
                  <a:schemeClr val="hlink"/>
                </a:solidFill>
              </a:rPr>
              <a:t>kunci</a:t>
            </a:r>
            <a:r>
              <a:rPr lang="en-US" sz="2000" dirty="0" smtClean="0">
                <a:solidFill>
                  <a:schemeClr val="hlink"/>
                </a:solidFill>
              </a:rPr>
              <a:t> </a:t>
            </a:r>
            <a:r>
              <a:rPr lang="en-US" sz="2000" dirty="0" err="1" smtClean="0">
                <a:solidFill>
                  <a:schemeClr val="hlink"/>
                </a:solidFill>
              </a:rPr>
              <a:t>publik</a:t>
            </a:r>
            <a:r>
              <a:rPr lang="en-US" sz="2000" dirty="0" smtClean="0">
                <a:solidFill>
                  <a:schemeClr val="hlink"/>
                </a:solidFill>
              </a:rPr>
              <a:t> Bob)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--------------------------------------------------------------------------</a:t>
            </a:r>
          </a:p>
          <a:p>
            <a:pPr lvl="1"/>
            <a:r>
              <a:rPr lang="en-US" sz="2400" dirty="0" smtClean="0"/>
              <a:t>Bob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mengurangkan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 </a:t>
            </a:r>
            <a:r>
              <a:rPr lang="en-US" sz="2400" dirty="0" err="1" smtClean="0"/>
              <a:t>dari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C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kali </a:t>
            </a:r>
            <a:r>
              <a:rPr lang="en-US" sz="2400" b="1" dirty="0" smtClean="0">
                <a:solidFill>
                  <a:srgbClr val="FF3300"/>
                </a:solidFill>
              </a:rPr>
              <a:t>b </a:t>
            </a:r>
            <a:r>
              <a:rPr lang="en-US" sz="2400" b="1" dirty="0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sz="2400" b="1" dirty="0" smtClean="0">
                <a:solidFill>
                  <a:srgbClr val="FF3300"/>
                </a:solidFill>
              </a:rPr>
              <a:t> (</a:t>
            </a:r>
            <a:r>
              <a:rPr lang="en-US" sz="2400" b="1" dirty="0" err="1" smtClean="0">
                <a:solidFill>
                  <a:srgbClr val="FF3300"/>
                </a:solidFill>
              </a:rPr>
              <a:t>kB</a:t>
            </a:r>
            <a:r>
              <a:rPr lang="en-US" sz="2400" b="1" dirty="0" smtClean="0">
                <a:solidFill>
                  <a:srgbClr val="FF3300"/>
                </a:solidFill>
              </a:rPr>
              <a:t>)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(P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+ </a:t>
            </a:r>
            <a:r>
              <a:rPr lang="en-US" sz="2000" dirty="0" err="1" smtClean="0"/>
              <a:t>kP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) – [b(</a:t>
            </a:r>
            <a:r>
              <a:rPr lang="en-US" sz="2000" dirty="0" err="1" smtClean="0"/>
              <a:t>kB</a:t>
            </a:r>
            <a:r>
              <a:rPr lang="en-US" sz="2000" dirty="0" smtClean="0"/>
              <a:t>)] = P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+ k(</a:t>
            </a:r>
            <a:r>
              <a:rPr lang="en-US" sz="2000" dirty="0" err="1" smtClean="0"/>
              <a:t>bB</a:t>
            </a:r>
            <a:r>
              <a:rPr lang="en-US" sz="2000" dirty="0" smtClean="0"/>
              <a:t>) – b(</a:t>
            </a:r>
            <a:r>
              <a:rPr lang="en-US" sz="2000" dirty="0" err="1" smtClean="0"/>
              <a:t>kB</a:t>
            </a:r>
            <a:r>
              <a:rPr lang="en-US" sz="2000" dirty="0" smtClean="0"/>
              <a:t>) = P</a:t>
            </a:r>
            <a:r>
              <a:rPr lang="en-US" sz="2000" baseline="-25000" dirty="0" smtClean="0"/>
              <a:t>M</a:t>
            </a:r>
          </a:p>
          <a:p>
            <a:pPr lvl="1" eaLnBrk="1" hangingPunct="1"/>
            <a:r>
              <a:rPr lang="en-US" sz="2400" dirty="0" smtClean="0">
                <a:solidFill>
                  <a:schemeClr val="hlink"/>
                </a:solidFill>
              </a:rPr>
              <a:t>Di </a:t>
            </a:r>
            <a:r>
              <a:rPr lang="en-US" sz="2400" dirty="0" err="1" smtClean="0">
                <a:solidFill>
                  <a:schemeClr val="hlink"/>
                </a:solidFill>
              </a:rPr>
              <a:t>dalam</a:t>
            </a:r>
            <a:r>
              <a:rPr lang="en-US" sz="2400" dirty="0" smtClean="0">
                <a:solidFill>
                  <a:schemeClr val="hlink"/>
                </a:solidFill>
              </a:rPr>
              <a:t> El </a:t>
            </a:r>
            <a:r>
              <a:rPr lang="en-US" sz="2400" dirty="0" err="1" smtClean="0">
                <a:solidFill>
                  <a:schemeClr val="hlink"/>
                </a:solidFill>
              </a:rPr>
              <a:t>Gamal</a:t>
            </a:r>
            <a:r>
              <a:rPr lang="en-US" sz="2400" dirty="0" smtClean="0">
                <a:solidFill>
                  <a:schemeClr val="hlink"/>
                </a:solidFill>
              </a:rPr>
              <a:t>, Bob </a:t>
            </a:r>
            <a:r>
              <a:rPr lang="en-US" sz="2400" dirty="0" err="1" smtClean="0">
                <a:solidFill>
                  <a:schemeClr val="hlink"/>
                </a:solidFill>
              </a:rPr>
              <a:t>menghitung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bagi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dari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kedua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dengan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pertama</a:t>
            </a:r>
            <a:r>
              <a:rPr lang="en-US" sz="2400" dirty="0" smtClean="0">
                <a:solidFill>
                  <a:schemeClr val="hlink"/>
                </a:solidFill>
              </a:rPr>
              <a:t> yang </a:t>
            </a:r>
            <a:r>
              <a:rPr lang="en-US" sz="2400" dirty="0" err="1" smtClean="0">
                <a:solidFill>
                  <a:schemeClr val="hlink"/>
                </a:solidFill>
              </a:rPr>
              <a:t>dipangkatkan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dengan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kunci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privat</a:t>
            </a:r>
            <a:r>
              <a:rPr lang="en-US" sz="2400" dirty="0" smtClean="0">
                <a:solidFill>
                  <a:schemeClr val="hlink"/>
                </a:solidFill>
              </a:rPr>
              <a:t> Bob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m = </a:t>
            </a:r>
            <a:r>
              <a:rPr lang="en-US" sz="2000" dirty="0" err="1" smtClean="0">
                <a:solidFill>
                  <a:schemeClr val="hlink"/>
                </a:solidFill>
              </a:rPr>
              <a:t>my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/ (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)</a:t>
            </a:r>
            <a:r>
              <a:rPr lang="en-US" sz="2000" baseline="30000" dirty="0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 = </a:t>
            </a:r>
            <a:r>
              <a:rPr lang="en-US" sz="2000" dirty="0" err="1" smtClean="0">
                <a:solidFill>
                  <a:schemeClr val="hlink"/>
                </a:solidFill>
              </a:rPr>
              <a:t>mg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baseline="30000" dirty="0" smtClean="0">
                <a:solidFill>
                  <a:schemeClr val="hlink"/>
                </a:solidFill>
              </a:rPr>
              <a:t>*b</a:t>
            </a:r>
            <a:r>
              <a:rPr lang="en-US" sz="2000" dirty="0" smtClean="0">
                <a:solidFill>
                  <a:schemeClr val="hlink"/>
                </a:solidFill>
              </a:rPr>
              <a:t> / 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baseline="30000" dirty="0" smtClean="0">
                <a:solidFill>
                  <a:schemeClr val="hlink"/>
                </a:solidFill>
              </a:rPr>
              <a:t>*b</a:t>
            </a:r>
            <a:r>
              <a:rPr lang="en-US" sz="2000" dirty="0" smtClean="0">
                <a:solidFill>
                  <a:schemeClr val="hlink"/>
                </a:solidFill>
              </a:rPr>
              <a:t> = m</a:t>
            </a:r>
            <a:endParaRPr lang="en-US" sz="1600" dirty="0" smtClean="0">
              <a:solidFill>
                <a:schemeClr val="hlin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Keamanan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mengenkripsi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AES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128-bit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:</a:t>
            </a:r>
          </a:p>
          <a:p>
            <a:pPr lvl="1" eaLnBrk="1" hangingPunct="1"/>
            <a:r>
              <a:rPr lang="en-US" sz="24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RSA: 3072 bits</a:t>
            </a:r>
          </a:p>
          <a:p>
            <a:pPr lvl="1" eaLnBrk="1" hangingPunct="1"/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ECC: 256 bits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keamanan</a:t>
            </a:r>
            <a:r>
              <a:rPr lang="en-US" sz="2400" dirty="0" smtClean="0"/>
              <a:t> RSA?</a:t>
            </a:r>
          </a:p>
          <a:p>
            <a:pPr lvl="1" eaLnBrk="1" hangingPunct="1"/>
            <a:r>
              <a:rPr lang="en-US" sz="2400" dirty="0" err="1" smtClean="0"/>
              <a:t>Tingkatkan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endParaRPr lang="en-US" sz="2400" dirty="0" smtClean="0"/>
          </a:p>
          <a:p>
            <a:pPr eaLnBrk="1" hangingPunct="1"/>
            <a:r>
              <a:rPr lang="en-US" sz="2400" b="1" dirty="0" err="1" smtClean="0">
                <a:solidFill>
                  <a:srgbClr val="FF3300"/>
                </a:solidFill>
              </a:rPr>
              <a:t>Tidak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Praktis</a:t>
            </a:r>
            <a:r>
              <a:rPr lang="en-US" sz="2400" b="1" dirty="0" smtClean="0">
                <a:solidFill>
                  <a:srgbClr val="FF3300"/>
                </a:solidFill>
              </a:rPr>
              <a:t>?</a:t>
            </a:r>
            <a:r>
              <a:rPr lang="en-US" sz="2800" dirty="0" smtClean="0"/>
              <a:t> 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2133600"/>
            <a:ext cx="4724400" cy="2927350"/>
          </a:xfrm>
        </p:spPr>
      </p:pic>
      <p:sp>
        <p:nvSpPr>
          <p:cNvPr id="5" name="TextBox 4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Aplikasi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piranti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berukuran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keterbatasan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memori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pemrosesan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Di </a:t>
            </a:r>
            <a:r>
              <a:rPr lang="en-US" sz="2800" dirty="0" err="1" smtClean="0"/>
              <a:t>mana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menerapkan</a:t>
            </a:r>
            <a:r>
              <a:rPr lang="en-US" sz="2800" dirty="0" smtClean="0"/>
              <a:t> ECC?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Piranti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nirkabel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i="1" dirty="0" smtClean="0"/>
              <a:t>Smart cards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Web server yang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penangangan</a:t>
            </a:r>
            <a:r>
              <a:rPr lang="en-US" sz="2400" dirty="0" smtClean="0"/>
              <a:t> 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sesi</a:t>
            </a:r>
            <a:r>
              <a:rPr lang="en-US" sz="2400" dirty="0" smtClean="0"/>
              <a:t> </a:t>
            </a:r>
            <a:r>
              <a:rPr lang="en-US" sz="2400" dirty="0" err="1" smtClean="0"/>
              <a:t>enkripsi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err="1" smtClean="0">
                <a:solidFill>
                  <a:srgbClr val="FF3300"/>
                </a:solidFill>
              </a:rPr>
              <a:t>Sembarang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aplikasi</a:t>
            </a:r>
            <a:r>
              <a:rPr lang="en-US" sz="2400" b="1" dirty="0" smtClean="0">
                <a:solidFill>
                  <a:srgbClr val="FF3300"/>
                </a:solidFill>
              </a:rPr>
              <a:t> yang </a:t>
            </a:r>
            <a:r>
              <a:rPr lang="en-US" sz="2400" b="1" dirty="0" err="1" smtClean="0">
                <a:solidFill>
                  <a:srgbClr val="FF3300"/>
                </a:solidFill>
              </a:rPr>
              <a:t>membutuhkan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keamanan</a:t>
            </a:r>
            <a:r>
              <a:rPr lang="en-US" sz="2400" b="1" dirty="0" smtClean="0">
                <a:solidFill>
                  <a:srgbClr val="FF3300"/>
                </a:solidFill>
              </a:rPr>
              <a:t>  </a:t>
            </a:r>
            <a:r>
              <a:rPr lang="en-US" sz="2400" b="1" dirty="0" err="1" smtClean="0">
                <a:solidFill>
                  <a:srgbClr val="FF3300"/>
                </a:solidFill>
              </a:rPr>
              <a:t>tetapi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memiliki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kekurangan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dalam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i="1" dirty="0" smtClean="0">
                <a:solidFill>
                  <a:srgbClr val="FF3300"/>
                </a:solidFill>
              </a:rPr>
              <a:t>power</a:t>
            </a:r>
            <a:r>
              <a:rPr lang="en-US" sz="2400" b="1" dirty="0" smtClean="0">
                <a:solidFill>
                  <a:srgbClr val="FF3300"/>
                </a:solidFill>
              </a:rPr>
              <a:t>, </a:t>
            </a:r>
            <a:r>
              <a:rPr lang="en-US" sz="2400" b="1" i="1" dirty="0" smtClean="0">
                <a:solidFill>
                  <a:srgbClr val="FF3300"/>
                </a:solidFill>
              </a:rPr>
              <a:t>storage</a:t>
            </a:r>
            <a:r>
              <a:rPr lang="en-US" sz="2400" b="1" dirty="0" smtClean="0">
                <a:solidFill>
                  <a:srgbClr val="FF3300"/>
                </a:solidFill>
              </a:rPr>
              <a:t> and </a:t>
            </a:r>
            <a:r>
              <a:rPr lang="en-US" sz="2400" b="1" dirty="0" err="1" smtClean="0">
                <a:solidFill>
                  <a:srgbClr val="FF3300"/>
                </a:solidFill>
              </a:rPr>
              <a:t>kemampuan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komputasi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adalah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potensial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memerlukan</a:t>
            </a:r>
            <a:r>
              <a:rPr lang="en-US" sz="2400" b="1" dirty="0" smtClean="0">
                <a:solidFill>
                  <a:srgbClr val="FF3300"/>
                </a:solidFill>
              </a:rPr>
              <a:t> ECC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Keuntungan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lain:  </a:t>
            </a:r>
            <a:r>
              <a:rPr lang="en-US" i="1" dirty="0" smtClean="0"/>
              <a:t>confidentiality</a:t>
            </a:r>
            <a:r>
              <a:rPr lang="en-US" dirty="0" smtClean="0"/>
              <a:t>, </a:t>
            </a:r>
            <a:r>
              <a:rPr lang="en-US" i="1" dirty="0" smtClean="0"/>
              <a:t>integrity</a:t>
            </a:r>
            <a:r>
              <a:rPr lang="en-US" dirty="0" smtClean="0"/>
              <a:t>, </a:t>
            </a:r>
            <a:r>
              <a:rPr lang="en-US" i="1" dirty="0" smtClean="0"/>
              <a:t>authentication</a:t>
            </a:r>
            <a:r>
              <a:rPr lang="en-US" dirty="0" smtClean="0"/>
              <a:t> and </a:t>
            </a:r>
            <a:r>
              <a:rPr lang="en-US" i="1" dirty="0" smtClean="0"/>
              <a:t>non-repudiation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…</a:t>
            </a:r>
          </a:p>
          <a:p>
            <a:pPr eaLnBrk="1" hangingPunct="1"/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Mempercepat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i="1" dirty="0" smtClean="0"/>
              <a:t>encryption</a:t>
            </a:r>
            <a:r>
              <a:rPr lang="en-US" dirty="0" smtClean="0"/>
              <a:t>, </a:t>
            </a:r>
            <a:r>
              <a:rPr lang="en-US" i="1" dirty="0" smtClean="0"/>
              <a:t>decryption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signature verification</a:t>
            </a:r>
          </a:p>
          <a:p>
            <a:pPr lvl="1" eaLnBrk="1" hangingPunct="1"/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i="1" dirty="0" smtClean="0"/>
              <a:t>storage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bandwidth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chemeClr val="accent2"/>
                </a:solidFill>
                <a:ea typeface="新細明體" pitchFamily="18" charset="-120"/>
              </a:rPr>
              <a:t>Summary of ECC</a:t>
            </a:r>
            <a:endParaRPr lang="en-AU" altLang="zh-TW" b="1" smtClean="0">
              <a:solidFill>
                <a:schemeClr val="accent2"/>
              </a:solidFill>
              <a:ea typeface="新細明體" pitchFamily="18" charset="-12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</a:t>
            </a:r>
            <a:r>
              <a:rPr lang="en-US" b="1" smtClean="0">
                <a:solidFill>
                  <a:srgbClr val="CC3300"/>
                </a:solidFill>
              </a:rPr>
              <a:t>Hard problem</a:t>
            </a:r>
            <a:r>
              <a:rPr lang="en-US" smtClean="0"/>
              <a:t>” analogous to discrete 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Q=kP</a:t>
            </a:r>
            <a:r>
              <a:rPr lang="en-US" sz="1800" b="1" smtClean="0"/>
              <a:t>, where </a:t>
            </a:r>
            <a:r>
              <a:rPr lang="en-US" sz="1800" b="1" smtClean="0">
                <a:latin typeface="Courier New" pitchFamily="49" charset="0"/>
              </a:rPr>
              <a:t>Q,P</a:t>
            </a:r>
            <a:r>
              <a:rPr lang="en-US" sz="1800" b="1" smtClean="0"/>
              <a:t> belong to a prime curve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 smtClean="0"/>
              <a:t>	 </a:t>
            </a:r>
            <a:r>
              <a:rPr lang="en-US" sz="1800" b="1" smtClean="0">
                <a:solidFill>
                  <a:srgbClr val="003366"/>
                </a:solidFill>
              </a:rPr>
              <a:t>given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k,P</a:t>
            </a:r>
            <a:r>
              <a:rPr lang="en-US" sz="1800" b="1" smtClean="0">
                <a:solidFill>
                  <a:srgbClr val="003366"/>
                </a:solidFill>
              </a:rPr>
              <a:t>  </a:t>
            </a:r>
            <a:r>
              <a:rPr lang="en-US" sz="1800" b="1" smtClean="0">
                <a:solidFill>
                  <a:srgbClr val="003366"/>
                </a:solidFill>
                <a:sym typeface="Wingdings" pitchFamily="2" charset="2"/>
              </a:rPr>
              <a:t> </a:t>
            </a:r>
            <a:r>
              <a:rPr lang="en-US" sz="1800" b="1" smtClean="0">
                <a:solidFill>
                  <a:srgbClr val="003366"/>
                </a:solidFill>
              </a:rPr>
              <a:t>“easy” to compute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Q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 smtClean="0">
                <a:solidFill>
                  <a:srgbClr val="003366"/>
                </a:solidFill>
              </a:rPr>
              <a:t>	 given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Q,P</a:t>
            </a:r>
            <a:r>
              <a:rPr lang="en-US" sz="1800" b="1" smtClean="0">
                <a:solidFill>
                  <a:srgbClr val="003366"/>
                </a:solidFill>
              </a:rPr>
              <a:t>  </a:t>
            </a:r>
            <a:r>
              <a:rPr lang="en-US" sz="1800" b="1" smtClean="0">
                <a:solidFill>
                  <a:srgbClr val="003366"/>
                </a:solidFill>
                <a:sym typeface="Wingdings" pitchFamily="2" charset="2"/>
              </a:rPr>
              <a:t> </a:t>
            </a:r>
            <a:r>
              <a:rPr lang="en-US" sz="1800" b="1" smtClean="0">
                <a:solidFill>
                  <a:srgbClr val="003366"/>
                </a:solidFill>
              </a:rPr>
              <a:t>“hard” to find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k</a:t>
            </a:r>
            <a:r>
              <a:rPr lang="en-US" sz="1800" b="1" smtClean="0"/>
              <a:t>  	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known as the </a:t>
            </a:r>
            <a:r>
              <a:rPr lang="en-US" sz="1800" b="1" smtClean="0">
                <a:solidFill>
                  <a:schemeClr val="hlink"/>
                </a:solidFill>
              </a:rPr>
              <a:t>elliptic curve logarithm problem</a:t>
            </a:r>
            <a:endParaRPr lang="en-US" sz="1800" b="1" smtClean="0"/>
          </a:p>
          <a:p>
            <a:pPr lvl="2" eaLnBrk="1" hangingPunct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k</a:t>
            </a:r>
            <a:r>
              <a:rPr lang="en-US" sz="1800" b="1" smtClean="0"/>
              <a:t> must be large enough</a:t>
            </a:r>
            <a:endParaRPr lang="en-US" altLang="zh-TW" sz="1800" b="1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itchFamily="18" charset="-120"/>
              </a:rPr>
              <a:t>ECC security </a:t>
            </a:r>
            <a:r>
              <a:rPr lang="en-US" smtClean="0"/>
              <a:t>relies on elliptic curve logarithm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compared to factoring, can use much smaller key sizes than with RSA etc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è"/>
            </a:pPr>
            <a:r>
              <a:rPr lang="en-US" sz="1400" b="1" smtClean="0">
                <a:solidFill>
                  <a:srgbClr val="008000"/>
                </a:solidFill>
              </a:rPr>
              <a:t>    </a:t>
            </a:r>
            <a:r>
              <a:rPr lang="en-US" sz="1800" b="1" smtClean="0">
                <a:solidFill>
                  <a:srgbClr val="008000"/>
                </a:solidFill>
              </a:rPr>
              <a:t>for similar security ECC offers significant</a:t>
            </a:r>
            <a:r>
              <a:rPr lang="en-US" sz="1400" b="1" smtClean="0">
                <a:solidFill>
                  <a:srgbClr val="008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8000"/>
                </a:solidFill>
              </a:rPr>
              <a:t>                                computational 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&lt;G, +&gt; 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&lt;G, </a:t>
            </a:r>
            <a:r>
              <a:rPr lang="en-US" sz="2400" dirty="0" smtClean="0">
                <a:sym typeface="Symbol"/>
              </a:rPr>
              <a:t>&gt; </a:t>
            </a:r>
            <a:r>
              <a:rPr lang="en-US" sz="2400" dirty="0" err="1" smtClean="0">
                <a:sym typeface="Symbol"/>
              </a:rPr>
              <a:t>menyatakan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perkalian</a:t>
            </a:r>
            <a:endParaRPr lang="en-US" sz="2400" dirty="0" smtClean="0"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Contoh-contoh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&lt;R, +&gt; 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riil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0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–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 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&lt;R*, &gt; </a:t>
            </a:r>
            <a:r>
              <a:rPr lang="en-US" sz="2400" dirty="0" smtClean="0">
                <a:sym typeface="Symbol"/>
              </a:rPr>
              <a:t>: 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riil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nol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yaitu</a:t>
            </a:r>
            <a:r>
              <a:rPr lang="en-US" sz="2400" dirty="0" smtClean="0">
                <a:sym typeface="Symbol"/>
              </a:rPr>
              <a:t>, R* = R – { 0} )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kali ()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1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1/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a </a:t>
            </a:r>
            <a:r>
              <a:rPr lang="en-US" sz="2400" baseline="30000" dirty="0" smtClean="0">
                <a:sym typeface="Symbol"/>
              </a:rPr>
              <a:t>-1</a:t>
            </a:r>
          </a:p>
          <a:p>
            <a:pPr marL="457200" indent="-457200">
              <a:buNone/>
            </a:pPr>
            <a:endParaRPr lang="en-US" sz="2400" baseline="30000" dirty="0" smtClean="0">
              <a:sym typeface="Symbol"/>
            </a:endParaRP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3.  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&lt;Z, +&gt;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&lt;Z, &gt; </a:t>
            </a:r>
            <a:r>
              <a:rPr lang="en-US" sz="2400" dirty="0" err="1" smtClean="0">
                <a:sym typeface="Symbol"/>
              </a:rPr>
              <a:t>masing-masing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bulat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i="1" dirty="0" smtClean="0">
                <a:sym typeface="Symbol"/>
              </a:rPr>
              <a:t>integer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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en-US" sz="2400" dirty="0" smtClean="0">
                <a:solidFill>
                  <a:srgbClr val="FF0000"/>
                </a:solidFill>
              </a:rPr>
              <a:t>.  &lt;Z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dirty="0" smtClean="0"/>
              <a:t>: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modulo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Z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, = {0, 1, 2, …, </a:t>
            </a:r>
            <a:r>
              <a:rPr lang="en-US" sz="2400" i="1" dirty="0" smtClean="0"/>
              <a:t>n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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n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sz="2400" dirty="0" smtClean="0">
                <a:solidFill>
                  <a:srgbClr val="FF0000"/>
                </a:solidFill>
              </a:rPr>
              <a:t>&lt;</a:t>
            </a:r>
            <a:r>
              <a:rPr lang="en-US" sz="2400" dirty="0" err="1" smtClean="0">
                <a:solidFill>
                  <a:srgbClr val="FF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Z</a:t>
            </a:r>
            <a:r>
              <a:rPr lang="en-US" sz="2400" i="1" baseline="-25000" dirty="0" err="1" smtClean="0"/>
              <a:t>p</a:t>
            </a:r>
            <a:r>
              <a:rPr lang="en-US" sz="2400" dirty="0" smtClean="0"/>
              <a:t>, = {0, 1, 2, …, </a:t>
            </a:r>
            <a:r>
              <a:rPr lang="en-US" sz="2400" i="1" dirty="0" smtClean="0"/>
              <a:t>p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 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&lt;Z*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, 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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b="1" dirty="0" smtClean="0"/>
              <a:t>: 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nol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Z*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, = {1, 2, …, </a:t>
            </a:r>
            <a:r>
              <a:rPr lang="en-US" sz="2400" i="1" dirty="0" smtClean="0"/>
              <a:t>p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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&lt;G, *&gt; </a:t>
            </a:r>
            <a:r>
              <a:rPr lang="en-US" sz="2800" dirty="0" err="1" smtClean="0"/>
              <a:t>dikatakan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grup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komutatif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grup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/>
              <a:t>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disingkat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)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berlaku</a:t>
            </a:r>
            <a:r>
              <a:rPr lang="en-US" sz="2800" dirty="0" smtClean="0"/>
              <a:t> </a:t>
            </a:r>
            <a:r>
              <a:rPr lang="en-US" sz="2800" dirty="0" err="1" smtClean="0"/>
              <a:t>aksioma</a:t>
            </a:r>
            <a:r>
              <a:rPr lang="en-US" sz="2800" dirty="0" smtClean="0"/>
              <a:t> </a:t>
            </a:r>
            <a:r>
              <a:rPr lang="en-US" sz="2800" dirty="0" err="1" smtClean="0"/>
              <a:t>komutatif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 * </a:t>
            </a:r>
            <a:r>
              <a:rPr lang="en-US" sz="2800" i="1" dirty="0" smtClean="0"/>
              <a:t>b</a:t>
            </a:r>
            <a:r>
              <a:rPr lang="en-US" sz="2800" dirty="0" smtClean="0"/>
              <a:t> = </a:t>
            </a:r>
            <a:r>
              <a:rPr lang="en-US" sz="2800" i="1" dirty="0" smtClean="0"/>
              <a:t>b</a:t>
            </a:r>
            <a:r>
              <a:rPr lang="en-US" sz="2800" dirty="0" smtClean="0"/>
              <a:t> * 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, </a:t>
            </a:r>
            <a:r>
              <a:rPr lang="en-US" sz="2800" i="1" dirty="0" smtClean="0"/>
              <a:t>b </a:t>
            </a:r>
            <a:r>
              <a:rPr lang="en-US" sz="2800" dirty="0" smtClean="0">
                <a:sym typeface="Symbol"/>
              </a:rPr>
              <a:t> G.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&lt;R, +&gt;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&lt;R, &gt;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abelian</a:t>
            </a:r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&lt;Z, +&gt;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&lt;Z, &gt;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abelian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tetapi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smtClean="0"/>
              <a:t>&lt;</a:t>
            </a:r>
            <a:r>
              <a:rPr lang="en-US" sz="2800" i="1" dirty="0" smtClean="0"/>
              <a:t>M</a:t>
            </a:r>
            <a:r>
              <a:rPr lang="en-US" sz="2800" dirty="0" smtClean="0"/>
              <a:t>, </a:t>
            </a:r>
            <a:r>
              <a:rPr lang="en-US" sz="2800" dirty="0" smtClean="0">
                <a:sym typeface="Symbol" panose="05050102010706020507" pitchFamily="18" charset="2"/>
              </a:rPr>
              <a:t></a:t>
            </a:r>
            <a:r>
              <a:rPr lang="en-US" sz="2800" dirty="0" smtClean="0"/>
              <a:t>&gt;,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2 x 2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determinan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anose="05050102010706020507" pitchFamily="18" charset="2"/>
              </a:rPr>
              <a:t> 0 </a:t>
            </a:r>
            <a:r>
              <a:rPr lang="en-US" sz="2800" dirty="0" smtClean="0"/>
              <a:t>(</a:t>
            </a:r>
            <a:r>
              <a:rPr lang="en-US" sz="2800" dirty="0" err="1" smtClean="0"/>
              <a:t>tanya</a:t>
            </a:r>
            <a:r>
              <a:rPr lang="en-US" sz="2800" dirty="0" smtClean="0"/>
              <a:t> </a:t>
            </a:r>
            <a:r>
              <a:rPr lang="en-US" sz="2800" dirty="0" err="1" smtClean="0"/>
              <a:t>kenapa</a:t>
            </a:r>
            <a:r>
              <a:rPr lang="en-US" sz="2800" dirty="0" smtClean="0"/>
              <a:t>?)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pPr marL="0" indent="0">
              <a:buNone/>
            </a:pPr>
            <a:r>
              <a:rPr lang="en-US" sz="2400" dirty="0" err="1" smtClean="0">
                <a:sym typeface="Symbol"/>
              </a:rPr>
              <a:t>Ket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Abelian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diambil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kata</a:t>
            </a:r>
            <a:r>
              <a:rPr lang="en-US" sz="2400" dirty="0" smtClean="0">
                <a:sym typeface="Symbol"/>
              </a:rPr>
              <a:t> “</a:t>
            </a:r>
            <a:r>
              <a:rPr lang="en-US" sz="2400" dirty="0" err="1" smtClean="0">
                <a:sym typeface="Symbol"/>
              </a:rPr>
              <a:t>abel</a:t>
            </a:r>
            <a:r>
              <a:rPr lang="en-US" sz="2400" dirty="0" smtClean="0">
                <a:sym typeface="Symbol"/>
              </a:rPr>
              <a:t>”,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menghormati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Niels</a:t>
            </a:r>
            <a:r>
              <a:rPr lang="en-US" sz="2400" dirty="0" smtClean="0">
                <a:sym typeface="Symbol"/>
              </a:rPr>
              <a:t> Abel, </a:t>
            </a:r>
            <a:r>
              <a:rPr lang="en-US" sz="2400" dirty="0" err="1" smtClean="0">
                <a:sym typeface="Symbol"/>
              </a:rPr>
              <a:t>seorang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Matematikawan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Norwegia</a:t>
            </a:r>
            <a:r>
              <a:rPr lang="en-US" sz="2400" dirty="0" smtClean="0">
                <a:sym typeface="Symbol"/>
              </a:rPr>
              <a:t> (1802 – 1829)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3806</Words>
  <Application>Microsoft Office PowerPoint</Application>
  <PresentationFormat>On-screen Show (4:3)</PresentationFormat>
  <Paragraphs>751</Paragraphs>
  <Slides>67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82" baseType="lpstr">
      <vt:lpstr>Arial Unicode MS</vt:lpstr>
      <vt:lpstr>MS PGothic</vt:lpstr>
      <vt:lpstr>PMingLiU</vt:lpstr>
      <vt:lpstr>Arial</vt:lpstr>
      <vt:lpstr>Calibri</vt:lpstr>
      <vt:lpstr>Comic Sans MS</vt:lpstr>
      <vt:lpstr>Courier</vt:lpstr>
      <vt:lpstr>Courier New</vt:lpstr>
      <vt:lpstr>Lucida Sans Unicode</vt:lpstr>
      <vt:lpstr>Symbol</vt:lpstr>
      <vt:lpstr>Times New Roman</vt:lpstr>
      <vt:lpstr>Times-Roman</vt:lpstr>
      <vt:lpstr>Wingdings</vt:lpstr>
      <vt:lpstr>Office Theme</vt:lpstr>
      <vt:lpstr>Equation</vt:lpstr>
      <vt:lpstr>Elliptic Curve Cryptography (ECC)</vt:lpstr>
      <vt:lpstr>PowerPoint Presentation</vt:lpstr>
      <vt:lpstr>Pengantar</vt:lpstr>
      <vt:lpstr>PowerPoint Presentation</vt:lpstr>
      <vt:lpstr>Teori Aljabar Abstrak</vt:lpstr>
      <vt:lpstr>Grup </vt:lpstr>
      <vt:lpstr>PowerPoint Presentation</vt:lpstr>
      <vt:lpstr>PowerPoint Presentation</vt:lpstr>
      <vt:lpstr>PowerPoint Presentation</vt:lpstr>
      <vt:lpstr>PowerPoint Presentation</vt:lpstr>
      <vt:lpstr>Medan (Field)</vt:lpstr>
      <vt:lpstr>PowerPoint Presentation</vt:lpstr>
      <vt:lpstr>PowerPoint Presentation</vt:lpstr>
      <vt:lpstr>Medan Berhingga Fp</vt:lpstr>
      <vt:lpstr> </vt:lpstr>
      <vt:lpstr>Medan Galois (Galois Field)</vt:lpstr>
      <vt:lpstr>PowerPoint Presentation</vt:lpstr>
      <vt:lpstr>PowerPoint Presentation</vt:lpstr>
      <vt:lpstr>Galois Field GF(2m)</vt:lpstr>
      <vt:lpstr>PowerPoint Presentation</vt:lpstr>
      <vt:lpstr>PowerPoint Presentation</vt:lpstr>
      <vt:lpstr>PowerPoint Presentation</vt:lpstr>
      <vt:lpstr>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Penjumlahan Titik pada Kurva Eliptik</vt:lpstr>
      <vt:lpstr>PowerPoint Presentation</vt:lpstr>
      <vt:lpstr>PowerPoint Presentation</vt:lpstr>
      <vt:lpstr>PowerPoint Presentation</vt:lpstr>
      <vt:lpstr>PowerPoint Presentation</vt:lpstr>
      <vt:lpstr>Penggandaan Titik</vt:lpstr>
      <vt:lpstr>PowerPoint Presentation</vt:lpstr>
      <vt:lpstr>PowerPoint Presentation</vt:lpstr>
      <vt:lpstr>PowerPoint Presentation</vt:lpstr>
      <vt:lpstr>Pelelaran Titik</vt:lpstr>
      <vt:lpstr>Jelaslah Kurva Eliptik membentuk Grup &lt;G, +&gt;</vt:lpstr>
      <vt:lpstr>Perkalian Titik</vt:lpstr>
      <vt:lpstr>Elliptic Curve Discrete Logarithm Problem (ECDLP)</vt:lpstr>
      <vt:lpstr>Kurva Eliptik pada Galois Field</vt:lpstr>
      <vt:lpstr>Kurva Eliptik pada GF(p)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Elliptic Curve Cryptography (ECC) *)</vt:lpstr>
      <vt:lpstr>Penggunaan Kurva Eliptik di dalam Kriptografi</vt:lpstr>
      <vt:lpstr>PowerPoint Presentation</vt:lpstr>
      <vt:lpstr>Review: Algoritma Diffie-Hellman</vt:lpstr>
      <vt:lpstr>Elliptic Curve Diffie-Hellman (ECDH)</vt:lpstr>
      <vt:lpstr>PowerPoint Presentation</vt:lpstr>
      <vt:lpstr>PowerPoint Presentation</vt:lpstr>
      <vt:lpstr>Elliptic Curve El Gamal</vt:lpstr>
      <vt:lpstr>PowerPoint Presentation</vt:lpstr>
      <vt:lpstr>Perbandingan El Gamal dengan Elliptic Curve El Gamal</vt:lpstr>
      <vt:lpstr>Keamanan ECC</vt:lpstr>
      <vt:lpstr>Aplikasi ECC</vt:lpstr>
      <vt:lpstr>Keuntungan ECC</vt:lpstr>
      <vt:lpstr>Summary of ECC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Perkembangan Riset dalam Bidang Kriptografi</dc:title>
  <dc:creator>rn</dc:creator>
  <cp:lastModifiedBy>rinaldi-irk</cp:lastModifiedBy>
  <cp:revision>163</cp:revision>
  <dcterms:created xsi:type="dcterms:W3CDTF">2013-01-21T06:48:36Z</dcterms:created>
  <dcterms:modified xsi:type="dcterms:W3CDTF">2019-03-18T03:53:04Z</dcterms:modified>
</cp:coreProperties>
</file>