
<file path=[Content_Types].xml><?xml version="1.0" encoding="utf-8"?>
<Types xmlns="http://schemas.openxmlformats.org/package/2006/content-types">
  <Default Extension="bin" ContentType="application/vnd.openxmlformats-officedocument.oleObject"/>
  <Default Extension="jpe" ContentType="image/jpeg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327" r:id="rId3"/>
    <p:sldId id="276" r:id="rId4"/>
    <p:sldId id="277" r:id="rId5"/>
    <p:sldId id="278" r:id="rId6"/>
    <p:sldId id="348" r:id="rId7"/>
    <p:sldId id="355" r:id="rId8"/>
    <p:sldId id="35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328" r:id="rId17"/>
    <p:sldId id="287" r:id="rId18"/>
    <p:sldId id="288" r:id="rId19"/>
    <p:sldId id="289" r:id="rId20"/>
    <p:sldId id="3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CCAAE-7F83-47C7-A1A5-DE94F0FA5B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8D58-F5CB-43A3-841F-2C42466B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3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0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3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D25B-4F44-4CD5-B6CD-F3EA1533044B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0F9-BD6F-47A7-B85E-9E518236EB3B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E05B-336D-4200-A81A-4AE8AC5C8616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7898-EA15-4CFD-A755-FB77EE9FC4CD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8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A8D-61D4-427B-9FD2-9B0D16482FCA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7A24-96F7-4542-B6E6-1BE79AF60880}" type="datetime1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2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E440-6D21-41AE-807E-14C47AB9DF1A}" type="datetime1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3213-3F33-4515-9B0C-4B20936B1F99}" type="datetime1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1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2F5-0E11-4F1E-93DC-4BFD7C507AC3}" type="datetime1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1A33-52F0-475C-BE4C-5D083F089F0C}" type="datetime1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4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0117-F9C6-4557-983F-6AB30BEAD0E5}" type="datetime1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3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436D-D0DC-47D0-A3A2-5FF36F2370A2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1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771" y="1878240"/>
            <a:ext cx="9056914" cy="147002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Skema</a:t>
            </a:r>
            <a:r>
              <a:rPr lang="en-US" b="1" dirty="0"/>
              <a:t> </a:t>
            </a:r>
            <a:r>
              <a:rPr lang="en-US" b="1" dirty="0" err="1"/>
              <a:t>Pembagian</a:t>
            </a:r>
            <a:r>
              <a:rPr lang="en-US" b="1" dirty="0"/>
              <a:t> Data </a:t>
            </a:r>
            <a:r>
              <a:rPr lang="en-US" b="1" dirty="0" err="1"/>
              <a:t>Rahasia</a:t>
            </a:r>
            <a:br>
              <a:rPr lang="en-US" b="1" dirty="0"/>
            </a:br>
            <a:r>
              <a:rPr lang="en-US" sz="3600" b="1" dirty="0"/>
              <a:t>(</a:t>
            </a:r>
            <a:r>
              <a:rPr lang="en-US" sz="3600" b="1" i="1" dirty="0"/>
              <a:t>Secret Sharing Scheme</a:t>
            </a:r>
            <a:r>
              <a:rPr lang="en-US" sz="3600" b="1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199"/>
            <a:ext cx="7162800" cy="2231571"/>
          </a:xfrm>
        </p:spPr>
        <p:txBody>
          <a:bodyPr>
            <a:normAutofit fontScale="77500" lnSpcReduction="20000"/>
          </a:bodyPr>
          <a:lstStyle/>
          <a:p>
            <a:r>
              <a:rPr lang="en-US" sz="5100" dirty="0" err="1">
                <a:solidFill>
                  <a:srgbClr val="FF0000"/>
                </a:solidFill>
              </a:rPr>
              <a:t>Oleh</a:t>
            </a:r>
            <a:r>
              <a:rPr lang="en-US" sz="5100" dirty="0">
                <a:solidFill>
                  <a:srgbClr val="FF0000"/>
                </a:solidFill>
              </a:rPr>
              <a:t>: Rinaldi </a:t>
            </a:r>
            <a:r>
              <a:rPr lang="en-US" sz="5100" dirty="0" err="1">
                <a:solidFill>
                  <a:srgbClr val="FF0000"/>
                </a:solidFill>
              </a:rPr>
              <a:t>Munir</a:t>
            </a:r>
            <a:endParaRPr lang="en-US" sz="5100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sz="3600" dirty="0"/>
              <a:t>Program </a:t>
            </a:r>
            <a:r>
              <a:rPr lang="en-US" sz="3600" dirty="0" err="1"/>
              <a:t>Studi</a:t>
            </a:r>
            <a:r>
              <a:rPr lang="en-US" sz="3600" dirty="0"/>
              <a:t> </a:t>
            </a:r>
            <a:r>
              <a:rPr lang="en-US" sz="3600" dirty="0" err="1"/>
              <a:t>Informatika</a:t>
            </a:r>
            <a:endParaRPr lang="en-US" sz="3600" dirty="0"/>
          </a:p>
          <a:p>
            <a:r>
              <a:rPr lang="en-US" sz="3600" dirty="0" err="1"/>
              <a:t>Sekolah</a:t>
            </a:r>
            <a:r>
              <a:rPr lang="en-US" sz="3600" dirty="0"/>
              <a:t> </a:t>
            </a:r>
            <a:r>
              <a:rPr lang="en-US" sz="3600" dirty="0" err="1"/>
              <a:t>Teknik</a:t>
            </a:r>
            <a:r>
              <a:rPr lang="en-US" sz="3600" dirty="0"/>
              <a:t> </a:t>
            </a:r>
            <a:r>
              <a:rPr lang="en-US" sz="3600" dirty="0" err="1"/>
              <a:t>Elektro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Informatika</a:t>
            </a:r>
            <a:endParaRPr lang="en-US" sz="3600" dirty="0"/>
          </a:p>
          <a:p>
            <a:r>
              <a:rPr lang="en-US" sz="3600" dirty="0"/>
              <a:t>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65441" y="878641"/>
            <a:ext cx="5417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032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203D9C7-DE9C-4E3E-B8CE-BD388E05338B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65" y="1066800"/>
            <a:ext cx="10925299" cy="4114800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i="1" dirty="0"/>
              <a:t>w</a:t>
            </a:r>
            <a:r>
              <a:rPr lang="en-US" altLang="en-US" dirty="0"/>
              <a:t> </a:t>
            </a:r>
            <a:r>
              <a:rPr lang="en-US" altLang="en-US" dirty="0" err="1"/>
              <a:t>partisipan</a:t>
            </a:r>
            <a:r>
              <a:rPr lang="en-US" altLang="en-US" dirty="0"/>
              <a:t>,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pilih</a:t>
            </a:r>
            <a:r>
              <a:rPr lang="en-US" altLang="en-US" dirty="0"/>
              <a:t> </a:t>
            </a:r>
            <a:r>
              <a:rPr lang="en-US" altLang="en-US" i="1" dirty="0"/>
              <a:t>integer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, 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x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w</a:t>
            </a:r>
            <a:r>
              <a:rPr lang="en-US" altLang="en-US" dirty="0"/>
              <a:t> (mod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orang </a:t>
            </a:r>
            <a:r>
              <a:rPr lang="en-US" altLang="en-US" dirty="0" err="1"/>
              <a:t>memperoleh</a:t>
            </a:r>
            <a:r>
              <a:rPr lang="en-US" altLang="en-US" dirty="0"/>
              <a:t> </a:t>
            </a:r>
            <a:r>
              <a:rPr lang="en-US" altLang="en-US" i="1" dirty="0"/>
              <a:t>share</a:t>
            </a:r>
            <a:r>
              <a:rPr lang="en-US" altLang="en-US" dirty="0"/>
              <a:t> (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 yang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hal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</a:p>
          <a:p>
            <a:pPr marL="609600" indent="-609600">
              <a:buFontTx/>
              <a:buAutoNum type="arabicPeriod" startAt="3"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i="1" dirty="0"/>
              <a:t>		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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i="1" baseline="-25000" dirty="0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) (mod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). </a:t>
            </a:r>
          </a:p>
          <a:p>
            <a:pPr marL="609600" indent="-609600">
              <a:buFontTx/>
              <a:buAutoNum type="arabicPeriod" startAt="3"/>
            </a:pPr>
            <a:endParaRPr lang="en-US" altLang="en-US" dirty="0">
              <a:sym typeface="Symbol" panose="05050102010706020507" pitchFamily="18" charset="2"/>
            </a:endParaRPr>
          </a:p>
          <a:p>
            <a:pPr marL="609600" indent="-609600"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 err="1">
                <a:sym typeface="Symbol" panose="05050102010706020507" pitchFamily="18" charset="2"/>
              </a:rPr>
              <a:t>Misalnya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dirty="0" err="1">
                <a:sym typeface="Symbol" panose="05050102010706020507" pitchFamily="18" charset="2"/>
              </a:rPr>
              <a:t>untuk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w</a:t>
            </a:r>
            <a:r>
              <a:rPr lang="en-US" altLang="en-US" dirty="0">
                <a:sym typeface="Symbol" panose="05050102010706020507" pitchFamily="18" charset="2"/>
              </a:rPr>
              <a:t> orang </a:t>
            </a:r>
            <a:r>
              <a:rPr lang="en-US" altLang="en-US" dirty="0" err="1">
                <a:sym typeface="Symbol" panose="05050102010706020507" pitchFamily="18" charset="2"/>
              </a:rPr>
              <a:t>kita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memilih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 = 1,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= 2, …, </a:t>
            </a:r>
            <a:r>
              <a:rPr lang="en-US" altLang="en-US" i="1" dirty="0" err="1">
                <a:sym typeface="Symbol" panose="05050102010706020507" pitchFamily="18" charset="2"/>
              </a:rPr>
              <a:t>x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w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i="1" dirty="0">
                <a:sym typeface="Symbol" panose="05050102010706020507" pitchFamily="18" charset="2"/>
              </a:rPr>
              <a:t>w</a:t>
            </a:r>
            <a:r>
              <a:rPr lang="en-US" altLang="en-US" dirty="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962400" y="326231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595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D58F86-B8FC-40AE-9C1D-F74CBCBBEA17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135" y="653143"/>
            <a:ext cx="11329060" cy="5842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dirty="0" err="1"/>
              <a:t>Contoh</a:t>
            </a:r>
            <a:r>
              <a:rPr lang="en-US" altLang="en-US" sz="4000" dirty="0"/>
              <a:t>: </a:t>
            </a:r>
            <a:r>
              <a:rPr lang="en-US" altLang="en-US" sz="4000" dirty="0" err="1"/>
              <a:t>Skema</a:t>
            </a:r>
            <a:r>
              <a:rPr lang="en-US" altLang="en-US" sz="4000" dirty="0"/>
              <a:t> (3, 8)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Artinya</a:t>
            </a:r>
            <a:r>
              <a:rPr lang="en-US" altLang="en-US" dirty="0"/>
              <a:t>: </a:t>
            </a:r>
            <a:r>
              <a:rPr lang="en-US" altLang="en-US" i="1" dirty="0"/>
              <a:t>w</a:t>
            </a:r>
            <a:r>
              <a:rPr lang="en-US" altLang="en-US" dirty="0"/>
              <a:t> = 8 </a:t>
            </a:r>
            <a:r>
              <a:rPr lang="en-US" altLang="en-US" dirty="0" err="1"/>
              <a:t>partisipan</a:t>
            </a:r>
            <a:r>
              <a:rPr lang="en-US" altLang="en-US" dirty="0"/>
              <a:t>, </a:t>
            </a:r>
            <a:r>
              <a:rPr lang="en-US" altLang="en-US" dirty="0" err="1"/>
              <a:t>diperlukan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= 3 </a:t>
            </a:r>
            <a:r>
              <a:rPr lang="en-US" altLang="en-US" dirty="0" err="1"/>
              <a:t>partisipan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rekonstruksi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 = 190503180520  (</a:t>
            </a:r>
            <a:r>
              <a:rPr lang="en-US" altLang="en-US" i="1" dirty="0"/>
              <a:t>secret</a:t>
            </a:r>
            <a:r>
              <a:rPr lang="en-US" altLang="en-US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=  1234567890133  (prima)</a:t>
            </a:r>
          </a:p>
          <a:p>
            <a:r>
              <a:rPr lang="en-US" altLang="en-US" dirty="0" err="1"/>
              <a:t>Pilih</a:t>
            </a:r>
            <a:r>
              <a:rPr lang="en-US" altLang="en-US" dirty="0"/>
              <a:t> 3 – 1 = 2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acak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= 482943028839,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= 1206749628665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</a:t>
            </a:r>
            <a:r>
              <a:rPr lang="en-US" altLang="en-US" dirty="0" err="1"/>
              <a:t>polinom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i="1" dirty="0"/>
              <a:t>s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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 +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(mod 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       </a:t>
            </a:r>
            <a:r>
              <a:rPr lang="en-US" altLang="en-US" i="1" dirty="0">
                <a:solidFill>
                  <a:srgbClr val="FF0000"/>
                </a:solidFill>
              </a:rPr>
              <a:t>s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altLang="en-US" dirty="0">
                <a:solidFill>
                  <a:srgbClr val="FF0000"/>
                </a:solidFill>
              </a:rPr>
              <a:t> 190503180520 + 482943028839</a:t>
            </a:r>
            <a:r>
              <a:rPr lang="en-US" altLang="en-US" i="1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+ 1206749628665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 (mod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1234567890133 )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Polinom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dirahasiakan</a:t>
            </a:r>
            <a:r>
              <a:rPr lang="en-US" alt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8132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139DE9-2E3A-4598-BDB8-2984583596B5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43148"/>
            <a:ext cx="10515600" cy="577140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partisipan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memperoleh</a:t>
            </a:r>
            <a:r>
              <a:rPr lang="en-US" altLang="en-US" sz="2400" dirty="0"/>
              <a:t> (</a:t>
            </a:r>
            <a:r>
              <a:rPr lang="en-US" altLang="en-US" sz="2400" i="1" dirty="0"/>
              <a:t>x</a:t>
            </a:r>
            <a:r>
              <a:rPr lang="en-US" altLang="en-US" sz="2400" dirty="0"/>
              <a:t>, </a:t>
            </a:r>
            <a:r>
              <a:rPr lang="en-US" altLang="en-US" sz="2400" i="1" dirty="0"/>
              <a:t>s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)). </a:t>
            </a:r>
            <a:r>
              <a:rPr lang="en-US" altLang="en-US" sz="2400" dirty="0" err="1"/>
              <a:t>Misakan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x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1, </a:t>
            </a:r>
            <a:r>
              <a:rPr lang="en-US" altLang="en-US" sz="2400" i="1" dirty="0"/>
              <a:t>x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= 2, …, </a:t>
            </a:r>
            <a:r>
              <a:rPr lang="en-US" altLang="en-US" sz="2400" i="1" dirty="0"/>
              <a:t>x</a:t>
            </a:r>
            <a:r>
              <a:rPr lang="en-US" altLang="en-US" sz="2400" baseline="-25000" dirty="0"/>
              <a:t>8</a:t>
            </a:r>
            <a:r>
              <a:rPr lang="en-US" altLang="en-US" sz="2400" dirty="0"/>
              <a:t> = 8,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orang </a:t>
            </a:r>
            <a:r>
              <a:rPr lang="en-US" altLang="en-US" sz="2400" dirty="0" err="1"/>
              <a:t>memperoleh</a:t>
            </a:r>
            <a:r>
              <a:rPr lang="en-US" altLang="en-US" sz="2400" dirty="0"/>
              <a:t> </a:t>
            </a:r>
            <a:r>
              <a:rPr lang="en-US" altLang="en-US" sz="2400" i="1" dirty="0"/>
              <a:t>share</a:t>
            </a:r>
            <a:r>
              <a:rPr lang="en-US" altLang="en-US" sz="2400" dirty="0"/>
              <a:t>:</a:t>
            </a:r>
          </a:p>
          <a:p>
            <a:pPr>
              <a:buNone/>
            </a:pPr>
            <a:r>
              <a:rPr lang="en-US" altLang="en-US" sz="2400" dirty="0"/>
              <a:t>   </a:t>
            </a:r>
            <a:r>
              <a:rPr lang="en-US" altLang="en-US" sz="2400" i="1" dirty="0">
                <a:solidFill>
                  <a:srgbClr val="FF0000"/>
                </a:solidFill>
              </a:rPr>
              <a:t>s</a:t>
            </a:r>
            <a:r>
              <a:rPr lang="en-US" altLang="en-US" sz="2400" dirty="0">
                <a:solidFill>
                  <a:srgbClr val="FF0000"/>
                </a:solidFill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</a:rPr>
              <a:t>x</a:t>
            </a:r>
            <a:r>
              <a:rPr lang="en-US" altLang="en-US" sz="2400" dirty="0">
                <a:solidFill>
                  <a:srgbClr val="FF0000"/>
                </a:solidFill>
              </a:rPr>
              <a:t>)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solidFill>
                  <a:srgbClr val="FF0000"/>
                </a:solidFill>
              </a:rPr>
              <a:t> 190503180520 + 482943028839</a:t>
            </a:r>
            <a:r>
              <a:rPr lang="en-US" altLang="en-US" sz="2400" i="1" dirty="0">
                <a:solidFill>
                  <a:srgbClr val="FF0000"/>
                </a:solidFill>
              </a:rPr>
              <a:t>x </a:t>
            </a:r>
            <a:r>
              <a:rPr lang="en-US" altLang="en-US" sz="2400" dirty="0">
                <a:solidFill>
                  <a:srgbClr val="FF0000"/>
                </a:solidFill>
              </a:rPr>
              <a:t>+ 1206749628665</a:t>
            </a:r>
            <a:r>
              <a:rPr lang="en-US" altLang="en-US" sz="2400" i="1" dirty="0">
                <a:solidFill>
                  <a:srgbClr val="FF0000"/>
                </a:solidFill>
              </a:rPr>
              <a:t>x</a:t>
            </a:r>
            <a:r>
              <a:rPr lang="en-US" altLang="en-US" sz="2400" baseline="30000" dirty="0">
                <a:solidFill>
                  <a:srgbClr val="FF0000"/>
                </a:solidFill>
              </a:rPr>
              <a:t>2</a:t>
            </a:r>
            <a:r>
              <a:rPr lang="en-US" altLang="en-US" sz="2400" dirty="0">
                <a:solidFill>
                  <a:srgbClr val="FF0000"/>
                </a:solidFill>
              </a:rPr>
              <a:t> (mod </a:t>
            </a:r>
          </a:p>
          <a:p>
            <a:pPr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             1234567890133 )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   x = 1 </a:t>
            </a:r>
            <a:r>
              <a:rPr lang="en-US" altLang="en-US" sz="2400" dirty="0">
                <a:sym typeface="Wingdings" panose="05000000000000000000" pitchFamily="2" charset="2"/>
              </a:rPr>
              <a:t> s(1) = </a:t>
            </a:r>
            <a:r>
              <a:rPr lang="en-US" altLang="en-US" sz="2400" dirty="0"/>
              <a:t>645627947891,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 share 1 = (1, 645627947891)</a:t>
            </a:r>
          </a:p>
          <a:p>
            <a:pPr marL="0" indent="0">
              <a:buNone/>
            </a:pPr>
            <a:r>
              <a:rPr lang="en-US" altLang="en-US" sz="2400" dirty="0"/>
              <a:t>   x = 2 </a:t>
            </a:r>
            <a:r>
              <a:rPr lang="en-US" altLang="en-US" sz="2400" dirty="0">
                <a:sym typeface="Wingdings" panose="05000000000000000000" pitchFamily="2" charset="2"/>
              </a:rPr>
              <a:t> s(2) =</a:t>
            </a:r>
            <a:r>
              <a:rPr lang="en-US" altLang="en-US" sz="2400" dirty="0"/>
              <a:t> 1045116192326,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share 2  = (2, 1045116192326)</a:t>
            </a:r>
          </a:p>
          <a:p>
            <a:pPr marL="0" indent="0">
              <a:buNone/>
            </a:pPr>
            <a:r>
              <a:rPr lang="en-US" altLang="en-US" sz="2400" dirty="0"/>
              <a:t>   …</a:t>
            </a:r>
          </a:p>
          <a:p>
            <a:pPr marL="0" indent="0">
              <a:buNone/>
            </a:pPr>
            <a:r>
              <a:rPr lang="en-US" altLang="en-US" sz="2400" dirty="0"/>
              <a:t>	share 3 = (3, 154400023692)</a:t>
            </a:r>
          </a:p>
          <a:p>
            <a:pPr>
              <a:buNone/>
            </a:pPr>
            <a:r>
              <a:rPr lang="en-US" altLang="en-US" sz="2400" dirty="0"/>
              <a:t>		share 4 = (4, 442615222255)</a:t>
            </a:r>
          </a:p>
          <a:p>
            <a:pPr>
              <a:buNone/>
            </a:pPr>
            <a:r>
              <a:rPr lang="en-US" altLang="en-US" sz="2400" dirty="0"/>
              <a:t>		share 5 = (5, 675193897882)</a:t>
            </a:r>
          </a:p>
          <a:p>
            <a:pPr>
              <a:buNone/>
            </a:pPr>
            <a:r>
              <a:rPr lang="en-US" altLang="en-US" sz="2400" dirty="0"/>
              <a:t>		share 6 = (6, 852136050573)</a:t>
            </a:r>
          </a:p>
          <a:p>
            <a:pPr>
              <a:buNone/>
            </a:pPr>
            <a:r>
              <a:rPr lang="en-US" altLang="en-US" sz="2400" dirty="0"/>
              <a:t>		share 7 = (7, 973441680328)</a:t>
            </a:r>
          </a:p>
          <a:p>
            <a:pPr marL="0" indent="0">
              <a:buNone/>
            </a:pPr>
            <a:r>
              <a:rPr lang="en-US" altLang="en-US" sz="2400" dirty="0"/>
              <a:t>   x = 8 </a:t>
            </a:r>
            <a:r>
              <a:rPr lang="en-US" altLang="en-US" sz="2400" dirty="0">
                <a:sym typeface="Wingdings" panose="05000000000000000000" pitchFamily="2" charset="2"/>
              </a:rPr>
              <a:t> s(8) = </a:t>
            </a:r>
            <a:r>
              <a:rPr lang="en-US" altLang="en-US" sz="2400" dirty="0"/>
              <a:t>1039110787147,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share 8 = (8, 1039110787147)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94567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914400"/>
            <a:ext cx="11008426" cy="5181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err="1">
                <a:sym typeface="Symbol" pitchFamily="18" charset="2"/>
              </a:rPr>
              <a:t>Misalkan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t </a:t>
            </a:r>
            <a:r>
              <a:rPr lang="en-US" dirty="0" err="1">
                <a:sym typeface="Symbol" pitchFamily="18" charset="2"/>
              </a:rPr>
              <a:t>orang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partisipan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akan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merekonstruksi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 err="1">
                <a:sym typeface="Symbol" pitchFamily="18" charset="2"/>
              </a:rPr>
              <a:t>dengan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share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masing-masing</a:t>
            </a:r>
            <a:r>
              <a:rPr lang="en-US" dirty="0">
                <a:sym typeface="Symbol" pitchFamily="18" charset="2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sym typeface="Symbol" pitchFamily="18" charset="2"/>
              </a:rPr>
              <a:t>		 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), 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 …, (</a:t>
            </a:r>
            <a:r>
              <a:rPr lang="en-US" i="1" dirty="0" err="1">
                <a:sym typeface="Symbol" pitchFamily="18" charset="2"/>
              </a:rPr>
              <a:t>x</a:t>
            </a:r>
            <a:r>
              <a:rPr lang="en-US" i="1" baseline="-25000" dirty="0" err="1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 err="1">
                <a:sym typeface="Symbol" pitchFamily="18" charset="2"/>
              </a:rPr>
              <a:t>y</a:t>
            </a:r>
            <a:r>
              <a:rPr lang="en-US" i="1" baseline="-25000" dirty="0" err="1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).</a:t>
            </a:r>
          </a:p>
          <a:p>
            <a:pPr marL="609600" indent="-609600">
              <a:buNone/>
              <a:defRPr/>
            </a:pPr>
            <a:r>
              <a:rPr lang="en-US" dirty="0">
                <a:sym typeface="Symbol" pitchFamily="18" charset="2"/>
              </a:rPr>
              <a:t>	</a:t>
            </a:r>
          </a:p>
          <a:p>
            <a:pPr marL="0" indent="0">
              <a:buNone/>
              <a:defRPr/>
            </a:pPr>
            <a:r>
              <a:rPr lang="en-US" dirty="0" err="1">
                <a:sym typeface="Symbol" pitchFamily="18" charset="2"/>
              </a:rPr>
              <a:t>Substitusikan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setiap</a:t>
            </a:r>
            <a:r>
              <a:rPr lang="en-US" dirty="0">
                <a:sym typeface="Symbol" pitchFamily="18" charset="2"/>
              </a:rPr>
              <a:t> (</a:t>
            </a:r>
            <a:r>
              <a:rPr lang="en-US" i="1" dirty="0" err="1">
                <a:sym typeface="Symbol" pitchFamily="18" charset="2"/>
              </a:rPr>
              <a:t>x</a:t>
            </a:r>
            <a:r>
              <a:rPr lang="en-US" i="1" baseline="-25000" dirty="0" err="1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 err="1">
                <a:sym typeface="Symbol" pitchFamily="18" charset="2"/>
              </a:rPr>
              <a:t>y</a:t>
            </a:r>
            <a:r>
              <a:rPr lang="en-US" i="1" baseline="-25000" dirty="0" err="1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 err="1">
                <a:sym typeface="Symbol" pitchFamily="18" charset="2"/>
              </a:rPr>
              <a:t>ke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dalam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polinomial</a:t>
            </a:r>
            <a:r>
              <a:rPr lang="en-US" dirty="0">
                <a:sym typeface="Symbol" pitchFamily="18" charset="2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sym typeface="Symbol" pitchFamily="18" charset="2"/>
              </a:rPr>
              <a:t>		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 </a:t>
            </a:r>
            <a:r>
              <a:rPr lang="en-US" i="1" dirty="0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i="1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+ … + </a:t>
            </a:r>
            <a:r>
              <a:rPr lang="en-US" i="1" dirty="0" err="1">
                <a:sym typeface="Symbol" pitchFamily="18" charset="2"/>
              </a:rPr>
              <a:t>s</a:t>
            </a:r>
            <a:r>
              <a:rPr lang="en-US" i="1" baseline="-25000" dirty="0" err="1">
                <a:sym typeface="Symbol" pitchFamily="18" charset="2"/>
              </a:rPr>
              <a:t>t</a:t>
            </a:r>
            <a:r>
              <a:rPr lang="en-US" baseline="-25000" dirty="0">
                <a:sym typeface="Symbol" pitchFamily="18" charset="2"/>
              </a:rPr>
              <a:t> – 1 </a:t>
            </a:r>
            <a:r>
              <a:rPr lang="en-US" i="1" dirty="0" err="1">
                <a:sym typeface="Symbol" pitchFamily="18" charset="2"/>
              </a:rPr>
              <a:t>x</a:t>
            </a:r>
            <a:r>
              <a:rPr lang="en-US" i="1" baseline="30000" dirty="0" err="1">
                <a:sym typeface="Symbol" pitchFamily="18" charset="2"/>
              </a:rPr>
              <a:t>t</a:t>
            </a:r>
            <a:r>
              <a:rPr lang="en-US" baseline="30000" dirty="0">
                <a:sym typeface="Symbol" pitchFamily="18" charset="2"/>
              </a:rPr>
              <a:t> – 1 </a:t>
            </a:r>
            <a:r>
              <a:rPr lang="en-US" dirty="0">
                <a:sym typeface="Symbol" pitchFamily="18" charset="2"/>
              </a:rPr>
              <a:t>(mod </a:t>
            </a:r>
            <a:r>
              <a:rPr lang="en-US" i="1" dirty="0"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sym typeface="Symbol" pitchFamily="18" charset="2"/>
              </a:rPr>
              <a:t>	</a:t>
            </a:r>
          </a:p>
          <a:p>
            <a:pPr marL="609600" indent="-609600">
              <a:buNone/>
              <a:defRPr/>
            </a:pPr>
            <a:r>
              <a:rPr lang="en-US" dirty="0" err="1">
                <a:sym typeface="Symbol" pitchFamily="18" charset="2"/>
              </a:rPr>
              <a:t>Ini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berarti</a:t>
            </a:r>
            <a:r>
              <a:rPr lang="en-US" dirty="0">
                <a:sym typeface="Symbol" pitchFamily="18" charset="2"/>
              </a:rPr>
              <a:t>:		</a:t>
            </a:r>
          </a:p>
          <a:p>
            <a:pPr marL="609600" indent="-609600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DB0836-9B92-438D-9370-38275689980A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3267"/>
              </p:ext>
            </p:extLst>
          </p:nvPr>
        </p:nvGraphicFramePr>
        <p:xfrm>
          <a:off x="1489343" y="4978463"/>
          <a:ext cx="931227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3" imgW="3085920" imgH="241200" progId="Equation.3">
                  <p:embed/>
                </p:oleObj>
              </mc:Choice>
              <mc:Fallback>
                <p:oleObj name="Equation" r:id="rId3" imgW="308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343" y="4978463"/>
                        <a:ext cx="9312275" cy="738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56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A4951A-5650-4F7B-8631-6D64943B4F9D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273" y="685800"/>
            <a:ext cx="10723418" cy="5410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609600" indent="-609600">
              <a:buFontTx/>
              <a:buAutoNum type="arabicPeriod" startAt="5"/>
              <a:defRPr/>
            </a:pPr>
            <a:endParaRPr lang="en-US" sz="2400" dirty="0"/>
          </a:p>
          <a:p>
            <a:pPr marL="609600" indent="-609600">
              <a:buFontTx/>
              <a:buAutoNum type="arabicPeriod" startAt="5"/>
              <a:defRPr/>
            </a:pPr>
            <a:endParaRPr lang="en-US" sz="2400" dirty="0"/>
          </a:p>
          <a:p>
            <a:pPr marL="609600" indent="-609600">
              <a:buFontTx/>
              <a:buAutoNum type="arabicPeriod" startAt="5"/>
              <a:defRPr/>
            </a:pPr>
            <a:endParaRPr lang="en-US" sz="2400" dirty="0"/>
          </a:p>
          <a:p>
            <a:pPr marL="609600" indent="-609600">
              <a:buFontTx/>
              <a:buAutoNum type="arabicPeriod" startAt="5"/>
              <a:defRPr/>
            </a:pPr>
            <a:endParaRPr lang="en-US" sz="2400" dirty="0"/>
          </a:p>
          <a:p>
            <a:pPr marL="609600" indent="-609600">
              <a:buNone/>
              <a:defRPr/>
            </a:pPr>
            <a:r>
              <a:rPr lang="en-US" sz="2400" dirty="0"/>
              <a:t>       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934483"/>
              </p:ext>
            </p:extLst>
          </p:nvPr>
        </p:nvGraphicFramePr>
        <p:xfrm>
          <a:off x="2078801" y="1475716"/>
          <a:ext cx="5853113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3" imgW="2234880" imgH="825480" progId="Equation.3">
                  <p:embed/>
                </p:oleObj>
              </mc:Choice>
              <mc:Fallback>
                <p:oleObj name="Equation" r:id="rId3" imgW="22348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801" y="1475716"/>
                        <a:ext cx="5853113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31273" y="4237938"/>
            <a:ext cx="10189028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defRPr/>
            </a:pPr>
            <a:r>
              <a:rPr lang="en-US" sz="2800" dirty="0" err="1"/>
              <a:t>Selesaikan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linier di </a:t>
            </a:r>
            <a:r>
              <a:rPr lang="en-US" sz="2800" dirty="0" err="1"/>
              <a:t>atas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eliminasi</a:t>
            </a:r>
            <a:r>
              <a:rPr lang="en-US" sz="2800" dirty="0"/>
              <a:t> Gauss-Jordan, </a:t>
            </a:r>
            <a:r>
              <a:rPr lang="en-US" sz="2800" dirty="0" err="1"/>
              <a:t>untuk</a:t>
            </a:r>
            <a:r>
              <a:rPr lang="en-US" sz="2800" dirty="0"/>
              <a:t> 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i="1" dirty="0"/>
              <a:t>M</a:t>
            </a:r>
            <a:r>
              <a:rPr lang="en-US" sz="2800" dirty="0"/>
              <a:t>.</a:t>
            </a:r>
          </a:p>
          <a:p>
            <a:pPr lvl="1">
              <a:spcBef>
                <a:spcPct val="20000"/>
              </a:spcBef>
              <a:defRPr/>
            </a:pPr>
            <a:endParaRPr lang="en-US" sz="2800" dirty="0"/>
          </a:p>
          <a:p>
            <a:pPr>
              <a:spcBef>
                <a:spcPct val="20000"/>
              </a:spcBef>
              <a:defRPr/>
            </a:pPr>
            <a:r>
              <a:rPr lang="en-US" sz="2800" dirty="0" err="1"/>
              <a:t>Catatan</a:t>
            </a:r>
            <a:r>
              <a:rPr lang="en-US" sz="2800" dirty="0"/>
              <a:t>: </a:t>
            </a:r>
            <a:r>
              <a:rPr lang="en-US" sz="2800" i="1" dirty="0"/>
              <a:t>p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rahasia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polinom</a:t>
            </a:r>
            <a:r>
              <a:rPr lang="en-US" sz="2800" dirty="0"/>
              <a:t> </a:t>
            </a:r>
            <a:r>
              <a:rPr lang="en-US" sz="2800" i="1" dirty="0"/>
              <a:t>s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</a:t>
            </a:r>
            <a:r>
              <a:rPr lang="en-US" sz="2800" dirty="0" err="1"/>
              <a:t>dirahasiakan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330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60E42C-5A67-42EC-92EE-541F454468C8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891" y="609600"/>
            <a:ext cx="10913423" cy="5715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Misalkan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partisipan</a:t>
            </a:r>
            <a:r>
              <a:rPr lang="en-US" altLang="en-US" sz="2400" dirty="0"/>
              <a:t> 2, 3,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7 </a:t>
            </a:r>
            <a:r>
              <a:rPr lang="en-US" altLang="en-US" sz="2400" dirty="0" err="1"/>
              <a:t>ingin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merekonstruksi</a:t>
            </a:r>
            <a:r>
              <a:rPr lang="en-US" altLang="en-US" sz="2400" dirty="0"/>
              <a:t> </a:t>
            </a:r>
            <a:r>
              <a:rPr lang="en-US" altLang="en-US" sz="2400" i="1" dirty="0"/>
              <a:t>M</a:t>
            </a:r>
            <a:r>
              <a:rPr lang="en-US" altLang="en-US" sz="2400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Share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mereka</a:t>
            </a:r>
            <a:r>
              <a:rPr lang="en-US" altLang="en-US" sz="2400" dirty="0"/>
              <a:t>:  (2, 1045116192326),   (3, 154400023692),   (7, 973441680328)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Substitusikan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i="1" dirty="0"/>
              <a:t>share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pecahkan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persamaan</a:t>
            </a:r>
            <a:r>
              <a:rPr lang="en-US" altLang="en-US" sz="2400" dirty="0"/>
              <a:t> linier: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yang </a:t>
            </a:r>
            <a:r>
              <a:rPr lang="en-US" altLang="en-US" sz="2400" dirty="0" err="1"/>
              <a:t>menghasilkan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solusi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	(</a:t>
            </a:r>
            <a:r>
              <a:rPr lang="en-US" altLang="en-US" sz="2400" i="1" dirty="0"/>
              <a:t>M</a:t>
            </a:r>
            <a:r>
              <a:rPr lang="en-US" altLang="en-US" sz="2400" dirty="0"/>
              <a:t>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 = (</a:t>
            </a:r>
            <a:r>
              <a:rPr lang="en-US" altLang="en-US" sz="2400" dirty="0">
                <a:solidFill>
                  <a:srgbClr val="FF0000"/>
                </a:solidFill>
              </a:rPr>
              <a:t>190503180520</a:t>
            </a:r>
            <a:r>
              <a:rPr lang="en-US" altLang="en-US" sz="2400" dirty="0"/>
              <a:t>, 482943028839, 1206749628665)</a:t>
            </a:r>
          </a:p>
          <a:p>
            <a:pPr>
              <a:buNone/>
            </a:pPr>
            <a:r>
              <a:rPr lang="en-US" altLang="en-US" sz="2400" dirty="0"/>
              <a:t>   </a:t>
            </a:r>
            <a:r>
              <a:rPr lang="en-US" altLang="en-US" sz="2400" i="1" dirty="0"/>
              <a:t>Secret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dicari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190503180520</a:t>
            </a:r>
            <a:endParaRPr lang="en-US" altLang="en-US" sz="24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535137"/>
              </p:ext>
            </p:extLst>
          </p:nvPr>
        </p:nvGraphicFramePr>
        <p:xfrm>
          <a:off x="1921720" y="3441462"/>
          <a:ext cx="6128148" cy="1161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3" imgW="3149280" imgH="596880" progId="Equation.3">
                  <p:embed/>
                </p:oleObj>
              </mc:Choice>
              <mc:Fallback>
                <p:oleObj name="Equation" r:id="rId3" imgW="3149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720" y="3441462"/>
                        <a:ext cx="6128148" cy="1161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24931"/>
              </p:ext>
            </p:extLst>
          </p:nvPr>
        </p:nvGraphicFramePr>
        <p:xfrm>
          <a:off x="1829790" y="1965085"/>
          <a:ext cx="8854065" cy="70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5" imgW="3085920" imgH="241200" progId="Equation.3">
                  <p:embed/>
                </p:oleObj>
              </mc:Choice>
              <mc:Fallback>
                <p:oleObj name="Equation" r:id="rId5" imgW="308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790" y="1965085"/>
                        <a:ext cx="8854065" cy="701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930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5524BA-5DC1-4B75-9666-FDC8D6BDF55E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270" y="762000"/>
            <a:ext cx="1077092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Apa</a:t>
            </a:r>
            <a:r>
              <a:rPr lang="en-US" altLang="en-US" dirty="0"/>
              <a:t> yang </a:t>
            </a:r>
            <a:r>
              <a:rPr lang="en-US" altLang="en-US" dirty="0" err="1"/>
              <a:t>terjadi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2 orang </a:t>
            </a:r>
            <a:r>
              <a:rPr lang="en-US" altLang="en-US" dirty="0" err="1"/>
              <a:t>partisipan</a:t>
            </a:r>
            <a:r>
              <a:rPr lang="en-US" altLang="en-US" dirty="0"/>
              <a:t> </a:t>
            </a:r>
            <a:r>
              <a:rPr lang="en-US" altLang="en-US" dirty="0" err="1"/>
              <a:t>mencoba</a:t>
            </a:r>
            <a:r>
              <a:rPr lang="en-US" altLang="en-US" dirty="0"/>
              <a:t> </a:t>
            </a:r>
            <a:r>
              <a:rPr lang="en-US" altLang="en-US" dirty="0" err="1"/>
              <a:t>merekonstruksi</a:t>
            </a:r>
            <a:r>
              <a:rPr lang="en-US" altLang="en-US" dirty="0"/>
              <a:t> M?</a:t>
            </a:r>
          </a:p>
          <a:p>
            <a:pPr eaLnBrk="1" hangingPunct="1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mungkin</a:t>
            </a:r>
            <a:r>
              <a:rPr lang="en-US" altLang="en-US" dirty="0"/>
              <a:t> 2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</a:t>
            </a:r>
            <a:r>
              <a:rPr lang="en-US" altLang="en-US" dirty="0" err="1"/>
              <a:t>polinom</a:t>
            </a:r>
            <a:r>
              <a:rPr lang="en-US" altLang="en-US" dirty="0"/>
              <a:t> </a:t>
            </a:r>
            <a:r>
              <a:rPr lang="en-US" altLang="en-US" dirty="0" err="1"/>
              <a:t>derajat</a:t>
            </a:r>
            <a:r>
              <a:rPr lang="en-US" altLang="en-US" dirty="0"/>
              <a:t> 2: </a:t>
            </a:r>
          </a:p>
          <a:p>
            <a:pPr marL="0" indent="0" eaLnBrk="1" hangingPunct="1">
              <a:buNone/>
            </a:pPr>
            <a:r>
              <a:rPr lang="en-US" altLang="en-US" i="1" dirty="0"/>
              <a:t>	 s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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 +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(mod 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 err="1"/>
              <a:t>dicoba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ketiga</a:t>
            </a:r>
            <a:r>
              <a:rPr lang="en-US" altLang="en-US" dirty="0"/>
              <a:t> (0, </a:t>
            </a:r>
            <a:r>
              <a:rPr lang="en-US" altLang="en-US" i="1" dirty="0"/>
              <a:t>c</a:t>
            </a:r>
            <a:r>
              <a:rPr lang="en-US" altLang="en-US" dirty="0"/>
              <a:t>),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polinom</a:t>
            </a:r>
            <a:r>
              <a:rPr lang="en-US" altLang="en-US" dirty="0"/>
              <a:t> </a:t>
            </a:r>
            <a:r>
              <a:rPr lang="en-US" altLang="en-US" dirty="0" err="1"/>
              <a:t>tetap</a:t>
            </a:r>
            <a:r>
              <a:rPr lang="en-US" altLang="en-US" dirty="0"/>
              <a:t> </a:t>
            </a:r>
            <a:r>
              <a:rPr lang="en-US" altLang="en-US" dirty="0" err="1"/>
              <a:t>mengandung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yang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diketahui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Apa</a:t>
            </a:r>
            <a:r>
              <a:rPr lang="en-US" altLang="en-US" dirty="0"/>
              <a:t> yang </a:t>
            </a:r>
            <a:r>
              <a:rPr lang="en-US" altLang="en-US" dirty="0" err="1"/>
              <a:t>terjadi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&gt; 3 orang </a:t>
            </a:r>
            <a:r>
              <a:rPr lang="en-US" altLang="en-US" dirty="0" err="1"/>
              <a:t>partisipan</a:t>
            </a:r>
            <a:r>
              <a:rPr lang="en-US" altLang="en-US" dirty="0"/>
              <a:t> </a:t>
            </a:r>
            <a:r>
              <a:rPr lang="en-US" altLang="en-US" dirty="0" err="1"/>
              <a:t>mencoba</a:t>
            </a:r>
            <a:r>
              <a:rPr lang="en-US" altLang="en-US" dirty="0"/>
              <a:t> </a:t>
            </a:r>
            <a:r>
              <a:rPr lang="en-US" altLang="en-US" dirty="0" err="1"/>
              <a:t>merekonsruksi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?</a:t>
            </a:r>
          </a:p>
          <a:p>
            <a:pPr eaLnBrk="1" hangingPunct="1"/>
            <a:r>
              <a:rPr lang="en-US" altLang="en-US" dirty="0" err="1"/>
              <a:t>Polinom</a:t>
            </a:r>
            <a:r>
              <a:rPr lang="en-US" altLang="en-US" dirty="0"/>
              <a:t> </a:t>
            </a:r>
            <a:r>
              <a:rPr lang="en-US" altLang="en-US" dirty="0" err="1"/>
              <a:t>tetap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ditemukan</a:t>
            </a:r>
            <a:r>
              <a:rPr lang="en-US" altLang="en-US" dirty="0"/>
              <a:t>!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6902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4ED1D4-02A5-4C4A-98C5-408D899FC165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5" y="783771"/>
            <a:ext cx="11673445" cy="55408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4000" dirty="0" err="1"/>
              <a:t>Metode</a:t>
            </a:r>
            <a:r>
              <a:rPr lang="en-US" altLang="en-US" sz="4000" dirty="0"/>
              <a:t> </a:t>
            </a:r>
            <a:r>
              <a:rPr lang="en-US" altLang="en-US" sz="4000" dirty="0" err="1"/>
              <a:t>Interpolasi</a:t>
            </a:r>
            <a:r>
              <a:rPr lang="en-US" altLang="en-US" sz="4000" dirty="0"/>
              <a:t> Lagrange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Alternatif</a:t>
            </a:r>
            <a:r>
              <a:rPr lang="en-US" altLang="en-US" dirty="0"/>
              <a:t> lain: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interpolasi</a:t>
            </a:r>
            <a:r>
              <a:rPr lang="en-US" altLang="en-US" dirty="0"/>
              <a:t> Lagrange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: (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1</a:t>
            </a:r>
            <a:r>
              <a:rPr lang="en-US" altLang="en-US" dirty="0"/>
              <a:t>), (</a:t>
            </a:r>
            <a:r>
              <a:rPr lang="en-US" altLang="en-US" i="1" dirty="0"/>
              <a:t>x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2</a:t>
            </a:r>
            <a:r>
              <a:rPr lang="en-US" altLang="en-US" dirty="0"/>
              <a:t>), …, 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Polinom</a:t>
            </a:r>
            <a:r>
              <a:rPr lang="en-US" altLang="en-US" dirty="0"/>
              <a:t> Lagrange (mod p) yang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polinom</a:t>
            </a:r>
            <a:r>
              <a:rPr lang="en-US" altLang="en-US" dirty="0"/>
              <a:t> </a:t>
            </a:r>
            <a:r>
              <a:rPr lang="en-US" altLang="en-US" dirty="0" err="1"/>
              <a:t>derajat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– 1: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600" i="1" dirty="0">
                <a:solidFill>
                  <a:srgbClr val="FF0000"/>
                </a:solidFill>
              </a:rPr>
              <a:t>   p</a:t>
            </a:r>
            <a:r>
              <a:rPr lang="en-US" altLang="en-US" sz="2600" dirty="0">
                <a:solidFill>
                  <a:srgbClr val="FF0000"/>
                </a:solidFill>
              </a:rPr>
              <a:t>(</a:t>
            </a:r>
            <a:r>
              <a:rPr lang="en-US" altLang="en-US" sz="2600" i="1" dirty="0">
                <a:solidFill>
                  <a:srgbClr val="FF0000"/>
                </a:solidFill>
              </a:rPr>
              <a:t>x</a:t>
            </a:r>
            <a:r>
              <a:rPr lang="en-US" altLang="en-US" sz="2600" dirty="0">
                <a:solidFill>
                  <a:srgbClr val="FF0000"/>
                </a:solidFill>
              </a:rPr>
              <a:t>) </a:t>
            </a:r>
            <a:r>
              <a:rPr lang="en-US" altLang="en-US" sz="26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i="1" dirty="0">
                <a:solidFill>
                  <a:srgbClr val="FF0000"/>
                </a:solidFill>
              </a:rPr>
              <a:t>y</a:t>
            </a:r>
            <a:r>
              <a:rPr lang="en-US" altLang="en-US" sz="2600" baseline="-25000" dirty="0">
                <a:solidFill>
                  <a:srgbClr val="FF0000"/>
                </a:solidFill>
              </a:rPr>
              <a:t>1</a:t>
            </a:r>
            <a:r>
              <a:rPr lang="en-US" altLang="en-US" sz="2600" i="1" dirty="0">
                <a:solidFill>
                  <a:srgbClr val="FF0000"/>
                </a:solidFill>
              </a:rPr>
              <a:t>L</a:t>
            </a:r>
            <a:r>
              <a:rPr lang="en-US" altLang="en-US" sz="2600" baseline="-25000" dirty="0">
                <a:solidFill>
                  <a:srgbClr val="FF0000"/>
                </a:solidFill>
              </a:rPr>
              <a:t>1</a:t>
            </a:r>
            <a:r>
              <a:rPr lang="en-US" altLang="en-US" sz="2600" dirty="0">
                <a:solidFill>
                  <a:srgbClr val="FF0000"/>
                </a:solidFill>
              </a:rPr>
              <a:t>(</a:t>
            </a:r>
            <a:r>
              <a:rPr lang="en-US" altLang="en-US" sz="2600" i="1" dirty="0">
                <a:solidFill>
                  <a:srgbClr val="FF0000"/>
                </a:solidFill>
              </a:rPr>
              <a:t>x</a:t>
            </a:r>
            <a:r>
              <a:rPr lang="en-US" altLang="en-US" sz="2600" baseline="-25000" dirty="0">
                <a:solidFill>
                  <a:srgbClr val="FF0000"/>
                </a:solidFill>
              </a:rPr>
              <a:t>1</a:t>
            </a:r>
            <a:r>
              <a:rPr lang="en-US" altLang="en-US" sz="2600" dirty="0">
                <a:solidFill>
                  <a:srgbClr val="FF0000"/>
                </a:solidFill>
              </a:rPr>
              <a:t>) + </a:t>
            </a:r>
            <a:r>
              <a:rPr lang="en-US" altLang="en-US" sz="2600" i="1" dirty="0">
                <a:solidFill>
                  <a:srgbClr val="FF0000"/>
                </a:solidFill>
              </a:rPr>
              <a:t>y</a:t>
            </a:r>
            <a:r>
              <a:rPr lang="en-US" altLang="en-US" sz="26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600" i="1" dirty="0">
                <a:solidFill>
                  <a:srgbClr val="FF0000"/>
                </a:solidFill>
              </a:rPr>
              <a:t>L</a:t>
            </a:r>
            <a:r>
              <a:rPr lang="en-US" altLang="en-US" sz="26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(</a:t>
            </a:r>
            <a:r>
              <a:rPr lang="en-US" altLang="en-US" sz="2600" i="1" dirty="0">
                <a:solidFill>
                  <a:srgbClr val="FF0000"/>
                </a:solidFill>
              </a:rPr>
              <a:t>x</a:t>
            </a:r>
            <a:r>
              <a:rPr lang="en-US" altLang="en-US" sz="26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) + … + </a:t>
            </a:r>
            <a:r>
              <a:rPr lang="en-US" altLang="en-US" sz="2600" i="1" dirty="0" err="1">
                <a:solidFill>
                  <a:srgbClr val="FF0000"/>
                </a:solidFill>
              </a:rPr>
              <a:t>y</a:t>
            </a:r>
            <a:r>
              <a:rPr lang="en-US" altLang="en-US" sz="2600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en-US" sz="2600" i="1" dirty="0" err="1">
                <a:solidFill>
                  <a:srgbClr val="FF0000"/>
                </a:solidFill>
              </a:rPr>
              <a:t>L</a:t>
            </a:r>
            <a:r>
              <a:rPr lang="en-US" altLang="en-US" sz="2600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en-US" sz="2600" dirty="0">
                <a:solidFill>
                  <a:srgbClr val="FF0000"/>
                </a:solidFill>
              </a:rPr>
              <a:t>(</a:t>
            </a:r>
            <a:r>
              <a:rPr lang="en-US" altLang="en-US" sz="2600" i="1" dirty="0" err="1">
                <a:solidFill>
                  <a:srgbClr val="FF0000"/>
                </a:solidFill>
              </a:rPr>
              <a:t>x</a:t>
            </a:r>
            <a:r>
              <a:rPr lang="en-US" altLang="en-US" sz="2600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en-US" sz="2600" dirty="0">
                <a:solidFill>
                  <a:srgbClr val="FF0000"/>
                </a:solidFill>
              </a:rPr>
              <a:t>) (mod </a:t>
            </a:r>
            <a:r>
              <a:rPr lang="en-US" altLang="en-US" sz="2600" i="1" dirty="0">
                <a:solidFill>
                  <a:srgbClr val="FF0000"/>
                </a:solidFill>
              </a:rPr>
              <a:t>p</a:t>
            </a:r>
            <a:r>
              <a:rPr lang="en-US" altLang="en-US" sz="2600" dirty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lvl="1" indent="-460375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yang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: 			        </a:t>
            </a:r>
            <a:r>
              <a:rPr lang="en-US" altLang="en-US" sz="2800" i="1" dirty="0"/>
              <a:t>k</a:t>
            </a:r>
            <a:r>
              <a:rPr lang="en-US" altLang="en-US" sz="2800" dirty="0"/>
              <a:t> = 1, 2, …, </a:t>
            </a:r>
            <a:r>
              <a:rPr lang="en-US" altLang="en-US" sz="2800" i="1" dirty="0"/>
              <a:t>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800" i="1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lvl="1" indent="-519113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memperoleh</a:t>
            </a:r>
            <a:r>
              <a:rPr lang="en-US" altLang="en-US" sz="2800" dirty="0"/>
              <a:t> </a:t>
            </a:r>
            <a:r>
              <a:rPr lang="en-US" altLang="en-US" sz="2800" i="1" dirty="0"/>
              <a:t>M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hitung</a:t>
            </a:r>
            <a:r>
              <a:rPr lang="en-US" altLang="en-US" sz="2800" dirty="0"/>
              <a:t> </a:t>
            </a:r>
            <a:r>
              <a:rPr lang="en-US" altLang="en-US" sz="2800" i="1" dirty="0"/>
              <a:t>p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i="1" dirty="0"/>
              <a:t>x</a:t>
            </a:r>
            <a:r>
              <a:rPr lang="en-US" altLang="en-US" sz="2800" dirty="0"/>
              <a:t> = 0.</a:t>
            </a:r>
            <a:endParaRPr lang="en-US" altLang="en-US" sz="2800" i="1" dirty="0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233988" y="308610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883448"/>
              </p:ext>
            </p:extLst>
          </p:nvPr>
        </p:nvGraphicFramePr>
        <p:xfrm>
          <a:off x="3431968" y="4514005"/>
          <a:ext cx="2117767" cy="84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3" imgW="1688760" imgH="672840" progId="Equation.3">
                  <p:embed/>
                </p:oleObj>
              </mc:Choice>
              <mc:Fallback>
                <p:oleObj name="Equation" r:id="rId3" imgW="16887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968" y="4514005"/>
                        <a:ext cx="2117767" cy="844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023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23F61B-6448-44A7-8AFA-D676ABC5929B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7527"/>
            <a:ext cx="10515600" cy="5179436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partisipan</a:t>
            </a:r>
            <a:r>
              <a:rPr lang="en-US" altLang="en-US" dirty="0"/>
              <a:t> 2, 3, </a:t>
            </a:r>
            <a:r>
              <a:rPr lang="en-US" altLang="en-US" dirty="0" err="1"/>
              <a:t>dan</a:t>
            </a:r>
            <a:r>
              <a:rPr lang="en-US" altLang="en-US" dirty="0"/>
              <a:t> 7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interpolasi</a:t>
            </a:r>
            <a:r>
              <a:rPr lang="en-US" altLang="en-US" dirty="0"/>
              <a:t> Lagrange:</a:t>
            </a:r>
          </a:p>
          <a:p>
            <a:pPr marL="609600" indent="-609600">
              <a:buNone/>
            </a:pPr>
            <a:r>
              <a:rPr lang="en-US" altLang="en-US" dirty="0"/>
              <a:t>	 (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1</a:t>
            </a:r>
            <a:r>
              <a:rPr lang="en-US" altLang="en-US" dirty="0"/>
              <a:t>) = (2, 1045116192326)</a:t>
            </a:r>
          </a:p>
          <a:p>
            <a:pPr marL="609600" indent="-609600">
              <a:buNone/>
            </a:pPr>
            <a:r>
              <a:rPr lang="en-US" altLang="en-US" dirty="0"/>
              <a:t>	 (</a:t>
            </a:r>
            <a:r>
              <a:rPr lang="en-US" altLang="en-US" i="1" dirty="0"/>
              <a:t>x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2</a:t>
            </a:r>
            <a:r>
              <a:rPr lang="en-US" altLang="en-US" dirty="0"/>
              <a:t>) = (3, 154400023692)</a:t>
            </a:r>
          </a:p>
          <a:p>
            <a:pPr marL="609600" indent="-609600">
              <a:buNone/>
            </a:pPr>
            <a:r>
              <a:rPr lang="en-US" altLang="en-US" dirty="0"/>
              <a:t>	 (</a:t>
            </a:r>
            <a:r>
              <a:rPr lang="en-US" altLang="en-US" i="1" dirty="0"/>
              <a:t>x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2</a:t>
            </a:r>
            <a:r>
              <a:rPr lang="en-US" altLang="en-US" dirty="0"/>
              <a:t>) = (7, 973441680328)</a:t>
            </a:r>
          </a:p>
          <a:p>
            <a:pPr marL="609600" indent="-609600">
              <a:buNone/>
            </a:pPr>
            <a:endParaRPr lang="en-US" altLang="en-US" sz="2400" dirty="0"/>
          </a:p>
          <a:p>
            <a:pPr marL="609600" indent="-609600">
              <a:buNone/>
            </a:pPr>
            <a:r>
              <a:rPr lang="en-US" altLang="en-US" sz="2400" dirty="0"/>
              <a:t> </a:t>
            </a:r>
            <a:r>
              <a:rPr lang="en-US" altLang="en-US" dirty="0" err="1"/>
              <a:t>Hitung</a:t>
            </a:r>
            <a:r>
              <a:rPr lang="en-US" altLang="en-US" dirty="0"/>
              <a:t>: 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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baseline="-25000" dirty="0"/>
              <a:t>1</a:t>
            </a:r>
            <a:r>
              <a:rPr lang="en-US" altLang="en-US" i="1" dirty="0"/>
              <a:t>L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) + </a:t>
            </a:r>
            <a:r>
              <a:rPr lang="en-US" altLang="en-US" i="1" dirty="0"/>
              <a:t>y</a:t>
            </a:r>
            <a:r>
              <a:rPr lang="en-US" altLang="en-US" baseline="-25000" dirty="0"/>
              <a:t>2</a:t>
            </a:r>
            <a:r>
              <a:rPr lang="en-US" altLang="en-US" i="1" dirty="0"/>
              <a:t>L</a:t>
            </a:r>
            <a:r>
              <a:rPr lang="en-US" altLang="en-US" baseline="-25000" dirty="0"/>
              <a:t>2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-25000" dirty="0"/>
              <a:t>2</a:t>
            </a:r>
            <a:r>
              <a:rPr lang="en-US" altLang="en-US" dirty="0"/>
              <a:t>) + </a:t>
            </a:r>
            <a:r>
              <a:rPr lang="en-US" altLang="en-US" i="1" dirty="0"/>
              <a:t>y</a:t>
            </a:r>
            <a:r>
              <a:rPr lang="en-US" altLang="en-US" i="1" baseline="-25000" dirty="0"/>
              <a:t>3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3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3</a:t>
            </a:r>
            <a:r>
              <a:rPr lang="en-US" altLang="en-US" dirty="0"/>
              <a:t>) (mod p)</a:t>
            </a:r>
          </a:p>
          <a:p>
            <a:pPr marL="609600" indent="-609600">
              <a:buNone/>
            </a:pPr>
            <a:endParaRPr lang="en-US" altLang="en-US" sz="2400" dirty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218576"/>
              </p:ext>
            </p:extLst>
          </p:nvPr>
        </p:nvGraphicFramePr>
        <p:xfrm>
          <a:off x="2738417" y="4198918"/>
          <a:ext cx="2723064" cy="1085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3" imgW="1688760" imgH="672840" progId="Equation.3">
                  <p:embed/>
                </p:oleObj>
              </mc:Choice>
              <mc:Fallback>
                <p:oleObj name="Equation" r:id="rId3" imgW="16887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17" y="4198918"/>
                        <a:ext cx="2723064" cy="1085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578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A24B4C-1EDE-4AAE-84ED-8861E0882A8F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65" y="522514"/>
            <a:ext cx="11388437" cy="583383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Diperoleh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>
                <a:solidFill>
                  <a:srgbClr val="FF0000"/>
                </a:solidFill>
              </a:rPr>
              <a:t>p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altLang="en-US" dirty="0">
                <a:solidFill>
                  <a:srgbClr val="FF0000"/>
                </a:solidFill>
              </a:rPr>
              <a:t>20705602144728/5 – 1986192751427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+ (1095476582793/5)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(mod 1234567890133 )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bekerja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modulo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mengingat</a:t>
            </a:r>
            <a:r>
              <a:rPr lang="en-US" altLang="en-US" dirty="0"/>
              <a:t>:</a:t>
            </a:r>
          </a:p>
          <a:p>
            <a:pPr>
              <a:buNone/>
            </a:pPr>
            <a:r>
              <a:rPr lang="en-US" altLang="en-US" dirty="0"/>
              <a:t>		 1/5 = 5</a:t>
            </a:r>
            <a:r>
              <a:rPr lang="en-US" altLang="en-US" baseline="30000" dirty="0"/>
              <a:t>-1</a:t>
            </a:r>
            <a:r>
              <a:rPr lang="en-US" altLang="en-US" dirty="0"/>
              <a:t> (mod 1234567890133)</a:t>
            </a:r>
            <a:r>
              <a:rPr lang="en-US" altLang="en-US" dirty="0">
                <a:solidFill>
                  <a:srgbClr val="FF0000"/>
                </a:solidFill>
              </a:rPr>
              <a:t>  </a:t>
            </a:r>
            <a:r>
              <a:rPr lang="en-US" altLang="en-US" dirty="0"/>
              <a:t>=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740740734080 </a:t>
            </a:r>
          </a:p>
          <a:p>
            <a:pPr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 err="1">
                <a:sym typeface="Symbol" panose="05050102010706020507" pitchFamily="18" charset="2"/>
              </a:rPr>
              <a:t>Ganti</a:t>
            </a:r>
            <a:r>
              <a:rPr lang="en-US" altLang="en-US" dirty="0">
                <a:sym typeface="Symbol" panose="05050102010706020507" pitchFamily="18" charset="2"/>
              </a:rPr>
              <a:t> 1/5 </a:t>
            </a:r>
            <a:r>
              <a:rPr lang="en-US" altLang="en-US" dirty="0" err="1">
                <a:sym typeface="Symbol" panose="05050102010706020507" pitchFamily="18" charset="2"/>
              </a:rPr>
              <a:t>dapat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diganti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dengan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740740734080,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polinom</a:t>
            </a:r>
            <a:r>
              <a:rPr lang="en-US" altLang="en-US" dirty="0"/>
              <a:t> </a:t>
            </a:r>
            <a:r>
              <a:rPr lang="en-US" altLang="en-US" dirty="0" err="1"/>
              <a:t>tanpa</a:t>
            </a:r>
            <a:r>
              <a:rPr lang="en-US" altLang="en-US" dirty="0"/>
              <a:t> modulo </a:t>
            </a:r>
            <a:r>
              <a:rPr lang="en-US" altLang="en-US" i="1" dirty="0"/>
              <a:t>p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		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190503180520 + 482943028839</a:t>
            </a:r>
            <a:r>
              <a:rPr lang="en-US" altLang="en-US" i="1" dirty="0"/>
              <a:t>x</a:t>
            </a:r>
            <a:r>
              <a:rPr lang="en-US" altLang="en-US" dirty="0"/>
              <a:t> + 120674920705602144728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memperoleh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dirty="0" err="1"/>
              <a:t>hitung</a:t>
            </a:r>
            <a:r>
              <a:rPr lang="en-US" altLang="en-US" dirty="0"/>
              <a:t> p(0), </a:t>
            </a:r>
            <a:r>
              <a:rPr lang="en-US" altLang="en-US" dirty="0" err="1"/>
              <a:t>diperoleh</a:t>
            </a:r>
            <a:r>
              <a:rPr lang="en-US" altLang="en-US" dirty="0"/>
              <a:t> p(0) = </a:t>
            </a:r>
            <a:r>
              <a:rPr lang="en-US" altLang="en-US" dirty="0">
                <a:solidFill>
                  <a:srgbClr val="FF0000"/>
                </a:solidFill>
              </a:rPr>
              <a:t>190503180520</a:t>
            </a:r>
            <a:r>
              <a:rPr lang="en-US" altLang="en-US" dirty="0"/>
              <a:t> = </a:t>
            </a:r>
            <a:r>
              <a:rPr lang="en-US" altLang="en-US" i="1" dirty="0"/>
              <a:t>M</a:t>
            </a:r>
            <a:r>
              <a:rPr lang="en-US" altLang="en-US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76381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440" y="982345"/>
            <a:ext cx="8020792" cy="4351338"/>
          </a:xfrm>
        </p:spPr>
        <p:txBody>
          <a:bodyPr/>
          <a:lstStyle/>
          <a:p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 err="1"/>
              <a:t>anda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PIN </a:t>
            </a:r>
            <a:r>
              <a:rPr lang="en-US" altLang="en-US" dirty="0" err="1"/>
              <a:t>kartu</a:t>
            </a:r>
            <a:r>
              <a:rPr lang="en-US" altLang="en-US" dirty="0"/>
              <a:t> ATM </a:t>
            </a:r>
            <a:r>
              <a:rPr lang="en-US" altLang="en-US" dirty="0" err="1"/>
              <a:t>tabungan</a:t>
            </a:r>
            <a:r>
              <a:rPr lang="en-US" altLang="en-US" dirty="0"/>
              <a:t> di bank yang </a:t>
            </a:r>
            <a:r>
              <a:rPr lang="en-US" altLang="en-US" dirty="0" err="1"/>
              <a:t>tentu</a:t>
            </a:r>
            <a:r>
              <a:rPr lang="en-US" altLang="en-US" dirty="0"/>
              <a:t> </a:t>
            </a:r>
            <a:r>
              <a:rPr lang="en-US" altLang="en-US" dirty="0" err="1"/>
              <a:t>saja</a:t>
            </a:r>
            <a:r>
              <a:rPr lang="en-US" altLang="en-US" dirty="0"/>
              <a:t> </a:t>
            </a:r>
            <a:r>
              <a:rPr lang="en-US" altLang="en-US" dirty="0" err="1"/>
              <a:t>rahasia</a:t>
            </a:r>
            <a:r>
              <a:rPr lang="en-US" altLang="en-US" dirty="0"/>
              <a:t>. </a:t>
            </a:r>
          </a:p>
          <a:p>
            <a:r>
              <a:rPr lang="en-US" altLang="en-US" dirty="0" err="1"/>
              <a:t>Sebelum</a:t>
            </a:r>
            <a:r>
              <a:rPr lang="en-US" altLang="en-US" dirty="0"/>
              <a:t> </a:t>
            </a:r>
            <a:r>
              <a:rPr lang="en-US" altLang="en-US" dirty="0" err="1"/>
              <a:t>meninggal</a:t>
            </a:r>
            <a:r>
              <a:rPr lang="en-US" altLang="en-US" dirty="0"/>
              <a:t> </a:t>
            </a:r>
            <a:r>
              <a:rPr lang="en-US" altLang="en-US" dirty="0" err="1"/>
              <a:t>dunia</a:t>
            </a:r>
            <a:r>
              <a:rPr lang="en-US" altLang="en-US" dirty="0"/>
              <a:t>, </a:t>
            </a:r>
            <a:r>
              <a:rPr lang="en-US" altLang="en-US" dirty="0" err="1"/>
              <a:t>Anda</a:t>
            </a:r>
            <a:r>
              <a:rPr lang="en-US" altLang="en-US" dirty="0"/>
              <a:t> </a:t>
            </a:r>
            <a:r>
              <a:rPr lang="en-US" altLang="en-US" dirty="0" err="1"/>
              <a:t>ingin</a:t>
            </a:r>
            <a:r>
              <a:rPr lang="en-US" altLang="en-US" dirty="0"/>
              <a:t> </a:t>
            </a:r>
            <a:r>
              <a:rPr lang="en-US" altLang="en-US" dirty="0" err="1"/>
              <a:t>membagi</a:t>
            </a:r>
            <a:r>
              <a:rPr lang="en-US" altLang="en-US" dirty="0"/>
              <a:t> (</a:t>
            </a:r>
            <a:r>
              <a:rPr lang="en-US" altLang="en-US" i="1" dirty="0"/>
              <a:t>sharing</a:t>
            </a:r>
            <a:r>
              <a:rPr lang="en-US" altLang="en-US" dirty="0"/>
              <a:t>) PIN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enam</a:t>
            </a:r>
            <a:r>
              <a:rPr lang="en-US" altLang="en-US" dirty="0"/>
              <a:t> orang </a:t>
            </a:r>
            <a:r>
              <a:rPr lang="en-US" altLang="en-US" dirty="0" err="1"/>
              <a:t>anak</a:t>
            </a:r>
            <a:r>
              <a:rPr lang="en-US" altLang="en-US" dirty="0"/>
              <a:t> </a:t>
            </a:r>
            <a:r>
              <a:rPr lang="en-US" altLang="en-US" dirty="0" err="1"/>
              <a:t>anda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enam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Namun</a:t>
            </a:r>
            <a:r>
              <a:rPr lang="en-US" altLang="en-US" dirty="0"/>
              <a:t> 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merekonstruksi</a:t>
            </a:r>
            <a:r>
              <a:rPr lang="en-US" altLang="en-US" dirty="0"/>
              <a:t> PIN </a:t>
            </a:r>
            <a:r>
              <a:rPr lang="en-US" altLang="en-US" dirty="0" err="1"/>
              <a:t>semula</a:t>
            </a:r>
            <a:r>
              <a:rPr lang="en-US" altLang="en-US" dirty="0"/>
              <a:t> </a:t>
            </a:r>
            <a:r>
              <a:rPr lang="en-US" altLang="en-US" dirty="0" err="1"/>
              <a:t>dibutuhkan</a:t>
            </a:r>
            <a:r>
              <a:rPr lang="en-US" altLang="en-US" dirty="0"/>
              <a:t> </a:t>
            </a:r>
            <a:r>
              <a:rPr lang="en-US" altLang="en-US" i="1" dirty="0" err="1"/>
              <a:t>sedikitnya</a:t>
            </a:r>
            <a:r>
              <a:rPr lang="en-US" altLang="en-US" dirty="0"/>
              <a:t> </a:t>
            </a:r>
            <a:r>
              <a:rPr lang="en-US" altLang="en-US" dirty="0" err="1"/>
              <a:t>tiga</a:t>
            </a:r>
            <a:r>
              <a:rPr lang="en-US" altLang="en-US" dirty="0"/>
              <a:t> orang </a:t>
            </a:r>
            <a:r>
              <a:rPr lang="en-US" altLang="en-US" dirty="0" err="1"/>
              <a:t>anak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merangkai</a:t>
            </a:r>
            <a:r>
              <a:rPr lang="en-US" altLang="en-US" dirty="0"/>
              <a:t> </a:t>
            </a:r>
            <a:r>
              <a:rPr lang="en-US" altLang="en-US" dirty="0" err="1"/>
              <a:t>bagian-bagiannya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PIN  yang </a:t>
            </a:r>
            <a:r>
              <a:rPr lang="en-US" altLang="en-US" dirty="0" err="1"/>
              <a:t>utuh</a:t>
            </a:r>
            <a:r>
              <a:rPr lang="en-US" altLang="en-US" dirty="0"/>
              <a:t>. </a:t>
            </a:r>
          </a:p>
          <a:p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pembagian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9146" y="5436255"/>
            <a:ext cx="4408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800" i="1" dirty="0">
                <a:solidFill>
                  <a:srgbClr val="FF0000"/>
                </a:solidFill>
                <a:sym typeface="Wingdings" panose="05000000000000000000" pitchFamily="2" charset="2"/>
              </a:rPr>
              <a:t>Secret sharing schemes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!!!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438" y="1922981"/>
            <a:ext cx="3355366" cy="24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88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Trappe, W., Washington, L., </a:t>
            </a:r>
            <a:r>
              <a:rPr lang="en-US" i="1" dirty="0"/>
              <a:t>Introduction to Cryptography with Coding Theory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Pearson-Prentice Hall, 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8C051E-CE16-4546-9222-3F1AAB748CF5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00644"/>
            <a:ext cx="10515600" cy="56557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4000" dirty="0" err="1"/>
              <a:t>Terminologi</a:t>
            </a:r>
            <a:endParaRPr lang="en-US" altLang="en-US" sz="4000" i="1" dirty="0"/>
          </a:p>
          <a:p>
            <a:pPr eaLnBrk="1" hangingPunct="1"/>
            <a:endParaRPr lang="en-US" altLang="en-US" i="1" dirty="0"/>
          </a:p>
          <a:p>
            <a:pPr eaLnBrk="1" hangingPunct="1"/>
            <a:r>
              <a:rPr lang="en-US" altLang="en-US" i="1" dirty="0"/>
              <a:t>Secret</a:t>
            </a:r>
            <a:r>
              <a:rPr lang="en-US" altLang="en-US" dirty="0"/>
              <a:t>: data/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rahasia</a:t>
            </a:r>
            <a:r>
              <a:rPr lang="en-US" altLang="en-US" dirty="0"/>
              <a:t> (</a:t>
            </a:r>
            <a:r>
              <a:rPr lang="en-US" altLang="en-US" i="1" dirty="0"/>
              <a:t>password</a:t>
            </a:r>
            <a:r>
              <a:rPr lang="en-US" altLang="en-US" dirty="0"/>
              <a:t>, </a:t>
            </a:r>
            <a:r>
              <a:rPr lang="en-US" altLang="en-US" dirty="0" err="1"/>
              <a:t>kunci</a:t>
            </a:r>
            <a:r>
              <a:rPr lang="en-US" altLang="en-US" dirty="0"/>
              <a:t>, PIN, </a:t>
            </a:r>
            <a:r>
              <a:rPr lang="en-US" altLang="en-US" dirty="0" err="1"/>
              <a:t>pesan</a:t>
            </a:r>
            <a:r>
              <a:rPr lang="en-US" altLang="en-US" dirty="0"/>
              <a:t>, file, </a:t>
            </a:r>
            <a:r>
              <a:rPr lang="en-US" altLang="en-US" dirty="0" err="1"/>
              <a:t>dsb</a:t>
            </a:r>
            <a:r>
              <a:rPr lang="en-US" altLang="en-US" dirty="0"/>
              <a:t>).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/>
              <a:t>Secret</a:t>
            </a:r>
            <a:r>
              <a:rPr lang="en-US" altLang="en-US" dirty="0"/>
              <a:t> </a:t>
            </a:r>
            <a:r>
              <a:rPr lang="en-US" altLang="en-US" dirty="0" err="1"/>
              <a:t>direpresentasikan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i="1" dirty="0"/>
              <a:t>integer M</a:t>
            </a:r>
            <a:r>
              <a:rPr lang="en-US" altLang="en-US" dirty="0"/>
              <a:t>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: ‘</a:t>
            </a:r>
            <a:r>
              <a:rPr lang="en-US" altLang="en-US" dirty="0" err="1">
                <a:latin typeface="Courier New" panose="02070309020205020404" pitchFamily="49" charset="0"/>
              </a:rPr>
              <a:t>abcd</a:t>
            </a:r>
            <a:r>
              <a:rPr lang="en-US" altLang="en-US" dirty="0">
                <a:latin typeface="Courier New" panose="02070309020205020404" pitchFamily="49" charset="0"/>
              </a:rPr>
              <a:t>’</a:t>
            </a:r>
            <a:r>
              <a:rPr lang="en-US" altLang="en-US" dirty="0"/>
              <a:t>  </a:t>
            </a:r>
            <a:r>
              <a:rPr lang="en-US" altLang="en-US" dirty="0" err="1"/>
              <a:t>dinyatakan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102030405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(A = 01, B = 02, C = 03,dst)</a:t>
            </a:r>
          </a:p>
          <a:p>
            <a:pPr eaLnBrk="1" hangingPunct="1"/>
            <a:endParaRPr lang="en-US" altLang="en-US" i="1" dirty="0"/>
          </a:p>
          <a:p>
            <a:pPr eaLnBrk="1" hangingPunct="1"/>
            <a:r>
              <a:rPr lang="en-US" altLang="en-US" i="1" dirty="0"/>
              <a:t>Share</a:t>
            </a:r>
            <a:r>
              <a:rPr lang="en-US" altLang="en-US" dirty="0"/>
              <a:t>: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pembagian</a:t>
            </a:r>
            <a:r>
              <a:rPr lang="en-US" altLang="en-US" dirty="0"/>
              <a:t> </a:t>
            </a:r>
            <a:r>
              <a:rPr lang="en-US" altLang="en-US" i="1" dirty="0"/>
              <a:t>secret</a:t>
            </a:r>
          </a:p>
          <a:p>
            <a:pPr eaLnBrk="1" hangingPunct="1"/>
            <a:r>
              <a:rPr lang="en-US" altLang="en-US" i="1" dirty="0"/>
              <a:t>Dealer</a:t>
            </a:r>
            <a:r>
              <a:rPr lang="en-US" altLang="en-US" dirty="0"/>
              <a:t>: </a:t>
            </a:r>
            <a:r>
              <a:rPr lang="en-US" altLang="en-US" dirty="0" err="1"/>
              <a:t>pihak</a:t>
            </a:r>
            <a:r>
              <a:rPr lang="en-US" altLang="en-US" dirty="0"/>
              <a:t> yang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pembagian</a:t>
            </a:r>
            <a:r>
              <a:rPr lang="en-US" altLang="en-US" dirty="0"/>
              <a:t> </a:t>
            </a:r>
            <a:r>
              <a:rPr lang="en-US" altLang="en-US" i="1" dirty="0"/>
              <a:t>secret</a:t>
            </a:r>
          </a:p>
          <a:p>
            <a:pPr eaLnBrk="1" hangingPunct="1"/>
            <a:r>
              <a:rPr lang="en-US" altLang="en-US" dirty="0" err="1"/>
              <a:t>Partisipan</a:t>
            </a:r>
            <a:r>
              <a:rPr lang="en-US" altLang="en-US" dirty="0"/>
              <a:t>: orang yang </a:t>
            </a:r>
            <a:r>
              <a:rPr lang="en-US" altLang="en-US" dirty="0" err="1"/>
              <a:t>memperoleh</a:t>
            </a:r>
            <a:r>
              <a:rPr lang="en-US" altLang="en-US" dirty="0"/>
              <a:t> </a:t>
            </a:r>
            <a:r>
              <a:rPr lang="en-US" altLang="en-US" i="1" dirty="0"/>
              <a:t>share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746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231C0D7-B54B-458D-AA39-AD3402608557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07522"/>
            <a:ext cx="10515600" cy="5369441"/>
          </a:xfrm>
        </p:spPr>
        <p:txBody>
          <a:bodyPr/>
          <a:lstStyle/>
          <a:p>
            <a:pPr>
              <a:buNone/>
            </a:pPr>
            <a:r>
              <a:rPr lang="en-US" altLang="en-US" sz="4000" dirty="0" err="1"/>
              <a:t>Skema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Ambang</a:t>
            </a:r>
            <a:r>
              <a:rPr lang="en-US" altLang="en-US" sz="4000" dirty="0"/>
              <a:t>  (</a:t>
            </a:r>
            <a:r>
              <a:rPr lang="en-US" altLang="en-US" sz="4000" i="1" dirty="0"/>
              <a:t>threshold schemes</a:t>
            </a:r>
            <a:r>
              <a:rPr lang="en-US" altLang="en-US" sz="4000" dirty="0"/>
              <a:t>)</a:t>
            </a:r>
          </a:p>
          <a:p>
            <a:pPr eaLnBrk="1" hangingPunct="1"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r>
              <a:rPr lang="en-US" altLang="en-US" dirty="0" err="1">
                <a:latin typeface="Arial" panose="020B0604020202020204" pitchFamily="34" charset="0"/>
              </a:rPr>
              <a:t>Misalkan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t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i="1" dirty="0">
                <a:latin typeface="Arial" panose="020B0604020202020204" pitchFamily="34" charset="0"/>
              </a:rPr>
              <a:t>w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adalah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bilangan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bulat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positif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t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 w. </a:t>
            </a:r>
          </a:p>
          <a:p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Skema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ambang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(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t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w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adalah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metode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pembagian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pesan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kepada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w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partisipan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sedemikian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sehingga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sembarang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himpunan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bagian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terdiri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dari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t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partisipan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dapat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merekonstruksi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tetapi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jika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kurang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dari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t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maka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tidak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dapat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Symbol" panose="05050102010706020507" pitchFamily="18" charset="2"/>
              </a:rPr>
              <a:t>direkonstruksi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err="1"/>
              <a:t>Ditemukan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Shamir (1979), </a:t>
            </a:r>
            <a:r>
              <a:rPr lang="en-US" altLang="en-US" dirty="0" err="1"/>
              <a:t>dikenal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skema</a:t>
            </a:r>
            <a:r>
              <a:rPr lang="en-US" altLang="en-US" dirty="0"/>
              <a:t> </a:t>
            </a:r>
            <a:r>
              <a:rPr lang="en-US" altLang="en-US" dirty="0" err="1"/>
              <a:t>ambang</a:t>
            </a:r>
            <a:r>
              <a:rPr lang="en-US" altLang="en-US" dirty="0"/>
              <a:t> Shamir (</a:t>
            </a:r>
            <a:r>
              <a:rPr lang="en-US" altLang="en-US" i="1" dirty="0"/>
              <a:t>Shamir threshold scheme</a:t>
            </a:r>
            <a:r>
              <a:rPr lang="en-US" alt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4344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96746F7-823B-4963-9F01-9D0E103854CA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1955" y="642525"/>
            <a:ext cx="10515600" cy="57138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000" dirty="0" err="1"/>
              <a:t>Skema</a:t>
            </a:r>
            <a:r>
              <a:rPr lang="en-US" altLang="en-US" sz="4000" dirty="0"/>
              <a:t> Shamir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 err="1"/>
              <a:t>Idenya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interpolasi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</a:t>
            </a:r>
            <a:r>
              <a:rPr lang="en-US" altLang="en-US" dirty="0" err="1"/>
              <a:t>persamaan</a:t>
            </a:r>
            <a:r>
              <a:rPr lang="en-US" altLang="en-US" dirty="0"/>
              <a:t> linier </a:t>
            </a:r>
            <a:r>
              <a:rPr lang="en-US" altLang="en-US" i="1" dirty="0"/>
              <a:t>y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baseline="-25000" dirty="0"/>
              <a:t>0</a:t>
            </a:r>
            <a:r>
              <a:rPr lang="en-US" altLang="en-US" dirty="0"/>
              <a:t> + 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i="1" dirty="0"/>
              <a:t>x </a:t>
            </a:r>
            <a:r>
              <a:rPr lang="en-US" altLang="en-US" dirty="0" err="1"/>
              <a:t>diperlukan</a:t>
            </a:r>
            <a:r>
              <a:rPr lang="en-US" altLang="en-US" i="1" dirty="0"/>
              <a:t> </a:t>
            </a:r>
            <a:r>
              <a:rPr lang="en-US" altLang="en-US" dirty="0"/>
              <a:t> 2 </a:t>
            </a:r>
            <a:r>
              <a:rPr lang="en-US" altLang="en-US" dirty="0" err="1"/>
              <a:t>buah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dirty="0" err="1"/>
              <a:t>titik</a:t>
            </a:r>
            <a:r>
              <a:rPr lang="en-US" altLang="en-US" dirty="0"/>
              <a:t>: (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1</a:t>
            </a:r>
            <a:r>
              <a:rPr lang="en-US" altLang="en-US" dirty="0"/>
              <a:t>), (</a:t>
            </a:r>
            <a:r>
              <a:rPr lang="en-US" altLang="en-US" i="1" dirty="0"/>
              <a:t>x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2</a:t>
            </a:r>
            <a:r>
              <a:rPr lang="en-US" altLang="en-US" dirty="0"/>
              <a:t>)</a:t>
            </a:r>
          </a:p>
          <a:p>
            <a:pPr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</a:t>
            </a:r>
            <a:r>
              <a:rPr lang="en-US" altLang="en-US" dirty="0" err="1"/>
              <a:t>persamaan</a:t>
            </a:r>
            <a:r>
              <a:rPr lang="en-US" altLang="en-US" dirty="0"/>
              <a:t> </a:t>
            </a:r>
            <a:r>
              <a:rPr lang="en-US" altLang="en-US" dirty="0" err="1"/>
              <a:t>kuadratik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baseline="-25000" dirty="0"/>
              <a:t>0</a:t>
            </a:r>
            <a:r>
              <a:rPr lang="en-US" altLang="en-US" dirty="0"/>
              <a:t> + 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a</a:t>
            </a:r>
            <a:r>
              <a:rPr lang="en-US" altLang="en-US" baseline="-25000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</a:p>
          <a:p>
            <a:pPr>
              <a:buNone/>
            </a:pPr>
            <a:r>
              <a:rPr lang="en-US" altLang="en-US" dirty="0"/>
              <a:t>     </a:t>
            </a:r>
            <a:r>
              <a:rPr lang="en-US" altLang="en-US" dirty="0" err="1"/>
              <a:t>diperlukan</a:t>
            </a:r>
            <a:r>
              <a:rPr lang="en-US" altLang="en-US" dirty="0"/>
              <a:t> 3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(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1</a:t>
            </a:r>
            <a:r>
              <a:rPr lang="en-US" altLang="en-US" dirty="0"/>
              <a:t>), (</a:t>
            </a:r>
            <a:r>
              <a:rPr lang="en-US" altLang="en-US" i="1" dirty="0"/>
              <a:t>x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2</a:t>
            </a:r>
            <a:r>
              <a:rPr lang="en-US" altLang="en-US" dirty="0"/>
              <a:t>), (</a:t>
            </a:r>
            <a:r>
              <a:rPr lang="en-US" altLang="en-US" i="1" dirty="0"/>
              <a:t>x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baseline="-25000" dirty="0"/>
              <a:t>3</a:t>
            </a:r>
            <a:r>
              <a:rPr lang="en-US" altLang="en-US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dst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</a:t>
            </a:r>
            <a:r>
              <a:rPr lang="en-US" altLang="en-US" dirty="0" err="1"/>
              <a:t>polinomial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baseline="-25000" dirty="0"/>
              <a:t>0</a:t>
            </a:r>
            <a:r>
              <a:rPr lang="en-US" altLang="en-US" dirty="0"/>
              <a:t> + 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a</a:t>
            </a:r>
            <a:r>
              <a:rPr lang="en-US" altLang="en-US" baseline="-25000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… +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n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i="1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i="1" dirty="0"/>
              <a:t>     </a:t>
            </a:r>
            <a:r>
              <a:rPr lang="en-US" altLang="en-US" dirty="0" err="1"/>
              <a:t>diperlukan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+ 1 </a:t>
            </a:r>
            <a:r>
              <a:rPr lang="en-US" altLang="en-US" dirty="0" err="1"/>
              <a:t>titik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50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5657"/>
            <a:ext cx="10515600" cy="515031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Interpolasi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i="1" dirty="0"/>
              <a:t>n </a:t>
            </a:r>
            <a:r>
              <a:rPr lang="en-US" sz="2400" dirty="0"/>
              <a:t>yang </a:t>
            </a:r>
            <a:r>
              <a:rPr lang="en-US" sz="2400" dirty="0" err="1"/>
              <a:t>menginterplolasi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..., (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/>
              <a:t>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endParaRPr lang="en-US" sz="2400" i="1" baseline="30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3174207"/>
            <a:ext cx="75819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5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4BAE6A-A8E7-4543-B498-A82D7D9DA738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41714"/>
            <a:ext cx="10515600" cy="443524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ym typeface="Wingdings 2" panose="05020102010507070707" pitchFamily="18" charset="2"/>
              </a:rPr>
              <a:t>	(x</a:t>
            </a:r>
            <a:r>
              <a:rPr lang="en-US" altLang="en-US" sz="2000" baseline="-25000" dirty="0">
                <a:sym typeface="Wingdings 2" panose="05020102010507070707" pitchFamily="18" charset="2"/>
              </a:rPr>
              <a:t>0</a:t>
            </a:r>
            <a:r>
              <a:rPr lang="en-US" altLang="en-US" sz="2000" dirty="0">
                <a:sym typeface="Wingdings 2" panose="05020102010507070707" pitchFamily="18" charset="2"/>
              </a:rPr>
              <a:t>, y</a:t>
            </a:r>
            <a:r>
              <a:rPr lang="en-US" altLang="en-US" sz="2000" baseline="-25000" dirty="0">
                <a:sym typeface="Wingdings 2" panose="05020102010507070707" pitchFamily="18" charset="2"/>
              </a:rPr>
              <a:t>0</a:t>
            </a:r>
            <a:r>
              <a:rPr lang="en-US" altLang="en-US" sz="2000" dirty="0">
                <a:sym typeface="Wingdings 2" panose="05020102010507070707" pitchFamily="18" charset="2"/>
              </a:rPr>
              <a:t>)     	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sym typeface="Wingdings 2" panose="050201020105070707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sym typeface="Wingdings 2" panose="050201020105070707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ym typeface="Wingdings 2" panose="05020102010507070707" pitchFamily="18" charset="2"/>
              </a:rPr>
              <a:t>				         (x</a:t>
            </a:r>
            <a:r>
              <a:rPr lang="en-US" altLang="en-US" sz="2000" baseline="-25000" dirty="0">
                <a:sym typeface="Wingdings 2" panose="05020102010507070707" pitchFamily="18" charset="2"/>
              </a:rPr>
              <a:t>1</a:t>
            </a:r>
            <a:r>
              <a:rPr lang="en-US" altLang="en-US" sz="2000" dirty="0">
                <a:sym typeface="Wingdings 2" panose="05020102010507070707" pitchFamily="18" charset="2"/>
              </a:rPr>
              <a:t>, y</a:t>
            </a:r>
            <a:r>
              <a:rPr lang="en-US" altLang="en-US" sz="2000" baseline="-25000" dirty="0">
                <a:sym typeface="Wingdings 2" panose="05020102010507070707" pitchFamily="18" charset="2"/>
              </a:rPr>
              <a:t>1</a:t>
            </a:r>
            <a:r>
              <a:rPr lang="en-US" altLang="en-US" sz="2000" dirty="0">
                <a:sym typeface="Wingdings 2" panose="05020102010507070707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sym typeface="Wingdings 2" panose="05020102010507070707" pitchFamily="18" charset="2"/>
            </a:endParaRPr>
          </a:p>
          <a:p>
            <a:pPr>
              <a:buNone/>
            </a:pPr>
            <a:r>
              <a:rPr lang="en-US" altLang="en-US" dirty="0" err="1">
                <a:sym typeface="Wingdings 2" panose="05020102010507070707" pitchFamily="18" charset="2"/>
              </a:rPr>
              <a:t>Substitusikan</a:t>
            </a:r>
            <a:r>
              <a:rPr lang="en-US" altLang="en-US" dirty="0">
                <a:sym typeface="Wingdings 2" panose="05020102010507070707" pitchFamily="18" charset="2"/>
              </a:rPr>
              <a:t> (x</a:t>
            </a:r>
            <a:r>
              <a:rPr lang="en-US" altLang="en-US" baseline="-25000" dirty="0">
                <a:sym typeface="Wingdings 2" panose="05020102010507070707" pitchFamily="18" charset="2"/>
              </a:rPr>
              <a:t>0</a:t>
            </a:r>
            <a:r>
              <a:rPr lang="en-US" altLang="en-US" dirty="0">
                <a:sym typeface="Wingdings 2" panose="05020102010507070707" pitchFamily="18" charset="2"/>
              </a:rPr>
              <a:t>, y</a:t>
            </a:r>
            <a:r>
              <a:rPr lang="en-US" altLang="en-US" baseline="-25000" dirty="0">
                <a:sym typeface="Wingdings 2" panose="05020102010507070707" pitchFamily="18" charset="2"/>
              </a:rPr>
              <a:t>0</a:t>
            </a:r>
            <a:r>
              <a:rPr lang="en-US" altLang="en-US" dirty="0">
                <a:sym typeface="Wingdings 2" panose="05020102010507070707" pitchFamily="18" charset="2"/>
              </a:rPr>
              <a:t>) </a:t>
            </a:r>
            <a:r>
              <a:rPr lang="en-US" altLang="en-US" dirty="0" err="1">
                <a:sym typeface="Wingdings 2" panose="05020102010507070707" pitchFamily="18" charset="2"/>
              </a:rPr>
              <a:t>dan</a:t>
            </a:r>
            <a:r>
              <a:rPr lang="en-US" altLang="en-US" dirty="0">
                <a:sym typeface="Wingdings 2" panose="05020102010507070707" pitchFamily="18" charset="2"/>
              </a:rPr>
              <a:t> (x</a:t>
            </a:r>
            <a:r>
              <a:rPr lang="en-US" altLang="en-US" baseline="-25000" dirty="0">
                <a:sym typeface="Wingdings 2" panose="05020102010507070707" pitchFamily="18" charset="2"/>
              </a:rPr>
              <a:t>1</a:t>
            </a:r>
            <a:r>
              <a:rPr lang="en-US" altLang="en-US" dirty="0">
                <a:sym typeface="Wingdings 2" panose="05020102010507070707" pitchFamily="18" charset="2"/>
              </a:rPr>
              <a:t>, y</a:t>
            </a:r>
            <a:r>
              <a:rPr lang="en-US" altLang="en-US" baseline="-25000" dirty="0">
                <a:sym typeface="Wingdings 2" panose="05020102010507070707" pitchFamily="18" charset="2"/>
              </a:rPr>
              <a:t>1</a:t>
            </a:r>
            <a:r>
              <a:rPr lang="en-US" altLang="en-US" dirty="0">
                <a:sym typeface="Wingdings 2" panose="05020102010507070707" pitchFamily="18" charset="2"/>
              </a:rPr>
              <a:t>) </a:t>
            </a:r>
            <a:r>
              <a:rPr lang="en-US" altLang="en-US" dirty="0" err="1">
                <a:sym typeface="Wingdings 2" panose="05020102010507070707" pitchFamily="18" charset="2"/>
              </a:rPr>
              <a:t>ke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dirty="0" err="1">
                <a:sym typeface="Wingdings 2" panose="05020102010507070707" pitchFamily="18" charset="2"/>
              </a:rPr>
              <a:t>dalam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baseline="-25000" dirty="0"/>
              <a:t>0</a:t>
            </a:r>
            <a:r>
              <a:rPr lang="en-US" altLang="en-US" dirty="0"/>
              <a:t> + </a:t>
            </a:r>
            <a:r>
              <a:rPr lang="en-US" altLang="en-US" i="1" dirty="0"/>
              <a:t>a</a:t>
            </a:r>
            <a:r>
              <a:rPr lang="en-US" altLang="en-US" baseline="-25000" dirty="0"/>
              <a:t>1</a:t>
            </a:r>
            <a:r>
              <a:rPr lang="en-US" altLang="en-US" i="1" dirty="0"/>
              <a:t>x </a:t>
            </a:r>
            <a:r>
              <a:rPr lang="en-US" altLang="en-US" dirty="0"/>
              <a:t>, </a:t>
            </a:r>
            <a:r>
              <a:rPr lang="en-US" altLang="en-US" dirty="0" err="1"/>
              <a:t>diperoleh</a:t>
            </a:r>
            <a:r>
              <a:rPr lang="en-US" altLang="en-US" dirty="0"/>
              <a:t> SPL: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sym typeface="Wingdings 2" panose="050201020105070707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ym typeface="Wingdings 2" panose="05020102010507070707" pitchFamily="18" charset="2"/>
              </a:rPr>
              <a:t>	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y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0</a:t>
            </a:r>
            <a:r>
              <a:rPr lang="en-US" altLang="en-US" dirty="0">
                <a:solidFill>
                  <a:srgbClr val="FF0000"/>
                </a:solidFill>
                <a:sym typeface="Wingdings 2" panose="05020102010507070707" pitchFamily="18" charset="2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a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0</a:t>
            </a:r>
            <a:r>
              <a:rPr lang="en-US" altLang="en-US" dirty="0">
                <a:solidFill>
                  <a:srgbClr val="FF0000"/>
                </a:solidFill>
                <a:sym typeface="Wingdings 2" panose="05020102010507070707" pitchFamily="18" charset="2"/>
              </a:rPr>
              <a:t> + 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a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1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sym typeface="Wingdings 2" panose="05020102010507070707" pitchFamily="18" charset="2"/>
              </a:rPr>
              <a:t>	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y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Wingdings 2" panose="05020102010507070707" pitchFamily="18" charset="2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a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0</a:t>
            </a:r>
            <a:r>
              <a:rPr lang="en-US" altLang="en-US" dirty="0">
                <a:solidFill>
                  <a:srgbClr val="FF0000"/>
                </a:solidFill>
                <a:sym typeface="Wingdings 2" panose="05020102010507070707" pitchFamily="18" charset="2"/>
              </a:rPr>
              <a:t> + 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a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1</a:t>
            </a:r>
            <a:r>
              <a:rPr lang="en-US" altLang="en-US" i="1" dirty="0">
                <a:solidFill>
                  <a:srgbClr val="FF0000"/>
                </a:solidFill>
                <a:sym typeface="Wingdings 2" panose="05020102010507070707" pitchFamily="18" charset="2"/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  <a:sym typeface="Wingdings 2" panose="05020102010507070707" pitchFamily="18" charset="2"/>
              </a:rPr>
              <a:t>1</a:t>
            </a:r>
            <a:r>
              <a:rPr lang="en-US" altLang="en-US" dirty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sym typeface="Wingdings 2" panose="050201020105070707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err="1">
                <a:sym typeface="Wingdings 2" panose="05020102010507070707" pitchFamily="18" charset="2"/>
              </a:rPr>
              <a:t>dapat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dirty="0" err="1">
                <a:sym typeface="Wingdings 2" panose="05020102010507070707" pitchFamily="18" charset="2"/>
              </a:rPr>
              <a:t>dipecahkan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dirty="0" err="1">
                <a:sym typeface="Wingdings 2" panose="05020102010507070707" pitchFamily="18" charset="2"/>
              </a:rPr>
              <a:t>untuk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dirty="0" err="1">
                <a:sym typeface="Wingdings 2" panose="05020102010507070707" pitchFamily="18" charset="2"/>
              </a:rPr>
              <a:t>menentukan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i="1" dirty="0">
                <a:sym typeface="Wingdings 2" panose="05020102010507070707" pitchFamily="18" charset="2"/>
              </a:rPr>
              <a:t>a</a:t>
            </a:r>
            <a:r>
              <a:rPr lang="en-US" altLang="en-US" baseline="-25000" dirty="0">
                <a:sym typeface="Wingdings 2" panose="05020102010507070707" pitchFamily="18" charset="2"/>
              </a:rPr>
              <a:t>0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dirty="0" err="1">
                <a:sym typeface="Wingdings 2" panose="05020102010507070707" pitchFamily="18" charset="2"/>
              </a:rPr>
              <a:t>dan</a:t>
            </a:r>
            <a:r>
              <a:rPr lang="en-US" altLang="en-US" dirty="0">
                <a:sym typeface="Wingdings 2" panose="05020102010507070707" pitchFamily="18" charset="2"/>
              </a:rPr>
              <a:t> </a:t>
            </a:r>
            <a:r>
              <a:rPr lang="en-US" altLang="en-US" i="1" dirty="0">
                <a:sym typeface="Wingdings 2" panose="05020102010507070707" pitchFamily="18" charset="2"/>
              </a:rPr>
              <a:t>a</a:t>
            </a:r>
            <a:r>
              <a:rPr lang="en-US" altLang="en-US" baseline="-25000" dirty="0">
                <a:sym typeface="Wingdings 2" panose="05020102010507070707" pitchFamily="18" charset="2"/>
              </a:rPr>
              <a:t>1</a:t>
            </a:r>
            <a:endParaRPr lang="en-US" altLang="en-US" dirty="0">
              <a:sym typeface="Wingdings 2" panose="050201020105070707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685799" y="1638527"/>
            <a:ext cx="2643251" cy="1474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07425" y="1825625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/>
              <a:t>y</a:t>
            </a:r>
            <a:r>
              <a:rPr lang="en-US" altLang="en-US" sz="2400" dirty="0"/>
              <a:t> =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+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i="1" dirty="0"/>
              <a:t>x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64029" y="715315"/>
            <a:ext cx="3873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Contoh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 err="1">
                <a:solidFill>
                  <a:srgbClr val="FF0000"/>
                </a:solidFill>
              </a:rPr>
              <a:t>Interpolasi</a:t>
            </a:r>
            <a:r>
              <a:rPr lang="en-US" sz="2800" dirty="0">
                <a:solidFill>
                  <a:srgbClr val="FF0000"/>
                </a:solidFill>
              </a:rPr>
              <a:t>  linier</a:t>
            </a:r>
          </a:p>
        </p:txBody>
      </p:sp>
    </p:spTree>
    <p:extLst>
      <p:ext uri="{BB962C8B-B14F-4D97-AF65-F5344CB8AC3E}">
        <p14:creationId xmlns:p14="http://schemas.microsoft.com/office/powerpoint/2010/main" val="97925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4" y="381000"/>
            <a:ext cx="10907486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interpolasi</a:t>
            </a:r>
            <a:r>
              <a:rPr lang="en-US" dirty="0"/>
              <a:t> </a:t>
            </a:r>
            <a:r>
              <a:rPr lang="en-US" dirty="0" err="1"/>
              <a:t>berderajat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y =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dibutuhkan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+1)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data.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menyulihkan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),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),</a:t>
            </a:r>
            <a:r>
              <a:rPr lang="en-US" baseline="-25000" dirty="0"/>
              <a:t> </a:t>
            </a:r>
            <a:r>
              <a:rPr lang="en-US" dirty="0"/>
              <a:t>..., (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</a:t>
            </a:r>
            <a:r>
              <a:rPr lang="en-US" dirty="0" err="1"/>
              <a:t>diperoleh</a:t>
            </a:r>
            <a:r>
              <a:rPr lang="en-US" i="1" dirty="0"/>
              <a:t> 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baseline="-25000" dirty="0"/>
              <a:t>n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...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n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...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n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...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n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...		  ...		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i="1" baseline="-25000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i="1" baseline="-25000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... +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n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i="1" baseline="-25000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 err="1">
                <a:solidFill>
                  <a:srgbClr val="FF0000"/>
                </a:solidFill>
              </a:rPr>
              <a:t>y</a:t>
            </a:r>
            <a:r>
              <a:rPr lang="en-US" i="1" baseline="-25000" dirty="0" err="1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pelajari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0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AA237A-7394-423F-B592-1F5524DB48EC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547" y="724395"/>
            <a:ext cx="10795660" cy="584266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en-US" sz="4000" dirty="0" err="1"/>
              <a:t>Skema</a:t>
            </a:r>
            <a:r>
              <a:rPr lang="en-US" altLang="en-US" sz="4000" dirty="0"/>
              <a:t> (</a:t>
            </a:r>
            <a:r>
              <a:rPr lang="en-US" altLang="en-US" sz="4000" i="1" dirty="0"/>
              <a:t>t</a:t>
            </a:r>
            <a:r>
              <a:rPr lang="en-US" altLang="en-US" sz="4000" dirty="0"/>
              <a:t>, </a:t>
            </a:r>
            <a:r>
              <a:rPr lang="en-US" altLang="en-US" sz="4000" i="1" dirty="0"/>
              <a:t>w</a:t>
            </a:r>
            <a:r>
              <a:rPr lang="en-US" altLang="en-US" sz="4000" dirty="0"/>
              <a:t>)</a:t>
            </a:r>
          </a:p>
          <a:p>
            <a:pPr marL="609600" indent="-609600">
              <a:buNone/>
            </a:pPr>
            <a:r>
              <a:rPr lang="en-US" altLang="en-US" dirty="0" err="1"/>
              <a:t>Algoritma</a:t>
            </a:r>
            <a:r>
              <a:rPr lang="en-US" altLang="en-US" dirty="0"/>
              <a:t>: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/>
              <a:t>Pilih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prima </a:t>
            </a:r>
            <a:r>
              <a:rPr lang="en-US" altLang="en-US" i="1" dirty="0"/>
              <a:t>p</a:t>
            </a:r>
            <a:r>
              <a:rPr lang="en-US" altLang="en-US" dirty="0"/>
              <a:t>, yang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juga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i="1" dirty="0"/>
              <a:t>w</a:t>
            </a:r>
            <a:r>
              <a:rPr lang="en-US" altLang="en-US" dirty="0"/>
              <a:t> </a:t>
            </a:r>
            <a:r>
              <a:rPr lang="en-US" altLang="en-US" dirty="0" err="1"/>
              <a:t>partisipan</a:t>
            </a:r>
            <a:r>
              <a:rPr lang="en-US" altLang="en-US" dirty="0"/>
              <a:t>.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komputasi</a:t>
            </a:r>
            <a:r>
              <a:rPr lang="en-US" altLang="en-US" dirty="0"/>
              <a:t> </a:t>
            </a:r>
            <a:r>
              <a:rPr lang="en-US" altLang="en-US" dirty="0" err="1"/>
              <a:t>dihasilkan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modulus </a:t>
            </a:r>
            <a:r>
              <a:rPr lang="en-US" altLang="en-US" i="1" dirty="0"/>
              <a:t>p</a:t>
            </a:r>
            <a:r>
              <a:rPr lang="en-US" altLang="en-US" dirty="0"/>
              <a:t>.</a:t>
            </a:r>
          </a:p>
          <a:p>
            <a:pPr marL="609600" indent="-609600">
              <a:buFontTx/>
              <a:buAutoNum type="arabicPeriod"/>
            </a:pP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 err="1"/>
              <a:t>Pilih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– 1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bulat</a:t>
            </a:r>
            <a:r>
              <a:rPr lang="en-US" altLang="en-US" dirty="0"/>
              <a:t> </a:t>
            </a:r>
            <a:r>
              <a:rPr lang="en-US" altLang="en-US" dirty="0" err="1"/>
              <a:t>acak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modulus </a:t>
            </a:r>
            <a:r>
              <a:rPr lang="en-US" altLang="en-US" i="1" dirty="0"/>
              <a:t>p</a:t>
            </a:r>
            <a:r>
              <a:rPr lang="en-US" altLang="en-US" dirty="0"/>
              <a:t>,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 – 1 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nyatakan</a:t>
            </a:r>
            <a:r>
              <a:rPr lang="en-US" altLang="en-US" dirty="0"/>
              <a:t> </a:t>
            </a:r>
            <a:r>
              <a:rPr lang="en-US" altLang="en-US" dirty="0" err="1"/>
              <a:t>polinomial</a:t>
            </a:r>
            <a:r>
              <a:rPr lang="en-US" altLang="en-US" dirty="0"/>
              <a:t>:</a:t>
            </a:r>
            <a:r>
              <a:rPr lang="en-US" altLang="en-US" baseline="-25000" dirty="0"/>
              <a:t> </a:t>
            </a:r>
          </a:p>
          <a:p>
            <a:pPr marL="0" indent="0">
              <a:buNone/>
            </a:pPr>
            <a:endParaRPr lang="en-US" altLang="en-US" baseline="-25000" dirty="0"/>
          </a:p>
          <a:p>
            <a:pPr marL="609600" indent="-609600">
              <a:buNone/>
            </a:pPr>
            <a:r>
              <a:rPr lang="en-US" altLang="en-US" dirty="0"/>
              <a:t>		</a:t>
            </a:r>
            <a:r>
              <a:rPr lang="en-US" altLang="en-US" i="1" dirty="0"/>
              <a:t>s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 </a:t>
            </a:r>
            <a:r>
              <a:rPr lang="en-US" altLang="en-US" i="1" dirty="0"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 +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+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i="1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+ … + </a:t>
            </a:r>
            <a:r>
              <a:rPr lang="en-US" altLang="en-US" i="1" dirty="0" err="1"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t</a:t>
            </a:r>
            <a:r>
              <a:rPr lang="en-US" altLang="en-US" baseline="-25000" dirty="0">
                <a:sym typeface="Symbol" panose="05050102010706020507" pitchFamily="18" charset="2"/>
              </a:rPr>
              <a:t> – 1 </a:t>
            </a:r>
            <a:r>
              <a:rPr lang="en-US" altLang="en-US" i="1" dirty="0" err="1">
                <a:sym typeface="Symbol" panose="05050102010706020507" pitchFamily="18" charset="2"/>
              </a:rPr>
              <a:t>x</a:t>
            </a:r>
            <a:r>
              <a:rPr lang="en-US" altLang="en-US" i="1" baseline="30000" dirty="0" err="1">
                <a:sym typeface="Symbol" panose="05050102010706020507" pitchFamily="18" charset="2"/>
              </a:rPr>
              <a:t>t</a:t>
            </a:r>
            <a:r>
              <a:rPr lang="en-US" altLang="en-US" baseline="30000" dirty="0">
                <a:sym typeface="Symbol" panose="05050102010706020507" pitchFamily="18" charset="2"/>
              </a:rPr>
              <a:t> – 1 </a:t>
            </a:r>
            <a:r>
              <a:rPr lang="en-US" altLang="en-US" dirty="0">
                <a:sym typeface="Symbol" panose="05050102010706020507" pitchFamily="18" charset="2"/>
              </a:rPr>
              <a:t>(mod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)	</a:t>
            </a:r>
          </a:p>
          <a:p>
            <a:pPr marL="609600" indent="-609600"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</a:p>
          <a:p>
            <a:pPr marL="609600" indent="-609600">
              <a:buNone/>
            </a:pPr>
            <a:r>
              <a:rPr lang="en-US" altLang="en-US" dirty="0">
                <a:sym typeface="Symbol" panose="05050102010706020507" pitchFamily="18" charset="2"/>
              </a:rPr>
              <a:t>       </a:t>
            </a:r>
            <a:r>
              <a:rPr lang="en-US" altLang="en-US" dirty="0" err="1">
                <a:sym typeface="Symbol" panose="05050102010706020507" pitchFamily="18" charset="2"/>
              </a:rPr>
              <a:t>sedemikian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sehingga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dirty="0">
                <a:sym typeface="Symbol" panose="05050102010706020507" pitchFamily="18" charset="2"/>
              </a:rPr>
              <a:t>(0)  </a:t>
            </a:r>
            <a:r>
              <a:rPr lang="en-US" altLang="en-US" i="1" dirty="0"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 (mod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).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760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1626</Words>
  <Application>Microsoft Office PowerPoint</Application>
  <PresentationFormat>Widescreen</PresentationFormat>
  <Paragraphs>198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Office Theme</vt:lpstr>
      <vt:lpstr>Equation</vt:lpstr>
      <vt:lpstr>Skema Pembagian Data Rahasia (Secret Sharing Scheme)</vt:lpstr>
      <vt:lpstr>PowerPoint Presentation</vt:lpstr>
      <vt:lpstr>PowerPoint Presentation</vt:lpstr>
      <vt:lpstr>PowerPoint Presentation</vt:lpstr>
      <vt:lpstr>PowerPoint Presentation</vt:lpstr>
      <vt:lpstr>Interpolasi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Penerapan Matematika Lanjut  dalam Bidang Informatika</dc:title>
  <dc:creator>rinaldi-irk</dc:creator>
  <cp:lastModifiedBy>Rinaldi Munir</cp:lastModifiedBy>
  <cp:revision>107</cp:revision>
  <dcterms:created xsi:type="dcterms:W3CDTF">2017-10-12T07:06:50Z</dcterms:created>
  <dcterms:modified xsi:type="dcterms:W3CDTF">2021-11-17T10:41:58Z</dcterms:modified>
</cp:coreProperties>
</file>