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6358B-367F-4857-AAB9-B9CA316ECDF8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BF22E-907A-4141-A050-B9DA7F36A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3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128-8FFD-4BD4-91CF-167A6324CA0A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687E-D937-4E5B-9819-13D2D21B28F0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0C05-7DFF-4759-AD22-3884051488AC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DEDF-8403-4328-8951-918D6A846CBA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B253-6B7B-4964-94AD-A707A198E6D7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A802-D5FB-4B59-A0D4-BBD5E3C1BF81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AA65-073C-4E91-B001-4B5AE33E414A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5F6C-9337-41A2-9533-256283758570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F97-0D81-48BE-9228-DB556FB5EFD5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5CAC-E819-4695-B0F3-00B3C46E892E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DD3D-EF9A-40CD-A8A5-00C2B104DE5E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F120-9868-47FA-AADE-7E030293DEB7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IF4020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18 – 13 = 5.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Bandingkan</a:t>
            </a:r>
            <a:r>
              <a:rPr lang="en-US" dirty="0"/>
              <a:t> 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6. </a:t>
            </a:r>
            <a:r>
              <a:rPr lang="en-US" dirty="0" err="1"/>
              <a:t>Karena</a:t>
            </a:r>
            <a:r>
              <a:rPr lang="en-US" dirty="0"/>
              <a:t> 6 &gt; 5, </a:t>
            </a:r>
            <a:r>
              <a:rPr lang="en-US" dirty="0" err="1"/>
              <a:t>maka</a:t>
            </a:r>
            <a:r>
              <a:rPr lang="en-US" dirty="0"/>
              <a:t> 6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3.  </a:t>
            </a:r>
            <a:r>
              <a:rPr lang="en-US" dirty="0" err="1"/>
              <a:t>Karena</a:t>
            </a:r>
            <a:r>
              <a:rPr lang="en-US" dirty="0"/>
              <a:t> 3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5, </a:t>
            </a:r>
            <a:r>
              <a:rPr lang="en-US" dirty="0" err="1"/>
              <a:t>maka</a:t>
            </a:r>
            <a:r>
              <a:rPr lang="en-US" dirty="0"/>
              <a:t> 3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5 – 3 = 2.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2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2. </a:t>
            </a:r>
            <a:r>
              <a:rPr lang="en-US" dirty="0" err="1"/>
              <a:t>Karena</a:t>
            </a:r>
            <a:r>
              <a:rPr lang="en-US" dirty="0"/>
              <a:t> 2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2, </a:t>
            </a:r>
            <a:r>
              <a:rPr lang="en-US" dirty="0" err="1"/>
              <a:t>maka</a:t>
            </a:r>
            <a:r>
              <a:rPr lang="en-US" dirty="0"/>
              <a:t> 2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knapsack.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– 2 = 0.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/>
              <a:t>bobot</a:t>
            </a:r>
            <a:r>
              <a:rPr lang="en-US" sz="3000" dirty="0"/>
              <a:t> total </a:t>
            </a:r>
            <a:r>
              <a:rPr lang="en-US" sz="3000" dirty="0" err="1"/>
              <a:t>tersisa</a:t>
            </a:r>
            <a:r>
              <a:rPr lang="en-US" sz="3000" dirty="0"/>
              <a:t> = 0, </a:t>
            </a:r>
            <a:r>
              <a:rPr lang="en-US" sz="3000" dirty="0" err="1"/>
              <a:t>maka</a:t>
            </a:r>
            <a:r>
              <a:rPr lang="en-US" sz="3000" dirty="0"/>
              <a:t> </a:t>
            </a:r>
            <a:r>
              <a:rPr lang="en-US" sz="3000" dirty="0" err="1"/>
              <a:t>solusi</a:t>
            </a:r>
            <a:r>
              <a:rPr lang="en-US" sz="3000" dirty="0"/>
              <a:t> </a:t>
            </a:r>
            <a:r>
              <a:rPr lang="en-US" sz="3000" dirty="0" err="1"/>
              <a:t>persoalan</a:t>
            </a:r>
            <a:r>
              <a:rPr lang="en-US" sz="3000" dirty="0"/>
              <a:t> </a:t>
            </a:r>
            <a:r>
              <a:rPr lang="en-US" sz="3000" i="1" dirty="0" err="1"/>
              <a:t>superincreasing</a:t>
            </a:r>
            <a:r>
              <a:rPr lang="en-US" sz="3000" i="1" dirty="0"/>
              <a:t> knapsack</a:t>
            </a:r>
            <a:r>
              <a:rPr lang="en-US" sz="3000" dirty="0"/>
              <a:t> </a:t>
            </a:r>
            <a:r>
              <a:rPr lang="en-US" sz="3000" dirty="0" err="1"/>
              <a:t>ditemukan</a:t>
            </a:r>
            <a:r>
              <a:rPr lang="en-US" sz="3000" dirty="0"/>
              <a:t>. </a:t>
            </a:r>
            <a:r>
              <a:rPr lang="en-US" sz="3000" dirty="0" err="1"/>
              <a:t>Barisan</a:t>
            </a:r>
            <a:r>
              <a:rPr lang="en-US" sz="3000" dirty="0"/>
              <a:t> </a:t>
            </a:r>
            <a:r>
              <a:rPr lang="en-US" sz="3000" dirty="0" err="1"/>
              <a:t>bobot</a:t>
            </a:r>
            <a:r>
              <a:rPr lang="en-US" sz="3000" dirty="0"/>
              <a:t> yang </a:t>
            </a:r>
            <a:r>
              <a:rPr lang="en-US" sz="3000" dirty="0" err="1"/>
              <a:t>dimasukkan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i="1" dirty="0"/>
              <a:t>knapsack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 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	{</a:t>
            </a:r>
            <a:r>
              <a:rPr lang="en-US" sz="3000" dirty="0"/>
              <a:t>2, 3, – , 13, – , 52}  </a:t>
            </a:r>
          </a:p>
          <a:p>
            <a:pPr>
              <a:buNone/>
            </a:pPr>
            <a:r>
              <a:rPr lang="en-US" sz="3000" dirty="0" smtClean="0"/>
              <a:t>	</a:t>
            </a:r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err="1" smtClean="0"/>
              <a:t>sehingga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 </a:t>
            </a:r>
          </a:p>
          <a:p>
            <a:pPr>
              <a:buNone/>
            </a:pPr>
            <a:r>
              <a:rPr lang="en-US" sz="3000" dirty="0" smtClean="0"/>
              <a:t>	   </a:t>
            </a:r>
            <a:r>
              <a:rPr lang="en-US" sz="3000" dirty="0"/>
              <a:t>70 =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2)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3) + (0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6)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13) + 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     (</a:t>
            </a:r>
            <a:r>
              <a:rPr lang="en-US" sz="3000" dirty="0"/>
              <a:t>0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27)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52)</a:t>
            </a:r>
          </a:p>
          <a:p>
            <a:pPr>
              <a:buNone/>
            </a:pPr>
            <a:r>
              <a:rPr lang="en-US" sz="3000" dirty="0"/>
              <a:t> 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/>
              <a:t>kata</a:t>
            </a:r>
            <a:r>
              <a:rPr lang="en-US" sz="3000" dirty="0"/>
              <a:t> lain, </a:t>
            </a:r>
            <a:r>
              <a:rPr lang="en-US" sz="3000" dirty="0" err="1"/>
              <a:t>plainteks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kriptogram</a:t>
            </a:r>
            <a:r>
              <a:rPr lang="en-US" sz="3000" dirty="0"/>
              <a:t> 70 </a:t>
            </a:r>
            <a:r>
              <a:rPr lang="en-US" sz="3000" dirty="0" err="1" smtClean="0"/>
              <a:t>adalah</a:t>
            </a:r>
            <a:endParaRPr lang="en-US" sz="3000" dirty="0" smtClean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	 </a:t>
            </a:r>
            <a:r>
              <a:rPr lang="en-US" sz="3000" dirty="0">
                <a:solidFill>
                  <a:srgbClr val="FF0000"/>
                </a:solidFill>
              </a:rPr>
              <a:t>110101</a:t>
            </a:r>
            <a:r>
              <a:rPr lang="en-US" sz="3000" dirty="0"/>
              <a:t>.</a:t>
            </a:r>
          </a:p>
          <a:p>
            <a:pPr>
              <a:buNone/>
            </a:pPr>
            <a:r>
              <a:rPr lang="en-US" sz="300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Algoritma</a:t>
            </a:r>
            <a:r>
              <a:rPr lang="en-US" b="1" i="1" dirty="0"/>
              <a:t> Knapsack </a:t>
            </a:r>
            <a:r>
              <a:rPr lang="en-US" b="1" i="1" dirty="0" err="1" smtClean="0"/>
              <a:t>Kunci-Publik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didekripsi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i="1" dirty="0"/>
              <a:t> knapsack </a:t>
            </a:r>
            <a:r>
              <a:rPr lang="en-US" dirty="0" err="1"/>
              <a:t>atau</a:t>
            </a:r>
            <a:r>
              <a:rPr lang="en-US" i="1" dirty="0"/>
              <a:t> normal knapsack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eksponensial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i="1" dirty="0"/>
              <a:t> knapsack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i="1" dirty="0" smtClean="0"/>
              <a:t>non-</a:t>
            </a:r>
            <a:r>
              <a:rPr lang="en-US" sz="2800" i="1" dirty="0" err="1" smtClean="0"/>
              <a:t>superincreasing</a:t>
            </a:r>
            <a:r>
              <a:rPr lang="en-US" sz="2800" dirty="0" smtClean="0"/>
              <a:t>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rahasia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superincreasing</a:t>
            </a:r>
            <a:r>
              <a:rPr lang="en-US" sz="2800" dirty="0" smtClean="0"/>
              <a:t>. </a:t>
            </a:r>
          </a:p>
          <a:p>
            <a:endParaRPr lang="en-US" sz="2800" dirty="0"/>
          </a:p>
          <a:p>
            <a:r>
              <a:rPr lang="en-US" sz="2800" dirty="0" err="1" smtClean="0"/>
              <a:t>Modifikasi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Martin Hellman </a:t>
            </a:r>
            <a:r>
              <a:rPr lang="en-US" sz="2800" dirty="0" err="1" smtClean="0"/>
              <a:t>dan</a:t>
            </a:r>
            <a:r>
              <a:rPr lang="en-US" sz="2800" dirty="0" smtClean="0"/>
              <a:t> Ralph </a:t>
            </a:r>
            <a:r>
              <a:rPr lang="en-US" sz="2800" dirty="0" err="1" smtClean="0"/>
              <a:t>Merkle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/>
            <a:r>
              <a:rPr lang="en-US" dirty="0"/>
              <a:t>Cara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:</a:t>
            </a:r>
            <a:endParaRPr lang="en-US" sz="2400" dirty="0"/>
          </a:p>
          <a:p>
            <a:pPr marL="850900" lvl="1" indent="-449263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.</a:t>
            </a:r>
            <a:endParaRPr lang="en-US" sz="2000" dirty="0"/>
          </a:p>
          <a:p>
            <a:pPr marL="850900" lvl="1" indent="-449263">
              <a:buFont typeface="+mj-lt"/>
              <a:buAutoNum type="arabicPeriod"/>
            </a:pPr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modulo </a:t>
            </a:r>
            <a:r>
              <a:rPr lang="en-US" i="1" dirty="0"/>
              <a:t>m</a:t>
            </a:r>
            <a:r>
              <a:rPr lang="en-US" dirty="0"/>
              <a:t>. </a:t>
            </a:r>
            <a:endParaRPr lang="en-US" dirty="0" smtClean="0"/>
          </a:p>
          <a:p>
            <a:pPr marL="850900" lvl="1" indent="-449263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66FF"/>
                </a:solidFill>
              </a:rPr>
              <a:t>( Modulus </a:t>
            </a:r>
            <a:r>
              <a:rPr lang="en-US" i="1" dirty="0">
                <a:solidFill>
                  <a:srgbClr val="0066FF"/>
                </a:solidFill>
              </a:rPr>
              <a:t>m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seharusnya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angka</a:t>
            </a:r>
            <a:r>
              <a:rPr lang="en-US" dirty="0">
                <a:solidFill>
                  <a:srgbClr val="0066FF"/>
                </a:solidFill>
              </a:rPr>
              <a:t> yang </a:t>
            </a:r>
            <a:r>
              <a:rPr lang="en-US" dirty="0" err="1">
                <a:solidFill>
                  <a:srgbClr val="0066FF"/>
                </a:solidFill>
              </a:rPr>
              <a:t>lebih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besar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daripada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jumlah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semua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elemen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dalam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barisan</a:t>
            </a:r>
            <a:r>
              <a:rPr lang="en-US" dirty="0">
                <a:solidFill>
                  <a:srgbClr val="0066FF"/>
                </a:solidFill>
              </a:rPr>
              <a:t>, </a:t>
            </a:r>
            <a:r>
              <a:rPr lang="en-US" dirty="0" err="1">
                <a:solidFill>
                  <a:srgbClr val="0066FF"/>
                </a:solidFill>
              </a:rPr>
              <a:t>sedangkan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pengali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i="1" dirty="0">
                <a:solidFill>
                  <a:srgbClr val="0066FF"/>
                </a:solidFill>
              </a:rPr>
              <a:t>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seharusnya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tidak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mempunyai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faktor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persekutuan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dengan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i="1" dirty="0" smtClean="0">
                <a:solidFill>
                  <a:srgbClr val="0066FF"/>
                </a:solidFill>
              </a:rPr>
              <a:t>m</a:t>
            </a:r>
            <a:r>
              <a:rPr lang="en-US" dirty="0" smtClean="0">
                <a:solidFill>
                  <a:srgbClr val="0066FF"/>
                </a:solidFill>
              </a:rPr>
              <a:t>)</a:t>
            </a:r>
            <a:endParaRPr lang="en-US" sz="2000" dirty="0">
              <a:solidFill>
                <a:srgbClr val="0066FF"/>
              </a:solidFill>
            </a:endParaRPr>
          </a:p>
          <a:p>
            <a:pPr marL="850900" lvl="0" indent="-449263">
              <a:buFont typeface="+mj-lt"/>
              <a:buAutoNum type="arabicPeriod" startAt="3"/>
            </a:pP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perkalian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barisan</a:t>
            </a:r>
            <a:r>
              <a:rPr lang="en-US" sz="2800" dirty="0"/>
              <a:t> </a:t>
            </a:r>
            <a:r>
              <a:rPr lang="en-US" sz="2800" i="1" dirty="0" err="1"/>
              <a:t>superincreasing</a:t>
            </a:r>
            <a:r>
              <a:rPr lang="en-US" sz="2800" dirty="0"/>
              <a:t> </a:t>
            </a:r>
            <a:r>
              <a:rPr lang="en-US" sz="2800" dirty="0" err="1"/>
              <a:t>semula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rahasia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3: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52), </a:t>
            </a:r>
            <a:r>
              <a:rPr lang="en-US" i="1" dirty="0"/>
              <a:t>m</a:t>
            </a:r>
            <a:r>
              <a:rPr lang="en-US" dirty="0"/>
              <a:t> = 105,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31.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normal)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	2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62</a:t>
            </a:r>
          </a:p>
          <a:p>
            <a:pPr>
              <a:buNone/>
            </a:pPr>
            <a:r>
              <a:rPr lang="en-US" dirty="0"/>
              <a:t>		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93</a:t>
            </a:r>
          </a:p>
          <a:p>
            <a:pPr>
              <a:buNone/>
            </a:pPr>
            <a:r>
              <a:rPr lang="en-US" dirty="0"/>
              <a:t>		6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81</a:t>
            </a:r>
          </a:p>
          <a:p>
            <a:pPr>
              <a:buNone/>
            </a:pPr>
            <a:r>
              <a:rPr lang="en-US" dirty="0"/>
              <a:t>		13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88</a:t>
            </a:r>
          </a:p>
          <a:p>
            <a:pPr>
              <a:buNone/>
            </a:pPr>
            <a:r>
              <a:rPr lang="en-US" dirty="0"/>
              <a:t>		27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102</a:t>
            </a:r>
          </a:p>
          <a:p>
            <a:pPr>
              <a:buNone/>
            </a:pPr>
            <a:r>
              <a:rPr lang="en-US" dirty="0"/>
              <a:t>		52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37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{62, 93, 81, 88, 102, 37},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52}.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i="1" dirty="0" err="1"/>
              <a:t>Enkripsi</a:t>
            </a:r>
            <a:endParaRPr lang="en-US" b="1" i="1" dirty="0"/>
          </a:p>
          <a:p>
            <a:pPr lvl="0"/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i="1" dirty="0"/>
              <a:t>knapsack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err="1"/>
              <a:t>Mula-mula</a:t>
            </a:r>
            <a:r>
              <a:rPr lang="en-US" sz="2800" dirty="0"/>
              <a:t> </a:t>
            </a:r>
            <a:r>
              <a:rPr lang="en-US" sz="2800" dirty="0" err="1"/>
              <a:t>plainteks</a:t>
            </a:r>
            <a:r>
              <a:rPr lang="en-US" sz="2800" dirty="0"/>
              <a:t> </a:t>
            </a:r>
            <a:r>
              <a:rPr lang="en-US" sz="2800" dirty="0" err="1"/>
              <a:t>dipecah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bit yang </a:t>
            </a:r>
            <a:r>
              <a:rPr lang="en-US" sz="2800" dirty="0" err="1"/>
              <a:t>panjangnya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kardinalitas</a:t>
            </a:r>
            <a:r>
              <a:rPr lang="en-US" sz="2800" dirty="0"/>
              <a:t> </a:t>
            </a:r>
            <a:r>
              <a:rPr lang="en-US" sz="2800" dirty="0" err="1"/>
              <a:t>barisan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.  </a:t>
            </a:r>
            <a:endParaRPr lang="en-US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err="1"/>
              <a:t>Kalikan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bit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yang </a:t>
            </a:r>
            <a:r>
              <a:rPr lang="en-US" sz="2800" dirty="0" err="1"/>
              <a:t>berkoresponden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/>
              <a:t>Contoh</a:t>
            </a:r>
            <a:r>
              <a:rPr lang="en-US" sz="2800" b="1" dirty="0"/>
              <a:t> 4</a:t>
            </a:r>
            <a:r>
              <a:rPr lang="en-US" sz="2800" dirty="0"/>
              <a:t>: 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  <a:tabLst>
                <a:tab pos="1203325" algn="l"/>
              </a:tabLst>
            </a:pPr>
            <a:r>
              <a:rPr lang="en-US" sz="2800" dirty="0"/>
              <a:t>	 </a:t>
            </a:r>
            <a:r>
              <a:rPr lang="en-US" sz="2800" dirty="0" smtClean="0"/>
              <a:t>	</a:t>
            </a:r>
            <a:r>
              <a:rPr lang="en-US" sz="2800" b="1" dirty="0" err="1" smtClean="0"/>
              <a:t>Plainteks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rgbClr val="FF0000"/>
                </a:solidFill>
              </a:rPr>
              <a:t>011000110101101110</a:t>
            </a:r>
          </a:p>
          <a:p>
            <a:pPr>
              <a:buNone/>
            </a:pPr>
            <a:r>
              <a:rPr lang="en-US" sz="2800" dirty="0"/>
              <a:t> 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smtClean="0"/>
              <a:t>3</a:t>
            </a:r>
            <a:r>
              <a:rPr lang="en-US" sz="2800" dirty="0"/>
              <a:t>,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= {62, 93, 81, 88, 102, 37}, 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{2, 3, 6, 13, 27, 52}.</a:t>
            </a:r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Plainteks</a:t>
            </a:r>
            <a:r>
              <a:rPr lang="en-US" sz="2800" dirty="0" smtClean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yang </a:t>
            </a:r>
            <a:r>
              <a:rPr lang="en-US" sz="2800" dirty="0" err="1"/>
              <a:t>panjangnya</a:t>
            </a:r>
            <a:r>
              <a:rPr lang="en-US" sz="2800" dirty="0"/>
              <a:t> 6,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bit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dikalikan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i="1" dirty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berkorepsonden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: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ke-1	: 011000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93)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81)  = 174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ke-2	: 110101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62)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93)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88) +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37)  = 280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Blok </a:t>
            </a:r>
            <a:r>
              <a:rPr lang="en-US" dirty="0" err="1"/>
              <a:t>plainteks</a:t>
            </a:r>
            <a:r>
              <a:rPr lang="en-US" dirty="0"/>
              <a:t> ke-3	: 101110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62)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88) +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102)  = 333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: 174, 280, 333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err="1"/>
              <a:t>Dekripsi</a:t>
            </a:r>
            <a:endParaRPr lang="en-US" b="1" i="1" dirty="0"/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Dekripsi</a:t>
            </a:r>
            <a:r>
              <a:rPr lang="en-US" sz="2800" dirty="0" smtClean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. </a:t>
            </a:r>
            <a:endParaRPr lang="en-US" sz="2800" dirty="0"/>
          </a:p>
          <a:p>
            <a:pPr lvl="0"/>
            <a:r>
              <a:rPr lang="en-US" sz="2800" dirty="0" err="1"/>
              <a:t>Mula-mula</a:t>
            </a:r>
            <a:r>
              <a:rPr lang="en-US" sz="2800" dirty="0"/>
              <a:t> 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baseline="30000" dirty="0"/>
              <a:t>–1 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balikan</a:t>
            </a:r>
            <a:r>
              <a:rPr lang="en-US" sz="2800" dirty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modulo </a:t>
            </a:r>
            <a:r>
              <a:rPr lang="en-US" sz="2800" i="1" dirty="0"/>
              <a:t>m</a:t>
            </a:r>
            <a:r>
              <a:rPr lang="en-US" sz="2800" dirty="0"/>
              <a:t>,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 smtClean="0"/>
              <a:t>sehingga</a:t>
            </a:r>
            <a:endParaRPr lang="en-US" sz="2800" dirty="0" smtClean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1 (mod </a:t>
            </a:r>
            <a:r>
              <a:rPr lang="en-US" i="1" dirty="0"/>
              <a:t>m</a:t>
            </a:r>
            <a:r>
              <a:rPr lang="en-US" dirty="0"/>
              <a:t>).  </a:t>
            </a:r>
            <a:endParaRPr lang="en-US" dirty="0" smtClean="0"/>
          </a:p>
          <a:p>
            <a:pPr lvl="0"/>
            <a:endParaRPr lang="en-US" sz="2800" dirty="0" smtClean="0"/>
          </a:p>
          <a:p>
            <a:pPr marL="336550" lvl="2" indent="-336550"/>
            <a:r>
              <a:rPr lang="en-US" sz="2800" dirty="0" err="1"/>
              <a:t>Kalikan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kriptogram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baseline="30000" dirty="0"/>
              <a:t>–1 </a:t>
            </a:r>
            <a:r>
              <a:rPr lang="en-US" sz="2800" dirty="0" smtClean="0"/>
              <a:t>, </a:t>
            </a:r>
            <a:r>
              <a:rPr lang="en-US" sz="2800" dirty="0" err="1"/>
              <a:t>lalu</a:t>
            </a:r>
            <a:r>
              <a:rPr lang="en-US" sz="2800" dirty="0"/>
              <a:t> </a:t>
            </a:r>
            <a:r>
              <a:rPr lang="en-US" sz="2800" dirty="0" err="1"/>
              <a:t>nyatakan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kalinya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penjumlahan</a:t>
            </a:r>
            <a:r>
              <a:rPr lang="en-US" sz="2800" dirty="0"/>
              <a:t> </a:t>
            </a:r>
            <a:r>
              <a:rPr lang="en-US" sz="2800" dirty="0" err="1"/>
              <a:t>elemen-elemen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 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plainteks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i="1" dirty="0" err="1"/>
              <a:t>superincreasing</a:t>
            </a:r>
            <a:r>
              <a:rPr lang="en-US" sz="2800" i="1" dirty="0"/>
              <a:t> knapsack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r>
              <a:rPr lang="en-US" b="1" dirty="0"/>
              <a:t> </a:t>
            </a:r>
            <a:r>
              <a:rPr lang="en-US" b="1" i="1" dirty="0"/>
              <a:t>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algoritma</a:t>
            </a:r>
            <a:r>
              <a:rPr lang="en-US" sz="2200" dirty="0" smtClean="0"/>
              <a:t> </a:t>
            </a:r>
            <a:r>
              <a:rPr lang="en-US" sz="2200" dirty="0" err="1" smtClean="0"/>
              <a:t>kriptografi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-public </a:t>
            </a:r>
            <a:r>
              <a:rPr lang="en-US" sz="2200" dirty="0" err="1" smtClean="0"/>
              <a:t>awal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ditemukan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Ralph </a:t>
            </a:r>
            <a:r>
              <a:rPr lang="en-US" sz="2200" dirty="0" err="1"/>
              <a:t>Merkle</a:t>
            </a:r>
            <a:r>
              <a:rPr lang="en-US" sz="2200" dirty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Martin </a:t>
            </a:r>
            <a:r>
              <a:rPr lang="en-US" sz="2200" dirty="0"/>
              <a:t>Hellman in </a:t>
            </a:r>
            <a:r>
              <a:rPr lang="en-US" sz="2200" dirty="0" smtClean="0"/>
              <a:t>1978.</a:t>
            </a:r>
          </a:p>
          <a:p>
            <a:r>
              <a:rPr lang="en-US" sz="2200" dirty="0" err="1" smtClean="0"/>
              <a:t>Disebut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algoritma</a:t>
            </a:r>
            <a:r>
              <a:rPr lang="en-US" sz="2200" dirty="0" smtClean="0"/>
              <a:t> </a:t>
            </a:r>
            <a:r>
              <a:rPr lang="en-US" sz="2200" dirty="0" err="1" smtClean="0"/>
              <a:t>Merkle</a:t>
            </a:r>
            <a:r>
              <a:rPr lang="en-US" sz="2200" dirty="0" smtClean="0"/>
              <a:t>-Hellman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s://i.vimeocdn.com/video/152141960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0"/>
            <a:ext cx="4575175" cy="257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19400" y="5651084"/>
            <a:ext cx="2763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Diffie</a:t>
            </a:r>
            <a:r>
              <a:rPr lang="en-US" dirty="0"/>
              <a:t>, Hellman,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Merkle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0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5</a:t>
            </a:r>
            <a:r>
              <a:rPr lang="en-US" dirty="0"/>
              <a:t>: 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mendekripsikan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  </a:t>
            </a:r>
            <a:r>
              <a:rPr lang="en-US" dirty="0"/>
              <a:t>{2, 3, 6, 13, 27, 52}. Di </a:t>
            </a:r>
            <a:r>
              <a:rPr lang="en-US" dirty="0" err="1"/>
              <a:t>sini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= 31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= 105.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aseline="30000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i="1" dirty="0" smtClean="0"/>
              <a:t>	n</a:t>
            </a:r>
            <a:r>
              <a:rPr lang="en-US" baseline="30000" dirty="0" smtClean="0"/>
              <a:t>–1 </a:t>
            </a:r>
            <a:r>
              <a:rPr lang="en-US" dirty="0"/>
              <a:t>= (1 + 105</a:t>
            </a:r>
            <a:r>
              <a:rPr lang="en-US" i="1" dirty="0"/>
              <a:t>k</a:t>
            </a:r>
            <a:r>
              <a:rPr lang="en-US" dirty="0"/>
              <a:t>)/31	</a:t>
            </a:r>
            <a:r>
              <a:rPr lang="en-US" dirty="0" smtClean="0"/>
              <a:t>,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= 0, 1, 2, …,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dirty="0" smtClean="0"/>
              <a:t>= 61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adalah</a:t>
            </a:r>
            <a:r>
              <a:rPr lang="en-US" dirty="0"/>
              <a:t> 174, 280, 222.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174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9 = 3 + </a:t>
            </a:r>
            <a:r>
              <a:rPr lang="en-US" dirty="0" smtClean="0"/>
              <a:t>6 		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011000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  <a:r>
              <a:rPr lang="en-US" dirty="0" smtClean="0"/>
              <a:t>280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70 = 2 + 3 + 13 + </a:t>
            </a:r>
            <a:r>
              <a:rPr lang="en-US" dirty="0" smtClean="0"/>
              <a:t>52   </a:t>
            </a:r>
            <a:r>
              <a:rPr lang="en-US" dirty="0" smtClean="0">
                <a:sym typeface="Wingdings" pitchFamily="2" charset="2"/>
              </a:rPr>
              <a:t> 1</a:t>
            </a:r>
            <a:r>
              <a:rPr lang="en-US" dirty="0" smtClean="0"/>
              <a:t>10101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  <a:r>
              <a:rPr lang="en-US" dirty="0" smtClean="0"/>
              <a:t>333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48 = 2 + 6 + 13 + </a:t>
            </a:r>
            <a:r>
              <a:rPr lang="en-US" dirty="0" smtClean="0"/>
              <a:t>27   </a:t>
            </a:r>
            <a:r>
              <a:rPr lang="en-US" dirty="0" smtClean="0">
                <a:sym typeface="Wingdings" pitchFamily="2" charset="2"/>
              </a:rPr>
              <a:t> 1</a:t>
            </a:r>
            <a:r>
              <a:rPr lang="en-US" dirty="0" smtClean="0"/>
              <a:t>01110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plainteks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mtClean="0"/>
              <a:t>	</a:t>
            </a:r>
            <a:r>
              <a:rPr lang="en-US" b="1" smtClean="0">
                <a:solidFill>
                  <a:srgbClr val="FF0000"/>
                </a:solidFill>
              </a:rPr>
              <a:t> 011000110101101110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 err="1"/>
              <a:t>Implementasi</a:t>
            </a:r>
            <a:r>
              <a:rPr lang="en-US" b="1" i="1" dirty="0"/>
              <a:t> Knapsack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kriptogram</a:t>
            </a:r>
            <a:r>
              <a:rPr lang="en-US" dirty="0"/>
              <a:t> yang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desimalnya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yang </a:t>
            </a:r>
            <a:r>
              <a:rPr lang="en-US" dirty="0" err="1"/>
              <a:t>dienkripsikan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250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200 </a:t>
            </a:r>
            <a:r>
              <a:rPr lang="en-US" dirty="0" err="1"/>
              <a:t>sampai</a:t>
            </a:r>
            <a:r>
              <a:rPr lang="en-US" dirty="0"/>
              <a:t> 400 bit </a:t>
            </a:r>
            <a:r>
              <a:rPr lang="en-US" dirty="0" err="1"/>
              <a:t>panjangnya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modulus </a:t>
            </a:r>
            <a:r>
              <a:rPr lang="en-US" dirty="0" err="1"/>
              <a:t>antara</a:t>
            </a:r>
            <a:r>
              <a:rPr lang="en-US" dirty="0"/>
              <a:t> 100 </a:t>
            </a:r>
            <a:r>
              <a:rPr lang="en-US" dirty="0" err="1"/>
              <a:t>sampai</a:t>
            </a:r>
            <a:r>
              <a:rPr lang="en-US" dirty="0"/>
              <a:t> 200 bit.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10</a:t>
            </a:r>
            <a:r>
              <a:rPr lang="en-US" baseline="30000" dirty="0"/>
              <a:t>46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/>
              <a:t>brute force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dirty="0" err="1"/>
              <a:t>Keamanan</a:t>
            </a:r>
            <a:r>
              <a:rPr lang="en-US" b="1" i="1" dirty="0"/>
              <a:t> Knapsack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Sayangnya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knapsack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 </a:t>
            </a:r>
            <a:r>
              <a:rPr lang="en-US" dirty="0" err="1"/>
              <a:t>kriptografer</a:t>
            </a:r>
            <a:r>
              <a:rPr lang="en-US" dirty="0"/>
              <a:t>  Shamir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Zippel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merekonstruksi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normal knapsack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1/0 Knapsack Problem</a:t>
            </a:r>
            <a:r>
              <a:rPr lang="en-US" sz="2400" dirty="0"/>
              <a:t> yang </a:t>
            </a:r>
            <a:r>
              <a:rPr lang="en-US" sz="2400" dirty="0" err="1"/>
              <a:t>berbunyi</a:t>
            </a:r>
            <a:r>
              <a:rPr lang="en-US" sz="2400" dirty="0" smtClean="0"/>
              <a:t>:</a:t>
            </a:r>
          </a:p>
          <a:p>
            <a:pPr lvl="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M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Diketahui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yang </a:t>
            </a:r>
            <a:r>
              <a:rPr lang="en-US" sz="2400" dirty="0" err="1">
                <a:solidFill>
                  <a:srgbClr val="FF0000"/>
                </a:solidFill>
              </a:rPr>
              <a:t>masing-masing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…, 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Tentukan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		M </a:t>
            </a:r>
            <a:r>
              <a:rPr lang="en-US" sz="2400" i="1" dirty="0">
                <a:solidFill>
                  <a:srgbClr val="FF0000"/>
                </a:solidFill>
              </a:rPr>
              <a:t>= 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 + b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+ … + </a:t>
            </a:r>
            <a:r>
              <a:rPr lang="en-US" sz="2400" i="1" dirty="0" err="1">
                <a:solidFill>
                  <a:srgbClr val="FF0000"/>
                </a:solidFill>
              </a:rPr>
              <a:t>b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				(1)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yang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ini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bernilai</a:t>
            </a:r>
            <a:r>
              <a:rPr lang="en-US" sz="2400" dirty="0">
                <a:solidFill>
                  <a:srgbClr val="FF0000"/>
                </a:solidFill>
              </a:rPr>
              <a:t> 0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1.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1, </a:t>
            </a:r>
            <a:r>
              <a:rPr lang="en-US" sz="2400" dirty="0" err="1">
                <a:solidFill>
                  <a:srgbClr val="FF0000"/>
                </a:solidFill>
              </a:rPr>
              <a:t>berarti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sebaliknya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= 0,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teori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,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kelompok</a:t>
            </a:r>
            <a:r>
              <a:rPr lang="en-US" sz="2600" dirty="0"/>
              <a:t> </a:t>
            </a:r>
            <a:r>
              <a:rPr lang="en-US" sz="2600" i="1" dirty="0"/>
              <a:t>NP-complete</a:t>
            </a:r>
            <a:r>
              <a:rPr lang="en-US" sz="2600" dirty="0"/>
              <a:t>. </a:t>
            </a:r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 smtClean="0"/>
              <a:t>Persoalan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i="1" dirty="0"/>
              <a:t>NP-complete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dipecahkan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orde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polinomial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en-US" sz="2600" dirty="0"/>
              <a:t> </a:t>
            </a:r>
          </a:p>
          <a:p>
            <a:pPr lvl="0"/>
            <a:r>
              <a:rPr lang="en-US" sz="2600" dirty="0" err="1"/>
              <a:t>Ide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mengkodekan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rangkaian</a:t>
            </a:r>
            <a:r>
              <a:rPr lang="en-US" sz="2600" dirty="0"/>
              <a:t> </a:t>
            </a:r>
            <a:r>
              <a:rPr lang="en-US" sz="2600" dirty="0" err="1"/>
              <a:t>solusi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 </a:t>
            </a:r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i="1" dirty="0" err="1"/>
              <a:t>w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rahasia</a:t>
            </a:r>
            <a:r>
              <a:rPr lang="en-US" sz="2600" dirty="0"/>
              <a:t>, </a:t>
            </a:r>
            <a:r>
              <a:rPr lang="en-US" sz="2600" dirty="0" err="1"/>
              <a:t>sedangkan</a:t>
            </a:r>
            <a:r>
              <a:rPr lang="en-US" sz="2600" dirty="0"/>
              <a:t> bit-bit </a:t>
            </a:r>
            <a:r>
              <a:rPr lang="en-US" sz="2600" dirty="0" err="1"/>
              <a:t>plainteks</a:t>
            </a:r>
            <a:r>
              <a:rPr lang="en-US" sz="2600" dirty="0"/>
              <a:t> </a:t>
            </a:r>
            <a:r>
              <a:rPr lang="en-US" sz="2600" dirty="0" err="1"/>
              <a:t>menyatakan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i="1" baseline="-25000" dirty="0"/>
              <a:t>i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: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6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baseline="-25000" dirty="0"/>
              <a:t>1</a:t>
            </a:r>
            <a:r>
              <a:rPr lang="en-US" dirty="0"/>
              <a:t> = 1, </a:t>
            </a:r>
            <a:r>
              <a:rPr lang="en-US" i="1" dirty="0"/>
              <a:t>w</a:t>
            </a:r>
            <a:r>
              <a:rPr lang="en-US" baseline="-25000" dirty="0"/>
              <a:t>2</a:t>
            </a:r>
            <a:r>
              <a:rPr lang="en-US" dirty="0"/>
              <a:t> = 5, </a:t>
            </a:r>
            <a:r>
              <a:rPr lang="en-US" i="1" dirty="0"/>
              <a:t>w</a:t>
            </a:r>
            <a:r>
              <a:rPr lang="en-US" baseline="-25000" dirty="0"/>
              <a:t>3</a:t>
            </a:r>
            <a:r>
              <a:rPr lang="en-US" dirty="0"/>
              <a:t> = 6, 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= 11, </a:t>
            </a:r>
            <a:r>
              <a:rPr lang="en-US" i="1" dirty="0"/>
              <a:t>w</a:t>
            </a:r>
            <a:r>
              <a:rPr lang="en-US" baseline="-25000" dirty="0"/>
              <a:t>5</a:t>
            </a:r>
            <a:r>
              <a:rPr lang="en-US" dirty="0"/>
              <a:t> = 14,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baseline="-25000" dirty="0"/>
              <a:t>6</a:t>
            </a:r>
            <a:r>
              <a:rPr lang="en-US" dirty="0"/>
              <a:t> = 20.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b="1" dirty="0" err="1" smtClean="0"/>
              <a:t>Plainteks</a:t>
            </a:r>
            <a:r>
              <a:rPr lang="en-US" b="1" dirty="0"/>
              <a:t>: 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111001010110000000011000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yang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bit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yang </a:t>
            </a:r>
            <a:r>
              <a:rPr lang="en-US" dirty="0" err="1"/>
              <a:t>berkorepsonden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(1):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ke-1	: 111001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20) </a:t>
            </a:r>
            <a:r>
              <a:rPr lang="en-US" dirty="0" smtClean="0"/>
              <a:t>  </a:t>
            </a:r>
            <a:r>
              <a:rPr lang="en-US" dirty="0"/>
              <a:t>= 32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ke-2	: 010110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14) = 30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ke-3	: 000000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Blok </a:t>
            </a:r>
            <a:r>
              <a:rPr lang="en-US" dirty="0" err="1"/>
              <a:t>plainteks</a:t>
            </a:r>
            <a:r>
              <a:rPr lang="en-US" dirty="0"/>
              <a:t> ke-4	: 011000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6) = 11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:  </a:t>
            </a:r>
            <a:r>
              <a:rPr lang="en-US" dirty="0">
                <a:solidFill>
                  <a:srgbClr val="FF0000"/>
                </a:solidFill>
              </a:rPr>
              <a:t>32  30  0  11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lvl="0"/>
            <a:r>
              <a:rPr lang="en-US" sz="2400" dirty="0" err="1"/>
              <a:t>Sayangnya</a:t>
            </a:r>
            <a:r>
              <a:rPr lang="en-US" sz="2400" dirty="0"/>
              <a:t>,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dekripsi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err="1" smtClean="0"/>
              <a:t>Misalnya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kriptogram</a:t>
            </a:r>
            <a:r>
              <a:rPr lang="en-US" sz="2400" dirty="0"/>
              <a:t> = 32,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b</a:t>
            </a:r>
            <a:r>
              <a:rPr lang="en-US" sz="2400" baseline="-25000" dirty="0"/>
              <a:t>6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 smtClean="0"/>
              <a:t>		32</a:t>
            </a:r>
            <a:r>
              <a:rPr lang="en-US" sz="2400" i="1" dirty="0"/>
              <a:t>= b</a:t>
            </a:r>
            <a:r>
              <a:rPr lang="en-US" sz="2400" baseline="-25000" dirty="0"/>
              <a:t>1</a:t>
            </a:r>
            <a:r>
              <a:rPr lang="en-US" sz="2400" i="1" dirty="0"/>
              <a:t> + </a:t>
            </a:r>
            <a:r>
              <a:rPr lang="en-US" sz="2400" dirty="0"/>
              <a:t>5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i="1" dirty="0"/>
              <a:t>+ </a:t>
            </a:r>
            <a:r>
              <a:rPr lang="en-US" sz="2400" dirty="0"/>
              <a:t>6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 + 11</a:t>
            </a:r>
            <a:r>
              <a:rPr lang="en-US" sz="2400" i="1" dirty="0"/>
              <a:t>b</a:t>
            </a:r>
            <a:r>
              <a:rPr lang="en-US" sz="2400" baseline="-25000" dirty="0"/>
              <a:t>4</a:t>
            </a:r>
            <a:r>
              <a:rPr lang="en-US" sz="2400" dirty="0"/>
              <a:t> + 14</a:t>
            </a:r>
            <a:r>
              <a:rPr lang="en-US" sz="2400" i="1" dirty="0"/>
              <a:t>b</a:t>
            </a:r>
            <a:r>
              <a:rPr lang="en-US" sz="2400" baseline="-25000" dirty="0"/>
              <a:t>5</a:t>
            </a:r>
            <a:r>
              <a:rPr lang="en-US" sz="2400" dirty="0"/>
              <a:t> + 20</a:t>
            </a:r>
            <a:r>
              <a:rPr lang="en-US" sz="2400" i="1" dirty="0"/>
              <a:t>b</a:t>
            </a:r>
            <a:r>
              <a:rPr lang="en-US" sz="2400" baseline="-25000" dirty="0"/>
              <a:t>6</a:t>
            </a:r>
            <a:r>
              <a:rPr lang="en-US" sz="2400" dirty="0"/>
              <a:t> 		(2)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(2)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polinomial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r>
              <a:rPr lang="en-US" sz="2400" dirty="0"/>
              <a:t>).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Namun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Superincreasing</a:t>
            </a:r>
            <a:r>
              <a:rPr lang="en-US" b="1" i="1" dirty="0"/>
              <a:t> </a:t>
            </a:r>
            <a:r>
              <a:rPr lang="en-US" b="1" i="1" dirty="0" smtClean="0"/>
              <a:t>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lvl="0"/>
            <a:r>
              <a:rPr lang="en-US" sz="2200" i="1" dirty="0" err="1"/>
              <a:t>Superincreasing</a:t>
            </a:r>
            <a:r>
              <a:rPr lang="en-US" sz="2200" i="1" dirty="0"/>
              <a:t> knapsack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i="1" dirty="0"/>
              <a:t>knapsack</a:t>
            </a:r>
            <a:r>
              <a:rPr lang="en-US" sz="2200" dirty="0"/>
              <a:t>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dipecahkan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orde</a:t>
            </a:r>
            <a:r>
              <a:rPr lang="en-US" sz="2200" dirty="0"/>
              <a:t> </a:t>
            </a:r>
            <a:r>
              <a:rPr lang="en-US" sz="2200" i="1" dirty="0"/>
              <a:t>O</a:t>
            </a:r>
            <a:r>
              <a:rPr lang="en-US" sz="2200" dirty="0"/>
              <a:t>(</a:t>
            </a:r>
            <a:r>
              <a:rPr lang="en-US" sz="2200" i="1" dirty="0"/>
              <a:t>n</a:t>
            </a:r>
            <a:r>
              <a:rPr lang="en-US" sz="2200" dirty="0"/>
              <a:t>) (</a:t>
            </a:r>
            <a:r>
              <a:rPr lang="en-US" sz="2200" dirty="0" err="1"/>
              <a:t>jadi</a:t>
            </a:r>
            <a:r>
              <a:rPr lang="en-US" sz="2200" dirty="0"/>
              <a:t>, </a:t>
            </a:r>
            <a:r>
              <a:rPr lang="en-US" sz="2200" dirty="0" err="1"/>
              <a:t>polinomial</a:t>
            </a:r>
            <a:r>
              <a:rPr lang="en-US" sz="2200" dirty="0"/>
              <a:t>). </a:t>
            </a:r>
            <a:endParaRPr lang="en-US" sz="2200" dirty="0" smtClean="0"/>
          </a:p>
          <a:p>
            <a:pPr lvl="0"/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i="1" dirty="0"/>
              <a:t>knapsack</a:t>
            </a:r>
            <a:r>
              <a:rPr lang="en-US" sz="2200" dirty="0"/>
              <a:t> yang </a:t>
            </a:r>
            <a:r>
              <a:rPr lang="en-US" sz="2200" dirty="0" err="1"/>
              <a:t>mudah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disukai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dijadikan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algoritma</a:t>
            </a:r>
            <a:r>
              <a:rPr lang="en-US" sz="2200" dirty="0"/>
              <a:t> </a:t>
            </a:r>
            <a:r>
              <a:rPr lang="en-US" sz="2200" dirty="0" err="1"/>
              <a:t>kriptografi</a:t>
            </a:r>
            <a:r>
              <a:rPr lang="en-US" sz="2200" dirty="0"/>
              <a:t> yang </a:t>
            </a:r>
            <a:r>
              <a:rPr lang="en-US" sz="2200" dirty="0" err="1"/>
              <a:t>kuat</a:t>
            </a:r>
            <a:r>
              <a:rPr lang="en-US" sz="2200" dirty="0"/>
              <a:t>.</a:t>
            </a:r>
          </a:p>
          <a:p>
            <a:pPr>
              <a:buNone/>
            </a:pPr>
            <a:r>
              <a:rPr lang="en-US" sz="2200" dirty="0"/>
              <a:t> </a:t>
            </a:r>
          </a:p>
          <a:p>
            <a:pPr lvl="0"/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senarai</a:t>
            </a:r>
            <a:r>
              <a:rPr lang="en-US" sz="2200" dirty="0"/>
              <a:t> </a:t>
            </a:r>
            <a:r>
              <a:rPr lang="en-US" sz="2200" dirty="0" err="1"/>
              <a:t>bobot</a:t>
            </a:r>
            <a:r>
              <a:rPr lang="en-US" sz="2200" dirty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membentuk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i="1" dirty="0"/>
              <a:t> knapsack</a:t>
            </a:r>
            <a:r>
              <a:rPr lang="en-US" sz="2200" dirty="0"/>
              <a:t>. </a:t>
            </a:r>
            <a:endParaRPr lang="en-US" sz="2200" dirty="0" smtClean="0"/>
          </a:p>
          <a:p>
            <a:pPr lvl="0"/>
            <a:endParaRPr lang="en-US" sz="2200" dirty="0"/>
          </a:p>
          <a:p>
            <a:pPr lvl="0"/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/>
              <a:t>superincreasing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mana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daripada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 </a:t>
            </a:r>
            <a:r>
              <a:rPr lang="en-US" sz="2200" dirty="0" err="1"/>
              <a:t>sebelumnya</a:t>
            </a:r>
            <a:r>
              <a:rPr lang="en-US" sz="2200" dirty="0"/>
              <a:t>. </a:t>
            </a:r>
            <a:endParaRPr lang="en-US" sz="2200" dirty="0" smtClean="0"/>
          </a:p>
          <a:p>
            <a:pPr lvl="0"/>
            <a:r>
              <a:rPr lang="en-US" sz="2200" dirty="0" err="1" smtClean="0"/>
              <a:t>Contoh</a:t>
            </a:r>
            <a:r>
              <a:rPr lang="en-US" sz="2200" dirty="0" smtClean="0"/>
              <a:t>:  {</a:t>
            </a:r>
            <a:r>
              <a:rPr lang="en-US" sz="2200" dirty="0"/>
              <a:t>1, 3, 6, 13, 27, 52} 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/>
              <a:t>superincreasing</a:t>
            </a:r>
            <a:r>
              <a:rPr lang="en-US" sz="2200" i="1" dirty="0"/>
              <a:t>, </a:t>
            </a:r>
            <a:endParaRPr lang="en-US" sz="2200" i="1" dirty="0" smtClean="0"/>
          </a:p>
          <a:p>
            <a:pPr lvl="2">
              <a:buNone/>
            </a:pPr>
            <a:r>
              <a:rPr lang="en-US" sz="2200" dirty="0" smtClean="0"/>
              <a:t>	   {</a:t>
            </a:r>
            <a:r>
              <a:rPr lang="en-US" sz="2200" dirty="0"/>
              <a:t>1, 3, 4, 9, 15, 25} </a:t>
            </a:r>
            <a:r>
              <a:rPr lang="en-US" sz="2200" dirty="0" smtClean="0"/>
              <a:t>    </a:t>
            </a:r>
            <a:r>
              <a:rPr lang="en-US" sz="2200" dirty="0" smtClean="0">
                <a:sym typeface="Wingdings" pitchFamily="2" charset="2"/>
              </a:rPr>
              <a:t> 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superincreasing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 </a:t>
            </a:r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b</a:t>
            </a:r>
            <a:r>
              <a:rPr lang="en-US" i="1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mendekripsikan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): 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Jumlahkan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Kurangi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.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err="1"/>
              <a:t>Contoh</a:t>
            </a:r>
            <a:r>
              <a:rPr lang="en-US" sz="2600" b="1" dirty="0"/>
              <a:t> 2</a:t>
            </a:r>
            <a:r>
              <a:rPr lang="en-US" sz="2600" dirty="0"/>
              <a:t>: </a:t>
            </a:r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dirty="0" err="1"/>
              <a:t>bobot-bobot</a:t>
            </a:r>
            <a:r>
              <a:rPr lang="en-US" sz="2600" dirty="0"/>
              <a:t> yang </a:t>
            </a:r>
            <a:r>
              <a:rPr lang="en-US" sz="2600" dirty="0" err="1"/>
              <a:t>membentuk</a:t>
            </a:r>
            <a:r>
              <a:rPr lang="en-US" sz="2600" dirty="0"/>
              <a:t> </a:t>
            </a:r>
            <a:r>
              <a:rPr lang="en-US" sz="2600" dirty="0" err="1"/>
              <a:t>barisan</a:t>
            </a:r>
            <a:r>
              <a:rPr lang="en-US" sz="2600" dirty="0"/>
              <a:t> </a:t>
            </a:r>
            <a:r>
              <a:rPr lang="en-US" sz="2600" i="1" dirty="0" err="1"/>
              <a:t>superincreasing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{2, 3, 6, 13, 27, 52},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(</a:t>
            </a:r>
            <a:r>
              <a:rPr lang="en-US" sz="2600" i="1" dirty="0"/>
              <a:t>M</a:t>
            </a:r>
            <a:r>
              <a:rPr lang="en-US" sz="2600" dirty="0"/>
              <a:t>) = 70. Kita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mencari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b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i="1" dirty="0"/>
              <a:t>b</a:t>
            </a:r>
            <a:r>
              <a:rPr lang="en-US" sz="2600" baseline="-25000" dirty="0"/>
              <a:t>6</a:t>
            </a:r>
            <a:r>
              <a:rPr lang="en-US" sz="2600" dirty="0"/>
              <a:t> </a:t>
            </a:r>
            <a:r>
              <a:rPr lang="en-US" sz="2600" dirty="0" err="1"/>
              <a:t>sedemikian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endParaRPr lang="en-US" sz="2600" dirty="0"/>
          </a:p>
          <a:p>
            <a:pPr>
              <a:buNone/>
            </a:pPr>
            <a:r>
              <a:rPr lang="en-US" sz="2600" dirty="0" smtClean="0"/>
              <a:t>		70</a:t>
            </a:r>
            <a:r>
              <a:rPr lang="en-US" sz="2600" i="1" dirty="0"/>
              <a:t>= </a:t>
            </a:r>
            <a:r>
              <a:rPr lang="en-US" sz="2600" dirty="0"/>
              <a:t>2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i="1" dirty="0"/>
              <a:t> + </a:t>
            </a:r>
            <a:r>
              <a:rPr lang="en-US" sz="2600" dirty="0" smtClean="0"/>
              <a:t>3</a:t>
            </a:r>
            <a:r>
              <a:rPr lang="en-US" sz="2600" i="1" dirty="0" smtClean="0"/>
              <a:t>b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i="1" dirty="0"/>
              <a:t>+ </a:t>
            </a:r>
            <a:r>
              <a:rPr lang="en-US" sz="2600" dirty="0"/>
              <a:t>6</a:t>
            </a:r>
            <a:r>
              <a:rPr lang="en-US" sz="2600" i="1" dirty="0"/>
              <a:t>b</a:t>
            </a:r>
            <a:r>
              <a:rPr lang="en-US" sz="2600" baseline="-25000" dirty="0"/>
              <a:t>3</a:t>
            </a:r>
            <a:r>
              <a:rPr lang="en-US" sz="2600" dirty="0"/>
              <a:t> + 13</a:t>
            </a:r>
            <a:r>
              <a:rPr lang="en-US" sz="2600" i="1" dirty="0"/>
              <a:t>b</a:t>
            </a:r>
            <a:r>
              <a:rPr lang="en-US" sz="2600" baseline="-25000" dirty="0"/>
              <a:t>4</a:t>
            </a:r>
            <a:r>
              <a:rPr lang="en-US" sz="2600" dirty="0"/>
              <a:t> + 27</a:t>
            </a:r>
            <a:r>
              <a:rPr lang="en-US" sz="2600" i="1" dirty="0"/>
              <a:t>b</a:t>
            </a:r>
            <a:r>
              <a:rPr lang="en-US" sz="2600" baseline="-25000" dirty="0"/>
              <a:t>5</a:t>
            </a:r>
            <a:r>
              <a:rPr lang="en-US" sz="2600" dirty="0"/>
              <a:t> + 52</a:t>
            </a:r>
            <a:r>
              <a:rPr lang="en-US" sz="2600" i="1" dirty="0"/>
              <a:t>b</a:t>
            </a:r>
            <a:r>
              <a:rPr lang="en-US" sz="2600" baseline="-25000" dirty="0"/>
              <a:t>6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 </a:t>
            </a:r>
            <a:r>
              <a:rPr lang="en-US" sz="2600" dirty="0" smtClean="0"/>
              <a:t>	</a:t>
            </a:r>
            <a:r>
              <a:rPr lang="en-US" sz="2600" dirty="0" err="1" smtClean="0"/>
              <a:t>Caranya</a:t>
            </a:r>
            <a:r>
              <a:rPr lang="en-US" sz="2600" dirty="0" smtClean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Bandingkan</a:t>
            </a:r>
            <a:r>
              <a:rPr lang="en-US" sz="2600" dirty="0"/>
              <a:t> 70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52. </a:t>
            </a:r>
            <a:r>
              <a:rPr lang="en-US" sz="2600" dirty="0" err="1"/>
              <a:t>Karena</a:t>
            </a:r>
            <a:r>
              <a:rPr lang="en-US" sz="2600" dirty="0"/>
              <a:t> 52 </a:t>
            </a:r>
            <a:r>
              <a:rPr lang="en-US" sz="2600" dirty="0">
                <a:sym typeface="Symbol"/>
              </a:rPr>
              <a:t></a:t>
            </a:r>
            <a:r>
              <a:rPr lang="en-US" sz="2600" dirty="0"/>
              <a:t> 70, </a:t>
            </a:r>
            <a:r>
              <a:rPr lang="en-US" sz="2600" dirty="0" err="1"/>
              <a:t>maka</a:t>
            </a:r>
            <a:r>
              <a:rPr lang="en-US" sz="2600" dirty="0"/>
              <a:t> 52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Bobot</a:t>
            </a:r>
            <a:r>
              <a:rPr lang="en-US" sz="2600" dirty="0"/>
              <a:t> total </a:t>
            </a:r>
            <a:r>
              <a:rPr lang="en-US" sz="2600" dirty="0" err="1"/>
              <a:t>sekarang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70 – 52 = 18. </a:t>
            </a:r>
            <a:r>
              <a:rPr lang="en-US" sz="2600" dirty="0" err="1"/>
              <a:t>Bandingkan</a:t>
            </a:r>
            <a:r>
              <a:rPr lang="en-US" sz="2600" dirty="0"/>
              <a:t> 18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27. </a:t>
            </a:r>
            <a:r>
              <a:rPr lang="en-US" sz="2600" dirty="0" err="1"/>
              <a:t>Karena</a:t>
            </a:r>
            <a:r>
              <a:rPr lang="en-US" sz="2600" dirty="0"/>
              <a:t> 27 &gt; 18, </a:t>
            </a:r>
            <a:r>
              <a:rPr lang="en-US" sz="2600" dirty="0" err="1"/>
              <a:t>maka</a:t>
            </a:r>
            <a:r>
              <a:rPr lang="en-US" sz="2600" dirty="0"/>
              <a:t> 27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Bandingkan</a:t>
            </a:r>
            <a:r>
              <a:rPr lang="en-US" sz="2600" dirty="0"/>
              <a:t> 18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 </a:t>
            </a:r>
            <a:r>
              <a:rPr lang="en-US" sz="2600" dirty="0" err="1"/>
              <a:t>berikutnya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13. </a:t>
            </a:r>
            <a:r>
              <a:rPr lang="en-US" sz="2600" dirty="0" err="1"/>
              <a:t>Karena</a:t>
            </a:r>
            <a:r>
              <a:rPr lang="en-US" sz="2600" dirty="0"/>
              <a:t> 13 </a:t>
            </a:r>
            <a:r>
              <a:rPr lang="en-US" sz="2600" dirty="0">
                <a:sym typeface="Symbol"/>
              </a:rPr>
              <a:t></a:t>
            </a:r>
            <a:r>
              <a:rPr lang="en-US" sz="2600" dirty="0"/>
              <a:t> 18, </a:t>
            </a:r>
            <a:r>
              <a:rPr lang="en-US" sz="2600" dirty="0" err="1"/>
              <a:t>maka</a:t>
            </a:r>
            <a:r>
              <a:rPr lang="en-US" sz="2600" dirty="0"/>
              <a:t> 13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773</Words>
  <Application>Microsoft Office PowerPoint</Application>
  <PresentationFormat>On-screen Show (4:3)</PresentationFormat>
  <Paragraphs>220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Algoritma Kriptografi Knapsack</vt:lpstr>
      <vt:lpstr>Algoritma Kriptografi Knapsack</vt:lpstr>
      <vt:lpstr>PowerPoint Presentation</vt:lpstr>
      <vt:lpstr>PowerPoint Presentation</vt:lpstr>
      <vt:lpstr>PowerPoint Presentation</vt:lpstr>
      <vt:lpstr>PowerPoint Presentation</vt:lpstr>
      <vt:lpstr>Superincreasing Knapsack</vt:lpstr>
      <vt:lpstr>PowerPoint Presentation</vt:lpstr>
      <vt:lpstr>PowerPoint Presentation</vt:lpstr>
      <vt:lpstr>PowerPoint Presentation</vt:lpstr>
      <vt:lpstr>PowerPoint Presentation</vt:lpstr>
      <vt:lpstr>Algoritma Knapsack Kunci-Publik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Kriptografi Knapsack</dc:title>
  <dc:creator>rn</dc:creator>
  <cp:lastModifiedBy>rinaldi-irk</cp:lastModifiedBy>
  <cp:revision>9</cp:revision>
  <dcterms:created xsi:type="dcterms:W3CDTF">2011-03-22T06:07:58Z</dcterms:created>
  <dcterms:modified xsi:type="dcterms:W3CDTF">2018-03-19T09:05:02Z</dcterms:modified>
</cp:coreProperties>
</file>