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6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77798-748A-4DB2-9853-F74A5A153EF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B4630-9DDE-4713-98E8-4CA400D8F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532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11926-9755-4102-AB14-99F92918EE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8B85C-4C4B-4703-BF0A-935991CBB8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D6356-A5F9-4FB6-82CA-C92B7F120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6515-FAB4-4E37-9D44-A38A3D2CCB9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8415B-1F5D-4650-A88B-DA1B83806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C00E7-4FFF-419E-AF1B-3ABF0466E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9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992BA-880F-4003-9EEA-9F3C3C8F9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93EA30-045F-476E-82B2-8A3544860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E80B1-A361-4BBF-B52C-173BA7562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6515-FAB4-4E37-9D44-A38A3D2CCB9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14FA0-DABE-4781-9A24-C3B90FAFF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94B27-0030-4E1F-95ED-7002E5634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28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9BB836-4CB1-4F8C-8AED-BCE8D1AC63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930D0-48BC-497D-9D3E-11EA02E39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3901B-0C63-41F3-8A4B-C72F13719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6515-FAB4-4E37-9D44-A38A3D2CCB9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A0D3D-BEF0-4B45-A7BB-B7920E436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C743F-A170-42D4-84F0-8DF5A268E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76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F7FBF-446E-49B1-900A-35EEA468C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7AC33-FF0C-41E4-92F0-96782F83C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8021AB-D8E0-4B27-ABE3-CB1C8934A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6515-FAB4-4E37-9D44-A38A3D2CCB9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BEE13-ABF2-4124-98E9-6EEA1E9C1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8915C-64B7-4DE8-ACAF-71AC2CDC6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23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5DEBC-7C96-4A20-9D43-9D94246DB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DD29BC-8994-483B-B3B5-F0CE88412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EF3BB-17DE-4AA5-9B7C-B5B10BE23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6515-FAB4-4E37-9D44-A38A3D2CCB9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B00D1-90E6-48C9-AD2D-7A6DF5E78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16D4F-AF30-424C-89DE-3344865E6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80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C72CF-4CC7-487D-AC4D-3787FD8C0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C314C-FA91-4793-A2ED-6F09FB7B7A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4AB36-F476-4592-8DD6-7112AC5CB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62E24E-5A38-43EA-B3BF-3BCFC431B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6515-FAB4-4E37-9D44-A38A3D2CCB9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8BA205-4D2E-42C3-9B50-6AD441091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FD8E0-9EE9-48D5-9A24-5C30B1F3D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15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9B7DE-C2E5-46F1-93F6-A198FB74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89FF1-FB37-41D0-A062-79FBC9390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75530A-559F-49B1-A06D-24C016AB8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426613-3109-4307-8752-B884747EC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04A846-E0E7-4AE2-9B80-97DEB548E7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81B0D6-C694-41B1-9D97-4D49CF96B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6515-FAB4-4E37-9D44-A38A3D2CCB9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CADDE3-C95E-440D-BBDB-02A262FBA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D4D906-3A90-40AA-85EA-29E6F7C07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34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6B35C-F2B3-490E-9920-25650E3EF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284FB0-A3AB-451C-9883-4387ACF78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6515-FAB4-4E37-9D44-A38A3D2CCB9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B0D909-06F7-4174-8200-FFBBE2AE5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DBDA6D-B0B7-463E-9A0D-3DF8B0520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97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553A5E-73E4-4027-A421-CECAA5E07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6515-FAB4-4E37-9D44-A38A3D2CCB9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0150E1-C563-40E3-92AB-2BF6122F6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EE0E0-D9C4-4D13-BAC4-0DDF67617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47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DFB22-A3C4-441A-9DC0-E188C58FE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C7A26-4A96-44DD-AD53-A76525EC4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C20C85-F6D7-4AB6-A3D9-BD025DB48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75B69-8C63-487D-B685-86DB6A8A5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6515-FAB4-4E37-9D44-A38A3D2CCB9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459E2-88D4-46D9-95E0-E6FEE5FCA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23A2D-ACA8-420C-A3FD-C5C31C6E2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72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D5D30-DAD9-4EA0-BB1D-778181EE4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CFAE40-1B78-4B91-9A8A-B37886CF0E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CE4725-5AD9-45A0-B1EC-A1A6D9469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A3263-8654-41EF-9356-C259F988B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6515-FAB4-4E37-9D44-A38A3D2CCB9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26B89-C67E-4CAA-BD07-1BD1FC1F7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1AD91F-F95A-4203-B92F-01FCE6DB3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2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899E03-4B61-49D9-B323-404B7D770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84C19D-F1E0-4B3B-8EAC-02D8D00A6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D8F1A-0959-4246-A93F-25C14C95A1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26515-FAB4-4E37-9D44-A38A3D2CCB9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E0902-F283-44C8-AD5C-648AFCEB2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36300-9F4A-4D79-8E02-ABE97CEA69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6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74862" y="1838960"/>
            <a:ext cx="7678738" cy="186547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Elgamal</a:t>
            </a:r>
            <a:b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endParaRPr lang="en-GB" altLang="en-US" sz="3600" dirty="0">
              <a:cs typeface="Times New Roman" panose="02020603050405020304" pitchFamily="18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D58D451-035C-4C27-B883-BBA83C6479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52600" y="865186"/>
            <a:ext cx="8001000" cy="644525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4E8F6AD-BFC4-4B79-B33D-4D2C33722A79}"/>
              </a:ext>
            </a:extLst>
          </p:cNvPr>
          <p:cNvSpPr txBox="1">
            <a:spLocks/>
          </p:cNvSpPr>
          <p:nvPr/>
        </p:nvSpPr>
        <p:spPr bwMode="auto">
          <a:xfrm>
            <a:off x="1951831" y="4167821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kern="0" dirty="0"/>
              <a:t>Oleh: Rinaldi Munir</a:t>
            </a:r>
          </a:p>
          <a:p>
            <a:pPr algn="ctr">
              <a:defRPr/>
            </a:pPr>
            <a:endParaRPr lang="en-US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/>
              <a:t>ITB</a:t>
            </a:r>
          </a:p>
          <a:p>
            <a:pPr algn="ctr">
              <a:defRPr/>
            </a:pPr>
            <a:endParaRPr lang="en-US" kern="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381"/>
    </mc:Choice>
    <mc:Fallback>
      <p:transition spd="slow" advTm="4938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>
            <a:extLst>
              <a:ext uri="{FF2B5EF4-FFF2-40B4-BE49-F238E27FC236}">
                <a16:creationId xmlns:a16="http://schemas.microsoft.com/office/drawing/2014/main" id="{13DD9C92-DA81-4C4E-8D67-3A270D1E3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 - ITB</a:t>
            </a:r>
          </a:p>
        </p:txBody>
      </p:sp>
      <p:sp>
        <p:nvSpPr>
          <p:cNvPr id="4099" name="Slide Number Placeholder 5">
            <a:extLst>
              <a:ext uri="{FF2B5EF4-FFF2-40B4-BE49-F238E27FC236}">
                <a16:creationId xmlns:a16="http://schemas.microsoft.com/office/drawing/2014/main" id="{E34E298D-8C50-449A-9F1F-7070EF6BD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EFD85E6-C312-4AF7-BE8E-5F21CB545F52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400"/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52338337-E9D1-431C-AF8A-4F3D1B45D4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dirty="0" err="1"/>
              <a:t>Pendahuluan</a:t>
            </a:r>
            <a:endParaRPr lang="en-GB" altLang="en-US" b="1" dirty="0"/>
          </a:p>
        </p:txBody>
      </p:sp>
      <p:sp>
        <p:nvSpPr>
          <p:cNvPr id="4101" name="Rectangle 3">
            <a:extLst>
              <a:ext uri="{FF2B5EF4-FFF2-40B4-BE49-F238E27FC236}">
                <a16:creationId xmlns:a16="http://schemas.microsoft.com/office/drawing/2014/main" id="{D8BB7E05-139F-4132-9314-44AE9B733B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65200" y="1611314"/>
            <a:ext cx="9936480" cy="44196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Elgamal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dibuat</a:t>
            </a:r>
            <a:r>
              <a:rPr lang="en-US" altLang="en-US" dirty="0">
                <a:cs typeface="Times New Roman" panose="02020603050405020304" pitchFamily="18" charset="0"/>
              </a:rPr>
              <a:t> oleh Taher </a:t>
            </a:r>
            <a:r>
              <a:rPr lang="en-US" altLang="en-US" dirty="0" err="1">
                <a:cs typeface="Times New Roman" panose="02020603050405020304" pitchFamily="18" charset="0"/>
              </a:rPr>
              <a:t>Elgamal</a:t>
            </a:r>
            <a:r>
              <a:rPr lang="en-US" altLang="en-US" dirty="0">
                <a:cs typeface="Times New Roman" panose="02020603050405020304" pitchFamily="18" charset="0"/>
              </a:rPr>
              <a:t> (1985). </a:t>
            </a:r>
            <a:r>
              <a:rPr lang="en-US" altLang="en-US" dirty="0" err="1">
                <a:cs typeface="Times New Roman" panose="02020603050405020304" pitchFamily="18" charset="0"/>
              </a:rPr>
              <a:t>Pertama</a:t>
            </a:r>
            <a:r>
              <a:rPr lang="en-US" altLang="en-US" dirty="0">
                <a:cs typeface="Times New Roman" panose="02020603050405020304" pitchFamily="18" charset="0"/>
              </a:rPr>
              <a:t> kali </a:t>
            </a:r>
            <a:r>
              <a:rPr lang="en-US" altLang="en-US" dirty="0" err="1">
                <a:cs typeface="Times New Roman" panose="02020603050405020304" pitchFamily="18" charset="0"/>
              </a:rPr>
              <a:t>dikemukakan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makalah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berjudul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000000"/>
                </a:solidFill>
              </a:rPr>
              <a:t>"</a:t>
            </a:r>
            <a:r>
              <a:rPr lang="en-US" altLang="en-US" i="1" dirty="0">
                <a:solidFill>
                  <a:srgbClr val="000000"/>
                </a:solidFill>
              </a:rPr>
              <a:t>A public key cryptosystem and a signature scheme based on discrete logarithms</a:t>
            </a:r>
            <a:r>
              <a:rPr lang="en-US" altLang="en-US" dirty="0">
                <a:solidFill>
                  <a:srgbClr val="000000"/>
                </a:solidFill>
              </a:rPr>
              <a:t>”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endParaRPr lang="en-GB" altLang="en-US" dirty="0"/>
          </a:p>
        </p:txBody>
      </p:sp>
      <p:pic>
        <p:nvPicPr>
          <p:cNvPr id="4102" name="Picture 4">
            <a:extLst>
              <a:ext uri="{FF2B5EF4-FFF2-40B4-BE49-F238E27FC236}">
                <a16:creationId xmlns:a16="http://schemas.microsoft.com/office/drawing/2014/main" id="{3FCC291F-248D-4874-BF75-D4EE2FCB37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322321"/>
            <a:ext cx="3913188" cy="253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5">
            <a:extLst>
              <a:ext uri="{FF2B5EF4-FFF2-40B4-BE49-F238E27FC236}">
                <a16:creationId xmlns:a16="http://schemas.microsoft.com/office/drawing/2014/main" id="{87C04708-A349-4351-81AB-2DD0C2AAF0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7614" y="3322321"/>
            <a:ext cx="3810000" cy="252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>
            <a:extLst>
              <a:ext uri="{FF2B5EF4-FFF2-40B4-BE49-F238E27FC236}">
                <a16:creationId xmlns:a16="http://schemas.microsoft.com/office/drawing/2014/main" id="{8FDC64F1-526C-42A3-A0BB-0E24B68D9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0" y="1463675"/>
            <a:ext cx="9997440" cy="3433445"/>
          </a:xfrm>
        </p:spPr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Keamanan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terletak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sulitnya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menghitung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logaritma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diskrit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i="1" dirty="0" err="1">
                <a:cs typeface="Times New Roman" panose="02020603050405020304" pitchFamily="18" charset="0"/>
              </a:rPr>
              <a:t>Masalah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cs typeface="Times New Roman" panose="02020603050405020304" pitchFamily="18" charset="0"/>
              </a:rPr>
              <a:t>logaritma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cs typeface="Times New Roman" panose="02020603050405020304" pitchFamily="18" charset="0"/>
              </a:rPr>
              <a:t>diskrit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 dan </a:t>
            </a:r>
            <a:r>
              <a:rPr lang="en-US" altLang="en-US" i="1" dirty="0">
                <a:cs typeface="Times New Roman" panose="02020603050405020304" pitchFamily="18" charset="0"/>
              </a:rPr>
              <a:t>g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i="1" dirty="0">
                <a:cs typeface="Times New Roman" panose="02020603050405020304" pitchFamily="18" charset="0"/>
              </a:rPr>
              <a:t>y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sembarang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bulat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carilah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sedemikian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sehingga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	</a:t>
            </a:r>
            <a:r>
              <a:rPr lang="en-US" altLang="en-US" i="1" dirty="0" err="1">
                <a:cs typeface="Times New Roman" panose="02020603050405020304" pitchFamily="18" charset="0"/>
              </a:rPr>
              <a:t>g</a:t>
            </a:r>
            <a:r>
              <a:rPr lang="en-US" altLang="en-US" i="1" baseline="30000" dirty="0" err="1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y</a:t>
            </a:r>
            <a:r>
              <a:rPr lang="en-US" altLang="en-US" dirty="0">
                <a:cs typeface="Times New Roman" panose="02020603050405020304" pitchFamily="18" charset="0"/>
              </a:rPr>
              <a:t> (mod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5123" name="Footer Placeholder 3">
            <a:extLst>
              <a:ext uri="{FF2B5EF4-FFF2-40B4-BE49-F238E27FC236}">
                <a16:creationId xmlns:a16="http://schemas.microsoft.com/office/drawing/2014/main" id="{C9C36123-A29B-405F-BD50-86334EF6D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 - ITB</a:t>
            </a:r>
          </a:p>
        </p:txBody>
      </p:sp>
      <p:sp>
        <p:nvSpPr>
          <p:cNvPr id="5124" name="Slide Number Placeholder 4">
            <a:extLst>
              <a:ext uri="{FF2B5EF4-FFF2-40B4-BE49-F238E27FC236}">
                <a16:creationId xmlns:a16="http://schemas.microsoft.com/office/drawing/2014/main" id="{155011AC-EA1C-419C-82FD-7FA261887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D6B074-0FD7-41F2-895D-AED5B16BC0CE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>
            <a:extLst>
              <a:ext uri="{FF2B5EF4-FFF2-40B4-BE49-F238E27FC236}">
                <a16:creationId xmlns:a16="http://schemas.microsoft.com/office/drawing/2014/main" id="{618B17DA-7BC8-4BA1-B56A-2AD3D0BE8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 - ITB</a:t>
            </a:r>
          </a:p>
        </p:txBody>
      </p:sp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7F392542-CE29-42CE-AC7E-78F3F5A1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6114CC-D945-44AE-AC36-7626BA58E7A6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40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6255FB3-22B7-4164-9294-16C2037292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762000"/>
            <a:ext cx="9662160" cy="5334000"/>
          </a:xfrm>
        </p:spPr>
        <p:txBody>
          <a:bodyPr/>
          <a:lstStyle/>
          <a:p>
            <a:pPr marL="609600" indent="-609600">
              <a:buNone/>
              <a:defRPr/>
            </a:pPr>
            <a:r>
              <a:rPr lang="en-US" dirty="0" err="1">
                <a:cs typeface="Times New Roman" pitchFamily="18" charset="0"/>
              </a:rPr>
              <a:t>Properti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algoritma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ElGamal</a:t>
            </a:r>
            <a:r>
              <a:rPr lang="en-US" dirty="0">
                <a:cs typeface="Times New Roman" pitchFamily="18" charset="0"/>
              </a:rPr>
              <a:t>:</a:t>
            </a: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1. 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prima, </a:t>
            </a:r>
            <a:r>
              <a:rPr lang="en-US" i="1" dirty="0">
                <a:cs typeface="Times New Roman" pitchFamily="18" charset="0"/>
              </a:rPr>
              <a:t>p</a:t>
            </a:r>
            <a:r>
              <a:rPr lang="en-US" dirty="0">
                <a:cs typeface="Times New Roman" pitchFamily="18" charset="0"/>
              </a:rPr>
              <a:t>		(</a:t>
            </a:r>
            <a:r>
              <a:rPr lang="en-US" dirty="0" err="1">
                <a:cs typeface="Times New Roman" pitchFamily="18" charset="0"/>
              </a:rPr>
              <a:t>tidak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rahasia</a:t>
            </a:r>
            <a:r>
              <a:rPr lang="en-US" dirty="0">
                <a:cs typeface="Times New Roman" pitchFamily="18" charset="0"/>
              </a:rPr>
              <a:t>)</a:t>
            </a: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2. 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acak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g</a:t>
            </a:r>
            <a:r>
              <a:rPr lang="en-US" dirty="0">
                <a:cs typeface="Times New Roman" pitchFamily="18" charset="0"/>
              </a:rPr>
              <a:t>  ( </a:t>
            </a:r>
            <a:r>
              <a:rPr lang="en-US" i="1" dirty="0">
                <a:cs typeface="Times New Roman" pitchFamily="18" charset="0"/>
              </a:rPr>
              <a:t>g</a:t>
            </a:r>
            <a:r>
              <a:rPr lang="en-US" dirty="0">
                <a:cs typeface="Times New Roman" pitchFamily="18" charset="0"/>
              </a:rPr>
              <a:t> &lt; </a:t>
            </a:r>
            <a:r>
              <a:rPr lang="en-US" i="1" dirty="0">
                <a:cs typeface="Times New Roman" pitchFamily="18" charset="0"/>
              </a:rPr>
              <a:t>p</a:t>
            </a:r>
            <a:r>
              <a:rPr lang="en-US" dirty="0">
                <a:cs typeface="Times New Roman" pitchFamily="18" charset="0"/>
              </a:rPr>
              <a:t>)  	(</a:t>
            </a:r>
            <a:r>
              <a:rPr lang="en-US" dirty="0" err="1">
                <a:cs typeface="Times New Roman" pitchFamily="18" charset="0"/>
              </a:rPr>
              <a:t>tidak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rahasia</a:t>
            </a:r>
            <a:r>
              <a:rPr lang="en-US" dirty="0">
                <a:cs typeface="Times New Roman" pitchFamily="18" charset="0"/>
              </a:rPr>
              <a:t>)</a:t>
            </a:r>
          </a:p>
          <a:p>
            <a:pPr marL="398463" indent="-398463">
              <a:buFontTx/>
              <a:buAutoNum type="arabicPeriod" startAt="3"/>
              <a:defRPr/>
            </a:pP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acak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x  </a:t>
            </a:r>
            <a:r>
              <a:rPr lang="en-US" dirty="0">
                <a:cs typeface="Times New Roman" pitchFamily="18" charset="0"/>
              </a:rPr>
              <a:t>(</a:t>
            </a:r>
            <a:r>
              <a:rPr lang="en-US" i="1" dirty="0">
                <a:cs typeface="Times New Roman" pitchFamily="18" charset="0"/>
              </a:rPr>
              <a:t>x</a:t>
            </a:r>
            <a:r>
              <a:rPr lang="en-US" dirty="0">
                <a:cs typeface="Times New Roman" pitchFamily="18" charset="0"/>
              </a:rPr>
              <a:t> &lt; </a:t>
            </a:r>
            <a:r>
              <a:rPr lang="en-US" i="1" dirty="0">
                <a:cs typeface="Times New Roman" pitchFamily="18" charset="0"/>
              </a:rPr>
              <a:t>p</a:t>
            </a:r>
            <a:r>
              <a:rPr lang="en-US" dirty="0">
                <a:cs typeface="Times New Roman" pitchFamily="18" charset="0"/>
              </a:rPr>
              <a:t>)	(</a:t>
            </a:r>
            <a:r>
              <a:rPr lang="en-US" dirty="0" err="1">
                <a:cs typeface="Times New Roman" pitchFamily="18" charset="0"/>
              </a:rPr>
              <a:t>rahasia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dirty="0" err="1">
                <a:cs typeface="Times New Roman" pitchFamily="18" charset="0"/>
              </a:rPr>
              <a:t>kunci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privat</a:t>
            </a:r>
            <a:r>
              <a:rPr lang="en-US" dirty="0">
                <a:cs typeface="Times New Roman" pitchFamily="18" charset="0"/>
              </a:rPr>
              <a:t>)</a:t>
            </a: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4.  </a:t>
            </a:r>
            <a:r>
              <a:rPr lang="en-US" i="1" dirty="0">
                <a:cs typeface="Times New Roman" pitchFamily="18" charset="0"/>
              </a:rPr>
              <a:t>y</a:t>
            </a:r>
            <a:r>
              <a:rPr lang="en-US" dirty="0">
                <a:cs typeface="Times New Roman" pitchFamily="18" charset="0"/>
              </a:rPr>
              <a:t> = </a:t>
            </a:r>
            <a:r>
              <a:rPr lang="en-US" i="1" dirty="0" err="1">
                <a:cs typeface="Times New Roman" pitchFamily="18" charset="0"/>
              </a:rPr>
              <a:t>g</a:t>
            </a:r>
            <a:r>
              <a:rPr lang="en-US" i="1" baseline="30000" dirty="0" err="1">
                <a:cs typeface="Times New Roman" pitchFamily="18" charset="0"/>
              </a:rPr>
              <a:t>x</a:t>
            </a:r>
            <a:r>
              <a:rPr lang="en-US" dirty="0">
                <a:cs typeface="Times New Roman" pitchFamily="18" charset="0"/>
              </a:rPr>
              <a:t> mod </a:t>
            </a:r>
            <a:r>
              <a:rPr lang="en-US" i="1" dirty="0">
                <a:cs typeface="Times New Roman" pitchFamily="18" charset="0"/>
              </a:rPr>
              <a:t>p</a:t>
            </a:r>
            <a:r>
              <a:rPr lang="en-US" dirty="0">
                <a:cs typeface="Times New Roman" pitchFamily="18" charset="0"/>
              </a:rPr>
              <a:t>			(</a:t>
            </a:r>
            <a:r>
              <a:rPr lang="en-US" dirty="0" err="1">
                <a:cs typeface="Times New Roman" pitchFamily="18" charset="0"/>
              </a:rPr>
              <a:t>tidak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rahasia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dirty="0" err="1">
                <a:cs typeface="Times New Roman" pitchFamily="18" charset="0"/>
              </a:rPr>
              <a:t>kunci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publik</a:t>
            </a:r>
            <a:r>
              <a:rPr lang="en-US" dirty="0">
                <a:cs typeface="Times New Roman" pitchFamily="18" charset="0"/>
              </a:rPr>
              <a:t>)</a:t>
            </a: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5.  </a:t>
            </a:r>
            <a:r>
              <a:rPr lang="en-US" i="1" dirty="0">
                <a:cs typeface="Times New Roman" pitchFamily="18" charset="0"/>
              </a:rPr>
              <a:t>m</a:t>
            </a:r>
            <a:r>
              <a:rPr lang="en-US" dirty="0">
                <a:cs typeface="Times New Roman" pitchFamily="18" charset="0"/>
              </a:rPr>
              <a:t>   (</a:t>
            </a:r>
            <a:r>
              <a:rPr lang="en-US" dirty="0" err="1">
                <a:cs typeface="Times New Roman" pitchFamily="18" charset="0"/>
              </a:rPr>
              <a:t>plainteks</a:t>
            </a:r>
            <a:r>
              <a:rPr lang="en-US" dirty="0">
                <a:cs typeface="Times New Roman" pitchFamily="18" charset="0"/>
              </a:rPr>
              <a:t>)			(</a:t>
            </a:r>
            <a:r>
              <a:rPr lang="en-US" dirty="0" err="1">
                <a:cs typeface="Times New Roman" pitchFamily="18" charset="0"/>
              </a:rPr>
              <a:t>rahasia</a:t>
            </a:r>
            <a:r>
              <a:rPr lang="en-US" dirty="0">
                <a:cs typeface="Times New Roman" pitchFamily="18" charset="0"/>
              </a:rPr>
              <a:t>)</a:t>
            </a: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6.  </a:t>
            </a:r>
            <a:r>
              <a:rPr lang="en-US" i="1" dirty="0">
                <a:cs typeface="Times New Roman" pitchFamily="18" charset="0"/>
              </a:rPr>
              <a:t>a</a:t>
            </a:r>
            <a:r>
              <a:rPr lang="en-US" dirty="0">
                <a:cs typeface="Times New Roman" pitchFamily="18" charset="0"/>
              </a:rPr>
              <a:t> dan </a:t>
            </a:r>
            <a:r>
              <a:rPr lang="en-US" i="1" dirty="0">
                <a:cs typeface="Times New Roman" pitchFamily="18" charset="0"/>
              </a:rPr>
              <a:t>b</a:t>
            </a:r>
            <a:r>
              <a:rPr lang="en-US" dirty="0">
                <a:cs typeface="Times New Roman" pitchFamily="18" charset="0"/>
              </a:rPr>
              <a:t>  (</a:t>
            </a:r>
            <a:r>
              <a:rPr lang="en-US" dirty="0" err="1">
                <a:cs typeface="Times New Roman" pitchFamily="18" charset="0"/>
              </a:rPr>
              <a:t>cipherteks</a:t>
            </a:r>
            <a:r>
              <a:rPr lang="en-US" dirty="0">
                <a:cs typeface="Times New Roman" pitchFamily="18" charset="0"/>
              </a:rPr>
              <a:t>)		(</a:t>
            </a:r>
            <a:r>
              <a:rPr lang="en-US" dirty="0" err="1">
                <a:cs typeface="Times New Roman" pitchFamily="18" charset="0"/>
              </a:rPr>
              <a:t>tidak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rahasia</a:t>
            </a:r>
            <a:r>
              <a:rPr lang="en-US" dirty="0">
                <a:cs typeface="Times New Roman" pitchFamily="18" charset="0"/>
              </a:rPr>
              <a:t>)</a:t>
            </a:r>
          </a:p>
          <a:p>
            <a:pPr marL="609600" indent="-609600">
              <a:buNone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>
            <a:extLst>
              <a:ext uri="{FF2B5EF4-FFF2-40B4-BE49-F238E27FC236}">
                <a16:creationId xmlns:a16="http://schemas.microsoft.com/office/drawing/2014/main" id="{4D07D74D-DBAA-4386-A106-4FF7ACD0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 - ITB</a:t>
            </a:r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904918F5-5002-4BEF-A8D2-47FAD4D62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2D02C8-C2FA-480F-81D5-3B8CA49F2B21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AAD49513-B382-4513-9419-8CCE3054E2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dirty="0" err="1">
                <a:cs typeface="Times New Roman" panose="02020603050405020304" pitchFamily="18" charset="0"/>
              </a:rPr>
              <a:t>Prosedur</a:t>
            </a:r>
            <a:r>
              <a:rPr lang="en-US" altLang="en-US" sz="3600" dirty="0"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cs typeface="Times New Roman" panose="02020603050405020304" pitchFamily="18" charset="0"/>
              </a:rPr>
              <a:t>Pembangkitan</a:t>
            </a:r>
            <a:r>
              <a:rPr lang="en-US" altLang="en-US" sz="3600" dirty="0"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cs typeface="Times New Roman" panose="02020603050405020304" pitchFamily="18" charset="0"/>
              </a:rPr>
              <a:t>Kunci</a:t>
            </a:r>
            <a:endParaRPr lang="en-GB" altLang="en-US" sz="3600" dirty="0">
              <a:cs typeface="Times New Roman" panose="02020603050405020304" pitchFamily="18" charset="0"/>
            </a:endParaRPr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8B7A51CA-3412-429D-A969-AD1C23A938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Pilih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sembarang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(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di-</a:t>
            </a:r>
            <a:r>
              <a:rPr lang="en-US" altLang="en-US" i="1" dirty="0">
                <a:cs typeface="Times New Roman" panose="02020603050405020304" pitchFamily="18" charset="0"/>
              </a:rPr>
              <a:t>share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antara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anggota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kelompok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Pilih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g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syarat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g</a:t>
            </a:r>
            <a:r>
              <a:rPr lang="en-US" altLang="en-US" dirty="0">
                <a:cs typeface="Times New Roman" panose="02020603050405020304" pitchFamily="18" charset="0"/>
              </a:rPr>
              <a:t> &lt;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dan 1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– 2 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3.    </a:t>
            </a:r>
            <a:r>
              <a:rPr lang="en-US" altLang="en-US" dirty="0" err="1">
                <a:cs typeface="Times New Roman" panose="02020603050405020304" pitchFamily="18" charset="0"/>
              </a:rPr>
              <a:t>Hitung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y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 err="1">
                <a:cs typeface="Times New Roman" panose="02020603050405020304" pitchFamily="18" charset="0"/>
              </a:rPr>
              <a:t>g</a:t>
            </a:r>
            <a:r>
              <a:rPr lang="en-US" altLang="en-US" i="1" baseline="30000" dirty="0" err="1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 mod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Hasil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-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tripel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y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g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-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pasangan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endParaRPr lang="en-GB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6B6E3E75-444D-460B-A8FC-3BFAB61D0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 - ITB</a:t>
            </a:r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2DFF9196-C818-41D4-84E5-767457970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9B610B-3760-4C0B-A837-2FB8C3B61E36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400"/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83AEE848-B262-416A-B70D-BA369CCB36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dirty="0" err="1">
                <a:cs typeface="Times New Roman" panose="02020603050405020304" pitchFamily="18" charset="0"/>
              </a:rPr>
              <a:t>Prosedur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Enkripsi</a:t>
            </a:r>
            <a:r>
              <a:rPr lang="en-GB" altLang="en-US" dirty="0"/>
              <a:t> 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FB8977E2-F60B-4E6B-95DB-F82C4D2449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21080" y="1690688"/>
            <a:ext cx="10144760" cy="4419600"/>
          </a:xfrm>
        </p:spPr>
        <p:txBody>
          <a:bodyPr>
            <a:normAutofit lnSpcReduction="10000"/>
          </a:bodyPr>
          <a:lstStyle/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Susun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, …, (</a:t>
            </a:r>
            <a:r>
              <a:rPr lang="en-US" altLang="en-US" dirty="0" err="1">
                <a:cs typeface="Times New Roman" panose="02020603050405020304" pitchFamily="18" charset="0"/>
              </a:rPr>
              <a:t>nilai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selang</a:t>
            </a:r>
            <a:r>
              <a:rPr lang="en-US" altLang="en-US" dirty="0">
                <a:cs typeface="Times New Roman" panose="02020603050405020304" pitchFamily="18" charset="0"/>
              </a:rPr>
              <a:t> [0,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– 1].</a:t>
            </a:r>
          </a:p>
          <a:p>
            <a:pPr marL="533400" indent="-5334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Pilih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, yang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1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– 2. </a:t>
            </a:r>
          </a:p>
          <a:p>
            <a:pPr marL="533400" indent="-5334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rumus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533400" indent="-533400"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a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 err="1">
                <a:cs typeface="Times New Roman" panose="02020603050405020304" pitchFamily="18" charset="0"/>
              </a:rPr>
              <a:t>g</a:t>
            </a:r>
            <a:r>
              <a:rPr lang="en-US" altLang="en-US" i="1" baseline="30000" dirty="0" err="1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mod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	</a:t>
            </a:r>
          </a:p>
          <a:p>
            <a:pPr marL="533400" indent="-533400"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b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 err="1">
                <a:cs typeface="Times New Roman" panose="02020603050405020304" pitchFamily="18" charset="0"/>
              </a:rPr>
              <a:t>y</a:t>
            </a:r>
            <a:r>
              <a:rPr lang="en-US" altLang="en-US" i="1" baseline="30000" dirty="0" err="1">
                <a:cs typeface="Times New Roman" panose="02020603050405020304" pitchFamily="18" charset="0"/>
              </a:rPr>
              <a:t>k</a:t>
            </a:r>
            <a:r>
              <a:rPr lang="en-US" altLang="en-US" i="1" dirty="0" err="1">
                <a:cs typeface="Times New Roman" panose="02020603050405020304" pitchFamily="18" charset="0"/>
              </a:rPr>
              <a:t>m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 mod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	</a:t>
            </a:r>
          </a:p>
          <a:p>
            <a:pPr marL="533400" indent="-5334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Pasangan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i="1" dirty="0">
                <a:cs typeface="Times New Roman" panose="02020603050405020304" pitchFamily="18" charset="0"/>
              </a:rPr>
              <a:t>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Jadi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kali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plainteksnya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2C079C60-65E5-4303-BDC4-883C2F1B6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 - ITB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76B94BC1-726A-4867-9973-8D8B30EDA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4270BC-8CAB-43BF-A9BD-AAE48D748C2A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4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F3198D42-67CB-42BE-AB86-7570DD45C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dirty="0" err="1"/>
              <a:t>Prosedur</a:t>
            </a:r>
            <a:r>
              <a:rPr lang="en-US" altLang="en-US" b="1" dirty="0"/>
              <a:t> </a:t>
            </a:r>
            <a:r>
              <a:rPr lang="en-US" altLang="en-US" b="1" dirty="0" err="1"/>
              <a:t>Dekripsi</a:t>
            </a:r>
            <a:endParaRPr lang="en-GB" altLang="en-US" b="1" dirty="0"/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B6D02CA0-5322-42AE-9965-E829FE60F0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x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menghitung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lang="en-US" altLang="en-US" baseline="30000" dirty="0">
                <a:cs typeface="Times New Roman" panose="02020603050405020304" pitchFamily="18" charset="0"/>
              </a:rPr>
              <a:t>– 1 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i="1" baseline="30000" dirty="0">
                <a:cs typeface="Times New Roman" panose="02020603050405020304" pitchFamily="18" charset="0"/>
              </a:rPr>
              <a:t>p</a:t>
            </a:r>
            <a:r>
              <a:rPr lang="en-US" altLang="en-US" baseline="30000" dirty="0">
                <a:cs typeface="Times New Roman" panose="02020603050405020304" pitchFamily="18" charset="0"/>
              </a:rPr>
              <a:t> – 1 – </a:t>
            </a:r>
            <a:r>
              <a:rPr lang="en-US" altLang="en-US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baseline="30000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 mod </a:t>
            </a:r>
            <a:r>
              <a:rPr lang="en-US" altLang="en-US" i="1" dirty="0">
                <a:cs typeface="Times New Roman" panose="02020603050405020304" pitchFamily="18" charset="0"/>
              </a:rPr>
              <a:t>p 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Hitung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persamaan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marL="609600" indent="-609600"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m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cs typeface="Times New Roman" panose="02020603050405020304" pitchFamily="18" charset="0"/>
              </a:rPr>
              <a:t>b</a:t>
            </a:r>
            <a:r>
              <a:rPr lang="en-US" altLang="en-US" dirty="0">
                <a:cs typeface="Times New Roman" panose="02020603050405020304" pitchFamily="18" charset="0"/>
              </a:rPr>
              <a:t>/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 mod </a:t>
            </a:r>
            <a:r>
              <a:rPr lang="en-US" altLang="en-US" i="1" dirty="0">
                <a:cs typeface="Times New Roman" panose="02020603050405020304" pitchFamily="18" charset="0"/>
              </a:rPr>
              <a:t>p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b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lang="en-US" altLang="en-US" baseline="30000" dirty="0">
                <a:cs typeface="Times New Roman" panose="02020603050405020304" pitchFamily="18" charset="0"/>
              </a:rPr>
              <a:t>– 1 </a:t>
            </a:r>
            <a:r>
              <a:rPr lang="en-US" altLang="en-US" dirty="0">
                <a:cs typeface="Times New Roman" panose="02020603050405020304" pitchFamily="18" charset="0"/>
              </a:rPr>
              <a:t>mod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endParaRPr lang="en-GB" altLang="en-US" i="1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>
            <a:extLst>
              <a:ext uri="{FF2B5EF4-FFF2-40B4-BE49-F238E27FC236}">
                <a16:creationId xmlns:a16="http://schemas.microsoft.com/office/drawing/2014/main" id="{7C8A8217-5DB4-4671-BE6B-40C0D0307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 - ITB</a:t>
            </a:r>
          </a:p>
        </p:txBody>
      </p:sp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1B50B117-BC7A-4EE8-B174-14E29FAEC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00DD4D-6B57-4332-BBAB-A477C91EBD2E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400"/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31DCB2A4-FFBE-4791-BF98-D1CD4A10FA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5640" y="574675"/>
            <a:ext cx="10840720" cy="57086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b="1" dirty="0" err="1"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cs typeface="Times New Roman" panose="02020603050405020304" pitchFamily="18" charset="0"/>
              </a:rPr>
              <a:t>: Alice </a:t>
            </a:r>
            <a:r>
              <a:rPr lang="en-US" altLang="en-US" dirty="0" err="1">
                <a:cs typeface="Times New Roman" panose="02020603050405020304" pitchFamily="18" charset="0"/>
              </a:rPr>
              <a:t>membangkitkan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privatnya</a:t>
            </a:r>
            <a:r>
              <a:rPr lang="en-US" altLang="en-US" dirty="0">
                <a:cs typeface="Times New Roman" panose="02020603050405020304" pitchFamily="18" charset="0"/>
              </a:rPr>
              <a:t>. Bob  </a:t>
            </a:r>
            <a:r>
              <a:rPr lang="en-US" altLang="en-US" dirty="0" err="1">
                <a:cs typeface="Times New Roman" panose="02020603050405020304" pitchFamily="18" charset="0"/>
              </a:rPr>
              <a:t>mengengkripsi</a:t>
            </a:r>
            <a:r>
              <a:rPr lang="en-US" altLang="en-US" dirty="0">
                <a:cs typeface="Times New Roman" panose="02020603050405020304" pitchFamily="18" charset="0"/>
              </a:rPr>
              <a:t>  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cs typeface="Times New Roman" panose="02020603050405020304" pitchFamily="18" charset="0"/>
              </a:rPr>
              <a:t> Alice.</a:t>
            </a:r>
          </a:p>
          <a:p>
            <a:pPr marL="0" indent="0"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lphaLcParenBoth"/>
            </a:pPr>
            <a:r>
              <a:rPr lang="en-US" altLang="en-US" sz="2400" b="1" dirty="0" err="1">
                <a:cs typeface="Times New Roman" panose="02020603050405020304" pitchFamily="18" charset="0"/>
              </a:rPr>
              <a:t>Pembangkitan</a:t>
            </a:r>
            <a:r>
              <a:rPr lang="en-US" altLang="en-US" sz="2400" b="1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b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(Oleh Alice)</a:t>
            </a:r>
            <a:endParaRPr lang="en-US" altLang="en-US" sz="2400" b="1" dirty="0">
              <a:cs typeface="Times New Roman" panose="02020603050405020304" pitchFamily="18" charset="0"/>
            </a:endParaRP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Misal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= 2357, </a:t>
            </a:r>
            <a:r>
              <a:rPr lang="en-US" altLang="en-US" sz="2400" i="1" dirty="0">
                <a:cs typeface="Times New Roman" panose="02020603050405020304" pitchFamily="18" charset="0"/>
              </a:rPr>
              <a:t>g</a:t>
            </a:r>
            <a:r>
              <a:rPr lang="en-US" altLang="en-US" sz="2400" dirty="0">
                <a:cs typeface="Times New Roman" panose="02020603050405020304" pitchFamily="18" charset="0"/>
              </a:rPr>
              <a:t> = 2,  dan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= 1751.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Hitung</a:t>
            </a:r>
            <a:r>
              <a:rPr lang="en-US" altLang="en-US" sz="2400" dirty="0">
                <a:cs typeface="Times New Roman" panose="02020603050405020304" pitchFamily="18" charset="0"/>
              </a:rPr>
              <a:t>: </a:t>
            </a:r>
            <a:r>
              <a:rPr lang="en-US" altLang="en-US" sz="2400" i="1" dirty="0">
                <a:cs typeface="Times New Roman" panose="02020603050405020304" pitchFamily="18" charset="0"/>
              </a:rPr>
              <a:t>y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g</a:t>
            </a:r>
            <a:r>
              <a:rPr lang="en-US" altLang="en-US" sz="2400" i="1" baseline="30000" dirty="0" err="1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mod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= 2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1751</a:t>
            </a:r>
            <a:r>
              <a:rPr lang="en-US" altLang="en-US" sz="2400" dirty="0">
                <a:cs typeface="Times New Roman" panose="02020603050405020304" pitchFamily="18" charset="0"/>
              </a:rPr>
              <a:t> mod 2357 = 1185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Hasil:  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publik</a:t>
            </a:r>
            <a:r>
              <a:rPr lang="en-US" altLang="en-US" sz="2400" dirty="0">
                <a:cs typeface="Times New Roman" panose="02020603050405020304" pitchFamily="18" charset="0"/>
              </a:rPr>
              <a:t>: (</a:t>
            </a:r>
            <a:r>
              <a:rPr lang="en-US" altLang="en-US" sz="2400" i="1" dirty="0">
                <a:cs typeface="Times New Roman" panose="02020603050405020304" pitchFamily="18" charset="0"/>
              </a:rPr>
              <a:t>y</a:t>
            </a:r>
            <a:r>
              <a:rPr lang="en-US" altLang="en-US" sz="2400" dirty="0">
                <a:cs typeface="Times New Roman" panose="02020603050405020304" pitchFamily="18" charset="0"/>
              </a:rPr>
              <a:t> = 1185, </a:t>
            </a:r>
            <a:r>
              <a:rPr lang="en-US" altLang="en-US" sz="2400" i="1" dirty="0">
                <a:cs typeface="Times New Roman" panose="02020603050405020304" pitchFamily="18" charset="0"/>
              </a:rPr>
              <a:t>g</a:t>
            </a:r>
            <a:r>
              <a:rPr lang="en-US" altLang="en-US" sz="2400" dirty="0">
                <a:cs typeface="Times New Roman" panose="02020603050405020304" pitchFamily="18" charset="0"/>
              </a:rPr>
              <a:t> = 2,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= 2357) 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      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privat</a:t>
            </a:r>
            <a:r>
              <a:rPr lang="en-US" altLang="en-US" sz="2400" dirty="0">
                <a:cs typeface="Times New Roman" panose="02020603050405020304" pitchFamily="18" charset="0"/>
              </a:rPr>
              <a:t>: (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= 1751,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= 2357).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      Alice </a:t>
            </a:r>
            <a:r>
              <a:rPr lang="en-US" altLang="en-US" sz="2400" dirty="0" err="1">
                <a:cs typeface="Times New Roman" panose="02020603050405020304" pitchFamily="18" charset="0"/>
              </a:rPr>
              <a:t>memberitahu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publik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kepada</a:t>
            </a:r>
            <a:r>
              <a:rPr lang="en-US" altLang="en-US" sz="2400" dirty="0">
                <a:cs typeface="Times New Roman" panose="02020603050405020304" pitchFamily="18" charset="0"/>
              </a:rPr>
              <a:t> Bob</a:t>
            </a:r>
          </a:p>
          <a:p>
            <a:pPr marL="533400" indent="-533400"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marL="533400" indent="-533400">
              <a:buNone/>
            </a:pPr>
            <a:r>
              <a:rPr lang="en-US" altLang="en-US" sz="2400" b="1" dirty="0">
                <a:cs typeface="Times New Roman" panose="02020603050405020304" pitchFamily="18" charset="0"/>
              </a:rPr>
              <a:t>(b)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cs typeface="Times New Roman" panose="02020603050405020304" pitchFamily="18" charset="0"/>
              </a:rPr>
              <a:t> (Oleh Bob)</a:t>
            </a:r>
            <a:endParaRPr lang="en-US" altLang="en-US" sz="2400" b="1" dirty="0">
              <a:cs typeface="Times New Roman" panose="02020603050405020304" pitchFamily="18" charset="0"/>
            </a:endParaRPr>
          </a:p>
          <a:p>
            <a:pPr marL="533400" indent="-533400">
              <a:buNone/>
            </a:pPr>
            <a:r>
              <a:rPr lang="en-US" altLang="en-US" sz="2400" b="1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Misalkan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= 2035 (</a:t>
            </a:r>
            <a:r>
              <a:rPr lang="en-US" altLang="en-US" sz="2400" dirty="0" err="1"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masih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berada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selang</a:t>
            </a:r>
            <a:r>
              <a:rPr lang="en-US" altLang="en-US" sz="2400" dirty="0">
                <a:cs typeface="Times New Roman" panose="02020603050405020304" pitchFamily="18" charset="0"/>
              </a:rPr>
              <a:t> [0, 2357 – 1]).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</a:t>
            </a:r>
            <a:r>
              <a:rPr lang="en-US" altLang="en-US" sz="2400" i="1" dirty="0">
                <a:cs typeface="Times New Roman" panose="02020603050405020304" pitchFamily="18" charset="0"/>
              </a:rPr>
              <a:t>	</a:t>
            </a:r>
            <a:r>
              <a:rPr lang="en-US" altLang="en-US" sz="2400" dirty="0">
                <a:cs typeface="Times New Roman" panose="02020603050405020304" pitchFamily="18" charset="0"/>
              </a:rPr>
              <a:t>Bob </a:t>
            </a:r>
            <a:r>
              <a:rPr lang="en-US" altLang="en-US" sz="2400" dirty="0" err="1">
                <a:cs typeface="Times New Roman" panose="02020603050405020304" pitchFamily="18" charset="0"/>
              </a:rPr>
              <a:t>memilih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cs typeface="Times New Roman" panose="02020603050405020304" pitchFamily="18" charset="0"/>
              </a:rPr>
              <a:t> = 1520  (</a:t>
            </a:r>
            <a:r>
              <a:rPr lang="en-US" altLang="en-US" sz="2400" dirty="0" err="1"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berada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selang</a:t>
            </a:r>
            <a:r>
              <a:rPr lang="en-US" altLang="en-US" sz="2400" dirty="0">
                <a:cs typeface="Times New Roman" panose="02020603050405020304" pitchFamily="18" charset="0"/>
              </a:rPr>
              <a:t> [0, 2357 – 1]).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CB02B6BC-D162-4E5C-8DAE-04BB094E9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 - ITB</a:t>
            </a:r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52F14AE2-1A4C-4976-BF3C-EC3EDAD7F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0B9C29F-2BBC-4237-A4F9-BAB32297AB12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400"/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4FCD8D47-4ECC-4122-B93A-E1465E5BDA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8080" y="793750"/>
            <a:ext cx="9895840" cy="55626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</a:t>
            </a:r>
            <a:r>
              <a:rPr lang="en-US" altLang="en-US" sz="2400" dirty="0">
                <a:cs typeface="Times New Roman" panose="02020603050405020304" pitchFamily="18" charset="0"/>
              </a:rPr>
              <a:t>Bob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menghitung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	a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g</a:t>
            </a:r>
            <a:r>
              <a:rPr lang="en-US" altLang="en-US" sz="2400" i="1" baseline="30000" dirty="0" err="1"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cs typeface="Times New Roman" panose="02020603050405020304" pitchFamily="18" charset="0"/>
              </a:rPr>
              <a:t> mod </a:t>
            </a:r>
            <a:r>
              <a:rPr lang="en-US" altLang="en-US" sz="2400" i="1" dirty="0">
                <a:cs typeface="Times New Roman" panose="02020603050405020304" pitchFamily="18" charset="0"/>
              </a:rPr>
              <a:t>p </a:t>
            </a:r>
            <a:r>
              <a:rPr lang="en-US" altLang="en-US" sz="2400" dirty="0">
                <a:cs typeface="Times New Roman" panose="02020603050405020304" pitchFamily="18" charset="0"/>
              </a:rPr>
              <a:t>= 2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1520</a:t>
            </a:r>
            <a:r>
              <a:rPr lang="en-US" altLang="en-US" sz="2400" dirty="0">
                <a:cs typeface="Times New Roman" panose="02020603050405020304" pitchFamily="18" charset="0"/>
              </a:rPr>
              <a:t> mod 2357 = 1430</a:t>
            </a:r>
          </a:p>
          <a:p>
            <a:pPr eaLnBrk="1" hangingPunct="1"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	b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y</a:t>
            </a:r>
            <a:r>
              <a:rPr lang="en-US" altLang="en-US" sz="2400" i="1" baseline="30000" dirty="0" err="1">
                <a:cs typeface="Times New Roman" panose="02020603050405020304" pitchFamily="18" charset="0"/>
              </a:rPr>
              <a:t>k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m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 mod </a:t>
            </a:r>
            <a:r>
              <a:rPr lang="en-US" altLang="en-US" sz="2400" i="1" dirty="0">
                <a:cs typeface="Times New Roman" panose="02020603050405020304" pitchFamily="18" charset="0"/>
              </a:rPr>
              <a:t>p </a:t>
            </a:r>
            <a:r>
              <a:rPr lang="en-US" altLang="en-US" sz="2400" dirty="0">
                <a:cs typeface="Times New Roman" panose="02020603050405020304" pitchFamily="18" charset="0"/>
              </a:rPr>
              <a:t>= 1185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1520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400" dirty="0">
                <a:cs typeface="Times New Roman" panose="02020603050405020304" pitchFamily="18" charset="0"/>
              </a:rPr>
              <a:t> 2035 mod 2357 = 697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Jadi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dihasilkan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(1430, 697). 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Bob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mengirim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kepada</a:t>
            </a:r>
            <a:r>
              <a:rPr lang="en-US" altLang="en-US" sz="2400" dirty="0">
                <a:cs typeface="Times New Roman" panose="02020603050405020304" pitchFamily="18" charset="0"/>
              </a:rPr>
              <a:t> Alice.</a:t>
            </a:r>
          </a:p>
          <a:p>
            <a:pPr eaLnBrk="1" hangingPunct="1"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 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400" b="1" dirty="0">
                <a:cs typeface="Times New Roman" panose="02020603050405020304" pitchFamily="18" charset="0"/>
              </a:rPr>
              <a:t>(c) 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cs typeface="Times New Roman" panose="02020603050405020304" pitchFamily="18" charset="0"/>
              </a:rPr>
              <a:t> (Oleh Alice)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  Alice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menghitung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 	1/</a:t>
            </a:r>
            <a:r>
              <a:rPr lang="en-US" altLang="en-US" sz="2400" i="1" dirty="0">
                <a:cs typeface="Times New Roman" panose="02020603050405020304" pitchFamily="18" charset="0"/>
              </a:rPr>
              <a:t>a</a:t>
            </a:r>
            <a:r>
              <a:rPr lang="en-US" altLang="en-US" sz="2400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= (</a:t>
            </a:r>
            <a:r>
              <a:rPr lang="en-US" altLang="en-US" sz="2400" i="1" dirty="0">
                <a:cs typeface="Times New Roman" panose="02020603050405020304" pitchFamily="18" charset="0"/>
              </a:rPr>
              <a:t>a</a:t>
            </a:r>
            <a:r>
              <a:rPr lang="en-US" altLang="en-US" sz="2400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–1 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cs typeface="Times New Roman" panose="02020603050405020304" pitchFamily="18" charset="0"/>
              </a:rPr>
              <a:t>a</a:t>
            </a:r>
            <a:r>
              <a:rPr lang="en-US" altLang="en-US" sz="2400" i="1" baseline="30000" dirty="0">
                <a:cs typeface="Times New Roman" panose="02020603050405020304" pitchFamily="18" charset="0"/>
              </a:rPr>
              <a:t>p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 – 1 – </a:t>
            </a:r>
            <a:r>
              <a:rPr lang="en-US" altLang="en-US" sz="2400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 mod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 = 1430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605</a:t>
            </a:r>
            <a:r>
              <a:rPr lang="en-US" altLang="en-US" sz="2400" dirty="0">
                <a:cs typeface="Times New Roman" panose="02020603050405020304" pitchFamily="18" charset="0"/>
              </a:rPr>
              <a:t> mod 2357 = 872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		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cs typeface="Times New Roman" panose="02020603050405020304" pitchFamily="18" charset="0"/>
              </a:rPr>
              <a:t>b</a:t>
            </a:r>
            <a:r>
              <a:rPr lang="en-US" altLang="en-US" sz="2400" dirty="0">
                <a:cs typeface="Times New Roman" panose="02020603050405020304" pitchFamily="18" charset="0"/>
              </a:rPr>
              <a:t>/</a:t>
            </a:r>
            <a:r>
              <a:rPr lang="en-US" altLang="en-US" sz="2400" i="1" dirty="0">
                <a:cs typeface="Times New Roman" panose="02020603050405020304" pitchFamily="18" charset="0"/>
              </a:rPr>
              <a:t>a</a:t>
            </a:r>
            <a:r>
              <a:rPr lang="en-US" altLang="en-US" sz="2400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mod </a:t>
            </a:r>
            <a:r>
              <a:rPr lang="en-US" altLang="en-US" sz="2400" i="1" dirty="0">
                <a:cs typeface="Times New Roman" panose="02020603050405020304" pitchFamily="18" charset="0"/>
              </a:rPr>
              <a:t>p  </a:t>
            </a:r>
            <a:r>
              <a:rPr lang="en-US" altLang="en-US" sz="2400" dirty="0">
                <a:cs typeface="Times New Roman" panose="02020603050405020304" pitchFamily="18" charset="0"/>
              </a:rPr>
              <a:t>= 697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400" dirty="0">
                <a:cs typeface="Times New Roman" panose="02020603050405020304" pitchFamily="18" charset="0"/>
              </a:rPr>
              <a:t> 872 mod 2357 = 2035</a:t>
            </a:r>
          </a:p>
          <a:p>
            <a:pPr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 Alice </a:t>
            </a:r>
            <a:r>
              <a:rPr lang="en-US" altLang="en-US" sz="2400" dirty="0" err="1">
                <a:cs typeface="Times New Roman" panose="02020603050405020304" pitchFamily="18" charset="0"/>
              </a:rPr>
              <a:t>mendapatkan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kembali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= 2035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dikirim</a:t>
            </a:r>
            <a:r>
              <a:rPr lang="en-US" altLang="en-US" sz="2400" dirty="0">
                <a:cs typeface="Times New Roman" panose="02020603050405020304" pitchFamily="18" charset="0"/>
              </a:rPr>
              <a:t> oleh Bob.</a:t>
            </a:r>
          </a:p>
          <a:p>
            <a:pPr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 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GB" altLang="en-US" sz="24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744</Words>
  <Application>Microsoft Office PowerPoint</Application>
  <PresentationFormat>Widescreen</PresentationFormat>
  <Paragraphs>86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Verdana</vt:lpstr>
      <vt:lpstr>Wingdings</vt:lpstr>
      <vt:lpstr>Office Theme</vt:lpstr>
      <vt:lpstr>Algoritma Elgamal </vt:lpstr>
      <vt:lpstr>Pendahuluan</vt:lpstr>
      <vt:lpstr>PowerPoint Presentation</vt:lpstr>
      <vt:lpstr>PowerPoint Presentation</vt:lpstr>
      <vt:lpstr>Prosedur Pembangkitan Kunci</vt:lpstr>
      <vt:lpstr>Prosedur Enkripsi </vt:lpstr>
      <vt:lpstr>Prosedur Dekripsi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ElGamal </dc:title>
  <dc:creator>Rinaldi Munir</dc:creator>
  <cp:lastModifiedBy>Rinaldi Munir</cp:lastModifiedBy>
  <cp:revision>4</cp:revision>
  <dcterms:created xsi:type="dcterms:W3CDTF">2020-10-21T02:19:14Z</dcterms:created>
  <dcterms:modified xsi:type="dcterms:W3CDTF">2020-10-21T03:54:00Z</dcterms:modified>
</cp:coreProperties>
</file>