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66" r:id="rId2"/>
    <p:sldId id="257" r:id="rId3"/>
    <p:sldId id="262" r:id="rId4"/>
    <p:sldId id="258" r:id="rId5"/>
    <p:sldId id="259" r:id="rId6"/>
    <p:sldId id="263" r:id="rId7"/>
    <p:sldId id="260" r:id="rId8"/>
    <p:sldId id="261"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7812B-D197-49B1-B46F-AF550D256532}" type="datetimeFigureOut">
              <a:rPr lang="en-US" smtClean="0"/>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4639BD-1279-460A-8B53-6D2C7DE39343}" type="slidenum">
              <a:rPr lang="en-US" smtClean="0"/>
              <a:t>‹#›</a:t>
            </a:fld>
            <a:endParaRPr lang="en-US"/>
          </a:p>
        </p:txBody>
      </p:sp>
    </p:spTree>
    <p:extLst>
      <p:ext uri="{BB962C8B-B14F-4D97-AF65-F5344CB8AC3E}">
        <p14:creationId xmlns:p14="http://schemas.microsoft.com/office/powerpoint/2010/main" val="209285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AD5F5D82-2F7F-4EA0-ACE9-AA11C7C201C1}"/>
              </a:ext>
            </a:extLst>
          </p:cNvPr>
          <p:cNvSpPr>
            <a:spLocks noGrp="1" noRot="1" noChangeAspect="1" noTextEdit="1"/>
          </p:cNvSpPr>
          <p:nvPr>
            <p:ph type="sldImg"/>
          </p:nvPr>
        </p:nvSpPr>
        <p:spPr>
          <a:ln/>
        </p:spPr>
      </p:sp>
      <p:sp>
        <p:nvSpPr>
          <p:cNvPr id="6147" name="Notes Placeholder 2">
            <a:extLst>
              <a:ext uri="{FF2B5EF4-FFF2-40B4-BE49-F238E27FC236}">
                <a16:creationId xmlns:a16="http://schemas.microsoft.com/office/drawing/2014/main" id="{5C08EE78-D643-44AF-883F-690FB76F1C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8" name="Slide Number Placeholder 3">
            <a:extLst>
              <a:ext uri="{FF2B5EF4-FFF2-40B4-BE49-F238E27FC236}">
                <a16:creationId xmlns:a16="http://schemas.microsoft.com/office/drawing/2014/main" id="{BDBAF9CF-3C27-4EB7-9CC8-FE75A2FB72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defRPr>
            </a:lvl1pPr>
            <a:lvl2pPr marL="742950" indent="-285750">
              <a:defRPr sz="2400">
                <a:solidFill>
                  <a:schemeClr val="tx1"/>
                </a:solidFill>
                <a:latin typeface="Verdana" panose="020B0604030504040204" pitchFamily="34" charset="0"/>
              </a:defRPr>
            </a:lvl2pPr>
            <a:lvl3pPr marL="1143000" indent="-228600">
              <a:defRPr sz="2400">
                <a:solidFill>
                  <a:schemeClr val="tx1"/>
                </a:solidFill>
                <a:latin typeface="Verdana" panose="020B0604030504040204" pitchFamily="34" charset="0"/>
              </a:defRPr>
            </a:lvl3pPr>
            <a:lvl4pPr marL="1600200" indent="-228600">
              <a:defRPr sz="2400">
                <a:solidFill>
                  <a:schemeClr val="tx1"/>
                </a:solidFill>
                <a:latin typeface="Verdana" panose="020B0604030504040204" pitchFamily="34" charset="0"/>
              </a:defRPr>
            </a:lvl4pPr>
            <a:lvl5pPr marL="2057400" indent="-22860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fld id="{03B3CDA0-D419-4C73-94EE-D93D865A542F}" type="slidenum">
              <a:rPr lang="en-GB" altLang="en-US" sz="1200">
                <a:latin typeface="Arial" panose="020B0604020202020204" pitchFamily="34" charset="0"/>
              </a:rPr>
              <a:pPr/>
              <a:t>1</a:t>
            </a:fld>
            <a:endParaRPr lang="en-GB" altLang="en-US"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22903-1615-4575-9EFF-754813629D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865DD-11E6-4DC9-ADF6-3EC0F457C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C1067F-ED2D-496F-8DC4-A89538684D7F}"/>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2C12D150-FA03-4850-99BC-6866CD4291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DA5295-C5FB-4058-90F6-9D2D4C7C81C7}"/>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58414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DF67C-01CB-42AB-BE26-2F399D0D2F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6D772A-1DA4-4704-B5C7-F9C2C8BA5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B2449-61E9-4B7A-B325-C01387D5C918}"/>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C66AAC60-382D-48F4-8A0B-4EA9440B32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FA3446-331F-4FB8-BC9A-0699C621976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48366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A45514-8A38-4787-A603-DEA6226AE2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5BD1E1-3046-4936-9D60-287F1748DD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CA025-9FEE-4483-8346-34B5E83FD7C9}"/>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91A36F57-AEC9-402F-A88C-FC492A82C5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E79C2A-7FA3-4744-AD8F-1C37AE747F92}"/>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364939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D60D6-5610-4BFE-9F27-C78212CE0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7B75A-F6BF-4267-95A4-06C267B0E8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66CFC8-CA2E-48E9-8F09-F25C833820A9}"/>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4FA7712A-9784-4503-A3E2-620C395743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CECEF-C616-4C4D-9D39-68ECF16DF304}"/>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13011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98980-312D-47D8-8D47-38D16E3776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A2A6CE-880E-4A8C-B661-DF8C873B7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B51BD0-1F29-4664-BD07-389849FCE53F}"/>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474A2052-BF14-43C7-99F0-B01E1AC793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B8BB1-5D90-426C-A900-2BFAF5A1D58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89451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51D2E-DDC6-4616-9F23-8D10F12224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59AA60-79F4-490F-8949-22DBE19A81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B37DD-0F49-40EA-9001-61BAFA2715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B07AA6-0C14-43F5-AC67-0D170907D79C}"/>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6" name="Footer Placeholder 5">
            <a:extLst>
              <a:ext uri="{FF2B5EF4-FFF2-40B4-BE49-F238E27FC236}">
                <a16:creationId xmlns:a16="http://schemas.microsoft.com/office/drawing/2014/main" id="{6A352E5B-E3B9-4009-ABB0-622023B22A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6B8EC-F5C1-45DA-82DD-3B68D2690EDA}"/>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2554908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68ED7-C1FD-41BA-90BB-2EC531E3B2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B52C1F-C845-4A2A-8C2C-D05706ED8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02C1D-EF29-447A-AE61-94D4822D1B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AED46D-6D06-4387-B9F2-7551E34D53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0307AF-86BF-4996-9E8B-92265ABFDE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9447E9-9EA3-484C-82D8-A61C462D622C}"/>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8" name="Footer Placeholder 7">
            <a:extLst>
              <a:ext uri="{FF2B5EF4-FFF2-40B4-BE49-F238E27FC236}">
                <a16:creationId xmlns:a16="http://schemas.microsoft.com/office/drawing/2014/main" id="{4887D83E-DF5F-41CA-B814-DA09090B69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5C351C-6532-45B8-A4F0-1DD68C789F1B}"/>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650415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B0B89-C484-42F4-B0FF-5DB4372DA6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511532-DB6D-4B6A-A72C-2C670896961A}"/>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4" name="Footer Placeholder 3">
            <a:extLst>
              <a:ext uri="{FF2B5EF4-FFF2-40B4-BE49-F238E27FC236}">
                <a16:creationId xmlns:a16="http://schemas.microsoft.com/office/drawing/2014/main" id="{2F65B151-1EDD-467F-9B65-E49C508C6E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E9AF93-33BC-40B0-B623-6A8C488E53FF}"/>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38888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F07C0D-E11F-47D5-B63E-4F01EA8C04D5}"/>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3" name="Footer Placeholder 2">
            <a:extLst>
              <a:ext uri="{FF2B5EF4-FFF2-40B4-BE49-F238E27FC236}">
                <a16:creationId xmlns:a16="http://schemas.microsoft.com/office/drawing/2014/main" id="{00A621F9-E1DD-45B2-AE29-3F8BEC509C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E75030-7A30-49E5-BA6B-4D32F76C291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4224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04B5-F942-4F16-923F-1B7BF4DC58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CEA5CE-C482-4570-9781-7173246134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A942F4-A1B6-41FD-B5E1-A73E1509F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F4066A-F4AB-4722-B3A9-049355EA4AC3}"/>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6" name="Footer Placeholder 5">
            <a:extLst>
              <a:ext uri="{FF2B5EF4-FFF2-40B4-BE49-F238E27FC236}">
                <a16:creationId xmlns:a16="http://schemas.microsoft.com/office/drawing/2014/main" id="{63449D8E-584A-4E28-92EF-4F0C396733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1F5BCF-516E-4E5A-B08C-0219D0CBB1C1}"/>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127686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9D046-9880-4B67-BBCA-23AE7B8AB9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947854-1C0E-4EDE-8EAF-B371586B0F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A8FB88-112F-4B29-86B6-4AD7EF8B0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4483AC-5F30-4B4E-A460-9B99ED56C47D}"/>
              </a:ext>
            </a:extLst>
          </p:cNvPr>
          <p:cNvSpPr>
            <a:spLocks noGrp="1"/>
          </p:cNvSpPr>
          <p:nvPr>
            <p:ph type="dt" sz="half" idx="10"/>
          </p:nvPr>
        </p:nvSpPr>
        <p:spPr/>
        <p:txBody>
          <a:bodyPr/>
          <a:lstStyle/>
          <a:p>
            <a:fld id="{D1AC27C9-E0DB-4866-9C0B-18BEFAE0ECF7}" type="datetimeFigureOut">
              <a:rPr lang="en-US" smtClean="0"/>
              <a:t>10/21/2020</a:t>
            </a:fld>
            <a:endParaRPr lang="en-US"/>
          </a:p>
        </p:txBody>
      </p:sp>
      <p:sp>
        <p:nvSpPr>
          <p:cNvPr id="6" name="Footer Placeholder 5">
            <a:extLst>
              <a:ext uri="{FF2B5EF4-FFF2-40B4-BE49-F238E27FC236}">
                <a16:creationId xmlns:a16="http://schemas.microsoft.com/office/drawing/2014/main" id="{7AF2425E-5BBF-4D2A-9571-427246ED20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1D53F6-8395-4621-BCBF-442289E2DA39}"/>
              </a:ext>
            </a:extLst>
          </p:cNvPr>
          <p:cNvSpPr>
            <a:spLocks noGrp="1"/>
          </p:cNvSpPr>
          <p:nvPr>
            <p:ph type="sldNum" sz="quarter" idx="12"/>
          </p:nvPr>
        </p:nvSpPr>
        <p:spPr/>
        <p:txBody>
          <a:bodyPr/>
          <a:lstStyle/>
          <a:p>
            <a:fld id="{507CD76F-042E-47A9-9C95-0EBEC8B63F52}" type="slidenum">
              <a:rPr lang="en-US" smtClean="0"/>
              <a:t>‹#›</a:t>
            </a:fld>
            <a:endParaRPr lang="en-US"/>
          </a:p>
        </p:txBody>
      </p:sp>
    </p:spTree>
    <p:extLst>
      <p:ext uri="{BB962C8B-B14F-4D97-AF65-F5344CB8AC3E}">
        <p14:creationId xmlns:p14="http://schemas.microsoft.com/office/powerpoint/2010/main" val="75106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9A41C-1994-42A7-92B7-BB90D9286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E5697C-EF30-4BEB-8D18-70C68BBFE4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9FA57-D927-4512-81E4-232F957337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C27C9-E0DB-4866-9C0B-18BEFAE0ECF7}" type="datetimeFigureOut">
              <a:rPr lang="en-US" smtClean="0"/>
              <a:t>10/21/2020</a:t>
            </a:fld>
            <a:endParaRPr lang="en-US"/>
          </a:p>
        </p:txBody>
      </p:sp>
      <p:sp>
        <p:nvSpPr>
          <p:cNvPr id="5" name="Footer Placeholder 4">
            <a:extLst>
              <a:ext uri="{FF2B5EF4-FFF2-40B4-BE49-F238E27FC236}">
                <a16:creationId xmlns:a16="http://schemas.microsoft.com/office/drawing/2014/main" id="{73DA0CDA-B2B0-4718-8D6C-BA09D68BB3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F28E06-6509-4884-AB97-202D7D95B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CD76F-042E-47A9-9C95-0EBEC8B63F52}" type="slidenum">
              <a:rPr lang="en-US" smtClean="0"/>
              <a:t>‹#›</a:t>
            </a:fld>
            <a:endParaRPr lang="en-US"/>
          </a:p>
        </p:txBody>
      </p:sp>
    </p:spTree>
    <p:extLst>
      <p:ext uri="{BB962C8B-B14F-4D97-AF65-F5344CB8AC3E}">
        <p14:creationId xmlns:p14="http://schemas.microsoft.com/office/powerpoint/2010/main" val="77841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71">
            <a:extLst>
              <a:ext uri="{FF2B5EF4-FFF2-40B4-BE49-F238E27FC236}">
                <a16:creationId xmlns:a16="http://schemas.microsoft.com/office/drawing/2014/main" id="{64169A1B-0068-4A13-8FC1-F7C6009D161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75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folHlink"/>
              </a:buClr>
              <a:buSzPct val="70000"/>
              <a:buFont typeface="Wingdings" panose="05000000000000000000" pitchFamily="2" charset="2"/>
              <a:buChar char="n"/>
              <a:defRPr sz="2800">
                <a:solidFill>
                  <a:schemeClr val="tx1"/>
                </a:solidFill>
                <a:latin typeface="Verdana" panose="020B0604030504040204" pitchFamily="34" charset="0"/>
              </a:defRPr>
            </a:lvl2pPr>
            <a:lvl3pPr marL="1143000" indent="-228600">
              <a:spcBef>
                <a:spcPct val="20000"/>
              </a:spcBef>
              <a:buClr>
                <a:schemeClr val="tx2"/>
              </a:buClr>
              <a:buChar char="•"/>
              <a:defRPr sz="2400">
                <a:solidFill>
                  <a:schemeClr val="tx1"/>
                </a:solidFill>
                <a:latin typeface="Verdana" panose="020B0604030504040204" pitchFamily="34" charset="0"/>
              </a:defRPr>
            </a:lvl3pPr>
            <a:lvl4pPr marL="1600200" indent="-228600">
              <a:spcBef>
                <a:spcPct val="20000"/>
              </a:spcBef>
              <a:buClr>
                <a:schemeClr val="hlink"/>
              </a:buClr>
              <a:buChar char="•"/>
              <a:defRPr sz="2000">
                <a:solidFill>
                  <a:schemeClr val="tx1"/>
                </a:solidFill>
                <a:latin typeface="Verdana" panose="020B0604030504040204" pitchFamily="34" charset="0"/>
              </a:defRPr>
            </a:lvl4pPr>
            <a:lvl5pPr marL="2057400" indent="-228600">
              <a:spcBef>
                <a:spcPct val="20000"/>
              </a:spcBef>
              <a:buClr>
                <a:schemeClr val="tx1"/>
              </a:buClr>
              <a:buSzPct val="8500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1"/>
              </a:buClr>
              <a:buSzPct val="85000"/>
              <a:buChar char="•"/>
              <a:defRPr sz="2000">
                <a:solidFill>
                  <a:schemeClr val="tx1"/>
                </a:solidFill>
                <a:latin typeface="Verdana" panose="020B0604030504040204" pitchFamily="34" charset="0"/>
              </a:defRPr>
            </a:lvl9pPr>
          </a:lstStyle>
          <a:p>
            <a:pPr>
              <a:spcBef>
                <a:spcPct val="0"/>
              </a:spcBef>
              <a:buClrTx/>
              <a:buSzTx/>
              <a:buFontTx/>
              <a:buNone/>
            </a:pPr>
            <a:fld id="{1CA52BAF-79FF-490E-8593-4422967CF4FE}" type="slidenum">
              <a:rPr lang="en-US" altLang="en-US" sz="1400"/>
              <a:pPr>
                <a:spcBef>
                  <a:spcPct val="0"/>
                </a:spcBef>
                <a:buClrTx/>
                <a:buSzTx/>
                <a:buFontTx/>
                <a:buNone/>
              </a:pPr>
              <a:t>1</a:t>
            </a:fld>
            <a:endParaRPr lang="en-US" altLang="en-US" sz="1400"/>
          </a:p>
        </p:txBody>
      </p:sp>
      <p:sp>
        <p:nvSpPr>
          <p:cNvPr id="5124" name="Rectangle 2">
            <a:extLst>
              <a:ext uri="{FF2B5EF4-FFF2-40B4-BE49-F238E27FC236}">
                <a16:creationId xmlns:a16="http://schemas.microsoft.com/office/drawing/2014/main" id="{BC614DA9-0422-48CE-BA22-25DF1A34F1B3}"/>
              </a:ext>
            </a:extLst>
          </p:cNvPr>
          <p:cNvSpPr>
            <a:spLocks noGrp="1" noChangeArrowheads="1"/>
          </p:cNvSpPr>
          <p:nvPr>
            <p:ph type="ctrTitle"/>
          </p:nvPr>
        </p:nvSpPr>
        <p:spPr>
          <a:xfrm>
            <a:off x="2074862" y="1838960"/>
            <a:ext cx="9090978" cy="1865473"/>
          </a:xfrm>
        </p:spPr>
        <p:txBody>
          <a:bodyPr>
            <a:normAutofit/>
          </a:bodyPr>
          <a:lstStyle/>
          <a:p>
            <a:pPr eaLnBrk="1" hangingPunct="1"/>
            <a:r>
              <a:rPr lang="en-US" altLang="en-US" b="1" dirty="0" err="1">
                <a:solidFill>
                  <a:srgbClr val="FF0000"/>
                </a:solidFill>
                <a:cs typeface="Times New Roman" panose="02020603050405020304" pitchFamily="18" charset="0"/>
              </a:rPr>
              <a:t>Algoritma</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Pertukaran</a:t>
            </a:r>
            <a:r>
              <a:rPr lang="en-US" altLang="en-US" b="1" dirty="0">
                <a:solidFill>
                  <a:srgbClr val="FF0000"/>
                </a:solidFill>
                <a:cs typeface="Times New Roman" panose="02020603050405020304" pitchFamily="18" charset="0"/>
              </a:rPr>
              <a:t> </a:t>
            </a:r>
            <a:r>
              <a:rPr lang="en-US" altLang="en-US" b="1" dirty="0" err="1">
                <a:solidFill>
                  <a:srgbClr val="FF0000"/>
                </a:solidFill>
                <a:cs typeface="Times New Roman" panose="02020603050405020304" pitchFamily="18" charset="0"/>
              </a:rPr>
              <a:t>Kunci</a:t>
            </a:r>
            <a:r>
              <a:rPr lang="en-US" altLang="en-US" b="1" dirty="0">
                <a:solidFill>
                  <a:srgbClr val="FF0000"/>
                </a:solidFill>
                <a:cs typeface="Times New Roman" panose="02020603050405020304" pitchFamily="18" charset="0"/>
              </a:rPr>
              <a:t> Diffie-Hellman</a:t>
            </a:r>
            <a:endParaRPr lang="en-GB" altLang="en-US" sz="3600" dirty="0">
              <a:cs typeface="Times New Roman" panose="02020603050405020304" pitchFamily="18" charset="0"/>
            </a:endParaRPr>
          </a:p>
        </p:txBody>
      </p:sp>
      <p:sp>
        <p:nvSpPr>
          <p:cNvPr id="5125" name="Rectangle 3">
            <a:extLst>
              <a:ext uri="{FF2B5EF4-FFF2-40B4-BE49-F238E27FC236}">
                <a16:creationId xmlns:a16="http://schemas.microsoft.com/office/drawing/2014/main" id="{8D58D451-035C-4C27-B883-BBA83C6479FC}"/>
              </a:ext>
            </a:extLst>
          </p:cNvPr>
          <p:cNvSpPr>
            <a:spLocks noGrp="1" noChangeArrowheads="1"/>
          </p:cNvSpPr>
          <p:nvPr>
            <p:ph type="subTitle" idx="1"/>
          </p:nvPr>
        </p:nvSpPr>
        <p:spPr>
          <a:xfrm>
            <a:off x="1752600" y="865186"/>
            <a:ext cx="8001000" cy="644525"/>
          </a:xfrm>
        </p:spPr>
        <p:txBody>
          <a:bodyPr/>
          <a:lstStyle/>
          <a:p>
            <a:pPr eaLnBrk="1" hangingPunct="1"/>
            <a:r>
              <a:rPr lang="en-US" altLang="en-US" dirty="0" err="1">
                <a:solidFill>
                  <a:srgbClr val="000000"/>
                </a:solidFill>
              </a:rPr>
              <a:t>Bahan</a:t>
            </a:r>
            <a:r>
              <a:rPr lang="en-US" altLang="en-US" dirty="0">
                <a:solidFill>
                  <a:srgbClr val="000000"/>
                </a:solidFill>
              </a:rPr>
              <a:t> </a:t>
            </a:r>
            <a:r>
              <a:rPr lang="en-US" altLang="en-US" dirty="0" err="1">
                <a:solidFill>
                  <a:srgbClr val="000000"/>
                </a:solidFill>
              </a:rPr>
              <a:t>kuliah</a:t>
            </a:r>
            <a:r>
              <a:rPr lang="en-US" altLang="en-US" dirty="0">
                <a:solidFill>
                  <a:srgbClr val="000000"/>
                </a:solidFill>
              </a:rPr>
              <a:t> IF4020 </a:t>
            </a:r>
            <a:r>
              <a:rPr lang="en-US" altLang="en-US" dirty="0" err="1">
                <a:solidFill>
                  <a:srgbClr val="000000"/>
                </a:solidFill>
              </a:rPr>
              <a:t>Kriptografi</a:t>
            </a:r>
            <a:endParaRPr lang="en-GB" altLang="en-US" dirty="0">
              <a:solidFill>
                <a:srgbClr val="000000"/>
              </a:solidFill>
            </a:endParaRPr>
          </a:p>
        </p:txBody>
      </p:sp>
      <p:sp>
        <p:nvSpPr>
          <p:cNvPr id="7" name="Subtitle 2">
            <a:extLst>
              <a:ext uri="{FF2B5EF4-FFF2-40B4-BE49-F238E27FC236}">
                <a16:creationId xmlns:a16="http://schemas.microsoft.com/office/drawing/2014/main" id="{F4E8F6AD-BFC4-4B79-B33D-4D2C33722A79}"/>
              </a:ext>
            </a:extLst>
          </p:cNvPr>
          <p:cNvSpPr txBox="1">
            <a:spLocks/>
          </p:cNvSpPr>
          <p:nvPr/>
        </p:nvSpPr>
        <p:spPr bwMode="auto">
          <a:xfrm>
            <a:off x="1951831" y="4167821"/>
            <a:ext cx="7924800" cy="210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85000" lnSpcReduction="20000"/>
          </a:bodyPr>
          <a:lstStyle>
            <a:lvl1pPr marL="0" indent="0" algn="l" rtl="0" eaLnBrk="0" fontAlgn="base" hangingPunct="0">
              <a:spcBef>
                <a:spcPct val="20000"/>
              </a:spcBef>
              <a:spcAft>
                <a:spcPct val="0"/>
              </a:spcAft>
              <a:buClr>
                <a:schemeClr val="folHlink"/>
              </a:buClr>
              <a:buSzPct val="75000"/>
              <a:buFont typeface="Wingdings" panose="05000000000000000000"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a:lstStyle>
          <a:p>
            <a:pPr algn="ctr">
              <a:defRPr/>
            </a:pPr>
            <a:r>
              <a:rPr lang="en-US" kern="0" dirty="0"/>
              <a:t>Oleh: Rinaldi Munir</a:t>
            </a:r>
          </a:p>
          <a:p>
            <a:pPr algn="ctr">
              <a:defRPr/>
            </a:pPr>
            <a:endParaRPr lang="en-US" kern="0" dirty="0"/>
          </a:p>
          <a:p>
            <a:pPr algn="ctr">
              <a:defRPr/>
            </a:pPr>
            <a:r>
              <a:rPr lang="en-US" kern="0" dirty="0"/>
              <a:t>Program </a:t>
            </a:r>
            <a:r>
              <a:rPr lang="en-US" kern="0" dirty="0" err="1"/>
              <a:t>Studi</a:t>
            </a:r>
            <a:r>
              <a:rPr lang="en-US" kern="0" dirty="0"/>
              <a:t> </a:t>
            </a:r>
            <a:r>
              <a:rPr lang="en-US" kern="0" dirty="0" err="1"/>
              <a:t>Informatika</a:t>
            </a:r>
            <a:endParaRPr lang="en-US" kern="0" dirty="0"/>
          </a:p>
          <a:p>
            <a:pPr algn="ctr">
              <a:defRPr/>
            </a:pPr>
            <a:r>
              <a:rPr lang="en-US" kern="0" dirty="0" err="1"/>
              <a:t>Sekolah</a:t>
            </a:r>
            <a:r>
              <a:rPr lang="en-US" kern="0" dirty="0"/>
              <a:t> Teknik </a:t>
            </a:r>
            <a:r>
              <a:rPr lang="en-US" kern="0" dirty="0" err="1"/>
              <a:t>Elektro</a:t>
            </a:r>
            <a:r>
              <a:rPr lang="en-US" kern="0" dirty="0"/>
              <a:t> dan </a:t>
            </a:r>
            <a:r>
              <a:rPr lang="en-US" kern="0" dirty="0" err="1"/>
              <a:t>Informatika</a:t>
            </a:r>
            <a:endParaRPr lang="en-US" kern="0" dirty="0"/>
          </a:p>
          <a:p>
            <a:pPr algn="ctr">
              <a:defRPr/>
            </a:pPr>
            <a:r>
              <a:rPr lang="en-US" kern="0" dirty="0"/>
              <a:t>ITB</a:t>
            </a:r>
          </a:p>
          <a:p>
            <a:pPr algn="ctr">
              <a:defRPr/>
            </a:pPr>
            <a:endParaRPr lang="en-US" kern="0" dirty="0"/>
          </a:p>
        </p:txBody>
      </p:sp>
    </p:spTree>
  </p:cSld>
  <p:clrMapOvr>
    <a:masterClrMapping/>
  </p:clrMapOvr>
  <mc:AlternateContent xmlns:mc="http://schemas.openxmlformats.org/markup-compatibility/2006">
    <mc:Choice xmlns:p14="http://schemas.microsoft.com/office/powerpoint/2010/main" Requires="p14">
      <p:transition spd="slow" p14:dur="2000" advTm="49381"/>
    </mc:Choice>
    <mc:Fallback>
      <p:transition spd="slow" advTm="4938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a:extLst>
              <a:ext uri="{FF2B5EF4-FFF2-40B4-BE49-F238E27FC236}">
                <a16:creationId xmlns:a16="http://schemas.microsoft.com/office/drawing/2014/main" id="{D2EE027C-E2DD-4CC3-A368-3F92784C5C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F1FB166-0883-4105-922B-B4BE48D644B9}" type="slidenum">
              <a:rPr lang="en-GB" altLang="en-US" sz="1400"/>
              <a:pPr>
                <a:spcBef>
                  <a:spcPct val="0"/>
                </a:spcBef>
                <a:buFontTx/>
                <a:buNone/>
              </a:pPr>
              <a:t>10</a:t>
            </a:fld>
            <a:endParaRPr lang="en-GB" altLang="en-US" sz="1400"/>
          </a:p>
        </p:txBody>
      </p:sp>
      <p:pic>
        <p:nvPicPr>
          <p:cNvPr id="13316" name="Picture 2" descr="http://www.merkle.com/merkleDir/Kobayashi6.jpg">
            <a:extLst>
              <a:ext uri="{FF2B5EF4-FFF2-40B4-BE49-F238E27FC236}">
                <a16:creationId xmlns:a16="http://schemas.microsoft.com/office/drawing/2014/main" id="{73431B09-B852-41A4-8FA7-190654109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0268" y="1851181"/>
            <a:ext cx="6891337" cy="363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5">
            <a:extLst>
              <a:ext uri="{FF2B5EF4-FFF2-40B4-BE49-F238E27FC236}">
                <a16:creationId xmlns:a16="http://schemas.microsoft.com/office/drawing/2014/main" id="{2AE993DE-D463-43A2-AF18-B861557F7DBC}"/>
              </a:ext>
            </a:extLst>
          </p:cNvPr>
          <p:cNvSpPr>
            <a:spLocks noChangeArrowheads="1"/>
          </p:cNvSpPr>
          <p:nvPr/>
        </p:nvSpPr>
        <p:spPr bwMode="auto">
          <a:xfrm>
            <a:off x="2150268" y="5578635"/>
            <a:ext cx="7467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dirty="0"/>
              <a:t>From left to right: Adi Shamir, Ron </a:t>
            </a:r>
            <a:r>
              <a:rPr lang="en-US" altLang="en-US" sz="1600" dirty="0" err="1"/>
              <a:t>Rivest</a:t>
            </a:r>
            <a:r>
              <a:rPr lang="en-US" altLang="en-US" sz="1600" dirty="0"/>
              <a:t>, Len </a:t>
            </a:r>
            <a:r>
              <a:rPr lang="en-US" altLang="en-US" sz="1600" dirty="0" err="1"/>
              <a:t>Adleman</a:t>
            </a:r>
            <a:r>
              <a:rPr lang="en-US" altLang="en-US" sz="1600" dirty="0"/>
              <a:t>, Ralph Merkle, Martin Hellman, and Whit Diffie (Picture courtesy of Eli </a:t>
            </a:r>
            <a:r>
              <a:rPr lang="en-US" altLang="en-US" sz="1600" dirty="0" err="1"/>
              <a:t>Biham</a:t>
            </a:r>
            <a:r>
              <a:rPr lang="en-US" altLang="en-US" sz="1600" dirty="0"/>
              <a:t>, taken at the presentation on Monday August 21 at Crypto 2000, an IACR conference</a:t>
            </a:r>
          </a:p>
        </p:txBody>
      </p:sp>
      <p:sp>
        <p:nvSpPr>
          <p:cNvPr id="13318" name="Rectangle 6">
            <a:extLst>
              <a:ext uri="{FF2B5EF4-FFF2-40B4-BE49-F238E27FC236}">
                <a16:creationId xmlns:a16="http://schemas.microsoft.com/office/drawing/2014/main" id="{21F83F8E-3734-41E9-943D-C7AAFF593C73}"/>
              </a:ext>
            </a:extLst>
          </p:cNvPr>
          <p:cNvSpPr>
            <a:spLocks noChangeArrowheads="1"/>
          </p:cNvSpPr>
          <p:nvPr/>
        </p:nvSpPr>
        <p:spPr bwMode="auto">
          <a:xfrm>
            <a:off x="1464468" y="128586"/>
            <a:ext cx="88392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600" b="1" dirty="0"/>
              <a:t>The IEEE Koji Kobayashi Computers and Communications Award</a:t>
            </a:r>
          </a:p>
          <a:p>
            <a:pPr eaLnBrk="1" hangingPunct="1">
              <a:spcBef>
                <a:spcPct val="0"/>
              </a:spcBef>
              <a:buFontTx/>
              <a:buNone/>
            </a:pPr>
            <a:r>
              <a:rPr lang="en-US" altLang="en-US" sz="1600" dirty="0"/>
              <a:t>The 1999 award was given to Diffie, Hellman and Merkle for "For the revolutionary invention of public key cryptosystems which form the foundation for privacy, integrity and authentication in modern communication systems."</a:t>
            </a:r>
          </a:p>
          <a:p>
            <a:pPr eaLnBrk="1" hangingPunct="1">
              <a:spcBef>
                <a:spcPct val="0"/>
              </a:spcBef>
              <a:buFontTx/>
              <a:buNone/>
            </a:pPr>
            <a:r>
              <a:rPr lang="en-US" altLang="en-US" sz="1600" dirty="0"/>
              <a:t>The 2000 award was given to </a:t>
            </a:r>
            <a:r>
              <a:rPr lang="en-US" altLang="en-US" sz="1600" dirty="0" err="1"/>
              <a:t>Rivest</a:t>
            </a:r>
            <a:r>
              <a:rPr lang="en-US" altLang="en-US" sz="1600" dirty="0"/>
              <a:t>, Shamir and </a:t>
            </a:r>
            <a:r>
              <a:rPr lang="en-US" altLang="en-US" sz="1600" dirty="0" err="1"/>
              <a:t>Adleman</a:t>
            </a:r>
            <a:r>
              <a:rPr lang="en-US" altLang="en-US" sz="1600" dirty="0"/>
              <a:t> "For the revolutionary invention of the RSA public key cryptosystem which is the first to be widely-adopted."</a:t>
            </a:r>
          </a:p>
        </p:txBody>
      </p:sp>
      <p:sp>
        <p:nvSpPr>
          <p:cNvPr id="13319" name="Rectangle 7">
            <a:extLst>
              <a:ext uri="{FF2B5EF4-FFF2-40B4-BE49-F238E27FC236}">
                <a16:creationId xmlns:a16="http://schemas.microsoft.com/office/drawing/2014/main" id="{248105AA-88F7-4FB9-86AF-9C98ECA9297C}"/>
              </a:ext>
            </a:extLst>
          </p:cNvPr>
          <p:cNvSpPr>
            <a:spLocks noChangeArrowheads="1"/>
          </p:cNvSpPr>
          <p:nvPr/>
        </p:nvSpPr>
        <p:spPr bwMode="auto">
          <a:xfrm>
            <a:off x="3581401" y="6561454"/>
            <a:ext cx="4572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dirty="0" err="1">
                <a:solidFill>
                  <a:srgbClr val="FF0000"/>
                </a:solidFill>
              </a:rPr>
              <a:t>Sumber</a:t>
            </a:r>
            <a:r>
              <a:rPr lang="en-US" altLang="en-US" sz="1200" dirty="0">
                <a:solidFill>
                  <a:srgbClr val="FF0000"/>
                </a:solidFill>
              </a:rPr>
              <a:t>: http://www.merkle.com/merkleDir/KobayashiAward.html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a:extLst>
              <a:ext uri="{FF2B5EF4-FFF2-40B4-BE49-F238E27FC236}">
                <a16:creationId xmlns:a16="http://schemas.microsoft.com/office/drawing/2014/main" id="{FB935ED3-C6F5-4596-B333-50B4571DEA6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4099" name="Slide Number Placeholder 5">
            <a:extLst>
              <a:ext uri="{FF2B5EF4-FFF2-40B4-BE49-F238E27FC236}">
                <a16:creationId xmlns:a16="http://schemas.microsoft.com/office/drawing/2014/main" id="{E9F66283-2262-4BDD-9A6A-957B5734B0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C1E6863-67D7-44B0-9C47-9D3E72AAD21C}" type="slidenum">
              <a:rPr lang="en-GB" altLang="en-US" sz="1400"/>
              <a:pPr>
                <a:spcBef>
                  <a:spcPct val="0"/>
                </a:spcBef>
                <a:buFontTx/>
                <a:buNone/>
              </a:pPr>
              <a:t>2</a:t>
            </a:fld>
            <a:endParaRPr lang="en-GB" altLang="en-US" sz="1400"/>
          </a:p>
        </p:txBody>
      </p:sp>
      <p:sp>
        <p:nvSpPr>
          <p:cNvPr id="4100" name="Rectangle 3">
            <a:extLst>
              <a:ext uri="{FF2B5EF4-FFF2-40B4-BE49-F238E27FC236}">
                <a16:creationId xmlns:a16="http://schemas.microsoft.com/office/drawing/2014/main" id="{8A880CB7-BBAC-4AF2-88C2-AE4004FBB2C8}"/>
              </a:ext>
            </a:extLst>
          </p:cNvPr>
          <p:cNvSpPr>
            <a:spLocks noGrp="1" noChangeArrowheads="1"/>
          </p:cNvSpPr>
          <p:nvPr>
            <p:ph type="body" idx="1"/>
          </p:nvPr>
        </p:nvSpPr>
        <p:spPr>
          <a:xfrm>
            <a:off x="1178560" y="1295400"/>
            <a:ext cx="10546080" cy="5060950"/>
          </a:xfrm>
        </p:spPr>
        <p:txBody>
          <a:bodyPr>
            <a:normAutofit lnSpcReduction="10000"/>
          </a:bodyPr>
          <a:lstStyle/>
          <a:p>
            <a:pPr eaLnBrk="1" hangingPunct="1"/>
            <a:r>
              <a:rPr lang="en-US" altLang="en-US" sz="2400" dirty="0" err="1"/>
              <a:t>Kegunaan</a:t>
            </a:r>
            <a:r>
              <a:rPr lang="en-US" altLang="en-US" sz="2400" dirty="0"/>
              <a:t>: </a:t>
            </a:r>
            <a:r>
              <a:rPr lang="en-US" altLang="en-US" sz="2400" dirty="0" err="1"/>
              <a:t>untuk</a:t>
            </a:r>
            <a:r>
              <a:rPr lang="en-US" altLang="en-US" sz="2400" dirty="0"/>
              <a:t> </a:t>
            </a:r>
            <a:r>
              <a:rPr lang="en-US" altLang="en-US" sz="2400" dirty="0" err="1"/>
              <a:t>berbagi</a:t>
            </a:r>
            <a:r>
              <a:rPr lang="en-US" altLang="en-US" sz="2400" dirty="0"/>
              <a:t> </a:t>
            </a:r>
            <a:r>
              <a:rPr lang="en-US" altLang="en-US" sz="2400" dirty="0" err="1"/>
              <a:t>kunci</a:t>
            </a:r>
            <a:r>
              <a:rPr lang="en-US" altLang="en-US" sz="2400" dirty="0"/>
              <a:t> </a:t>
            </a:r>
            <a:r>
              <a:rPr lang="en-US" altLang="en-US" sz="2400" dirty="0" err="1"/>
              <a:t>rahasia</a:t>
            </a:r>
            <a:r>
              <a:rPr lang="en-US" altLang="en-US" sz="2400" dirty="0"/>
              <a:t> yang </a:t>
            </a:r>
            <a:r>
              <a:rPr lang="en-US" altLang="en-US" sz="2400" dirty="0" err="1"/>
              <a:t>sama</a:t>
            </a:r>
            <a:r>
              <a:rPr lang="en-US" altLang="en-US" sz="2400" dirty="0"/>
              <a:t> </a:t>
            </a:r>
            <a:r>
              <a:rPr lang="en-US" altLang="en-US" sz="2400" dirty="0" err="1"/>
              <a:t>antara</a:t>
            </a:r>
            <a:r>
              <a:rPr lang="en-US" altLang="en-US" sz="2400" dirty="0"/>
              <a:t> </a:t>
            </a:r>
            <a:r>
              <a:rPr lang="en-US" altLang="en-US" sz="2400" dirty="0" err="1"/>
              <a:t>dua</a:t>
            </a:r>
            <a:r>
              <a:rPr lang="en-US" altLang="en-US" sz="2400" dirty="0"/>
              <a:t> </a:t>
            </a:r>
            <a:r>
              <a:rPr lang="en-US" altLang="en-US" sz="2400" dirty="0" err="1"/>
              <a:t>entitas</a:t>
            </a:r>
            <a:r>
              <a:rPr lang="en-US" altLang="en-US" sz="2400" dirty="0"/>
              <a:t> yang </a:t>
            </a:r>
            <a:r>
              <a:rPr lang="en-US" altLang="en-US" sz="2400" dirty="0" err="1"/>
              <a:t>berkomunikasi</a:t>
            </a:r>
            <a:r>
              <a:rPr lang="en-US" altLang="en-US" sz="2400" dirty="0"/>
              <a:t>. </a:t>
            </a:r>
            <a:r>
              <a:rPr lang="en-US" altLang="en-US" sz="2400" dirty="0" err="1"/>
              <a:t>Kunci</a:t>
            </a:r>
            <a:r>
              <a:rPr lang="en-US" altLang="en-US" sz="2400" dirty="0"/>
              <a:t> </a:t>
            </a:r>
            <a:r>
              <a:rPr lang="en-US" altLang="en-US" sz="2400" dirty="0" err="1"/>
              <a:t>rahasia</a:t>
            </a:r>
            <a:r>
              <a:rPr lang="en-US" altLang="en-US" sz="2400" dirty="0"/>
              <a:t> </a:t>
            </a:r>
            <a:r>
              <a:rPr lang="en-US" altLang="en-US" sz="2400" dirty="0" err="1"/>
              <a:t>digunakan</a:t>
            </a:r>
            <a:r>
              <a:rPr lang="en-US" altLang="en-US" sz="2400" dirty="0"/>
              <a:t> </a:t>
            </a:r>
            <a:r>
              <a:rPr lang="en-US" altLang="en-US" sz="2400" dirty="0" err="1"/>
              <a:t>untuk</a:t>
            </a:r>
            <a:r>
              <a:rPr lang="en-US" altLang="en-US" sz="2400" dirty="0"/>
              <a:t> </a:t>
            </a:r>
            <a:r>
              <a:rPr lang="en-US" altLang="en-US" sz="2400" dirty="0" err="1"/>
              <a:t>mengenkripsi</a:t>
            </a:r>
            <a:r>
              <a:rPr lang="en-US" altLang="en-US" sz="2400" dirty="0"/>
              <a:t> </a:t>
            </a:r>
            <a:r>
              <a:rPr lang="en-US" altLang="en-US" sz="2400" dirty="0" err="1"/>
              <a:t>pesan</a:t>
            </a:r>
            <a:r>
              <a:rPr lang="en-US" altLang="en-US" sz="2400" dirty="0"/>
              <a:t> </a:t>
            </a:r>
            <a:r>
              <a:rPr lang="en-US" altLang="en-US" sz="2400" dirty="0" err="1"/>
              <a:t>dengan</a:t>
            </a:r>
            <a:r>
              <a:rPr lang="en-US" altLang="en-US" sz="2400" dirty="0"/>
              <a:t> </a:t>
            </a:r>
            <a:r>
              <a:rPr lang="en-US" altLang="en-US" sz="2400" dirty="0" err="1"/>
              <a:t>algoritma</a:t>
            </a:r>
            <a:r>
              <a:rPr lang="en-US" altLang="en-US" sz="2400" dirty="0"/>
              <a:t> </a:t>
            </a:r>
            <a:r>
              <a:rPr lang="en-US" altLang="en-US" sz="2400" dirty="0" err="1"/>
              <a:t>kriptografi</a:t>
            </a:r>
            <a:r>
              <a:rPr lang="en-US" altLang="en-US" sz="2400" dirty="0"/>
              <a:t> </a:t>
            </a:r>
            <a:r>
              <a:rPr lang="en-US" altLang="en-US" sz="2400" dirty="0" err="1"/>
              <a:t>kunci-simeteri</a:t>
            </a:r>
            <a:r>
              <a:rPr lang="en-US" altLang="en-US" sz="2400" dirty="0"/>
              <a:t> (DES, AES, </a:t>
            </a:r>
            <a:r>
              <a:rPr lang="en-US" altLang="en-US" sz="2400" dirty="0" err="1"/>
              <a:t>dll</a:t>
            </a:r>
            <a:r>
              <a:rPr lang="en-US" altLang="en-US" sz="2400" dirty="0"/>
              <a:t>)</a:t>
            </a:r>
          </a:p>
          <a:p>
            <a:pPr eaLnBrk="1" hangingPunct="1"/>
            <a:endParaRPr lang="en-US" altLang="en-US" sz="2400" dirty="0"/>
          </a:p>
          <a:p>
            <a:pPr eaLnBrk="1" hangingPunct="1"/>
            <a:endParaRPr lang="en-US" altLang="en-US" sz="2400" dirty="0"/>
          </a:p>
          <a:p>
            <a:pPr eaLnBrk="1" hangingPunct="1"/>
            <a:endParaRPr lang="en-US" altLang="en-US" sz="2400" dirty="0"/>
          </a:p>
          <a:p>
            <a:pPr eaLnBrk="1" hangingPunct="1"/>
            <a:endParaRPr lang="en-US" altLang="en-US" sz="2400" dirty="0"/>
          </a:p>
          <a:p>
            <a:pPr eaLnBrk="1" hangingPunct="1"/>
            <a:endParaRPr lang="en-US" altLang="en-US" sz="2400" dirty="0"/>
          </a:p>
          <a:p>
            <a:pPr eaLnBrk="1" hangingPunct="1"/>
            <a:endParaRPr lang="en-US" altLang="en-US" sz="2400" dirty="0"/>
          </a:p>
          <a:p>
            <a:pPr eaLnBrk="1" hangingPunct="1"/>
            <a:endParaRPr lang="en-US" altLang="en-US" sz="2400" dirty="0"/>
          </a:p>
          <a:p>
            <a:pPr eaLnBrk="1" hangingPunct="1"/>
            <a:endParaRPr lang="en-US" altLang="en-US" sz="2400" dirty="0"/>
          </a:p>
          <a:p>
            <a:pPr eaLnBrk="1" hangingPunct="1"/>
            <a:r>
              <a:rPr lang="en-US" altLang="en-US" sz="2400" dirty="0" err="1"/>
              <a:t>Keamanan</a:t>
            </a:r>
            <a:r>
              <a:rPr lang="en-US" altLang="en-US" sz="2400" dirty="0"/>
              <a:t> </a:t>
            </a:r>
            <a:r>
              <a:rPr lang="en-US" altLang="en-US" sz="2400" dirty="0" err="1"/>
              <a:t>algoritmanya</a:t>
            </a:r>
            <a:r>
              <a:rPr lang="en-US" altLang="en-US" sz="2400" dirty="0"/>
              <a:t> </a:t>
            </a:r>
            <a:r>
              <a:rPr lang="en-US" altLang="en-US" sz="2400" dirty="0" err="1"/>
              <a:t>didasarkan</a:t>
            </a:r>
            <a:r>
              <a:rPr lang="en-US" altLang="en-US" sz="2400" dirty="0"/>
              <a:t> pada </a:t>
            </a:r>
            <a:r>
              <a:rPr lang="en-US" altLang="en-US" sz="2400" dirty="0" err="1"/>
              <a:t>sulitnya</a:t>
            </a:r>
            <a:r>
              <a:rPr lang="en-US" altLang="en-US" sz="2400" dirty="0"/>
              <a:t> </a:t>
            </a:r>
            <a:r>
              <a:rPr lang="en-US" altLang="en-US" sz="2400" dirty="0" err="1"/>
              <a:t>menghitung</a:t>
            </a:r>
            <a:r>
              <a:rPr lang="en-US" altLang="en-US" sz="2400" dirty="0"/>
              <a:t> </a:t>
            </a:r>
            <a:r>
              <a:rPr lang="en-US" altLang="en-US" sz="2400" dirty="0" err="1"/>
              <a:t>logaritma</a:t>
            </a:r>
            <a:r>
              <a:rPr lang="en-US" altLang="en-US" sz="2400" dirty="0"/>
              <a:t> </a:t>
            </a:r>
            <a:r>
              <a:rPr lang="en-US" altLang="en-US" sz="2400" dirty="0" err="1"/>
              <a:t>diskrit</a:t>
            </a:r>
            <a:r>
              <a:rPr lang="en-US" altLang="en-US" sz="2400" dirty="0"/>
              <a:t>.</a:t>
            </a:r>
          </a:p>
          <a:p>
            <a:pPr eaLnBrk="1" hangingPunct="1">
              <a:buFontTx/>
              <a:buNone/>
            </a:pPr>
            <a:endParaRPr lang="en-GB" altLang="en-US" dirty="0"/>
          </a:p>
        </p:txBody>
      </p:sp>
      <p:sp>
        <p:nvSpPr>
          <p:cNvPr id="4101" name="Rectangle 4">
            <a:extLst>
              <a:ext uri="{FF2B5EF4-FFF2-40B4-BE49-F238E27FC236}">
                <a16:creationId xmlns:a16="http://schemas.microsoft.com/office/drawing/2014/main" id="{CEAFB953-E4DE-4E62-A78A-0F4E48D7CD39}"/>
              </a:ext>
            </a:extLst>
          </p:cNvPr>
          <p:cNvSpPr>
            <a:spLocks noGrp="1" noChangeArrowheads="1"/>
          </p:cNvSpPr>
          <p:nvPr>
            <p:ph type="title"/>
          </p:nvPr>
        </p:nvSpPr>
        <p:spPr>
          <a:xfrm>
            <a:off x="1021080" y="304800"/>
            <a:ext cx="7772400" cy="1143000"/>
          </a:xfrm>
          <a:noFill/>
        </p:spPr>
        <p:txBody>
          <a:bodyPr/>
          <a:lstStyle/>
          <a:p>
            <a:pPr algn="l" eaLnBrk="1" hangingPunct="1"/>
            <a:r>
              <a:rPr lang="en-US" altLang="en-US" b="1" dirty="0" err="1"/>
              <a:t>Latar</a:t>
            </a:r>
            <a:r>
              <a:rPr lang="en-US" altLang="en-US" b="1" dirty="0"/>
              <a:t> </a:t>
            </a:r>
            <a:r>
              <a:rPr lang="en-US" altLang="en-US" b="1" dirty="0" err="1"/>
              <a:t>Belakang</a:t>
            </a:r>
            <a:endParaRPr lang="en-GB" altLang="en-US" b="1" dirty="0"/>
          </a:p>
        </p:txBody>
      </p:sp>
      <p:pic>
        <p:nvPicPr>
          <p:cNvPr id="4102" name="Picture 5">
            <a:extLst>
              <a:ext uri="{FF2B5EF4-FFF2-40B4-BE49-F238E27FC236}">
                <a16:creationId xmlns:a16="http://schemas.microsoft.com/office/drawing/2014/main" id="{2ABF7771-33D0-4909-8CC9-80FDF6AB75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0852" y="2438400"/>
            <a:ext cx="4781868" cy="314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a:extLst>
              <a:ext uri="{FF2B5EF4-FFF2-40B4-BE49-F238E27FC236}">
                <a16:creationId xmlns:a16="http://schemas.microsoft.com/office/drawing/2014/main" id="{EB6A1E30-64EB-43CC-9090-7C6FC26ABBF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5123" name="Slide Number Placeholder 4">
            <a:extLst>
              <a:ext uri="{FF2B5EF4-FFF2-40B4-BE49-F238E27FC236}">
                <a16:creationId xmlns:a16="http://schemas.microsoft.com/office/drawing/2014/main" id="{FD3333B1-3B20-48C5-B542-D9E9BF649D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0633FD2-6229-452A-8366-0A6596BBDE35}" type="slidenum">
              <a:rPr lang="en-GB" altLang="en-US" sz="1400"/>
              <a:pPr>
                <a:spcBef>
                  <a:spcPct val="0"/>
                </a:spcBef>
                <a:buFontTx/>
                <a:buNone/>
              </a:pPr>
              <a:t>3</a:t>
            </a:fld>
            <a:endParaRPr lang="en-GB" altLang="en-US" sz="1400"/>
          </a:p>
        </p:txBody>
      </p:sp>
      <p:pic>
        <p:nvPicPr>
          <p:cNvPr id="5124" name="Picture 2">
            <a:extLst>
              <a:ext uri="{FF2B5EF4-FFF2-40B4-BE49-F238E27FC236}">
                <a16:creationId xmlns:a16="http://schemas.microsoft.com/office/drawing/2014/main" id="{74FED841-7938-413B-B543-6C55E322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066799"/>
            <a:ext cx="6292274" cy="381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6">
            <a:extLst>
              <a:ext uri="{FF2B5EF4-FFF2-40B4-BE49-F238E27FC236}">
                <a16:creationId xmlns:a16="http://schemas.microsoft.com/office/drawing/2014/main" id="{D70711A1-54AE-4B08-986E-7E5345F262B2}"/>
              </a:ext>
            </a:extLst>
          </p:cNvPr>
          <p:cNvSpPr txBox="1">
            <a:spLocks noChangeArrowheads="1"/>
          </p:cNvSpPr>
          <p:nvPr/>
        </p:nvSpPr>
        <p:spPr bwMode="auto">
          <a:xfrm>
            <a:off x="3690143" y="5242561"/>
            <a:ext cx="4811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dirty="0"/>
              <a:t>Whitfield </a:t>
            </a:r>
            <a:r>
              <a:rPr lang="en-US" altLang="en-US" sz="2400" b="1" dirty="0"/>
              <a:t>Diffie</a:t>
            </a:r>
            <a:r>
              <a:rPr lang="en-US" altLang="en-US" sz="2400" dirty="0"/>
              <a:t> and Martin </a:t>
            </a:r>
            <a:r>
              <a:rPr lang="en-US" altLang="en-US" sz="2400" b="1" dirty="0"/>
              <a:t>Hellman</a:t>
            </a:r>
            <a:endParaRPr lang="en-US"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E17041AC-E6AD-40C3-9AAB-E9DC84D0D06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6147" name="Slide Number Placeholder 5">
            <a:extLst>
              <a:ext uri="{FF2B5EF4-FFF2-40B4-BE49-F238E27FC236}">
                <a16:creationId xmlns:a16="http://schemas.microsoft.com/office/drawing/2014/main" id="{B450616F-6A20-42C2-A809-769B169A83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9EDBA64-B076-4C78-89E0-5B5D57D3A875}" type="slidenum">
              <a:rPr lang="en-GB" altLang="en-US" sz="1400"/>
              <a:pPr>
                <a:spcBef>
                  <a:spcPct val="0"/>
                </a:spcBef>
                <a:buFontTx/>
                <a:buNone/>
              </a:pPr>
              <a:t>4</a:t>
            </a:fld>
            <a:endParaRPr lang="en-GB" altLang="en-US" sz="1400"/>
          </a:p>
        </p:txBody>
      </p:sp>
      <p:sp>
        <p:nvSpPr>
          <p:cNvPr id="6148" name="Rectangle 2">
            <a:extLst>
              <a:ext uri="{FF2B5EF4-FFF2-40B4-BE49-F238E27FC236}">
                <a16:creationId xmlns:a16="http://schemas.microsoft.com/office/drawing/2014/main" id="{FCC02413-C768-4251-A7FB-E0FE8C3D0EA5}"/>
              </a:ext>
            </a:extLst>
          </p:cNvPr>
          <p:cNvSpPr>
            <a:spLocks noGrp="1" noChangeArrowheads="1"/>
          </p:cNvSpPr>
          <p:nvPr>
            <p:ph type="title"/>
          </p:nvPr>
        </p:nvSpPr>
        <p:spPr/>
        <p:txBody>
          <a:bodyPr/>
          <a:lstStyle/>
          <a:p>
            <a:pPr algn="l" eaLnBrk="1" hangingPunct="1"/>
            <a:r>
              <a:rPr lang="en-US" altLang="en-US" b="1" dirty="0"/>
              <a:t>Parameter </a:t>
            </a:r>
            <a:r>
              <a:rPr lang="en-US" altLang="en-US" b="1" dirty="0" err="1"/>
              <a:t>umum</a:t>
            </a:r>
            <a:r>
              <a:rPr lang="en-US" altLang="en-US" b="1" dirty="0"/>
              <a:t> Diffie-Hellman</a:t>
            </a:r>
            <a:endParaRPr lang="en-GB" altLang="en-US" b="1" dirty="0"/>
          </a:p>
        </p:txBody>
      </p:sp>
      <p:sp>
        <p:nvSpPr>
          <p:cNvPr id="6149" name="Rectangle 3">
            <a:extLst>
              <a:ext uri="{FF2B5EF4-FFF2-40B4-BE49-F238E27FC236}">
                <a16:creationId xmlns:a16="http://schemas.microsoft.com/office/drawing/2014/main" id="{E90D9989-C004-4394-B7EC-F14514948DFC}"/>
              </a:ext>
            </a:extLst>
          </p:cNvPr>
          <p:cNvSpPr>
            <a:spLocks noGrp="1" noChangeArrowheads="1"/>
          </p:cNvSpPr>
          <p:nvPr>
            <p:ph type="body" idx="1"/>
          </p:nvPr>
        </p:nvSpPr>
        <p:spPr/>
        <p:txBody>
          <a:bodyPr/>
          <a:lstStyle/>
          <a:p>
            <a:pPr eaLnBrk="1" hangingPunct="1"/>
            <a:r>
              <a:rPr lang="en-US" altLang="en-US" dirty="0" err="1"/>
              <a:t>Misalkan</a:t>
            </a:r>
            <a:r>
              <a:rPr lang="en-US" altLang="en-US" dirty="0"/>
              <a:t> </a:t>
            </a:r>
            <a:r>
              <a:rPr lang="en-US" altLang="en-US" dirty="0" err="1"/>
              <a:t>dua</a:t>
            </a:r>
            <a:r>
              <a:rPr lang="en-US" altLang="en-US" dirty="0"/>
              <a:t> orang yang </a:t>
            </a:r>
            <a:r>
              <a:rPr lang="en-US" altLang="en-US" dirty="0" err="1"/>
              <a:t>berkomunikasi</a:t>
            </a:r>
            <a:r>
              <a:rPr lang="en-US" altLang="en-US" dirty="0"/>
              <a:t>: Alice dan Bob.</a:t>
            </a:r>
          </a:p>
          <a:p>
            <a:pPr eaLnBrk="1" hangingPunct="1"/>
            <a:endParaRPr lang="en-US" altLang="en-US" dirty="0">
              <a:cs typeface="Times New Roman" panose="02020603050405020304" pitchFamily="18" charset="0"/>
            </a:endParaRPr>
          </a:p>
          <a:p>
            <a:pPr eaLnBrk="1" hangingPunct="1"/>
            <a:r>
              <a:rPr lang="en-US" altLang="en-US" dirty="0" err="1">
                <a:cs typeface="Times New Roman" panose="02020603050405020304" pitchFamily="18" charset="0"/>
              </a:rPr>
              <a:t>Mula-mula</a:t>
            </a:r>
            <a:r>
              <a:rPr lang="en-US" altLang="en-US" dirty="0">
                <a:cs typeface="Times New Roman" panose="02020603050405020304" pitchFamily="18" charset="0"/>
              </a:rPr>
              <a:t> Alice dan Bob </a:t>
            </a:r>
            <a:r>
              <a:rPr lang="en-US" altLang="en-US" dirty="0" err="1">
                <a:cs typeface="Times New Roman" panose="02020603050405020304" pitchFamily="18" charset="0"/>
              </a:rPr>
              <a:t>menyepakati</a:t>
            </a:r>
            <a:r>
              <a:rPr lang="en-US" altLang="en-US" dirty="0">
                <a:cs typeface="Times New Roman" panose="02020603050405020304" pitchFamily="18" charset="0"/>
              </a:rPr>
              <a:t> </a:t>
            </a:r>
            <a:r>
              <a:rPr lang="en-US" altLang="en-US" dirty="0" err="1">
                <a:cs typeface="Times New Roman" panose="02020603050405020304" pitchFamily="18" charset="0"/>
              </a:rPr>
              <a:t>bilangan</a:t>
            </a:r>
            <a:r>
              <a:rPr lang="en-US" altLang="en-US" dirty="0">
                <a:cs typeface="Times New Roman" panose="02020603050405020304" pitchFamily="18" charset="0"/>
              </a:rPr>
              <a:t> prima yang </a:t>
            </a:r>
            <a:r>
              <a:rPr lang="en-US" altLang="en-US" dirty="0" err="1">
                <a:cs typeface="Times New Roman" panose="02020603050405020304" pitchFamily="18" charset="0"/>
              </a:rPr>
              <a:t>besar</a:t>
            </a:r>
            <a:r>
              <a:rPr lang="en-US" altLang="en-US" dirty="0">
                <a:cs typeface="Times New Roman" panose="02020603050405020304" pitchFamily="18" charset="0"/>
              </a:rPr>
              <a:t>, </a:t>
            </a:r>
            <a:r>
              <a:rPr lang="en-US" altLang="en-US" i="1" dirty="0">
                <a:cs typeface="Times New Roman" panose="02020603050405020304" pitchFamily="18" charset="0"/>
              </a:rPr>
              <a:t>n</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sedemikian</a:t>
            </a:r>
            <a:r>
              <a:rPr lang="en-US" altLang="en-US" dirty="0">
                <a:cs typeface="Times New Roman" panose="02020603050405020304" pitchFamily="18" charset="0"/>
              </a:rPr>
              <a:t> </a:t>
            </a:r>
            <a:r>
              <a:rPr lang="en-US" altLang="en-US" dirty="0" err="1">
                <a:cs typeface="Times New Roman" panose="02020603050405020304" pitchFamily="18" charset="0"/>
              </a:rPr>
              <a:t>sehingga</a:t>
            </a:r>
            <a:r>
              <a:rPr lang="en-US" altLang="en-US" dirty="0">
                <a:cs typeface="Times New Roman" panose="02020603050405020304" pitchFamily="18" charset="0"/>
              </a:rPr>
              <a:t> </a:t>
            </a:r>
            <a:r>
              <a:rPr lang="en-US" altLang="en-US" i="1" dirty="0">
                <a:cs typeface="Times New Roman" panose="02020603050405020304" pitchFamily="18" charset="0"/>
              </a:rPr>
              <a:t>g</a:t>
            </a:r>
            <a:r>
              <a:rPr lang="en-US" altLang="en-US" dirty="0">
                <a:cs typeface="Times New Roman" panose="02020603050405020304" pitchFamily="18" charset="0"/>
              </a:rPr>
              <a:t> &lt; </a:t>
            </a:r>
            <a:r>
              <a:rPr lang="en-US" altLang="en-US" i="1" dirty="0">
                <a:cs typeface="Times New Roman" panose="02020603050405020304" pitchFamily="18" charset="0"/>
              </a:rPr>
              <a:t>n</a:t>
            </a:r>
            <a:r>
              <a:rPr lang="en-US" altLang="en-US" dirty="0">
                <a:cs typeface="Times New Roman" panose="02020603050405020304" pitchFamily="18" charset="0"/>
              </a:rPr>
              <a:t>. </a:t>
            </a:r>
          </a:p>
          <a:p>
            <a:pPr eaLnBrk="1" hangingPunct="1"/>
            <a:endParaRPr lang="en-US" altLang="en-US" dirty="0">
              <a:cs typeface="Times New Roman" panose="02020603050405020304" pitchFamily="18" charset="0"/>
            </a:endParaRPr>
          </a:p>
          <a:p>
            <a:pPr eaLnBrk="1" hangingPunct="1"/>
            <a:r>
              <a:rPr lang="en-US" altLang="en-US" dirty="0" err="1">
                <a:cs typeface="Times New Roman" panose="02020603050405020304" pitchFamily="18" charset="0"/>
              </a:rPr>
              <a:t>Bilangan</a:t>
            </a:r>
            <a:r>
              <a:rPr lang="en-US" altLang="en-US" dirty="0">
                <a:cs typeface="Times New Roman" panose="02020603050405020304" pitchFamily="18" charset="0"/>
              </a:rPr>
              <a:t> </a:t>
            </a:r>
            <a:r>
              <a:rPr lang="en-US" altLang="en-US" i="1" dirty="0">
                <a:cs typeface="Times New Roman" panose="02020603050405020304" pitchFamily="18" charset="0"/>
              </a:rPr>
              <a:t>n</a:t>
            </a:r>
            <a:r>
              <a:rPr lang="en-US" altLang="en-US" dirty="0">
                <a:cs typeface="Times New Roman" panose="02020603050405020304" pitchFamily="18" charset="0"/>
              </a:rPr>
              <a:t> dan </a:t>
            </a:r>
            <a:r>
              <a:rPr lang="en-US" altLang="en-US" i="1" dirty="0">
                <a:cs typeface="Times New Roman" panose="02020603050405020304" pitchFamily="18" charset="0"/>
              </a:rPr>
              <a:t>g</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perlu</a:t>
            </a:r>
            <a:r>
              <a:rPr lang="en-US" altLang="en-US" dirty="0">
                <a:cs typeface="Times New Roman" panose="02020603050405020304" pitchFamily="18" charset="0"/>
              </a:rPr>
              <a:t> </a:t>
            </a:r>
            <a:r>
              <a:rPr lang="en-US" altLang="en-US" dirty="0" err="1">
                <a:cs typeface="Times New Roman" panose="02020603050405020304" pitchFamily="18" charset="0"/>
              </a:rPr>
              <a:t>rahasia</a:t>
            </a:r>
            <a:r>
              <a:rPr lang="en-US" altLang="en-US" dirty="0">
                <a:cs typeface="Times New Roman" panose="02020603050405020304" pitchFamily="18" charset="0"/>
              </a:rPr>
              <a:t>. </a:t>
            </a:r>
            <a:r>
              <a:rPr lang="en-US" altLang="en-US" dirty="0" err="1">
                <a:cs typeface="Times New Roman" panose="02020603050405020304" pitchFamily="18" charset="0"/>
              </a:rPr>
              <a:t>Bahkan</a:t>
            </a:r>
            <a:r>
              <a:rPr lang="en-US" altLang="en-US" dirty="0">
                <a:cs typeface="Times New Roman" panose="02020603050405020304" pitchFamily="18" charset="0"/>
              </a:rPr>
              <a:t>, Alice dan Bob </a:t>
            </a:r>
            <a:r>
              <a:rPr lang="en-US" altLang="en-US" dirty="0" err="1">
                <a:cs typeface="Times New Roman" panose="02020603050405020304" pitchFamily="18" charset="0"/>
              </a:rPr>
              <a:t>dapat</a:t>
            </a:r>
            <a:r>
              <a:rPr lang="en-US" altLang="en-US" dirty="0">
                <a:cs typeface="Times New Roman" panose="02020603050405020304" pitchFamily="18" charset="0"/>
              </a:rPr>
              <a:t> </a:t>
            </a:r>
            <a:r>
              <a:rPr lang="en-US" altLang="en-US" dirty="0" err="1">
                <a:cs typeface="Times New Roman" panose="02020603050405020304" pitchFamily="18" charset="0"/>
              </a:rPr>
              <a:t>membicarakannya</a:t>
            </a:r>
            <a:r>
              <a:rPr lang="en-US" altLang="en-US" dirty="0">
                <a:cs typeface="Times New Roman" panose="02020603050405020304" pitchFamily="18" charset="0"/>
              </a:rPr>
              <a:t> </a:t>
            </a:r>
            <a:r>
              <a:rPr lang="en-US" altLang="en-US" dirty="0" err="1">
                <a:cs typeface="Times New Roman" panose="02020603050405020304" pitchFamily="18" charset="0"/>
              </a:rPr>
              <a:t>melalui</a:t>
            </a:r>
            <a:r>
              <a:rPr lang="en-US" altLang="en-US" dirty="0">
                <a:cs typeface="Times New Roman" panose="02020603050405020304" pitchFamily="18" charset="0"/>
              </a:rPr>
              <a:t> </a:t>
            </a:r>
            <a:r>
              <a:rPr lang="en-US" altLang="en-US" dirty="0" err="1">
                <a:cs typeface="Times New Roman" panose="02020603050405020304" pitchFamily="18" charset="0"/>
              </a:rPr>
              <a:t>saluran</a:t>
            </a:r>
            <a:r>
              <a:rPr lang="en-US" altLang="en-US" dirty="0">
                <a:cs typeface="Times New Roman" panose="02020603050405020304" pitchFamily="18" charset="0"/>
              </a:rPr>
              <a:t> yang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aman</a:t>
            </a:r>
            <a:r>
              <a:rPr lang="en-US" altLang="en-US" dirty="0">
                <a:cs typeface="Times New Roman" panose="02020603050405020304" pitchFamily="18" charset="0"/>
              </a:rPr>
              <a:t> </a:t>
            </a:r>
            <a:r>
              <a:rPr lang="en-US" altLang="en-US" dirty="0" err="1">
                <a:cs typeface="Times New Roman" panose="02020603050405020304" pitchFamily="18" charset="0"/>
              </a:rPr>
              <a:t>sekalipun</a:t>
            </a:r>
            <a:r>
              <a:rPr lang="en-US" altLang="en-US" dirty="0">
                <a:cs typeface="Times New Roman" panose="02020603050405020304" pitchFamily="18" charset="0"/>
              </a:rPr>
              <a:t>.</a:t>
            </a:r>
            <a:endParaRPr lang="en-GB"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5">
            <a:extLst>
              <a:ext uri="{FF2B5EF4-FFF2-40B4-BE49-F238E27FC236}">
                <a16:creationId xmlns:a16="http://schemas.microsoft.com/office/drawing/2014/main" id="{BAFD6E0B-CC04-4A98-A6F6-A485EAAA2E1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1E84208-33EB-474F-B1AF-8E64CAD2257C}" type="slidenum">
              <a:rPr lang="en-GB" altLang="en-US" sz="1400"/>
              <a:pPr>
                <a:spcBef>
                  <a:spcPct val="0"/>
                </a:spcBef>
                <a:buFontTx/>
                <a:buNone/>
              </a:pPr>
              <a:t>5</a:t>
            </a:fld>
            <a:endParaRPr lang="en-GB" altLang="en-US" sz="1400"/>
          </a:p>
        </p:txBody>
      </p:sp>
      <p:sp>
        <p:nvSpPr>
          <p:cNvPr id="7172" name="Rectangle 2">
            <a:extLst>
              <a:ext uri="{FF2B5EF4-FFF2-40B4-BE49-F238E27FC236}">
                <a16:creationId xmlns:a16="http://schemas.microsoft.com/office/drawing/2014/main" id="{A345929D-6870-4061-9AF7-542A77EEAA1E}"/>
              </a:ext>
            </a:extLst>
          </p:cNvPr>
          <p:cNvSpPr>
            <a:spLocks noGrp="1" noChangeArrowheads="1"/>
          </p:cNvSpPr>
          <p:nvPr>
            <p:ph type="title"/>
          </p:nvPr>
        </p:nvSpPr>
        <p:spPr/>
        <p:txBody>
          <a:bodyPr/>
          <a:lstStyle/>
          <a:p>
            <a:pPr algn="l" eaLnBrk="1" hangingPunct="1"/>
            <a:r>
              <a:rPr lang="en-US" altLang="en-US" b="1" dirty="0" err="1"/>
              <a:t>Algoritma</a:t>
            </a:r>
            <a:r>
              <a:rPr lang="en-US" altLang="en-US" b="1" dirty="0"/>
              <a:t> </a:t>
            </a:r>
            <a:r>
              <a:rPr lang="en-US" altLang="en-US" b="1" dirty="0" err="1"/>
              <a:t>Pertukaran</a:t>
            </a:r>
            <a:r>
              <a:rPr lang="en-US" altLang="en-US" b="1" dirty="0"/>
              <a:t> </a:t>
            </a:r>
            <a:r>
              <a:rPr lang="en-US" altLang="en-US" b="1" dirty="0" err="1"/>
              <a:t>Kunci</a:t>
            </a:r>
            <a:r>
              <a:rPr lang="en-US" altLang="en-US" b="1" dirty="0"/>
              <a:t> Diffie-Hellman</a:t>
            </a:r>
            <a:endParaRPr lang="en-GB" altLang="en-US" b="1" dirty="0"/>
          </a:p>
        </p:txBody>
      </p:sp>
      <p:sp>
        <p:nvSpPr>
          <p:cNvPr id="7173" name="Rectangle 3">
            <a:extLst>
              <a:ext uri="{FF2B5EF4-FFF2-40B4-BE49-F238E27FC236}">
                <a16:creationId xmlns:a16="http://schemas.microsoft.com/office/drawing/2014/main" id="{7F890355-4857-416C-AD33-CD5E111132AA}"/>
              </a:ext>
            </a:extLst>
          </p:cNvPr>
          <p:cNvSpPr>
            <a:spLocks noGrp="1" noChangeArrowheads="1"/>
          </p:cNvSpPr>
          <p:nvPr>
            <p:ph type="body" idx="1"/>
          </p:nvPr>
        </p:nvSpPr>
        <p:spPr>
          <a:xfrm>
            <a:off x="838200" y="1581785"/>
            <a:ext cx="10515600" cy="4911090"/>
          </a:xfrm>
        </p:spPr>
        <p:txBody>
          <a:bodyPr>
            <a:noAutofit/>
          </a:bodyPr>
          <a:lstStyle/>
          <a:p>
            <a:pPr marL="533400" indent="-533400">
              <a:buFontTx/>
              <a:buAutoNum type="arabicPeriod"/>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membangkitan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yang </a:t>
            </a:r>
            <a:r>
              <a:rPr lang="en-US" altLang="en-US" sz="2400" dirty="0" err="1">
                <a:cs typeface="Times New Roman" panose="02020603050405020304" pitchFamily="18" charset="0"/>
              </a:rPr>
              <a:t>besar</a:t>
            </a:r>
            <a:r>
              <a:rPr lang="en-US" altLang="en-US" sz="2400" dirty="0">
                <a:cs typeface="Times New Roman" panose="02020603050405020304" pitchFamily="18" charset="0"/>
              </a:rPr>
              <a:t> </a:t>
            </a:r>
            <a:r>
              <a:rPr lang="en-US" altLang="en-US" sz="2400" i="1" dirty="0">
                <a:cs typeface="Times New Roman" panose="02020603050405020304" pitchFamily="18" charset="0"/>
              </a:rPr>
              <a:t>x</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Bob:</a:t>
            </a:r>
          </a:p>
          <a:p>
            <a:pPr marL="533400" indent="-533400">
              <a:buNone/>
            </a:pPr>
            <a:r>
              <a:rPr lang="en-US" altLang="en-US" sz="2400" i="1" dirty="0">
                <a:cs typeface="Times New Roman" panose="02020603050405020304" pitchFamily="18" charset="0"/>
              </a:rPr>
              <a:t>		X</a:t>
            </a:r>
            <a:r>
              <a:rPr lang="en-US" altLang="en-US" sz="2400" dirty="0">
                <a:cs typeface="Times New Roman" panose="02020603050405020304" pitchFamily="18" charset="0"/>
              </a:rPr>
              <a:t> = </a:t>
            </a:r>
            <a:r>
              <a:rPr lang="en-US" altLang="en-US" sz="2400" i="1" dirty="0" err="1">
                <a:cs typeface="Times New Roman" panose="02020603050405020304" pitchFamily="18" charset="0"/>
              </a:rPr>
              <a:t>g</a:t>
            </a:r>
            <a:r>
              <a:rPr lang="en-US" altLang="en-US" sz="2400" i="1" baseline="30000" dirty="0" err="1">
                <a:cs typeface="Times New Roman" panose="02020603050405020304" pitchFamily="18" charset="0"/>
              </a:rPr>
              <a:t>x</a:t>
            </a:r>
            <a:r>
              <a:rPr lang="en-US" altLang="en-US" sz="2400" dirty="0">
                <a:cs typeface="Times New Roman" panose="02020603050405020304" pitchFamily="18" charset="0"/>
              </a:rPr>
              <a:t> mod </a:t>
            </a:r>
            <a:r>
              <a:rPr lang="en-US" altLang="en-US" sz="2400" i="1" dirty="0">
                <a:cs typeface="Times New Roman" panose="02020603050405020304" pitchFamily="18" charset="0"/>
              </a:rPr>
              <a:t>n</a:t>
            </a:r>
            <a:endParaRPr lang="en-US" altLang="en-US" sz="2400" dirty="0">
              <a:cs typeface="Times New Roman" panose="02020603050405020304" pitchFamily="18" charset="0"/>
            </a:endParaRPr>
          </a:p>
          <a:p>
            <a:pPr marL="533400" indent="-533400">
              <a:buFontTx/>
              <a:buAutoNum type="arabicPeriod" startAt="2"/>
            </a:pPr>
            <a:r>
              <a:rPr lang="en-US" altLang="en-US" sz="2400" dirty="0">
                <a:cs typeface="Times New Roman" panose="02020603050405020304" pitchFamily="18" charset="0"/>
              </a:rPr>
              <a:t>Bob </a:t>
            </a:r>
            <a:r>
              <a:rPr lang="en-US" altLang="en-US" sz="2400" dirty="0" err="1">
                <a:cs typeface="Times New Roman" panose="02020603050405020304" pitchFamily="18" charset="0"/>
              </a:rPr>
              <a:t>membangkitkan</a:t>
            </a:r>
            <a:r>
              <a:rPr lang="en-US" altLang="en-US" sz="2400" dirty="0">
                <a:cs typeface="Times New Roman" panose="02020603050405020304" pitchFamily="18" charset="0"/>
              </a:rPr>
              <a:t> </a:t>
            </a:r>
            <a:r>
              <a:rPr lang="en-US" altLang="en-US" sz="2400" dirty="0" err="1">
                <a:cs typeface="Times New Roman" panose="02020603050405020304" pitchFamily="18" charset="0"/>
              </a:rPr>
              <a:t>bilangan</a:t>
            </a:r>
            <a:r>
              <a:rPr lang="en-US" altLang="en-US" sz="2400" dirty="0">
                <a:cs typeface="Times New Roman" panose="02020603050405020304" pitchFamily="18" charset="0"/>
              </a:rPr>
              <a:t> </a:t>
            </a:r>
            <a:r>
              <a:rPr lang="en-US" altLang="en-US" sz="2400" dirty="0" err="1">
                <a:cs typeface="Times New Roman" panose="02020603050405020304" pitchFamily="18" charset="0"/>
              </a:rPr>
              <a:t>bulat</a:t>
            </a:r>
            <a:r>
              <a:rPr lang="en-US" altLang="en-US" sz="2400" dirty="0">
                <a:cs typeface="Times New Roman" panose="02020603050405020304" pitchFamily="18" charset="0"/>
              </a:rPr>
              <a:t> </a:t>
            </a:r>
            <a:r>
              <a:rPr lang="en-US" altLang="en-US" sz="2400" dirty="0" err="1">
                <a:cs typeface="Times New Roman" panose="02020603050405020304" pitchFamily="18" charset="0"/>
              </a:rPr>
              <a:t>acak</a:t>
            </a:r>
            <a:r>
              <a:rPr lang="en-US" altLang="en-US" sz="2400" dirty="0">
                <a:cs typeface="Times New Roman" panose="02020603050405020304" pitchFamily="18" charset="0"/>
              </a:rPr>
              <a:t> yang </a:t>
            </a:r>
            <a:r>
              <a:rPr lang="en-US" altLang="en-US" sz="2400" dirty="0" err="1">
                <a:cs typeface="Times New Roman" panose="02020603050405020304" pitchFamily="18" charset="0"/>
              </a:rPr>
              <a:t>besar</a:t>
            </a:r>
            <a:r>
              <a:rPr lang="en-US" altLang="en-US" sz="2400" dirty="0">
                <a:cs typeface="Times New Roman" panose="02020603050405020304" pitchFamily="18" charset="0"/>
              </a:rPr>
              <a:t> </a:t>
            </a:r>
            <a:r>
              <a:rPr lang="en-US" altLang="en-US" sz="2400" i="1" dirty="0">
                <a:cs typeface="Times New Roman" panose="02020603050405020304" pitchFamily="18" charset="0"/>
              </a:rPr>
              <a:t>y</a:t>
            </a:r>
            <a:r>
              <a:rPr lang="en-US" altLang="en-US" sz="2400" dirty="0">
                <a:cs typeface="Times New Roman" panose="02020603050405020304" pitchFamily="18" charset="0"/>
              </a:rPr>
              <a:t> dan </a:t>
            </a:r>
            <a:r>
              <a:rPr lang="en-US" altLang="en-US" sz="2400" dirty="0" err="1">
                <a:cs typeface="Times New Roman" panose="02020603050405020304" pitchFamily="18" charset="0"/>
              </a:rPr>
              <a:t>mengirim</a:t>
            </a:r>
            <a:r>
              <a:rPr lang="en-US" altLang="en-US" sz="2400" dirty="0">
                <a:cs typeface="Times New Roman" panose="02020603050405020304" pitchFamily="18" charset="0"/>
              </a:rPr>
              <a:t> </a:t>
            </a:r>
            <a:r>
              <a:rPr lang="en-US" altLang="en-US" sz="2400" dirty="0" err="1">
                <a:cs typeface="Times New Roman" panose="02020603050405020304" pitchFamily="18" charset="0"/>
              </a:rPr>
              <a:t>hasil</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berikut</a:t>
            </a:r>
            <a:r>
              <a:rPr lang="en-US" altLang="en-US" sz="2400" dirty="0">
                <a:cs typeface="Times New Roman" panose="02020603050405020304" pitchFamily="18" charset="0"/>
              </a:rPr>
              <a:t> </a:t>
            </a:r>
            <a:r>
              <a:rPr lang="en-US" altLang="en-US" sz="2400" dirty="0" err="1">
                <a:cs typeface="Times New Roman" panose="02020603050405020304" pitchFamily="18" charset="0"/>
              </a:rPr>
              <a:t>kepada</a:t>
            </a:r>
            <a:r>
              <a:rPr lang="en-US" altLang="en-US" sz="2400" dirty="0">
                <a:cs typeface="Times New Roman" panose="02020603050405020304" pitchFamily="18" charset="0"/>
              </a:rPr>
              <a:t> Alice:</a:t>
            </a:r>
          </a:p>
          <a:p>
            <a:pPr marL="533400" indent="-533400">
              <a:buNone/>
            </a:pPr>
            <a:r>
              <a:rPr lang="en-US" altLang="en-US" sz="2400" i="1" dirty="0">
                <a:cs typeface="Times New Roman" panose="02020603050405020304" pitchFamily="18" charset="0"/>
              </a:rPr>
              <a:t>		Y</a:t>
            </a:r>
            <a:r>
              <a:rPr lang="en-US" altLang="en-US" sz="2400" dirty="0">
                <a:cs typeface="Times New Roman" panose="02020603050405020304" pitchFamily="18" charset="0"/>
              </a:rPr>
              <a:t> = </a:t>
            </a:r>
            <a:r>
              <a:rPr lang="en-US" altLang="en-US" sz="2400" i="1" dirty="0" err="1">
                <a:cs typeface="Times New Roman" panose="02020603050405020304" pitchFamily="18" charset="0"/>
              </a:rPr>
              <a:t>g</a:t>
            </a:r>
            <a:r>
              <a:rPr lang="en-US" altLang="en-US" sz="2400" i="1" baseline="30000" dirty="0" err="1">
                <a:cs typeface="Times New Roman" panose="02020603050405020304" pitchFamily="18" charset="0"/>
              </a:rPr>
              <a:t>y</a:t>
            </a:r>
            <a:r>
              <a:rPr lang="en-US" altLang="en-US" sz="2400" dirty="0">
                <a:cs typeface="Times New Roman" panose="02020603050405020304" pitchFamily="18" charset="0"/>
              </a:rPr>
              <a:t> mod </a:t>
            </a:r>
            <a:r>
              <a:rPr lang="en-US" altLang="en-US" sz="2400" i="1" dirty="0">
                <a:cs typeface="Times New Roman" panose="02020603050405020304" pitchFamily="18" charset="0"/>
              </a:rPr>
              <a:t>n</a:t>
            </a:r>
            <a:endParaRPr lang="en-US" altLang="en-US" sz="2400" dirty="0">
              <a:cs typeface="Times New Roman" panose="02020603050405020304" pitchFamily="18" charset="0"/>
            </a:endParaRPr>
          </a:p>
          <a:p>
            <a:pPr marL="533400" indent="-533400">
              <a:buFontTx/>
              <a:buAutoNum type="arabicPeriod" startAt="3"/>
            </a:pPr>
            <a:r>
              <a:rPr lang="en-US" altLang="en-US" sz="2400" dirty="0">
                <a:cs typeface="Times New Roman" panose="02020603050405020304" pitchFamily="18" charset="0"/>
              </a:rPr>
              <a:t>Alice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err="1">
                <a:cs typeface="Times New Roman" panose="02020603050405020304" pitchFamily="18" charset="0"/>
              </a:rPr>
              <a:t>Y</a:t>
            </a:r>
            <a:r>
              <a:rPr lang="en-US" altLang="en-US" sz="2400" i="1" baseline="30000" dirty="0" err="1">
                <a:cs typeface="Times New Roman" panose="02020603050405020304" pitchFamily="18" charset="0"/>
              </a:rPr>
              <a:t>x</a:t>
            </a:r>
            <a:r>
              <a:rPr lang="en-US" altLang="en-US" sz="2400" dirty="0">
                <a:cs typeface="Times New Roman" panose="02020603050405020304" pitchFamily="18" charset="0"/>
              </a:rPr>
              <a:t> mod </a:t>
            </a:r>
            <a:r>
              <a:rPr lang="en-US" altLang="en-US" sz="2400" i="1" dirty="0">
                <a:cs typeface="Times New Roman" panose="02020603050405020304" pitchFamily="18" charset="0"/>
              </a:rPr>
              <a:t>n</a:t>
            </a:r>
            <a:endParaRPr lang="en-US" altLang="en-US" sz="2400" dirty="0">
              <a:cs typeface="Times New Roman" panose="02020603050405020304" pitchFamily="18" charset="0"/>
            </a:endParaRPr>
          </a:p>
          <a:p>
            <a:pPr marL="533400" indent="-533400">
              <a:buFontTx/>
              <a:buAutoNum type="arabicPeriod" startAt="4"/>
            </a:pPr>
            <a:r>
              <a:rPr lang="en-US" altLang="en-US" sz="2400" dirty="0">
                <a:cs typeface="Times New Roman" panose="02020603050405020304" pitchFamily="18" charset="0"/>
              </a:rPr>
              <a:t>Bob </a:t>
            </a:r>
            <a:r>
              <a:rPr lang="en-US" altLang="en-US" sz="2400" dirty="0" err="1">
                <a:cs typeface="Times New Roman" panose="02020603050405020304" pitchFamily="18" charset="0"/>
              </a:rPr>
              <a:t>menghitung</a:t>
            </a:r>
            <a:endParaRPr lang="en-US" altLang="en-US" sz="2400" dirty="0">
              <a:cs typeface="Times New Roman" panose="02020603050405020304" pitchFamily="18" charset="0"/>
            </a:endParaRPr>
          </a:p>
          <a:p>
            <a:pPr marL="533400" indent="-533400">
              <a:buNone/>
            </a:pPr>
            <a:r>
              <a:rPr lang="en-US" altLang="en-US" sz="2400" i="1" dirty="0">
                <a:cs typeface="Times New Roman" panose="02020603050405020304" pitchFamily="18" charset="0"/>
              </a:rPr>
              <a:t>		K</a:t>
            </a:r>
            <a:r>
              <a:rPr lang="en-US" altLang="en-US" sz="2400" dirty="0">
                <a:cs typeface="Times New Roman" panose="02020603050405020304" pitchFamily="18" charset="0"/>
              </a:rPr>
              <a:t>’ = </a:t>
            </a:r>
            <a:r>
              <a:rPr lang="en-US" altLang="en-US" sz="2400" i="1" dirty="0" err="1">
                <a:cs typeface="Times New Roman" panose="02020603050405020304" pitchFamily="18" charset="0"/>
              </a:rPr>
              <a:t>X</a:t>
            </a:r>
            <a:r>
              <a:rPr lang="en-US" altLang="en-US" sz="2400" i="1" baseline="30000" dirty="0" err="1">
                <a:cs typeface="Times New Roman" panose="02020603050405020304" pitchFamily="18" charset="0"/>
              </a:rPr>
              <a:t>y</a:t>
            </a:r>
            <a:r>
              <a:rPr lang="en-US" altLang="en-US" sz="2400" dirty="0">
                <a:cs typeface="Times New Roman" panose="02020603050405020304" pitchFamily="18" charset="0"/>
              </a:rPr>
              <a:t> mod </a:t>
            </a:r>
            <a:r>
              <a:rPr lang="en-US" altLang="en-US" sz="2400" i="1" dirty="0">
                <a:cs typeface="Times New Roman" panose="02020603050405020304" pitchFamily="18" charset="0"/>
              </a:rPr>
              <a:t>n </a:t>
            </a:r>
          </a:p>
          <a:p>
            <a:r>
              <a:rPr lang="en-US" altLang="en-US" sz="2400" i="1" dirty="0">
                <a:cs typeface="Times New Roman" panose="02020603050405020304" pitchFamily="18" charset="0"/>
              </a:rPr>
              <a:t> </a:t>
            </a:r>
            <a:r>
              <a:rPr lang="en-US" altLang="en-US" sz="2400" dirty="0" err="1">
                <a:cs typeface="Times New Roman" panose="02020603050405020304" pitchFamily="18" charset="0"/>
              </a:rPr>
              <a:t>Jika</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altLang="en-US" sz="2400" dirty="0" err="1">
                <a:cs typeface="Times New Roman" panose="02020603050405020304" pitchFamily="18" charset="0"/>
              </a:rPr>
              <a:t>dilakukan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dengan</a:t>
            </a:r>
            <a:r>
              <a:rPr lang="en-US" altLang="en-US" sz="2400" dirty="0">
                <a:cs typeface="Times New Roman" panose="02020603050405020304" pitchFamily="18" charset="0"/>
              </a:rPr>
              <a:t> </a:t>
            </a:r>
            <a:r>
              <a:rPr lang="en-US" altLang="en-US" sz="2400" dirty="0" err="1">
                <a:cs typeface="Times New Roman" panose="02020603050405020304" pitchFamily="18" charset="0"/>
              </a:rPr>
              <a:t>benar</a:t>
            </a:r>
            <a:r>
              <a:rPr lang="en-US" altLang="en-US" sz="2400" dirty="0">
                <a:cs typeface="Times New Roman" panose="02020603050405020304" pitchFamily="18" charset="0"/>
              </a:rPr>
              <a:t>, </a:t>
            </a:r>
            <a:r>
              <a:rPr lang="en-US" altLang="en-US" sz="2400" dirty="0" err="1">
                <a:cs typeface="Times New Roman" panose="02020603050405020304" pitchFamily="18" charset="0"/>
              </a:rPr>
              <a:t>maka</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 </a:t>
            </a:r>
            <a:r>
              <a:rPr lang="en-US" altLang="en-US" sz="2400" i="1" dirty="0">
                <a:cs typeface="Times New Roman" panose="02020603050405020304" pitchFamily="18" charset="0"/>
              </a:rPr>
              <a:t>K</a:t>
            </a:r>
            <a:r>
              <a:rPr lang="en-US" altLang="en-US" sz="2400" dirty="0">
                <a:cs typeface="Times New Roman" panose="02020603050405020304" pitchFamily="18" charset="0"/>
              </a:rPr>
              <a:t>’. </a:t>
            </a:r>
            <a:r>
              <a:rPr lang="en-US" altLang="en-US" sz="2400" dirty="0" err="1">
                <a:cs typeface="Times New Roman" panose="02020603050405020304" pitchFamily="18" charset="0"/>
              </a:rPr>
              <a:t>Baik</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dan </a:t>
            </a:r>
            <a:r>
              <a:rPr lang="en-US" altLang="en-US" sz="2400" i="1" dirty="0">
                <a:cs typeface="Times New Roman" panose="02020603050405020304" pitchFamily="18" charset="0"/>
              </a:rPr>
              <a:t>K</a:t>
            </a:r>
            <a:r>
              <a:rPr lang="en-US" altLang="en-US" sz="2400" dirty="0">
                <a:cs typeface="Times New Roman" panose="02020603050405020304" pitchFamily="18" charset="0"/>
              </a:rPr>
              <a:t>’  = </a:t>
            </a:r>
            <a:r>
              <a:rPr lang="en-US" altLang="en-US" sz="2400" i="1" dirty="0" err="1">
                <a:cs typeface="Times New Roman" panose="02020603050405020304" pitchFamily="18" charset="0"/>
              </a:rPr>
              <a:t>g</a:t>
            </a:r>
            <a:r>
              <a:rPr lang="en-US" altLang="en-US" sz="2400" i="1" baseline="30000" dirty="0" err="1">
                <a:cs typeface="Times New Roman" panose="02020603050405020304" pitchFamily="18" charset="0"/>
              </a:rPr>
              <a:t>xy</a:t>
            </a:r>
            <a:r>
              <a:rPr lang="en-US" altLang="en-US" sz="2400" dirty="0">
                <a:cs typeface="Times New Roman" panose="02020603050405020304" pitchFamily="18" charset="0"/>
              </a:rPr>
              <a:t> mod </a:t>
            </a:r>
            <a:r>
              <a:rPr lang="en-US" altLang="en-US" sz="2400" i="1" dirty="0">
                <a:cs typeface="Times New Roman" panose="02020603050405020304" pitchFamily="18" charset="0"/>
              </a:rPr>
              <a:t>n</a:t>
            </a:r>
            <a:r>
              <a:rPr lang="en-US" altLang="en-US" sz="2400" dirty="0">
                <a:cs typeface="Times New Roman" panose="02020603050405020304" pitchFamily="18" charset="0"/>
              </a:rPr>
              <a:t>. </a:t>
            </a:r>
            <a:endParaRPr lang="en-GB"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a:extLst>
              <a:ext uri="{FF2B5EF4-FFF2-40B4-BE49-F238E27FC236}">
                <a16:creationId xmlns:a16="http://schemas.microsoft.com/office/drawing/2014/main" id="{4AE3312B-404E-419D-8AFA-724DB2F75F2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9219" name="Slide Number Placeholder 4">
            <a:extLst>
              <a:ext uri="{FF2B5EF4-FFF2-40B4-BE49-F238E27FC236}">
                <a16:creationId xmlns:a16="http://schemas.microsoft.com/office/drawing/2014/main" id="{279748F5-D691-4625-BBE5-1A822CB2968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AB19F1A-4EE8-45F1-9DA7-07BBA8C95E0F}" type="slidenum">
              <a:rPr lang="en-GB" altLang="en-US" sz="1400"/>
              <a:pPr>
                <a:spcBef>
                  <a:spcPct val="0"/>
                </a:spcBef>
                <a:buFontTx/>
                <a:buNone/>
              </a:pPr>
              <a:t>6</a:t>
            </a:fld>
            <a:endParaRPr lang="en-GB" altLang="en-US" sz="1400"/>
          </a:p>
        </p:txBody>
      </p:sp>
      <p:sp>
        <p:nvSpPr>
          <p:cNvPr id="9220" name="Rectangle 2">
            <a:extLst>
              <a:ext uri="{FF2B5EF4-FFF2-40B4-BE49-F238E27FC236}">
                <a16:creationId xmlns:a16="http://schemas.microsoft.com/office/drawing/2014/main" id="{D7AE53FE-89A5-4BEB-B0A8-64CAF1AF725B}"/>
              </a:ext>
            </a:extLst>
          </p:cNvPr>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graphicFrame>
        <p:nvGraphicFramePr>
          <p:cNvPr id="9221" name="Object 1">
            <a:extLst>
              <a:ext uri="{FF2B5EF4-FFF2-40B4-BE49-F238E27FC236}">
                <a16:creationId xmlns:a16="http://schemas.microsoft.com/office/drawing/2014/main" id="{072C3906-4FC3-4FF2-A222-B7E0FA6030B7}"/>
              </a:ext>
            </a:extLst>
          </p:cNvPr>
          <p:cNvGraphicFramePr>
            <a:graphicFrameLocks noChangeAspect="1"/>
          </p:cNvGraphicFramePr>
          <p:nvPr/>
        </p:nvGraphicFramePr>
        <p:xfrm>
          <a:off x="2184401" y="833120"/>
          <a:ext cx="7589274" cy="5080000"/>
        </p:xfrm>
        <a:graphic>
          <a:graphicData uri="http://schemas.openxmlformats.org/presentationml/2006/ole">
            <mc:AlternateContent xmlns:mc="http://schemas.openxmlformats.org/markup-compatibility/2006">
              <mc:Choice xmlns:v="urn:schemas-microsoft-com:vml" Requires="v">
                <p:oleObj spid="_x0000_s3074" name="Visio" r:id="rId3" imgW="3924159" imgH="2630728" progId="Visio.Drawing.11">
                  <p:embed/>
                </p:oleObj>
              </mc:Choice>
              <mc:Fallback>
                <p:oleObj name="Visio" r:id="rId3" imgW="3924159" imgH="2630728" progId="Visio.Drawing.11">
                  <p:embed/>
                  <p:pic>
                    <p:nvPicPr>
                      <p:cNvPr id="9221" name="Object 1">
                        <a:extLst>
                          <a:ext uri="{FF2B5EF4-FFF2-40B4-BE49-F238E27FC236}">
                            <a16:creationId xmlns:a16="http://schemas.microsoft.com/office/drawing/2014/main" id="{072C3906-4FC3-4FF2-A222-B7E0FA6030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4401" y="833120"/>
                        <a:ext cx="7589274" cy="50800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462749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82C20527-7CE9-4449-A0EF-7E85D5BAC30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8195" name="Slide Number Placeholder 5">
            <a:extLst>
              <a:ext uri="{FF2B5EF4-FFF2-40B4-BE49-F238E27FC236}">
                <a16:creationId xmlns:a16="http://schemas.microsoft.com/office/drawing/2014/main" id="{28DA600B-3E21-4F6E-BF47-7D307093E2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34B30EC-74A9-4F05-87E7-997DBF231B9E}" type="slidenum">
              <a:rPr lang="en-GB" altLang="en-US" sz="1400"/>
              <a:pPr>
                <a:spcBef>
                  <a:spcPct val="0"/>
                </a:spcBef>
                <a:buFontTx/>
                <a:buNone/>
              </a:pPr>
              <a:t>7</a:t>
            </a:fld>
            <a:endParaRPr lang="en-GB" altLang="en-US" sz="1400"/>
          </a:p>
        </p:txBody>
      </p:sp>
      <p:sp>
        <p:nvSpPr>
          <p:cNvPr id="8196" name="Rectangle 3">
            <a:extLst>
              <a:ext uri="{FF2B5EF4-FFF2-40B4-BE49-F238E27FC236}">
                <a16:creationId xmlns:a16="http://schemas.microsoft.com/office/drawing/2014/main" id="{BC1B1264-9542-456A-B69B-59E3F6A0D1DC}"/>
              </a:ext>
            </a:extLst>
          </p:cNvPr>
          <p:cNvSpPr>
            <a:spLocks noGrp="1" noChangeArrowheads="1"/>
          </p:cNvSpPr>
          <p:nvPr>
            <p:ph type="body" idx="1"/>
          </p:nvPr>
        </p:nvSpPr>
        <p:spPr>
          <a:xfrm>
            <a:off x="960120" y="701040"/>
            <a:ext cx="10490200" cy="5557520"/>
          </a:xfrm>
        </p:spPr>
        <p:txBody>
          <a:bodyPr>
            <a:normAutofit/>
          </a:bodyPr>
          <a:lstStyle/>
          <a:p>
            <a:pPr marL="0" indent="0" eaLnBrk="1" hangingPunct="1">
              <a:buNone/>
            </a:pPr>
            <a:r>
              <a:rPr lang="en-US" altLang="en-US" dirty="0">
                <a:cs typeface="Times New Roman" panose="02020603050405020304" pitchFamily="18" charset="0"/>
              </a:rPr>
              <a:t> </a:t>
            </a:r>
            <a:r>
              <a:rPr lang="en-US" altLang="en-US" sz="2400" dirty="0">
                <a:cs typeface="Times New Roman" panose="02020603050405020304" pitchFamily="18" charset="0"/>
              </a:rPr>
              <a:t>Eve (</a:t>
            </a:r>
            <a:r>
              <a:rPr lang="en-US" altLang="en-US" sz="2400" dirty="0" err="1">
                <a:cs typeface="Times New Roman" panose="02020603050405020304" pitchFamily="18" charset="0"/>
              </a:rPr>
              <a:t>seorang</a:t>
            </a:r>
            <a:r>
              <a:rPr lang="en-US" altLang="en-US" sz="2400" dirty="0">
                <a:cs typeface="Times New Roman" panose="02020603050405020304" pitchFamily="18" charset="0"/>
              </a:rPr>
              <a:t> </a:t>
            </a:r>
            <a:r>
              <a:rPr lang="en-US" altLang="en-US" sz="2400" dirty="0" err="1">
                <a:cs typeface="Times New Roman" panose="02020603050405020304" pitchFamily="18" charset="0"/>
              </a:rPr>
              <a:t>kriptanalis</a:t>
            </a:r>
            <a:r>
              <a:rPr lang="en-US" altLang="en-US" sz="2400" dirty="0">
                <a:cs typeface="Times New Roman" panose="02020603050405020304" pitchFamily="18" charset="0"/>
              </a:rPr>
              <a:t>) yang </a:t>
            </a:r>
            <a:r>
              <a:rPr lang="en-US" altLang="en-US" sz="2400" dirty="0" err="1">
                <a:cs typeface="Times New Roman" panose="02020603050405020304" pitchFamily="18" charset="0"/>
              </a:rPr>
              <a:t>menyadap</a:t>
            </a:r>
            <a:r>
              <a:rPr lang="en-US" altLang="en-US" sz="2400" dirty="0">
                <a:cs typeface="Times New Roman" panose="02020603050405020304" pitchFamily="18" charset="0"/>
              </a:rPr>
              <a:t> </a:t>
            </a:r>
            <a:r>
              <a:rPr lang="en-US" altLang="en-US" sz="2400" dirty="0" err="1">
                <a:cs typeface="Times New Roman" panose="02020603050405020304" pitchFamily="18" charset="0"/>
              </a:rPr>
              <a:t>pembicaraan</a:t>
            </a:r>
            <a:r>
              <a:rPr lang="en-US" altLang="en-US" sz="2400" dirty="0">
                <a:cs typeface="Times New Roman" panose="02020603050405020304" pitchFamily="18" charset="0"/>
              </a:rPr>
              <a:t> </a:t>
            </a:r>
            <a:r>
              <a:rPr lang="en-US" altLang="en-US" sz="2400" dirty="0" err="1">
                <a:cs typeface="Times New Roman" panose="02020603050405020304" pitchFamily="18" charset="0"/>
              </a:rPr>
              <a:t>antara</a:t>
            </a:r>
            <a:r>
              <a:rPr lang="en-US" altLang="en-US" sz="2400" dirty="0">
                <a:cs typeface="Times New Roman" panose="02020603050405020304" pitchFamily="18" charset="0"/>
              </a:rPr>
              <a:t> Alice </a:t>
            </a:r>
            <a:r>
              <a:rPr lang="en-US" altLang="en-US" sz="2400" dirty="0" err="1">
                <a:cs typeface="Times New Roman" panose="02020603050405020304" pitchFamily="18" charset="0"/>
              </a:rPr>
              <a:t>danBob</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dapat</a:t>
            </a:r>
            <a:r>
              <a:rPr lang="en-US" altLang="en-US" sz="2400" dirty="0">
                <a:cs typeface="Times New Roman" panose="02020603050405020304" pitchFamily="18" charset="0"/>
              </a:rPr>
              <a:t> </a:t>
            </a:r>
            <a:r>
              <a:rPr lang="en-US" altLang="en-US" sz="2400" dirty="0" err="1">
                <a:cs typeface="Times New Roman" panose="02020603050405020304" pitchFamily="18" charset="0"/>
              </a:rPr>
              <a:t>menghitung</a:t>
            </a:r>
            <a:r>
              <a:rPr lang="en-US" altLang="en-US" sz="2400" dirty="0">
                <a:cs typeface="Times New Roman" panose="02020603050405020304" pitchFamily="18" charset="0"/>
              </a:rPr>
              <a:t> </a:t>
            </a:r>
            <a:r>
              <a:rPr lang="en-US" altLang="en-US" sz="2400" i="1" dirty="0">
                <a:cs typeface="Times New Roman" panose="02020603050405020304" pitchFamily="18" charset="0"/>
              </a:rPr>
              <a:t>K</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a:cs typeface="Times New Roman" panose="02020603050405020304" pitchFamily="18" charset="0"/>
              </a:rPr>
              <a:t>Eve </a:t>
            </a:r>
            <a:r>
              <a:rPr lang="en-US" altLang="en-US" sz="2400" dirty="0" err="1">
                <a:cs typeface="Times New Roman" panose="02020603050405020304" pitchFamily="18" charset="0"/>
              </a:rPr>
              <a:t>hanya</a:t>
            </a:r>
            <a:r>
              <a:rPr lang="en-US" altLang="en-US" sz="2400" dirty="0">
                <a:cs typeface="Times New Roman" panose="02020603050405020304" pitchFamily="18" charset="0"/>
              </a:rPr>
              <a:t> </a:t>
            </a:r>
            <a:r>
              <a:rPr lang="en-US" altLang="en-US" sz="2400" dirty="0" err="1">
                <a:cs typeface="Times New Roman" panose="02020603050405020304" pitchFamily="18" charset="0"/>
              </a:rPr>
              <a:t>memiliki</a:t>
            </a:r>
            <a:r>
              <a:rPr lang="en-US" altLang="en-US" sz="2400" dirty="0">
                <a:cs typeface="Times New Roman" panose="02020603050405020304" pitchFamily="18" charset="0"/>
              </a:rPr>
              <a:t> </a:t>
            </a:r>
            <a:r>
              <a:rPr lang="en-US" altLang="en-US" sz="2400" dirty="0" err="1">
                <a:cs typeface="Times New Roman" panose="02020603050405020304" pitchFamily="18" charset="0"/>
              </a:rPr>
              <a:t>informasi</a:t>
            </a:r>
            <a:r>
              <a:rPr lang="en-US" altLang="en-US" sz="2400" dirty="0">
                <a:cs typeface="Times New Roman" panose="02020603050405020304" pitchFamily="18" charset="0"/>
              </a:rPr>
              <a:t> </a:t>
            </a:r>
            <a:r>
              <a:rPr lang="en-US" altLang="en-US" sz="2400" i="1" dirty="0">
                <a:cs typeface="Times New Roman" panose="02020603050405020304" pitchFamily="18" charset="0"/>
              </a:rPr>
              <a:t>n</a:t>
            </a:r>
            <a:r>
              <a:rPr lang="en-US" altLang="en-US" sz="2400" dirty="0">
                <a:cs typeface="Times New Roman" panose="02020603050405020304" pitchFamily="18" charset="0"/>
              </a:rPr>
              <a:t>, </a:t>
            </a:r>
            <a:r>
              <a:rPr lang="en-US" altLang="en-US" sz="2400" i="1" dirty="0">
                <a:cs typeface="Times New Roman" panose="02020603050405020304" pitchFamily="18" charset="0"/>
              </a:rPr>
              <a:t>g</a:t>
            </a:r>
            <a:r>
              <a:rPr lang="en-US" altLang="en-US" sz="2400" dirty="0">
                <a:cs typeface="Times New Roman" panose="02020603050405020304" pitchFamily="18" charset="0"/>
              </a:rPr>
              <a:t>, </a:t>
            </a:r>
            <a:r>
              <a:rPr lang="en-US" altLang="en-US" sz="2400" i="1" dirty="0">
                <a:cs typeface="Times New Roman" panose="02020603050405020304" pitchFamily="18" charset="0"/>
              </a:rPr>
              <a:t>X</a:t>
            </a:r>
            <a:r>
              <a:rPr lang="en-US" altLang="en-US" sz="2400" dirty="0">
                <a:cs typeface="Times New Roman" panose="02020603050405020304" pitchFamily="18" charset="0"/>
              </a:rPr>
              <a:t> dan </a:t>
            </a:r>
            <a:r>
              <a:rPr lang="en-US" altLang="en-US" sz="2400" i="1" dirty="0">
                <a:cs typeface="Times New Roman" panose="02020603050405020304" pitchFamily="18" charset="0"/>
              </a:rPr>
              <a:t>Y</a:t>
            </a:r>
            <a:r>
              <a:rPr lang="en-US" altLang="en-US" sz="2400" dirty="0">
                <a:cs typeface="Times New Roman" panose="02020603050405020304" pitchFamily="18" charset="0"/>
              </a:rPr>
              <a:t> (yang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rahasia</a:t>
            </a:r>
            <a:r>
              <a:rPr lang="en-US" altLang="en-US" sz="2400" dirty="0">
                <a:cs typeface="Times New Roman" panose="02020603050405020304" pitchFamily="18" charset="0"/>
              </a:rPr>
              <a:t>), </a:t>
            </a:r>
            <a:r>
              <a:rPr lang="en-US" altLang="en-US" sz="2400" dirty="0" err="1">
                <a:cs typeface="Times New Roman" panose="02020603050405020304" pitchFamily="18" charset="0"/>
              </a:rPr>
              <a:t>tetapi</a:t>
            </a:r>
            <a:r>
              <a:rPr lang="en-US" altLang="en-US" sz="2400" dirty="0">
                <a:cs typeface="Times New Roman" panose="02020603050405020304" pitchFamily="18" charset="0"/>
              </a:rPr>
              <a:t> </a:t>
            </a:r>
            <a:r>
              <a:rPr lang="en-US" altLang="en-US" sz="2400" dirty="0" err="1">
                <a:cs typeface="Times New Roman" panose="02020603050405020304" pitchFamily="18" charset="0"/>
              </a:rPr>
              <a:t>ia</a:t>
            </a:r>
            <a:r>
              <a:rPr lang="en-US" altLang="en-US" sz="2400" dirty="0">
                <a:cs typeface="Times New Roman" panose="02020603050405020304" pitchFamily="18" charset="0"/>
              </a:rPr>
              <a:t> </a:t>
            </a:r>
            <a:r>
              <a:rPr lang="en-US" altLang="en-US" sz="2400" dirty="0" err="1">
                <a:cs typeface="Times New Roman" panose="02020603050405020304" pitchFamily="18" charset="0"/>
              </a:rPr>
              <a:t>tidak</a:t>
            </a:r>
            <a:r>
              <a:rPr lang="en-US" altLang="en-US" sz="2400" dirty="0">
                <a:cs typeface="Times New Roman" panose="02020603050405020304" pitchFamily="18" charset="0"/>
              </a:rPr>
              <a:t> </a:t>
            </a:r>
            <a:r>
              <a:rPr lang="en-US" altLang="en-US" sz="2400" dirty="0" err="1">
                <a:cs typeface="Times New Roman" panose="02020603050405020304" pitchFamily="18" charset="0"/>
              </a:rPr>
              <a:t>mempunyai</a:t>
            </a:r>
            <a:r>
              <a:rPr lang="en-US" altLang="en-US" sz="2400" dirty="0">
                <a:cs typeface="Times New Roman" panose="02020603050405020304" pitchFamily="18" charset="0"/>
              </a:rPr>
              <a:t> </a:t>
            </a:r>
            <a:r>
              <a:rPr lang="en-US" altLang="en-US" sz="2400" dirty="0" err="1">
                <a:cs typeface="Times New Roman" panose="02020603050405020304" pitchFamily="18" charset="0"/>
              </a:rPr>
              <a:t>informasi</a:t>
            </a:r>
            <a:r>
              <a:rPr lang="en-US" altLang="en-US" sz="2400" dirty="0">
                <a:cs typeface="Times New Roman" panose="02020603050405020304" pitchFamily="18" charset="0"/>
              </a:rPr>
              <a:t> </a:t>
            </a:r>
            <a:r>
              <a:rPr lang="en-US" altLang="en-US" sz="2400" dirty="0" err="1">
                <a:cs typeface="Times New Roman" panose="02020603050405020304" pitchFamily="18" charset="0"/>
              </a:rPr>
              <a:t>nilai</a:t>
            </a:r>
            <a:r>
              <a:rPr lang="en-US" altLang="en-US" sz="2400" dirty="0">
                <a:cs typeface="Times New Roman" panose="02020603050405020304" pitchFamily="18" charset="0"/>
              </a:rPr>
              <a:t> </a:t>
            </a:r>
            <a:r>
              <a:rPr lang="en-US" altLang="en-US" sz="2400" i="1" dirty="0">
                <a:cs typeface="Times New Roman" panose="02020603050405020304" pitchFamily="18" charset="0"/>
              </a:rPr>
              <a:t>x</a:t>
            </a:r>
            <a:r>
              <a:rPr lang="en-US" altLang="en-US" sz="2400" dirty="0">
                <a:cs typeface="Times New Roman" panose="02020603050405020304" pitchFamily="18" charset="0"/>
              </a:rPr>
              <a:t> </a:t>
            </a:r>
            <a:r>
              <a:rPr lang="en-US" altLang="en-US" sz="2400" dirty="0" err="1">
                <a:cs typeface="Times New Roman" panose="02020603050405020304" pitchFamily="18" charset="0"/>
              </a:rPr>
              <a:t>atau</a:t>
            </a:r>
            <a:r>
              <a:rPr lang="en-US" altLang="en-US" sz="2400" dirty="0">
                <a:cs typeface="Times New Roman" panose="02020603050405020304" pitchFamily="18" charset="0"/>
              </a:rPr>
              <a:t> </a:t>
            </a:r>
            <a:r>
              <a:rPr lang="en-US" altLang="en-US" sz="2400" i="1" dirty="0">
                <a:cs typeface="Times New Roman" panose="02020603050405020304" pitchFamily="18" charset="0"/>
              </a:rPr>
              <a:t>y</a:t>
            </a:r>
            <a:r>
              <a:rPr lang="en-US" altLang="en-US" sz="2400" dirty="0">
                <a:cs typeface="Times New Roman" panose="02020603050405020304" pitchFamily="18" charset="0"/>
              </a:rPr>
              <a:t>.  </a:t>
            </a:r>
          </a:p>
          <a:p>
            <a:pPr eaLnBrk="1" hangingPunct="1"/>
            <a:endParaRPr lang="en-US" altLang="en-US" sz="2400" dirty="0">
              <a:cs typeface="Times New Roman" panose="02020603050405020304" pitchFamily="18" charset="0"/>
            </a:endParaRPr>
          </a:p>
          <a:p>
            <a:pPr eaLnBrk="1" hangingPunct="1"/>
            <a:r>
              <a:rPr lang="en-US" altLang="en-US" sz="2400" dirty="0" err="1">
                <a:cs typeface="Times New Roman" panose="02020603050405020304" pitchFamily="18" charset="0"/>
              </a:rPr>
              <a:t>Untuk</a:t>
            </a:r>
            <a:r>
              <a:rPr lang="en-US" altLang="en-US" sz="2400" dirty="0">
                <a:cs typeface="Times New Roman" panose="02020603050405020304" pitchFamily="18" charset="0"/>
              </a:rPr>
              <a:t> </a:t>
            </a:r>
            <a:r>
              <a:rPr lang="en-US" altLang="en-US" sz="2400" dirty="0" err="1">
                <a:cs typeface="Times New Roman" panose="02020603050405020304" pitchFamily="18" charset="0"/>
              </a:rPr>
              <a:t>mengetahui</a:t>
            </a:r>
            <a:r>
              <a:rPr lang="en-US" altLang="en-US" sz="2400" dirty="0">
                <a:cs typeface="Times New Roman" panose="02020603050405020304" pitchFamily="18" charset="0"/>
              </a:rPr>
              <a:t> </a:t>
            </a:r>
            <a:r>
              <a:rPr lang="en-US" altLang="en-US" sz="2400" i="1" dirty="0">
                <a:cs typeface="Times New Roman" panose="02020603050405020304" pitchFamily="18" charset="0"/>
              </a:rPr>
              <a:t>x</a:t>
            </a:r>
            <a:r>
              <a:rPr lang="en-US" altLang="en-US" sz="2400" dirty="0">
                <a:cs typeface="Times New Roman" panose="02020603050405020304" pitchFamily="18" charset="0"/>
              </a:rPr>
              <a:t> , Eve </a:t>
            </a:r>
            <a:r>
              <a:rPr lang="en-US" altLang="en-US" sz="2400" dirty="0" err="1">
                <a:cs typeface="Times New Roman" panose="02020603050405020304" pitchFamily="18" charset="0"/>
              </a:rPr>
              <a:t>perlu</a:t>
            </a:r>
            <a:r>
              <a:rPr lang="en-US" altLang="en-US" sz="2400" dirty="0">
                <a:cs typeface="Times New Roman" panose="02020603050405020304" pitchFamily="18" charset="0"/>
              </a:rPr>
              <a:t> </a:t>
            </a:r>
            <a:r>
              <a:rPr lang="en-US" altLang="en-US" sz="2400" dirty="0" err="1">
                <a:cs typeface="Times New Roman" panose="02020603050405020304" pitchFamily="18" charset="0"/>
              </a:rPr>
              <a:t>melakukan</a:t>
            </a:r>
            <a:r>
              <a:rPr lang="en-US" altLang="en-US" sz="2400" dirty="0">
                <a:cs typeface="Times New Roman" panose="02020603050405020304" pitchFamily="18" charset="0"/>
              </a:rPr>
              <a:t> </a:t>
            </a:r>
            <a:r>
              <a:rPr lang="en-US" altLang="en-US" sz="2400" dirty="0" err="1">
                <a:cs typeface="Times New Roman" panose="02020603050405020304" pitchFamily="18" charset="0"/>
              </a:rPr>
              <a:t>perhitungan</a:t>
            </a:r>
            <a:r>
              <a:rPr lang="en-US" altLang="en-US" sz="2400" dirty="0">
                <a:cs typeface="Times New Roman" panose="02020603050405020304" pitchFamily="18" charset="0"/>
              </a:rPr>
              <a:t> </a:t>
            </a:r>
            <a:r>
              <a:rPr lang="en-US" sz="2400" dirty="0" err="1"/>
              <a:t>untuk</a:t>
            </a:r>
            <a:r>
              <a:rPr lang="en-US" sz="2400" dirty="0"/>
              <a:t> </a:t>
            </a:r>
            <a:r>
              <a:rPr lang="en-US" sz="2400" dirty="0" err="1"/>
              <a:t>menemukan</a:t>
            </a:r>
            <a:r>
              <a:rPr lang="en-US" sz="2400" dirty="0"/>
              <a:t> </a:t>
            </a:r>
            <a:r>
              <a:rPr lang="en-US" sz="2400" i="1" dirty="0"/>
              <a:t>x</a:t>
            </a:r>
            <a:r>
              <a:rPr lang="en-US" sz="2400" dirty="0"/>
              <a:t> </a:t>
            </a:r>
            <a:r>
              <a:rPr lang="en-US" sz="2400" dirty="0" err="1"/>
              <a:t>dari</a:t>
            </a:r>
            <a:r>
              <a:rPr lang="en-US" sz="2400" dirty="0"/>
              <a:t> </a:t>
            </a:r>
            <a:r>
              <a:rPr lang="en-US" sz="2400" dirty="0" err="1"/>
              <a:t>persamaan</a:t>
            </a:r>
            <a:r>
              <a:rPr lang="en-US" sz="2400" dirty="0"/>
              <a:t> </a:t>
            </a:r>
            <a:r>
              <a:rPr lang="en-US" sz="2400" i="1" dirty="0"/>
              <a:t>X </a:t>
            </a:r>
            <a:r>
              <a:rPr lang="en-US" sz="2400" dirty="0"/>
              <a:t>= </a:t>
            </a:r>
            <a:r>
              <a:rPr lang="en-US" sz="2400" i="1" dirty="0" err="1"/>
              <a:t>g</a:t>
            </a:r>
            <a:r>
              <a:rPr lang="en-US" sz="2400" i="1" baseline="30000" dirty="0" err="1"/>
              <a:t>x</a:t>
            </a:r>
            <a:r>
              <a:rPr lang="en-US" sz="2400" dirty="0"/>
              <a:t> mod </a:t>
            </a:r>
            <a:r>
              <a:rPr lang="en-US" sz="2400" i="1" dirty="0"/>
              <a:t>n</a:t>
            </a:r>
            <a:r>
              <a:rPr lang="en-US" sz="2400" dirty="0"/>
              <a:t>. </a:t>
            </a:r>
          </a:p>
          <a:p>
            <a:pPr eaLnBrk="1" hangingPunct="1"/>
            <a:endParaRPr lang="en-US" sz="2400" dirty="0"/>
          </a:p>
          <a:p>
            <a:pPr eaLnBrk="1" hangingPunct="1"/>
            <a:r>
              <a:rPr lang="en-US" sz="2400" dirty="0" err="1"/>
              <a:t>Sekali</a:t>
            </a:r>
            <a:r>
              <a:rPr lang="en-US" sz="2400" dirty="0"/>
              <a:t> </a:t>
            </a:r>
            <a:r>
              <a:rPr lang="en-US" sz="2400" i="1" dirty="0"/>
              <a:t>x</a:t>
            </a:r>
            <a:r>
              <a:rPr lang="en-US" sz="2400" dirty="0"/>
              <a:t> </a:t>
            </a:r>
            <a:r>
              <a:rPr lang="en-US" sz="2400" dirty="0" err="1"/>
              <a:t>diketahui</a:t>
            </a:r>
            <a:r>
              <a:rPr lang="en-US" sz="2400" dirty="0"/>
              <a:t>, </a:t>
            </a:r>
            <a:r>
              <a:rPr lang="en-US" sz="2400" dirty="0" err="1"/>
              <a:t>maka</a:t>
            </a:r>
            <a:r>
              <a:rPr lang="en-US" sz="2400" dirty="0"/>
              <a:t> </a:t>
            </a:r>
            <a:r>
              <a:rPr lang="en-US" sz="2400" dirty="0" err="1"/>
              <a:t>selanjutnya</a:t>
            </a:r>
            <a:r>
              <a:rPr lang="en-US" sz="2400" dirty="0"/>
              <a:t> Eve </a:t>
            </a:r>
            <a:r>
              <a:rPr lang="en-US" sz="2400" dirty="0" err="1"/>
              <a:t>menggunakannya</a:t>
            </a:r>
            <a:r>
              <a:rPr lang="en-US" sz="2400" dirty="0"/>
              <a:t> </a:t>
            </a:r>
            <a:r>
              <a:rPr lang="en-US" sz="2400" dirty="0" err="1"/>
              <a:t>untuk</a:t>
            </a:r>
            <a:r>
              <a:rPr lang="en-US" sz="2400" dirty="0"/>
              <a:t> </a:t>
            </a:r>
            <a:r>
              <a:rPr lang="en-US" sz="2400" dirty="0" err="1"/>
              <a:t>menghitung</a:t>
            </a:r>
            <a:r>
              <a:rPr lang="en-US" sz="2400" dirty="0"/>
              <a:t> </a:t>
            </a:r>
            <a:r>
              <a:rPr lang="en-US" sz="2400" dirty="0" err="1"/>
              <a:t>kunci</a:t>
            </a:r>
            <a:r>
              <a:rPr lang="en-US" sz="2400" dirty="0"/>
              <a:t> </a:t>
            </a:r>
            <a:r>
              <a:rPr lang="en-US" sz="2400" i="1" dirty="0"/>
              <a:t>K</a:t>
            </a:r>
            <a:r>
              <a:rPr lang="en-US" sz="2400" dirty="0"/>
              <a:t> = </a:t>
            </a:r>
            <a:r>
              <a:rPr lang="en-US" sz="2400" i="1" dirty="0"/>
              <a:t>Y </a:t>
            </a:r>
            <a:r>
              <a:rPr lang="en-US" sz="2400" i="1" baseline="30000" dirty="0"/>
              <a:t>x</a:t>
            </a:r>
            <a:r>
              <a:rPr lang="en-US" sz="2400" dirty="0"/>
              <a:t> mod </a:t>
            </a:r>
            <a:r>
              <a:rPr lang="en-US" sz="2400" i="1" dirty="0"/>
              <a:t>n</a:t>
            </a:r>
            <a:r>
              <a:rPr lang="en-US" sz="2400" dirty="0"/>
              <a:t>. </a:t>
            </a:r>
          </a:p>
          <a:p>
            <a:endParaRPr lang="en-US" altLang="en-US" sz="2400" dirty="0">
              <a:cs typeface="Times New Roman" panose="02020603050405020304" pitchFamily="18" charset="0"/>
            </a:endParaRPr>
          </a:p>
          <a:p>
            <a:r>
              <a:rPr lang="en-US" altLang="en-US" sz="2400" dirty="0" err="1">
                <a:cs typeface="Times New Roman" panose="02020603050405020304" pitchFamily="18" charset="0"/>
              </a:rPr>
              <a:t>Kabar</a:t>
            </a:r>
            <a:r>
              <a:rPr lang="en-US" altLang="en-US" sz="2400" dirty="0">
                <a:cs typeface="Times New Roman" panose="02020603050405020304" pitchFamily="18" charset="0"/>
              </a:rPr>
              <a:t> </a:t>
            </a:r>
            <a:r>
              <a:rPr lang="en-US" altLang="en-US" sz="2400" dirty="0" err="1">
                <a:cs typeface="Times New Roman" panose="02020603050405020304" pitchFamily="18" charset="0"/>
              </a:rPr>
              <a:t>baiknya</a:t>
            </a:r>
            <a:r>
              <a:rPr lang="en-US" altLang="en-US" sz="2400" dirty="0">
                <a:cs typeface="Times New Roman" panose="02020603050405020304" pitchFamily="18" charset="0"/>
              </a:rPr>
              <a:t>, </a:t>
            </a:r>
            <a:r>
              <a:rPr lang="en-US" altLang="en-US" sz="2400" dirty="0" err="1">
                <a:cs typeface="Times New Roman" panose="02020603050405020304" pitchFamily="18" charset="0"/>
              </a:rPr>
              <a:t>logaritma</a:t>
            </a:r>
            <a:r>
              <a:rPr lang="en-US" altLang="en-US" sz="2400" dirty="0">
                <a:cs typeface="Times New Roman" panose="02020603050405020304" pitchFamily="18" charset="0"/>
              </a:rPr>
              <a:t> </a:t>
            </a:r>
            <a:r>
              <a:rPr lang="en-US" altLang="en-US" sz="2400" dirty="0" err="1">
                <a:cs typeface="Times New Roman" panose="02020603050405020304" pitchFamily="18" charset="0"/>
              </a:rPr>
              <a:t>diskrit</a:t>
            </a:r>
            <a:r>
              <a:rPr lang="en-US" altLang="en-US" sz="2400" dirty="0">
                <a:cs typeface="Times New Roman" panose="02020603050405020304" pitchFamily="18" charset="0"/>
              </a:rPr>
              <a:t> </a:t>
            </a:r>
            <a:r>
              <a:rPr lang="en-US" altLang="en-US" sz="2400" dirty="0" err="1">
                <a:cs typeface="Times New Roman" panose="02020603050405020304" pitchFamily="18" charset="0"/>
              </a:rPr>
              <a:t>sangat</a:t>
            </a:r>
            <a:r>
              <a:rPr lang="en-US" altLang="en-US" sz="2400" dirty="0">
                <a:cs typeface="Times New Roman" panose="02020603050405020304" pitchFamily="18" charset="0"/>
              </a:rPr>
              <a:t> </a:t>
            </a:r>
            <a:r>
              <a:rPr lang="en-US" altLang="en-US" sz="2400" dirty="0" err="1">
                <a:cs typeface="Times New Roman" panose="02020603050405020304" pitchFamily="18" charset="0"/>
              </a:rPr>
              <a:t>sulit</a:t>
            </a:r>
            <a:r>
              <a:rPr lang="en-US" altLang="en-US" sz="2400" dirty="0">
                <a:cs typeface="Times New Roman" panose="02020603050405020304" pitchFamily="18" charset="0"/>
              </a:rPr>
              <a:t> </a:t>
            </a:r>
            <a:r>
              <a:rPr lang="en-US" altLang="en-US" sz="2400" dirty="0" err="1">
                <a:cs typeface="Times New Roman" panose="02020603050405020304" pitchFamily="18" charset="0"/>
              </a:rPr>
              <a:t>dihitung</a:t>
            </a:r>
            <a:r>
              <a:rPr lang="en-US" altLang="en-US" sz="2400" dirty="0">
                <a:cs typeface="Times New Roman" panose="02020603050405020304" pitchFamily="18" charset="0"/>
              </a:rPr>
              <a:t>.</a:t>
            </a:r>
            <a:endParaRPr lang="en-GB"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3F217AD8-2857-40C1-B052-9A539A8A255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10243" name="Slide Number Placeholder 5">
            <a:extLst>
              <a:ext uri="{FF2B5EF4-FFF2-40B4-BE49-F238E27FC236}">
                <a16:creationId xmlns:a16="http://schemas.microsoft.com/office/drawing/2014/main" id="{F63B9E29-40DE-4792-ADF2-8D7B126A60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84B8DD3-369B-4F17-9CB9-222D281CD623}" type="slidenum">
              <a:rPr lang="en-GB" altLang="en-US" sz="1400"/>
              <a:pPr>
                <a:spcBef>
                  <a:spcPct val="0"/>
                </a:spcBef>
                <a:buFontTx/>
                <a:buNone/>
              </a:pPr>
              <a:t>8</a:t>
            </a:fld>
            <a:endParaRPr lang="en-GB" altLang="en-US" sz="1400"/>
          </a:p>
        </p:txBody>
      </p:sp>
      <p:sp>
        <p:nvSpPr>
          <p:cNvPr id="7171" name="Rectangle 3">
            <a:extLst>
              <a:ext uri="{FF2B5EF4-FFF2-40B4-BE49-F238E27FC236}">
                <a16:creationId xmlns:a16="http://schemas.microsoft.com/office/drawing/2014/main" id="{1203D9F7-9E89-4287-8900-E383A0832DFA}"/>
              </a:ext>
            </a:extLst>
          </p:cNvPr>
          <p:cNvSpPr>
            <a:spLocks noGrp="1" noChangeArrowheads="1"/>
          </p:cNvSpPr>
          <p:nvPr>
            <p:ph type="body" idx="1"/>
          </p:nvPr>
        </p:nvSpPr>
        <p:spPr>
          <a:xfrm>
            <a:off x="762000" y="495300"/>
            <a:ext cx="11033760" cy="5867400"/>
          </a:xfrm>
        </p:spPr>
        <p:txBody>
          <a:bodyPr>
            <a:noAutofit/>
          </a:bodyPr>
          <a:lstStyle/>
          <a:p>
            <a:pPr marL="609600" indent="-609600">
              <a:buNone/>
              <a:defRPr/>
            </a:pPr>
            <a:r>
              <a:rPr lang="en-US" sz="2200" dirty="0" err="1"/>
              <a:t>Contoh</a:t>
            </a:r>
            <a:r>
              <a:rPr lang="en-US" sz="2200" dirty="0"/>
              <a:t>: Alice </a:t>
            </a:r>
            <a:r>
              <a:rPr lang="en-US" sz="2200" dirty="0" err="1"/>
              <a:t>dan</a:t>
            </a:r>
            <a:r>
              <a:rPr lang="en-US" sz="2200" dirty="0"/>
              <a:t> Bob </a:t>
            </a:r>
            <a:r>
              <a:rPr lang="en-US" sz="2200" dirty="0" err="1"/>
              <a:t>menyepakati</a:t>
            </a:r>
            <a:r>
              <a:rPr lang="en-US" sz="2200" dirty="0"/>
              <a:t>  </a:t>
            </a:r>
            <a:r>
              <a:rPr lang="en-US" sz="2200" i="1" dirty="0"/>
              <a:t>n</a:t>
            </a:r>
            <a:r>
              <a:rPr lang="en-US" sz="2200" dirty="0"/>
              <a:t> = 97 </a:t>
            </a:r>
            <a:r>
              <a:rPr lang="en-US" sz="2200" dirty="0" err="1"/>
              <a:t>dan</a:t>
            </a:r>
            <a:r>
              <a:rPr lang="en-US" sz="2200" dirty="0"/>
              <a:t> </a:t>
            </a:r>
            <a:r>
              <a:rPr lang="en-US" sz="2200" i="1" dirty="0"/>
              <a:t>g</a:t>
            </a:r>
            <a:r>
              <a:rPr lang="en-US" sz="2200" dirty="0"/>
              <a:t> = 5  ( </a:t>
            </a:r>
            <a:r>
              <a:rPr lang="en-US" sz="2200" i="1" dirty="0"/>
              <a:t>g </a:t>
            </a:r>
            <a:r>
              <a:rPr lang="en-US" sz="2200" dirty="0"/>
              <a:t>&lt; </a:t>
            </a:r>
            <a:r>
              <a:rPr lang="en-US" sz="2200" i="1" dirty="0"/>
              <a:t>n</a:t>
            </a:r>
            <a:r>
              <a:rPr lang="en-US" sz="2200" dirty="0"/>
              <a:t>)</a:t>
            </a:r>
          </a:p>
          <a:p>
            <a:pPr marL="609600" indent="-609600">
              <a:buFontTx/>
              <a:buAutoNum type="arabicPeriod"/>
              <a:defRPr/>
            </a:pPr>
            <a:r>
              <a:rPr lang="en-US" sz="2200" dirty="0"/>
              <a:t>Alice </a:t>
            </a:r>
            <a:r>
              <a:rPr lang="en-US" sz="2200" dirty="0" err="1"/>
              <a:t>memilih</a:t>
            </a:r>
            <a:r>
              <a:rPr lang="en-US" sz="2200" dirty="0"/>
              <a:t> </a:t>
            </a:r>
            <a:r>
              <a:rPr lang="en-US" sz="2200" i="1" dirty="0"/>
              <a:t>x</a:t>
            </a:r>
            <a:r>
              <a:rPr lang="en-US" sz="2200" dirty="0"/>
              <a:t> = 36 </a:t>
            </a:r>
            <a:r>
              <a:rPr lang="en-US" sz="2200" dirty="0" err="1"/>
              <a:t>dan</a:t>
            </a:r>
            <a:r>
              <a:rPr lang="en-US" sz="2200" dirty="0"/>
              <a:t> </a:t>
            </a:r>
            <a:r>
              <a:rPr lang="en-US" sz="2200" dirty="0" err="1"/>
              <a:t>menghitung</a:t>
            </a:r>
            <a:endParaRPr lang="en-US" sz="2200" dirty="0"/>
          </a:p>
          <a:p>
            <a:pPr marL="609600" indent="-609600">
              <a:buNone/>
              <a:defRPr/>
            </a:pPr>
            <a:r>
              <a:rPr lang="en-US" sz="2200" dirty="0"/>
              <a:t>	    </a:t>
            </a:r>
            <a:r>
              <a:rPr lang="en-US" sz="2200" i="1" dirty="0"/>
              <a:t>X </a:t>
            </a:r>
            <a:r>
              <a:rPr lang="en-US" sz="2200" dirty="0"/>
              <a:t>= </a:t>
            </a:r>
            <a:r>
              <a:rPr lang="en-US" sz="2200" i="1" dirty="0" err="1">
                <a:cs typeface="Times New Roman" pitchFamily="18" charset="0"/>
              </a:rPr>
              <a:t>g</a:t>
            </a:r>
            <a:r>
              <a:rPr lang="en-US" sz="2200" i="1" baseline="30000" dirty="0" err="1">
                <a:cs typeface="Times New Roman" pitchFamily="18" charset="0"/>
              </a:rPr>
              <a:t>x</a:t>
            </a:r>
            <a:r>
              <a:rPr lang="en-US" sz="2200" dirty="0">
                <a:cs typeface="Times New Roman" pitchFamily="18" charset="0"/>
              </a:rPr>
              <a:t> mod </a:t>
            </a:r>
            <a:r>
              <a:rPr lang="en-US" sz="2200" i="1" dirty="0">
                <a:cs typeface="Times New Roman" pitchFamily="18" charset="0"/>
              </a:rPr>
              <a:t>n </a:t>
            </a:r>
            <a:r>
              <a:rPr lang="en-US" sz="2200" dirty="0">
                <a:cs typeface="Times New Roman" pitchFamily="18" charset="0"/>
              </a:rPr>
              <a:t>= 5</a:t>
            </a:r>
            <a:r>
              <a:rPr lang="en-US" sz="2200" baseline="30000" dirty="0">
                <a:cs typeface="Times New Roman" pitchFamily="18" charset="0"/>
              </a:rPr>
              <a:t>36</a:t>
            </a:r>
            <a:r>
              <a:rPr lang="en-US" sz="2200" dirty="0">
                <a:cs typeface="Times New Roman" pitchFamily="18" charset="0"/>
              </a:rPr>
              <a:t> mod 97 = 50</a:t>
            </a:r>
          </a:p>
          <a:p>
            <a:pPr marL="609600" indent="-609600">
              <a:buNone/>
              <a:defRPr/>
            </a:pPr>
            <a:r>
              <a:rPr lang="en-US" sz="2200" dirty="0">
                <a:cs typeface="Times New Roman" pitchFamily="18" charset="0"/>
              </a:rPr>
              <a:t>	Alice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X</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Bob.</a:t>
            </a:r>
          </a:p>
          <a:p>
            <a:pPr marL="609600" indent="-609600">
              <a:buFontTx/>
              <a:buAutoNum type="arabicPeriod" startAt="2"/>
              <a:defRPr/>
            </a:pPr>
            <a:r>
              <a:rPr lang="en-US" sz="2200" dirty="0">
                <a:cs typeface="Times New Roman" pitchFamily="18" charset="0"/>
              </a:rPr>
              <a:t>Bob </a:t>
            </a:r>
            <a:r>
              <a:rPr lang="en-US" sz="2200" dirty="0" err="1">
                <a:cs typeface="Times New Roman" pitchFamily="18" charset="0"/>
              </a:rPr>
              <a:t>memilih</a:t>
            </a:r>
            <a:r>
              <a:rPr lang="en-US" sz="2200" dirty="0">
                <a:cs typeface="Times New Roman" pitchFamily="18" charset="0"/>
              </a:rPr>
              <a:t> y = 58 dan </a:t>
            </a:r>
            <a:r>
              <a:rPr lang="en-US" sz="2200" dirty="0" err="1">
                <a:cs typeface="Times New Roman" pitchFamily="18" charset="0"/>
              </a:rPr>
              <a:t>menghitung</a:t>
            </a:r>
            <a:endParaRPr lang="en-US" sz="2200" dirty="0">
              <a:cs typeface="Times New Roman" pitchFamily="18" charset="0"/>
            </a:endParaRPr>
          </a:p>
          <a:p>
            <a:pPr marL="609600" indent="-609600">
              <a:buNone/>
              <a:defRPr/>
            </a:pPr>
            <a:r>
              <a:rPr lang="en-US" sz="2200" i="1" dirty="0"/>
              <a:t>	    Y </a:t>
            </a:r>
            <a:r>
              <a:rPr lang="en-US" sz="2200" dirty="0"/>
              <a:t>= </a:t>
            </a:r>
            <a:r>
              <a:rPr lang="en-US" sz="2200" i="1" dirty="0" err="1">
                <a:cs typeface="Times New Roman" pitchFamily="18" charset="0"/>
              </a:rPr>
              <a:t>g</a:t>
            </a:r>
            <a:r>
              <a:rPr lang="en-US" sz="2200" i="1" baseline="30000" dirty="0" err="1">
                <a:cs typeface="Times New Roman" pitchFamily="18" charset="0"/>
              </a:rPr>
              <a:t>y</a:t>
            </a:r>
            <a:r>
              <a:rPr lang="en-US" sz="2200" dirty="0">
                <a:cs typeface="Times New Roman" pitchFamily="18" charset="0"/>
              </a:rPr>
              <a:t> mod </a:t>
            </a:r>
            <a:r>
              <a:rPr lang="en-US" sz="2200" i="1" dirty="0">
                <a:cs typeface="Times New Roman" pitchFamily="18" charset="0"/>
              </a:rPr>
              <a:t>n </a:t>
            </a:r>
            <a:r>
              <a:rPr lang="en-US" sz="2200" dirty="0">
                <a:cs typeface="Times New Roman" pitchFamily="18" charset="0"/>
              </a:rPr>
              <a:t>= 5</a:t>
            </a:r>
            <a:r>
              <a:rPr lang="en-US" sz="2200" baseline="30000" dirty="0">
                <a:cs typeface="Times New Roman" pitchFamily="18" charset="0"/>
              </a:rPr>
              <a:t>58</a:t>
            </a:r>
            <a:r>
              <a:rPr lang="en-US" sz="2200" dirty="0">
                <a:cs typeface="Times New Roman" pitchFamily="18" charset="0"/>
              </a:rPr>
              <a:t> mod 97 = 44</a:t>
            </a:r>
          </a:p>
          <a:p>
            <a:pPr marL="609600" indent="-609600">
              <a:buNone/>
              <a:defRPr/>
            </a:pPr>
            <a:r>
              <a:rPr lang="en-US" sz="2200" dirty="0">
                <a:cs typeface="Times New Roman" pitchFamily="18" charset="0"/>
              </a:rPr>
              <a:t>	Bob </a:t>
            </a:r>
            <a:r>
              <a:rPr lang="en-US" sz="2200" dirty="0" err="1">
                <a:cs typeface="Times New Roman" pitchFamily="18" charset="0"/>
              </a:rPr>
              <a:t>mengirim</a:t>
            </a:r>
            <a:r>
              <a:rPr lang="en-US" sz="2200" dirty="0">
                <a:cs typeface="Times New Roman" pitchFamily="18" charset="0"/>
              </a:rPr>
              <a:t> </a:t>
            </a:r>
            <a:r>
              <a:rPr lang="en-US" sz="2200" i="1" dirty="0">
                <a:cs typeface="Times New Roman" pitchFamily="18" charset="0"/>
              </a:rPr>
              <a:t>Y</a:t>
            </a:r>
            <a:r>
              <a:rPr lang="en-US" sz="2200" dirty="0">
                <a:cs typeface="Times New Roman" pitchFamily="18" charset="0"/>
              </a:rPr>
              <a:t> </a:t>
            </a:r>
            <a:r>
              <a:rPr lang="en-US" sz="2200" dirty="0" err="1">
                <a:cs typeface="Times New Roman" pitchFamily="18" charset="0"/>
              </a:rPr>
              <a:t>kepada</a:t>
            </a:r>
            <a:r>
              <a:rPr lang="en-US" sz="2200" dirty="0">
                <a:cs typeface="Times New Roman" pitchFamily="18" charset="0"/>
              </a:rPr>
              <a:t> Alice.</a:t>
            </a:r>
          </a:p>
          <a:p>
            <a:pPr marL="609600" indent="-609600">
              <a:buFontTx/>
              <a:buAutoNum type="arabicPeriod" startAt="3"/>
              <a:defRPr/>
            </a:pPr>
            <a:r>
              <a:rPr lang="en-US" sz="2200" dirty="0">
                <a:cs typeface="Times New Roman" pitchFamily="18" charset="0"/>
              </a:rPr>
              <a:t>Alice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simetri</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err="1">
                <a:cs typeface="Times New Roman" pitchFamily="18" charset="0"/>
              </a:rPr>
              <a:t>Y</a:t>
            </a:r>
            <a:r>
              <a:rPr lang="en-US" sz="2200" i="1" baseline="30000" dirty="0" err="1">
                <a:cs typeface="Times New Roman" pitchFamily="18" charset="0"/>
              </a:rPr>
              <a:t>x</a:t>
            </a:r>
            <a:r>
              <a:rPr lang="en-US" sz="2200" dirty="0">
                <a:cs typeface="Times New Roman" pitchFamily="18" charset="0"/>
              </a:rPr>
              <a:t> mod </a:t>
            </a:r>
            <a:r>
              <a:rPr lang="en-US" sz="2200" i="1" dirty="0">
                <a:cs typeface="Times New Roman" pitchFamily="18" charset="0"/>
              </a:rPr>
              <a:t>n</a:t>
            </a:r>
            <a:r>
              <a:rPr lang="en-US" sz="2200" dirty="0">
                <a:cs typeface="Times New Roman" pitchFamily="18" charset="0"/>
              </a:rPr>
              <a:t> = 44</a:t>
            </a:r>
            <a:r>
              <a:rPr lang="en-US" sz="2200" baseline="30000" dirty="0">
                <a:cs typeface="Times New Roman" pitchFamily="18" charset="0"/>
              </a:rPr>
              <a:t>36</a:t>
            </a:r>
            <a:r>
              <a:rPr lang="en-US" sz="2200" dirty="0">
                <a:cs typeface="Times New Roman" pitchFamily="18" charset="0"/>
              </a:rPr>
              <a:t> mod 97 = 75</a:t>
            </a:r>
          </a:p>
          <a:p>
            <a:pPr marL="609600" indent="-609600">
              <a:buFontTx/>
              <a:buAutoNum type="arabicPeriod" startAt="4"/>
              <a:defRPr/>
            </a:pPr>
            <a:r>
              <a:rPr lang="en-US" sz="2200" dirty="0">
                <a:cs typeface="Times New Roman" pitchFamily="18" charset="0"/>
              </a:rPr>
              <a:t>Bob </a:t>
            </a:r>
            <a:r>
              <a:rPr lang="en-US" sz="2200" dirty="0" err="1">
                <a:cs typeface="Times New Roman" pitchFamily="18" charset="0"/>
              </a:rPr>
              <a:t>menghitung</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simetri</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a:t>
            </a:r>
          </a:p>
          <a:p>
            <a:pPr marL="609600" indent="-609600">
              <a:buNone/>
              <a:defRPr/>
            </a:pP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a:t>
            </a:r>
            <a:r>
              <a:rPr lang="en-US" sz="2200" i="1" dirty="0" err="1">
                <a:cs typeface="Times New Roman" pitchFamily="18" charset="0"/>
              </a:rPr>
              <a:t>X</a:t>
            </a:r>
            <a:r>
              <a:rPr lang="en-US" sz="2200" i="1" baseline="30000" dirty="0" err="1">
                <a:cs typeface="Times New Roman" pitchFamily="18" charset="0"/>
              </a:rPr>
              <a:t>y</a:t>
            </a:r>
            <a:r>
              <a:rPr lang="en-US" sz="2200" dirty="0">
                <a:cs typeface="Times New Roman" pitchFamily="18" charset="0"/>
              </a:rPr>
              <a:t> mod </a:t>
            </a:r>
            <a:r>
              <a:rPr lang="en-US" sz="2200" i="1" dirty="0">
                <a:cs typeface="Times New Roman" pitchFamily="18" charset="0"/>
              </a:rPr>
              <a:t>n</a:t>
            </a:r>
            <a:r>
              <a:rPr lang="en-US" sz="2200" dirty="0">
                <a:cs typeface="Times New Roman" pitchFamily="18" charset="0"/>
              </a:rPr>
              <a:t> = 50</a:t>
            </a:r>
            <a:r>
              <a:rPr lang="en-US" sz="2200" baseline="30000" dirty="0">
                <a:cs typeface="Times New Roman" pitchFamily="18" charset="0"/>
              </a:rPr>
              <a:t>58</a:t>
            </a:r>
            <a:r>
              <a:rPr lang="en-US" sz="2200" dirty="0">
                <a:cs typeface="Times New Roman" pitchFamily="18" charset="0"/>
              </a:rPr>
              <a:t> mod 97 = 75</a:t>
            </a:r>
          </a:p>
          <a:p>
            <a:pPr marL="0" indent="0">
              <a:buNone/>
              <a:defRPr/>
            </a:pPr>
            <a:endParaRPr lang="en-US" sz="2200" dirty="0">
              <a:cs typeface="Times New Roman" pitchFamily="18" charset="0"/>
            </a:endParaRPr>
          </a:p>
          <a:p>
            <a:pPr marL="0" indent="0">
              <a:buNone/>
              <a:defRPr/>
            </a:pPr>
            <a:r>
              <a:rPr lang="en-US" sz="2200" dirty="0" err="1">
                <a:cs typeface="Times New Roman" pitchFamily="18" charset="0"/>
              </a:rPr>
              <a:t>Jadi</a:t>
            </a:r>
            <a:r>
              <a:rPr lang="en-US" sz="2200" dirty="0">
                <a:cs typeface="Times New Roman" pitchFamily="18" charset="0"/>
              </a:rPr>
              <a:t>, Alice dan Bob </a:t>
            </a:r>
            <a:r>
              <a:rPr lang="en-US" sz="2200" dirty="0" err="1">
                <a:cs typeface="Times New Roman" pitchFamily="18" charset="0"/>
              </a:rPr>
              <a:t>sekarang</a:t>
            </a:r>
            <a:r>
              <a:rPr lang="en-US" sz="2200" dirty="0">
                <a:cs typeface="Times New Roman" pitchFamily="18" charset="0"/>
              </a:rPr>
              <a:t> </a:t>
            </a:r>
            <a:r>
              <a:rPr lang="en-US" sz="2200" dirty="0" err="1">
                <a:cs typeface="Times New Roman" pitchFamily="18" charset="0"/>
              </a:rPr>
              <a:t>sudah</a:t>
            </a:r>
            <a:r>
              <a:rPr lang="en-US" sz="2200" dirty="0">
                <a:cs typeface="Times New Roman" pitchFamily="18" charset="0"/>
              </a:rPr>
              <a:t> </a:t>
            </a:r>
            <a:r>
              <a:rPr lang="en-US" sz="2200" dirty="0" err="1">
                <a:cs typeface="Times New Roman" pitchFamily="18" charset="0"/>
              </a:rPr>
              <a:t>mempunyai</a:t>
            </a:r>
            <a:r>
              <a:rPr lang="en-US" sz="2200" dirty="0">
                <a:cs typeface="Times New Roman" pitchFamily="18" charset="0"/>
              </a:rPr>
              <a:t> </a:t>
            </a:r>
            <a:r>
              <a:rPr lang="en-US" sz="2200" dirty="0" err="1">
                <a:cs typeface="Times New Roman" pitchFamily="18" charset="0"/>
              </a:rPr>
              <a:t>kunci</a:t>
            </a:r>
            <a:r>
              <a:rPr lang="en-US" sz="2200" dirty="0">
                <a:cs typeface="Times New Roman" pitchFamily="18" charset="0"/>
              </a:rPr>
              <a:t> </a:t>
            </a:r>
            <a:r>
              <a:rPr lang="en-US" sz="2200" dirty="0" err="1">
                <a:cs typeface="Times New Roman" pitchFamily="18" charset="0"/>
              </a:rPr>
              <a:t>enkripsi</a:t>
            </a:r>
            <a:r>
              <a:rPr lang="en-US" sz="2200" dirty="0">
                <a:cs typeface="Times New Roman" pitchFamily="18" charset="0"/>
              </a:rPr>
              <a:t> </a:t>
            </a:r>
            <a:r>
              <a:rPr lang="en-US" sz="2200" dirty="0" err="1">
                <a:cs typeface="Times New Roman" pitchFamily="18" charset="0"/>
              </a:rPr>
              <a:t>simetri</a:t>
            </a:r>
            <a:r>
              <a:rPr lang="en-US" sz="2200" dirty="0">
                <a:cs typeface="Times New Roman" pitchFamily="18" charset="0"/>
              </a:rPr>
              <a:t> yang </a:t>
            </a:r>
            <a:r>
              <a:rPr lang="en-US" sz="2200" dirty="0" err="1">
                <a:cs typeface="Times New Roman" pitchFamily="18" charset="0"/>
              </a:rPr>
              <a:t>sama</a:t>
            </a:r>
            <a:r>
              <a:rPr lang="en-US" sz="2200" dirty="0">
                <a:cs typeface="Times New Roman" pitchFamily="18" charset="0"/>
              </a:rPr>
              <a:t>, </a:t>
            </a:r>
            <a:r>
              <a:rPr lang="en-US" sz="2200" dirty="0" err="1">
                <a:cs typeface="Times New Roman" pitchFamily="18" charset="0"/>
              </a:rPr>
              <a:t>yaitu</a:t>
            </a:r>
            <a:r>
              <a:rPr lang="en-US" sz="2200" dirty="0">
                <a:cs typeface="Times New Roman" pitchFamily="18" charset="0"/>
              </a:rPr>
              <a:t> </a:t>
            </a:r>
            <a:r>
              <a:rPr lang="en-US" sz="2200" i="1" dirty="0">
                <a:cs typeface="Times New Roman" pitchFamily="18" charset="0"/>
              </a:rPr>
              <a:t>K</a:t>
            </a:r>
            <a:r>
              <a:rPr lang="en-US" sz="2200" dirty="0">
                <a:cs typeface="Times New Roman" pitchFamily="18" charset="0"/>
              </a:rPr>
              <a:t> = 75.</a:t>
            </a:r>
            <a:endParaRPr lang="en-GB" sz="2200" dirty="0"/>
          </a:p>
        </p:txBody>
      </p:sp>
      <p:graphicFrame>
        <p:nvGraphicFramePr>
          <p:cNvPr id="5" name="Object 1">
            <a:extLst>
              <a:ext uri="{FF2B5EF4-FFF2-40B4-BE49-F238E27FC236}">
                <a16:creationId xmlns:a16="http://schemas.microsoft.com/office/drawing/2014/main" id="{0F6F4956-4AB9-44B5-9D32-A0498D541DDD}"/>
              </a:ext>
            </a:extLst>
          </p:cNvPr>
          <p:cNvGraphicFramePr>
            <a:graphicFrameLocks noChangeAspect="1"/>
          </p:cNvGraphicFramePr>
          <p:nvPr>
            <p:extLst>
              <p:ext uri="{D42A27DB-BD31-4B8C-83A1-F6EECF244321}">
                <p14:modId xmlns:p14="http://schemas.microsoft.com/office/powerpoint/2010/main" val="3423587656"/>
              </p:ext>
            </p:extLst>
          </p:nvPr>
        </p:nvGraphicFramePr>
        <p:xfrm>
          <a:off x="6096000" y="1299368"/>
          <a:ext cx="5723975" cy="3831432"/>
        </p:xfrm>
        <a:graphic>
          <a:graphicData uri="http://schemas.openxmlformats.org/presentationml/2006/ole">
            <mc:AlternateContent xmlns:mc="http://schemas.openxmlformats.org/markup-compatibility/2006">
              <mc:Choice xmlns:v="urn:schemas-microsoft-com:vml" Requires="v">
                <p:oleObj spid="_x0000_s2053" name="Visio" r:id="rId3" imgW="3924159" imgH="2630728" progId="Visio.Drawing.11">
                  <p:embed/>
                </p:oleObj>
              </mc:Choice>
              <mc:Fallback>
                <p:oleObj name="Visio" r:id="rId3" imgW="3924159" imgH="2630728" progId="Visio.Drawing.11">
                  <p:embed/>
                  <p:pic>
                    <p:nvPicPr>
                      <p:cNvPr id="9221" name="Object 1">
                        <a:extLst>
                          <a:ext uri="{FF2B5EF4-FFF2-40B4-BE49-F238E27FC236}">
                            <a16:creationId xmlns:a16="http://schemas.microsoft.com/office/drawing/2014/main" id="{072C3906-4FC3-4FF2-A222-B7E0FA6030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299368"/>
                        <a:ext cx="5723975" cy="3831432"/>
                      </a:xfrm>
                      <a:prstGeom prst="rect">
                        <a:avLst/>
                      </a:prstGeom>
                      <a:noFill/>
                      <a:ln>
                        <a:noFill/>
                      </a:ln>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09547B25-4859-47D6-91D6-54FE56E7056D}"/>
              </a:ext>
            </a:extLst>
          </p:cNvPr>
          <p:cNvSpPr>
            <a:spLocks noGrp="1"/>
          </p:cNvSpPr>
          <p:nvPr>
            <p:ph idx="1"/>
          </p:nvPr>
        </p:nvSpPr>
        <p:spPr>
          <a:xfrm>
            <a:off x="839307" y="508000"/>
            <a:ext cx="9017000" cy="5334000"/>
          </a:xfrm>
        </p:spPr>
        <p:txBody>
          <a:bodyPr/>
          <a:lstStyle/>
          <a:p>
            <a:r>
              <a:rPr lang="en-US" altLang="en-US" sz="2400" dirty="0" err="1"/>
              <a:t>Contoh</a:t>
            </a:r>
            <a:r>
              <a:rPr lang="en-US" altLang="en-US" sz="2400" dirty="0"/>
              <a:t> lain: </a:t>
            </a:r>
          </a:p>
        </p:txBody>
      </p:sp>
      <p:sp>
        <p:nvSpPr>
          <p:cNvPr id="12291" name="Footer Placeholder 3">
            <a:extLst>
              <a:ext uri="{FF2B5EF4-FFF2-40B4-BE49-F238E27FC236}">
                <a16:creationId xmlns:a16="http://schemas.microsoft.com/office/drawing/2014/main" id="{299D2EDD-58E2-456F-8564-6AD251CC373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400"/>
              <a:t>Rinaldi Munir/Teknik Informatika STEI-ITB</a:t>
            </a:r>
          </a:p>
        </p:txBody>
      </p:sp>
      <p:sp>
        <p:nvSpPr>
          <p:cNvPr id="12292" name="Slide Number Placeholder 4">
            <a:extLst>
              <a:ext uri="{FF2B5EF4-FFF2-40B4-BE49-F238E27FC236}">
                <a16:creationId xmlns:a16="http://schemas.microsoft.com/office/drawing/2014/main" id="{482EF418-D0CC-48C4-BA1D-969002EE82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22DBA1A-4801-46C9-A2A4-3B87D5125255}" type="slidenum">
              <a:rPr lang="en-GB" altLang="en-US" sz="1400"/>
              <a:pPr>
                <a:spcBef>
                  <a:spcPct val="0"/>
                </a:spcBef>
                <a:buFontTx/>
                <a:buNone/>
              </a:pPr>
              <a:t>9</a:t>
            </a:fld>
            <a:endParaRPr lang="en-GB" altLang="en-US" sz="1400"/>
          </a:p>
        </p:txBody>
      </p:sp>
      <p:pic>
        <p:nvPicPr>
          <p:cNvPr id="12293" name="Picture 2" descr="http://sspai.com/attachment/origin/2014/08/14/94224.png">
            <a:extLst>
              <a:ext uri="{FF2B5EF4-FFF2-40B4-BE49-F238E27FC236}">
                <a16:creationId xmlns:a16="http://schemas.microsoft.com/office/drawing/2014/main" id="{E0E66CD8-5435-4764-B33F-DAEBF00C3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197" y="854074"/>
            <a:ext cx="8205943" cy="498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5">
            <a:extLst>
              <a:ext uri="{FF2B5EF4-FFF2-40B4-BE49-F238E27FC236}">
                <a16:creationId xmlns:a16="http://schemas.microsoft.com/office/drawing/2014/main" id="{3A2A446B-B2FC-4146-95F3-8CEED9EB175F}"/>
              </a:ext>
            </a:extLst>
          </p:cNvPr>
          <p:cNvSpPr>
            <a:spLocks noChangeArrowheads="1"/>
          </p:cNvSpPr>
          <p:nvPr/>
        </p:nvSpPr>
        <p:spPr bwMode="auto">
          <a:xfrm>
            <a:off x="7155816" y="5903594"/>
            <a:ext cx="313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800" dirty="0" err="1"/>
              <a:t>Sumber</a:t>
            </a:r>
            <a:r>
              <a:rPr lang="en-US" altLang="en-US" sz="1800" dirty="0"/>
              <a:t>: http://sspai.com/26497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633</Words>
  <Application>Microsoft Office PowerPoint</Application>
  <PresentationFormat>Widescreen</PresentationFormat>
  <Paragraphs>82</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vt:lpstr>
      <vt:lpstr>Calibri</vt:lpstr>
      <vt:lpstr>Calibri Light</vt:lpstr>
      <vt:lpstr>Times New Roman</vt:lpstr>
      <vt:lpstr>Verdana</vt:lpstr>
      <vt:lpstr>Wingdings</vt:lpstr>
      <vt:lpstr>Office Theme</vt:lpstr>
      <vt:lpstr>Microsoft Office Visio Drawing</vt:lpstr>
      <vt:lpstr>Algoritma Pertukaran Kunci Diffie-Hellman</vt:lpstr>
      <vt:lpstr>Latar Belakang</vt:lpstr>
      <vt:lpstr>PowerPoint Presentation</vt:lpstr>
      <vt:lpstr>Parameter umum Diffie-Hellman</vt:lpstr>
      <vt:lpstr>Algoritma Pertukaran Kunci Diffie-Hellman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Pertukaran Kunci Diffie-Hellman</dc:title>
  <dc:creator>Rinaldi Munir</dc:creator>
  <cp:lastModifiedBy>Rinaldi Munir</cp:lastModifiedBy>
  <cp:revision>3</cp:revision>
  <dcterms:created xsi:type="dcterms:W3CDTF">2020-10-21T02:33:50Z</dcterms:created>
  <dcterms:modified xsi:type="dcterms:W3CDTF">2020-10-21T04:01:09Z</dcterms:modified>
</cp:coreProperties>
</file>