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1" r:id="rId19"/>
    <p:sldId id="275" r:id="rId20"/>
    <p:sldId id="290" r:id="rId21"/>
    <p:sldId id="289" r:id="rId22"/>
    <p:sldId id="278" r:id="rId23"/>
    <p:sldId id="292" r:id="rId24"/>
    <p:sldId id="279" r:id="rId25"/>
    <p:sldId id="293" r:id="rId26"/>
    <p:sldId id="294" r:id="rId27"/>
    <p:sldId id="295" r:id="rId28"/>
    <p:sldId id="296" r:id="rId29"/>
    <p:sldId id="282" r:id="rId30"/>
    <p:sldId id="283" r:id="rId31"/>
    <p:sldId id="297" r:id="rId32"/>
    <p:sldId id="298" r:id="rId33"/>
    <p:sldId id="299" r:id="rId34"/>
    <p:sldId id="291" r:id="rId3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3" d="100"/>
          <a:sy n="43" d="100"/>
        </p:scale>
        <p:origin x="6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A5EBC9D8-5F1C-414A-A698-7928EF4A93D7}" type="datetimeFigureOut">
              <a:rPr lang="en-US"/>
              <a:pPr>
                <a:defRPr/>
              </a:pPr>
              <a:t>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6293A1C-0EC8-4622-BD90-CB6DE0880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57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4CADE4B-F324-4B03-8A78-1C4AE452EB08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06043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8D8695-0698-46D5-8D12-8EBBE65654E5}" type="slidenum">
              <a:rPr lang="en-US" altLang="en-US" sz="1200"/>
              <a:pPr/>
              <a:t>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9172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pic>
        <p:nvPicPr>
          <p:cNvPr id="5" name="Picture 3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pic>
        <p:nvPicPr>
          <p:cNvPr id="7" name="Picture 5" descr="A:\minispi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CB460A7-C637-4C0C-823A-C5347F5374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74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F309C-2721-4F15-9969-1700457B4C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050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6E6CA-19B1-4C30-AA2E-B2BE87D6EF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40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6BC96-72B7-493C-8CB7-62B4C73282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14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B31A-A262-4948-A3A5-DF9B1A1C57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37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BD6F-3B5C-4E6F-8CF3-F9BD85377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4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876B1-0ABD-4241-9C70-DD405D31E8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3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DBA50-24FF-4B1B-87B8-8B3D240873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93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53077-55B8-4417-A736-9FB4195241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67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FF272-4FE0-41B3-9307-BF5A14A4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72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318E3-8CC9-4F04-BE76-9CFBA90CA8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21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4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A:\minispir.GIF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B71C68A-487A-4D74-A855-0CA83C10D1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i="1" smtClean="0"/>
              <a:t>Advanced Encryption Standard</a:t>
            </a:r>
            <a:r>
              <a:rPr lang="en-US" altLang="en-US" smtClean="0"/>
              <a:t> (AES)</a:t>
            </a:r>
            <a:endParaRPr lang="en-GB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Bahan Kuliah </a:t>
            </a:r>
          </a:p>
          <a:p>
            <a:pPr eaLnBrk="1" hangingPunct="1"/>
            <a:r>
              <a:rPr lang="en-US" altLang="en-US" smtClean="0"/>
              <a:t>IF4020 Kriptografi</a:t>
            </a:r>
            <a:endParaRPr lang="en-GB" altLang="en-US" smtClean="0"/>
          </a:p>
          <a:p>
            <a:pPr eaLnBrk="1" hangingPunct="1"/>
            <a:endParaRPr lang="en-GB" altLang="en-US" smtClean="0"/>
          </a:p>
        </p:txBody>
      </p:sp>
      <p:sp>
        <p:nvSpPr>
          <p:cNvPr id="4100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101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685800" y="1524000"/>
          <a:ext cx="8077200" cy="421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3" imgW="5486400" imgH="2860548" progId="Word.Document.8">
                  <p:embed/>
                </p:oleObj>
              </mc:Choice>
              <mc:Fallback>
                <p:oleObj name="Document" r:id="rId3" imgW="5486400" imgH="28605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8077200" cy="421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536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1618457" y="260720"/>
            <a:ext cx="103630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457" y="260720"/>
            <a:ext cx="4729956" cy="587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914400" y="838200"/>
          <a:ext cx="7772400" cy="550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Document" r:id="rId3" imgW="5629656" imgH="3986022" progId="Word.Document.8">
                  <p:embed/>
                </p:oleObj>
              </mc:Choice>
              <mc:Fallback>
                <p:oleObj name="Document" r:id="rId3" imgW="5629656" imgH="398602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772400" cy="550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741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7620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err="1" smtClean="0">
                <a:cs typeface="Times New Roman" charset="0"/>
              </a:rPr>
              <a:t>Algoritma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Rijndael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mempunyai</a:t>
            </a:r>
            <a:r>
              <a:rPr lang="en-US" sz="2800" dirty="0" smtClean="0">
                <a:cs typeface="Times New Roman" charset="0"/>
              </a:rPr>
              <a:t> 3 parameter:</a:t>
            </a:r>
          </a:p>
          <a:p>
            <a:pPr marL="855663" indent="-56515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Times New Roman" charset="0"/>
              </a:rPr>
              <a:t>1.   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plaintext</a:t>
            </a:r>
            <a:r>
              <a:rPr lang="en-US" sz="2800" dirty="0" smtClean="0">
                <a:cs typeface="Times New Roman" charset="0"/>
              </a:rPr>
              <a:t> : </a:t>
            </a:r>
            <a:r>
              <a:rPr lang="en-US" sz="2800" i="1" dirty="0" smtClean="0">
                <a:cs typeface="Times New Roman" charset="0"/>
              </a:rPr>
              <a:t>array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berukuran</a:t>
            </a:r>
            <a:r>
              <a:rPr lang="en-US" sz="2800" dirty="0" smtClean="0">
                <a:cs typeface="Times New Roman" charset="0"/>
              </a:rPr>
              <a:t> 16-</a:t>
            </a:r>
            <a:r>
              <a:rPr lang="en-US" sz="2800" i="1" dirty="0" smtClean="0">
                <a:cs typeface="Times New Roman" charset="0"/>
              </a:rPr>
              <a:t>byte</a:t>
            </a:r>
            <a:r>
              <a:rPr lang="en-US" sz="2800" dirty="0" smtClean="0">
                <a:cs typeface="Times New Roman" charset="0"/>
              </a:rPr>
              <a:t>, yang </a:t>
            </a:r>
            <a:r>
              <a:rPr lang="en-US" sz="2800" dirty="0" err="1" smtClean="0">
                <a:cs typeface="Times New Roman" charset="0"/>
              </a:rPr>
              <a:t>berisi</a:t>
            </a:r>
            <a:r>
              <a:rPr lang="en-US" sz="2800" dirty="0" smtClean="0">
                <a:cs typeface="Times New Roman" charset="0"/>
              </a:rPr>
              <a:t> data </a:t>
            </a:r>
            <a:r>
              <a:rPr lang="en-US" sz="2800" dirty="0" err="1" smtClean="0">
                <a:cs typeface="Times New Roman" charset="0"/>
              </a:rPr>
              <a:t>masukan</a:t>
            </a:r>
            <a:r>
              <a:rPr lang="en-US" sz="2800" dirty="0" smtClean="0">
                <a:cs typeface="Times New Roman" charset="0"/>
              </a:rPr>
              <a:t>.</a:t>
            </a:r>
          </a:p>
          <a:p>
            <a:pPr marL="855663" indent="-56515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Times New Roman" charset="0"/>
              </a:rPr>
              <a:t>2.   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ciphertext</a:t>
            </a:r>
            <a:r>
              <a:rPr lang="en-US" sz="2800" dirty="0" smtClean="0">
                <a:cs typeface="Times New Roman" charset="0"/>
              </a:rPr>
              <a:t> : </a:t>
            </a:r>
            <a:r>
              <a:rPr lang="en-US" sz="2800" i="1" dirty="0" smtClean="0">
                <a:cs typeface="Times New Roman" charset="0"/>
              </a:rPr>
              <a:t>array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berukuran</a:t>
            </a:r>
            <a:r>
              <a:rPr lang="en-US" sz="2800" dirty="0" smtClean="0">
                <a:cs typeface="Times New Roman" charset="0"/>
              </a:rPr>
              <a:t> 16-</a:t>
            </a:r>
            <a:r>
              <a:rPr lang="en-US" sz="2800" i="1" dirty="0" smtClean="0">
                <a:cs typeface="Times New Roman" charset="0"/>
              </a:rPr>
              <a:t>byte</a:t>
            </a:r>
            <a:r>
              <a:rPr lang="en-US" sz="2800" dirty="0" smtClean="0">
                <a:cs typeface="Times New Roman" charset="0"/>
              </a:rPr>
              <a:t>, yang </a:t>
            </a:r>
            <a:r>
              <a:rPr lang="en-US" sz="2800" dirty="0" err="1" smtClean="0">
                <a:cs typeface="Times New Roman" charset="0"/>
              </a:rPr>
              <a:t>berisi</a:t>
            </a:r>
            <a:r>
              <a:rPr lang="en-US" sz="2800" dirty="0" smtClean="0">
                <a:cs typeface="Times New Roman" charset="0"/>
              </a:rPr>
              <a:t>  </a:t>
            </a:r>
            <a:r>
              <a:rPr lang="en-US" sz="2800" dirty="0" err="1" smtClean="0">
                <a:cs typeface="Times New Roman" charset="0"/>
              </a:rPr>
              <a:t>hasil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enkripsi</a:t>
            </a:r>
            <a:r>
              <a:rPr lang="en-US" sz="2800" dirty="0" smtClean="0">
                <a:cs typeface="Times New Roman" charset="0"/>
              </a:rPr>
              <a:t>.</a:t>
            </a:r>
          </a:p>
          <a:p>
            <a:pPr marL="798513" indent="-5080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 smtClean="0">
                <a:cs typeface="Times New Roman" charset="0"/>
              </a:rPr>
              <a:t>3.    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800" dirty="0" smtClean="0">
                <a:cs typeface="Times New Roman" charset="0"/>
              </a:rPr>
              <a:t> : </a:t>
            </a:r>
            <a:r>
              <a:rPr lang="en-US" sz="2800" i="1" dirty="0" smtClean="0">
                <a:cs typeface="Times New Roman" charset="0"/>
              </a:rPr>
              <a:t>array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berukuran</a:t>
            </a:r>
            <a:r>
              <a:rPr lang="en-US" sz="2800" dirty="0" smtClean="0">
                <a:cs typeface="Times New Roman" charset="0"/>
              </a:rPr>
              <a:t> 16-</a:t>
            </a:r>
            <a:r>
              <a:rPr lang="en-US" sz="2800" i="1" dirty="0" smtClean="0">
                <a:cs typeface="Times New Roman" charset="0"/>
              </a:rPr>
              <a:t>byte</a:t>
            </a:r>
            <a:r>
              <a:rPr lang="en-US" sz="2800" dirty="0" smtClean="0">
                <a:cs typeface="Times New Roman" charset="0"/>
              </a:rPr>
              <a:t>, yang </a:t>
            </a:r>
            <a:r>
              <a:rPr lang="en-US" sz="2800" dirty="0" err="1" smtClean="0">
                <a:cs typeface="Times New Roman" charset="0"/>
              </a:rPr>
              <a:t>berisi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kunci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i="1" dirty="0" smtClean="0">
                <a:cs typeface="Times New Roman" charset="0"/>
              </a:rPr>
              <a:t>ciphering</a:t>
            </a:r>
            <a:r>
              <a:rPr lang="en-US" sz="2800" dirty="0" smtClean="0">
                <a:cs typeface="Times New Roman" charset="0"/>
              </a:rPr>
              <a:t> (</a:t>
            </a:r>
            <a:r>
              <a:rPr lang="en-US" sz="2800" dirty="0" err="1" smtClean="0">
                <a:cs typeface="Times New Roman" charset="0"/>
              </a:rPr>
              <a:t>disebut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juga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i="1" dirty="0" smtClean="0">
                <a:cs typeface="Times New Roman" charset="0"/>
              </a:rPr>
              <a:t>cipher key</a:t>
            </a:r>
            <a:r>
              <a:rPr lang="en-US" sz="2800" dirty="0" smtClean="0">
                <a:cs typeface="Times New Roman" charset="0"/>
              </a:rPr>
              <a:t>).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err="1" smtClean="0">
                <a:cs typeface="Times New Roman" charset="0"/>
              </a:rPr>
              <a:t>Dengan</a:t>
            </a:r>
            <a:r>
              <a:rPr lang="en-US" sz="2800" dirty="0" smtClean="0">
                <a:cs typeface="Times New Roman" charset="0"/>
              </a:rPr>
              <a:t> 16 </a:t>
            </a:r>
            <a:r>
              <a:rPr lang="en-US" sz="2800" i="1" dirty="0" smtClean="0">
                <a:cs typeface="Times New Roman" charset="0"/>
              </a:rPr>
              <a:t>byte</a:t>
            </a:r>
            <a:r>
              <a:rPr lang="en-US" sz="2800" dirty="0" smtClean="0">
                <a:cs typeface="Times New Roman" charset="0"/>
              </a:rPr>
              <a:t>, </a:t>
            </a:r>
            <a:r>
              <a:rPr lang="en-US" sz="2800" dirty="0" err="1" smtClean="0">
                <a:cs typeface="Times New Roman" charset="0"/>
              </a:rPr>
              <a:t>maka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blok</a:t>
            </a:r>
            <a:r>
              <a:rPr lang="en-US" sz="2800" dirty="0" smtClean="0">
                <a:cs typeface="Times New Roman" charset="0"/>
              </a:rPr>
              <a:t> data </a:t>
            </a:r>
            <a:r>
              <a:rPr lang="en-US" sz="2800" dirty="0" err="1" smtClean="0">
                <a:cs typeface="Times New Roman" charset="0"/>
              </a:rPr>
              <a:t>dan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kunci</a:t>
            </a:r>
            <a:r>
              <a:rPr lang="en-US" sz="2800" dirty="0" smtClean="0">
                <a:cs typeface="Times New Roman" charset="0"/>
              </a:rPr>
              <a:t> yang </a:t>
            </a:r>
            <a:r>
              <a:rPr lang="en-US" sz="2800" dirty="0" err="1" smtClean="0">
                <a:cs typeface="Times New Roman" charset="0"/>
              </a:rPr>
              <a:t>berukuran</a:t>
            </a:r>
            <a:r>
              <a:rPr lang="en-US" sz="2800" dirty="0" smtClean="0">
                <a:cs typeface="Times New Roman" charset="0"/>
              </a:rPr>
              <a:t> 128-bit </a:t>
            </a:r>
            <a:r>
              <a:rPr lang="en-US" sz="2800" dirty="0" err="1" smtClean="0">
                <a:cs typeface="Times New Roman" charset="0"/>
              </a:rPr>
              <a:t>dapat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disimpan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di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dirty="0" err="1" smtClean="0">
                <a:cs typeface="Times New Roman" charset="0"/>
              </a:rPr>
              <a:t>dalam</a:t>
            </a:r>
            <a:r>
              <a:rPr lang="en-US" sz="2800" dirty="0" smtClean="0">
                <a:cs typeface="Times New Roman" charset="0"/>
              </a:rPr>
              <a:t> </a:t>
            </a:r>
            <a:r>
              <a:rPr lang="en-US" sz="2800" i="1" dirty="0" smtClean="0">
                <a:cs typeface="Times New Roman" charset="0"/>
              </a:rPr>
              <a:t>array</a:t>
            </a:r>
            <a:r>
              <a:rPr lang="en-US" sz="2800" dirty="0" smtClean="0">
                <a:cs typeface="Times New Roman" charset="0"/>
              </a:rPr>
              <a:t> 16 </a:t>
            </a:r>
            <a:r>
              <a:rPr lang="en-US" sz="2800" dirty="0" err="1" smtClean="0">
                <a:cs typeface="Times New Roman" charset="0"/>
              </a:rPr>
              <a:t>elemen</a:t>
            </a:r>
            <a:r>
              <a:rPr lang="en-US" sz="2800" dirty="0" smtClean="0">
                <a:cs typeface="Times New Roman" charset="0"/>
              </a:rPr>
              <a:t> (16 </a:t>
            </a:r>
            <a:r>
              <a:rPr lang="en-US" sz="2800" dirty="0" smtClean="0">
                <a:cs typeface="Times New Roman" charset="0"/>
                <a:sym typeface="Symbol" pitchFamily="18" charset="2"/>
              </a:rPr>
              <a:t></a:t>
            </a:r>
            <a:r>
              <a:rPr lang="en-US" sz="2800" dirty="0" smtClean="0">
                <a:cs typeface="Times New Roman" charset="0"/>
              </a:rPr>
              <a:t> 8 = 128).</a:t>
            </a:r>
            <a:endParaRPr lang="en-GB" sz="2800" dirty="0" smtClean="0"/>
          </a:p>
        </p:txBody>
      </p:sp>
      <p:sp>
        <p:nvSpPr>
          <p:cNvPr id="1843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81000"/>
            <a:ext cx="762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Blok plainteks disimpan di dalam </a:t>
            </a:r>
            <a:r>
              <a:rPr lang="en-US" altLang="en-US" sz="2800" i="1" smtClean="0">
                <a:cs typeface="Times New Roman" panose="02020603050405020304" pitchFamily="18" charset="0"/>
              </a:rPr>
              <a:t>matrix of byte </a:t>
            </a:r>
            <a:r>
              <a:rPr lang="en-US" altLang="en-US" sz="2800" smtClean="0">
                <a:cs typeface="Times New Roman" panose="02020603050405020304" pitchFamily="18" charset="0"/>
              </a:rPr>
              <a:t>yang</a:t>
            </a:r>
            <a:r>
              <a:rPr lang="en-US" altLang="en-US" sz="2800" i="1" smtClean="0"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cs typeface="Times New Roman" panose="02020603050405020304" pitchFamily="18" charset="0"/>
              </a:rPr>
              <a:t>bernama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altLang="en-US" sz="2800" smtClean="0">
                <a:latin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cs typeface="Times New Roman" panose="02020603050405020304" pitchFamily="18" charset="0"/>
              </a:rPr>
              <a:t>dan berukuran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NROWS</a:t>
            </a:r>
            <a:r>
              <a:rPr lang="en-US" altLang="en-US" sz="2800" smtClean="0"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800" smtClean="0">
                <a:cs typeface="Times New Roman" panose="02020603050405020304" pitchFamily="18" charset="0"/>
              </a:rPr>
              <a:t>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NCOLS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Untuk blok data 128-bit, ukuran </a:t>
            </a:r>
            <a:r>
              <a:rPr lang="en-US" altLang="en-US" sz="2800" smtClean="0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altLang="en-US" sz="2800" smtClean="0">
                <a:cs typeface="Times New Roman" panose="02020603050405020304" pitchFamily="18" charset="0"/>
              </a:rPr>
              <a:t> 4 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800" smtClean="0">
                <a:cs typeface="Times New Roman" panose="02020603050405020304" pitchFamily="18" charset="0"/>
              </a:rPr>
              <a:t> 4. </a:t>
            </a:r>
          </a:p>
          <a:p>
            <a:pPr eaLnBrk="1" hangingPunct="1">
              <a:lnSpc>
                <a:spcPct val="90000"/>
              </a:lnSpc>
            </a:pPr>
            <a:endParaRPr lang="en-GB" altLang="en-US" smtClean="0"/>
          </a:p>
        </p:txBody>
      </p:sp>
      <p:sp>
        <p:nvSpPr>
          <p:cNvPr id="19459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9460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3124200" y="2057400"/>
          <a:ext cx="2605088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r:id="rId3" imgW="1396080" imgH="2079360" progId="Visio.Drawing.5">
                  <p:embed/>
                </p:oleObj>
              </mc:Choice>
              <mc:Fallback>
                <p:oleObj r:id="rId3" imgW="1396080" imgH="207936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57400"/>
                        <a:ext cx="2605088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533400"/>
            <a:ext cx="76200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cs typeface="Times New Roman" panose="02020603050405020304" pitchFamily="18" charset="0"/>
              </a:rPr>
              <a:t>Pada awal enkripsi, 16-</a:t>
            </a:r>
            <a:r>
              <a:rPr lang="en-US" altLang="en-US" sz="2400" i="1" smtClean="0">
                <a:cs typeface="Times New Roman" panose="02020603050405020304" pitchFamily="18" charset="0"/>
              </a:rPr>
              <a:t>byte</a:t>
            </a:r>
            <a:r>
              <a:rPr lang="en-US" altLang="en-US" sz="2400" smtClean="0">
                <a:cs typeface="Times New Roman" panose="02020603050405020304" pitchFamily="18" charset="0"/>
              </a:rPr>
              <a:t> data masukan, </a:t>
            </a:r>
            <a:r>
              <a:rPr lang="en-US" altLang="en-US" sz="2400" i="1" smtClean="0">
                <a:cs typeface="Times New Roman" panose="02020603050405020304" pitchFamily="18" charset="0"/>
              </a:rPr>
              <a:t>in</a:t>
            </a:r>
            <a:r>
              <a:rPr lang="en-US" altLang="en-US" sz="2400" baseline="-30000" smtClean="0">
                <a:cs typeface="Times New Roman" panose="02020603050405020304" pitchFamily="18" charset="0"/>
              </a:rPr>
              <a:t>0</a:t>
            </a:r>
            <a:r>
              <a:rPr lang="en-US" altLang="en-US" sz="2400" smtClean="0">
                <a:cs typeface="Times New Roman" panose="02020603050405020304" pitchFamily="18" charset="0"/>
              </a:rPr>
              <a:t>, </a:t>
            </a:r>
            <a:r>
              <a:rPr lang="en-US" altLang="en-US" sz="2400" i="1" smtClean="0">
                <a:cs typeface="Times New Roman" panose="02020603050405020304" pitchFamily="18" charset="0"/>
              </a:rPr>
              <a:t>in</a:t>
            </a:r>
            <a:r>
              <a:rPr lang="en-US" altLang="en-US" sz="2400" baseline="-30000" smtClean="0">
                <a:cs typeface="Times New Roman" panose="02020603050405020304" pitchFamily="18" charset="0"/>
              </a:rPr>
              <a:t>1</a:t>
            </a:r>
            <a:r>
              <a:rPr lang="en-US" altLang="en-US" sz="2400" smtClean="0">
                <a:cs typeface="Times New Roman" panose="02020603050405020304" pitchFamily="18" charset="0"/>
              </a:rPr>
              <a:t>, …, </a:t>
            </a:r>
            <a:r>
              <a:rPr lang="en-US" altLang="en-US" sz="2400" i="1" smtClean="0">
                <a:cs typeface="Times New Roman" panose="02020603050405020304" pitchFamily="18" charset="0"/>
              </a:rPr>
              <a:t>in</a:t>
            </a:r>
            <a:r>
              <a:rPr lang="en-US" altLang="en-US" sz="2400" baseline="-30000" smtClean="0">
                <a:cs typeface="Times New Roman" panose="02020603050405020304" pitchFamily="18" charset="0"/>
              </a:rPr>
              <a:t>15</a:t>
            </a:r>
            <a:r>
              <a:rPr lang="en-US" altLang="en-US" sz="2400" smtClean="0">
                <a:cs typeface="Times New Roman" panose="02020603050405020304" pitchFamily="18" charset="0"/>
              </a:rPr>
              <a:t> disalin ke dalam </a:t>
            </a:r>
            <a:r>
              <a:rPr lang="en-US" altLang="en-US" sz="2400" i="1" smtClean="0">
                <a:cs typeface="Times New Roman" panose="02020603050405020304" pitchFamily="18" charset="0"/>
              </a:rPr>
              <a:t>array</a:t>
            </a:r>
            <a:r>
              <a:rPr lang="en-US" altLang="en-US" sz="2400" smtClean="0">
                <a:cs typeface="Times New Roman" panose="02020603050405020304" pitchFamily="18" charset="0"/>
              </a:rPr>
              <a:t> </a:t>
            </a: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en-US" altLang="en-US" sz="2400" smtClean="0">
                <a:cs typeface="Times New Roman" panose="02020603050405020304" pitchFamily="18" charset="0"/>
              </a:rPr>
              <a:t> (direalisasikan oleh fungsi: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	CopyPlaintextToState(state, plaintext)</a:t>
            </a:r>
            <a:r>
              <a:rPr lang="en-US" altLang="en-US" sz="2400" smtClean="0">
                <a:cs typeface="Times New Roman" panose="02020603050405020304" pitchFamily="18" charset="0"/>
              </a:rPr>
              <a:t>)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sz="2400" smtClean="0"/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2100263" y="2601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1295400" y="3200400"/>
          <a:ext cx="7239000" cy="242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r:id="rId3" imgW="5090400" imgH="1699920" progId="Visio.Drawing.5">
                  <p:embed/>
                </p:oleObj>
              </mc:Choice>
              <mc:Fallback>
                <p:oleObj r:id="rId3" imgW="5090400" imgH="1699920" progId="Visio.Drawing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00400"/>
                        <a:ext cx="7239000" cy="242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048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1543846"/>
            <a:ext cx="7620000" cy="609600"/>
          </a:xfrm>
        </p:spPr>
        <p:txBody>
          <a:bodyPr/>
          <a:lstStyle/>
          <a:p>
            <a:pPr algn="l" eaLnBrk="1" hangingPunct="1"/>
            <a:r>
              <a:rPr lang="en-US" altLang="en-US" sz="2800" dirty="0" err="1" smtClean="0">
                <a:cs typeface="Times New Roman" panose="02020603050405020304" pitchFamily="18" charset="0"/>
              </a:rPr>
              <a:t>Contoh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cs typeface="Times New Roman" panose="02020603050405020304" pitchFamily="18" charset="0"/>
              </a:rPr>
              <a:t>elemen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state </a:t>
            </a:r>
            <a:r>
              <a:rPr lang="en-US" altLang="en-US" sz="2800" dirty="0" err="1" smtClean="0">
                <a:cs typeface="Times New Roman" panose="02020603050405020304" pitchFamily="18" charset="0"/>
              </a:rPr>
              <a:t>dalam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 smtClean="0">
                <a:cs typeface="Times New Roman" panose="02020603050405020304" pitchFamily="18" charset="0"/>
              </a:rPr>
              <a:t>notasi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HEX)</a:t>
            </a:r>
            <a:r>
              <a:rPr lang="en-GB" altLang="en-US" dirty="0" smtClean="0"/>
              <a:t> 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2487613" y="2043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09" name="Date Placeholder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1510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2919413" y="226377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962" y="2641602"/>
            <a:ext cx="3541451" cy="264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81000"/>
            <a:ext cx="7620000" cy="685800"/>
          </a:xfrm>
        </p:spPr>
        <p:txBody>
          <a:bodyPr/>
          <a:lstStyle/>
          <a:p>
            <a:pPr algn="l" eaLnBrk="1" hangingPunct="1"/>
            <a:r>
              <a:rPr lang="en-US" altLang="en-US" sz="3200" b="1" smtClean="0">
                <a:cs typeface="Times New Roman" panose="02020603050405020304" pitchFamily="18" charset="0"/>
              </a:rPr>
              <a:t>Transformasi </a:t>
            </a:r>
            <a:r>
              <a:rPr lang="en-US" altLang="en-US" sz="3200" b="1" i="1" smtClean="0">
                <a:cs typeface="Times New Roman" panose="02020603050405020304" pitchFamily="18" charset="0"/>
              </a:rPr>
              <a:t>SubBytes()</a:t>
            </a:r>
            <a:r>
              <a:rPr lang="en-GB" altLang="en-US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620000" cy="4114800"/>
          </a:xfrm>
        </p:spPr>
        <p:txBody>
          <a:bodyPr/>
          <a:lstStyle/>
          <a:p>
            <a:pPr eaLnBrk="1" hangingPunct="1"/>
            <a:r>
              <a:rPr lang="en-US" altLang="en-US" sz="2800" i="1" smtClean="0">
                <a:cs typeface="Times New Roman" panose="02020603050405020304" pitchFamily="18" charset="0"/>
              </a:rPr>
              <a:t>SubBytes()</a:t>
            </a:r>
            <a:r>
              <a:rPr lang="en-US" altLang="en-US" sz="2800" smtClean="0">
                <a:cs typeface="Times New Roman" panose="02020603050405020304" pitchFamily="18" charset="0"/>
              </a:rPr>
              <a:t> memetakan setiap byte dari </a:t>
            </a:r>
            <a:r>
              <a:rPr lang="en-US" altLang="en-US" sz="2800" i="1" smtClean="0">
                <a:cs typeface="Times New Roman" panose="02020603050405020304" pitchFamily="18" charset="0"/>
              </a:rPr>
              <a:t>array state </a:t>
            </a:r>
            <a:r>
              <a:rPr lang="en-US" altLang="en-US" sz="2800" smtClean="0">
                <a:cs typeface="Times New Roman" panose="02020603050405020304" pitchFamily="18" charset="0"/>
              </a:rPr>
              <a:t>dengan menggunakan </a:t>
            </a:r>
            <a:r>
              <a:rPr lang="en-US" altLang="en-US" sz="2800" i="1" smtClean="0">
                <a:cs typeface="Times New Roman" panose="02020603050405020304" pitchFamily="18" charset="0"/>
              </a:rPr>
              <a:t>S-box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  <a:endParaRPr lang="en-GB" altLang="en-US" sz="2800" smtClean="0">
              <a:cs typeface="Times New Roman" panose="02020603050405020304" pitchFamily="18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538413" y="2157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62484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Footer Placeholder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2000250" y="2481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2355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04800"/>
            <a:ext cx="70104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2000250" y="2274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048000"/>
            <a:ext cx="70104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355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4090988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 smtClean="0">
                <a:cs typeface="Times New Roman" panose="02020603050405020304" pitchFamily="18" charset="0"/>
              </a:rPr>
              <a:t>Transformasi </a:t>
            </a:r>
            <a:r>
              <a:rPr lang="en-US" altLang="en-US" sz="3200" b="1" i="1" smtClean="0">
                <a:cs typeface="Times New Roman" panose="02020603050405020304" pitchFamily="18" charset="0"/>
              </a:rPr>
              <a:t>ShiftRows()</a:t>
            </a:r>
            <a:endParaRPr lang="en-GB" altLang="en-US" sz="3200" b="1" smtClean="0">
              <a:cs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cs typeface="Times New Roman" panose="02020603050405020304" pitchFamily="18" charset="0"/>
              </a:rPr>
              <a:t>Transformasi </a:t>
            </a:r>
            <a:r>
              <a:rPr lang="en-US" altLang="en-US" sz="2800" i="1" smtClean="0">
                <a:cs typeface="Times New Roman" panose="02020603050405020304" pitchFamily="18" charset="0"/>
              </a:rPr>
              <a:t>ShiftRows()</a:t>
            </a:r>
            <a:r>
              <a:rPr lang="en-US" altLang="en-US" sz="2800" smtClean="0">
                <a:cs typeface="Times New Roman" panose="02020603050405020304" pitchFamily="18" charset="0"/>
              </a:rPr>
              <a:t> melakukan pergeseran secara </a:t>
            </a:r>
            <a:r>
              <a:rPr lang="en-US" altLang="en-US" sz="2800" i="1" smtClean="0">
                <a:cs typeface="Times New Roman" panose="02020603050405020304" pitchFamily="18" charset="0"/>
              </a:rPr>
              <a:t>wrapping</a:t>
            </a:r>
            <a:r>
              <a:rPr lang="en-US" altLang="en-US" sz="2800" smtClean="0">
                <a:cs typeface="Times New Roman" panose="02020603050405020304" pitchFamily="18" charset="0"/>
              </a:rPr>
              <a:t> (siklik) pada 3 baris terakhir dari </a:t>
            </a:r>
            <a:r>
              <a:rPr lang="en-US" altLang="en-US" sz="2800" i="1" smtClean="0">
                <a:cs typeface="Times New Roman" panose="02020603050405020304" pitchFamily="18" charset="0"/>
              </a:rPr>
              <a:t>array state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sz="2800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800" smtClean="0">
                <a:cs typeface="Times New Roman" panose="02020603050405020304" pitchFamily="18" charset="0"/>
              </a:rPr>
              <a:t>Jumlah pergeseran bergantung pada nilai baris (</a:t>
            </a:r>
            <a:r>
              <a:rPr lang="en-US" altLang="en-US" sz="2800" i="1" smtClean="0">
                <a:cs typeface="Times New Roman" panose="02020603050405020304" pitchFamily="18" charset="0"/>
              </a:rPr>
              <a:t>r</a:t>
            </a:r>
            <a:r>
              <a:rPr lang="en-US" altLang="en-US" sz="2800" smtClean="0">
                <a:cs typeface="Times New Roman" panose="02020603050405020304" pitchFamily="18" charset="0"/>
              </a:rPr>
              <a:t>). Baris </a:t>
            </a:r>
            <a:r>
              <a:rPr lang="en-US" altLang="en-US" sz="2800" i="1" smtClean="0">
                <a:cs typeface="Times New Roman" panose="02020603050405020304" pitchFamily="18" charset="0"/>
              </a:rPr>
              <a:t>r</a:t>
            </a:r>
            <a:r>
              <a:rPr lang="en-US" altLang="en-US" sz="2800" smtClean="0">
                <a:cs typeface="Times New Roman" panose="02020603050405020304" pitchFamily="18" charset="0"/>
              </a:rPr>
              <a:t> = 1 digeser sejauh 1 </a:t>
            </a:r>
            <a:r>
              <a:rPr lang="en-US" altLang="en-US" sz="2800" i="1" smtClean="0">
                <a:cs typeface="Times New Roman" panose="02020603050405020304" pitchFamily="18" charset="0"/>
              </a:rPr>
              <a:t>byte</a:t>
            </a:r>
            <a:r>
              <a:rPr lang="en-US" altLang="en-US" sz="2800" smtClean="0">
                <a:cs typeface="Times New Roman" panose="02020603050405020304" pitchFamily="18" charset="0"/>
              </a:rPr>
              <a:t>, baris </a:t>
            </a:r>
            <a:r>
              <a:rPr lang="en-US" altLang="en-US" sz="2800" i="1" smtClean="0">
                <a:cs typeface="Times New Roman" panose="02020603050405020304" pitchFamily="18" charset="0"/>
              </a:rPr>
              <a:t>r </a:t>
            </a:r>
            <a:r>
              <a:rPr lang="en-US" altLang="en-US" sz="2800" smtClean="0">
                <a:cs typeface="Times New Roman" panose="02020603050405020304" pitchFamily="18" charset="0"/>
              </a:rPr>
              <a:t>= 2 digeser sejauh 2 </a:t>
            </a:r>
            <a:r>
              <a:rPr lang="en-US" altLang="en-US" sz="2800" i="1" smtClean="0">
                <a:cs typeface="Times New Roman" panose="02020603050405020304" pitchFamily="18" charset="0"/>
              </a:rPr>
              <a:t>byte</a:t>
            </a:r>
            <a:r>
              <a:rPr lang="en-US" altLang="en-US" sz="2800" smtClean="0">
                <a:cs typeface="Times New Roman" panose="02020603050405020304" pitchFamily="18" charset="0"/>
              </a:rPr>
              <a:t>, dan baris </a:t>
            </a:r>
            <a:r>
              <a:rPr lang="en-US" altLang="en-US" sz="2800" i="1" smtClean="0">
                <a:cs typeface="Times New Roman" panose="02020603050405020304" pitchFamily="18" charset="0"/>
              </a:rPr>
              <a:t>r</a:t>
            </a:r>
            <a:r>
              <a:rPr lang="en-US" altLang="en-US" sz="2800" smtClean="0">
                <a:cs typeface="Times New Roman" panose="02020603050405020304" pitchFamily="18" charset="0"/>
              </a:rPr>
              <a:t> = 3 digeser sejauh 3 </a:t>
            </a:r>
            <a:r>
              <a:rPr lang="en-US" altLang="en-US" sz="2800" i="1" smtClean="0">
                <a:cs typeface="Times New Roman" panose="02020603050405020304" pitchFamily="18" charset="0"/>
              </a:rPr>
              <a:t>byte</a:t>
            </a:r>
            <a:r>
              <a:rPr lang="en-US" altLang="en-US" sz="2800" smtClean="0">
                <a:cs typeface="Times New Roman" panose="02020603050405020304" pitchFamily="18" charset="0"/>
              </a:rPr>
              <a:t>. Baris </a:t>
            </a:r>
            <a:r>
              <a:rPr lang="en-US" altLang="en-US" sz="2800" i="1" smtClean="0">
                <a:cs typeface="Times New Roman" panose="02020603050405020304" pitchFamily="18" charset="0"/>
              </a:rPr>
              <a:t>r</a:t>
            </a:r>
            <a:r>
              <a:rPr lang="en-US" altLang="en-US" sz="2800" smtClean="0">
                <a:cs typeface="Times New Roman" panose="02020603050405020304" pitchFamily="18" charset="0"/>
              </a:rPr>
              <a:t> = 0 tidak digeser.</a:t>
            </a:r>
            <a:endParaRPr lang="en-GB" altLang="en-US" sz="2800" smtClean="0"/>
          </a:p>
        </p:txBody>
      </p:sp>
      <p:sp>
        <p:nvSpPr>
          <p:cNvPr id="24580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4581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Latar Belakang</a:t>
            </a:r>
            <a:endParaRPr lang="en-GB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DES dianggap sudah tidak aman.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Perlu diusulkan standard algoritma baru sebagai pengganti DES.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i="1" smtClean="0">
                <a:cs typeface="Times New Roman" panose="02020603050405020304" pitchFamily="18" charset="0"/>
              </a:rPr>
              <a:t>National Institute of Standards and Technology</a:t>
            </a:r>
            <a:r>
              <a:rPr lang="en-US" altLang="en-US" sz="2600" smtClean="0">
                <a:cs typeface="Times New Roman" panose="02020603050405020304" pitchFamily="18" charset="0"/>
              </a:rPr>
              <a:t>  (</a:t>
            </a:r>
            <a:r>
              <a:rPr lang="en-US" altLang="en-US" sz="2600" i="1" smtClean="0">
                <a:cs typeface="Times New Roman" panose="02020603050405020304" pitchFamily="18" charset="0"/>
              </a:rPr>
              <a:t>NIST</a:t>
            </a:r>
            <a:r>
              <a:rPr lang="en-US" altLang="en-US" sz="2600" smtClean="0">
                <a:cs typeface="Times New Roman" panose="02020603050405020304" pitchFamily="18" charset="0"/>
              </a:rPr>
              <a:t>) mengusulkan kepada Pemerintah Federal AS untuk sebuah standard kriptografi kriptografi yang baru.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i="1" smtClean="0">
                <a:cs typeface="Times New Roman" panose="02020603050405020304" pitchFamily="18" charset="0"/>
              </a:rPr>
              <a:t>NIST</a:t>
            </a:r>
            <a:r>
              <a:rPr lang="en-US" altLang="en-US" sz="2600" smtClean="0">
                <a:cs typeface="Times New Roman" panose="02020603050405020304" pitchFamily="18" charset="0"/>
              </a:rPr>
              <a:t> mengadakan lomba membuat standard algoritma kriptografi yang baru. Standard tersebut kelak diberi nama </a:t>
            </a:r>
            <a:r>
              <a:rPr lang="en-US" altLang="en-US" sz="2600" i="1" smtClean="0">
                <a:cs typeface="Times New Roman" panose="02020603050405020304" pitchFamily="18" charset="0"/>
              </a:rPr>
              <a:t>Advanced Encryption Standard </a:t>
            </a:r>
            <a:r>
              <a:rPr lang="en-US" altLang="en-US" sz="2600" smtClean="0">
                <a:cs typeface="Times New Roman" panose="02020603050405020304" pitchFamily="18" charset="0"/>
              </a:rPr>
              <a:t>(</a:t>
            </a:r>
            <a:r>
              <a:rPr lang="en-US" altLang="en-US" sz="2600" i="1" smtClean="0">
                <a:cs typeface="Times New Roman" panose="02020603050405020304" pitchFamily="18" charset="0"/>
              </a:rPr>
              <a:t>AES</a:t>
            </a:r>
            <a:r>
              <a:rPr lang="en-US" altLang="en-US" sz="2600" smtClean="0">
                <a:cs typeface="Times New Roman" panose="02020603050405020304" pitchFamily="18" charset="0"/>
              </a:rPr>
              <a:t>). </a:t>
            </a:r>
            <a:endParaRPr lang="en-GB" altLang="en-US" sz="2600" smtClean="0"/>
          </a:p>
        </p:txBody>
      </p:sp>
      <p:sp>
        <p:nvSpPr>
          <p:cNvPr id="6148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6149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143000" y="838200"/>
          <a:ext cx="7620000" cy="191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Document" r:id="rId3" imgW="5486400" imgH="1379220" progId="Word.Document.8">
                  <p:embed/>
                </p:oleObj>
              </mc:Choice>
              <mc:Fallback>
                <p:oleObj name="Document" r:id="rId3" imgW="5486400" imgH="137922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38200"/>
                        <a:ext cx="7620000" cy="191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143000" y="3200400"/>
          <a:ext cx="7086600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Document" r:id="rId5" imgW="5486400" imgH="1368552" progId="Word.Document.8">
                  <p:embed/>
                </p:oleObj>
              </mc:Choice>
              <mc:Fallback>
                <p:oleObj name="Document" r:id="rId5" imgW="5486400" imgH="1368552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200400"/>
                        <a:ext cx="7086600" cy="176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560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1371600" y="1143000"/>
          <a:ext cx="7620000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Document" r:id="rId3" imgW="5486400" imgH="1463802" progId="Word.Document.8">
                  <p:embed/>
                </p:oleObj>
              </mc:Choice>
              <mc:Fallback>
                <p:oleObj name="Document" r:id="rId3" imgW="5486400" imgH="146380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143000"/>
                        <a:ext cx="7620000" cy="203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371600" y="3581400"/>
          <a:ext cx="7772400" cy="203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Document" r:id="rId5" imgW="5486400" imgH="1435608" progId="Word.Document.8">
                  <p:embed/>
                </p:oleObj>
              </mc:Choice>
              <mc:Fallback>
                <p:oleObj name="Document" r:id="rId5" imgW="5486400" imgH="143560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581400"/>
                        <a:ext cx="7772400" cy="203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8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6629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 dirty="0" err="1" smtClean="0">
                <a:cs typeface="Times New Roman" panose="02020603050405020304" pitchFamily="18" charset="0"/>
              </a:rPr>
              <a:t>Transformasi</a:t>
            </a:r>
            <a:r>
              <a:rPr lang="en-US" altLang="en-US" sz="3200" b="1" dirty="0" smtClean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 smtClean="0">
                <a:cs typeface="Times New Roman" panose="02020603050405020304" pitchFamily="18" charset="0"/>
              </a:rPr>
              <a:t>MixColumns</a:t>
            </a:r>
            <a:r>
              <a:rPr lang="en-US" altLang="en-US" sz="3200" b="1" i="1" dirty="0" smtClean="0">
                <a:cs typeface="Times New Roman" panose="02020603050405020304" pitchFamily="18" charset="0"/>
              </a:rPr>
              <a:t>()</a:t>
            </a:r>
            <a:r>
              <a:rPr lang="en-GB" altLang="en-US" dirty="0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4114800"/>
          </a:xfrm>
        </p:spPr>
        <p:txBody>
          <a:bodyPr/>
          <a:lstStyle/>
          <a:p>
            <a:pPr eaLnBrk="1" hangingPunct="1"/>
            <a:r>
              <a:rPr lang="en-US" altLang="en-US" sz="2800" dirty="0" err="1" smtClean="0">
                <a:cs typeface="Times New Roman" panose="02020603050405020304" pitchFamily="18" charset="0"/>
              </a:rPr>
              <a:t>Transformasi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800" i="1" dirty="0" err="1" smtClean="0">
                <a:cs typeface="Times New Roman" panose="02020603050405020304" pitchFamily="18" charset="0"/>
              </a:rPr>
              <a:t>MixColumns</a:t>
            </a:r>
            <a:r>
              <a:rPr lang="en-US" altLang="en-US" sz="2800" i="1" dirty="0" smtClean="0">
                <a:cs typeface="Times New Roman" panose="02020603050405020304" pitchFamily="18" charset="0"/>
              </a:rPr>
              <a:t>()</a:t>
            </a:r>
            <a:r>
              <a:rPr lang="en-US" altLang="en-US" sz="2800" dirty="0" smtClean="0">
                <a:cs typeface="Times New Roman" panose="02020603050405020304" pitchFamily="18" charset="0"/>
              </a:rPr>
              <a:t> </a:t>
            </a:r>
            <a:r>
              <a:rPr lang="en-US" sz="2800" dirty="0" err="1" smtClean="0"/>
              <a:t>mengalikan</a:t>
            </a:r>
            <a:r>
              <a:rPr lang="en-US" sz="2800" dirty="0" smtClean="0"/>
              <a:t> </a:t>
            </a:r>
            <a:r>
              <a:rPr lang="en-US" sz="2800" dirty="0" err="1"/>
              <a:t>matriks</a:t>
            </a:r>
            <a:r>
              <a:rPr lang="en-US" sz="2800" i="1" dirty="0"/>
              <a:t> state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matriks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eaLnBrk="1" hangingPunct="1"/>
            <a:endParaRPr lang="en-US" altLang="en-US" sz="2800" dirty="0" smtClean="0">
              <a:cs typeface="Times New Roman" panose="02020603050405020304" pitchFamily="18" charset="0"/>
            </a:endParaRPr>
          </a:p>
        </p:txBody>
      </p:sp>
      <p:sp>
        <p:nvSpPr>
          <p:cNvPr id="27653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05740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525956"/>
              </p:ext>
            </p:extLst>
          </p:nvPr>
        </p:nvGraphicFramePr>
        <p:xfrm>
          <a:off x="1489302" y="2781300"/>
          <a:ext cx="6774996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3" imgW="3644900" imgH="800100" progId="Equation.3">
                  <p:embed/>
                </p:oleObj>
              </mc:Choice>
              <mc:Fallback>
                <p:oleObj name="Equation" r:id="rId3" imgW="3644900" imgH="800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9302" y="2781300"/>
                        <a:ext cx="6774996" cy="1485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77950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48" y="1447800"/>
            <a:ext cx="7571428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935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5"/>
          <p:cNvGraphicFramePr>
            <a:graphicFrameLocks noChangeAspect="1"/>
          </p:cNvGraphicFramePr>
          <p:nvPr/>
        </p:nvGraphicFramePr>
        <p:xfrm>
          <a:off x="1143000" y="914400"/>
          <a:ext cx="800100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Document" r:id="rId3" imgW="5486400" imgH="1207770" progId="Word.Document.8">
                  <p:embed/>
                </p:oleObj>
              </mc:Choice>
              <mc:Fallback>
                <p:oleObj name="Document" r:id="rId3" imgW="5486400" imgH="120777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14400"/>
                        <a:ext cx="800100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Rectangle 11"/>
          <p:cNvSpPr>
            <a:spLocks noChangeArrowheads="1"/>
          </p:cNvSpPr>
          <p:nvPr/>
        </p:nvSpPr>
        <p:spPr bwMode="auto">
          <a:xfrm>
            <a:off x="0" y="3009900"/>
            <a:ext cx="91440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>
                <a:cs typeface="Times New Roman" panose="02020603050405020304" pitchFamily="18" charset="0"/>
              </a:rPr>
              <a:t> 	</a:t>
            </a:r>
            <a:endParaRPr lang="en-US" altLang="en-US" sz="1200"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aphicFrame>
        <p:nvGraphicFramePr>
          <p:cNvPr id="28676" name="Object 10"/>
          <p:cNvGraphicFramePr>
            <a:graphicFrameLocks noChangeAspect="1"/>
          </p:cNvGraphicFramePr>
          <p:nvPr/>
        </p:nvGraphicFramePr>
        <p:xfrm>
          <a:off x="1828800" y="2971800"/>
          <a:ext cx="533400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8" r:id="rId5" imgW="2489200" imgH="215900" progId="Equation.3">
                  <p:embed/>
                </p:oleObj>
              </mc:Choice>
              <mc:Fallback>
                <p:oleObj r:id="rId5" imgW="2489200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71800"/>
                        <a:ext cx="533400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9"/>
          <p:cNvGraphicFramePr>
            <a:graphicFrameLocks noChangeAspect="1"/>
          </p:cNvGraphicFramePr>
          <p:nvPr/>
        </p:nvGraphicFramePr>
        <p:xfrm>
          <a:off x="1828800" y="3657600"/>
          <a:ext cx="54102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9" r:id="rId7" imgW="2476500" imgH="215900" progId="Equation.3">
                  <p:embed/>
                </p:oleObj>
              </mc:Choice>
              <mc:Fallback>
                <p:oleObj r:id="rId7" imgW="2476500" imgH="215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54102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8"/>
          <p:cNvGraphicFramePr>
            <a:graphicFrameLocks noChangeAspect="1"/>
          </p:cNvGraphicFramePr>
          <p:nvPr/>
        </p:nvGraphicFramePr>
        <p:xfrm>
          <a:off x="1828800" y="4343400"/>
          <a:ext cx="53340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r:id="rId9" imgW="2489200" imgH="215900" progId="Equation.3">
                  <p:embed/>
                </p:oleObj>
              </mc:Choice>
              <mc:Fallback>
                <p:oleObj r:id="rId9" imgW="2489200" imgH="215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43400"/>
                        <a:ext cx="53340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1828800" y="4953000"/>
          <a:ext cx="53340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1" name="Equation" r:id="rId11" imgW="2362200" imgH="203200" progId="Equation.3">
                  <p:embed/>
                </p:oleObj>
              </mc:Choice>
              <mc:Fallback>
                <p:oleObj name="Equation" r:id="rId11" imgW="23622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953000"/>
                        <a:ext cx="53340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Date Placeholder 9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28681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92779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509312"/>
              </p:ext>
            </p:extLst>
          </p:nvPr>
        </p:nvGraphicFramePr>
        <p:xfrm>
          <a:off x="2209800" y="1693674"/>
          <a:ext cx="4500504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Equation" r:id="rId3" imgW="1752600" imgH="774700" progId="Equation.3">
                  <p:embed/>
                </p:oleObj>
              </mc:Choice>
              <mc:Fallback>
                <p:oleObj name="Equation" r:id="rId3" imgW="1752600" imgH="774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693674"/>
                        <a:ext cx="4500504" cy="1981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371600" y="3962400"/>
            <a:ext cx="75061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3F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4F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F9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2A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7411" y="103287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2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43013" y="1828800"/>
            <a:ext cx="79009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= (0000 0010)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dirty="0">
                <a:ea typeface="Times New Roman" panose="02020603050405020304" pitchFamily="18" charset="0"/>
              </a:rPr>
              <a:t> (0010 0110) </a:t>
            </a:r>
            <a:endParaRPr lang="en-US" dirty="0" smtClean="0">
              <a:ea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              =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5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)  </a:t>
            </a:r>
            <a:r>
              <a:rPr lang="en-US" b="1" dirty="0">
                <a:ea typeface="Times New Roman" panose="02020603050405020304" pitchFamily="18" charset="0"/>
              </a:rPr>
              <a:t>mod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</a:t>
            </a:r>
            <a:r>
              <a:rPr lang="en-US" dirty="0">
                <a:ea typeface="Times New Roman" panose="02020603050405020304" pitchFamily="18" charset="0"/>
              </a:rPr>
              <a:t>=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) </a:t>
            </a:r>
            <a:r>
              <a:rPr lang="en-US" b="1" dirty="0">
                <a:ea typeface="Times New Roman" panose="02020603050405020304" pitchFamily="18" charset="0"/>
              </a:rPr>
              <a:t>mod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</a:t>
            </a:r>
            <a:r>
              <a:rPr lang="en-US" dirty="0">
                <a:ea typeface="Times New Roman" panose="02020603050405020304" pitchFamily="18" charset="0"/>
              </a:rPr>
              <a:t>=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endParaRPr lang="en-US" dirty="0">
              <a:ea typeface="Times New Roman" panose="02020603050405020304" pitchFamily="18" charset="0"/>
            </a:endParaRP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</a:t>
            </a:r>
            <a:r>
              <a:rPr lang="en-US" dirty="0">
                <a:ea typeface="Times New Roman" panose="02020603050405020304" pitchFamily="18" charset="0"/>
              </a:rPr>
              <a:t>= (01001100)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</a:t>
            </a:r>
            <a:r>
              <a:rPr lang="en-US" dirty="0">
                <a:ea typeface="Times New Roman" panose="02020603050405020304" pitchFamily="18" charset="0"/>
              </a:rPr>
              <a:t>= 4C</a:t>
            </a:r>
          </a:p>
          <a:p>
            <a:pPr marL="226695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6702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034857" y="838200"/>
            <a:ext cx="78043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= (0000 0011)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dirty="0">
                <a:ea typeface="Times New Roman" panose="02020603050405020304" pitchFamily="18" charset="0"/>
              </a:rPr>
              <a:t> (0111 1011) </a:t>
            </a:r>
            <a:endParaRPr lang="en-US" dirty="0" smtClean="0">
              <a:ea typeface="Times New Roman" panose="02020603050405020304" pitchFamily="18" charset="0"/>
            </a:endParaRP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Times New Roman" panose="02020603050405020304" pitchFamily="18" charset="0"/>
              </a:rPr>
              <a:t>                 = </a:t>
            </a:r>
            <a:r>
              <a:rPr lang="en-US" dirty="0">
                <a:ea typeface="Times New Roman" panose="02020603050405020304" pitchFamily="18" charset="0"/>
              </a:rPr>
              <a:t>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5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 </a:t>
            </a:r>
            <a:r>
              <a:rPr lang="en-US" b="1" dirty="0" smtClean="0">
                <a:ea typeface="Times New Roman" panose="02020603050405020304" pitchFamily="18" charset="0"/>
              </a:rPr>
              <a:t>mod</a:t>
            </a:r>
            <a:r>
              <a:rPr lang="en-US" dirty="0" smtClean="0">
                <a:ea typeface="Times New Roman" panose="02020603050405020304" pitchFamily="18" charset="0"/>
              </a:rPr>
              <a:t> </a:t>
            </a:r>
            <a:r>
              <a:rPr lang="en-US" dirty="0">
                <a:ea typeface="Times New Roman" panose="02020603050405020304" pitchFamily="18" charset="0"/>
              </a:rPr>
              <a:t>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		         + 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 </a:t>
            </a:r>
            <a:r>
              <a:rPr lang="en-US" dirty="0">
                <a:ea typeface="Times New Roman" panose="02020603050405020304" pitchFamily="18" charset="0"/>
              </a:rPr>
              <a:t>= ((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7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5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) +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5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 			</a:t>
            </a:r>
            <a:r>
              <a:rPr lang="en-US" dirty="0" smtClean="0">
                <a:ea typeface="Times New Roman" panose="02020603050405020304" pitchFamily="18" charset="0"/>
              </a:rPr>
              <a:t>+</a:t>
            </a:r>
            <a:r>
              <a:rPr lang="en-US" dirty="0">
                <a:ea typeface="Times New Roman" panose="02020603050405020304" pitchFamily="18" charset="0"/>
              </a:rPr>
              <a:t>1)) </a:t>
            </a:r>
            <a:r>
              <a:rPr lang="en-US" b="1" dirty="0">
                <a:ea typeface="Times New Roman" panose="02020603050405020304" pitchFamily="18" charset="0"/>
              </a:rPr>
              <a:t>mod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</a:t>
            </a:r>
            <a:r>
              <a:rPr lang="en-US" dirty="0" smtClean="0">
                <a:ea typeface="Times New Roman" panose="02020603050405020304" pitchFamily="18" charset="0"/>
              </a:rPr>
              <a:t>)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               </a:t>
            </a:r>
            <a:r>
              <a:rPr lang="en-US" dirty="0">
                <a:ea typeface="Times New Roman" panose="02020603050405020304" pitchFamily="18" charset="0"/>
              </a:rPr>
              <a:t>=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7</a:t>
            </a:r>
            <a:r>
              <a:rPr lang="en-US" dirty="0">
                <a:ea typeface="Times New Roman" panose="02020603050405020304" pitchFamily="18" charset="0"/>
              </a:rPr>
              <a:t> + (1 + 1)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6</a:t>
            </a:r>
            <a:r>
              <a:rPr lang="en-US" dirty="0">
                <a:ea typeface="Times New Roman" panose="02020603050405020304" pitchFamily="18" charset="0"/>
              </a:rPr>
              <a:t> + (1 + 1)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5</a:t>
            </a:r>
            <a:r>
              <a:rPr lang="en-US" dirty="0">
                <a:ea typeface="Times New Roman" panose="02020603050405020304" pitchFamily="18" charset="0"/>
              </a:rPr>
              <a:t> + (1 + 1)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+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Times New Roman" panose="02020603050405020304" pitchFamily="18" charset="0"/>
              </a:rPr>
              <a:t>                   </a:t>
            </a:r>
            <a:r>
              <a:rPr lang="en-US" dirty="0">
                <a:ea typeface="Times New Roman" panose="02020603050405020304" pitchFamily="18" charset="0"/>
              </a:rPr>
              <a:t>(1 +1)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 </a:t>
            </a:r>
            <a:r>
              <a:rPr lang="en-US" b="1" dirty="0">
                <a:ea typeface="Times New Roman" panose="02020603050405020304" pitchFamily="18" charset="0"/>
              </a:rPr>
              <a:t>mod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</a:t>
            </a:r>
            <a:r>
              <a:rPr lang="en-US" dirty="0" smtClean="0">
                <a:ea typeface="Times New Roman" panose="02020603050405020304" pitchFamily="18" charset="0"/>
              </a:rPr>
              <a:t>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Times New Roman" panose="02020603050405020304" pitchFamily="18" charset="0"/>
              </a:rPr>
              <a:t>                </a:t>
            </a:r>
            <a:r>
              <a:rPr lang="en-US" dirty="0">
                <a:ea typeface="Times New Roman" panose="02020603050405020304" pitchFamily="18" charset="0"/>
              </a:rPr>
              <a:t>=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7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 + 1) </a:t>
            </a:r>
            <a:r>
              <a:rPr lang="en-US" b="1" dirty="0">
                <a:ea typeface="Times New Roman" panose="02020603050405020304" pitchFamily="18" charset="0"/>
              </a:rPr>
              <a:t>mod</a:t>
            </a:r>
            <a:r>
              <a:rPr lang="en-US" dirty="0">
                <a:ea typeface="Times New Roman" panose="02020603050405020304" pitchFamily="18" charset="0"/>
              </a:rPr>
              <a:t>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8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4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dirty="0">
                <a:ea typeface="Times New Roman" panose="02020603050405020304" pitchFamily="18" charset="0"/>
              </a:rPr>
              <a:t> + 1)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 </a:t>
            </a:r>
            <a:r>
              <a:rPr lang="en-US" dirty="0">
                <a:ea typeface="Times New Roman" panose="02020603050405020304" pitchFamily="18" charset="0"/>
              </a:rPr>
              <a:t>= (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7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3</a:t>
            </a:r>
            <a:r>
              <a:rPr lang="en-US" dirty="0">
                <a:ea typeface="Times New Roman" panose="02020603050405020304" pitchFamily="18" charset="0"/>
              </a:rPr>
              <a:t> + </a:t>
            </a:r>
            <a:r>
              <a:rPr lang="en-US" i="1" dirty="0">
                <a:ea typeface="Times New Roman" panose="02020603050405020304" pitchFamily="18" charset="0"/>
              </a:rPr>
              <a:t>x</a:t>
            </a:r>
            <a:r>
              <a:rPr lang="en-US" baseline="30000" dirty="0">
                <a:ea typeface="Times New Roman" panose="02020603050405020304" pitchFamily="18" charset="0"/>
              </a:rPr>
              <a:t>2</a:t>
            </a:r>
            <a:r>
              <a:rPr lang="en-US" dirty="0">
                <a:ea typeface="Times New Roman" panose="02020603050405020304" pitchFamily="18" charset="0"/>
              </a:rPr>
              <a:t> + 1)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	</a:t>
            </a:r>
            <a:r>
              <a:rPr lang="en-US" dirty="0" smtClean="0">
                <a:ea typeface="Times New Roman" panose="02020603050405020304" pitchFamily="18" charset="0"/>
              </a:rPr>
              <a:t>    </a:t>
            </a:r>
            <a:r>
              <a:rPr lang="en-US" dirty="0">
                <a:ea typeface="Times New Roman" panose="02020603050405020304" pitchFamily="18" charset="0"/>
              </a:rPr>
              <a:t>= (1000 1101</a:t>
            </a:r>
            <a:r>
              <a:rPr lang="en-US" dirty="0" smtClean="0">
                <a:ea typeface="Times New Roman" panose="02020603050405020304" pitchFamily="18" charset="0"/>
              </a:rPr>
              <a:t>)  </a:t>
            </a:r>
            <a:r>
              <a:rPr lang="en-US" dirty="0">
                <a:ea typeface="Times New Roman" panose="02020603050405020304" pitchFamily="18" charset="0"/>
              </a:rPr>
              <a:t>= </a:t>
            </a:r>
            <a:r>
              <a:rPr lang="en-US" dirty="0" smtClean="0">
                <a:ea typeface="Times New Roman" panose="02020603050405020304" pitchFamily="18" charset="0"/>
              </a:rPr>
              <a:t>8D    </a:t>
            </a:r>
            <a:endParaRPr lang="en-US" dirty="0"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479691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= BD = 10111101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43 = 01000011</a:t>
            </a:r>
          </a:p>
        </p:txBody>
      </p:sp>
    </p:spTree>
    <p:extLst>
      <p:ext uri="{BB962C8B-B14F-4D97-AF65-F5344CB8AC3E}">
        <p14:creationId xmlns:p14="http://schemas.microsoft.com/office/powerpoint/2010/main" val="11750525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66813" y="1600200"/>
            <a:ext cx="7467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a typeface="Times New Roman" panose="02020603050405020304" pitchFamily="18" charset="0"/>
              </a:rPr>
              <a:t>Selanjutnya</a:t>
            </a:r>
            <a:r>
              <a:rPr lang="en-US" dirty="0">
                <a:ea typeface="Times New Roman" panose="02020603050405020304" pitchFamily="18" charset="0"/>
              </a:rPr>
              <a:t>, XOR-</a:t>
            </a:r>
            <a:r>
              <a:rPr lang="en-US" dirty="0" err="1">
                <a:ea typeface="Times New Roman" panose="02020603050405020304" pitchFamily="18" charset="0"/>
              </a:rPr>
              <a:t>kan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semua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hasil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antara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tersebut</a:t>
            </a:r>
            <a:r>
              <a:rPr lang="en-US" dirty="0">
                <a:ea typeface="Times New Roman" panose="02020603050405020304" pitchFamily="18" charset="0"/>
              </a:rPr>
              <a:t>: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  = 0100 1100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 = 1000 1101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Times New Roman" panose="02020603050405020304" pitchFamily="18" charset="0"/>
              </a:rPr>
              <a:t>      (</a:t>
            </a:r>
            <a:r>
              <a:rPr lang="en-US" dirty="0">
                <a:ea typeface="Times New Roman" panose="02020603050405020304" pitchFamily="18" charset="0"/>
              </a:rPr>
              <a:t>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= 1011 1101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a typeface="Times New Roman" panose="02020603050405020304" pitchFamily="18" charset="0"/>
              </a:rPr>
              <a:t>       (</a:t>
            </a:r>
            <a:r>
              <a:rPr lang="en-US" dirty="0">
                <a:ea typeface="Times New Roman" panose="02020603050405020304" pitchFamily="18" charset="0"/>
              </a:rPr>
              <a:t>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 =  </a:t>
            </a:r>
            <a:r>
              <a:rPr lang="en-US" u="sng" dirty="0">
                <a:ea typeface="Times New Roman" panose="02020603050405020304" pitchFamily="18" charset="0"/>
              </a:rPr>
              <a:t>0100 0011 </a:t>
            </a:r>
            <a:r>
              <a:rPr lang="en-US" u="sng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endParaRPr lang="en-US" dirty="0">
              <a:ea typeface="Times New Roman" panose="02020603050405020304" pitchFamily="18" charset="0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	     </a:t>
            </a:r>
            <a:r>
              <a:rPr lang="en-US" dirty="0" smtClean="0">
                <a:ea typeface="Times New Roman" panose="02020603050405020304" pitchFamily="18" charset="0"/>
              </a:rPr>
              <a:t>                 </a:t>
            </a:r>
            <a:r>
              <a:rPr lang="en-US" dirty="0">
                <a:ea typeface="Times New Roman" panose="02020603050405020304" pitchFamily="18" charset="0"/>
              </a:rPr>
              <a:t>0011 1111 = 3F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Times New Roman" panose="02020603050405020304" pitchFamily="18" charset="0"/>
              </a:rPr>
              <a:t> </a:t>
            </a:r>
          </a:p>
          <a:p>
            <a:pPr marL="226695" marR="0" indent="-226695" algn="just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a typeface="Times New Roman" panose="02020603050405020304" pitchFamily="18" charset="0"/>
              </a:rPr>
              <a:t>Jadi</a:t>
            </a:r>
            <a:r>
              <a:rPr lang="en-US" dirty="0">
                <a:ea typeface="Times New Roman" panose="02020603050405020304" pitchFamily="18" charset="0"/>
              </a:rPr>
              <a:t>, (02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26)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(03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7B)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BD)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dirty="0">
                <a:ea typeface="Times New Roman" panose="02020603050405020304" pitchFamily="18" charset="0"/>
              </a:rPr>
              <a:t> (01 </a:t>
            </a:r>
            <a:r>
              <a:rPr lang="en-US" dirty="0">
                <a:ea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dirty="0">
                <a:ea typeface="Times New Roman" panose="02020603050405020304" pitchFamily="18" charset="0"/>
              </a:rPr>
              <a:t> 43) = 3F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ea typeface="Times New Roman" panose="02020603050405020304" pitchFamily="18" charset="0"/>
              </a:rPr>
              <a:t>Persamaan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lainnya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diselesaikan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dengan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en-US" dirty="0" err="1">
                <a:ea typeface="Times New Roman" panose="02020603050405020304" pitchFamily="18" charset="0"/>
              </a:rPr>
              <a:t>cara</a:t>
            </a:r>
            <a:r>
              <a:rPr lang="en-US" dirty="0">
                <a:ea typeface="Times New Roman" panose="02020603050405020304" pitchFamily="18" charset="0"/>
              </a:rPr>
              <a:t> yang </a:t>
            </a:r>
            <a:r>
              <a:rPr lang="en-US" dirty="0" err="1">
                <a:ea typeface="Times New Roman" panose="02020603050405020304" pitchFamily="18" charset="0"/>
              </a:rPr>
              <a:t>sama</a:t>
            </a:r>
            <a:r>
              <a:rPr lang="en-US" dirty="0"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0158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b="1" smtClean="0">
                <a:cs typeface="Times New Roman" panose="02020603050405020304" pitchFamily="18" charset="0"/>
              </a:rPr>
              <a:t>Transformasi </a:t>
            </a:r>
            <a:r>
              <a:rPr lang="en-US" altLang="en-US" sz="3200" b="1" i="1" smtClean="0">
                <a:cs typeface="Times New Roman" panose="02020603050405020304" pitchFamily="18" charset="0"/>
              </a:rPr>
              <a:t>AddRoundKey()</a:t>
            </a:r>
            <a:endParaRPr lang="en-GB" altLang="en-US" sz="3200" b="1" smtClean="0">
              <a:cs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26561"/>
            <a:ext cx="7620000" cy="4114800"/>
          </a:xfrm>
        </p:spPr>
        <p:txBody>
          <a:bodyPr/>
          <a:lstStyle/>
          <a:p>
            <a:pPr algn="just" eaLnBrk="1" hangingPunct="1"/>
            <a:r>
              <a:rPr lang="en-US" altLang="en-US" dirty="0" err="1" smtClean="0">
                <a:cs typeface="Times New Roman" panose="02020603050405020304" pitchFamily="18" charset="0"/>
              </a:rPr>
              <a:t>Transformasi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ini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melakukan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operasi</a:t>
            </a:r>
            <a:r>
              <a:rPr lang="en-US" altLang="en-US" dirty="0" smtClean="0">
                <a:cs typeface="Times New Roman" panose="02020603050405020304" pitchFamily="18" charset="0"/>
              </a:rPr>
              <a:t> XOR </a:t>
            </a:r>
            <a:r>
              <a:rPr lang="en-US" altLang="en-US" dirty="0" err="1" smtClean="0">
                <a:cs typeface="Times New Roman" panose="02020603050405020304" pitchFamily="18" charset="0"/>
              </a:rPr>
              <a:t>terhadap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sebuah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i="1" dirty="0" smtClean="0">
                <a:cs typeface="Times New Roman" panose="02020603050405020304" pitchFamily="18" charset="0"/>
              </a:rPr>
              <a:t>round key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dengan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i="1" dirty="0" smtClean="0">
                <a:cs typeface="Times New Roman" panose="02020603050405020304" pitchFamily="18" charset="0"/>
              </a:rPr>
              <a:t>array state</a:t>
            </a:r>
            <a:r>
              <a:rPr lang="en-US" altLang="en-US" dirty="0" smtClean="0">
                <a:cs typeface="Times New Roman" panose="02020603050405020304" pitchFamily="18" charset="0"/>
              </a:rPr>
              <a:t>,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dan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hasilnya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cs typeface="Times New Roman" panose="02020603050405020304" pitchFamily="18" charset="0"/>
              </a:rPr>
              <a:t>disimpan</a:t>
            </a:r>
            <a:r>
              <a:rPr lang="en-US" altLang="en-US" dirty="0" smtClean="0">
                <a:cs typeface="Times New Roman" panose="02020603050405020304" pitchFamily="18" charset="0"/>
              </a:rPr>
              <a:t> di </a:t>
            </a:r>
            <a:r>
              <a:rPr lang="en-US" altLang="en-US" i="1" dirty="0" smtClean="0">
                <a:cs typeface="Times New Roman" panose="02020603050405020304" pitchFamily="18" charset="0"/>
              </a:rPr>
              <a:t>array</a:t>
            </a:r>
            <a:r>
              <a:rPr lang="en-US" altLang="en-US" dirty="0" smtClean="0">
                <a:cs typeface="Times New Roman" panose="02020603050405020304" pitchFamily="18" charset="0"/>
              </a:rPr>
              <a:t> </a:t>
            </a:r>
            <a:r>
              <a:rPr lang="en-US" altLang="en-US" i="1" dirty="0" smtClean="0">
                <a:cs typeface="Times New Roman" panose="02020603050405020304" pitchFamily="18" charset="0"/>
              </a:rPr>
              <a:t>state</a:t>
            </a:r>
            <a:r>
              <a:rPr lang="en-US" altLang="en-US" dirty="0" smtClean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buFontTx/>
              <a:buNone/>
            </a:pPr>
            <a:endParaRPr lang="en-GB" altLang="en-US" dirty="0" smtClean="0"/>
          </a:p>
        </p:txBody>
      </p:sp>
      <p:sp>
        <p:nvSpPr>
          <p:cNvPr id="31749" name="Date Placeholder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31750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93" y="3680114"/>
            <a:ext cx="7301511" cy="188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066800"/>
            <a:ext cx="7620000" cy="48006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Persyaratan algoritma baru: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1. T</a:t>
            </a:r>
            <a:r>
              <a:rPr lang="en-US" altLang="en-US" sz="2800" smtClean="0">
                <a:cs typeface="Times New Roman" panose="02020603050405020304" pitchFamily="18" charset="0"/>
              </a:rPr>
              <a:t>ermasuk ke dalam kelompok algoritma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        kriptografi simetri berbasis </a:t>
            </a:r>
            <a:r>
              <a:rPr lang="en-US" altLang="en-US" sz="2800" i="1" smtClean="0">
                <a:cs typeface="Times New Roman" panose="02020603050405020304" pitchFamily="18" charset="0"/>
              </a:rPr>
              <a:t>cipher</a:t>
            </a:r>
            <a:r>
              <a:rPr lang="en-US" altLang="en-US" sz="2800" smtClean="0">
                <a:cs typeface="Times New Roman" panose="02020603050405020304" pitchFamily="18" charset="0"/>
              </a:rPr>
              <a:t> blok.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	2. Seluruh rancangan algoritma harus publik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        (tidak dirahasiakan)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	3. Panjang kunci fleksibel: 128, 192, dan 256 bit.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	4. Ukuran blok yang dienkripsi adalah 128 bit.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	5. Algoritma dapat diimplementasikan baik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        sebagai </a:t>
            </a:r>
            <a:r>
              <a:rPr lang="en-US" altLang="en-US" sz="2800" i="1" smtClean="0">
                <a:cs typeface="Times New Roman" panose="02020603050405020304" pitchFamily="18" charset="0"/>
              </a:rPr>
              <a:t>software</a:t>
            </a:r>
            <a:r>
              <a:rPr lang="en-US" altLang="en-US" sz="2800" smtClean="0">
                <a:cs typeface="Times New Roman" panose="02020603050405020304" pitchFamily="18" charset="0"/>
              </a:rPr>
              <a:t> maupun </a:t>
            </a:r>
            <a:r>
              <a:rPr lang="en-US" altLang="en-US" sz="2800" i="1" smtClean="0">
                <a:cs typeface="Times New Roman" panose="02020603050405020304" pitchFamily="18" charset="0"/>
              </a:rPr>
              <a:t>hardware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  <a:r>
              <a:rPr lang="en-US" altLang="en-US" sz="2800" smtClean="0"/>
              <a:t>  </a:t>
            </a:r>
            <a:endParaRPr lang="en-GB" altLang="en-US" sz="2800" smtClean="0"/>
          </a:p>
        </p:txBody>
      </p:sp>
      <p:sp>
        <p:nvSpPr>
          <p:cNvPr id="8195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819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3277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90800"/>
            <a:ext cx="7519131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79252" y="1837681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Ekspansi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err="1" smtClean="0"/>
              <a:t>Algoritma</a:t>
            </a:r>
            <a:r>
              <a:rPr lang="en-US" sz="2400" dirty="0" smtClean="0"/>
              <a:t>: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err="1"/>
              <a:t>Salin</a:t>
            </a:r>
            <a:r>
              <a:rPr lang="en-US" sz="2400" dirty="0"/>
              <a:t> </a:t>
            </a:r>
            <a:r>
              <a:rPr lang="en-US" sz="2400" dirty="0" err="1"/>
              <a:t>elemen-elemen</a:t>
            </a:r>
            <a:r>
              <a:rPr lang="en-US" sz="2400" dirty="0"/>
              <a:t> </a:t>
            </a:r>
            <a:r>
              <a:rPr lang="en-US" sz="2400" i="1" dirty="0"/>
              <a:t>key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[0], </a:t>
            </a:r>
            <a:r>
              <a:rPr lang="en-US" sz="2400" i="1" dirty="0"/>
              <a:t>w</a:t>
            </a:r>
            <a:r>
              <a:rPr lang="en-US" sz="2400" dirty="0"/>
              <a:t>[1], </a:t>
            </a:r>
            <a:r>
              <a:rPr lang="en-US" sz="2400" i="1" dirty="0"/>
              <a:t>w</a:t>
            </a:r>
            <a:r>
              <a:rPr lang="en-US" sz="2400" dirty="0"/>
              <a:t>[2], </a:t>
            </a:r>
            <a:r>
              <a:rPr lang="en-US" sz="2400" i="1" dirty="0"/>
              <a:t>w</a:t>
            </a:r>
            <a:r>
              <a:rPr lang="en-US" sz="2400" dirty="0"/>
              <a:t>[3]. </a:t>
            </a:r>
            <a:r>
              <a:rPr lang="en-US" sz="2400" dirty="0" err="1"/>
              <a:t>Larik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[0]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pertama</a:t>
            </a:r>
            <a:r>
              <a:rPr lang="en-US" sz="2400" dirty="0"/>
              <a:t> key, </a:t>
            </a:r>
            <a:r>
              <a:rPr lang="en-US" sz="2400" i="1" dirty="0"/>
              <a:t>w</a:t>
            </a:r>
            <a:r>
              <a:rPr lang="en-US" sz="2400" dirty="0"/>
              <a:t>[1]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berikutnya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seterusnya</a:t>
            </a:r>
            <a:r>
              <a:rPr lang="en-US" sz="2400" dirty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dirty="0"/>
              <a:t> = 4 </a:t>
            </a:r>
            <a:r>
              <a:rPr lang="en-US" sz="2400" dirty="0" err="1"/>
              <a:t>sampai</a:t>
            </a:r>
            <a:r>
              <a:rPr lang="en-US" sz="2400" dirty="0"/>
              <a:t> 43, </a:t>
            </a:r>
            <a:r>
              <a:rPr lang="en-US" sz="2400" dirty="0" err="1"/>
              <a:t>lakukan</a:t>
            </a:r>
            <a:r>
              <a:rPr lang="en-US" sz="2400" dirty="0"/>
              <a:t>:</a:t>
            </a:r>
          </a:p>
          <a:p>
            <a:pPr marL="457200" lvl="0" indent="-457200">
              <a:buFont typeface="+mj-lt"/>
              <a:buAutoNum type="alphaLcParenR"/>
            </a:pPr>
            <a:r>
              <a:rPr lang="en-US" sz="2400" dirty="0" err="1"/>
              <a:t>Simpan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[</a:t>
            </a:r>
            <a:r>
              <a:rPr lang="en-US" sz="2400" i="1" dirty="0"/>
              <a:t>i</a:t>
            </a:r>
            <a:r>
              <a:rPr lang="en-US" sz="2400" dirty="0"/>
              <a:t>-1]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i="1" dirty="0"/>
              <a:t>temp</a:t>
            </a:r>
            <a:endParaRPr lang="en-US" sz="2400" dirty="0"/>
          </a:p>
          <a:p>
            <a:pPr marL="457200" lvl="0" indent="-457200">
              <a:buFont typeface="+mj-lt"/>
              <a:buAutoNum type="alphaLcParenR"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i="1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kelipatan</a:t>
            </a:r>
            <a:r>
              <a:rPr lang="en-US" sz="2400" dirty="0"/>
              <a:t> 4, </a:t>
            </a:r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i="1" dirty="0"/>
              <a:t>g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lvl="0"/>
            <a:r>
              <a:rPr lang="en-US" sz="2400" dirty="0" err="1"/>
              <a:t>Geser</a:t>
            </a:r>
            <a:r>
              <a:rPr lang="en-US" sz="2400" dirty="0"/>
              <a:t> </a:t>
            </a:r>
            <a:r>
              <a:rPr lang="en-US" sz="2400" i="1" dirty="0"/>
              <a:t>w</a:t>
            </a:r>
            <a:r>
              <a:rPr lang="en-US" sz="2400" dirty="0"/>
              <a:t>[</a:t>
            </a:r>
            <a:r>
              <a:rPr lang="en-US" sz="2400" i="1" dirty="0"/>
              <a:t>i</a:t>
            </a:r>
            <a:r>
              <a:rPr lang="en-US" sz="2400" dirty="0"/>
              <a:t>-1]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i="1" dirty="0"/>
              <a:t>byte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kiri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sirkuler</a:t>
            </a:r>
            <a:endParaRPr lang="en-US" sz="2400" dirty="0"/>
          </a:p>
          <a:p>
            <a:pPr lvl="0"/>
            <a:r>
              <a:rPr lang="en-US" sz="2400" dirty="0" err="1"/>
              <a:t>Lakukan</a:t>
            </a:r>
            <a:r>
              <a:rPr lang="en-US" sz="2400" dirty="0"/>
              <a:t> </a:t>
            </a:r>
            <a:r>
              <a:rPr lang="en-US" sz="2400" dirty="0" err="1"/>
              <a:t>substitusi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S-box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pergeseran</a:t>
            </a:r>
            <a:r>
              <a:rPr lang="en-US" sz="2400" dirty="0"/>
              <a:t> </a:t>
            </a:r>
            <a:r>
              <a:rPr lang="en-US" sz="2400" dirty="0" err="1" smtClean="0"/>
              <a:t>tersebut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177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413" y="1295400"/>
            <a:ext cx="7620000" cy="4114800"/>
          </a:xfrm>
        </p:spPr>
        <p:txBody>
          <a:bodyPr/>
          <a:lstStyle/>
          <a:p>
            <a:pPr lvl="0"/>
            <a:r>
              <a:rPr lang="en-US" sz="2400" dirty="0" smtClean="0"/>
              <a:t>XOR-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di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round constant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Rcon</a:t>
            </a:r>
            <a:r>
              <a:rPr lang="en-US" sz="2400" dirty="0" smtClean="0"/>
              <a:t>)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/4 (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Rcon</a:t>
            </a:r>
            <a:r>
              <a:rPr lang="en-US" sz="2400" dirty="0" smtClean="0"/>
              <a:t>[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/</a:t>
            </a:r>
            <a:r>
              <a:rPr lang="en-US" sz="2400" dirty="0" smtClean="0"/>
              <a:t>4]).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Rcon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berbeda-beda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smtClean="0"/>
              <a:t>j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/4,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i="1" dirty="0" err="1" smtClean="0"/>
              <a:t>Rcon</a:t>
            </a:r>
            <a:r>
              <a:rPr lang="en-US" sz="2400" dirty="0" smtClean="0"/>
              <a:t>[</a:t>
            </a:r>
            <a:r>
              <a:rPr lang="en-US" sz="2400" i="1" dirty="0" smtClean="0"/>
              <a:t>j</a:t>
            </a:r>
            <a:r>
              <a:rPr lang="en-US" sz="2400" dirty="0" smtClean="0"/>
              <a:t>] = (</a:t>
            </a:r>
            <a:r>
              <a:rPr lang="en-US" sz="2400" i="1" dirty="0" smtClean="0"/>
              <a:t>RC</a:t>
            </a:r>
            <a:r>
              <a:rPr lang="en-US" sz="2400" dirty="0" smtClean="0"/>
              <a:t>]</a:t>
            </a:r>
            <a:r>
              <a:rPr lang="en-US" sz="2400" i="1" dirty="0" smtClean="0"/>
              <a:t>j</a:t>
            </a:r>
            <a:r>
              <a:rPr lang="en-US" sz="2400" dirty="0" smtClean="0"/>
              <a:t>], 0, 0, 0),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RC</a:t>
            </a:r>
            <a:r>
              <a:rPr lang="en-US" sz="2400" dirty="0" smtClean="0"/>
              <a:t>[1]=1, </a:t>
            </a:r>
            <a:r>
              <a:rPr lang="en-US" sz="2400" i="1" dirty="0" smtClean="0"/>
              <a:t>RC</a:t>
            </a:r>
            <a:r>
              <a:rPr lang="en-US" sz="2400" dirty="0" smtClean="0"/>
              <a:t>[</a:t>
            </a:r>
            <a:r>
              <a:rPr lang="en-US" sz="2400" i="1" dirty="0" smtClean="0"/>
              <a:t>j</a:t>
            </a:r>
            <a:r>
              <a:rPr lang="en-US" sz="2400" dirty="0" smtClean="0"/>
              <a:t>] = 2</a:t>
            </a:r>
            <a:r>
              <a:rPr lang="en-US" sz="2400" dirty="0" smtClean="0">
                <a:sym typeface="Symbol" panose="05050102010706020507" pitchFamily="18" charset="2"/>
              </a:rPr>
              <a:t></a:t>
            </a:r>
            <a:r>
              <a:rPr lang="en-US" sz="2400" i="1" dirty="0" smtClean="0"/>
              <a:t>RC</a:t>
            </a:r>
            <a:r>
              <a:rPr lang="en-US" sz="2400" dirty="0" smtClean="0"/>
              <a:t>[</a:t>
            </a:r>
            <a:r>
              <a:rPr lang="en-US" sz="2400" i="1" dirty="0" smtClean="0"/>
              <a:t>j</a:t>
            </a:r>
            <a:r>
              <a:rPr lang="en-US" sz="2400" dirty="0" smtClean="0"/>
              <a:t>-1], </a:t>
            </a:r>
            <a:r>
              <a:rPr lang="en-US" sz="2400" dirty="0" err="1" smtClean="0"/>
              <a:t>simbol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anose="05050102010706020507" pitchFamily="18" charset="2"/>
              </a:rPr>
              <a:t>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didefinisikan</a:t>
            </a:r>
            <a:r>
              <a:rPr lang="en-US" sz="2400" dirty="0" smtClean="0"/>
              <a:t>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GF(2</a:t>
            </a:r>
            <a:r>
              <a:rPr lang="en-US" sz="2400" baseline="30000" dirty="0" smtClean="0"/>
              <a:t>8</a:t>
            </a:r>
            <a:r>
              <a:rPr lang="en-US" sz="2400" dirty="0" smtClean="0"/>
              <a:t>).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smtClean="0"/>
              <a:t>RC</a:t>
            </a:r>
            <a:r>
              <a:rPr lang="en-US" sz="2400" dirty="0" smtClean="0"/>
              <a:t>[</a:t>
            </a:r>
            <a:r>
              <a:rPr lang="en-US" sz="2400" i="1" dirty="0" smtClean="0"/>
              <a:t>j</a:t>
            </a:r>
            <a:r>
              <a:rPr lang="en-US" sz="2400" dirty="0" smtClean="0"/>
              <a:t>] di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heksadesimal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[STA11]: </a:t>
            </a:r>
            <a:r>
              <a:rPr lang="en-US" sz="2400" i="1" dirty="0" smtClean="0"/>
              <a:t>RC</a:t>
            </a:r>
            <a:r>
              <a:rPr lang="en-US" sz="2400" dirty="0" smtClean="0"/>
              <a:t>[1]=01, </a:t>
            </a:r>
            <a:r>
              <a:rPr lang="en-US" sz="2400" i="1" dirty="0" smtClean="0"/>
              <a:t>RC</a:t>
            </a:r>
            <a:r>
              <a:rPr lang="en-US" sz="2400" dirty="0" smtClean="0"/>
              <a:t>[2]=02, </a:t>
            </a:r>
            <a:r>
              <a:rPr lang="en-US" sz="2400" i="1" dirty="0" smtClean="0"/>
              <a:t>RC</a:t>
            </a:r>
            <a:r>
              <a:rPr lang="en-US" sz="2400" dirty="0" smtClean="0"/>
              <a:t>[3]=04, </a:t>
            </a:r>
            <a:r>
              <a:rPr lang="en-US" sz="2400" i="1" dirty="0" smtClean="0"/>
              <a:t>RC</a:t>
            </a:r>
            <a:r>
              <a:rPr lang="en-US" sz="2400" dirty="0" smtClean="0"/>
              <a:t>[4]=08, </a:t>
            </a:r>
            <a:r>
              <a:rPr lang="en-US" sz="2400" i="1" dirty="0" smtClean="0"/>
              <a:t>RC</a:t>
            </a:r>
            <a:r>
              <a:rPr lang="en-US" sz="2400" dirty="0" smtClean="0"/>
              <a:t>[5]=10, </a:t>
            </a:r>
            <a:r>
              <a:rPr lang="en-US" sz="2400" i="1" dirty="0" smtClean="0"/>
              <a:t>RC</a:t>
            </a:r>
            <a:r>
              <a:rPr lang="en-US" sz="2400" dirty="0" smtClean="0"/>
              <a:t>[6]=20, </a:t>
            </a:r>
            <a:r>
              <a:rPr lang="en-US" sz="2400" i="1" dirty="0" smtClean="0"/>
              <a:t>RC</a:t>
            </a:r>
            <a:r>
              <a:rPr lang="en-US" sz="2400" dirty="0" smtClean="0"/>
              <a:t>[7]=40, </a:t>
            </a:r>
            <a:r>
              <a:rPr lang="en-US" sz="2400" i="1" dirty="0" smtClean="0"/>
              <a:t>RC</a:t>
            </a:r>
            <a:r>
              <a:rPr lang="en-US" sz="2400" dirty="0" smtClean="0"/>
              <a:t>[8]=80, </a:t>
            </a:r>
            <a:r>
              <a:rPr lang="en-US" sz="2400" i="1" dirty="0" smtClean="0"/>
              <a:t>RC</a:t>
            </a:r>
            <a:r>
              <a:rPr lang="en-US" sz="2400" dirty="0" smtClean="0"/>
              <a:t>[9]=1B, </a:t>
            </a:r>
            <a:r>
              <a:rPr lang="en-US" sz="2400" i="1" dirty="0" smtClean="0"/>
              <a:t>RC</a:t>
            </a:r>
            <a:r>
              <a:rPr lang="en-US" sz="2400" dirty="0" smtClean="0"/>
              <a:t>[10]=36. </a:t>
            </a:r>
          </a:p>
          <a:p>
            <a:pPr lvl="0"/>
            <a:r>
              <a:rPr lang="en-US" sz="2400" dirty="0" err="1" smtClean="0"/>
              <a:t>Simpan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i="1" dirty="0" smtClean="0"/>
              <a:t>temp</a:t>
            </a:r>
          </a:p>
          <a:p>
            <a:pPr lvl="0"/>
            <a:endParaRPr lang="en-US" sz="2400" dirty="0" smtClean="0"/>
          </a:p>
          <a:p>
            <a:pPr marL="457200" lvl="0" indent="-457200">
              <a:buFont typeface="+mj-lt"/>
              <a:buAutoNum type="alphaLcParenR" startAt="3"/>
            </a:pPr>
            <a:r>
              <a:rPr lang="en-US" sz="2400" dirty="0" smtClean="0"/>
              <a:t>XOR-</a:t>
            </a:r>
            <a:r>
              <a:rPr lang="en-US" sz="2400" dirty="0" err="1" smtClean="0"/>
              <a:t>kan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en-US" sz="2400" dirty="0" smtClean="0"/>
              <a:t>[</a:t>
            </a:r>
            <a:r>
              <a:rPr lang="en-US" sz="2400" i="1" dirty="0" smtClean="0"/>
              <a:t>i</a:t>
            </a:r>
            <a:r>
              <a:rPr lang="en-US" sz="2400" dirty="0" smtClean="0"/>
              <a:t>-4]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temp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Rinaldi Munir/IF4020 Kriptografi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422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1143000" y="2590800"/>
          <a:ext cx="101346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Document" r:id="rId3" imgW="5486400" imgH="642366" progId="Word.Document.8">
                  <p:embed/>
                </p:oleObj>
              </mc:Choice>
              <mc:Fallback>
                <p:oleObj name="Document" r:id="rId3" imgW="5486400" imgH="6423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90800"/>
                        <a:ext cx="101346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7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3686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  <p:extLst>
      <p:ext uri="{BB962C8B-B14F-4D97-AF65-F5344CB8AC3E}">
        <p14:creationId xmlns:p14="http://schemas.microsoft.com/office/powerpoint/2010/main" val="3519681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1066800" y="1600200"/>
          <a:ext cx="7543800" cy="334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Document" r:id="rId3" imgW="5629656" imgH="2494026" progId="Word.Document.8">
                  <p:embed/>
                </p:oleObj>
              </mc:Choice>
              <mc:Fallback>
                <p:oleObj name="Document" r:id="rId3" imgW="5629656" imgH="2494026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0200"/>
                        <a:ext cx="7543800" cy="334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1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3789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762000"/>
            <a:ext cx="7620000" cy="510540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altLang="en-US" sz="2800" smtClean="0"/>
              <a:t>Lima finalis lomba: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800" i="1" smtClean="0">
                <a:cs typeface="Times New Roman" panose="02020603050405020304" pitchFamily="18" charset="0"/>
              </a:rPr>
              <a:t>Rijndael</a:t>
            </a:r>
            <a:r>
              <a:rPr lang="en-US" altLang="en-US" sz="2800" smtClean="0">
                <a:cs typeface="Times New Roman" panose="02020603050405020304" pitchFamily="18" charset="0"/>
              </a:rPr>
              <a:t> (dari Vincent </a:t>
            </a:r>
            <a:r>
              <a:rPr lang="en-US" altLang="en-US" sz="2800" b="1" smtClean="0">
                <a:cs typeface="Times New Roman" panose="02020603050405020304" pitchFamily="18" charset="0"/>
              </a:rPr>
              <a:t>Rij</a:t>
            </a:r>
            <a:r>
              <a:rPr lang="en-US" altLang="en-US" sz="2800" smtClean="0">
                <a:cs typeface="Times New Roman" panose="02020603050405020304" pitchFamily="18" charset="0"/>
              </a:rPr>
              <a:t>men da</a:t>
            </a:r>
            <a:r>
              <a:rPr lang="en-US" altLang="en-US" sz="2800" b="1" smtClean="0">
                <a:cs typeface="Times New Roman" panose="02020603050405020304" pitchFamily="18" charset="0"/>
              </a:rPr>
              <a:t>n</a:t>
            </a:r>
            <a:r>
              <a:rPr lang="en-US" altLang="en-US" sz="2800" smtClean="0">
                <a:cs typeface="Times New Roman" panose="02020603050405020304" pitchFamily="18" charset="0"/>
              </a:rPr>
              <a:t> Joan </a:t>
            </a:r>
            <a:r>
              <a:rPr lang="en-US" altLang="en-US" sz="2800" b="1" smtClean="0">
                <a:cs typeface="Times New Roman" panose="02020603050405020304" pitchFamily="18" charset="0"/>
              </a:rPr>
              <a:t>Dae</a:t>
            </a:r>
            <a:r>
              <a:rPr lang="en-US" altLang="en-US" sz="2800" smtClean="0">
                <a:cs typeface="Times New Roman" panose="02020603050405020304" pitchFamily="18" charset="0"/>
              </a:rPr>
              <a:t>men – Be</a:t>
            </a:r>
            <a:r>
              <a:rPr lang="en-US" altLang="en-US" sz="2800" b="1" smtClean="0">
                <a:cs typeface="Times New Roman" panose="02020603050405020304" pitchFamily="18" charset="0"/>
              </a:rPr>
              <a:t>l</a:t>
            </a:r>
            <a:r>
              <a:rPr lang="en-US" altLang="en-US" sz="2800" smtClean="0">
                <a:cs typeface="Times New Roman" panose="02020603050405020304" pitchFamily="18" charset="0"/>
              </a:rPr>
              <a:t>gia, 86 suara)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800" i="1" smtClean="0">
                <a:cs typeface="Times New Roman" panose="02020603050405020304" pitchFamily="18" charset="0"/>
              </a:rPr>
              <a:t>Serpent</a:t>
            </a:r>
            <a:r>
              <a:rPr lang="en-US" altLang="en-US" sz="2800" smtClean="0">
                <a:cs typeface="Times New Roman" panose="02020603050405020304" pitchFamily="18" charset="0"/>
              </a:rPr>
              <a:t> (dari Ross Anderson, Eli Biham, dan Lars Knudsen – Inggris, Israel, dan Norwegia, 59 suara).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800" i="1" smtClean="0">
                <a:cs typeface="Times New Roman" panose="02020603050405020304" pitchFamily="18" charset="0"/>
              </a:rPr>
              <a:t>Twofish</a:t>
            </a:r>
            <a:r>
              <a:rPr lang="en-US" altLang="en-US" sz="2800" smtClean="0">
                <a:cs typeface="Times New Roman" panose="02020603050405020304" pitchFamily="18" charset="0"/>
              </a:rPr>
              <a:t> (dari tim yang diketuai oleh Bruce Schneier – USA, 31 suara)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800" i="1" smtClean="0">
                <a:cs typeface="Times New Roman" panose="02020603050405020304" pitchFamily="18" charset="0"/>
              </a:rPr>
              <a:t>RC6</a:t>
            </a:r>
            <a:r>
              <a:rPr lang="en-US" altLang="en-US" sz="2800" smtClean="0">
                <a:cs typeface="Times New Roman" panose="02020603050405020304" pitchFamily="18" charset="0"/>
              </a:rPr>
              <a:t> (dari Laboratorium </a:t>
            </a:r>
            <a:r>
              <a:rPr lang="en-US" altLang="en-US" sz="2800" i="1" smtClean="0">
                <a:cs typeface="Times New Roman" panose="02020603050405020304" pitchFamily="18" charset="0"/>
              </a:rPr>
              <a:t>RSA</a:t>
            </a:r>
            <a:r>
              <a:rPr lang="en-US" altLang="en-US" sz="2800" smtClean="0">
                <a:cs typeface="Times New Roman" panose="02020603050405020304" pitchFamily="18" charset="0"/>
              </a:rPr>
              <a:t> – USA, 23 suara)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z="2800" i="1" smtClean="0">
                <a:cs typeface="Times New Roman" panose="02020603050405020304" pitchFamily="18" charset="0"/>
              </a:rPr>
              <a:t>MARS</a:t>
            </a:r>
            <a:r>
              <a:rPr lang="en-US" altLang="en-US" sz="2800" smtClean="0">
                <a:cs typeface="Times New Roman" panose="02020603050405020304" pitchFamily="18" charset="0"/>
              </a:rPr>
              <a:t> (dari IBM, 13 suara)</a:t>
            </a:r>
            <a:endParaRPr lang="en-GB" altLang="en-US" sz="2800" smtClean="0"/>
          </a:p>
        </p:txBody>
      </p:sp>
      <p:sp>
        <p:nvSpPr>
          <p:cNvPr id="9219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922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cs typeface="Times New Roman" panose="02020603050405020304" pitchFamily="18" charset="0"/>
              </a:rPr>
              <a:t>Pada bulan Oktober 2000, </a:t>
            </a:r>
            <a:r>
              <a:rPr lang="en-US" altLang="en-US" i="1" smtClean="0">
                <a:cs typeface="Times New Roman" panose="02020603050405020304" pitchFamily="18" charset="0"/>
              </a:rPr>
              <a:t>NIST</a:t>
            </a:r>
            <a:r>
              <a:rPr lang="en-US" altLang="en-US" smtClean="0">
                <a:cs typeface="Times New Roman" panose="02020603050405020304" pitchFamily="18" charset="0"/>
              </a:rPr>
              <a:t> mengumumkan untuk memilih Rijndael (dibaca: Rhine-doll)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cs typeface="Times New Roman" panose="02020603050405020304" pitchFamily="18" charset="0"/>
              </a:rPr>
              <a:t>Pada bulan November 2001, Rijndael ditetapkan sebagai AES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cs typeface="Times New Roman" panose="02020603050405020304" pitchFamily="18" charset="0"/>
              </a:rPr>
              <a:t>Diharapkan Rijndael menjadi standard kriptografi yang dominan paling sedikit selama 10 tahun. </a:t>
            </a:r>
            <a:endParaRPr lang="en-GB" altLang="en-US" smtClean="0"/>
          </a:p>
        </p:txBody>
      </p:sp>
      <p:sp>
        <p:nvSpPr>
          <p:cNvPr id="1024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024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mtClean="0"/>
              <a:t>Spesifikasi Algoritma Rijndael</a:t>
            </a:r>
            <a:endParaRPr lang="en-GB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Rijndael mendukung panjang kunci 128 bit sampai 256 bit dengan step 32 bit.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Panjang kunci dan ukuran blok dapat dipilih secara independen.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 Setiap blok dienkripsi dalam sejumlah putaran tertentu, sebagaimana halnya pada </a:t>
            </a:r>
            <a:r>
              <a:rPr lang="en-US" altLang="en-US" sz="2800" i="1" smtClean="0">
                <a:cs typeface="Times New Roman" panose="02020603050405020304" pitchFamily="18" charset="0"/>
              </a:rPr>
              <a:t>DES</a:t>
            </a:r>
            <a:r>
              <a:rPr lang="en-US" altLang="en-US" sz="2800" smtClean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 Karena </a:t>
            </a:r>
            <a:r>
              <a:rPr lang="en-US" altLang="en-US" sz="2800" i="1" smtClean="0">
                <a:cs typeface="Times New Roman" panose="02020603050405020304" pitchFamily="18" charset="0"/>
              </a:rPr>
              <a:t>AES</a:t>
            </a:r>
            <a:r>
              <a:rPr lang="en-US" altLang="en-US" sz="2800" smtClean="0">
                <a:cs typeface="Times New Roman" panose="02020603050405020304" pitchFamily="18" charset="0"/>
              </a:rPr>
              <a:t> menetapkan panjang kunci adalah 128, 192, dan 256, maka dikenal </a:t>
            </a:r>
            <a:r>
              <a:rPr lang="en-US" altLang="en-US" sz="2800" i="1" smtClean="0">
                <a:cs typeface="Times New Roman" panose="02020603050405020304" pitchFamily="18" charset="0"/>
              </a:rPr>
              <a:t>AES</a:t>
            </a:r>
            <a:r>
              <a:rPr lang="en-US" altLang="en-US" sz="2800" smtClean="0">
                <a:cs typeface="Times New Roman" panose="02020603050405020304" pitchFamily="18" charset="0"/>
              </a:rPr>
              <a:t>-128, </a:t>
            </a:r>
            <a:r>
              <a:rPr lang="en-US" altLang="en-US" sz="2800" i="1" smtClean="0">
                <a:cs typeface="Times New Roman" panose="02020603050405020304" pitchFamily="18" charset="0"/>
              </a:rPr>
              <a:t>AES</a:t>
            </a:r>
            <a:r>
              <a:rPr lang="en-US" altLang="en-US" sz="2800" smtClean="0">
                <a:cs typeface="Times New Roman" panose="02020603050405020304" pitchFamily="18" charset="0"/>
              </a:rPr>
              <a:t>-192, dan </a:t>
            </a:r>
            <a:r>
              <a:rPr lang="en-US" altLang="en-US" sz="2800" i="1" smtClean="0">
                <a:cs typeface="Times New Roman" panose="02020603050405020304" pitchFamily="18" charset="0"/>
              </a:rPr>
              <a:t>AES</a:t>
            </a:r>
            <a:r>
              <a:rPr lang="en-US" altLang="en-US" sz="2800" smtClean="0">
                <a:cs typeface="Times New Roman" panose="02020603050405020304" pitchFamily="18" charset="0"/>
              </a:rPr>
              <a:t>-256.</a:t>
            </a:r>
            <a:endParaRPr lang="en-GB" altLang="en-US" sz="2800" smtClean="0"/>
          </a:p>
        </p:txBody>
      </p:sp>
      <p:sp>
        <p:nvSpPr>
          <p:cNvPr id="11268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1269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smtClean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Secara de-fakto, hanya ada dua varian </a:t>
            </a:r>
            <a:r>
              <a:rPr lang="en-US" altLang="en-US" i="1" smtClean="0">
                <a:cs typeface="Times New Roman" panose="02020603050405020304" pitchFamily="18" charset="0"/>
              </a:rPr>
              <a:t>AES</a:t>
            </a:r>
            <a:r>
              <a:rPr lang="en-US" altLang="en-US" smtClean="0">
                <a:cs typeface="Times New Roman" panose="02020603050405020304" pitchFamily="18" charset="0"/>
              </a:rPr>
              <a:t>, yaitu </a:t>
            </a:r>
            <a:r>
              <a:rPr lang="en-US" altLang="en-US" i="1" smtClean="0">
                <a:cs typeface="Times New Roman" panose="02020603050405020304" pitchFamily="18" charset="0"/>
              </a:rPr>
              <a:t>AES</a:t>
            </a:r>
            <a:r>
              <a:rPr lang="en-US" altLang="en-US" smtClean="0">
                <a:cs typeface="Times New Roman" panose="02020603050405020304" pitchFamily="18" charset="0"/>
              </a:rPr>
              <a:t>-128 dan </a:t>
            </a:r>
            <a:r>
              <a:rPr lang="en-US" altLang="en-US" i="1" smtClean="0">
                <a:cs typeface="Times New Roman" panose="02020603050405020304" pitchFamily="18" charset="0"/>
              </a:rPr>
              <a:t>AES</a:t>
            </a:r>
            <a:r>
              <a:rPr lang="en-US" altLang="en-US" smtClean="0">
                <a:cs typeface="Times New Roman" panose="02020603050405020304" pitchFamily="18" charset="0"/>
              </a:rPr>
              <a:t>-256, karena akan sangat jarang pengguna menggunakan kunci yang panjangnya 192 bit.</a:t>
            </a:r>
            <a:endParaRPr lang="en-GB" altLang="en-US" smtClean="0"/>
          </a:p>
        </p:txBody>
      </p:sp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762000" y="1600200"/>
          <a:ext cx="80010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" r:id="rId3" imgW="5631180" imgH="1155954" progId="Word.Document.8">
                  <p:embed/>
                </p:oleObj>
              </mc:Choice>
              <mc:Fallback>
                <p:oleObj name="Document" r:id="rId3" imgW="5631180" imgH="115595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80010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57200"/>
            <a:ext cx="762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Dengan panjang kunci 128-bit, maka terdapat  sebanyak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 		2</a:t>
            </a:r>
            <a:r>
              <a:rPr lang="en-US" altLang="en-US" sz="2800" baseline="30000" smtClean="0">
                <a:cs typeface="Times New Roman" panose="02020603050405020304" pitchFamily="18" charset="0"/>
              </a:rPr>
              <a:t>128</a:t>
            </a:r>
            <a:r>
              <a:rPr lang="en-US" altLang="en-US" sz="2800" smtClean="0">
                <a:cs typeface="Times New Roman" panose="02020603050405020304" pitchFamily="18" charset="0"/>
              </a:rPr>
              <a:t> = 3,4 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800" smtClean="0">
                <a:cs typeface="Times New Roman" panose="02020603050405020304" pitchFamily="18" charset="0"/>
              </a:rPr>
              <a:t> 10</a:t>
            </a:r>
            <a:r>
              <a:rPr lang="en-US" altLang="en-US" sz="2800" baseline="30000" smtClean="0">
                <a:cs typeface="Times New Roman" panose="02020603050405020304" pitchFamily="18" charset="0"/>
              </a:rPr>
              <a:t>38</a:t>
            </a:r>
            <a:r>
              <a:rPr lang="en-US" altLang="en-US" sz="2800" smtClean="0">
                <a:cs typeface="Times New Roman" panose="02020603050405020304" pitchFamily="18" charset="0"/>
              </a:rPr>
              <a:t>  kemungkinan kunci.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Jika komputer tercepat dapat mencoba 1 juta kunci setiap detik, maka akan dibutuhkan waktu 5,4 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800" smtClean="0">
                <a:cs typeface="Times New Roman" panose="02020603050405020304" pitchFamily="18" charset="0"/>
              </a:rPr>
              <a:t> 10</a:t>
            </a:r>
            <a:r>
              <a:rPr lang="en-US" altLang="en-US" sz="2800" baseline="30000" smtClean="0">
                <a:cs typeface="Times New Roman" panose="02020603050405020304" pitchFamily="18" charset="0"/>
              </a:rPr>
              <a:t>24</a:t>
            </a:r>
            <a:r>
              <a:rPr lang="en-US" altLang="en-US" sz="2800" smtClean="0">
                <a:cs typeface="Times New Roman" panose="02020603050405020304" pitchFamily="18" charset="0"/>
              </a:rPr>
              <a:t> tahun untuk mencoba seluruh kunci.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cs typeface="Times New Roman" panose="02020603050405020304" pitchFamily="18" charset="0"/>
              </a:rPr>
              <a:t>Jika tercepat yang dapat mencoba 1 juta kunci setiap milidetik, maka dibutuhkan waktu 5,4 </a:t>
            </a:r>
            <a:r>
              <a:rPr lang="en-US" altLang="en-US" sz="2800" smtClean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800" smtClean="0">
                <a:cs typeface="Times New Roman" panose="02020603050405020304" pitchFamily="18" charset="0"/>
              </a:rPr>
              <a:t> 10</a:t>
            </a:r>
            <a:r>
              <a:rPr lang="en-US" altLang="en-US" sz="2800" baseline="30000" smtClean="0">
                <a:cs typeface="Times New Roman" panose="02020603050405020304" pitchFamily="18" charset="0"/>
              </a:rPr>
              <a:t>18</a:t>
            </a:r>
            <a:r>
              <a:rPr lang="en-US" altLang="en-US" sz="2800" smtClean="0">
                <a:cs typeface="Times New Roman" panose="02020603050405020304" pitchFamily="18" charset="0"/>
              </a:rPr>
              <a:t> tahun untuk mencoba seluruh kunci. </a:t>
            </a:r>
            <a:endParaRPr lang="en-GB" altLang="en-US" sz="2800" smtClean="0"/>
          </a:p>
        </p:txBody>
      </p:sp>
      <p:sp>
        <p:nvSpPr>
          <p:cNvPr id="13315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3316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b="1" smtClean="0">
                <a:cs typeface="Times New Roman" panose="02020603050405020304" pitchFamily="18" charset="0"/>
              </a:rPr>
              <a:t>Algoritma </a:t>
            </a:r>
            <a:r>
              <a:rPr lang="en-US" altLang="en-US" b="1" i="1" smtClean="0">
                <a:cs typeface="Times New Roman" panose="02020603050405020304" pitchFamily="18" charset="0"/>
              </a:rPr>
              <a:t>Rijndael</a:t>
            </a:r>
            <a:endParaRPr lang="en-GB" altLang="en-US" b="1" smtClean="0">
              <a:cs typeface="Times New Roman" panose="02020603050405020304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Tidak seperti </a:t>
            </a:r>
            <a:r>
              <a:rPr lang="en-US" altLang="en-US" i="1" smtClean="0"/>
              <a:t>DES</a:t>
            </a:r>
            <a:r>
              <a:rPr lang="en-US" altLang="en-US" smtClean="0"/>
              <a:t> yang berorientasi bit, </a:t>
            </a:r>
            <a:r>
              <a:rPr lang="en-US" altLang="en-US" i="1" smtClean="0"/>
              <a:t>Rijndael</a:t>
            </a:r>
            <a:r>
              <a:rPr lang="en-US" altLang="en-US" smtClean="0"/>
              <a:t> beroperasi dalam orientasi </a:t>
            </a:r>
            <a:r>
              <a:rPr lang="en-US" altLang="en-US" i="1" smtClean="0"/>
              <a:t>byte.</a:t>
            </a:r>
          </a:p>
          <a:p>
            <a:pPr eaLnBrk="1" hangingPunct="1"/>
            <a:r>
              <a:rPr lang="en-US" altLang="en-US" smtClean="0">
                <a:cs typeface="Times New Roman" panose="02020603050405020304" pitchFamily="18" charset="0"/>
              </a:rPr>
              <a:t>Setiap putaran mengunakan kunci internal yang berbeda (disebut </a:t>
            </a:r>
            <a:r>
              <a:rPr lang="en-US" altLang="en-US" i="1" smtClean="0">
                <a:cs typeface="Times New Roman" panose="02020603050405020304" pitchFamily="18" charset="0"/>
              </a:rPr>
              <a:t>round key</a:t>
            </a:r>
            <a:r>
              <a:rPr lang="en-US" altLang="en-US" smtClean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r>
              <a:rPr lang="en-US" altLang="en-US" i="1" smtClean="0">
                <a:cs typeface="Times New Roman" panose="02020603050405020304" pitchFamily="18" charset="0"/>
              </a:rPr>
              <a:t>Enciphering</a:t>
            </a:r>
            <a:r>
              <a:rPr lang="en-US" altLang="en-US" smtClean="0">
                <a:cs typeface="Times New Roman" panose="02020603050405020304" pitchFamily="18" charset="0"/>
              </a:rPr>
              <a:t> melibatkan operasi substitusi dan permutasi.</a:t>
            </a:r>
            <a:endParaRPr lang="en-GB" altLang="en-US" smtClean="0">
              <a:cs typeface="Times New Roman" panose="02020603050405020304" pitchFamily="18" charset="0"/>
            </a:endParaRPr>
          </a:p>
        </p:txBody>
      </p:sp>
      <p:sp>
        <p:nvSpPr>
          <p:cNvPr id="14340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 smtClean="0"/>
          </a:p>
        </p:txBody>
      </p:sp>
      <p:sp>
        <p:nvSpPr>
          <p:cNvPr id="14341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139</TotalTime>
  <Words>975</Words>
  <Application>Microsoft Office PowerPoint</Application>
  <PresentationFormat>On-screen Show (4:3)</PresentationFormat>
  <Paragraphs>161</Paragraphs>
  <Slides>34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Times New Roman</vt:lpstr>
      <vt:lpstr>Arial</vt:lpstr>
      <vt:lpstr>Calibri</vt:lpstr>
      <vt:lpstr>Symbol</vt:lpstr>
      <vt:lpstr>Courier New</vt:lpstr>
      <vt:lpstr>Notebook</vt:lpstr>
      <vt:lpstr>Microsoft Word Document</vt:lpstr>
      <vt:lpstr>VISIO 5 Drawing</vt:lpstr>
      <vt:lpstr>Microsoft Equation 3.0</vt:lpstr>
      <vt:lpstr>Advanced Encryption Standard (AES)</vt:lpstr>
      <vt:lpstr>Latar Belakang</vt:lpstr>
      <vt:lpstr>PowerPoint Presentation</vt:lpstr>
      <vt:lpstr>PowerPoint Presentation</vt:lpstr>
      <vt:lpstr>PowerPoint Presentation</vt:lpstr>
      <vt:lpstr>Spesifikasi Algoritma Rijndael</vt:lpstr>
      <vt:lpstr>PowerPoint Presentation</vt:lpstr>
      <vt:lpstr>PowerPoint Presentation</vt:lpstr>
      <vt:lpstr>Algoritma Rijndael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elemen state dalam notasi HEX) </vt:lpstr>
      <vt:lpstr>Transformasi SubBytes() </vt:lpstr>
      <vt:lpstr>PowerPoint Presentation</vt:lpstr>
      <vt:lpstr>Transformasi ShiftRows()</vt:lpstr>
      <vt:lpstr>PowerPoint Presentation</vt:lpstr>
      <vt:lpstr>PowerPoint Presentation</vt:lpstr>
      <vt:lpstr>Transformasi MixColumns()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Transformasi AddRoundKey()</vt:lpstr>
      <vt:lpstr>PowerPoint Presentation</vt:lpstr>
      <vt:lpstr>Ekspansi Kunci</vt:lpstr>
      <vt:lpstr>PowerPoint Presentation</vt:lpstr>
      <vt:lpstr>PowerPoint Presentation</vt:lpstr>
      <vt:lpstr>PowerPoint Presentation</vt:lpstr>
    </vt:vector>
  </TitlesOfParts>
  <Company>Institut Teknologi Bandung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Encryption Standard (AES)</dc:title>
  <dc:creator>IF-User</dc:creator>
  <cp:lastModifiedBy>ACER</cp:lastModifiedBy>
  <cp:revision>13</cp:revision>
  <dcterms:created xsi:type="dcterms:W3CDTF">2005-10-07T02:17:42Z</dcterms:created>
  <dcterms:modified xsi:type="dcterms:W3CDTF">2018-02-18T10:43:50Z</dcterms:modified>
</cp:coreProperties>
</file>