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handoutMasterIdLst>
    <p:handoutMasterId r:id="rId69"/>
  </p:handoutMasterIdLst>
  <p:sldIdLst>
    <p:sldId id="256" r:id="rId2"/>
    <p:sldId id="291" r:id="rId3"/>
    <p:sldId id="315" r:id="rId4"/>
    <p:sldId id="381" r:id="rId5"/>
    <p:sldId id="323" r:id="rId6"/>
    <p:sldId id="324" r:id="rId7"/>
    <p:sldId id="325" r:id="rId8"/>
    <p:sldId id="333" r:id="rId9"/>
    <p:sldId id="334" r:id="rId10"/>
    <p:sldId id="398" r:id="rId11"/>
    <p:sldId id="327" r:id="rId12"/>
    <p:sldId id="335" r:id="rId13"/>
    <p:sldId id="399" r:id="rId14"/>
    <p:sldId id="328" r:id="rId15"/>
    <p:sldId id="330" r:id="rId16"/>
    <p:sldId id="331" r:id="rId17"/>
    <p:sldId id="332" r:id="rId18"/>
    <p:sldId id="368" r:id="rId19"/>
    <p:sldId id="340" r:id="rId20"/>
    <p:sldId id="343" r:id="rId21"/>
    <p:sldId id="344" r:id="rId22"/>
    <p:sldId id="345" r:id="rId23"/>
    <p:sldId id="336" r:id="rId24"/>
    <p:sldId id="337" r:id="rId25"/>
    <p:sldId id="338" r:id="rId26"/>
    <p:sldId id="339" r:id="rId27"/>
    <p:sldId id="349" r:id="rId28"/>
    <p:sldId id="346" r:id="rId29"/>
    <p:sldId id="348" r:id="rId30"/>
    <p:sldId id="350" r:id="rId31"/>
    <p:sldId id="352" r:id="rId32"/>
    <p:sldId id="363" r:id="rId33"/>
    <p:sldId id="366" r:id="rId34"/>
    <p:sldId id="353" r:id="rId35"/>
    <p:sldId id="355" r:id="rId36"/>
    <p:sldId id="359" r:id="rId37"/>
    <p:sldId id="367" r:id="rId38"/>
    <p:sldId id="356" r:id="rId39"/>
    <p:sldId id="360" r:id="rId40"/>
    <p:sldId id="361" r:id="rId41"/>
    <p:sldId id="362" r:id="rId42"/>
    <p:sldId id="364" r:id="rId43"/>
    <p:sldId id="365" r:id="rId44"/>
    <p:sldId id="369" r:id="rId45"/>
    <p:sldId id="370" r:id="rId46"/>
    <p:sldId id="371" r:id="rId47"/>
    <p:sldId id="372" r:id="rId48"/>
    <p:sldId id="374" r:id="rId49"/>
    <p:sldId id="376" r:id="rId50"/>
    <p:sldId id="377" r:id="rId51"/>
    <p:sldId id="378" r:id="rId52"/>
    <p:sldId id="379" r:id="rId53"/>
    <p:sldId id="380" r:id="rId54"/>
    <p:sldId id="384" r:id="rId55"/>
    <p:sldId id="385" r:id="rId56"/>
    <p:sldId id="389" r:id="rId57"/>
    <p:sldId id="390" r:id="rId58"/>
    <p:sldId id="391" r:id="rId59"/>
    <p:sldId id="392" r:id="rId60"/>
    <p:sldId id="383" r:id="rId61"/>
    <p:sldId id="386" r:id="rId62"/>
    <p:sldId id="388" r:id="rId63"/>
    <p:sldId id="394" r:id="rId64"/>
    <p:sldId id="395" r:id="rId65"/>
    <p:sldId id="396" r:id="rId66"/>
    <p:sldId id="397" r:id="rId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7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92764-7AB1-42D3-95F3-8F3FB1ADC5CD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FA66AD-8F02-4798-A50F-D39C8802FC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9083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C2A2B4-894D-4824-8471-87FF4F5124DC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E62D3-89B4-4182-9370-57FA698A5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5050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E62D3-89B4-4182-9370-57FA698A536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353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835F21-AF52-424B-B10B-DA1203165A83}" type="slidenum">
              <a:rPr lang="en-US"/>
              <a:pPr/>
              <a:t>58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54541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0F4808-6DF8-40EB-995D-F43E8C074AE7}" type="slidenum">
              <a:rPr lang="en-US"/>
              <a:pPr/>
              <a:t>62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45943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B3C61E-04FD-4EFA-A78A-17DD529C57EB}" type="slidenum">
              <a:rPr lang="en-US"/>
              <a:pPr/>
              <a:t>63</a:t>
            </a:fld>
            <a:endParaRPr 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08837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357382-8188-4B1F-968E-9CF6F5FBC04D}" type="slidenum">
              <a:rPr lang="en-US"/>
              <a:pPr/>
              <a:t>64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89689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754312-383B-4497-BD57-0F9D69715A76}" type="slidenum">
              <a:rPr lang="en-US"/>
              <a:pPr/>
              <a:t>65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7880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601E-A945-44CF-9789-9327338D035C}" type="datetime1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E8F1-CE08-4B83-824B-12E9AAE101F4}" type="datetime1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9DE0-7B93-49EA-BF4C-9D84EEF0DEB3}" type="datetime1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D2691-EBC2-4D13-BBE3-5DAE01B45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CB1A1-7DCA-4ABD-ADBC-19F9B84D5924}" type="datetime1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8E1BE-AFA5-49E9-8EAA-86164FE842D4}" type="datetime1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F2F3D-29A0-4A15-8FB1-2F19C45355D4}" type="datetime1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F5AF-A90D-4331-B1FC-BDDBCDB93D69}" type="datetime1">
              <a:rPr lang="en-US" smtClean="0"/>
              <a:pPr/>
              <a:t>3/23/2015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576F-519D-47B5-9347-60F27B04A5D3}" type="datetime1">
              <a:rPr lang="en-US" smtClean="0"/>
              <a:pPr/>
              <a:t>3/23/2015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9B0-ECFB-4858-81B3-AA76A5C82A5B}" type="datetime1">
              <a:rPr lang="en-US" smtClean="0"/>
              <a:pPr/>
              <a:t>3/23/2015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2006-331A-47C4-972E-63E24F5C7300}" type="datetime1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B51D-62B8-47F6-96C3-5AB153CBF5AE}" type="datetime1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14D32-5B6E-4DA2-8844-67920DA7F4D6}" type="datetime1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Alma_mater" TargetMode="External"/><Relationship Id="rId13" Type="http://schemas.openxmlformats.org/officeDocument/2006/relationships/hyperlink" Target="http://en.wikipedia.org/wiki/Abelian_variety_of_CM-type" TargetMode="External"/><Relationship Id="rId18" Type="http://schemas.openxmlformats.org/officeDocument/2006/relationships/hyperlink" Target="http://en.wikipedia.org/wiki/Abelian_group" TargetMode="External"/><Relationship Id="rId26" Type="http://schemas.openxmlformats.org/officeDocument/2006/relationships/hyperlink" Target="http://en.wikipedia.org/wiki/Abel%27s_summation_formula" TargetMode="External"/><Relationship Id="rId39" Type="http://schemas.openxmlformats.org/officeDocument/2006/relationships/hyperlink" Target="http://en.wikipedia.org/wiki/Adrien-Marie_Legendre" TargetMode="External"/><Relationship Id="rId3" Type="http://schemas.openxmlformats.org/officeDocument/2006/relationships/hyperlink" Target="http://en.wikipedia.org/wiki/Nedstrand" TargetMode="External"/><Relationship Id="rId21" Type="http://schemas.openxmlformats.org/officeDocument/2006/relationships/hyperlink" Target="http://en.wikipedia.org/wiki/Abel%27s_irreducibility_theorem" TargetMode="External"/><Relationship Id="rId34" Type="http://schemas.openxmlformats.org/officeDocument/2006/relationships/hyperlink" Target="http://en.wikipedia.org/wiki/Elliptic_functions" TargetMode="External"/><Relationship Id="rId7" Type="http://schemas.openxmlformats.org/officeDocument/2006/relationships/hyperlink" Target="http://en.wikipedia.org/wiki/Mathematics" TargetMode="External"/><Relationship Id="rId12" Type="http://schemas.openxmlformats.org/officeDocument/2006/relationships/hyperlink" Target="http://en.wikipedia.org/wiki/Abelian_variety" TargetMode="External"/><Relationship Id="rId17" Type="http://schemas.openxmlformats.org/officeDocument/2006/relationships/hyperlink" Target="http://en.wikipedia.org/wiki/Abel_function" TargetMode="External"/><Relationship Id="rId25" Type="http://schemas.openxmlformats.org/officeDocument/2006/relationships/hyperlink" Target="http://en.wikipedia.org/wiki/Abel_sum" TargetMode="External"/><Relationship Id="rId33" Type="http://schemas.openxmlformats.org/officeDocument/2006/relationships/hyperlink" Target="http://en.wikipedia.org/wiki/General_quintic_equation" TargetMode="External"/><Relationship Id="rId38" Type="http://schemas.openxmlformats.org/officeDocument/2006/relationships/hyperlink" Target="http://en.wikipedia.org/wiki/Niels_Henrik_Abel#cite_note-2" TargetMode="External"/><Relationship Id="rId2" Type="http://schemas.openxmlformats.org/officeDocument/2006/relationships/image" Target="../media/image2.jpeg"/><Relationship Id="rId16" Type="http://schemas.openxmlformats.org/officeDocument/2006/relationships/hyperlink" Target="http://en.wikipedia.org/wiki/Abelian_extension" TargetMode="External"/><Relationship Id="rId20" Type="http://schemas.openxmlformats.org/officeDocument/2006/relationships/hyperlink" Target="http://en.wikipedia.org/wiki/Abel%27s_inequality" TargetMode="External"/><Relationship Id="rId29" Type="http://schemas.openxmlformats.org/officeDocument/2006/relationships/hyperlink" Target="http://en.wikipedia.org/wiki/Abel_transform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Norway" TargetMode="External"/><Relationship Id="rId11" Type="http://schemas.openxmlformats.org/officeDocument/2006/relationships/hyperlink" Target="http://en.wikipedia.org/wiki/Abelian_category" TargetMode="External"/><Relationship Id="rId24" Type="http://schemas.openxmlformats.org/officeDocument/2006/relationships/hyperlink" Target="http://en.wikipedia.org/wiki/Abel%E2%80%93Ruffini_theorem" TargetMode="External"/><Relationship Id="rId32" Type="http://schemas.openxmlformats.org/officeDocument/2006/relationships/hyperlink" Target="http://en.wikipedia.org/wiki/Mathematician" TargetMode="External"/><Relationship Id="rId37" Type="http://schemas.openxmlformats.org/officeDocument/2006/relationships/hyperlink" Target="http://en.wikipedia.org/wiki/Charles_Hermite" TargetMode="External"/><Relationship Id="rId40" Type="http://schemas.openxmlformats.org/officeDocument/2006/relationships/hyperlink" Target="http://en.wikipedia.org/wiki/Niels_Henrik_Abel#cite_note-3" TargetMode="External"/><Relationship Id="rId5" Type="http://schemas.openxmlformats.org/officeDocument/2006/relationships/hyperlink" Target="http://en.wikipedia.org/wiki/Froland" TargetMode="External"/><Relationship Id="rId15" Type="http://schemas.openxmlformats.org/officeDocument/2006/relationships/hyperlink" Target="http://en.wikipedia.org/wiki/Abel_equation_of_the_first_kind" TargetMode="External"/><Relationship Id="rId23" Type="http://schemas.openxmlformats.org/officeDocument/2006/relationships/hyperlink" Target="http://en.wikipedia.org/wiki/Abel%E2%80%93Plana_formula" TargetMode="External"/><Relationship Id="rId28" Type="http://schemas.openxmlformats.org/officeDocument/2006/relationships/hyperlink" Target="http://en.wikipedia.org/wiki/Abel_transform" TargetMode="External"/><Relationship Id="rId36" Type="http://schemas.openxmlformats.org/officeDocument/2006/relationships/hyperlink" Target="http://en.wikipedia.org/wiki/Niels_Henrik_Abel#cite_note-todayinsci.com-1" TargetMode="External"/><Relationship Id="rId10" Type="http://schemas.openxmlformats.org/officeDocument/2006/relationships/hyperlink" Target="http://en.wikipedia.org/wiki/Abel%27s_binomial_theorem" TargetMode="External"/><Relationship Id="rId19" Type="http://schemas.openxmlformats.org/officeDocument/2006/relationships/hyperlink" Target="http://en.wikipedia.org/wiki/Abel%27s_identity" TargetMode="External"/><Relationship Id="rId31" Type="http://schemas.openxmlformats.org/officeDocument/2006/relationships/hyperlink" Target="http://en.wikipedia.org/wiki/Norwegian_people" TargetMode="External"/><Relationship Id="rId4" Type="http://schemas.openxmlformats.org/officeDocument/2006/relationships/hyperlink" Target="http://en.wikipedia.org/wiki/Denmark-Norway" TargetMode="External"/><Relationship Id="rId9" Type="http://schemas.openxmlformats.org/officeDocument/2006/relationships/hyperlink" Target="http://en.wikipedia.org/wiki/University_of_Oslo" TargetMode="External"/><Relationship Id="rId14" Type="http://schemas.openxmlformats.org/officeDocument/2006/relationships/hyperlink" Target="http://en.wikipedia.org/wiki/Abel_equation" TargetMode="External"/><Relationship Id="rId22" Type="http://schemas.openxmlformats.org/officeDocument/2006/relationships/hyperlink" Target="http://en.wikipedia.org/wiki/Abel%E2%80%93Jacobi_map" TargetMode="External"/><Relationship Id="rId27" Type="http://schemas.openxmlformats.org/officeDocument/2006/relationships/hyperlink" Target="http://en.wikipedia.org/wiki/Abel%27s_theorem" TargetMode="External"/><Relationship Id="rId30" Type="http://schemas.openxmlformats.org/officeDocument/2006/relationships/hyperlink" Target="http://en.wikipedia.org/wiki/Dual_abelian_variety" TargetMode="External"/><Relationship Id="rId35" Type="http://schemas.openxmlformats.org/officeDocument/2006/relationships/hyperlink" Target="http://en.wikipedia.org/wiki/Abelian_function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ourg-la-Reine" TargetMode="External"/><Relationship Id="rId7" Type="http://schemas.openxmlformats.org/officeDocument/2006/relationships/hyperlink" Target="http://en.wikipedia.org/wiki/Abelian_integra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Theory_of_equations" TargetMode="External"/><Relationship Id="rId5" Type="http://schemas.openxmlformats.org/officeDocument/2006/relationships/hyperlink" Target="http://en.wikipedia.org/wiki/July_Monarchy" TargetMode="External"/><Relationship Id="rId4" Type="http://schemas.openxmlformats.org/officeDocument/2006/relationships/hyperlink" Target="http://en.wikipedia.org/wiki/First_French_Empire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7.png"/><Relationship Id="rId4" Type="http://schemas.openxmlformats.org/officeDocument/2006/relationships/image" Target="../media/image16.wm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2.wmf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Elliptic Curve Cryptography (ECC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886200"/>
            <a:ext cx="7162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Oleh</a:t>
            </a:r>
            <a:r>
              <a:rPr lang="en-US" dirty="0" smtClean="0">
                <a:solidFill>
                  <a:srgbClr val="FF0000"/>
                </a:solidFill>
              </a:rPr>
              <a:t>: Dr. </a:t>
            </a:r>
            <a:r>
              <a:rPr lang="en-US" dirty="0" err="1" smtClean="0">
                <a:solidFill>
                  <a:srgbClr val="FF0000"/>
                </a:solidFill>
              </a:rPr>
              <a:t>Rinaldi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tx1"/>
                </a:solidFill>
              </a:rPr>
              <a:t>Program </a:t>
            </a:r>
            <a:r>
              <a:rPr lang="en-US" b="1" dirty="0" err="1" smtClean="0">
                <a:solidFill>
                  <a:schemeClr val="tx1"/>
                </a:solidFill>
              </a:rPr>
              <a:t>Studi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Informatika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err="1" smtClean="0">
                <a:solidFill>
                  <a:schemeClr val="tx1"/>
                </a:solidFill>
              </a:rPr>
              <a:t>Sekolah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Teknik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Elektro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Informatika</a:t>
            </a:r>
            <a:r>
              <a:rPr lang="en-US" b="1" dirty="0" smtClean="0">
                <a:solidFill>
                  <a:schemeClr val="tx1"/>
                </a:solidFill>
              </a:rPr>
              <a:t>(STEI</a:t>
            </a:r>
            <a:r>
              <a:rPr lang="en-US" b="1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ITB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 err="1" smtClean="0"/>
              <a:t>Bahan</a:t>
            </a:r>
            <a:r>
              <a:rPr lang="en-US" sz="1400" dirty="0" smtClean="0"/>
              <a:t> </a:t>
            </a:r>
            <a:r>
              <a:rPr lang="en-US" sz="1400" dirty="0" err="1" smtClean="0"/>
              <a:t>Kuliah</a:t>
            </a:r>
            <a:r>
              <a:rPr lang="en-US" sz="1400" dirty="0" smtClean="0"/>
              <a:t> </a:t>
            </a:r>
            <a:r>
              <a:rPr lang="en-US" sz="1400" dirty="0" smtClean="0"/>
              <a:t>IF4020 </a:t>
            </a:r>
            <a:r>
              <a:rPr lang="en-US" sz="1400" dirty="0" err="1" smtClean="0"/>
              <a:t>Kriptografi</a:t>
            </a:r>
            <a:endParaRPr lang="en-US" sz="1400" dirty="0"/>
          </a:p>
        </p:txBody>
      </p:sp>
      <p:pic>
        <p:nvPicPr>
          <p:cNvPr id="7" name="Picture 4" descr="weierstra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8950" y="0"/>
            <a:ext cx="23050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7346" name="Picture 2" descr="Niels Henrik Ab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438400"/>
            <a:ext cx="2552700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067150"/>
              </p:ext>
            </p:extLst>
          </p:nvPr>
        </p:nvGraphicFramePr>
        <p:xfrm>
          <a:off x="5181600" y="228600"/>
          <a:ext cx="3778956" cy="6342634"/>
        </p:xfrm>
        <a:graphic>
          <a:graphicData uri="http://schemas.openxmlformats.org/drawingml/2006/table">
            <a:tbl>
              <a:tblPr/>
              <a:tblGrid>
                <a:gridCol w="1889478"/>
                <a:gridCol w="1889478"/>
              </a:tblGrid>
              <a:tr h="30759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Born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>
                          <a:effectLst/>
                        </a:rPr>
                        <a:t>5 August 1802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  <a:hlinkClick r:id="rId3" tooltip="Nedstrand"/>
                        </a:rPr>
                        <a:t>Nedstrand</a:t>
                      </a:r>
                      <a:r>
                        <a:rPr lang="en-US" sz="1200">
                          <a:effectLst/>
                        </a:rPr>
                        <a:t>, </a:t>
                      </a:r>
                      <a:r>
                        <a:rPr lang="en-US" sz="1200">
                          <a:effectLst/>
                          <a:hlinkClick r:id="rId4" tooltip="Denmark-Norway"/>
                        </a:rPr>
                        <a:t>Norway</a:t>
                      </a:r>
                      <a:endParaRPr lang="en-US" sz="120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59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Died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 dirty="0">
                          <a:effectLst/>
                        </a:rPr>
                        <a:t>6 April 1829 (aged 26)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5" tooltip="Froland"/>
                        </a:rPr>
                        <a:t>Froland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>
                          <a:effectLst/>
                          <a:hlinkClick r:id="rId6" tooltip="Norway"/>
                        </a:rPr>
                        <a:t>Norway</a:t>
                      </a:r>
                      <a:endParaRPr lang="en-US" sz="1200" dirty="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66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Residence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>
                          <a:effectLst/>
                        </a:rPr>
                        <a:t>Norway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66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Nationality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>
                          <a:effectLst/>
                        </a:rPr>
                        <a:t>Norwegian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66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Fields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 dirty="0">
                          <a:effectLst/>
                          <a:hlinkClick r:id="rId7" tooltip="Mathematics"/>
                        </a:rPr>
                        <a:t>Mathematics</a:t>
                      </a:r>
                      <a:endParaRPr lang="en-US" sz="1200" dirty="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66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  <a:hlinkClick r:id="rId8" tooltip="Alma mater"/>
                        </a:rPr>
                        <a:t>Alma </a:t>
                      </a:r>
                      <a:r>
                        <a:rPr lang="en-US" sz="1200" dirty="0" smtClean="0">
                          <a:effectLst/>
                          <a:hlinkClick r:id="rId8" tooltip="Alma mater"/>
                        </a:rPr>
                        <a:t>mater</a:t>
                      </a:r>
                      <a:endParaRPr lang="en-US" sz="1200" dirty="0" smtClean="0">
                        <a:effectLst/>
                      </a:endParaRPr>
                    </a:p>
                    <a:p>
                      <a:pPr algn="l"/>
                      <a:endParaRPr lang="en-US" sz="1200" dirty="0" smtClean="0">
                        <a:effectLst/>
                      </a:endParaRPr>
                    </a:p>
                    <a:p>
                      <a:pPr algn="l"/>
                      <a:r>
                        <a:rPr lang="en-US" sz="1200" dirty="0" smtClean="0">
                          <a:effectLst/>
                        </a:rPr>
                        <a:t>Known for</a:t>
                      </a:r>
                      <a:endParaRPr lang="en-US" sz="1200" dirty="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 dirty="0">
                          <a:effectLst/>
                          <a:hlinkClick r:id="rId9" tooltip="University of Oslo"/>
                        </a:rPr>
                        <a:t>Royal Frederick University</a:t>
                      </a:r>
                      <a:endParaRPr lang="en-US" sz="1200" dirty="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7721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 dirty="0">
                          <a:effectLst/>
                          <a:hlinkClick r:id="rId10" tooltip="Abel's binomial theorem"/>
                        </a:rPr>
                        <a:t>Abel's binomial theorem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11" tooltip="Abelian category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11" tooltip="Abelian category"/>
                        </a:rPr>
                        <a:t> category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12" tooltip="Abelian variety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12" tooltip="Abelian variety"/>
                        </a:rPr>
                        <a:t> variety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13" tooltip="Abelian variety of CM-type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13" tooltip="Abelian variety of CM-type"/>
                        </a:rPr>
                        <a:t> variety of CM-type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14" tooltip="Abel equation"/>
                        </a:rPr>
                        <a:t>Abel equation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15" tooltip="Abel equation of the first kind"/>
                        </a:rPr>
                        <a:t>Abel equation of the first kind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16" tooltip="Abelian extension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16" tooltip="Abelian extension"/>
                        </a:rPr>
                        <a:t> extension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17" tooltip="Abel function"/>
                        </a:rPr>
                        <a:t>Abel function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18" tooltip="Abelian group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18" tooltip="Abelian group"/>
                        </a:rPr>
                        <a:t> group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19" tooltip="Abel's identity"/>
                        </a:rPr>
                        <a:t>Abel's identity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0" tooltip="Abel's inequality"/>
                        </a:rPr>
                        <a:t>Abel's inequality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1" tooltip="Abel's irreducibility theorem"/>
                        </a:rPr>
                        <a:t>Abel's irreducibility theorem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2" tooltip="Abel–Jacobi map"/>
                        </a:rPr>
                        <a:t>Abel–Jacobi map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3" tooltip="Abel–Plana formula"/>
                        </a:rPr>
                        <a:t>Abel–Plana formula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4" tooltip="Abel–Ruffini theorem"/>
                        </a:rPr>
                        <a:t>Abel–</a:t>
                      </a:r>
                      <a:r>
                        <a:rPr lang="en-US" sz="1200" dirty="0" err="1">
                          <a:effectLst/>
                          <a:hlinkClick r:id="rId24" tooltip="Abel–Ruffini theorem"/>
                        </a:rPr>
                        <a:t>Ruffini</a:t>
                      </a:r>
                      <a:r>
                        <a:rPr lang="en-US" sz="1200" dirty="0">
                          <a:effectLst/>
                          <a:hlinkClick r:id="rId24" tooltip="Abel–Ruffini theorem"/>
                        </a:rPr>
                        <a:t> theorem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25" tooltip="Abel sum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25" tooltip="Abel sum"/>
                        </a:rPr>
                        <a:t> means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6" tooltip="Abel's summation formula"/>
                        </a:rPr>
                        <a:t>Abel's summation formula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smtClean="0">
                          <a:effectLst/>
                          <a:hlinkClick r:id="rId27" tooltip="Abel's theorem"/>
                        </a:rPr>
                        <a:t>Abel's </a:t>
                      </a:r>
                      <a:r>
                        <a:rPr lang="en-US" sz="1200" dirty="0">
                          <a:effectLst/>
                          <a:hlinkClick r:id="rId27" tooltip="Abel's theorem"/>
                        </a:rPr>
                        <a:t>theorem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8" tooltip="Abel transform"/>
                        </a:rPr>
                        <a:t>Abel transform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9" tooltip="Abel transformation"/>
                        </a:rPr>
                        <a:t>Abel transformation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12" tooltip="Abelian variety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12" tooltip="Abelian variety"/>
                        </a:rPr>
                        <a:t> variety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30" tooltip="Dual abelian variety"/>
                        </a:rPr>
                        <a:t>Dual </a:t>
                      </a:r>
                      <a:r>
                        <a:rPr lang="en-US" sz="1200" dirty="0" err="1">
                          <a:effectLst/>
                          <a:hlinkClick r:id="rId30" tooltip="Dual abelian variety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30" tooltip="Dual abelian variety"/>
                        </a:rPr>
                        <a:t> variety</a:t>
                      </a:r>
                      <a:endParaRPr lang="en-US" sz="1200" dirty="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28600" y="351885"/>
            <a:ext cx="4038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/>
              <a:t>Niels</a:t>
            </a:r>
            <a:r>
              <a:rPr lang="en-US" sz="1600" b="1" dirty="0"/>
              <a:t> Henrik Abel</a:t>
            </a:r>
            <a:r>
              <a:rPr lang="en-US" sz="1600" dirty="0"/>
              <a:t> (5 August 1802 – 6 April 1829) was a </a:t>
            </a:r>
            <a:r>
              <a:rPr lang="en-US" sz="1600" dirty="0">
                <a:hlinkClick r:id="rId31" tooltip="Norwegian people"/>
              </a:rPr>
              <a:t>Norwegian</a:t>
            </a:r>
            <a:r>
              <a:rPr lang="en-US" sz="1600" dirty="0"/>
              <a:t> </a:t>
            </a:r>
            <a:r>
              <a:rPr lang="en-US" sz="1600" dirty="0">
                <a:hlinkClick r:id="rId32" tooltip="Mathematician"/>
              </a:rPr>
              <a:t>mathematician</a:t>
            </a:r>
            <a:r>
              <a:rPr lang="en-US" sz="1600" dirty="0"/>
              <a:t> who made pioneering contributions in a variety of fields. His most famous single result is the first complete proof demonstrating the impossibility of solving the </a:t>
            </a:r>
            <a:r>
              <a:rPr lang="en-US" sz="1600" dirty="0">
                <a:hlinkClick r:id="rId33" tooltip="General quintic equation"/>
              </a:rPr>
              <a:t>general </a:t>
            </a:r>
            <a:r>
              <a:rPr lang="en-US" sz="1600" dirty="0" err="1">
                <a:hlinkClick r:id="rId33" tooltip="General quintic equation"/>
              </a:rPr>
              <a:t>quintic</a:t>
            </a:r>
            <a:r>
              <a:rPr lang="en-US" sz="1600" dirty="0">
                <a:hlinkClick r:id="rId33" tooltip="General quintic equation"/>
              </a:rPr>
              <a:t> equation</a:t>
            </a:r>
            <a:r>
              <a:rPr lang="en-US" sz="1600" dirty="0"/>
              <a:t> in radicals. This question was one of the outstanding open problems of his day, and had been unresolved for 250 years. He was also an innovator in the field of </a:t>
            </a:r>
            <a:r>
              <a:rPr lang="en-US" sz="1600" dirty="0">
                <a:hlinkClick r:id="rId34" tooltip="Elliptic functions"/>
              </a:rPr>
              <a:t>elliptic functions</a:t>
            </a:r>
            <a:r>
              <a:rPr lang="en-US" sz="1600" dirty="0"/>
              <a:t>, discoverer of </a:t>
            </a:r>
            <a:r>
              <a:rPr lang="en-US" sz="1600" dirty="0" err="1">
                <a:hlinkClick r:id="rId35" tooltip="Abelian function"/>
              </a:rPr>
              <a:t>Abelian</a:t>
            </a:r>
            <a:r>
              <a:rPr lang="en-US" sz="1600" dirty="0">
                <a:hlinkClick r:id="rId35" tooltip="Abelian function"/>
              </a:rPr>
              <a:t> functions</a:t>
            </a:r>
            <a:r>
              <a:rPr lang="en-US" sz="1600" dirty="0"/>
              <a:t>. Despite his achievements, Abel was largely unrecognized during his lifetime; he made his discoveries while living in poverty and died at the age of 26.</a:t>
            </a:r>
          </a:p>
          <a:p>
            <a:r>
              <a:rPr lang="en-US" sz="1600" dirty="0"/>
              <a:t>Most of his work was done in six or seven years of his working life.</a:t>
            </a:r>
            <a:r>
              <a:rPr lang="en-US" sz="1600" baseline="30000" dirty="0">
                <a:hlinkClick r:id="rId36"/>
              </a:rPr>
              <a:t>[1]</a:t>
            </a:r>
            <a:r>
              <a:rPr lang="en-US" sz="1600" dirty="0"/>
              <a:t> Regarding Abel, the French mathematician </a:t>
            </a:r>
            <a:r>
              <a:rPr lang="en-US" sz="1600" dirty="0">
                <a:hlinkClick r:id="rId37" tooltip="Charles Hermite"/>
              </a:rPr>
              <a:t>Charles </a:t>
            </a:r>
            <a:r>
              <a:rPr lang="en-US" sz="1600" dirty="0" err="1">
                <a:hlinkClick r:id="rId37" tooltip="Charles Hermite"/>
              </a:rPr>
              <a:t>Hermite</a:t>
            </a:r>
            <a:r>
              <a:rPr lang="en-US" sz="1600" dirty="0"/>
              <a:t> said: "Abel has left mathematicians enough to keep them busy for five hundred years."</a:t>
            </a:r>
            <a:r>
              <a:rPr lang="en-US" sz="1600" baseline="30000" dirty="0">
                <a:hlinkClick r:id="rId36"/>
              </a:rPr>
              <a:t>[1]</a:t>
            </a:r>
            <a:r>
              <a:rPr lang="en-US" sz="1600" baseline="30000" dirty="0">
                <a:hlinkClick r:id="rId38"/>
              </a:rPr>
              <a:t>[2]</a:t>
            </a:r>
            <a:r>
              <a:rPr lang="en-US" sz="1600" dirty="0"/>
              <a:t> Another French mathematician, </a:t>
            </a:r>
            <a:r>
              <a:rPr lang="en-US" sz="1600" dirty="0">
                <a:hlinkClick r:id="rId39" tooltip="Adrien-Marie Legendre"/>
              </a:rPr>
              <a:t>Adrien-Marie Legendre</a:t>
            </a:r>
            <a:r>
              <a:rPr lang="en-US" sz="1600" dirty="0"/>
              <a:t>, said: "</a:t>
            </a:r>
            <a:r>
              <a:rPr lang="en-US" sz="1600" i="1" dirty="0" err="1"/>
              <a:t>quelle</a:t>
            </a:r>
            <a:r>
              <a:rPr lang="en-US" sz="1600" i="1" dirty="0"/>
              <a:t> tête </a:t>
            </a:r>
            <a:r>
              <a:rPr lang="en-US" sz="1600" i="1" dirty="0" err="1"/>
              <a:t>celle</a:t>
            </a:r>
            <a:r>
              <a:rPr lang="en-US" sz="1600" i="1" dirty="0"/>
              <a:t> du </a:t>
            </a:r>
            <a:r>
              <a:rPr lang="en-US" sz="1600" i="1" dirty="0" err="1"/>
              <a:t>jeune</a:t>
            </a:r>
            <a:r>
              <a:rPr lang="en-US" sz="1600" i="1" dirty="0"/>
              <a:t> </a:t>
            </a:r>
            <a:r>
              <a:rPr lang="en-US" sz="1600" i="1" dirty="0" err="1"/>
              <a:t>Norvégien</a:t>
            </a:r>
            <a:r>
              <a:rPr lang="en-US" sz="1600" i="1" dirty="0"/>
              <a:t>!</a:t>
            </a:r>
            <a:r>
              <a:rPr lang="en-US" sz="1600" dirty="0"/>
              <a:t>" ("what a head the young Norwegian has!").</a:t>
            </a:r>
            <a:r>
              <a:rPr lang="en-US" sz="1600" baseline="30000" dirty="0">
                <a:hlinkClick r:id="rId40"/>
              </a:rPr>
              <a:t>[3]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6369635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Sumber</a:t>
            </a:r>
            <a:r>
              <a:rPr lang="en-US" sz="1600" dirty="0" smtClean="0"/>
              <a:t>: Wikipedia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70259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/>
              <a:t>Bahan Kuliah IF3058 Kriptografi</a:t>
            </a:r>
            <a:endParaRPr lang="en-GB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E61030-C9FE-4105-B5E0-001AEE90037C}" type="slidenum">
              <a:rPr lang="en-GB"/>
              <a:pPr/>
              <a:t>11</a:t>
            </a:fld>
            <a:endParaRPr lang="en-GB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1629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Medan (</a:t>
            </a:r>
            <a:r>
              <a:rPr lang="en-US" i="1" dirty="0" smtClean="0"/>
              <a:t>Field</a:t>
            </a:r>
            <a:r>
              <a:rPr lang="en-US" dirty="0" smtClean="0"/>
              <a:t>)</a:t>
            </a:r>
            <a:endParaRPr lang="en-GB" dirty="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400" dirty="0" smtClean="0"/>
              <a:t>Medan (</a:t>
            </a:r>
            <a:r>
              <a:rPr lang="en-US" sz="2400" i="1" dirty="0" smtClean="0"/>
              <a:t>field</a:t>
            </a:r>
            <a:r>
              <a:rPr lang="en-US" sz="2400" dirty="0" smtClean="0"/>
              <a:t>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(</a:t>
            </a:r>
            <a:r>
              <a:rPr lang="en-US" sz="2400" dirty="0" err="1" smtClean="0"/>
              <a:t>disimbolkan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F)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, </a:t>
            </a: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 (+)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perkalian</a:t>
            </a:r>
            <a:r>
              <a:rPr lang="en-US" sz="2400" dirty="0" smtClean="0"/>
              <a:t> (</a:t>
            </a:r>
            <a:r>
              <a:rPr lang="en-US" sz="2400" dirty="0" smtClean="0">
                <a:sym typeface="Symbol"/>
              </a:rPr>
              <a:t>)</a:t>
            </a:r>
            <a:r>
              <a:rPr lang="en-US" sz="2400" dirty="0" smtClean="0"/>
              <a:t>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aljabar</a:t>
            </a:r>
            <a:r>
              <a:rPr lang="en-US" sz="2400" dirty="0" smtClean="0"/>
              <a:t> &lt;F, +, </a:t>
            </a:r>
            <a:r>
              <a:rPr lang="en-US" sz="2400" dirty="0" smtClean="0">
                <a:sym typeface="Symbol"/>
              </a:rPr>
              <a:t>&gt; </a:t>
            </a:r>
            <a:r>
              <a:rPr lang="en-US" sz="2400" dirty="0" err="1" smtClean="0">
                <a:sym typeface="Symbol"/>
              </a:rPr>
              <a:t>disebut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jika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hanya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jika</a:t>
            </a:r>
            <a:r>
              <a:rPr lang="en-US" sz="2400" dirty="0" smtClean="0">
                <a:sym typeface="Symbol"/>
              </a:rPr>
              <a:t>:</a:t>
            </a:r>
          </a:p>
          <a:p>
            <a:pPr eaLnBrk="1" hangingPunct="1">
              <a:buNone/>
            </a:pPr>
            <a:r>
              <a:rPr lang="en-US" sz="2400" dirty="0" smtClean="0">
                <a:sym typeface="Symbol"/>
              </a:rPr>
              <a:t>	1. &lt;F, +&gt;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grup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abelian</a:t>
            </a:r>
            <a:endParaRPr lang="en-US" sz="2400" dirty="0" smtClean="0">
              <a:sym typeface="Symbol"/>
            </a:endParaRPr>
          </a:p>
          <a:p>
            <a:pPr eaLnBrk="1" hangingPunct="1">
              <a:buNone/>
            </a:pPr>
            <a:r>
              <a:rPr lang="en-US" sz="2400" dirty="0" smtClean="0">
                <a:sym typeface="Symbol"/>
              </a:rPr>
              <a:t>	2. &lt;F – {0}, &gt;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grup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abelian</a:t>
            </a:r>
            <a:endParaRPr lang="en-US" sz="2400" dirty="0" smtClean="0">
              <a:sym typeface="Symbol"/>
            </a:endParaRPr>
          </a:p>
          <a:p>
            <a:pPr eaLnBrk="1" hangingPunct="1">
              <a:buNone/>
            </a:pPr>
            <a:r>
              <a:rPr lang="en-US" sz="2400" dirty="0" smtClean="0">
                <a:sym typeface="Symbol"/>
              </a:rPr>
              <a:t>	3. </a:t>
            </a:r>
            <a:r>
              <a:rPr lang="en-US" sz="2400" dirty="0" err="1" smtClean="0">
                <a:sym typeface="Symbol"/>
              </a:rPr>
              <a:t>Operasi</a:t>
            </a:r>
            <a:r>
              <a:rPr lang="en-US" sz="2400" dirty="0" smtClean="0">
                <a:sym typeface="Symbol"/>
              </a:rPr>
              <a:t>  </a:t>
            </a:r>
            <a:r>
              <a:rPr lang="en-US" sz="2400" dirty="0" err="1" smtClean="0">
                <a:sym typeface="Symbol"/>
              </a:rPr>
              <a:t>menyebar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terhadap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operasi</a:t>
            </a:r>
            <a:r>
              <a:rPr lang="en-US" sz="2400" dirty="0" smtClean="0">
                <a:sym typeface="Symbol"/>
              </a:rPr>
              <a:t> +  (</a:t>
            </a:r>
            <a:r>
              <a:rPr lang="en-US" sz="2400" dirty="0" err="1" smtClean="0">
                <a:sym typeface="Symbol"/>
              </a:rPr>
              <a:t>sifat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distributif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	    </a:t>
            </a:r>
            <a:r>
              <a:rPr lang="en-US" sz="2400" dirty="0" err="1" smtClean="0">
                <a:sym typeface="Symbol"/>
              </a:rPr>
              <a:t>Distributif</a:t>
            </a:r>
            <a:r>
              <a:rPr lang="en-US" sz="2400" dirty="0" smtClean="0">
                <a:sym typeface="Symbol"/>
              </a:rPr>
              <a:t>:	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x 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( y + z) = (x 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y) + (x 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z)					(x + y) 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z  = (x 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z) + (y 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z)</a:t>
            </a:r>
            <a:endParaRPr lang="en-US" sz="2400" dirty="0" smtClean="0">
              <a:solidFill>
                <a:srgbClr val="FF0000"/>
              </a:solidFill>
              <a:sym typeface="Symbol"/>
            </a:endParaRPr>
          </a:p>
          <a:p>
            <a:endParaRPr lang="en-US" sz="2400" dirty="0" smtClean="0">
              <a:sym typeface="Symbol"/>
            </a:endParaRPr>
          </a:p>
          <a:p>
            <a:r>
              <a:rPr lang="en-US" sz="2400" dirty="0" err="1" smtClean="0">
                <a:sym typeface="Symbol"/>
              </a:rPr>
              <a:t>Jadi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sebuah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memenuhi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aksioma</a:t>
            </a:r>
            <a:r>
              <a:rPr lang="en-US" sz="2400" dirty="0" smtClean="0">
                <a:sym typeface="Symbol"/>
              </a:rPr>
              <a:t>: </a:t>
            </a:r>
            <a:r>
              <a:rPr lang="en-US" sz="2400" i="1" dirty="0" smtClean="0">
                <a:sym typeface="Symbol"/>
              </a:rPr>
              <a:t>closure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komutatif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asosiatif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distributif</a:t>
            </a:r>
            <a:endParaRPr lang="en-US" sz="2400" dirty="0" smtClean="0">
              <a:sym typeface="Symbol"/>
            </a:endParaRPr>
          </a:p>
          <a:p>
            <a:endParaRPr lang="en-US" sz="24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medan</a:t>
            </a:r>
            <a:r>
              <a:rPr lang="en-US" sz="2400" dirty="0" smtClean="0"/>
              <a:t>: </a:t>
            </a:r>
          </a:p>
          <a:p>
            <a:pPr>
              <a:buNone/>
            </a:pPr>
            <a:r>
              <a:rPr lang="en-US" sz="2400" dirty="0" smtClean="0"/>
              <a:t>	- </a:t>
            </a:r>
            <a:r>
              <a:rPr lang="en-US" sz="2400" dirty="0" err="1" smtClean="0"/>
              <a:t>medan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bulat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- </a:t>
            </a:r>
            <a:r>
              <a:rPr lang="en-US" sz="2400" dirty="0" err="1" smtClean="0"/>
              <a:t>medan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riil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- </a:t>
            </a:r>
            <a:r>
              <a:rPr lang="en-US" sz="2400" dirty="0" err="1" smtClean="0"/>
              <a:t>medan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rasional</a:t>
            </a:r>
            <a:r>
              <a:rPr lang="en-US" sz="2400" dirty="0" smtClean="0"/>
              <a:t> (p/q)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medan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 (</a:t>
            </a:r>
            <a:r>
              <a:rPr lang="en-US" sz="2400" i="1" dirty="0" smtClean="0"/>
              <a:t>finite field</a:t>
            </a:r>
            <a:r>
              <a:rPr lang="en-US" sz="2400" dirty="0" smtClean="0"/>
              <a:t>)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himpunannya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.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notasinya</a:t>
            </a:r>
            <a:r>
              <a:rPr lang="en-US" sz="2400" dirty="0" smtClean="0"/>
              <a:t> </a:t>
            </a:r>
            <a:r>
              <a:rPr lang="en-US" sz="2400" i="1" dirty="0" smtClean="0"/>
              <a:t>F</a:t>
            </a:r>
            <a:r>
              <a:rPr lang="en-US" sz="2400" i="1" baseline="-25000" dirty="0" smtClean="0"/>
              <a:t>n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Contoh</a:t>
            </a:r>
            <a:r>
              <a:rPr lang="en-US" sz="2400" dirty="0" smtClean="0"/>
              <a:t>: F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medan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0 </a:t>
            </a:r>
            <a:r>
              <a:rPr lang="en-US" sz="2400" dirty="0" err="1" smtClean="0"/>
              <a:t>dan</a:t>
            </a:r>
            <a:r>
              <a:rPr lang="en-US" sz="2400" dirty="0" smtClean="0"/>
              <a:t> 1</a:t>
            </a:r>
          </a:p>
          <a:p>
            <a:endParaRPr lang="en-US" sz="2400" dirty="0" smtClean="0"/>
          </a:p>
          <a:p>
            <a:r>
              <a:rPr lang="en-US" sz="2400" dirty="0" smtClean="0"/>
              <a:t>Medan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dinamakan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Galois Field</a:t>
            </a:r>
            <a:r>
              <a:rPr lang="en-US" sz="2400" dirty="0" smtClean="0"/>
              <a:t>,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menghormati</a:t>
            </a:r>
            <a:r>
              <a:rPr lang="en-US" sz="2400" dirty="0" smtClean="0"/>
              <a:t> </a:t>
            </a:r>
            <a:r>
              <a:rPr lang="en-US" sz="2400" dirty="0" err="1" smtClean="0"/>
              <a:t>Evariste</a:t>
            </a:r>
            <a:r>
              <a:rPr lang="en-US" sz="2400" dirty="0" smtClean="0"/>
              <a:t> Galois, </a:t>
            </a:r>
            <a:r>
              <a:rPr lang="en-US" sz="2400" dirty="0" err="1" smtClean="0"/>
              <a:t>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matematikawan</a:t>
            </a:r>
            <a:r>
              <a:rPr lang="en-US" sz="2400" dirty="0" smtClean="0"/>
              <a:t> </a:t>
            </a:r>
            <a:r>
              <a:rPr lang="en-US" sz="2400" dirty="0" err="1" smtClean="0"/>
              <a:t>Perancis</a:t>
            </a:r>
            <a:r>
              <a:rPr lang="en-US" sz="2400" dirty="0" smtClean="0"/>
              <a:t> (1811 – 1832)</a:t>
            </a:r>
            <a:endParaRPr lang="en-GB" sz="2400" dirty="0" smtClean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8370" name="Picture 2" descr="Evariste galoi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889" y="457200"/>
            <a:ext cx="2230562" cy="288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82944"/>
              </p:ext>
            </p:extLst>
          </p:nvPr>
        </p:nvGraphicFramePr>
        <p:xfrm>
          <a:off x="1600200" y="3483451"/>
          <a:ext cx="6400800" cy="2651760"/>
        </p:xfrm>
        <a:graphic>
          <a:graphicData uri="http://schemas.openxmlformats.org/drawingml/2006/table">
            <a:tbl>
              <a:tblPr/>
              <a:tblGrid>
                <a:gridCol w="3200400"/>
                <a:gridCol w="3200400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Born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25 October 1811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  <a:hlinkClick r:id="rId3" tooltip="Bourg-la-Reine"/>
                        </a:rPr>
                        <a:t>Bourg-la-Reine</a:t>
                      </a:r>
                      <a:r>
                        <a:rPr lang="en-US">
                          <a:effectLst/>
                        </a:rPr>
                        <a:t>, </a:t>
                      </a:r>
                      <a:r>
                        <a:rPr lang="en-US">
                          <a:effectLst/>
                          <a:hlinkClick r:id="rId4" tooltip="First French Empire"/>
                        </a:rPr>
                        <a:t>French Empire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Died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31 May 1832 (aged 20)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</a:rPr>
                        <a:t>Paris, </a:t>
                      </a:r>
                      <a:r>
                        <a:rPr lang="en-US">
                          <a:effectLst/>
                          <a:hlinkClick r:id="rId5" tooltip="July Monarchy"/>
                        </a:rPr>
                        <a:t>Kingdom of France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Nationality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French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Fields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Mathematics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Known for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dirty="0">
                          <a:effectLst/>
                        </a:rPr>
                        <a:t>Work on the </a:t>
                      </a:r>
                      <a:r>
                        <a:rPr lang="en-US" dirty="0">
                          <a:effectLst/>
                          <a:hlinkClick r:id="rId6" tooltip="Theory of equations"/>
                        </a:rPr>
                        <a:t>theory of equations</a:t>
                      </a:r>
                      <a:r>
                        <a:rPr lang="en-US" dirty="0">
                          <a:effectLst/>
                        </a:rPr>
                        <a:t> and </a:t>
                      </a:r>
                      <a:r>
                        <a:rPr lang="en-US" dirty="0" err="1">
                          <a:effectLst/>
                          <a:hlinkClick r:id="rId7" tooltip="Abelian integral"/>
                        </a:rPr>
                        <a:t>Abelian</a:t>
                      </a:r>
                      <a:r>
                        <a:rPr lang="en-US" dirty="0">
                          <a:effectLst/>
                          <a:hlinkClick r:id="rId7" tooltip="Abelian integral"/>
                        </a:rPr>
                        <a:t> integrals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81400" y="87868"/>
            <a:ext cx="1539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Evariste</a:t>
            </a:r>
            <a:r>
              <a:rPr lang="en-US" dirty="0" smtClean="0">
                <a:solidFill>
                  <a:srgbClr val="FF0000"/>
                </a:solidFill>
              </a:rPr>
              <a:t> Galois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120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/>
              <a:t>Bahan Kuliah IF3058 Kriptografi</a:t>
            </a:r>
            <a:endParaRPr lang="en-GB"/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E00324-682D-4B27-A85E-D44E21440583}" type="slidenum">
              <a:rPr lang="en-GB"/>
              <a:pPr/>
              <a:t>14</a:t>
            </a:fld>
            <a:endParaRPr lang="en-GB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629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Medan </a:t>
            </a:r>
            <a:r>
              <a:rPr lang="en-US" dirty="0" err="1" smtClean="0"/>
              <a:t>Berhingga</a:t>
            </a:r>
            <a:r>
              <a:rPr lang="en-US" dirty="0" smtClean="0"/>
              <a:t>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p</a:t>
            </a:r>
            <a:endParaRPr lang="en-GB" i="1" dirty="0" smtClean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sz="2800" dirty="0" err="1" smtClean="0"/>
              <a:t>Kelas</a:t>
            </a:r>
            <a:r>
              <a:rPr lang="en-US" sz="2800" dirty="0" smtClean="0"/>
              <a:t> </a:t>
            </a:r>
            <a:r>
              <a:rPr lang="en-US" sz="2800" dirty="0" err="1" smtClean="0"/>
              <a:t>medan</a:t>
            </a:r>
            <a:r>
              <a:rPr lang="en-US" sz="2800" dirty="0" smtClean="0"/>
              <a:t> </a:t>
            </a:r>
            <a:r>
              <a:rPr lang="en-US" sz="2800" dirty="0" err="1" smtClean="0"/>
              <a:t>berhingga</a:t>
            </a:r>
            <a:r>
              <a:rPr lang="en-US" sz="2800" dirty="0" smtClean="0"/>
              <a:t> yang </a:t>
            </a:r>
            <a:r>
              <a:rPr lang="en-US" sz="2800" dirty="0" err="1" smtClean="0"/>
              <a:t>penting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F</a:t>
            </a:r>
            <a:r>
              <a:rPr lang="en-US" sz="2800" baseline="-25000" dirty="0" err="1" smtClean="0"/>
              <a:t>p</a:t>
            </a:r>
            <a:endParaRPr lang="en-US" sz="2800" baseline="-250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err="1" smtClean="0"/>
              <a:t>F</a:t>
            </a:r>
            <a:r>
              <a:rPr lang="en-US" sz="2800" baseline="-15000" dirty="0" err="1" smtClean="0"/>
              <a:t>p</a:t>
            </a:r>
            <a:r>
              <a:rPr lang="en-US" sz="2800" baseline="-150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medan</a:t>
            </a:r>
            <a:r>
              <a:rPr lang="en-US" sz="2800" dirty="0" smtClean="0"/>
              <a:t> </a:t>
            </a:r>
            <a:r>
              <a:rPr lang="en-US" sz="2800" dirty="0" err="1" smtClean="0"/>
              <a:t>berhingga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himpunan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bulat</a:t>
            </a:r>
            <a:r>
              <a:rPr lang="en-US" sz="2800" dirty="0" smtClean="0"/>
              <a:t> {0, 1, 2, …, p – 1}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i="1" dirty="0" smtClean="0"/>
              <a:t>p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prima, 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operasi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didefinisikan</a:t>
            </a:r>
            <a:r>
              <a:rPr lang="en-US" sz="2800" dirty="0" smtClean="0"/>
              <a:t> </a:t>
            </a:r>
            <a:r>
              <a:rPr lang="en-US" sz="2800" dirty="0" err="1" smtClean="0"/>
              <a:t>sbb</a:t>
            </a:r>
            <a:r>
              <a:rPr lang="en-US" sz="2800" dirty="0" smtClean="0"/>
              <a:t>:</a:t>
            </a:r>
          </a:p>
          <a:p>
            <a:pPr eaLnBrk="1" hangingPunct="1"/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</a:t>
            </a:r>
            <a:r>
              <a:rPr lang="en-US" sz="2800" b="1" dirty="0" smtClean="0"/>
              <a:t>1. </a:t>
            </a:r>
            <a:r>
              <a:rPr lang="en-US" sz="2800" b="1" dirty="0" err="1" smtClean="0"/>
              <a:t>Penjumlahan</a:t>
            </a:r>
            <a:endParaRPr lang="en-US" sz="28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	</a:t>
            </a:r>
            <a:r>
              <a:rPr lang="en-US" sz="2800" dirty="0" err="1" smtClean="0"/>
              <a:t>Jika</a:t>
            </a:r>
            <a:r>
              <a:rPr lang="en-US" sz="2800" dirty="0" smtClean="0"/>
              <a:t> a, b </a:t>
            </a:r>
            <a:r>
              <a:rPr lang="en-US" sz="2800" dirty="0" smtClean="0">
                <a:sym typeface="Symbol" pitchFamily="18" charset="2"/>
              </a:rPr>
              <a:t> </a:t>
            </a:r>
            <a:r>
              <a:rPr lang="en-US" sz="2800" dirty="0" err="1" smtClean="0"/>
              <a:t>F</a:t>
            </a:r>
            <a:r>
              <a:rPr lang="en-US" sz="2800" baseline="-15000" dirty="0" err="1" smtClean="0"/>
              <a:t>p</a:t>
            </a:r>
            <a:r>
              <a:rPr lang="en-US" sz="2800" baseline="-150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a + b = r, yang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hal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	r = (a + b) mod p,  0 </a:t>
            </a:r>
            <a:r>
              <a:rPr lang="en-US" sz="2800" dirty="0" smtClean="0">
                <a:sym typeface="Symbol" pitchFamily="18" charset="2"/>
              </a:rPr>
              <a:t> r  p – 1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 smtClean="0">
              <a:sym typeface="Symbol" pitchFamily="18" charset="2"/>
            </a:endParaRP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b="1" dirty="0" smtClean="0"/>
              <a:t>2. </a:t>
            </a:r>
            <a:r>
              <a:rPr lang="en-US" sz="2800" b="1" dirty="0" err="1" smtClean="0"/>
              <a:t>Perkalian</a:t>
            </a:r>
            <a:endParaRPr lang="en-US" sz="2800" b="1" dirty="0" smtClean="0"/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dirty="0" err="1" smtClean="0"/>
              <a:t>Jika</a:t>
            </a:r>
            <a:r>
              <a:rPr lang="en-US" sz="2800" dirty="0" smtClean="0"/>
              <a:t> a, b </a:t>
            </a:r>
            <a:r>
              <a:rPr lang="en-US" sz="2800" dirty="0" smtClean="0">
                <a:sym typeface="Symbol" pitchFamily="18" charset="2"/>
              </a:rPr>
              <a:t> </a:t>
            </a:r>
            <a:r>
              <a:rPr lang="en-US" sz="2800" dirty="0" err="1" smtClean="0"/>
              <a:t>F</a:t>
            </a:r>
            <a:r>
              <a:rPr lang="en-US" sz="2800" baseline="-15000" dirty="0" err="1" smtClean="0"/>
              <a:t>p</a:t>
            </a:r>
            <a:r>
              <a:rPr lang="en-US" sz="2800" baseline="-150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a </a:t>
            </a:r>
            <a:r>
              <a:rPr lang="en-US" sz="2800" dirty="0" smtClean="0">
                <a:sym typeface="Symbol"/>
              </a:rPr>
              <a:t></a:t>
            </a:r>
            <a:r>
              <a:rPr lang="en-US" sz="2800" dirty="0" smtClean="0"/>
              <a:t> b = s, yang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hal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s = (a </a:t>
            </a:r>
            <a:r>
              <a:rPr lang="en-US" sz="2800" dirty="0" smtClean="0">
                <a:sym typeface="Symbol"/>
              </a:rPr>
              <a:t></a:t>
            </a:r>
            <a:r>
              <a:rPr lang="en-US" sz="2800" dirty="0" smtClean="0"/>
              <a:t> b) mod p,   </a:t>
            </a:r>
            <a:r>
              <a:rPr lang="en-US" sz="2800" dirty="0" smtClean="0">
                <a:sym typeface="Symbol" pitchFamily="18" charset="2"/>
              </a:rPr>
              <a:t> s  p – 1 </a:t>
            </a: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/>
            <a:endParaRPr lang="en-GB" sz="2400" baseline="-150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/>
              <a:t>Bahan Kuliah IF3058 Kriptografi</a:t>
            </a:r>
            <a:endParaRPr lang="en-GB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D0401A-DCEA-4708-9BBC-20B41D389F64}" type="slidenum">
              <a:rPr lang="en-GB"/>
              <a:pPr/>
              <a:t>15</a:t>
            </a:fld>
            <a:endParaRPr lang="en-GB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US" smtClean="0"/>
              <a:t>	</a:t>
            </a:r>
            <a:endParaRPr lang="en-GB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b="1" dirty="0" err="1" smtClean="0"/>
              <a:t>Contoh</a:t>
            </a:r>
            <a:r>
              <a:rPr lang="en-US" sz="2800" dirty="0" smtClean="0"/>
              <a:t>: F</a:t>
            </a:r>
            <a:r>
              <a:rPr lang="en-US" sz="2800" baseline="-25000" dirty="0" smtClean="0"/>
              <a:t>23</a:t>
            </a:r>
            <a:r>
              <a:rPr lang="en-US" sz="2800" dirty="0" smtClean="0"/>
              <a:t> </a:t>
            </a:r>
            <a:r>
              <a:rPr lang="en-US" sz="2800" dirty="0" err="1" smtClean="0"/>
              <a:t>mempunyai</a:t>
            </a:r>
            <a:r>
              <a:rPr lang="en-US" sz="2800" dirty="0" smtClean="0"/>
              <a:t> </a:t>
            </a:r>
            <a:r>
              <a:rPr lang="en-US" sz="2800" dirty="0" err="1" smtClean="0"/>
              <a:t>anggota</a:t>
            </a:r>
            <a:r>
              <a:rPr lang="en-US" sz="2800" dirty="0" smtClean="0"/>
              <a:t> {0, 1, 2, …, 22}.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     </a:t>
            </a:r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aritmetika</a:t>
            </a:r>
            <a:r>
              <a:rPr lang="en-US" sz="2800" dirty="0" smtClean="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 </a:t>
            </a:r>
            <a:r>
              <a:rPr lang="en-US" sz="2800" dirty="0" smtClean="0"/>
              <a:t>	12 + 20 = 9 (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smtClean="0"/>
              <a:t>12 + 20 = 32 </a:t>
            </a:r>
            <a:r>
              <a:rPr lang="en-US" sz="2800" dirty="0" smtClean="0"/>
              <a:t>mod 23 = 9)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	8 </a:t>
            </a:r>
            <a:r>
              <a:rPr lang="en-US" sz="2800" dirty="0" smtClean="0">
                <a:sym typeface="Symbol"/>
              </a:rPr>
              <a:t></a:t>
            </a:r>
            <a:r>
              <a:rPr lang="en-US" sz="2800" dirty="0" smtClean="0">
                <a:sym typeface="Symbol" pitchFamily="18" charset="2"/>
              </a:rPr>
              <a:t> 9 = 3 (</a:t>
            </a:r>
            <a:r>
              <a:rPr lang="en-US" sz="2800" dirty="0" err="1" smtClean="0">
                <a:sym typeface="Symbol" pitchFamily="18" charset="2"/>
              </a:rPr>
              <a:t>karena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smtClean="0">
                <a:sym typeface="Symbol" pitchFamily="18" charset="2"/>
              </a:rPr>
              <a:t>8  9 = 72 </a:t>
            </a:r>
            <a:r>
              <a:rPr lang="en-US" sz="2800" dirty="0" smtClean="0">
                <a:sym typeface="Symbol" pitchFamily="18" charset="2"/>
              </a:rPr>
              <a:t>mod 23 = 3)</a:t>
            </a:r>
            <a:endParaRPr lang="en-GB" sz="28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/>
              <a:t>Bahan Kuliah IF3058 Kriptografi</a:t>
            </a:r>
            <a:endParaRPr lang="en-GB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DD3003-30AD-4EA2-AF27-C7FA0500B488}" type="slidenum">
              <a:rPr lang="en-GB"/>
              <a:pPr/>
              <a:t>16</a:t>
            </a:fld>
            <a:endParaRPr lang="en-GB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1629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Medan Galois (</a:t>
            </a:r>
            <a:r>
              <a:rPr lang="en-US" i="1" dirty="0" smtClean="0"/>
              <a:t>Galois Field</a:t>
            </a:r>
            <a:r>
              <a:rPr lang="en-US" dirty="0" smtClean="0"/>
              <a:t>)</a:t>
            </a:r>
            <a:endParaRPr lang="en-GB" dirty="0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Medan Galois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medan</a:t>
            </a:r>
            <a:r>
              <a:rPr lang="en-US" sz="2400" dirty="0" smtClean="0"/>
              <a:t>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p</a:t>
            </a:r>
            <a:r>
              <a:rPr lang="en-US" sz="2400" i="1" baseline="30000" dirty="0" err="1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,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prima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 1</a:t>
            </a:r>
            <a:r>
              <a:rPr lang="en-US" sz="2400" dirty="0" smtClean="0"/>
              <a:t>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err="1" smtClean="0"/>
              <a:t>Notasi</a:t>
            </a:r>
            <a:r>
              <a:rPr lang="en-US" sz="2400" dirty="0" smtClean="0"/>
              <a:t>: </a:t>
            </a:r>
            <a:r>
              <a:rPr lang="en-US" sz="2400" i="1" dirty="0" smtClean="0"/>
              <a:t>GF</a:t>
            </a:r>
            <a:r>
              <a:rPr lang="en-US" sz="2400" dirty="0" smtClean="0"/>
              <a:t>(</a:t>
            </a:r>
            <a:r>
              <a:rPr lang="en-US" sz="2400" i="1" dirty="0" err="1" smtClean="0"/>
              <a:t>p</a:t>
            </a:r>
            <a:r>
              <a:rPr lang="en-US" sz="2400" i="1" baseline="30000" dirty="0" err="1" smtClean="0"/>
              <a:t>n</a:t>
            </a:r>
            <a:r>
              <a:rPr lang="en-US" sz="2400" dirty="0" smtClean="0"/>
              <a:t>)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err="1" smtClean="0"/>
              <a:t>Kasus</a:t>
            </a:r>
            <a:r>
              <a:rPr lang="en-US" sz="2400" dirty="0" smtClean="0"/>
              <a:t> paling </a:t>
            </a:r>
            <a:r>
              <a:rPr lang="en-US" sz="2400" dirty="0" err="1" smtClean="0"/>
              <a:t>sederhana</a:t>
            </a:r>
            <a:r>
              <a:rPr lang="en-US" sz="2400" dirty="0" smtClean="0"/>
              <a:t>: </a:t>
            </a:r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/>
              <a:t> = 1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000000"/>
                </a:solidFill>
                <a:cs typeface="Times New Roman" pitchFamily="18" charset="0"/>
              </a:rPr>
              <a:t>GF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sz="2400" i="1" dirty="0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)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dimana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elemen-elemennya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dinyatakan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dalam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himpunan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{0, 1, 2, …, </a:t>
            </a:r>
            <a:r>
              <a:rPr lang="en-US" sz="2400" i="1" dirty="0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– 1}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operasi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penjumlahan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perkalian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dilakukan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dalam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modulus </a:t>
            </a:r>
            <a:r>
              <a:rPr lang="en-US" sz="2400" i="1" dirty="0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/>
              <a:t>Bahan Kuliah IF3058 Kriptografi</a:t>
            </a:r>
            <a:endParaRPr lang="en-GB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009E65-E66C-410A-A6BD-6B545190FC46}" type="slidenum">
              <a:rPr lang="en-GB"/>
              <a:pPr/>
              <a:t>17</a:t>
            </a:fld>
            <a:endParaRPr lang="en-GB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229600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sz="2000" i="1" dirty="0" smtClean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GF</a:t>
            </a:r>
            <a:r>
              <a:rPr lang="en-US" sz="2000" dirty="0" smtClean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(2):</a:t>
            </a:r>
            <a:endParaRPr lang="en-US" sz="2000" dirty="0" smtClean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+    0    1		 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Symbol"/>
              </a:rPr>
              <a:t>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0	 1    </a:t>
            </a:r>
            <a:endParaRPr lang="en-US" sz="2000" dirty="0" smtClean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 0    0    1		   0    0    0    </a:t>
            </a:r>
            <a:endParaRPr lang="en-US" sz="2000" dirty="0" smtClean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 1    1    0		   1    0    1   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i="1" dirty="0" smtClean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GF</a:t>
            </a:r>
            <a:r>
              <a:rPr lang="en-US" sz="2000" dirty="0" smtClean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(3):</a:t>
            </a:r>
            <a:endParaRPr lang="en-US" sz="2000" dirty="0" smtClean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+    0    1    2      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Symbol"/>
              </a:rPr>
              <a:t>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0	1   2</a:t>
            </a:r>
            <a:endParaRPr lang="en-US" sz="2000" dirty="0" smtClean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 0    0    1    2        0    0   0   0</a:t>
            </a:r>
            <a:endParaRPr lang="en-US" sz="2000" dirty="0" smtClean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 1    1    2    0        1    0   1   2</a:t>
            </a:r>
            <a:endParaRPr lang="en-US" sz="2000" dirty="0" smtClean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Times New Roman" pitchFamily="18" charset="0"/>
              </a:rPr>
              <a:t>	 2    2    0    1        2    0   2   1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2000" dirty="0" smtClean="0">
              <a:latin typeface="Arial Unicode MS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000" dirty="0" smtClean="0"/>
          </a:p>
        </p:txBody>
      </p:sp>
      <p:cxnSp>
        <p:nvCxnSpPr>
          <p:cNvPr id="17413" name="Straight Connector 7"/>
          <p:cNvCxnSpPr>
            <a:cxnSpLocks noChangeShapeType="1"/>
          </p:cNvCxnSpPr>
          <p:nvPr/>
        </p:nvCxnSpPr>
        <p:spPr bwMode="auto">
          <a:xfrm>
            <a:off x="1066800" y="1981200"/>
            <a:ext cx="2133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4" name="Straight Connector 9"/>
          <p:cNvCxnSpPr>
            <a:cxnSpLocks noChangeShapeType="1"/>
          </p:cNvCxnSpPr>
          <p:nvPr/>
        </p:nvCxnSpPr>
        <p:spPr bwMode="auto">
          <a:xfrm rot="5400000">
            <a:off x="1068387" y="2132013"/>
            <a:ext cx="10668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5" name="Straight Connector 11"/>
          <p:cNvCxnSpPr>
            <a:cxnSpLocks noChangeShapeType="1"/>
          </p:cNvCxnSpPr>
          <p:nvPr/>
        </p:nvCxnSpPr>
        <p:spPr bwMode="auto">
          <a:xfrm>
            <a:off x="4648200" y="1981200"/>
            <a:ext cx="2133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6" name="Straight Connector 13"/>
          <p:cNvCxnSpPr>
            <a:cxnSpLocks noChangeShapeType="1"/>
          </p:cNvCxnSpPr>
          <p:nvPr/>
        </p:nvCxnSpPr>
        <p:spPr bwMode="auto">
          <a:xfrm rot="5400000">
            <a:off x="4725987" y="2208213"/>
            <a:ext cx="10668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7" name="Straight Connector 15"/>
          <p:cNvCxnSpPr>
            <a:cxnSpLocks noChangeShapeType="1"/>
          </p:cNvCxnSpPr>
          <p:nvPr/>
        </p:nvCxnSpPr>
        <p:spPr bwMode="auto">
          <a:xfrm>
            <a:off x="990600" y="3810000"/>
            <a:ext cx="29718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8" name="Straight Connector 17"/>
          <p:cNvCxnSpPr>
            <a:cxnSpLocks noChangeShapeType="1"/>
          </p:cNvCxnSpPr>
          <p:nvPr/>
        </p:nvCxnSpPr>
        <p:spPr bwMode="auto">
          <a:xfrm rot="5400000">
            <a:off x="877887" y="4303713"/>
            <a:ext cx="14478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9" name="Straight Connector 19"/>
          <p:cNvCxnSpPr>
            <a:cxnSpLocks noChangeShapeType="1"/>
          </p:cNvCxnSpPr>
          <p:nvPr/>
        </p:nvCxnSpPr>
        <p:spPr bwMode="auto">
          <a:xfrm>
            <a:off x="4572000" y="3810000"/>
            <a:ext cx="25908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20" name="Straight Connector 21"/>
          <p:cNvCxnSpPr>
            <a:cxnSpLocks noChangeShapeType="1"/>
          </p:cNvCxnSpPr>
          <p:nvPr/>
        </p:nvCxnSpPr>
        <p:spPr bwMode="auto">
          <a:xfrm rot="5400000">
            <a:off x="4497387" y="4189413"/>
            <a:ext cx="15240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Contoh</a:t>
            </a:r>
            <a:r>
              <a:rPr lang="en-US" sz="2400" dirty="0" smtClean="0"/>
              <a:t>:  </a:t>
            </a:r>
            <a:r>
              <a:rPr lang="en-US" sz="2400" dirty="0" err="1" smtClean="0"/>
              <a:t>Bentuklah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perkalian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GF(11). </a:t>
            </a:r>
            <a:r>
              <a:rPr lang="en-US" sz="2400" dirty="0" err="1" smtClean="0"/>
              <a:t>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solusi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 </a:t>
            </a:r>
            <a:r>
              <a:rPr lang="en-US" sz="2400" dirty="0" smtClean="0">
                <a:sym typeface="Symbol"/>
              </a:rPr>
              <a:t> 5 (mod 11)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24000"/>
            <a:ext cx="5257800" cy="4612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6096000" y="2209800"/>
            <a:ext cx="240642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 </a:t>
            </a:r>
            <a:r>
              <a:rPr lang="en-US" sz="2400" dirty="0" smtClean="0">
                <a:sym typeface="Symbol"/>
              </a:rPr>
              <a:t> 5 (mod 11)</a:t>
            </a:r>
          </a:p>
          <a:p>
            <a:r>
              <a:rPr lang="en-US" sz="2400" dirty="0" err="1" smtClean="0">
                <a:sym typeface="Symbol"/>
              </a:rPr>
              <a:t>Maka</a:t>
            </a:r>
            <a:r>
              <a:rPr lang="en-US" sz="2400" dirty="0" smtClean="0">
                <a:sym typeface="Symbol"/>
              </a:rPr>
              <a:t>:</a:t>
            </a:r>
          </a:p>
          <a:p>
            <a:r>
              <a:rPr lang="en-US" sz="2400" dirty="0" smtClean="0">
                <a:sym typeface="Symbol"/>
              </a:rPr>
              <a:t>   x</a:t>
            </a:r>
            <a:r>
              <a:rPr lang="en-US" sz="2400" baseline="30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= 16 </a:t>
            </a:r>
            <a:r>
              <a:rPr lang="en-US" sz="2400" dirty="0" smtClean="0">
                <a:sym typeface="Wingdings" pitchFamily="2" charset="2"/>
              </a:rPr>
              <a:t> x</a:t>
            </a:r>
            <a:r>
              <a:rPr lang="en-US" sz="2400" baseline="-25000" dirty="0" smtClean="0">
                <a:sym typeface="Wingdings" pitchFamily="2" charset="2"/>
              </a:rPr>
              <a:t>1</a:t>
            </a:r>
            <a:r>
              <a:rPr lang="en-US" sz="2400" dirty="0" smtClean="0">
                <a:sym typeface="Wingdings" pitchFamily="2" charset="2"/>
              </a:rPr>
              <a:t> = 4</a:t>
            </a:r>
          </a:p>
          <a:p>
            <a:r>
              <a:rPr lang="en-US" sz="2400" dirty="0" smtClean="0">
                <a:sym typeface="Wingdings" pitchFamily="2" charset="2"/>
              </a:rPr>
              <a:t>   x</a:t>
            </a:r>
            <a:r>
              <a:rPr lang="en-US" sz="2400" baseline="30000" dirty="0" smtClean="0">
                <a:sym typeface="Wingdings" pitchFamily="2" charset="2"/>
              </a:rPr>
              <a:t>2</a:t>
            </a:r>
            <a:r>
              <a:rPr lang="en-US" sz="2400" dirty="0" smtClean="0">
                <a:sym typeface="Wingdings" pitchFamily="2" charset="2"/>
              </a:rPr>
              <a:t> = 49  x</a:t>
            </a:r>
            <a:r>
              <a:rPr lang="en-US" sz="2400" baseline="-25000" dirty="0" smtClean="0">
                <a:sym typeface="Wingdings" pitchFamily="2" charset="2"/>
              </a:rPr>
              <a:t>2</a:t>
            </a:r>
            <a:r>
              <a:rPr lang="en-US" sz="2400" dirty="0" smtClean="0">
                <a:sym typeface="Wingdings" pitchFamily="2" charset="2"/>
              </a:rPr>
              <a:t> = 7</a:t>
            </a:r>
          </a:p>
          <a:p>
            <a:endParaRPr lang="en-US" sz="2400" dirty="0" smtClean="0">
              <a:sym typeface="Wingdings" pitchFamily="2" charset="2"/>
            </a:endParaRPr>
          </a:p>
          <a:p>
            <a:r>
              <a:rPr lang="en-US" sz="2400" dirty="0" smtClean="0">
                <a:sym typeface="Wingdings" pitchFamily="2" charset="2"/>
              </a:rPr>
              <a:t>	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4191000"/>
            <a:ext cx="31053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Cara lain:  </a:t>
            </a: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</a:p>
          <a:p>
            <a:r>
              <a:rPr lang="en-US" dirty="0" smtClean="0"/>
              <a:t>diagonal = 5,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ambil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endParaRPr lang="en-US" dirty="0" smtClean="0"/>
          </a:p>
          <a:p>
            <a:r>
              <a:rPr lang="en-US" dirty="0" err="1" smtClean="0"/>
              <a:t>mendatar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Vertikalnya</a:t>
            </a:r>
            <a:r>
              <a:rPr lang="en-US" dirty="0" smtClean="0"/>
              <a:t> (</a:t>
            </a:r>
            <a:r>
              <a:rPr lang="en-US" dirty="0" err="1" smtClean="0"/>
              <a:t>dilingkari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96639" y="6096000"/>
            <a:ext cx="5347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: Andreas Steffen, 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Galois Field GF(2</a:t>
            </a:r>
            <a:r>
              <a:rPr lang="en-US" baseline="30000" dirty="0" smtClean="0"/>
              <a:t>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medan</a:t>
            </a:r>
            <a:r>
              <a:rPr lang="en-US" sz="2400" dirty="0" smtClean="0"/>
              <a:t>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.  </a:t>
            </a:r>
          </a:p>
          <a:p>
            <a:r>
              <a:rPr lang="en-US" sz="2400" dirty="0" smtClean="0"/>
              <a:t>GF(2</a:t>
            </a:r>
            <a:r>
              <a:rPr lang="en-US" sz="2400" baseline="30000" dirty="0" smtClean="0"/>
              <a:t>m</a:t>
            </a:r>
            <a:r>
              <a:rPr lang="en-US" sz="2400" dirty="0" smtClean="0"/>
              <a:t>) </a:t>
            </a:r>
            <a:r>
              <a:rPr lang="en-US" sz="2400" dirty="0" err="1" smtClean="0"/>
              <a:t>atau</a:t>
            </a:r>
            <a:r>
              <a:rPr lang="en-US" sz="2400" dirty="0" smtClean="0"/>
              <a:t> F</a:t>
            </a:r>
            <a:r>
              <a:rPr lang="en-US" sz="2400" baseline="-25000" dirty="0" smtClean="0"/>
              <a:t>2</a:t>
            </a:r>
            <a:r>
              <a:rPr lang="en-US" sz="2400" baseline="30000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ruang</a:t>
            </a:r>
            <a:r>
              <a:rPr lang="en-US" sz="2400" dirty="0" smtClean="0"/>
              <a:t> </a:t>
            </a:r>
            <a:r>
              <a:rPr lang="en-US" sz="2400" dirty="0" err="1" smtClean="0"/>
              <a:t>vektor</a:t>
            </a:r>
            <a:r>
              <a:rPr lang="en-US" sz="2400" dirty="0" smtClean="0"/>
              <a:t> </a:t>
            </a:r>
            <a:r>
              <a:rPr lang="en-US" sz="2400" dirty="0" err="1" smtClean="0"/>
              <a:t>berdimensi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GF(2). 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GF(2</a:t>
            </a:r>
            <a:r>
              <a:rPr lang="en-US" sz="2400" baseline="30000" dirty="0" smtClean="0"/>
              <a:t>m</a:t>
            </a:r>
            <a:r>
              <a:rPr lang="en-US" sz="2400" dirty="0" smtClean="0"/>
              <a:t>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integer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representasi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 </a:t>
            </a:r>
            <a:r>
              <a:rPr lang="en-US" sz="2400" dirty="0" err="1" smtClean="0"/>
              <a:t>sepanjang</a:t>
            </a:r>
            <a:r>
              <a:rPr lang="en-US" sz="2400" dirty="0" smtClean="0"/>
              <a:t> </a:t>
            </a:r>
            <a:r>
              <a:rPr lang="en-US" sz="2400" dirty="0" err="1" smtClean="0"/>
              <a:t>maksimal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bit. </a:t>
            </a:r>
          </a:p>
          <a:p>
            <a:endParaRPr lang="en-US" sz="2400" dirty="0" smtClean="0"/>
          </a:p>
          <a:p>
            <a:r>
              <a:rPr lang="en-US" sz="2400" dirty="0" smtClean="0"/>
              <a:t>String </a:t>
            </a:r>
            <a:r>
              <a:rPr lang="en-US" sz="2400" dirty="0" err="1" smtClean="0"/>
              <a:t>biner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</a:t>
            </a:r>
            <a:r>
              <a:rPr lang="en-US" sz="2400" baseline="-25000" dirty="0" smtClean="0">
                <a:sym typeface="Symbol" pitchFamily="18" charset="2"/>
              </a:rPr>
              <a:t>m-1</a:t>
            </a:r>
            <a:r>
              <a:rPr lang="en-US" sz="2400" dirty="0" smtClean="0">
                <a:sym typeface="Symbol" pitchFamily="18" charset="2"/>
              </a:rPr>
              <a:t> … </a:t>
            </a:r>
            <a:r>
              <a:rPr lang="en-US" sz="2400" baseline="-25000" dirty="0" smtClean="0">
                <a:sym typeface="Symbol" pitchFamily="18" charset="2"/>
              </a:rPr>
              <a:t>1</a:t>
            </a:r>
            <a:r>
              <a:rPr lang="en-US" sz="2400" dirty="0" smtClean="0">
                <a:sym typeface="Symbol" pitchFamily="18" charset="2"/>
              </a:rPr>
              <a:t> </a:t>
            </a:r>
            <a:r>
              <a:rPr lang="en-US" sz="2400" baseline="-25000" dirty="0" smtClean="0">
                <a:sym typeface="Symbol" pitchFamily="18" charset="2"/>
              </a:rPr>
              <a:t>0</a:t>
            </a:r>
            <a:r>
              <a:rPr lang="en-US" sz="2400" dirty="0" smtClean="0">
                <a:sym typeface="Symbol" pitchFamily="18" charset="2"/>
              </a:rPr>
              <a:t>,  </a:t>
            </a:r>
            <a:r>
              <a:rPr lang="en-US" sz="2400" baseline="-25000" dirty="0" err="1" smtClean="0">
                <a:sym typeface="Symbol" pitchFamily="18" charset="2"/>
              </a:rPr>
              <a:t>i</a:t>
            </a:r>
            <a:r>
              <a:rPr lang="en-US" sz="2400" baseline="-25000" dirty="0" smtClean="0">
                <a:sym typeface="Symbol" pitchFamily="18" charset="2"/>
              </a:rPr>
              <a:t> </a:t>
            </a:r>
            <a:r>
              <a:rPr lang="en-US" sz="2400" b="1" dirty="0" smtClean="0">
                <a:cs typeface="Lucida Sans Unicode" pitchFamily="34" charset="0"/>
                <a:sym typeface="Symbol" pitchFamily="18" charset="2"/>
              </a:rPr>
              <a:t></a:t>
            </a:r>
            <a:r>
              <a:rPr lang="en-US" sz="2400" b="1" dirty="0" smtClean="0">
                <a:solidFill>
                  <a:srgbClr val="F8F8F8"/>
                </a:solidFill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{0,1}, </a:t>
            </a:r>
            <a:r>
              <a:rPr lang="en-US" sz="2400" dirty="0" err="1" smtClean="0">
                <a:sym typeface="Symbol" pitchFamily="18" charset="2"/>
              </a:rPr>
              <a:t>dapat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dinyatakan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dalam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polinom</a:t>
            </a:r>
            <a:r>
              <a:rPr lang="en-US" sz="2400" dirty="0" smtClean="0">
                <a:sym typeface="Symbol" pitchFamily="18" charset="2"/>
              </a:rPr>
              <a:t> </a:t>
            </a:r>
            <a:r>
              <a:rPr lang="en-US" sz="2400" baseline="-25000" dirty="0" smtClean="0">
                <a:sym typeface="Symbol" pitchFamily="18" charset="2"/>
              </a:rPr>
              <a:t>m-1</a:t>
            </a:r>
            <a:r>
              <a:rPr lang="en-US" sz="2400" dirty="0" smtClean="0">
                <a:sym typeface="Symbol" pitchFamily="18" charset="2"/>
              </a:rPr>
              <a:t>x</a:t>
            </a:r>
            <a:r>
              <a:rPr lang="en-US" sz="2400" baseline="30000" dirty="0" smtClean="0">
                <a:sym typeface="Symbol" pitchFamily="18" charset="2"/>
              </a:rPr>
              <a:t>m-1</a:t>
            </a:r>
            <a:r>
              <a:rPr lang="en-US" sz="2400" dirty="0" smtClean="0">
                <a:sym typeface="Symbol" pitchFamily="18" charset="2"/>
              </a:rPr>
              <a:t> + … + </a:t>
            </a:r>
            <a:r>
              <a:rPr lang="en-US" sz="2400" baseline="-25000" dirty="0" smtClean="0">
                <a:sym typeface="Symbol" pitchFamily="18" charset="2"/>
              </a:rPr>
              <a:t>1</a:t>
            </a:r>
            <a:r>
              <a:rPr lang="en-US" sz="2400" dirty="0" smtClean="0">
                <a:sym typeface="Symbol" pitchFamily="18" charset="2"/>
              </a:rPr>
              <a:t>x + </a:t>
            </a:r>
            <a:r>
              <a:rPr lang="en-US" sz="2400" baseline="-25000" dirty="0" smtClean="0">
                <a:sym typeface="Symbol" pitchFamily="18" charset="2"/>
              </a:rPr>
              <a:t>0</a:t>
            </a:r>
            <a:endParaRPr lang="en-US" sz="2400" dirty="0" smtClean="0">
              <a:sym typeface="Symbol" pitchFamily="18" charset="2"/>
            </a:endParaRPr>
          </a:p>
          <a:p>
            <a:endParaRPr lang="en-US" sz="2400" dirty="0" smtClean="0">
              <a:sym typeface="Symbol" pitchFamily="18" charset="2"/>
            </a:endParaRPr>
          </a:p>
          <a:p>
            <a:r>
              <a:rPr lang="en-US" sz="2400" dirty="0" err="1" smtClean="0">
                <a:sym typeface="Symbol" pitchFamily="18" charset="2"/>
              </a:rPr>
              <a:t>Jadi</a:t>
            </a:r>
            <a:r>
              <a:rPr lang="en-US" sz="2400" dirty="0" smtClean="0">
                <a:sym typeface="Symbol" pitchFamily="18" charset="2"/>
              </a:rPr>
              <a:t>, </a:t>
            </a:r>
            <a:r>
              <a:rPr lang="en-US" sz="2400" dirty="0" err="1" smtClean="0">
                <a:sym typeface="Symbol" pitchFamily="18" charset="2"/>
              </a:rPr>
              <a:t>setiap</a:t>
            </a:r>
            <a:r>
              <a:rPr lang="en-US" sz="2400" dirty="0" smtClean="0">
                <a:sym typeface="Symbol" pitchFamily="18" charset="2"/>
              </a:rPr>
              <a:t> a </a:t>
            </a:r>
            <a:r>
              <a:rPr lang="en-US" sz="2400" b="1" dirty="0" smtClean="0">
                <a:cs typeface="Lucida Sans Unicode" pitchFamily="34" charset="0"/>
                <a:sym typeface="Symbol" pitchFamily="18" charset="2"/>
              </a:rPr>
              <a:t></a:t>
            </a:r>
            <a:r>
              <a:rPr lang="en-US" sz="2400" b="1" dirty="0" smtClean="0">
                <a:solidFill>
                  <a:srgbClr val="F8F8F8"/>
                </a:solidFill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GF(2</a:t>
            </a:r>
            <a:r>
              <a:rPr lang="en-US" sz="2400" baseline="30000" dirty="0" smtClean="0">
                <a:sym typeface="Symbol" pitchFamily="18" charset="2"/>
              </a:rPr>
              <a:t>m</a:t>
            </a:r>
            <a:r>
              <a:rPr lang="en-US" sz="2400" dirty="0" smtClean="0">
                <a:sym typeface="Symbol" pitchFamily="18" charset="2"/>
              </a:rPr>
              <a:t>) </a:t>
            </a:r>
            <a:r>
              <a:rPr lang="en-US" sz="2400" dirty="0" err="1" smtClean="0">
                <a:sym typeface="Symbol" pitchFamily="18" charset="2"/>
              </a:rPr>
              <a:t>dapat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dinyatakan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sebagai</a:t>
            </a:r>
            <a:r>
              <a:rPr lang="en-US" sz="2400" dirty="0" smtClean="0">
                <a:sym typeface="Symbol" pitchFamily="18" charset="2"/>
              </a:rPr>
              <a:t> </a:t>
            </a:r>
          </a:p>
          <a:p>
            <a:pPr>
              <a:buNone/>
            </a:pPr>
            <a:r>
              <a:rPr lang="en-US" sz="2400" dirty="0" smtClean="0">
                <a:sym typeface="Symbol" pitchFamily="18" charset="2"/>
              </a:rPr>
              <a:t>		a = </a:t>
            </a:r>
            <a:r>
              <a:rPr lang="en-US" sz="2400" baseline="-25000" dirty="0" smtClean="0">
                <a:sym typeface="Symbol" pitchFamily="18" charset="2"/>
              </a:rPr>
              <a:t>m-1</a:t>
            </a:r>
            <a:r>
              <a:rPr lang="en-US" sz="2400" dirty="0" smtClean="0">
                <a:sym typeface="Symbol" pitchFamily="18" charset="2"/>
              </a:rPr>
              <a:t>x</a:t>
            </a:r>
            <a:r>
              <a:rPr lang="en-US" sz="2400" baseline="30000" dirty="0" smtClean="0">
                <a:sym typeface="Symbol" pitchFamily="18" charset="2"/>
              </a:rPr>
              <a:t>m-1</a:t>
            </a:r>
            <a:r>
              <a:rPr lang="en-US" sz="2400" dirty="0" smtClean="0">
                <a:sym typeface="Symbol" pitchFamily="18" charset="2"/>
              </a:rPr>
              <a:t> + … + </a:t>
            </a:r>
            <a:r>
              <a:rPr lang="en-US" sz="2400" baseline="-25000" dirty="0" smtClean="0">
                <a:sym typeface="Symbol" pitchFamily="18" charset="2"/>
              </a:rPr>
              <a:t>1</a:t>
            </a:r>
            <a:r>
              <a:rPr lang="en-US" sz="2400" dirty="0" smtClean="0">
                <a:sym typeface="Symbol" pitchFamily="18" charset="2"/>
              </a:rPr>
              <a:t>x + </a:t>
            </a:r>
            <a:r>
              <a:rPr lang="en-US" sz="2400" baseline="-25000" dirty="0" smtClean="0">
                <a:sym typeface="Symbol" pitchFamily="18" charset="2"/>
              </a:rPr>
              <a:t>0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Contoh</a:t>
            </a:r>
            <a:r>
              <a:rPr lang="en-US" sz="2400" dirty="0" smtClean="0"/>
              <a:t>: 1101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x</a:t>
            </a:r>
            <a:r>
              <a:rPr lang="en-US" sz="2400" baseline="30000" dirty="0" smtClean="0"/>
              <a:t>3 </a:t>
            </a:r>
            <a:r>
              <a:rPr lang="en-US" sz="2400" dirty="0" smtClean="0"/>
              <a:t>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+ 1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err="1" smtClean="0"/>
              <a:t>Referensi</a:t>
            </a:r>
            <a:r>
              <a:rPr lang="en-US" sz="2800" b="1" dirty="0" smtClean="0"/>
              <a:t>: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Andreas Steffen, </a:t>
            </a:r>
            <a:r>
              <a:rPr lang="en-US" sz="2800" i="1" dirty="0" smtClean="0">
                <a:solidFill>
                  <a:srgbClr val="FF0000"/>
                </a:solidFill>
              </a:rPr>
              <a:t>Elliptic Curve Cryptography, </a:t>
            </a:r>
            <a:r>
              <a:rPr lang="en-US" sz="2800" dirty="0" err="1" smtClean="0">
                <a:solidFill>
                  <a:srgbClr val="FF0000"/>
                </a:solidFill>
              </a:rPr>
              <a:t>Zürcher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Hochschule</a:t>
            </a:r>
            <a:r>
              <a:rPr lang="en-US" sz="2800" dirty="0" smtClean="0">
                <a:solidFill>
                  <a:srgbClr val="FF0000"/>
                </a:solidFill>
              </a:rPr>
              <a:t> Winterthur.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rgbClr val="FF0000"/>
                </a:solidFill>
              </a:rPr>
              <a:t>Debdeep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Mukhopadhyay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2800" dirty="0" smtClean="0"/>
              <a:t> ,</a:t>
            </a:r>
            <a:r>
              <a:rPr lang="en-US" sz="28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2800" dirty="0" err="1" smtClean="0">
                <a:solidFill>
                  <a:srgbClr val="FF0000"/>
                </a:solidFill>
              </a:rPr>
              <a:t>Engg</a:t>
            </a:r>
            <a:r>
              <a:rPr lang="en-US" sz="2800" dirty="0" smtClean="0">
                <a:solidFill>
                  <a:srgbClr val="FF0000"/>
                </a:solidFill>
              </a:rPr>
              <a:t> IIT Madras.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rgbClr val="FF0000"/>
                </a:solidFill>
              </a:rPr>
              <a:t>Anoop</a:t>
            </a:r>
            <a:r>
              <a:rPr lang="en-US" sz="2800" dirty="0" smtClean="0">
                <a:solidFill>
                  <a:srgbClr val="FF0000"/>
                </a:solidFill>
              </a:rPr>
              <a:t> MS </a:t>
            </a:r>
            <a:r>
              <a:rPr lang="en-US" sz="2800" i="1" dirty="0" smtClean="0">
                <a:solidFill>
                  <a:srgbClr val="FF0000"/>
                </a:solidFill>
              </a:rPr>
              <a:t>, Elliptic Curve Cryptography,  an Implementation Guide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en-US" sz="2800" b="1" i="1" dirty="0" smtClean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err="1" smtClean="0"/>
              <a:t>Operasi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aritmetika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pada</a:t>
            </a:r>
            <a:r>
              <a:rPr lang="en-US" sz="2800" b="1" dirty="0" smtClean="0"/>
              <a:t> GF(2</a:t>
            </a:r>
            <a:r>
              <a:rPr lang="en-US" sz="2800" b="1" baseline="30000" dirty="0" smtClean="0"/>
              <a:t>m</a:t>
            </a:r>
            <a:r>
              <a:rPr lang="en-US" sz="2800" b="1" dirty="0" smtClean="0"/>
              <a:t>) </a:t>
            </a:r>
          </a:p>
          <a:p>
            <a:pPr marL="457200" indent="-457200">
              <a:buNone/>
            </a:pPr>
            <a:r>
              <a:rPr lang="en-US" sz="2800" b="1" dirty="0" smtClean="0"/>
              <a:t> </a:t>
            </a:r>
            <a:r>
              <a:rPr lang="en-US" sz="2800" dirty="0" err="1" smtClean="0"/>
              <a:t>Misalkan</a:t>
            </a:r>
            <a:r>
              <a:rPr lang="en-US" sz="2800" dirty="0" smtClean="0"/>
              <a:t> 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a = (a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m-1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..a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1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a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0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)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dan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b = (b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m-1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...b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1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b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0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)</a:t>
            </a:r>
            <a:r>
              <a:rPr lang="en-US" sz="2400" b="1" dirty="0" smtClean="0">
                <a:cs typeface="Lucida Sans Unicode" pitchFamily="34" charset="0"/>
                <a:sym typeface="Symbol" pitchFamily="18" charset="2"/>
              </a:rPr>
              <a:t> </a:t>
            </a:r>
            <a:r>
              <a:rPr lang="en-US" sz="2400" dirty="0" smtClean="0">
                <a:sym typeface="Symbol" pitchFamily="18" charset="2"/>
              </a:rPr>
              <a:t>GF(2</a:t>
            </a:r>
            <a:r>
              <a:rPr lang="en-US" sz="2400" baseline="30000" dirty="0" smtClean="0">
                <a:sym typeface="Symbol" pitchFamily="18" charset="2"/>
              </a:rPr>
              <a:t>m</a:t>
            </a:r>
            <a:r>
              <a:rPr lang="en-US" sz="2400" dirty="0" smtClean="0">
                <a:sym typeface="Symbol" pitchFamily="18" charset="2"/>
              </a:rPr>
              <a:t>) </a:t>
            </a:r>
            <a:endParaRPr lang="en-US" sz="2400" dirty="0" smtClean="0">
              <a:cs typeface="Lucida Sans Unicode" pitchFamily="34" charset="0"/>
              <a:sym typeface="Symbol" pitchFamily="18" charset="2"/>
            </a:endParaRPr>
          </a:p>
          <a:p>
            <a:pPr marL="457200" indent="-457200">
              <a:buFontTx/>
              <a:buChar char="•"/>
            </a:pPr>
            <a:r>
              <a:rPr lang="en-US" sz="2400" b="1" u="sng" dirty="0" err="1" smtClean="0">
                <a:cs typeface="Lucida Sans Unicode" pitchFamily="34" charset="0"/>
                <a:sym typeface="Symbol" pitchFamily="18" charset="2"/>
              </a:rPr>
              <a:t>Penjumlahan</a:t>
            </a:r>
            <a:r>
              <a:rPr lang="en-US" sz="2400" b="1" u="sng" dirty="0" smtClean="0">
                <a:cs typeface="Lucida Sans Unicode" pitchFamily="34" charset="0"/>
                <a:sym typeface="Symbol" pitchFamily="18" charset="2"/>
              </a:rPr>
              <a:t>: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 </a:t>
            </a:r>
          </a:p>
          <a:p>
            <a:pPr marL="457200" indent="-457200">
              <a:buNone/>
            </a:pP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	a + b = c = (c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m-1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..c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1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c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0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)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dimana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c</a:t>
            </a:r>
            <a:r>
              <a:rPr lang="en-US" sz="2400" baseline="-25000" dirty="0" err="1" smtClean="0">
                <a:cs typeface="Lucida Sans Unicode" pitchFamily="34" charset="0"/>
                <a:sym typeface="Symbol" pitchFamily="18" charset="2"/>
              </a:rPr>
              <a:t>i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= (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a</a:t>
            </a:r>
            <a:r>
              <a:rPr lang="en-US" sz="2400" baseline="-25000" dirty="0" err="1" smtClean="0">
                <a:cs typeface="Lucida Sans Unicode" pitchFamily="34" charset="0"/>
                <a:sym typeface="Symbol" pitchFamily="18" charset="2"/>
              </a:rPr>
              <a:t>i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+ b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i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) mod 2, c </a:t>
            </a:r>
            <a:r>
              <a:rPr lang="en-US" sz="2400" b="1" dirty="0" smtClean="0">
                <a:cs typeface="Lucida Sans Unicode" pitchFamily="34" charset="0"/>
                <a:sym typeface="Symbol" pitchFamily="18" charset="2"/>
              </a:rPr>
              <a:t> </a:t>
            </a:r>
            <a:r>
              <a:rPr lang="en-US" sz="2400" dirty="0" smtClean="0">
                <a:sym typeface="Symbol" pitchFamily="18" charset="2"/>
              </a:rPr>
              <a:t>GF(2</a:t>
            </a:r>
            <a:r>
              <a:rPr lang="en-US" sz="2400" baseline="30000" dirty="0" smtClean="0">
                <a:sym typeface="Symbol" pitchFamily="18" charset="2"/>
              </a:rPr>
              <a:t>m</a:t>
            </a:r>
            <a:r>
              <a:rPr lang="en-US" sz="2400" dirty="0" smtClean="0">
                <a:sym typeface="Symbol" pitchFamily="18" charset="2"/>
              </a:rPr>
              <a:t>) </a:t>
            </a:r>
            <a:endParaRPr lang="en-US" sz="2400" dirty="0" smtClean="0">
              <a:cs typeface="Lucida Sans Unicode" pitchFamily="34" charset="0"/>
              <a:sym typeface="Symbol" pitchFamily="18" charset="2"/>
            </a:endParaRPr>
          </a:p>
          <a:p>
            <a:pPr marL="457200" indent="-457200">
              <a:buFontTx/>
              <a:buChar char="•"/>
            </a:pPr>
            <a:endParaRPr lang="en-US" sz="2400" b="1" u="sng" dirty="0" smtClean="0">
              <a:cs typeface="Lucida Sans Unicode" pitchFamily="34" charset="0"/>
              <a:sym typeface="Symbol" pitchFamily="18" charset="2"/>
            </a:endParaRPr>
          </a:p>
          <a:p>
            <a:pPr marL="457200" indent="-457200">
              <a:buFontTx/>
              <a:buChar char="•"/>
            </a:pPr>
            <a:r>
              <a:rPr lang="en-US" sz="2400" b="1" u="sng" dirty="0" err="1" smtClean="0">
                <a:cs typeface="Lucida Sans Unicode" pitchFamily="34" charset="0"/>
                <a:sym typeface="Symbol" pitchFamily="18" charset="2"/>
              </a:rPr>
              <a:t>Perkalian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: a </a:t>
            </a:r>
            <a:r>
              <a:rPr lang="en-US" sz="2400" dirty="0" smtClean="0">
                <a:cs typeface="Lucida Sans Unicode" pitchFamily="34" charset="0"/>
                <a:sym typeface="Symbol"/>
              </a:rPr>
              <a:t>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b = c = (c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m-1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..c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1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c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0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)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dimana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c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adalah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sisa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pembagian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polinom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a(x) </a:t>
            </a:r>
            <a:r>
              <a:rPr lang="en-US" sz="2400" dirty="0" smtClean="0">
                <a:cs typeface="Lucida Sans Unicode" pitchFamily="34" charset="0"/>
                <a:sym typeface="Symbol"/>
              </a:rPr>
              <a:t>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b(x)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dengan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i="1" dirty="0" smtClean="0">
                <a:cs typeface="Lucida Sans Unicode" pitchFamily="34" charset="0"/>
                <a:sym typeface="Symbol" pitchFamily="18" charset="2"/>
              </a:rPr>
              <a:t>irreducible polynomial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derajat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m,  c </a:t>
            </a:r>
            <a:r>
              <a:rPr lang="en-US" sz="2400" b="1" dirty="0" smtClean="0">
                <a:cs typeface="Lucida Sans Unicode" pitchFamily="34" charset="0"/>
                <a:sym typeface="Symbol" pitchFamily="18" charset="2"/>
              </a:rPr>
              <a:t> </a:t>
            </a:r>
            <a:r>
              <a:rPr lang="en-US" sz="2400" dirty="0" smtClean="0">
                <a:sym typeface="Symbol" pitchFamily="18" charset="2"/>
              </a:rPr>
              <a:t>GF(2</a:t>
            </a:r>
            <a:r>
              <a:rPr lang="en-US" sz="2400" baseline="30000" dirty="0" smtClean="0">
                <a:sym typeface="Symbol" pitchFamily="18" charset="2"/>
              </a:rPr>
              <a:t>m</a:t>
            </a:r>
            <a:r>
              <a:rPr lang="en-US" sz="2400" dirty="0" smtClean="0">
                <a:sym typeface="Symbol" pitchFamily="18" charset="2"/>
              </a:rPr>
              <a:t>)</a:t>
            </a:r>
            <a:endParaRPr lang="en-US" sz="2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err="1" smtClean="0"/>
              <a:t>Contoh</a:t>
            </a:r>
            <a:r>
              <a:rPr lang="en-US" sz="2400" dirty="0" smtClean="0"/>
              <a:t>:  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a = 1101 = x</a:t>
            </a:r>
            <a:r>
              <a:rPr lang="en-US" sz="2400" baseline="30000" dirty="0" smtClean="0"/>
              <a:t>3 </a:t>
            </a:r>
            <a:r>
              <a:rPr lang="en-US" sz="2400" dirty="0" smtClean="0"/>
              <a:t>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+ 1 </a:t>
            </a:r>
            <a:r>
              <a:rPr lang="en-US" sz="2400" dirty="0" err="1" smtClean="0"/>
              <a:t>dan</a:t>
            </a:r>
            <a:r>
              <a:rPr lang="en-US" sz="2400" dirty="0" smtClean="0"/>
              <a:t> b = 0110 = x</a:t>
            </a:r>
            <a:r>
              <a:rPr lang="en-US" sz="2400" baseline="30000" dirty="0" smtClean="0"/>
              <a:t>2 </a:t>
            </a:r>
            <a:r>
              <a:rPr lang="en-US" sz="2400" dirty="0" smtClean="0"/>
              <a:t>+ x </a:t>
            </a:r>
          </a:p>
          <a:p>
            <a:pPr>
              <a:buNone/>
            </a:pPr>
            <a:r>
              <a:rPr lang="en-US" sz="2400" dirty="0" smtClean="0"/>
              <a:t>		   a </a:t>
            </a:r>
            <a:r>
              <a:rPr lang="en-US" sz="2400" dirty="0" err="1" smtClean="0"/>
              <a:t>dan</a:t>
            </a:r>
            <a:r>
              <a:rPr lang="en-US" sz="2400" dirty="0" smtClean="0"/>
              <a:t> b </a:t>
            </a:r>
            <a:r>
              <a:rPr lang="en-US" sz="2400" dirty="0" smtClean="0">
                <a:sym typeface="Symbol"/>
              </a:rPr>
              <a:t> GF(2</a:t>
            </a:r>
            <a:r>
              <a:rPr lang="en-US" sz="2400" baseline="30000" dirty="0" smtClean="0">
                <a:sym typeface="Symbol"/>
              </a:rPr>
              <a:t>4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dirty="0" smtClean="0"/>
              <a:t>	 </a:t>
            </a:r>
          </a:p>
          <a:p>
            <a:pPr marL="514350" indent="-514350">
              <a:buAutoNum type="romanLcParenBoth"/>
            </a:pPr>
            <a:r>
              <a:rPr lang="en-US" sz="2400" dirty="0" smtClean="0"/>
              <a:t>a + b = (x</a:t>
            </a:r>
            <a:r>
              <a:rPr lang="en-US" sz="2400" baseline="30000" dirty="0" smtClean="0"/>
              <a:t>3 </a:t>
            </a:r>
            <a:r>
              <a:rPr lang="en-US" sz="2400" dirty="0" smtClean="0"/>
              <a:t>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+ 1) +  (x</a:t>
            </a:r>
            <a:r>
              <a:rPr lang="en-US" sz="2400" baseline="30000" dirty="0" smtClean="0"/>
              <a:t>2 </a:t>
            </a:r>
            <a:r>
              <a:rPr lang="en-US" sz="2400" dirty="0" smtClean="0"/>
              <a:t>+ x ) = x</a:t>
            </a:r>
            <a:r>
              <a:rPr lang="en-US" sz="2400" baseline="30000" dirty="0" smtClean="0"/>
              <a:t>3 </a:t>
            </a:r>
            <a:r>
              <a:rPr lang="en-US" sz="2400" dirty="0" smtClean="0"/>
              <a:t>+ 2x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x + 1 (mod 2)</a:t>
            </a:r>
          </a:p>
          <a:p>
            <a:pPr marL="514350" indent="-514350"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			      = x</a:t>
            </a:r>
            <a:r>
              <a:rPr lang="en-US" sz="2400" baseline="30000" dirty="0" smtClean="0"/>
              <a:t>3 </a:t>
            </a:r>
            <a:r>
              <a:rPr lang="en-US" sz="2400" dirty="0" smtClean="0"/>
              <a:t>+ 0x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x + 1 </a:t>
            </a:r>
          </a:p>
          <a:p>
            <a:pPr>
              <a:buNone/>
            </a:pPr>
            <a:r>
              <a:rPr lang="en-US" sz="2400" dirty="0" smtClean="0"/>
              <a:t>					      = x</a:t>
            </a:r>
            <a:r>
              <a:rPr lang="en-US" sz="2400" baseline="30000" dirty="0" smtClean="0"/>
              <a:t>3 </a:t>
            </a:r>
            <a:r>
              <a:rPr lang="en-US" sz="2400" dirty="0" smtClean="0"/>
              <a:t>+ x + 1 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representasi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	1101</a:t>
            </a:r>
          </a:p>
          <a:p>
            <a:pPr>
              <a:buNone/>
            </a:pPr>
            <a:r>
              <a:rPr lang="en-US" sz="2400" dirty="0" smtClean="0"/>
              <a:t>		0110 +</a:t>
            </a:r>
          </a:p>
          <a:p>
            <a:pPr>
              <a:buNone/>
            </a:pPr>
            <a:r>
              <a:rPr lang="en-US" sz="2400" dirty="0" smtClean="0"/>
              <a:t>		1011 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>
                <a:sym typeface="Wingdings" pitchFamily="2" charset="2"/>
              </a:rPr>
              <a:t>sama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dengan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hasil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operasi</a:t>
            </a:r>
            <a:r>
              <a:rPr lang="en-US" sz="2400" dirty="0" smtClean="0">
                <a:sym typeface="Wingdings" pitchFamily="2" charset="2"/>
              </a:rPr>
              <a:t> XOR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smtClean="0">
                <a:sym typeface="Symbol"/>
              </a:rPr>
              <a:t> </a:t>
            </a:r>
            <a:r>
              <a:rPr lang="en-US" sz="2400" dirty="0" smtClean="0"/>
              <a:t>a + b = 1011 = a XOR b	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21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00" y="4648200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800600" y="1905000"/>
            <a:ext cx="2914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Bagi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tiap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koefisien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dengan</a:t>
            </a:r>
            <a:r>
              <a:rPr lang="en-US" dirty="0" smtClean="0">
                <a:solidFill>
                  <a:srgbClr val="FF0000"/>
                </a:solidFill>
              </a:rPr>
              <a:t> 2,</a:t>
            </a:r>
          </a:p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lalu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ambil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sisanya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(ii)   a </a:t>
            </a:r>
            <a:r>
              <a:rPr lang="en-US" sz="2400" dirty="0" smtClean="0">
                <a:sym typeface="Symbol"/>
              </a:rPr>
              <a:t> b = </a:t>
            </a:r>
            <a:r>
              <a:rPr lang="en-US" sz="2400" dirty="0" smtClean="0"/>
              <a:t>(x</a:t>
            </a:r>
            <a:r>
              <a:rPr lang="en-US" sz="2400" baseline="30000" dirty="0" smtClean="0"/>
              <a:t>3 </a:t>
            </a:r>
            <a:r>
              <a:rPr lang="en-US" sz="2400" dirty="0" smtClean="0"/>
              <a:t>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+ 1) </a:t>
            </a:r>
            <a:r>
              <a:rPr lang="en-US" sz="2400" dirty="0" smtClean="0">
                <a:sym typeface="Symbol"/>
              </a:rPr>
              <a:t></a:t>
            </a:r>
            <a:r>
              <a:rPr lang="en-US" sz="2400" dirty="0" smtClean="0"/>
              <a:t> (x</a:t>
            </a:r>
            <a:r>
              <a:rPr lang="en-US" sz="2400" baseline="30000" dirty="0" smtClean="0"/>
              <a:t>2 </a:t>
            </a:r>
            <a:r>
              <a:rPr lang="en-US" sz="2400" dirty="0" smtClean="0"/>
              <a:t>+ x )</a:t>
            </a:r>
            <a:r>
              <a:rPr lang="en-US" sz="2400" dirty="0" smtClean="0">
                <a:sym typeface="Symbol"/>
              </a:rPr>
              <a:t>  = 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5 </a:t>
            </a:r>
            <a:r>
              <a:rPr lang="en-US" sz="2400" dirty="0" smtClean="0"/>
              <a:t>+ 2x</a:t>
            </a:r>
            <a:r>
              <a:rPr lang="en-US" sz="2400" baseline="30000" dirty="0" smtClean="0"/>
              <a:t>4</a:t>
            </a:r>
            <a:r>
              <a:rPr lang="en-US" sz="2400" dirty="0" smtClean="0"/>
              <a:t> + 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x (mod 2)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		    = 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5 </a:t>
            </a:r>
            <a:r>
              <a:rPr lang="en-US" sz="2400" dirty="0" smtClean="0"/>
              <a:t>+ 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x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/>
              <a:t>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Karena</a:t>
            </a:r>
            <a:r>
              <a:rPr lang="en-US" sz="2400" dirty="0" smtClean="0"/>
              <a:t> m = 4 </a:t>
            </a:r>
            <a:r>
              <a:rPr lang="en-US" sz="2400" dirty="0" err="1" smtClean="0"/>
              <a:t>hasilnya</a:t>
            </a:r>
            <a:r>
              <a:rPr lang="en-US" sz="2400" dirty="0" smtClean="0"/>
              <a:t> </a:t>
            </a:r>
            <a:r>
              <a:rPr lang="en-US" sz="2400" dirty="0" err="1" smtClean="0"/>
              <a:t>direduksi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derajat</a:t>
            </a:r>
            <a:r>
              <a:rPr lang="en-US" sz="2400" dirty="0" smtClean="0"/>
              <a:t> &lt; 4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i="1" dirty="0" smtClean="0"/>
              <a:t>irreducible polynomial 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4 </a:t>
            </a:r>
            <a:r>
              <a:rPr lang="en-US" sz="2400" dirty="0" smtClean="0"/>
              <a:t>+ x + 1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 x</a:t>
            </a:r>
            <a:r>
              <a:rPr lang="en-US" sz="2400" baseline="30000" dirty="0" smtClean="0"/>
              <a:t>5 </a:t>
            </a:r>
            <a:r>
              <a:rPr lang="en-US" sz="2400" dirty="0" smtClean="0"/>
              <a:t>+ 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x</a:t>
            </a:r>
            <a:r>
              <a:rPr lang="en-US" sz="2400" dirty="0" smtClean="0">
                <a:sym typeface="Symbol"/>
              </a:rPr>
              <a:t> (mod f(x)) = (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4 </a:t>
            </a:r>
            <a:r>
              <a:rPr lang="en-US" sz="2400" dirty="0" smtClean="0"/>
              <a:t>+ x + 1)x +  x</a:t>
            </a:r>
            <a:r>
              <a:rPr lang="en-US" sz="2400" baseline="30000" dirty="0" smtClean="0"/>
              <a:t>5 </a:t>
            </a:r>
            <a:r>
              <a:rPr lang="en-US" sz="2400" dirty="0" smtClean="0"/>
              <a:t>+ 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x</a:t>
            </a:r>
            <a:r>
              <a:rPr lang="en-US" sz="2400" dirty="0" smtClean="0">
                <a:sym typeface="Symbol"/>
              </a:rPr>
              <a:t>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	           = 2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5 </a:t>
            </a:r>
            <a:r>
              <a:rPr lang="en-US" sz="2400" dirty="0" smtClean="0"/>
              <a:t>+ 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+ 2x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</a:t>
            </a:r>
            <a:r>
              <a:rPr lang="en-US" sz="2400" dirty="0" smtClean="0">
                <a:sym typeface="Symbol"/>
              </a:rPr>
              <a:t>2x  (mod 2)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	           = x</a:t>
            </a:r>
            <a:r>
              <a:rPr lang="en-US" sz="2400" baseline="30000" dirty="0" smtClean="0">
                <a:sym typeface="Symbol"/>
              </a:rPr>
              <a:t>3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 </a:t>
            </a:r>
            <a:r>
              <a:rPr lang="en-US" sz="2400" dirty="0" smtClean="0"/>
              <a:t>a </a:t>
            </a:r>
            <a:r>
              <a:rPr lang="en-US" sz="2400" dirty="0" smtClean="0">
                <a:sym typeface="Symbol"/>
              </a:rPr>
              <a:t></a:t>
            </a:r>
            <a:r>
              <a:rPr lang="en-US" sz="2400" dirty="0" smtClean="0"/>
              <a:t> b = 1000 	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	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Eliptik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umum</a:t>
            </a:r>
            <a:r>
              <a:rPr lang="en-US" sz="2800" dirty="0" smtClean="0"/>
              <a:t>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: </a:t>
            </a:r>
          </a:p>
          <a:p>
            <a:pPr>
              <a:buNone/>
            </a:pPr>
            <a:r>
              <a:rPr lang="en-US" sz="2800" dirty="0" smtClean="0"/>
              <a:t>		y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= x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+ ax + b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syarat</a:t>
            </a:r>
            <a:r>
              <a:rPr lang="en-US" sz="2800" dirty="0" smtClean="0"/>
              <a:t> 4a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+ 27b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 0</a:t>
            </a:r>
          </a:p>
          <a:p>
            <a:pPr>
              <a:buNone/>
            </a:pPr>
            <a:endParaRPr lang="en-US" sz="2800" dirty="0" smtClean="0">
              <a:sym typeface="Symbol"/>
            </a:endParaRPr>
          </a:p>
          <a:p>
            <a:r>
              <a:rPr lang="en-US" sz="2800" dirty="0" err="1" smtClean="0">
                <a:sym typeface="Symbol"/>
              </a:rPr>
              <a:t>Tiap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nilai</a:t>
            </a:r>
            <a:r>
              <a:rPr lang="en-US" sz="2800" dirty="0" smtClean="0">
                <a:sym typeface="Symbol"/>
              </a:rPr>
              <a:t> a </a:t>
            </a:r>
            <a:r>
              <a:rPr lang="en-US" sz="2800" dirty="0" err="1" smtClean="0">
                <a:sym typeface="Symbol"/>
              </a:rPr>
              <a:t>dan</a:t>
            </a:r>
            <a:r>
              <a:rPr lang="en-US" sz="2800" dirty="0" smtClean="0">
                <a:sym typeface="Symbol"/>
              </a:rPr>
              <a:t> b </a:t>
            </a:r>
            <a:r>
              <a:rPr lang="en-US" sz="2800" dirty="0" err="1" smtClean="0">
                <a:sym typeface="Symbol"/>
              </a:rPr>
              <a:t>berbeda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memberikan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kurva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eliptik</a:t>
            </a:r>
            <a:r>
              <a:rPr lang="en-US" sz="2800" dirty="0" smtClean="0">
                <a:sym typeface="Symbol"/>
              </a:rPr>
              <a:t> yang </a:t>
            </a:r>
            <a:r>
              <a:rPr lang="en-US" sz="2800" dirty="0" err="1" smtClean="0">
                <a:sym typeface="Symbol"/>
              </a:rPr>
              <a:t>berbeda</a:t>
            </a:r>
            <a:r>
              <a:rPr lang="en-US" sz="2800" dirty="0" smtClean="0">
                <a:sym typeface="Symbol"/>
              </a:rPr>
              <a:t>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Contoh</a:t>
            </a:r>
            <a:r>
              <a:rPr lang="en-US" sz="2800" dirty="0" smtClean="0"/>
              <a:t>:  y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= x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– 4x </a:t>
            </a:r>
          </a:p>
          <a:p>
            <a:pPr lvl="2">
              <a:buNone/>
            </a:pPr>
            <a:r>
              <a:rPr lang="en-US" sz="2800" dirty="0" smtClean="0"/>
              <a:t>		  = x(x – 2)(x + 2)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600200"/>
            <a:ext cx="44137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905000" y="59436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Andreas Steffen, 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762000"/>
            <a:ext cx="4724400" cy="4963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85800" y="5943600"/>
            <a:ext cx="7759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Kevin </a:t>
            </a:r>
            <a:r>
              <a:rPr lang="en-US" dirty="0" err="1" smtClean="0">
                <a:solidFill>
                  <a:srgbClr val="FF0000"/>
                </a:solidFill>
              </a:rPr>
              <a:t>Tirtawinata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Studi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Analisis</a:t>
            </a:r>
            <a:r>
              <a:rPr lang="en-US" dirty="0" smtClean="0">
                <a:solidFill>
                  <a:srgbClr val="FF0000"/>
                </a:solidFill>
              </a:rPr>
              <a:t> 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81000"/>
            <a:ext cx="3590925" cy="535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85800" y="5943600"/>
            <a:ext cx="7759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Kevin </a:t>
            </a:r>
            <a:r>
              <a:rPr lang="en-US" dirty="0" err="1" smtClean="0">
                <a:solidFill>
                  <a:srgbClr val="FF0000"/>
                </a:solidFill>
              </a:rPr>
              <a:t>Tirtawinata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Studi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Analisis</a:t>
            </a:r>
            <a:r>
              <a:rPr lang="en-US" dirty="0" smtClean="0">
                <a:solidFill>
                  <a:srgbClr val="FF0000"/>
                </a:solidFill>
              </a:rPr>
              <a:t> 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27</a:t>
            </a:fld>
            <a:endParaRPr lang="en-US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81000" y="1295400"/>
            <a:ext cx="8534400" cy="2514600"/>
            <a:chOff x="528" y="2448"/>
            <a:chExt cx="4800" cy="1248"/>
          </a:xfrm>
        </p:grpSpPr>
        <p:pic>
          <p:nvPicPr>
            <p:cNvPr id="7" name="Picture 6" descr="EllipticCurves"/>
            <p:cNvPicPr>
              <a:picLocks noChangeAspect="1" noChangeArrowheads="1"/>
            </p:cNvPicPr>
            <p:nvPr/>
          </p:nvPicPr>
          <p:blipFill>
            <a:blip r:embed="rId2" cstate="print">
              <a:lum bright="-12000" contrast="-12000"/>
            </a:blip>
            <a:srcRect/>
            <a:stretch>
              <a:fillRect/>
            </a:stretch>
          </p:blipFill>
          <p:spPr bwMode="auto">
            <a:xfrm>
              <a:off x="528" y="2880"/>
              <a:ext cx="4800" cy="816"/>
            </a:xfrm>
            <a:prstGeom prst="rect">
              <a:avLst/>
            </a:prstGeom>
            <a:solidFill>
              <a:schemeClr val="tx1">
                <a:alpha val="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624" y="2448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endParaRPr lang="en-US" sz="24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38200" y="4800600"/>
            <a:ext cx="6988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b="1" dirty="0" err="1" smtClean="0">
                <a:solidFill>
                  <a:srgbClr val="FF0000"/>
                </a:solidFill>
              </a:rPr>
              <a:t>Debdeep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Mukhopadhyay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b="1" dirty="0" smtClean="0"/>
              <a:t> 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Dept of Computer Sc and </a:t>
            </a:r>
            <a:r>
              <a:rPr lang="en-US" dirty="0" err="1" smtClean="0">
                <a:solidFill>
                  <a:srgbClr val="FF0000"/>
                </a:solidFill>
              </a:rPr>
              <a:t>Engg</a:t>
            </a:r>
            <a:r>
              <a:rPr lang="en-US" dirty="0" smtClean="0">
                <a:solidFill>
                  <a:srgbClr val="FF0000"/>
                </a:solidFill>
              </a:rPr>
              <a:t> IIT Madras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</a:t>
            </a:r>
            <a:r>
              <a:rPr lang="en-US" sz="2800" dirty="0" err="1" smtClean="0"/>
              <a:t>terdefinisi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x,y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 R</a:t>
            </a:r>
          </a:p>
          <a:p>
            <a:endParaRPr lang="en-US" sz="2800" dirty="0" smtClean="0">
              <a:sym typeface="Symbol"/>
            </a:endParaRPr>
          </a:p>
          <a:p>
            <a:r>
              <a:rPr lang="en-US" sz="2800" dirty="0" err="1" smtClean="0">
                <a:sym typeface="Symbol"/>
              </a:rPr>
              <a:t>Didefinisikan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sebuah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titik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bernama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titik</a:t>
            </a:r>
            <a:r>
              <a:rPr lang="en-US" sz="2800" dirty="0" smtClean="0">
                <a:sym typeface="Symbol"/>
              </a:rPr>
              <a:t> O(x, ), </a:t>
            </a:r>
            <a:r>
              <a:rPr lang="en-US" sz="2800" dirty="0" err="1" smtClean="0">
                <a:sym typeface="Symbol"/>
              </a:rPr>
              <a:t>yaitu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titik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pada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infinity.</a:t>
            </a:r>
          </a:p>
          <a:p>
            <a:endParaRPr lang="en-US" sz="2800" i="1" dirty="0" smtClean="0">
              <a:sym typeface="Symbol"/>
            </a:endParaRPr>
          </a:p>
          <a:p>
            <a:r>
              <a:rPr lang="en-US" sz="2800" dirty="0" err="1" smtClean="0">
                <a:sym typeface="Symbol"/>
              </a:rPr>
              <a:t>Titik-titik</a:t>
            </a:r>
            <a:r>
              <a:rPr lang="en-US" sz="2800" dirty="0" smtClean="0">
                <a:sym typeface="Symbol"/>
              </a:rPr>
              <a:t> P(x, y) </a:t>
            </a:r>
            <a:r>
              <a:rPr lang="en-US" sz="2800" dirty="0" err="1" smtClean="0">
                <a:sym typeface="Symbol"/>
              </a:rPr>
              <a:t>pada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kurva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eliptik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bersama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operasi</a:t>
            </a:r>
            <a:r>
              <a:rPr lang="en-US" sz="2800" dirty="0" smtClean="0">
                <a:sym typeface="Symbol"/>
              </a:rPr>
              <a:t> + </a:t>
            </a:r>
            <a:r>
              <a:rPr lang="en-US" sz="2800" dirty="0" err="1" smtClean="0">
                <a:sym typeface="Symbol"/>
              </a:rPr>
              <a:t>membentuk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sebuah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grup</a:t>
            </a:r>
            <a:r>
              <a:rPr lang="en-US" sz="2800" dirty="0" smtClean="0">
                <a:sym typeface="Symbol"/>
              </a:rPr>
              <a:t>.</a:t>
            </a:r>
          </a:p>
          <a:p>
            <a:pPr>
              <a:buNone/>
            </a:pPr>
            <a:r>
              <a:rPr lang="en-US" sz="2800" dirty="0" smtClean="0">
                <a:sym typeface="Symbol"/>
              </a:rPr>
              <a:t>		</a:t>
            </a:r>
            <a:r>
              <a:rPr lang="en-US" sz="2400" dirty="0" err="1" smtClean="0">
                <a:sym typeface="Symbol"/>
              </a:rPr>
              <a:t>Himpunan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grup</a:t>
            </a:r>
            <a:r>
              <a:rPr lang="en-US" sz="2400" dirty="0" smtClean="0">
                <a:sym typeface="Symbol"/>
              </a:rPr>
              <a:t>: </a:t>
            </a:r>
            <a:r>
              <a:rPr lang="en-US" sz="2400" dirty="0" err="1" smtClean="0">
                <a:sym typeface="Symbol"/>
              </a:rPr>
              <a:t>semua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titik</a:t>
            </a:r>
            <a:r>
              <a:rPr lang="en-US" sz="2400" dirty="0" smtClean="0">
                <a:sym typeface="Symbol"/>
              </a:rPr>
              <a:t> P(x, y)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kurva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eliptik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	</a:t>
            </a:r>
            <a:r>
              <a:rPr lang="en-US" sz="2400" dirty="0" err="1" smtClean="0">
                <a:sym typeface="Symbol"/>
              </a:rPr>
              <a:t>Operasi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biner</a:t>
            </a:r>
            <a:r>
              <a:rPr lang="en-US" sz="2400" dirty="0" smtClean="0">
                <a:sym typeface="Symbol"/>
              </a:rPr>
              <a:t>	  : +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r>
              <a:rPr lang="en-US" sz="2800" dirty="0" err="1" smtClean="0">
                <a:sym typeface="Symbol"/>
              </a:rPr>
              <a:t>Penjelasan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kenapa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kurva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eliptik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membentuk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sebuah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grup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dijelaskan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pada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slide-slide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berikut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ini</a:t>
            </a:r>
            <a:r>
              <a:rPr lang="en-US" sz="2800" dirty="0" smtClean="0">
                <a:sym typeface="Symbol"/>
              </a:rPr>
              <a:t>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Penjumlahan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Eliptik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(a) P + Q = 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2286000"/>
            <a:ext cx="388099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Penjelasan</a:t>
            </a:r>
            <a:r>
              <a:rPr lang="en-US" sz="2000" dirty="0" smtClean="0"/>
              <a:t> </a:t>
            </a:r>
            <a:r>
              <a:rPr lang="en-US" sz="2000" dirty="0" err="1" smtClean="0"/>
              <a:t>geometri</a:t>
            </a:r>
            <a:r>
              <a:rPr lang="en-US" sz="2000" dirty="0" smtClean="0"/>
              <a:t>: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Tarik</a:t>
            </a:r>
            <a:r>
              <a:rPr lang="en-US" sz="2000" dirty="0" smtClean="0"/>
              <a:t> </a:t>
            </a:r>
            <a:r>
              <a:rPr lang="en-US" sz="2000" dirty="0" err="1" smtClean="0"/>
              <a:t>garis</a:t>
            </a:r>
            <a:r>
              <a:rPr lang="en-US" sz="2000" dirty="0" smtClean="0"/>
              <a:t> </a:t>
            </a:r>
            <a:r>
              <a:rPr lang="en-US" sz="2000" dirty="0" err="1" smtClean="0"/>
              <a:t>melalui</a:t>
            </a:r>
            <a:r>
              <a:rPr lang="en-US" sz="2000" dirty="0" smtClean="0"/>
              <a:t> P </a:t>
            </a:r>
            <a:r>
              <a:rPr lang="en-US" sz="2000" dirty="0" err="1" smtClean="0"/>
              <a:t>dan</a:t>
            </a:r>
            <a:r>
              <a:rPr lang="en-US" sz="2000" dirty="0" smtClean="0"/>
              <a:t> Q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Jika</a:t>
            </a:r>
            <a:r>
              <a:rPr lang="en-US" sz="2000" dirty="0" smtClean="0"/>
              <a:t> P </a:t>
            </a:r>
            <a:r>
              <a:rPr lang="en-US" sz="2000" dirty="0" smtClean="0">
                <a:sym typeface="Symbol"/>
              </a:rPr>
              <a:t> Q, </a:t>
            </a:r>
            <a:r>
              <a:rPr lang="en-US" sz="2000" dirty="0" err="1" smtClean="0">
                <a:sym typeface="Symbol"/>
              </a:rPr>
              <a:t>garis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tersebut</a:t>
            </a:r>
            <a:r>
              <a:rPr lang="en-US" sz="2000" dirty="0" smtClean="0">
                <a:sym typeface="Symbol"/>
              </a:rPr>
              <a:t> </a:t>
            </a:r>
          </a:p>
          <a:p>
            <a:pPr marL="457200" indent="-457200"/>
            <a:r>
              <a:rPr lang="en-US" sz="2000" dirty="0" smtClean="0">
                <a:sym typeface="Symbol"/>
              </a:rPr>
              <a:t>	</a:t>
            </a:r>
            <a:r>
              <a:rPr lang="en-US" sz="2000" dirty="0" err="1" smtClean="0">
                <a:sym typeface="Symbol"/>
              </a:rPr>
              <a:t>memotong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kurva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pada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t</a:t>
            </a:r>
            <a:r>
              <a:rPr lang="en-US" sz="2000" dirty="0" err="1" smtClean="0"/>
              <a:t>itik</a:t>
            </a:r>
            <a:r>
              <a:rPr lang="en-US" sz="2000" dirty="0" smtClean="0"/>
              <a:t>  -R</a:t>
            </a:r>
          </a:p>
          <a:p>
            <a:pPr marL="457200" indent="-457200"/>
            <a:r>
              <a:rPr lang="en-US" sz="2000" dirty="0" smtClean="0"/>
              <a:t>3.     </a:t>
            </a:r>
            <a:r>
              <a:rPr lang="en-US" sz="2000" dirty="0" err="1" smtClean="0"/>
              <a:t>Pencerminan</a:t>
            </a:r>
            <a:r>
              <a:rPr lang="en-US" sz="2000" dirty="0" smtClean="0"/>
              <a:t> </a:t>
            </a:r>
            <a:r>
              <a:rPr lang="en-US" sz="2000" dirty="0" err="1" smtClean="0"/>
              <a:t>titik</a:t>
            </a:r>
            <a:r>
              <a:rPr lang="en-US" sz="2000" dirty="0" smtClean="0"/>
              <a:t> -R </a:t>
            </a:r>
            <a:r>
              <a:rPr lang="en-US" sz="2000" dirty="0" err="1" smtClean="0"/>
              <a:t>terhadap</a:t>
            </a:r>
            <a:endParaRPr lang="en-US" sz="2000" dirty="0" smtClean="0"/>
          </a:p>
          <a:p>
            <a:pPr marL="457200" indent="-457200"/>
            <a:r>
              <a:rPr lang="en-US" sz="2000" dirty="0" smtClean="0"/>
              <a:t>	</a:t>
            </a:r>
            <a:r>
              <a:rPr lang="en-US" sz="2000" dirty="0" err="1" smtClean="0"/>
              <a:t>sumbu</a:t>
            </a:r>
            <a:r>
              <a:rPr lang="en-US" sz="2000" dirty="0" smtClean="0"/>
              <a:t>-x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titik</a:t>
            </a:r>
            <a:r>
              <a:rPr lang="en-US" sz="2000" dirty="0" smtClean="0"/>
              <a:t> R</a:t>
            </a:r>
          </a:p>
          <a:p>
            <a:pPr marL="457200" indent="-457200">
              <a:buAutoNum type="arabicPeriod" startAt="4"/>
            </a:pPr>
            <a:r>
              <a:rPr lang="en-US" sz="2000" dirty="0" err="1" smtClean="0"/>
              <a:t>Titik</a:t>
            </a:r>
            <a:r>
              <a:rPr lang="en-US" sz="2000" dirty="0" smtClean="0"/>
              <a:t> R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</a:p>
          <a:p>
            <a:pPr marL="457200" indent="-457200"/>
            <a:r>
              <a:rPr lang="en-US" sz="2000" dirty="0" smtClean="0"/>
              <a:t>	</a:t>
            </a:r>
            <a:r>
              <a:rPr lang="en-US" sz="2000" dirty="0" err="1" smtClean="0"/>
              <a:t>penjumlahan</a:t>
            </a:r>
            <a:r>
              <a:rPr lang="en-US" sz="2000" dirty="0" smtClean="0"/>
              <a:t> </a:t>
            </a:r>
            <a:r>
              <a:rPr lang="en-US" sz="2000" dirty="0" err="1" smtClean="0"/>
              <a:t>titik</a:t>
            </a:r>
            <a:r>
              <a:rPr lang="en-US" sz="2000" dirty="0" smtClean="0"/>
              <a:t> P </a:t>
            </a:r>
            <a:r>
              <a:rPr lang="en-US" sz="2000" dirty="0" err="1" smtClean="0"/>
              <a:t>dan</a:t>
            </a:r>
            <a:r>
              <a:rPr lang="en-US" sz="2000" dirty="0" smtClean="0"/>
              <a:t> Q</a:t>
            </a:r>
          </a:p>
          <a:p>
            <a:pPr marL="457200" indent="-457200"/>
            <a:r>
              <a:rPr lang="en-US" sz="2000" dirty="0" smtClean="0"/>
              <a:t> </a:t>
            </a:r>
          </a:p>
          <a:p>
            <a:pPr marL="457200" indent="-457200"/>
            <a:r>
              <a:rPr lang="en-US" sz="2000" dirty="0" err="1" smtClean="0"/>
              <a:t>Keterangan</a:t>
            </a:r>
            <a:r>
              <a:rPr lang="en-US" sz="2000" dirty="0" smtClean="0"/>
              <a:t>:  </a:t>
            </a:r>
            <a:r>
              <a:rPr lang="en-US" sz="2000" dirty="0" err="1" smtClean="0"/>
              <a:t>Jika</a:t>
            </a:r>
            <a:r>
              <a:rPr lang="en-US" sz="2000" dirty="0" smtClean="0"/>
              <a:t> R =(x, y) </a:t>
            </a:r>
            <a:r>
              <a:rPr lang="en-US" sz="2000" dirty="0" err="1" smtClean="0"/>
              <a:t>maka</a:t>
            </a:r>
            <a:r>
              <a:rPr lang="en-US" sz="2000" dirty="0" smtClean="0"/>
              <a:t> –R </a:t>
            </a:r>
          </a:p>
          <a:p>
            <a:pPr marL="457200" indent="-457200"/>
            <a:r>
              <a:rPr lang="en-US" sz="2000" dirty="0" smtClean="0"/>
              <a:t>		       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titik</a:t>
            </a:r>
            <a:r>
              <a:rPr lang="en-US" sz="2000" dirty="0" smtClean="0"/>
              <a:t> (x, -y)</a:t>
            </a:r>
            <a:endParaRPr lang="en-US" sz="2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447800"/>
            <a:ext cx="4953000" cy="438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3217506" y="60198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Andreas Steffen, 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Pengantar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400" dirty="0" err="1" smtClean="0">
                <a:ea typeface="ＭＳ Ｐゴシック" pitchFamily="-107" charset="-128"/>
              </a:rPr>
              <a:t>Sebagian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besar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kriptografi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kunci-publik</a:t>
            </a:r>
            <a:r>
              <a:rPr lang="en-US" sz="2400" dirty="0" smtClean="0">
                <a:ea typeface="ＭＳ Ｐゴシック" pitchFamily="-107" charset="-128"/>
              </a:rPr>
              <a:t> ( </a:t>
            </a:r>
            <a:r>
              <a:rPr lang="en-US" sz="2400" dirty="0" err="1" smtClean="0">
                <a:ea typeface="ＭＳ Ｐゴシック" pitchFamily="-107" charset="-128"/>
              </a:rPr>
              <a:t>seperti</a:t>
            </a:r>
            <a:r>
              <a:rPr lang="en-US" sz="2400" dirty="0" smtClean="0">
                <a:ea typeface="ＭＳ Ｐゴシック" pitchFamily="-107" charset="-128"/>
              </a:rPr>
              <a:t> RSA, </a:t>
            </a:r>
            <a:r>
              <a:rPr lang="en-US" sz="2400" dirty="0" err="1" smtClean="0">
                <a:ea typeface="ＭＳ Ｐゴシック" pitchFamily="-107" charset="-128"/>
              </a:rPr>
              <a:t>ElGamal</a:t>
            </a:r>
            <a:r>
              <a:rPr lang="en-US" sz="2400" dirty="0" smtClean="0">
                <a:ea typeface="ＭＳ Ｐゴシック" pitchFamily="-107" charset="-128"/>
              </a:rPr>
              <a:t>, </a:t>
            </a:r>
            <a:r>
              <a:rPr lang="en-US" sz="2400" dirty="0" err="1" smtClean="0">
                <a:ea typeface="ＭＳ Ｐゴシック" pitchFamily="-107" charset="-128"/>
              </a:rPr>
              <a:t>Diffie</a:t>
            </a:r>
            <a:r>
              <a:rPr lang="en-US" sz="2400" dirty="0" smtClean="0">
                <a:ea typeface="ＭＳ Ｐゴシック" pitchFamily="-107" charset="-128"/>
              </a:rPr>
              <a:t>-Hellman) </a:t>
            </a:r>
            <a:r>
              <a:rPr lang="en-US" sz="2400" dirty="0" err="1" smtClean="0">
                <a:ea typeface="ＭＳ Ｐゴシック" pitchFamily="-107" charset="-128"/>
              </a:rPr>
              <a:t>menggunakan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i="1" dirty="0" smtClean="0">
                <a:ea typeface="ＭＳ Ｐゴシック" pitchFamily="-107" charset="-128"/>
              </a:rPr>
              <a:t>integer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dengan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bilangan</a:t>
            </a:r>
            <a:r>
              <a:rPr lang="en-US" sz="2400" dirty="0" smtClean="0">
                <a:ea typeface="ＭＳ Ｐゴシック" pitchFamily="-107" charset="-128"/>
              </a:rPr>
              <a:t> yang </a:t>
            </a:r>
            <a:r>
              <a:rPr lang="en-US" sz="2400" dirty="0" err="1" smtClean="0">
                <a:ea typeface="ＭＳ Ｐゴシック" pitchFamily="-107" charset="-128"/>
              </a:rPr>
              <a:t>sangat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besar</a:t>
            </a:r>
            <a:r>
              <a:rPr lang="en-US" sz="2400" dirty="0" smtClean="0">
                <a:ea typeface="ＭＳ Ｐゴシック" pitchFamily="-107" charset="-128"/>
              </a:rPr>
              <a:t>.</a:t>
            </a:r>
          </a:p>
          <a:p>
            <a:pPr>
              <a:defRPr/>
            </a:pPr>
            <a:endParaRPr lang="en-US" sz="2400" dirty="0" smtClean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400" dirty="0" err="1" smtClean="0">
                <a:ea typeface="ＭＳ Ｐゴシック" pitchFamily="-107" charset="-128"/>
              </a:rPr>
              <a:t>Sistem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seperti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itu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memiliki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masalah</a:t>
            </a:r>
            <a:r>
              <a:rPr lang="en-US" sz="2400" dirty="0" smtClean="0">
                <a:ea typeface="ＭＳ Ｐゴシック" pitchFamily="-107" charset="-128"/>
              </a:rPr>
              <a:t> yang </a:t>
            </a:r>
            <a:r>
              <a:rPr lang="en-US" sz="2400" dirty="0" err="1" smtClean="0">
                <a:ea typeface="ＭＳ Ｐゴシック" pitchFamily="-107" charset="-128"/>
              </a:rPr>
              <a:t>signifikan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dalam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menyimpan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dan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memproses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kunci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dan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pesan</a:t>
            </a:r>
            <a:r>
              <a:rPr lang="en-US" sz="2400" dirty="0" smtClean="0">
                <a:ea typeface="ＭＳ Ｐゴシック" pitchFamily="-107" charset="-128"/>
              </a:rPr>
              <a:t>.</a:t>
            </a:r>
          </a:p>
          <a:p>
            <a:pPr>
              <a:defRPr/>
            </a:pPr>
            <a:endParaRPr lang="en-US" sz="2400" dirty="0" smtClean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400" dirty="0" err="1" smtClean="0">
                <a:ea typeface="ＭＳ Ｐゴシック" pitchFamily="-107" charset="-128"/>
              </a:rPr>
              <a:t>Sebagai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alternatif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adalah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menggunakan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kurva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eliptik</a:t>
            </a:r>
            <a:r>
              <a:rPr lang="en-US" sz="2400" dirty="0" smtClean="0">
                <a:ea typeface="ＭＳ Ｐゴシック" pitchFamily="-107" charset="-128"/>
              </a:rPr>
              <a:t> (</a:t>
            </a:r>
            <a:r>
              <a:rPr lang="en-US" sz="2400" i="1" dirty="0" smtClean="0">
                <a:ea typeface="ＭＳ Ｐゴシック" pitchFamily="-107" charset="-128"/>
              </a:rPr>
              <a:t>elliptic curve</a:t>
            </a:r>
            <a:r>
              <a:rPr lang="en-US" sz="2400" dirty="0" smtClean="0">
                <a:ea typeface="ＭＳ Ｐゴシック" pitchFamily="-107" charset="-128"/>
              </a:rPr>
              <a:t>). </a:t>
            </a:r>
          </a:p>
          <a:p>
            <a:pPr>
              <a:defRPr/>
            </a:pPr>
            <a:endParaRPr lang="en-US" sz="2400" dirty="0" smtClean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400" dirty="0" err="1" smtClean="0">
                <a:ea typeface="ＭＳ Ｐゴシック" pitchFamily="-107" charset="-128"/>
              </a:rPr>
              <a:t>Komputasi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dengan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kurva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eliptik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menawarkan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keamanan</a:t>
            </a:r>
            <a:r>
              <a:rPr lang="en-US" sz="2400" dirty="0" smtClean="0">
                <a:ea typeface="ＭＳ Ｐゴシック" pitchFamily="-107" charset="-128"/>
              </a:rPr>
              <a:t> yang </a:t>
            </a:r>
            <a:r>
              <a:rPr lang="en-US" sz="2400" dirty="0" err="1" smtClean="0">
                <a:ea typeface="ＭＳ Ｐゴシック" pitchFamily="-107" charset="-128"/>
              </a:rPr>
              <a:t>sama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dengan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ukuran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kunci</a:t>
            </a:r>
            <a:r>
              <a:rPr lang="en-US" sz="2400" dirty="0" smtClean="0">
                <a:ea typeface="ＭＳ Ｐゴシック" pitchFamily="-107" charset="-128"/>
              </a:rPr>
              <a:t> yang </a:t>
            </a:r>
            <a:r>
              <a:rPr lang="en-US" sz="2400" dirty="0" err="1" smtClean="0">
                <a:ea typeface="ＭＳ Ｐゴシック" pitchFamily="-107" charset="-128"/>
              </a:rPr>
              <a:t>lebih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kecil</a:t>
            </a:r>
            <a:r>
              <a:rPr lang="en-US" sz="2400" dirty="0" smtClean="0">
                <a:ea typeface="ＭＳ Ｐゴシック" pitchFamily="-107" charset="-128"/>
              </a:rPr>
              <a:t>.  </a:t>
            </a:r>
          </a:p>
          <a:p>
            <a:pPr>
              <a:defRPr/>
            </a:pPr>
            <a:endParaRPr lang="en-US" sz="2400" dirty="0" smtClean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400" dirty="0" err="1" smtClean="0">
                <a:ea typeface="ＭＳ Ｐゴシック" pitchFamily="-107" charset="-128"/>
              </a:rPr>
              <a:t>Kriptografi</a:t>
            </a:r>
            <a:r>
              <a:rPr lang="en-US" sz="2400" dirty="0" smtClean="0">
                <a:ea typeface="ＭＳ Ｐゴシック" pitchFamily="-107" charset="-128"/>
              </a:rPr>
              <a:t> yang </a:t>
            </a:r>
            <a:r>
              <a:rPr lang="en-US" sz="2400" dirty="0" err="1" smtClean="0">
                <a:ea typeface="ＭＳ Ｐゴシック" pitchFamily="-107" charset="-128"/>
              </a:rPr>
              <a:t>menggunakan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kurva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eliptik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dinamakan</a:t>
            </a:r>
            <a:r>
              <a:rPr lang="en-US" sz="2400" i="1" dirty="0" smtClean="0">
                <a:ea typeface="ＭＳ Ｐゴシック" pitchFamily="-107" charset="-128"/>
              </a:rPr>
              <a:t> Elliptic Curve Cryptography</a:t>
            </a:r>
            <a:r>
              <a:rPr lang="en-US" sz="2400" dirty="0" smtClean="0">
                <a:ea typeface="ＭＳ Ｐゴシック" pitchFamily="-107" charset="-128"/>
              </a:rPr>
              <a:t> (ECC). </a:t>
            </a:r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784199" y="5867400"/>
            <a:ext cx="5359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: William Stallings, </a:t>
            </a:r>
            <a:r>
              <a:rPr lang="en-US" sz="1600" dirty="0" smtClean="0">
                <a:solidFill>
                  <a:srgbClr val="FF0000"/>
                </a:solidFill>
                <a:ea typeface="ＭＳ Ｐゴシック" pitchFamily="-107" charset="-128"/>
              </a:rPr>
              <a:t>Cryptography and Network Security</a:t>
            </a:r>
            <a:br>
              <a:rPr lang="en-US" sz="1600" dirty="0" smtClean="0">
                <a:solidFill>
                  <a:srgbClr val="FF0000"/>
                </a:solidFill>
                <a:ea typeface="ＭＳ Ｐゴシック" pitchFamily="-107" charset="-128"/>
              </a:rPr>
            </a:br>
            <a:r>
              <a:rPr lang="en-US" sz="1600" dirty="0" smtClean="0">
                <a:solidFill>
                  <a:srgbClr val="FF0000"/>
                </a:solidFill>
                <a:ea typeface="ＭＳ Ｐゴシック" pitchFamily="-107" charset="-128"/>
              </a:rPr>
              <a:t>Chapter 10, 5</a:t>
            </a:r>
            <a:r>
              <a:rPr lang="en-US" sz="1600" baseline="30000" dirty="0" smtClean="0">
                <a:solidFill>
                  <a:srgbClr val="FF0000"/>
                </a:solidFill>
                <a:ea typeface="ＭＳ Ｐゴシック" pitchFamily="-107" charset="-128"/>
              </a:rPr>
              <a:t>th</a:t>
            </a:r>
            <a:r>
              <a:rPr lang="en-US" sz="1600" dirty="0" smtClean="0">
                <a:solidFill>
                  <a:srgbClr val="FF0000"/>
                </a:solidFill>
                <a:ea typeface="ＭＳ Ｐゴシック" pitchFamily="-107" charset="-128"/>
              </a:rPr>
              <a:t> Edition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135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(b) P + (-P) = O,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sini</a:t>
            </a:r>
            <a:r>
              <a:rPr lang="en-US" dirty="0" smtClean="0"/>
              <a:t> O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i="1" dirty="0" smtClean="0"/>
              <a:t>infinity 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1447800"/>
            <a:ext cx="4419600" cy="413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09600" y="1905000"/>
            <a:ext cx="37083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P’= -P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dirty="0" err="1" smtClean="0"/>
              <a:t>invers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   P + P’ = P + (-P) = O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3352800"/>
            <a:ext cx="31887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dirty="0" err="1" smtClean="0"/>
              <a:t>netral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   P + O = O + P = P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0" y="57150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Andreas Steffen, 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Penjelasan</a:t>
            </a:r>
            <a:r>
              <a:rPr lang="en-US" b="1" dirty="0" smtClean="0"/>
              <a:t> </a:t>
            </a:r>
            <a:r>
              <a:rPr lang="en-US" b="1" dirty="0" err="1" smtClean="0"/>
              <a:t>Analitik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00200"/>
            <a:ext cx="432711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533400" y="1524000"/>
            <a:ext cx="39794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g:    y = </a:t>
            </a:r>
            <a:r>
              <a:rPr lang="en-US" sz="2400" dirty="0" smtClean="0">
                <a:sym typeface="Symbol"/>
              </a:rPr>
              <a:t>x + 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2362200"/>
            <a:ext cx="2123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Gradien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g:</a:t>
            </a:r>
            <a:endParaRPr lang="en-US" sz="2400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819400" y="2209800"/>
          <a:ext cx="1447800" cy="983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4" imgW="990360" imgH="672840" progId="Equation.3">
                  <p:embed/>
                </p:oleObj>
              </mc:Choice>
              <mc:Fallback>
                <p:oleObj name="Equation" r:id="rId4" imgW="990360" imgH="6728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209800"/>
                        <a:ext cx="1447800" cy="9837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3276600"/>
            <a:ext cx="365452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Perpotongan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g </a:t>
            </a:r>
            <a:r>
              <a:rPr lang="en-US" sz="2400" dirty="0" err="1" smtClean="0"/>
              <a:t>dengan</a:t>
            </a:r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: </a:t>
            </a:r>
            <a:r>
              <a:rPr lang="en-US" sz="2400" dirty="0" smtClean="0">
                <a:sym typeface="Symbol"/>
              </a:rPr>
              <a:t> </a:t>
            </a:r>
          </a:p>
          <a:p>
            <a:r>
              <a:rPr lang="en-US" sz="2400" dirty="0" smtClean="0">
                <a:sym typeface="Symbol"/>
              </a:rPr>
              <a:t>     (x + )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= x</a:t>
            </a:r>
            <a:r>
              <a:rPr lang="en-US" sz="2400" baseline="30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 + ax + b</a:t>
            </a:r>
          </a:p>
          <a:p>
            <a:endParaRPr lang="en-US" sz="2400" dirty="0" smtClean="0">
              <a:sym typeface="Symbol"/>
            </a:endParaRPr>
          </a:p>
          <a:p>
            <a:r>
              <a:rPr lang="en-US" sz="2400" dirty="0" err="1" smtClean="0">
                <a:sym typeface="Symbol"/>
              </a:rPr>
              <a:t>Koordinat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Titik</a:t>
            </a:r>
            <a:r>
              <a:rPr lang="en-US" sz="2400" dirty="0" smtClean="0">
                <a:sym typeface="Symbol"/>
              </a:rPr>
              <a:t> R: </a:t>
            </a:r>
          </a:p>
          <a:p>
            <a:r>
              <a:rPr lang="en-US" sz="2400" dirty="0" smtClean="0">
                <a:sym typeface="Symbol"/>
              </a:rPr>
              <a:t>    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 = 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q</a:t>
            </a:r>
            <a:endParaRPr lang="en-US" sz="2400" baseline="-25000" dirty="0" smtClean="0">
              <a:sym typeface="Symbol"/>
            </a:endParaRPr>
          </a:p>
          <a:p>
            <a:r>
              <a:rPr lang="en-US" sz="2400" dirty="0" smtClean="0">
                <a:sym typeface="Symbol"/>
              </a:rPr>
              <a:t>     y</a:t>
            </a:r>
            <a:r>
              <a:rPr lang="en-US" sz="2400" baseline="-25000" dirty="0" smtClean="0">
                <a:sym typeface="Symbol"/>
              </a:rPr>
              <a:t>r </a:t>
            </a:r>
            <a:r>
              <a:rPr lang="en-US" sz="2400" dirty="0" smtClean="0">
                <a:sym typeface="Symbol"/>
              </a:rPr>
              <a:t>= (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dirty="0" err="1" smtClean="0">
                <a:sym typeface="Symbol"/>
              </a:rPr>
              <a:t>y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/>
              <a:t>  </a:t>
            </a:r>
          </a:p>
          <a:p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217506" y="60198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Andreas Steffen, 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y</a:t>
            </a:r>
            <a:r>
              <a:rPr lang="en-US" sz="2400" baseline="30000" dirty="0" smtClean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 = x</a:t>
            </a:r>
            <a:r>
              <a:rPr lang="en-US" sz="2400" baseline="30000" dirty="0" smtClean="0">
                <a:solidFill>
                  <a:srgbClr val="FF3300"/>
                </a:solidFill>
                <a:latin typeface="Calibri" pitchFamily="34" charset="0"/>
              </a:rPr>
              <a:t>3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 + 2x + 4</a:t>
            </a:r>
            <a:r>
              <a:rPr lang="en-US" sz="2400" dirty="0" smtClean="0">
                <a:latin typeface="Calibri" pitchFamily="34" charset="0"/>
              </a:rPr>
              <a:t> 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	  </a:t>
            </a:r>
            <a:r>
              <a:rPr lang="en-US" sz="2400" dirty="0" err="1" smtClean="0">
                <a:latin typeface="Calibri" pitchFamily="34" charset="0"/>
              </a:rPr>
              <a:t>Misalkan</a:t>
            </a:r>
            <a:r>
              <a:rPr lang="en-US" sz="2400" dirty="0" smtClean="0">
                <a:latin typeface="Calibri" pitchFamily="34" charset="0"/>
              </a:rPr>
              <a:t> P(2, 4) </a:t>
            </a:r>
            <a:r>
              <a:rPr lang="en-US" sz="2400" dirty="0" err="1" smtClean="0">
                <a:latin typeface="Calibri" pitchFamily="34" charset="0"/>
              </a:rPr>
              <a:t>dan</a:t>
            </a:r>
            <a:r>
              <a:rPr lang="en-US" sz="2400" dirty="0" smtClean="0">
                <a:latin typeface="Calibri" pitchFamily="34" charset="0"/>
              </a:rPr>
              <a:t> Q(0, 2) </a:t>
            </a:r>
            <a:r>
              <a:rPr lang="en-US" sz="2400" dirty="0" err="1" smtClean="0">
                <a:latin typeface="Calibri" pitchFamily="34" charset="0"/>
              </a:rPr>
              <a:t>dua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titik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pada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kurva</a:t>
            </a: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	  </a:t>
            </a:r>
            <a:r>
              <a:rPr lang="en-US" sz="2400" dirty="0" err="1" smtClean="0">
                <a:latin typeface="Calibri" pitchFamily="34" charset="0"/>
              </a:rPr>
              <a:t>Penjumlahan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titik</a:t>
            </a:r>
            <a:r>
              <a:rPr lang="en-US" sz="2400" dirty="0" smtClean="0">
                <a:latin typeface="Calibri" pitchFamily="34" charset="0"/>
              </a:rPr>
              <a:t>: P + Q = R. </a:t>
            </a:r>
            <a:r>
              <a:rPr lang="en-US" sz="2400" dirty="0" err="1" smtClean="0">
                <a:latin typeface="Calibri" pitchFamily="34" charset="0"/>
              </a:rPr>
              <a:t>Tentukan</a:t>
            </a:r>
            <a:r>
              <a:rPr lang="en-US" sz="2400" dirty="0" smtClean="0">
                <a:latin typeface="Calibri" pitchFamily="34" charset="0"/>
              </a:rPr>
              <a:t> R!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	  </a:t>
            </a:r>
            <a:r>
              <a:rPr lang="en-US" sz="2400" dirty="0" err="1" smtClean="0">
                <a:latin typeface="Calibri" pitchFamily="34" charset="0"/>
              </a:rPr>
              <a:t>Langkah-langkah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menghitung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koordinat</a:t>
            </a:r>
            <a:r>
              <a:rPr lang="en-US" sz="2400" dirty="0" smtClean="0">
                <a:latin typeface="Calibri" pitchFamily="34" charset="0"/>
              </a:rPr>
              <a:t> R:</a:t>
            </a:r>
          </a:p>
          <a:p>
            <a:pPr marL="738188" indent="-273050"/>
            <a:r>
              <a:rPr lang="en-US" sz="2400" dirty="0" err="1" smtClean="0">
                <a:latin typeface="Calibri" pitchFamily="34" charset="0"/>
              </a:rPr>
              <a:t>Gradien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garis</a:t>
            </a:r>
            <a:r>
              <a:rPr lang="en-US" sz="2400" dirty="0" smtClean="0">
                <a:latin typeface="Calibri" pitchFamily="34" charset="0"/>
              </a:rPr>
              <a:t> g: </a:t>
            </a:r>
            <a:r>
              <a:rPr lang="en-US" sz="2400" dirty="0" smtClean="0">
                <a:latin typeface="Calibri" pitchFamily="34" charset="0"/>
                <a:sym typeface="Symbol"/>
              </a:rPr>
              <a:t> = (</a:t>
            </a:r>
            <a:r>
              <a:rPr lang="en-US" sz="2400" dirty="0" err="1" smtClean="0">
                <a:latin typeface="Calibri" pitchFamily="34" charset="0"/>
                <a:sym typeface="Symbol"/>
              </a:rPr>
              <a:t>y</a:t>
            </a:r>
            <a:r>
              <a:rPr lang="en-US" sz="2400" baseline="-25000" dirty="0" err="1" smtClean="0">
                <a:latin typeface="Calibri" pitchFamily="34" charset="0"/>
                <a:sym typeface="Symbol"/>
              </a:rPr>
              <a:t>p</a:t>
            </a:r>
            <a:r>
              <a:rPr lang="en-US" sz="2400" dirty="0" smtClean="0">
                <a:latin typeface="Calibri" pitchFamily="34" charset="0"/>
                <a:sym typeface="Symbol"/>
              </a:rPr>
              <a:t> – </a:t>
            </a:r>
            <a:r>
              <a:rPr lang="en-US" sz="2400" dirty="0" err="1" smtClean="0">
                <a:latin typeface="Calibri" pitchFamily="34" charset="0"/>
                <a:sym typeface="Symbol"/>
              </a:rPr>
              <a:t>y</a:t>
            </a:r>
            <a:r>
              <a:rPr lang="en-US" sz="2400" baseline="-25000" dirty="0" err="1" smtClean="0">
                <a:latin typeface="Calibri" pitchFamily="34" charset="0"/>
                <a:sym typeface="Symbol"/>
              </a:rPr>
              <a:t>q</a:t>
            </a:r>
            <a:r>
              <a:rPr lang="en-US" sz="2400" dirty="0" smtClean="0">
                <a:latin typeface="Calibri" pitchFamily="34" charset="0"/>
                <a:sym typeface="Symbol"/>
              </a:rPr>
              <a:t>)/(</a:t>
            </a:r>
            <a:r>
              <a:rPr lang="en-US" sz="2400" dirty="0" err="1" smtClean="0">
                <a:latin typeface="Calibri" pitchFamily="34" charset="0"/>
                <a:sym typeface="Symbol"/>
              </a:rPr>
              <a:t>x</a:t>
            </a:r>
            <a:r>
              <a:rPr lang="en-US" sz="2400" baseline="-25000" dirty="0" err="1" smtClean="0">
                <a:latin typeface="Calibri" pitchFamily="34" charset="0"/>
                <a:sym typeface="Symbol"/>
              </a:rPr>
              <a:t>p</a:t>
            </a:r>
            <a:r>
              <a:rPr lang="en-US" sz="2400" dirty="0" smtClean="0">
                <a:latin typeface="Calibri" pitchFamily="34" charset="0"/>
                <a:sym typeface="Symbol"/>
              </a:rPr>
              <a:t> – </a:t>
            </a:r>
            <a:r>
              <a:rPr lang="en-US" sz="2400" dirty="0" err="1" smtClean="0">
                <a:latin typeface="Calibri" pitchFamily="34" charset="0"/>
                <a:sym typeface="Symbol"/>
              </a:rPr>
              <a:t>x</a:t>
            </a:r>
            <a:r>
              <a:rPr lang="en-US" sz="2400" baseline="-25000" dirty="0" err="1" smtClean="0">
                <a:latin typeface="Calibri" pitchFamily="34" charset="0"/>
                <a:sym typeface="Symbol"/>
              </a:rPr>
              <a:t>q</a:t>
            </a:r>
            <a:r>
              <a:rPr lang="en-US" sz="2400" dirty="0" smtClean="0">
                <a:latin typeface="Calibri" pitchFamily="34" charset="0"/>
                <a:sym typeface="Symbol"/>
              </a:rPr>
              <a:t>) =(4 – 2)/(2 – 0) = 1</a:t>
            </a:r>
          </a:p>
          <a:p>
            <a:pPr marL="738188" indent="-273050"/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 = 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  </a:t>
            </a:r>
            <a:r>
              <a:rPr lang="en-US" sz="2400" dirty="0" smtClean="0">
                <a:latin typeface="Calibri" pitchFamily="34" charset="0"/>
              </a:rPr>
              <a:t>= 1</a:t>
            </a:r>
            <a:r>
              <a:rPr lang="en-US" sz="2400" baseline="30000" dirty="0" smtClean="0">
                <a:latin typeface="Calibri" pitchFamily="34" charset="0"/>
              </a:rPr>
              <a:t>2</a:t>
            </a:r>
            <a:r>
              <a:rPr lang="en-US" sz="2400" dirty="0" smtClean="0">
                <a:latin typeface="Calibri" pitchFamily="34" charset="0"/>
              </a:rPr>
              <a:t> – 2  – 0 = –1   	</a:t>
            </a:r>
          </a:p>
          <a:p>
            <a:pPr marL="738188" indent="-273050"/>
            <a:r>
              <a:rPr lang="en-US" sz="2400" dirty="0" smtClean="0">
                <a:sym typeface="Symbol"/>
              </a:rPr>
              <a:t>y</a:t>
            </a:r>
            <a:r>
              <a:rPr lang="en-US" sz="2400" baseline="-25000" dirty="0" smtClean="0">
                <a:sym typeface="Symbol"/>
              </a:rPr>
              <a:t>r </a:t>
            </a:r>
            <a:r>
              <a:rPr lang="en-US" sz="2400" dirty="0" smtClean="0">
                <a:sym typeface="Symbol"/>
              </a:rPr>
              <a:t>= (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dirty="0" err="1" smtClean="0">
                <a:sym typeface="Symbol"/>
              </a:rPr>
              <a:t>y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alibri" pitchFamily="34" charset="0"/>
              </a:rPr>
              <a:t>= 1(2 – (-1)) – 4 = –1</a:t>
            </a:r>
          </a:p>
          <a:p>
            <a:pPr marL="738188" indent="-273050"/>
            <a:r>
              <a:rPr lang="en-US" sz="2400" dirty="0" err="1" smtClean="0">
                <a:latin typeface="Calibri" pitchFamily="34" charset="0"/>
              </a:rPr>
              <a:t>Jadi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koordinat</a:t>
            </a:r>
            <a:r>
              <a:rPr lang="en-US" sz="2400" dirty="0" smtClean="0">
                <a:latin typeface="Calibri" pitchFamily="34" charset="0"/>
              </a:rPr>
              <a:t> R(-1, -1) </a:t>
            </a:r>
          </a:p>
          <a:p>
            <a:pPr marL="738188" indent="-273050"/>
            <a:r>
              <a:rPr lang="en-US" sz="2400" dirty="0" err="1" smtClean="0">
                <a:latin typeface="Calibri" pitchFamily="34" charset="0"/>
              </a:rPr>
              <a:t>Periksa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apakah</a:t>
            </a:r>
            <a:r>
              <a:rPr lang="en-US" sz="2400" dirty="0" smtClean="0">
                <a:latin typeface="Calibri" pitchFamily="34" charset="0"/>
              </a:rPr>
              <a:t> R(-1, -1) </a:t>
            </a:r>
            <a:r>
              <a:rPr lang="en-US" sz="2400" dirty="0" err="1" smtClean="0">
                <a:latin typeface="Calibri" pitchFamily="34" charset="0"/>
              </a:rPr>
              <a:t>sebuah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titik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pada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kurva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eliptik</a:t>
            </a:r>
            <a:r>
              <a:rPr lang="en-US" sz="2400" dirty="0" smtClean="0">
                <a:latin typeface="Calibri" pitchFamily="34" charset="0"/>
              </a:rPr>
              <a:t>:</a:t>
            </a:r>
          </a:p>
          <a:p>
            <a:pPr marL="738188" indent="-273050">
              <a:buNone/>
            </a:pPr>
            <a:r>
              <a:rPr lang="en-US" sz="2400" dirty="0" smtClean="0">
                <a:latin typeface="Calibri" pitchFamily="34" charset="0"/>
              </a:rPr>
              <a:t>   		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 y</a:t>
            </a:r>
            <a:r>
              <a:rPr lang="en-US" sz="2400" baseline="30000" dirty="0" smtClean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 = x</a:t>
            </a:r>
            <a:r>
              <a:rPr lang="en-US" sz="2400" baseline="30000" dirty="0" smtClean="0">
                <a:solidFill>
                  <a:srgbClr val="FF3300"/>
                </a:solidFill>
                <a:latin typeface="Calibri" pitchFamily="34" charset="0"/>
              </a:rPr>
              <a:t>3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 + 2x + 4</a:t>
            </a:r>
            <a:r>
              <a:rPr lang="en-US" sz="2400" dirty="0" smtClean="0">
                <a:latin typeface="Calibri" pitchFamily="34" charset="0"/>
              </a:rPr>
              <a:t>   </a:t>
            </a:r>
            <a:r>
              <a:rPr lang="en-US" sz="2400" dirty="0" smtClean="0">
                <a:latin typeface="Calibri" pitchFamily="34" charset="0"/>
                <a:sym typeface="Symbol"/>
              </a:rPr>
              <a:t> (-1)</a:t>
            </a:r>
            <a:r>
              <a:rPr lang="en-US" sz="2400" baseline="30000" dirty="0" smtClean="0">
                <a:latin typeface="Calibri" pitchFamily="34" charset="0"/>
                <a:sym typeface="Symbol"/>
              </a:rPr>
              <a:t>2</a:t>
            </a:r>
            <a:r>
              <a:rPr lang="en-US" sz="2400" dirty="0" smtClean="0">
                <a:latin typeface="Calibri" pitchFamily="34" charset="0"/>
                <a:sym typeface="Symbol"/>
              </a:rPr>
              <a:t> = (-1)</a:t>
            </a:r>
            <a:r>
              <a:rPr lang="en-US" sz="2400" baseline="30000" dirty="0" smtClean="0">
                <a:latin typeface="Calibri" pitchFamily="34" charset="0"/>
                <a:sym typeface="Symbol"/>
              </a:rPr>
              <a:t>3 </a:t>
            </a:r>
            <a:r>
              <a:rPr lang="en-US" sz="2400" dirty="0" smtClean="0">
                <a:latin typeface="Calibri" pitchFamily="34" charset="0"/>
                <a:sym typeface="Symbol"/>
              </a:rPr>
              <a:t>+ 2(-1) + 4</a:t>
            </a:r>
          </a:p>
          <a:p>
            <a:pPr marL="738188" indent="-273050">
              <a:buNone/>
            </a:pPr>
            <a:r>
              <a:rPr lang="en-US" sz="2400" dirty="0" smtClean="0">
                <a:latin typeface="Calibri" pitchFamily="34" charset="0"/>
                <a:sym typeface="Symbol"/>
              </a:rPr>
              <a:t>				    1 = -1 – 2 + 4 </a:t>
            </a:r>
          </a:p>
          <a:p>
            <a:pPr marL="738188" indent="-273050">
              <a:buNone/>
            </a:pPr>
            <a:r>
              <a:rPr lang="en-US" sz="2400" dirty="0" smtClean="0">
                <a:latin typeface="Calibri" pitchFamily="34" charset="0"/>
                <a:sym typeface="Symbol"/>
              </a:rPr>
              <a:t>				    1 = 1   (</a:t>
            </a:r>
            <a:r>
              <a:rPr lang="en-US" sz="2400" dirty="0" err="1" smtClean="0">
                <a:latin typeface="Calibri" pitchFamily="34" charset="0"/>
                <a:sym typeface="Symbol"/>
              </a:rPr>
              <a:t>terbukti</a:t>
            </a:r>
            <a:r>
              <a:rPr lang="en-US" sz="2400" dirty="0" smtClean="0">
                <a:latin typeface="Calibri" pitchFamily="34" charset="0"/>
                <a:sym typeface="Symbol"/>
              </a:rPr>
              <a:t> R(-1,-1) </a:t>
            </a:r>
            <a:r>
              <a:rPr lang="en-US" sz="2400" dirty="0" err="1" smtClean="0">
                <a:latin typeface="Calibri" pitchFamily="34" charset="0"/>
                <a:sym typeface="Symbol"/>
              </a:rPr>
              <a:t>titik</a:t>
            </a:r>
            <a:r>
              <a:rPr lang="en-US" sz="2400" dirty="0" smtClean="0">
                <a:latin typeface="Calibri" pitchFamily="34" charset="0"/>
                <a:sym typeface="Symbol"/>
              </a:rPr>
              <a:t> </a:t>
            </a:r>
            <a:r>
              <a:rPr lang="en-US" sz="2400" dirty="0" err="1" smtClean="0">
                <a:latin typeface="Calibri" pitchFamily="34" charset="0"/>
                <a:sym typeface="Symbol"/>
              </a:rPr>
              <a:t>pada</a:t>
            </a:r>
            <a:r>
              <a:rPr lang="en-US" sz="2400" dirty="0" smtClean="0">
                <a:latin typeface="Calibri" pitchFamily="34" charset="0"/>
                <a:sym typeface="Symbol"/>
              </a:rPr>
              <a:t> </a:t>
            </a:r>
          </a:p>
          <a:p>
            <a:pPr marL="738188" indent="-273050">
              <a:buNone/>
            </a:pPr>
            <a:r>
              <a:rPr lang="en-US" sz="2400" dirty="0" smtClean="0">
                <a:latin typeface="Calibri" pitchFamily="34" charset="0"/>
                <a:sym typeface="Symbol"/>
              </a:rPr>
              <a:t>					         </a:t>
            </a:r>
            <a:r>
              <a:rPr lang="en-US" sz="2400" dirty="0" err="1" smtClean="0">
                <a:latin typeface="Calibri" pitchFamily="34" charset="0"/>
                <a:sym typeface="Symbol"/>
              </a:rPr>
              <a:t>kurva</a:t>
            </a:r>
            <a:r>
              <a:rPr lang="en-US" sz="2400" dirty="0" smtClean="0">
                <a:latin typeface="Calibri" pitchFamily="34" charset="0"/>
                <a:sym typeface="Symbol"/>
              </a:rPr>
              <a:t> 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y</a:t>
            </a:r>
            <a:r>
              <a:rPr lang="en-US" sz="2400" baseline="30000" dirty="0" smtClean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 = x</a:t>
            </a:r>
            <a:r>
              <a:rPr lang="en-US" sz="2400" baseline="30000" dirty="0" smtClean="0">
                <a:solidFill>
                  <a:srgbClr val="FF3300"/>
                </a:solidFill>
                <a:latin typeface="Calibri" pitchFamily="34" charset="0"/>
              </a:rPr>
              <a:t>3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 + 2x + 4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sym typeface="Symbol"/>
              </a:rPr>
              <a:t>)</a:t>
            </a:r>
            <a:r>
              <a:rPr lang="en-US" sz="2400" dirty="0" smtClean="0">
                <a:latin typeface="Calibri" pitchFamily="34" charset="0"/>
              </a:rPr>
              <a:t>	 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Contoh</a:t>
            </a:r>
            <a:r>
              <a:rPr lang="en-US" sz="2800" dirty="0" smtClean="0"/>
              <a:t> lain: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6" name="Picture 4" descr="ec2_1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76736" y="1447800"/>
            <a:ext cx="4767263" cy="4160520"/>
          </a:xfrm>
          <a:prstGeom prst="rect">
            <a:avLst/>
          </a:prstGeom>
          <a:solidFill>
            <a:schemeClr val="tx1">
              <a:alpha val="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600200" y="5715000"/>
            <a:ext cx="6988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b="1" dirty="0" err="1" smtClean="0">
                <a:solidFill>
                  <a:srgbClr val="FF0000"/>
                </a:solidFill>
              </a:rPr>
              <a:t>Debdeep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Mukhopadhyay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b="1" dirty="0" smtClean="0"/>
              <a:t> 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Dept of Computer Sc and </a:t>
            </a:r>
            <a:r>
              <a:rPr lang="en-US" dirty="0" err="1" smtClean="0">
                <a:solidFill>
                  <a:srgbClr val="FF0000"/>
                </a:solidFill>
              </a:rPr>
              <a:t>Engg</a:t>
            </a:r>
            <a:r>
              <a:rPr lang="en-US" dirty="0" smtClean="0">
                <a:solidFill>
                  <a:srgbClr val="FF0000"/>
                </a:solidFill>
              </a:rPr>
              <a:t> IIT Madras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1676400"/>
            <a:ext cx="326403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Symbol" pitchFamily="18" charset="2"/>
              <a:buChar char="l"/>
            </a:pPr>
            <a:r>
              <a:rPr lang="en-US" sz="2000" dirty="0" smtClean="0">
                <a:latin typeface="Calibri" pitchFamily="34" charset="0"/>
                <a:sym typeface="Symbol"/>
              </a:rPr>
              <a:t>= (</a:t>
            </a:r>
            <a:r>
              <a:rPr lang="en-US" sz="2000" dirty="0" err="1" smtClean="0">
                <a:latin typeface="Calibri" pitchFamily="34" charset="0"/>
                <a:sym typeface="Symbol"/>
              </a:rPr>
              <a:t>y</a:t>
            </a:r>
            <a:r>
              <a:rPr lang="en-US" sz="2000" baseline="-25000" dirty="0" err="1" smtClean="0">
                <a:latin typeface="Calibri" pitchFamily="34" charset="0"/>
                <a:sym typeface="Symbol"/>
              </a:rPr>
              <a:t>p</a:t>
            </a:r>
            <a:r>
              <a:rPr lang="en-US" sz="2000" dirty="0" smtClean="0">
                <a:latin typeface="Calibri" pitchFamily="34" charset="0"/>
                <a:sym typeface="Symbol"/>
              </a:rPr>
              <a:t> – </a:t>
            </a:r>
            <a:r>
              <a:rPr lang="en-US" sz="2000" dirty="0" err="1" smtClean="0">
                <a:latin typeface="Calibri" pitchFamily="34" charset="0"/>
                <a:sym typeface="Symbol"/>
              </a:rPr>
              <a:t>y</a:t>
            </a:r>
            <a:r>
              <a:rPr lang="en-US" sz="2000" baseline="-25000" dirty="0" err="1" smtClean="0">
                <a:latin typeface="Calibri" pitchFamily="34" charset="0"/>
                <a:sym typeface="Symbol"/>
              </a:rPr>
              <a:t>q</a:t>
            </a:r>
            <a:r>
              <a:rPr lang="en-US" sz="2000" dirty="0" smtClean="0">
                <a:latin typeface="Calibri" pitchFamily="34" charset="0"/>
                <a:sym typeface="Symbol"/>
              </a:rPr>
              <a:t>)/(</a:t>
            </a:r>
            <a:r>
              <a:rPr lang="en-US" sz="2000" dirty="0" err="1" smtClean="0">
                <a:latin typeface="Calibri" pitchFamily="34" charset="0"/>
                <a:sym typeface="Symbol"/>
              </a:rPr>
              <a:t>x</a:t>
            </a:r>
            <a:r>
              <a:rPr lang="en-US" sz="2000" baseline="-25000" dirty="0" err="1" smtClean="0">
                <a:latin typeface="Calibri" pitchFamily="34" charset="0"/>
                <a:sym typeface="Symbol"/>
              </a:rPr>
              <a:t>p</a:t>
            </a:r>
            <a:r>
              <a:rPr lang="en-US" sz="2000" dirty="0" smtClean="0">
                <a:latin typeface="Calibri" pitchFamily="34" charset="0"/>
                <a:sym typeface="Symbol"/>
              </a:rPr>
              <a:t> – </a:t>
            </a:r>
            <a:r>
              <a:rPr lang="en-US" sz="2000" dirty="0" err="1" smtClean="0">
                <a:latin typeface="Calibri" pitchFamily="34" charset="0"/>
                <a:sym typeface="Symbol"/>
              </a:rPr>
              <a:t>x</a:t>
            </a:r>
            <a:r>
              <a:rPr lang="en-US" sz="2000" baseline="-25000" dirty="0" err="1" smtClean="0">
                <a:latin typeface="Calibri" pitchFamily="34" charset="0"/>
                <a:sym typeface="Symbol"/>
              </a:rPr>
              <a:t>q</a:t>
            </a:r>
            <a:r>
              <a:rPr lang="en-US" sz="2000" dirty="0" smtClean="0">
                <a:latin typeface="Calibri" pitchFamily="34" charset="0"/>
                <a:sym typeface="Symbol"/>
              </a:rPr>
              <a:t>) </a:t>
            </a:r>
          </a:p>
          <a:p>
            <a:r>
              <a:rPr lang="en-US" sz="2000" dirty="0" smtClean="0">
                <a:latin typeface="Calibri" pitchFamily="34" charset="0"/>
                <a:sym typeface="Symbol"/>
              </a:rPr>
              <a:t>   =(-1.86-0.836)/(-2.35-(-0.1))</a:t>
            </a:r>
          </a:p>
          <a:p>
            <a:r>
              <a:rPr lang="en-US" sz="2000" dirty="0" smtClean="0">
                <a:latin typeface="Calibri" pitchFamily="34" charset="0"/>
                <a:sym typeface="Symbol"/>
              </a:rPr>
              <a:t>   = -2.696 / -2.25 = 1.198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533400" y="3048000"/>
            <a:ext cx="312617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ym typeface="Symbol"/>
              </a:rPr>
              <a:t>x</a:t>
            </a:r>
            <a:r>
              <a:rPr lang="en-US" sz="2000" baseline="-25000" dirty="0" err="1" smtClean="0">
                <a:sym typeface="Symbol"/>
              </a:rPr>
              <a:t>r</a:t>
            </a:r>
            <a:r>
              <a:rPr lang="en-US" sz="2000" dirty="0" smtClean="0">
                <a:sym typeface="Symbol"/>
              </a:rPr>
              <a:t> = </a:t>
            </a:r>
            <a:r>
              <a:rPr lang="en-US" sz="2000" baseline="30000" dirty="0" smtClean="0">
                <a:sym typeface="Symbol"/>
              </a:rPr>
              <a:t>2 </a:t>
            </a:r>
            <a:r>
              <a:rPr lang="en-US" sz="2000" dirty="0" smtClean="0">
                <a:sym typeface="Symbol"/>
              </a:rPr>
              <a:t>– </a:t>
            </a:r>
            <a:r>
              <a:rPr lang="en-US" sz="2000" dirty="0" err="1" smtClean="0">
                <a:sym typeface="Symbol"/>
              </a:rPr>
              <a:t>x</a:t>
            </a:r>
            <a:r>
              <a:rPr lang="en-US" sz="2000" baseline="-25000" dirty="0" err="1" smtClean="0"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 – </a:t>
            </a:r>
            <a:r>
              <a:rPr lang="en-US" sz="2000" dirty="0" err="1" smtClean="0">
                <a:sym typeface="Symbol"/>
              </a:rPr>
              <a:t>x</a:t>
            </a:r>
            <a:r>
              <a:rPr lang="en-US" sz="2000" baseline="-25000" dirty="0" err="1" smtClean="0">
                <a:sym typeface="Symbol"/>
              </a:rPr>
              <a:t>q</a:t>
            </a:r>
            <a:r>
              <a:rPr lang="en-US" sz="2000" baseline="-25000" dirty="0" smtClean="0">
                <a:sym typeface="Symbol"/>
              </a:rPr>
              <a:t>  </a:t>
            </a:r>
          </a:p>
          <a:p>
            <a:r>
              <a:rPr lang="en-US" sz="2000" baseline="-25000" dirty="0" smtClean="0">
                <a:latin typeface="Calibri" pitchFamily="34" charset="0"/>
                <a:sym typeface="Symbol"/>
              </a:rPr>
              <a:t>     </a:t>
            </a:r>
            <a:r>
              <a:rPr lang="en-US" sz="2000" dirty="0" smtClean="0">
                <a:latin typeface="Calibri" pitchFamily="34" charset="0"/>
              </a:rPr>
              <a:t>= (1.198)</a:t>
            </a:r>
            <a:r>
              <a:rPr lang="en-US" sz="2000" baseline="30000" dirty="0" smtClean="0">
                <a:latin typeface="Calibri" pitchFamily="34" charset="0"/>
              </a:rPr>
              <a:t>2</a:t>
            </a:r>
            <a:r>
              <a:rPr lang="en-US" sz="2000" dirty="0" smtClean="0">
                <a:latin typeface="Calibri" pitchFamily="34" charset="0"/>
              </a:rPr>
              <a:t> – (-2.35) – (-0.1)</a:t>
            </a:r>
          </a:p>
          <a:p>
            <a:r>
              <a:rPr lang="en-US" sz="2000" dirty="0" smtClean="0">
                <a:latin typeface="Calibri" pitchFamily="34" charset="0"/>
              </a:rPr>
              <a:t>    = 3.89 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0" y="4267200"/>
            <a:ext cx="397448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38188" indent="-273050"/>
            <a:r>
              <a:rPr lang="en-US" sz="2000" dirty="0" smtClean="0">
                <a:sym typeface="Symbol"/>
              </a:rPr>
              <a:t>y</a:t>
            </a:r>
            <a:r>
              <a:rPr lang="en-US" sz="2000" baseline="-25000" dirty="0" smtClean="0">
                <a:sym typeface="Symbol"/>
              </a:rPr>
              <a:t>r </a:t>
            </a:r>
            <a:r>
              <a:rPr lang="en-US" sz="2000" dirty="0" smtClean="0">
                <a:sym typeface="Symbol"/>
              </a:rPr>
              <a:t>= (</a:t>
            </a:r>
            <a:r>
              <a:rPr lang="en-US" sz="2000" dirty="0" err="1" smtClean="0">
                <a:sym typeface="Symbol"/>
              </a:rPr>
              <a:t>x</a:t>
            </a:r>
            <a:r>
              <a:rPr lang="en-US" sz="2000" baseline="-25000" dirty="0" err="1" smtClean="0"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 – </a:t>
            </a:r>
            <a:r>
              <a:rPr lang="en-US" sz="2000" dirty="0" err="1" smtClean="0">
                <a:sym typeface="Symbol"/>
              </a:rPr>
              <a:t>x</a:t>
            </a:r>
            <a:r>
              <a:rPr lang="en-US" sz="2000" baseline="-25000" dirty="0" err="1" smtClean="0">
                <a:sym typeface="Symbol"/>
              </a:rPr>
              <a:t>r</a:t>
            </a:r>
            <a:r>
              <a:rPr lang="en-US" sz="2000" dirty="0" smtClean="0">
                <a:sym typeface="Symbol"/>
              </a:rPr>
              <a:t>) – </a:t>
            </a:r>
            <a:r>
              <a:rPr lang="en-US" sz="2000" dirty="0" err="1" smtClean="0">
                <a:sym typeface="Symbol"/>
              </a:rPr>
              <a:t>y</a:t>
            </a:r>
            <a:r>
              <a:rPr lang="en-US" sz="2000" baseline="-25000" dirty="0" err="1" smtClean="0">
                <a:sym typeface="Symbol"/>
              </a:rPr>
              <a:t>p</a:t>
            </a:r>
            <a:r>
              <a:rPr lang="en-US" sz="2000" dirty="0" smtClean="0"/>
              <a:t> </a:t>
            </a:r>
          </a:p>
          <a:p>
            <a:pPr marL="738188" indent="-273050"/>
            <a:r>
              <a:rPr lang="en-US" sz="2000" dirty="0" smtClean="0">
                <a:latin typeface="Calibri" pitchFamily="34" charset="0"/>
              </a:rPr>
              <a:t>    = 1.198(-2.35 – 3.89) – (-1.86)</a:t>
            </a:r>
          </a:p>
          <a:p>
            <a:pPr marL="738188" indent="-273050"/>
            <a:r>
              <a:rPr lang="en-US" sz="2000" dirty="0" smtClean="0">
                <a:latin typeface="Calibri" pitchFamily="34" charset="0"/>
              </a:rPr>
              <a:t>    = –5.62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Penggandaan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Penggandaan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(</a:t>
            </a:r>
            <a:r>
              <a:rPr lang="en-US" sz="2400" i="1" dirty="0" smtClean="0"/>
              <a:t>point doubling</a:t>
            </a:r>
            <a:r>
              <a:rPr lang="en-US" sz="2400" dirty="0" smtClean="0"/>
              <a:t>): </a:t>
            </a:r>
            <a:r>
              <a:rPr lang="en-US" sz="2400" dirty="0" err="1" smtClean="0"/>
              <a:t>menjumlahkan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dirinya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Penggandaan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membentuk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 </a:t>
            </a:r>
            <a:r>
              <a:rPr lang="en-US" sz="2400" dirty="0" err="1" smtClean="0"/>
              <a:t>tangen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P(x, y)</a:t>
            </a:r>
          </a:p>
          <a:p>
            <a:endParaRPr lang="en-US" sz="2800" dirty="0" smtClean="0"/>
          </a:p>
          <a:p>
            <a:r>
              <a:rPr lang="en-US" sz="2800" dirty="0" smtClean="0"/>
              <a:t>P + P = 2P = R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8725" y="2209800"/>
            <a:ext cx="410527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895600" y="59436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Andreas Steffen, 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ordinat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P </a:t>
            </a:r>
            <a:r>
              <a:rPr lang="en-US" sz="2800" dirty="0" err="1" smtClean="0"/>
              <a:t>nol</a:t>
            </a:r>
            <a:r>
              <a:rPr lang="en-US" sz="2800" dirty="0" smtClean="0"/>
              <a:t>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baseline="-25000" dirty="0" err="1" smtClean="0"/>
              <a:t>p</a:t>
            </a:r>
            <a:r>
              <a:rPr lang="en-US" sz="2800" dirty="0" smtClean="0"/>
              <a:t> = </a:t>
            </a:r>
            <a:r>
              <a:rPr lang="en-US" sz="2800" dirty="0" err="1" smtClean="0"/>
              <a:t>nol</a:t>
            </a:r>
            <a:r>
              <a:rPr lang="en-US" sz="28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tangen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berpotongan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i="1" dirty="0" smtClean="0"/>
              <a:t>infinity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Di </a:t>
            </a:r>
            <a:r>
              <a:rPr lang="en-US" sz="2800" dirty="0" err="1" smtClean="0"/>
              <a:t>sini</a:t>
            </a:r>
            <a:r>
              <a:rPr lang="en-US" sz="2800" dirty="0" smtClean="0"/>
              <a:t>, P + P = 2P = O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47800" y="5105400"/>
            <a:ext cx="29343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Anoop</a:t>
            </a:r>
            <a:r>
              <a:rPr lang="en-US" dirty="0" smtClean="0">
                <a:solidFill>
                  <a:srgbClr val="FF0000"/>
                </a:solidFill>
              </a:rPr>
              <a:t> MS 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Elliptic Curve Cryptography,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an Implementation Guide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981200"/>
            <a:ext cx="4410075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Penjelasan</a:t>
            </a:r>
            <a:r>
              <a:rPr lang="en-US" b="1" dirty="0" smtClean="0"/>
              <a:t> </a:t>
            </a:r>
            <a:r>
              <a:rPr lang="en-US" b="1" dirty="0" err="1" smtClean="0"/>
              <a:t>Analitik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1524000"/>
            <a:ext cx="43811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tangen</a:t>
            </a:r>
            <a:r>
              <a:rPr lang="en-US" sz="2400" dirty="0" smtClean="0"/>
              <a:t> g:    y = </a:t>
            </a:r>
            <a:r>
              <a:rPr lang="en-US" sz="2400" dirty="0" smtClean="0">
                <a:sym typeface="Symbol"/>
              </a:rPr>
              <a:t>x + 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2362200"/>
            <a:ext cx="2123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Gradien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g:</a:t>
            </a:r>
            <a:endParaRPr lang="en-US" sz="2400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667000" y="2133600"/>
          <a:ext cx="2022475" cy="105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3" imgW="1384200" imgH="723600" progId="Equation.3">
                  <p:embed/>
                </p:oleObj>
              </mc:Choice>
              <mc:Fallback>
                <p:oleObj name="Equation" r:id="rId3" imgW="1384200" imgH="723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133600"/>
                        <a:ext cx="2022475" cy="1058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3072348"/>
            <a:ext cx="439581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Perpotongan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g </a:t>
            </a:r>
            <a:r>
              <a:rPr lang="en-US" sz="2400" dirty="0" err="1" smtClean="0"/>
              <a:t>dengan</a:t>
            </a:r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: </a:t>
            </a:r>
            <a:r>
              <a:rPr lang="en-US" sz="2400" dirty="0" smtClean="0">
                <a:sym typeface="Symbol"/>
              </a:rPr>
              <a:t>  (x + )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= x</a:t>
            </a:r>
            <a:r>
              <a:rPr lang="en-US" sz="2400" baseline="30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 + ax + b</a:t>
            </a:r>
          </a:p>
          <a:p>
            <a:endParaRPr lang="en-US" sz="2400" dirty="0" smtClean="0">
              <a:sym typeface="Symbol"/>
            </a:endParaRPr>
          </a:p>
          <a:p>
            <a:r>
              <a:rPr lang="en-US" sz="2400" dirty="0" err="1" smtClean="0">
                <a:sym typeface="Symbol"/>
              </a:rPr>
              <a:t>Koordinat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Titik</a:t>
            </a:r>
            <a:r>
              <a:rPr lang="en-US" sz="2400" dirty="0" smtClean="0">
                <a:sym typeface="Symbol"/>
              </a:rPr>
              <a:t> R: </a:t>
            </a:r>
          </a:p>
          <a:p>
            <a:r>
              <a:rPr lang="en-US" sz="2400" dirty="0" smtClean="0">
                <a:sym typeface="Symbol"/>
              </a:rPr>
              <a:t>    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 = 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– 2x</a:t>
            </a:r>
            <a:r>
              <a:rPr lang="en-US" sz="2400" baseline="-25000" dirty="0" smtClean="0">
                <a:sym typeface="Symbol"/>
              </a:rPr>
              <a:t>p</a:t>
            </a:r>
          </a:p>
          <a:p>
            <a:r>
              <a:rPr lang="en-US" sz="2400" dirty="0" smtClean="0">
                <a:sym typeface="Symbol"/>
              </a:rPr>
              <a:t>     y</a:t>
            </a:r>
            <a:r>
              <a:rPr lang="en-US" sz="2400" baseline="-25000" dirty="0" smtClean="0">
                <a:sym typeface="Symbol"/>
              </a:rPr>
              <a:t>r </a:t>
            </a:r>
            <a:r>
              <a:rPr lang="en-US" sz="2400" dirty="0" smtClean="0">
                <a:sym typeface="Symbol"/>
              </a:rPr>
              <a:t>= (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dirty="0" err="1" smtClean="0">
                <a:sym typeface="Symbol"/>
              </a:rPr>
              <a:t>y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/>
              <a:t> 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 = 0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 </a:t>
            </a:r>
            <a:r>
              <a:rPr lang="en-US" sz="2400" dirty="0" err="1" smtClean="0">
                <a:sym typeface="Symbol"/>
              </a:rPr>
              <a:t>tidak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terdefinisi</a:t>
            </a:r>
            <a:endParaRPr lang="en-US" sz="2400" dirty="0" smtClean="0">
              <a:sym typeface="Symbol"/>
            </a:endParaRPr>
          </a:p>
          <a:p>
            <a:r>
              <a:rPr lang="en-US" sz="2400" dirty="0" err="1" smtClean="0">
                <a:sym typeface="Symbol"/>
              </a:rPr>
              <a:t>sehingga</a:t>
            </a:r>
            <a:r>
              <a:rPr lang="en-US" sz="2400" dirty="0" smtClean="0">
                <a:sym typeface="Symbol"/>
              </a:rPr>
              <a:t> 2P = O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410200" y="5410200"/>
            <a:ext cx="3391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Andreas Steffen,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6800" y="1676400"/>
            <a:ext cx="40767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Contoh</a:t>
            </a:r>
            <a:r>
              <a:rPr lang="en-US" sz="2800" dirty="0" smtClean="0"/>
              <a:t>: 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37</a:t>
            </a:fld>
            <a:endParaRPr lang="en-US"/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2514600" y="1143000"/>
            <a:ext cx="4029075" cy="4524375"/>
            <a:chOff x="480" y="1056"/>
            <a:chExt cx="2346" cy="2562"/>
          </a:xfrm>
        </p:grpSpPr>
        <p:pic>
          <p:nvPicPr>
            <p:cNvPr id="7" name="Picture 3" descr="ec2_1_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0" y="1536"/>
              <a:ext cx="2346" cy="2082"/>
            </a:xfrm>
            <a:prstGeom prst="rect">
              <a:avLst/>
            </a:prstGeom>
            <a:solidFill>
              <a:schemeClr val="tx1">
                <a:alpha val="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864" y="1056"/>
              <a:ext cx="8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b="1" i="1"/>
                <a:t>P+P = 2P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155292" y="5791200"/>
            <a:ext cx="6988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b="1" dirty="0" err="1" smtClean="0">
                <a:solidFill>
                  <a:srgbClr val="FF0000"/>
                </a:solidFill>
              </a:rPr>
              <a:t>Debdeep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Mukhopadhyay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b="1" dirty="0" smtClean="0"/>
              <a:t> 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Dept of Computer Sc and </a:t>
            </a:r>
            <a:r>
              <a:rPr lang="en-US" dirty="0" err="1" smtClean="0">
                <a:solidFill>
                  <a:srgbClr val="FF0000"/>
                </a:solidFill>
              </a:rPr>
              <a:t>Engg</a:t>
            </a:r>
            <a:r>
              <a:rPr lang="en-US" dirty="0" smtClean="0">
                <a:solidFill>
                  <a:srgbClr val="FF0000"/>
                </a:solidFill>
              </a:rPr>
              <a:t> IIT Madras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Pelelaran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Pelelaran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(</a:t>
            </a:r>
            <a:r>
              <a:rPr lang="en-US" sz="2400" i="1" dirty="0" smtClean="0"/>
              <a:t>point iteration</a:t>
            </a:r>
            <a:r>
              <a:rPr lang="en-US" sz="2400" dirty="0" smtClean="0"/>
              <a:t>):  </a:t>
            </a:r>
            <a:r>
              <a:rPr lang="en-US" sz="2400" dirty="0" err="1" smtClean="0"/>
              <a:t>menjumlahkan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sebanyak</a:t>
            </a:r>
            <a:r>
              <a:rPr lang="en-US" sz="2400" dirty="0" smtClean="0"/>
              <a:t> k – 1 kali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dirinya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800" dirty="0" err="1" smtClean="0"/>
              <a:t>P</a:t>
            </a:r>
            <a:r>
              <a:rPr lang="en-US" sz="2800" baseline="30000" dirty="0" err="1" smtClean="0"/>
              <a:t>k</a:t>
            </a:r>
            <a:r>
              <a:rPr lang="en-US" sz="2800" dirty="0" smtClean="0"/>
              <a:t> = </a:t>
            </a:r>
            <a:r>
              <a:rPr lang="en-US" sz="2800" dirty="0" err="1" smtClean="0"/>
              <a:t>kP</a:t>
            </a:r>
            <a:r>
              <a:rPr lang="en-US" sz="2800" dirty="0" smtClean="0"/>
              <a:t> = P + P + … + P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Jika</a:t>
            </a:r>
            <a:r>
              <a:rPr lang="en-US" sz="2800" dirty="0" smtClean="0"/>
              <a:t> k = 2 </a:t>
            </a:r>
            <a:r>
              <a:rPr lang="en-US" sz="2800" dirty="0" smtClean="0">
                <a:sym typeface="Wingdings" pitchFamily="2" charset="2"/>
              </a:rPr>
              <a:t> P</a:t>
            </a:r>
            <a:r>
              <a:rPr lang="en-US" sz="2800" baseline="30000" dirty="0" smtClean="0">
                <a:sym typeface="Wingdings" pitchFamily="2" charset="2"/>
              </a:rPr>
              <a:t>2 </a:t>
            </a:r>
            <a:r>
              <a:rPr lang="en-US" sz="2800" dirty="0" smtClean="0">
                <a:sym typeface="Wingdings" pitchFamily="2" charset="2"/>
              </a:rPr>
              <a:t>=2P = P + P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590800"/>
            <a:ext cx="4038600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990600" y="5562600"/>
            <a:ext cx="3391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Andreas Steffen,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Jelaslah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Eliptik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Grup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&lt;G, +&gt;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Himpunan</a:t>
            </a:r>
            <a:r>
              <a:rPr lang="en-US" sz="2800" dirty="0" smtClean="0"/>
              <a:t> G: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P(</a:t>
            </a:r>
            <a:r>
              <a:rPr lang="en-US" sz="2800" dirty="0" err="1" smtClean="0"/>
              <a:t>x,y</a:t>
            </a:r>
            <a:r>
              <a:rPr lang="en-US" sz="2800" dirty="0" smtClean="0"/>
              <a:t>)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endParaRPr lang="en-US" sz="2800" dirty="0" smtClean="0"/>
          </a:p>
          <a:p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biner</a:t>
            </a:r>
            <a:r>
              <a:rPr lang="en-US" sz="2800" dirty="0" smtClean="0"/>
              <a:t>: +</a:t>
            </a:r>
          </a:p>
          <a:p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aksioma</a:t>
            </a:r>
            <a:r>
              <a:rPr lang="en-US" sz="2800" dirty="0" smtClean="0"/>
              <a:t> </a:t>
            </a:r>
            <a:r>
              <a:rPr lang="en-US" sz="2800" dirty="0" err="1" smtClean="0"/>
              <a:t>terpenuhi</a:t>
            </a:r>
            <a:r>
              <a:rPr lang="en-US" sz="2800" dirty="0" smtClean="0"/>
              <a:t> </a:t>
            </a:r>
            <a:r>
              <a:rPr lang="en-US" sz="2800" dirty="0" err="1" smtClean="0"/>
              <a:t>sbb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	1. Closure: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operasi</a:t>
            </a:r>
            <a:r>
              <a:rPr lang="en-US" sz="2800" dirty="0" smtClean="0"/>
              <a:t> P + Q </a:t>
            </a:r>
            <a:r>
              <a:rPr lang="en-US" sz="2800" dirty="0" err="1" smtClean="0"/>
              <a:t>berada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G</a:t>
            </a:r>
          </a:p>
          <a:p>
            <a:pPr>
              <a:buNone/>
            </a:pPr>
            <a:r>
              <a:rPr lang="en-US" sz="2800" dirty="0" smtClean="0"/>
              <a:t>	2. </a:t>
            </a:r>
            <a:r>
              <a:rPr lang="en-US" sz="2800" dirty="0" err="1" smtClean="0"/>
              <a:t>Asosiatif</a:t>
            </a:r>
            <a:r>
              <a:rPr lang="en-US" sz="2800" dirty="0" smtClean="0"/>
              <a:t>:  P + (Q + R) = (P + Q) + R</a:t>
            </a:r>
          </a:p>
          <a:p>
            <a:pPr>
              <a:buNone/>
            </a:pPr>
            <a:r>
              <a:rPr lang="en-US" sz="2800" dirty="0" smtClean="0"/>
              <a:t>	3. </a:t>
            </a:r>
            <a:r>
              <a:rPr lang="en-US" sz="2800" dirty="0" err="1" smtClean="0"/>
              <a:t>Elemen</a:t>
            </a:r>
            <a:r>
              <a:rPr lang="en-US" sz="2800" dirty="0" smtClean="0"/>
              <a:t> </a:t>
            </a:r>
            <a:r>
              <a:rPr lang="en-US" sz="2800" dirty="0" err="1" smtClean="0"/>
              <a:t>netral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O:   P + O = O + P = P</a:t>
            </a:r>
          </a:p>
          <a:p>
            <a:pPr>
              <a:buNone/>
            </a:pPr>
            <a:r>
              <a:rPr lang="en-US" sz="2800" dirty="0" smtClean="0"/>
              <a:t>	4. </a:t>
            </a:r>
            <a:r>
              <a:rPr lang="en-US" sz="2800" dirty="0" err="1" smtClean="0"/>
              <a:t>Elemen</a:t>
            </a:r>
            <a:r>
              <a:rPr lang="en-US" sz="2800" dirty="0" smtClean="0"/>
              <a:t> invers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-P:  P + (-P) = O</a:t>
            </a:r>
          </a:p>
          <a:p>
            <a:pPr>
              <a:buNone/>
            </a:pPr>
            <a:r>
              <a:rPr lang="en-US" sz="2800" dirty="0" smtClean="0"/>
              <a:t>	5. </a:t>
            </a:r>
            <a:r>
              <a:rPr lang="en-US" sz="2800" dirty="0" err="1" smtClean="0"/>
              <a:t>Komutatif</a:t>
            </a:r>
            <a:r>
              <a:rPr lang="en-US" sz="2800" dirty="0" smtClean="0"/>
              <a:t>: P + Q = Q + </a:t>
            </a:r>
            <a:r>
              <a:rPr lang="en-US" sz="2800" dirty="0" smtClean="0"/>
              <a:t>P     </a:t>
            </a:r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</a:rPr>
              <a:t>abelian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ECC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kriptografi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(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dianalisis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Neal </a:t>
            </a:r>
            <a:r>
              <a:rPr lang="en-US" dirty="0" err="1" smtClean="0"/>
              <a:t>Koblitz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Victor S. Miller </a:t>
            </a:r>
            <a:r>
              <a:rPr lang="en-US" dirty="0" err="1" smtClean="0"/>
              <a:t>tahun</a:t>
            </a:r>
            <a:r>
              <a:rPr lang="en-US" dirty="0" smtClean="0"/>
              <a:t> 1985.</a:t>
            </a:r>
          </a:p>
          <a:p>
            <a:endParaRPr lang="en-US" dirty="0" smtClean="0"/>
          </a:p>
          <a:p>
            <a:r>
              <a:rPr lang="en-US" dirty="0" err="1" smtClean="0"/>
              <a:t>Klaim</a:t>
            </a:r>
            <a:r>
              <a:rPr lang="en-US" dirty="0" smtClean="0"/>
              <a:t>: </a:t>
            </a:r>
            <a:r>
              <a:rPr lang="en-US" dirty="0" err="1" smtClean="0"/>
              <a:t>Panjang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ECC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pendek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RSA,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RSA.</a:t>
            </a:r>
          </a:p>
          <a:p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kunci</a:t>
            </a:r>
            <a:r>
              <a:rPr lang="en-US" dirty="0" smtClean="0"/>
              <a:t> ECC </a:t>
            </a:r>
            <a:r>
              <a:rPr lang="en-US" dirty="0" err="1" smtClean="0"/>
              <a:t>sepanjang</a:t>
            </a:r>
            <a:r>
              <a:rPr lang="en-US" dirty="0" smtClean="0"/>
              <a:t> 160-bit </a:t>
            </a:r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1024-bit </a:t>
            </a:r>
            <a:r>
              <a:rPr lang="en-US" dirty="0" err="1" smtClean="0"/>
              <a:t>kunci</a:t>
            </a:r>
            <a:r>
              <a:rPr lang="en-US" dirty="0" smtClean="0"/>
              <a:t> RSA.</a:t>
            </a:r>
          </a:p>
          <a:p>
            <a:endParaRPr lang="en-US" dirty="0" smtClean="0"/>
          </a:p>
          <a:p>
            <a:r>
              <a:rPr lang="en-US" dirty="0" err="1" smtClean="0"/>
              <a:t>Keuntungan</a:t>
            </a:r>
            <a:r>
              <a:rPr lang="en-US" dirty="0" smtClean="0"/>
              <a:t>: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pendek</a:t>
            </a:r>
            <a:r>
              <a:rPr lang="en-US" dirty="0" smtClean="0"/>
              <a:t>,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komputasi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Cocok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piranti</a:t>
            </a:r>
            <a:r>
              <a:rPr lang="en-US" dirty="0" smtClean="0"/>
              <a:t> </a:t>
            </a:r>
            <a:r>
              <a:rPr lang="en-US" dirty="0" err="1" smtClean="0"/>
              <a:t>nirkabel</a:t>
            </a:r>
            <a:r>
              <a:rPr lang="en-US" dirty="0" smtClean="0"/>
              <a:t>,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prosesor</a:t>
            </a:r>
            <a:r>
              <a:rPr lang="en-US" dirty="0" smtClean="0"/>
              <a:t>, </a:t>
            </a:r>
            <a:r>
              <a:rPr lang="en-US" dirty="0" err="1" smtClean="0"/>
              <a:t>memori</a:t>
            </a:r>
            <a:r>
              <a:rPr lang="en-US" dirty="0" smtClean="0"/>
              <a:t>, 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batere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Perkalian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Perkalian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:  </a:t>
            </a:r>
            <a:r>
              <a:rPr lang="en-US" sz="2400" dirty="0" err="1" smtClean="0"/>
              <a:t>kP</a:t>
            </a:r>
            <a:r>
              <a:rPr lang="en-US" sz="2400" dirty="0" smtClean="0"/>
              <a:t> = Q  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Ket</a:t>
            </a:r>
            <a:r>
              <a:rPr lang="en-US" sz="2400" dirty="0" smtClean="0"/>
              <a:t>:  k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skalar</a:t>
            </a:r>
            <a:r>
              <a:rPr lang="en-US" sz="2400" dirty="0" smtClean="0"/>
              <a:t>, P </a:t>
            </a:r>
            <a:r>
              <a:rPr lang="en-US" sz="2400" dirty="0" err="1" smtClean="0"/>
              <a:t>dan</a:t>
            </a:r>
            <a:r>
              <a:rPr lang="en-US" sz="2400" dirty="0" smtClean="0"/>
              <a:t> Q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Perkalian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perulangan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yang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dijelaskan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1. 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(P + Q = R)</a:t>
            </a:r>
          </a:p>
          <a:p>
            <a:pPr>
              <a:buNone/>
            </a:pPr>
            <a:r>
              <a:rPr lang="en-US" sz="2400" dirty="0" smtClean="0"/>
              <a:t>	2. </a:t>
            </a:r>
            <a:r>
              <a:rPr lang="en-US" sz="2400" dirty="0" err="1" smtClean="0"/>
              <a:t>Penggandaan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(2P = R)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Contoh</a:t>
            </a:r>
            <a:r>
              <a:rPr lang="en-US" sz="2400" dirty="0" smtClean="0"/>
              <a:t>: k = 3 </a:t>
            </a:r>
            <a:r>
              <a:rPr lang="en-US" sz="2400" dirty="0" smtClean="0">
                <a:sym typeface="Wingdings" pitchFamily="2" charset="2"/>
              </a:rPr>
              <a:t> 3P = P + P + P </a:t>
            </a:r>
            <a:r>
              <a:rPr lang="en-US" sz="2400" dirty="0" err="1" smtClean="0">
                <a:sym typeface="Wingdings" pitchFamily="2" charset="2"/>
              </a:rPr>
              <a:t>atau</a:t>
            </a:r>
            <a:r>
              <a:rPr lang="en-US" sz="2400" dirty="0" smtClean="0">
                <a:sym typeface="Wingdings" pitchFamily="2" charset="2"/>
              </a:rPr>
              <a:t> 3P = 2P + P </a:t>
            </a:r>
          </a:p>
          <a:p>
            <a:pPr lvl="2">
              <a:buNone/>
            </a:pPr>
            <a:r>
              <a:rPr lang="en-US" dirty="0" smtClean="0"/>
              <a:t>	   k = 23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k</a:t>
            </a:r>
            <a:r>
              <a:rPr lang="en-US" dirty="0" err="1" smtClean="0"/>
              <a:t>P</a:t>
            </a:r>
            <a:r>
              <a:rPr lang="en-US" dirty="0" smtClean="0"/>
              <a:t> = 23P = 2(2(2(2P) + P) + P) + 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Elliptic Curve Discrete Logarithm Problem</a:t>
            </a:r>
            <a:r>
              <a:rPr lang="en-US" dirty="0" smtClean="0"/>
              <a:t> (</a:t>
            </a:r>
            <a:r>
              <a:rPr lang="en-US" i="1" dirty="0" smtClean="0"/>
              <a:t>ECDLP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err="1" smtClean="0"/>
              <a:t>kP</a:t>
            </a:r>
            <a:r>
              <a:rPr lang="en-US" sz="2400" dirty="0" smtClean="0"/>
              <a:t> = Q </a:t>
            </a:r>
            <a:r>
              <a:rPr lang="en-US" sz="2400" dirty="0" err="1" smtClean="0"/>
              <a:t>mudah</a:t>
            </a:r>
            <a:r>
              <a:rPr lang="en-US" sz="2400" dirty="0" smtClean="0"/>
              <a:t>,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k </a:t>
            </a:r>
            <a:r>
              <a:rPr lang="en-US" sz="2400" dirty="0" err="1" smtClean="0"/>
              <a:t>dari</a:t>
            </a:r>
            <a:r>
              <a:rPr lang="en-US" sz="2400" dirty="0" smtClean="0"/>
              <a:t> P </a:t>
            </a:r>
            <a:r>
              <a:rPr lang="en-US" sz="2400" dirty="0" err="1" smtClean="0"/>
              <a:t>dan</a:t>
            </a:r>
            <a:r>
              <a:rPr lang="en-US" sz="2400" dirty="0" smtClean="0"/>
              <a:t> Q </a:t>
            </a:r>
            <a:r>
              <a:rPr lang="en-US" sz="2400" dirty="0" err="1" smtClean="0"/>
              <a:t>sulit</a:t>
            </a:r>
            <a:r>
              <a:rPr lang="en-US" sz="2400" dirty="0" smtClean="0"/>
              <a:t>. </a:t>
            </a:r>
            <a:r>
              <a:rPr lang="en-US" sz="2400" dirty="0" err="1" smtClean="0"/>
              <a:t>Inilah</a:t>
            </a:r>
            <a:r>
              <a:rPr lang="en-US" sz="2400" dirty="0" smtClean="0"/>
              <a:t> ECDLP yang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ECC.</a:t>
            </a:r>
          </a:p>
          <a:p>
            <a:r>
              <a:rPr lang="en-US" sz="2400" dirty="0" smtClean="0"/>
              <a:t>ECDLP </a:t>
            </a:r>
            <a:r>
              <a:rPr lang="en-US" sz="2400" dirty="0" err="1" smtClean="0"/>
              <a:t>dirumuskan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</a:t>
            </a:r>
            <a:r>
              <a:rPr lang="en-US" sz="2400" dirty="0" err="1" smtClean="0">
                <a:solidFill>
                  <a:srgbClr val="FF0000"/>
                </a:solidFill>
              </a:rPr>
              <a:t>Diberikan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adalah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dua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buah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titik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kurva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</a:t>
            </a:r>
            <a:r>
              <a:rPr lang="en-US" sz="2400" dirty="0" err="1" smtClean="0">
                <a:solidFill>
                  <a:srgbClr val="FF0000"/>
                </a:solidFill>
              </a:rPr>
              <a:t>eliptik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carilah</a:t>
            </a:r>
            <a:r>
              <a:rPr lang="en-US" sz="2400" dirty="0" smtClean="0">
                <a:solidFill>
                  <a:srgbClr val="FF0000"/>
                </a:solidFill>
              </a:rPr>
              <a:t> integer </a:t>
            </a:r>
            <a:r>
              <a:rPr lang="en-US" sz="2400" i="1" dirty="0" smtClean="0">
                <a:solidFill>
                  <a:srgbClr val="FF0000"/>
                </a:solidFill>
              </a:rPr>
              <a:t>k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sedemikian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sehingga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 = </a:t>
            </a:r>
            <a:r>
              <a:rPr lang="en-US" sz="2400" i="1" dirty="0" smtClean="0">
                <a:solidFill>
                  <a:srgbClr val="FF0000"/>
                </a:solidFill>
              </a:rPr>
              <a:t>k P</a:t>
            </a:r>
          </a:p>
          <a:p>
            <a:pPr>
              <a:buNone/>
            </a:pPr>
            <a:endParaRPr lang="en-US" sz="2400" i="1" dirty="0" smtClean="0"/>
          </a:p>
          <a:p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komputasi</a:t>
            </a:r>
            <a:r>
              <a:rPr lang="en-US" sz="2400" dirty="0" smtClean="0"/>
              <a:t> </a:t>
            </a:r>
            <a:r>
              <a:rPr lang="en-US" sz="2400" dirty="0" err="1" smtClean="0"/>
              <a:t>sulit</a:t>
            </a:r>
            <a:r>
              <a:rPr lang="en-US" sz="2400" dirty="0" smtClean="0"/>
              <a:t> </a:t>
            </a:r>
            <a:r>
              <a:rPr lang="en-US" sz="2400" dirty="0" err="1" smtClean="0"/>
              <a:t>menemukan</a:t>
            </a:r>
            <a:r>
              <a:rPr lang="en-US" sz="2400" dirty="0" smtClean="0"/>
              <a:t> k, </a:t>
            </a:r>
            <a:r>
              <a:rPr lang="en-US" sz="2400" dirty="0" err="1" smtClean="0"/>
              <a:t>jika</a:t>
            </a:r>
            <a:r>
              <a:rPr lang="en-US" sz="2400" dirty="0" smtClean="0"/>
              <a:t> k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besar</a:t>
            </a:r>
            <a:r>
              <a:rPr lang="en-US" sz="2400" dirty="0" smtClean="0"/>
              <a:t>.  k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logaritma</a:t>
            </a:r>
            <a:r>
              <a:rPr lang="en-US" sz="2400" dirty="0" smtClean="0"/>
              <a:t> </a:t>
            </a:r>
            <a:r>
              <a:rPr lang="en-US" sz="2400" dirty="0" err="1" smtClean="0"/>
              <a:t>diskrit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Q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basis P. *)</a:t>
            </a:r>
          </a:p>
          <a:p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ECC, Q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, k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privat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P </a:t>
            </a:r>
            <a:r>
              <a:rPr lang="en-US" sz="2400" dirty="0" err="1" smtClean="0"/>
              <a:t>sembarang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6019800"/>
            <a:ext cx="764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Catatan</a:t>
            </a:r>
            <a:r>
              <a:rPr lang="en-US" dirty="0" smtClean="0">
                <a:solidFill>
                  <a:srgbClr val="0070C0"/>
                </a:solidFill>
              </a:rPr>
              <a:t>: </a:t>
            </a:r>
            <a:r>
              <a:rPr lang="en-US" dirty="0" err="1" smtClean="0">
                <a:solidFill>
                  <a:srgbClr val="0070C0"/>
                </a:solidFill>
              </a:rPr>
              <a:t>ingatlah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kP</a:t>
            </a:r>
            <a:r>
              <a:rPr lang="en-US" dirty="0" smtClean="0">
                <a:solidFill>
                  <a:srgbClr val="0070C0"/>
                </a:solidFill>
              </a:rPr>
              <a:t> = </a:t>
            </a:r>
            <a:r>
              <a:rPr lang="en-US" dirty="0" err="1" smtClean="0">
                <a:solidFill>
                  <a:srgbClr val="0070C0"/>
                </a:solidFill>
              </a:rPr>
              <a:t>P</a:t>
            </a:r>
            <a:r>
              <a:rPr lang="en-US" baseline="30000" dirty="0" err="1" smtClean="0">
                <a:solidFill>
                  <a:srgbClr val="0070C0"/>
                </a:solidFill>
              </a:rPr>
              <a:t>k</a:t>
            </a:r>
            <a:r>
              <a:rPr lang="en-US" dirty="0" smtClean="0">
                <a:solidFill>
                  <a:srgbClr val="0070C0"/>
                </a:solidFill>
              </a:rPr>
              <a:t> , </a:t>
            </a:r>
            <a:r>
              <a:rPr lang="en-US" dirty="0" err="1" smtClean="0">
                <a:solidFill>
                  <a:srgbClr val="0070C0"/>
                </a:solidFill>
              </a:rPr>
              <a:t>sehingga</a:t>
            </a:r>
            <a:r>
              <a:rPr lang="en-US" dirty="0" smtClean="0">
                <a:solidFill>
                  <a:srgbClr val="0070C0"/>
                </a:solidFill>
              </a:rPr>
              <a:t> Q = </a:t>
            </a:r>
            <a:r>
              <a:rPr lang="en-US" dirty="0" err="1" smtClean="0">
                <a:solidFill>
                  <a:srgbClr val="0070C0"/>
                </a:solidFill>
              </a:rPr>
              <a:t>kP</a:t>
            </a:r>
            <a:r>
              <a:rPr lang="en-US" dirty="0" smtClean="0">
                <a:solidFill>
                  <a:srgbClr val="0070C0"/>
                </a:solidFill>
              </a:rPr>
              <a:t> = </a:t>
            </a:r>
            <a:r>
              <a:rPr lang="en-US" dirty="0" err="1" smtClean="0">
                <a:solidFill>
                  <a:srgbClr val="0070C0"/>
                </a:solidFill>
              </a:rPr>
              <a:t>P</a:t>
            </a:r>
            <a:r>
              <a:rPr lang="en-US" baseline="30000" dirty="0" err="1" smtClean="0">
                <a:solidFill>
                  <a:srgbClr val="0070C0"/>
                </a:solidFill>
              </a:rPr>
              <a:t>k</a:t>
            </a:r>
            <a:r>
              <a:rPr lang="en-US" dirty="0" smtClean="0">
                <a:solidFill>
                  <a:srgbClr val="0070C0"/>
                </a:solidFill>
              </a:rPr>
              <a:t>, k </a:t>
            </a:r>
            <a:r>
              <a:rPr lang="en-US" dirty="0" err="1" smtClean="0">
                <a:solidFill>
                  <a:srgbClr val="0070C0"/>
                </a:solidFill>
              </a:rPr>
              <a:t>adalah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logaritma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diskrit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dari</a:t>
            </a:r>
            <a:r>
              <a:rPr lang="en-US" dirty="0" smtClean="0">
                <a:solidFill>
                  <a:srgbClr val="0070C0"/>
                </a:solidFill>
              </a:rPr>
              <a:t> Q</a:t>
            </a:r>
            <a:endParaRPr lang="en-US" baseline="30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Eliptik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Galois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dibahas</a:t>
            </a:r>
            <a:r>
              <a:rPr lang="en-US" sz="2800" dirty="0" smtClean="0"/>
              <a:t> </a:t>
            </a:r>
            <a:r>
              <a:rPr lang="en-US" sz="2800" dirty="0" err="1" smtClean="0"/>
              <a:t>sebelum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didefinisikan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riil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riil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akurat</a:t>
            </a:r>
            <a:r>
              <a:rPr lang="en-US" sz="2800" dirty="0" smtClean="0"/>
              <a:t>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mengandung</a:t>
            </a:r>
            <a:r>
              <a:rPr lang="en-US" sz="2800" dirty="0" smtClean="0"/>
              <a:t> </a:t>
            </a:r>
            <a:r>
              <a:rPr lang="en-US" sz="2800" dirty="0" err="1" smtClean="0"/>
              <a:t>pembulatan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sisi</a:t>
            </a:r>
            <a:r>
              <a:rPr lang="en-US" sz="2800" dirty="0" smtClean="0"/>
              <a:t> lain, </a:t>
            </a:r>
            <a:r>
              <a:rPr lang="en-US" sz="2800" dirty="0" err="1" smtClean="0"/>
              <a:t>kriptografi</a:t>
            </a:r>
            <a:r>
              <a:rPr lang="en-US" sz="2800" dirty="0" smtClean="0"/>
              <a:t> </a:t>
            </a:r>
            <a:r>
              <a:rPr lang="en-US" sz="2800" dirty="0" err="1" smtClean="0"/>
              <a:t>dioperasikan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ranah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integer.</a:t>
            </a:r>
          </a:p>
          <a:p>
            <a:endParaRPr lang="en-US" sz="2800" dirty="0" smtClean="0"/>
          </a:p>
          <a:p>
            <a:r>
              <a:rPr lang="en-US" sz="2800" dirty="0" smtClean="0"/>
              <a:t>Agar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dipakai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kriptografi</a:t>
            </a:r>
            <a:r>
              <a:rPr lang="en-US" sz="28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</a:t>
            </a:r>
            <a:r>
              <a:rPr lang="en-US" sz="2800" dirty="0" err="1" smtClean="0"/>
              <a:t>didefinisikan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medan</a:t>
            </a:r>
            <a:r>
              <a:rPr lang="en-US" sz="2800" dirty="0" smtClean="0"/>
              <a:t> </a:t>
            </a:r>
            <a:r>
              <a:rPr lang="en-US" sz="2800" dirty="0" err="1" smtClean="0"/>
              <a:t>berhingga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Galois Field,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GF(p) </a:t>
            </a:r>
            <a:r>
              <a:rPr lang="en-US" sz="2800" dirty="0" err="1" smtClean="0"/>
              <a:t>dan</a:t>
            </a:r>
            <a:r>
              <a:rPr lang="en-US" sz="2800" dirty="0" smtClean="0"/>
              <a:t> GF(2</a:t>
            </a:r>
            <a:r>
              <a:rPr lang="en-US" sz="2800" baseline="30000" dirty="0" smtClean="0"/>
              <a:t>m</a:t>
            </a:r>
            <a:r>
              <a:rPr lang="en-US" sz="2800" dirty="0" smtClean="0"/>
              <a:t>).</a:t>
            </a:r>
          </a:p>
          <a:p>
            <a:endParaRPr lang="en-US" sz="2800" dirty="0" smtClean="0"/>
          </a:p>
          <a:p>
            <a:r>
              <a:rPr lang="en-US" sz="2800" dirty="0" smtClean="0"/>
              <a:t>Yang </a:t>
            </a:r>
            <a:r>
              <a:rPr lang="en-US" sz="2800" dirty="0" err="1" smtClean="0"/>
              <a:t>dibahas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kuliah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hanya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GF(p)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 err="1" smtClean="0"/>
              <a:t>Bahan</a:t>
            </a:r>
            <a:r>
              <a:rPr lang="en-US" sz="1400" dirty="0" smtClean="0"/>
              <a:t> </a:t>
            </a:r>
            <a:r>
              <a:rPr lang="en-US" sz="1400" dirty="0" err="1" smtClean="0"/>
              <a:t>Kuliah</a:t>
            </a:r>
            <a:r>
              <a:rPr lang="en-US" sz="1400" dirty="0" smtClean="0"/>
              <a:t> IF3058 </a:t>
            </a:r>
            <a:r>
              <a:rPr lang="en-US" sz="1400" dirty="0" err="1" smtClean="0"/>
              <a:t>Kriptografi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Eliptik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GF(p)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umum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GF(p) (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F</a:t>
            </a:r>
            <a:r>
              <a:rPr lang="en-US" sz="2800" baseline="-25000" dirty="0" err="1" smtClean="0"/>
              <a:t>p</a:t>
            </a:r>
            <a:r>
              <a:rPr lang="en-US" sz="2800" dirty="0" smtClean="0"/>
              <a:t>) :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b="1" dirty="0" smtClean="0">
                <a:solidFill>
                  <a:srgbClr val="FF0000"/>
                </a:solidFill>
              </a:rPr>
              <a:t>y</a:t>
            </a:r>
            <a:r>
              <a:rPr lang="en-US" b="1" baseline="30000" dirty="0" smtClean="0">
                <a:solidFill>
                  <a:srgbClr val="FF0000"/>
                </a:solidFill>
              </a:rPr>
              <a:t>2 </a:t>
            </a:r>
            <a:r>
              <a:rPr lang="en-US" b="1" dirty="0" smtClean="0">
                <a:solidFill>
                  <a:srgbClr val="FF0000"/>
                </a:solidFill>
              </a:rPr>
              <a:t> =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en-US" b="1" baseline="30000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 + ax + b  mod p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yang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hal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p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prima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elemen-elemen</a:t>
            </a:r>
            <a:r>
              <a:rPr lang="en-US" sz="2800" dirty="0" smtClean="0"/>
              <a:t> </a:t>
            </a:r>
            <a:r>
              <a:rPr lang="en-US" sz="2800" dirty="0" err="1" smtClean="0"/>
              <a:t>medan</a:t>
            </a:r>
            <a:r>
              <a:rPr lang="en-US" sz="2800" dirty="0" smtClean="0"/>
              <a:t> </a:t>
            </a:r>
            <a:r>
              <a:rPr lang="en-US" sz="2800" dirty="0" err="1" smtClean="0"/>
              <a:t>galois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{0, 1, 2, …, p – 1}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IF3058 </a:t>
            </a:r>
            <a:r>
              <a:rPr lang="en-US" dirty="0" err="1" smtClean="0"/>
              <a:t>Kriptografi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Contoh</a:t>
            </a:r>
            <a:r>
              <a:rPr lang="en-US" sz="2800" dirty="0" smtClean="0"/>
              <a:t>: </a:t>
            </a:r>
            <a:r>
              <a:rPr lang="en-US" sz="2800" dirty="0" err="1" smtClean="0"/>
              <a:t>Tentukan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P(</a:t>
            </a:r>
            <a:r>
              <a:rPr lang="en-US" sz="2800" dirty="0" err="1" smtClean="0"/>
              <a:t>x,y</a:t>
            </a:r>
            <a:r>
              <a:rPr lang="en-US" sz="2800" dirty="0" smtClean="0"/>
              <a:t>)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y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= </a:t>
            </a:r>
            <a:r>
              <a:rPr lang="en-US" sz="2800" dirty="0" smtClean="0"/>
              <a:t>x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+ x + 6  mod 11 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x </a:t>
            </a:r>
            <a:r>
              <a:rPr lang="en-US" sz="2800" dirty="0" err="1" smtClean="0"/>
              <a:t>dan</a:t>
            </a:r>
            <a:r>
              <a:rPr lang="en-US" sz="2800" dirty="0" smtClean="0"/>
              <a:t> y </a:t>
            </a:r>
            <a:r>
              <a:rPr lang="en-US" sz="2800" dirty="0" err="1" smtClean="0"/>
              <a:t>didefinisikan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GF(11)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Jawab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x = 0 </a:t>
            </a:r>
            <a:r>
              <a:rPr lang="en-US" sz="2400" dirty="0" smtClean="0">
                <a:sym typeface="Wingdings" pitchFamily="2" charset="2"/>
              </a:rPr>
              <a:t> y</a:t>
            </a:r>
            <a:r>
              <a:rPr lang="en-US" sz="2400" baseline="30000" dirty="0" smtClean="0">
                <a:sym typeface="Wingdings" pitchFamily="2" charset="2"/>
              </a:rPr>
              <a:t>2 </a:t>
            </a:r>
            <a:r>
              <a:rPr lang="en-US" sz="2400" dirty="0" smtClean="0">
                <a:sym typeface="Symbol"/>
              </a:rPr>
              <a:t>= 6  mod 11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>
                <a:sym typeface="Wingdings" pitchFamily="2" charset="2"/>
              </a:rPr>
              <a:t>tidak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ada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nilai</a:t>
            </a:r>
            <a:r>
              <a:rPr lang="en-US" sz="2400" dirty="0" smtClean="0">
                <a:sym typeface="Wingdings" pitchFamily="2" charset="2"/>
              </a:rPr>
              <a:t> y yang </a:t>
            </a:r>
            <a:r>
              <a:rPr lang="en-US" sz="2400" dirty="0" err="1" smtClean="0">
                <a:sym typeface="Wingdings" pitchFamily="2" charset="2"/>
              </a:rPr>
              <a:t>memenuhi</a:t>
            </a:r>
            <a:endParaRPr lang="en-US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</a:t>
            </a:r>
            <a:r>
              <a:rPr lang="en-US" sz="2400" dirty="0" smtClean="0"/>
              <a:t>x = 1 </a:t>
            </a:r>
            <a:r>
              <a:rPr lang="en-US" sz="2400" dirty="0" smtClean="0">
                <a:sym typeface="Wingdings" pitchFamily="2" charset="2"/>
              </a:rPr>
              <a:t> y</a:t>
            </a:r>
            <a:r>
              <a:rPr lang="en-US" sz="2400" baseline="30000" dirty="0" smtClean="0">
                <a:sym typeface="Wingdings" pitchFamily="2" charset="2"/>
              </a:rPr>
              <a:t>2 </a:t>
            </a:r>
            <a:r>
              <a:rPr lang="en-US" sz="2400" dirty="0" smtClean="0">
                <a:sym typeface="Symbol"/>
              </a:rPr>
              <a:t> =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smtClean="0">
                <a:sym typeface="Symbol"/>
              </a:rPr>
              <a:t>8  mod 11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>
                <a:sym typeface="Wingdings" pitchFamily="2" charset="2"/>
              </a:rPr>
              <a:t>tidak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ada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nilai</a:t>
            </a:r>
            <a:r>
              <a:rPr lang="en-US" sz="2400" dirty="0" smtClean="0">
                <a:sym typeface="Wingdings" pitchFamily="2" charset="2"/>
              </a:rPr>
              <a:t> y yang </a:t>
            </a:r>
            <a:r>
              <a:rPr lang="en-US" sz="2400" dirty="0" err="1" smtClean="0">
                <a:sym typeface="Wingdings" pitchFamily="2" charset="2"/>
              </a:rPr>
              <a:t>memenuhi</a:t>
            </a:r>
            <a:endParaRPr lang="en-US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</a:t>
            </a:r>
            <a:r>
              <a:rPr lang="en-US" sz="2400" dirty="0" smtClean="0"/>
              <a:t>x = 2 </a:t>
            </a:r>
            <a:r>
              <a:rPr lang="en-US" sz="2400" dirty="0" smtClean="0">
                <a:sym typeface="Wingdings" pitchFamily="2" charset="2"/>
              </a:rPr>
              <a:t> y</a:t>
            </a:r>
            <a:r>
              <a:rPr lang="en-US" sz="2400" baseline="30000" dirty="0" smtClean="0">
                <a:sym typeface="Wingdings" pitchFamily="2" charset="2"/>
              </a:rPr>
              <a:t>2 </a:t>
            </a:r>
            <a:r>
              <a:rPr lang="en-US" sz="2400" dirty="0" smtClean="0">
                <a:sym typeface="Symbol"/>
              </a:rPr>
              <a:t> = 16  mod 11  5 (mod 11) </a:t>
            </a:r>
            <a:r>
              <a:rPr lang="en-US" sz="2400" dirty="0" smtClean="0">
                <a:sym typeface="Wingdings" pitchFamily="2" charset="2"/>
              </a:rPr>
              <a:t> y</a:t>
            </a:r>
            <a:r>
              <a:rPr lang="en-US" sz="2400" baseline="-25000" dirty="0" smtClean="0">
                <a:sym typeface="Wingdings" pitchFamily="2" charset="2"/>
              </a:rPr>
              <a:t>1</a:t>
            </a:r>
            <a:r>
              <a:rPr lang="en-US" sz="2400" dirty="0" smtClean="0">
                <a:sym typeface="Wingdings" pitchFamily="2" charset="2"/>
              </a:rPr>
              <a:t> = 4 </a:t>
            </a:r>
            <a:r>
              <a:rPr lang="en-US" sz="2400" dirty="0" err="1" smtClean="0">
                <a:sym typeface="Wingdings" pitchFamily="2" charset="2"/>
              </a:rPr>
              <a:t>dan</a:t>
            </a:r>
            <a:r>
              <a:rPr lang="en-US" sz="2400" dirty="0" smtClean="0">
                <a:sym typeface="Wingdings" pitchFamily="2" charset="2"/>
              </a:rPr>
              <a:t> y</a:t>
            </a:r>
            <a:r>
              <a:rPr lang="en-US" sz="2400" baseline="-25000" dirty="0" smtClean="0">
                <a:sym typeface="Wingdings" pitchFamily="2" charset="2"/>
              </a:rPr>
              <a:t>2 </a:t>
            </a:r>
            <a:r>
              <a:rPr lang="en-US" sz="2400" dirty="0" smtClean="0">
                <a:sym typeface="Wingdings" pitchFamily="2" charset="2"/>
              </a:rPr>
              <a:t>= 7</a:t>
            </a: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					         P(2,4)  </a:t>
            </a:r>
            <a:r>
              <a:rPr lang="en-US" sz="2400" dirty="0" err="1" smtClean="0">
                <a:sym typeface="Wingdings" pitchFamily="2" charset="2"/>
              </a:rPr>
              <a:t>dan</a:t>
            </a:r>
            <a:r>
              <a:rPr lang="en-US" sz="2400" dirty="0" smtClean="0">
                <a:sym typeface="Wingdings" pitchFamily="2" charset="2"/>
              </a:rPr>
              <a:t> P’(2, 7)</a:t>
            </a: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</a:t>
            </a:r>
            <a:r>
              <a:rPr lang="en-US" sz="2400" dirty="0" smtClean="0"/>
              <a:t>x = 3 </a:t>
            </a:r>
            <a:r>
              <a:rPr lang="en-US" sz="2400" dirty="0" smtClean="0">
                <a:sym typeface="Wingdings" pitchFamily="2" charset="2"/>
              </a:rPr>
              <a:t> y</a:t>
            </a:r>
            <a:r>
              <a:rPr lang="en-US" sz="2400" baseline="30000" dirty="0" smtClean="0">
                <a:sym typeface="Wingdings" pitchFamily="2" charset="2"/>
              </a:rPr>
              <a:t>2 </a:t>
            </a:r>
            <a:r>
              <a:rPr lang="en-US" sz="2400" dirty="0" smtClean="0">
                <a:sym typeface="Symbol"/>
              </a:rPr>
              <a:t>=36  mod 11  3  (mod 11) </a:t>
            </a:r>
            <a:r>
              <a:rPr lang="en-US" sz="2400" dirty="0" smtClean="0">
                <a:sym typeface="Wingdings" pitchFamily="2" charset="2"/>
              </a:rPr>
              <a:t> y</a:t>
            </a:r>
            <a:r>
              <a:rPr lang="en-US" sz="2400" baseline="-25000" dirty="0" smtClean="0">
                <a:sym typeface="Wingdings" pitchFamily="2" charset="2"/>
              </a:rPr>
              <a:t>1</a:t>
            </a:r>
            <a:r>
              <a:rPr lang="en-US" sz="2400" dirty="0" smtClean="0">
                <a:sym typeface="Wingdings" pitchFamily="2" charset="2"/>
              </a:rPr>
              <a:t> = 5 </a:t>
            </a:r>
            <a:r>
              <a:rPr lang="en-US" sz="2400" dirty="0" err="1" smtClean="0">
                <a:sym typeface="Wingdings" pitchFamily="2" charset="2"/>
              </a:rPr>
              <a:t>dan</a:t>
            </a:r>
            <a:r>
              <a:rPr lang="en-US" sz="2400" dirty="0" smtClean="0">
                <a:sym typeface="Wingdings" pitchFamily="2" charset="2"/>
              </a:rPr>
              <a:t> y</a:t>
            </a:r>
            <a:r>
              <a:rPr lang="en-US" sz="2400" baseline="-25000" dirty="0" smtClean="0">
                <a:sym typeface="Wingdings" pitchFamily="2" charset="2"/>
              </a:rPr>
              <a:t>2 </a:t>
            </a:r>
            <a:r>
              <a:rPr lang="en-US" sz="2400" dirty="0" smtClean="0">
                <a:sym typeface="Wingdings" pitchFamily="2" charset="2"/>
              </a:rPr>
              <a:t>= 6</a:t>
            </a: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					         P(3,5)  </a:t>
            </a:r>
            <a:r>
              <a:rPr lang="en-US" sz="2400" dirty="0" err="1" smtClean="0">
                <a:sym typeface="Wingdings" pitchFamily="2" charset="2"/>
              </a:rPr>
              <a:t>dan</a:t>
            </a:r>
            <a:r>
              <a:rPr lang="en-US" sz="2400" dirty="0" smtClean="0">
                <a:sym typeface="Wingdings" pitchFamily="2" charset="2"/>
              </a:rPr>
              <a:t> P’(3, 6)</a:t>
            </a: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diteruskan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x = 4, 5, …, 10, </a:t>
            </a:r>
            <a:r>
              <a:rPr lang="en-US" sz="2800" dirty="0" err="1" smtClean="0"/>
              <a:t>diperoleh</a:t>
            </a:r>
            <a:r>
              <a:rPr lang="en-US" sz="2800" dirty="0" smtClean="0"/>
              <a:t> </a:t>
            </a:r>
            <a:r>
              <a:rPr lang="en-US" sz="2800" dirty="0" err="1" smtClean="0"/>
              <a:t>tabel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 :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00200"/>
            <a:ext cx="3718253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495800" y="1981200"/>
            <a:ext cx="43629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Jadi</a:t>
            </a:r>
            <a:r>
              <a:rPr lang="en-US" sz="2400" dirty="0" smtClean="0"/>
              <a:t>, </a:t>
            </a:r>
            <a:r>
              <a:rPr lang="en-US" sz="2400" dirty="0" err="1" smtClean="0"/>
              <a:t>titik-titik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endParaRPr lang="en-US" sz="2400" dirty="0" smtClean="0"/>
          </a:p>
          <a:p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12, </a:t>
            </a:r>
            <a:r>
              <a:rPr lang="en-US" sz="2400" dirty="0" err="1" smtClean="0"/>
              <a:t>yaitu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(2, 4), (2, 7), (3, 5), (3, 6), (5, 2),</a:t>
            </a:r>
          </a:p>
          <a:p>
            <a:r>
              <a:rPr lang="en-US" sz="2400" dirty="0" smtClean="0"/>
              <a:t>(5, 9), (7, 2), (7, 9), (8, 3), (8, 8),</a:t>
            </a:r>
          </a:p>
          <a:p>
            <a:r>
              <a:rPr lang="en-US" sz="2400" dirty="0" smtClean="0"/>
              <a:t>(10, 2), (10, 9)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4267200"/>
            <a:ext cx="409086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ditambah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O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infinity,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titik-titik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</a:t>
            </a:r>
            <a:r>
              <a:rPr lang="en-US" sz="2400" dirty="0" err="1" smtClean="0"/>
              <a:t>membentuk</a:t>
            </a:r>
            <a:r>
              <a:rPr lang="en-US" sz="2400" dirty="0" smtClean="0"/>
              <a:t> </a:t>
            </a:r>
            <a:r>
              <a:rPr lang="en-US" sz="2400" dirty="0" err="1" smtClean="0"/>
              <a:t>grup</a:t>
            </a:r>
            <a:endParaRPr lang="en-US" sz="2400" dirty="0" smtClean="0"/>
          </a:p>
          <a:p>
            <a:r>
              <a:rPr lang="en-US" sz="2400" dirty="0" err="1" smtClean="0"/>
              <a:t>dengan</a:t>
            </a:r>
            <a:r>
              <a:rPr lang="en-US" sz="2400" dirty="0" smtClean="0"/>
              <a:t> n = 13 </a:t>
            </a:r>
            <a:r>
              <a:rPr lang="en-US" sz="2400" dirty="0" err="1" smtClean="0"/>
              <a:t>elemen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172200" y="5867400"/>
            <a:ext cx="2812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: Andreas Steffen,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46</a:t>
            </a:fld>
            <a:endParaRPr lang="en-US"/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762000"/>
            <a:ext cx="655765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295400" y="5486400"/>
            <a:ext cx="77461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Sebaran</a:t>
            </a:r>
            <a:r>
              <a:rPr lang="en-US" sz="2000" dirty="0" smtClean="0"/>
              <a:t> </a:t>
            </a:r>
            <a:r>
              <a:rPr lang="en-US" sz="2000" dirty="0" err="1" smtClean="0"/>
              <a:t>titik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kurva</a:t>
            </a:r>
            <a:r>
              <a:rPr lang="en-US" sz="2000" dirty="0" smtClean="0"/>
              <a:t> </a:t>
            </a:r>
            <a:r>
              <a:rPr lang="en-US" sz="2000" dirty="0" err="1" smtClean="0"/>
              <a:t>eliptik</a:t>
            </a:r>
            <a:r>
              <a:rPr lang="en-US" sz="2000" dirty="0" smtClean="0"/>
              <a:t> y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= </a:t>
            </a:r>
            <a:r>
              <a:rPr lang="en-US" sz="2000" dirty="0" smtClean="0"/>
              <a:t>x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 + x + 6  mod 11 </a:t>
            </a:r>
            <a:r>
              <a:rPr lang="en-US" sz="2000" dirty="0" err="1" smtClean="0"/>
              <a:t>pada</a:t>
            </a:r>
            <a:r>
              <a:rPr lang="en-US" sz="2000" dirty="0" smtClean="0"/>
              <a:t> GF(11) </a:t>
            </a:r>
            <a:endParaRPr lang="en-US" sz="20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Penjumlahan</a:t>
            </a:r>
            <a:r>
              <a:rPr lang="en-US" b="1" dirty="0" smtClean="0"/>
              <a:t> </a:t>
            </a:r>
            <a:r>
              <a:rPr lang="en-US" b="1" dirty="0" err="1" smtClean="0"/>
              <a:t>Dua</a:t>
            </a:r>
            <a:r>
              <a:rPr lang="en-US" b="1" dirty="0" smtClean="0"/>
              <a:t> </a:t>
            </a:r>
            <a:r>
              <a:rPr lang="en-US" b="1" dirty="0" err="1" smtClean="0"/>
              <a:t>Titik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EC </a:t>
            </a:r>
            <a:r>
              <a:rPr lang="en-US" b="1" dirty="0" err="1" smtClean="0"/>
              <a:t>pada</a:t>
            </a:r>
            <a:r>
              <a:rPr lang="en-US" b="1" dirty="0" smtClean="0"/>
              <a:t> GF(p)</a:t>
            </a:r>
          </a:p>
          <a:p>
            <a:pPr>
              <a:buNone/>
            </a:pPr>
            <a:r>
              <a:rPr lang="en-US" sz="2400" dirty="0" err="1" smtClean="0"/>
              <a:t>Misalkan</a:t>
            </a:r>
            <a:r>
              <a:rPr lang="en-US" sz="2400" dirty="0" smtClean="0"/>
              <a:t> P(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,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) </a:t>
            </a:r>
            <a:r>
              <a:rPr lang="en-US" sz="2400" dirty="0" err="1" smtClean="0"/>
              <a:t>dan</a:t>
            </a:r>
            <a:r>
              <a:rPr lang="en-US" sz="2400" dirty="0" smtClean="0"/>
              <a:t> Q(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q</a:t>
            </a:r>
            <a:r>
              <a:rPr lang="en-US" sz="2400" dirty="0" smtClean="0"/>
              <a:t>,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q</a:t>
            </a:r>
            <a:r>
              <a:rPr lang="en-US" sz="2400" dirty="0" smtClean="0"/>
              <a:t>).  </a:t>
            </a:r>
          </a:p>
          <a:p>
            <a:pPr>
              <a:buNone/>
            </a:pPr>
            <a:r>
              <a:rPr lang="en-US" sz="2400" dirty="0" err="1" smtClean="0"/>
              <a:t>Penjumlahan</a:t>
            </a:r>
            <a:r>
              <a:rPr lang="en-US" sz="2400" dirty="0" smtClean="0"/>
              <a:t>: P + Q = R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>
                <a:sym typeface="Symbol"/>
              </a:rPr>
              <a:t>Koordinat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Titik</a:t>
            </a:r>
            <a:r>
              <a:rPr lang="en-US" sz="2400" dirty="0" smtClean="0">
                <a:sym typeface="Symbol"/>
              </a:rPr>
              <a:t> R: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 = 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 mod p</a:t>
            </a:r>
            <a:endParaRPr lang="en-US" sz="2400" baseline="-250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     y</a:t>
            </a:r>
            <a:r>
              <a:rPr lang="en-US" sz="2400" baseline="-25000" dirty="0" smtClean="0">
                <a:sym typeface="Symbol"/>
              </a:rPr>
              <a:t>r </a:t>
            </a:r>
            <a:r>
              <a:rPr lang="en-US" sz="2400" dirty="0" smtClean="0">
                <a:sym typeface="Symbol"/>
              </a:rPr>
              <a:t>= (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dirty="0" err="1" smtClean="0">
                <a:sym typeface="Symbol"/>
              </a:rPr>
              <a:t>y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/>
              <a:t>  mod p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ym typeface="Symbol"/>
              </a:rPr>
              <a:t> 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gradien</a:t>
            </a:r>
            <a:r>
              <a:rPr lang="en-US" sz="2400" dirty="0" smtClean="0">
                <a:sym typeface="Symbol"/>
              </a:rPr>
              <a:t>: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endParaRPr lang="en-US" sz="2400" dirty="0" smtClean="0"/>
          </a:p>
          <a:p>
            <a:pPr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47</a:t>
            </a:fld>
            <a:endParaRPr lang="en-US"/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1009650" y="4865688"/>
          <a:ext cx="2185988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8" name="Equation" r:id="rId3" imgW="1600200" imgH="672840" progId="Equation.3">
                  <p:embed/>
                </p:oleObj>
              </mc:Choice>
              <mc:Fallback>
                <p:oleObj name="Equation" r:id="rId3" imgW="1600200" imgH="672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" y="4865688"/>
                        <a:ext cx="2185988" cy="919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Pengurangan</a:t>
            </a:r>
            <a:r>
              <a:rPr lang="en-US" b="1" dirty="0" smtClean="0"/>
              <a:t> </a:t>
            </a:r>
            <a:r>
              <a:rPr lang="en-US" b="1" dirty="0" err="1" smtClean="0"/>
              <a:t>Dua</a:t>
            </a:r>
            <a:r>
              <a:rPr lang="en-US" b="1" dirty="0" smtClean="0"/>
              <a:t> </a:t>
            </a:r>
            <a:r>
              <a:rPr lang="en-US" b="1" dirty="0" err="1" smtClean="0"/>
              <a:t>Titik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EC </a:t>
            </a:r>
            <a:r>
              <a:rPr lang="en-US" b="1" dirty="0" err="1" smtClean="0"/>
              <a:t>pada</a:t>
            </a:r>
            <a:r>
              <a:rPr lang="en-US" b="1" dirty="0" smtClean="0"/>
              <a:t> GF(p)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Misalkan</a:t>
            </a:r>
            <a:r>
              <a:rPr lang="en-US" sz="2400" dirty="0" smtClean="0"/>
              <a:t> P(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,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) </a:t>
            </a:r>
            <a:r>
              <a:rPr lang="en-US" sz="2400" dirty="0" err="1" smtClean="0"/>
              <a:t>dan</a:t>
            </a:r>
            <a:r>
              <a:rPr lang="en-US" sz="2400" dirty="0" smtClean="0"/>
              <a:t> Q(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q</a:t>
            </a:r>
            <a:r>
              <a:rPr lang="en-US" sz="2400" dirty="0" smtClean="0"/>
              <a:t>,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q</a:t>
            </a:r>
            <a:r>
              <a:rPr lang="en-US" sz="2400" dirty="0" smtClean="0"/>
              <a:t>).  </a:t>
            </a:r>
          </a:p>
          <a:p>
            <a:pPr>
              <a:buNone/>
            </a:pPr>
            <a:r>
              <a:rPr lang="en-US" sz="2400" dirty="0" err="1" smtClean="0"/>
              <a:t>Pengurangan</a:t>
            </a:r>
            <a:r>
              <a:rPr lang="en-US" sz="2400" dirty="0" smtClean="0"/>
              <a:t>: P – Q  = P + (-Q), yang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		–Q(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q</a:t>
            </a:r>
            <a:r>
              <a:rPr lang="en-US" sz="2400" dirty="0" smtClean="0"/>
              <a:t>, -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q</a:t>
            </a:r>
            <a:r>
              <a:rPr lang="en-US" sz="2400" dirty="0" smtClean="0"/>
              <a:t> (mod p)).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err="1" smtClean="0"/>
              <a:t>Penggandaan</a:t>
            </a:r>
            <a:r>
              <a:rPr lang="en-US" b="1" dirty="0" smtClean="0"/>
              <a:t> </a:t>
            </a:r>
            <a:r>
              <a:rPr lang="en-US" b="1" dirty="0" err="1" smtClean="0"/>
              <a:t>Titik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EC </a:t>
            </a:r>
            <a:r>
              <a:rPr lang="en-US" b="1" dirty="0" err="1" smtClean="0"/>
              <a:t>pada</a:t>
            </a:r>
            <a:r>
              <a:rPr lang="en-US" b="1" dirty="0" smtClean="0"/>
              <a:t> GF(p)</a:t>
            </a:r>
          </a:p>
          <a:p>
            <a:pPr>
              <a:buNone/>
            </a:pPr>
            <a:r>
              <a:rPr lang="en-US" sz="2400" dirty="0" err="1" smtClean="0"/>
              <a:t>Misalkan</a:t>
            </a:r>
            <a:r>
              <a:rPr lang="en-US" sz="2400" dirty="0" smtClean="0"/>
              <a:t> P(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,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) yang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 0</a:t>
            </a:r>
            <a:r>
              <a:rPr lang="en-US" sz="2400" dirty="0" smtClean="0"/>
              <a:t>.  </a:t>
            </a:r>
          </a:p>
          <a:p>
            <a:pPr>
              <a:buNone/>
            </a:pPr>
            <a:r>
              <a:rPr lang="en-US" sz="2400" dirty="0" err="1" smtClean="0"/>
              <a:t>Penggandaan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:  2P = R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>
                <a:sym typeface="Symbol"/>
              </a:rPr>
              <a:t>Koordinat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Titik</a:t>
            </a:r>
            <a:r>
              <a:rPr lang="en-US" sz="2400" dirty="0" smtClean="0">
                <a:sym typeface="Symbol"/>
              </a:rPr>
              <a:t> R: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 =  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– 2x</a:t>
            </a:r>
            <a:r>
              <a:rPr lang="en-US" sz="2400" baseline="-25000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 mod p</a:t>
            </a:r>
            <a:endParaRPr lang="en-US" sz="2400" baseline="-250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     y</a:t>
            </a:r>
            <a:r>
              <a:rPr lang="en-US" sz="2400" baseline="-25000" dirty="0" smtClean="0">
                <a:sym typeface="Symbol"/>
              </a:rPr>
              <a:t>r </a:t>
            </a:r>
            <a:r>
              <a:rPr lang="en-US" sz="2400" dirty="0" smtClean="0">
                <a:sym typeface="Symbol"/>
              </a:rPr>
              <a:t>= (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dirty="0" err="1" smtClean="0">
                <a:sym typeface="Symbol"/>
              </a:rPr>
              <a:t>y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/>
              <a:t> mod p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Yang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,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 = 0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 </a:t>
            </a:r>
            <a:r>
              <a:rPr lang="en-US" sz="2400" dirty="0" err="1" smtClean="0">
                <a:sym typeface="Symbol"/>
              </a:rPr>
              <a:t>tidak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terdefinisi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sehingga</a:t>
            </a:r>
            <a:r>
              <a:rPr lang="en-US" sz="2400" dirty="0" smtClean="0">
                <a:sym typeface="Symbol"/>
              </a:rPr>
              <a:t> 2P = O</a:t>
            </a:r>
            <a:endParaRPr lang="en-US" sz="2400" dirty="0" smtClean="0"/>
          </a:p>
          <a:p>
            <a:pPr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49</a:t>
            </a:fld>
            <a:endParaRPr lang="en-US"/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1058863" y="4495800"/>
          <a:ext cx="2205037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6" name="Equation" r:id="rId3" imgW="1612800" imgH="672840" progId="Equation.3">
                  <p:embed/>
                </p:oleObj>
              </mc:Choice>
              <mc:Fallback>
                <p:oleObj name="Equation" r:id="rId3" imgW="1612800" imgH="672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863" y="4495800"/>
                        <a:ext cx="2205037" cy="91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Aljabar</a:t>
            </a:r>
            <a:r>
              <a:rPr lang="en-US" dirty="0" smtClean="0"/>
              <a:t> </a:t>
            </a:r>
            <a:r>
              <a:rPr lang="en-US" dirty="0" err="1" smtClean="0"/>
              <a:t>Abstrak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Sebelum</a:t>
            </a:r>
            <a:r>
              <a:rPr lang="en-US" sz="2800" dirty="0" smtClean="0"/>
              <a:t> </a:t>
            </a:r>
            <a:r>
              <a:rPr lang="en-US" sz="2800" dirty="0" err="1" smtClean="0"/>
              <a:t>membahas</a:t>
            </a:r>
            <a:r>
              <a:rPr lang="en-US" sz="2800" dirty="0" smtClean="0"/>
              <a:t> ECC, </a:t>
            </a:r>
            <a:r>
              <a:rPr lang="en-US" sz="2800" dirty="0" err="1" smtClean="0"/>
              <a:t>perlu</a:t>
            </a:r>
            <a:r>
              <a:rPr lang="en-US" sz="2800" dirty="0" smtClean="0"/>
              <a:t> </a:t>
            </a:r>
            <a:r>
              <a:rPr lang="en-US" sz="2800" dirty="0" err="1" smtClean="0"/>
              <a:t>dipahami</a:t>
            </a:r>
            <a:r>
              <a:rPr lang="en-US" sz="2800" dirty="0" smtClean="0"/>
              <a:t> </a:t>
            </a:r>
            <a:r>
              <a:rPr lang="en-US" sz="2800" dirty="0" err="1" smtClean="0"/>
              <a:t>konsep</a:t>
            </a:r>
            <a:r>
              <a:rPr lang="en-US" sz="2800" dirty="0" smtClean="0"/>
              <a:t> </a:t>
            </a:r>
            <a:r>
              <a:rPr lang="en-US" sz="2800" dirty="0" err="1" smtClean="0"/>
              <a:t>aljabar</a:t>
            </a:r>
            <a:r>
              <a:rPr lang="en-US" sz="2800" dirty="0" smtClean="0"/>
              <a:t> </a:t>
            </a:r>
            <a:r>
              <a:rPr lang="en-US" sz="2800" dirty="0" err="1" smtClean="0"/>
              <a:t>abstrak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mendasarinya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Konsep</a:t>
            </a:r>
            <a:r>
              <a:rPr lang="en-US" sz="2800" dirty="0" smtClean="0"/>
              <a:t> </a:t>
            </a:r>
            <a:r>
              <a:rPr lang="en-US" sz="2800" dirty="0" err="1" smtClean="0"/>
              <a:t>aljabar</a:t>
            </a:r>
            <a:r>
              <a:rPr lang="en-US" sz="2800" dirty="0" smtClean="0"/>
              <a:t> </a:t>
            </a:r>
            <a:r>
              <a:rPr lang="en-US" sz="2800" dirty="0" err="1" smtClean="0"/>
              <a:t>abstrak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	1. </a:t>
            </a:r>
            <a:r>
              <a:rPr lang="en-US" sz="2800" dirty="0" err="1" smtClean="0"/>
              <a:t>Grup</a:t>
            </a:r>
            <a:r>
              <a:rPr lang="en-US" sz="2800" dirty="0" smtClean="0"/>
              <a:t> (</a:t>
            </a:r>
            <a:r>
              <a:rPr lang="en-US" sz="2800" i="1" dirty="0" smtClean="0"/>
              <a:t>group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dirty="0" smtClean="0"/>
              <a:t>	2. Medan (</a:t>
            </a:r>
            <a:r>
              <a:rPr lang="en-US" sz="2800" i="1" dirty="0" smtClean="0"/>
              <a:t>field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dirty="0" smtClean="0"/>
              <a:t>	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305800" cy="5592763"/>
          </a:xfrm>
        </p:spPr>
        <p:txBody>
          <a:bodyPr>
            <a:normAutofit/>
          </a:bodyPr>
          <a:lstStyle/>
          <a:p>
            <a:r>
              <a:rPr lang="en-US" sz="2400" b="1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P(2, 4) </a:t>
            </a:r>
            <a:r>
              <a:rPr lang="en-US" sz="2400" dirty="0" err="1" smtClean="0"/>
              <a:t>dan</a:t>
            </a:r>
            <a:r>
              <a:rPr lang="en-US" sz="2400" dirty="0" smtClean="0"/>
              <a:t> Q(5, 9)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y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= 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 x + 6  mod 11. </a:t>
            </a:r>
            <a:r>
              <a:rPr lang="en-US" sz="2400" dirty="0" err="1" smtClean="0"/>
              <a:t>Tentukan</a:t>
            </a:r>
            <a:r>
              <a:rPr lang="en-US" sz="2400" dirty="0" smtClean="0"/>
              <a:t> P  + Q </a:t>
            </a:r>
            <a:r>
              <a:rPr lang="en-US" sz="2400" dirty="0" err="1" smtClean="0"/>
              <a:t>dan</a:t>
            </a:r>
            <a:r>
              <a:rPr lang="en-US" sz="2400" dirty="0" smtClean="0"/>
              <a:t> 2P.</a:t>
            </a:r>
          </a:p>
          <a:p>
            <a:pPr>
              <a:buNone/>
            </a:pPr>
            <a:r>
              <a:rPr lang="en-US" sz="2400" dirty="0" smtClean="0"/>
              <a:t>	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u="sng" dirty="0" err="1" smtClean="0"/>
              <a:t>Jawab</a:t>
            </a:r>
            <a:r>
              <a:rPr lang="en-US" sz="2400" dirty="0" smtClean="0"/>
              <a:t>: </a:t>
            </a:r>
          </a:p>
          <a:p>
            <a:pPr lvl="1">
              <a:buFont typeface="Symbol"/>
              <a:buChar char="l"/>
            </a:pPr>
            <a:r>
              <a:rPr lang="en-US" sz="2400" dirty="0" smtClean="0">
                <a:sym typeface="Symbol"/>
              </a:rPr>
              <a:t>= (9 – 4)/(5 – 3) mod 11 =  5/3  mod 11 = 5  3</a:t>
            </a:r>
            <a:r>
              <a:rPr lang="en-US" sz="2400" baseline="30000" dirty="0" smtClean="0">
                <a:sym typeface="Symbol"/>
              </a:rPr>
              <a:t>–1 </a:t>
            </a:r>
            <a:r>
              <a:rPr lang="en-US" sz="2400" dirty="0" smtClean="0">
                <a:sym typeface="Symbol"/>
              </a:rPr>
              <a:t>  mod 11</a:t>
            </a:r>
          </a:p>
          <a:p>
            <a:pPr lvl="1">
              <a:buNone/>
            </a:pPr>
            <a:r>
              <a:rPr lang="en-US" sz="2400" dirty="0" smtClean="0">
                <a:sym typeface="Symbol"/>
              </a:rPr>
              <a:t>				               = 5  4 mod 11  9 (mod 11)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P + Q = R, </a:t>
            </a:r>
            <a:r>
              <a:rPr lang="en-US" sz="2400" dirty="0" err="1" smtClean="0">
                <a:sym typeface="Symbol"/>
              </a:rPr>
              <a:t>koordinat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Titik</a:t>
            </a:r>
            <a:r>
              <a:rPr lang="en-US" sz="2400" dirty="0" smtClean="0">
                <a:sym typeface="Symbol"/>
              </a:rPr>
              <a:t> R: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 = 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 mod 11 = 81 – 2 – 5 mod 11  8(mod 11)</a:t>
            </a:r>
            <a:endParaRPr lang="en-US" sz="2400" baseline="-250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     y</a:t>
            </a:r>
            <a:r>
              <a:rPr lang="en-US" sz="2400" baseline="-25000" dirty="0" smtClean="0">
                <a:sym typeface="Symbol"/>
              </a:rPr>
              <a:t>r </a:t>
            </a:r>
            <a:r>
              <a:rPr lang="en-US" sz="2400" dirty="0" smtClean="0">
                <a:sym typeface="Symbol"/>
              </a:rPr>
              <a:t>= (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dirty="0" err="1" smtClean="0">
                <a:sym typeface="Symbol"/>
              </a:rPr>
              <a:t>y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/>
              <a:t> mod 11 = 9(2 – 8) – 4 mod 11= -58 mod 11 </a:t>
            </a:r>
          </a:p>
          <a:p>
            <a:pPr>
              <a:buNone/>
            </a:pPr>
            <a:r>
              <a:rPr lang="en-US" sz="2400" dirty="0" smtClean="0"/>
              <a:t>							         </a:t>
            </a:r>
            <a:r>
              <a:rPr lang="en-US" sz="2400" dirty="0" smtClean="0">
                <a:sym typeface="Symbol"/>
              </a:rPr>
              <a:t> 8 (mod 11)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Jadi</a:t>
            </a:r>
            <a:r>
              <a:rPr lang="en-US" sz="2400" dirty="0" smtClean="0"/>
              <a:t>,  R(8, 8)</a:t>
            </a:r>
            <a:r>
              <a:rPr lang="en-US" sz="2400" dirty="0" smtClean="0">
                <a:sym typeface="Symbol"/>
              </a:rPr>
              <a:t> </a:t>
            </a:r>
            <a:endParaRPr lang="en-US" sz="2400" dirty="0" smtClean="0"/>
          </a:p>
          <a:p>
            <a:pPr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/>
              <a:t>Menghitung</a:t>
            </a:r>
            <a:r>
              <a:rPr lang="en-US" sz="2400" dirty="0" smtClean="0"/>
              <a:t> 2P = R: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ym typeface="Symbol"/>
              </a:rPr>
              <a:t> = ( 3(2)</a:t>
            </a:r>
            <a:r>
              <a:rPr lang="en-US" sz="2400" baseline="30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+ 1)/ 8) mod 11 = 13/8 mod 11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		 = 13  8</a:t>
            </a:r>
            <a:r>
              <a:rPr lang="en-US" sz="2400" baseline="30000" dirty="0" smtClean="0">
                <a:sym typeface="Symbol"/>
              </a:rPr>
              <a:t>–1 </a:t>
            </a:r>
            <a:r>
              <a:rPr lang="en-US" sz="2400" dirty="0" smtClean="0">
                <a:sym typeface="Symbol"/>
              </a:rPr>
              <a:t> mod 11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		 = 13  7 mod 11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		 = 78 mod 11  3 (mod 11)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err="1" smtClean="0">
                <a:sym typeface="Symbol"/>
              </a:rPr>
              <a:t>Koordinat</a:t>
            </a:r>
            <a:r>
              <a:rPr lang="en-US" sz="2400" dirty="0" smtClean="0">
                <a:sym typeface="Symbol"/>
              </a:rPr>
              <a:t> R: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 =  3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– 2  2  mod 11  5 (mod 11)</a:t>
            </a:r>
            <a:endParaRPr lang="en-US" sz="2400" baseline="-250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     y</a:t>
            </a:r>
            <a:r>
              <a:rPr lang="en-US" sz="2400" baseline="-25000" dirty="0" smtClean="0">
                <a:sym typeface="Symbol"/>
              </a:rPr>
              <a:t>r </a:t>
            </a:r>
            <a:r>
              <a:rPr lang="en-US" sz="2400" dirty="0" smtClean="0">
                <a:sym typeface="Symbol"/>
              </a:rPr>
              <a:t>= (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dirty="0" err="1" smtClean="0">
                <a:sym typeface="Symbol"/>
              </a:rPr>
              <a:t>y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/>
              <a:t> mod 11 = 3(2 – 5) – 4 mod 11 </a:t>
            </a:r>
          </a:p>
          <a:p>
            <a:pPr>
              <a:buNone/>
            </a:pPr>
            <a:r>
              <a:rPr lang="en-US" sz="2400" dirty="0" smtClean="0"/>
              <a:t>				         = -13  mod 11 </a:t>
            </a:r>
            <a:r>
              <a:rPr lang="en-US" sz="2400" dirty="0" smtClean="0">
                <a:sym typeface="Symbol"/>
              </a:rPr>
              <a:t> 9 (mod 11)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Jadi</a:t>
            </a:r>
            <a:r>
              <a:rPr lang="en-US" sz="2400" dirty="0" smtClean="0">
                <a:sym typeface="Symbol"/>
              </a:rPr>
              <a:t>, R(5, 9)</a:t>
            </a:r>
            <a:r>
              <a:rPr lang="en-US" sz="2400" dirty="0" smtClean="0"/>
              <a:t>						          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kP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k = 2, 3, … </a:t>
            </a:r>
            <a:r>
              <a:rPr lang="en-US" sz="2800" dirty="0" err="1" smtClean="0"/>
              <a:t>diperlihatkan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tabel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52</a:t>
            </a:fld>
            <a:endParaRPr lang="en-US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143000"/>
            <a:ext cx="1676400" cy="510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581400" y="1981200"/>
            <a:ext cx="56087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P,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endParaRPr lang="en-US" sz="2400" dirty="0" smtClean="0"/>
          </a:p>
          <a:p>
            <a:r>
              <a:rPr lang="en-US" sz="2400" dirty="0" smtClean="0"/>
              <a:t>     Q = </a:t>
            </a:r>
            <a:r>
              <a:rPr lang="en-US" sz="2400" dirty="0" err="1" smtClean="0"/>
              <a:t>kP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733800" y="3505200"/>
            <a:ext cx="423648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persoalannya</a:t>
            </a:r>
            <a:r>
              <a:rPr lang="en-US" sz="2400" dirty="0" smtClean="0"/>
              <a:t> </a:t>
            </a:r>
            <a:r>
              <a:rPr lang="en-US" sz="2400" dirty="0" err="1" smtClean="0"/>
              <a:t>dibalik</a:t>
            </a:r>
            <a:r>
              <a:rPr lang="en-US" sz="2400" dirty="0" smtClean="0"/>
              <a:t> </a:t>
            </a:r>
            <a:r>
              <a:rPr lang="en-US" sz="2400" dirty="0" err="1" smtClean="0"/>
              <a:t>sbb</a:t>
            </a:r>
            <a:r>
              <a:rPr lang="en-US" sz="2400" dirty="0" smtClean="0"/>
              <a:t>: </a:t>
            </a:r>
          </a:p>
          <a:p>
            <a:r>
              <a:rPr lang="en-US" sz="2400" dirty="0" err="1" smtClean="0">
                <a:solidFill>
                  <a:srgbClr val="FF0000"/>
                </a:solidFill>
              </a:rPr>
              <a:t>Diberikan</a:t>
            </a:r>
            <a:r>
              <a:rPr lang="en-US" sz="2400" dirty="0" smtClean="0">
                <a:solidFill>
                  <a:srgbClr val="FF0000"/>
                </a:solidFill>
              </a:rPr>
              <a:t> P, </a:t>
            </a:r>
            <a:r>
              <a:rPr lang="en-US" sz="2400" dirty="0" err="1" smtClean="0">
                <a:solidFill>
                  <a:srgbClr val="FF0000"/>
                </a:solidFill>
              </a:rPr>
              <a:t>maka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tidak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mungkin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err="1" smtClean="0">
                <a:solidFill>
                  <a:srgbClr val="FF0000"/>
                </a:solidFill>
              </a:rPr>
              <a:t>menghitung</a:t>
            </a:r>
            <a:r>
              <a:rPr lang="en-US" sz="2400" dirty="0" smtClean="0">
                <a:solidFill>
                  <a:srgbClr val="FF0000"/>
                </a:solidFill>
              </a:rPr>
              <a:t> k </a:t>
            </a:r>
            <a:r>
              <a:rPr lang="en-US" sz="2400" dirty="0" err="1" smtClean="0">
                <a:solidFill>
                  <a:srgbClr val="FF0000"/>
                </a:solidFill>
              </a:rPr>
              <a:t>bila</a:t>
            </a:r>
            <a:r>
              <a:rPr lang="en-US" sz="2400" dirty="0" smtClean="0">
                <a:solidFill>
                  <a:srgbClr val="FF0000"/>
                </a:solidFill>
              </a:rPr>
              <a:t> Q </a:t>
            </a:r>
            <a:r>
              <a:rPr lang="en-US" sz="2400" dirty="0" err="1" smtClean="0">
                <a:solidFill>
                  <a:srgbClr val="FF0000"/>
                </a:solidFill>
              </a:rPr>
              <a:t>diketahui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               </a:t>
            </a:r>
            <a:r>
              <a:rPr lang="en-US" sz="2400" dirty="0" smtClean="0">
                <a:sym typeface="Symbol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sym typeface="Symbol"/>
              </a:rPr>
              <a:t>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              ECDLP</a:t>
            </a:r>
            <a:endParaRPr lang="en-US" sz="2400" b="1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Elliptic Curve Cryptography (ECC) </a:t>
            </a:r>
            <a:r>
              <a:rPr lang="en-US" baseline="30000" dirty="0" smtClean="0"/>
              <a:t>*)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ECC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kriptografi</a:t>
            </a:r>
            <a:r>
              <a:rPr lang="en-US" sz="2400" dirty="0" smtClean="0"/>
              <a:t> </a:t>
            </a:r>
            <a:r>
              <a:rPr lang="en-US" sz="2400" dirty="0" err="1" smtClean="0"/>
              <a:t>kunci-publik</a:t>
            </a:r>
            <a:r>
              <a:rPr lang="en-US" sz="2400" dirty="0" smtClean="0"/>
              <a:t>, </a:t>
            </a:r>
            <a:r>
              <a:rPr lang="en-US" sz="2400" dirty="0" err="1" smtClean="0"/>
              <a:t>sejenis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RSA, Rabin, </a:t>
            </a:r>
            <a:r>
              <a:rPr lang="en-US" sz="2400" dirty="0" err="1" smtClean="0"/>
              <a:t>ElGamal</a:t>
            </a:r>
            <a:r>
              <a:rPr lang="en-US" sz="2400" dirty="0" smtClean="0"/>
              <a:t>, D-H, </a:t>
            </a:r>
            <a:r>
              <a:rPr lang="en-US" sz="2400" dirty="0" err="1" smtClean="0"/>
              <a:t>dll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pengguna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b="1" dirty="0" err="1" smtClean="0"/>
              <a:t>kunci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publik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kunci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privat</a:t>
            </a:r>
            <a:endParaRPr lang="en-US" sz="2400" b="1" dirty="0" smtClean="0"/>
          </a:p>
          <a:p>
            <a:pPr marL="519113" indent="-519113">
              <a:buNone/>
            </a:pPr>
            <a:r>
              <a:rPr lang="en-US" sz="2000" dirty="0" smtClean="0"/>
              <a:t>     -  </a:t>
            </a:r>
            <a:r>
              <a:rPr lang="en-US" sz="2000" dirty="0" err="1" smtClean="0"/>
              <a:t>Kunci</a:t>
            </a:r>
            <a:r>
              <a:rPr lang="en-US" sz="2000" dirty="0" smtClean="0"/>
              <a:t> </a:t>
            </a:r>
            <a:r>
              <a:rPr lang="en-US" sz="2000" dirty="0" err="1" smtClean="0"/>
              <a:t>publik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enkripsi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verifikasi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tanda</a:t>
            </a:r>
            <a:r>
              <a:rPr lang="en-US" sz="2000" dirty="0" smtClean="0"/>
              <a:t>  </a:t>
            </a:r>
            <a:r>
              <a:rPr lang="en-US" sz="2000" dirty="0" err="1" smtClean="0"/>
              <a:t>tangan</a:t>
            </a:r>
            <a:r>
              <a:rPr lang="en-US" sz="2000" dirty="0" smtClean="0"/>
              <a:t> digital</a:t>
            </a:r>
          </a:p>
          <a:p>
            <a:pPr marL="519113" indent="-519113">
              <a:buNone/>
            </a:pPr>
            <a:r>
              <a:rPr lang="en-US" sz="2000" dirty="0" smtClean="0"/>
              <a:t>     -  </a:t>
            </a:r>
            <a:r>
              <a:rPr lang="en-US" sz="2000" dirty="0" err="1" smtClean="0"/>
              <a:t>Kunci</a:t>
            </a:r>
            <a:r>
              <a:rPr lang="en-US" sz="2000" dirty="0" smtClean="0"/>
              <a:t> </a:t>
            </a:r>
            <a:r>
              <a:rPr lang="en-US" sz="2000" dirty="0" err="1" smtClean="0"/>
              <a:t>privat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dekripsi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menghasilkan</a:t>
            </a:r>
            <a:r>
              <a:rPr lang="en-US" sz="2000" dirty="0" smtClean="0"/>
              <a:t> </a:t>
            </a:r>
            <a:r>
              <a:rPr lang="en-US" sz="2000" dirty="0" err="1" smtClean="0"/>
              <a:t>tanda</a:t>
            </a:r>
            <a:r>
              <a:rPr lang="en-US" sz="2000" dirty="0" smtClean="0"/>
              <a:t> </a:t>
            </a:r>
            <a:r>
              <a:rPr lang="en-US" sz="2000" dirty="0" err="1" smtClean="0"/>
              <a:t>tangan</a:t>
            </a:r>
            <a:r>
              <a:rPr lang="en-US" sz="2000" dirty="0" smtClean="0"/>
              <a:t> digital</a:t>
            </a:r>
          </a:p>
          <a:p>
            <a:pPr marL="519113" indent="-519113">
              <a:buNone/>
            </a:pPr>
            <a:endParaRPr lang="en-US" sz="2000" dirty="0" smtClean="0"/>
          </a:p>
          <a:p>
            <a:pPr marL="341313" indent="-341313"/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perluasan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kriptografi</a:t>
            </a:r>
            <a:r>
              <a:rPr lang="en-US" sz="2400" dirty="0" smtClean="0"/>
              <a:t> </a:t>
            </a:r>
            <a:r>
              <a:rPr lang="en-US" sz="2400" dirty="0" err="1" smtClean="0"/>
              <a:t>kunci-publik</a:t>
            </a:r>
            <a:r>
              <a:rPr lang="en-US" sz="2400" dirty="0" smtClean="0"/>
              <a:t> yang  lain:</a:t>
            </a:r>
          </a:p>
          <a:p>
            <a:pPr marL="341313" indent="-341313">
              <a:buNone/>
            </a:pPr>
            <a:r>
              <a:rPr lang="en-US" sz="2400" dirty="0" smtClean="0"/>
              <a:t>	1. Elliptic Curve </a:t>
            </a:r>
            <a:r>
              <a:rPr lang="en-US" sz="2400" dirty="0" err="1" smtClean="0"/>
              <a:t>ElGamal</a:t>
            </a:r>
            <a:r>
              <a:rPr lang="en-US" sz="2400" dirty="0" smtClean="0"/>
              <a:t> (ECEG)</a:t>
            </a:r>
          </a:p>
          <a:p>
            <a:pPr marL="341313" indent="-341313">
              <a:buNone/>
            </a:pPr>
            <a:r>
              <a:rPr lang="en-US" sz="2400" dirty="0" smtClean="0"/>
              <a:t>	2. Elliptic Curve Digital Signature (ECDSA)</a:t>
            </a:r>
          </a:p>
          <a:p>
            <a:pPr marL="341313" indent="-341313">
              <a:buNone/>
            </a:pPr>
            <a:r>
              <a:rPr lang="en-US" sz="2400" dirty="0" smtClean="0"/>
              <a:t>	3. </a:t>
            </a:r>
            <a:r>
              <a:rPr lang="en-US" sz="2400" dirty="0" err="1" smtClean="0"/>
              <a:t>Eliiptic</a:t>
            </a:r>
            <a:r>
              <a:rPr lang="en-US" sz="2400" dirty="0" smtClean="0"/>
              <a:t> Curve </a:t>
            </a:r>
            <a:r>
              <a:rPr lang="en-US" sz="2400" dirty="0" err="1" smtClean="0"/>
              <a:t>Diffie</a:t>
            </a:r>
            <a:r>
              <a:rPr lang="en-US" sz="2400" dirty="0" smtClean="0"/>
              <a:t>-Hellman (ECDH)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69819" y="59436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Eliptik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Kriptografi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inti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kriptografi</a:t>
            </a:r>
            <a:r>
              <a:rPr lang="en-US" sz="2400" dirty="0" smtClean="0"/>
              <a:t> </a:t>
            </a:r>
            <a:r>
              <a:rPr lang="en-US" sz="2400" dirty="0" err="1" smtClean="0"/>
              <a:t>kunci-publik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melibatkan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b="1" dirty="0" err="1" smtClean="0"/>
              <a:t>grup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eliptik</a:t>
            </a:r>
            <a:r>
              <a:rPr lang="en-US" sz="2400" b="1" dirty="0" smtClean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titik-titik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 +).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matematika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mendasari</a:t>
            </a:r>
            <a:r>
              <a:rPr lang="en-US" sz="2400" dirty="0" smtClean="0"/>
              <a:t>:</a:t>
            </a:r>
          </a:p>
          <a:p>
            <a:pPr marL="573088" indent="-573088">
              <a:buNone/>
            </a:pPr>
            <a:r>
              <a:rPr lang="en-US" sz="2400" dirty="0" smtClean="0"/>
              <a:t>     -  </a:t>
            </a:r>
            <a:r>
              <a:rPr lang="en-US" sz="2400" dirty="0" err="1" smtClean="0"/>
              <a:t>Jika</a:t>
            </a:r>
            <a:r>
              <a:rPr lang="en-US" sz="2400" dirty="0" smtClean="0"/>
              <a:t> RSA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perpangkatan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matematika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mendasainya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endParaRPr lang="en-US" sz="2400" dirty="0" smtClean="0"/>
          </a:p>
          <a:p>
            <a:pPr marL="573088" indent="-573088">
              <a:buNone/>
            </a:pPr>
            <a:r>
              <a:rPr lang="en-US" sz="2400" dirty="0" smtClean="0"/>
              <a:t>     -  ECC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perkalian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(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 </a:t>
            </a:r>
            <a:r>
              <a:rPr lang="en-US" sz="2400" dirty="0" err="1" smtClean="0"/>
              <a:t>berulang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)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69819" y="59436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pihak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berkomunikasi</a:t>
            </a:r>
            <a:r>
              <a:rPr lang="en-US" sz="2800" dirty="0" smtClean="0"/>
              <a:t> </a:t>
            </a:r>
            <a:r>
              <a:rPr lang="en-US" sz="2800" dirty="0" err="1" smtClean="0"/>
              <a:t>menyepakati</a:t>
            </a:r>
            <a:r>
              <a:rPr lang="en-US" sz="2800" dirty="0" smtClean="0"/>
              <a:t> parameter data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	1.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y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 </a:t>
            </a:r>
            <a:r>
              <a:rPr lang="en-US" sz="2800" b="1" dirty="0" smtClean="0">
                <a:solidFill>
                  <a:srgbClr val="FF0000"/>
                </a:solidFill>
              </a:rPr>
              <a:t> =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 + ax + b  mod p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400" dirty="0" smtClean="0"/>
              <a:t>- </a:t>
            </a:r>
            <a:r>
              <a:rPr lang="en-US" sz="2400" dirty="0" err="1" smtClean="0"/>
              <a:t>Nilai</a:t>
            </a:r>
            <a:r>
              <a:rPr lang="en-US" sz="2400" dirty="0" smtClean="0"/>
              <a:t> a </a:t>
            </a:r>
            <a:r>
              <a:rPr lang="en-US" sz="2400" dirty="0" err="1" smtClean="0"/>
              <a:t>dan</a:t>
            </a:r>
            <a:r>
              <a:rPr lang="en-US" sz="2400" dirty="0" smtClean="0"/>
              <a:t> b</a:t>
            </a:r>
          </a:p>
          <a:p>
            <a:pPr>
              <a:buNone/>
            </a:pPr>
            <a:r>
              <a:rPr lang="en-US" sz="2400" dirty="0" smtClean="0"/>
              <a:t>		-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prima p</a:t>
            </a:r>
          </a:p>
          <a:p>
            <a:pPr>
              <a:buNone/>
            </a:pPr>
            <a:r>
              <a:rPr lang="en-US" sz="2800" dirty="0" smtClean="0"/>
              <a:t>	2.  </a:t>
            </a:r>
            <a:r>
              <a:rPr lang="en-US" sz="2800" dirty="0" err="1" smtClean="0"/>
              <a:t>Grup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dihitung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endParaRPr lang="en-US" sz="2800" dirty="0" smtClean="0"/>
          </a:p>
          <a:p>
            <a:pPr marL="682625" indent="-682625">
              <a:buNone/>
            </a:pPr>
            <a:r>
              <a:rPr lang="en-US" sz="2800" dirty="0" smtClean="0"/>
              <a:t>     3.  </a:t>
            </a:r>
            <a:r>
              <a:rPr lang="en-US" sz="2800" dirty="0" err="1" smtClean="0"/>
              <a:t>Titik</a:t>
            </a:r>
            <a:r>
              <a:rPr lang="en-US" sz="2800" dirty="0" smtClean="0"/>
              <a:t> basis (</a:t>
            </a:r>
            <a:r>
              <a:rPr lang="en-US" sz="2800" i="1" dirty="0" smtClean="0"/>
              <a:t>base point</a:t>
            </a:r>
            <a:r>
              <a:rPr lang="en-US" sz="2800" dirty="0" smtClean="0"/>
              <a:t>) B (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B</a:t>
            </a:r>
            <a:r>
              <a:rPr lang="en-US" sz="2800" dirty="0" smtClean="0"/>
              <a:t>, </a:t>
            </a:r>
            <a:r>
              <a:rPr lang="en-US" sz="2800" dirty="0" err="1" smtClean="0"/>
              <a:t>y</a:t>
            </a:r>
            <a:r>
              <a:rPr lang="en-US" sz="2800" baseline="-25000" dirty="0" err="1" smtClean="0"/>
              <a:t>B</a:t>
            </a:r>
            <a:r>
              <a:rPr lang="en-US" sz="2800" dirty="0" smtClean="0"/>
              <a:t>) , </a:t>
            </a:r>
            <a:r>
              <a:rPr lang="en-US" sz="2800" dirty="0" err="1" smtClean="0"/>
              <a:t>dipilih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grup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kriptografi</a:t>
            </a:r>
            <a:r>
              <a:rPr lang="en-US" sz="2800" dirty="0" smtClean="0"/>
              <a:t>. 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pengguna</a:t>
            </a:r>
            <a:r>
              <a:rPr lang="en-US" sz="2800" dirty="0" smtClean="0"/>
              <a:t> </a:t>
            </a:r>
            <a:r>
              <a:rPr lang="en-US" sz="2800" dirty="0" err="1" smtClean="0"/>
              <a:t>membangkitkan</a:t>
            </a:r>
            <a:r>
              <a:rPr lang="en-US" sz="2800" dirty="0" smtClean="0"/>
              <a:t> </a:t>
            </a:r>
            <a:r>
              <a:rPr lang="en-US" sz="2800" dirty="0" err="1" smtClean="0"/>
              <a:t>pasangan</a:t>
            </a:r>
            <a:r>
              <a:rPr lang="en-US" sz="2800" dirty="0" smtClean="0"/>
              <a:t> </a:t>
            </a:r>
            <a:r>
              <a:rPr lang="en-US" sz="2800" dirty="0" err="1" smtClean="0"/>
              <a:t>kunci</a:t>
            </a:r>
            <a:r>
              <a:rPr lang="en-US" sz="2800" dirty="0" smtClean="0"/>
              <a:t> </a:t>
            </a:r>
            <a:r>
              <a:rPr lang="en-US" sz="2800" dirty="0" err="1" smtClean="0"/>
              <a:t>publik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kunci</a:t>
            </a:r>
            <a:r>
              <a:rPr lang="en-US" sz="2800" dirty="0" smtClean="0"/>
              <a:t> </a:t>
            </a:r>
            <a:r>
              <a:rPr lang="en-US" sz="2800" dirty="0" err="1" smtClean="0"/>
              <a:t>privat</a:t>
            </a:r>
            <a:endParaRPr lang="en-US" sz="2800" dirty="0" smtClean="0"/>
          </a:p>
          <a:p>
            <a:pPr lvl="1"/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privat</a:t>
            </a:r>
            <a:r>
              <a:rPr lang="en-US" sz="2400" dirty="0" smtClean="0"/>
              <a:t> = integer x, </a:t>
            </a:r>
            <a:r>
              <a:rPr lang="en-US" sz="2400" dirty="0" err="1" smtClean="0"/>
              <a:t>dipilih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selang</a:t>
            </a:r>
            <a:r>
              <a:rPr lang="en-US" sz="2400" dirty="0" smtClean="0"/>
              <a:t> [1, p – 1]</a:t>
            </a:r>
          </a:p>
          <a:p>
            <a:pPr lvl="1"/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 = </a:t>
            </a:r>
            <a:r>
              <a:rPr lang="en-US" sz="2400" dirty="0" err="1" smtClean="0"/>
              <a:t>titik</a:t>
            </a:r>
            <a:r>
              <a:rPr lang="en-US" sz="2400" dirty="0" smtClean="0"/>
              <a:t> Q,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kali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x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basis B:</a:t>
            </a:r>
          </a:p>
          <a:p>
            <a:pPr lvl="1">
              <a:buNone/>
            </a:pPr>
            <a:r>
              <a:rPr lang="en-US" sz="2400" dirty="0" smtClean="0"/>
              <a:t>			Q = x</a:t>
            </a:r>
            <a:r>
              <a:rPr lang="en-US" sz="2400" dirty="0" smtClean="0">
                <a:sym typeface="Symbol"/>
              </a:rPr>
              <a:t></a:t>
            </a:r>
            <a:r>
              <a:rPr lang="en-US" sz="2400" dirty="0" smtClean="0"/>
              <a:t> B </a:t>
            </a:r>
          </a:p>
          <a:p>
            <a:pPr lvl="1">
              <a:buNone/>
            </a:pPr>
            <a:endParaRPr lang="en-US" sz="2400" dirty="0" smtClean="0"/>
          </a:p>
          <a:p>
            <a:pPr marL="341313" lvl="1" indent="-341313">
              <a:buFont typeface="Arial" pitchFamily="34" charset="0"/>
              <a:buChar char="•"/>
            </a:pPr>
            <a:endParaRPr lang="en-US" sz="24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69819" y="59436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Diffie</a:t>
            </a:r>
            <a:r>
              <a:rPr lang="en-US" dirty="0" smtClean="0"/>
              <a:t>-Hellman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/>
              <a:t>Ingatlah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diagram </a:t>
            </a:r>
            <a:r>
              <a:rPr lang="en-US" sz="2400" dirty="0" err="1" smtClean="0"/>
              <a:t>pertukaran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Diffie</a:t>
            </a:r>
            <a:r>
              <a:rPr lang="en-US" sz="2400" dirty="0" smtClean="0"/>
              <a:t>-Hellman: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56</a:t>
            </a:fld>
            <a:endParaRPr lang="en-US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133600"/>
            <a:ext cx="7848600" cy="43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>
                <a:solidFill>
                  <a:schemeClr val="accent2"/>
                </a:solidFill>
              </a:rPr>
              <a:t>Elliptic Curve </a:t>
            </a:r>
            <a:r>
              <a:rPr lang="en-US" b="1" dirty="0" err="1" smtClean="0">
                <a:solidFill>
                  <a:schemeClr val="accent2"/>
                </a:solidFill>
              </a:rPr>
              <a:t>Diffie</a:t>
            </a:r>
            <a:r>
              <a:rPr lang="en-US" b="1" dirty="0" smtClean="0">
                <a:solidFill>
                  <a:schemeClr val="accent2"/>
                </a:solidFill>
              </a:rPr>
              <a:t>-Hellman (ECDH)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chemeClr val="hlink"/>
                </a:solidFill>
              </a:rPr>
              <a:t>Public: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B</a:t>
            </a:r>
            <a:r>
              <a:rPr lang="en-US" sz="2400" dirty="0" smtClean="0">
                <a:latin typeface="Times-Roman" charset="0"/>
              </a:rPr>
              <a:t>(</a:t>
            </a:r>
            <a:r>
              <a:rPr lang="en-US" sz="2400" dirty="0" err="1" smtClean="0">
                <a:latin typeface="Times-Roman" charset="0"/>
              </a:rPr>
              <a:t>x,y</a:t>
            </a:r>
            <a:r>
              <a:rPr lang="en-US" sz="2400" dirty="0" smtClean="0">
                <a:latin typeface="Times-Roman" charset="0"/>
              </a:rPr>
              <a:t>)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chemeClr val="hlink"/>
                </a:solidFill>
              </a:rPr>
              <a:t>Secret:</a:t>
            </a:r>
            <a:r>
              <a:rPr lang="en-US" sz="2400" dirty="0" smtClean="0"/>
              <a:t> Integer </a:t>
            </a:r>
            <a:r>
              <a:rPr lang="en-US" sz="2400" dirty="0" err="1" smtClean="0"/>
              <a:t>milik</a:t>
            </a:r>
            <a:r>
              <a:rPr lang="en-US" sz="2400" dirty="0" smtClean="0"/>
              <a:t> Alice, </a:t>
            </a:r>
            <a:r>
              <a:rPr lang="en-US" sz="2400" dirty="0" smtClean="0">
                <a:latin typeface="Times-Roman" charset="0"/>
              </a:rPr>
              <a:t>a,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integer </a:t>
            </a:r>
            <a:r>
              <a:rPr lang="en-US" sz="2400" dirty="0" err="1" smtClean="0"/>
              <a:t>milik</a:t>
            </a:r>
            <a:r>
              <a:rPr lang="en-US" sz="2400" dirty="0" smtClean="0"/>
              <a:t> Bob, </a:t>
            </a:r>
            <a:r>
              <a:rPr lang="en-US" sz="2400" dirty="0" smtClean="0">
                <a:latin typeface="Times-Roman" charset="0"/>
              </a:rPr>
              <a:t>b</a:t>
            </a:r>
            <a:endParaRPr lang="en-US" sz="2400" dirty="0" smtClean="0"/>
          </a:p>
        </p:txBody>
      </p:sp>
      <p:sp>
        <p:nvSpPr>
          <p:cNvPr id="198660" name="Line 4"/>
          <p:cNvSpPr>
            <a:spLocks noChangeShapeType="1"/>
          </p:cNvSpPr>
          <p:nvPr/>
        </p:nvSpPr>
        <p:spPr bwMode="auto">
          <a:xfrm flipV="1">
            <a:off x="1981200" y="3038475"/>
            <a:ext cx="4648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8661" name="Line 5"/>
          <p:cNvSpPr>
            <a:spLocks noChangeShapeType="1"/>
          </p:cNvSpPr>
          <p:nvPr/>
        </p:nvSpPr>
        <p:spPr bwMode="auto">
          <a:xfrm flipH="1" flipV="1">
            <a:off x="1905000" y="3595688"/>
            <a:ext cx="4724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685800" y="3929063"/>
            <a:ext cx="1257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Comic Sans MS" pitchFamily="66" charset="0"/>
              </a:rPr>
              <a:t>Alice, </a:t>
            </a:r>
            <a:r>
              <a:rPr lang="en-US" sz="2400">
                <a:latin typeface="Courier" pitchFamily="49" charset="0"/>
              </a:rPr>
              <a:t>A</a:t>
            </a:r>
            <a:endParaRPr lang="en-US" sz="2400">
              <a:latin typeface="Comic Sans MS" pitchFamily="66" charset="0"/>
            </a:endParaRP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6934200" y="3929063"/>
            <a:ext cx="10747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Comic Sans MS" pitchFamily="66" charset="0"/>
              </a:rPr>
              <a:t>Bob, </a:t>
            </a:r>
            <a:r>
              <a:rPr lang="en-US" sz="2400">
                <a:latin typeface="Courier" pitchFamily="49" charset="0"/>
              </a:rPr>
              <a:t>B</a:t>
            </a:r>
            <a:endParaRPr lang="en-US" sz="2400">
              <a:latin typeface="Comic Sans MS" pitchFamily="66" charset="0"/>
            </a:endParaRPr>
          </a:p>
        </p:txBody>
      </p:sp>
      <p:sp>
        <p:nvSpPr>
          <p:cNvPr id="198664" name="Rectangle 8"/>
          <p:cNvSpPr>
            <a:spLocks noChangeArrowheads="1"/>
          </p:cNvSpPr>
          <p:nvPr/>
        </p:nvSpPr>
        <p:spPr bwMode="auto">
          <a:xfrm>
            <a:off x="3405188" y="2541588"/>
            <a:ext cx="6383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err="1" smtClean="0">
                <a:latin typeface="Times-Roman" charset="0"/>
              </a:rPr>
              <a:t>a</a:t>
            </a:r>
            <a:r>
              <a:rPr lang="en-US" sz="2400" dirty="0" err="1" smtClean="0">
                <a:latin typeface="Times-Roman" charset="0"/>
                <a:sym typeface="Symbol"/>
              </a:rPr>
              <a:t>B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98665" name="Rectangle 9"/>
          <p:cNvSpPr>
            <a:spLocks noChangeArrowheads="1"/>
          </p:cNvSpPr>
          <p:nvPr/>
        </p:nvSpPr>
        <p:spPr bwMode="auto">
          <a:xfrm>
            <a:off x="3429000" y="3124200"/>
            <a:ext cx="6383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err="1" smtClean="0">
                <a:latin typeface="Times-Roman" charset="0"/>
              </a:rPr>
              <a:t>b</a:t>
            </a:r>
            <a:r>
              <a:rPr lang="en-US" sz="2400" dirty="0" err="1" smtClean="0">
                <a:latin typeface="Times-Roman" charset="0"/>
                <a:sym typeface="Symbol"/>
              </a:rPr>
              <a:t>B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98666" name="Rectangle 10"/>
          <p:cNvSpPr>
            <a:spLocks noChangeArrowheads="1"/>
          </p:cNvSpPr>
          <p:nvPr/>
        </p:nvSpPr>
        <p:spPr bwMode="auto">
          <a:xfrm>
            <a:off x="685800" y="4572000"/>
            <a:ext cx="7848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 dirty="0"/>
              <a:t>Alice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Times-Roman" charset="0"/>
              </a:rPr>
              <a:t>a</a:t>
            </a:r>
            <a:r>
              <a:rPr lang="en-US" sz="2400" dirty="0" smtClean="0">
                <a:latin typeface="Times-Roman" charset="0"/>
                <a:sym typeface="Symbol"/>
              </a:rPr>
              <a:t> (</a:t>
            </a:r>
            <a:r>
              <a:rPr lang="en-US" sz="2400" dirty="0" err="1" smtClean="0">
                <a:latin typeface="Times-Roman" charset="0"/>
                <a:sym typeface="Symbol"/>
              </a:rPr>
              <a:t>b.B</a:t>
            </a:r>
            <a:r>
              <a:rPr lang="en-US" sz="2400" dirty="0" smtClean="0">
                <a:latin typeface="Times-Roman" charset="0"/>
              </a:rPr>
              <a:t>)</a:t>
            </a:r>
            <a:r>
              <a:rPr lang="en-US" sz="2400" dirty="0" smtClean="0"/>
              <a:t> </a:t>
            </a:r>
            <a:endParaRPr lang="en-US" sz="2400" dirty="0"/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 dirty="0"/>
              <a:t>Bob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Times-Roman" charset="0"/>
              </a:rPr>
              <a:t>b</a:t>
            </a:r>
            <a:r>
              <a:rPr lang="en-US" sz="2400" dirty="0" smtClean="0">
                <a:latin typeface="Times-Roman" charset="0"/>
                <a:sym typeface="Symbol"/>
              </a:rPr>
              <a:t>(</a:t>
            </a:r>
            <a:r>
              <a:rPr lang="en-US" sz="2400" dirty="0" err="1" smtClean="0">
                <a:latin typeface="Times-Roman" charset="0"/>
                <a:sym typeface="Symbol"/>
              </a:rPr>
              <a:t>aB</a:t>
            </a:r>
            <a:r>
              <a:rPr lang="en-US" sz="2400" dirty="0" smtClean="0">
                <a:latin typeface="Times-Roman" charset="0"/>
              </a:rPr>
              <a:t>)</a:t>
            </a:r>
            <a:endParaRPr lang="en-US" sz="2400" dirty="0">
              <a:latin typeface="Times-Roman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perhitungan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>
                <a:latin typeface="Times-Roman" charset="0"/>
              </a:rPr>
              <a:t>ab</a:t>
            </a:r>
            <a:r>
              <a:rPr lang="en-US" sz="2400" dirty="0">
                <a:latin typeface="Times-Roman" charset="0"/>
              </a:rPr>
              <a:t> = </a:t>
            </a:r>
            <a:r>
              <a:rPr lang="en-US" sz="2400" dirty="0" err="1">
                <a:latin typeface="Times-Roman" charset="0"/>
              </a:rPr>
              <a:t>ba</a:t>
            </a:r>
            <a:endParaRPr lang="en-US" sz="2400" dirty="0">
              <a:latin typeface="Times-Roman" charset="0"/>
            </a:endParaRPr>
          </a:p>
        </p:txBody>
      </p:sp>
      <p:pic>
        <p:nvPicPr>
          <p:cNvPr id="61451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2338388"/>
            <a:ext cx="946150" cy="162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52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24675" y="2286000"/>
            <a:ext cx="1076325" cy="166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769819" y="59436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entr" presetSubtype="2741559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86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nimBg="1"/>
      <p:bldP spid="198661" grpId="0" animBg="1"/>
      <p:bldP spid="198664" grpId="0" autoUpdateAnimBg="0"/>
      <p:bldP spid="198665" grpId="0" autoUpdateAnimBg="0"/>
      <p:bldP spid="198666" grpId="0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638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600" b="1" dirty="0" err="1" smtClean="0">
                <a:solidFill>
                  <a:schemeClr val="accent2"/>
                </a:solidFill>
              </a:rPr>
              <a:t>Algoritma</a:t>
            </a:r>
            <a:r>
              <a:rPr lang="en-US" sz="2600" b="1" dirty="0" smtClean="0">
                <a:solidFill>
                  <a:schemeClr val="accent2"/>
                </a:solidFill>
              </a:rPr>
              <a:t> Elliptic Curve </a:t>
            </a:r>
            <a:r>
              <a:rPr lang="en-US" sz="2600" b="1" dirty="0" err="1" smtClean="0">
                <a:solidFill>
                  <a:schemeClr val="accent2"/>
                </a:solidFill>
              </a:rPr>
              <a:t>Diffie</a:t>
            </a:r>
            <a:r>
              <a:rPr lang="en-US" sz="2600" b="1" dirty="0" smtClean="0">
                <a:solidFill>
                  <a:schemeClr val="accent2"/>
                </a:solidFill>
              </a:rPr>
              <a:t>-Hellman </a:t>
            </a:r>
          </a:p>
          <a:p>
            <a:pPr>
              <a:buNone/>
            </a:pPr>
            <a:endParaRPr lang="en-US" sz="2400" dirty="0" smtClean="0">
              <a:solidFill>
                <a:srgbClr val="FF3300"/>
              </a:solidFill>
            </a:endParaRPr>
          </a:p>
          <a:p>
            <a:pPr eaLnBrk="1" hangingPunct="1"/>
            <a:r>
              <a:rPr lang="en-US" sz="2200" dirty="0" smtClean="0">
                <a:solidFill>
                  <a:srgbClr val="FF0000"/>
                </a:solidFill>
              </a:rPr>
              <a:t>Alice </a:t>
            </a:r>
            <a:r>
              <a:rPr lang="en-US" sz="2200" dirty="0" err="1" smtClean="0">
                <a:solidFill>
                  <a:srgbClr val="FF0000"/>
                </a:solidFill>
              </a:rPr>
              <a:t>dan</a:t>
            </a:r>
            <a:r>
              <a:rPr lang="en-US" sz="2200" dirty="0" smtClean="0">
                <a:solidFill>
                  <a:srgbClr val="FF0000"/>
                </a:solidFill>
              </a:rPr>
              <a:t> Bob </a:t>
            </a:r>
            <a:r>
              <a:rPr lang="en-US" sz="2200" dirty="0" err="1" smtClean="0">
                <a:solidFill>
                  <a:srgbClr val="FF0000"/>
                </a:solidFill>
              </a:rPr>
              <a:t>ingin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berbagi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sebuah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kunci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rahasia</a:t>
            </a:r>
            <a:r>
              <a:rPr lang="en-US" sz="2200" dirty="0" smtClean="0">
                <a:solidFill>
                  <a:srgbClr val="FF0000"/>
                </a:solidFill>
              </a:rPr>
              <a:t>.</a:t>
            </a:r>
          </a:p>
          <a:p>
            <a:pPr lvl="1" eaLnBrk="1" hangingPunct="1"/>
            <a:r>
              <a:rPr lang="en-US" sz="2200" dirty="0" smtClean="0"/>
              <a:t>Alice </a:t>
            </a:r>
            <a:r>
              <a:rPr lang="en-US" sz="2200" dirty="0" err="1" smtClean="0"/>
              <a:t>dan</a:t>
            </a:r>
            <a:r>
              <a:rPr lang="en-US" sz="2200" dirty="0" smtClean="0"/>
              <a:t> Bob </a:t>
            </a:r>
            <a:r>
              <a:rPr lang="en-US" sz="2200" dirty="0" err="1" smtClean="0"/>
              <a:t>menghitung</a:t>
            </a:r>
            <a:r>
              <a:rPr lang="en-US" sz="2200" dirty="0" smtClean="0"/>
              <a:t> </a:t>
            </a:r>
            <a:r>
              <a:rPr lang="en-US" sz="2200" dirty="0" err="1" smtClean="0"/>
              <a:t>kunci</a:t>
            </a:r>
            <a:r>
              <a:rPr lang="en-US" sz="2200" dirty="0" smtClean="0"/>
              <a:t> </a:t>
            </a:r>
            <a:r>
              <a:rPr lang="en-US" sz="2200" dirty="0" err="1" smtClean="0"/>
              <a:t>publik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kunci</a:t>
            </a:r>
            <a:r>
              <a:rPr lang="en-US" sz="2200" dirty="0" smtClean="0"/>
              <a:t> </a:t>
            </a:r>
            <a:r>
              <a:rPr lang="en-US" sz="2200" dirty="0" err="1" smtClean="0"/>
              <a:t>privat</a:t>
            </a:r>
            <a:r>
              <a:rPr lang="en-US" sz="2200" dirty="0" smtClean="0"/>
              <a:t> </a:t>
            </a:r>
            <a:r>
              <a:rPr lang="en-US" sz="2200" dirty="0" err="1" smtClean="0"/>
              <a:t>masing-masing</a:t>
            </a:r>
            <a:r>
              <a:rPr lang="en-US" sz="2200" dirty="0" smtClean="0"/>
              <a:t>. </a:t>
            </a:r>
          </a:p>
          <a:p>
            <a:pPr lvl="2" eaLnBrk="1" hangingPunct="1"/>
            <a:r>
              <a:rPr lang="en-US" sz="2200" dirty="0" smtClean="0"/>
              <a:t>Alice</a:t>
            </a:r>
          </a:p>
          <a:p>
            <a:pPr lvl="4" eaLnBrk="1" hangingPunct="1"/>
            <a:r>
              <a:rPr lang="en-US" sz="2200" dirty="0" err="1" smtClean="0">
                <a:solidFill>
                  <a:srgbClr val="FF0000"/>
                </a:solidFill>
              </a:rPr>
              <a:t>Kunci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privat</a:t>
            </a:r>
            <a:r>
              <a:rPr lang="en-US" sz="2200" dirty="0" smtClean="0">
                <a:solidFill>
                  <a:srgbClr val="FF0000"/>
                </a:solidFill>
              </a:rPr>
              <a:t> = a</a:t>
            </a:r>
          </a:p>
          <a:p>
            <a:pPr lvl="4" eaLnBrk="1" hangingPunct="1"/>
            <a:r>
              <a:rPr lang="en-US" sz="2200" dirty="0" err="1" smtClean="0">
                <a:solidFill>
                  <a:srgbClr val="FF0000"/>
                </a:solidFill>
              </a:rPr>
              <a:t>Kunci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publik</a:t>
            </a:r>
            <a:r>
              <a:rPr lang="en-US" sz="2200" dirty="0" smtClean="0">
                <a:solidFill>
                  <a:srgbClr val="FF0000"/>
                </a:solidFill>
              </a:rPr>
              <a:t> = P</a:t>
            </a:r>
            <a:r>
              <a:rPr lang="en-US" sz="2200" baseline="-25000" dirty="0" smtClean="0">
                <a:solidFill>
                  <a:srgbClr val="FF0000"/>
                </a:solidFill>
              </a:rPr>
              <a:t>A</a:t>
            </a:r>
            <a:r>
              <a:rPr lang="en-US" sz="2200" dirty="0" smtClean="0">
                <a:solidFill>
                  <a:srgbClr val="FF0000"/>
                </a:solidFill>
              </a:rPr>
              <a:t> = a</a:t>
            </a:r>
            <a:r>
              <a:rPr lang="en-US" sz="2200" baseline="-25000" dirty="0" smtClean="0">
                <a:solidFill>
                  <a:srgbClr val="FF0000"/>
                </a:solidFill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sym typeface="Symbol"/>
              </a:rPr>
              <a:t> </a:t>
            </a:r>
            <a:r>
              <a:rPr lang="en-US" sz="2200" dirty="0" smtClean="0">
                <a:solidFill>
                  <a:srgbClr val="FF0000"/>
                </a:solidFill>
              </a:rPr>
              <a:t>B</a:t>
            </a:r>
          </a:p>
          <a:p>
            <a:pPr lvl="2" eaLnBrk="1" hangingPunct="1"/>
            <a:r>
              <a:rPr lang="en-US" sz="2200" dirty="0" smtClean="0"/>
              <a:t>Bob</a:t>
            </a:r>
          </a:p>
          <a:p>
            <a:pPr lvl="4" eaLnBrk="1" hangingPunct="1"/>
            <a:r>
              <a:rPr lang="en-US" sz="2200" dirty="0" err="1" smtClean="0">
                <a:solidFill>
                  <a:srgbClr val="FF0000"/>
                </a:solidFill>
              </a:rPr>
              <a:t>Kunci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privat</a:t>
            </a:r>
            <a:r>
              <a:rPr lang="en-US" sz="2200" dirty="0" smtClean="0">
                <a:solidFill>
                  <a:srgbClr val="FF0000"/>
                </a:solidFill>
              </a:rPr>
              <a:t> = b</a:t>
            </a:r>
          </a:p>
          <a:p>
            <a:pPr lvl="4" eaLnBrk="1" hangingPunct="1"/>
            <a:r>
              <a:rPr lang="en-US" sz="2200" dirty="0" err="1" smtClean="0">
                <a:solidFill>
                  <a:srgbClr val="FF0000"/>
                </a:solidFill>
              </a:rPr>
              <a:t>Kunci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publik</a:t>
            </a:r>
            <a:r>
              <a:rPr lang="en-US" sz="2200" dirty="0" smtClean="0">
                <a:solidFill>
                  <a:srgbClr val="FF0000"/>
                </a:solidFill>
              </a:rPr>
              <a:t> = P</a:t>
            </a:r>
            <a:r>
              <a:rPr lang="en-US" sz="2200" baseline="-25000" dirty="0" smtClean="0">
                <a:solidFill>
                  <a:srgbClr val="FF0000"/>
                </a:solidFill>
              </a:rPr>
              <a:t>B</a:t>
            </a:r>
            <a:r>
              <a:rPr lang="en-US" sz="2200" dirty="0" smtClean="0">
                <a:solidFill>
                  <a:srgbClr val="FF0000"/>
                </a:solidFill>
              </a:rPr>
              <a:t> = b </a:t>
            </a:r>
            <a:r>
              <a:rPr lang="en-US" sz="2200" dirty="0" smtClean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200" dirty="0" smtClean="0">
                <a:solidFill>
                  <a:srgbClr val="FF0000"/>
                </a:solidFill>
              </a:rPr>
              <a:t> B</a:t>
            </a:r>
          </a:p>
          <a:p>
            <a:pPr lvl="4" eaLnBrk="1" hangingPunct="1"/>
            <a:endParaRPr lang="en-US" sz="2200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sz="2200" dirty="0" smtClean="0"/>
              <a:t>Alice </a:t>
            </a:r>
            <a:r>
              <a:rPr lang="en-US" sz="2200" dirty="0" err="1" smtClean="0"/>
              <a:t>dan</a:t>
            </a:r>
            <a:r>
              <a:rPr lang="en-US" sz="2200" dirty="0" smtClean="0"/>
              <a:t> Bob </a:t>
            </a:r>
            <a:r>
              <a:rPr lang="en-US" sz="2200" dirty="0" err="1" smtClean="0"/>
              <a:t>saling</a:t>
            </a:r>
            <a:r>
              <a:rPr lang="en-US" sz="2200" dirty="0" smtClean="0"/>
              <a:t> </a:t>
            </a:r>
            <a:r>
              <a:rPr lang="en-US" sz="2200" dirty="0" err="1" smtClean="0"/>
              <a:t>mengirim</a:t>
            </a:r>
            <a:r>
              <a:rPr lang="en-US" sz="2200" dirty="0" smtClean="0"/>
              <a:t> </a:t>
            </a:r>
            <a:r>
              <a:rPr lang="en-US" sz="2200" dirty="0" err="1" smtClean="0"/>
              <a:t>kunci</a:t>
            </a:r>
            <a:r>
              <a:rPr lang="en-US" sz="2200" dirty="0" smtClean="0"/>
              <a:t> </a:t>
            </a:r>
            <a:r>
              <a:rPr lang="en-US" sz="2200" dirty="0" err="1" smtClean="0"/>
              <a:t>publik</a:t>
            </a:r>
            <a:r>
              <a:rPr lang="en-US" sz="2200" dirty="0" smtClean="0"/>
              <a:t> </a:t>
            </a:r>
            <a:r>
              <a:rPr lang="en-US" sz="2200" dirty="0" err="1" smtClean="0"/>
              <a:t>masing-masing</a:t>
            </a:r>
            <a:r>
              <a:rPr lang="en-US" sz="2200" dirty="0" smtClean="0"/>
              <a:t>.</a:t>
            </a:r>
          </a:p>
          <a:p>
            <a:pPr lvl="1" eaLnBrk="1" hangingPunct="1"/>
            <a:r>
              <a:rPr lang="en-US" sz="2200" dirty="0" err="1" smtClean="0"/>
              <a:t>Keduanya</a:t>
            </a:r>
            <a:r>
              <a:rPr lang="en-US" sz="2200" dirty="0" smtClean="0"/>
              <a:t> </a:t>
            </a:r>
            <a:r>
              <a:rPr lang="en-US" sz="2200" dirty="0" err="1" smtClean="0"/>
              <a:t>melakukan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perkalian</a:t>
            </a:r>
            <a:r>
              <a:rPr lang="en-US" sz="2200" dirty="0" smtClean="0"/>
              <a:t> </a:t>
            </a:r>
            <a:r>
              <a:rPr lang="en-US" sz="2200" dirty="0" err="1" smtClean="0"/>
              <a:t>kunci</a:t>
            </a:r>
            <a:r>
              <a:rPr lang="en-US" sz="2200" dirty="0" smtClean="0"/>
              <a:t> </a:t>
            </a:r>
            <a:r>
              <a:rPr lang="en-US" sz="2200" dirty="0" err="1" smtClean="0"/>
              <a:t>privatnya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kunci</a:t>
            </a:r>
            <a:r>
              <a:rPr lang="en-US" sz="2200" dirty="0" smtClean="0"/>
              <a:t> </a:t>
            </a:r>
            <a:r>
              <a:rPr lang="en-US" sz="2200" dirty="0" err="1" smtClean="0"/>
              <a:t>publik</a:t>
            </a:r>
            <a:r>
              <a:rPr lang="en-US" sz="2200" dirty="0" smtClean="0"/>
              <a:t> </a:t>
            </a:r>
            <a:r>
              <a:rPr lang="en-US" sz="2200" dirty="0" err="1" smtClean="0"/>
              <a:t>mitranya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mendapatkan</a:t>
            </a:r>
            <a:r>
              <a:rPr lang="en-US" sz="2200" dirty="0" smtClean="0"/>
              <a:t> </a:t>
            </a:r>
            <a:r>
              <a:rPr lang="en-US" sz="2200" dirty="0" err="1" smtClean="0"/>
              <a:t>kunci</a:t>
            </a:r>
            <a:r>
              <a:rPr lang="en-US" sz="2200" dirty="0" smtClean="0"/>
              <a:t> </a:t>
            </a:r>
            <a:r>
              <a:rPr lang="en-US" sz="2200" dirty="0" err="1" smtClean="0"/>
              <a:t>rahasia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mereka</a:t>
            </a:r>
            <a:r>
              <a:rPr lang="en-US" sz="2200" dirty="0" smtClean="0"/>
              <a:t> </a:t>
            </a:r>
            <a:r>
              <a:rPr lang="en-US" sz="2200" dirty="0" err="1" smtClean="0"/>
              <a:t>bagi</a:t>
            </a:r>
            <a:endParaRPr lang="en-US" sz="2200" dirty="0" smtClean="0"/>
          </a:p>
          <a:p>
            <a:pPr lvl="2" eaLnBrk="1" hangingPunct="1"/>
            <a:r>
              <a:rPr lang="en-US" sz="2200" dirty="0" smtClean="0">
                <a:solidFill>
                  <a:srgbClr val="FF0000"/>
                </a:solidFill>
              </a:rPr>
              <a:t>Alice </a:t>
            </a:r>
            <a:r>
              <a:rPr lang="en-US" sz="2200" dirty="0" smtClean="0">
                <a:solidFill>
                  <a:srgbClr val="FF0000"/>
                </a:solidFill>
                <a:sym typeface="Wingdings" pitchFamily="2" charset="2"/>
              </a:rPr>
              <a:t> K</a:t>
            </a:r>
            <a:r>
              <a:rPr lang="en-US" sz="2200" baseline="-25000" dirty="0" smtClean="0">
                <a:solidFill>
                  <a:srgbClr val="FF0000"/>
                </a:solidFill>
                <a:sym typeface="Wingdings" pitchFamily="2" charset="2"/>
              </a:rPr>
              <a:t>AB</a:t>
            </a:r>
            <a:r>
              <a:rPr lang="en-US" sz="2200" dirty="0" smtClean="0">
                <a:solidFill>
                  <a:srgbClr val="FF0000"/>
                </a:solidFill>
                <a:sym typeface="Wingdings" pitchFamily="2" charset="2"/>
              </a:rPr>
              <a:t> = a(</a:t>
            </a:r>
            <a:r>
              <a:rPr lang="en-US" sz="2200" dirty="0" err="1" smtClean="0">
                <a:solidFill>
                  <a:srgbClr val="FF0000"/>
                </a:solidFill>
                <a:sym typeface="Wingdings" pitchFamily="2" charset="2"/>
              </a:rPr>
              <a:t>bB</a:t>
            </a:r>
            <a:r>
              <a:rPr lang="en-US" sz="2200" dirty="0" smtClean="0">
                <a:solidFill>
                  <a:srgbClr val="FF0000"/>
                </a:solidFill>
                <a:sym typeface="Wingdings" pitchFamily="2" charset="2"/>
              </a:rPr>
              <a:t>)</a:t>
            </a:r>
          </a:p>
          <a:p>
            <a:pPr lvl="2" eaLnBrk="1" hangingPunct="1"/>
            <a:r>
              <a:rPr lang="en-US" sz="2200" dirty="0" smtClean="0">
                <a:solidFill>
                  <a:srgbClr val="FF0000"/>
                </a:solidFill>
              </a:rPr>
              <a:t>Bob </a:t>
            </a:r>
            <a:r>
              <a:rPr lang="en-US" sz="2200" dirty="0" smtClean="0">
                <a:solidFill>
                  <a:srgbClr val="FF0000"/>
                </a:solidFill>
                <a:sym typeface="Wingdings" pitchFamily="2" charset="2"/>
              </a:rPr>
              <a:t> K</a:t>
            </a:r>
            <a:r>
              <a:rPr lang="en-US" sz="2200" baseline="-25000" dirty="0" smtClean="0">
                <a:solidFill>
                  <a:srgbClr val="FF0000"/>
                </a:solidFill>
                <a:sym typeface="Wingdings" pitchFamily="2" charset="2"/>
              </a:rPr>
              <a:t>AB</a:t>
            </a:r>
            <a:r>
              <a:rPr lang="en-US" sz="2200" dirty="0" smtClean="0">
                <a:solidFill>
                  <a:srgbClr val="FF0000"/>
                </a:solidFill>
                <a:sym typeface="Wingdings" pitchFamily="2" charset="2"/>
              </a:rPr>
              <a:t> = b(</a:t>
            </a:r>
            <a:r>
              <a:rPr lang="en-US" sz="2200" dirty="0" err="1" smtClean="0">
                <a:solidFill>
                  <a:srgbClr val="FF0000"/>
                </a:solidFill>
                <a:sym typeface="Wingdings" pitchFamily="2" charset="2"/>
              </a:rPr>
              <a:t>aB</a:t>
            </a:r>
            <a:r>
              <a:rPr lang="en-US" sz="2200" dirty="0" smtClean="0">
                <a:solidFill>
                  <a:srgbClr val="FF0000"/>
                </a:solidFill>
                <a:sym typeface="Wingdings" pitchFamily="2" charset="2"/>
              </a:rPr>
              <a:t>)</a:t>
            </a:r>
            <a:endParaRPr lang="en-US" sz="2200" dirty="0" smtClean="0">
              <a:solidFill>
                <a:srgbClr val="FF0000"/>
              </a:solidFill>
            </a:endParaRPr>
          </a:p>
          <a:p>
            <a:pPr lvl="2" eaLnBrk="1" hangingPunct="1"/>
            <a:r>
              <a:rPr lang="en-US" sz="2200" b="1" dirty="0" err="1" smtClean="0">
                <a:solidFill>
                  <a:srgbClr val="FF0000"/>
                </a:solidFill>
              </a:rPr>
              <a:t>Kunci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rahasia</a:t>
            </a:r>
            <a:r>
              <a:rPr lang="en-US" sz="2200" b="1" dirty="0" smtClean="0">
                <a:solidFill>
                  <a:srgbClr val="FF0000"/>
                </a:solidFill>
              </a:rPr>
              <a:t> = K</a:t>
            </a:r>
            <a:r>
              <a:rPr lang="en-US" sz="2200" b="1" baseline="-25000" dirty="0" smtClean="0">
                <a:solidFill>
                  <a:srgbClr val="FF0000"/>
                </a:solidFill>
              </a:rPr>
              <a:t>AB</a:t>
            </a:r>
            <a:r>
              <a:rPr lang="en-US" sz="2200" b="1" dirty="0" smtClean="0">
                <a:solidFill>
                  <a:srgbClr val="FF0000"/>
                </a:solidFill>
              </a:rPr>
              <a:t> = </a:t>
            </a:r>
            <a:r>
              <a:rPr lang="en-US" sz="2200" b="1" dirty="0" err="1" smtClean="0">
                <a:solidFill>
                  <a:srgbClr val="FF0000"/>
                </a:solidFill>
              </a:rPr>
              <a:t>abB</a:t>
            </a:r>
            <a:endParaRPr lang="en-US" sz="2200" b="1" dirty="0" smtClean="0">
              <a:solidFill>
                <a:srgbClr val="FF0000"/>
              </a:solidFill>
            </a:endParaRPr>
          </a:p>
          <a:p>
            <a:pPr lvl="1" eaLnBrk="1" hangingPunct="1"/>
            <a:endParaRPr lang="en-US" sz="2000" dirty="0" smtClean="0"/>
          </a:p>
          <a:p>
            <a:pPr lvl="3" eaLnBrk="1" hangingPunct="1"/>
            <a:endParaRPr lang="en-US" sz="1600" dirty="0" smtClean="0"/>
          </a:p>
          <a:p>
            <a:pPr lvl="1" eaLnBrk="1" hangingPunct="1"/>
            <a:endParaRPr lang="en-US" sz="2000" dirty="0" smtClean="0"/>
          </a:p>
          <a:p>
            <a:pPr eaLnBrk="1" hangingPunct="1"/>
            <a:endParaRPr lang="en-US" sz="2400" dirty="0" smtClean="0"/>
          </a:p>
          <a:p>
            <a:pPr lvl="1" eaLnBrk="1" hangingPunct="1"/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578164" y="6273225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382000" cy="5516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 smtClean="0"/>
              <a:t>Contoh</a:t>
            </a:r>
            <a:r>
              <a:rPr lang="en-US" sz="2000" dirty="0" smtClean="0"/>
              <a:t> *):  </a:t>
            </a:r>
            <a:r>
              <a:rPr lang="en-US" sz="2000" dirty="0" err="1" smtClean="0"/>
              <a:t>Misalkan</a:t>
            </a:r>
            <a:r>
              <a:rPr lang="en-US" sz="2000" dirty="0" smtClean="0"/>
              <a:t> </a:t>
            </a:r>
            <a:r>
              <a:rPr lang="en-US" sz="2000" dirty="0" err="1" smtClean="0"/>
              <a:t>kurva</a:t>
            </a:r>
            <a:r>
              <a:rPr lang="en-US" sz="2000" dirty="0" smtClean="0"/>
              <a:t> </a:t>
            </a:r>
            <a:r>
              <a:rPr lang="en-US" sz="2000" dirty="0" err="1" smtClean="0"/>
              <a:t>eliptik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dipilih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y</a:t>
            </a:r>
            <a:r>
              <a:rPr lang="en-US" sz="2000" baseline="30000" dirty="0" smtClean="0"/>
              <a:t>2 </a:t>
            </a:r>
            <a:r>
              <a:rPr lang="en-US" sz="2000" dirty="0" smtClean="0"/>
              <a:t>= x</a:t>
            </a:r>
            <a:r>
              <a:rPr lang="en-US" sz="2000" baseline="30000" dirty="0" smtClean="0"/>
              <a:t>3 </a:t>
            </a:r>
            <a:r>
              <a:rPr lang="en-US" sz="2000" dirty="0" smtClean="0"/>
              <a:t>+ 2x + 1 </a:t>
            </a:r>
            <a:r>
              <a:rPr lang="en-US" sz="2000" dirty="0" err="1" smtClean="0"/>
              <a:t>dan</a:t>
            </a:r>
            <a:r>
              <a:rPr lang="en-US" sz="2000" dirty="0" smtClean="0"/>
              <a:t> p = 5. </a:t>
            </a:r>
            <a:r>
              <a:rPr lang="en-US" sz="2000" dirty="0" err="1" smtClean="0"/>
              <a:t>Himpunan</a:t>
            </a:r>
            <a:r>
              <a:rPr lang="en-US" sz="2000" dirty="0" smtClean="0"/>
              <a:t> </a:t>
            </a:r>
            <a:r>
              <a:rPr lang="en-US" sz="2000" dirty="0" err="1" smtClean="0"/>
              <a:t>titik-titik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kurva</a:t>
            </a:r>
            <a:r>
              <a:rPr lang="en-US" sz="2000" dirty="0" smtClean="0"/>
              <a:t> </a:t>
            </a:r>
            <a:r>
              <a:rPr lang="en-US" sz="2000" dirty="0" err="1" smtClean="0"/>
              <a:t>eliptik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{(0, 1), (1, 3), (3, 3), (3, 2), (1, 2), (0, 4)}. Alice </a:t>
            </a:r>
            <a:r>
              <a:rPr lang="en-US" sz="2000" dirty="0" err="1" smtClean="0"/>
              <a:t>dan</a:t>
            </a:r>
            <a:r>
              <a:rPr lang="en-US" sz="2000" dirty="0" smtClean="0"/>
              <a:t> Bob </a:t>
            </a:r>
            <a:r>
              <a:rPr lang="en-US" sz="2000" dirty="0" err="1" smtClean="0"/>
              <a:t>menyepakatai</a:t>
            </a:r>
            <a:r>
              <a:rPr lang="en-US" sz="2000" dirty="0" smtClean="0"/>
              <a:t> </a:t>
            </a:r>
            <a:r>
              <a:rPr lang="en-US" sz="2000" dirty="0" err="1" smtClean="0"/>
              <a:t>titik</a:t>
            </a:r>
            <a:r>
              <a:rPr lang="en-US" sz="2000" dirty="0" smtClean="0"/>
              <a:t> B(0, 1)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basis.</a:t>
            </a:r>
          </a:p>
          <a:p>
            <a:pPr marL="0" indent="0">
              <a:buNone/>
            </a:pP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smtClean="0"/>
              <a:t>Alice </a:t>
            </a:r>
            <a:r>
              <a:rPr lang="en-US" sz="2000" dirty="0" err="1" smtClean="0"/>
              <a:t>memilih</a:t>
            </a:r>
            <a:r>
              <a:rPr lang="en-US" sz="2000" dirty="0" smtClean="0"/>
              <a:t> a = 2, </a:t>
            </a:r>
            <a:r>
              <a:rPr lang="en-US" sz="2000" dirty="0" err="1" smtClean="0"/>
              <a:t>lalu</a:t>
            </a:r>
            <a:r>
              <a:rPr lang="en-US" sz="2000" dirty="0" smtClean="0"/>
              <a:t> </a:t>
            </a:r>
            <a:r>
              <a:rPr lang="en-US" sz="2000" dirty="0" err="1" smtClean="0"/>
              <a:t>menghitung</a:t>
            </a:r>
            <a:r>
              <a:rPr lang="en-US" sz="2000" dirty="0" smtClean="0"/>
              <a:t> </a:t>
            </a:r>
            <a:r>
              <a:rPr lang="en-US" sz="2000" dirty="0" err="1" smtClean="0"/>
              <a:t>kunci</a:t>
            </a:r>
            <a:r>
              <a:rPr lang="en-US" sz="2000" dirty="0" smtClean="0"/>
              <a:t> </a:t>
            </a:r>
            <a:r>
              <a:rPr lang="en-US" sz="2000" dirty="0" err="1" smtClean="0"/>
              <a:t>publiknya</a:t>
            </a:r>
            <a:r>
              <a:rPr lang="en-US" sz="2000" dirty="0" smtClean="0"/>
              <a:t>:</a:t>
            </a:r>
          </a:p>
          <a:p>
            <a:pPr marL="457200" indent="-457200">
              <a:buNone/>
            </a:pPr>
            <a:r>
              <a:rPr lang="en-US" sz="2000" dirty="0" smtClean="0"/>
              <a:t>		P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= </a:t>
            </a:r>
            <a:r>
              <a:rPr lang="en-US" sz="2000" dirty="0" err="1" smtClean="0"/>
              <a:t>a</a:t>
            </a:r>
            <a:r>
              <a:rPr lang="en-US" sz="2000" dirty="0" err="1" smtClean="0">
                <a:sym typeface="Symbol"/>
              </a:rPr>
              <a:t>B</a:t>
            </a:r>
            <a:r>
              <a:rPr lang="en-US" sz="2000" dirty="0" smtClean="0">
                <a:sym typeface="Symbol"/>
              </a:rPr>
              <a:t> = 2B = B + B = (1, 3)  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err="1" smtClean="0">
                <a:sym typeface="Wingdings" pitchFamily="2" charset="2"/>
              </a:rPr>
              <a:t>misalkan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titik</a:t>
            </a:r>
            <a:r>
              <a:rPr lang="en-US" sz="2000" dirty="0" smtClean="0">
                <a:sym typeface="Wingdings" pitchFamily="2" charset="2"/>
              </a:rPr>
              <a:t> Q</a:t>
            </a:r>
            <a:endParaRPr lang="en-US" sz="2000" dirty="0" smtClean="0">
              <a:sym typeface="Symbol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sz="2000" dirty="0" smtClean="0"/>
              <a:t>Bob </a:t>
            </a:r>
            <a:r>
              <a:rPr lang="en-US" sz="2000" dirty="0" err="1" smtClean="0"/>
              <a:t>memilih</a:t>
            </a:r>
            <a:r>
              <a:rPr lang="en-US" sz="2000" dirty="0" smtClean="0"/>
              <a:t> b = 3, </a:t>
            </a:r>
            <a:r>
              <a:rPr lang="en-US" sz="2000" dirty="0" err="1" smtClean="0"/>
              <a:t>lalu</a:t>
            </a:r>
            <a:r>
              <a:rPr lang="en-US" sz="2000" dirty="0" smtClean="0"/>
              <a:t> </a:t>
            </a:r>
            <a:r>
              <a:rPr lang="en-US" sz="2000" dirty="0" err="1" smtClean="0"/>
              <a:t>menghitung</a:t>
            </a:r>
            <a:r>
              <a:rPr lang="en-US" sz="2000" dirty="0" smtClean="0"/>
              <a:t> </a:t>
            </a:r>
            <a:r>
              <a:rPr lang="en-US" sz="2000" dirty="0" err="1" smtClean="0"/>
              <a:t>kunci</a:t>
            </a:r>
            <a:r>
              <a:rPr lang="en-US" sz="2000" dirty="0" smtClean="0"/>
              <a:t> </a:t>
            </a:r>
            <a:r>
              <a:rPr lang="en-US" sz="2000" dirty="0" err="1" smtClean="0"/>
              <a:t>publiknya</a:t>
            </a:r>
            <a:r>
              <a:rPr lang="en-US" sz="2000" dirty="0" smtClean="0"/>
              <a:t>:</a:t>
            </a:r>
          </a:p>
          <a:p>
            <a:pPr marL="457200" indent="-457200">
              <a:buNone/>
            </a:pPr>
            <a:r>
              <a:rPr lang="en-US" sz="2000" dirty="0" smtClean="0"/>
              <a:t>		P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 = </a:t>
            </a:r>
            <a:r>
              <a:rPr lang="en-US" sz="2000" dirty="0" err="1" smtClean="0"/>
              <a:t>b</a:t>
            </a:r>
            <a:r>
              <a:rPr lang="en-US" sz="2000" dirty="0" err="1" smtClean="0">
                <a:sym typeface="Symbol"/>
              </a:rPr>
              <a:t>B</a:t>
            </a:r>
            <a:r>
              <a:rPr lang="en-US" sz="2000" dirty="0" smtClean="0">
                <a:sym typeface="Symbol"/>
              </a:rPr>
              <a:t> = 3B = B + B + B = 2B + B = (3, 3) 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err="1" smtClean="0">
                <a:sym typeface="Wingdings" pitchFamily="2" charset="2"/>
              </a:rPr>
              <a:t>misalkan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titik</a:t>
            </a:r>
            <a:r>
              <a:rPr lang="en-US" sz="2000" dirty="0" smtClean="0">
                <a:sym typeface="Wingdings" pitchFamily="2" charset="2"/>
              </a:rPr>
              <a:t> R</a:t>
            </a:r>
            <a:endParaRPr lang="en-US" sz="2000" dirty="0" smtClean="0">
              <a:sym typeface="Symbol"/>
            </a:endParaRPr>
          </a:p>
          <a:p>
            <a:pPr marL="457200" indent="-457200">
              <a:buAutoNum type="arabicPeriod" startAt="3"/>
            </a:pPr>
            <a:r>
              <a:rPr lang="en-US" sz="2000" dirty="0" smtClean="0">
                <a:sym typeface="Symbol"/>
              </a:rPr>
              <a:t>Alice </a:t>
            </a:r>
            <a:r>
              <a:rPr lang="en-US" sz="2000" dirty="0" err="1" smtClean="0">
                <a:sym typeface="Symbol"/>
              </a:rPr>
              <a:t>mengirimkan</a:t>
            </a:r>
            <a:r>
              <a:rPr lang="en-US" sz="2000" dirty="0" smtClean="0">
                <a:sym typeface="Symbol"/>
              </a:rPr>
              <a:t> P</a:t>
            </a:r>
            <a:r>
              <a:rPr lang="en-US" sz="2000" baseline="-25000" dirty="0" smtClean="0">
                <a:sym typeface="Symbol"/>
              </a:rPr>
              <a:t>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kepada</a:t>
            </a:r>
            <a:r>
              <a:rPr lang="en-US" sz="2000" dirty="0" smtClean="0">
                <a:sym typeface="Symbol"/>
              </a:rPr>
              <a:t> Bob, Bob </a:t>
            </a:r>
            <a:r>
              <a:rPr lang="en-US" sz="2000" dirty="0" err="1" smtClean="0">
                <a:sym typeface="Symbol"/>
              </a:rPr>
              <a:t>mengirimkan</a:t>
            </a:r>
            <a:r>
              <a:rPr lang="en-US" sz="2000" dirty="0" smtClean="0">
                <a:sym typeface="Symbol"/>
              </a:rPr>
              <a:t> P</a:t>
            </a:r>
            <a:r>
              <a:rPr lang="en-US" sz="2000" baseline="-25000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kepada</a:t>
            </a:r>
            <a:r>
              <a:rPr lang="en-US" sz="2000" dirty="0" smtClean="0">
                <a:sym typeface="Symbol"/>
              </a:rPr>
              <a:t> Alice.</a:t>
            </a:r>
          </a:p>
          <a:p>
            <a:pPr marL="457200" indent="-457200">
              <a:buAutoNum type="arabicPeriod" startAt="3"/>
            </a:pPr>
            <a:r>
              <a:rPr lang="en-US" sz="2000" dirty="0" smtClean="0">
                <a:sym typeface="Symbol"/>
              </a:rPr>
              <a:t>Alice </a:t>
            </a:r>
            <a:r>
              <a:rPr lang="en-US" sz="2000" dirty="0" err="1" smtClean="0">
                <a:sym typeface="Symbol"/>
              </a:rPr>
              <a:t>menghitung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kunci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rahasia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sbb</a:t>
            </a:r>
            <a:r>
              <a:rPr lang="en-US" sz="2000" dirty="0" smtClean="0">
                <a:sym typeface="Symbol"/>
              </a:rPr>
              <a:t>:</a:t>
            </a:r>
          </a:p>
          <a:p>
            <a:pPr marL="457200" indent="-457200">
              <a:buNone/>
            </a:pPr>
            <a:r>
              <a:rPr lang="en-US" sz="2000" dirty="0" smtClean="0">
                <a:sym typeface="Symbol"/>
              </a:rPr>
              <a:t>		K</a:t>
            </a:r>
            <a:r>
              <a:rPr lang="en-US" sz="2000" baseline="-25000" dirty="0" smtClean="0">
                <a:sym typeface="Symbol"/>
              </a:rPr>
              <a:t>A</a:t>
            </a:r>
            <a:r>
              <a:rPr lang="en-US" sz="2000" dirty="0" smtClean="0">
                <a:sym typeface="Symbol"/>
              </a:rPr>
              <a:t> = </a:t>
            </a:r>
            <a:r>
              <a:rPr lang="en-US" sz="2000" dirty="0" err="1" smtClean="0">
                <a:sym typeface="Symbol"/>
              </a:rPr>
              <a:t>aP</a:t>
            </a:r>
            <a:r>
              <a:rPr lang="en-US" sz="2000" baseline="-25000" dirty="0" err="1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 = 2R = R + R = (0, 4)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2000" dirty="0" smtClean="0">
                <a:sym typeface="Symbol"/>
              </a:rPr>
              <a:t> Bob </a:t>
            </a:r>
            <a:r>
              <a:rPr lang="en-US" sz="2000" dirty="0" err="1" smtClean="0">
                <a:sym typeface="Symbol"/>
              </a:rPr>
              <a:t>menghitung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kunci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rahasia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sbb</a:t>
            </a:r>
            <a:r>
              <a:rPr lang="en-US" sz="2000" dirty="0" smtClean="0">
                <a:sym typeface="Symbol"/>
              </a:rPr>
              <a:t>:</a:t>
            </a:r>
          </a:p>
          <a:p>
            <a:pPr marL="457200" indent="-457200">
              <a:buNone/>
            </a:pPr>
            <a:r>
              <a:rPr lang="en-US" sz="2000" dirty="0" smtClean="0">
                <a:sym typeface="Symbol"/>
              </a:rPr>
              <a:t>		K</a:t>
            </a:r>
            <a:r>
              <a:rPr lang="en-US" sz="2000" baseline="-25000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 = </a:t>
            </a:r>
            <a:r>
              <a:rPr lang="en-US" sz="2000" dirty="0" err="1" smtClean="0">
                <a:sym typeface="Symbol"/>
              </a:rPr>
              <a:t>bP</a:t>
            </a:r>
            <a:r>
              <a:rPr lang="en-US" sz="2000" baseline="-25000" dirty="0" err="1" smtClean="0">
                <a:sym typeface="Symbol"/>
              </a:rPr>
              <a:t>A</a:t>
            </a:r>
            <a:r>
              <a:rPr lang="en-US" sz="2000" dirty="0" smtClean="0">
                <a:sym typeface="Symbol"/>
              </a:rPr>
              <a:t> = 2Q = Q + Q = (0, 4)</a:t>
            </a:r>
          </a:p>
          <a:p>
            <a:pPr marL="457200" indent="-457200">
              <a:buNone/>
            </a:pPr>
            <a:r>
              <a:rPr lang="en-US" sz="2000" dirty="0" err="1" smtClean="0">
                <a:sym typeface="Symbol"/>
              </a:rPr>
              <a:t>Jadi</a:t>
            </a:r>
            <a:r>
              <a:rPr lang="en-US" sz="2000" dirty="0" smtClean="0">
                <a:sym typeface="Symbol"/>
              </a:rPr>
              <a:t>, </a:t>
            </a:r>
            <a:r>
              <a:rPr lang="en-US" sz="2000" dirty="0" err="1" smtClean="0">
                <a:sym typeface="Symbol"/>
              </a:rPr>
              <a:t>sekarang</a:t>
            </a:r>
            <a:r>
              <a:rPr lang="en-US" sz="2000" dirty="0" smtClean="0">
                <a:sym typeface="Symbol"/>
              </a:rPr>
              <a:t> Alice </a:t>
            </a:r>
            <a:r>
              <a:rPr lang="en-US" sz="2000" dirty="0" err="1" smtClean="0">
                <a:sym typeface="Symbol"/>
              </a:rPr>
              <a:t>dan</a:t>
            </a:r>
            <a:r>
              <a:rPr lang="en-US" sz="2000" dirty="0" smtClean="0">
                <a:sym typeface="Symbol"/>
              </a:rPr>
              <a:t> Bob </a:t>
            </a:r>
            <a:r>
              <a:rPr lang="en-US" sz="2000" dirty="0" err="1" smtClean="0">
                <a:sym typeface="Symbol"/>
              </a:rPr>
              <a:t>sudah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berbagi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kunci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rahasia</a:t>
            </a:r>
            <a:r>
              <a:rPr lang="en-US" sz="2000" dirty="0" smtClean="0">
                <a:sym typeface="Symbol"/>
              </a:rPr>
              <a:t> yang </a:t>
            </a:r>
            <a:r>
              <a:rPr lang="en-US" sz="2000" dirty="0" err="1" smtClean="0">
                <a:sym typeface="Symbol"/>
              </a:rPr>
              <a:t>sama</a:t>
            </a:r>
            <a:r>
              <a:rPr lang="en-US" sz="2000" dirty="0" smtClean="0">
                <a:sym typeface="Symbol"/>
              </a:rPr>
              <a:t>, </a:t>
            </a:r>
            <a:r>
              <a:rPr lang="en-US" sz="2000" dirty="0" err="1" smtClean="0">
                <a:sym typeface="Symbol"/>
              </a:rPr>
              <a:t>yaitu</a:t>
            </a:r>
            <a:r>
              <a:rPr lang="en-US" sz="2000" dirty="0" smtClean="0">
                <a:sym typeface="Symbol"/>
              </a:rPr>
              <a:t> (0, 4)</a:t>
            </a:r>
          </a:p>
          <a:p>
            <a:pPr marL="457200" indent="-457200">
              <a:buNone/>
            </a:pPr>
            <a:endParaRPr lang="en-US" sz="2000" dirty="0" smtClean="0">
              <a:sym typeface="Symbol"/>
            </a:endParaRPr>
          </a:p>
          <a:p>
            <a:pPr marL="0" indent="0">
              <a:buNone/>
            </a:pPr>
            <a:r>
              <a:rPr lang="en-US" sz="2000" dirty="0" smtClean="0"/>
              <a:t>	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92711" y="5943600"/>
            <a:ext cx="70512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Nana </a:t>
            </a:r>
            <a:r>
              <a:rPr lang="en-US" sz="1600" dirty="0" err="1" smtClean="0">
                <a:solidFill>
                  <a:srgbClr val="FF0000"/>
                </a:solidFill>
              </a:rPr>
              <a:t>Juhana</a:t>
            </a:r>
            <a:r>
              <a:rPr lang="en-US" sz="1600" dirty="0" smtClean="0">
                <a:solidFill>
                  <a:srgbClr val="FF0000"/>
                </a:solidFill>
              </a:rPr>
              <a:t>, </a:t>
            </a:r>
            <a:r>
              <a:rPr lang="en-US" sz="1600" dirty="0" err="1" smtClean="0">
                <a:solidFill>
                  <a:srgbClr val="FF0000"/>
                </a:solidFill>
              </a:rPr>
              <a:t>Implementasi</a:t>
            </a:r>
            <a:r>
              <a:rPr lang="en-US" sz="1600" dirty="0" smtClean="0">
                <a:solidFill>
                  <a:srgbClr val="FF0000"/>
                </a:solidFill>
              </a:rPr>
              <a:t> Elliptic Curve Cryptography 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(ECC) </a:t>
            </a:r>
            <a:r>
              <a:rPr lang="en-US" sz="1600" dirty="0" err="1" smtClean="0">
                <a:solidFill>
                  <a:srgbClr val="FF0000"/>
                </a:solidFill>
              </a:rPr>
              <a:t>pada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proses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Pertukaran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Kunci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Diffie</a:t>
            </a:r>
            <a:r>
              <a:rPr lang="en-US" sz="1600" dirty="0" smtClean="0">
                <a:solidFill>
                  <a:srgbClr val="FF0000"/>
                </a:solidFill>
              </a:rPr>
              <a:t>-Hellman </a:t>
            </a:r>
            <a:r>
              <a:rPr lang="en-US" sz="1600" dirty="0" err="1" smtClean="0">
                <a:solidFill>
                  <a:srgbClr val="FF0000"/>
                </a:solidFill>
              </a:rPr>
              <a:t>dan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Skema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Enkripsi</a:t>
            </a:r>
            <a:r>
              <a:rPr lang="en-US" sz="1600" dirty="0" smtClean="0">
                <a:solidFill>
                  <a:srgbClr val="FF0000"/>
                </a:solidFill>
              </a:rPr>
              <a:t> El </a:t>
            </a:r>
            <a:r>
              <a:rPr lang="en-US" sz="1600" dirty="0" err="1" smtClean="0">
                <a:solidFill>
                  <a:srgbClr val="FF0000"/>
                </a:solidFill>
              </a:rPr>
              <a:t>Gamal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 smtClean="0"/>
              <a:t>Grup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Grup</a:t>
            </a:r>
            <a:r>
              <a:rPr lang="en-US" sz="2400" dirty="0" smtClean="0"/>
              <a:t> (</a:t>
            </a:r>
            <a:r>
              <a:rPr lang="en-US" sz="2400" i="1" dirty="0" smtClean="0"/>
              <a:t>group</a:t>
            </a:r>
            <a:r>
              <a:rPr lang="en-US" sz="2400" dirty="0" smtClean="0"/>
              <a:t>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aljabar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-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i="1" dirty="0" smtClean="0"/>
              <a:t>G</a:t>
            </a:r>
          </a:p>
          <a:p>
            <a:pPr>
              <a:buNone/>
            </a:pPr>
            <a:r>
              <a:rPr lang="en-US" sz="2400" dirty="0" smtClean="0"/>
              <a:t>	-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 *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sedemikian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, </a:t>
            </a:r>
            <a:r>
              <a:rPr lang="en-US" sz="2400" i="1" dirty="0" smtClean="0"/>
              <a:t>b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c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i="1" dirty="0" smtClean="0"/>
              <a:t>G</a:t>
            </a:r>
            <a:r>
              <a:rPr lang="en-US" sz="2400" dirty="0" smtClean="0"/>
              <a:t> </a:t>
            </a:r>
            <a:r>
              <a:rPr lang="en-US" sz="2400" dirty="0" err="1" smtClean="0"/>
              <a:t>berlaku</a:t>
            </a:r>
            <a:r>
              <a:rPr lang="en-US" sz="2400" dirty="0" smtClean="0"/>
              <a:t> </a:t>
            </a:r>
            <a:r>
              <a:rPr lang="en-US" sz="2400" dirty="0" err="1" smtClean="0"/>
              <a:t>aksioma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1.  </a:t>
            </a:r>
            <a:r>
              <a:rPr lang="en-US" sz="2400" i="1" dirty="0" smtClean="0"/>
              <a:t>Closure</a:t>
            </a:r>
            <a:r>
              <a:rPr lang="en-US" sz="2400" dirty="0" smtClean="0"/>
              <a:t>:	 	</a:t>
            </a:r>
            <a:r>
              <a:rPr lang="en-US" sz="2400" i="1" dirty="0" smtClean="0"/>
              <a:t>a</a:t>
            </a:r>
            <a:r>
              <a:rPr lang="en-US" sz="2400" dirty="0" smtClean="0"/>
              <a:t> *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berada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G</a:t>
            </a:r>
          </a:p>
          <a:p>
            <a:pPr>
              <a:buNone/>
            </a:pPr>
            <a:r>
              <a:rPr lang="en-US" sz="2400" dirty="0" smtClean="0"/>
              <a:t>	2.  </a:t>
            </a:r>
            <a:r>
              <a:rPr lang="en-US" sz="2400" dirty="0" err="1" smtClean="0"/>
              <a:t>Asosiatif</a:t>
            </a:r>
            <a:r>
              <a:rPr lang="en-US" sz="2400" dirty="0" smtClean="0"/>
              <a:t>:	</a:t>
            </a:r>
            <a:r>
              <a:rPr lang="en-US" sz="2400" i="1" dirty="0" smtClean="0"/>
              <a:t>a</a:t>
            </a:r>
            <a:r>
              <a:rPr lang="en-US" sz="2400" dirty="0" smtClean="0"/>
              <a:t> * (</a:t>
            </a:r>
            <a:r>
              <a:rPr lang="en-US" sz="2400" i="1" dirty="0" smtClean="0"/>
              <a:t>b</a:t>
            </a:r>
            <a:r>
              <a:rPr lang="en-US" sz="2400" dirty="0" smtClean="0"/>
              <a:t> * </a:t>
            </a:r>
            <a:r>
              <a:rPr lang="en-US" sz="2400" i="1" dirty="0" smtClean="0"/>
              <a:t>c</a:t>
            </a:r>
            <a:r>
              <a:rPr lang="en-US" sz="2400" dirty="0" smtClean="0"/>
              <a:t>) = (</a:t>
            </a:r>
            <a:r>
              <a:rPr lang="en-US" sz="2400" i="1" dirty="0" smtClean="0"/>
              <a:t>a</a:t>
            </a:r>
            <a:r>
              <a:rPr lang="en-US" sz="2400" dirty="0" smtClean="0"/>
              <a:t> * </a:t>
            </a:r>
            <a:r>
              <a:rPr lang="en-US" sz="2400" i="1" dirty="0" smtClean="0"/>
              <a:t>b</a:t>
            </a:r>
            <a:r>
              <a:rPr lang="en-US" sz="2400" dirty="0" smtClean="0"/>
              <a:t>) * </a:t>
            </a:r>
            <a:r>
              <a:rPr lang="en-US" sz="2400" i="1" dirty="0" smtClean="0"/>
              <a:t>c</a:t>
            </a:r>
          </a:p>
          <a:p>
            <a:pPr>
              <a:buNone/>
            </a:pPr>
            <a:r>
              <a:rPr lang="en-US" sz="2400" dirty="0" smtClean="0"/>
              <a:t>	3. 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dirty="0" err="1" smtClean="0"/>
              <a:t>netral</a:t>
            </a:r>
            <a:r>
              <a:rPr lang="en-US" sz="2400" dirty="0" smtClean="0"/>
              <a:t>:	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i="1" dirty="0" smtClean="0"/>
              <a:t>e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 </a:t>
            </a:r>
            <a:r>
              <a:rPr lang="en-US" sz="2400" i="1" dirty="0" smtClean="0">
                <a:sym typeface="Symbol"/>
              </a:rPr>
              <a:t>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sedemikian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sehingga</a:t>
            </a:r>
            <a:r>
              <a:rPr lang="en-US" sz="2400" dirty="0" smtClean="0">
                <a:sym typeface="Symbol"/>
              </a:rPr>
              <a:t>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	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* </a:t>
            </a:r>
            <a:r>
              <a:rPr lang="en-US" sz="2400" i="1" dirty="0" smtClean="0"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 smtClean="0"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 *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4. </a:t>
            </a:r>
            <a:r>
              <a:rPr lang="en-US" sz="2400" dirty="0" err="1" smtClean="0">
                <a:sym typeface="Symbol"/>
              </a:rPr>
              <a:t>Elemen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invers</a:t>
            </a:r>
            <a:r>
              <a:rPr lang="en-US" sz="2400" dirty="0" smtClean="0">
                <a:sym typeface="Symbol"/>
              </a:rPr>
              <a:t>:	</a:t>
            </a:r>
            <a:r>
              <a:rPr lang="en-US" sz="2400" dirty="0" err="1" smtClean="0">
                <a:sym typeface="Symbol"/>
              </a:rPr>
              <a:t>terdapat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’  </a:t>
            </a:r>
            <a:r>
              <a:rPr lang="en-US" sz="2400" i="1" dirty="0" smtClean="0">
                <a:sym typeface="Symbol"/>
              </a:rPr>
              <a:t>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sedemikian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sehingga</a:t>
            </a:r>
            <a:r>
              <a:rPr lang="en-US" sz="2400" dirty="0" smtClean="0">
                <a:sym typeface="Symbol"/>
              </a:rPr>
              <a:t>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	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*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’ = a’ *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 smtClean="0"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 </a:t>
            </a:r>
          </a:p>
          <a:p>
            <a:r>
              <a:rPr lang="en-US" sz="2400" dirty="0" err="1" smtClean="0"/>
              <a:t>Notasi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rgbClr val="FF0000"/>
                </a:solidFill>
              </a:rPr>
              <a:t>&lt;G, *&gt;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Elliptic Curve El </a:t>
            </a:r>
            <a:r>
              <a:rPr lang="en-US" dirty="0" err="1" smtClean="0"/>
              <a:t>Gamal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 lnSpcReduction="10000"/>
          </a:bodyPr>
          <a:lstStyle/>
          <a:p>
            <a:r>
              <a:rPr lang="en-US" sz="2600" i="1" dirty="0" smtClean="0"/>
              <a:t>Elliptic Curve El </a:t>
            </a:r>
            <a:r>
              <a:rPr lang="en-US" sz="2600" i="1" dirty="0" err="1" smtClean="0"/>
              <a:t>Gamal</a:t>
            </a:r>
            <a:r>
              <a:rPr lang="en-US" sz="2600" dirty="0" smtClean="0"/>
              <a:t>: </a:t>
            </a:r>
            <a:r>
              <a:rPr lang="en-US" sz="2600" dirty="0" err="1" smtClean="0"/>
              <a:t>sistem</a:t>
            </a:r>
            <a:r>
              <a:rPr lang="en-US" sz="2600" dirty="0" smtClean="0"/>
              <a:t> </a:t>
            </a:r>
            <a:r>
              <a:rPr lang="en-US" sz="2600" dirty="0" err="1" smtClean="0"/>
              <a:t>kriptografi</a:t>
            </a:r>
            <a:r>
              <a:rPr lang="en-US" sz="2600" dirty="0" smtClean="0"/>
              <a:t> </a:t>
            </a:r>
            <a:r>
              <a:rPr lang="en-US" sz="2600" dirty="0" err="1" smtClean="0"/>
              <a:t>kurva</a:t>
            </a:r>
            <a:r>
              <a:rPr lang="en-US" sz="2600" dirty="0" smtClean="0"/>
              <a:t> </a:t>
            </a:r>
            <a:r>
              <a:rPr lang="en-US" sz="2600" dirty="0" err="1" smtClean="0"/>
              <a:t>eliptik</a:t>
            </a:r>
            <a:r>
              <a:rPr lang="en-US" sz="2600" dirty="0" smtClean="0"/>
              <a:t> yang analog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El </a:t>
            </a:r>
            <a:r>
              <a:rPr lang="en-US" sz="2600" dirty="0" err="1" smtClean="0"/>
              <a:t>Gamal</a:t>
            </a:r>
            <a:r>
              <a:rPr lang="en-US" sz="2600" dirty="0" smtClean="0"/>
              <a:t>.</a:t>
            </a:r>
          </a:p>
          <a:p>
            <a:r>
              <a:rPr lang="en-US" sz="2600" dirty="0" err="1" smtClean="0"/>
              <a:t>Misalkan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FF3300"/>
                </a:solidFill>
              </a:rPr>
              <a:t>Alice </a:t>
            </a:r>
            <a:r>
              <a:rPr lang="en-US" sz="2600" dirty="0" err="1" smtClean="0"/>
              <a:t>ingin</a:t>
            </a:r>
            <a:r>
              <a:rPr lang="en-US" sz="2600" dirty="0" smtClean="0"/>
              <a:t> </a:t>
            </a:r>
            <a:r>
              <a:rPr lang="en-US" sz="2600" dirty="0" err="1" smtClean="0"/>
              <a:t>mengirim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FF3300"/>
                </a:solidFill>
              </a:rPr>
              <a:t>Bob</a:t>
            </a:r>
            <a:r>
              <a:rPr lang="en-US" sz="2600" dirty="0" smtClean="0"/>
              <a:t> </a:t>
            </a:r>
            <a:r>
              <a:rPr lang="en-US" sz="2600" dirty="0" err="1" smtClean="0"/>
              <a:t>pesan</a:t>
            </a:r>
            <a:r>
              <a:rPr lang="en-US" sz="2600" dirty="0" smtClean="0"/>
              <a:t> </a:t>
            </a:r>
            <a:r>
              <a:rPr lang="en-US" sz="2600" dirty="0" err="1" smtClean="0"/>
              <a:t>yan</a:t>
            </a:r>
            <a:r>
              <a:rPr lang="en-US" sz="2600" dirty="0" smtClean="0"/>
              <a:t> </a:t>
            </a:r>
            <a:r>
              <a:rPr lang="en-US" sz="2600" dirty="0" err="1" smtClean="0"/>
              <a:t>dienkripsi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err="1" smtClean="0"/>
              <a:t>Baik</a:t>
            </a:r>
            <a:r>
              <a:rPr lang="en-US" sz="2400" dirty="0" smtClean="0"/>
              <a:t> Alice </a:t>
            </a:r>
            <a:r>
              <a:rPr lang="en-US" sz="2400" dirty="0" err="1" smtClean="0"/>
              <a:t>dan</a:t>
            </a:r>
            <a:r>
              <a:rPr lang="en-US" sz="2400" dirty="0" smtClean="0"/>
              <a:t> Bob </a:t>
            </a:r>
            <a:r>
              <a:rPr lang="en-US" sz="2400" dirty="0" err="1" smtClean="0"/>
              <a:t>menyepakati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basis B, B.</a:t>
            </a:r>
          </a:p>
          <a:p>
            <a:pPr lvl="1"/>
            <a:r>
              <a:rPr lang="en-US" sz="2400" dirty="0" smtClean="0"/>
              <a:t>Alice </a:t>
            </a:r>
            <a:r>
              <a:rPr lang="en-US" sz="2400" dirty="0" err="1" smtClean="0"/>
              <a:t>dan</a:t>
            </a:r>
            <a:r>
              <a:rPr lang="en-US" sz="2400" dirty="0" smtClean="0"/>
              <a:t> Bob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privat</a:t>
            </a:r>
            <a:r>
              <a:rPr lang="en-US" sz="2400" dirty="0" smtClean="0"/>
              <a:t>/</a:t>
            </a:r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.</a:t>
            </a:r>
          </a:p>
          <a:p>
            <a:pPr lvl="2"/>
            <a:r>
              <a:rPr lang="en-US" sz="2000" dirty="0" smtClean="0"/>
              <a:t>Alice</a:t>
            </a:r>
          </a:p>
          <a:p>
            <a:pPr lvl="3"/>
            <a:r>
              <a:rPr lang="en-US" sz="1800" dirty="0" err="1" smtClean="0"/>
              <a:t>Kunci</a:t>
            </a:r>
            <a:r>
              <a:rPr lang="en-US" sz="1800" dirty="0" smtClean="0"/>
              <a:t> </a:t>
            </a:r>
            <a:r>
              <a:rPr lang="en-US" sz="1800" dirty="0" err="1" smtClean="0"/>
              <a:t>privat</a:t>
            </a:r>
            <a:r>
              <a:rPr lang="en-US" sz="1800" dirty="0" smtClean="0"/>
              <a:t> = a</a:t>
            </a:r>
          </a:p>
          <a:p>
            <a:pPr lvl="3"/>
            <a:r>
              <a:rPr lang="en-US" sz="1800" dirty="0" err="1" smtClean="0"/>
              <a:t>Kunci</a:t>
            </a:r>
            <a:r>
              <a:rPr lang="en-US" sz="1800" dirty="0" smtClean="0"/>
              <a:t> </a:t>
            </a:r>
            <a:r>
              <a:rPr lang="en-US" sz="1800" dirty="0" err="1" smtClean="0"/>
              <a:t>publik</a:t>
            </a:r>
            <a:r>
              <a:rPr lang="en-US" sz="1800" dirty="0" smtClean="0"/>
              <a:t> = P</a:t>
            </a:r>
            <a:r>
              <a:rPr lang="en-US" sz="1800" baseline="-25000" dirty="0" smtClean="0"/>
              <a:t>A</a:t>
            </a:r>
            <a:r>
              <a:rPr lang="en-US" sz="1800" dirty="0" smtClean="0"/>
              <a:t> = a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* B</a:t>
            </a:r>
          </a:p>
          <a:p>
            <a:pPr lvl="2"/>
            <a:r>
              <a:rPr lang="en-US" sz="2000" dirty="0" smtClean="0"/>
              <a:t>Bob</a:t>
            </a:r>
          </a:p>
          <a:p>
            <a:pPr lvl="3"/>
            <a:r>
              <a:rPr lang="en-US" sz="1800" dirty="0" err="1" smtClean="0"/>
              <a:t>Kunci</a:t>
            </a:r>
            <a:r>
              <a:rPr lang="en-US" sz="1800" dirty="0" smtClean="0"/>
              <a:t> </a:t>
            </a:r>
            <a:r>
              <a:rPr lang="en-US" sz="1800" dirty="0" err="1" smtClean="0"/>
              <a:t>privat</a:t>
            </a:r>
            <a:r>
              <a:rPr lang="en-US" sz="1800" dirty="0" smtClean="0"/>
              <a:t> = b</a:t>
            </a:r>
          </a:p>
          <a:p>
            <a:pPr lvl="3"/>
            <a:r>
              <a:rPr lang="en-US" sz="1800" dirty="0" err="1" smtClean="0"/>
              <a:t>Kunci</a:t>
            </a:r>
            <a:r>
              <a:rPr lang="en-US" sz="1800" dirty="0" smtClean="0"/>
              <a:t> </a:t>
            </a:r>
            <a:r>
              <a:rPr lang="en-US" sz="1800" dirty="0" err="1" smtClean="0"/>
              <a:t>publik</a:t>
            </a:r>
            <a:r>
              <a:rPr lang="en-US" sz="1800" dirty="0" smtClean="0"/>
              <a:t> = P</a:t>
            </a:r>
            <a:r>
              <a:rPr lang="en-US" sz="1800" baseline="-25000" dirty="0" smtClean="0"/>
              <a:t>B</a:t>
            </a:r>
            <a:r>
              <a:rPr lang="en-US" sz="1800" dirty="0" smtClean="0"/>
              <a:t> = b * B</a:t>
            </a:r>
          </a:p>
          <a:p>
            <a:pPr lvl="1"/>
            <a:r>
              <a:rPr lang="en-US" sz="2400" dirty="0" smtClean="0"/>
              <a:t>Alice </a:t>
            </a:r>
            <a:r>
              <a:rPr lang="en-US" sz="2400" dirty="0" err="1" smtClean="0"/>
              <a:t>mengambil</a:t>
            </a:r>
            <a:r>
              <a:rPr lang="en-US" sz="2400" dirty="0" smtClean="0"/>
              <a:t> </a:t>
            </a:r>
            <a:r>
              <a:rPr lang="en-US" sz="2400" dirty="0" err="1" smtClean="0"/>
              <a:t>plainteks</a:t>
            </a:r>
            <a:r>
              <a:rPr lang="en-US" sz="2400" dirty="0" smtClean="0"/>
              <a:t>, M, </a:t>
            </a:r>
            <a:r>
              <a:rPr lang="en-US" sz="2400" dirty="0" err="1" smtClean="0"/>
              <a:t>lalu</a:t>
            </a:r>
            <a:r>
              <a:rPr lang="en-US" sz="2400" dirty="0" smtClean="0"/>
              <a:t> </a:t>
            </a:r>
            <a:r>
              <a:rPr lang="en-US" sz="2400" dirty="0" err="1" smtClean="0"/>
              <a:t>mengkodekannya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, P</a:t>
            </a:r>
            <a:r>
              <a:rPr lang="en-US" sz="2400" baseline="-25000" dirty="0" smtClean="0"/>
              <a:t>M</a:t>
            </a:r>
            <a:r>
              <a:rPr lang="en-US" sz="2400" dirty="0" smtClean="0"/>
              <a:t>,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78164" y="6273225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382000" cy="5440363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400" dirty="0" smtClean="0"/>
              <a:t>Alice </a:t>
            </a:r>
            <a:r>
              <a:rPr lang="en-US" sz="2400" dirty="0" err="1" smtClean="0"/>
              <a:t>memilih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acak</a:t>
            </a:r>
            <a:r>
              <a:rPr lang="en-US" sz="2400" dirty="0" smtClean="0"/>
              <a:t> lain, k,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selang</a:t>
            </a:r>
            <a:r>
              <a:rPr lang="en-US" sz="2400" dirty="0" smtClean="0"/>
              <a:t> [1, p-1]</a:t>
            </a:r>
          </a:p>
          <a:p>
            <a:pPr lvl="1"/>
            <a:r>
              <a:rPr lang="en-US" sz="2400" dirty="0" err="1" smtClean="0"/>
              <a:t>Cipherteks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pasangan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endParaRPr lang="en-US" sz="2400" dirty="0" smtClean="0"/>
          </a:p>
          <a:p>
            <a:pPr lvl="2"/>
            <a:r>
              <a:rPr lang="en-US" b="1" dirty="0" smtClean="0">
                <a:solidFill>
                  <a:srgbClr val="FF3300"/>
                </a:solidFill>
              </a:rPr>
              <a:t>P</a:t>
            </a:r>
            <a:r>
              <a:rPr lang="en-US" b="1" baseline="-25000" dirty="0" smtClean="0">
                <a:solidFill>
                  <a:srgbClr val="FF3300"/>
                </a:solidFill>
              </a:rPr>
              <a:t>C</a:t>
            </a:r>
            <a:r>
              <a:rPr lang="en-US" b="1" dirty="0" smtClean="0">
                <a:solidFill>
                  <a:srgbClr val="FF3300"/>
                </a:solidFill>
              </a:rPr>
              <a:t> = [ (</a:t>
            </a:r>
            <a:r>
              <a:rPr lang="en-US" b="1" dirty="0" err="1" smtClean="0">
                <a:solidFill>
                  <a:srgbClr val="FF3300"/>
                </a:solidFill>
              </a:rPr>
              <a:t>kB</a:t>
            </a:r>
            <a:r>
              <a:rPr lang="en-US" b="1" dirty="0" smtClean="0">
                <a:solidFill>
                  <a:srgbClr val="FF3300"/>
                </a:solidFill>
              </a:rPr>
              <a:t>), (P</a:t>
            </a:r>
            <a:r>
              <a:rPr lang="en-US" b="1" baseline="-25000" dirty="0" smtClean="0">
                <a:solidFill>
                  <a:srgbClr val="FF3300"/>
                </a:solidFill>
              </a:rPr>
              <a:t>M</a:t>
            </a:r>
            <a:r>
              <a:rPr lang="en-US" b="1" baseline="30000" dirty="0" smtClean="0">
                <a:solidFill>
                  <a:srgbClr val="FF3300"/>
                </a:solidFill>
              </a:rPr>
              <a:t> </a:t>
            </a:r>
            <a:r>
              <a:rPr lang="en-US" b="1" dirty="0" smtClean="0">
                <a:solidFill>
                  <a:srgbClr val="FF3300"/>
                </a:solidFill>
              </a:rPr>
              <a:t>+ </a:t>
            </a:r>
            <a:r>
              <a:rPr lang="en-US" b="1" dirty="0" err="1" smtClean="0">
                <a:solidFill>
                  <a:srgbClr val="FF3300"/>
                </a:solidFill>
              </a:rPr>
              <a:t>kP</a:t>
            </a:r>
            <a:r>
              <a:rPr lang="en-US" b="1" baseline="-25000" dirty="0" err="1" smtClean="0">
                <a:solidFill>
                  <a:srgbClr val="FF3300"/>
                </a:solidFill>
              </a:rPr>
              <a:t>B</a:t>
            </a:r>
            <a:r>
              <a:rPr lang="en-US" b="1" dirty="0" smtClean="0">
                <a:solidFill>
                  <a:srgbClr val="FF3300"/>
                </a:solidFill>
              </a:rPr>
              <a:t>) ]</a:t>
            </a:r>
          </a:p>
          <a:p>
            <a:pPr lvl="2">
              <a:buNone/>
            </a:pPr>
            <a:r>
              <a:rPr lang="en-US" dirty="0" smtClean="0"/>
              <a:t> </a:t>
            </a:r>
          </a:p>
          <a:p>
            <a:pPr lvl="1"/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mendekripsi</a:t>
            </a:r>
            <a:r>
              <a:rPr lang="en-US" sz="2400" dirty="0" smtClean="0"/>
              <a:t>, Bob </a:t>
            </a:r>
            <a:r>
              <a:rPr lang="en-US" sz="2400" dirty="0" err="1" smtClean="0"/>
              <a:t>mula-mula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smtClean="0"/>
              <a:t>kali titik pertama </a:t>
            </a:r>
            <a:r>
              <a:rPr lang="en-US" sz="2400" dirty="0" smtClean="0"/>
              <a:t>P</a:t>
            </a:r>
            <a:r>
              <a:rPr lang="en-US" sz="2400" baseline="-25000" dirty="0" smtClean="0"/>
              <a:t>C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privatnya</a:t>
            </a:r>
            <a:r>
              <a:rPr lang="en-US" sz="2400" dirty="0" smtClean="0"/>
              <a:t>, b</a:t>
            </a:r>
          </a:p>
          <a:p>
            <a:pPr lvl="2"/>
            <a:r>
              <a:rPr lang="en-US" b="1" smtClean="0">
                <a:solidFill>
                  <a:srgbClr val="FF3300"/>
                </a:solidFill>
              </a:rPr>
              <a:t>b </a:t>
            </a:r>
            <a:r>
              <a:rPr lang="en-US" b="1" smtClean="0">
                <a:solidFill>
                  <a:srgbClr val="FF3300"/>
                </a:solidFill>
                <a:sym typeface="Symbol"/>
              </a:rPr>
              <a:t></a:t>
            </a:r>
            <a:r>
              <a:rPr lang="en-US" b="1" smtClean="0">
                <a:solidFill>
                  <a:srgbClr val="FF3300"/>
                </a:solidFill>
              </a:rPr>
              <a:t> </a:t>
            </a:r>
            <a:r>
              <a:rPr lang="en-US" b="1" dirty="0" smtClean="0">
                <a:solidFill>
                  <a:srgbClr val="FF3300"/>
                </a:solidFill>
              </a:rPr>
              <a:t>(</a:t>
            </a:r>
            <a:r>
              <a:rPr lang="en-US" b="1" err="1" smtClean="0">
                <a:solidFill>
                  <a:srgbClr val="FF3300"/>
                </a:solidFill>
              </a:rPr>
              <a:t>kB</a:t>
            </a:r>
            <a:r>
              <a:rPr lang="en-US" b="1" smtClean="0">
                <a:solidFill>
                  <a:srgbClr val="FF3300"/>
                </a:solidFill>
              </a:rPr>
              <a:t>)</a:t>
            </a:r>
          </a:p>
          <a:p>
            <a:pPr lvl="2"/>
            <a:endParaRPr lang="en-US" b="1" dirty="0" smtClean="0">
              <a:solidFill>
                <a:srgbClr val="FF3300"/>
              </a:solidFill>
            </a:endParaRPr>
          </a:p>
          <a:p>
            <a:pPr lvl="1"/>
            <a:r>
              <a:rPr lang="en-US" sz="2400" smtClean="0"/>
              <a:t>Bob kemudian mengurangkan titik kedua  dari P</a:t>
            </a:r>
            <a:r>
              <a:rPr lang="en-US" sz="2400" baseline="-25000" smtClean="0"/>
              <a:t>C </a:t>
            </a:r>
            <a:r>
              <a:rPr lang="en-US" sz="2400" smtClean="0"/>
              <a:t>dengan hasil kali di atas</a:t>
            </a:r>
            <a:endParaRPr lang="en-US" sz="2400" dirty="0" smtClean="0"/>
          </a:p>
          <a:p>
            <a:pPr lvl="2"/>
            <a:r>
              <a:rPr lang="en-US" b="1" dirty="0" smtClean="0">
                <a:solidFill>
                  <a:srgbClr val="FF3300"/>
                </a:solidFill>
              </a:rPr>
              <a:t>(P</a:t>
            </a:r>
            <a:r>
              <a:rPr lang="en-US" b="1" baseline="-25000" dirty="0" smtClean="0">
                <a:solidFill>
                  <a:srgbClr val="FF3300"/>
                </a:solidFill>
              </a:rPr>
              <a:t>M</a:t>
            </a:r>
            <a:r>
              <a:rPr lang="en-US" b="1" dirty="0" smtClean="0">
                <a:solidFill>
                  <a:srgbClr val="FF3300"/>
                </a:solidFill>
              </a:rPr>
              <a:t> + </a:t>
            </a:r>
            <a:r>
              <a:rPr lang="en-US" b="1" dirty="0" err="1" smtClean="0">
                <a:solidFill>
                  <a:srgbClr val="FF3300"/>
                </a:solidFill>
              </a:rPr>
              <a:t>kP</a:t>
            </a:r>
            <a:r>
              <a:rPr lang="en-US" b="1" baseline="-25000" dirty="0" err="1" smtClean="0">
                <a:solidFill>
                  <a:srgbClr val="FF3300"/>
                </a:solidFill>
              </a:rPr>
              <a:t>B</a:t>
            </a:r>
            <a:r>
              <a:rPr lang="en-US" b="1" dirty="0" smtClean="0">
                <a:solidFill>
                  <a:srgbClr val="FF3300"/>
                </a:solidFill>
              </a:rPr>
              <a:t>) – </a:t>
            </a:r>
            <a:r>
              <a:rPr lang="en-US" b="1" smtClean="0">
                <a:solidFill>
                  <a:srgbClr val="FF3300"/>
                </a:solidFill>
              </a:rPr>
              <a:t>[b</a:t>
            </a:r>
            <a:r>
              <a:rPr lang="en-US" b="1" smtClean="0">
                <a:solidFill>
                  <a:srgbClr val="FF3300"/>
                </a:solidFill>
                <a:sym typeface="Symbol"/>
              </a:rPr>
              <a:t></a:t>
            </a:r>
            <a:r>
              <a:rPr lang="en-US" b="1" smtClean="0">
                <a:solidFill>
                  <a:srgbClr val="FF3300"/>
                </a:solidFill>
              </a:rPr>
              <a:t>(</a:t>
            </a:r>
            <a:r>
              <a:rPr lang="en-US" b="1" dirty="0" err="1" smtClean="0">
                <a:solidFill>
                  <a:srgbClr val="FF3300"/>
                </a:solidFill>
              </a:rPr>
              <a:t>kB</a:t>
            </a:r>
            <a:r>
              <a:rPr lang="en-US" b="1" dirty="0" smtClean="0">
                <a:solidFill>
                  <a:srgbClr val="FF3300"/>
                </a:solidFill>
              </a:rPr>
              <a:t>)] = P</a:t>
            </a:r>
            <a:r>
              <a:rPr lang="en-US" b="1" baseline="-25000" dirty="0" smtClean="0">
                <a:solidFill>
                  <a:srgbClr val="FF3300"/>
                </a:solidFill>
              </a:rPr>
              <a:t>M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smtClean="0">
                <a:solidFill>
                  <a:srgbClr val="FF3300"/>
                </a:solidFill>
              </a:rPr>
              <a:t>+ k</a:t>
            </a:r>
            <a:r>
              <a:rPr lang="en-US" b="1" smtClean="0">
                <a:solidFill>
                  <a:srgbClr val="FF3300"/>
                </a:solidFill>
                <a:sym typeface="Symbol"/>
              </a:rPr>
              <a:t></a:t>
            </a:r>
            <a:r>
              <a:rPr lang="en-US" b="1" smtClean="0">
                <a:solidFill>
                  <a:srgbClr val="FF3300"/>
                </a:solidFill>
              </a:rPr>
              <a:t>(</a:t>
            </a:r>
            <a:r>
              <a:rPr lang="en-US" b="1" dirty="0" err="1" smtClean="0">
                <a:solidFill>
                  <a:srgbClr val="FF3300"/>
                </a:solidFill>
              </a:rPr>
              <a:t>bB</a:t>
            </a:r>
            <a:r>
              <a:rPr lang="en-US" b="1" dirty="0" smtClean="0">
                <a:solidFill>
                  <a:srgbClr val="FF3300"/>
                </a:solidFill>
              </a:rPr>
              <a:t>) </a:t>
            </a:r>
            <a:r>
              <a:rPr lang="en-US" b="1" smtClean="0">
                <a:solidFill>
                  <a:srgbClr val="FF3300"/>
                </a:solidFill>
              </a:rPr>
              <a:t>– b</a:t>
            </a:r>
            <a:r>
              <a:rPr lang="en-US" b="1" smtClean="0">
                <a:solidFill>
                  <a:srgbClr val="FF3300"/>
                </a:solidFill>
                <a:sym typeface="Symbol"/>
              </a:rPr>
              <a:t></a:t>
            </a:r>
            <a:r>
              <a:rPr lang="en-US" b="1" smtClean="0">
                <a:solidFill>
                  <a:srgbClr val="FF3300"/>
                </a:solidFill>
              </a:rPr>
              <a:t>(</a:t>
            </a:r>
            <a:r>
              <a:rPr lang="en-US" b="1" dirty="0" err="1" smtClean="0">
                <a:solidFill>
                  <a:srgbClr val="FF3300"/>
                </a:solidFill>
              </a:rPr>
              <a:t>kB</a:t>
            </a:r>
            <a:r>
              <a:rPr lang="en-US" b="1" dirty="0" smtClean="0">
                <a:solidFill>
                  <a:srgbClr val="FF3300"/>
                </a:solidFill>
              </a:rPr>
              <a:t>) </a:t>
            </a:r>
            <a:r>
              <a:rPr lang="en-US" b="1" smtClean="0">
                <a:solidFill>
                  <a:srgbClr val="FF3300"/>
                </a:solidFill>
              </a:rPr>
              <a:t>= P</a:t>
            </a:r>
            <a:r>
              <a:rPr lang="en-US" b="1" baseline="-25000" smtClean="0">
                <a:solidFill>
                  <a:srgbClr val="FF3300"/>
                </a:solidFill>
              </a:rPr>
              <a:t>M</a:t>
            </a:r>
          </a:p>
          <a:p>
            <a:pPr lvl="2"/>
            <a:endParaRPr lang="en-US" b="1" dirty="0" smtClean="0">
              <a:solidFill>
                <a:srgbClr val="FF3300"/>
              </a:solidFill>
            </a:endParaRPr>
          </a:p>
          <a:p>
            <a:pPr lvl="1"/>
            <a:r>
              <a:rPr lang="en-US" sz="2400" smtClean="0"/>
              <a:t>Bob kemudian men-</a:t>
            </a:r>
            <a:r>
              <a:rPr lang="en-US" sz="2400" i="1" smtClean="0"/>
              <a:t>decode</a:t>
            </a:r>
            <a:r>
              <a:rPr lang="en-US" sz="2400" smtClean="0"/>
              <a:t> P</a:t>
            </a:r>
            <a:r>
              <a:rPr lang="en-US" sz="2400" baseline="-25000" smtClean="0"/>
              <a:t>M</a:t>
            </a:r>
            <a:r>
              <a:rPr lang="en-US" sz="2400" smtClean="0"/>
              <a:t> untuk memperoleh pesan M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61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33400" y="3581400"/>
            <a:ext cx="822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769819" y="59436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b="1" dirty="0" err="1" smtClean="0">
                <a:solidFill>
                  <a:schemeClr val="accent2"/>
                </a:solidFill>
              </a:rPr>
              <a:t>Perbandingan</a:t>
            </a:r>
            <a:r>
              <a:rPr lang="en-US" sz="4000" b="1" dirty="0" smtClean="0">
                <a:solidFill>
                  <a:schemeClr val="accent2"/>
                </a:solidFill>
              </a:rPr>
              <a:t> El </a:t>
            </a:r>
            <a:r>
              <a:rPr lang="en-US" sz="4000" b="1" dirty="0" err="1" smtClean="0">
                <a:solidFill>
                  <a:schemeClr val="accent2"/>
                </a:solidFill>
              </a:rPr>
              <a:t>Gamal</a:t>
            </a:r>
            <a:r>
              <a:rPr lang="en-US" sz="4000" b="1" dirty="0" smtClean="0">
                <a:solidFill>
                  <a:schemeClr val="accent2"/>
                </a:solidFill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</a:rPr>
              <a:t>dengan</a:t>
            </a:r>
            <a:r>
              <a:rPr lang="en-US" sz="4000" b="1" dirty="0" smtClean="0">
                <a:solidFill>
                  <a:schemeClr val="accent2"/>
                </a:solidFill>
              </a:rPr>
              <a:t> Elliptic Curve El </a:t>
            </a:r>
            <a:r>
              <a:rPr lang="en-US" sz="4000" b="1" dirty="0" err="1" smtClean="0">
                <a:solidFill>
                  <a:schemeClr val="accent2"/>
                </a:solidFill>
              </a:rPr>
              <a:t>Gamal</a:t>
            </a:r>
            <a:endParaRPr lang="en-US" sz="4000" b="1" dirty="0" smtClean="0">
              <a:solidFill>
                <a:schemeClr val="accent2"/>
              </a:solidFill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/>
            <a:r>
              <a:rPr lang="en-US" sz="2400" dirty="0" err="1" smtClean="0"/>
              <a:t>Cipherteks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EC El </a:t>
            </a:r>
            <a:r>
              <a:rPr lang="en-US" sz="2400" dirty="0" err="1" smtClean="0"/>
              <a:t>Gamal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pasangan</a:t>
            </a:r>
            <a:r>
              <a:rPr lang="en-US" sz="2400" dirty="0" smtClean="0"/>
              <a:t> 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</a:p>
          <a:p>
            <a:pPr lvl="2" eaLnBrk="1" hangingPunct="1"/>
            <a:r>
              <a:rPr lang="en-US" sz="2000" dirty="0" smtClean="0"/>
              <a:t>P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 = [ (</a:t>
            </a:r>
            <a:r>
              <a:rPr lang="en-US" sz="2000" dirty="0" err="1" smtClean="0"/>
              <a:t>kB</a:t>
            </a:r>
            <a:r>
              <a:rPr lang="en-US" sz="2000" dirty="0" smtClean="0"/>
              <a:t>), (P</a:t>
            </a:r>
            <a:r>
              <a:rPr lang="en-US" sz="2000" baseline="-25000" dirty="0" smtClean="0"/>
              <a:t>M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+ </a:t>
            </a:r>
            <a:r>
              <a:rPr lang="en-US" sz="2000" dirty="0" err="1" smtClean="0"/>
              <a:t>kP</a:t>
            </a:r>
            <a:r>
              <a:rPr lang="en-US" sz="2000" baseline="-25000" dirty="0" err="1" smtClean="0"/>
              <a:t>B</a:t>
            </a:r>
            <a:r>
              <a:rPr lang="en-US" sz="2000" dirty="0" smtClean="0"/>
              <a:t>) ] </a:t>
            </a:r>
          </a:p>
          <a:p>
            <a:pPr lvl="1" eaLnBrk="1" hangingPunct="1"/>
            <a:r>
              <a:rPr lang="en-US" sz="2400" dirty="0" err="1" smtClean="0">
                <a:solidFill>
                  <a:schemeClr val="hlink"/>
                </a:solidFill>
              </a:rPr>
              <a:t>Cipherteks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pada</a:t>
            </a:r>
            <a:r>
              <a:rPr lang="en-US" sz="2400" dirty="0" smtClean="0">
                <a:solidFill>
                  <a:schemeClr val="hlink"/>
                </a:solidFill>
              </a:rPr>
              <a:t> El </a:t>
            </a:r>
            <a:r>
              <a:rPr lang="en-US" sz="2400" dirty="0" err="1" smtClean="0">
                <a:solidFill>
                  <a:schemeClr val="hlink"/>
                </a:solidFill>
              </a:rPr>
              <a:t>Gamal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juga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pasangan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nilai</a:t>
            </a:r>
            <a:r>
              <a:rPr lang="en-US" sz="2400" dirty="0" smtClean="0">
                <a:solidFill>
                  <a:schemeClr val="hlink"/>
                </a:solidFill>
              </a:rPr>
              <a:t>:</a:t>
            </a:r>
          </a:p>
          <a:p>
            <a:pPr lvl="2" eaLnBrk="1" hangingPunct="1"/>
            <a:r>
              <a:rPr lang="en-US" sz="2000" dirty="0" smtClean="0">
                <a:solidFill>
                  <a:schemeClr val="hlink"/>
                </a:solidFill>
              </a:rPr>
              <a:t>C = (</a:t>
            </a:r>
            <a:r>
              <a:rPr lang="en-US" sz="2000" dirty="0" err="1" smtClean="0">
                <a:solidFill>
                  <a:schemeClr val="hlink"/>
                </a:solidFill>
              </a:rPr>
              <a:t>g</a:t>
            </a:r>
            <a:r>
              <a:rPr lang="en-US" sz="2000" baseline="30000" dirty="0" err="1" smtClean="0">
                <a:solidFill>
                  <a:schemeClr val="hlink"/>
                </a:solidFill>
              </a:rPr>
              <a:t>k</a:t>
            </a:r>
            <a:r>
              <a:rPr lang="en-US" sz="2000" dirty="0" smtClean="0">
                <a:solidFill>
                  <a:schemeClr val="hlink"/>
                </a:solidFill>
              </a:rPr>
              <a:t> mod p, </a:t>
            </a:r>
            <a:r>
              <a:rPr lang="en-US" sz="2000" dirty="0" err="1" smtClean="0">
                <a:solidFill>
                  <a:schemeClr val="hlink"/>
                </a:solidFill>
              </a:rPr>
              <a:t>my</a:t>
            </a:r>
            <a:r>
              <a:rPr lang="en-US" sz="2000" baseline="-25000" dirty="0" err="1" smtClean="0">
                <a:solidFill>
                  <a:schemeClr val="hlink"/>
                </a:solidFill>
              </a:rPr>
              <a:t>B</a:t>
            </a:r>
            <a:r>
              <a:rPr lang="en-US" sz="2000" baseline="30000" dirty="0" err="1" smtClean="0">
                <a:solidFill>
                  <a:schemeClr val="hlink"/>
                </a:solidFill>
              </a:rPr>
              <a:t>k</a:t>
            </a:r>
            <a:r>
              <a:rPr lang="en-US" sz="2000" dirty="0" smtClean="0">
                <a:solidFill>
                  <a:schemeClr val="hlink"/>
                </a:solidFill>
              </a:rPr>
              <a:t> mod p)	(</a:t>
            </a:r>
            <a:r>
              <a:rPr lang="en-US" sz="2000" dirty="0" err="1" smtClean="0">
                <a:solidFill>
                  <a:schemeClr val="hlink"/>
                </a:solidFill>
              </a:rPr>
              <a:t>ket</a:t>
            </a:r>
            <a:r>
              <a:rPr lang="en-US" sz="2000" dirty="0" smtClean="0">
                <a:solidFill>
                  <a:schemeClr val="hlink"/>
                </a:solidFill>
              </a:rPr>
              <a:t>: </a:t>
            </a:r>
            <a:r>
              <a:rPr lang="en-US" sz="2000" dirty="0" err="1" smtClean="0">
                <a:solidFill>
                  <a:schemeClr val="hlink"/>
                </a:solidFill>
              </a:rPr>
              <a:t>y</a:t>
            </a:r>
            <a:r>
              <a:rPr lang="en-US" sz="2000" baseline="-25000" dirty="0" err="1" smtClean="0">
                <a:solidFill>
                  <a:schemeClr val="hlink"/>
                </a:solidFill>
              </a:rPr>
              <a:t>b</a:t>
            </a:r>
            <a:r>
              <a:rPr lang="en-US" sz="2000" dirty="0" smtClean="0">
                <a:solidFill>
                  <a:schemeClr val="hlink"/>
                </a:solidFill>
              </a:rPr>
              <a:t> = </a:t>
            </a:r>
            <a:r>
              <a:rPr lang="en-US" sz="2000" dirty="0" err="1" smtClean="0">
                <a:solidFill>
                  <a:schemeClr val="hlink"/>
                </a:solidFill>
              </a:rPr>
              <a:t>kunci</a:t>
            </a:r>
            <a:r>
              <a:rPr lang="en-US" sz="2000" dirty="0" smtClean="0">
                <a:solidFill>
                  <a:schemeClr val="hlink"/>
                </a:solidFill>
              </a:rPr>
              <a:t> </a:t>
            </a:r>
            <a:r>
              <a:rPr lang="en-US" sz="2000" dirty="0" err="1" smtClean="0">
                <a:solidFill>
                  <a:schemeClr val="hlink"/>
                </a:solidFill>
              </a:rPr>
              <a:t>publik</a:t>
            </a:r>
            <a:r>
              <a:rPr lang="en-US" sz="2000" dirty="0" smtClean="0">
                <a:solidFill>
                  <a:schemeClr val="hlink"/>
                </a:solidFill>
              </a:rPr>
              <a:t> Bob)</a:t>
            </a:r>
          </a:p>
          <a:p>
            <a:pPr lvl="1" eaLnBrk="1" hangingPunct="1">
              <a:buFontTx/>
              <a:buNone/>
            </a:pPr>
            <a:r>
              <a:rPr lang="en-US" sz="2400" dirty="0" smtClean="0"/>
              <a:t>--------------------------------------------------------------------------</a:t>
            </a:r>
          </a:p>
          <a:p>
            <a:pPr lvl="1"/>
            <a:r>
              <a:rPr lang="en-US" sz="2400" dirty="0" smtClean="0"/>
              <a:t>Bob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mengurangkan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  </a:t>
            </a:r>
            <a:r>
              <a:rPr lang="en-US" sz="2400" dirty="0" err="1" smtClean="0"/>
              <a:t>dari</a:t>
            </a:r>
            <a:r>
              <a:rPr lang="en-US" sz="2400" dirty="0" smtClean="0"/>
              <a:t> P</a:t>
            </a:r>
            <a:r>
              <a:rPr lang="en-US" sz="2400" baseline="-25000" dirty="0" smtClean="0"/>
              <a:t>C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kali </a:t>
            </a:r>
            <a:r>
              <a:rPr lang="en-US" sz="2400" b="1" dirty="0" smtClean="0">
                <a:solidFill>
                  <a:srgbClr val="FF3300"/>
                </a:solidFill>
              </a:rPr>
              <a:t>b </a:t>
            </a:r>
            <a:r>
              <a:rPr lang="en-US" sz="2400" b="1" dirty="0" smtClean="0">
                <a:solidFill>
                  <a:srgbClr val="FF3300"/>
                </a:solidFill>
                <a:sym typeface="Symbol"/>
              </a:rPr>
              <a:t></a:t>
            </a:r>
            <a:r>
              <a:rPr lang="en-US" sz="2400" b="1" dirty="0" smtClean="0">
                <a:solidFill>
                  <a:srgbClr val="FF3300"/>
                </a:solidFill>
              </a:rPr>
              <a:t> (</a:t>
            </a:r>
            <a:r>
              <a:rPr lang="en-US" sz="2400" b="1" dirty="0" err="1" smtClean="0">
                <a:solidFill>
                  <a:srgbClr val="FF3300"/>
                </a:solidFill>
              </a:rPr>
              <a:t>kB</a:t>
            </a:r>
            <a:r>
              <a:rPr lang="en-US" sz="2400" b="1" dirty="0" smtClean="0">
                <a:solidFill>
                  <a:srgbClr val="FF3300"/>
                </a:solidFill>
              </a:rPr>
              <a:t>)</a:t>
            </a:r>
            <a:endParaRPr lang="en-US" sz="2400" dirty="0" smtClean="0"/>
          </a:p>
          <a:p>
            <a:pPr lvl="2" eaLnBrk="1" hangingPunct="1"/>
            <a:r>
              <a:rPr lang="en-US" sz="2000" dirty="0" smtClean="0"/>
              <a:t>(P</a:t>
            </a:r>
            <a:r>
              <a:rPr lang="en-US" sz="2000" baseline="-25000" dirty="0" smtClean="0"/>
              <a:t>M</a:t>
            </a:r>
            <a:r>
              <a:rPr lang="en-US" sz="2000" dirty="0" smtClean="0"/>
              <a:t> + </a:t>
            </a:r>
            <a:r>
              <a:rPr lang="en-US" sz="2000" dirty="0" err="1" smtClean="0"/>
              <a:t>kP</a:t>
            </a:r>
            <a:r>
              <a:rPr lang="en-US" sz="2000" baseline="-25000" dirty="0" err="1" smtClean="0"/>
              <a:t>B</a:t>
            </a:r>
            <a:r>
              <a:rPr lang="en-US" sz="2000" dirty="0" smtClean="0"/>
              <a:t>) – [b(</a:t>
            </a:r>
            <a:r>
              <a:rPr lang="en-US" sz="2000" dirty="0" err="1" smtClean="0"/>
              <a:t>kB</a:t>
            </a:r>
            <a:r>
              <a:rPr lang="en-US" sz="2000" dirty="0" smtClean="0"/>
              <a:t>)] = P</a:t>
            </a:r>
            <a:r>
              <a:rPr lang="en-US" sz="2000" baseline="-25000" dirty="0" smtClean="0"/>
              <a:t>M</a:t>
            </a:r>
            <a:r>
              <a:rPr lang="en-US" sz="2000" dirty="0" smtClean="0"/>
              <a:t> + k(</a:t>
            </a:r>
            <a:r>
              <a:rPr lang="en-US" sz="2000" dirty="0" err="1" smtClean="0"/>
              <a:t>bB</a:t>
            </a:r>
            <a:r>
              <a:rPr lang="en-US" sz="2000" dirty="0" smtClean="0"/>
              <a:t>) – b(</a:t>
            </a:r>
            <a:r>
              <a:rPr lang="en-US" sz="2000" dirty="0" err="1" smtClean="0"/>
              <a:t>kB</a:t>
            </a:r>
            <a:r>
              <a:rPr lang="en-US" sz="2000" dirty="0" smtClean="0"/>
              <a:t>) = P</a:t>
            </a:r>
            <a:r>
              <a:rPr lang="en-US" sz="2000" baseline="-25000" dirty="0" smtClean="0"/>
              <a:t>M</a:t>
            </a:r>
          </a:p>
          <a:p>
            <a:pPr lvl="1" eaLnBrk="1" hangingPunct="1"/>
            <a:r>
              <a:rPr lang="en-US" sz="2400" dirty="0" smtClean="0">
                <a:solidFill>
                  <a:schemeClr val="hlink"/>
                </a:solidFill>
              </a:rPr>
              <a:t>Di </a:t>
            </a:r>
            <a:r>
              <a:rPr lang="en-US" sz="2400" dirty="0" err="1" smtClean="0">
                <a:solidFill>
                  <a:schemeClr val="hlink"/>
                </a:solidFill>
              </a:rPr>
              <a:t>dalam</a:t>
            </a:r>
            <a:r>
              <a:rPr lang="en-US" sz="2400" dirty="0" smtClean="0">
                <a:solidFill>
                  <a:schemeClr val="hlink"/>
                </a:solidFill>
              </a:rPr>
              <a:t> El </a:t>
            </a:r>
            <a:r>
              <a:rPr lang="en-US" sz="2400" dirty="0" err="1" smtClean="0">
                <a:solidFill>
                  <a:schemeClr val="hlink"/>
                </a:solidFill>
              </a:rPr>
              <a:t>Gamal</a:t>
            </a:r>
            <a:r>
              <a:rPr lang="en-US" sz="2400" dirty="0" smtClean="0">
                <a:solidFill>
                  <a:schemeClr val="hlink"/>
                </a:solidFill>
              </a:rPr>
              <a:t>, Bob </a:t>
            </a:r>
            <a:r>
              <a:rPr lang="en-US" sz="2400" dirty="0" err="1" smtClean="0">
                <a:solidFill>
                  <a:schemeClr val="hlink"/>
                </a:solidFill>
              </a:rPr>
              <a:t>menghitung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bagi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dari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nilai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kedua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dengan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nilai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pertama</a:t>
            </a:r>
            <a:r>
              <a:rPr lang="en-US" sz="2400" dirty="0" smtClean="0">
                <a:solidFill>
                  <a:schemeClr val="hlink"/>
                </a:solidFill>
              </a:rPr>
              <a:t> yang </a:t>
            </a:r>
            <a:r>
              <a:rPr lang="en-US" sz="2400" dirty="0" err="1" smtClean="0">
                <a:solidFill>
                  <a:schemeClr val="hlink"/>
                </a:solidFill>
              </a:rPr>
              <a:t>dipangkatkan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dengan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kunci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privat</a:t>
            </a:r>
            <a:r>
              <a:rPr lang="en-US" sz="2400" dirty="0" smtClean="0">
                <a:solidFill>
                  <a:schemeClr val="hlink"/>
                </a:solidFill>
              </a:rPr>
              <a:t> Bob</a:t>
            </a:r>
          </a:p>
          <a:p>
            <a:pPr lvl="2" eaLnBrk="1" hangingPunct="1"/>
            <a:r>
              <a:rPr lang="en-US" sz="2000" dirty="0" smtClean="0">
                <a:solidFill>
                  <a:schemeClr val="hlink"/>
                </a:solidFill>
              </a:rPr>
              <a:t>m = </a:t>
            </a:r>
            <a:r>
              <a:rPr lang="en-US" sz="2000" dirty="0" err="1" smtClean="0">
                <a:solidFill>
                  <a:schemeClr val="hlink"/>
                </a:solidFill>
              </a:rPr>
              <a:t>my</a:t>
            </a:r>
            <a:r>
              <a:rPr lang="en-US" sz="2000" baseline="-25000" dirty="0" err="1" smtClean="0">
                <a:solidFill>
                  <a:schemeClr val="hlink"/>
                </a:solidFill>
              </a:rPr>
              <a:t>B</a:t>
            </a:r>
            <a:r>
              <a:rPr lang="en-US" sz="2000" baseline="30000" dirty="0" err="1" smtClean="0">
                <a:solidFill>
                  <a:schemeClr val="hlink"/>
                </a:solidFill>
              </a:rPr>
              <a:t>k</a:t>
            </a:r>
            <a:r>
              <a:rPr lang="en-US" sz="2000" dirty="0" smtClean="0">
                <a:solidFill>
                  <a:schemeClr val="hlink"/>
                </a:solidFill>
              </a:rPr>
              <a:t> / (</a:t>
            </a:r>
            <a:r>
              <a:rPr lang="en-US" sz="2000" dirty="0" err="1" smtClean="0">
                <a:solidFill>
                  <a:schemeClr val="hlink"/>
                </a:solidFill>
              </a:rPr>
              <a:t>g</a:t>
            </a:r>
            <a:r>
              <a:rPr lang="en-US" sz="2000" baseline="30000" dirty="0" err="1" smtClean="0">
                <a:solidFill>
                  <a:schemeClr val="hlink"/>
                </a:solidFill>
              </a:rPr>
              <a:t>k</a:t>
            </a:r>
            <a:r>
              <a:rPr lang="en-US" sz="2000" dirty="0" smtClean="0">
                <a:solidFill>
                  <a:schemeClr val="hlink"/>
                </a:solidFill>
              </a:rPr>
              <a:t>)</a:t>
            </a:r>
            <a:r>
              <a:rPr lang="en-US" sz="2000" baseline="30000" dirty="0" smtClean="0">
                <a:solidFill>
                  <a:schemeClr val="hlink"/>
                </a:solidFill>
              </a:rPr>
              <a:t>b</a:t>
            </a:r>
            <a:r>
              <a:rPr lang="en-US" sz="2000" dirty="0" smtClean="0">
                <a:solidFill>
                  <a:schemeClr val="hlink"/>
                </a:solidFill>
              </a:rPr>
              <a:t> = </a:t>
            </a:r>
            <a:r>
              <a:rPr lang="en-US" sz="2000" dirty="0" err="1" smtClean="0">
                <a:solidFill>
                  <a:schemeClr val="hlink"/>
                </a:solidFill>
              </a:rPr>
              <a:t>mg</a:t>
            </a:r>
            <a:r>
              <a:rPr lang="en-US" sz="2000" baseline="30000" dirty="0" err="1" smtClean="0">
                <a:solidFill>
                  <a:schemeClr val="hlink"/>
                </a:solidFill>
              </a:rPr>
              <a:t>k</a:t>
            </a:r>
            <a:r>
              <a:rPr lang="en-US" sz="2000" baseline="30000" dirty="0" smtClean="0">
                <a:solidFill>
                  <a:schemeClr val="hlink"/>
                </a:solidFill>
              </a:rPr>
              <a:t>*b</a:t>
            </a:r>
            <a:r>
              <a:rPr lang="en-US" sz="2000" dirty="0" smtClean="0">
                <a:solidFill>
                  <a:schemeClr val="hlink"/>
                </a:solidFill>
              </a:rPr>
              <a:t> / </a:t>
            </a:r>
            <a:r>
              <a:rPr lang="en-US" sz="2000" dirty="0" err="1" smtClean="0">
                <a:solidFill>
                  <a:schemeClr val="hlink"/>
                </a:solidFill>
              </a:rPr>
              <a:t>g</a:t>
            </a:r>
            <a:r>
              <a:rPr lang="en-US" sz="2000" baseline="30000" dirty="0" err="1" smtClean="0">
                <a:solidFill>
                  <a:schemeClr val="hlink"/>
                </a:solidFill>
              </a:rPr>
              <a:t>k</a:t>
            </a:r>
            <a:r>
              <a:rPr lang="en-US" sz="2000" baseline="30000" dirty="0" smtClean="0">
                <a:solidFill>
                  <a:schemeClr val="hlink"/>
                </a:solidFill>
              </a:rPr>
              <a:t>*b</a:t>
            </a:r>
            <a:r>
              <a:rPr lang="en-US" sz="2000" dirty="0" smtClean="0">
                <a:solidFill>
                  <a:schemeClr val="hlink"/>
                </a:solidFill>
              </a:rPr>
              <a:t> = m</a:t>
            </a:r>
            <a:endParaRPr lang="en-US" sz="1600" dirty="0" smtClean="0">
              <a:solidFill>
                <a:schemeClr val="hlin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78164" y="6273225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 smtClean="0">
                <a:solidFill>
                  <a:schemeClr val="accent2"/>
                </a:solidFill>
              </a:rPr>
              <a:t>Keamanan</a:t>
            </a:r>
            <a:r>
              <a:rPr lang="en-US" b="1" dirty="0" smtClean="0">
                <a:solidFill>
                  <a:schemeClr val="accent2"/>
                </a:solidFill>
              </a:rPr>
              <a:t> ECC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0386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mengenkripsi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AES </a:t>
            </a:r>
            <a:r>
              <a:rPr lang="en-US" sz="2400" dirty="0" err="1" smtClean="0"/>
              <a:t>sepanjang</a:t>
            </a:r>
            <a:r>
              <a:rPr lang="en-US" sz="2400" dirty="0" smtClean="0"/>
              <a:t> 128-bit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kriptografi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:</a:t>
            </a:r>
          </a:p>
          <a:p>
            <a:pPr lvl="1" eaLnBrk="1" hangingPunct="1"/>
            <a:r>
              <a:rPr lang="en-US" sz="2400" dirty="0" smtClean="0"/>
              <a:t> </a:t>
            </a:r>
            <a:r>
              <a:rPr lang="en-US" sz="2000" dirty="0" err="1" smtClean="0"/>
              <a:t>Ukuran</a:t>
            </a:r>
            <a:r>
              <a:rPr lang="en-US" sz="2000" dirty="0" smtClean="0"/>
              <a:t> </a:t>
            </a:r>
            <a:r>
              <a:rPr lang="en-US" sz="2000" dirty="0" err="1" smtClean="0"/>
              <a:t>kunci</a:t>
            </a:r>
            <a:r>
              <a:rPr lang="en-US" sz="2000" dirty="0" smtClean="0"/>
              <a:t> RSA: 3072 bits</a:t>
            </a:r>
          </a:p>
          <a:p>
            <a:pPr lvl="1" eaLnBrk="1" hangingPunct="1"/>
            <a:r>
              <a:rPr lang="en-US" sz="2000" dirty="0" err="1" smtClean="0"/>
              <a:t>Ukuran</a:t>
            </a:r>
            <a:r>
              <a:rPr lang="en-US" sz="2000" dirty="0" smtClean="0"/>
              <a:t> </a:t>
            </a:r>
            <a:r>
              <a:rPr lang="en-US" sz="2000" dirty="0" err="1" smtClean="0"/>
              <a:t>kunci</a:t>
            </a:r>
            <a:r>
              <a:rPr lang="en-US" sz="2000" dirty="0" smtClean="0"/>
              <a:t> ECC: 256 bits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err="1" smtClean="0"/>
              <a:t>Bagaimana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keamanan</a:t>
            </a:r>
            <a:r>
              <a:rPr lang="en-US" sz="2400" dirty="0" smtClean="0"/>
              <a:t> RSA?</a:t>
            </a:r>
          </a:p>
          <a:p>
            <a:pPr lvl="1" eaLnBrk="1" hangingPunct="1"/>
            <a:r>
              <a:rPr lang="en-US" sz="2400" dirty="0" err="1" smtClean="0"/>
              <a:t>Tingkatkan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ukuran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endParaRPr lang="en-US" sz="2400" dirty="0" smtClean="0"/>
          </a:p>
          <a:p>
            <a:pPr eaLnBrk="1" hangingPunct="1"/>
            <a:r>
              <a:rPr lang="en-US" sz="2400" b="1" dirty="0" err="1" smtClean="0">
                <a:solidFill>
                  <a:srgbClr val="FF3300"/>
                </a:solidFill>
              </a:rPr>
              <a:t>Tidak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Praktis</a:t>
            </a:r>
            <a:r>
              <a:rPr lang="en-US" sz="2400" b="1" dirty="0" smtClean="0">
                <a:solidFill>
                  <a:srgbClr val="FF3300"/>
                </a:solidFill>
              </a:rPr>
              <a:t>?</a:t>
            </a:r>
            <a:r>
              <a:rPr lang="en-US" sz="2800" dirty="0" smtClean="0"/>
              <a:t> </a:t>
            </a:r>
          </a:p>
        </p:txBody>
      </p:sp>
      <p:pic>
        <p:nvPicPr>
          <p:cNvPr id="6451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419600" y="2133600"/>
            <a:ext cx="4724400" cy="2927350"/>
          </a:xfrm>
        </p:spPr>
      </p:pic>
      <p:sp>
        <p:nvSpPr>
          <p:cNvPr id="5" name="TextBox 4"/>
          <p:cNvSpPr txBox="1"/>
          <p:nvPr/>
        </p:nvSpPr>
        <p:spPr>
          <a:xfrm>
            <a:off x="2578164" y="60960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 smtClean="0">
                <a:solidFill>
                  <a:schemeClr val="accent2"/>
                </a:solidFill>
              </a:rPr>
              <a:t>Aplikasi</a:t>
            </a:r>
            <a:r>
              <a:rPr lang="en-US" b="1" dirty="0" smtClean="0">
                <a:solidFill>
                  <a:schemeClr val="accent2"/>
                </a:solidFill>
              </a:rPr>
              <a:t> ECC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err="1" smtClean="0"/>
              <a:t>Banyak</a:t>
            </a:r>
            <a:r>
              <a:rPr lang="en-US" sz="2800" dirty="0" smtClean="0"/>
              <a:t> </a:t>
            </a:r>
            <a:r>
              <a:rPr lang="en-US" sz="2800" dirty="0" err="1" smtClean="0"/>
              <a:t>piranti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berukuran</a:t>
            </a:r>
            <a:r>
              <a:rPr lang="en-US" sz="2800" dirty="0" smtClean="0"/>
              <a:t> </a:t>
            </a:r>
            <a:r>
              <a:rPr lang="en-US" sz="2800" dirty="0" err="1" smtClean="0"/>
              <a:t>kecil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keterbatasan</a:t>
            </a:r>
            <a:r>
              <a:rPr lang="en-US" sz="2800" dirty="0" smtClean="0"/>
              <a:t> </a:t>
            </a:r>
            <a:r>
              <a:rPr lang="en-US" sz="2800" dirty="0" err="1" smtClean="0"/>
              <a:t>memori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kemampuan</a:t>
            </a:r>
            <a:r>
              <a:rPr lang="en-US" sz="2800" dirty="0" smtClean="0"/>
              <a:t> </a:t>
            </a:r>
            <a:r>
              <a:rPr lang="en-US" sz="2800" dirty="0" err="1" smtClean="0"/>
              <a:t>pemrosesan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Di </a:t>
            </a:r>
            <a:r>
              <a:rPr lang="en-US" sz="2800" dirty="0" err="1" smtClean="0"/>
              <a:t>mana</a:t>
            </a:r>
            <a:r>
              <a:rPr lang="en-US" sz="2800" dirty="0" smtClean="0"/>
              <a:t> </a:t>
            </a:r>
            <a:r>
              <a:rPr lang="en-US" sz="2800" dirty="0" err="1" smtClean="0"/>
              <a:t>kita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menerapkan</a:t>
            </a:r>
            <a:r>
              <a:rPr lang="en-US" sz="2800" dirty="0" smtClean="0"/>
              <a:t> ECC?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/>
              <a:t>Piranti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nirkabel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i="1" dirty="0" smtClean="0"/>
              <a:t>Smart cards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Web server yang </a:t>
            </a:r>
            <a:r>
              <a:rPr lang="en-US" sz="2400" dirty="0" err="1" smtClean="0"/>
              <a:t>membutuhkan</a:t>
            </a:r>
            <a:r>
              <a:rPr lang="en-US" sz="2400" dirty="0" smtClean="0"/>
              <a:t> </a:t>
            </a:r>
            <a:r>
              <a:rPr lang="en-US" sz="2400" dirty="0" err="1" smtClean="0"/>
              <a:t>penangangan</a:t>
            </a:r>
            <a:r>
              <a:rPr lang="en-US" sz="2400" dirty="0" smtClean="0"/>
              <a:t> 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sesi</a:t>
            </a:r>
            <a:r>
              <a:rPr lang="en-US" sz="2400" dirty="0" smtClean="0"/>
              <a:t> </a:t>
            </a:r>
            <a:r>
              <a:rPr lang="en-US" sz="2400" dirty="0" err="1" smtClean="0"/>
              <a:t>enkripsi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b="1" dirty="0" err="1" smtClean="0">
                <a:solidFill>
                  <a:srgbClr val="FF3300"/>
                </a:solidFill>
              </a:rPr>
              <a:t>Sembarang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aplikasi</a:t>
            </a:r>
            <a:r>
              <a:rPr lang="en-US" sz="2400" b="1" dirty="0" smtClean="0">
                <a:solidFill>
                  <a:srgbClr val="FF3300"/>
                </a:solidFill>
              </a:rPr>
              <a:t> yang </a:t>
            </a:r>
            <a:r>
              <a:rPr lang="en-US" sz="2400" b="1" dirty="0" err="1" smtClean="0">
                <a:solidFill>
                  <a:srgbClr val="FF3300"/>
                </a:solidFill>
              </a:rPr>
              <a:t>membutuhkan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keamanan</a:t>
            </a:r>
            <a:r>
              <a:rPr lang="en-US" sz="2400" b="1" dirty="0" smtClean="0">
                <a:solidFill>
                  <a:srgbClr val="FF3300"/>
                </a:solidFill>
              </a:rPr>
              <a:t>  </a:t>
            </a:r>
            <a:r>
              <a:rPr lang="en-US" sz="2400" b="1" dirty="0" err="1" smtClean="0">
                <a:solidFill>
                  <a:srgbClr val="FF3300"/>
                </a:solidFill>
              </a:rPr>
              <a:t>tetapi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memiliki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kekurangan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dalam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i="1" dirty="0" smtClean="0">
                <a:solidFill>
                  <a:srgbClr val="FF3300"/>
                </a:solidFill>
              </a:rPr>
              <a:t>power</a:t>
            </a:r>
            <a:r>
              <a:rPr lang="en-US" sz="2400" b="1" dirty="0" smtClean="0">
                <a:solidFill>
                  <a:srgbClr val="FF3300"/>
                </a:solidFill>
              </a:rPr>
              <a:t>, </a:t>
            </a:r>
            <a:r>
              <a:rPr lang="en-US" sz="2400" b="1" i="1" dirty="0" smtClean="0">
                <a:solidFill>
                  <a:srgbClr val="FF3300"/>
                </a:solidFill>
              </a:rPr>
              <a:t>storage</a:t>
            </a:r>
            <a:r>
              <a:rPr lang="en-US" sz="2400" b="1" dirty="0" smtClean="0">
                <a:solidFill>
                  <a:srgbClr val="FF3300"/>
                </a:solidFill>
              </a:rPr>
              <a:t> and </a:t>
            </a:r>
            <a:r>
              <a:rPr lang="en-US" sz="2400" b="1" dirty="0" err="1" smtClean="0">
                <a:solidFill>
                  <a:srgbClr val="FF3300"/>
                </a:solidFill>
              </a:rPr>
              <a:t>kemampuan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komputasi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adalah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potensial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memerlukan</a:t>
            </a:r>
            <a:r>
              <a:rPr lang="en-US" sz="2400" b="1" dirty="0" smtClean="0">
                <a:solidFill>
                  <a:srgbClr val="FF3300"/>
                </a:solidFill>
              </a:rPr>
              <a:t> ECC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78164" y="60960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 smtClean="0">
                <a:solidFill>
                  <a:schemeClr val="accent2"/>
                </a:solidFill>
              </a:rPr>
              <a:t>Keuntungan</a:t>
            </a:r>
            <a:r>
              <a:rPr lang="en-US" b="1" dirty="0" smtClean="0">
                <a:solidFill>
                  <a:schemeClr val="accent2"/>
                </a:solidFill>
              </a:rPr>
              <a:t> ECC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Keuntungan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kriptografi</a:t>
            </a:r>
            <a:r>
              <a:rPr lang="en-US" dirty="0" smtClean="0"/>
              <a:t> lain:  </a:t>
            </a:r>
            <a:r>
              <a:rPr lang="en-US" i="1" dirty="0" smtClean="0"/>
              <a:t>confidentiality</a:t>
            </a:r>
            <a:r>
              <a:rPr lang="en-US" dirty="0" smtClean="0"/>
              <a:t>, </a:t>
            </a:r>
            <a:r>
              <a:rPr lang="en-US" i="1" dirty="0" smtClean="0"/>
              <a:t>integrity</a:t>
            </a:r>
            <a:r>
              <a:rPr lang="en-US" dirty="0" smtClean="0"/>
              <a:t>, </a:t>
            </a:r>
            <a:r>
              <a:rPr lang="en-US" i="1" dirty="0" smtClean="0"/>
              <a:t>authentication</a:t>
            </a:r>
            <a:r>
              <a:rPr lang="en-US" dirty="0" smtClean="0"/>
              <a:t> and </a:t>
            </a:r>
            <a:r>
              <a:rPr lang="en-US" i="1" dirty="0" smtClean="0"/>
              <a:t>non-repudiation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…</a:t>
            </a:r>
          </a:p>
          <a:p>
            <a:pPr eaLnBrk="1" hangingPunct="1"/>
            <a:r>
              <a:rPr lang="en-US" dirty="0" err="1" smtClean="0"/>
              <a:t>Panjang</a:t>
            </a:r>
            <a:r>
              <a:rPr lang="en-US" dirty="0" smtClean="0"/>
              <a:t> </a:t>
            </a:r>
            <a:r>
              <a:rPr lang="en-US" dirty="0" err="1" smtClean="0"/>
              <a:t>kuncinya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pendek</a:t>
            </a:r>
            <a:endParaRPr lang="en-US" dirty="0" smtClean="0"/>
          </a:p>
          <a:p>
            <a:pPr lvl="1" eaLnBrk="1" hangingPunct="1"/>
            <a:r>
              <a:rPr lang="en-US" dirty="0" err="1" smtClean="0"/>
              <a:t>Mempercepat</a:t>
            </a:r>
            <a:r>
              <a:rPr lang="en-US" dirty="0" smtClean="0"/>
              <a:t> 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i="1" dirty="0" smtClean="0"/>
              <a:t>encryption</a:t>
            </a:r>
            <a:r>
              <a:rPr lang="en-US" dirty="0" smtClean="0"/>
              <a:t>, </a:t>
            </a:r>
            <a:r>
              <a:rPr lang="en-US" i="1" dirty="0" smtClean="0"/>
              <a:t>decryption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signature verification</a:t>
            </a:r>
          </a:p>
          <a:p>
            <a:pPr lvl="1" eaLnBrk="1" hangingPunct="1"/>
            <a:r>
              <a:rPr lang="en-US" dirty="0" err="1" smtClean="0"/>
              <a:t>Penghematan</a:t>
            </a:r>
            <a:r>
              <a:rPr lang="en-US" dirty="0" smtClean="0"/>
              <a:t> </a:t>
            </a:r>
            <a:r>
              <a:rPr lang="en-US" i="1" dirty="0" smtClean="0"/>
              <a:t>storage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bandwidth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78164" y="60960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chemeClr val="accent2"/>
                </a:solidFill>
                <a:ea typeface="新細明體" pitchFamily="18" charset="-120"/>
              </a:rPr>
              <a:t>Summary of ECC</a:t>
            </a:r>
            <a:endParaRPr lang="en-AU" altLang="zh-TW" b="1" smtClean="0">
              <a:solidFill>
                <a:schemeClr val="accent2"/>
              </a:solidFill>
              <a:ea typeface="新細明體" pitchFamily="18" charset="-120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“</a:t>
            </a:r>
            <a:r>
              <a:rPr lang="en-US" b="1" smtClean="0">
                <a:solidFill>
                  <a:srgbClr val="CC3300"/>
                </a:solidFill>
              </a:rPr>
              <a:t>Hard problem</a:t>
            </a:r>
            <a:r>
              <a:rPr lang="en-US" smtClean="0"/>
              <a:t>” analogous to discrete log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>
                <a:latin typeface="Courier New" pitchFamily="49" charset="0"/>
              </a:rPr>
              <a:t>Q=kP</a:t>
            </a:r>
            <a:r>
              <a:rPr lang="en-US" sz="1800" b="1" smtClean="0"/>
              <a:t>, where </a:t>
            </a:r>
            <a:r>
              <a:rPr lang="en-US" sz="1800" b="1" smtClean="0">
                <a:latin typeface="Courier New" pitchFamily="49" charset="0"/>
              </a:rPr>
              <a:t>Q,P</a:t>
            </a:r>
            <a:r>
              <a:rPr lang="en-US" sz="1800" b="1" smtClean="0"/>
              <a:t> belong to a prime curve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800" b="1" smtClean="0"/>
              <a:t>	 </a:t>
            </a:r>
            <a:r>
              <a:rPr lang="en-US" sz="1800" b="1" smtClean="0">
                <a:solidFill>
                  <a:srgbClr val="003366"/>
                </a:solidFill>
              </a:rPr>
              <a:t>given </a:t>
            </a:r>
            <a:r>
              <a:rPr lang="en-US" sz="1800" b="1" smtClean="0">
                <a:solidFill>
                  <a:srgbClr val="003366"/>
                </a:solidFill>
                <a:latin typeface="Courier New" pitchFamily="49" charset="0"/>
              </a:rPr>
              <a:t>k,P</a:t>
            </a:r>
            <a:r>
              <a:rPr lang="en-US" sz="1800" b="1" smtClean="0">
                <a:solidFill>
                  <a:srgbClr val="003366"/>
                </a:solidFill>
              </a:rPr>
              <a:t>  </a:t>
            </a:r>
            <a:r>
              <a:rPr lang="en-US" sz="1800" b="1" smtClean="0">
                <a:solidFill>
                  <a:srgbClr val="003366"/>
                </a:solidFill>
                <a:sym typeface="Wingdings" pitchFamily="2" charset="2"/>
              </a:rPr>
              <a:t> </a:t>
            </a:r>
            <a:r>
              <a:rPr lang="en-US" sz="1800" b="1" smtClean="0">
                <a:solidFill>
                  <a:srgbClr val="003366"/>
                </a:solidFill>
              </a:rPr>
              <a:t>“easy” to compute </a:t>
            </a:r>
            <a:r>
              <a:rPr lang="en-US" sz="1800" b="1" smtClean="0">
                <a:solidFill>
                  <a:srgbClr val="003366"/>
                </a:solidFill>
                <a:latin typeface="Courier New" pitchFamily="49" charset="0"/>
              </a:rPr>
              <a:t>Q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800" b="1" smtClean="0">
                <a:solidFill>
                  <a:srgbClr val="003366"/>
                </a:solidFill>
              </a:rPr>
              <a:t>	 given </a:t>
            </a:r>
            <a:r>
              <a:rPr lang="en-US" sz="1800" b="1" smtClean="0">
                <a:solidFill>
                  <a:srgbClr val="003366"/>
                </a:solidFill>
                <a:latin typeface="Courier New" pitchFamily="49" charset="0"/>
              </a:rPr>
              <a:t>Q,P</a:t>
            </a:r>
            <a:r>
              <a:rPr lang="en-US" sz="1800" b="1" smtClean="0">
                <a:solidFill>
                  <a:srgbClr val="003366"/>
                </a:solidFill>
              </a:rPr>
              <a:t>  </a:t>
            </a:r>
            <a:r>
              <a:rPr lang="en-US" sz="1800" b="1" smtClean="0">
                <a:solidFill>
                  <a:srgbClr val="003366"/>
                </a:solidFill>
                <a:sym typeface="Wingdings" pitchFamily="2" charset="2"/>
              </a:rPr>
              <a:t> </a:t>
            </a:r>
            <a:r>
              <a:rPr lang="en-US" sz="1800" b="1" smtClean="0">
                <a:solidFill>
                  <a:srgbClr val="003366"/>
                </a:solidFill>
              </a:rPr>
              <a:t>“hard” to find </a:t>
            </a:r>
            <a:r>
              <a:rPr lang="en-US" sz="1800" b="1" smtClean="0">
                <a:solidFill>
                  <a:srgbClr val="003366"/>
                </a:solidFill>
                <a:latin typeface="Courier New" pitchFamily="49" charset="0"/>
              </a:rPr>
              <a:t>k</a:t>
            </a:r>
            <a:r>
              <a:rPr lang="en-US" sz="1800" b="1" smtClean="0"/>
              <a:t>  	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/>
              <a:t>known as the </a:t>
            </a:r>
            <a:r>
              <a:rPr lang="en-US" sz="1800" b="1" smtClean="0">
                <a:solidFill>
                  <a:schemeClr val="hlink"/>
                </a:solidFill>
              </a:rPr>
              <a:t>elliptic curve logarithm problem</a:t>
            </a:r>
            <a:endParaRPr lang="en-US" sz="1800" b="1" smtClean="0"/>
          </a:p>
          <a:p>
            <a:pPr lvl="2" eaLnBrk="1" hangingPunct="1">
              <a:lnSpc>
                <a:spcPct val="90000"/>
              </a:lnSpc>
            </a:pPr>
            <a:r>
              <a:rPr lang="en-US" sz="1800" b="1" smtClean="0">
                <a:latin typeface="Courier New" pitchFamily="49" charset="0"/>
              </a:rPr>
              <a:t>k</a:t>
            </a:r>
            <a:r>
              <a:rPr lang="en-US" sz="1800" b="1" smtClean="0"/>
              <a:t> must be large enough</a:t>
            </a:r>
            <a:endParaRPr lang="en-US" altLang="zh-TW" sz="1800" b="1" smtClean="0">
              <a:ea typeface="新細明體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itchFamily="18" charset="-120"/>
              </a:rPr>
              <a:t>ECC security </a:t>
            </a:r>
            <a:r>
              <a:rPr lang="en-US" smtClean="0"/>
              <a:t>relies on elliptic curve logarithm 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compared to factoring, can use much smaller key sizes than with RSA etc</a:t>
            </a:r>
          </a:p>
          <a:p>
            <a:pPr lvl="3" eaLnBrk="1" hangingPunct="1">
              <a:lnSpc>
                <a:spcPct val="90000"/>
              </a:lnSpc>
              <a:buFont typeface="Wingdings" pitchFamily="2" charset="2"/>
              <a:buChar char="è"/>
            </a:pPr>
            <a:r>
              <a:rPr lang="en-US" sz="1400" b="1" smtClean="0">
                <a:solidFill>
                  <a:srgbClr val="008000"/>
                </a:solidFill>
              </a:rPr>
              <a:t>    </a:t>
            </a:r>
            <a:r>
              <a:rPr lang="en-US" sz="1800" b="1" smtClean="0">
                <a:solidFill>
                  <a:srgbClr val="008000"/>
                </a:solidFill>
              </a:rPr>
              <a:t>for similar security ECC offers significant</a:t>
            </a:r>
            <a:r>
              <a:rPr lang="en-US" sz="1400" b="1" smtClean="0">
                <a:solidFill>
                  <a:srgbClr val="008000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>
                <a:solidFill>
                  <a:srgbClr val="008000"/>
                </a:solidFill>
              </a:rPr>
              <a:t>                                computational advantages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&lt;G, +&gt; 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grup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&lt;G, </a:t>
            </a:r>
            <a:r>
              <a:rPr lang="en-US" sz="2400" dirty="0" smtClean="0">
                <a:sym typeface="Symbol"/>
              </a:rPr>
              <a:t>&gt; </a:t>
            </a:r>
            <a:r>
              <a:rPr lang="en-US" sz="2400" dirty="0" err="1" smtClean="0">
                <a:sym typeface="Symbol"/>
              </a:rPr>
              <a:t>menyatakan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sebuah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grup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operasi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perkalian</a:t>
            </a:r>
            <a:endParaRPr lang="en-US" sz="2400" dirty="0" smtClean="0">
              <a:sym typeface="Symbol"/>
            </a:endParaRPr>
          </a:p>
          <a:p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err="1" smtClean="0">
                <a:sym typeface="Symbol"/>
              </a:rPr>
              <a:t>Contoh-contoh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grup</a:t>
            </a:r>
            <a:r>
              <a:rPr lang="en-US" sz="2400" dirty="0" smtClean="0">
                <a:sym typeface="Symbol"/>
              </a:rPr>
              <a:t>: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sym typeface="Symbol"/>
              </a:rPr>
              <a:t>&lt;R, +&gt; </a:t>
            </a:r>
            <a:r>
              <a:rPr lang="en-US" sz="2400" dirty="0" smtClean="0">
                <a:sym typeface="Symbol"/>
              </a:rPr>
              <a:t>: </a:t>
            </a:r>
            <a:r>
              <a:rPr lang="en-US" sz="2400" dirty="0" err="1" smtClean="0">
                <a:sym typeface="Symbol"/>
              </a:rPr>
              <a:t>grup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himpunan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bilangan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riil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operasi</a:t>
            </a:r>
            <a:r>
              <a:rPr lang="en-US" sz="2400" dirty="0" smtClean="0">
                <a:sym typeface="Symbol"/>
              </a:rPr>
              <a:t> +</a:t>
            </a: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i="1" dirty="0" smtClean="0"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 = 0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’ = –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 </a:t>
            </a:r>
          </a:p>
          <a:p>
            <a:pPr marL="457200" indent="-457200">
              <a:buNone/>
            </a:pPr>
            <a:endParaRPr lang="en-US" sz="2400" dirty="0" smtClean="0">
              <a:sym typeface="Symbol"/>
            </a:endParaRPr>
          </a:p>
          <a:p>
            <a:pPr marL="457200" indent="-457200">
              <a:buAutoNum type="arabicPeriod" startAt="2"/>
            </a:pPr>
            <a:r>
              <a:rPr lang="en-US" sz="2400" dirty="0" smtClean="0">
                <a:solidFill>
                  <a:srgbClr val="FF0000"/>
                </a:solidFill>
                <a:sym typeface="Symbol"/>
              </a:rPr>
              <a:t>&lt;R*, &gt; </a:t>
            </a:r>
            <a:r>
              <a:rPr lang="en-US" sz="2400" dirty="0" smtClean="0">
                <a:sym typeface="Symbol"/>
              </a:rPr>
              <a:t>:  </a:t>
            </a:r>
            <a:r>
              <a:rPr lang="en-US" sz="2400" dirty="0" err="1" smtClean="0">
                <a:sym typeface="Symbol"/>
              </a:rPr>
              <a:t>grup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himpunan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bilangan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riil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tidak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nol</a:t>
            </a:r>
            <a:r>
              <a:rPr lang="en-US" sz="2400" dirty="0" smtClean="0">
                <a:sym typeface="Symbol"/>
              </a:rPr>
              <a:t> (</a:t>
            </a:r>
            <a:r>
              <a:rPr lang="en-US" sz="2400" dirty="0" err="1" smtClean="0">
                <a:sym typeface="Symbol"/>
              </a:rPr>
              <a:t>yaitu</a:t>
            </a:r>
            <a:r>
              <a:rPr lang="en-US" sz="2400" dirty="0" smtClean="0">
                <a:sym typeface="Symbol"/>
              </a:rPr>
              <a:t>, R* = R – { 0} )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operasi</a:t>
            </a:r>
            <a:r>
              <a:rPr lang="en-US" sz="2400" dirty="0" smtClean="0">
                <a:sym typeface="Symbol"/>
              </a:rPr>
              <a:t> kali ()</a:t>
            </a: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i="1" dirty="0" smtClean="0"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 = 1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’ = </a:t>
            </a:r>
            <a:r>
              <a:rPr lang="en-US" sz="2400" dirty="0" smtClean="0">
                <a:sym typeface="Symbol"/>
              </a:rPr>
              <a:t>1/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 smtClean="0">
                <a:sym typeface="Symbol"/>
              </a:rPr>
              <a:t>a </a:t>
            </a:r>
            <a:r>
              <a:rPr lang="en-US" sz="2400" baseline="30000" dirty="0" smtClean="0">
                <a:sym typeface="Symbol"/>
              </a:rPr>
              <a:t>-1</a:t>
            </a:r>
          </a:p>
          <a:p>
            <a:pPr marL="457200" indent="-457200">
              <a:buNone/>
            </a:pPr>
            <a:endParaRPr lang="en-US" sz="2400" baseline="30000" dirty="0" smtClean="0">
              <a:sym typeface="Symbol"/>
            </a:endParaRP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3.  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&lt;Z, +&gt;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&lt;Z, &gt; </a:t>
            </a:r>
            <a:r>
              <a:rPr lang="en-US" sz="2400" dirty="0" err="1" smtClean="0">
                <a:sym typeface="Symbol"/>
              </a:rPr>
              <a:t>masing-masing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grup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himpunan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bilangan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bulat</a:t>
            </a:r>
            <a:r>
              <a:rPr lang="en-US" sz="2400" dirty="0" smtClean="0">
                <a:sym typeface="Symbol"/>
              </a:rPr>
              <a:t> (</a:t>
            </a:r>
            <a:r>
              <a:rPr lang="en-US" sz="2400" i="1" dirty="0" smtClean="0">
                <a:sym typeface="Symbol"/>
              </a:rPr>
              <a:t>integer</a:t>
            </a:r>
            <a:r>
              <a:rPr lang="en-US" sz="2400" dirty="0" smtClean="0">
                <a:sym typeface="Symbol"/>
              </a:rPr>
              <a:t>)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operasi</a:t>
            </a:r>
            <a:r>
              <a:rPr lang="en-US" sz="2400" dirty="0" smtClean="0">
                <a:sym typeface="Symbol"/>
              </a:rPr>
              <a:t> +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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382000" cy="521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4</a:t>
            </a:r>
            <a:r>
              <a:rPr lang="en-US" sz="2400" dirty="0" smtClean="0">
                <a:solidFill>
                  <a:srgbClr val="FF0000"/>
                </a:solidFill>
              </a:rPr>
              <a:t>.  &lt;Z</a:t>
            </a:r>
            <a:r>
              <a:rPr lang="en-US" sz="2400" baseline="-25000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</a:t>
            </a:r>
            <a:r>
              <a:rPr lang="en-US" sz="2400" dirty="0" smtClean="0">
                <a:solidFill>
                  <a:srgbClr val="FF0000"/>
                </a:solidFill>
              </a:rPr>
              <a:t>&gt; </a:t>
            </a:r>
            <a:r>
              <a:rPr lang="en-US" sz="2400" dirty="0" smtClean="0"/>
              <a:t>: </a:t>
            </a:r>
            <a:r>
              <a:rPr lang="en-US" sz="2400" dirty="0" err="1" smtClean="0"/>
              <a:t>grup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i="1" dirty="0" smtClean="0"/>
              <a:t>integer</a:t>
            </a:r>
            <a:r>
              <a:rPr lang="en-US" sz="2400" dirty="0" smtClean="0"/>
              <a:t> modulo </a:t>
            </a:r>
            <a:r>
              <a:rPr lang="en-US" sz="2400" i="1" dirty="0" smtClean="0"/>
              <a:t>n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Z</a:t>
            </a:r>
            <a:r>
              <a:rPr lang="en-US" sz="2400" i="1" baseline="-25000" dirty="0" smtClean="0"/>
              <a:t>n</a:t>
            </a:r>
            <a:r>
              <a:rPr lang="en-US" sz="2400" dirty="0" smtClean="0"/>
              <a:t>, = {0, 1, 2, …, </a:t>
            </a:r>
            <a:r>
              <a:rPr lang="en-US" sz="2400" i="1" dirty="0" smtClean="0"/>
              <a:t>n</a:t>
            </a:r>
            <a:r>
              <a:rPr lang="en-US" sz="2400" dirty="0" smtClean="0"/>
              <a:t> – 1}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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 modulo </a:t>
            </a:r>
            <a:r>
              <a:rPr lang="en-US" sz="2400" i="1" dirty="0" smtClean="0"/>
              <a:t>n</a:t>
            </a:r>
            <a:r>
              <a:rPr lang="en-US" sz="2400" dirty="0" smtClean="0"/>
              <a:t>.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 </a:t>
            </a:r>
            <a:r>
              <a:rPr lang="en-US" sz="2400" dirty="0" smtClean="0">
                <a:solidFill>
                  <a:srgbClr val="FF0000"/>
                </a:solidFill>
              </a:rPr>
              <a:t>&lt;</a:t>
            </a:r>
            <a:r>
              <a:rPr lang="en-US" sz="2400" dirty="0" err="1" smtClean="0">
                <a:solidFill>
                  <a:srgbClr val="FF0000"/>
                </a:solidFill>
              </a:rPr>
              <a:t>Z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</a:t>
            </a:r>
            <a:r>
              <a:rPr lang="en-US" sz="2400" dirty="0" smtClean="0">
                <a:solidFill>
                  <a:srgbClr val="FF0000"/>
                </a:solidFill>
              </a:rPr>
              <a:t>&gt; 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grup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i="1" dirty="0" smtClean="0"/>
              <a:t>integer</a:t>
            </a:r>
            <a:r>
              <a:rPr lang="en-US" sz="2400" dirty="0" smtClean="0"/>
              <a:t> modulo </a:t>
            </a:r>
            <a:r>
              <a:rPr lang="en-US" sz="2400" i="1" dirty="0" smtClean="0"/>
              <a:t>p</a:t>
            </a:r>
            <a:r>
              <a:rPr lang="en-US" sz="2400" dirty="0" smtClean="0"/>
              <a:t>,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prima,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Z</a:t>
            </a:r>
            <a:r>
              <a:rPr lang="en-US" sz="2400" i="1" baseline="-25000" dirty="0" err="1" smtClean="0"/>
              <a:t>p</a:t>
            </a:r>
            <a:r>
              <a:rPr lang="en-US" sz="2400" dirty="0" smtClean="0"/>
              <a:t>, = {0, 1, 2, …, </a:t>
            </a:r>
            <a:r>
              <a:rPr lang="en-US" sz="2400" i="1" dirty="0" smtClean="0"/>
              <a:t>p</a:t>
            </a:r>
            <a:r>
              <a:rPr lang="en-US" sz="2400" dirty="0" smtClean="0"/>
              <a:t> – 1}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 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 modulo </a:t>
            </a:r>
            <a:r>
              <a:rPr lang="en-US" sz="2400" i="1" dirty="0" smtClean="0"/>
              <a:t>p</a:t>
            </a:r>
            <a:r>
              <a:rPr lang="en-US" sz="2400" dirty="0" smtClean="0"/>
              <a:t>.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&lt;Z*</a:t>
            </a:r>
            <a:r>
              <a:rPr lang="en-US" sz="2400" baseline="-25000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, 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</a:t>
            </a:r>
            <a:r>
              <a:rPr lang="en-US" sz="2400" dirty="0" smtClean="0">
                <a:solidFill>
                  <a:srgbClr val="FF0000"/>
                </a:solidFill>
              </a:rPr>
              <a:t>&gt; </a:t>
            </a:r>
            <a:r>
              <a:rPr lang="en-US" sz="2400" b="1" dirty="0" smtClean="0"/>
              <a:t>: 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integer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nol</a:t>
            </a:r>
            <a:r>
              <a:rPr lang="en-US" sz="2400" dirty="0" smtClean="0"/>
              <a:t>,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prima,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Z*</a:t>
            </a:r>
            <a:r>
              <a:rPr lang="en-US" sz="2400" i="1" baseline="-25000" dirty="0" smtClean="0"/>
              <a:t>p</a:t>
            </a:r>
            <a:r>
              <a:rPr lang="en-US" sz="2400" dirty="0" smtClean="0"/>
              <a:t>, = {1, 2, …, </a:t>
            </a:r>
            <a:r>
              <a:rPr lang="en-US" sz="2400" i="1" dirty="0" smtClean="0"/>
              <a:t>p</a:t>
            </a:r>
            <a:r>
              <a:rPr lang="en-US" sz="2400" dirty="0" smtClean="0"/>
              <a:t> – 1}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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perkalian</a:t>
            </a:r>
            <a:r>
              <a:rPr lang="en-US" sz="2400" dirty="0" smtClean="0"/>
              <a:t> modulo </a:t>
            </a:r>
            <a:r>
              <a:rPr lang="en-US" sz="2400" i="1" dirty="0" smtClean="0"/>
              <a:t>p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grup</a:t>
            </a:r>
            <a:r>
              <a:rPr lang="en-US" sz="2800" dirty="0" smtClean="0"/>
              <a:t> &lt;G, *&gt; </a:t>
            </a:r>
            <a:r>
              <a:rPr lang="en-US" sz="2800" dirty="0" err="1" smtClean="0"/>
              <a:t>dikatakan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grup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komutatif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grup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abelian</a:t>
            </a:r>
            <a:r>
              <a:rPr lang="en-US" sz="2800" dirty="0" smtClean="0"/>
              <a:t> (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disingkat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abelian</a:t>
            </a:r>
            <a:r>
              <a:rPr lang="en-US" sz="2800" dirty="0" smtClean="0"/>
              <a:t> </a:t>
            </a:r>
            <a:r>
              <a:rPr lang="en-US" sz="2800" dirty="0" err="1" smtClean="0"/>
              <a:t>saja</a:t>
            </a:r>
            <a:r>
              <a:rPr lang="en-US" sz="2800" dirty="0" smtClean="0"/>
              <a:t>) 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berlaku</a:t>
            </a:r>
            <a:r>
              <a:rPr lang="en-US" sz="2800" dirty="0" smtClean="0"/>
              <a:t> </a:t>
            </a:r>
            <a:r>
              <a:rPr lang="en-US" sz="2800" dirty="0" err="1" smtClean="0"/>
              <a:t>aksioma</a:t>
            </a:r>
            <a:r>
              <a:rPr lang="en-US" sz="2800" dirty="0" smtClean="0"/>
              <a:t> </a:t>
            </a:r>
            <a:r>
              <a:rPr lang="en-US" sz="2800" dirty="0" err="1" smtClean="0"/>
              <a:t>komutatif</a:t>
            </a:r>
            <a:r>
              <a:rPr lang="en-US" sz="2800" dirty="0" smtClean="0"/>
              <a:t> </a:t>
            </a:r>
            <a:r>
              <a:rPr lang="en-US" sz="2800" i="1" dirty="0" smtClean="0"/>
              <a:t>a</a:t>
            </a:r>
            <a:r>
              <a:rPr lang="en-US" sz="2800" dirty="0" smtClean="0"/>
              <a:t> * </a:t>
            </a:r>
            <a:r>
              <a:rPr lang="en-US" sz="2800" i="1" dirty="0" smtClean="0"/>
              <a:t>b</a:t>
            </a:r>
            <a:r>
              <a:rPr lang="en-US" sz="2800" dirty="0" smtClean="0"/>
              <a:t> = </a:t>
            </a:r>
            <a:r>
              <a:rPr lang="en-US" sz="2800" i="1" dirty="0" smtClean="0"/>
              <a:t>b</a:t>
            </a:r>
            <a:r>
              <a:rPr lang="en-US" sz="2800" dirty="0" smtClean="0"/>
              <a:t> * </a:t>
            </a:r>
            <a:r>
              <a:rPr lang="en-US" sz="2800" i="1" dirty="0" smtClean="0"/>
              <a:t>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i="1" dirty="0" smtClean="0"/>
              <a:t>a</a:t>
            </a:r>
            <a:r>
              <a:rPr lang="en-US" sz="2800" dirty="0" smtClean="0"/>
              <a:t>, </a:t>
            </a:r>
            <a:r>
              <a:rPr lang="en-US" sz="2800" i="1" dirty="0" smtClean="0"/>
              <a:t>b </a:t>
            </a:r>
            <a:r>
              <a:rPr lang="en-US" sz="2800" dirty="0" smtClean="0">
                <a:sym typeface="Symbol"/>
              </a:rPr>
              <a:t> G.</a:t>
            </a:r>
          </a:p>
          <a:p>
            <a:endParaRPr lang="en-US" sz="2800" dirty="0" smtClean="0">
              <a:sym typeface="Symbol"/>
            </a:endParaRPr>
          </a:p>
          <a:p>
            <a:r>
              <a:rPr lang="en-US" sz="2800" dirty="0" smtClean="0">
                <a:sym typeface="Symbol"/>
              </a:rPr>
              <a:t>&lt;R, +&gt; </a:t>
            </a:r>
            <a:r>
              <a:rPr lang="en-US" sz="2800" dirty="0" err="1" smtClean="0">
                <a:sym typeface="Symbol"/>
              </a:rPr>
              <a:t>dan</a:t>
            </a:r>
            <a:r>
              <a:rPr lang="en-US" sz="2800" dirty="0" smtClean="0">
                <a:sym typeface="Symbol"/>
              </a:rPr>
              <a:t> &lt;R, &gt; </a:t>
            </a:r>
            <a:r>
              <a:rPr lang="en-US" sz="2800" dirty="0" err="1" smtClean="0">
                <a:sym typeface="Symbol"/>
              </a:rPr>
              <a:t>adalah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abelian</a:t>
            </a:r>
            <a:endParaRPr lang="en-US" sz="2800" dirty="0" smtClean="0">
              <a:sym typeface="Symbol"/>
            </a:endParaRPr>
          </a:p>
          <a:p>
            <a:r>
              <a:rPr lang="en-US" sz="2800" dirty="0" smtClean="0">
                <a:sym typeface="Symbol"/>
              </a:rPr>
              <a:t>&lt;Z, +&gt; </a:t>
            </a:r>
            <a:r>
              <a:rPr lang="en-US" sz="2800" dirty="0" err="1" smtClean="0">
                <a:sym typeface="Symbol"/>
              </a:rPr>
              <a:t>dan</a:t>
            </a:r>
            <a:r>
              <a:rPr lang="en-US" sz="2800" dirty="0" smtClean="0">
                <a:sym typeface="Symbol"/>
              </a:rPr>
              <a:t> &lt;Z, &gt; </a:t>
            </a:r>
            <a:r>
              <a:rPr lang="en-US" sz="2800" dirty="0" err="1" smtClean="0">
                <a:sym typeface="Symbol"/>
              </a:rPr>
              <a:t>adalah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abelian</a:t>
            </a:r>
            <a:endParaRPr lang="en-US" sz="2800" dirty="0" smtClean="0">
              <a:sym typeface="Symbol"/>
            </a:endParaRPr>
          </a:p>
          <a:p>
            <a:endParaRPr lang="en-US" sz="2800" dirty="0" smtClean="0">
              <a:sym typeface="Symbol"/>
            </a:endParaRPr>
          </a:p>
          <a:p>
            <a:r>
              <a:rPr lang="en-US" sz="2800" dirty="0" err="1" smtClean="0">
                <a:sym typeface="Symbol"/>
              </a:rPr>
              <a:t>tetapi</a:t>
            </a:r>
            <a:r>
              <a:rPr lang="en-US" sz="2800" dirty="0" smtClean="0">
                <a:sym typeface="Symbol"/>
              </a:rPr>
              <a:t>, </a:t>
            </a:r>
            <a:r>
              <a:rPr lang="en-US" sz="2800" dirty="0" smtClean="0"/>
              <a:t>&lt;</a:t>
            </a:r>
            <a:r>
              <a:rPr lang="en-US" sz="2800" i="1" dirty="0" smtClean="0"/>
              <a:t>M</a:t>
            </a:r>
            <a:r>
              <a:rPr lang="en-US" sz="2800" dirty="0" smtClean="0"/>
              <a:t>, </a:t>
            </a:r>
            <a:r>
              <a:rPr lang="en-US" sz="2800" dirty="0" smtClean="0">
                <a:sym typeface="Symbol" panose="05050102010706020507" pitchFamily="18" charset="2"/>
              </a:rPr>
              <a:t></a:t>
            </a:r>
            <a:r>
              <a:rPr lang="en-US" sz="2800" dirty="0" smtClean="0"/>
              <a:t>&gt;,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i="1" dirty="0" smtClean="0"/>
              <a:t>M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himpunan</a:t>
            </a:r>
            <a:r>
              <a:rPr lang="en-US" sz="2800" dirty="0" smtClean="0"/>
              <a:t> </a:t>
            </a:r>
            <a:r>
              <a:rPr lang="en-US" sz="2800" dirty="0" err="1" smtClean="0"/>
              <a:t>matriks</a:t>
            </a:r>
            <a:r>
              <a:rPr lang="en-US" sz="2800" dirty="0" smtClean="0"/>
              <a:t> 2 x 2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determinan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 panose="05050102010706020507" pitchFamily="18" charset="2"/>
              </a:rPr>
              <a:t> 0 </a:t>
            </a:r>
            <a:r>
              <a:rPr lang="en-US" sz="2800" dirty="0" smtClean="0"/>
              <a:t>(</a:t>
            </a:r>
            <a:r>
              <a:rPr lang="en-US" sz="2800" dirty="0" err="1" smtClean="0"/>
              <a:t>tanya</a:t>
            </a:r>
            <a:r>
              <a:rPr lang="en-US" sz="2800" dirty="0" smtClean="0"/>
              <a:t> </a:t>
            </a:r>
            <a:r>
              <a:rPr lang="en-US" sz="2800" dirty="0" err="1" smtClean="0"/>
              <a:t>kenapa</a:t>
            </a:r>
            <a:r>
              <a:rPr lang="en-US" sz="2800" dirty="0" smtClean="0"/>
              <a:t>?)</a:t>
            </a:r>
            <a:endParaRPr lang="en-US" sz="2800" dirty="0" smtClean="0">
              <a:sym typeface="Symbol"/>
            </a:endParaRPr>
          </a:p>
          <a:p>
            <a:endParaRPr lang="en-US" sz="2800" dirty="0" smtClean="0">
              <a:sym typeface="Symbol"/>
            </a:endParaRPr>
          </a:p>
          <a:p>
            <a:endParaRPr lang="en-US" sz="2800" dirty="0" smtClean="0">
              <a:sym typeface="Symbol"/>
            </a:endParaRPr>
          </a:p>
          <a:p>
            <a:pPr marL="0" indent="0">
              <a:buNone/>
            </a:pPr>
            <a:r>
              <a:rPr lang="en-US" sz="2400" dirty="0" err="1" smtClean="0">
                <a:sym typeface="Symbol"/>
              </a:rPr>
              <a:t>Ket</a:t>
            </a:r>
            <a:r>
              <a:rPr lang="en-US" sz="2400" dirty="0" smtClean="0">
                <a:sym typeface="Symbol"/>
              </a:rPr>
              <a:t>: </a:t>
            </a:r>
            <a:r>
              <a:rPr lang="en-US" sz="2400" dirty="0" err="1" smtClean="0">
                <a:sym typeface="Symbol"/>
              </a:rPr>
              <a:t>Abelian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diambil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dari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kata</a:t>
            </a:r>
            <a:r>
              <a:rPr lang="en-US" sz="2400" dirty="0" smtClean="0">
                <a:sym typeface="Symbol"/>
              </a:rPr>
              <a:t> “</a:t>
            </a:r>
            <a:r>
              <a:rPr lang="en-US" sz="2400" dirty="0" err="1" smtClean="0">
                <a:sym typeface="Symbol"/>
              </a:rPr>
              <a:t>abel</a:t>
            </a:r>
            <a:r>
              <a:rPr lang="en-US" sz="2400" dirty="0" smtClean="0">
                <a:sym typeface="Symbol"/>
              </a:rPr>
              <a:t>”, </a:t>
            </a:r>
            <a:r>
              <a:rPr lang="en-US" sz="2400" dirty="0" err="1" smtClean="0">
                <a:sym typeface="Symbol"/>
              </a:rPr>
              <a:t>untuk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menghormati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Niels</a:t>
            </a:r>
            <a:r>
              <a:rPr lang="en-US" sz="2400" dirty="0" smtClean="0">
                <a:sym typeface="Symbol"/>
              </a:rPr>
              <a:t> Abel, </a:t>
            </a:r>
            <a:r>
              <a:rPr lang="en-US" sz="2400" dirty="0" err="1" smtClean="0">
                <a:sym typeface="Symbol"/>
              </a:rPr>
              <a:t>seorang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Matematikawan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Norwegia</a:t>
            </a:r>
            <a:r>
              <a:rPr lang="en-US" sz="2400" dirty="0" smtClean="0">
                <a:sym typeface="Symbol"/>
              </a:rPr>
              <a:t> (1802 – 1829)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2598</TotalTime>
  <Words>3649</Words>
  <Application>Microsoft Office PowerPoint</Application>
  <PresentationFormat>On-screen Show (4:3)</PresentationFormat>
  <Paragraphs>748</Paragraphs>
  <Slides>66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81" baseType="lpstr">
      <vt:lpstr>Arial Unicode MS</vt:lpstr>
      <vt:lpstr>ＭＳ Ｐゴシック</vt:lpstr>
      <vt:lpstr>新細明體</vt:lpstr>
      <vt:lpstr>Arial</vt:lpstr>
      <vt:lpstr>Calibri</vt:lpstr>
      <vt:lpstr>Comic Sans MS</vt:lpstr>
      <vt:lpstr>Courier</vt:lpstr>
      <vt:lpstr>Courier New</vt:lpstr>
      <vt:lpstr>Lucida Sans Unicode</vt:lpstr>
      <vt:lpstr>Symbol</vt:lpstr>
      <vt:lpstr>Times New Roman</vt:lpstr>
      <vt:lpstr>Times-Roman</vt:lpstr>
      <vt:lpstr>Wingdings</vt:lpstr>
      <vt:lpstr>Office Theme</vt:lpstr>
      <vt:lpstr>Equation</vt:lpstr>
      <vt:lpstr>Elliptic Curve Cryptography (ECC)</vt:lpstr>
      <vt:lpstr>PowerPoint Presentation</vt:lpstr>
      <vt:lpstr>Pengantar</vt:lpstr>
      <vt:lpstr>PowerPoint Presentation</vt:lpstr>
      <vt:lpstr>Teori Aljabar Abstrak</vt:lpstr>
      <vt:lpstr>Grup </vt:lpstr>
      <vt:lpstr>PowerPoint Presentation</vt:lpstr>
      <vt:lpstr>PowerPoint Presentation</vt:lpstr>
      <vt:lpstr>PowerPoint Presentation</vt:lpstr>
      <vt:lpstr>PowerPoint Presentation</vt:lpstr>
      <vt:lpstr>Medan (Field)</vt:lpstr>
      <vt:lpstr>PowerPoint Presentation</vt:lpstr>
      <vt:lpstr>PowerPoint Presentation</vt:lpstr>
      <vt:lpstr>Medan Berhingga Fp</vt:lpstr>
      <vt:lpstr> </vt:lpstr>
      <vt:lpstr>Medan Galois (Galois Field)</vt:lpstr>
      <vt:lpstr>PowerPoint Presentation</vt:lpstr>
      <vt:lpstr>PowerPoint Presentation</vt:lpstr>
      <vt:lpstr>Galois Field GF(2m)</vt:lpstr>
      <vt:lpstr>PowerPoint Presentation</vt:lpstr>
      <vt:lpstr>PowerPoint Presentation</vt:lpstr>
      <vt:lpstr>PowerPoint Presentation</vt:lpstr>
      <vt:lpstr>Kurva Eliptik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Penjumlahan Titik pada Kurva Eliptik</vt:lpstr>
      <vt:lpstr>PowerPoint Presentation</vt:lpstr>
      <vt:lpstr>PowerPoint Presentation</vt:lpstr>
      <vt:lpstr>PowerPoint Presentation</vt:lpstr>
      <vt:lpstr>PowerPoint Presentation</vt:lpstr>
      <vt:lpstr>Penggandaan Titik</vt:lpstr>
      <vt:lpstr>PowerPoint Presentation</vt:lpstr>
      <vt:lpstr>PowerPoint Presentation</vt:lpstr>
      <vt:lpstr>PowerPoint Presentation</vt:lpstr>
      <vt:lpstr>Pelelaran Titik</vt:lpstr>
      <vt:lpstr>Jelaslah Kurva Eliptik membentuk Grup &lt;G, +&gt;</vt:lpstr>
      <vt:lpstr>Perkalian Titik</vt:lpstr>
      <vt:lpstr>Elliptic Curve Discrete Logarithm Problem (ECDLP)</vt:lpstr>
      <vt:lpstr>Kurva Eliptik pada Galois Field</vt:lpstr>
      <vt:lpstr>Kurva Eliptik pada GF(p)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Elliptic Curve Cryptography (ECC) *)</vt:lpstr>
      <vt:lpstr>Penggunaan Kurva Eliptik di dalam Kriptografi</vt:lpstr>
      <vt:lpstr>PowerPoint Presentation</vt:lpstr>
      <vt:lpstr>Review: Algoritma Diffie-Hellman</vt:lpstr>
      <vt:lpstr>Elliptic Curve Diffie-Hellman (ECDH)</vt:lpstr>
      <vt:lpstr>PowerPoint Presentation</vt:lpstr>
      <vt:lpstr>PowerPoint Presentation</vt:lpstr>
      <vt:lpstr>Elliptic Curve El Gamal</vt:lpstr>
      <vt:lpstr>PowerPoint Presentation</vt:lpstr>
      <vt:lpstr>Perbandingan El Gamal dengan Elliptic Curve El Gamal</vt:lpstr>
      <vt:lpstr>Keamanan ECC</vt:lpstr>
      <vt:lpstr>Aplikasi ECC</vt:lpstr>
      <vt:lpstr>Keuntungan ECC</vt:lpstr>
      <vt:lpstr>Summary of ECC</vt:lpstr>
    </vt:vector>
  </TitlesOfParts>
  <Company>stei-itb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Perkembangan Riset dalam Bidang Kriptografi</dc:title>
  <dc:creator>rn</dc:creator>
  <cp:lastModifiedBy>rinaldi-irk</cp:lastModifiedBy>
  <cp:revision>162</cp:revision>
  <dcterms:created xsi:type="dcterms:W3CDTF">2013-01-21T06:48:36Z</dcterms:created>
  <dcterms:modified xsi:type="dcterms:W3CDTF">2015-03-23T05:58:35Z</dcterms:modified>
</cp:coreProperties>
</file>