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1" r:id="rId15"/>
    <p:sldId id="272" r:id="rId16"/>
    <p:sldId id="273" r:id="rId17"/>
    <p:sldId id="27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0" d="100"/>
          <a:sy n="70" d="100"/>
        </p:scale>
        <p:origin x="-46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81874E-F850-40C8-AF4C-A3B8D5E97D3F}" type="datetimeFigureOut">
              <a:rPr lang="en-US" smtClean="0"/>
              <a:t>4/1/2013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2DC48E-BA3C-4F1E-9667-F4272426FE5F}"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E96D6EC-B826-4C88-BC77-04D7BCED6690}" type="datetime1">
              <a:rPr lang="en-US" smtClean="0"/>
              <a:t>4/1/2013</a:t>
            </a:fld>
            <a:endParaRPr lang="en-US"/>
          </a:p>
        </p:txBody>
      </p:sp>
      <p:sp>
        <p:nvSpPr>
          <p:cNvPr id="5" name="Footer Placeholder 4"/>
          <p:cNvSpPr>
            <a:spLocks noGrp="1"/>
          </p:cNvSpPr>
          <p:nvPr>
            <p:ph type="ftr" sz="quarter" idx="11"/>
          </p:nvPr>
        </p:nvSpPr>
        <p:spPr/>
        <p:txBody>
          <a:bodyPr/>
          <a:lstStyle/>
          <a:p>
            <a:r>
              <a:rPr lang="en-US" smtClean="0"/>
              <a:t>Rinaldi Munir/Informatika-STEI ITB</a:t>
            </a:r>
            <a:endParaRPr lang="en-US"/>
          </a:p>
        </p:txBody>
      </p:sp>
      <p:sp>
        <p:nvSpPr>
          <p:cNvPr id="6" name="Slide Number Placeholder 5"/>
          <p:cNvSpPr>
            <a:spLocks noGrp="1"/>
          </p:cNvSpPr>
          <p:nvPr>
            <p:ph type="sldNum" sz="quarter" idx="12"/>
          </p:nvPr>
        </p:nvSpPr>
        <p:spPr/>
        <p:txBody>
          <a:bodyPr/>
          <a:lstStyle/>
          <a:p>
            <a:fld id="{900C012F-2EBA-4129-B396-334EF866595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C62510-5E97-470D-A0A9-BB6CAC29C578}" type="datetime1">
              <a:rPr lang="en-US" smtClean="0"/>
              <a:t>4/1/2013</a:t>
            </a:fld>
            <a:endParaRPr lang="en-US"/>
          </a:p>
        </p:txBody>
      </p:sp>
      <p:sp>
        <p:nvSpPr>
          <p:cNvPr id="5" name="Footer Placeholder 4"/>
          <p:cNvSpPr>
            <a:spLocks noGrp="1"/>
          </p:cNvSpPr>
          <p:nvPr>
            <p:ph type="ftr" sz="quarter" idx="11"/>
          </p:nvPr>
        </p:nvSpPr>
        <p:spPr/>
        <p:txBody>
          <a:bodyPr/>
          <a:lstStyle/>
          <a:p>
            <a:r>
              <a:rPr lang="en-US" smtClean="0"/>
              <a:t>Rinaldi Munir/Informatika-STEI ITB</a:t>
            </a:r>
            <a:endParaRPr lang="en-US"/>
          </a:p>
        </p:txBody>
      </p:sp>
      <p:sp>
        <p:nvSpPr>
          <p:cNvPr id="6" name="Slide Number Placeholder 5"/>
          <p:cNvSpPr>
            <a:spLocks noGrp="1"/>
          </p:cNvSpPr>
          <p:nvPr>
            <p:ph type="sldNum" sz="quarter" idx="12"/>
          </p:nvPr>
        </p:nvSpPr>
        <p:spPr/>
        <p:txBody>
          <a:bodyPr/>
          <a:lstStyle/>
          <a:p>
            <a:fld id="{900C012F-2EBA-4129-B396-334EF866595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0021D2-D757-4550-8430-E27DA301032A}" type="datetime1">
              <a:rPr lang="en-US" smtClean="0"/>
              <a:t>4/1/2013</a:t>
            </a:fld>
            <a:endParaRPr lang="en-US"/>
          </a:p>
        </p:txBody>
      </p:sp>
      <p:sp>
        <p:nvSpPr>
          <p:cNvPr id="5" name="Footer Placeholder 4"/>
          <p:cNvSpPr>
            <a:spLocks noGrp="1"/>
          </p:cNvSpPr>
          <p:nvPr>
            <p:ph type="ftr" sz="quarter" idx="11"/>
          </p:nvPr>
        </p:nvSpPr>
        <p:spPr/>
        <p:txBody>
          <a:bodyPr/>
          <a:lstStyle/>
          <a:p>
            <a:r>
              <a:rPr lang="en-US" smtClean="0"/>
              <a:t>Rinaldi Munir/Informatika-STEI ITB</a:t>
            </a:r>
            <a:endParaRPr lang="en-US"/>
          </a:p>
        </p:txBody>
      </p:sp>
      <p:sp>
        <p:nvSpPr>
          <p:cNvPr id="6" name="Slide Number Placeholder 5"/>
          <p:cNvSpPr>
            <a:spLocks noGrp="1"/>
          </p:cNvSpPr>
          <p:nvPr>
            <p:ph type="sldNum" sz="quarter" idx="12"/>
          </p:nvPr>
        </p:nvSpPr>
        <p:spPr/>
        <p:txBody>
          <a:bodyPr/>
          <a:lstStyle/>
          <a:p>
            <a:fld id="{900C012F-2EBA-4129-B396-334EF866595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1D7E43-E79A-4E35-8491-FFF7E8B1A157}" type="datetime1">
              <a:rPr lang="en-US" smtClean="0"/>
              <a:t>4/1/2013</a:t>
            </a:fld>
            <a:endParaRPr lang="en-US"/>
          </a:p>
        </p:txBody>
      </p:sp>
      <p:sp>
        <p:nvSpPr>
          <p:cNvPr id="5" name="Footer Placeholder 4"/>
          <p:cNvSpPr>
            <a:spLocks noGrp="1"/>
          </p:cNvSpPr>
          <p:nvPr>
            <p:ph type="ftr" sz="quarter" idx="11"/>
          </p:nvPr>
        </p:nvSpPr>
        <p:spPr/>
        <p:txBody>
          <a:bodyPr/>
          <a:lstStyle/>
          <a:p>
            <a:r>
              <a:rPr lang="en-US" smtClean="0"/>
              <a:t>Rinaldi Munir/Informatika-STEI ITB</a:t>
            </a:r>
            <a:endParaRPr lang="en-US"/>
          </a:p>
        </p:txBody>
      </p:sp>
      <p:sp>
        <p:nvSpPr>
          <p:cNvPr id="6" name="Slide Number Placeholder 5"/>
          <p:cNvSpPr>
            <a:spLocks noGrp="1"/>
          </p:cNvSpPr>
          <p:nvPr>
            <p:ph type="sldNum" sz="quarter" idx="12"/>
          </p:nvPr>
        </p:nvSpPr>
        <p:spPr/>
        <p:txBody>
          <a:bodyPr/>
          <a:lstStyle/>
          <a:p>
            <a:fld id="{900C012F-2EBA-4129-B396-334EF866595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C53306B-DF7F-46C2-81FF-83F711679716}" type="datetime1">
              <a:rPr lang="en-US" smtClean="0"/>
              <a:t>4/1/2013</a:t>
            </a:fld>
            <a:endParaRPr lang="en-US"/>
          </a:p>
        </p:txBody>
      </p:sp>
      <p:sp>
        <p:nvSpPr>
          <p:cNvPr id="5" name="Footer Placeholder 4"/>
          <p:cNvSpPr>
            <a:spLocks noGrp="1"/>
          </p:cNvSpPr>
          <p:nvPr>
            <p:ph type="ftr" sz="quarter" idx="11"/>
          </p:nvPr>
        </p:nvSpPr>
        <p:spPr/>
        <p:txBody>
          <a:bodyPr/>
          <a:lstStyle/>
          <a:p>
            <a:r>
              <a:rPr lang="en-US" smtClean="0"/>
              <a:t>Rinaldi Munir/Informatika-STEI ITB</a:t>
            </a:r>
            <a:endParaRPr lang="en-US"/>
          </a:p>
        </p:txBody>
      </p:sp>
      <p:sp>
        <p:nvSpPr>
          <p:cNvPr id="6" name="Slide Number Placeholder 5"/>
          <p:cNvSpPr>
            <a:spLocks noGrp="1"/>
          </p:cNvSpPr>
          <p:nvPr>
            <p:ph type="sldNum" sz="quarter" idx="12"/>
          </p:nvPr>
        </p:nvSpPr>
        <p:spPr/>
        <p:txBody>
          <a:bodyPr/>
          <a:lstStyle/>
          <a:p>
            <a:fld id="{900C012F-2EBA-4129-B396-334EF866595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4CE75F9-1D9F-4D0A-9D23-7B4E5D3B15DF}" type="datetime1">
              <a:rPr lang="en-US" smtClean="0"/>
              <a:t>4/1/2013</a:t>
            </a:fld>
            <a:endParaRPr lang="en-US"/>
          </a:p>
        </p:txBody>
      </p:sp>
      <p:sp>
        <p:nvSpPr>
          <p:cNvPr id="6" name="Footer Placeholder 5"/>
          <p:cNvSpPr>
            <a:spLocks noGrp="1"/>
          </p:cNvSpPr>
          <p:nvPr>
            <p:ph type="ftr" sz="quarter" idx="11"/>
          </p:nvPr>
        </p:nvSpPr>
        <p:spPr/>
        <p:txBody>
          <a:bodyPr/>
          <a:lstStyle/>
          <a:p>
            <a:r>
              <a:rPr lang="en-US" smtClean="0"/>
              <a:t>Rinaldi Munir/Informatika-STEI ITB</a:t>
            </a:r>
            <a:endParaRPr lang="en-US"/>
          </a:p>
        </p:txBody>
      </p:sp>
      <p:sp>
        <p:nvSpPr>
          <p:cNvPr id="7" name="Slide Number Placeholder 6"/>
          <p:cNvSpPr>
            <a:spLocks noGrp="1"/>
          </p:cNvSpPr>
          <p:nvPr>
            <p:ph type="sldNum" sz="quarter" idx="12"/>
          </p:nvPr>
        </p:nvSpPr>
        <p:spPr/>
        <p:txBody>
          <a:bodyPr/>
          <a:lstStyle/>
          <a:p>
            <a:fld id="{900C012F-2EBA-4129-B396-334EF866595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F6F0B72-1B4A-4B3C-A37D-C51D9C001C30}" type="datetime1">
              <a:rPr lang="en-US" smtClean="0"/>
              <a:t>4/1/2013</a:t>
            </a:fld>
            <a:endParaRPr lang="en-US"/>
          </a:p>
        </p:txBody>
      </p:sp>
      <p:sp>
        <p:nvSpPr>
          <p:cNvPr id="8" name="Footer Placeholder 7"/>
          <p:cNvSpPr>
            <a:spLocks noGrp="1"/>
          </p:cNvSpPr>
          <p:nvPr>
            <p:ph type="ftr" sz="quarter" idx="11"/>
          </p:nvPr>
        </p:nvSpPr>
        <p:spPr/>
        <p:txBody>
          <a:bodyPr/>
          <a:lstStyle/>
          <a:p>
            <a:r>
              <a:rPr lang="en-US" smtClean="0"/>
              <a:t>Rinaldi Munir/Informatika-STEI ITB</a:t>
            </a:r>
            <a:endParaRPr lang="en-US"/>
          </a:p>
        </p:txBody>
      </p:sp>
      <p:sp>
        <p:nvSpPr>
          <p:cNvPr id="9" name="Slide Number Placeholder 8"/>
          <p:cNvSpPr>
            <a:spLocks noGrp="1"/>
          </p:cNvSpPr>
          <p:nvPr>
            <p:ph type="sldNum" sz="quarter" idx="12"/>
          </p:nvPr>
        </p:nvSpPr>
        <p:spPr/>
        <p:txBody>
          <a:bodyPr/>
          <a:lstStyle/>
          <a:p>
            <a:fld id="{900C012F-2EBA-4129-B396-334EF866595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6038CED-2427-4EC5-9373-0EBDD9E692F4}" type="datetime1">
              <a:rPr lang="en-US" smtClean="0"/>
              <a:t>4/1/2013</a:t>
            </a:fld>
            <a:endParaRPr lang="en-US"/>
          </a:p>
        </p:txBody>
      </p:sp>
      <p:sp>
        <p:nvSpPr>
          <p:cNvPr id="4" name="Footer Placeholder 3"/>
          <p:cNvSpPr>
            <a:spLocks noGrp="1"/>
          </p:cNvSpPr>
          <p:nvPr>
            <p:ph type="ftr" sz="quarter" idx="11"/>
          </p:nvPr>
        </p:nvSpPr>
        <p:spPr/>
        <p:txBody>
          <a:bodyPr/>
          <a:lstStyle/>
          <a:p>
            <a:r>
              <a:rPr lang="en-US" smtClean="0"/>
              <a:t>Rinaldi Munir/Informatika-STEI ITB</a:t>
            </a:r>
            <a:endParaRPr lang="en-US"/>
          </a:p>
        </p:txBody>
      </p:sp>
      <p:sp>
        <p:nvSpPr>
          <p:cNvPr id="5" name="Slide Number Placeholder 4"/>
          <p:cNvSpPr>
            <a:spLocks noGrp="1"/>
          </p:cNvSpPr>
          <p:nvPr>
            <p:ph type="sldNum" sz="quarter" idx="12"/>
          </p:nvPr>
        </p:nvSpPr>
        <p:spPr/>
        <p:txBody>
          <a:bodyPr/>
          <a:lstStyle/>
          <a:p>
            <a:fld id="{900C012F-2EBA-4129-B396-334EF866595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7A0C8F-E1E3-493F-A2BD-5BAC9EB512DA}" type="datetime1">
              <a:rPr lang="en-US" smtClean="0"/>
              <a:t>4/1/2013</a:t>
            </a:fld>
            <a:endParaRPr lang="en-US"/>
          </a:p>
        </p:txBody>
      </p:sp>
      <p:sp>
        <p:nvSpPr>
          <p:cNvPr id="3" name="Footer Placeholder 2"/>
          <p:cNvSpPr>
            <a:spLocks noGrp="1"/>
          </p:cNvSpPr>
          <p:nvPr>
            <p:ph type="ftr" sz="quarter" idx="11"/>
          </p:nvPr>
        </p:nvSpPr>
        <p:spPr/>
        <p:txBody>
          <a:bodyPr/>
          <a:lstStyle/>
          <a:p>
            <a:r>
              <a:rPr lang="en-US" smtClean="0"/>
              <a:t>Rinaldi Munir/Informatika-STEI ITB</a:t>
            </a:r>
            <a:endParaRPr lang="en-US"/>
          </a:p>
        </p:txBody>
      </p:sp>
      <p:sp>
        <p:nvSpPr>
          <p:cNvPr id="4" name="Slide Number Placeholder 3"/>
          <p:cNvSpPr>
            <a:spLocks noGrp="1"/>
          </p:cNvSpPr>
          <p:nvPr>
            <p:ph type="sldNum" sz="quarter" idx="12"/>
          </p:nvPr>
        </p:nvSpPr>
        <p:spPr/>
        <p:txBody>
          <a:bodyPr/>
          <a:lstStyle/>
          <a:p>
            <a:fld id="{900C012F-2EBA-4129-B396-334EF866595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446CCE-A9D2-4C0C-B410-52E69E6BCF4E}" type="datetime1">
              <a:rPr lang="en-US" smtClean="0"/>
              <a:t>4/1/2013</a:t>
            </a:fld>
            <a:endParaRPr lang="en-US"/>
          </a:p>
        </p:txBody>
      </p:sp>
      <p:sp>
        <p:nvSpPr>
          <p:cNvPr id="6" name="Footer Placeholder 5"/>
          <p:cNvSpPr>
            <a:spLocks noGrp="1"/>
          </p:cNvSpPr>
          <p:nvPr>
            <p:ph type="ftr" sz="quarter" idx="11"/>
          </p:nvPr>
        </p:nvSpPr>
        <p:spPr/>
        <p:txBody>
          <a:bodyPr/>
          <a:lstStyle/>
          <a:p>
            <a:r>
              <a:rPr lang="en-US" smtClean="0"/>
              <a:t>Rinaldi Munir/Informatika-STEI ITB</a:t>
            </a:r>
            <a:endParaRPr lang="en-US"/>
          </a:p>
        </p:txBody>
      </p:sp>
      <p:sp>
        <p:nvSpPr>
          <p:cNvPr id="7" name="Slide Number Placeholder 6"/>
          <p:cNvSpPr>
            <a:spLocks noGrp="1"/>
          </p:cNvSpPr>
          <p:nvPr>
            <p:ph type="sldNum" sz="quarter" idx="12"/>
          </p:nvPr>
        </p:nvSpPr>
        <p:spPr/>
        <p:txBody>
          <a:bodyPr/>
          <a:lstStyle/>
          <a:p>
            <a:fld id="{900C012F-2EBA-4129-B396-334EF866595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6A1C58-B47B-4B18-8A35-A3356ABFA974}" type="datetime1">
              <a:rPr lang="en-US" smtClean="0"/>
              <a:t>4/1/2013</a:t>
            </a:fld>
            <a:endParaRPr lang="en-US"/>
          </a:p>
        </p:txBody>
      </p:sp>
      <p:sp>
        <p:nvSpPr>
          <p:cNvPr id="6" name="Footer Placeholder 5"/>
          <p:cNvSpPr>
            <a:spLocks noGrp="1"/>
          </p:cNvSpPr>
          <p:nvPr>
            <p:ph type="ftr" sz="quarter" idx="11"/>
          </p:nvPr>
        </p:nvSpPr>
        <p:spPr/>
        <p:txBody>
          <a:bodyPr/>
          <a:lstStyle/>
          <a:p>
            <a:r>
              <a:rPr lang="en-US" smtClean="0"/>
              <a:t>Rinaldi Munir/Informatika-STEI ITB</a:t>
            </a:r>
            <a:endParaRPr lang="en-US"/>
          </a:p>
        </p:txBody>
      </p:sp>
      <p:sp>
        <p:nvSpPr>
          <p:cNvPr id="7" name="Slide Number Placeholder 6"/>
          <p:cNvSpPr>
            <a:spLocks noGrp="1"/>
          </p:cNvSpPr>
          <p:nvPr>
            <p:ph type="sldNum" sz="quarter" idx="12"/>
          </p:nvPr>
        </p:nvSpPr>
        <p:spPr/>
        <p:txBody>
          <a:bodyPr/>
          <a:lstStyle/>
          <a:p>
            <a:fld id="{900C012F-2EBA-4129-B396-334EF866595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30C081-90C9-4215-A80E-74D7C9AAD969}" type="datetime1">
              <a:rPr lang="en-US" smtClean="0"/>
              <a:t>4/1/2013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Rinaldi Munir/Informatika-STEI ITB</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0C012F-2EBA-4129-B396-334EF866595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en.wikipedia.org/w/index.php?title=Guido_Bertoni&amp;action=edit&amp;redlink=1" TargetMode="External"/><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hyperlink" Target="http://en.wikipedia.org/w/index.php?title=Gilles_Van_Assche&amp;action=edit&amp;redlink=1" TargetMode="External"/><Relationship Id="rId4" Type="http://schemas.openxmlformats.org/officeDocument/2006/relationships/hyperlink" Target="http://en.wikipedia.org/w/index.php?title=Micha%C3%ABl_Peeter&amp;action=edit&amp;redlink=1"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en.wikipedia.org/wiki/Sponge_function" TargetMode="External"/><Relationship Id="rId2" Type="http://schemas.openxmlformats.org/officeDocument/2006/relationships/hyperlink" Target="http://en.wikipedia.org/wiki/NIST_hash_function_competition"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keccak.noekeon.org/specs_summary.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en.wikipedia.org/w/index.php?title=Florian_Mendel&amp;action=edit&amp;redlink=1" TargetMode="External"/><Relationship Id="rId2" Type="http://schemas.openxmlformats.org/officeDocument/2006/relationships/hyperlink" Target="http://en.wikipedia.org/w/index.php?title=Krystian_Matusiewicz&amp;action=edit&amp;redlink=1" TargetMode="External"/><Relationship Id="rId1" Type="http://schemas.openxmlformats.org/officeDocument/2006/relationships/slideLayout" Target="../slideLayouts/slideLayout2.xml"/><Relationship Id="rId5" Type="http://schemas.openxmlformats.org/officeDocument/2006/relationships/hyperlink" Target="http://en.wikipedia.org/w/index.php?title=Martin_Schl%C3%A4ffer&amp;action=edit&amp;redlink=1" TargetMode="External"/><Relationship Id="rId4" Type="http://schemas.openxmlformats.org/officeDocument/2006/relationships/hyperlink" Target="http://en.wikipedia.org/w/index.php?title=Christian_Rechberger&amp;action=edit&amp;redlink=1"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en.wikipedia.org/w/index.php?title=Hongjun_Wu&amp;action=edit&amp;redlink=1"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en.wikipedia.org/w/index.php?title=Micha%C3%ABl_Peeter&amp;action=edit&amp;redlink=1" TargetMode="External"/><Relationship Id="rId2" Type="http://schemas.openxmlformats.org/officeDocument/2006/relationships/hyperlink" Target="http://en.wikipedia.org/w/index.php?title=Guido_Bertoni&amp;action=edit&amp;redlink=1" TargetMode="External"/><Relationship Id="rId1" Type="http://schemas.openxmlformats.org/officeDocument/2006/relationships/slideLayout" Target="../slideLayouts/slideLayout2.xml"/><Relationship Id="rId5" Type="http://schemas.openxmlformats.org/officeDocument/2006/relationships/hyperlink" Target="http://en.wikipedia.org/wiki/Cryptographic_hash_function" TargetMode="External"/><Relationship Id="rId4" Type="http://schemas.openxmlformats.org/officeDocument/2006/relationships/hyperlink" Target="http://en.wikipedia.org/w/index.php?title=Gilles_Van_Assche&amp;action=edit&amp;redlink=1"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en.wikipedia.org/wiki/Jon_Callas" TargetMode="External"/><Relationship Id="rId3" Type="http://schemas.openxmlformats.org/officeDocument/2006/relationships/hyperlink" Target="http://en.wikipedia.org/wiki/Stefan_Lucks" TargetMode="External"/><Relationship Id="rId7" Type="http://schemas.openxmlformats.org/officeDocument/2006/relationships/hyperlink" Target="http://en.wikipedia.org/w/index.php?title=Tadayoshi_Kohno&amp;action=edit&amp;redlink=1" TargetMode="External"/><Relationship Id="rId2" Type="http://schemas.openxmlformats.org/officeDocument/2006/relationships/hyperlink" Target="http://en.wikipedia.org/wiki/Bruce_Schneier" TargetMode="External"/><Relationship Id="rId1" Type="http://schemas.openxmlformats.org/officeDocument/2006/relationships/slideLayout" Target="../slideLayouts/slideLayout2.xml"/><Relationship Id="rId6" Type="http://schemas.openxmlformats.org/officeDocument/2006/relationships/hyperlink" Target="http://en.wikipedia.org/wiki/Mihir_Bellare" TargetMode="External"/><Relationship Id="rId5" Type="http://schemas.openxmlformats.org/officeDocument/2006/relationships/hyperlink" Target="http://en.wikipedia.org/w/index.php?title=Doug_Whiting&amp;action=edit&amp;redlink=1" TargetMode="External"/><Relationship Id="rId10" Type="http://schemas.openxmlformats.org/officeDocument/2006/relationships/hyperlink" Target="http://en.wikipedia.org/wiki/Cryptographic_hash_function" TargetMode="External"/><Relationship Id="rId4" Type="http://schemas.openxmlformats.org/officeDocument/2006/relationships/hyperlink" Target="http://en.wikipedia.org/wiki/Niels_Ferguson" TargetMode="External"/><Relationship Id="rId9" Type="http://schemas.openxmlformats.org/officeDocument/2006/relationships/hyperlink" Target="http://en.wikipedia.org/w/index.php?title=Jesse_Walker_%28programmer%29&amp;action=edit&amp;redlink=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Kompetisi</a:t>
            </a:r>
            <a:r>
              <a:rPr lang="en-US" dirty="0" smtClean="0"/>
              <a:t> </a:t>
            </a:r>
            <a:r>
              <a:rPr lang="en-US" dirty="0" err="1" smtClean="0"/>
              <a:t>Fungsi</a:t>
            </a:r>
            <a:r>
              <a:rPr lang="en-US" dirty="0" smtClean="0"/>
              <a:t> Hash NIST</a:t>
            </a:r>
            <a:br>
              <a:rPr lang="en-US" dirty="0" smtClean="0"/>
            </a:br>
            <a:r>
              <a:rPr lang="en-US" dirty="0" smtClean="0"/>
              <a:t>(SHA-3)</a:t>
            </a:r>
            <a:endParaRPr lang="en-US" dirty="0"/>
          </a:p>
        </p:txBody>
      </p:sp>
      <p:sp>
        <p:nvSpPr>
          <p:cNvPr id="3" name="Subtitle 2"/>
          <p:cNvSpPr>
            <a:spLocks noGrp="1"/>
          </p:cNvSpPr>
          <p:nvPr>
            <p:ph type="subTitle" idx="1"/>
          </p:nvPr>
        </p:nvSpPr>
        <p:spPr/>
        <p:txBody>
          <a:bodyPr>
            <a:normAutofit/>
          </a:bodyPr>
          <a:lstStyle/>
          <a:p>
            <a:r>
              <a:rPr lang="en-US" dirty="0" err="1" smtClean="0"/>
              <a:t>Bahan</a:t>
            </a:r>
            <a:r>
              <a:rPr lang="en-US" dirty="0" smtClean="0"/>
              <a:t> </a:t>
            </a:r>
            <a:r>
              <a:rPr lang="en-US" dirty="0" err="1" smtClean="0"/>
              <a:t>Kuliah</a:t>
            </a:r>
            <a:r>
              <a:rPr lang="en-US" dirty="0" smtClean="0"/>
              <a:t> IF3058 </a:t>
            </a:r>
            <a:r>
              <a:rPr lang="en-US" dirty="0" err="1" smtClean="0"/>
              <a:t>Kriptografi</a:t>
            </a:r>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Rinaldi Munir/Informatika-STEI ITB</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dan</a:t>
            </a:r>
            <a:r>
              <a:rPr lang="en-US" dirty="0" smtClean="0"/>
              <a:t> </a:t>
            </a:r>
            <a:r>
              <a:rPr lang="en-US" dirty="0" err="1" smtClean="0"/>
              <a:t>pemenangnya</a:t>
            </a:r>
            <a:r>
              <a:rPr lang="en-US" dirty="0" smtClean="0"/>
              <a:t> </a:t>
            </a:r>
            <a:r>
              <a:rPr lang="en-US" dirty="0" err="1" smtClean="0"/>
              <a:t>adalah</a:t>
            </a:r>
            <a:r>
              <a:rPr lang="en-US" dirty="0" smtClean="0"/>
              <a:t>…</a:t>
            </a:r>
            <a:endParaRPr lang="en-US" dirty="0"/>
          </a:p>
        </p:txBody>
      </p:sp>
      <p:sp>
        <p:nvSpPr>
          <p:cNvPr id="3" name="Content Placeholder 2"/>
          <p:cNvSpPr>
            <a:spLocks noGrp="1"/>
          </p:cNvSpPr>
          <p:nvPr>
            <p:ph idx="1"/>
          </p:nvPr>
        </p:nvSpPr>
        <p:spPr/>
        <p:txBody>
          <a:bodyPr>
            <a:normAutofit fontScale="92500" lnSpcReduction="10000"/>
          </a:bodyPr>
          <a:lstStyle/>
          <a:p>
            <a:pPr algn="ctr">
              <a:buNone/>
            </a:pPr>
            <a:r>
              <a:rPr lang="en-US" sz="4400" b="1" dirty="0" err="1" smtClean="0"/>
              <a:t>Keccak</a:t>
            </a:r>
            <a:endParaRPr lang="en-US" sz="4400" b="1" dirty="0" smtClean="0"/>
          </a:p>
          <a:p>
            <a:pPr algn="ctr">
              <a:buNone/>
            </a:pPr>
            <a:endParaRPr lang="en-US" sz="4400" b="1" dirty="0" smtClean="0"/>
          </a:p>
          <a:p>
            <a:pPr algn="ctr">
              <a:buNone/>
            </a:pPr>
            <a:endParaRPr lang="en-US" sz="4400" b="1" dirty="0"/>
          </a:p>
          <a:p>
            <a:pPr algn="ctr">
              <a:buNone/>
            </a:pPr>
            <a:endParaRPr lang="en-US" sz="4400" b="1" dirty="0" smtClean="0"/>
          </a:p>
          <a:p>
            <a:pPr algn="ctr">
              <a:buNone/>
            </a:pPr>
            <a:endParaRPr lang="en-US" sz="4400" b="1" dirty="0"/>
          </a:p>
          <a:p>
            <a:pPr algn="ctr">
              <a:buNone/>
            </a:pPr>
            <a:endParaRPr lang="en-US" dirty="0" smtClean="0"/>
          </a:p>
          <a:p>
            <a:pPr algn="ctr">
              <a:buNone/>
            </a:pPr>
            <a:r>
              <a:rPr lang="en-US" dirty="0" err="1" smtClean="0"/>
              <a:t>Keccak</a:t>
            </a:r>
            <a:r>
              <a:rPr lang="en-US" dirty="0" smtClean="0"/>
              <a:t> </a:t>
            </a:r>
            <a:r>
              <a:rPr lang="en-US" dirty="0" err="1" smtClean="0"/>
              <a:t>terpilih</a:t>
            </a:r>
            <a:r>
              <a:rPr lang="en-US" dirty="0" smtClean="0"/>
              <a:t> </a:t>
            </a:r>
            <a:r>
              <a:rPr lang="en-US" dirty="0" err="1" smtClean="0"/>
              <a:t>sebagai</a:t>
            </a:r>
            <a:r>
              <a:rPr lang="en-US" dirty="0" smtClean="0"/>
              <a:t> SHA-3</a:t>
            </a:r>
          </a:p>
          <a:p>
            <a:pPr algn="ctr">
              <a:buNone/>
            </a:pPr>
            <a:endParaRPr lang="en-US" sz="4400" b="1" dirty="0"/>
          </a:p>
          <a:p>
            <a:pPr algn="ctr">
              <a:buNone/>
            </a:pPr>
            <a:endParaRPr lang="en-US" sz="4400" b="1" dirty="0"/>
          </a:p>
        </p:txBody>
      </p:sp>
      <p:sp>
        <p:nvSpPr>
          <p:cNvPr id="4" name="Footer Placeholder 3"/>
          <p:cNvSpPr>
            <a:spLocks noGrp="1"/>
          </p:cNvSpPr>
          <p:nvPr>
            <p:ph type="ftr" sz="quarter" idx="11"/>
          </p:nvPr>
        </p:nvSpPr>
        <p:spPr/>
        <p:txBody>
          <a:bodyPr/>
          <a:lstStyle/>
          <a:p>
            <a:r>
              <a:rPr lang="en-US" smtClean="0"/>
              <a:t>Rinaldi Munir/Informatika-STEI ITB</a:t>
            </a:r>
            <a:endParaRPr lang="en-US"/>
          </a:p>
        </p:txBody>
      </p:sp>
      <p:pic>
        <p:nvPicPr>
          <p:cNvPr id="3074" name="Picture 2" descr="Les quatre auteurs de la fonction de hachage Keccak. De gauche à droite, Michaël Peeters (NXP Semiconductors), Guido Bertoni, Gilles Van Assche et Joan Daemen (tous trois chez STMicroelectronics)"/>
          <p:cNvPicPr>
            <a:picLocks noChangeAspect="1" noChangeArrowheads="1"/>
          </p:cNvPicPr>
          <p:nvPr/>
        </p:nvPicPr>
        <p:blipFill>
          <a:blip r:embed="rId2"/>
          <a:srcRect/>
          <a:stretch>
            <a:fillRect/>
          </a:stretch>
        </p:blipFill>
        <p:spPr bwMode="auto">
          <a:xfrm>
            <a:off x="1828800" y="2362200"/>
            <a:ext cx="5086350" cy="2543175"/>
          </a:xfrm>
          <a:prstGeom prst="rect">
            <a:avLst/>
          </a:prstGeom>
          <a:noFill/>
        </p:spPr>
      </p:pic>
      <p:sp>
        <p:nvSpPr>
          <p:cNvPr id="6" name="TextBox 5"/>
          <p:cNvSpPr txBox="1"/>
          <p:nvPr/>
        </p:nvSpPr>
        <p:spPr>
          <a:xfrm>
            <a:off x="1371600" y="5029200"/>
            <a:ext cx="6730176" cy="369332"/>
          </a:xfrm>
          <a:prstGeom prst="rect">
            <a:avLst/>
          </a:prstGeom>
          <a:noFill/>
        </p:spPr>
        <p:txBody>
          <a:bodyPr wrap="none" rtlCol="0">
            <a:spAutoFit/>
          </a:bodyPr>
          <a:lstStyle/>
          <a:p>
            <a:r>
              <a:rPr lang="en-US" dirty="0" smtClean="0">
                <a:hlinkClick r:id="rId3" tooltip="Guido Bertoni (page does not exist)"/>
              </a:rPr>
              <a:t>Guido Breton</a:t>
            </a:r>
            <a:r>
              <a:rPr lang="en-US" dirty="0" smtClean="0"/>
              <a:t>, Joan </a:t>
            </a:r>
            <a:r>
              <a:rPr lang="en-US" dirty="0" err="1" smtClean="0"/>
              <a:t>Daemen</a:t>
            </a:r>
            <a:r>
              <a:rPr lang="en-US" dirty="0" smtClean="0"/>
              <a:t>, </a:t>
            </a:r>
            <a:r>
              <a:rPr lang="en-US" dirty="0" err="1" smtClean="0">
                <a:hlinkClick r:id="rId4" tooltip="Michaël Peeter (page does not exist)"/>
              </a:rPr>
              <a:t>Michaël</a:t>
            </a:r>
            <a:r>
              <a:rPr lang="en-US" dirty="0" smtClean="0">
                <a:hlinkClick r:id="rId4" tooltip="Michaël Peeter (page does not exist)"/>
              </a:rPr>
              <a:t> </a:t>
            </a:r>
            <a:r>
              <a:rPr lang="en-US" dirty="0" err="1" smtClean="0">
                <a:hlinkClick r:id="rId4" tooltip="Michaël Peeter (page does not exist)"/>
              </a:rPr>
              <a:t>Peeters</a:t>
            </a:r>
            <a:r>
              <a:rPr lang="en-US" dirty="0" smtClean="0"/>
              <a:t> and </a:t>
            </a:r>
            <a:r>
              <a:rPr lang="en-US" dirty="0" smtClean="0">
                <a:hlinkClick r:id="rId5" tooltip="Gilles Van Assche (page does not exist)"/>
              </a:rPr>
              <a:t>Gilles Van </a:t>
            </a:r>
            <a:r>
              <a:rPr lang="en-US" dirty="0" err="1" smtClean="0">
                <a:hlinkClick r:id="rId5" tooltip="Gilles Van Assche (page does not exist)"/>
              </a:rPr>
              <a:t>Assche</a:t>
            </a:r>
            <a:r>
              <a:rPr lang="en-US" dirty="0" smtClean="0"/>
              <a:t>.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Kriteria</a:t>
            </a:r>
            <a:r>
              <a:rPr lang="en-US" dirty="0" smtClean="0"/>
              <a:t> </a:t>
            </a:r>
            <a:r>
              <a:rPr lang="en-US" dirty="0" err="1" smtClean="0"/>
              <a:t>Penilaian</a:t>
            </a:r>
            <a:r>
              <a:rPr lang="en-US" dirty="0" smtClean="0"/>
              <a:t> </a:t>
            </a:r>
            <a:r>
              <a:rPr lang="en-US" dirty="0" err="1" smtClean="0"/>
              <a:t>oleh</a:t>
            </a:r>
            <a:r>
              <a:rPr lang="en-US" dirty="0" smtClean="0"/>
              <a:t> NIST</a:t>
            </a:r>
            <a:endParaRPr lang="en-US" dirty="0"/>
          </a:p>
        </p:txBody>
      </p:sp>
      <p:sp>
        <p:nvSpPr>
          <p:cNvPr id="3" name="Content Placeholder 2"/>
          <p:cNvSpPr>
            <a:spLocks noGrp="1"/>
          </p:cNvSpPr>
          <p:nvPr>
            <p:ph idx="1"/>
          </p:nvPr>
        </p:nvSpPr>
        <p:spPr>
          <a:xfrm>
            <a:off x="457200" y="1600200"/>
            <a:ext cx="8229600" cy="4800600"/>
          </a:xfrm>
        </p:spPr>
        <p:txBody>
          <a:bodyPr>
            <a:normAutofit fontScale="55000" lnSpcReduction="20000"/>
          </a:bodyPr>
          <a:lstStyle/>
          <a:p>
            <a:pPr>
              <a:buNone/>
            </a:pPr>
            <a:r>
              <a:rPr lang="en-US" dirty="0" smtClean="0"/>
              <a:t>NIST noted some factors that figured into its selection as it announced the finalists:</a:t>
            </a:r>
            <a:r>
              <a:rPr lang="en-US" baseline="30000" dirty="0" smtClean="0">
                <a:hlinkClick r:id="rId2"/>
              </a:rPr>
              <a:t>[11]</a:t>
            </a:r>
            <a:endParaRPr lang="en-US" dirty="0" smtClean="0"/>
          </a:p>
          <a:p>
            <a:r>
              <a:rPr lang="en-US" dirty="0" smtClean="0"/>
              <a:t>Performance: "A couple of algorithms were wounded or eliminated by very large [hardware gate] area requirement – it seemed that the area they required precluded their use in too much of the potential application space.“</a:t>
            </a:r>
          </a:p>
          <a:p>
            <a:endParaRPr lang="en-US" dirty="0" smtClean="0"/>
          </a:p>
          <a:p>
            <a:r>
              <a:rPr lang="en-US" dirty="0" smtClean="0"/>
              <a:t>Security: "We preferred to be conservative about security, and in some cases did not select algorithms with exceptional performance, largely because something about them made us 'nervous,' even though we knew of no clear attack against the full algorithm.“</a:t>
            </a:r>
          </a:p>
          <a:p>
            <a:endParaRPr lang="en-US" dirty="0" smtClean="0"/>
          </a:p>
          <a:p>
            <a:r>
              <a:rPr lang="en-US" dirty="0" smtClean="0"/>
              <a:t>Analysis: "NIST eliminated several algorithms because of the extent of their second-round tweaks or because of a relative lack of reported cryptanalysis – either tended to create the suspicion that the design might not yet be fully tested and mature.“</a:t>
            </a:r>
          </a:p>
          <a:p>
            <a:endParaRPr lang="en-US" dirty="0" smtClean="0"/>
          </a:p>
          <a:p>
            <a:r>
              <a:rPr lang="en-US" dirty="0" smtClean="0"/>
              <a:t>Diversity: The finalists included hashes based on different modes of operation, including the HAIFA and </a:t>
            </a:r>
            <a:r>
              <a:rPr lang="en-US" dirty="0" smtClean="0">
                <a:hlinkClick r:id="rId3" tooltip="Sponge function"/>
              </a:rPr>
              <a:t>sponge function</a:t>
            </a:r>
            <a:r>
              <a:rPr lang="en-US" dirty="0" smtClean="0"/>
              <a:t> constructions, and with different internal structures, including ones based on AES, </a:t>
            </a:r>
            <a:r>
              <a:rPr lang="en-US" dirty="0" err="1" smtClean="0"/>
              <a:t>bitslicing</a:t>
            </a:r>
            <a:r>
              <a:rPr lang="en-US" dirty="0" smtClean="0"/>
              <a:t>, and alternating XOR with addition.</a:t>
            </a:r>
          </a:p>
          <a:p>
            <a:endParaRPr lang="en-US" dirty="0"/>
          </a:p>
        </p:txBody>
      </p:sp>
      <p:sp>
        <p:nvSpPr>
          <p:cNvPr id="4" name="Footer Placeholder 3"/>
          <p:cNvSpPr>
            <a:spLocks noGrp="1"/>
          </p:cNvSpPr>
          <p:nvPr>
            <p:ph type="ftr" sz="quarter" idx="11"/>
          </p:nvPr>
        </p:nvSpPr>
        <p:spPr/>
        <p:txBody>
          <a:bodyPr/>
          <a:lstStyle/>
          <a:p>
            <a:r>
              <a:rPr lang="en-US" smtClean="0"/>
              <a:t>Rinaldi Munir/Informatika-STEI ITB</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Sekilas</a:t>
            </a:r>
            <a:r>
              <a:rPr lang="en-US" dirty="0" smtClean="0"/>
              <a:t> </a:t>
            </a:r>
            <a:r>
              <a:rPr lang="en-US" dirty="0" err="1" smtClean="0"/>
              <a:t>Keccak</a:t>
            </a:r>
            <a:endParaRPr lang="en-US" dirty="0"/>
          </a:p>
        </p:txBody>
      </p:sp>
      <p:sp>
        <p:nvSpPr>
          <p:cNvPr id="3" name="Content Placeholder 2"/>
          <p:cNvSpPr>
            <a:spLocks noGrp="1"/>
          </p:cNvSpPr>
          <p:nvPr>
            <p:ph idx="1"/>
          </p:nvPr>
        </p:nvSpPr>
        <p:spPr/>
        <p:txBody>
          <a:bodyPr>
            <a:normAutofit fontScale="85000" lnSpcReduction="20000"/>
          </a:bodyPr>
          <a:lstStyle/>
          <a:p>
            <a:r>
              <a:rPr lang="id-ID" dirty="0" smtClean="0"/>
              <a:t>Nama 'Keccak' berasal dari 'Kecak', tarian Bali. </a:t>
            </a:r>
            <a:endParaRPr lang="en-US" dirty="0" smtClean="0"/>
          </a:p>
          <a:p>
            <a:endParaRPr lang="en-US" dirty="0" smtClean="0"/>
          </a:p>
          <a:p>
            <a:r>
              <a:rPr lang="id-ID" dirty="0" smtClean="0"/>
              <a:t>Keccak berbeda dari </a:t>
            </a:r>
            <a:r>
              <a:rPr lang="en-US" dirty="0" err="1" smtClean="0"/>
              <a:t>finalis</a:t>
            </a:r>
            <a:r>
              <a:rPr lang="en-US" dirty="0" smtClean="0"/>
              <a:t> </a:t>
            </a:r>
            <a:r>
              <a:rPr lang="id-ID" dirty="0" smtClean="0"/>
              <a:t>SHA3 lainnya dalam hal </a:t>
            </a:r>
            <a:r>
              <a:rPr lang="en-US" dirty="0" smtClean="0"/>
              <a:t>m</a:t>
            </a:r>
            <a:r>
              <a:rPr lang="id-ID" dirty="0" smtClean="0"/>
              <a:t>enggunakan </a:t>
            </a:r>
            <a:r>
              <a:rPr lang="en-US" dirty="0" err="1" smtClean="0"/>
              <a:t>konstruksi</a:t>
            </a:r>
            <a:r>
              <a:rPr lang="en-US" dirty="0" smtClean="0"/>
              <a:t> </a:t>
            </a:r>
            <a:r>
              <a:rPr lang="id-ID" dirty="0" smtClean="0"/>
              <a:t>'spons' </a:t>
            </a:r>
            <a:r>
              <a:rPr lang="en-US" dirty="0" smtClean="0"/>
              <a:t>(</a:t>
            </a:r>
            <a:r>
              <a:rPr lang="en-US" i="1" dirty="0" smtClean="0"/>
              <a:t>sponge construction</a:t>
            </a:r>
            <a:r>
              <a:rPr lang="en-US" dirty="0" smtClean="0"/>
              <a:t>)</a:t>
            </a:r>
            <a:r>
              <a:rPr lang="id-ID" dirty="0" smtClean="0"/>
              <a:t>. </a:t>
            </a:r>
            <a:r>
              <a:rPr lang="en-US" dirty="0" err="1" smtClean="0"/>
              <a:t>Jika</a:t>
            </a:r>
            <a:r>
              <a:rPr lang="en-US" dirty="0" smtClean="0"/>
              <a:t> </a:t>
            </a:r>
            <a:r>
              <a:rPr lang="en-US" dirty="0" err="1" smtClean="0"/>
              <a:t>desain</a:t>
            </a:r>
            <a:r>
              <a:rPr lang="id-ID" dirty="0" smtClean="0"/>
              <a:t> lainnya bergantung pada 'fungsi kompresi</a:t>
            </a:r>
            <a:r>
              <a:rPr lang="en-US" dirty="0" smtClean="0"/>
              <a:t>,</a:t>
            </a:r>
            <a:r>
              <a:rPr lang="id-ID" dirty="0" smtClean="0"/>
              <a:t> Keccak menggunakan fungsi non-</a:t>
            </a:r>
            <a:r>
              <a:rPr lang="en-US" dirty="0" err="1" smtClean="0"/>
              <a:t>kompresi</a:t>
            </a:r>
            <a:r>
              <a:rPr lang="id-ID" dirty="0" smtClean="0"/>
              <a:t> untuk menyerap dan kemudian 'memeras' digest singkat. </a:t>
            </a:r>
            <a:endParaRPr lang="en-US" dirty="0" smtClean="0"/>
          </a:p>
          <a:p>
            <a:endParaRPr lang="en-US" dirty="0" smtClean="0"/>
          </a:p>
          <a:p>
            <a:r>
              <a:rPr lang="id-ID" dirty="0" smtClean="0"/>
              <a:t>Ini jelas apakah desain ini lebih baik atau lebih buruk daripada pendekatan yang ada. Tapi itu berbeda. NIST  merasa bahwa dalam kasus ini, yang berbeda adalah lebih baik.</a:t>
            </a:r>
            <a:endParaRPr lang="en-US" dirty="0"/>
          </a:p>
        </p:txBody>
      </p:sp>
      <p:sp>
        <p:nvSpPr>
          <p:cNvPr id="4" name="Footer Placeholder 3"/>
          <p:cNvSpPr>
            <a:spLocks noGrp="1"/>
          </p:cNvSpPr>
          <p:nvPr>
            <p:ph type="ftr" sz="quarter" idx="11"/>
          </p:nvPr>
        </p:nvSpPr>
        <p:spPr/>
        <p:txBody>
          <a:bodyPr/>
          <a:lstStyle/>
          <a:p>
            <a:r>
              <a:rPr lang="en-US" smtClean="0"/>
              <a:t>Rinaldi Munir/Informatika-STEI ITB</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Rinaldi Munir/Informatika-STEI ITB</a:t>
            </a:r>
            <a:endParaRPr lang="en-US"/>
          </a:p>
        </p:txBody>
      </p:sp>
      <p:sp>
        <p:nvSpPr>
          <p:cNvPr id="6" name="TextBox 5"/>
          <p:cNvSpPr txBox="1"/>
          <p:nvPr/>
        </p:nvSpPr>
        <p:spPr>
          <a:xfrm>
            <a:off x="3352800" y="5105400"/>
            <a:ext cx="2743772" cy="461665"/>
          </a:xfrm>
          <a:prstGeom prst="rect">
            <a:avLst/>
          </a:prstGeom>
          <a:noFill/>
        </p:spPr>
        <p:txBody>
          <a:bodyPr wrap="square" rtlCol="0">
            <a:spAutoFit/>
          </a:bodyPr>
          <a:lstStyle/>
          <a:p>
            <a:pPr algn="ctr"/>
            <a:r>
              <a:rPr lang="en-US" sz="2400" b="1" dirty="0" err="1" smtClean="0"/>
              <a:t>Konstruksi</a:t>
            </a:r>
            <a:r>
              <a:rPr lang="en-US" sz="2400" b="1" dirty="0" smtClean="0"/>
              <a:t> </a:t>
            </a:r>
            <a:r>
              <a:rPr lang="en-US" sz="2400" b="1" dirty="0" err="1" smtClean="0"/>
              <a:t>spons</a:t>
            </a:r>
            <a:endParaRPr lang="en-US" sz="2400" b="1" dirty="0"/>
          </a:p>
        </p:txBody>
      </p:sp>
      <p:pic>
        <p:nvPicPr>
          <p:cNvPr id="26628" name="Picture 4" descr="Figure displaying the sponge construction"/>
          <p:cNvPicPr>
            <a:picLocks noChangeAspect="1" noChangeArrowheads="1"/>
          </p:cNvPicPr>
          <p:nvPr/>
        </p:nvPicPr>
        <p:blipFill>
          <a:blip r:embed="rId2"/>
          <a:srcRect/>
          <a:stretch>
            <a:fillRect/>
          </a:stretch>
        </p:blipFill>
        <p:spPr bwMode="auto">
          <a:xfrm>
            <a:off x="1219200" y="1219200"/>
            <a:ext cx="7115175" cy="3590926"/>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70000" lnSpcReduction="20000"/>
          </a:bodyPr>
          <a:lstStyle/>
          <a:p>
            <a:r>
              <a:rPr lang="en-US" dirty="0" smtClean="0"/>
              <a:t>First, the input string is padded with a reversible padding rule and cut into blocks of </a:t>
            </a:r>
            <a:r>
              <a:rPr lang="en-US" i="1" dirty="0" smtClean="0"/>
              <a:t>r</a:t>
            </a:r>
            <a:r>
              <a:rPr lang="en-US" dirty="0" smtClean="0"/>
              <a:t> bits. Then the </a:t>
            </a:r>
            <a:r>
              <a:rPr lang="en-US" i="1" dirty="0" smtClean="0"/>
              <a:t>b</a:t>
            </a:r>
            <a:r>
              <a:rPr lang="en-US" dirty="0" smtClean="0"/>
              <a:t> bits of the state are initialized to zero and the sponge construction proceeds in two phases:</a:t>
            </a:r>
          </a:p>
          <a:p>
            <a:endParaRPr lang="en-US" dirty="0" smtClean="0"/>
          </a:p>
          <a:p>
            <a:pPr>
              <a:buNone/>
            </a:pPr>
            <a:r>
              <a:rPr lang="en-US" dirty="0" smtClean="0"/>
              <a:t>  	(a)  In the absorbing phase, the </a:t>
            </a:r>
            <a:r>
              <a:rPr lang="en-US" i="1" dirty="0" smtClean="0"/>
              <a:t>r</a:t>
            </a:r>
            <a:r>
              <a:rPr lang="en-US" dirty="0" smtClean="0"/>
              <a:t>-bit input blocks are </a:t>
            </a:r>
            <a:r>
              <a:rPr lang="en-US" dirty="0" err="1" smtClean="0"/>
              <a:t>XORed</a:t>
            </a:r>
            <a:r>
              <a:rPr lang="en-US" dirty="0" smtClean="0"/>
              <a:t> into the first </a:t>
            </a:r>
            <a:r>
              <a:rPr lang="en-US" i="1" dirty="0" smtClean="0"/>
              <a:t>r</a:t>
            </a:r>
            <a:r>
              <a:rPr lang="en-US" dirty="0" smtClean="0"/>
              <a:t> bits of the state, interleaved with applications of the function </a:t>
            </a:r>
            <a:r>
              <a:rPr lang="en-US" i="1" dirty="0" smtClean="0"/>
              <a:t>f</a:t>
            </a:r>
            <a:r>
              <a:rPr lang="en-US" dirty="0" smtClean="0"/>
              <a:t>. When all input blocks are processed, the sponge construction switches to the squeezing phase.</a:t>
            </a:r>
          </a:p>
          <a:p>
            <a:pPr>
              <a:buNone/>
            </a:pPr>
            <a:endParaRPr lang="en-US" dirty="0" smtClean="0"/>
          </a:p>
          <a:p>
            <a:pPr>
              <a:buNone/>
            </a:pPr>
            <a:r>
              <a:rPr lang="en-US" dirty="0" smtClean="0"/>
              <a:t>  	(b)  In the squeezing phase, the first r bits of the state are returned as output blocks, interleaved with applications of the function f. The number of output blocks is chosen at will by the user.</a:t>
            </a:r>
          </a:p>
          <a:p>
            <a:endParaRPr lang="en-US" dirty="0" smtClean="0"/>
          </a:p>
          <a:p>
            <a:r>
              <a:rPr lang="en-US" dirty="0" smtClean="0"/>
              <a:t>The last c bits of the state are never directly affected by the input blocks and are never output during the squeezing phase.</a:t>
            </a:r>
            <a:endParaRPr lang="en-US" dirty="0"/>
          </a:p>
        </p:txBody>
      </p:sp>
      <p:sp>
        <p:nvSpPr>
          <p:cNvPr id="4" name="Footer Placeholder 3"/>
          <p:cNvSpPr>
            <a:spLocks noGrp="1"/>
          </p:cNvSpPr>
          <p:nvPr>
            <p:ph type="ftr" sz="quarter" idx="11"/>
          </p:nvPr>
        </p:nvSpPr>
        <p:spPr/>
        <p:txBody>
          <a:bodyPr/>
          <a:lstStyle/>
          <a:p>
            <a:r>
              <a:rPr lang="en-US" smtClean="0"/>
              <a:t>Rinaldi Munir/Informatika-STEI ITB</a:t>
            </a:r>
            <a:endParaRPr lang="en-US"/>
          </a:p>
        </p:txBody>
      </p:sp>
      <p:sp>
        <p:nvSpPr>
          <p:cNvPr id="5" name="TextBox 4"/>
          <p:cNvSpPr txBox="1"/>
          <p:nvPr/>
        </p:nvSpPr>
        <p:spPr>
          <a:xfrm>
            <a:off x="4648200" y="5715000"/>
            <a:ext cx="3726020" cy="369332"/>
          </a:xfrm>
          <a:prstGeom prst="rect">
            <a:avLst/>
          </a:prstGeom>
          <a:noFill/>
        </p:spPr>
        <p:txBody>
          <a:bodyPr wrap="none" rtlCol="0">
            <a:spAutoFit/>
          </a:bodyPr>
          <a:lstStyle/>
          <a:p>
            <a:r>
              <a:rPr lang="en-US" dirty="0" err="1" smtClean="0"/>
              <a:t>Sumber</a:t>
            </a:r>
            <a:r>
              <a:rPr lang="en-US" dirty="0" smtClean="0"/>
              <a:t>: http://sponge.noekeon.org/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67400"/>
          </a:xfrm>
        </p:spPr>
        <p:txBody>
          <a:bodyPr>
            <a:normAutofit fontScale="62500" lnSpcReduction="20000"/>
          </a:bodyPr>
          <a:lstStyle/>
          <a:p>
            <a:pPr>
              <a:buNone/>
            </a:pPr>
            <a:r>
              <a:rPr lang="en-US" dirty="0" err="1" smtClean="0"/>
              <a:t>Keccak</a:t>
            </a:r>
            <a:r>
              <a:rPr lang="en-US" dirty="0" smtClean="0"/>
              <a:t>[</a:t>
            </a:r>
            <a:r>
              <a:rPr lang="en-US" dirty="0" err="1" smtClean="0"/>
              <a:t>r,c</a:t>
            </a:r>
            <a:r>
              <a:rPr lang="en-US" dirty="0" smtClean="0"/>
              <a:t>](M) {</a:t>
            </a:r>
          </a:p>
          <a:p>
            <a:pPr>
              <a:buNone/>
            </a:pPr>
            <a:r>
              <a:rPr lang="en-US" dirty="0" smtClean="0"/>
              <a:t>  </a:t>
            </a:r>
            <a:r>
              <a:rPr lang="en-US" i="1" dirty="0" smtClean="0"/>
              <a:t>Initialization and padding</a:t>
            </a:r>
          </a:p>
          <a:p>
            <a:pPr>
              <a:buNone/>
            </a:pPr>
            <a:r>
              <a:rPr lang="en-US" dirty="0" smtClean="0"/>
              <a:t>  S[</a:t>
            </a:r>
            <a:r>
              <a:rPr lang="en-US" dirty="0" err="1" smtClean="0"/>
              <a:t>x,y</a:t>
            </a:r>
            <a:r>
              <a:rPr lang="en-US" dirty="0" smtClean="0"/>
              <a:t>] = 0,                               </a:t>
            </a:r>
            <a:r>
              <a:rPr lang="en-US" dirty="0" err="1" smtClean="0"/>
              <a:t>forall</a:t>
            </a:r>
            <a:r>
              <a:rPr lang="en-US" dirty="0" smtClean="0"/>
              <a:t> (</a:t>
            </a:r>
            <a:r>
              <a:rPr lang="en-US" dirty="0" err="1" smtClean="0"/>
              <a:t>x,y</a:t>
            </a:r>
            <a:r>
              <a:rPr lang="en-US" dirty="0" smtClean="0"/>
              <a:t>) in (0…4,0…4)</a:t>
            </a:r>
          </a:p>
          <a:p>
            <a:pPr>
              <a:buNone/>
            </a:pPr>
            <a:r>
              <a:rPr lang="en-US" dirty="0" smtClean="0"/>
              <a:t>  P = M || 0x01 || 0x00 || … || 0x00</a:t>
            </a:r>
          </a:p>
          <a:p>
            <a:pPr>
              <a:buNone/>
            </a:pPr>
            <a:r>
              <a:rPr lang="en-US" dirty="0" smtClean="0"/>
              <a:t>  P = P </a:t>
            </a:r>
            <a:r>
              <a:rPr lang="en-US" dirty="0" err="1" smtClean="0"/>
              <a:t>xor</a:t>
            </a:r>
            <a:r>
              <a:rPr lang="en-US" dirty="0" smtClean="0"/>
              <a:t> (0x00 || … || 0x00 || 0x80)</a:t>
            </a:r>
          </a:p>
          <a:p>
            <a:pPr>
              <a:buNone/>
            </a:pPr>
            <a:endParaRPr lang="en-US" dirty="0" smtClean="0"/>
          </a:p>
          <a:p>
            <a:pPr>
              <a:buNone/>
            </a:pPr>
            <a:r>
              <a:rPr lang="en-US" dirty="0" smtClean="0"/>
              <a:t>  </a:t>
            </a:r>
            <a:r>
              <a:rPr lang="en-US" i="1" dirty="0" smtClean="0"/>
              <a:t>Absorbing phase</a:t>
            </a:r>
          </a:p>
          <a:p>
            <a:pPr>
              <a:buNone/>
            </a:pPr>
            <a:r>
              <a:rPr lang="en-US" dirty="0" smtClean="0"/>
              <a:t>  </a:t>
            </a:r>
            <a:r>
              <a:rPr lang="en-US" dirty="0" err="1" smtClean="0"/>
              <a:t>forall</a:t>
            </a:r>
            <a:r>
              <a:rPr lang="en-US" dirty="0" smtClean="0"/>
              <a:t> block Pi in P</a:t>
            </a:r>
          </a:p>
          <a:p>
            <a:pPr>
              <a:buNone/>
            </a:pPr>
            <a:r>
              <a:rPr lang="en-US" dirty="0" smtClean="0"/>
              <a:t>    S[</a:t>
            </a:r>
            <a:r>
              <a:rPr lang="en-US" dirty="0" err="1" smtClean="0"/>
              <a:t>x,y</a:t>
            </a:r>
            <a:r>
              <a:rPr lang="en-US" dirty="0" smtClean="0"/>
              <a:t>] = S[</a:t>
            </a:r>
            <a:r>
              <a:rPr lang="en-US" dirty="0" err="1" smtClean="0"/>
              <a:t>x,y</a:t>
            </a:r>
            <a:r>
              <a:rPr lang="en-US" dirty="0" smtClean="0"/>
              <a:t>] </a:t>
            </a:r>
            <a:r>
              <a:rPr lang="en-US" dirty="0" err="1" smtClean="0"/>
              <a:t>xor</a:t>
            </a:r>
            <a:r>
              <a:rPr lang="en-US" dirty="0" smtClean="0"/>
              <a:t> Pi[x+5*y],          </a:t>
            </a:r>
            <a:r>
              <a:rPr lang="en-US" dirty="0" err="1" smtClean="0"/>
              <a:t>forall</a:t>
            </a:r>
            <a:r>
              <a:rPr lang="en-US" dirty="0" smtClean="0"/>
              <a:t> (</a:t>
            </a:r>
            <a:r>
              <a:rPr lang="en-US" dirty="0" err="1" smtClean="0"/>
              <a:t>x,y</a:t>
            </a:r>
            <a:r>
              <a:rPr lang="en-US" dirty="0" smtClean="0"/>
              <a:t>) such that x+5*y &lt; r/w</a:t>
            </a:r>
          </a:p>
          <a:p>
            <a:pPr>
              <a:buNone/>
            </a:pPr>
            <a:r>
              <a:rPr lang="en-US" dirty="0" smtClean="0"/>
              <a:t>    S = </a:t>
            </a:r>
            <a:r>
              <a:rPr lang="en-US" dirty="0" err="1" smtClean="0"/>
              <a:t>Keccak</a:t>
            </a:r>
            <a:r>
              <a:rPr lang="en-US" dirty="0" smtClean="0"/>
              <a:t>-f[</a:t>
            </a:r>
            <a:r>
              <a:rPr lang="en-US" dirty="0" err="1" smtClean="0"/>
              <a:t>r+c</a:t>
            </a:r>
            <a:r>
              <a:rPr lang="en-US" dirty="0" smtClean="0"/>
              <a:t>](S)</a:t>
            </a:r>
          </a:p>
          <a:p>
            <a:pPr>
              <a:buNone/>
            </a:pPr>
            <a:endParaRPr lang="en-US" dirty="0" smtClean="0"/>
          </a:p>
          <a:p>
            <a:pPr>
              <a:buNone/>
            </a:pPr>
            <a:r>
              <a:rPr lang="en-US" i="1" dirty="0" smtClean="0"/>
              <a:t>  Squeezing phase</a:t>
            </a:r>
          </a:p>
          <a:p>
            <a:pPr>
              <a:buNone/>
            </a:pPr>
            <a:r>
              <a:rPr lang="en-US" dirty="0" smtClean="0"/>
              <a:t>  Z = empty string</a:t>
            </a:r>
          </a:p>
          <a:p>
            <a:pPr>
              <a:buNone/>
            </a:pPr>
            <a:r>
              <a:rPr lang="en-US" dirty="0" smtClean="0"/>
              <a:t>  while output is requested</a:t>
            </a:r>
          </a:p>
          <a:p>
            <a:pPr>
              <a:buNone/>
            </a:pPr>
            <a:r>
              <a:rPr lang="en-US" dirty="0" smtClean="0"/>
              <a:t>    Z = Z || S[</a:t>
            </a:r>
            <a:r>
              <a:rPr lang="en-US" dirty="0" err="1" smtClean="0"/>
              <a:t>x,y</a:t>
            </a:r>
            <a:r>
              <a:rPr lang="en-US" dirty="0" smtClean="0"/>
              <a:t>],                        </a:t>
            </a:r>
            <a:r>
              <a:rPr lang="en-US" dirty="0" err="1" smtClean="0"/>
              <a:t>forall</a:t>
            </a:r>
            <a:r>
              <a:rPr lang="en-US" dirty="0" smtClean="0"/>
              <a:t> (</a:t>
            </a:r>
            <a:r>
              <a:rPr lang="en-US" dirty="0" err="1" smtClean="0"/>
              <a:t>x,y</a:t>
            </a:r>
            <a:r>
              <a:rPr lang="en-US" dirty="0" smtClean="0"/>
              <a:t>) such that x+5*y &lt; r/w</a:t>
            </a:r>
          </a:p>
          <a:p>
            <a:pPr>
              <a:buNone/>
            </a:pPr>
            <a:r>
              <a:rPr lang="en-US" dirty="0" smtClean="0"/>
              <a:t>    S = </a:t>
            </a:r>
            <a:r>
              <a:rPr lang="en-US" dirty="0" err="1" smtClean="0"/>
              <a:t>Keccak</a:t>
            </a:r>
            <a:r>
              <a:rPr lang="en-US" dirty="0" smtClean="0"/>
              <a:t>-f[</a:t>
            </a:r>
            <a:r>
              <a:rPr lang="en-US" dirty="0" err="1" smtClean="0"/>
              <a:t>r+c</a:t>
            </a:r>
            <a:r>
              <a:rPr lang="en-US" dirty="0" smtClean="0"/>
              <a:t>](S)</a:t>
            </a:r>
          </a:p>
          <a:p>
            <a:pPr>
              <a:buNone/>
            </a:pPr>
            <a:endParaRPr lang="en-US" dirty="0" smtClean="0"/>
          </a:p>
          <a:p>
            <a:pPr>
              <a:buNone/>
            </a:pPr>
            <a:r>
              <a:rPr lang="en-US" dirty="0" smtClean="0"/>
              <a:t>  return Z</a:t>
            </a:r>
          </a:p>
          <a:p>
            <a:pPr>
              <a:buNone/>
            </a:pPr>
            <a:r>
              <a:rPr lang="en-US" dirty="0" smtClean="0"/>
              <a:t>}</a:t>
            </a:r>
            <a:endParaRPr lang="en-US" dirty="0"/>
          </a:p>
        </p:txBody>
      </p:sp>
      <p:sp>
        <p:nvSpPr>
          <p:cNvPr id="4" name="Footer Placeholder 3"/>
          <p:cNvSpPr>
            <a:spLocks noGrp="1"/>
          </p:cNvSpPr>
          <p:nvPr>
            <p:ph type="ftr" sz="quarter" idx="11"/>
          </p:nvPr>
        </p:nvSpPr>
        <p:spPr/>
        <p:txBody>
          <a:bodyPr/>
          <a:lstStyle/>
          <a:p>
            <a:r>
              <a:rPr lang="en-US" smtClean="0"/>
              <a:t>Rinaldi Munir/Informatika-STEI ITB</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96000"/>
          </a:xfrm>
        </p:spPr>
        <p:txBody>
          <a:bodyPr>
            <a:normAutofit fontScale="70000" lnSpcReduction="20000"/>
          </a:bodyPr>
          <a:lstStyle/>
          <a:p>
            <a:pPr>
              <a:buNone/>
            </a:pPr>
            <a:r>
              <a:rPr lang="en-US" sz="2400" dirty="0" err="1" smtClean="0"/>
              <a:t>Keccak</a:t>
            </a:r>
            <a:r>
              <a:rPr lang="en-US" sz="2400" dirty="0" smtClean="0"/>
              <a:t>-f[b](A) {</a:t>
            </a:r>
          </a:p>
          <a:p>
            <a:pPr>
              <a:buNone/>
            </a:pPr>
            <a:r>
              <a:rPr lang="en-US" sz="2400" dirty="0" smtClean="0"/>
              <a:t>  </a:t>
            </a:r>
            <a:r>
              <a:rPr lang="en-US" sz="2400" dirty="0" err="1" smtClean="0"/>
              <a:t>forall</a:t>
            </a:r>
            <a:r>
              <a:rPr lang="en-US" sz="2400" dirty="0" smtClean="0"/>
              <a:t> </a:t>
            </a:r>
            <a:r>
              <a:rPr lang="en-US" sz="2400" dirty="0" err="1" smtClean="0"/>
              <a:t>i</a:t>
            </a:r>
            <a:r>
              <a:rPr lang="en-US" sz="2400" dirty="0" smtClean="0"/>
              <a:t> in 0…nr-1</a:t>
            </a:r>
          </a:p>
          <a:p>
            <a:pPr>
              <a:buNone/>
            </a:pPr>
            <a:r>
              <a:rPr lang="en-US" sz="2400" dirty="0" smtClean="0"/>
              <a:t>    A = Round[b](A, RC[</a:t>
            </a:r>
            <a:r>
              <a:rPr lang="en-US" sz="2400" dirty="0" err="1" smtClean="0"/>
              <a:t>i</a:t>
            </a:r>
            <a:r>
              <a:rPr lang="en-US" sz="2400" dirty="0" smtClean="0"/>
              <a:t>])</a:t>
            </a:r>
          </a:p>
          <a:p>
            <a:pPr>
              <a:buNone/>
            </a:pPr>
            <a:r>
              <a:rPr lang="en-US" sz="2400" dirty="0" smtClean="0"/>
              <a:t>  return A</a:t>
            </a:r>
          </a:p>
          <a:p>
            <a:pPr>
              <a:buNone/>
            </a:pPr>
            <a:r>
              <a:rPr lang="en-US" sz="2400" dirty="0" smtClean="0"/>
              <a:t>}</a:t>
            </a:r>
          </a:p>
          <a:p>
            <a:pPr>
              <a:buNone/>
            </a:pPr>
            <a:endParaRPr lang="en-US" sz="2400" dirty="0"/>
          </a:p>
          <a:p>
            <a:pPr>
              <a:buNone/>
            </a:pPr>
            <a:r>
              <a:rPr lang="en-US" sz="2400" dirty="0" smtClean="0"/>
              <a:t>Round[b](A,RC) {</a:t>
            </a:r>
          </a:p>
          <a:p>
            <a:pPr>
              <a:buNone/>
            </a:pPr>
            <a:r>
              <a:rPr lang="en-US" sz="2400" dirty="0" smtClean="0"/>
              <a:t>  </a:t>
            </a:r>
            <a:r>
              <a:rPr lang="el-GR" sz="2400" dirty="0" smtClean="0"/>
              <a:t>θ </a:t>
            </a:r>
            <a:r>
              <a:rPr lang="en-US" sz="2400" dirty="0" smtClean="0"/>
              <a:t>step</a:t>
            </a:r>
          </a:p>
          <a:p>
            <a:pPr>
              <a:buNone/>
            </a:pPr>
            <a:r>
              <a:rPr lang="en-US" sz="2400" dirty="0" smtClean="0"/>
              <a:t>  C[x] = A[x,0] </a:t>
            </a:r>
            <a:r>
              <a:rPr lang="en-US" sz="2400" dirty="0" err="1" smtClean="0"/>
              <a:t>xor</a:t>
            </a:r>
            <a:r>
              <a:rPr lang="en-US" sz="2400" dirty="0" smtClean="0"/>
              <a:t> A[x,1] </a:t>
            </a:r>
            <a:r>
              <a:rPr lang="en-US" sz="2400" dirty="0" err="1" smtClean="0"/>
              <a:t>xor</a:t>
            </a:r>
            <a:r>
              <a:rPr lang="en-US" sz="2400" dirty="0" smtClean="0"/>
              <a:t> A[x,2] </a:t>
            </a:r>
            <a:r>
              <a:rPr lang="en-US" sz="2400" dirty="0" err="1" smtClean="0"/>
              <a:t>xor</a:t>
            </a:r>
            <a:r>
              <a:rPr lang="en-US" sz="2400" dirty="0" smtClean="0"/>
              <a:t> A[x,3] </a:t>
            </a:r>
            <a:r>
              <a:rPr lang="en-US" sz="2400" dirty="0" err="1" smtClean="0"/>
              <a:t>xor</a:t>
            </a:r>
            <a:r>
              <a:rPr lang="en-US" sz="2400" dirty="0" smtClean="0"/>
              <a:t> A[x,4],   </a:t>
            </a:r>
            <a:r>
              <a:rPr lang="en-US" sz="2400" dirty="0" err="1" smtClean="0"/>
              <a:t>forall</a:t>
            </a:r>
            <a:r>
              <a:rPr lang="en-US" sz="2400" dirty="0" smtClean="0"/>
              <a:t> x in 0…4</a:t>
            </a:r>
          </a:p>
          <a:p>
            <a:pPr>
              <a:buNone/>
            </a:pPr>
            <a:r>
              <a:rPr lang="en-US" sz="2400" dirty="0" smtClean="0"/>
              <a:t>  D[x] = C[x-1] </a:t>
            </a:r>
            <a:r>
              <a:rPr lang="en-US" sz="2400" dirty="0" err="1" smtClean="0"/>
              <a:t>xor</a:t>
            </a:r>
            <a:r>
              <a:rPr lang="en-US" sz="2400" dirty="0" smtClean="0"/>
              <a:t> rot(C[x+1],1),                             </a:t>
            </a:r>
            <a:r>
              <a:rPr lang="en-US" sz="2400" dirty="0" err="1" smtClean="0"/>
              <a:t>forall</a:t>
            </a:r>
            <a:r>
              <a:rPr lang="en-US" sz="2400" dirty="0" smtClean="0"/>
              <a:t> x in 0…4</a:t>
            </a:r>
          </a:p>
          <a:p>
            <a:pPr>
              <a:buNone/>
            </a:pPr>
            <a:r>
              <a:rPr lang="en-US" sz="2400" dirty="0" smtClean="0"/>
              <a:t>  A[</a:t>
            </a:r>
            <a:r>
              <a:rPr lang="en-US" sz="2400" dirty="0" err="1" smtClean="0"/>
              <a:t>x,y</a:t>
            </a:r>
            <a:r>
              <a:rPr lang="en-US" sz="2400" dirty="0" smtClean="0"/>
              <a:t>] = A[</a:t>
            </a:r>
            <a:r>
              <a:rPr lang="en-US" sz="2400" dirty="0" err="1" smtClean="0"/>
              <a:t>x,y</a:t>
            </a:r>
            <a:r>
              <a:rPr lang="en-US" sz="2400" dirty="0" smtClean="0"/>
              <a:t>] </a:t>
            </a:r>
            <a:r>
              <a:rPr lang="en-US" sz="2400" dirty="0" err="1" smtClean="0"/>
              <a:t>xor</a:t>
            </a:r>
            <a:r>
              <a:rPr lang="en-US" sz="2400" dirty="0" smtClean="0"/>
              <a:t> D[x],                          </a:t>
            </a:r>
            <a:r>
              <a:rPr lang="en-US" sz="2400" dirty="0" err="1" smtClean="0"/>
              <a:t>forall</a:t>
            </a:r>
            <a:r>
              <a:rPr lang="en-US" sz="2400" dirty="0" smtClean="0"/>
              <a:t> (</a:t>
            </a:r>
            <a:r>
              <a:rPr lang="en-US" sz="2400" dirty="0" err="1" smtClean="0"/>
              <a:t>x,y</a:t>
            </a:r>
            <a:r>
              <a:rPr lang="en-US" sz="2400" dirty="0" smtClean="0"/>
              <a:t>) in (0…4,0…4)</a:t>
            </a:r>
          </a:p>
          <a:p>
            <a:pPr>
              <a:buNone/>
            </a:pPr>
            <a:endParaRPr lang="en-US" sz="2400" dirty="0" smtClean="0"/>
          </a:p>
          <a:p>
            <a:pPr>
              <a:buNone/>
            </a:pPr>
            <a:r>
              <a:rPr lang="en-US" sz="2400" dirty="0" smtClean="0"/>
              <a:t>  </a:t>
            </a:r>
            <a:r>
              <a:rPr lang="el-GR" sz="2400" dirty="0" smtClean="0"/>
              <a:t>ρ </a:t>
            </a:r>
            <a:r>
              <a:rPr lang="en-US" sz="2400" dirty="0" smtClean="0"/>
              <a:t>and </a:t>
            </a:r>
            <a:r>
              <a:rPr lang="el-GR" sz="2400" dirty="0" smtClean="0"/>
              <a:t>π </a:t>
            </a:r>
            <a:r>
              <a:rPr lang="en-US" sz="2400" dirty="0" smtClean="0"/>
              <a:t>steps</a:t>
            </a:r>
          </a:p>
          <a:p>
            <a:pPr>
              <a:buNone/>
            </a:pPr>
            <a:r>
              <a:rPr lang="en-US" sz="2400" dirty="0" smtClean="0"/>
              <a:t>  B[y,2*x+3*y] = rot(A[</a:t>
            </a:r>
            <a:r>
              <a:rPr lang="en-US" sz="2400" dirty="0" err="1" smtClean="0"/>
              <a:t>x,y</a:t>
            </a:r>
            <a:r>
              <a:rPr lang="en-US" sz="2400" dirty="0" smtClean="0"/>
              <a:t>], r[</a:t>
            </a:r>
            <a:r>
              <a:rPr lang="en-US" sz="2400" dirty="0" err="1" smtClean="0"/>
              <a:t>x,y</a:t>
            </a:r>
            <a:r>
              <a:rPr lang="en-US" sz="2400" dirty="0" smtClean="0"/>
              <a:t>]),                </a:t>
            </a:r>
            <a:r>
              <a:rPr lang="en-US" sz="2400" dirty="0" err="1" smtClean="0"/>
              <a:t>forall</a:t>
            </a:r>
            <a:r>
              <a:rPr lang="en-US" sz="2400" dirty="0" smtClean="0"/>
              <a:t> (</a:t>
            </a:r>
            <a:r>
              <a:rPr lang="en-US" sz="2400" dirty="0" err="1" smtClean="0"/>
              <a:t>x,y</a:t>
            </a:r>
            <a:r>
              <a:rPr lang="en-US" sz="2400" dirty="0" smtClean="0"/>
              <a:t>) in (0…4,0…4)</a:t>
            </a:r>
          </a:p>
          <a:p>
            <a:pPr>
              <a:buNone/>
            </a:pPr>
            <a:endParaRPr lang="en-US" sz="2400" dirty="0" smtClean="0"/>
          </a:p>
          <a:p>
            <a:pPr>
              <a:buNone/>
            </a:pPr>
            <a:r>
              <a:rPr lang="en-US" sz="2400" dirty="0" smtClean="0"/>
              <a:t>  </a:t>
            </a:r>
            <a:r>
              <a:rPr lang="el-GR" sz="2400" dirty="0" smtClean="0"/>
              <a:t>χ </a:t>
            </a:r>
            <a:r>
              <a:rPr lang="en-US" sz="2400" dirty="0" smtClean="0"/>
              <a:t>step</a:t>
            </a:r>
          </a:p>
          <a:p>
            <a:pPr>
              <a:buNone/>
            </a:pPr>
            <a:r>
              <a:rPr lang="en-US" sz="2400" dirty="0" smtClean="0"/>
              <a:t>  A[</a:t>
            </a:r>
            <a:r>
              <a:rPr lang="en-US" sz="2400" dirty="0" err="1" smtClean="0"/>
              <a:t>x,y</a:t>
            </a:r>
            <a:r>
              <a:rPr lang="en-US" sz="2400" dirty="0" smtClean="0"/>
              <a:t>] = B[</a:t>
            </a:r>
            <a:r>
              <a:rPr lang="en-US" sz="2400" dirty="0" err="1" smtClean="0"/>
              <a:t>x,y</a:t>
            </a:r>
            <a:r>
              <a:rPr lang="en-US" sz="2400" dirty="0" smtClean="0"/>
              <a:t>] </a:t>
            </a:r>
            <a:r>
              <a:rPr lang="en-US" sz="2400" dirty="0" err="1" smtClean="0"/>
              <a:t>xor</a:t>
            </a:r>
            <a:r>
              <a:rPr lang="en-US" sz="2400" dirty="0" smtClean="0"/>
              <a:t> ((not B[x+1,y]) and B[x+2,y]), </a:t>
            </a:r>
            <a:r>
              <a:rPr lang="en-US" sz="2400" dirty="0" err="1" smtClean="0"/>
              <a:t>forall</a:t>
            </a:r>
            <a:r>
              <a:rPr lang="en-US" sz="2400" dirty="0" smtClean="0"/>
              <a:t> (</a:t>
            </a:r>
            <a:r>
              <a:rPr lang="en-US" sz="2400" dirty="0" err="1" smtClean="0"/>
              <a:t>x,y</a:t>
            </a:r>
            <a:r>
              <a:rPr lang="en-US" sz="2400" dirty="0" smtClean="0"/>
              <a:t>) in (0…4,0…4)</a:t>
            </a:r>
          </a:p>
          <a:p>
            <a:pPr>
              <a:buNone/>
            </a:pPr>
            <a:endParaRPr lang="en-US" sz="2400" dirty="0" smtClean="0"/>
          </a:p>
          <a:p>
            <a:pPr>
              <a:buNone/>
            </a:pPr>
            <a:r>
              <a:rPr lang="en-US" sz="2400" dirty="0" smtClean="0"/>
              <a:t>  </a:t>
            </a:r>
            <a:r>
              <a:rPr lang="el-GR" sz="2400" dirty="0" smtClean="0"/>
              <a:t>ι </a:t>
            </a:r>
            <a:r>
              <a:rPr lang="en-US" sz="2400" dirty="0" smtClean="0"/>
              <a:t>step</a:t>
            </a:r>
          </a:p>
          <a:p>
            <a:pPr>
              <a:buNone/>
            </a:pPr>
            <a:r>
              <a:rPr lang="en-US" sz="2400" dirty="0" smtClean="0"/>
              <a:t>  A[0,0] = A[0,0] </a:t>
            </a:r>
            <a:r>
              <a:rPr lang="en-US" sz="2400" dirty="0" err="1" smtClean="0"/>
              <a:t>xor</a:t>
            </a:r>
            <a:r>
              <a:rPr lang="en-US" sz="2400" dirty="0" smtClean="0"/>
              <a:t> RC</a:t>
            </a:r>
          </a:p>
          <a:p>
            <a:pPr>
              <a:buNone/>
            </a:pPr>
            <a:endParaRPr lang="en-US" sz="2400" dirty="0" smtClean="0"/>
          </a:p>
          <a:p>
            <a:pPr>
              <a:buNone/>
            </a:pPr>
            <a:r>
              <a:rPr lang="en-US" sz="2400" dirty="0" smtClean="0"/>
              <a:t>  return A</a:t>
            </a:r>
          </a:p>
          <a:p>
            <a:pPr>
              <a:buNone/>
            </a:pPr>
            <a:r>
              <a:rPr lang="en-US" sz="2400" dirty="0" smtClean="0"/>
              <a:t>}</a:t>
            </a:r>
            <a:endParaRPr lang="en-US" sz="2400" dirty="0"/>
          </a:p>
        </p:txBody>
      </p:sp>
      <p:sp>
        <p:nvSpPr>
          <p:cNvPr id="4" name="Footer Placeholder 3"/>
          <p:cNvSpPr>
            <a:spLocks noGrp="1"/>
          </p:cNvSpPr>
          <p:nvPr>
            <p:ph type="ftr" sz="quarter" idx="11"/>
          </p:nvPr>
        </p:nvSpPr>
        <p:spPr/>
        <p:txBody>
          <a:bodyPr/>
          <a:lstStyle/>
          <a:p>
            <a:r>
              <a:rPr lang="en-US" smtClean="0"/>
              <a:t>Rinaldi Munir/Informatika-STEI ITB</a:t>
            </a: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r>
              <a:rPr lang="en-US" sz="2800" dirty="0" err="1" smtClean="0"/>
              <a:t>Spesifikasi</a:t>
            </a:r>
            <a:r>
              <a:rPr lang="en-US" sz="2800" dirty="0" smtClean="0"/>
              <a:t> </a:t>
            </a:r>
            <a:r>
              <a:rPr lang="en-US" sz="2800" dirty="0" err="1" smtClean="0"/>
              <a:t>Keccak</a:t>
            </a:r>
            <a:r>
              <a:rPr lang="en-US" sz="2800" dirty="0" smtClean="0"/>
              <a:t> (</a:t>
            </a:r>
            <a:r>
              <a:rPr lang="en-US" sz="2800" dirty="0" err="1" smtClean="0"/>
              <a:t>termasuk</a:t>
            </a:r>
            <a:r>
              <a:rPr lang="en-US" sz="2800" dirty="0" smtClean="0"/>
              <a:t> </a:t>
            </a:r>
            <a:r>
              <a:rPr lang="en-US" sz="2800" i="1" dirty="0" smtClean="0"/>
              <a:t>source code</a:t>
            </a:r>
            <a:r>
              <a:rPr lang="en-US" sz="2800" dirty="0" smtClean="0"/>
              <a:t>) </a:t>
            </a:r>
            <a:r>
              <a:rPr lang="en-US" sz="2800" dirty="0" err="1" smtClean="0"/>
              <a:t>dapat</a:t>
            </a:r>
            <a:r>
              <a:rPr lang="en-US" sz="2800" dirty="0" smtClean="0"/>
              <a:t> </a:t>
            </a:r>
            <a:r>
              <a:rPr lang="en-US" sz="2800" dirty="0" err="1" smtClean="0"/>
              <a:t>dilihat</a:t>
            </a:r>
            <a:r>
              <a:rPr lang="en-US" sz="2800" dirty="0" smtClean="0"/>
              <a:t> </a:t>
            </a:r>
            <a:r>
              <a:rPr lang="en-US" sz="2800" dirty="0" err="1" smtClean="0"/>
              <a:t>di</a:t>
            </a:r>
            <a:r>
              <a:rPr lang="en-US" sz="2800" dirty="0" smtClean="0"/>
              <a:t>: </a:t>
            </a:r>
            <a:r>
              <a:rPr lang="en-US" sz="2800" dirty="0" smtClean="0">
                <a:hlinkClick r:id="rId2"/>
              </a:rPr>
              <a:t>http://keccak.noekeon.org/specs_summary.html</a:t>
            </a:r>
            <a:endParaRPr lang="en-US" sz="2800" dirty="0" smtClean="0"/>
          </a:p>
          <a:p>
            <a:endParaRPr lang="en-US" sz="2800" dirty="0"/>
          </a:p>
          <a:p>
            <a:endParaRPr lang="en-US" sz="2800" dirty="0"/>
          </a:p>
        </p:txBody>
      </p:sp>
      <p:sp>
        <p:nvSpPr>
          <p:cNvPr id="4" name="Footer Placeholder 3"/>
          <p:cNvSpPr>
            <a:spLocks noGrp="1"/>
          </p:cNvSpPr>
          <p:nvPr>
            <p:ph type="ftr" sz="quarter" idx="11"/>
          </p:nvPr>
        </p:nvSpPr>
        <p:spPr/>
        <p:txBody>
          <a:bodyPr/>
          <a:lstStyle/>
          <a:p>
            <a:r>
              <a:rPr lang="en-US" smtClean="0"/>
              <a:t>Rinaldi Munir/Informatika-STEI ITB</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Latar</a:t>
            </a:r>
            <a:r>
              <a:rPr lang="en-US" dirty="0" smtClean="0"/>
              <a:t> </a:t>
            </a:r>
            <a:r>
              <a:rPr lang="en-US" dirty="0" err="1" smtClean="0"/>
              <a:t>Belakang</a:t>
            </a:r>
            <a:endParaRPr lang="en-US" dirty="0"/>
          </a:p>
        </p:txBody>
      </p:sp>
      <p:sp>
        <p:nvSpPr>
          <p:cNvPr id="3" name="Content Placeholder 2"/>
          <p:cNvSpPr>
            <a:spLocks noGrp="1"/>
          </p:cNvSpPr>
          <p:nvPr>
            <p:ph idx="1"/>
          </p:nvPr>
        </p:nvSpPr>
        <p:spPr/>
        <p:txBody>
          <a:bodyPr>
            <a:normAutofit/>
          </a:bodyPr>
          <a:lstStyle/>
          <a:p>
            <a:r>
              <a:rPr lang="en-US" sz="2800" dirty="0" err="1" smtClean="0"/>
              <a:t>Seperti</a:t>
            </a:r>
            <a:r>
              <a:rPr lang="en-US" sz="2800" dirty="0" smtClean="0"/>
              <a:t> </a:t>
            </a:r>
            <a:r>
              <a:rPr lang="en-US" sz="2800" dirty="0" err="1" smtClean="0"/>
              <a:t>sejarah</a:t>
            </a:r>
            <a:r>
              <a:rPr lang="en-US" sz="2800" dirty="0" smtClean="0"/>
              <a:t> AES, </a:t>
            </a:r>
            <a:r>
              <a:rPr lang="en-US" sz="2800" i="1" dirty="0" smtClean="0"/>
              <a:t>National Institute of Standards and Technology </a:t>
            </a:r>
            <a:r>
              <a:rPr lang="en-US" sz="2800" dirty="0" smtClean="0"/>
              <a:t>(NIST) </a:t>
            </a:r>
            <a:r>
              <a:rPr lang="en-US" sz="2800" dirty="0" err="1" smtClean="0"/>
              <a:t>menyelenggarakan</a:t>
            </a:r>
            <a:r>
              <a:rPr lang="en-US" sz="2800" dirty="0" smtClean="0"/>
              <a:t>  </a:t>
            </a:r>
            <a:r>
              <a:rPr lang="en-US" sz="2800" dirty="0" err="1" smtClean="0"/>
              <a:t>kompetisi</a:t>
            </a:r>
            <a:r>
              <a:rPr lang="en-US" sz="2800" dirty="0" smtClean="0"/>
              <a:t> </a:t>
            </a:r>
            <a:r>
              <a:rPr lang="en-US" sz="2800" dirty="0" err="1" smtClean="0"/>
              <a:t>terbuka</a:t>
            </a:r>
            <a:r>
              <a:rPr lang="en-US" sz="2800" dirty="0" smtClean="0"/>
              <a:t> </a:t>
            </a:r>
            <a:r>
              <a:rPr lang="en-US" sz="2800" dirty="0" err="1" smtClean="0"/>
              <a:t>untuk</a:t>
            </a:r>
            <a:r>
              <a:rPr lang="en-US" sz="2800" dirty="0" smtClean="0"/>
              <a:t> </a:t>
            </a:r>
            <a:r>
              <a:rPr lang="en-US" sz="2800" dirty="0" err="1" smtClean="0"/>
              <a:t>mengembangkan</a:t>
            </a:r>
            <a:r>
              <a:rPr lang="en-US" sz="2800" dirty="0" smtClean="0"/>
              <a:t> </a:t>
            </a:r>
            <a:r>
              <a:rPr lang="en-US" sz="2800" dirty="0" err="1" smtClean="0"/>
              <a:t>fungsi</a:t>
            </a:r>
            <a:r>
              <a:rPr lang="en-US" sz="2800" dirty="0" smtClean="0"/>
              <a:t> </a:t>
            </a:r>
            <a:r>
              <a:rPr lang="en-US" sz="2800" i="1" dirty="0" smtClean="0"/>
              <a:t>hash</a:t>
            </a:r>
            <a:r>
              <a:rPr lang="en-US" sz="2800" dirty="0" smtClean="0"/>
              <a:t> yang </a:t>
            </a:r>
            <a:r>
              <a:rPr lang="en-US" sz="2800" dirty="0" err="1" smtClean="0"/>
              <a:t>baru</a:t>
            </a:r>
            <a:r>
              <a:rPr lang="en-US" sz="2800" dirty="0" smtClean="0"/>
              <a:t>, </a:t>
            </a:r>
            <a:r>
              <a:rPr lang="en-US" sz="2800" dirty="0" err="1" smtClean="0"/>
              <a:t>bernama</a:t>
            </a:r>
            <a:r>
              <a:rPr lang="en-US" sz="2800" dirty="0" smtClean="0"/>
              <a:t> SHA-3</a:t>
            </a:r>
          </a:p>
          <a:p>
            <a:endParaRPr lang="en-US" sz="2800" dirty="0"/>
          </a:p>
          <a:p>
            <a:r>
              <a:rPr lang="en-US" sz="2800" dirty="0" smtClean="0"/>
              <a:t>SHA-3 </a:t>
            </a:r>
            <a:r>
              <a:rPr lang="en-US" sz="2800" dirty="0" err="1" smtClean="0"/>
              <a:t>menjadi</a:t>
            </a:r>
            <a:r>
              <a:rPr lang="en-US" sz="2800" dirty="0" smtClean="0"/>
              <a:t> </a:t>
            </a:r>
            <a:r>
              <a:rPr lang="en-US" sz="2800" dirty="0" err="1" smtClean="0"/>
              <a:t>komplementer</a:t>
            </a:r>
            <a:r>
              <a:rPr lang="en-US" sz="2800" dirty="0" smtClean="0"/>
              <a:t> SHA-1 </a:t>
            </a:r>
            <a:r>
              <a:rPr lang="en-US" sz="2800" dirty="0" err="1" smtClean="0"/>
              <a:t>dan</a:t>
            </a:r>
            <a:r>
              <a:rPr lang="en-US" sz="2800" dirty="0" smtClean="0"/>
              <a:t> SHA-2</a:t>
            </a:r>
          </a:p>
          <a:p>
            <a:endParaRPr lang="en-US" sz="2800" dirty="0"/>
          </a:p>
          <a:p>
            <a:r>
              <a:rPr lang="en-US" sz="2800" dirty="0" err="1" smtClean="0"/>
              <a:t>Kompetisi</a:t>
            </a:r>
            <a:r>
              <a:rPr lang="en-US" sz="2800" dirty="0" smtClean="0"/>
              <a:t> </a:t>
            </a:r>
            <a:r>
              <a:rPr lang="en-US" sz="2800" dirty="0" err="1" smtClean="0"/>
              <a:t>diumumkan</a:t>
            </a:r>
            <a:r>
              <a:rPr lang="en-US" sz="2800" dirty="0" smtClean="0"/>
              <a:t> </a:t>
            </a:r>
            <a:r>
              <a:rPr lang="en-US" sz="2800" dirty="0" err="1" smtClean="0"/>
              <a:t>pada</a:t>
            </a:r>
            <a:r>
              <a:rPr lang="en-US" sz="2800" dirty="0" smtClean="0"/>
              <a:t> </a:t>
            </a:r>
            <a:r>
              <a:rPr lang="en-US" sz="2800" dirty="0" err="1" smtClean="0"/>
              <a:t>tahun</a:t>
            </a:r>
            <a:r>
              <a:rPr lang="en-US" sz="2800" dirty="0" smtClean="0"/>
              <a:t> 2007 </a:t>
            </a:r>
            <a:r>
              <a:rPr lang="en-US" sz="2800" dirty="0" err="1" smtClean="0"/>
              <a:t>dan</a:t>
            </a:r>
            <a:r>
              <a:rPr lang="en-US" sz="2800" dirty="0" smtClean="0"/>
              <a:t> </a:t>
            </a:r>
            <a:r>
              <a:rPr lang="en-US" sz="2800" dirty="0" err="1" smtClean="0"/>
              <a:t>berakhir</a:t>
            </a:r>
            <a:r>
              <a:rPr lang="en-US" sz="2800" dirty="0" smtClean="0"/>
              <a:t> </a:t>
            </a:r>
            <a:r>
              <a:rPr lang="en-US" sz="2800" dirty="0" err="1" smtClean="0"/>
              <a:t>pada</a:t>
            </a:r>
            <a:r>
              <a:rPr lang="en-US" sz="2800" dirty="0" smtClean="0"/>
              <a:t> </a:t>
            </a:r>
            <a:r>
              <a:rPr lang="en-US" sz="2800" dirty="0" err="1" smtClean="0"/>
              <a:t>Oktober</a:t>
            </a:r>
            <a:r>
              <a:rPr lang="en-US" sz="2800" dirty="0" smtClean="0"/>
              <a:t> 2012 </a:t>
            </a:r>
            <a:r>
              <a:rPr lang="en-US" sz="2800" dirty="0" err="1" smtClean="0"/>
              <a:t>dengan</a:t>
            </a:r>
            <a:r>
              <a:rPr lang="en-US" sz="2800" dirty="0" smtClean="0"/>
              <a:t> </a:t>
            </a:r>
            <a:r>
              <a:rPr lang="en-US" sz="2800" dirty="0" err="1" smtClean="0"/>
              <a:t>memilih</a:t>
            </a:r>
            <a:r>
              <a:rPr lang="en-US" sz="2800" dirty="0" smtClean="0"/>
              <a:t> </a:t>
            </a:r>
            <a:r>
              <a:rPr lang="en-US" sz="2800" dirty="0" err="1" smtClean="0"/>
              <a:t>pemenang</a:t>
            </a:r>
            <a:r>
              <a:rPr lang="en-US" sz="2800" dirty="0" smtClean="0"/>
              <a:t>.</a:t>
            </a:r>
            <a:endParaRPr lang="en-US" sz="2800" dirty="0"/>
          </a:p>
        </p:txBody>
      </p:sp>
      <p:sp>
        <p:nvSpPr>
          <p:cNvPr id="4" name="Footer Placeholder 3"/>
          <p:cNvSpPr>
            <a:spLocks noGrp="1"/>
          </p:cNvSpPr>
          <p:nvPr>
            <p:ph type="ftr" sz="quarter" idx="11"/>
          </p:nvPr>
        </p:nvSpPr>
        <p:spPr/>
        <p:txBody>
          <a:bodyPr/>
          <a:lstStyle/>
          <a:p>
            <a:r>
              <a:rPr lang="en-US" smtClean="0"/>
              <a:t>Rinaldi Munir/Informatika-STEI ITB</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Proses</a:t>
            </a:r>
            <a:r>
              <a:rPr lang="en-US" dirty="0" smtClean="0"/>
              <a:t> </a:t>
            </a:r>
            <a:r>
              <a:rPr lang="en-US" dirty="0" err="1" smtClean="0"/>
              <a:t>Pemilihan</a:t>
            </a:r>
            <a:endParaRPr lang="en-US" dirty="0"/>
          </a:p>
        </p:txBody>
      </p:sp>
      <p:sp>
        <p:nvSpPr>
          <p:cNvPr id="3" name="Content Placeholder 2"/>
          <p:cNvSpPr>
            <a:spLocks noGrp="1"/>
          </p:cNvSpPr>
          <p:nvPr>
            <p:ph idx="1"/>
          </p:nvPr>
        </p:nvSpPr>
        <p:spPr/>
        <p:txBody>
          <a:bodyPr>
            <a:normAutofit/>
          </a:bodyPr>
          <a:lstStyle/>
          <a:p>
            <a:r>
              <a:rPr lang="en-US" sz="2800" dirty="0" err="1" smtClean="0"/>
              <a:t>Proses</a:t>
            </a:r>
            <a:r>
              <a:rPr lang="en-US" sz="2800" dirty="0" smtClean="0"/>
              <a:t> </a:t>
            </a:r>
            <a:r>
              <a:rPr lang="en-US" sz="2800" dirty="0" err="1" smtClean="0"/>
              <a:t>pemilihan</a:t>
            </a:r>
            <a:r>
              <a:rPr lang="en-US" sz="2800" dirty="0" smtClean="0"/>
              <a:t> </a:t>
            </a:r>
            <a:r>
              <a:rPr lang="en-US" sz="2800" dirty="0" err="1" smtClean="0"/>
              <a:t>terdiri</a:t>
            </a:r>
            <a:r>
              <a:rPr lang="en-US" sz="2800" dirty="0" smtClean="0"/>
              <a:t> </a:t>
            </a:r>
            <a:r>
              <a:rPr lang="en-US" sz="2800" dirty="0" err="1" smtClean="0"/>
              <a:t>dari</a:t>
            </a:r>
            <a:r>
              <a:rPr lang="en-US" sz="2800" dirty="0" smtClean="0"/>
              <a:t> 2 </a:t>
            </a:r>
            <a:r>
              <a:rPr lang="en-US" sz="2800" dirty="0" err="1" smtClean="0"/>
              <a:t>putaran</a:t>
            </a:r>
            <a:r>
              <a:rPr lang="en-US" sz="2800" dirty="0" smtClean="0"/>
              <a:t> </a:t>
            </a:r>
            <a:r>
              <a:rPr lang="en-US" sz="2800" dirty="0" err="1" smtClean="0"/>
              <a:t>dan</a:t>
            </a:r>
            <a:r>
              <a:rPr lang="en-US" sz="2800" dirty="0" smtClean="0"/>
              <a:t> final</a:t>
            </a:r>
          </a:p>
          <a:p>
            <a:r>
              <a:rPr lang="en-US" sz="2800" dirty="0" err="1" smtClean="0"/>
              <a:t>Jumlah</a:t>
            </a:r>
            <a:r>
              <a:rPr lang="en-US" sz="2800" dirty="0" smtClean="0"/>
              <a:t> </a:t>
            </a:r>
            <a:r>
              <a:rPr lang="en-US" sz="2800" i="1" dirty="0" smtClean="0"/>
              <a:t>submission</a:t>
            </a:r>
            <a:r>
              <a:rPr lang="en-US" sz="2800" dirty="0" smtClean="0"/>
              <a:t> </a:t>
            </a:r>
            <a:r>
              <a:rPr lang="en-US" sz="2800" dirty="0" err="1" smtClean="0"/>
              <a:t>adalah</a:t>
            </a:r>
            <a:r>
              <a:rPr lang="en-US" sz="2800" dirty="0" smtClean="0"/>
              <a:t> 64 </a:t>
            </a:r>
            <a:r>
              <a:rPr lang="en-US" sz="2800" dirty="0" err="1" smtClean="0"/>
              <a:t>rancangan</a:t>
            </a:r>
            <a:r>
              <a:rPr lang="en-US" sz="2800" dirty="0" smtClean="0"/>
              <a:t> </a:t>
            </a:r>
            <a:r>
              <a:rPr lang="en-US" sz="2800" dirty="0" err="1" smtClean="0"/>
              <a:t>fungsi</a:t>
            </a:r>
            <a:r>
              <a:rPr lang="en-US" sz="2800" dirty="0" smtClean="0"/>
              <a:t> </a:t>
            </a:r>
            <a:r>
              <a:rPr lang="en-US" sz="2800" i="1" dirty="0" smtClean="0"/>
              <a:t>hash</a:t>
            </a:r>
            <a:r>
              <a:rPr lang="en-US" sz="2800" dirty="0" smtClean="0"/>
              <a:t>.</a:t>
            </a:r>
          </a:p>
          <a:p>
            <a:endParaRPr lang="en-US" sz="2800" dirty="0"/>
          </a:p>
          <a:p>
            <a:r>
              <a:rPr lang="en-US" sz="2800" dirty="0" err="1" smtClean="0"/>
              <a:t>Putaran</a:t>
            </a:r>
            <a:r>
              <a:rPr lang="en-US" sz="2800" dirty="0" smtClean="0"/>
              <a:t> </a:t>
            </a:r>
            <a:r>
              <a:rPr lang="en-US" sz="2800" dirty="0" err="1" smtClean="0"/>
              <a:t>pertama</a:t>
            </a:r>
            <a:r>
              <a:rPr lang="en-US" sz="2800" dirty="0" smtClean="0"/>
              <a:t> (</a:t>
            </a:r>
            <a:r>
              <a:rPr lang="en-US" sz="2800" dirty="0" err="1" smtClean="0"/>
              <a:t>penyisihan</a:t>
            </a:r>
            <a:r>
              <a:rPr lang="en-US" sz="2800" dirty="0" smtClean="0"/>
              <a:t>): </a:t>
            </a:r>
            <a:r>
              <a:rPr lang="en-US" sz="2800" dirty="0" err="1" smtClean="0"/>
              <a:t>dipilih</a:t>
            </a:r>
            <a:r>
              <a:rPr lang="en-US" sz="2800" dirty="0" smtClean="0"/>
              <a:t> 51 </a:t>
            </a:r>
            <a:r>
              <a:rPr lang="en-US" sz="2800" i="1" dirty="0" smtClean="0"/>
              <a:t>submission</a:t>
            </a:r>
          </a:p>
          <a:p>
            <a:r>
              <a:rPr lang="en-US" sz="2800" dirty="0" err="1" smtClean="0"/>
              <a:t>Putaran</a:t>
            </a:r>
            <a:r>
              <a:rPr lang="en-US" sz="2800" dirty="0" smtClean="0"/>
              <a:t> </a:t>
            </a:r>
            <a:r>
              <a:rPr lang="en-US" sz="2800" dirty="0" err="1" smtClean="0"/>
              <a:t>kedua</a:t>
            </a:r>
            <a:r>
              <a:rPr lang="en-US" sz="2800" dirty="0" smtClean="0"/>
              <a:t> (semi final): </a:t>
            </a:r>
            <a:r>
              <a:rPr lang="en-US" sz="2800" dirty="0" err="1" smtClean="0"/>
              <a:t>dipilih</a:t>
            </a:r>
            <a:r>
              <a:rPr lang="en-US" sz="2800" dirty="0" smtClean="0"/>
              <a:t> 14 </a:t>
            </a:r>
            <a:r>
              <a:rPr lang="en-US" sz="2800" i="1" dirty="0" smtClean="0"/>
              <a:t>submission</a:t>
            </a:r>
          </a:p>
          <a:p>
            <a:r>
              <a:rPr lang="en-US" sz="2800" dirty="0" err="1" smtClean="0"/>
              <a:t>Babak</a:t>
            </a:r>
            <a:r>
              <a:rPr lang="en-US" sz="2800" dirty="0" smtClean="0"/>
              <a:t> final: 5 </a:t>
            </a:r>
            <a:r>
              <a:rPr lang="en-US" sz="2800" dirty="0" err="1" smtClean="0"/>
              <a:t>finalis</a:t>
            </a:r>
            <a:endParaRPr lang="en-US" sz="2800" dirty="0"/>
          </a:p>
        </p:txBody>
      </p:sp>
      <p:sp>
        <p:nvSpPr>
          <p:cNvPr id="4" name="Footer Placeholder 3"/>
          <p:cNvSpPr>
            <a:spLocks noGrp="1"/>
          </p:cNvSpPr>
          <p:nvPr>
            <p:ph type="ftr" sz="quarter" idx="11"/>
          </p:nvPr>
        </p:nvSpPr>
        <p:spPr/>
        <p:txBody>
          <a:bodyPr/>
          <a:lstStyle/>
          <a:p>
            <a:r>
              <a:rPr lang="en-US" smtClean="0"/>
              <a:t>Rinaldi Munir/Informatika-STEI ITB</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Finalis</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BLAKE</a:t>
            </a:r>
          </a:p>
          <a:p>
            <a:pPr marL="514350" indent="-514350">
              <a:buFont typeface="+mj-lt"/>
              <a:buAutoNum type="arabicPeriod"/>
            </a:pPr>
            <a:r>
              <a:rPr lang="en-US" dirty="0" err="1" smtClean="0"/>
              <a:t>Grøstl</a:t>
            </a:r>
            <a:r>
              <a:rPr lang="en-US" dirty="0" smtClean="0"/>
              <a:t> </a:t>
            </a:r>
          </a:p>
          <a:p>
            <a:pPr marL="514350" indent="-514350">
              <a:buFont typeface="+mj-lt"/>
              <a:buAutoNum type="arabicPeriod"/>
            </a:pPr>
            <a:r>
              <a:rPr lang="en-US" dirty="0" smtClean="0"/>
              <a:t>JH</a:t>
            </a:r>
          </a:p>
          <a:p>
            <a:pPr marL="514350" indent="-514350">
              <a:buFont typeface="+mj-lt"/>
              <a:buAutoNum type="arabicPeriod"/>
            </a:pPr>
            <a:r>
              <a:rPr lang="en-US" dirty="0" err="1" smtClean="0"/>
              <a:t>Keccak</a:t>
            </a:r>
            <a:endParaRPr lang="en-US" dirty="0" smtClean="0"/>
          </a:p>
          <a:p>
            <a:pPr marL="514350" indent="-514350">
              <a:buFont typeface="+mj-lt"/>
              <a:buAutoNum type="arabicPeriod"/>
            </a:pPr>
            <a:r>
              <a:rPr lang="en-US" dirty="0" smtClean="0"/>
              <a:t>Skein </a:t>
            </a:r>
          </a:p>
          <a:p>
            <a:pPr marL="514350" indent="-514350">
              <a:buFont typeface="+mj-lt"/>
              <a:buAutoNum type="arabicPeriod"/>
            </a:pPr>
            <a:endParaRPr lang="en-US" dirty="0"/>
          </a:p>
        </p:txBody>
      </p:sp>
      <p:sp>
        <p:nvSpPr>
          <p:cNvPr id="4" name="Footer Placeholder 3"/>
          <p:cNvSpPr>
            <a:spLocks noGrp="1"/>
          </p:cNvSpPr>
          <p:nvPr>
            <p:ph type="ftr" sz="quarter" idx="11"/>
          </p:nvPr>
        </p:nvSpPr>
        <p:spPr/>
        <p:txBody>
          <a:bodyPr/>
          <a:lstStyle/>
          <a:p>
            <a:r>
              <a:rPr lang="en-US" smtClean="0"/>
              <a:t>Rinaldi Munir/Informatika-STEI ITB</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BLAKE</a:t>
            </a:r>
            <a:endParaRPr lang="en-US" dirty="0"/>
          </a:p>
        </p:txBody>
      </p:sp>
      <p:sp>
        <p:nvSpPr>
          <p:cNvPr id="3" name="Content Placeholder 2"/>
          <p:cNvSpPr>
            <a:spLocks noGrp="1"/>
          </p:cNvSpPr>
          <p:nvPr>
            <p:ph idx="1"/>
          </p:nvPr>
        </p:nvSpPr>
        <p:spPr/>
        <p:txBody>
          <a:bodyPr/>
          <a:lstStyle/>
          <a:p>
            <a:r>
              <a:rPr lang="en-US" dirty="0" smtClean="0"/>
              <a:t>Designers: Jean-Philippe </a:t>
            </a:r>
            <a:r>
              <a:rPr lang="en-US" dirty="0" err="1" smtClean="0"/>
              <a:t>Aumasson</a:t>
            </a:r>
            <a:r>
              <a:rPr lang="en-US" dirty="0" smtClean="0"/>
              <a:t>, Luca </a:t>
            </a:r>
            <a:r>
              <a:rPr lang="en-US" dirty="0" err="1" smtClean="0"/>
              <a:t>Henzen</a:t>
            </a:r>
            <a:r>
              <a:rPr lang="en-US" dirty="0" smtClean="0"/>
              <a:t>, </a:t>
            </a:r>
            <a:r>
              <a:rPr lang="en-US" dirty="0" err="1" smtClean="0"/>
              <a:t>Willi</a:t>
            </a:r>
            <a:r>
              <a:rPr lang="en-US" dirty="0" smtClean="0"/>
              <a:t> Meier, Raphael C.-W. </a:t>
            </a:r>
            <a:r>
              <a:rPr lang="en-US" dirty="0" err="1" smtClean="0"/>
              <a:t>Phan</a:t>
            </a:r>
            <a:r>
              <a:rPr lang="en-US" dirty="0" smtClean="0"/>
              <a:t> </a:t>
            </a:r>
          </a:p>
          <a:p>
            <a:endParaRPr lang="en-US" dirty="0" smtClean="0"/>
          </a:p>
          <a:p>
            <a:r>
              <a:rPr lang="en-US" dirty="0" smtClean="0"/>
              <a:t>Detail: Digest sizes 224, 256, 384 or 512 bits </a:t>
            </a:r>
          </a:p>
          <a:p>
            <a:endParaRPr lang="en-US" dirty="0" smtClean="0"/>
          </a:p>
          <a:p>
            <a:r>
              <a:rPr lang="en-US" dirty="0" smtClean="0"/>
              <a:t>Rounds 14 or 16</a:t>
            </a:r>
            <a:endParaRPr lang="en-US" dirty="0"/>
          </a:p>
        </p:txBody>
      </p:sp>
      <p:sp>
        <p:nvSpPr>
          <p:cNvPr id="4" name="Footer Placeholder 3"/>
          <p:cNvSpPr>
            <a:spLocks noGrp="1"/>
          </p:cNvSpPr>
          <p:nvPr>
            <p:ph type="ftr" sz="quarter" idx="11"/>
          </p:nvPr>
        </p:nvSpPr>
        <p:spPr/>
        <p:txBody>
          <a:bodyPr/>
          <a:lstStyle/>
          <a:p>
            <a:r>
              <a:rPr lang="en-US" smtClean="0"/>
              <a:t>Rinaldi Munir/Informatika-STEI ITB</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Gr</a:t>
            </a:r>
            <a:r>
              <a:rPr lang="en-US" dirty="0" err="1" smtClean="0"/>
              <a:t>østl</a:t>
            </a:r>
            <a:endParaRPr lang="en-US" dirty="0"/>
          </a:p>
        </p:txBody>
      </p:sp>
      <p:sp>
        <p:nvSpPr>
          <p:cNvPr id="3" name="Content Placeholder 2"/>
          <p:cNvSpPr>
            <a:spLocks noGrp="1"/>
          </p:cNvSpPr>
          <p:nvPr>
            <p:ph idx="1"/>
          </p:nvPr>
        </p:nvSpPr>
        <p:spPr/>
        <p:txBody>
          <a:bodyPr/>
          <a:lstStyle/>
          <a:p>
            <a:r>
              <a:rPr lang="en-US" dirty="0" smtClean="0"/>
              <a:t>Designers: Praveen </a:t>
            </a:r>
            <a:r>
              <a:rPr lang="en-US" dirty="0" err="1" smtClean="0"/>
              <a:t>Gauravaram</a:t>
            </a:r>
            <a:r>
              <a:rPr lang="en-US" dirty="0" smtClean="0"/>
              <a:t>, Lars Knudsen, </a:t>
            </a:r>
            <a:r>
              <a:rPr lang="en-US" dirty="0" err="1" smtClean="0">
                <a:hlinkClick r:id="rId2" tooltip="Krystian Matusiewicz (page does not exist)"/>
              </a:rPr>
              <a:t>Krystian</a:t>
            </a:r>
            <a:r>
              <a:rPr lang="en-US" dirty="0" smtClean="0">
                <a:hlinkClick r:id="rId2" tooltip="Krystian Matusiewicz (page does not exist)"/>
              </a:rPr>
              <a:t> </a:t>
            </a:r>
            <a:r>
              <a:rPr lang="en-US" dirty="0" err="1" smtClean="0">
                <a:hlinkClick r:id="rId2" tooltip="Krystian Matusiewicz (page does not exist)"/>
              </a:rPr>
              <a:t>Matusiewicz</a:t>
            </a:r>
            <a:r>
              <a:rPr lang="en-US" dirty="0" smtClean="0"/>
              <a:t>, </a:t>
            </a:r>
            <a:r>
              <a:rPr lang="en-US" dirty="0" err="1" smtClean="0">
                <a:hlinkClick r:id="rId3" tooltip="Florian Mendel (page does not exist)"/>
              </a:rPr>
              <a:t>Florian</a:t>
            </a:r>
            <a:r>
              <a:rPr lang="en-US" dirty="0" smtClean="0">
                <a:hlinkClick r:id="rId3" tooltip="Florian Mendel (page does not exist)"/>
              </a:rPr>
              <a:t> Mendel</a:t>
            </a:r>
            <a:r>
              <a:rPr lang="en-US" dirty="0" smtClean="0"/>
              <a:t>, </a:t>
            </a:r>
            <a:r>
              <a:rPr lang="en-US" dirty="0" smtClean="0">
                <a:hlinkClick r:id="rId4" tooltip="Christian Rechberger (page does not exist)"/>
              </a:rPr>
              <a:t>Christian </a:t>
            </a:r>
            <a:r>
              <a:rPr lang="en-US" dirty="0" err="1" smtClean="0">
                <a:hlinkClick r:id="rId4" tooltip="Christian Rechberger (page does not exist)"/>
              </a:rPr>
              <a:t>Rechberger</a:t>
            </a:r>
            <a:r>
              <a:rPr lang="en-US" dirty="0" smtClean="0"/>
              <a:t>, </a:t>
            </a:r>
            <a:r>
              <a:rPr lang="en-US" dirty="0" smtClean="0">
                <a:hlinkClick r:id="rId5" tooltip="Martin Schläffer (page does not exist)"/>
              </a:rPr>
              <a:t>Martin </a:t>
            </a:r>
            <a:r>
              <a:rPr lang="en-US" dirty="0" err="1" smtClean="0">
                <a:hlinkClick r:id="rId5" tooltip="Martin Schläffer (page does not exist)"/>
              </a:rPr>
              <a:t>Schläffer</a:t>
            </a:r>
            <a:r>
              <a:rPr lang="en-US" dirty="0" smtClean="0"/>
              <a:t>, and </a:t>
            </a:r>
            <a:r>
              <a:rPr lang="en-US" dirty="0" err="1" smtClean="0"/>
              <a:t>Søren</a:t>
            </a:r>
            <a:r>
              <a:rPr lang="en-US" dirty="0" smtClean="0"/>
              <a:t> S. Thomsen</a:t>
            </a:r>
          </a:p>
          <a:p>
            <a:endParaRPr lang="en-US" dirty="0" smtClean="0"/>
          </a:p>
          <a:p>
            <a:r>
              <a:rPr lang="en-US" dirty="0" smtClean="0"/>
              <a:t>Detail: Digest sizes 256 and 512</a:t>
            </a:r>
            <a:endParaRPr lang="en-US" dirty="0"/>
          </a:p>
        </p:txBody>
      </p:sp>
      <p:sp>
        <p:nvSpPr>
          <p:cNvPr id="4" name="Footer Placeholder 3"/>
          <p:cNvSpPr>
            <a:spLocks noGrp="1"/>
          </p:cNvSpPr>
          <p:nvPr>
            <p:ph type="ftr" sz="quarter" idx="11"/>
          </p:nvPr>
        </p:nvSpPr>
        <p:spPr/>
        <p:txBody>
          <a:bodyPr/>
          <a:lstStyle/>
          <a:p>
            <a:r>
              <a:rPr lang="en-US" smtClean="0"/>
              <a:t>Rinaldi Munir/Informatika-STEI ITB</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JH</a:t>
            </a:r>
            <a:endParaRPr lang="en-US" dirty="0"/>
          </a:p>
        </p:txBody>
      </p:sp>
      <p:sp>
        <p:nvSpPr>
          <p:cNvPr id="3" name="Content Placeholder 2"/>
          <p:cNvSpPr>
            <a:spLocks noGrp="1"/>
          </p:cNvSpPr>
          <p:nvPr>
            <p:ph idx="1"/>
          </p:nvPr>
        </p:nvSpPr>
        <p:spPr/>
        <p:txBody>
          <a:bodyPr/>
          <a:lstStyle/>
          <a:p>
            <a:r>
              <a:rPr lang="en-US" dirty="0" smtClean="0"/>
              <a:t>Designers: </a:t>
            </a:r>
            <a:r>
              <a:rPr lang="en-US" dirty="0" err="1" smtClean="0">
                <a:hlinkClick r:id="rId2" tooltip="Hongjun Wu (page does not exist)"/>
              </a:rPr>
              <a:t>Hongjun</a:t>
            </a:r>
            <a:r>
              <a:rPr lang="en-US" dirty="0" smtClean="0">
                <a:hlinkClick r:id="rId2" tooltip="Hongjun Wu (page does not exist)"/>
              </a:rPr>
              <a:t> Wu</a:t>
            </a:r>
            <a:endParaRPr lang="en-US" dirty="0" smtClean="0"/>
          </a:p>
          <a:p>
            <a:endParaRPr lang="en-US" dirty="0" smtClean="0"/>
          </a:p>
          <a:p>
            <a:r>
              <a:rPr lang="en-US" dirty="0" smtClean="0"/>
              <a:t>Detail: Digest sizes 224, 256, 384, 512</a:t>
            </a:r>
            <a:endParaRPr lang="en-US" dirty="0"/>
          </a:p>
        </p:txBody>
      </p:sp>
      <p:sp>
        <p:nvSpPr>
          <p:cNvPr id="4" name="Footer Placeholder 3"/>
          <p:cNvSpPr>
            <a:spLocks noGrp="1"/>
          </p:cNvSpPr>
          <p:nvPr>
            <p:ph type="ftr" sz="quarter" idx="11"/>
          </p:nvPr>
        </p:nvSpPr>
        <p:spPr/>
        <p:txBody>
          <a:bodyPr/>
          <a:lstStyle/>
          <a:p>
            <a:r>
              <a:rPr lang="en-US" smtClean="0"/>
              <a:t>Rinaldi Munir/Informatika-STEI ITB</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Keccak</a:t>
            </a:r>
            <a:endParaRPr lang="en-US" dirty="0"/>
          </a:p>
        </p:txBody>
      </p:sp>
      <p:sp>
        <p:nvSpPr>
          <p:cNvPr id="3" name="Content Placeholder 2"/>
          <p:cNvSpPr>
            <a:spLocks noGrp="1"/>
          </p:cNvSpPr>
          <p:nvPr>
            <p:ph idx="1"/>
          </p:nvPr>
        </p:nvSpPr>
        <p:spPr/>
        <p:txBody>
          <a:bodyPr/>
          <a:lstStyle/>
          <a:p>
            <a:r>
              <a:rPr lang="en-US" dirty="0" smtClean="0"/>
              <a:t>Designers: </a:t>
            </a:r>
            <a:r>
              <a:rPr lang="en-US" dirty="0" smtClean="0">
                <a:hlinkClick r:id="rId2" tooltip="Guido Bertoni (page does not exist)"/>
              </a:rPr>
              <a:t>Guido Breton</a:t>
            </a:r>
            <a:r>
              <a:rPr lang="en-US" dirty="0" smtClean="0"/>
              <a:t>, Joan </a:t>
            </a:r>
            <a:r>
              <a:rPr lang="en-US" dirty="0" err="1" smtClean="0"/>
              <a:t>Daemen</a:t>
            </a:r>
            <a:r>
              <a:rPr lang="en-US" dirty="0" smtClean="0"/>
              <a:t>, </a:t>
            </a:r>
            <a:r>
              <a:rPr lang="en-US" dirty="0" err="1" smtClean="0">
                <a:hlinkClick r:id="rId3" tooltip="Michaël Peeter (page does not exist)"/>
              </a:rPr>
              <a:t>Michaël</a:t>
            </a:r>
            <a:r>
              <a:rPr lang="en-US" dirty="0" smtClean="0">
                <a:hlinkClick r:id="rId3" tooltip="Michaël Peeter (page does not exist)"/>
              </a:rPr>
              <a:t> </a:t>
            </a:r>
            <a:r>
              <a:rPr lang="en-US" dirty="0" err="1" smtClean="0">
                <a:hlinkClick r:id="rId3" tooltip="Michaël Peeter (page does not exist)"/>
              </a:rPr>
              <a:t>Peeters</a:t>
            </a:r>
            <a:r>
              <a:rPr lang="en-US" dirty="0" smtClean="0"/>
              <a:t> and </a:t>
            </a:r>
            <a:r>
              <a:rPr lang="en-US" dirty="0" smtClean="0">
                <a:hlinkClick r:id="rId4" tooltip="Gilles Van Assche (page does not exist)"/>
              </a:rPr>
              <a:t>Gilles Van </a:t>
            </a:r>
            <a:r>
              <a:rPr lang="en-US" dirty="0" err="1" smtClean="0">
                <a:hlinkClick r:id="rId4" tooltip="Gilles Van Assche (page does not exist)"/>
              </a:rPr>
              <a:t>Assche</a:t>
            </a:r>
            <a:r>
              <a:rPr lang="en-US" dirty="0" smtClean="0"/>
              <a:t>. </a:t>
            </a:r>
          </a:p>
          <a:p>
            <a:endParaRPr lang="en-US" dirty="0"/>
          </a:p>
          <a:p>
            <a:r>
              <a:rPr lang="en-US" dirty="0" smtClean="0"/>
              <a:t>Detail: </a:t>
            </a:r>
            <a:r>
              <a:rPr lang="en-US" dirty="0" smtClean="0">
                <a:hlinkClick r:id="rId5" tooltip="Cryptographic hash function"/>
              </a:rPr>
              <a:t>Digest sizes</a:t>
            </a:r>
            <a:r>
              <a:rPr lang="en-US" dirty="0" smtClean="0"/>
              <a:t> arbitrary</a:t>
            </a:r>
            <a:endParaRPr lang="en-US" dirty="0"/>
          </a:p>
        </p:txBody>
      </p:sp>
      <p:sp>
        <p:nvSpPr>
          <p:cNvPr id="4" name="Footer Placeholder 3"/>
          <p:cNvSpPr>
            <a:spLocks noGrp="1"/>
          </p:cNvSpPr>
          <p:nvPr>
            <p:ph type="ftr" sz="quarter" idx="11"/>
          </p:nvPr>
        </p:nvSpPr>
        <p:spPr/>
        <p:txBody>
          <a:bodyPr/>
          <a:lstStyle/>
          <a:p>
            <a:r>
              <a:rPr lang="en-US" smtClean="0"/>
              <a:t>Rinaldi Munir/Informatika-STEI ITB</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SKEIN</a:t>
            </a:r>
            <a:endParaRPr lang="en-US" dirty="0"/>
          </a:p>
        </p:txBody>
      </p:sp>
      <p:sp>
        <p:nvSpPr>
          <p:cNvPr id="3" name="Content Placeholder 2"/>
          <p:cNvSpPr>
            <a:spLocks noGrp="1"/>
          </p:cNvSpPr>
          <p:nvPr>
            <p:ph idx="1"/>
          </p:nvPr>
        </p:nvSpPr>
        <p:spPr/>
        <p:txBody>
          <a:bodyPr/>
          <a:lstStyle/>
          <a:p>
            <a:r>
              <a:rPr lang="en-US" dirty="0" smtClean="0"/>
              <a:t>Designers: </a:t>
            </a:r>
            <a:r>
              <a:rPr lang="en-US" dirty="0" smtClean="0">
                <a:hlinkClick r:id="rId2" tooltip="Bruce Schneier"/>
              </a:rPr>
              <a:t>Bruce </a:t>
            </a:r>
            <a:r>
              <a:rPr lang="en-US" dirty="0" err="1" smtClean="0">
                <a:hlinkClick r:id="rId2" tooltip="Bruce Schneier"/>
              </a:rPr>
              <a:t>Schneier</a:t>
            </a:r>
            <a:r>
              <a:rPr lang="en-US" dirty="0" smtClean="0"/>
              <a:t>, </a:t>
            </a:r>
            <a:r>
              <a:rPr lang="en-US" dirty="0" smtClean="0">
                <a:hlinkClick r:id="rId3" tooltip="Stefan Lucks"/>
              </a:rPr>
              <a:t>Stefan Lucks</a:t>
            </a:r>
            <a:r>
              <a:rPr lang="en-US" dirty="0" smtClean="0"/>
              <a:t>, </a:t>
            </a:r>
            <a:r>
              <a:rPr lang="en-US" dirty="0" err="1" smtClean="0">
                <a:hlinkClick r:id="rId4" tooltip="Niels Ferguson"/>
              </a:rPr>
              <a:t>Niels</a:t>
            </a:r>
            <a:r>
              <a:rPr lang="en-US" dirty="0" smtClean="0">
                <a:hlinkClick r:id="rId4" tooltip="Niels Ferguson"/>
              </a:rPr>
              <a:t> Ferguson</a:t>
            </a:r>
            <a:r>
              <a:rPr lang="en-US" dirty="0" smtClean="0"/>
              <a:t>, </a:t>
            </a:r>
            <a:r>
              <a:rPr lang="en-US" dirty="0" smtClean="0">
                <a:hlinkClick r:id="rId5" tooltip="Doug Whiting (page does not exist)"/>
              </a:rPr>
              <a:t>Doug Whiting</a:t>
            </a:r>
            <a:r>
              <a:rPr lang="en-US" dirty="0" smtClean="0"/>
              <a:t>, </a:t>
            </a:r>
            <a:r>
              <a:rPr lang="en-US" dirty="0" err="1" smtClean="0">
                <a:hlinkClick r:id="rId6" tooltip="Mihir Bellare"/>
              </a:rPr>
              <a:t>Mihir</a:t>
            </a:r>
            <a:r>
              <a:rPr lang="en-US" dirty="0" smtClean="0">
                <a:hlinkClick r:id="rId6" tooltip="Mihir Bellare"/>
              </a:rPr>
              <a:t> </a:t>
            </a:r>
            <a:r>
              <a:rPr lang="en-US" dirty="0" err="1" smtClean="0">
                <a:hlinkClick r:id="rId6" tooltip="Mihir Bellare"/>
              </a:rPr>
              <a:t>Bellare</a:t>
            </a:r>
            <a:r>
              <a:rPr lang="en-US" dirty="0" smtClean="0"/>
              <a:t>, </a:t>
            </a:r>
            <a:r>
              <a:rPr lang="en-US" dirty="0" err="1" smtClean="0">
                <a:hlinkClick r:id="rId7" tooltip="Tadayoshi Kohno (page does not exist)"/>
              </a:rPr>
              <a:t>Tadayoshi</a:t>
            </a:r>
            <a:r>
              <a:rPr lang="en-US" dirty="0" smtClean="0">
                <a:hlinkClick r:id="rId7" tooltip="Tadayoshi Kohno (page does not exist)"/>
              </a:rPr>
              <a:t> Kohno</a:t>
            </a:r>
            <a:r>
              <a:rPr lang="en-US" dirty="0" smtClean="0"/>
              <a:t>, </a:t>
            </a:r>
            <a:r>
              <a:rPr lang="en-US" dirty="0" smtClean="0">
                <a:hlinkClick r:id="rId8" tooltip="Jon Callas"/>
              </a:rPr>
              <a:t>Jon Callas</a:t>
            </a:r>
            <a:r>
              <a:rPr lang="en-US" dirty="0" smtClean="0"/>
              <a:t> and </a:t>
            </a:r>
            <a:r>
              <a:rPr lang="en-US" dirty="0" smtClean="0">
                <a:hlinkClick r:id="rId9" tooltip="Jesse Walker (programmer) (page does not exist)"/>
              </a:rPr>
              <a:t>Jesse Walker</a:t>
            </a:r>
            <a:r>
              <a:rPr lang="en-US" dirty="0" smtClean="0"/>
              <a:t>.</a:t>
            </a:r>
          </a:p>
          <a:p>
            <a:endParaRPr lang="en-US" dirty="0"/>
          </a:p>
          <a:p>
            <a:r>
              <a:rPr lang="en-US" dirty="0" smtClean="0"/>
              <a:t>Detail: </a:t>
            </a:r>
            <a:r>
              <a:rPr lang="en-US" dirty="0" smtClean="0">
                <a:hlinkClick r:id="rId10" tooltip="Cryptographic hash function"/>
              </a:rPr>
              <a:t>Digest sizes</a:t>
            </a:r>
            <a:r>
              <a:rPr lang="en-US" dirty="0" smtClean="0"/>
              <a:t> arbitrary</a:t>
            </a:r>
          </a:p>
          <a:p>
            <a:r>
              <a:rPr lang="en-US" dirty="0" smtClean="0"/>
              <a:t>Rounds: 72 (256 &amp; 512 block size), 80 (1024 block size)</a:t>
            </a:r>
          </a:p>
          <a:p>
            <a:endParaRPr lang="en-US" dirty="0"/>
          </a:p>
          <a:p>
            <a:endParaRPr lang="en-US" dirty="0"/>
          </a:p>
        </p:txBody>
      </p:sp>
      <p:sp>
        <p:nvSpPr>
          <p:cNvPr id="4" name="Footer Placeholder 3"/>
          <p:cNvSpPr>
            <a:spLocks noGrp="1"/>
          </p:cNvSpPr>
          <p:nvPr>
            <p:ph type="ftr" sz="quarter" idx="11"/>
          </p:nvPr>
        </p:nvSpPr>
        <p:spPr/>
        <p:txBody>
          <a:bodyPr/>
          <a:lstStyle/>
          <a:p>
            <a:r>
              <a:rPr lang="en-US" smtClean="0"/>
              <a:t>Rinaldi Munir/Informatika-STEI ITB</a:t>
            </a: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TotalTime>
  <Words>932</Words>
  <Application>Microsoft Office PowerPoint</Application>
  <PresentationFormat>On-screen Show (4:3)</PresentationFormat>
  <Paragraphs>137</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Kompetisi Fungsi Hash NIST (SHA-3)</vt:lpstr>
      <vt:lpstr>Latar Belakang</vt:lpstr>
      <vt:lpstr>Proses Pemilihan</vt:lpstr>
      <vt:lpstr>Finalis</vt:lpstr>
      <vt:lpstr>BLAKE</vt:lpstr>
      <vt:lpstr>Grøstl</vt:lpstr>
      <vt:lpstr>JH</vt:lpstr>
      <vt:lpstr>Keccak</vt:lpstr>
      <vt:lpstr>SKEIN</vt:lpstr>
      <vt:lpstr>dan pemenangnya adalah…</vt:lpstr>
      <vt:lpstr>Kriteria Penilaian oleh NIST</vt:lpstr>
      <vt:lpstr>Sekilas Keccak</vt:lpstr>
      <vt:lpstr>Slide 13</vt:lpstr>
      <vt:lpstr>Slide 14</vt:lpstr>
      <vt:lpstr>Slide 15</vt:lpstr>
      <vt:lpstr>Slide 16</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Kompetisi Fungsi Hash NIST (SHA-3)</dc:title>
  <dc:creator>user</dc:creator>
  <cp:lastModifiedBy>user</cp:lastModifiedBy>
  <cp:revision>3</cp:revision>
  <dcterms:created xsi:type="dcterms:W3CDTF">2013-04-01T15:08:45Z</dcterms:created>
  <dcterms:modified xsi:type="dcterms:W3CDTF">2013-04-01T16:54:40Z</dcterms:modified>
</cp:coreProperties>
</file>