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311" r:id="rId3"/>
    <p:sldId id="314" r:id="rId4"/>
    <p:sldId id="315" r:id="rId5"/>
    <p:sldId id="323" r:id="rId6"/>
    <p:sldId id="324" r:id="rId7"/>
    <p:sldId id="321" r:id="rId8"/>
    <p:sldId id="325" r:id="rId9"/>
    <p:sldId id="326" r:id="rId10"/>
    <p:sldId id="327" r:id="rId11"/>
    <p:sldId id="34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0" d="100"/>
          <a:sy n="70" d="100"/>
        </p:scale>
        <p:origin x="-108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C2A2B4-894D-4824-8471-87FF4F5124DC}" type="datetimeFigureOut">
              <a:rPr lang="en-US" smtClean="0"/>
              <a:pPr/>
              <a:t>4/24/2013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5E62D3-89B4-4182-9370-57FA698A536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C47111E-420C-417C-A3CD-F8A8D7B389F8}" type="datetime1">
              <a:rPr lang="en-US" smtClean="0"/>
              <a:t>4/24/2013</a:t>
            </a:fld>
            <a:endParaRPr lang="en-US"/>
          </a:p>
        </p:txBody>
      </p:sp>
      <p:sp>
        <p:nvSpPr>
          <p:cNvPr id="5" name="Footer Placeholder 4"/>
          <p:cNvSpPr>
            <a:spLocks noGrp="1"/>
          </p:cNvSpPr>
          <p:nvPr>
            <p:ph type="ftr" sz="quarter" idx="11"/>
          </p:nvPr>
        </p:nvSpPr>
        <p:spPr/>
        <p:txBody>
          <a:bodyPr/>
          <a:lstStyle/>
          <a:p>
            <a:r>
              <a:rPr lang="en-US" smtClean="0"/>
              <a:t>Rinaldi Munir/IF3058 Kriptografi</a:t>
            </a:r>
            <a:endParaRPr lang="en-US"/>
          </a:p>
        </p:txBody>
      </p:sp>
      <p:sp>
        <p:nvSpPr>
          <p:cNvPr id="6" name="Slide Number Placeholder 5"/>
          <p:cNvSpPr>
            <a:spLocks noGrp="1"/>
          </p:cNvSpPr>
          <p:nvPr>
            <p:ph type="sldNum" sz="quarter" idx="12"/>
          </p:nvPr>
        </p:nvSpPr>
        <p:spPr/>
        <p:txBody>
          <a:bodyPr/>
          <a:lstStyle/>
          <a:p>
            <a:fld id="{E4DF70A9-CF17-4CCF-9456-28B8BD5CF6E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A774D8-0302-4446-8873-DD7CE7E6F290}" type="datetime1">
              <a:rPr lang="en-US" smtClean="0"/>
              <a:t>4/24/2013</a:t>
            </a:fld>
            <a:endParaRPr lang="en-US"/>
          </a:p>
        </p:txBody>
      </p:sp>
      <p:sp>
        <p:nvSpPr>
          <p:cNvPr id="5" name="Footer Placeholder 4"/>
          <p:cNvSpPr>
            <a:spLocks noGrp="1"/>
          </p:cNvSpPr>
          <p:nvPr>
            <p:ph type="ftr" sz="quarter" idx="11"/>
          </p:nvPr>
        </p:nvSpPr>
        <p:spPr/>
        <p:txBody>
          <a:bodyPr/>
          <a:lstStyle/>
          <a:p>
            <a:r>
              <a:rPr lang="en-US" smtClean="0"/>
              <a:t>Rinaldi Munir/IF3058 Kriptografi</a:t>
            </a:r>
            <a:endParaRPr lang="en-US"/>
          </a:p>
        </p:txBody>
      </p:sp>
      <p:sp>
        <p:nvSpPr>
          <p:cNvPr id="6" name="Slide Number Placeholder 5"/>
          <p:cNvSpPr>
            <a:spLocks noGrp="1"/>
          </p:cNvSpPr>
          <p:nvPr>
            <p:ph type="sldNum" sz="quarter" idx="12"/>
          </p:nvPr>
        </p:nvSpPr>
        <p:spPr/>
        <p:txBody>
          <a:bodyPr/>
          <a:lstStyle/>
          <a:p>
            <a:fld id="{E4DF70A9-CF17-4CCF-9456-28B8BD5CF6E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AE8CDA-2062-434D-813E-3159BDF65412}" type="datetime1">
              <a:rPr lang="en-US" smtClean="0"/>
              <a:t>4/24/2013</a:t>
            </a:fld>
            <a:endParaRPr lang="en-US"/>
          </a:p>
        </p:txBody>
      </p:sp>
      <p:sp>
        <p:nvSpPr>
          <p:cNvPr id="5" name="Footer Placeholder 4"/>
          <p:cNvSpPr>
            <a:spLocks noGrp="1"/>
          </p:cNvSpPr>
          <p:nvPr>
            <p:ph type="ftr" sz="quarter" idx="11"/>
          </p:nvPr>
        </p:nvSpPr>
        <p:spPr/>
        <p:txBody>
          <a:bodyPr/>
          <a:lstStyle/>
          <a:p>
            <a:r>
              <a:rPr lang="en-US" smtClean="0"/>
              <a:t>Rinaldi Munir/IF3058 Kriptografi</a:t>
            </a:r>
            <a:endParaRPr lang="en-US"/>
          </a:p>
        </p:txBody>
      </p:sp>
      <p:sp>
        <p:nvSpPr>
          <p:cNvPr id="6" name="Slide Number Placeholder 5"/>
          <p:cNvSpPr>
            <a:spLocks noGrp="1"/>
          </p:cNvSpPr>
          <p:nvPr>
            <p:ph type="sldNum" sz="quarter" idx="12"/>
          </p:nvPr>
        </p:nvSpPr>
        <p:spPr/>
        <p:txBody>
          <a:bodyPr/>
          <a:lstStyle/>
          <a:p>
            <a:fld id="{E4DF70A9-CF17-4CCF-9456-28B8BD5CF6E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993675-FBF3-4331-B604-139F606AAA53}" type="datetime1">
              <a:rPr lang="en-US" smtClean="0"/>
              <a:t>4/24/2013</a:t>
            </a:fld>
            <a:endParaRPr lang="en-US"/>
          </a:p>
        </p:txBody>
      </p:sp>
      <p:sp>
        <p:nvSpPr>
          <p:cNvPr id="5" name="Footer Placeholder 4"/>
          <p:cNvSpPr>
            <a:spLocks noGrp="1"/>
          </p:cNvSpPr>
          <p:nvPr>
            <p:ph type="ftr" sz="quarter" idx="11"/>
          </p:nvPr>
        </p:nvSpPr>
        <p:spPr/>
        <p:txBody>
          <a:bodyPr/>
          <a:lstStyle/>
          <a:p>
            <a:r>
              <a:rPr lang="en-US" smtClean="0"/>
              <a:t>Rinaldi Munir/IF3058 Kriptografi</a:t>
            </a:r>
            <a:endParaRPr lang="en-US"/>
          </a:p>
        </p:txBody>
      </p:sp>
      <p:sp>
        <p:nvSpPr>
          <p:cNvPr id="6" name="Slide Number Placeholder 5"/>
          <p:cNvSpPr>
            <a:spLocks noGrp="1"/>
          </p:cNvSpPr>
          <p:nvPr>
            <p:ph type="sldNum" sz="quarter" idx="12"/>
          </p:nvPr>
        </p:nvSpPr>
        <p:spPr/>
        <p:txBody>
          <a:bodyPr/>
          <a:lstStyle/>
          <a:p>
            <a:fld id="{E4DF70A9-CF17-4CCF-9456-28B8BD5CF6E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C42E5B-B77A-49BF-A1DD-90B66394F576}" type="datetime1">
              <a:rPr lang="en-US" smtClean="0"/>
              <a:t>4/24/2013</a:t>
            </a:fld>
            <a:endParaRPr lang="en-US"/>
          </a:p>
        </p:txBody>
      </p:sp>
      <p:sp>
        <p:nvSpPr>
          <p:cNvPr id="5" name="Footer Placeholder 4"/>
          <p:cNvSpPr>
            <a:spLocks noGrp="1"/>
          </p:cNvSpPr>
          <p:nvPr>
            <p:ph type="ftr" sz="quarter" idx="11"/>
          </p:nvPr>
        </p:nvSpPr>
        <p:spPr/>
        <p:txBody>
          <a:bodyPr/>
          <a:lstStyle/>
          <a:p>
            <a:r>
              <a:rPr lang="en-US" smtClean="0"/>
              <a:t>Rinaldi Munir/IF3058 Kriptografi</a:t>
            </a:r>
            <a:endParaRPr lang="en-US"/>
          </a:p>
        </p:txBody>
      </p:sp>
      <p:sp>
        <p:nvSpPr>
          <p:cNvPr id="6" name="Slide Number Placeholder 5"/>
          <p:cNvSpPr>
            <a:spLocks noGrp="1"/>
          </p:cNvSpPr>
          <p:nvPr>
            <p:ph type="sldNum" sz="quarter" idx="12"/>
          </p:nvPr>
        </p:nvSpPr>
        <p:spPr/>
        <p:txBody>
          <a:bodyPr/>
          <a:lstStyle/>
          <a:p>
            <a:fld id="{E4DF70A9-CF17-4CCF-9456-28B8BD5CF6E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61E5A4E-B3DC-4B89-BCC4-80216E7A1957}" type="datetime1">
              <a:rPr lang="en-US" smtClean="0"/>
              <a:t>4/24/2013</a:t>
            </a:fld>
            <a:endParaRPr lang="en-US"/>
          </a:p>
        </p:txBody>
      </p:sp>
      <p:sp>
        <p:nvSpPr>
          <p:cNvPr id="6" name="Footer Placeholder 5"/>
          <p:cNvSpPr>
            <a:spLocks noGrp="1"/>
          </p:cNvSpPr>
          <p:nvPr>
            <p:ph type="ftr" sz="quarter" idx="11"/>
          </p:nvPr>
        </p:nvSpPr>
        <p:spPr/>
        <p:txBody>
          <a:bodyPr/>
          <a:lstStyle/>
          <a:p>
            <a:r>
              <a:rPr lang="en-US" smtClean="0"/>
              <a:t>Rinaldi Munir/IF3058 Kriptografi</a:t>
            </a:r>
            <a:endParaRPr lang="en-US"/>
          </a:p>
        </p:txBody>
      </p:sp>
      <p:sp>
        <p:nvSpPr>
          <p:cNvPr id="7" name="Slide Number Placeholder 6"/>
          <p:cNvSpPr>
            <a:spLocks noGrp="1"/>
          </p:cNvSpPr>
          <p:nvPr>
            <p:ph type="sldNum" sz="quarter" idx="12"/>
          </p:nvPr>
        </p:nvSpPr>
        <p:spPr/>
        <p:txBody>
          <a:bodyPr/>
          <a:lstStyle/>
          <a:p>
            <a:fld id="{E4DF70A9-CF17-4CCF-9456-28B8BD5CF6E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C068D2-07D5-41E3-B987-0D34F675068C}" type="datetime1">
              <a:rPr lang="en-US" smtClean="0"/>
              <a:t>4/24/2013</a:t>
            </a:fld>
            <a:endParaRPr lang="en-US"/>
          </a:p>
        </p:txBody>
      </p:sp>
      <p:sp>
        <p:nvSpPr>
          <p:cNvPr id="8" name="Footer Placeholder 7"/>
          <p:cNvSpPr>
            <a:spLocks noGrp="1"/>
          </p:cNvSpPr>
          <p:nvPr>
            <p:ph type="ftr" sz="quarter" idx="11"/>
          </p:nvPr>
        </p:nvSpPr>
        <p:spPr/>
        <p:txBody>
          <a:bodyPr/>
          <a:lstStyle/>
          <a:p>
            <a:r>
              <a:rPr lang="en-US" smtClean="0"/>
              <a:t>Rinaldi Munir/IF3058 Kriptografi</a:t>
            </a:r>
            <a:endParaRPr lang="en-US"/>
          </a:p>
        </p:txBody>
      </p:sp>
      <p:sp>
        <p:nvSpPr>
          <p:cNvPr id="9" name="Slide Number Placeholder 8"/>
          <p:cNvSpPr>
            <a:spLocks noGrp="1"/>
          </p:cNvSpPr>
          <p:nvPr>
            <p:ph type="sldNum" sz="quarter" idx="12"/>
          </p:nvPr>
        </p:nvSpPr>
        <p:spPr/>
        <p:txBody>
          <a:bodyPr/>
          <a:lstStyle/>
          <a:p>
            <a:fld id="{E4DF70A9-CF17-4CCF-9456-28B8BD5CF6E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403662-F89F-4359-920A-54A0205DAD5E}" type="datetime1">
              <a:rPr lang="en-US" smtClean="0"/>
              <a:t>4/24/2013</a:t>
            </a:fld>
            <a:endParaRPr lang="en-US"/>
          </a:p>
        </p:txBody>
      </p:sp>
      <p:sp>
        <p:nvSpPr>
          <p:cNvPr id="4" name="Footer Placeholder 3"/>
          <p:cNvSpPr>
            <a:spLocks noGrp="1"/>
          </p:cNvSpPr>
          <p:nvPr>
            <p:ph type="ftr" sz="quarter" idx="11"/>
          </p:nvPr>
        </p:nvSpPr>
        <p:spPr/>
        <p:txBody>
          <a:bodyPr/>
          <a:lstStyle/>
          <a:p>
            <a:r>
              <a:rPr lang="en-US" smtClean="0"/>
              <a:t>Rinaldi Munir/IF3058 Kriptografi</a:t>
            </a:r>
            <a:endParaRPr lang="en-US"/>
          </a:p>
        </p:txBody>
      </p:sp>
      <p:sp>
        <p:nvSpPr>
          <p:cNvPr id="5" name="Slide Number Placeholder 4"/>
          <p:cNvSpPr>
            <a:spLocks noGrp="1"/>
          </p:cNvSpPr>
          <p:nvPr>
            <p:ph type="sldNum" sz="quarter" idx="12"/>
          </p:nvPr>
        </p:nvSpPr>
        <p:spPr/>
        <p:txBody>
          <a:bodyPr/>
          <a:lstStyle/>
          <a:p>
            <a:fld id="{E4DF70A9-CF17-4CCF-9456-28B8BD5CF6E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CAA9D4-8BFD-4322-949C-C9BD02CC5F2E}" type="datetime1">
              <a:rPr lang="en-US" smtClean="0"/>
              <a:t>4/24/2013</a:t>
            </a:fld>
            <a:endParaRPr lang="en-US"/>
          </a:p>
        </p:txBody>
      </p:sp>
      <p:sp>
        <p:nvSpPr>
          <p:cNvPr id="3" name="Footer Placeholder 2"/>
          <p:cNvSpPr>
            <a:spLocks noGrp="1"/>
          </p:cNvSpPr>
          <p:nvPr>
            <p:ph type="ftr" sz="quarter" idx="11"/>
          </p:nvPr>
        </p:nvSpPr>
        <p:spPr/>
        <p:txBody>
          <a:bodyPr/>
          <a:lstStyle/>
          <a:p>
            <a:r>
              <a:rPr lang="en-US" smtClean="0"/>
              <a:t>Rinaldi Munir/IF3058 Kriptografi</a:t>
            </a:r>
            <a:endParaRPr lang="en-US"/>
          </a:p>
        </p:txBody>
      </p:sp>
      <p:sp>
        <p:nvSpPr>
          <p:cNvPr id="4" name="Slide Number Placeholder 3"/>
          <p:cNvSpPr>
            <a:spLocks noGrp="1"/>
          </p:cNvSpPr>
          <p:nvPr>
            <p:ph type="sldNum" sz="quarter" idx="12"/>
          </p:nvPr>
        </p:nvSpPr>
        <p:spPr/>
        <p:txBody>
          <a:bodyPr/>
          <a:lstStyle/>
          <a:p>
            <a:fld id="{E4DF70A9-CF17-4CCF-9456-28B8BD5CF6E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6D8C15-63FA-4650-BA27-60122B01F248}" type="datetime1">
              <a:rPr lang="en-US" smtClean="0"/>
              <a:t>4/24/2013</a:t>
            </a:fld>
            <a:endParaRPr lang="en-US"/>
          </a:p>
        </p:txBody>
      </p:sp>
      <p:sp>
        <p:nvSpPr>
          <p:cNvPr id="6" name="Footer Placeholder 5"/>
          <p:cNvSpPr>
            <a:spLocks noGrp="1"/>
          </p:cNvSpPr>
          <p:nvPr>
            <p:ph type="ftr" sz="quarter" idx="11"/>
          </p:nvPr>
        </p:nvSpPr>
        <p:spPr/>
        <p:txBody>
          <a:bodyPr/>
          <a:lstStyle/>
          <a:p>
            <a:r>
              <a:rPr lang="en-US" smtClean="0"/>
              <a:t>Rinaldi Munir/IF3058 Kriptografi</a:t>
            </a:r>
            <a:endParaRPr lang="en-US"/>
          </a:p>
        </p:txBody>
      </p:sp>
      <p:sp>
        <p:nvSpPr>
          <p:cNvPr id="7" name="Slide Number Placeholder 6"/>
          <p:cNvSpPr>
            <a:spLocks noGrp="1"/>
          </p:cNvSpPr>
          <p:nvPr>
            <p:ph type="sldNum" sz="quarter" idx="12"/>
          </p:nvPr>
        </p:nvSpPr>
        <p:spPr/>
        <p:txBody>
          <a:bodyPr/>
          <a:lstStyle/>
          <a:p>
            <a:fld id="{E4DF70A9-CF17-4CCF-9456-28B8BD5CF6E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35DAB5-899F-4F29-AA84-DF2C352E9E0D}" type="datetime1">
              <a:rPr lang="en-US" smtClean="0"/>
              <a:t>4/24/2013</a:t>
            </a:fld>
            <a:endParaRPr lang="en-US"/>
          </a:p>
        </p:txBody>
      </p:sp>
      <p:sp>
        <p:nvSpPr>
          <p:cNvPr id="6" name="Footer Placeholder 5"/>
          <p:cNvSpPr>
            <a:spLocks noGrp="1"/>
          </p:cNvSpPr>
          <p:nvPr>
            <p:ph type="ftr" sz="quarter" idx="11"/>
          </p:nvPr>
        </p:nvSpPr>
        <p:spPr/>
        <p:txBody>
          <a:bodyPr/>
          <a:lstStyle/>
          <a:p>
            <a:r>
              <a:rPr lang="en-US" smtClean="0"/>
              <a:t>Rinaldi Munir/IF3058 Kriptografi</a:t>
            </a:r>
            <a:endParaRPr lang="en-US"/>
          </a:p>
        </p:txBody>
      </p:sp>
      <p:sp>
        <p:nvSpPr>
          <p:cNvPr id="7" name="Slide Number Placeholder 6"/>
          <p:cNvSpPr>
            <a:spLocks noGrp="1"/>
          </p:cNvSpPr>
          <p:nvPr>
            <p:ph type="sldNum" sz="quarter" idx="12"/>
          </p:nvPr>
        </p:nvSpPr>
        <p:spPr/>
        <p:txBody>
          <a:bodyPr/>
          <a:lstStyle/>
          <a:p>
            <a:fld id="{E4DF70A9-CF17-4CCF-9456-28B8BD5CF6E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F5D66B-9FDE-42BE-9EC8-A31D6F9A6CFC}" type="datetime1">
              <a:rPr lang="en-US" smtClean="0"/>
              <a:t>4/24/2013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Rinaldi Munir/IF3058 Kriptografi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F70A9-CF17-4CCF-9456-28B8BD5CF6E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371600"/>
            <a:ext cx="7772400" cy="1470025"/>
          </a:xfrm>
        </p:spPr>
        <p:txBody>
          <a:bodyPr/>
          <a:lstStyle/>
          <a:p>
            <a:r>
              <a:rPr lang="en-US" dirty="0" err="1" smtClean="0"/>
              <a:t>Perkembangan</a:t>
            </a:r>
            <a:r>
              <a:rPr lang="en-US" dirty="0" smtClean="0"/>
              <a:t> </a:t>
            </a:r>
            <a:r>
              <a:rPr lang="en-US" dirty="0" err="1" smtClean="0"/>
              <a:t>Riset</a:t>
            </a:r>
            <a:r>
              <a:rPr lang="en-US" dirty="0" smtClean="0"/>
              <a:t> </a:t>
            </a:r>
            <a:r>
              <a:rPr lang="en-US" dirty="0" err="1" smtClean="0"/>
              <a:t>dalam</a:t>
            </a:r>
            <a:r>
              <a:rPr lang="en-US" dirty="0" smtClean="0"/>
              <a:t> </a:t>
            </a:r>
            <a:r>
              <a:rPr lang="en-US" dirty="0" err="1" smtClean="0"/>
              <a:t>Bidang</a:t>
            </a:r>
            <a:r>
              <a:rPr lang="en-US" dirty="0" smtClean="0"/>
              <a:t> </a:t>
            </a:r>
            <a:r>
              <a:rPr lang="en-US" dirty="0" err="1" smtClean="0"/>
              <a:t>Kriptografi</a:t>
            </a:r>
            <a:endParaRPr lang="en-US" dirty="0"/>
          </a:p>
        </p:txBody>
      </p:sp>
      <p:sp>
        <p:nvSpPr>
          <p:cNvPr id="3" name="Subtitle 2"/>
          <p:cNvSpPr>
            <a:spLocks noGrp="1"/>
          </p:cNvSpPr>
          <p:nvPr>
            <p:ph type="subTitle" idx="1"/>
          </p:nvPr>
        </p:nvSpPr>
        <p:spPr>
          <a:xfrm>
            <a:off x="1371600" y="3886200"/>
            <a:ext cx="6400800" cy="2362200"/>
          </a:xfrm>
        </p:spPr>
        <p:txBody>
          <a:bodyPr>
            <a:normAutofit fontScale="77500" lnSpcReduction="20000"/>
          </a:bodyPr>
          <a:lstStyle/>
          <a:p>
            <a:r>
              <a:rPr lang="en-US" dirty="0" err="1" smtClean="0">
                <a:solidFill>
                  <a:srgbClr val="FF0000"/>
                </a:solidFill>
              </a:rPr>
              <a:t>Oleh</a:t>
            </a:r>
            <a:r>
              <a:rPr lang="en-US" dirty="0" smtClean="0">
                <a:solidFill>
                  <a:srgbClr val="FF0000"/>
                </a:solidFill>
              </a:rPr>
              <a:t>: </a:t>
            </a:r>
            <a:r>
              <a:rPr lang="en-US" dirty="0" err="1" smtClean="0">
                <a:solidFill>
                  <a:srgbClr val="FF0000"/>
                </a:solidFill>
              </a:rPr>
              <a:t>Rinaldi</a:t>
            </a:r>
            <a:r>
              <a:rPr lang="en-US" dirty="0" smtClean="0">
                <a:solidFill>
                  <a:srgbClr val="FF0000"/>
                </a:solidFill>
              </a:rPr>
              <a:t> </a:t>
            </a:r>
            <a:r>
              <a:rPr lang="en-US" dirty="0" err="1" smtClean="0">
                <a:solidFill>
                  <a:srgbClr val="FF0000"/>
                </a:solidFill>
              </a:rPr>
              <a:t>Munir</a:t>
            </a:r>
            <a:endParaRPr lang="en-US" dirty="0" smtClean="0">
              <a:solidFill>
                <a:srgbClr val="FF0000"/>
              </a:solidFill>
            </a:endParaRPr>
          </a:p>
          <a:p>
            <a:endParaRPr lang="en-US" dirty="0" smtClean="0"/>
          </a:p>
          <a:p>
            <a:r>
              <a:rPr lang="en-US" dirty="0" err="1" smtClean="0">
                <a:solidFill>
                  <a:schemeClr val="tx1"/>
                </a:solidFill>
              </a:rPr>
              <a:t>Bahan</a:t>
            </a:r>
            <a:r>
              <a:rPr lang="en-US" dirty="0" smtClean="0">
                <a:solidFill>
                  <a:schemeClr val="tx1"/>
                </a:solidFill>
              </a:rPr>
              <a:t> </a:t>
            </a:r>
            <a:r>
              <a:rPr lang="en-US" dirty="0" err="1" smtClean="0">
                <a:solidFill>
                  <a:schemeClr val="tx1"/>
                </a:solidFill>
              </a:rPr>
              <a:t>Kuliah</a:t>
            </a:r>
            <a:r>
              <a:rPr lang="en-US" dirty="0" smtClean="0">
                <a:solidFill>
                  <a:schemeClr val="tx1"/>
                </a:solidFill>
              </a:rPr>
              <a:t> IF3058 </a:t>
            </a:r>
            <a:r>
              <a:rPr lang="en-US" dirty="0" err="1" smtClean="0">
                <a:solidFill>
                  <a:schemeClr val="tx1"/>
                </a:solidFill>
              </a:rPr>
              <a:t>Kriptografi</a:t>
            </a:r>
            <a:endParaRPr lang="en-US" dirty="0" smtClean="0">
              <a:solidFill>
                <a:schemeClr val="tx1"/>
              </a:solidFill>
            </a:endParaRPr>
          </a:p>
          <a:p>
            <a:endParaRPr lang="en-US" dirty="0" smtClean="0">
              <a:solidFill>
                <a:schemeClr val="tx1"/>
              </a:solidFill>
            </a:endParaRPr>
          </a:p>
          <a:p>
            <a:r>
              <a:rPr lang="en-US" b="1" dirty="0" smtClean="0">
                <a:solidFill>
                  <a:schemeClr val="tx1"/>
                </a:solidFill>
              </a:rPr>
              <a:t>Program </a:t>
            </a:r>
            <a:r>
              <a:rPr lang="en-US" b="1" dirty="0" err="1" smtClean="0">
                <a:solidFill>
                  <a:schemeClr val="tx1"/>
                </a:solidFill>
              </a:rPr>
              <a:t>Studi</a:t>
            </a:r>
            <a:r>
              <a:rPr lang="en-US" b="1" dirty="0" smtClean="0">
                <a:solidFill>
                  <a:schemeClr val="tx1"/>
                </a:solidFill>
              </a:rPr>
              <a:t> </a:t>
            </a:r>
            <a:r>
              <a:rPr lang="en-US" b="1" dirty="0" err="1" smtClean="0">
                <a:solidFill>
                  <a:schemeClr val="tx1"/>
                </a:solidFill>
              </a:rPr>
              <a:t>Informatik</a:t>
            </a:r>
            <a:endParaRPr lang="en-US" b="1" dirty="0" smtClean="0">
              <a:solidFill>
                <a:schemeClr val="tx1"/>
              </a:solidFill>
            </a:endParaRPr>
          </a:p>
          <a:p>
            <a:r>
              <a:rPr lang="en-US" b="1" dirty="0" err="1" smtClean="0">
                <a:solidFill>
                  <a:schemeClr val="tx1"/>
                </a:solidFill>
              </a:rPr>
              <a:t>Sekolah</a:t>
            </a:r>
            <a:r>
              <a:rPr lang="en-US" b="1" dirty="0" smtClean="0">
                <a:solidFill>
                  <a:schemeClr val="tx1"/>
                </a:solidFill>
              </a:rPr>
              <a:t> </a:t>
            </a:r>
            <a:r>
              <a:rPr lang="en-US" b="1" dirty="0" err="1" smtClean="0">
                <a:solidFill>
                  <a:schemeClr val="tx1"/>
                </a:solidFill>
              </a:rPr>
              <a:t>Teknik</a:t>
            </a:r>
            <a:r>
              <a:rPr lang="en-US" b="1" dirty="0" smtClean="0">
                <a:solidFill>
                  <a:schemeClr val="tx1"/>
                </a:solidFill>
              </a:rPr>
              <a:t> </a:t>
            </a:r>
            <a:r>
              <a:rPr lang="en-US" b="1" dirty="0" err="1" smtClean="0">
                <a:solidFill>
                  <a:schemeClr val="tx1"/>
                </a:solidFill>
              </a:rPr>
              <a:t>Elektro</a:t>
            </a:r>
            <a:r>
              <a:rPr lang="en-US" b="1" dirty="0" smtClean="0">
                <a:solidFill>
                  <a:schemeClr val="tx1"/>
                </a:solidFill>
              </a:rPr>
              <a:t> </a:t>
            </a:r>
            <a:r>
              <a:rPr lang="en-US" b="1" dirty="0" err="1" smtClean="0">
                <a:solidFill>
                  <a:schemeClr val="tx1"/>
                </a:solidFill>
              </a:rPr>
              <a:t>ddan</a:t>
            </a:r>
            <a:r>
              <a:rPr lang="en-US" b="1" dirty="0" smtClean="0">
                <a:solidFill>
                  <a:schemeClr val="tx1"/>
                </a:solidFill>
              </a:rPr>
              <a:t> </a:t>
            </a:r>
            <a:r>
              <a:rPr lang="en-US" b="1" dirty="0" err="1" smtClean="0">
                <a:solidFill>
                  <a:schemeClr val="tx1"/>
                </a:solidFill>
              </a:rPr>
              <a:t>Informatika</a:t>
            </a:r>
            <a:r>
              <a:rPr lang="en-US" b="1" dirty="0" smtClean="0">
                <a:solidFill>
                  <a:schemeClr val="tx1"/>
                </a:solidFill>
              </a:rPr>
              <a:t>, ITB</a:t>
            </a:r>
            <a:endParaRPr lang="en-US" b="1" dirty="0">
              <a:solidFill>
                <a:schemeClr val="tx1"/>
              </a:solidFill>
            </a:endParaRPr>
          </a:p>
        </p:txBody>
      </p:sp>
      <p:sp>
        <p:nvSpPr>
          <p:cNvPr id="5" name="Slide Number Placeholder 4"/>
          <p:cNvSpPr>
            <a:spLocks noGrp="1"/>
          </p:cNvSpPr>
          <p:nvPr>
            <p:ph type="sldNum" sz="quarter" idx="12"/>
          </p:nvPr>
        </p:nvSpPr>
        <p:spPr/>
        <p:txBody>
          <a:bodyPr/>
          <a:lstStyle/>
          <a:p>
            <a:fld id="{E4DF70A9-CF17-4CCF-9456-28B8BD5CF6EE}" type="slidenum">
              <a:rPr lang="en-US" smtClean="0"/>
              <a:pPr/>
              <a:t>1</a:t>
            </a:fld>
            <a:endParaRPr lang="en-US"/>
          </a:p>
        </p:txBody>
      </p:sp>
      <p:sp>
        <p:nvSpPr>
          <p:cNvPr id="6" name="Footer Placeholder 5"/>
          <p:cNvSpPr>
            <a:spLocks noGrp="1"/>
          </p:cNvSpPr>
          <p:nvPr>
            <p:ph type="ftr" sz="quarter" idx="11"/>
          </p:nvPr>
        </p:nvSpPr>
        <p:spPr/>
        <p:txBody>
          <a:bodyPr/>
          <a:lstStyle/>
          <a:p>
            <a:r>
              <a:rPr lang="en-US" smtClean="0"/>
              <a:t>Rinaldi Munir/IF3058 Kriptografi</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lstStyle/>
          <a:p>
            <a:r>
              <a:rPr lang="en-US" sz="2800" dirty="0" err="1" smtClean="0"/>
              <a:t>Judul</a:t>
            </a:r>
            <a:r>
              <a:rPr lang="en-US" sz="2800" dirty="0" smtClean="0"/>
              <a:t> </a:t>
            </a:r>
            <a:r>
              <a:rPr lang="en-US" sz="2800" dirty="0" err="1" smtClean="0"/>
              <a:t>riset</a:t>
            </a:r>
            <a:r>
              <a:rPr lang="en-US" sz="2800" dirty="0" smtClean="0"/>
              <a:t>: </a:t>
            </a:r>
            <a:r>
              <a:rPr lang="en-US" sz="2800" b="1" dirty="0" smtClean="0"/>
              <a:t>Searching an Encrypted Cloud</a:t>
            </a:r>
          </a:p>
          <a:p>
            <a:pPr>
              <a:buNone/>
            </a:pPr>
            <a:endParaRPr lang="en-US" sz="2800" b="1" dirty="0" smtClean="0"/>
          </a:p>
          <a:p>
            <a:pPr>
              <a:buNone/>
            </a:pPr>
            <a:r>
              <a:rPr lang="en-US" sz="2800" b="1" dirty="0" smtClean="0"/>
              <a:t>	</a:t>
            </a:r>
            <a:r>
              <a:rPr lang="en-US" sz="2800" i="1" dirty="0" smtClean="0"/>
              <a:t>Recent advances in cryptography could mean that future cloud computing services will not only be able to encrypt documents to keep them safe in the cloud–but also make it possible to search and retrieve this information without first decrypting it, researchers say.</a:t>
            </a:r>
            <a:endParaRPr lang="en-US" sz="2800" b="1" i="1" dirty="0" smtClean="0"/>
          </a:p>
          <a:p>
            <a:endParaRPr lang="en-US" dirty="0"/>
          </a:p>
        </p:txBody>
      </p:sp>
      <p:sp>
        <p:nvSpPr>
          <p:cNvPr id="5" name="Slide Number Placeholder 4"/>
          <p:cNvSpPr>
            <a:spLocks noGrp="1"/>
          </p:cNvSpPr>
          <p:nvPr>
            <p:ph type="sldNum" sz="quarter" idx="12"/>
          </p:nvPr>
        </p:nvSpPr>
        <p:spPr/>
        <p:txBody>
          <a:bodyPr/>
          <a:lstStyle/>
          <a:p>
            <a:fld id="{E4DF70A9-CF17-4CCF-9456-28B8BD5CF6EE}" type="slidenum">
              <a:rPr lang="en-US" smtClean="0"/>
              <a:pPr/>
              <a:t>10</a:t>
            </a:fld>
            <a:endParaRPr lang="en-US"/>
          </a:p>
        </p:txBody>
      </p:sp>
      <p:sp>
        <p:nvSpPr>
          <p:cNvPr id="4" name="Footer Placeholder 3"/>
          <p:cNvSpPr>
            <a:spLocks noGrp="1"/>
          </p:cNvSpPr>
          <p:nvPr>
            <p:ph type="ftr" sz="quarter" idx="11"/>
          </p:nvPr>
        </p:nvSpPr>
        <p:spPr/>
        <p:txBody>
          <a:bodyPr/>
          <a:lstStyle/>
          <a:p>
            <a:r>
              <a:rPr lang="en-US" smtClean="0"/>
              <a:t>Rinaldi Munir/IF3058 Kriptografi</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Quantum Cryptography</a:t>
            </a:r>
            <a:endParaRPr lang="en-US" dirty="0"/>
          </a:p>
        </p:txBody>
      </p:sp>
      <p:sp>
        <p:nvSpPr>
          <p:cNvPr id="3" name="Content Placeholder 2"/>
          <p:cNvSpPr>
            <a:spLocks noGrp="1"/>
          </p:cNvSpPr>
          <p:nvPr>
            <p:ph idx="1"/>
          </p:nvPr>
        </p:nvSpPr>
        <p:spPr/>
        <p:txBody>
          <a:bodyPr>
            <a:normAutofit fontScale="85000" lnSpcReduction="20000"/>
          </a:bodyPr>
          <a:lstStyle/>
          <a:p>
            <a:r>
              <a:rPr lang="en-US" sz="2800" dirty="0" err="1" smtClean="0"/>
              <a:t>Kriptografi</a:t>
            </a:r>
            <a:r>
              <a:rPr lang="en-US" sz="2800" dirty="0" smtClean="0"/>
              <a:t> </a:t>
            </a:r>
            <a:r>
              <a:rPr lang="en-US" sz="2800" dirty="0" err="1" smtClean="0"/>
              <a:t>kuantum</a:t>
            </a:r>
            <a:r>
              <a:rPr lang="en-US" sz="2800" dirty="0" smtClean="0"/>
              <a:t> </a:t>
            </a:r>
            <a:r>
              <a:rPr lang="en-US" sz="2800" dirty="0" err="1" smtClean="0"/>
              <a:t>menggunakan</a:t>
            </a:r>
            <a:r>
              <a:rPr lang="en-US" sz="2800" dirty="0" smtClean="0"/>
              <a:t> </a:t>
            </a:r>
            <a:r>
              <a:rPr lang="en-US" sz="2800" dirty="0" err="1" smtClean="0"/>
              <a:t>efek</a:t>
            </a:r>
            <a:r>
              <a:rPr lang="en-US" sz="2800" dirty="0" smtClean="0"/>
              <a:t> </a:t>
            </a:r>
            <a:r>
              <a:rPr lang="en-US" sz="2800" dirty="0" err="1" smtClean="0"/>
              <a:t>mekanika</a:t>
            </a:r>
            <a:r>
              <a:rPr lang="en-US" sz="2800" dirty="0" smtClean="0"/>
              <a:t> </a:t>
            </a:r>
            <a:r>
              <a:rPr lang="en-US" sz="2800" dirty="0" err="1" smtClean="0"/>
              <a:t>kuantum</a:t>
            </a:r>
            <a:r>
              <a:rPr lang="en-US" sz="2800" dirty="0" smtClean="0"/>
              <a:t> </a:t>
            </a:r>
            <a:r>
              <a:rPr lang="en-US" sz="2800" dirty="0" err="1" smtClean="0"/>
              <a:t>untuk</a:t>
            </a:r>
            <a:r>
              <a:rPr lang="en-US" sz="2800" dirty="0" smtClean="0"/>
              <a:t> </a:t>
            </a:r>
            <a:r>
              <a:rPr lang="en-US" sz="2800" dirty="0" err="1" smtClean="0"/>
              <a:t>melakukan</a:t>
            </a:r>
            <a:r>
              <a:rPr lang="en-US" sz="2800" dirty="0" smtClean="0"/>
              <a:t> </a:t>
            </a:r>
            <a:r>
              <a:rPr lang="en-US" sz="2800" dirty="0" err="1" smtClean="0"/>
              <a:t>tugas-tugas</a:t>
            </a:r>
            <a:r>
              <a:rPr lang="en-US" sz="2800" dirty="0" smtClean="0"/>
              <a:t> </a:t>
            </a:r>
            <a:r>
              <a:rPr lang="en-US" sz="2800" dirty="0" err="1" smtClean="0"/>
              <a:t>kriptografi</a:t>
            </a:r>
            <a:r>
              <a:rPr lang="en-US" sz="2800" dirty="0" smtClean="0"/>
              <a:t>.</a:t>
            </a:r>
          </a:p>
          <a:p>
            <a:endParaRPr lang="en-US" sz="2800" dirty="0" smtClean="0"/>
          </a:p>
          <a:p>
            <a:r>
              <a:rPr lang="en-US" sz="2800" dirty="0" err="1" smtClean="0"/>
              <a:t>Contoh</a:t>
            </a:r>
            <a:r>
              <a:rPr lang="en-US" sz="2800" dirty="0" smtClean="0"/>
              <a:t>  </a:t>
            </a:r>
            <a:r>
              <a:rPr lang="id-ID" sz="2800" dirty="0" smtClean="0"/>
              <a:t>kriptografi kuantum </a:t>
            </a:r>
            <a:r>
              <a:rPr lang="en-US" sz="2800" dirty="0" smtClean="0"/>
              <a:t>yang </a:t>
            </a:r>
            <a:r>
              <a:rPr lang="en-US" sz="2800" dirty="0" err="1" smtClean="0"/>
              <a:t>terkenal</a:t>
            </a:r>
            <a:r>
              <a:rPr lang="en-US" sz="2800" dirty="0" smtClean="0"/>
              <a:t>: </a:t>
            </a:r>
            <a:r>
              <a:rPr lang="id-ID" sz="2800" dirty="0" smtClean="0"/>
              <a:t> penggunaan komunikasi kuantum untuk </a:t>
            </a:r>
            <a:r>
              <a:rPr lang="en-US" sz="2800" dirty="0" err="1" smtClean="0"/>
              <a:t>pertukaran</a:t>
            </a:r>
            <a:r>
              <a:rPr lang="en-US" sz="2800" dirty="0" smtClean="0"/>
              <a:t> </a:t>
            </a:r>
            <a:r>
              <a:rPr lang="en-US" sz="2800" dirty="0" err="1" smtClean="0"/>
              <a:t>kunci</a:t>
            </a:r>
            <a:r>
              <a:rPr lang="id-ID" sz="2800" dirty="0" smtClean="0"/>
              <a:t> (distribusi kunci kuantum) dan </a:t>
            </a:r>
            <a:r>
              <a:rPr lang="en-US" sz="2800" dirty="0" err="1" smtClean="0"/>
              <a:t>penggunaan</a:t>
            </a:r>
            <a:r>
              <a:rPr lang="en-US" sz="2800" dirty="0" smtClean="0"/>
              <a:t> </a:t>
            </a:r>
            <a:r>
              <a:rPr lang="en-US" sz="2800" dirty="0" err="1" smtClean="0"/>
              <a:t>komputer</a:t>
            </a:r>
            <a:r>
              <a:rPr lang="en-US" sz="2800" dirty="0" smtClean="0"/>
              <a:t> </a:t>
            </a:r>
            <a:r>
              <a:rPr lang="en-US" sz="2800" dirty="0" err="1" smtClean="0"/>
              <a:t>kuantum</a:t>
            </a:r>
            <a:r>
              <a:rPr lang="en-US" sz="2800" dirty="0" smtClean="0"/>
              <a:t> (</a:t>
            </a:r>
            <a:r>
              <a:rPr lang="en-US" sz="2800" dirty="0" err="1" smtClean="0"/>
              <a:t>hipotetis</a:t>
            </a:r>
            <a:r>
              <a:rPr lang="en-US" sz="2800" dirty="0" smtClean="0"/>
              <a:t>) </a:t>
            </a:r>
            <a:r>
              <a:rPr lang="en-US" sz="2800" dirty="0" err="1" smtClean="0"/>
              <a:t>untuk</a:t>
            </a:r>
            <a:r>
              <a:rPr lang="en-US" sz="2800" dirty="0" smtClean="0"/>
              <a:t> </a:t>
            </a:r>
            <a:r>
              <a:rPr lang="en-US" sz="2800" dirty="0" err="1" smtClean="0"/>
              <a:t>memecahkan</a:t>
            </a:r>
            <a:r>
              <a:rPr lang="en-US" sz="2800" dirty="0" smtClean="0"/>
              <a:t> </a:t>
            </a:r>
            <a:r>
              <a:rPr lang="en-US" sz="2800" dirty="0" err="1" smtClean="0"/>
              <a:t>kunci</a:t>
            </a:r>
            <a:r>
              <a:rPr lang="en-US" sz="2800" dirty="0" smtClean="0"/>
              <a:t> </a:t>
            </a:r>
            <a:r>
              <a:rPr lang="en-US" sz="2800" dirty="0" err="1" smtClean="0"/>
              <a:t>publik</a:t>
            </a:r>
            <a:r>
              <a:rPr lang="id-ID" sz="2800" dirty="0" smtClean="0"/>
              <a:t> (misalnya, RSA dan ElGamal).</a:t>
            </a:r>
            <a:br>
              <a:rPr lang="id-ID" sz="2800" dirty="0" smtClean="0"/>
            </a:br>
            <a:r>
              <a:rPr lang="id-ID" sz="2800" dirty="0" smtClean="0"/>
              <a:t/>
            </a:r>
            <a:br>
              <a:rPr lang="id-ID" sz="2800" dirty="0" smtClean="0"/>
            </a:br>
            <a:r>
              <a:rPr lang="id-ID" sz="2800" dirty="0" smtClean="0"/>
              <a:t>Keuntungan dari kriptografi kuantum</a:t>
            </a:r>
            <a:r>
              <a:rPr lang="en-US" sz="2800" dirty="0" smtClean="0"/>
              <a:t>: </a:t>
            </a:r>
            <a:r>
              <a:rPr lang="id-ID" sz="2800" dirty="0" smtClean="0"/>
              <a:t>memungkinkan penyelesaian tugas kriptografi </a:t>
            </a:r>
            <a:r>
              <a:rPr lang="en-US" sz="2800" dirty="0" smtClean="0"/>
              <a:t>yang </a:t>
            </a:r>
            <a:r>
              <a:rPr lang="en-US" sz="2800" dirty="0" err="1" smtClean="0"/>
              <a:t>terbukti</a:t>
            </a:r>
            <a:r>
              <a:rPr lang="en-US" sz="2800" dirty="0" smtClean="0"/>
              <a:t>  </a:t>
            </a:r>
            <a:r>
              <a:rPr lang="id-ID" sz="2800" dirty="0" smtClean="0"/>
              <a:t>tidak mungkin menggunakan </a:t>
            </a:r>
            <a:r>
              <a:rPr lang="en-US" sz="2800" dirty="0" smtClean="0"/>
              <a:t> </a:t>
            </a:r>
            <a:r>
              <a:rPr lang="en-US" sz="2800" dirty="0" err="1" smtClean="0"/>
              <a:t>cara</a:t>
            </a:r>
            <a:r>
              <a:rPr lang="en-US" sz="2800" dirty="0" smtClean="0"/>
              <a:t> </a:t>
            </a:r>
            <a:r>
              <a:rPr lang="id-ID" sz="2800" dirty="0" smtClean="0"/>
              <a:t>klasik (yaitu non-kuantum)</a:t>
            </a:r>
            <a:endParaRPr lang="en-US" sz="2800" dirty="0" smtClean="0"/>
          </a:p>
          <a:p>
            <a:endParaRPr lang="en-US" sz="2800" dirty="0" smtClean="0"/>
          </a:p>
          <a:p>
            <a:r>
              <a:rPr lang="en-US" sz="2800" dirty="0" smtClean="0"/>
              <a:t>C</a:t>
            </a:r>
            <a:r>
              <a:rPr lang="id-ID" sz="2800" dirty="0" smtClean="0"/>
              <a:t>ontoh</a:t>
            </a:r>
            <a:r>
              <a:rPr lang="en-US" sz="2800" dirty="0" smtClean="0"/>
              <a:t>: </a:t>
            </a:r>
            <a:r>
              <a:rPr lang="id-ID" sz="2800" dirty="0" smtClean="0"/>
              <a:t> mendeteksi penyadapan dalam distribusi kunci kuantum.</a:t>
            </a:r>
            <a:endParaRPr lang="en-US" sz="2800" dirty="0"/>
          </a:p>
        </p:txBody>
      </p:sp>
      <p:sp>
        <p:nvSpPr>
          <p:cNvPr id="4" name="Slide Number Placeholder 3"/>
          <p:cNvSpPr>
            <a:spLocks noGrp="1"/>
          </p:cNvSpPr>
          <p:nvPr>
            <p:ph type="sldNum" sz="quarter" idx="12"/>
          </p:nvPr>
        </p:nvSpPr>
        <p:spPr/>
        <p:txBody>
          <a:bodyPr/>
          <a:lstStyle/>
          <a:p>
            <a:fld id="{E4DF70A9-CF17-4CCF-9456-28B8BD5CF6EE}" type="slidenum">
              <a:rPr lang="en-US" smtClean="0"/>
              <a:pPr/>
              <a:t>11</a:t>
            </a:fld>
            <a:endParaRPr lang="en-US"/>
          </a:p>
        </p:txBody>
      </p:sp>
      <p:sp>
        <p:nvSpPr>
          <p:cNvPr id="5" name="Footer Placeholder 4"/>
          <p:cNvSpPr>
            <a:spLocks noGrp="1"/>
          </p:cNvSpPr>
          <p:nvPr>
            <p:ph type="ftr" sz="quarter" idx="11"/>
          </p:nvPr>
        </p:nvSpPr>
        <p:spPr/>
        <p:txBody>
          <a:bodyPr/>
          <a:lstStyle/>
          <a:p>
            <a:r>
              <a:rPr lang="en-US" smtClean="0"/>
              <a:t>Rinaldi Munir/IF3058 Kriptografi</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10000"/>
          </a:bodyPr>
          <a:lstStyle/>
          <a:p>
            <a:pPr>
              <a:buNone/>
            </a:pPr>
            <a:r>
              <a:rPr lang="en-US" sz="2800" dirty="0" err="1" smtClean="0"/>
              <a:t>Ada</a:t>
            </a:r>
            <a:r>
              <a:rPr lang="en-US" sz="2800" dirty="0" smtClean="0"/>
              <a:t> </a:t>
            </a:r>
            <a:r>
              <a:rPr lang="en-US" sz="2800" dirty="0" err="1" smtClean="0"/>
              <a:t>tiga</a:t>
            </a:r>
            <a:r>
              <a:rPr lang="en-US" sz="2800" dirty="0" smtClean="0"/>
              <a:t> </a:t>
            </a:r>
            <a:r>
              <a:rPr lang="en-US" sz="2800" dirty="0" err="1" smtClean="0"/>
              <a:t>jenis</a:t>
            </a:r>
            <a:r>
              <a:rPr lang="en-US" sz="2800" dirty="0" smtClean="0"/>
              <a:t> </a:t>
            </a:r>
            <a:r>
              <a:rPr lang="en-US" sz="2800" dirty="0" err="1" smtClean="0"/>
              <a:t>algoritma</a:t>
            </a:r>
            <a:r>
              <a:rPr lang="en-US" sz="2800" dirty="0" smtClean="0"/>
              <a:t> </a:t>
            </a:r>
            <a:r>
              <a:rPr lang="en-US" sz="2800" dirty="0" err="1" smtClean="0"/>
              <a:t>kriptografi</a:t>
            </a:r>
            <a:r>
              <a:rPr lang="en-US" sz="2800" dirty="0" smtClean="0"/>
              <a:t>:</a:t>
            </a:r>
          </a:p>
          <a:p>
            <a:pPr marL="514350" indent="-514350">
              <a:buAutoNum type="arabicPeriod"/>
            </a:pPr>
            <a:r>
              <a:rPr lang="en-US" sz="2400" i="1" dirty="0" smtClean="0">
                <a:solidFill>
                  <a:srgbClr val="FF0000"/>
                </a:solidFill>
              </a:rPr>
              <a:t>Symmetric-key cryptography</a:t>
            </a:r>
          </a:p>
          <a:p>
            <a:pPr marL="514350" indent="-514350">
              <a:buNone/>
            </a:pPr>
            <a:r>
              <a:rPr lang="en-US" sz="2400" dirty="0" smtClean="0"/>
              <a:t>	</a:t>
            </a:r>
            <a:r>
              <a:rPr lang="en-US" sz="2400" dirty="0" err="1" smtClean="0"/>
              <a:t>Menggunakan</a:t>
            </a:r>
            <a:r>
              <a:rPr lang="en-US" sz="2400" dirty="0" smtClean="0"/>
              <a:t> </a:t>
            </a:r>
            <a:r>
              <a:rPr lang="en-US" sz="2400" dirty="0" err="1" smtClean="0"/>
              <a:t>kunci</a:t>
            </a:r>
            <a:r>
              <a:rPr lang="en-US" sz="2400" dirty="0" smtClean="0"/>
              <a:t> yang </a:t>
            </a:r>
            <a:r>
              <a:rPr lang="en-US" sz="2400" dirty="0" err="1" smtClean="0"/>
              <a:t>sama</a:t>
            </a:r>
            <a:r>
              <a:rPr lang="en-US" sz="2400" dirty="0" smtClean="0"/>
              <a:t> </a:t>
            </a:r>
            <a:r>
              <a:rPr lang="en-US" sz="2400" dirty="0" err="1" smtClean="0"/>
              <a:t>untuk</a:t>
            </a:r>
            <a:r>
              <a:rPr lang="en-US" sz="2400" dirty="0" smtClean="0"/>
              <a:t> </a:t>
            </a:r>
            <a:r>
              <a:rPr lang="en-US" sz="2400" dirty="0" err="1" smtClean="0"/>
              <a:t>enkripsi</a:t>
            </a:r>
            <a:r>
              <a:rPr lang="en-US" sz="2400" dirty="0" smtClean="0"/>
              <a:t>  </a:t>
            </a:r>
            <a:r>
              <a:rPr lang="en-US" sz="2400" dirty="0" err="1" smtClean="0"/>
              <a:t>dan</a:t>
            </a:r>
            <a:r>
              <a:rPr lang="en-US" sz="2400" dirty="0" smtClean="0"/>
              <a:t> </a:t>
            </a:r>
            <a:r>
              <a:rPr lang="en-US" sz="2400" dirty="0" err="1" smtClean="0"/>
              <a:t>dekripsi</a:t>
            </a:r>
            <a:endParaRPr lang="en-US" sz="2400" dirty="0" smtClean="0"/>
          </a:p>
          <a:p>
            <a:pPr marL="514350" indent="-514350">
              <a:buNone/>
            </a:pPr>
            <a:r>
              <a:rPr lang="en-US" sz="2400" dirty="0" smtClean="0"/>
              <a:t>	</a:t>
            </a:r>
            <a:r>
              <a:rPr lang="en-US" sz="2400" dirty="0" err="1" smtClean="0"/>
              <a:t>Contoh</a:t>
            </a:r>
            <a:r>
              <a:rPr lang="en-US" sz="2400" dirty="0" smtClean="0"/>
              <a:t>: DES, 3DES, Blowfish, IDEA, RC5, AES</a:t>
            </a:r>
          </a:p>
          <a:p>
            <a:pPr marL="514350" indent="-514350">
              <a:buNone/>
            </a:pPr>
            <a:endParaRPr lang="en-US" sz="2400" dirty="0" smtClean="0"/>
          </a:p>
          <a:p>
            <a:pPr marL="514350" indent="-514350">
              <a:buNone/>
            </a:pPr>
            <a:r>
              <a:rPr lang="en-US" sz="2400" dirty="0" smtClean="0"/>
              <a:t>2.    </a:t>
            </a:r>
            <a:r>
              <a:rPr lang="en-US" sz="2400" i="1" dirty="0" smtClean="0">
                <a:solidFill>
                  <a:srgbClr val="FF0000"/>
                </a:solidFill>
              </a:rPr>
              <a:t>Public-key cryptography</a:t>
            </a:r>
          </a:p>
          <a:p>
            <a:pPr marL="514350" indent="-514350">
              <a:buNone/>
            </a:pPr>
            <a:r>
              <a:rPr lang="en-US" sz="2400" dirty="0" smtClean="0"/>
              <a:t>	</a:t>
            </a:r>
            <a:r>
              <a:rPr lang="en-US" sz="2400" dirty="0" err="1" smtClean="0"/>
              <a:t>Menggunakan</a:t>
            </a:r>
            <a:r>
              <a:rPr lang="en-US" sz="2400" dirty="0" smtClean="0"/>
              <a:t> </a:t>
            </a:r>
            <a:r>
              <a:rPr lang="en-US" sz="2400" dirty="0" err="1" smtClean="0"/>
              <a:t>satu</a:t>
            </a:r>
            <a:r>
              <a:rPr lang="en-US" sz="2400" dirty="0" smtClean="0"/>
              <a:t> </a:t>
            </a:r>
            <a:r>
              <a:rPr lang="en-US" sz="2400" dirty="0" err="1" smtClean="0"/>
              <a:t>kunci</a:t>
            </a:r>
            <a:r>
              <a:rPr lang="en-US" sz="2400" dirty="0" smtClean="0"/>
              <a:t> (public-key) </a:t>
            </a:r>
            <a:r>
              <a:rPr lang="en-US" sz="2400" dirty="0" err="1" smtClean="0"/>
              <a:t>untuk</a:t>
            </a:r>
            <a:r>
              <a:rPr lang="en-US" sz="2400" dirty="0" smtClean="0"/>
              <a:t> </a:t>
            </a:r>
            <a:r>
              <a:rPr lang="en-US" sz="2400" dirty="0" err="1" smtClean="0"/>
              <a:t>enkripsi</a:t>
            </a:r>
            <a:r>
              <a:rPr lang="en-US" sz="2400" dirty="0" smtClean="0"/>
              <a:t> </a:t>
            </a:r>
            <a:r>
              <a:rPr lang="en-US" sz="2400" dirty="0" err="1" smtClean="0"/>
              <a:t>dan</a:t>
            </a:r>
            <a:r>
              <a:rPr lang="en-US" sz="2400" dirty="0" smtClean="0"/>
              <a:t>  </a:t>
            </a:r>
            <a:r>
              <a:rPr lang="en-US" sz="2400" dirty="0" err="1" smtClean="0"/>
              <a:t>kunci</a:t>
            </a:r>
            <a:r>
              <a:rPr lang="en-US" sz="2400" dirty="0" smtClean="0"/>
              <a:t> yang lain (private key) </a:t>
            </a:r>
            <a:r>
              <a:rPr lang="en-US" sz="2400" dirty="0" err="1" smtClean="0"/>
              <a:t>untuk</a:t>
            </a:r>
            <a:r>
              <a:rPr lang="en-US" sz="2400" dirty="0" smtClean="0"/>
              <a:t> </a:t>
            </a:r>
            <a:r>
              <a:rPr lang="en-US" sz="2400" dirty="0" err="1" smtClean="0"/>
              <a:t>dekripsi</a:t>
            </a:r>
            <a:endParaRPr lang="en-US" sz="2400" dirty="0" smtClean="0"/>
          </a:p>
          <a:p>
            <a:pPr marL="514350" indent="-514350">
              <a:buNone/>
            </a:pPr>
            <a:r>
              <a:rPr lang="en-US" sz="2400" dirty="0" smtClean="0"/>
              <a:t>	</a:t>
            </a:r>
            <a:r>
              <a:rPr lang="en-US" sz="2400" dirty="0" err="1" smtClean="0"/>
              <a:t>Contoh</a:t>
            </a:r>
            <a:r>
              <a:rPr lang="en-US" sz="2400" dirty="0" smtClean="0"/>
              <a:t>: RSA, </a:t>
            </a:r>
            <a:r>
              <a:rPr lang="en-US" sz="2400" dirty="0" err="1" smtClean="0"/>
              <a:t>ElGamal</a:t>
            </a:r>
            <a:r>
              <a:rPr lang="en-US" sz="2400" dirty="0" smtClean="0"/>
              <a:t>, DSA, </a:t>
            </a:r>
            <a:r>
              <a:rPr lang="en-US" sz="2400" dirty="0" err="1" smtClean="0"/>
              <a:t>Diffie</a:t>
            </a:r>
            <a:r>
              <a:rPr lang="en-US" sz="2400" dirty="0" smtClean="0"/>
              <a:t>-Hellman, ECC</a:t>
            </a:r>
          </a:p>
          <a:p>
            <a:pPr marL="514350" indent="-514350">
              <a:buNone/>
            </a:pPr>
            <a:endParaRPr lang="en-US" sz="2400" dirty="0" smtClean="0"/>
          </a:p>
          <a:p>
            <a:pPr marL="514350" indent="-514350">
              <a:buAutoNum type="arabicPeriod" startAt="3"/>
            </a:pPr>
            <a:r>
              <a:rPr lang="en-US" sz="2400" dirty="0" err="1" smtClean="0">
                <a:solidFill>
                  <a:srgbClr val="FF0000"/>
                </a:solidFill>
              </a:rPr>
              <a:t>Fungsi</a:t>
            </a:r>
            <a:r>
              <a:rPr lang="en-US" sz="2400" dirty="0" smtClean="0">
                <a:solidFill>
                  <a:srgbClr val="FF0000"/>
                </a:solidFill>
              </a:rPr>
              <a:t> </a:t>
            </a:r>
            <a:r>
              <a:rPr lang="en-US" sz="2400" i="1" dirty="0" smtClean="0">
                <a:solidFill>
                  <a:srgbClr val="FF0000"/>
                </a:solidFill>
              </a:rPr>
              <a:t>Hash</a:t>
            </a:r>
          </a:p>
          <a:p>
            <a:pPr marL="514350" indent="-514350">
              <a:buNone/>
            </a:pPr>
            <a:r>
              <a:rPr lang="en-US" sz="2400" dirty="0" smtClean="0"/>
              <a:t>	</a:t>
            </a:r>
            <a:r>
              <a:rPr lang="en-US" sz="2400" dirty="0" err="1" smtClean="0"/>
              <a:t>Transformasi</a:t>
            </a:r>
            <a:r>
              <a:rPr lang="en-US" sz="2400" dirty="0" smtClean="0"/>
              <a:t> </a:t>
            </a:r>
            <a:r>
              <a:rPr lang="en-US" sz="2400" dirty="0" err="1" smtClean="0"/>
              <a:t>pesan</a:t>
            </a:r>
            <a:r>
              <a:rPr lang="en-US" sz="2400" dirty="0" smtClean="0"/>
              <a:t> </a:t>
            </a:r>
            <a:r>
              <a:rPr lang="en-US" sz="2400" dirty="0" err="1" smtClean="0"/>
              <a:t>berukuran</a:t>
            </a:r>
            <a:r>
              <a:rPr lang="en-US" sz="2400" dirty="0" smtClean="0"/>
              <a:t> </a:t>
            </a:r>
            <a:r>
              <a:rPr lang="en-US" sz="2400" dirty="0" err="1" smtClean="0"/>
              <a:t>sembarang</a:t>
            </a:r>
            <a:r>
              <a:rPr lang="en-US" sz="2400" dirty="0" smtClean="0"/>
              <a:t> </a:t>
            </a:r>
            <a:r>
              <a:rPr lang="en-US" sz="2400" dirty="0" err="1" smtClean="0"/>
              <a:t>menjadi</a:t>
            </a:r>
            <a:r>
              <a:rPr lang="en-US" sz="2400" dirty="0" smtClean="0"/>
              <a:t> </a:t>
            </a:r>
            <a:r>
              <a:rPr lang="en-US" sz="2400" dirty="0" err="1" smtClean="0"/>
              <a:t>pesan</a:t>
            </a:r>
            <a:r>
              <a:rPr lang="en-US" sz="2400" dirty="0" smtClean="0"/>
              <a:t> </a:t>
            </a:r>
            <a:r>
              <a:rPr lang="en-US" sz="2400" dirty="0" err="1" smtClean="0"/>
              <a:t>ringkas</a:t>
            </a:r>
            <a:r>
              <a:rPr lang="en-US" sz="2400" dirty="0" smtClean="0"/>
              <a:t> (message digest), “</a:t>
            </a:r>
            <a:r>
              <a:rPr lang="en-US" sz="2400" dirty="0" err="1" smtClean="0"/>
              <a:t>enkripsi</a:t>
            </a:r>
            <a:r>
              <a:rPr lang="en-US" sz="2400" dirty="0" smtClean="0"/>
              <a:t>” yang </a:t>
            </a:r>
            <a:r>
              <a:rPr lang="en-US" sz="2400" dirty="0" err="1" smtClean="0"/>
              <a:t>bersifat</a:t>
            </a:r>
            <a:r>
              <a:rPr lang="en-US" sz="2400" dirty="0" smtClean="0"/>
              <a:t> irreversible.</a:t>
            </a:r>
          </a:p>
          <a:p>
            <a:pPr marL="514350" indent="-514350">
              <a:buNone/>
            </a:pPr>
            <a:r>
              <a:rPr lang="en-US" sz="2400" dirty="0" smtClean="0"/>
              <a:t>	</a:t>
            </a:r>
            <a:r>
              <a:rPr lang="en-US" sz="2400" dirty="0" err="1" smtClean="0"/>
              <a:t>Contoh</a:t>
            </a:r>
            <a:r>
              <a:rPr lang="en-US" sz="2400" dirty="0" smtClean="0"/>
              <a:t>: MD2, MD4, MD5, SHA-0, SHA1, RIPEMD, SNEFRU</a:t>
            </a:r>
            <a:endParaRPr lang="en-US" sz="2400" dirty="0"/>
          </a:p>
        </p:txBody>
      </p:sp>
      <p:sp>
        <p:nvSpPr>
          <p:cNvPr id="5" name="Slide Number Placeholder 4"/>
          <p:cNvSpPr>
            <a:spLocks noGrp="1"/>
          </p:cNvSpPr>
          <p:nvPr>
            <p:ph type="sldNum" sz="quarter" idx="12"/>
          </p:nvPr>
        </p:nvSpPr>
        <p:spPr/>
        <p:txBody>
          <a:bodyPr/>
          <a:lstStyle/>
          <a:p>
            <a:fld id="{E4DF70A9-CF17-4CCF-9456-28B8BD5CF6EE}" type="slidenum">
              <a:rPr lang="en-US" smtClean="0"/>
              <a:pPr/>
              <a:t>2</a:t>
            </a:fld>
            <a:endParaRPr lang="en-US"/>
          </a:p>
        </p:txBody>
      </p:sp>
      <p:sp>
        <p:nvSpPr>
          <p:cNvPr id="4" name="Footer Placeholder 3"/>
          <p:cNvSpPr>
            <a:spLocks noGrp="1"/>
          </p:cNvSpPr>
          <p:nvPr>
            <p:ph type="ftr" sz="quarter" idx="11"/>
          </p:nvPr>
        </p:nvSpPr>
        <p:spPr/>
        <p:txBody>
          <a:bodyPr/>
          <a:lstStyle/>
          <a:p>
            <a:r>
              <a:rPr lang="en-US" smtClean="0"/>
              <a:t>Rinaldi Munir/IF3058 Kriptografi</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Riset</a:t>
            </a:r>
            <a:r>
              <a:rPr lang="en-US" dirty="0" smtClean="0"/>
              <a:t> “</a:t>
            </a:r>
            <a:r>
              <a:rPr lang="en-US" dirty="0" err="1" smtClean="0"/>
              <a:t>Pengganti</a:t>
            </a:r>
            <a:r>
              <a:rPr lang="en-US" dirty="0" smtClean="0"/>
              <a:t>” AES</a:t>
            </a:r>
            <a:endParaRPr lang="en-US" dirty="0"/>
          </a:p>
        </p:txBody>
      </p:sp>
      <p:sp>
        <p:nvSpPr>
          <p:cNvPr id="3" name="Content Placeholder 2"/>
          <p:cNvSpPr>
            <a:spLocks noGrp="1"/>
          </p:cNvSpPr>
          <p:nvPr>
            <p:ph idx="1"/>
          </p:nvPr>
        </p:nvSpPr>
        <p:spPr/>
        <p:txBody>
          <a:bodyPr>
            <a:normAutofit/>
          </a:bodyPr>
          <a:lstStyle/>
          <a:p>
            <a:r>
              <a:rPr lang="en-US" sz="2400" dirty="0" smtClean="0"/>
              <a:t>AES (</a:t>
            </a:r>
            <a:r>
              <a:rPr lang="en-US" sz="2400" i="1" dirty="0" smtClean="0"/>
              <a:t>Advanced Encryption Standard</a:t>
            </a:r>
            <a:r>
              <a:rPr lang="en-US" sz="2400" dirty="0" smtClean="0"/>
              <a:t>) </a:t>
            </a:r>
            <a:r>
              <a:rPr lang="en-US" sz="2400" dirty="0" err="1" smtClean="0"/>
              <a:t>merupakan</a:t>
            </a:r>
            <a:r>
              <a:rPr lang="en-US" sz="2400" dirty="0" smtClean="0"/>
              <a:t> </a:t>
            </a:r>
            <a:r>
              <a:rPr lang="en-US" sz="2400" dirty="0" err="1" smtClean="0"/>
              <a:t>hasil</a:t>
            </a:r>
            <a:r>
              <a:rPr lang="en-US" sz="2400" dirty="0" smtClean="0"/>
              <a:t> </a:t>
            </a:r>
            <a:r>
              <a:rPr lang="en-US" sz="2400" dirty="0" err="1" smtClean="0"/>
              <a:t>dari</a:t>
            </a:r>
            <a:r>
              <a:rPr lang="en-US" sz="2400" dirty="0" smtClean="0"/>
              <a:t> </a:t>
            </a:r>
            <a:r>
              <a:rPr lang="en-US" sz="2400" dirty="0" err="1" smtClean="0"/>
              <a:t>kompetisi</a:t>
            </a:r>
            <a:endParaRPr lang="en-US" sz="2400" dirty="0" smtClean="0"/>
          </a:p>
          <a:p>
            <a:r>
              <a:rPr lang="nl-NL" sz="2400" dirty="0" smtClean="0"/>
              <a:t>Dibuat oleh kriptografer Belgia, Joan Daemen dan Vincent Rijmen, dengan nama Algoritma Rijndael.</a:t>
            </a:r>
          </a:p>
          <a:p>
            <a:r>
              <a:rPr lang="nl-NL" sz="2400" dirty="0" smtClean="0"/>
              <a:t>Standard enkripsi untuk masa 10 tahun (2001 – 2011).</a:t>
            </a:r>
          </a:p>
          <a:p>
            <a:r>
              <a:rPr lang="nl-NL" sz="2400" dirty="0" smtClean="0"/>
              <a:t>Belum ada publikasi serangan (</a:t>
            </a:r>
            <a:r>
              <a:rPr lang="nl-NL" sz="2400" i="1" dirty="0" smtClean="0"/>
              <a:t>attack</a:t>
            </a:r>
            <a:r>
              <a:rPr lang="nl-NL" sz="2400" dirty="0" smtClean="0"/>
              <a:t>) yang berarti, secara teoritis masih aman.</a:t>
            </a:r>
          </a:p>
          <a:p>
            <a:r>
              <a:rPr lang="nl-NL" sz="2400" dirty="0" smtClean="0"/>
              <a:t>Masih dipakai hingga saat ini, namun calon penggantinya sudah perlu dipikirkan.</a:t>
            </a:r>
          </a:p>
          <a:p>
            <a:r>
              <a:rPr lang="nl-NL" sz="2400" dirty="0" smtClean="0"/>
              <a:t>Algoritma enkripsi simetri yang baru harus lebih “bagus “daripada AES.</a:t>
            </a:r>
          </a:p>
          <a:p>
            <a:endParaRPr lang="nl-NL" sz="2400" dirty="0" smtClean="0"/>
          </a:p>
          <a:p>
            <a:endParaRPr lang="nl-NL" sz="2400" dirty="0" smtClean="0"/>
          </a:p>
          <a:p>
            <a:endParaRPr lang="en-US" sz="2400" dirty="0"/>
          </a:p>
        </p:txBody>
      </p:sp>
      <p:sp>
        <p:nvSpPr>
          <p:cNvPr id="5" name="Slide Number Placeholder 4"/>
          <p:cNvSpPr>
            <a:spLocks noGrp="1"/>
          </p:cNvSpPr>
          <p:nvPr>
            <p:ph type="sldNum" sz="quarter" idx="12"/>
          </p:nvPr>
        </p:nvSpPr>
        <p:spPr/>
        <p:txBody>
          <a:bodyPr/>
          <a:lstStyle/>
          <a:p>
            <a:fld id="{E4DF70A9-CF17-4CCF-9456-28B8BD5CF6EE}" type="slidenum">
              <a:rPr lang="en-US" smtClean="0"/>
              <a:pPr/>
              <a:t>3</a:t>
            </a:fld>
            <a:endParaRPr lang="en-US"/>
          </a:p>
        </p:txBody>
      </p:sp>
      <p:sp>
        <p:nvSpPr>
          <p:cNvPr id="6" name="Footer Placeholder 5"/>
          <p:cNvSpPr>
            <a:spLocks noGrp="1"/>
          </p:cNvSpPr>
          <p:nvPr>
            <p:ph type="ftr" sz="quarter" idx="11"/>
          </p:nvPr>
        </p:nvSpPr>
        <p:spPr/>
        <p:txBody>
          <a:bodyPr/>
          <a:lstStyle/>
          <a:p>
            <a:r>
              <a:rPr lang="en-US" smtClean="0"/>
              <a:t>Rinaldi Munir/IF3058 Kriptografi</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Elliptic Curve Cryptography (ECC)</a:t>
            </a:r>
            <a:endParaRPr lang="en-US" i="1" dirty="0"/>
          </a:p>
        </p:txBody>
      </p:sp>
      <p:sp>
        <p:nvSpPr>
          <p:cNvPr id="3" name="Content Placeholder 2"/>
          <p:cNvSpPr>
            <a:spLocks noGrp="1"/>
          </p:cNvSpPr>
          <p:nvPr>
            <p:ph idx="1"/>
          </p:nvPr>
        </p:nvSpPr>
        <p:spPr/>
        <p:txBody>
          <a:bodyPr>
            <a:normAutofit lnSpcReduction="10000"/>
          </a:bodyPr>
          <a:lstStyle/>
          <a:p>
            <a:r>
              <a:rPr lang="en-US" sz="2400" dirty="0" smtClean="0"/>
              <a:t>ECC </a:t>
            </a:r>
            <a:r>
              <a:rPr lang="en-US" sz="2400" dirty="0" err="1" smtClean="0"/>
              <a:t>merupakan</a:t>
            </a:r>
            <a:r>
              <a:rPr lang="en-US" sz="2400" dirty="0" smtClean="0"/>
              <a:t> area yang </a:t>
            </a:r>
            <a:r>
              <a:rPr lang="en-US" sz="2400" dirty="0" err="1" smtClean="0"/>
              <a:t>sangat</a:t>
            </a:r>
            <a:r>
              <a:rPr lang="en-US" sz="2400" dirty="0" smtClean="0"/>
              <a:t> </a:t>
            </a:r>
            <a:r>
              <a:rPr lang="en-US" sz="2400" dirty="0" err="1" smtClean="0"/>
              <a:t>aktif</a:t>
            </a:r>
            <a:r>
              <a:rPr lang="en-US" sz="2400" dirty="0" smtClean="0"/>
              <a:t> </a:t>
            </a:r>
            <a:r>
              <a:rPr lang="en-US" sz="2400" dirty="0" err="1" smtClean="0"/>
              <a:t>diteliti</a:t>
            </a:r>
            <a:r>
              <a:rPr lang="en-US" sz="2400" dirty="0" smtClean="0"/>
              <a:t>.</a:t>
            </a:r>
          </a:p>
          <a:p>
            <a:endParaRPr lang="en-US" sz="2400" dirty="0" smtClean="0"/>
          </a:p>
          <a:p>
            <a:r>
              <a:rPr lang="en-US" sz="2400" dirty="0" err="1" smtClean="0"/>
              <a:t>Riset</a:t>
            </a:r>
            <a:r>
              <a:rPr lang="en-US" sz="2400" dirty="0" smtClean="0"/>
              <a:t> ECC </a:t>
            </a:r>
            <a:r>
              <a:rPr lang="en-US" sz="2400" dirty="0" err="1" smtClean="0"/>
              <a:t>berfokus</a:t>
            </a:r>
            <a:r>
              <a:rPr lang="en-US" sz="2400" dirty="0" smtClean="0"/>
              <a:t> </a:t>
            </a:r>
            <a:r>
              <a:rPr lang="en-US" sz="2400" dirty="0" err="1" smtClean="0"/>
              <a:t>pada</a:t>
            </a:r>
            <a:r>
              <a:rPr lang="en-US" sz="2400" dirty="0" smtClean="0"/>
              <a:t> </a:t>
            </a:r>
            <a:r>
              <a:rPr lang="en-US" sz="2400" dirty="0" err="1" smtClean="0"/>
              <a:t>pembangkitan</a:t>
            </a:r>
            <a:r>
              <a:rPr lang="en-US" sz="2400" dirty="0" smtClean="0"/>
              <a:t> parameter ECC yang </a:t>
            </a:r>
            <a:r>
              <a:rPr lang="en-US" sz="2400" dirty="0" err="1" smtClean="0"/>
              <a:t>efisien</a:t>
            </a:r>
            <a:r>
              <a:rPr lang="en-US" sz="2400" dirty="0" smtClean="0"/>
              <a:t> </a:t>
            </a:r>
            <a:r>
              <a:rPr lang="en-US" sz="2400" dirty="0" err="1" smtClean="0"/>
              <a:t>dan</a:t>
            </a:r>
            <a:r>
              <a:rPr lang="en-US" sz="2400" dirty="0" smtClean="0"/>
              <a:t> </a:t>
            </a:r>
            <a:r>
              <a:rPr lang="en-US" sz="2400" dirty="0" err="1" smtClean="0"/>
              <a:t>implementasi</a:t>
            </a:r>
            <a:r>
              <a:rPr lang="en-US" sz="2400" dirty="0" smtClean="0"/>
              <a:t> ECC </a:t>
            </a:r>
            <a:r>
              <a:rPr lang="en-US" sz="2400" dirty="0" err="1" smtClean="0"/>
              <a:t>lintas</a:t>
            </a:r>
            <a:r>
              <a:rPr lang="en-US" sz="2400" dirty="0" smtClean="0"/>
              <a:t> platform.</a:t>
            </a:r>
          </a:p>
          <a:p>
            <a:endParaRPr lang="en-US" sz="2400" dirty="0" smtClean="0"/>
          </a:p>
          <a:p>
            <a:r>
              <a:rPr lang="en-US" sz="2400" dirty="0" smtClean="0"/>
              <a:t>ECC </a:t>
            </a:r>
            <a:r>
              <a:rPr lang="en-US" sz="2400" dirty="0" err="1" smtClean="0"/>
              <a:t>dapat</a:t>
            </a:r>
            <a:r>
              <a:rPr lang="en-US" sz="2400" dirty="0" smtClean="0"/>
              <a:t> </a:t>
            </a:r>
            <a:r>
              <a:rPr lang="en-US" sz="2400" dirty="0" err="1" smtClean="0"/>
              <a:t>menghasilkan</a:t>
            </a:r>
            <a:r>
              <a:rPr lang="en-US" sz="2400" dirty="0" smtClean="0"/>
              <a:t> </a:t>
            </a:r>
            <a:r>
              <a:rPr lang="en-US" sz="2400" dirty="0" err="1" smtClean="0"/>
              <a:t>tipe</a:t>
            </a:r>
            <a:r>
              <a:rPr lang="en-US" sz="2400" dirty="0" smtClean="0"/>
              <a:t> </a:t>
            </a:r>
            <a:r>
              <a:rPr lang="en-US" sz="2400" dirty="0" err="1" smtClean="0"/>
              <a:t>baru</a:t>
            </a:r>
            <a:r>
              <a:rPr lang="en-US" sz="2400" dirty="0" smtClean="0"/>
              <a:t> </a:t>
            </a:r>
            <a:r>
              <a:rPr lang="en-US" sz="2400" dirty="0" err="1" smtClean="0"/>
              <a:t>dalam</a:t>
            </a:r>
            <a:r>
              <a:rPr lang="en-US" sz="2400" dirty="0" smtClean="0"/>
              <a:t> </a:t>
            </a:r>
            <a:r>
              <a:rPr lang="en-US" sz="2400" dirty="0" err="1" smtClean="0"/>
              <a:t>kriptografi</a:t>
            </a:r>
            <a:endParaRPr lang="en-US" sz="2400" dirty="0" smtClean="0"/>
          </a:p>
          <a:p>
            <a:pPr>
              <a:buNone/>
            </a:pPr>
            <a:r>
              <a:rPr lang="en-US" sz="2400" dirty="0" smtClean="0"/>
              <a:t>	- “</a:t>
            </a:r>
            <a:r>
              <a:rPr lang="en-US" sz="2400" i="1" dirty="0" smtClean="0"/>
              <a:t>identity based cryptography</a:t>
            </a:r>
            <a:r>
              <a:rPr lang="en-US" sz="2400" dirty="0" smtClean="0"/>
              <a:t>” – </a:t>
            </a:r>
            <a:r>
              <a:rPr lang="en-US" sz="2400" dirty="0" err="1" smtClean="0"/>
              <a:t>menjadikan</a:t>
            </a:r>
            <a:r>
              <a:rPr lang="en-US" sz="2400" dirty="0" smtClean="0"/>
              <a:t> </a:t>
            </a:r>
            <a:r>
              <a:rPr lang="en-US" sz="2400" dirty="0" err="1" smtClean="0"/>
              <a:t>alamat</a:t>
            </a:r>
            <a:r>
              <a:rPr lang="en-US" sz="2400" dirty="0" smtClean="0"/>
              <a:t> </a:t>
            </a:r>
            <a:r>
              <a:rPr lang="en-US" sz="2400" i="1" dirty="0" smtClean="0"/>
              <a:t>e-mail </a:t>
            </a:r>
            <a:r>
              <a:rPr lang="en-US" sz="2400" dirty="0" err="1" smtClean="0"/>
              <a:t>sebagai</a:t>
            </a:r>
            <a:r>
              <a:rPr lang="en-US" sz="2400" dirty="0" smtClean="0"/>
              <a:t> </a:t>
            </a:r>
            <a:r>
              <a:rPr lang="en-US" sz="2400" dirty="0" err="1" smtClean="0"/>
              <a:t>kunci</a:t>
            </a:r>
            <a:r>
              <a:rPr lang="en-US" sz="2400" dirty="0" smtClean="0"/>
              <a:t> </a:t>
            </a:r>
            <a:r>
              <a:rPr lang="en-US" sz="2400" dirty="0" err="1" smtClean="0"/>
              <a:t>publik</a:t>
            </a:r>
            <a:endParaRPr lang="en-US" sz="2400" dirty="0" smtClean="0"/>
          </a:p>
          <a:p>
            <a:pPr>
              <a:buNone/>
            </a:pPr>
            <a:r>
              <a:rPr lang="en-US" sz="2400" dirty="0" smtClean="0"/>
              <a:t>	- “</a:t>
            </a:r>
            <a:r>
              <a:rPr lang="en-US" sz="2400" i="1" dirty="0" smtClean="0"/>
              <a:t>Group signatur</a:t>
            </a:r>
            <a:r>
              <a:rPr lang="en-US" sz="2400" dirty="0" smtClean="0"/>
              <a:t>es” – </a:t>
            </a:r>
            <a:r>
              <a:rPr lang="en-US" sz="2400" dirty="0" err="1" smtClean="0"/>
              <a:t>setiap</a:t>
            </a:r>
            <a:r>
              <a:rPr lang="en-US" sz="2400" dirty="0" smtClean="0"/>
              <a:t> </a:t>
            </a:r>
            <a:r>
              <a:rPr lang="en-US" sz="2400" dirty="0" err="1" smtClean="0"/>
              <a:t>orang</a:t>
            </a:r>
            <a:r>
              <a:rPr lang="en-US" sz="2400" dirty="0" smtClean="0"/>
              <a:t> </a:t>
            </a:r>
            <a:r>
              <a:rPr lang="en-US" sz="2400" dirty="0" err="1" smtClean="0"/>
              <a:t>di</a:t>
            </a:r>
            <a:r>
              <a:rPr lang="en-US" sz="2400" dirty="0" smtClean="0"/>
              <a:t> </a:t>
            </a:r>
            <a:r>
              <a:rPr lang="en-US" sz="2400" dirty="0" err="1" smtClean="0"/>
              <a:t>dalam</a:t>
            </a:r>
            <a:r>
              <a:rPr lang="en-US" sz="2400" dirty="0" smtClean="0"/>
              <a:t> </a:t>
            </a:r>
            <a:r>
              <a:rPr lang="en-US" sz="2400" dirty="0" err="1" smtClean="0"/>
              <a:t>grup</a:t>
            </a:r>
            <a:r>
              <a:rPr lang="en-US" sz="2400" dirty="0" smtClean="0"/>
              <a:t> </a:t>
            </a:r>
            <a:r>
              <a:rPr lang="en-US" sz="2400" dirty="0" err="1" smtClean="0"/>
              <a:t>menandatangani</a:t>
            </a:r>
            <a:r>
              <a:rPr lang="en-US" sz="2400" dirty="0" smtClean="0"/>
              <a:t> </a:t>
            </a:r>
            <a:r>
              <a:rPr lang="en-US" sz="2400" dirty="0" err="1" smtClean="0"/>
              <a:t>pesan</a:t>
            </a:r>
            <a:r>
              <a:rPr lang="en-US" sz="2400" dirty="0" smtClean="0"/>
              <a:t>.</a:t>
            </a:r>
          </a:p>
          <a:p>
            <a:pPr>
              <a:buNone/>
            </a:pPr>
            <a:r>
              <a:rPr lang="en-US" sz="2400" dirty="0" smtClean="0"/>
              <a:t>	</a:t>
            </a:r>
            <a:endParaRPr lang="en-US" sz="2400" dirty="0"/>
          </a:p>
        </p:txBody>
      </p:sp>
      <p:sp>
        <p:nvSpPr>
          <p:cNvPr id="5" name="Slide Number Placeholder 4"/>
          <p:cNvSpPr>
            <a:spLocks noGrp="1"/>
          </p:cNvSpPr>
          <p:nvPr>
            <p:ph type="sldNum" sz="quarter" idx="12"/>
          </p:nvPr>
        </p:nvSpPr>
        <p:spPr/>
        <p:txBody>
          <a:bodyPr/>
          <a:lstStyle/>
          <a:p>
            <a:fld id="{E4DF70A9-CF17-4CCF-9456-28B8BD5CF6EE}" type="slidenum">
              <a:rPr lang="en-US" smtClean="0"/>
              <a:pPr/>
              <a:t>4</a:t>
            </a:fld>
            <a:endParaRPr lang="en-US"/>
          </a:p>
        </p:txBody>
      </p:sp>
      <p:sp>
        <p:nvSpPr>
          <p:cNvPr id="6" name="Footer Placeholder 5"/>
          <p:cNvSpPr>
            <a:spLocks noGrp="1"/>
          </p:cNvSpPr>
          <p:nvPr>
            <p:ph type="ftr" sz="quarter" idx="11"/>
          </p:nvPr>
        </p:nvSpPr>
        <p:spPr/>
        <p:txBody>
          <a:bodyPr/>
          <a:lstStyle/>
          <a:p>
            <a:r>
              <a:rPr lang="en-US" smtClean="0"/>
              <a:t>Rinaldi Munir/IF3058 Kriptografi</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Cloud Cryptography</a:t>
            </a:r>
            <a:endParaRPr lang="en-US" i="1" dirty="0"/>
          </a:p>
        </p:txBody>
      </p:sp>
      <p:sp>
        <p:nvSpPr>
          <p:cNvPr id="3" name="Content Placeholder 2"/>
          <p:cNvSpPr>
            <a:spLocks noGrp="1"/>
          </p:cNvSpPr>
          <p:nvPr>
            <p:ph idx="1"/>
          </p:nvPr>
        </p:nvSpPr>
        <p:spPr/>
        <p:txBody>
          <a:bodyPr>
            <a:normAutofit/>
          </a:bodyPr>
          <a:lstStyle/>
          <a:p>
            <a:r>
              <a:rPr lang="en-US" sz="2400" i="1" dirty="0" smtClean="0"/>
              <a:t>Cloud computing </a:t>
            </a:r>
            <a:r>
              <a:rPr lang="en-US" sz="2400" dirty="0" smtClean="0"/>
              <a:t>(</a:t>
            </a:r>
            <a:r>
              <a:rPr lang="en-US" sz="2400" dirty="0" err="1" smtClean="0"/>
              <a:t>komputasi</a:t>
            </a:r>
            <a:r>
              <a:rPr lang="en-US" sz="2400" dirty="0" smtClean="0"/>
              <a:t> </a:t>
            </a:r>
            <a:r>
              <a:rPr lang="en-US" sz="2400" dirty="0" err="1" smtClean="0"/>
              <a:t>awan</a:t>
            </a:r>
            <a:r>
              <a:rPr lang="en-US" sz="2400" dirty="0" smtClean="0"/>
              <a:t>): </a:t>
            </a:r>
            <a:r>
              <a:rPr lang="en-US" sz="2400" dirty="0" err="1" smtClean="0"/>
              <a:t>gabungan</a:t>
            </a:r>
            <a:r>
              <a:rPr lang="en-US" sz="2400" dirty="0" smtClean="0"/>
              <a:t> </a:t>
            </a:r>
            <a:r>
              <a:rPr lang="en-US" sz="2400" dirty="0" err="1" smtClean="0"/>
              <a:t>pemanfaatan</a:t>
            </a:r>
            <a:r>
              <a:rPr lang="en-US" sz="2400" dirty="0" smtClean="0"/>
              <a:t> </a:t>
            </a:r>
            <a:r>
              <a:rPr lang="en-US" sz="2400" dirty="0" err="1" smtClean="0"/>
              <a:t>teknologi</a:t>
            </a:r>
            <a:r>
              <a:rPr lang="en-US" sz="2400" dirty="0" smtClean="0"/>
              <a:t> </a:t>
            </a:r>
            <a:r>
              <a:rPr lang="en-US" sz="2400" dirty="0" err="1" smtClean="0"/>
              <a:t>komputer</a:t>
            </a:r>
            <a:r>
              <a:rPr lang="en-US" sz="2400" dirty="0" smtClean="0"/>
              <a:t> ('</a:t>
            </a:r>
            <a:r>
              <a:rPr lang="en-US" sz="2400" dirty="0" err="1" smtClean="0"/>
              <a:t>komputasi</a:t>
            </a:r>
            <a:r>
              <a:rPr lang="en-US" sz="2400" dirty="0" smtClean="0"/>
              <a:t>') </a:t>
            </a:r>
            <a:r>
              <a:rPr lang="en-US" sz="2400" dirty="0" err="1" smtClean="0"/>
              <a:t>dan</a:t>
            </a:r>
            <a:r>
              <a:rPr lang="en-US" sz="2400" dirty="0" smtClean="0"/>
              <a:t> </a:t>
            </a:r>
            <a:r>
              <a:rPr lang="en-US" sz="2400" dirty="0" err="1" smtClean="0"/>
              <a:t>pengembangan</a:t>
            </a:r>
            <a:r>
              <a:rPr lang="en-US" sz="2400" dirty="0" smtClean="0"/>
              <a:t> </a:t>
            </a:r>
            <a:r>
              <a:rPr lang="en-US" sz="2400" dirty="0" err="1" smtClean="0"/>
              <a:t>berbasis</a:t>
            </a:r>
            <a:r>
              <a:rPr lang="en-US" sz="2400" dirty="0" smtClean="0"/>
              <a:t> Internet ('</a:t>
            </a:r>
            <a:r>
              <a:rPr lang="en-US" sz="2400" dirty="0" err="1" smtClean="0"/>
              <a:t>awan</a:t>
            </a:r>
            <a:r>
              <a:rPr lang="en-US" sz="2400" dirty="0" smtClean="0"/>
              <a:t>'). </a:t>
            </a:r>
          </a:p>
          <a:p>
            <a:endParaRPr lang="en-US" sz="2400" dirty="0" smtClean="0"/>
          </a:p>
          <a:p>
            <a:r>
              <a:rPr lang="en-US" sz="2400" i="1" dirty="0" err="1" smtClean="0"/>
              <a:t>Awan</a:t>
            </a:r>
            <a:r>
              <a:rPr lang="en-US" sz="2400" i="1" dirty="0" smtClean="0"/>
              <a:t> (cloud)</a:t>
            </a:r>
            <a:r>
              <a:rPr lang="en-US" sz="2400" dirty="0" smtClean="0"/>
              <a:t> </a:t>
            </a:r>
            <a:r>
              <a:rPr lang="en-US" sz="2400" dirty="0" err="1" smtClean="0"/>
              <a:t>adalah</a:t>
            </a:r>
            <a:r>
              <a:rPr lang="en-US" sz="2400" dirty="0" smtClean="0"/>
              <a:t> </a:t>
            </a:r>
            <a:r>
              <a:rPr lang="en-US" sz="2400" dirty="0" err="1" smtClean="0"/>
              <a:t>metafora</a:t>
            </a:r>
            <a:r>
              <a:rPr lang="en-US" sz="2400" dirty="0" smtClean="0"/>
              <a:t> </a:t>
            </a:r>
            <a:r>
              <a:rPr lang="en-US" sz="2400" dirty="0" err="1" smtClean="0"/>
              <a:t>dari</a:t>
            </a:r>
            <a:r>
              <a:rPr lang="en-US" sz="2400" dirty="0" smtClean="0"/>
              <a:t> internet, </a:t>
            </a:r>
            <a:r>
              <a:rPr lang="en-US" sz="2400" dirty="0" err="1" smtClean="0"/>
              <a:t>sebagaimana</a:t>
            </a:r>
            <a:r>
              <a:rPr lang="en-US" sz="2400" dirty="0" smtClean="0"/>
              <a:t> </a:t>
            </a:r>
            <a:r>
              <a:rPr lang="en-US" sz="2400" dirty="0" err="1" smtClean="0"/>
              <a:t>awan</a:t>
            </a:r>
            <a:r>
              <a:rPr lang="en-US" sz="2400" dirty="0" smtClean="0"/>
              <a:t> yang </a:t>
            </a:r>
            <a:r>
              <a:rPr lang="en-US" sz="2400" dirty="0" err="1" smtClean="0"/>
              <a:t>sering</a:t>
            </a:r>
            <a:r>
              <a:rPr lang="en-US" sz="2400" dirty="0" smtClean="0"/>
              <a:t> </a:t>
            </a:r>
            <a:r>
              <a:rPr lang="en-US" sz="2400" dirty="0" err="1" smtClean="0"/>
              <a:t>digambarkan</a:t>
            </a:r>
            <a:r>
              <a:rPr lang="en-US" sz="2400" dirty="0" smtClean="0"/>
              <a:t> </a:t>
            </a:r>
            <a:r>
              <a:rPr lang="en-US" sz="2400" dirty="0" err="1" smtClean="0"/>
              <a:t>di</a:t>
            </a:r>
            <a:r>
              <a:rPr lang="en-US" sz="2400" dirty="0" smtClean="0"/>
              <a:t> diagram </a:t>
            </a:r>
            <a:r>
              <a:rPr lang="en-US" sz="2400" dirty="0" err="1" smtClean="0"/>
              <a:t>jaringan</a:t>
            </a:r>
            <a:r>
              <a:rPr lang="en-US" sz="2400" dirty="0" smtClean="0"/>
              <a:t> </a:t>
            </a:r>
            <a:r>
              <a:rPr lang="en-US" sz="2400" dirty="0" err="1" smtClean="0"/>
              <a:t>komputer</a:t>
            </a:r>
            <a:r>
              <a:rPr lang="en-US" sz="2400" dirty="0" smtClean="0"/>
              <a:t>. </a:t>
            </a:r>
          </a:p>
          <a:p>
            <a:endParaRPr lang="en-US" sz="2400" dirty="0" smtClean="0"/>
          </a:p>
          <a:p>
            <a:r>
              <a:rPr lang="en-US" sz="2400" i="1" dirty="0" err="1" smtClean="0"/>
              <a:t>Awan</a:t>
            </a:r>
            <a:r>
              <a:rPr lang="en-US" sz="2400" i="1" dirty="0" smtClean="0"/>
              <a:t> (cloud)</a:t>
            </a:r>
            <a:r>
              <a:rPr lang="en-US" sz="2400" dirty="0" smtClean="0"/>
              <a:t> </a:t>
            </a:r>
            <a:r>
              <a:rPr lang="en-US" sz="2400" dirty="0" err="1" smtClean="0"/>
              <a:t>dalam</a:t>
            </a:r>
            <a:r>
              <a:rPr lang="en-US" sz="2400" dirty="0" smtClean="0"/>
              <a:t> </a:t>
            </a:r>
            <a:r>
              <a:rPr lang="en-US" sz="2400" i="1" dirty="0" smtClean="0"/>
              <a:t>Cloud Computing </a:t>
            </a:r>
            <a:r>
              <a:rPr lang="en-US" sz="2400" dirty="0" err="1" smtClean="0"/>
              <a:t>juga</a:t>
            </a:r>
            <a:r>
              <a:rPr lang="en-US" sz="2400" dirty="0" smtClean="0"/>
              <a:t> </a:t>
            </a:r>
            <a:r>
              <a:rPr lang="en-US" sz="2400" dirty="0" err="1" smtClean="0"/>
              <a:t>merupakan</a:t>
            </a:r>
            <a:r>
              <a:rPr lang="en-US" sz="2400" dirty="0" smtClean="0"/>
              <a:t> </a:t>
            </a:r>
            <a:r>
              <a:rPr lang="en-US" sz="2400" dirty="0" err="1" smtClean="0"/>
              <a:t>abstraksi</a:t>
            </a:r>
            <a:r>
              <a:rPr lang="en-US" sz="2400" dirty="0" smtClean="0"/>
              <a:t> </a:t>
            </a:r>
            <a:r>
              <a:rPr lang="en-US" sz="2400" dirty="0" err="1" smtClean="0"/>
              <a:t>dari</a:t>
            </a:r>
            <a:r>
              <a:rPr lang="en-US" sz="2400" dirty="0" smtClean="0"/>
              <a:t> </a:t>
            </a:r>
            <a:r>
              <a:rPr lang="en-US" sz="2400" dirty="0" err="1" smtClean="0"/>
              <a:t>infrastruktur</a:t>
            </a:r>
            <a:r>
              <a:rPr lang="en-US" sz="2400" dirty="0" smtClean="0"/>
              <a:t> </a:t>
            </a:r>
            <a:r>
              <a:rPr lang="en-US" sz="2400" dirty="0" err="1" smtClean="0"/>
              <a:t>kompleks</a:t>
            </a:r>
            <a:r>
              <a:rPr lang="en-US" sz="2400" dirty="0" smtClean="0"/>
              <a:t> yang </a:t>
            </a:r>
            <a:r>
              <a:rPr lang="en-US" sz="2400" dirty="0" err="1" smtClean="0"/>
              <a:t>disembunyikannya</a:t>
            </a:r>
            <a:endParaRPr lang="en-US" sz="2400" dirty="0"/>
          </a:p>
        </p:txBody>
      </p:sp>
      <p:sp>
        <p:nvSpPr>
          <p:cNvPr id="5" name="Slide Number Placeholder 4"/>
          <p:cNvSpPr>
            <a:spLocks noGrp="1"/>
          </p:cNvSpPr>
          <p:nvPr>
            <p:ph type="sldNum" sz="quarter" idx="12"/>
          </p:nvPr>
        </p:nvSpPr>
        <p:spPr/>
        <p:txBody>
          <a:bodyPr/>
          <a:lstStyle/>
          <a:p>
            <a:fld id="{E4DF70A9-CF17-4CCF-9456-28B8BD5CF6EE}" type="slidenum">
              <a:rPr lang="en-US" smtClean="0"/>
              <a:pPr/>
              <a:t>5</a:t>
            </a:fld>
            <a:endParaRPr lang="en-US"/>
          </a:p>
        </p:txBody>
      </p:sp>
      <p:sp>
        <p:nvSpPr>
          <p:cNvPr id="6" name="Footer Placeholder 5"/>
          <p:cNvSpPr>
            <a:spLocks noGrp="1"/>
          </p:cNvSpPr>
          <p:nvPr>
            <p:ph type="ftr" sz="quarter" idx="11"/>
          </p:nvPr>
        </p:nvSpPr>
        <p:spPr/>
        <p:txBody>
          <a:bodyPr/>
          <a:lstStyle/>
          <a:p>
            <a:r>
              <a:rPr lang="en-US" smtClean="0"/>
              <a:t>Rinaldi Munir/IF3058 Kriptografi</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8066" name="Picture 2" descr="File:Cloud computing.svg"/>
          <p:cNvPicPr>
            <a:picLocks noChangeAspect="1" noChangeArrowheads="1"/>
          </p:cNvPicPr>
          <p:nvPr/>
        </p:nvPicPr>
        <p:blipFill>
          <a:blip r:embed="rId2" cstate="print"/>
          <a:srcRect/>
          <a:stretch>
            <a:fillRect/>
          </a:stretch>
        </p:blipFill>
        <p:spPr bwMode="auto">
          <a:xfrm>
            <a:off x="1143000" y="457200"/>
            <a:ext cx="6305550" cy="5705476"/>
          </a:xfrm>
          <a:prstGeom prst="rect">
            <a:avLst/>
          </a:prstGeom>
          <a:noFill/>
        </p:spPr>
      </p:pic>
      <p:sp>
        <p:nvSpPr>
          <p:cNvPr id="6" name="Slide Number Placeholder 5"/>
          <p:cNvSpPr>
            <a:spLocks noGrp="1"/>
          </p:cNvSpPr>
          <p:nvPr>
            <p:ph type="sldNum" sz="quarter" idx="12"/>
          </p:nvPr>
        </p:nvSpPr>
        <p:spPr/>
        <p:txBody>
          <a:bodyPr/>
          <a:lstStyle/>
          <a:p>
            <a:fld id="{E4DF70A9-CF17-4CCF-9456-28B8BD5CF6EE}" type="slidenum">
              <a:rPr lang="en-US" smtClean="0"/>
              <a:pPr/>
              <a:t>6</a:t>
            </a:fld>
            <a:endParaRPr lang="en-US"/>
          </a:p>
        </p:txBody>
      </p:sp>
      <p:sp>
        <p:nvSpPr>
          <p:cNvPr id="4" name="Footer Placeholder 3"/>
          <p:cNvSpPr>
            <a:spLocks noGrp="1"/>
          </p:cNvSpPr>
          <p:nvPr>
            <p:ph type="ftr" sz="quarter" idx="11"/>
          </p:nvPr>
        </p:nvSpPr>
        <p:spPr/>
        <p:txBody>
          <a:bodyPr/>
          <a:lstStyle/>
          <a:p>
            <a:r>
              <a:rPr lang="en-US" smtClean="0"/>
              <a:t>Rinaldi Munir/IF3058 Kriptografi</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Autofit/>
          </a:bodyPr>
          <a:lstStyle/>
          <a:p>
            <a:pPr>
              <a:buNone/>
            </a:pPr>
            <a:r>
              <a:rPr lang="en-US" sz="2200" dirty="0" err="1" smtClean="0"/>
              <a:t>Beberapa</a:t>
            </a:r>
            <a:r>
              <a:rPr lang="en-US" sz="2200" dirty="0" smtClean="0"/>
              <a:t> </a:t>
            </a:r>
            <a:r>
              <a:rPr lang="en-US" sz="2200" dirty="0" err="1" smtClean="0"/>
              <a:t>pengertian</a:t>
            </a:r>
            <a:r>
              <a:rPr lang="en-US" sz="2200" dirty="0" smtClean="0"/>
              <a:t> </a:t>
            </a:r>
            <a:r>
              <a:rPr lang="en-US" sz="2200" dirty="0" err="1" smtClean="0"/>
              <a:t>mengenai</a:t>
            </a:r>
            <a:r>
              <a:rPr lang="en-US" sz="2200" dirty="0" smtClean="0"/>
              <a:t> </a:t>
            </a:r>
            <a:r>
              <a:rPr lang="en-US" sz="2200" i="1" dirty="0" smtClean="0"/>
              <a:t>cloud computing</a:t>
            </a:r>
            <a:r>
              <a:rPr lang="en-US" sz="2200" dirty="0" smtClean="0"/>
              <a:t>:</a:t>
            </a:r>
          </a:p>
          <a:p>
            <a:r>
              <a:rPr lang="en-US" sz="2200" i="1" dirty="0" smtClean="0"/>
              <a:t>Cloud computing </a:t>
            </a:r>
            <a:r>
              <a:rPr lang="en-US" sz="2200" dirty="0" err="1" smtClean="0"/>
              <a:t>dapat</a:t>
            </a:r>
            <a:r>
              <a:rPr lang="en-US" sz="2200" dirty="0" smtClean="0"/>
              <a:t> </a:t>
            </a:r>
            <a:r>
              <a:rPr lang="en-US" sz="2200" dirty="0" err="1" smtClean="0"/>
              <a:t>dianggap</a:t>
            </a:r>
            <a:r>
              <a:rPr lang="en-US" sz="2200" dirty="0" smtClean="0"/>
              <a:t> </a:t>
            </a:r>
            <a:r>
              <a:rPr lang="en-US" sz="2200" dirty="0" err="1" smtClean="0"/>
              <a:t>sebagai</a:t>
            </a:r>
            <a:r>
              <a:rPr lang="en-US" sz="2200" dirty="0" smtClean="0"/>
              <a:t> </a:t>
            </a:r>
            <a:r>
              <a:rPr lang="en-US" sz="2200" i="1" dirty="0" smtClean="0"/>
              <a:t>software</a:t>
            </a:r>
            <a:r>
              <a:rPr lang="en-US" sz="2200" dirty="0" smtClean="0"/>
              <a:t> </a:t>
            </a:r>
            <a:r>
              <a:rPr lang="en-US" sz="2200" dirty="0" err="1" smtClean="0"/>
              <a:t>besar</a:t>
            </a:r>
            <a:r>
              <a:rPr lang="en-US" sz="2200" dirty="0" smtClean="0"/>
              <a:t> yang </a:t>
            </a:r>
            <a:r>
              <a:rPr lang="en-US" sz="2200" dirty="0" err="1" smtClean="0"/>
              <a:t>diakses</a:t>
            </a:r>
            <a:r>
              <a:rPr lang="en-US" sz="2200" dirty="0" smtClean="0"/>
              <a:t> </a:t>
            </a:r>
            <a:r>
              <a:rPr lang="en-US" sz="2200" dirty="0" err="1" smtClean="0"/>
              <a:t>melalui</a:t>
            </a:r>
            <a:r>
              <a:rPr lang="en-US" sz="2200" dirty="0" smtClean="0"/>
              <a:t> internet.</a:t>
            </a:r>
          </a:p>
          <a:p>
            <a:r>
              <a:rPr lang="en-US" sz="2200" i="1" dirty="0" smtClean="0"/>
              <a:t>Cloud computing </a:t>
            </a:r>
            <a:r>
              <a:rPr lang="en-US" sz="2200" dirty="0" err="1" smtClean="0"/>
              <a:t>dapat</a:t>
            </a:r>
            <a:r>
              <a:rPr lang="en-US" sz="2200" dirty="0" smtClean="0"/>
              <a:t> </a:t>
            </a:r>
            <a:r>
              <a:rPr lang="en-US" sz="2200" dirty="0" err="1" smtClean="0"/>
              <a:t>dianggap</a:t>
            </a:r>
            <a:r>
              <a:rPr lang="en-US" sz="2200" dirty="0" smtClean="0"/>
              <a:t> </a:t>
            </a:r>
            <a:r>
              <a:rPr lang="en-US" sz="2200" dirty="0" err="1" smtClean="0"/>
              <a:t>sebagai</a:t>
            </a:r>
            <a:r>
              <a:rPr lang="en-US" sz="2200" dirty="0" smtClean="0"/>
              <a:t> </a:t>
            </a:r>
            <a:r>
              <a:rPr lang="en-US" sz="2200" i="1" dirty="0" smtClean="0"/>
              <a:t>data center </a:t>
            </a:r>
            <a:r>
              <a:rPr lang="en-US" sz="2200" dirty="0" smtClean="0"/>
              <a:t>yang </a:t>
            </a:r>
            <a:r>
              <a:rPr lang="en-US" sz="2200" dirty="0" err="1" smtClean="0"/>
              <a:t>besar</a:t>
            </a:r>
            <a:r>
              <a:rPr lang="en-US" sz="2200" dirty="0" smtClean="0"/>
              <a:t> </a:t>
            </a:r>
            <a:r>
              <a:rPr lang="en-US" sz="2200" dirty="0" err="1" smtClean="0"/>
              <a:t>dimana</a:t>
            </a:r>
            <a:r>
              <a:rPr lang="en-US" sz="2200" dirty="0" smtClean="0"/>
              <a:t> </a:t>
            </a:r>
            <a:r>
              <a:rPr lang="en-US" sz="2200" dirty="0" err="1" smtClean="0"/>
              <a:t>orang</a:t>
            </a:r>
            <a:r>
              <a:rPr lang="en-US" sz="2200" dirty="0" smtClean="0"/>
              <a:t> </a:t>
            </a:r>
            <a:r>
              <a:rPr lang="en-US" sz="2200" dirty="0" err="1" smtClean="0"/>
              <a:t>dapat</a:t>
            </a:r>
            <a:r>
              <a:rPr lang="en-US" sz="2200" dirty="0" smtClean="0"/>
              <a:t> </a:t>
            </a:r>
            <a:r>
              <a:rPr lang="en-US" sz="2200" dirty="0" err="1" smtClean="0"/>
              <a:t>menyimpan</a:t>
            </a:r>
            <a:r>
              <a:rPr lang="en-US" sz="2200" dirty="0" smtClean="0"/>
              <a:t> </a:t>
            </a:r>
            <a:r>
              <a:rPr lang="en-US" sz="2200" dirty="0" err="1" smtClean="0"/>
              <a:t>datanya</a:t>
            </a:r>
            <a:r>
              <a:rPr lang="en-US" sz="2200" dirty="0" smtClean="0"/>
              <a:t>.</a:t>
            </a:r>
          </a:p>
          <a:p>
            <a:r>
              <a:rPr lang="en-US" sz="2200" dirty="0" err="1" smtClean="0"/>
              <a:t>Dengan</a:t>
            </a:r>
            <a:r>
              <a:rPr lang="en-US" sz="2200" dirty="0" smtClean="0"/>
              <a:t> </a:t>
            </a:r>
            <a:r>
              <a:rPr lang="en-US" sz="2200" i="1" dirty="0" smtClean="0"/>
              <a:t>cloud computing </a:t>
            </a:r>
            <a:r>
              <a:rPr lang="en-US" sz="2200" dirty="0" err="1" smtClean="0"/>
              <a:t>anda</a:t>
            </a:r>
            <a:r>
              <a:rPr lang="en-US" sz="2200" dirty="0" smtClean="0"/>
              <a:t> </a:t>
            </a:r>
            <a:r>
              <a:rPr lang="en-US" sz="2200" dirty="0" err="1" smtClean="0"/>
              <a:t>mampu</a:t>
            </a:r>
            <a:r>
              <a:rPr lang="en-US" sz="2200" dirty="0" smtClean="0"/>
              <a:t> </a:t>
            </a:r>
            <a:r>
              <a:rPr lang="en-US" sz="2200" dirty="0" err="1" smtClean="0"/>
              <a:t>untuk</a:t>
            </a:r>
            <a:r>
              <a:rPr lang="en-US" sz="2200" dirty="0" smtClean="0"/>
              <a:t> </a:t>
            </a:r>
            <a:r>
              <a:rPr lang="en-US" sz="2200" dirty="0" err="1" smtClean="0"/>
              <a:t>membuat</a:t>
            </a:r>
            <a:r>
              <a:rPr lang="en-US" sz="2200" dirty="0" smtClean="0"/>
              <a:t>, </a:t>
            </a:r>
            <a:r>
              <a:rPr lang="en-US" sz="2200" dirty="0" err="1" smtClean="0"/>
              <a:t>melihat</a:t>
            </a:r>
            <a:r>
              <a:rPr lang="en-US" sz="2200" dirty="0" smtClean="0"/>
              <a:t>, </a:t>
            </a:r>
            <a:r>
              <a:rPr lang="en-US" sz="2200" dirty="0" err="1" smtClean="0"/>
              <a:t>mengubah</a:t>
            </a:r>
            <a:r>
              <a:rPr lang="en-US" sz="2200" dirty="0" smtClean="0"/>
              <a:t>, </a:t>
            </a:r>
            <a:r>
              <a:rPr lang="en-US" sz="2200" dirty="0" err="1" smtClean="0"/>
              <a:t>dan</a:t>
            </a:r>
            <a:r>
              <a:rPr lang="en-US" sz="2200" dirty="0" smtClean="0"/>
              <a:t> </a:t>
            </a:r>
            <a:r>
              <a:rPr lang="en-US" sz="2200" dirty="0" err="1" smtClean="0"/>
              <a:t>menyimpan</a:t>
            </a:r>
            <a:r>
              <a:rPr lang="en-US" sz="2200" dirty="0" smtClean="0"/>
              <a:t> data </a:t>
            </a:r>
            <a:r>
              <a:rPr lang="en-US" sz="2200" dirty="0" err="1" smtClean="0"/>
              <a:t>anda</a:t>
            </a:r>
            <a:r>
              <a:rPr lang="en-US" sz="2200" dirty="0" smtClean="0"/>
              <a:t> </a:t>
            </a:r>
            <a:r>
              <a:rPr lang="en-US" sz="2200" dirty="0" err="1" smtClean="0"/>
              <a:t>dari</a:t>
            </a:r>
            <a:r>
              <a:rPr lang="en-US" sz="2200" dirty="0" smtClean="0"/>
              <a:t> </a:t>
            </a:r>
            <a:r>
              <a:rPr lang="en-US" sz="2200" dirty="0" err="1" smtClean="0"/>
              <a:t>sejumlah</a:t>
            </a:r>
            <a:r>
              <a:rPr lang="en-US" sz="2200" dirty="0" smtClean="0"/>
              <a:t> </a:t>
            </a:r>
            <a:r>
              <a:rPr lang="en-US" sz="2200" dirty="0" err="1" smtClean="0"/>
              <a:t>komputer</a:t>
            </a:r>
            <a:r>
              <a:rPr lang="en-US" sz="2200" dirty="0" smtClean="0"/>
              <a:t> yang </a:t>
            </a:r>
            <a:r>
              <a:rPr lang="en-US" sz="2200" dirty="0" err="1" smtClean="0"/>
              <a:t>terdapat</a:t>
            </a:r>
            <a:r>
              <a:rPr lang="en-US" sz="2200" dirty="0" smtClean="0"/>
              <a:t> </a:t>
            </a:r>
            <a:r>
              <a:rPr lang="en-US" sz="2200" dirty="0" err="1" smtClean="0"/>
              <a:t>di</a:t>
            </a:r>
            <a:r>
              <a:rPr lang="en-US" sz="2200" dirty="0" smtClean="0"/>
              <a:t> </a:t>
            </a:r>
            <a:r>
              <a:rPr lang="en-US" sz="2200" dirty="0" err="1" smtClean="0"/>
              <a:t>tempat</a:t>
            </a:r>
            <a:r>
              <a:rPr lang="en-US" sz="2200" dirty="0" smtClean="0"/>
              <a:t> lain.</a:t>
            </a:r>
          </a:p>
          <a:p>
            <a:r>
              <a:rPr lang="en-US" sz="2200" dirty="0" err="1" smtClean="0"/>
              <a:t>Dengan</a:t>
            </a:r>
            <a:r>
              <a:rPr lang="en-US" sz="2200" dirty="0" smtClean="0"/>
              <a:t> </a:t>
            </a:r>
            <a:r>
              <a:rPr lang="en-US" sz="2200" i="1" dirty="0" smtClean="0"/>
              <a:t>cloud computing</a:t>
            </a:r>
            <a:r>
              <a:rPr lang="en-US" sz="2200" dirty="0" smtClean="0"/>
              <a:t> </a:t>
            </a:r>
            <a:r>
              <a:rPr lang="en-US" sz="2200" dirty="0" err="1" smtClean="0"/>
              <a:t>anda</a:t>
            </a:r>
            <a:r>
              <a:rPr lang="en-US" sz="2200" dirty="0" smtClean="0"/>
              <a:t> </a:t>
            </a:r>
            <a:r>
              <a:rPr lang="en-US" sz="2200" dirty="0" err="1" smtClean="0"/>
              <a:t>dapat</a:t>
            </a:r>
            <a:r>
              <a:rPr lang="en-US" sz="2200" dirty="0" smtClean="0"/>
              <a:t> </a:t>
            </a:r>
            <a:r>
              <a:rPr lang="en-US" sz="2200" dirty="0" err="1" smtClean="0"/>
              <a:t>mengakses</a:t>
            </a:r>
            <a:r>
              <a:rPr lang="en-US" sz="2200" dirty="0" smtClean="0"/>
              <a:t> program yang </a:t>
            </a:r>
            <a:r>
              <a:rPr lang="en-US" sz="2200" dirty="0" err="1" smtClean="0"/>
              <a:t>membutuhkan</a:t>
            </a:r>
            <a:r>
              <a:rPr lang="en-US" sz="2200" dirty="0" smtClean="0"/>
              <a:t> </a:t>
            </a:r>
            <a:r>
              <a:rPr lang="en-US" sz="2200" dirty="0" err="1" smtClean="0"/>
              <a:t>banyak</a:t>
            </a:r>
            <a:r>
              <a:rPr lang="en-US" sz="2200" dirty="0" smtClean="0"/>
              <a:t> </a:t>
            </a:r>
            <a:r>
              <a:rPr lang="en-US" sz="2200" i="1" dirty="0" smtClean="0"/>
              <a:t>resource</a:t>
            </a:r>
            <a:r>
              <a:rPr lang="en-US" sz="2200" dirty="0" smtClean="0"/>
              <a:t> </a:t>
            </a:r>
            <a:r>
              <a:rPr lang="en-US" sz="2200" dirty="0" err="1" smtClean="0"/>
              <a:t>tanpa</a:t>
            </a:r>
            <a:r>
              <a:rPr lang="en-US" sz="2200" dirty="0" smtClean="0"/>
              <a:t> </a:t>
            </a:r>
            <a:r>
              <a:rPr lang="en-US" sz="2200" dirty="0" err="1" smtClean="0"/>
              <a:t>harus</a:t>
            </a:r>
            <a:r>
              <a:rPr lang="en-US" sz="2200" dirty="0" smtClean="0"/>
              <a:t> </a:t>
            </a:r>
            <a:r>
              <a:rPr lang="en-US" sz="2200" dirty="0" err="1" smtClean="0"/>
              <a:t>menginstalnya</a:t>
            </a:r>
            <a:r>
              <a:rPr lang="en-US" sz="2200" dirty="0" smtClean="0"/>
              <a:t> </a:t>
            </a:r>
            <a:r>
              <a:rPr lang="en-US" sz="2200" dirty="0" err="1" smtClean="0"/>
              <a:t>atau</a:t>
            </a:r>
            <a:r>
              <a:rPr lang="en-US" sz="2200" dirty="0" smtClean="0"/>
              <a:t> </a:t>
            </a:r>
            <a:r>
              <a:rPr lang="en-US" sz="2200" dirty="0" err="1" smtClean="0"/>
              <a:t>melakukan</a:t>
            </a:r>
            <a:r>
              <a:rPr lang="en-US" sz="2200" dirty="0" smtClean="0"/>
              <a:t> </a:t>
            </a:r>
            <a:r>
              <a:rPr lang="en-US" sz="2200" i="1" dirty="0" smtClean="0"/>
              <a:t>maintenance</a:t>
            </a:r>
            <a:r>
              <a:rPr lang="en-US" sz="2200" dirty="0" smtClean="0"/>
              <a:t>.</a:t>
            </a:r>
          </a:p>
          <a:p>
            <a:r>
              <a:rPr lang="en-US" sz="2200" i="1" dirty="0" smtClean="0"/>
              <a:t>Cloud computing </a:t>
            </a:r>
            <a:r>
              <a:rPr lang="en-US" sz="2200" dirty="0" err="1" smtClean="0"/>
              <a:t>menyediakan</a:t>
            </a:r>
            <a:r>
              <a:rPr lang="en-US" sz="2200" dirty="0" smtClean="0"/>
              <a:t> </a:t>
            </a:r>
            <a:r>
              <a:rPr lang="en-US" sz="2200" dirty="0" err="1" smtClean="0"/>
              <a:t>kepada</a:t>
            </a:r>
            <a:r>
              <a:rPr lang="en-US" sz="2200" dirty="0" smtClean="0"/>
              <a:t> </a:t>
            </a:r>
            <a:r>
              <a:rPr lang="en-US" sz="2200" i="1" dirty="0" smtClean="0"/>
              <a:t>client</a:t>
            </a:r>
            <a:r>
              <a:rPr lang="en-US" sz="2200" dirty="0" smtClean="0"/>
              <a:t> </a:t>
            </a:r>
            <a:r>
              <a:rPr lang="en-US" sz="2200" dirty="0" err="1" smtClean="0"/>
              <a:t>sebuah</a:t>
            </a:r>
            <a:r>
              <a:rPr lang="en-US" sz="2200" dirty="0" smtClean="0"/>
              <a:t> </a:t>
            </a:r>
            <a:r>
              <a:rPr lang="en-US" sz="2200" i="1" dirty="0" smtClean="0"/>
              <a:t>virtual computing infrastructure</a:t>
            </a:r>
            <a:r>
              <a:rPr lang="en-US" sz="2200" dirty="0" smtClean="0"/>
              <a:t> </a:t>
            </a:r>
            <a:r>
              <a:rPr lang="en-US" sz="2200" dirty="0" err="1" smtClean="0"/>
              <a:t>sehingga</a:t>
            </a:r>
            <a:r>
              <a:rPr lang="en-US" sz="2200" dirty="0" smtClean="0"/>
              <a:t> </a:t>
            </a:r>
            <a:r>
              <a:rPr lang="en-US" sz="2200" i="1" dirty="0" smtClean="0"/>
              <a:t>client</a:t>
            </a:r>
            <a:r>
              <a:rPr lang="en-US" sz="2200" dirty="0" smtClean="0"/>
              <a:t> </a:t>
            </a:r>
            <a:r>
              <a:rPr lang="en-US" sz="2200" dirty="0" err="1" smtClean="0"/>
              <a:t>dapat</a:t>
            </a:r>
            <a:r>
              <a:rPr lang="en-US" sz="2200" dirty="0" smtClean="0"/>
              <a:t> </a:t>
            </a:r>
            <a:r>
              <a:rPr lang="en-US" sz="2200" dirty="0" err="1" smtClean="0"/>
              <a:t>menyimpan</a:t>
            </a:r>
            <a:r>
              <a:rPr lang="en-US" sz="2200" dirty="0" smtClean="0"/>
              <a:t> data </a:t>
            </a:r>
            <a:r>
              <a:rPr lang="en-US" sz="2200" dirty="0" err="1" smtClean="0"/>
              <a:t>dan</a:t>
            </a:r>
            <a:r>
              <a:rPr lang="en-US" sz="2200" dirty="0" smtClean="0"/>
              <a:t> </a:t>
            </a:r>
            <a:r>
              <a:rPr lang="en-US" sz="2200" dirty="0" err="1" smtClean="0"/>
              <a:t>menjalankan</a:t>
            </a:r>
            <a:r>
              <a:rPr lang="en-US" sz="2200" dirty="0" smtClean="0"/>
              <a:t> </a:t>
            </a:r>
            <a:r>
              <a:rPr lang="en-US" sz="2200" dirty="0" err="1" smtClean="0"/>
              <a:t>aplikasi</a:t>
            </a:r>
            <a:endParaRPr lang="en-US" sz="2200" dirty="0"/>
          </a:p>
        </p:txBody>
      </p:sp>
      <p:sp>
        <p:nvSpPr>
          <p:cNvPr id="5" name="Slide Number Placeholder 4"/>
          <p:cNvSpPr>
            <a:spLocks noGrp="1"/>
          </p:cNvSpPr>
          <p:nvPr>
            <p:ph type="sldNum" sz="quarter" idx="12"/>
          </p:nvPr>
        </p:nvSpPr>
        <p:spPr/>
        <p:txBody>
          <a:bodyPr/>
          <a:lstStyle/>
          <a:p>
            <a:fld id="{E4DF70A9-CF17-4CCF-9456-28B8BD5CF6EE}" type="slidenum">
              <a:rPr lang="en-US" smtClean="0"/>
              <a:pPr/>
              <a:t>7</a:t>
            </a:fld>
            <a:endParaRPr lang="en-US"/>
          </a:p>
        </p:txBody>
      </p:sp>
      <p:sp>
        <p:nvSpPr>
          <p:cNvPr id="4" name="Footer Placeholder 3"/>
          <p:cNvSpPr>
            <a:spLocks noGrp="1"/>
          </p:cNvSpPr>
          <p:nvPr>
            <p:ph type="ftr" sz="quarter" idx="11"/>
          </p:nvPr>
        </p:nvSpPr>
        <p:spPr/>
        <p:txBody>
          <a:bodyPr/>
          <a:lstStyle/>
          <a:p>
            <a:r>
              <a:rPr lang="en-US" smtClean="0"/>
              <a:t>Rinaldi Munir/IF3058 Kriptografi</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r>
              <a:rPr lang="en-US" sz="2800" dirty="0" err="1" smtClean="0"/>
              <a:t>Contoh</a:t>
            </a:r>
            <a:r>
              <a:rPr lang="en-US" sz="2800" dirty="0" smtClean="0"/>
              <a:t>: Google Apps</a:t>
            </a:r>
          </a:p>
          <a:p>
            <a:endParaRPr lang="en-US" sz="2800" dirty="0" smtClean="0"/>
          </a:p>
          <a:p>
            <a:endParaRPr lang="en-US" sz="2800" dirty="0" smtClean="0"/>
          </a:p>
          <a:p>
            <a:endParaRPr lang="en-US" sz="2800" dirty="0" smtClean="0"/>
          </a:p>
          <a:p>
            <a:pPr>
              <a:buNone/>
            </a:pPr>
            <a:r>
              <a:rPr lang="en-US" sz="2800" dirty="0" smtClean="0"/>
              <a:t>	</a:t>
            </a:r>
            <a:r>
              <a:rPr lang="en-US" sz="2800" dirty="0" err="1" smtClean="0"/>
              <a:t>Layanan</a:t>
            </a:r>
            <a:r>
              <a:rPr lang="en-US" sz="2800" dirty="0" smtClean="0"/>
              <a:t> </a:t>
            </a:r>
            <a:r>
              <a:rPr lang="en-US" sz="2800" dirty="0" err="1" smtClean="0"/>
              <a:t>di</a:t>
            </a:r>
            <a:r>
              <a:rPr lang="en-US" sz="2800" dirty="0" smtClean="0"/>
              <a:t> </a:t>
            </a:r>
            <a:r>
              <a:rPr lang="en-US" sz="2800" dirty="0" err="1" smtClean="0"/>
              <a:t>dalam</a:t>
            </a:r>
            <a:r>
              <a:rPr lang="en-US" sz="2800" dirty="0" smtClean="0"/>
              <a:t> Google Apps:</a:t>
            </a:r>
          </a:p>
          <a:p>
            <a:pPr>
              <a:buNone/>
            </a:pPr>
            <a:r>
              <a:rPr lang="en-US" sz="2800" dirty="0" smtClean="0"/>
              <a:t>	1. Gmail</a:t>
            </a:r>
          </a:p>
          <a:p>
            <a:pPr>
              <a:buNone/>
            </a:pPr>
            <a:r>
              <a:rPr lang="en-US" sz="2800" dirty="0" smtClean="0"/>
              <a:t>	2. Google Talk</a:t>
            </a:r>
          </a:p>
          <a:p>
            <a:pPr>
              <a:buNone/>
            </a:pPr>
            <a:r>
              <a:rPr lang="en-US" sz="2800" dirty="0" smtClean="0"/>
              <a:t>	3. Google </a:t>
            </a:r>
            <a:r>
              <a:rPr lang="en-US" sz="2800" dirty="0" err="1" smtClean="0"/>
              <a:t>Calender</a:t>
            </a:r>
            <a:endParaRPr lang="en-US" sz="2800" dirty="0" smtClean="0"/>
          </a:p>
          <a:p>
            <a:pPr>
              <a:buNone/>
            </a:pPr>
            <a:r>
              <a:rPr lang="en-US" sz="2800" dirty="0" smtClean="0"/>
              <a:t>	4. Google Docs</a:t>
            </a:r>
            <a:endParaRPr lang="en-US" sz="2800" dirty="0"/>
          </a:p>
        </p:txBody>
      </p:sp>
      <p:pic>
        <p:nvPicPr>
          <p:cNvPr id="93186" name="Picture 2" descr="Berkas:Google apps.png"/>
          <p:cNvPicPr>
            <a:picLocks noChangeAspect="1" noChangeArrowheads="1"/>
          </p:cNvPicPr>
          <p:nvPr/>
        </p:nvPicPr>
        <p:blipFill>
          <a:blip r:embed="rId2" cstate="print"/>
          <a:srcRect/>
          <a:stretch>
            <a:fillRect/>
          </a:stretch>
        </p:blipFill>
        <p:spPr bwMode="auto">
          <a:xfrm>
            <a:off x="2286000" y="1447800"/>
            <a:ext cx="4348964" cy="990600"/>
          </a:xfrm>
          <a:prstGeom prst="rect">
            <a:avLst/>
          </a:prstGeom>
          <a:noFill/>
        </p:spPr>
      </p:pic>
      <p:sp>
        <p:nvSpPr>
          <p:cNvPr id="6" name="Slide Number Placeholder 5"/>
          <p:cNvSpPr>
            <a:spLocks noGrp="1"/>
          </p:cNvSpPr>
          <p:nvPr>
            <p:ph type="sldNum" sz="quarter" idx="12"/>
          </p:nvPr>
        </p:nvSpPr>
        <p:spPr/>
        <p:txBody>
          <a:bodyPr/>
          <a:lstStyle/>
          <a:p>
            <a:fld id="{E4DF70A9-CF17-4CCF-9456-28B8BD5CF6EE}" type="slidenum">
              <a:rPr lang="en-US" smtClean="0"/>
              <a:pPr/>
              <a:t>8</a:t>
            </a:fld>
            <a:endParaRPr lang="en-US"/>
          </a:p>
        </p:txBody>
      </p:sp>
      <p:sp>
        <p:nvSpPr>
          <p:cNvPr id="5" name="Footer Placeholder 4"/>
          <p:cNvSpPr>
            <a:spLocks noGrp="1"/>
          </p:cNvSpPr>
          <p:nvPr>
            <p:ph type="ftr" sz="quarter" idx="11"/>
          </p:nvPr>
        </p:nvSpPr>
        <p:spPr/>
        <p:txBody>
          <a:bodyPr/>
          <a:lstStyle/>
          <a:p>
            <a:r>
              <a:rPr lang="en-US" smtClean="0"/>
              <a:t>Rinaldi Munir/IF3058 Kriptografi</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0" indent="0">
              <a:buNone/>
            </a:pPr>
            <a:r>
              <a:rPr lang="en-US" sz="2800" i="1" dirty="0" smtClean="0"/>
              <a:t>Cloud Computing </a:t>
            </a:r>
            <a:r>
              <a:rPr lang="en-US" sz="2800" dirty="0" smtClean="0"/>
              <a:t>versus </a:t>
            </a:r>
            <a:r>
              <a:rPr lang="en-US" sz="2800" i="1" dirty="0" smtClean="0"/>
              <a:t>Cryptography:</a:t>
            </a:r>
          </a:p>
          <a:p>
            <a:pPr marL="0" indent="0">
              <a:buFont typeface="Wingdings" pitchFamily="2" charset="2"/>
              <a:buChar char="§"/>
            </a:pPr>
            <a:r>
              <a:rPr lang="en-US" sz="2400" i="1" dirty="0" smtClean="0"/>
              <a:t>  cloud cryptography </a:t>
            </a:r>
            <a:endParaRPr lang="en-US" sz="2400" dirty="0" smtClean="0"/>
          </a:p>
          <a:p>
            <a:pPr marL="223838" indent="-223838">
              <a:buFont typeface="Wingdings" pitchFamily="2" charset="2"/>
              <a:buChar char="§"/>
            </a:pPr>
            <a:r>
              <a:rPr lang="en-US" sz="2400" i="1" dirty="0" smtClean="0"/>
              <a:t> cloud computing </a:t>
            </a:r>
            <a:r>
              <a:rPr lang="en-US" sz="2400" dirty="0" err="1" smtClean="0"/>
              <a:t>menghadirkan</a:t>
            </a:r>
            <a:r>
              <a:rPr lang="en-US" sz="2400" dirty="0" smtClean="0"/>
              <a:t> </a:t>
            </a:r>
            <a:r>
              <a:rPr lang="en-US" sz="2400" dirty="0" err="1" smtClean="0"/>
              <a:t>tantangan</a:t>
            </a:r>
            <a:r>
              <a:rPr lang="en-US" sz="2400" dirty="0" smtClean="0"/>
              <a:t> </a:t>
            </a:r>
            <a:r>
              <a:rPr lang="en-US" sz="2400" dirty="0" err="1" smtClean="0"/>
              <a:t>keamanan</a:t>
            </a:r>
            <a:r>
              <a:rPr lang="en-US" sz="2400" dirty="0" smtClean="0"/>
              <a:t> </a:t>
            </a:r>
            <a:r>
              <a:rPr lang="en-US" sz="2400" dirty="0" err="1" smtClean="0"/>
              <a:t>sebab</a:t>
            </a:r>
            <a:r>
              <a:rPr lang="en-US" sz="2400" dirty="0" smtClean="0"/>
              <a:t> provider </a:t>
            </a:r>
            <a:r>
              <a:rPr lang="en-US" sz="2400" i="1" dirty="0" smtClean="0"/>
              <a:t>cloud</a:t>
            </a:r>
            <a:r>
              <a:rPr lang="en-US" sz="2400" dirty="0" smtClean="0"/>
              <a:t> </a:t>
            </a:r>
            <a:r>
              <a:rPr lang="en-US" sz="2400" dirty="0" err="1" smtClean="0"/>
              <a:t>tidak</a:t>
            </a:r>
            <a:r>
              <a:rPr lang="en-US" sz="2400" dirty="0" smtClean="0"/>
              <a:t> </a:t>
            </a:r>
            <a:r>
              <a:rPr lang="en-US" sz="2400" dirty="0" err="1" smtClean="0"/>
              <a:t>bisa</a:t>
            </a:r>
            <a:r>
              <a:rPr lang="en-US" sz="2400" dirty="0" smtClean="0"/>
              <a:t> </a:t>
            </a:r>
            <a:r>
              <a:rPr lang="en-US" sz="2400" dirty="0" err="1" smtClean="0"/>
              <a:t>sepenuhnya</a:t>
            </a:r>
            <a:r>
              <a:rPr lang="en-US" sz="2400" dirty="0" smtClean="0"/>
              <a:t> </a:t>
            </a:r>
            <a:r>
              <a:rPr lang="en-US" sz="2400" dirty="0" err="1" smtClean="0"/>
              <a:t>dipercaya</a:t>
            </a:r>
            <a:r>
              <a:rPr lang="en-US" sz="2400" dirty="0" smtClean="0"/>
              <a:t> (</a:t>
            </a:r>
            <a:r>
              <a:rPr lang="en-US" sz="2400" dirty="0" err="1" smtClean="0"/>
              <a:t>dapat</a:t>
            </a:r>
            <a:r>
              <a:rPr lang="en-US" sz="2400" dirty="0" smtClean="0"/>
              <a:t> </a:t>
            </a:r>
            <a:r>
              <a:rPr lang="en-US" sz="2400" dirty="0" err="1" smtClean="0"/>
              <a:t>memanipulasi</a:t>
            </a:r>
            <a:r>
              <a:rPr lang="en-US" sz="2400" dirty="0" smtClean="0"/>
              <a:t> data </a:t>
            </a:r>
            <a:r>
              <a:rPr lang="en-US" sz="2400" i="1" dirty="0" smtClean="0"/>
              <a:t>client</a:t>
            </a:r>
            <a:r>
              <a:rPr lang="en-US" sz="2400" dirty="0" smtClean="0"/>
              <a:t>).</a:t>
            </a:r>
          </a:p>
          <a:p>
            <a:pPr marL="223838" indent="-223838">
              <a:buFont typeface="Wingdings" pitchFamily="2" charset="2"/>
              <a:buChar char="§"/>
            </a:pPr>
            <a:r>
              <a:rPr lang="en-US" sz="2400" i="1" dirty="0" smtClean="0"/>
              <a:t> </a:t>
            </a:r>
            <a:r>
              <a:rPr lang="en-US" sz="2400" dirty="0" err="1" smtClean="0"/>
              <a:t>Riset-riset</a:t>
            </a:r>
            <a:r>
              <a:rPr lang="en-US" sz="2400" dirty="0" smtClean="0"/>
              <a:t> </a:t>
            </a:r>
            <a:r>
              <a:rPr lang="en-US" sz="2400" dirty="0" err="1" smtClean="0"/>
              <a:t>dalam</a:t>
            </a:r>
            <a:r>
              <a:rPr lang="en-US" sz="2400" dirty="0" smtClean="0"/>
              <a:t> </a:t>
            </a:r>
            <a:r>
              <a:rPr lang="en-US" sz="2400" i="1" dirty="0" smtClean="0"/>
              <a:t>cloud cryptography </a:t>
            </a:r>
            <a:r>
              <a:rPr lang="en-US" sz="2400" dirty="0" err="1" smtClean="0"/>
              <a:t>fokus</a:t>
            </a:r>
            <a:r>
              <a:rPr lang="en-US" sz="2400" dirty="0" smtClean="0"/>
              <a:t> </a:t>
            </a:r>
            <a:r>
              <a:rPr lang="en-US" sz="2400" dirty="0" err="1" smtClean="0"/>
              <a:t>pada</a:t>
            </a:r>
            <a:r>
              <a:rPr lang="en-US" sz="2400" dirty="0" smtClean="0"/>
              <a:t> primitif2 </a:t>
            </a:r>
            <a:r>
              <a:rPr lang="en-US" sz="2400" dirty="0" err="1" smtClean="0"/>
              <a:t>dan</a:t>
            </a:r>
            <a:r>
              <a:rPr lang="en-US" sz="2400" dirty="0" smtClean="0"/>
              <a:t> </a:t>
            </a:r>
            <a:r>
              <a:rPr lang="en-US" sz="2400" dirty="0" err="1" smtClean="0"/>
              <a:t>protokol</a:t>
            </a:r>
            <a:r>
              <a:rPr lang="en-US" sz="2400" dirty="0" smtClean="0"/>
              <a:t>  </a:t>
            </a:r>
            <a:r>
              <a:rPr lang="en-US" sz="2400" dirty="0" err="1" smtClean="0"/>
              <a:t>kriptografi</a:t>
            </a:r>
            <a:r>
              <a:rPr lang="en-US" sz="2400" dirty="0" smtClean="0"/>
              <a:t>  yang </a:t>
            </a:r>
            <a:r>
              <a:rPr lang="en-US" sz="2400" dirty="0" err="1" smtClean="0"/>
              <a:t>mencoba</a:t>
            </a:r>
            <a:r>
              <a:rPr lang="en-US" sz="2400" dirty="0" smtClean="0"/>
              <a:t> </a:t>
            </a:r>
            <a:r>
              <a:rPr lang="en-US" sz="2400" dirty="0" err="1" smtClean="0"/>
              <a:t>menyeimbangkan</a:t>
            </a:r>
            <a:r>
              <a:rPr lang="en-US" sz="2400" dirty="0" smtClean="0"/>
              <a:t> </a:t>
            </a:r>
            <a:r>
              <a:rPr lang="en-US" sz="2400" dirty="0" err="1" smtClean="0"/>
              <a:t>antara</a:t>
            </a:r>
            <a:r>
              <a:rPr lang="en-US" sz="2400" dirty="0" smtClean="0"/>
              <a:t> </a:t>
            </a:r>
            <a:r>
              <a:rPr lang="en-US" sz="2400" dirty="0" err="1" smtClean="0"/>
              <a:t>kemanan</a:t>
            </a:r>
            <a:r>
              <a:rPr lang="en-US" sz="2400" dirty="0" smtClean="0"/>
              <a:t>, </a:t>
            </a:r>
            <a:r>
              <a:rPr lang="en-US" sz="2400" dirty="0" err="1" smtClean="0"/>
              <a:t>efisiensi</a:t>
            </a:r>
            <a:r>
              <a:rPr lang="en-US" sz="2400" dirty="0" smtClean="0"/>
              <a:t>, </a:t>
            </a:r>
            <a:r>
              <a:rPr lang="en-US" sz="2400" dirty="0" err="1" smtClean="0"/>
              <a:t>dan</a:t>
            </a:r>
            <a:r>
              <a:rPr lang="en-US" sz="2400" dirty="0" smtClean="0"/>
              <a:t> </a:t>
            </a:r>
            <a:r>
              <a:rPr lang="en-US" sz="2400" dirty="0" err="1" smtClean="0"/>
              <a:t>fungsionalitas</a:t>
            </a:r>
            <a:r>
              <a:rPr lang="en-US" sz="2400" dirty="0" smtClean="0"/>
              <a:t>.</a:t>
            </a:r>
          </a:p>
          <a:p>
            <a:pPr marL="223838" indent="-223838">
              <a:buFont typeface="Wingdings" pitchFamily="2" charset="2"/>
              <a:buChar char="§"/>
            </a:pPr>
            <a:r>
              <a:rPr lang="en-US" sz="2400" i="1" dirty="0" smtClean="0"/>
              <a:t> </a:t>
            </a:r>
            <a:r>
              <a:rPr lang="en-US" sz="2400" dirty="0" err="1" smtClean="0"/>
              <a:t>Contoh</a:t>
            </a:r>
            <a:r>
              <a:rPr lang="en-US" sz="2400" dirty="0" smtClean="0"/>
              <a:t> </a:t>
            </a:r>
            <a:r>
              <a:rPr lang="en-US" sz="2400" dirty="0" err="1" smtClean="0"/>
              <a:t>judul</a:t>
            </a:r>
            <a:r>
              <a:rPr lang="en-US" sz="2400" dirty="0" smtClean="0"/>
              <a:t> </a:t>
            </a:r>
            <a:r>
              <a:rPr lang="en-US" sz="2400" dirty="0" err="1" smtClean="0"/>
              <a:t>riset</a:t>
            </a:r>
            <a:r>
              <a:rPr lang="en-US" sz="2400" i="1" dirty="0" smtClean="0"/>
              <a:t>: cryptography cloud storage</a:t>
            </a:r>
          </a:p>
          <a:p>
            <a:pPr marL="0" indent="0">
              <a:buFontTx/>
              <a:buChar char="-"/>
            </a:pPr>
            <a:endParaRPr lang="en-US" sz="2800" dirty="0"/>
          </a:p>
        </p:txBody>
      </p:sp>
      <p:pic>
        <p:nvPicPr>
          <p:cNvPr id="94210" name="Picture 2"/>
          <p:cNvPicPr>
            <a:picLocks noChangeAspect="1" noChangeArrowheads="1"/>
          </p:cNvPicPr>
          <p:nvPr/>
        </p:nvPicPr>
        <p:blipFill>
          <a:blip r:embed="rId2" cstate="print"/>
          <a:srcRect/>
          <a:stretch>
            <a:fillRect/>
          </a:stretch>
        </p:blipFill>
        <p:spPr bwMode="auto">
          <a:xfrm>
            <a:off x="1295400" y="4267200"/>
            <a:ext cx="6392708" cy="2286000"/>
          </a:xfrm>
          <a:prstGeom prst="rect">
            <a:avLst/>
          </a:prstGeom>
          <a:noFill/>
          <a:ln w="9525">
            <a:noFill/>
            <a:miter lim="800000"/>
            <a:headEnd/>
            <a:tailEnd/>
          </a:ln>
          <a:effectLst/>
        </p:spPr>
      </p:pic>
      <p:sp>
        <p:nvSpPr>
          <p:cNvPr id="6" name="Slide Number Placeholder 5"/>
          <p:cNvSpPr>
            <a:spLocks noGrp="1"/>
          </p:cNvSpPr>
          <p:nvPr>
            <p:ph type="sldNum" sz="quarter" idx="12"/>
          </p:nvPr>
        </p:nvSpPr>
        <p:spPr/>
        <p:txBody>
          <a:bodyPr/>
          <a:lstStyle/>
          <a:p>
            <a:fld id="{E4DF70A9-CF17-4CCF-9456-28B8BD5CF6EE}" type="slidenum">
              <a:rPr lang="en-US" smtClean="0"/>
              <a:pPr/>
              <a:t>9</a:t>
            </a:fld>
            <a:endParaRPr lang="en-US"/>
          </a:p>
        </p:txBody>
      </p:sp>
      <p:sp>
        <p:nvSpPr>
          <p:cNvPr id="5" name="Footer Placeholder 4"/>
          <p:cNvSpPr>
            <a:spLocks noGrp="1"/>
          </p:cNvSpPr>
          <p:nvPr>
            <p:ph type="ftr" sz="quarter" idx="11"/>
          </p:nvPr>
        </p:nvSpPr>
        <p:spPr/>
        <p:txBody>
          <a:bodyPr/>
          <a:lstStyle/>
          <a:p>
            <a:r>
              <a:rPr lang="en-US" smtClean="0"/>
              <a:t>Rinaldi Munir/IF3058 Kriptografi</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927</TotalTime>
  <Words>459</Words>
  <Application>Microsoft Office PowerPoint</Application>
  <PresentationFormat>On-screen Show (4:3)</PresentationFormat>
  <Paragraphs>93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Perkembangan Riset dalam Bidang Kriptografi</vt:lpstr>
      <vt:lpstr>Slide 2</vt:lpstr>
      <vt:lpstr>Riset “Pengganti” AES</vt:lpstr>
      <vt:lpstr>Elliptic Curve Cryptography (ECC)</vt:lpstr>
      <vt:lpstr>Cloud Cryptography</vt:lpstr>
      <vt:lpstr>Slide 6</vt:lpstr>
      <vt:lpstr>Slide 7</vt:lpstr>
      <vt:lpstr>Slide 8</vt:lpstr>
      <vt:lpstr>Slide 9</vt:lpstr>
      <vt:lpstr>Slide 10</vt:lpstr>
      <vt:lpstr>Quantum Cryptography</vt:lpstr>
    </vt:vector>
  </TitlesOfParts>
  <Company>stei-itb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Perkembangan Riset dalam Bidang Kriptografi</dc:title>
  <dc:creator>rn</dc:creator>
  <cp:lastModifiedBy>user</cp:lastModifiedBy>
  <cp:revision>66</cp:revision>
  <dcterms:created xsi:type="dcterms:W3CDTF">2013-01-21T06:48:36Z</dcterms:created>
  <dcterms:modified xsi:type="dcterms:W3CDTF">2013-04-24T02:38:25Z</dcterms:modified>
</cp:coreProperties>
</file>