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6"/>
  </p:notesMasterIdLst>
  <p:handoutMasterIdLst>
    <p:handoutMasterId r:id="rId67"/>
  </p:handoutMasterIdLst>
  <p:sldIdLst>
    <p:sldId id="256" r:id="rId2"/>
    <p:sldId id="291" r:id="rId3"/>
    <p:sldId id="315" r:id="rId4"/>
    <p:sldId id="381" r:id="rId5"/>
    <p:sldId id="323" r:id="rId6"/>
    <p:sldId id="324" r:id="rId7"/>
    <p:sldId id="325" r:id="rId8"/>
    <p:sldId id="333" r:id="rId9"/>
    <p:sldId id="334" r:id="rId10"/>
    <p:sldId id="327" r:id="rId11"/>
    <p:sldId id="335" r:id="rId12"/>
    <p:sldId id="328" r:id="rId13"/>
    <p:sldId id="330" r:id="rId14"/>
    <p:sldId id="331" r:id="rId15"/>
    <p:sldId id="332" r:id="rId16"/>
    <p:sldId id="368" r:id="rId17"/>
    <p:sldId id="340" r:id="rId18"/>
    <p:sldId id="343" r:id="rId19"/>
    <p:sldId id="344" r:id="rId20"/>
    <p:sldId id="345" r:id="rId21"/>
    <p:sldId id="336" r:id="rId22"/>
    <p:sldId id="337" r:id="rId23"/>
    <p:sldId id="338" r:id="rId24"/>
    <p:sldId id="339" r:id="rId25"/>
    <p:sldId id="349" r:id="rId26"/>
    <p:sldId id="346" r:id="rId27"/>
    <p:sldId id="348" r:id="rId28"/>
    <p:sldId id="350" r:id="rId29"/>
    <p:sldId id="352" r:id="rId30"/>
    <p:sldId id="363" r:id="rId31"/>
    <p:sldId id="366" r:id="rId32"/>
    <p:sldId id="353" r:id="rId33"/>
    <p:sldId id="355" r:id="rId34"/>
    <p:sldId id="359" r:id="rId35"/>
    <p:sldId id="367" r:id="rId36"/>
    <p:sldId id="356" r:id="rId37"/>
    <p:sldId id="360" r:id="rId38"/>
    <p:sldId id="361" r:id="rId39"/>
    <p:sldId id="362" r:id="rId40"/>
    <p:sldId id="364" r:id="rId41"/>
    <p:sldId id="365" r:id="rId42"/>
    <p:sldId id="369" r:id="rId43"/>
    <p:sldId id="370" r:id="rId44"/>
    <p:sldId id="371" r:id="rId45"/>
    <p:sldId id="372" r:id="rId46"/>
    <p:sldId id="374" r:id="rId47"/>
    <p:sldId id="376" r:id="rId48"/>
    <p:sldId id="377" r:id="rId49"/>
    <p:sldId id="378" r:id="rId50"/>
    <p:sldId id="379" r:id="rId51"/>
    <p:sldId id="380" r:id="rId52"/>
    <p:sldId id="384" r:id="rId53"/>
    <p:sldId id="385" r:id="rId54"/>
    <p:sldId id="389" r:id="rId55"/>
    <p:sldId id="390" r:id="rId56"/>
    <p:sldId id="391" r:id="rId57"/>
    <p:sldId id="392" r:id="rId58"/>
    <p:sldId id="383" r:id="rId59"/>
    <p:sldId id="386" r:id="rId60"/>
    <p:sldId id="388" r:id="rId61"/>
    <p:sldId id="394" r:id="rId62"/>
    <p:sldId id="395" r:id="rId63"/>
    <p:sldId id="396" r:id="rId64"/>
    <p:sldId id="397" r:id="rId6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38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AF92764-7AB1-42D3-95F3-8F3FB1ADC5CD}" type="datetimeFigureOut">
              <a:rPr lang="en-US" smtClean="0"/>
              <a:pPr/>
              <a:t>4/17/2013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CDFA66AD-8F02-4798-A50F-D39C8802FC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3325941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15C2A2B4-894D-4824-8471-87FF4F5124DC}" type="datetimeFigureOut">
              <a:rPr lang="en-US" smtClean="0"/>
              <a:pPr/>
              <a:t>4/17/2013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B5E62D3-89B4-4182-9370-57FA698A53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8690294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E62D3-89B4-4182-9370-57FA698A536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835F21-AF52-424B-B10B-DA1203165A83}" type="slidenum">
              <a:rPr lang="en-US"/>
              <a:pPr/>
              <a:t>56</a:t>
            </a:fld>
            <a:endParaRPr lang="en-US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0F4808-6DF8-40EB-995D-F43E8C074AE7}" type="slidenum">
              <a:rPr lang="en-US"/>
              <a:pPr/>
              <a:t>60</a:t>
            </a:fld>
            <a:endParaRPr lang="en-US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B3C61E-04FD-4EFA-A78A-17DD529C57EB}" type="slidenum">
              <a:rPr lang="en-US"/>
              <a:pPr/>
              <a:t>61</a:t>
            </a:fld>
            <a:endParaRPr lang="en-US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357382-8188-4B1F-968E-9CF6F5FBC04D}" type="slidenum">
              <a:rPr lang="en-US"/>
              <a:pPr/>
              <a:t>62</a:t>
            </a:fld>
            <a:endParaRPr lang="en-US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754312-383B-4497-BD57-0F9D69715A76}" type="slidenum">
              <a:rPr lang="en-US"/>
              <a:pPr/>
              <a:t>63</a:t>
            </a:fld>
            <a:endParaRPr lang="en-US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9601E-A945-44CF-9789-9327338D035C}" type="datetime1">
              <a:rPr lang="en-US" smtClean="0"/>
              <a:pPr/>
              <a:t>4/17/2013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6E8F1-CE08-4B83-824B-12E9AAE101F4}" type="datetime1">
              <a:rPr lang="en-US" smtClean="0"/>
              <a:pPr/>
              <a:t>4/17/2013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D9DE0-7B93-49EA-BF4C-9D84EEF0DEB3}" type="datetime1">
              <a:rPr lang="en-US" smtClean="0"/>
              <a:pPr/>
              <a:t>4/17/2013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D2691-EBC2-4D13-BBE3-5DAE01B45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CB1A1-7DCA-4ABD-ADBC-19F9B84D5924}" type="datetime1">
              <a:rPr lang="en-US" smtClean="0"/>
              <a:pPr/>
              <a:t>4/17/2013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8E1BE-AFA5-49E9-8EAA-86164FE842D4}" type="datetime1">
              <a:rPr lang="en-US" smtClean="0"/>
              <a:pPr/>
              <a:t>4/17/2013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F2F3D-29A0-4A15-8FB1-2F19C45355D4}" type="datetime1">
              <a:rPr lang="en-US" smtClean="0"/>
              <a:pPr/>
              <a:t>4/17/2013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DF5AF-A90D-4331-B1FC-BDDBCDB93D69}" type="datetime1">
              <a:rPr lang="en-US" smtClean="0"/>
              <a:pPr/>
              <a:t>4/17/2013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E576F-519D-47B5-9347-60F27B04A5D3}" type="datetime1">
              <a:rPr lang="en-US" smtClean="0"/>
              <a:pPr/>
              <a:t>4/17/2013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D59B0-ECFB-4858-81B3-AA76A5C82A5B}" type="datetime1">
              <a:rPr lang="en-US" smtClean="0"/>
              <a:pPr/>
              <a:t>4/17/2013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52006-331A-47C4-972E-63E24F5C7300}" type="datetime1">
              <a:rPr lang="en-US" smtClean="0"/>
              <a:pPr/>
              <a:t>4/17/2013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4B51D-62B8-47F6-96C3-5AB153CBF5AE}" type="datetime1">
              <a:rPr lang="en-US" smtClean="0"/>
              <a:pPr/>
              <a:t>4/17/2013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14D32-5B6E-4DA2-8844-67920DA7F4D6}" type="datetime1">
              <a:rPr lang="en-US" smtClean="0"/>
              <a:pPr/>
              <a:t>4/17/2013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F70A9-CF17-4CCF-9456-28B8BD5CF6E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6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Elliptic Curve Cryptography (ECC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886200"/>
            <a:ext cx="7162800" cy="1752600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Oleh</a:t>
            </a:r>
            <a:r>
              <a:rPr lang="en-US" dirty="0" smtClean="0">
                <a:solidFill>
                  <a:srgbClr val="FF0000"/>
                </a:solidFill>
              </a:rPr>
              <a:t>: Dr. </a:t>
            </a:r>
            <a:r>
              <a:rPr lang="en-US" dirty="0" err="1" smtClean="0">
                <a:solidFill>
                  <a:srgbClr val="FF0000"/>
                </a:solidFill>
              </a:rPr>
              <a:t>Rinaldi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Munir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r>
              <a:rPr lang="en-US" b="1" dirty="0" smtClean="0">
                <a:solidFill>
                  <a:schemeClr val="tx1"/>
                </a:solidFill>
              </a:rPr>
              <a:t>Program </a:t>
            </a:r>
            <a:r>
              <a:rPr lang="en-US" b="1" dirty="0" err="1" smtClean="0">
                <a:solidFill>
                  <a:schemeClr val="tx1"/>
                </a:solidFill>
              </a:rPr>
              <a:t>Studi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Informatika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err="1" smtClean="0">
                <a:solidFill>
                  <a:schemeClr val="tx1"/>
                </a:solidFill>
              </a:rPr>
              <a:t>Sekolah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Teknik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Elektro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dan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Informatikam</a:t>
            </a:r>
            <a:r>
              <a:rPr lang="en-US" b="1" dirty="0" smtClean="0">
                <a:solidFill>
                  <a:schemeClr val="tx1"/>
                </a:solidFill>
              </a:rPr>
              <a:t>(STEI)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ITB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dirty="0" err="1" smtClean="0"/>
              <a:t>Bahan</a:t>
            </a:r>
            <a:r>
              <a:rPr lang="en-US" sz="1400" dirty="0" smtClean="0"/>
              <a:t> </a:t>
            </a:r>
            <a:r>
              <a:rPr lang="en-US" sz="1400" dirty="0" err="1" smtClean="0"/>
              <a:t>Kuliah</a:t>
            </a:r>
            <a:r>
              <a:rPr lang="en-US" sz="1400" dirty="0" smtClean="0"/>
              <a:t> IF3058 </a:t>
            </a:r>
            <a:r>
              <a:rPr lang="en-US" sz="1400" dirty="0" err="1" smtClean="0"/>
              <a:t>Kriptografi</a:t>
            </a:r>
            <a:endParaRPr lang="en-US" sz="1400" dirty="0"/>
          </a:p>
        </p:txBody>
      </p:sp>
      <p:pic>
        <p:nvPicPr>
          <p:cNvPr id="7" name="Picture 4" descr="weierstras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8950" y="0"/>
            <a:ext cx="230505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a-DK" smtClean="0"/>
              <a:t>Bahan Kuliah IF3058 Kriptografi</a:t>
            </a:r>
            <a:endParaRPr lang="en-GB"/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E61030-C9FE-4105-B5E0-001AEE90037C}" type="slidenum">
              <a:rPr lang="en-GB"/>
              <a:pPr/>
              <a:t>10</a:t>
            </a:fld>
            <a:endParaRPr lang="en-GB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8162925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Medan (</a:t>
            </a:r>
            <a:r>
              <a:rPr lang="en-US" i="1" dirty="0" smtClean="0"/>
              <a:t>Field</a:t>
            </a:r>
            <a:r>
              <a:rPr lang="en-US" dirty="0" smtClean="0"/>
              <a:t>)</a:t>
            </a:r>
            <a:endParaRPr lang="en-GB" dirty="0" smtClean="0"/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sz="2400" dirty="0" smtClean="0"/>
              <a:t>Medan (</a:t>
            </a:r>
            <a:r>
              <a:rPr lang="en-US" sz="2400" i="1" dirty="0" smtClean="0"/>
              <a:t>field</a:t>
            </a:r>
            <a:r>
              <a:rPr lang="en-US" sz="2400" dirty="0" smtClean="0"/>
              <a:t>)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himpunan</a:t>
            </a:r>
            <a:r>
              <a:rPr lang="en-US" sz="2400" dirty="0" smtClean="0"/>
              <a:t> </a:t>
            </a:r>
            <a:r>
              <a:rPr lang="en-US" sz="2400" dirty="0" err="1" smtClean="0"/>
              <a:t>elemen</a:t>
            </a:r>
            <a:r>
              <a:rPr lang="en-US" sz="2400" dirty="0" smtClean="0"/>
              <a:t> (</a:t>
            </a:r>
            <a:r>
              <a:rPr lang="en-US" sz="2400" dirty="0" err="1" smtClean="0"/>
              <a:t>disimbolkan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F)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operasi</a:t>
            </a:r>
            <a:r>
              <a:rPr lang="en-US" sz="2400" dirty="0" smtClean="0"/>
              <a:t> </a:t>
            </a:r>
            <a:r>
              <a:rPr lang="en-US" sz="2400" dirty="0" err="1" smtClean="0"/>
              <a:t>biner</a:t>
            </a:r>
            <a:r>
              <a:rPr lang="en-US" sz="2400" dirty="0" smtClean="0"/>
              <a:t>, </a:t>
            </a:r>
            <a:r>
              <a:rPr lang="en-US" sz="2400" dirty="0" err="1" smtClean="0"/>
              <a:t>biasanya</a:t>
            </a:r>
            <a:r>
              <a:rPr lang="en-US" sz="2400" dirty="0" smtClean="0"/>
              <a:t> </a:t>
            </a:r>
            <a:r>
              <a:rPr lang="en-US" sz="2400" dirty="0" err="1" smtClean="0"/>
              <a:t>disebut</a:t>
            </a:r>
            <a:r>
              <a:rPr lang="en-US" sz="2400" dirty="0" smtClean="0"/>
              <a:t> </a:t>
            </a:r>
            <a:r>
              <a:rPr lang="en-US" sz="2400" dirty="0" err="1" smtClean="0"/>
              <a:t>penjumlahan</a:t>
            </a:r>
            <a:r>
              <a:rPr lang="en-US" sz="2400" dirty="0" smtClean="0"/>
              <a:t> (+)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perkalian</a:t>
            </a:r>
            <a:r>
              <a:rPr lang="en-US" sz="2400" dirty="0" smtClean="0"/>
              <a:t> (</a:t>
            </a:r>
            <a:r>
              <a:rPr lang="en-US" sz="2400" dirty="0" smtClean="0">
                <a:sym typeface="Symbol"/>
              </a:rPr>
              <a:t>)</a:t>
            </a:r>
            <a:r>
              <a:rPr lang="en-US" sz="2400" dirty="0" smtClean="0"/>
              <a:t>.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struktur</a:t>
            </a:r>
            <a:r>
              <a:rPr lang="en-US" sz="2400" dirty="0" smtClean="0"/>
              <a:t> </a:t>
            </a:r>
            <a:r>
              <a:rPr lang="en-US" sz="2400" dirty="0" err="1" smtClean="0"/>
              <a:t>aljabar</a:t>
            </a:r>
            <a:r>
              <a:rPr lang="en-US" sz="2400" dirty="0" smtClean="0"/>
              <a:t> &lt;F, +, </a:t>
            </a:r>
            <a:r>
              <a:rPr lang="en-US" sz="2400" dirty="0" smtClean="0">
                <a:sym typeface="Symbol"/>
              </a:rPr>
              <a:t>&gt; </a:t>
            </a:r>
            <a:r>
              <a:rPr lang="en-US" sz="2400" dirty="0" err="1" smtClean="0">
                <a:sym typeface="Symbol"/>
              </a:rPr>
              <a:t>disebut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medan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jika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hanya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jika</a:t>
            </a:r>
            <a:r>
              <a:rPr lang="en-US" sz="2400" dirty="0" smtClean="0">
                <a:sym typeface="Symbol"/>
              </a:rPr>
              <a:t>:</a:t>
            </a:r>
          </a:p>
          <a:p>
            <a:pPr eaLnBrk="1" hangingPunct="1">
              <a:buNone/>
            </a:pPr>
            <a:r>
              <a:rPr lang="en-US" sz="2400" dirty="0" smtClean="0">
                <a:sym typeface="Symbol"/>
              </a:rPr>
              <a:t>	1. &lt;F, +&gt; </a:t>
            </a:r>
            <a:r>
              <a:rPr lang="en-US" sz="2400" dirty="0" err="1" smtClean="0">
                <a:sym typeface="Symbol"/>
              </a:rPr>
              <a:t>adalah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grup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abelian</a:t>
            </a:r>
            <a:endParaRPr lang="en-US" sz="2400" dirty="0" smtClean="0">
              <a:sym typeface="Symbol"/>
            </a:endParaRPr>
          </a:p>
          <a:p>
            <a:pPr eaLnBrk="1" hangingPunct="1">
              <a:buNone/>
            </a:pPr>
            <a:r>
              <a:rPr lang="en-US" sz="2400" dirty="0" smtClean="0">
                <a:sym typeface="Symbol"/>
              </a:rPr>
              <a:t>	2. &lt;F – {0}, &gt; </a:t>
            </a:r>
            <a:r>
              <a:rPr lang="en-US" sz="2400" dirty="0" err="1" smtClean="0">
                <a:sym typeface="Symbol"/>
              </a:rPr>
              <a:t>adalah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grup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abelian</a:t>
            </a:r>
            <a:endParaRPr lang="en-US" sz="2400" dirty="0" smtClean="0">
              <a:sym typeface="Symbol"/>
            </a:endParaRPr>
          </a:p>
          <a:p>
            <a:pPr eaLnBrk="1" hangingPunct="1">
              <a:buNone/>
            </a:pPr>
            <a:r>
              <a:rPr lang="en-US" sz="2400" dirty="0" smtClean="0">
                <a:sym typeface="Symbol"/>
              </a:rPr>
              <a:t>	3. </a:t>
            </a:r>
            <a:r>
              <a:rPr lang="en-US" sz="2400" dirty="0" err="1" smtClean="0">
                <a:sym typeface="Symbol"/>
              </a:rPr>
              <a:t>Operasi</a:t>
            </a:r>
            <a:r>
              <a:rPr lang="en-US" sz="2400" dirty="0" smtClean="0">
                <a:sym typeface="Symbol"/>
              </a:rPr>
              <a:t>  </a:t>
            </a:r>
            <a:r>
              <a:rPr lang="en-US" sz="2400" dirty="0" err="1" smtClean="0">
                <a:sym typeface="Symbol"/>
              </a:rPr>
              <a:t>menyebar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terhadap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operasi</a:t>
            </a:r>
            <a:r>
              <a:rPr lang="en-US" sz="2400" dirty="0" smtClean="0">
                <a:sym typeface="Symbol"/>
              </a:rPr>
              <a:t> +  (</a:t>
            </a:r>
            <a:r>
              <a:rPr lang="en-US" sz="2400" dirty="0" err="1" smtClean="0">
                <a:sym typeface="Symbol"/>
              </a:rPr>
              <a:t>sifat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distributif</a:t>
            </a:r>
            <a:r>
              <a:rPr lang="en-US" sz="2400" dirty="0" smtClean="0">
                <a:sym typeface="Symbol"/>
              </a:rPr>
              <a:t>)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 	    </a:t>
            </a:r>
            <a:r>
              <a:rPr lang="en-US" sz="2400" dirty="0" err="1" smtClean="0">
                <a:sym typeface="Symbol"/>
              </a:rPr>
              <a:t>Distributif</a:t>
            </a:r>
            <a:r>
              <a:rPr lang="en-US" sz="2400" dirty="0" smtClean="0">
                <a:sym typeface="Symbol"/>
              </a:rPr>
              <a:t>:	</a:t>
            </a:r>
            <a:r>
              <a:rPr lang="en-US" sz="2400" dirty="0" smtClean="0">
                <a:solidFill>
                  <a:srgbClr val="FF0000"/>
                </a:solidFill>
                <a:cs typeface="Lucida Sans Unicode" pitchFamily="34" charset="0"/>
                <a:sym typeface="Symbol" pitchFamily="18" charset="2"/>
              </a:rPr>
              <a:t> x </a:t>
            </a:r>
            <a:r>
              <a:rPr lang="en-US" sz="2400" dirty="0" smtClean="0">
                <a:solidFill>
                  <a:srgbClr val="FF0000"/>
                </a:solidFill>
                <a:cs typeface="Lucida Sans Unicode" pitchFamily="34" charset="0"/>
                <a:sym typeface="Symbol"/>
              </a:rPr>
              <a:t></a:t>
            </a:r>
            <a:r>
              <a:rPr lang="en-US" sz="2400" dirty="0" smtClean="0">
                <a:solidFill>
                  <a:srgbClr val="FF0000"/>
                </a:solidFill>
                <a:cs typeface="Lucida Sans Unicode" pitchFamily="34" charset="0"/>
                <a:sym typeface="Symbol" pitchFamily="18" charset="2"/>
              </a:rPr>
              <a:t> ( y + z) = (x </a:t>
            </a:r>
            <a:r>
              <a:rPr lang="en-US" sz="2400" dirty="0" smtClean="0">
                <a:solidFill>
                  <a:srgbClr val="FF0000"/>
                </a:solidFill>
                <a:cs typeface="Lucida Sans Unicode" pitchFamily="34" charset="0"/>
                <a:sym typeface="Symbol"/>
              </a:rPr>
              <a:t></a:t>
            </a:r>
            <a:r>
              <a:rPr lang="en-US" sz="2400" dirty="0" smtClean="0">
                <a:solidFill>
                  <a:srgbClr val="FF0000"/>
                </a:solidFill>
                <a:cs typeface="Lucida Sans Unicode" pitchFamily="34" charset="0"/>
                <a:sym typeface="Symbol" pitchFamily="18" charset="2"/>
              </a:rPr>
              <a:t> y) + (x </a:t>
            </a:r>
            <a:r>
              <a:rPr lang="en-US" sz="2400" dirty="0" smtClean="0">
                <a:solidFill>
                  <a:srgbClr val="FF0000"/>
                </a:solidFill>
                <a:cs typeface="Lucida Sans Unicode" pitchFamily="34" charset="0"/>
                <a:sym typeface="Symbol"/>
              </a:rPr>
              <a:t></a:t>
            </a:r>
            <a:r>
              <a:rPr lang="en-US" sz="2400" dirty="0" smtClean="0">
                <a:solidFill>
                  <a:srgbClr val="FF0000"/>
                </a:solidFill>
                <a:cs typeface="Lucida Sans Unicode" pitchFamily="34" charset="0"/>
                <a:sym typeface="Symbol" pitchFamily="18" charset="2"/>
              </a:rPr>
              <a:t> z)					(x + y) </a:t>
            </a:r>
            <a:r>
              <a:rPr lang="en-US" sz="2400" dirty="0" smtClean="0">
                <a:solidFill>
                  <a:srgbClr val="FF0000"/>
                </a:solidFill>
                <a:cs typeface="Lucida Sans Unicode" pitchFamily="34" charset="0"/>
                <a:sym typeface="Symbol"/>
              </a:rPr>
              <a:t></a:t>
            </a:r>
            <a:r>
              <a:rPr lang="en-US" sz="2400" dirty="0" smtClean="0">
                <a:solidFill>
                  <a:srgbClr val="FF0000"/>
                </a:solidFill>
                <a:cs typeface="Lucida Sans Unicode" pitchFamily="34" charset="0"/>
                <a:sym typeface="Symbol" pitchFamily="18" charset="2"/>
              </a:rPr>
              <a:t> z  = (x </a:t>
            </a:r>
            <a:r>
              <a:rPr lang="en-US" sz="2400" dirty="0" smtClean="0">
                <a:solidFill>
                  <a:srgbClr val="FF0000"/>
                </a:solidFill>
                <a:cs typeface="Lucida Sans Unicode" pitchFamily="34" charset="0"/>
                <a:sym typeface="Symbol"/>
              </a:rPr>
              <a:t></a:t>
            </a:r>
            <a:r>
              <a:rPr lang="en-US" sz="2400" dirty="0" smtClean="0">
                <a:solidFill>
                  <a:srgbClr val="FF0000"/>
                </a:solidFill>
                <a:cs typeface="Lucida Sans Unicode" pitchFamily="34" charset="0"/>
                <a:sym typeface="Symbol" pitchFamily="18" charset="2"/>
              </a:rPr>
              <a:t> z) + (y </a:t>
            </a:r>
            <a:r>
              <a:rPr lang="en-US" sz="2400" dirty="0" smtClean="0">
                <a:solidFill>
                  <a:srgbClr val="FF0000"/>
                </a:solidFill>
                <a:cs typeface="Lucida Sans Unicode" pitchFamily="34" charset="0"/>
                <a:sym typeface="Symbol"/>
              </a:rPr>
              <a:t></a:t>
            </a:r>
            <a:r>
              <a:rPr lang="en-US" sz="2400" dirty="0" smtClean="0">
                <a:solidFill>
                  <a:srgbClr val="FF0000"/>
                </a:solidFill>
                <a:cs typeface="Lucida Sans Unicode" pitchFamily="34" charset="0"/>
                <a:sym typeface="Symbol" pitchFamily="18" charset="2"/>
              </a:rPr>
              <a:t> z)</a:t>
            </a:r>
            <a:endParaRPr lang="en-US" sz="2400" dirty="0" smtClean="0">
              <a:solidFill>
                <a:srgbClr val="FF0000"/>
              </a:solidFill>
              <a:sym typeface="Symbol"/>
            </a:endParaRPr>
          </a:p>
          <a:p>
            <a:endParaRPr lang="en-US" sz="2400" dirty="0" smtClean="0">
              <a:sym typeface="Symbol"/>
            </a:endParaRPr>
          </a:p>
          <a:p>
            <a:r>
              <a:rPr lang="en-US" sz="2400" dirty="0" err="1" smtClean="0">
                <a:sym typeface="Symbol"/>
              </a:rPr>
              <a:t>Jadi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dirty="0" err="1" smtClean="0">
                <a:sym typeface="Symbol"/>
              </a:rPr>
              <a:t>sebuah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medan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memenuhi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aksioma</a:t>
            </a:r>
            <a:r>
              <a:rPr lang="en-US" sz="2400" dirty="0" smtClean="0">
                <a:sym typeface="Symbol"/>
              </a:rPr>
              <a:t>: </a:t>
            </a:r>
            <a:r>
              <a:rPr lang="en-US" sz="2400" i="1" dirty="0" smtClean="0">
                <a:sym typeface="Symbol"/>
              </a:rPr>
              <a:t>closure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dirty="0" err="1" smtClean="0">
                <a:sym typeface="Symbol"/>
              </a:rPr>
              <a:t>komutatif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dirty="0" err="1" smtClean="0">
                <a:sym typeface="Symbol"/>
              </a:rPr>
              <a:t>asosiatif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dirty="0" err="1" smtClean="0">
                <a:sym typeface="Symbol"/>
              </a:rPr>
              <a:t>dan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distributif</a:t>
            </a:r>
            <a:endParaRPr lang="en-US" sz="2400" dirty="0" smtClean="0">
              <a:sym typeface="Symbol"/>
            </a:endParaRPr>
          </a:p>
          <a:p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lnSpcReduction="10000"/>
          </a:bodyPr>
          <a:lstStyle/>
          <a:p>
            <a:r>
              <a:rPr lang="en-US" sz="2400" dirty="0" err="1" smtClean="0"/>
              <a:t>Contoh</a:t>
            </a:r>
            <a:r>
              <a:rPr lang="en-US" sz="2400" dirty="0" smtClean="0"/>
              <a:t> </a:t>
            </a:r>
            <a:r>
              <a:rPr lang="en-US" sz="2400" dirty="0" err="1" smtClean="0"/>
              <a:t>medan</a:t>
            </a:r>
            <a:r>
              <a:rPr lang="en-US" sz="2400" dirty="0" smtClean="0"/>
              <a:t>: </a:t>
            </a:r>
          </a:p>
          <a:p>
            <a:pPr>
              <a:buNone/>
            </a:pPr>
            <a:r>
              <a:rPr lang="en-US" sz="2400" dirty="0" smtClean="0"/>
              <a:t>	- </a:t>
            </a:r>
            <a:r>
              <a:rPr lang="en-US" sz="2400" dirty="0" err="1" smtClean="0"/>
              <a:t>medan</a:t>
            </a:r>
            <a:r>
              <a:rPr lang="en-US" sz="2400" dirty="0" smtClean="0"/>
              <a:t> </a:t>
            </a:r>
            <a:r>
              <a:rPr lang="en-US" sz="2400" dirty="0" err="1" smtClean="0"/>
              <a:t>bilangan</a:t>
            </a:r>
            <a:r>
              <a:rPr lang="en-US" sz="2400" dirty="0" smtClean="0"/>
              <a:t> </a:t>
            </a:r>
            <a:r>
              <a:rPr lang="en-US" sz="2400" dirty="0" err="1" smtClean="0"/>
              <a:t>bulat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- </a:t>
            </a:r>
            <a:r>
              <a:rPr lang="en-US" sz="2400" dirty="0" err="1" smtClean="0"/>
              <a:t>medan</a:t>
            </a:r>
            <a:r>
              <a:rPr lang="en-US" sz="2400" dirty="0" smtClean="0"/>
              <a:t> </a:t>
            </a:r>
            <a:r>
              <a:rPr lang="en-US" sz="2400" dirty="0" err="1" smtClean="0"/>
              <a:t>bilangan</a:t>
            </a:r>
            <a:r>
              <a:rPr lang="en-US" sz="2400" dirty="0" smtClean="0"/>
              <a:t> </a:t>
            </a:r>
            <a:r>
              <a:rPr lang="en-US" sz="2400" dirty="0" err="1" smtClean="0"/>
              <a:t>riil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- </a:t>
            </a:r>
            <a:r>
              <a:rPr lang="en-US" sz="2400" dirty="0" err="1" smtClean="0"/>
              <a:t>medan</a:t>
            </a:r>
            <a:r>
              <a:rPr lang="en-US" sz="2400" dirty="0" smtClean="0"/>
              <a:t> </a:t>
            </a:r>
            <a:r>
              <a:rPr lang="en-US" sz="2400" dirty="0" err="1" smtClean="0"/>
              <a:t>bilangan</a:t>
            </a:r>
            <a:r>
              <a:rPr lang="en-US" sz="2400" dirty="0" smtClean="0"/>
              <a:t> </a:t>
            </a:r>
            <a:r>
              <a:rPr lang="en-US" sz="2400" dirty="0" err="1" smtClean="0"/>
              <a:t>rasional</a:t>
            </a:r>
            <a:r>
              <a:rPr lang="en-US" sz="2400" dirty="0" smtClean="0"/>
              <a:t> (p/q)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medan</a:t>
            </a:r>
            <a:r>
              <a:rPr lang="en-US" sz="2400" dirty="0" smtClean="0"/>
              <a:t> </a:t>
            </a:r>
            <a:r>
              <a:rPr lang="en-US" sz="2400" dirty="0" err="1" smtClean="0"/>
              <a:t>disebut</a:t>
            </a:r>
            <a:r>
              <a:rPr lang="en-US" sz="2400" dirty="0" smtClean="0"/>
              <a:t> </a:t>
            </a:r>
            <a:r>
              <a:rPr lang="en-US" sz="2400" dirty="0" err="1" smtClean="0"/>
              <a:t>berhingga</a:t>
            </a:r>
            <a:r>
              <a:rPr lang="en-US" sz="2400" dirty="0" smtClean="0"/>
              <a:t> (</a:t>
            </a:r>
            <a:r>
              <a:rPr lang="en-US" sz="2400" i="1" dirty="0" smtClean="0"/>
              <a:t>finite field</a:t>
            </a:r>
            <a:r>
              <a:rPr lang="en-US" sz="2400" dirty="0" smtClean="0"/>
              <a:t>) 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himpunannya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jumlah</a:t>
            </a:r>
            <a:r>
              <a:rPr lang="en-US" sz="2400" dirty="0" smtClean="0"/>
              <a:t> </a:t>
            </a:r>
            <a:r>
              <a:rPr lang="en-US" sz="2400" dirty="0" err="1" smtClean="0"/>
              <a:t>elemen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berhingga</a:t>
            </a:r>
            <a:r>
              <a:rPr lang="en-US" sz="2400" dirty="0" smtClean="0"/>
              <a:t>. 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jumlah</a:t>
            </a:r>
            <a:r>
              <a:rPr lang="en-US" sz="2400" dirty="0" smtClean="0"/>
              <a:t> </a:t>
            </a:r>
            <a:r>
              <a:rPr lang="en-US" sz="2400" dirty="0" err="1" smtClean="0"/>
              <a:t>elemen</a:t>
            </a:r>
            <a:r>
              <a:rPr lang="en-US" sz="2400" dirty="0" smtClean="0"/>
              <a:t> </a:t>
            </a:r>
            <a:r>
              <a:rPr lang="en-US" sz="2400" dirty="0" err="1" smtClean="0"/>
              <a:t>himpunan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n,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notasinya</a:t>
            </a:r>
            <a:r>
              <a:rPr lang="en-US" sz="2400" dirty="0" smtClean="0"/>
              <a:t> F</a:t>
            </a:r>
            <a:r>
              <a:rPr lang="en-US" sz="2400" baseline="-25000" dirty="0" smtClean="0"/>
              <a:t>n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Contoh</a:t>
            </a:r>
            <a:r>
              <a:rPr lang="en-US" sz="2400" dirty="0" smtClean="0"/>
              <a:t>: F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medan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elemen</a:t>
            </a:r>
            <a:r>
              <a:rPr lang="en-US" sz="2400" dirty="0" smtClean="0"/>
              <a:t> 0 </a:t>
            </a:r>
            <a:r>
              <a:rPr lang="en-US" sz="2400" dirty="0" err="1" smtClean="0"/>
              <a:t>dan</a:t>
            </a:r>
            <a:r>
              <a:rPr lang="en-US" sz="2400" dirty="0" smtClean="0"/>
              <a:t> 1</a:t>
            </a:r>
          </a:p>
          <a:p>
            <a:endParaRPr lang="en-US" sz="2400" dirty="0" smtClean="0"/>
          </a:p>
          <a:p>
            <a:r>
              <a:rPr lang="en-US" sz="2400" dirty="0" smtClean="0"/>
              <a:t>Medan </a:t>
            </a:r>
            <a:r>
              <a:rPr lang="en-US" sz="2400" dirty="0" err="1" smtClean="0"/>
              <a:t>berhingga</a:t>
            </a:r>
            <a:r>
              <a:rPr lang="en-US" sz="2400" dirty="0" smtClean="0"/>
              <a:t> </a:t>
            </a:r>
            <a:r>
              <a:rPr lang="en-US" sz="2400" dirty="0" err="1" smtClean="0"/>
              <a:t>sering</a:t>
            </a:r>
            <a:r>
              <a:rPr lang="en-US" sz="2400" dirty="0" smtClean="0"/>
              <a:t> </a:t>
            </a:r>
            <a:r>
              <a:rPr lang="en-US" sz="2400" dirty="0" err="1" smtClean="0"/>
              <a:t>dinamakan</a:t>
            </a:r>
            <a:r>
              <a:rPr lang="en-US" sz="2400" dirty="0" smtClean="0"/>
              <a:t>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Galois Field</a:t>
            </a:r>
            <a:r>
              <a:rPr lang="en-US" sz="2400" dirty="0" smtClean="0"/>
              <a:t>,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menghormati</a:t>
            </a:r>
            <a:r>
              <a:rPr lang="en-US" sz="2400" dirty="0" smtClean="0"/>
              <a:t> </a:t>
            </a:r>
            <a:r>
              <a:rPr lang="en-US" sz="2400" dirty="0" err="1" smtClean="0"/>
              <a:t>Evariste</a:t>
            </a:r>
            <a:r>
              <a:rPr lang="en-US" sz="2400" dirty="0" smtClean="0"/>
              <a:t> Galois, </a:t>
            </a:r>
            <a:r>
              <a:rPr lang="en-US" sz="2400" dirty="0" err="1" smtClean="0"/>
              <a:t>seorang</a:t>
            </a:r>
            <a:r>
              <a:rPr lang="en-US" sz="2400" dirty="0" smtClean="0"/>
              <a:t> </a:t>
            </a:r>
            <a:r>
              <a:rPr lang="en-US" sz="2400" dirty="0" err="1" smtClean="0"/>
              <a:t>matematikawan</a:t>
            </a:r>
            <a:r>
              <a:rPr lang="en-US" sz="2400" dirty="0" smtClean="0"/>
              <a:t> </a:t>
            </a:r>
            <a:r>
              <a:rPr lang="en-US" sz="2400" dirty="0" err="1" smtClean="0"/>
              <a:t>Perancis</a:t>
            </a:r>
            <a:r>
              <a:rPr lang="en-US" sz="2400" dirty="0" smtClean="0"/>
              <a:t> (1811 – 1832)</a:t>
            </a:r>
            <a:endParaRPr lang="en-GB" sz="2400" dirty="0" smtClean="0"/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1026" name="Picture 2" descr="Evariste galoi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48500" y="0"/>
            <a:ext cx="2095500" cy="27051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7315200" y="2743200"/>
            <a:ext cx="12447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Evariste</a:t>
            </a:r>
            <a:r>
              <a:rPr lang="en-US" sz="1400" dirty="0" smtClean="0">
                <a:solidFill>
                  <a:srgbClr val="FF0000"/>
                </a:solidFill>
              </a:rPr>
              <a:t> Galois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a-DK" smtClean="0"/>
              <a:t>Bahan Kuliah IF3058 Kriptografi</a:t>
            </a:r>
            <a:endParaRPr lang="en-GB"/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E00324-682D-4B27-A85E-D44E21440583}" type="slidenum">
              <a:rPr lang="en-GB"/>
              <a:pPr/>
              <a:t>12</a:t>
            </a:fld>
            <a:endParaRPr lang="en-GB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162925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Medan </a:t>
            </a:r>
            <a:r>
              <a:rPr lang="en-US" dirty="0" err="1" smtClean="0"/>
              <a:t>Berhingga</a:t>
            </a:r>
            <a:r>
              <a:rPr lang="en-US" dirty="0" smtClean="0"/>
              <a:t> </a:t>
            </a:r>
            <a:r>
              <a:rPr lang="en-US" i="1" dirty="0" err="1" smtClean="0"/>
              <a:t>F</a:t>
            </a:r>
            <a:r>
              <a:rPr lang="en-US" i="1" baseline="-25000" dirty="0" err="1" smtClean="0"/>
              <a:t>p</a:t>
            </a:r>
            <a:endParaRPr lang="en-GB" i="1" dirty="0" smtClean="0"/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en-US" sz="2800" dirty="0" err="1" smtClean="0"/>
              <a:t>Kelas</a:t>
            </a:r>
            <a:r>
              <a:rPr lang="en-US" sz="2800" dirty="0" smtClean="0"/>
              <a:t> </a:t>
            </a:r>
            <a:r>
              <a:rPr lang="en-US" sz="2800" dirty="0" err="1" smtClean="0"/>
              <a:t>medan</a:t>
            </a:r>
            <a:r>
              <a:rPr lang="en-US" sz="2800" dirty="0" smtClean="0"/>
              <a:t> </a:t>
            </a:r>
            <a:r>
              <a:rPr lang="en-US" sz="2800" dirty="0" err="1" smtClean="0"/>
              <a:t>berhingga</a:t>
            </a:r>
            <a:r>
              <a:rPr lang="en-US" sz="2800" dirty="0" smtClean="0"/>
              <a:t> yang </a:t>
            </a:r>
            <a:r>
              <a:rPr lang="en-US" sz="2800" dirty="0" err="1" smtClean="0"/>
              <a:t>penting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F</a:t>
            </a:r>
            <a:r>
              <a:rPr lang="en-US" sz="2800" baseline="-25000" dirty="0" err="1" smtClean="0"/>
              <a:t>p</a:t>
            </a:r>
            <a:endParaRPr lang="en-US" sz="2800" baseline="-25000" dirty="0" smtClean="0"/>
          </a:p>
          <a:p>
            <a:pPr eaLnBrk="1" hangingPunct="1"/>
            <a:endParaRPr lang="en-US" sz="2800" dirty="0" smtClean="0"/>
          </a:p>
          <a:p>
            <a:pPr eaLnBrk="1" hangingPunct="1"/>
            <a:r>
              <a:rPr lang="en-US" sz="2800" dirty="0" err="1" smtClean="0"/>
              <a:t>F</a:t>
            </a:r>
            <a:r>
              <a:rPr lang="en-US" sz="2800" baseline="-15000" dirty="0" err="1" smtClean="0"/>
              <a:t>p</a:t>
            </a:r>
            <a:r>
              <a:rPr lang="en-US" sz="2800" baseline="-150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medan</a:t>
            </a:r>
            <a:r>
              <a:rPr lang="en-US" sz="2800" dirty="0" smtClean="0"/>
              <a:t> </a:t>
            </a:r>
            <a:r>
              <a:rPr lang="en-US" sz="2800" dirty="0" err="1" smtClean="0"/>
              <a:t>berhingga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himpunan</a:t>
            </a:r>
            <a:r>
              <a:rPr lang="en-US" sz="2800" dirty="0" smtClean="0"/>
              <a:t> </a:t>
            </a:r>
            <a:r>
              <a:rPr lang="en-US" sz="2800" dirty="0" err="1" smtClean="0"/>
              <a:t>bilangan</a:t>
            </a:r>
            <a:r>
              <a:rPr lang="en-US" sz="2800" dirty="0" smtClean="0"/>
              <a:t> </a:t>
            </a:r>
            <a:r>
              <a:rPr lang="en-US" sz="2800" dirty="0" err="1" smtClean="0"/>
              <a:t>bulat</a:t>
            </a:r>
            <a:r>
              <a:rPr lang="en-US" sz="2800" dirty="0" smtClean="0"/>
              <a:t> {0, 1, 2, …, p – 1}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i="1" dirty="0" smtClean="0"/>
              <a:t>p</a:t>
            </a:r>
            <a:r>
              <a:rPr lang="en-US" sz="2800" dirty="0" smtClean="0"/>
              <a:t> </a:t>
            </a:r>
            <a:r>
              <a:rPr lang="en-US" sz="2800" dirty="0" err="1" smtClean="0"/>
              <a:t>bilangan</a:t>
            </a:r>
            <a:r>
              <a:rPr lang="en-US" sz="2800" dirty="0" smtClean="0"/>
              <a:t> prima, 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dua</a:t>
            </a:r>
            <a:r>
              <a:rPr lang="en-US" sz="2800" dirty="0" smtClean="0"/>
              <a:t> </a:t>
            </a:r>
            <a:r>
              <a:rPr lang="en-US" sz="2800" dirty="0" err="1" smtClean="0"/>
              <a:t>operasi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didefinisikan</a:t>
            </a:r>
            <a:r>
              <a:rPr lang="en-US" sz="2800" dirty="0" smtClean="0"/>
              <a:t> </a:t>
            </a:r>
            <a:r>
              <a:rPr lang="en-US" sz="2800" dirty="0" err="1" smtClean="0"/>
              <a:t>sbb</a:t>
            </a:r>
            <a:r>
              <a:rPr lang="en-US" sz="2800" dirty="0" smtClean="0"/>
              <a:t>:</a:t>
            </a:r>
          </a:p>
          <a:p>
            <a:pPr eaLnBrk="1" hangingPunct="1"/>
            <a:endParaRPr lang="en-US" sz="28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/>
              <a:t>	</a:t>
            </a:r>
            <a:r>
              <a:rPr lang="en-US" sz="2800" b="1" dirty="0" smtClean="0"/>
              <a:t>1. </a:t>
            </a:r>
            <a:r>
              <a:rPr lang="en-US" sz="2800" b="1" dirty="0" err="1" smtClean="0"/>
              <a:t>Penjumlahan</a:t>
            </a:r>
            <a:endParaRPr lang="en-US" sz="2800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/>
              <a:t>		</a:t>
            </a:r>
            <a:r>
              <a:rPr lang="en-US" sz="2800" dirty="0" err="1" smtClean="0"/>
              <a:t>Jika</a:t>
            </a:r>
            <a:r>
              <a:rPr lang="en-US" sz="2800" dirty="0" smtClean="0"/>
              <a:t> a, b </a:t>
            </a:r>
            <a:r>
              <a:rPr lang="en-US" sz="2800" dirty="0" smtClean="0">
                <a:sym typeface="Symbol" pitchFamily="18" charset="2"/>
              </a:rPr>
              <a:t> </a:t>
            </a:r>
            <a:r>
              <a:rPr lang="en-US" sz="2800" dirty="0" err="1" smtClean="0"/>
              <a:t>F</a:t>
            </a:r>
            <a:r>
              <a:rPr lang="en-US" sz="2800" baseline="-15000" dirty="0" err="1" smtClean="0"/>
              <a:t>p</a:t>
            </a:r>
            <a:r>
              <a:rPr lang="en-US" sz="2800" baseline="-15000" dirty="0" smtClean="0"/>
              <a:t>, </a:t>
            </a:r>
            <a:r>
              <a:rPr lang="en-US" sz="2800" dirty="0" err="1" smtClean="0"/>
              <a:t>maka</a:t>
            </a:r>
            <a:r>
              <a:rPr lang="en-US" sz="2800" dirty="0" smtClean="0"/>
              <a:t> a + b = r, yang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hal</a:t>
            </a:r>
            <a:r>
              <a:rPr lang="en-US" sz="2800" dirty="0" smtClean="0"/>
              <a:t> </a:t>
            </a:r>
            <a:r>
              <a:rPr lang="en-US" sz="2800" dirty="0" err="1" smtClean="0"/>
              <a:t>ini</a:t>
            </a:r>
            <a:endParaRPr lang="en-US" sz="28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/>
              <a:t>		r = (a + b) mod p,  0 </a:t>
            </a:r>
            <a:r>
              <a:rPr lang="en-US" sz="2800" dirty="0" smtClean="0">
                <a:sym typeface="Symbol" pitchFamily="18" charset="2"/>
              </a:rPr>
              <a:t> r  p – 1</a:t>
            </a:r>
          </a:p>
          <a:p>
            <a:pPr eaLnBrk="1" hangingPunct="1">
              <a:buFont typeface="Wingdings" pitchFamily="2" charset="2"/>
              <a:buNone/>
            </a:pPr>
            <a:endParaRPr lang="en-US" sz="2800" dirty="0" smtClean="0">
              <a:sym typeface="Symbol" pitchFamily="18" charset="2"/>
            </a:endParaRPr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b="1" dirty="0" smtClean="0"/>
              <a:t>2. </a:t>
            </a:r>
            <a:r>
              <a:rPr lang="en-US" sz="2800" b="1" dirty="0" err="1" smtClean="0"/>
              <a:t>Perkalian</a:t>
            </a:r>
            <a:endParaRPr lang="en-US" sz="2800" b="1" dirty="0" smtClean="0"/>
          </a:p>
          <a:p>
            <a:pPr>
              <a:buNone/>
            </a:pPr>
            <a:r>
              <a:rPr lang="en-US" sz="2800" dirty="0" smtClean="0"/>
              <a:t>		</a:t>
            </a:r>
            <a:r>
              <a:rPr lang="en-US" sz="2800" dirty="0" err="1" smtClean="0"/>
              <a:t>Jika</a:t>
            </a:r>
            <a:r>
              <a:rPr lang="en-US" sz="2800" dirty="0" smtClean="0"/>
              <a:t> a, b </a:t>
            </a:r>
            <a:r>
              <a:rPr lang="en-US" sz="2800" dirty="0" smtClean="0">
                <a:sym typeface="Symbol" pitchFamily="18" charset="2"/>
              </a:rPr>
              <a:t> </a:t>
            </a:r>
            <a:r>
              <a:rPr lang="en-US" sz="2800" dirty="0" err="1" smtClean="0"/>
              <a:t>F</a:t>
            </a:r>
            <a:r>
              <a:rPr lang="en-US" sz="2800" baseline="-15000" dirty="0" err="1" smtClean="0"/>
              <a:t>p</a:t>
            </a:r>
            <a:r>
              <a:rPr lang="en-US" sz="2800" baseline="-15000" dirty="0" smtClean="0"/>
              <a:t>, </a:t>
            </a:r>
            <a:r>
              <a:rPr lang="en-US" sz="2800" dirty="0" err="1" smtClean="0"/>
              <a:t>maka</a:t>
            </a:r>
            <a:r>
              <a:rPr lang="en-US" sz="2800" dirty="0" smtClean="0"/>
              <a:t> a </a:t>
            </a:r>
            <a:r>
              <a:rPr lang="en-US" sz="2800" dirty="0" smtClean="0">
                <a:sym typeface="Symbol"/>
              </a:rPr>
              <a:t></a:t>
            </a:r>
            <a:r>
              <a:rPr lang="en-US" sz="2800" dirty="0" smtClean="0"/>
              <a:t> b = s, yang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hal</a:t>
            </a:r>
            <a:r>
              <a:rPr lang="en-US" sz="2800" dirty="0" smtClean="0"/>
              <a:t> </a:t>
            </a:r>
            <a:r>
              <a:rPr lang="en-US" sz="2800" dirty="0" err="1" smtClean="0"/>
              <a:t>ini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	s = (a </a:t>
            </a:r>
            <a:r>
              <a:rPr lang="en-US" sz="2800" dirty="0" smtClean="0">
                <a:sym typeface="Symbol"/>
              </a:rPr>
              <a:t></a:t>
            </a:r>
            <a:r>
              <a:rPr lang="en-US" sz="2800" dirty="0" smtClean="0"/>
              <a:t> b) mod p,   </a:t>
            </a:r>
            <a:r>
              <a:rPr lang="en-US" sz="2800" dirty="0" smtClean="0">
                <a:sym typeface="Symbol" pitchFamily="18" charset="2"/>
              </a:rPr>
              <a:t> s  p – 1 </a:t>
            </a:r>
            <a:endParaRPr lang="en-US" sz="2800" dirty="0" smtClean="0"/>
          </a:p>
          <a:p>
            <a:pPr eaLnBrk="1" hangingPunct="1">
              <a:buFont typeface="Wingdings" pitchFamily="2" charset="2"/>
              <a:buNone/>
            </a:pPr>
            <a:endParaRPr lang="en-US" sz="2800" dirty="0" smtClean="0"/>
          </a:p>
          <a:p>
            <a:pPr eaLnBrk="1" hangingPunct="1"/>
            <a:endParaRPr lang="en-GB" sz="2400" baseline="-15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a-DK" smtClean="0"/>
              <a:t>Bahan Kuliah IF3058 Kriptografi</a:t>
            </a:r>
            <a:endParaRPr lang="en-GB"/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D0401A-DCEA-4708-9BBC-20B41D389F64}" type="slidenum">
              <a:rPr lang="en-GB"/>
              <a:pPr/>
              <a:t>13</a:t>
            </a:fld>
            <a:endParaRPr lang="en-GB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pPr eaLnBrk="1" hangingPunct="1"/>
            <a:r>
              <a:rPr lang="en-US" smtClean="0"/>
              <a:t>	</a:t>
            </a:r>
            <a:endParaRPr lang="en-GB" smtClean="0"/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800" b="1" dirty="0" err="1" smtClean="0"/>
              <a:t>Contoh</a:t>
            </a:r>
            <a:r>
              <a:rPr lang="en-US" sz="2800" dirty="0" smtClean="0"/>
              <a:t>: F</a:t>
            </a:r>
            <a:r>
              <a:rPr lang="en-US" sz="2800" baseline="-25000" dirty="0" smtClean="0"/>
              <a:t>23</a:t>
            </a:r>
            <a:r>
              <a:rPr lang="en-US" sz="2800" dirty="0" smtClean="0"/>
              <a:t> </a:t>
            </a:r>
            <a:r>
              <a:rPr lang="en-US" sz="2800" dirty="0" err="1" smtClean="0"/>
              <a:t>mempunyai</a:t>
            </a:r>
            <a:r>
              <a:rPr lang="en-US" sz="2800" dirty="0" smtClean="0"/>
              <a:t> </a:t>
            </a:r>
            <a:r>
              <a:rPr lang="en-US" sz="2800" dirty="0" err="1" smtClean="0"/>
              <a:t>anggota</a:t>
            </a:r>
            <a:r>
              <a:rPr lang="en-US" sz="2800" dirty="0" smtClean="0"/>
              <a:t> {0, 1, 2, …, 22}.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/>
              <a:t>		     </a:t>
            </a:r>
            <a:r>
              <a:rPr lang="en-US" sz="2800" dirty="0" err="1" smtClean="0"/>
              <a:t>Contoh</a:t>
            </a:r>
            <a:r>
              <a:rPr lang="en-US" sz="2800" dirty="0" smtClean="0"/>
              <a:t> </a:t>
            </a:r>
            <a:r>
              <a:rPr lang="en-US" sz="2800" dirty="0" err="1" smtClean="0"/>
              <a:t>operasi</a:t>
            </a:r>
            <a:r>
              <a:rPr lang="en-US" sz="2800" dirty="0" smtClean="0"/>
              <a:t> </a:t>
            </a:r>
            <a:r>
              <a:rPr lang="en-US" sz="2800" dirty="0" err="1" smtClean="0"/>
              <a:t>aritmetika</a:t>
            </a:r>
            <a:r>
              <a:rPr lang="en-US" sz="2800" dirty="0" smtClean="0"/>
              <a:t>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/>
              <a:t>			12 + 20 = 9 (</a:t>
            </a:r>
            <a:r>
              <a:rPr lang="en-US" sz="2800" dirty="0" err="1" smtClean="0"/>
              <a:t>karena</a:t>
            </a:r>
            <a:r>
              <a:rPr lang="en-US" sz="2800" dirty="0" smtClean="0"/>
              <a:t> 32 mod 23 = 9)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/>
              <a:t>			8 </a:t>
            </a:r>
            <a:r>
              <a:rPr lang="en-US" sz="2800" dirty="0" smtClean="0">
                <a:sym typeface="Symbol"/>
              </a:rPr>
              <a:t></a:t>
            </a:r>
            <a:r>
              <a:rPr lang="en-US" sz="2800" dirty="0" smtClean="0">
                <a:sym typeface="Symbol" pitchFamily="18" charset="2"/>
              </a:rPr>
              <a:t> 9 = 3 (</a:t>
            </a:r>
            <a:r>
              <a:rPr lang="en-US" sz="2800" dirty="0" err="1" smtClean="0">
                <a:sym typeface="Symbol" pitchFamily="18" charset="2"/>
              </a:rPr>
              <a:t>karena</a:t>
            </a:r>
            <a:r>
              <a:rPr lang="en-US" sz="2800" dirty="0" smtClean="0">
                <a:sym typeface="Symbol" pitchFamily="18" charset="2"/>
              </a:rPr>
              <a:t> 72 mod 23 = 3)</a:t>
            </a:r>
            <a:endParaRPr lang="en-GB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a-DK" smtClean="0"/>
              <a:t>Bahan Kuliah IF3058 Kriptografi</a:t>
            </a:r>
            <a:endParaRPr lang="en-GB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DD3003-30AD-4EA2-AF27-C7FA0500B488}" type="slidenum">
              <a:rPr lang="en-GB"/>
              <a:pPr/>
              <a:t>14</a:t>
            </a:fld>
            <a:endParaRPr lang="en-GB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8162925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Medan Galois (</a:t>
            </a:r>
            <a:r>
              <a:rPr lang="en-US" i="1" dirty="0" smtClean="0"/>
              <a:t>Galois Field</a:t>
            </a:r>
            <a:r>
              <a:rPr lang="en-US" dirty="0" smtClean="0"/>
              <a:t>)</a:t>
            </a:r>
            <a:endParaRPr lang="en-GB" dirty="0" smtClean="0"/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Medan Galois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medan</a:t>
            </a:r>
            <a:r>
              <a:rPr lang="en-US" sz="2400" dirty="0" smtClean="0"/>
              <a:t> </a:t>
            </a:r>
            <a:r>
              <a:rPr lang="en-US" sz="2400" dirty="0" err="1" smtClean="0"/>
              <a:t>berhingga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i="1" dirty="0" err="1" smtClean="0"/>
              <a:t>p</a:t>
            </a:r>
            <a:r>
              <a:rPr lang="en-US" sz="2400" i="1" baseline="30000" dirty="0" err="1" smtClean="0"/>
              <a:t>n</a:t>
            </a:r>
            <a:r>
              <a:rPr lang="en-US" sz="2400" dirty="0" smtClean="0"/>
              <a:t> </a:t>
            </a:r>
            <a:r>
              <a:rPr lang="en-US" sz="2400" dirty="0" err="1" smtClean="0"/>
              <a:t>elemen</a:t>
            </a:r>
            <a:r>
              <a:rPr lang="en-US" sz="2400" dirty="0" smtClean="0"/>
              <a:t>, </a:t>
            </a:r>
            <a:r>
              <a:rPr lang="en-US" sz="2400" i="1" dirty="0" smtClean="0"/>
              <a:t>p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bilangan</a:t>
            </a:r>
            <a:r>
              <a:rPr lang="en-US" sz="2400" dirty="0" smtClean="0"/>
              <a:t> prima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smtClean="0"/>
              <a:t>n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 pitchFamily="18" charset="2"/>
              </a:rPr>
              <a:t> 1</a:t>
            </a:r>
            <a:r>
              <a:rPr lang="en-US" sz="2400" dirty="0" smtClean="0"/>
              <a:t>.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err="1" smtClean="0"/>
              <a:t>Notasi</a:t>
            </a:r>
            <a:r>
              <a:rPr lang="en-US" sz="2400" dirty="0" smtClean="0"/>
              <a:t>: </a:t>
            </a:r>
            <a:r>
              <a:rPr lang="en-US" sz="2400" i="1" dirty="0" smtClean="0"/>
              <a:t>GF</a:t>
            </a:r>
            <a:r>
              <a:rPr lang="en-US" sz="2400" dirty="0" smtClean="0"/>
              <a:t>(</a:t>
            </a:r>
            <a:r>
              <a:rPr lang="en-US" sz="2400" i="1" dirty="0" err="1" smtClean="0"/>
              <a:t>p</a:t>
            </a:r>
            <a:r>
              <a:rPr lang="en-US" sz="2400" i="1" baseline="30000" dirty="0" err="1" smtClean="0"/>
              <a:t>n</a:t>
            </a:r>
            <a:r>
              <a:rPr lang="en-US" sz="2400" dirty="0" smtClean="0"/>
              <a:t>)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err="1" smtClean="0"/>
              <a:t>Kasus</a:t>
            </a:r>
            <a:r>
              <a:rPr lang="en-US" sz="2400" dirty="0" smtClean="0"/>
              <a:t> paling </a:t>
            </a:r>
            <a:r>
              <a:rPr lang="en-US" sz="2400" dirty="0" err="1" smtClean="0"/>
              <a:t>sederhana</a:t>
            </a:r>
            <a:r>
              <a:rPr lang="en-US" sz="2400" dirty="0" smtClean="0"/>
              <a:t>: </a:t>
            </a:r>
            <a:r>
              <a:rPr lang="en-US" sz="2400" dirty="0" err="1" smtClean="0"/>
              <a:t>bila</a:t>
            </a:r>
            <a:r>
              <a:rPr lang="en-US" sz="2400" dirty="0" smtClean="0"/>
              <a:t> </a:t>
            </a:r>
            <a:r>
              <a:rPr lang="en-US" sz="2400" i="1" dirty="0" smtClean="0"/>
              <a:t>n</a:t>
            </a:r>
            <a:r>
              <a:rPr lang="en-US" sz="2400" dirty="0" smtClean="0"/>
              <a:t> = 1 </a:t>
            </a:r>
            <a:r>
              <a:rPr lang="en-US" sz="2400" dirty="0" smtClean="0">
                <a:sym typeface="Wingdings" pitchFamily="2" charset="2"/>
              </a:rPr>
              <a:t></a:t>
            </a:r>
            <a:r>
              <a:rPr lang="en-US" sz="2400" dirty="0" smtClean="0"/>
              <a:t> </a:t>
            </a:r>
            <a:r>
              <a:rPr lang="en-US" sz="2400" i="1" dirty="0" smtClean="0">
                <a:solidFill>
                  <a:srgbClr val="000000"/>
                </a:solidFill>
                <a:cs typeface="Times New Roman" pitchFamily="18" charset="0"/>
              </a:rPr>
              <a:t>GF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(</a:t>
            </a:r>
            <a:r>
              <a:rPr lang="en-US" sz="2400" i="1" dirty="0" smtClean="0">
                <a:solidFill>
                  <a:srgbClr val="000000"/>
                </a:solidFill>
                <a:cs typeface="Times New Roman" pitchFamily="18" charset="0"/>
              </a:rPr>
              <a:t>p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)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dimana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elemen-elemennya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dinyatakan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di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dalam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himpunan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{0, 1, 2, …, </a:t>
            </a:r>
            <a:r>
              <a:rPr lang="en-US" sz="2400" i="1" dirty="0" smtClean="0">
                <a:solidFill>
                  <a:srgbClr val="000000"/>
                </a:solidFill>
                <a:cs typeface="Times New Roman" pitchFamily="18" charset="0"/>
              </a:rPr>
              <a:t>p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– 1}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dan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operasi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penjumlahan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dan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perkalian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dilakukan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Times New Roman" pitchFamily="18" charset="0"/>
              </a:rPr>
              <a:t>dalam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 modulus </a:t>
            </a:r>
            <a:r>
              <a:rPr lang="en-US" sz="2400" i="1" dirty="0" smtClean="0">
                <a:solidFill>
                  <a:srgbClr val="000000"/>
                </a:solidFill>
                <a:cs typeface="Times New Roman" pitchFamily="18" charset="0"/>
              </a:rPr>
              <a:t>p</a:t>
            </a:r>
            <a:r>
              <a:rPr lang="en-US" sz="2400" dirty="0" smtClean="0">
                <a:solidFill>
                  <a:srgbClr val="000000"/>
                </a:solidFill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a-DK" smtClean="0"/>
              <a:t>Bahan Kuliah IF3058 Kriptografi</a:t>
            </a:r>
            <a:endParaRPr lang="en-GB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009E65-E66C-410A-A6BD-6B545190FC46}" type="slidenum">
              <a:rPr lang="en-GB"/>
              <a:pPr/>
              <a:t>15</a:t>
            </a:fld>
            <a:endParaRPr lang="en-GB"/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8229600" cy="4525963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en-US" sz="2000" i="1" dirty="0" smtClean="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GF</a:t>
            </a:r>
            <a:r>
              <a:rPr lang="en-US" sz="2000" dirty="0" smtClean="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(2):</a:t>
            </a:r>
            <a:endParaRPr lang="en-US" sz="2000" dirty="0" smtClean="0">
              <a:latin typeface="Arial Unicode MS" pitchFamily="34" charset="-128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+    0    1		   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  <a:sym typeface="Symbol"/>
              </a:rPr>
              <a:t>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0	 1    </a:t>
            </a:r>
            <a:endParaRPr lang="en-US" sz="2000" dirty="0" smtClean="0">
              <a:latin typeface="Arial Unicode MS" pitchFamily="34" charset="-128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 0    0    1		   0    0    0    </a:t>
            </a:r>
            <a:endParaRPr lang="en-US" sz="2000" dirty="0" smtClean="0">
              <a:latin typeface="Arial Unicode MS" pitchFamily="34" charset="-128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 1    1    0		   1    0    1   </a:t>
            </a:r>
          </a:p>
          <a:p>
            <a:pPr algn="just" eaLnBrk="1" hangingPunct="1">
              <a:buFont typeface="Wingdings" pitchFamily="2" charset="2"/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000" i="1" dirty="0" smtClean="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GF</a:t>
            </a:r>
            <a:r>
              <a:rPr lang="en-US" sz="2000" dirty="0" smtClean="0">
                <a:solidFill>
                  <a:srgbClr val="000000"/>
                </a:solidFill>
                <a:latin typeface="Arial Unicode MS" pitchFamily="34" charset="-128"/>
                <a:cs typeface="Times New Roman" pitchFamily="18" charset="0"/>
              </a:rPr>
              <a:t>(3):</a:t>
            </a:r>
            <a:endParaRPr lang="en-US" sz="2000" dirty="0" smtClean="0">
              <a:latin typeface="Arial Unicode MS" pitchFamily="34" charset="-128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+    0    1    2        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  <a:sym typeface="Symbol"/>
              </a:rPr>
              <a:t>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  0	1   2</a:t>
            </a:r>
            <a:endParaRPr lang="en-US" sz="2000" dirty="0" smtClean="0">
              <a:latin typeface="Arial Unicode MS" pitchFamily="34" charset="-128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 0    0    1    2        0    0   0   0</a:t>
            </a:r>
            <a:endParaRPr lang="en-US" sz="2000" dirty="0" smtClean="0">
              <a:latin typeface="Arial Unicode MS" pitchFamily="34" charset="-128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 1    1    2    0        1    0   1   2</a:t>
            </a:r>
            <a:endParaRPr lang="en-US" sz="2000" dirty="0" smtClean="0">
              <a:latin typeface="Arial Unicode MS" pitchFamily="34" charset="-128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000" dirty="0" smtClean="0">
                <a:latin typeface="Courier New" pitchFamily="49" charset="0"/>
                <a:cs typeface="Times New Roman" pitchFamily="18" charset="0"/>
              </a:rPr>
              <a:t>	 2    2    0    1        2    0   2   1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 </a:t>
            </a:r>
            <a:endParaRPr lang="en-US" sz="2000" dirty="0" smtClean="0">
              <a:latin typeface="Arial Unicode MS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sz="2000" dirty="0" smtClean="0"/>
          </a:p>
        </p:txBody>
      </p:sp>
      <p:cxnSp>
        <p:nvCxnSpPr>
          <p:cNvPr id="17413" name="Straight Connector 7"/>
          <p:cNvCxnSpPr>
            <a:cxnSpLocks noChangeShapeType="1"/>
          </p:cNvCxnSpPr>
          <p:nvPr/>
        </p:nvCxnSpPr>
        <p:spPr bwMode="auto">
          <a:xfrm>
            <a:off x="1066800" y="1981200"/>
            <a:ext cx="21336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7414" name="Straight Connector 9"/>
          <p:cNvCxnSpPr>
            <a:cxnSpLocks noChangeShapeType="1"/>
          </p:cNvCxnSpPr>
          <p:nvPr/>
        </p:nvCxnSpPr>
        <p:spPr bwMode="auto">
          <a:xfrm rot="5400000">
            <a:off x="1068387" y="2132013"/>
            <a:ext cx="10668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7415" name="Straight Connector 11"/>
          <p:cNvCxnSpPr>
            <a:cxnSpLocks noChangeShapeType="1"/>
          </p:cNvCxnSpPr>
          <p:nvPr/>
        </p:nvCxnSpPr>
        <p:spPr bwMode="auto">
          <a:xfrm>
            <a:off x="4648200" y="1981200"/>
            <a:ext cx="21336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7416" name="Straight Connector 13"/>
          <p:cNvCxnSpPr>
            <a:cxnSpLocks noChangeShapeType="1"/>
          </p:cNvCxnSpPr>
          <p:nvPr/>
        </p:nvCxnSpPr>
        <p:spPr bwMode="auto">
          <a:xfrm rot="5400000">
            <a:off x="4725987" y="2208213"/>
            <a:ext cx="10668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7417" name="Straight Connector 15"/>
          <p:cNvCxnSpPr>
            <a:cxnSpLocks noChangeShapeType="1"/>
          </p:cNvCxnSpPr>
          <p:nvPr/>
        </p:nvCxnSpPr>
        <p:spPr bwMode="auto">
          <a:xfrm>
            <a:off x="990600" y="3810000"/>
            <a:ext cx="29718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7418" name="Straight Connector 17"/>
          <p:cNvCxnSpPr>
            <a:cxnSpLocks noChangeShapeType="1"/>
          </p:cNvCxnSpPr>
          <p:nvPr/>
        </p:nvCxnSpPr>
        <p:spPr bwMode="auto">
          <a:xfrm rot="5400000">
            <a:off x="877887" y="4303713"/>
            <a:ext cx="14478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7419" name="Straight Connector 19"/>
          <p:cNvCxnSpPr>
            <a:cxnSpLocks noChangeShapeType="1"/>
          </p:cNvCxnSpPr>
          <p:nvPr/>
        </p:nvCxnSpPr>
        <p:spPr bwMode="auto">
          <a:xfrm>
            <a:off x="4572000" y="3810000"/>
            <a:ext cx="25908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7420" name="Straight Connector 21"/>
          <p:cNvCxnSpPr>
            <a:cxnSpLocks noChangeShapeType="1"/>
          </p:cNvCxnSpPr>
          <p:nvPr/>
        </p:nvCxnSpPr>
        <p:spPr bwMode="auto">
          <a:xfrm rot="5400000">
            <a:off x="4497387" y="4189413"/>
            <a:ext cx="15240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Contoh</a:t>
            </a:r>
            <a:r>
              <a:rPr lang="en-US" sz="2400" dirty="0" smtClean="0"/>
              <a:t>:  </a:t>
            </a:r>
            <a:r>
              <a:rPr lang="en-US" sz="2400" dirty="0" err="1" smtClean="0"/>
              <a:t>Bentuklah</a:t>
            </a:r>
            <a:r>
              <a:rPr lang="en-US" sz="2400" dirty="0" smtClean="0"/>
              <a:t> </a:t>
            </a:r>
            <a:r>
              <a:rPr lang="en-US" sz="2400" dirty="0" err="1" smtClean="0"/>
              <a:t>tabel</a:t>
            </a:r>
            <a:r>
              <a:rPr lang="en-US" sz="2400" dirty="0" smtClean="0"/>
              <a:t> </a:t>
            </a:r>
            <a:r>
              <a:rPr lang="en-US" sz="2400" dirty="0" err="1" smtClean="0"/>
              <a:t>perkalian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GF(11). </a:t>
            </a:r>
            <a:r>
              <a:rPr lang="en-US" sz="2400" dirty="0" err="1" smtClean="0"/>
              <a:t>Tentukan</a:t>
            </a:r>
            <a:r>
              <a:rPr lang="en-US" sz="2400" dirty="0" smtClean="0"/>
              <a:t> </a:t>
            </a:r>
            <a:r>
              <a:rPr lang="en-US" sz="2400" dirty="0" err="1" smtClean="0"/>
              <a:t>solusi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 </a:t>
            </a:r>
            <a:r>
              <a:rPr lang="en-US" sz="2400" dirty="0" smtClean="0">
                <a:sym typeface="Symbol"/>
              </a:rPr>
              <a:t> 5 (mod 11)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524000"/>
            <a:ext cx="5257800" cy="4612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6096000" y="2209800"/>
            <a:ext cx="2406428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 </a:t>
            </a:r>
            <a:r>
              <a:rPr lang="en-US" sz="2400" dirty="0" smtClean="0">
                <a:sym typeface="Symbol"/>
              </a:rPr>
              <a:t> 5 (mod 11)</a:t>
            </a:r>
          </a:p>
          <a:p>
            <a:r>
              <a:rPr lang="en-US" sz="2400" dirty="0" err="1" smtClean="0">
                <a:sym typeface="Symbol"/>
              </a:rPr>
              <a:t>Maka</a:t>
            </a:r>
            <a:r>
              <a:rPr lang="en-US" sz="2400" dirty="0" smtClean="0">
                <a:sym typeface="Symbol"/>
              </a:rPr>
              <a:t>:</a:t>
            </a:r>
          </a:p>
          <a:p>
            <a:r>
              <a:rPr lang="en-US" sz="2400" dirty="0" smtClean="0">
                <a:sym typeface="Symbol"/>
              </a:rPr>
              <a:t>   x</a:t>
            </a:r>
            <a:r>
              <a:rPr lang="en-US" sz="2400" baseline="30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 = 16 </a:t>
            </a:r>
            <a:r>
              <a:rPr lang="en-US" sz="2400" dirty="0" smtClean="0">
                <a:sym typeface="Wingdings" pitchFamily="2" charset="2"/>
              </a:rPr>
              <a:t> x</a:t>
            </a:r>
            <a:r>
              <a:rPr lang="en-US" sz="2400" baseline="-25000" dirty="0" smtClean="0">
                <a:sym typeface="Wingdings" pitchFamily="2" charset="2"/>
              </a:rPr>
              <a:t>1</a:t>
            </a:r>
            <a:r>
              <a:rPr lang="en-US" sz="2400" dirty="0" smtClean="0">
                <a:sym typeface="Wingdings" pitchFamily="2" charset="2"/>
              </a:rPr>
              <a:t> = 4</a:t>
            </a:r>
          </a:p>
          <a:p>
            <a:r>
              <a:rPr lang="en-US" sz="2400" dirty="0" smtClean="0">
                <a:sym typeface="Wingdings" pitchFamily="2" charset="2"/>
              </a:rPr>
              <a:t>   x</a:t>
            </a:r>
            <a:r>
              <a:rPr lang="en-US" sz="2400" baseline="30000" dirty="0" smtClean="0">
                <a:sym typeface="Wingdings" pitchFamily="2" charset="2"/>
              </a:rPr>
              <a:t>2</a:t>
            </a:r>
            <a:r>
              <a:rPr lang="en-US" sz="2400" dirty="0" smtClean="0">
                <a:sym typeface="Wingdings" pitchFamily="2" charset="2"/>
              </a:rPr>
              <a:t> = 49  x</a:t>
            </a:r>
            <a:r>
              <a:rPr lang="en-US" sz="2400" baseline="-25000" dirty="0" smtClean="0">
                <a:sym typeface="Wingdings" pitchFamily="2" charset="2"/>
              </a:rPr>
              <a:t>2</a:t>
            </a:r>
            <a:r>
              <a:rPr lang="en-US" sz="2400" dirty="0" smtClean="0">
                <a:sym typeface="Wingdings" pitchFamily="2" charset="2"/>
              </a:rPr>
              <a:t> = 7</a:t>
            </a:r>
          </a:p>
          <a:p>
            <a:endParaRPr lang="en-US" sz="2400" dirty="0" smtClean="0">
              <a:sym typeface="Wingdings" pitchFamily="2" charset="2"/>
            </a:endParaRPr>
          </a:p>
          <a:p>
            <a:r>
              <a:rPr lang="en-US" sz="2400" dirty="0" smtClean="0">
                <a:sym typeface="Wingdings" pitchFamily="2" charset="2"/>
              </a:rPr>
              <a:t>	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6019800" y="4191000"/>
            <a:ext cx="310533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Cara lain:  </a:t>
            </a:r>
            <a:r>
              <a:rPr lang="en-US" dirty="0" err="1" smtClean="0"/>
              <a:t>cari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r>
              <a:rPr lang="en-US" dirty="0" smtClean="0"/>
              <a:t> </a:t>
            </a:r>
          </a:p>
          <a:p>
            <a:r>
              <a:rPr lang="en-US" dirty="0" smtClean="0"/>
              <a:t>diagonal = 5, </a:t>
            </a:r>
            <a:r>
              <a:rPr lang="en-US" dirty="0" err="1" smtClean="0"/>
              <a:t>lalu</a:t>
            </a:r>
            <a:r>
              <a:rPr lang="en-US" dirty="0" smtClean="0"/>
              <a:t> </a:t>
            </a:r>
            <a:r>
              <a:rPr lang="en-US" dirty="0" err="1" smtClean="0"/>
              <a:t>ambil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endParaRPr lang="en-US" dirty="0" smtClean="0"/>
          </a:p>
          <a:p>
            <a:r>
              <a:rPr lang="en-US" dirty="0" err="1" smtClean="0"/>
              <a:t>mendatar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Vertikalnya</a:t>
            </a:r>
            <a:r>
              <a:rPr lang="en-US" dirty="0" smtClean="0"/>
              <a:t> (</a:t>
            </a:r>
            <a:r>
              <a:rPr lang="en-US" dirty="0" err="1" smtClean="0"/>
              <a:t>dilingkari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796639" y="6096000"/>
            <a:ext cx="5347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Sumber</a:t>
            </a:r>
            <a:r>
              <a:rPr lang="en-US" dirty="0" smtClean="0">
                <a:solidFill>
                  <a:srgbClr val="FF0000"/>
                </a:solidFill>
              </a:rPr>
              <a:t>: Andreas Steffen, Elliptic Curve Cryptography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Galois Field GF(2</a:t>
            </a:r>
            <a:r>
              <a:rPr lang="en-US" baseline="30000" dirty="0" smtClean="0"/>
              <a:t>m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lnSpcReduction="10000"/>
          </a:bodyPr>
          <a:lstStyle/>
          <a:p>
            <a:r>
              <a:rPr lang="en-US" sz="2400" dirty="0" err="1" smtClean="0"/>
              <a:t>Disebut</a:t>
            </a:r>
            <a:r>
              <a:rPr lang="en-US" sz="2400" dirty="0" smtClean="0"/>
              <a:t>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medan</a:t>
            </a:r>
            <a:r>
              <a:rPr lang="en-US" sz="2400" dirty="0" smtClean="0"/>
              <a:t> </a:t>
            </a:r>
            <a:r>
              <a:rPr lang="en-US" sz="2400" dirty="0" err="1" smtClean="0"/>
              <a:t>berhingga</a:t>
            </a:r>
            <a:r>
              <a:rPr lang="en-US" sz="2400" dirty="0" smtClean="0"/>
              <a:t> </a:t>
            </a:r>
            <a:r>
              <a:rPr lang="en-US" sz="2400" dirty="0" err="1" smtClean="0"/>
              <a:t>biner</a:t>
            </a:r>
            <a:r>
              <a:rPr lang="en-US" sz="2400" dirty="0" smtClean="0"/>
              <a:t>.  </a:t>
            </a:r>
          </a:p>
          <a:p>
            <a:r>
              <a:rPr lang="en-US" sz="2400" dirty="0" smtClean="0"/>
              <a:t>GF(2</a:t>
            </a:r>
            <a:r>
              <a:rPr lang="en-US" sz="2400" baseline="30000" dirty="0" smtClean="0"/>
              <a:t>m</a:t>
            </a:r>
            <a:r>
              <a:rPr lang="en-US" sz="2400" dirty="0" smtClean="0"/>
              <a:t>) </a:t>
            </a:r>
            <a:r>
              <a:rPr lang="en-US" sz="2400" dirty="0" err="1" smtClean="0"/>
              <a:t>atau</a:t>
            </a:r>
            <a:r>
              <a:rPr lang="en-US" sz="2400" dirty="0" smtClean="0"/>
              <a:t> F</a:t>
            </a:r>
            <a:r>
              <a:rPr lang="en-US" sz="2400" baseline="-25000" dirty="0" smtClean="0"/>
              <a:t>2</a:t>
            </a:r>
            <a:r>
              <a:rPr lang="en-US" sz="2400" baseline="30000" dirty="0" smtClean="0"/>
              <a:t>m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ruang</a:t>
            </a:r>
            <a:r>
              <a:rPr lang="en-US" sz="2400" dirty="0" smtClean="0"/>
              <a:t> </a:t>
            </a:r>
            <a:r>
              <a:rPr lang="en-US" sz="2400" dirty="0" err="1" smtClean="0"/>
              <a:t>vektor</a:t>
            </a:r>
            <a:r>
              <a:rPr lang="en-US" sz="2400" dirty="0" smtClean="0"/>
              <a:t> </a:t>
            </a:r>
            <a:r>
              <a:rPr lang="en-US" sz="2400" dirty="0" err="1" smtClean="0"/>
              <a:t>berdimensi</a:t>
            </a:r>
            <a:r>
              <a:rPr lang="en-US" sz="2400" dirty="0" smtClean="0"/>
              <a:t> </a:t>
            </a:r>
            <a:r>
              <a:rPr lang="en-US" sz="2400" i="1" dirty="0" smtClean="0"/>
              <a:t>m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GF(2). 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elemen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GF(2</a:t>
            </a:r>
            <a:r>
              <a:rPr lang="en-US" sz="2400" baseline="30000" dirty="0" smtClean="0"/>
              <a:t>m</a:t>
            </a:r>
            <a:r>
              <a:rPr lang="en-US" sz="2400" dirty="0" smtClean="0"/>
              <a:t>)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integer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representasi</a:t>
            </a:r>
            <a:r>
              <a:rPr lang="en-US" sz="2400" dirty="0" smtClean="0"/>
              <a:t> </a:t>
            </a:r>
            <a:r>
              <a:rPr lang="en-US" sz="2400" dirty="0" err="1" smtClean="0"/>
              <a:t>biner</a:t>
            </a:r>
            <a:r>
              <a:rPr lang="en-US" sz="2400" dirty="0" smtClean="0"/>
              <a:t> </a:t>
            </a:r>
            <a:r>
              <a:rPr lang="en-US" sz="2400" dirty="0" err="1" smtClean="0"/>
              <a:t>sepanjang</a:t>
            </a:r>
            <a:r>
              <a:rPr lang="en-US" sz="2400" dirty="0" smtClean="0"/>
              <a:t> </a:t>
            </a:r>
            <a:r>
              <a:rPr lang="en-US" sz="2400" dirty="0" err="1" smtClean="0"/>
              <a:t>maksimal</a:t>
            </a:r>
            <a:r>
              <a:rPr lang="en-US" sz="2400" dirty="0" smtClean="0"/>
              <a:t> </a:t>
            </a:r>
            <a:r>
              <a:rPr lang="en-US" sz="2400" i="1" dirty="0" smtClean="0"/>
              <a:t>m</a:t>
            </a:r>
            <a:r>
              <a:rPr lang="en-US" sz="2400" dirty="0" smtClean="0"/>
              <a:t> bit. </a:t>
            </a:r>
          </a:p>
          <a:p>
            <a:endParaRPr lang="en-US" sz="2400" dirty="0" smtClean="0"/>
          </a:p>
          <a:p>
            <a:r>
              <a:rPr lang="en-US" sz="2400" dirty="0" smtClean="0"/>
              <a:t>String </a:t>
            </a:r>
            <a:r>
              <a:rPr lang="en-US" sz="2400" dirty="0" err="1" smtClean="0"/>
              <a:t>biner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 pitchFamily="18" charset="2"/>
              </a:rPr>
              <a:t></a:t>
            </a:r>
            <a:r>
              <a:rPr lang="en-US" sz="2400" baseline="-25000" dirty="0" smtClean="0">
                <a:sym typeface="Symbol" pitchFamily="18" charset="2"/>
              </a:rPr>
              <a:t>m-1</a:t>
            </a:r>
            <a:r>
              <a:rPr lang="en-US" sz="2400" dirty="0" smtClean="0">
                <a:sym typeface="Symbol" pitchFamily="18" charset="2"/>
              </a:rPr>
              <a:t> … </a:t>
            </a:r>
            <a:r>
              <a:rPr lang="en-US" sz="2400" baseline="-25000" dirty="0" smtClean="0">
                <a:sym typeface="Symbol" pitchFamily="18" charset="2"/>
              </a:rPr>
              <a:t>1</a:t>
            </a:r>
            <a:r>
              <a:rPr lang="en-US" sz="2400" dirty="0" smtClean="0">
                <a:sym typeface="Symbol" pitchFamily="18" charset="2"/>
              </a:rPr>
              <a:t> </a:t>
            </a:r>
            <a:r>
              <a:rPr lang="en-US" sz="2400" baseline="-25000" dirty="0" smtClean="0">
                <a:sym typeface="Symbol" pitchFamily="18" charset="2"/>
              </a:rPr>
              <a:t>0</a:t>
            </a:r>
            <a:r>
              <a:rPr lang="en-US" sz="2400" dirty="0" smtClean="0">
                <a:sym typeface="Symbol" pitchFamily="18" charset="2"/>
              </a:rPr>
              <a:t>,  </a:t>
            </a:r>
            <a:r>
              <a:rPr lang="en-US" sz="2400" baseline="-25000" dirty="0" err="1" smtClean="0">
                <a:sym typeface="Symbol" pitchFamily="18" charset="2"/>
              </a:rPr>
              <a:t>i</a:t>
            </a:r>
            <a:r>
              <a:rPr lang="en-US" sz="2400" baseline="-25000" dirty="0" smtClean="0">
                <a:sym typeface="Symbol" pitchFamily="18" charset="2"/>
              </a:rPr>
              <a:t> </a:t>
            </a:r>
            <a:r>
              <a:rPr lang="en-US" sz="2400" b="1" dirty="0" smtClean="0">
                <a:cs typeface="Lucida Sans Unicode" pitchFamily="34" charset="0"/>
                <a:sym typeface="Symbol" pitchFamily="18" charset="2"/>
              </a:rPr>
              <a:t></a:t>
            </a:r>
            <a:r>
              <a:rPr lang="en-US" sz="2400" b="1" dirty="0" smtClean="0">
                <a:solidFill>
                  <a:srgbClr val="F8F8F8"/>
                </a:solidFill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smtClean="0">
                <a:sym typeface="Symbol" pitchFamily="18" charset="2"/>
              </a:rPr>
              <a:t>{0,1}, </a:t>
            </a:r>
            <a:r>
              <a:rPr lang="en-US" sz="2400" dirty="0" err="1" smtClean="0">
                <a:sym typeface="Symbol" pitchFamily="18" charset="2"/>
              </a:rPr>
              <a:t>dapat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dirty="0" err="1" smtClean="0">
                <a:sym typeface="Symbol" pitchFamily="18" charset="2"/>
              </a:rPr>
              <a:t>dinyatakan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dirty="0" err="1" smtClean="0">
                <a:sym typeface="Symbol" pitchFamily="18" charset="2"/>
              </a:rPr>
              <a:t>dalam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dirty="0" err="1" smtClean="0">
                <a:sym typeface="Symbol" pitchFamily="18" charset="2"/>
              </a:rPr>
              <a:t>polinom</a:t>
            </a:r>
            <a:r>
              <a:rPr lang="en-US" sz="2400" dirty="0" smtClean="0">
                <a:sym typeface="Symbol" pitchFamily="18" charset="2"/>
              </a:rPr>
              <a:t> </a:t>
            </a:r>
            <a:r>
              <a:rPr lang="en-US" sz="2400" baseline="-25000" dirty="0" smtClean="0">
                <a:sym typeface="Symbol" pitchFamily="18" charset="2"/>
              </a:rPr>
              <a:t>m-1</a:t>
            </a:r>
            <a:r>
              <a:rPr lang="en-US" sz="2400" dirty="0" smtClean="0">
                <a:sym typeface="Symbol" pitchFamily="18" charset="2"/>
              </a:rPr>
              <a:t>x</a:t>
            </a:r>
            <a:r>
              <a:rPr lang="en-US" sz="2400" baseline="30000" dirty="0" smtClean="0">
                <a:sym typeface="Symbol" pitchFamily="18" charset="2"/>
              </a:rPr>
              <a:t>m-1</a:t>
            </a:r>
            <a:r>
              <a:rPr lang="en-US" sz="2400" dirty="0" smtClean="0">
                <a:sym typeface="Symbol" pitchFamily="18" charset="2"/>
              </a:rPr>
              <a:t> + … + </a:t>
            </a:r>
            <a:r>
              <a:rPr lang="en-US" sz="2400" baseline="-25000" dirty="0" smtClean="0">
                <a:sym typeface="Symbol" pitchFamily="18" charset="2"/>
              </a:rPr>
              <a:t>1</a:t>
            </a:r>
            <a:r>
              <a:rPr lang="en-US" sz="2400" dirty="0" smtClean="0">
                <a:sym typeface="Symbol" pitchFamily="18" charset="2"/>
              </a:rPr>
              <a:t>x + </a:t>
            </a:r>
            <a:r>
              <a:rPr lang="en-US" sz="2400" baseline="-25000" dirty="0" smtClean="0">
                <a:sym typeface="Symbol" pitchFamily="18" charset="2"/>
              </a:rPr>
              <a:t>0</a:t>
            </a:r>
            <a:endParaRPr lang="en-US" sz="2400" dirty="0" smtClean="0">
              <a:sym typeface="Symbol" pitchFamily="18" charset="2"/>
            </a:endParaRPr>
          </a:p>
          <a:p>
            <a:endParaRPr lang="en-US" sz="2400" dirty="0" smtClean="0">
              <a:sym typeface="Symbol" pitchFamily="18" charset="2"/>
            </a:endParaRPr>
          </a:p>
          <a:p>
            <a:r>
              <a:rPr lang="en-US" sz="2400" dirty="0" err="1" smtClean="0">
                <a:sym typeface="Symbol" pitchFamily="18" charset="2"/>
              </a:rPr>
              <a:t>Jadi</a:t>
            </a:r>
            <a:r>
              <a:rPr lang="en-US" sz="2400" dirty="0" smtClean="0">
                <a:sym typeface="Symbol" pitchFamily="18" charset="2"/>
              </a:rPr>
              <a:t>, </a:t>
            </a:r>
            <a:r>
              <a:rPr lang="en-US" sz="2400" dirty="0" err="1" smtClean="0">
                <a:sym typeface="Symbol" pitchFamily="18" charset="2"/>
              </a:rPr>
              <a:t>setiap</a:t>
            </a:r>
            <a:r>
              <a:rPr lang="en-US" sz="2400" dirty="0" smtClean="0">
                <a:sym typeface="Symbol" pitchFamily="18" charset="2"/>
              </a:rPr>
              <a:t> a </a:t>
            </a:r>
            <a:r>
              <a:rPr lang="en-US" sz="2400" b="1" dirty="0" smtClean="0">
                <a:cs typeface="Lucida Sans Unicode" pitchFamily="34" charset="0"/>
                <a:sym typeface="Symbol" pitchFamily="18" charset="2"/>
              </a:rPr>
              <a:t></a:t>
            </a:r>
            <a:r>
              <a:rPr lang="en-US" sz="2400" b="1" dirty="0" smtClean="0">
                <a:solidFill>
                  <a:srgbClr val="F8F8F8"/>
                </a:solidFill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smtClean="0">
                <a:sym typeface="Symbol" pitchFamily="18" charset="2"/>
              </a:rPr>
              <a:t>GF(2</a:t>
            </a:r>
            <a:r>
              <a:rPr lang="en-US" sz="2400" baseline="30000" dirty="0" smtClean="0">
                <a:sym typeface="Symbol" pitchFamily="18" charset="2"/>
              </a:rPr>
              <a:t>m</a:t>
            </a:r>
            <a:r>
              <a:rPr lang="en-US" sz="2400" dirty="0" smtClean="0">
                <a:sym typeface="Symbol" pitchFamily="18" charset="2"/>
              </a:rPr>
              <a:t>) </a:t>
            </a:r>
            <a:r>
              <a:rPr lang="en-US" sz="2400" dirty="0" err="1" smtClean="0">
                <a:sym typeface="Symbol" pitchFamily="18" charset="2"/>
              </a:rPr>
              <a:t>dapat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dirty="0" err="1" smtClean="0">
                <a:sym typeface="Symbol" pitchFamily="18" charset="2"/>
              </a:rPr>
              <a:t>dinyatakan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dirty="0" err="1" smtClean="0">
                <a:sym typeface="Symbol" pitchFamily="18" charset="2"/>
              </a:rPr>
              <a:t>sebagai</a:t>
            </a:r>
            <a:r>
              <a:rPr lang="en-US" sz="2400" dirty="0" smtClean="0">
                <a:sym typeface="Symbol" pitchFamily="18" charset="2"/>
              </a:rPr>
              <a:t> </a:t>
            </a:r>
          </a:p>
          <a:p>
            <a:pPr>
              <a:buNone/>
            </a:pPr>
            <a:r>
              <a:rPr lang="en-US" sz="2400" dirty="0" smtClean="0">
                <a:sym typeface="Symbol" pitchFamily="18" charset="2"/>
              </a:rPr>
              <a:t>		a = </a:t>
            </a:r>
            <a:r>
              <a:rPr lang="en-US" sz="2400" baseline="-25000" dirty="0" smtClean="0">
                <a:sym typeface="Symbol" pitchFamily="18" charset="2"/>
              </a:rPr>
              <a:t>m-1</a:t>
            </a:r>
            <a:r>
              <a:rPr lang="en-US" sz="2400" dirty="0" smtClean="0">
                <a:sym typeface="Symbol" pitchFamily="18" charset="2"/>
              </a:rPr>
              <a:t>x</a:t>
            </a:r>
            <a:r>
              <a:rPr lang="en-US" sz="2400" baseline="30000" dirty="0" smtClean="0">
                <a:sym typeface="Symbol" pitchFamily="18" charset="2"/>
              </a:rPr>
              <a:t>m-1</a:t>
            </a:r>
            <a:r>
              <a:rPr lang="en-US" sz="2400" dirty="0" smtClean="0">
                <a:sym typeface="Symbol" pitchFamily="18" charset="2"/>
              </a:rPr>
              <a:t> + … + </a:t>
            </a:r>
            <a:r>
              <a:rPr lang="en-US" sz="2400" baseline="-25000" dirty="0" smtClean="0">
                <a:sym typeface="Symbol" pitchFamily="18" charset="2"/>
              </a:rPr>
              <a:t>1</a:t>
            </a:r>
            <a:r>
              <a:rPr lang="en-US" sz="2400" dirty="0" smtClean="0">
                <a:sym typeface="Symbol" pitchFamily="18" charset="2"/>
              </a:rPr>
              <a:t>x + </a:t>
            </a:r>
            <a:r>
              <a:rPr lang="en-US" sz="2400" baseline="-25000" dirty="0" smtClean="0">
                <a:sym typeface="Symbol" pitchFamily="18" charset="2"/>
              </a:rPr>
              <a:t>0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Contoh</a:t>
            </a:r>
            <a:r>
              <a:rPr lang="en-US" sz="2400" dirty="0" smtClean="0"/>
              <a:t>: 1101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dinyatakan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x</a:t>
            </a:r>
            <a:r>
              <a:rPr lang="en-US" sz="2400" baseline="30000" dirty="0" smtClean="0"/>
              <a:t>3 </a:t>
            </a:r>
            <a:r>
              <a:rPr lang="en-US" sz="2400" dirty="0" smtClean="0"/>
              <a:t>+ 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+ 1 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err="1" smtClean="0"/>
              <a:t>Operasi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aritmetika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pada</a:t>
            </a:r>
            <a:r>
              <a:rPr lang="en-US" sz="2800" b="1" dirty="0" smtClean="0"/>
              <a:t> GF(2</a:t>
            </a:r>
            <a:r>
              <a:rPr lang="en-US" sz="2800" b="1" baseline="30000" dirty="0" smtClean="0"/>
              <a:t>m</a:t>
            </a:r>
            <a:r>
              <a:rPr lang="en-US" sz="2800" b="1" dirty="0" smtClean="0"/>
              <a:t>) </a:t>
            </a:r>
          </a:p>
          <a:p>
            <a:pPr marL="457200" indent="-457200">
              <a:buNone/>
            </a:pPr>
            <a:r>
              <a:rPr lang="en-US" sz="2800" b="1" dirty="0" smtClean="0"/>
              <a:t> </a:t>
            </a:r>
            <a:r>
              <a:rPr lang="en-US" sz="2800" dirty="0" err="1" smtClean="0"/>
              <a:t>Misalkan</a:t>
            </a:r>
            <a:r>
              <a:rPr lang="en-US" sz="2800" dirty="0" smtClean="0"/>
              <a:t> 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a = (a</a:t>
            </a:r>
            <a:r>
              <a:rPr lang="en-US" sz="2400" baseline="-25000" dirty="0" smtClean="0">
                <a:cs typeface="Lucida Sans Unicode" pitchFamily="34" charset="0"/>
                <a:sym typeface="Symbol" pitchFamily="18" charset="2"/>
              </a:rPr>
              <a:t>m-1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..a</a:t>
            </a:r>
            <a:r>
              <a:rPr lang="en-US" sz="2400" baseline="-25000" dirty="0" smtClean="0">
                <a:cs typeface="Lucida Sans Unicode" pitchFamily="34" charset="0"/>
                <a:sym typeface="Symbol" pitchFamily="18" charset="2"/>
              </a:rPr>
              <a:t>1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 a</a:t>
            </a:r>
            <a:r>
              <a:rPr lang="en-US" sz="2400" baseline="-25000" dirty="0" smtClean="0">
                <a:cs typeface="Lucida Sans Unicode" pitchFamily="34" charset="0"/>
                <a:sym typeface="Symbol" pitchFamily="18" charset="2"/>
              </a:rPr>
              <a:t>0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) </a:t>
            </a:r>
            <a:r>
              <a:rPr lang="en-US" sz="2400" dirty="0" err="1" smtClean="0">
                <a:cs typeface="Lucida Sans Unicode" pitchFamily="34" charset="0"/>
                <a:sym typeface="Symbol" pitchFamily="18" charset="2"/>
              </a:rPr>
              <a:t>dan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 b = (b</a:t>
            </a:r>
            <a:r>
              <a:rPr lang="en-US" sz="2400" baseline="-25000" dirty="0" smtClean="0">
                <a:cs typeface="Lucida Sans Unicode" pitchFamily="34" charset="0"/>
                <a:sym typeface="Symbol" pitchFamily="18" charset="2"/>
              </a:rPr>
              <a:t>m-1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...b</a:t>
            </a:r>
            <a:r>
              <a:rPr lang="en-US" sz="2400" baseline="-25000" dirty="0" smtClean="0">
                <a:cs typeface="Lucida Sans Unicode" pitchFamily="34" charset="0"/>
                <a:sym typeface="Symbol" pitchFamily="18" charset="2"/>
              </a:rPr>
              <a:t>1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 b</a:t>
            </a:r>
            <a:r>
              <a:rPr lang="en-US" sz="2400" baseline="-25000" dirty="0" smtClean="0">
                <a:cs typeface="Lucida Sans Unicode" pitchFamily="34" charset="0"/>
                <a:sym typeface="Symbol" pitchFamily="18" charset="2"/>
              </a:rPr>
              <a:t>0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)</a:t>
            </a:r>
            <a:r>
              <a:rPr lang="en-US" sz="2400" b="1" dirty="0" smtClean="0">
                <a:cs typeface="Lucida Sans Unicode" pitchFamily="34" charset="0"/>
                <a:sym typeface="Symbol" pitchFamily="18" charset="2"/>
              </a:rPr>
              <a:t> </a:t>
            </a:r>
            <a:r>
              <a:rPr lang="en-US" sz="2400" dirty="0" smtClean="0">
                <a:sym typeface="Symbol" pitchFamily="18" charset="2"/>
              </a:rPr>
              <a:t>GF(2</a:t>
            </a:r>
            <a:r>
              <a:rPr lang="en-US" sz="2400" baseline="30000" dirty="0" smtClean="0">
                <a:sym typeface="Symbol" pitchFamily="18" charset="2"/>
              </a:rPr>
              <a:t>m</a:t>
            </a:r>
            <a:r>
              <a:rPr lang="en-US" sz="2400" dirty="0" smtClean="0">
                <a:sym typeface="Symbol" pitchFamily="18" charset="2"/>
              </a:rPr>
              <a:t>) </a:t>
            </a:r>
            <a:endParaRPr lang="en-US" sz="2400" dirty="0" smtClean="0">
              <a:cs typeface="Lucida Sans Unicode" pitchFamily="34" charset="0"/>
              <a:sym typeface="Symbol" pitchFamily="18" charset="2"/>
            </a:endParaRPr>
          </a:p>
          <a:p>
            <a:pPr marL="457200" indent="-457200">
              <a:buFontTx/>
              <a:buChar char="•"/>
            </a:pPr>
            <a:r>
              <a:rPr lang="en-US" sz="2400" b="1" u="sng" dirty="0" err="1" smtClean="0">
                <a:cs typeface="Lucida Sans Unicode" pitchFamily="34" charset="0"/>
                <a:sym typeface="Symbol" pitchFamily="18" charset="2"/>
              </a:rPr>
              <a:t>Penjumlahan</a:t>
            </a:r>
            <a:r>
              <a:rPr lang="en-US" sz="2400" b="1" u="sng" dirty="0" smtClean="0">
                <a:cs typeface="Lucida Sans Unicode" pitchFamily="34" charset="0"/>
                <a:sym typeface="Symbol" pitchFamily="18" charset="2"/>
              </a:rPr>
              <a:t>: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  </a:t>
            </a:r>
          </a:p>
          <a:p>
            <a:pPr marL="457200" indent="-457200">
              <a:buNone/>
            </a:pP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	a + b = c = (c</a:t>
            </a:r>
            <a:r>
              <a:rPr lang="en-US" sz="2400" baseline="-25000" dirty="0" smtClean="0">
                <a:cs typeface="Lucida Sans Unicode" pitchFamily="34" charset="0"/>
                <a:sym typeface="Symbol" pitchFamily="18" charset="2"/>
              </a:rPr>
              <a:t>m-1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..c</a:t>
            </a:r>
            <a:r>
              <a:rPr lang="en-US" sz="2400" baseline="-25000" dirty="0" smtClean="0">
                <a:cs typeface="Lucida Sans Unicode" pitchFamily="34" charset="0"/>
                <a:sym typeface="Symbol" pitchFamily="18" charset="2"/>
              </a:rPr>
              <a:t>1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 c</a:t>
            </a:r>
            <a:r>
              <a:rPr lang="en-US" sz="2400" baseline="-25000" dirty="0" smtClean="0">
                <a:cs typeface="Lucida Sans Unicode" pitchFamily="34" charset="0"/>
                <a:sym typeface="Symbol" pitchFamily="18" charset="2"/>
              </a:rPr>
              <a:t>0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) </a:t>
            </a:r>
            <a:r>
              <a:rPr lang="en-US" sz="2400" dirty="0" err="1" smtClean="0">
                <a:cs typeface="Lucida Sans Unicode" pitchFamily="34" charset="0"/>
                <a:sym typeface="Symbol" pitchFamily="18" charset="2"/>
              </a:rPr>
              <a:t>dimana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cs typeface="Lucida Sans Unicode" pitchFamily="34" charset="0"/>
                <a:sym typeface="Symbol" pitchFamily="18" charset="2"/>
              </a:rPr>
              <a:t>c</a:t>
            </a:r>
            <a:r>
              <a:rPr lang="en-US" sz="2400" baseline="-25000" dirty="0" err="1" smtClean="0">
                <a:cs typeface="Lucida Sans Unicode" pitchFamily="34" charset="0"/>
                <a:sym typeface="Symbol" pitchFamily="18" charset="2"/>
              </a:rPr>
              <a:t>i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 = (</a:t>
            </a:r>
            <a:r>
              <a:rPr lang="en-US" sz="2400" dirty="0" err="1" smtClean="0">
                <a:cs typeface="Lucida Sans Unicode" pitchFamily="34" charset="0"/>
                <a:sym typeface="Symbol" pitchFamily="18" charset="2"/>
              </a:rPr>
              <a:t>a</a:t>
            </a:r>
            <a:r>
              <a:rPr lang="en-US" sz="2400" baseline="-25000" dirty="0" err="1" smtClean="0">
                <a:cs typeface="Lucida Sans Unicode" pitchFamily="34" charset="0"/>
                <a:sym typeface="Symbol" pitchFamily="18" charset="2"/>
              </a:rPr>
              <a:t>i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 + b</a:t>
            </a:r>
            <a:r>
              <a:rPr lang="en-US" sz="2400" baseline="-25000" dirty="0" smtClean="0">
                <a:cs typeface="Lucida Sans Unicode" pitchFamily="34" charset="0"/>
                <a:sym typeface="Symbol" pitchFamily="18" charset="2"/>
              </a:rPr>
              <a:t>i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) mod 2, c </a:t>
            </a:r>
            <a:r>
              <a:rPr lang="en-US" sz="2400" b="1" dirty="0" smtClean="0">
                <a:cs typeface="Lucida Sans Unicode" pitchFamily="34" charset="0"/>
                <a:sym typeface="Symbol" pitchFamily="18" charset="2"/>
              </a:rPr>
              <a:t> </a:t>
            </a:r>
            <a:r>
              <a:rPr lang="en-US" sz="2400" dirty="0" smtClean="0">
                <a:sym typeface="Symbol" pitchFamily="18" charset="2"/>
              </a:rPr>
              <a:t>GF(2</a:t>
            </a:r>
            <a:r>
              <a:rPr lang="en-US" sz="2400" baseline="30000" dirty="0" smtClean="0">
                <a:sym typeface="Symbol" pitchFamily="18" charset="2"/>
              </a:rPr>
              <a:t>m</a:t>
            </a:r>
            <a:r>
              <a:rPr lang="en-US" sz="2400" dirty="0" smtClean="0">
                <a:sym typeface="Symbol" pitchFamily="18" charset="2"/>
              </a:rPr>
              <a:t>) </a:t>
            </a:r>
            <a:endParaRPr lang="en-US" sz="2400" dirty="0" smtClean="0">
              <a:cs typeface="Lucida Sans Unicode" pitchFamily="34" charset="0"/>
              <a:sym typeface="Symbol" pitchFamily="18" charset="2"/>
            </a:endParaRPr>
          </a:p>
          <a:p>
            <a:pPr marL="457200" indent="-457200">
              <a:buFontTx/>
              <a:buChar char="•"/>
            </a:pPr>
            <a:endParaRPr lang="en-US" sz="2400" b="1" u="sng" dirty="0" smtClean="0">
              <a:cs typeface="Lucida Sans Unicode" pitchFamily="34" charset="0"/>
              <a:sym typeface="Symbol" pitchFamily="18" charset="2"/>
            </a:endParaRPr>
          </a:p>
          <a:p>
            <a:pPr marL="457200" indent="-457200">
              <a:buFontTx/>
              <a:buChar char="•"/>
            </a:pPr>
            <a:r>
              <a:rPr lang="en-US" sz="2400" b="1" u="sng" dirty="0" err="1" smtClean="0">
                <a:cs typeface="Lucida Sans Unicode" pitchFamily="34" charset="0"/>
                <a:sym typeface="Symbol" pitchFamily="18" charset="2"/>
              </a:rPr>
              <a:t>Perkalian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: a </a:t>
            </a:r>
            <a:r>
              <a:rPr lang="en-US" sz="2400" dirty="0" smtClean="0">
                <a:cs typeface="Lucida Sans Unicode" pitchFamily="34" charset="0"/>
                <a:sym typeface="Symbol"/>
              </a:rPr>
              <a:t>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 b = c = (c</a:t>
            </a:r>
            <a:r>
              <a:rPr lang="en-US" sz="2400" baseline="-25000" dirty="0" smtClean="0">
                <a:cs typeface="Lucida Sans Unicode" pitchFamily="34" charset="0"/>
                <a:sym typeface="Symbol" pitchFamily="18" charset="2"/>
              </a:rPr>
              <a:t>m-1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..c</a:t>
            </a:r>
            <a:r>
              <a:rPr lang="en-US" sz="2400" baseline="-25000" dirty="0" smtClean="0">
                <a:cs typeface="Lucida Sans Unicode" pitchFamily="34" charset="0"/>
                <a:sym typeface="Symbol" pitchFamily="18" charset="2"/>
              </a:rPr>
              <a:t>1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 c</a:t>
            </a:r>
            <a:r>
              <a:rPr lang="en-US" sz="2400" baseline="-25000" dirty="0" smtClean="0">
                <a:cs typeface="Lucida Sans Unicode" pitchFamily="34" charset="0"/>
                <a:sym typeface="Symbol" pitchFamily="18" charset="2"/>
              </a:rPr>
              <a:t>0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 ) </a:t>
            </a:r>
            <a:r>
              <a:rPr lang="en-US" sz="2400" dirty="0" err="1" smtClean="0">
                <a:cs typeface="Lucida Sans Unicode" pitchFamily="34" charset="0"/>
                <a:sym typeface="Symbol" pitchFamily="18" charset="2"/>
              </a:rPr>
              <a:t>dimana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 c </a:t>
            </a:r>
            <a:r>
              <a:rPr lang="en-US" sz="2400" dirty="0" err="1" smtClean="0">
                <a:cs typeface="Lucida Sans Unicode" pitchFamily="34" charset="0"/>
                <a:sym typeface="Symbol" pitchFamily="18" charset="2"/>
              </a:rPr>
              <a:t>adalah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cs typeface="Lucida Sans Unicode" pitchFamily="34" charset="0"/>
                <a:sym typeface="Symbol" pitchFamily="18" charset="2"/>
              </a:rPr>
              <a:t>sisa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cs typeface="Lucida Sans Unicode" pitchFamily="34" charset="0"/>
                <a:sym typeface="Symbol" pitchFamily="18" charset="2"/>
              </a:rPr>
              <a:t>pembagian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dirty="0" err="1" smtClean="0">
                <a:cs typeface="Lucida Sans Unicode" pitchFamily="34" charset="0"/>
                <a:sym typeface="Symbol" pitchFamily="18" charset="2"/>
              </a:rPr>
              <a:t>polinom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 a(x) </a:t>
            </a:r>
            <a:r>
              <a:rPr lang="en-US" sz="2400" dirty="0" smtClean="0">
                <a:cs typeface="Lucida Sans Unicode" pitchFamily="34" charset="0"/>
                <a:sym typeface="Symbol"/>
              </a:rPr>
              <a:t>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 b(x) </a:t>
            </a:r>
            <a:r>
              <a:rPr lang="en-US" sz="2400" dirty="0" err="1" smtClean="0">
                <a:cs typeface="Lucida Sans Unicode" pitchFamily="34" charset="0"/>
                <a:sym typeface="Symbol" pitchFamily="18" charset="2"/>
              </a:rPr>
              <a:t>dengan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 </a:t>
            </a:r>
            <a:r>
              <a:rPr lang="en-US" sz="2400" i="1" dirty="0" smtClean="0">
                <a:cs typeface="Lucida Sans Unicode" pitchFamily="34" charset="0"/>
                <a:sym typeface="Symbol" pitchFamily="18" charset="2"/>
              </a:rPr>
              <a:t>irreducible polynomial </a:t>
            </a:r>
            <a:r>
              <a:rPr lang="en-US" sz="2400" dirty="0" err="1" smtClean="0">
                <a:cs typeface="Lucida Sans Unicode" pitchFamily="34" charset="0"/>
                <a:sym typeface="Symbol" pitchFamily="18" charset="2"/>
              </a:rPr>
              <a:t>derajat</a:t>
            </a:r>
            <a:r>
              <a:rPr lang="en-US" sz="2400" dirty="0" smtClean="0">
                <a:cs typeface="Lucida Sans Unicode" pitchFamily="34" charset="0"/>
                <a:sym typeface="Symbol" pitchFamily="18" charset="2"/>
              </a:rPr>
              <a:t> m,  c </a:t>
            </a:r>
            <a:r>
              <a:rPr lang="en-US" sz="2400" b="1" dirty="0" smtClean="0">
                <a:cs typeface="Lucida Sans Unicode" pitchFamily="34" charset="0"/>
                <a:sym typeface="Symbol" pitchFamily="18" charset="2"/>
              </a:rPr>
              <a:t> </a:t>
            </a:r>
            <a:r>
              <a:rPr lang="en-US" sz="2400" dirty="0" smtClean="0">
                <a:sym typeface="Symbol" pitchFamily="18" charset="2"/>
              </a:rPr>
              <a:t>GF(2</a:t>
            </a:r>
            <a:r>
              <a:rPr lang="en-US" sz="2400" baseline="30000" dirty="0" smtClean="0">
                <a:sym typeface="Symbol" pitchFamily="18" charset="2"/>
              </a:rPr>
              <a:t>m</a:t>
            </a:r>
            <a:r>
              <a:rPr lang="en-US" sz="2400" dirty="0" smtClean="0">
                <a:sym typeface="Symbol" pitchFamily="18" charset="2"/>
              </a:rPr>
              <a:t>)</a:t>
            </a:r>
            <a:endParaRPr lang="en-US" sz="24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err="1" smtClean="0"/>
              <a:t>Contoh</a:t>
            </a:r>
            <a:r>
              <a:rPr lang="en-US" sz="2400" dirty="0" smtClean="0"/>
              <a:t>:  </a:t>
            </a:r>
            <a:r>
              <a:rPr lang="en-US" sz="2400" dirty="0" err="1" smtClean="0"/>
              <a:t>Misalkan</a:t>
            </a:r>
            <a:r>
              <a:rPr lang="en-US" sz="2400" dirty="0" smtClean="0"/>
              <a:t> a = 1101 = x</a:t>
            </a:r>
            <a:r>
              <a:rPr lang="en-US" sz="2400" baseline="30000" dirty="0" smtClean="0"/>
              <a:t>3 </a:t>
            </a:r>
            <a:r>
              <a:rPr lang="en-US" sz="2400" dirty="0" smtClean="0"/>
              <a:t>+ 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+ 1 </a:t>
            </a:r>
            <a:r>
              <a:rPr lang="en-US" sz="2400" dirty="0" err="1" smtClean="0"/>
              <a:t>dan</a:t>
            </a:r>
            <a:r>
              <a:rPr lang="en-US" sz="2400" dirty="0" smtClean="0"/>
              <a:t> b = 0110 = x</a:t>
            </a:r>
            <a:r>
              <a:rPr lang="en-US" sz="2400" baseline="30000" dirty="0" smtClean="0"/>
              <a:t>2 </a:t>
            </a:r>
            <a:r>
              <a:rPr lang="en-US" sz="2400" dirty="0" smtClean="0"/>
              <a:t>+ x </a:t>
            </a:r>
          </a:p>
          <a:p>
            <a:pPr>
              <a:buNone/>
            </a:pPr>
            <a:r>
              <a:rPr lang="en-US" sz="2400" dirty="0" smtClean="0"/>
              <a:t>		   a </a:t>
            </a:r>
            <a:r>
              <a:rPr lang="en-US" sz="2400" dirty="0" err="1" smtClean="0"/>
              <a:t>dan</a:t>
            </a:r>
            <a:r>
              <a:rPr lang="en-US" sz="2400" dirty="0" smtClean="0"/>
              <a:t> b </a:t>
            </a:r>
            <a:r>
              <a:rPr lang="en-US" sz="2400" dirty="0" smtClean="0">
                <a:sym typeface="Symbol"/>
              </a:rPr>
              <a:t> GF(2</a:t>
            </a:r>
            <a:r>
              <a:rPr lang="en-US" sz="2400" baseline="30000" dirty="0" smtClean="0">
                <a:sym typeface="Symbol"/>
              </a:rPr>
              <a:t>4</a:t>
            </a:r>
            <a:r>
              <a:rPr lang="en-US" sz="2400" dirty="0" smtClean="0">
                <a:sym typeface="Symbol"/>
              </a:rPr>
              <a:t>)</a:t>
            </a:r>
            <a:r>
              <a:rPr lang="en-US" sz="2400" dirty="0" smtClean="0"/>
              <a:t>	 </a:t>
            </a:r>
          </a:p>
          <a:p>
            <a:pPr marL="514350" indent="-514350">
              <a:buAutoNum type="romanLcParenBoth"/>
            </a:pPr>
            <a:r>
              <a:rPr lang="en-US" sz="2400" dirty="0" smtClean="0"/>
              <a:t>a + b = (x</a:t>
            </a:r>
            <a:r>
              <a:rPr lang="en-US" sz="2400" baseline="30000" dirty="0" smtClean="0"/>
              <a:t>3 </a:t>
            </a:r>
            <a:r>
              <a:rPr lang="en-US" sz="2400" dirty="0" smtClean="0"/>
              <a:t>+ 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+ 1) +  (x</a:t>
            </a:r>
            <a:r>
              <a:rPr lang="en-US" sz="2400" baseline="30000" dirty="0" smtClean="0"/>
              <a:t>2 </a:t>
            </a:r>
            <a:r>
              <a:rPr lang="en-US" sz="2400" dirty="0" smtClean="0"/>
              <a:t>+ x ) = x</a:t>
            </a:r>
            <a:r>
              <a:rPr lang="en-US" sz="2400" baseline="30000" dirty="0" smtClean="0"/>
              <a:t>3 </a:t>
            </a:r>
            <a:r>
              <a:rPr lang="en-US" sz="2400" dirty="0" smtClean="0"/>
              <a:t>+ 2x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x + 1 (mod 2)</a:t>
            </a:r>
          </a:p>
          <a:p>
            <a:pPr marL="514350" indent="-514350"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				      = x</a:t>
            </a:r>
            <a:r>
              <a:rPr lang="en-US" sz="2400" baseline="30000" dirty="0" smtClean="0"/>
              <a:t>3 </a:t>
            </a:r>
            <a:r>
              <a:rPr lang="en-US" sz="2400" dirty="0" smtClean="0"/>
              <a:t>+ 0x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x + 1 </a:t>
            </a:r>
          </a:p>
          <a:p>
            <a:pPr>
              <a:buNone/>
            </a:pPr>
            <a:r>
              <a:rPr lang="en-US" sz="2400" dirty="0" smtClean="0"/>
              <a:t>					      = x</a:t>
            </a:r>
            <a:r>
              <a:rPr lang="en-US" sz="2400" baseline="30000" dirty="0" smtClean="0"/>
              <a:t>3 </a:t>
            </a:r>
            <a:r>
              <a:rPr lang="en-US" sz="2400" dirty="0" smtClean="0"/>
              <a:t>+ x + 1 </a:t>
            </a:r>
          </a:p>
          <a:p>
            <a:pPr>
              <a:buNone/>
            </a:pPr>
            <a:r>
              <a:rPr lang="en-US" sz="2400" dirty="0" smtClean="0"/>
              <a:t>		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representasi</a:t>
            </a:r>
            <a:r>
              <a:rPr lang="en-US" sz="2400" dirty="0" smtClean="0"/>
              <a:t> </a:t>
            </a:r>
            <a:r>
              <a:rPr lang="en-US" sz="2400" dirty="0" err="1" smtClean="0"/>
              <a:t>biner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 smtClean="0"/>
              <a:t>		1101</a:t>
            </a:r>
          </a:p>
          <a:p>
            <a:pPr>
              <a:buNone/>
            </a:pPr>
            <a:r>
              <a:rPr lang="en-US" sz="2400" dirty="0" smtClean="0"/>
              <a:t>		0110 +</a:t>
            </a:r>
          </a:p>
          <a:p>
            <a:pPr>
              <a:buNone/>
            </a:pPr>
            <a:r>
              <a:rPr lang="en-US" sz="2400" dirty="0" smtClean="0"/>
              <a:t>		1011  </a:t>
            </a:r>
            <a:r>
              <a:rPr lang="en-US" sz="2400" dirty="0" smtClean="0">
                <a:sym typeface="Wingdings" pitchFamily="2" charset="2"/>
              </a:rPr>
              <a:t> </a:t>
            </a:r>
            <a:r>
              <a:rPr lang="en-US" sz="2400" dirty="0" err="1" smtClean="0">
                <a:sym typeface="Wingdings" pitchFamily="2" charset="2"/>
              </a:rPr>
              <a:t>sama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dengan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hasil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operasi</a:t>
            </a:r>
            <a:r>
              <a:rPr lang="en-US" sz="2400" dirty="0" smtClean="0">
                <a:sym typeface="Wingdings" pitchFamily="2" charset="2"/>
              </a:rPr>
              <a:t> XOR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	</a:t>
            </a:r>
            <a:r>
              <a:rPr lang="en-US" sz="2400" dirty="0" smtClean="0">
                <a:sym typeface="Symbol"/>
              </a:rPr>
              <a:t> </a:t>
            </a:r>
            <a:r>
              <a:rPr lang="en-US" sz="2400" dirty="0" smtClean="0"/>
              <a:t>a + b = 1011 = a XOR b	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19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00" y="4648200"/>
            <a:ext cx="106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800600" y="1905000"/>
            <a:ext cx="29149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>
                <a:solidFill>
                  <a:srgbClr val="FF0000"/>
                </a:solidFill>
              </a:rPr>
              <a:t>Bagi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tiap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koefisien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dengan</a:t>
            </a:r>
            <a:r>
              <a:rPr lang="en-US" dirty="0" smtClean="0">
                <a:solidFill>
                  <a:srgbClr val="FF0000"/>
                </a:solidFill>
              </a:rPr>
              <a:t> 2,</a:t>
            </a:r>
          </a:p>
          <a:p>
            <a:pPr algn="ctr"/>
            <a:r>
              <a:rPr lang="en-US" dirty="0" err="1" smtClean="0">
                <a:solidFill>
                  <a:srgbClr val="FF0000"/>
                </a:solidFill>
              </a:rPr>
              <a:t>lalu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ambil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sisanya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err="1" smtClean="0"/>
              <a:t>Referensi</a:t>
            </a:r>
            <a:r>
              <a:rPr lang="en-US" sz="2800" b="1" dirty="0" smtClean="0"/>
              <a:t>:</a:t>
            </a:r>
          </a:p>
          <a:p>
            <a:pPr marL="514350" indent="-514350">
              <a:buAutoNum type="arabicPeriod"/>
            </a:pPr>
            <a:r>
              <a:rPr lang="en-US" sz="2800" dirty="0" smtClean="0">
                <a:solidFill>
                  <a:srgbClr val="FF0000"/>
                </a:solidFill>
              </a:rPr>
              <a:t>Andreas Steffen, </a:t>
            </a:r>
            <a:r>
              <a:rPr lang="en-US" sz="2800" i="1" dirty="0" smtClean="0">
                <a:solidFill>
                  <a:srgbClr val="FF0000"/>
                </a:solidFill>
              </a:rPr>
              <a:t>Elliptic Curve Cryptography, </a:t>
            </a:r>
            <a:r>
              <a:rPr lang="en-US" sz="2800" dirty="0" err="1" smtClean="0">
                <a:solidFill>
                  <a:srgbClr val="FF0000"/>
                </a:solidFill>
              </a:rPr>
              <a:t>Zürcher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Hochschule</a:t>
            </a:r>
            <a:r>
              <a:rPr lang="en-US" sz="2800" dirty="0" smtClean="0">
                <a:solidFill>
                  <a:srgbClr val="FF0000"/>
                </a:solidFill>
              </a:rPr>
              <a:t> Winterthur.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err="1" smtClean="0">
                <a:solidFill>
                  <a:srgbClr val="FF0000"/>
                </a:solidFill>
              </a:rPr>
              <a:t>Debdeep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Mukhopadhyay</a:t>
            </a:r>
            <a:r>
              <a:rPr lang="en-US" sz="2800" dirty="0" smtClean="0"/>
              <a:t>, </a:t>
            </a:r>
            <a:r>
              <a:rPr lang="en-US" sz="2800" i="1" dirty="0" smtClean="0">
                <a:solidFill>
                  <a:srgbClr val="FF3300"/>
                </a:solidFill>
              </a:rPr>
              <a:t>Elliptic Curve Cryptography</a:t>
            </a:r>
            <a:r>
              <a:rPr lang="en-US" sz="2800" dirty="0" smtClean="0"/>
              <a:t> ,</a:t>
            </a:r>
            <a:r>
              <a:rPr lang="en-US" sz="2800" dirty="0" smtClean="0">
                <a:solidFill>
                  <a:srgbClr val="FF0000"/>
                </a:solidFill>
              </a:rPr>
              <a:t> Dept of Computer Sc and </a:t>
            </a:r>
            <a:r>
              <a:rPr lang="en-US" sz="2800" dirty="0" err="1" smtClean="0">
                <a:solidFill>
                  <a:srgbClr val="FF0000"/>
                </a:solidFill>
              </a:rPr>
              <a:t>Engg</a:t>
            </a:r>
            <a:r>
              <a:rPr lang="en-US" sz="2800" dirty="0" smtClean="0">
                <a:solidFill>
                  <a:srgbClr val="FF0000"/>
                </a:solidFill>
              </a:rPr>
              <a:t> IIT Madras.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err="1" smtClean="0">
                <a:solidFill>
                  <a:srgbClr val="FF0000"/>
                </a:solidFill>
              </a:rPr>
              <a:t>Anoop</a:t>
            </a:r>
            <a:r>
              <a:rPr lang="en-US" sz="2800" dirty="0" smtClean="0">
                <a:solidFill>
                  <a:srgbClr val="FF0000"/>
                </a:solidFill>
              </a:rPr>
              <a:t> MS </a:t>
            </a:r>
            <a:r>
              <a:rPr lang="en-US" sz="2800" i="1" dirty="0" smtClean="0">
                <a:solidFill>
                  <a:srgbClr val="FF0000"/>
                </a:solidFill>
              </a:rPr>
              <a:t>, Elliptic Curve Cryptography,  an Implementation Guide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sz="2800" dirty="0" smtClean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endParaRPr lang="en-US" sz="2800" b="1" i="1" dirty="0" smtClean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(ii)   a </a:t>
            </a:r>
            <a:r>
              <a:rPr lang="en-US" sz="2400" dirty="0" smtClean="0">
                <a:sym typeface="Symbol"/>
              </a:rPr>
              <a:t> b = </a:t>
            </a:r>
            <a:r>
              <a:rPr lang="en-US" sz="2400" dirty="0" smtClean="0"/>
              <a:t>(x</a:t>
            </a:r>
            <a:r>
              <a:rPr lang="en-US" sz="2400" baseline="30000" dirty="0" smtClean="0"/>
              <a:t>3 </a:t>
            </a:r>
            <a:r>
              <a:rPr lang="en-US" sz="2400" dirty="0" smtClean="0"/>
              <a:t>+ 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+ 1) </a:t>
            </a:r>
            <a:r>
              <a:rPr lang="en-US" sz="2400" dirty="0" smtClean="0">
                <a:sym typeface="Symbol"/>
              </a:rPr>
              <a:t></a:t>
            </a:r>
            <a:r>
              <a:rPr lang="en-US" sz="2400" dirty="0" smtClean="0"/>
              <a:t> (x</a:t>
            </a:r>
            <a:r>
              <a:rPr lang="en-US" sz="2400" baseline="30000" dirty="0" smtClean="0"/>
              <a:t>2 </a:t>
            </a:r>
            <a:r>
              <a:rPr lang="en-US" sz="2400" dirty="0" smtClean="0"/>
              <a:t>+ x )</a:t>
            </a:r>
            <a:r>
              <a:rPr lang="en-US" sz="2400" dirty="0" smtClean="0">
                <a:sym typeface="Symbol"/>
              </a:rPr>
              <a:t>  = </a:t>
            </a:r>
            <a:r>
              <a:rPr lang="en-US" sz="2400" dirty="0" smtClean="0"/>
              <a:t>x</a:t>
            </a:r>
            <a:r>
              <a:rPr lang="en-US" sz="2400" baseline="30000" dirty="0" smtClean="0"/>
              <a:t>5 </a:t>
            </a:r>
            <a:r>
              <a:rPr lang="en-US" sz="2400" dirty="0" smtClean="0"/>
              <a:t>+ 2x</a:t>
            </a:r>
            <a:r>
              <a:rPr lang="en-US" sz="2400" baseline="30000" dirty="0" smtClean="0"/>
              <a:t>4</a:t>
            </a:r>
            <a:r>
              <a:rPr lang="en-US" sz="2400" dirty="0" smtClean="0"/>
              <a:t> + x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 + 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x (mod 2)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				    = </a:t>
            </a:r>
            <a:r>
              <a:rPr lang="en-US" sz="2400" dirty="0" smtClean="0"/>
              <a:t>x</a:t>
            </a:r>
            <a:r>
              <a:rPr lang="en-US" sz="2400" baseline="30000" dirty="0" smtClean="0"/>
              <a:t>5 </a:t>
            </a:r>
            <a:r>
              <a:rPr lang="en-US" sz="2400" dirty="0" smtClean="0"/>
              <a:t>+ x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 + 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x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smtClean="0"/>
              <a:t>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Karena</a:t>
            </a:r>
            <a:r>
              <a:rPr lang="en-US" sz="2400" dirty="0" smtClean="0"/>
              <a:t> m = 4 </a:t>
            </a:r>
            <a:r>
              <a:rPr lang="en-US" sz="2400" dirty="0" err="1" smtClean="0"/>
              <a:t>hasilnya</a:t>
            </a:r>
            <a:r>
              <a:rPr lang="en-US" sz="2400" dirty="0" smtClean="0"/>
              <a:t> </a:t>
            </a:r>
            <a:r>
              <a:rPr lang="en-US" sz="2400" dirty="0" err="1" smtClean="0"/>
              <a:t>direduksi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derajat</a:t>
            </a:r>
            <a:r>
              <a:rPr lang="en-US" sz="2400" dirty="0" smtClean="0"/>
              <a:t> &lt; 4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i="1" dirty="0" smtClean="0"/>
              <a:t>irreducible polynomial </a:t>
            </a:r>
            <a:r>
              <a:rPr lang="en-US" sz="2400" dirty="0" smtClean="0"/>
              <a:t>x</a:t>
            </a:r>
            <a:r>
              <a:rPr lang="en-US" sz="2400" baseline="30000" dirty="0" smtClean="0"/>
              <a:t>4 </a:t>
            </a:r>
            <a:r>
              <a:rPr lang="en-US" sz="2400" dirty="0" smtClean="0"/>
              <a:t>+ x + 1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 x</a:t>
            </a:r>
            <a:r>
              <a:rPr lang="en-US" sz="2400" baseline="30000" dirty="0" smtClean="0"/>
              <a:t>5 </a:t>
            </a:r>
            <a:r>
              <a:rPr lang="en-US" sz="2400" dirty="0" smtClean="0"/>
              <a:t>+ x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 + 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x</a:t>
            </a:r>
            <a:r>
              <a:rPr lang="en-US" sz="2400" dirty="0" smtClean="0">
                <a:sym typeface="Symbol"/>
              </a:rPr>
              <a:t> (mod f(x)) = (</a:t>
            </a:r>
            <a:r>
              <a:rPr lang="en-US" sz="2400" dirty="0" smtClean="0"/>
              <a:t>x</a:t>
            </a:r>
            <a:r>
              <a:rPr lang="en-US" sz="2400" baseline="30000" dirty="0" smtClean="0"/>
              <a:t>4 </a:t>
            </a:r>
            <a:r>
              <a:rPr lang="en-US" sz="2400" dirty="0" smtClean="0"/>
              <a:t>+ x + 1)x +  x</a:t>
            </a:r>
            <a:r>
              <a:rPr lang="en-US" sz="2400" baseline="30000" dirty="0" smtClean="0"/>
              <a:t>5 </a:t>
            </a:r>
            <a:r>
              <a:rPr lang="en-US" sz="2400" dirty="0" smtClean="0"/>
              <a:t>+ x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 + 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x</a:t>
            </a:r>
            <a:r>
              <a:rPr lang="en-US" sz="2400" dirty="0" smtClean="0">
                <a:sym typeface="Symbol"/>
              </a:rPr>
              <a:t> 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			           = 2</a:t>
            </a:r>
            <a:r>
              <a:rPr lang="en-US" sz="2400" dirty="0" smtClean="0"/>
              <a:t>x</a:t>
            </a:r>
            <a:r>
              <a:rPr lang="en-US" sz="2400" baseline="30000" dirty="0" smtClean="0"/>
              <a:t>5 </a:t>
            </a:r>
            <a:r>
              <a:rPr lang="en-US" sz="2400" dirty="0" smtClean="0"/>
              <a:t>+ x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 + 2x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</a:t>
            </a:r>
            <a:r>
              <a:rPr lang="en-US" sz="2400" dirty="0" smtClean="0">
                <a:sym typeface="Symbol"/>
              </a:rPr>
              <a:t>2x  (mod 2)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			           = x</a:t>
            </a:r>
            <a:r>
              <a:rPr lang="en-US" sz="2400" baseline="30000" dirty="0" smtClean="0">
                <a:sym typeface="Symbol"/>
              </a:rPr>
              <a:t>3</a:t>
            </a:r>
          </a:p>
          <a:p>
            <a:pPr>
              <a:buNone/>
            </a:pPr>
            <a:endParaRPr lang="en-US" sz="2400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	 </a:t>
            </a:r>
            <a:r>
              <a:rPr lang="en-US" sz="2400" dirty="0" smtClean="0"/>
              <a:t>a </a:t>
            </a:r>
            <a:r>
              <a:rPr lang="en-US" sz="2400" dirty="0" smtClean="0">
                <a:sym typeface="Symbol"/>
              </a:rPr>
              <a:t></a:t>
            </a:r>
            <a:r>
              <a:rPr lang="en-US" sz="2400" dirty="0" smtClean="0"/>
              <a:t> b = 1000 	</a:t>
            </a:r>
            <a:endParaRPr lang="en-US" sz="2400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		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Kurva</a:t>
            </a:r>
            <a:r>
              <a:rPr lang="en-US" dirty="0" smtClean="0"/>
              <a:t> </a:t>
            </a:r>
            <a:r>
              <a:rPr lang="en-US" dirty="0" err="1" smtClean="0"/>
              <a:t>Eliptik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Kurva</a:t>
            </a:r>
            <a:r>
              <a:rPr lang="en-US" sz="2800" dirty="0" smtClean="0"/>
              <a:t> </a:t>
            </a:r>
            <a:r>
              <a:rPr lang="en-US" sz="2800" dirty="0" err="1" smtClean="0"/>
              <a:t>eliptik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kurva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bentuk</a:t>
            </a:r>
            <a:r>
              <a:rPr lang="en-US" sz="2800" dirty="0" smtClean="0"/>
              <a:t> </a:t>
            </a:r>
            <a:r>
              <a:rPr lang="en-US" sz="2800" dirty="0" err="1" smtClean="0"/>
              <a:t>umum</a:t>
            </a:r>
            <a:r>
              <a:rPr lang="en-US" sz="2800" dirty="0" smtClean="0"/>
              <a:t> </a:t>
            </a:r>
            <a:r>
              <a:rPr lang="en-US" sz="2800" dirty="0" err="1" smtClean="0"/>
              <a:t>persamaan</a:t>
            </a:r>
            <a:r>
              <a:rPr lang="en-US" sz="2800" dirty="0" smtClean="0"/>
              <a:t>: </a:t>
            </a:r>
          </a:p>
          <a:p>
            <a:pPr>
              <a:buNone/>
            </a:pPr>
            <a:r>
              <a:rPr lang="en-US" sz="2800" dirty="0" smtClean="0"/>
              <a:t>		y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= x</a:t>
            </a:r>
            <a:r>
              <a:rPr lang="en-US" sz="2800" baseline="30000" dirty="0" smtClean="0"/>
              <a:t>3</a:t>
            </a:r>
            <a:r>
              <a:rPr lang="en-US" sz="2800" dirty="0" smtClean="0"/>
              <a:t> + ax + b 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syarat</a:t>
            </a:r>
            <a:r>
              <a:rPr lang="en-US" sz="2800" dirty="0" smtClean="0"/>
              <a:t> 4a</a:t>
            </a:r>
            <a:r>
              <a:rPr lang="en-US" sz="2800" baseline="30000" dirty="0" smtClean="0"/>
              <a:t>3</a:t>
            </a:r>
            <a:r>
              <a:rPr lang="en-US" sz="2800" dirty="0" smtClean="0"/>
              <a:t> + 27b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</a:t>
            </a:r>
            <a:r>
              <a:rPr lang="en-US" sz="2800" dirty="0" smtClean="0">
                <a:sym typeface="Symbol"/>
              </a:rPr>
              <a:t> 0</a:t>
            </a:r>
          </a:p>
          <a:p>
            <a:pPr>
              <a:buNone/>
            </a:pPr>
            <a:endParaRPr lang="en-US" sz="2800" dirty="0" smtClean="0">
              <a:sym typeface="Symbol"/>
            </a:endParaRPr>
          </a:p>
          <a:p>
            <a:r>
              <a:rPr lang="en-US" sz="2800" dirty="0" err="1" smtClean="0">
                <a:sym typeface="Symbol"/>
              </a:rPr>
              <a:t>Tiap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nilai</a:t>
            </a:r>
            <a:r>
              <a:rPr lang="en-US" sz="2800" dirty="0" smtClean="0">
                <a:sym typeface="Symbol"/>
              </a:rPr>
              <a:t> a </a:t>
            </a:r>
            <a:r>
              <a:rPr lang="en-US" sz="2800" dirty="0" err="1" smtClean="0">
                <a:sym typeface="Symbol"/>
              </a:rPr>
              <a:t>dan</a:t>
            </a:r>
            <a:r>
              <a:rPr lang="en-US" sz="2800" dirty="0" smtClean="0">
                <a:sym typeface="Symbol"/>
              </a:rPr>
              <a:t> b </a:t>
            </a:r>
            <a:r>
              <a:rPr lang="en-US" sz="2800" dirty="0" err="1" smtClean="0">
                <a:sym typeface="Symbol"/>
              </a:rPr>
              <a:t>berbeda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memberikan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kurva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eliptik</a:t>
            </a:r>
            <a:r>
              <a:rPr lang="en-US" sz="2800" dirty="0" smtClean="0">
                <a:sym typeface="Symbol"/>
              </a:rPr>
              <a:t> yang </a:t>
            </a:r>
            <a:r>
              <a:rPr lang="en-US" sz="2800" dirty="0" err="1" smtClean="0">
                <a:sym typeface="Symbol"/>
              </a:rPr>
              <a:t>berbeda</a:t>
            </a:r>
            <a:r>
              <a:rPr lang="en-US" sz="2800" dirty="0" smtClean="0">
                <a:sym typeface="Symbol"/>
              </a:rPr>
              <a:t>.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Contoh</a:t>
            </a:r>
            <a:r>
              <a:rPr lang="en-US" sz="2800" dirty="0" smtClean="0"/>
              <a:t>:  y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= x</a:t>
            </a:r>
            <a:r>
              <a:rPr lang="en-US" sz="2800" baseline="30000" dirty="0" smtClean="0"/>
              <a:t>3</a:t>
            </a:r>
            <a:r>
              <a:rPr lang="en-US" sz="2800" dirty="0" smtClean="0"/>
              <a:t> – 4x </a:t>
            </a:r>
          </a:p>
          <a:p>
            <a:pPr lvl="2">
              <a:buNone/>
            </a:pPr>
            <a:r>
              <a:rPr lang="en-US" sz="2800" dirty="0" smtClean="0"/>
              <a:t>		  = x(x – 2)(x + 2)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600200"/>
            <a:ext cx="4413775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905000" y="5943600"/>
            <a:ext cx="592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Sumber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gambar</a:t>
            </a:r>
            <a:r>
              <a:rPr lang="en-US" dirty="0" smtClean="0">
                <a:solidFill>
                  <a:srgbClr val="FF0000"/>
                </a:solidFill>
              </a:rPr>
              <a:t>: Andreas Steffen, Elliptic Curve Cryptography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762000"/>
            <a:ext cx="4724400" cy="4963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685800" y="5943600"/>
            <a:ext cx="7759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Sumber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gambar</a:t>
            </a:r>
            <a:r>
              <a:rPr lang="en-US" dirty="0" smtClean="0">
                <a:solidFill>
                  <a:srgbClr val="FF0000"/>
                </a:solidFill>
              </a:rPr>
              <a:t>: Kevin </a:t>
            </a:r>
            <a:r>
              <a:rPr lang="en-US" dirty="0" err="1" smtClean="0">
                <a:solidFill>
                  <a:srgbClr val="FF0000"/>
                </a:solidFill>
              </a:rPr>
              <a:t>Tirtawinata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Studi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Analisis</a:t>
            </a:r>
            <a:r>
              <a:rPr lang="en-US" dirty="0" smtClean="0">
                <a:solidFill>
                  <a:srgbClr val="FF0000"/>
                </a:solidFill>
              </a:rPr>
              <a:t> Elliptic Curve Cryptography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381000"/>
            <a:ext cx="3590925" cy="535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685800" y="5943600"/>
            <a:ext cx="7759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Sumber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gambar</a:t>
            </a:r>
            <a:r>
              <a:rPr lang="en-US" dirty="0" smtClean="0">
                <a:solidFill>
                  <a:srgbClr val="FF0000"/>
                </a:solidFill>
              </a:rPr>
              <a:t>: Kevin </a:t>
            </a:r>
            <a:r>
              <a:rPr lang="en-US" dirty="0" err="1" smtClean="0">
                <a:solidFill>
                  <a:srgbClr val="FF0000"/>
                </a:solidFill>
              </a:rPr>
              <a:t>Tirtawinata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Studi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Analisis</a:t>
            </a:r>
            <a:r>
              <a:rPr lang="en-US" dirty="0" smtClean="0">
                <a:solidFill>
                  <a:srgbClr val="FF0000"/>
                </a:solidFill>
              </a:rPr>
              <a:t> Elliptic Curve Cryptography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25</a:t>
            </a:fld>
            <a:endParaRPr lang="en-US"/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381000" y="1295400"/>
            <a:ext cx="8534400" cy="2514600"/>
            <a:chOff x="528" y="2448"/>
            <a:chExt cx="4800" cy="1248"/>
          </a:xfrm>
        </p:grpSpPr>
        <p:pic>
          <p:nvPicPr>
            <p:cNvPr id="7" name="Picture 6" descr="EllipticCurves"/>
            <p:cNvPicPr>
              <a:picLocks noChangeAspect="1" noChangeArrowheads="1"/>
            </p:cNvPicPr>
            <p:nvPr/>
          </p:nvPicPr>
          <p:blipFill>
            <a:blip r:embed="rId2" cstate="print">
              <a:lum bright="-12000" contrast="-12000"/>
            </a:blip>
            <a:srcRect/>
            <a:stretch>
              <a:fillRect/>
            </a:stretch>
          </p:blipFill>
          <p:spPr bwMode="auto">
            <a:xfrm>
              <a:off x="528" y="2880"/>
              <a:ext cx="4800" cy="816"/>
            </a:xfrm>
            <a:prstGeom prst="rect">
              <a:avLst/>
            </a:prstGeom>
            <a:solidFill>
              <a:schemeClr val="tx1">
                <a:alpha val="0"/>
              </a:schemeClr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624" y="2448"/>
              <a:ext cx="11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endParaRPr lang="en-US" sz="2400" dirty="0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838200" y="4800600"/>
            <a:ext cx="69887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Sumber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gambar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r>
              <a:rPr lang="en-US" b="1" dirty="0" err="1" smtClean="0">
                <a:solidFill>
                  <a:srgbClr val="FF0000"/>
                </a:solidFill>
              </a:rPr>
              <a:t>Debdeep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Mukhopadhyay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FF3300"/>
                </a:solidFill>
              </a:rPr>
              <a:t>Elliptic Curve Cryptography</a:t>
            </a:r>
            <a:r>
              <a:rPr lang="en-US" b="1" dirty="0" smtClean="0"/>
              <a:t> ,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Dept of Computer Sc and </a:t>
            </a:r>
            <a:r>
              <a:rPr lang="en-US" dirty="0" err="1" smtClean="0">
                <a:solidFill>
                  <a:srgbClr val="FF0000"/>
                </a:solidFill>
              </a:rPr>
              <a:t>Engg</a:t>
            </a:r>
            <a:r>
              <a:rPr lang="en-US" dirty="0" smtClean="0">
                <a:solidFill>
                  <a:srgbClr val="FF0000"/>
                </a:solidFill>
              </a:rPr>
              <a:t> IIT Madras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lnSpcReduction="10000"/>
          </a:bodyPr>
          <a:lstStyle/>
          <a:p>
            <a:r>
              <a:rPr lang="en-US" sz="2800" dirty="0" err="1" smtClean="0"/>
              <a:t>Kurva</a:t>
            </a:r>
            <a:r>
              <a:rPr lang="en-US" sz="2800" dirty="0" smtClean="0"/>
              <a:t> </a:t>
            </a:r>
            <a:r>
              <a:rPr lang="en-US" sz="2800" dirty="0" err="1" smtClean="0"/>
              <a:t>eliptik</a:t>
            </a:r>
            <a:r>
              <a:rPr lang="en-US" sz="2800" dirty="0" smtClean="0"/>
              <a:t> </a:t>
            </a:r>
            <a:r>
              <a:rPr lang="en-US" sz="2800" dirty="0" err="1" smtClean="0"/>
              <a:t>terdefinisi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x,y</a:t>
            </a:r>
            <a:r>
              <a:rPr lang="en-US" sz="2800" dirty="0" smtClean="0"/>
              <a:t> </a:t>
            </a:r>
            <a:r>
              <a:rPr lang="en-US" sz="2800" dirty="0" smtClean="0">
                <a:sym typeface="Symbol"/>
              </a:rPr>
              <a:t> R</a:t>
            </a:r>
          </a:p>
          <a:p>
            <a:endParaRPr lang="en-US" sz="2800" dirty="0" smtClean="0">
              <a:sym typeface="Symbol"/>
            </a:endParaRPr>
          </a:p>
          <a:p>
            <a:r>
              <a:rPr lang="en-US" sz="2800" dirty="0" err="1" smtClean="0">
                <a:sym typeface="Symbol"/>
              </a:rPr>
              <a:t>Didefinisikan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sebuah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titik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bernama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titik</a:t>
            </a:r>
            <a:r>
              <a:rPr lang="en-US" sz="2800" dirty="0" smtClean="0">
                <a:sym typeface="Symbol"/>
              </a:rPr>
              <a:t> O(x, ), </a:t>
            </a:r>
            <a:r>
              <a:rPr lang="en-US" sz="2800" dirty="0" err="1" smtClean="0">
                <a:sym typeface="Symbol"/>
              </a:rPr>
              <a:t>yaitu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titik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pada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i="1" dirty="0" smtClean="0">
                <a:sym typeface="Symbol"/>
              </a:rPr>
              <a:t>infinity.</a:t>
            </a:r>
          </a:p>
          <a:p>
            <a:endParaRPr lang="en-US" sz="2800" i="1" dirty="0" smtClean="0">
              <a:sym typeface="Symbol"/>
            </a:endParaRPr>
          </a:p>
          <a:p>
            <a:r>
              <a:rPr lang="en-US" sz="2800" dirty="0" err="1" smtClean="0">
                <a:sym typeface="Symbol"/>
              </a:rPr>
              <a:t>Titik-titik</a:t>
            </a:r>
            <a:r>
              <a:rPr lang="en-US" sz="2800" dirty="0" smtClean="0">
                <a:sym typeface="Symbol"/>
              </a:rPr>
              <a:t> P(x, y) </a:t>
            </a:r>
            <a:r>
              <a:rPr lang="en-US" sz="2800" dirty="0" err="1" smtClean="0">
                <a:sym typeface="Symbol"/>
              </a:rPr>
              <a:t>pada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kurva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eliptik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bersama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operasi</a:t>
            </a:r>
            <a:r>
              <a:rPr lang="en-US" sz="2800" dirty="0" smtClean="0">
                <a:sym typeface="Symbol"/>
              </a:rPr>
              <a:t> + </a:t>
            </a:r>
            <a:r>
              <a:rPr lang="en-US" sz="2800" dirty="0" err="1" smtClean="0">
                <a:sym typeface="Symbol"/>
              </a:rPr>
              <a:t>membentuk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sebuah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grup</a:t>
            </a:r>
            <a:r>
              <a:rPr lang="en-US" sz="2800" dirty="0" smtClean="0">
                <a:sym typeface="Symbol"/>
              </a:rPr>
              <a:t>.</a:t>
            </a:r>
          </a:p>
          <a:p>
            <a:pPr>
              <a:buNone/>
            </a:pPr>
            <a:r>
              <a:rPr lang="en-US" sz="2800" dirty="0" smtClean="0">
                <a:sym typeface="Symbol"/>
              </a:rPr>
              <a:t>		</a:t>
            </a:r>
            <a:r>
              <a:rPr lang="en-US" sz="2400" dirty="0" err="1" smtClean="0">
                <a:sym typeface="Symbol"/>
              </a:rPr>
              <a:t>Himpunan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grup</a:t>
            </a:r>
            <a:r>
              <a:rPr lang="en-US" sz="2400" dirty="0" smtClean="0">
                <a:sym typeface="Symbol"/>
              </a:rPr>
              <a:t>: </a:t>
            </a:r>
            <a:r>
              <a:rPr lang="en-US" sz="2400" dirty="0" err="1" smtClean="0">
                <a:sym typeface="Symbol"/>
              </a:rPr>
              <a:t>semua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titik</a:t>
            </a:r>
            <a:r>
              <a:rPr lang="en-US" sz="2400" dirty="0" smtClean="0">
                <a:sym typeface="Symbol"/>
              </a:rPr>
              <a:t> P(x, y) </a:t>
            </a:r>
            <a:r>
              <a:rPr lang="en-US" sz="2400" dirty="0" err="1" smtClean="0">
                <a:sym typeface="Symbol"/>
              </a:rPr>
              <a:t>pada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kurva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eliptik</a:t>
            </a:r>
            <a:endParaRPr lang="en-US" sz="2400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		</a:t>
            </a:r>
            <a:r>
              <a:rPr lang="en-US" sz="2400" dirty="0" err="1" smtClean="0">
                <a:sym typeface="Symbol"/>
              </a:rPr>
              <a:t>Operasi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biner</a:t>
            </a:r>
            <a:r>
              <a:rPr lang="en-US" sz="2400" dirty="0" smtClean="0">
                <a:sym typeface="Symbol"/>
              </a:rPr>
              <a:t>	  : +</a:t>
            </a:r>
          </a:p>
          <a:p>
            <a:pPr>
              <a:buNone/>
            </a:pPr>
            <a:endParaRPr lang="en-US" sz="2400" dirty="0" smtClean="0">
              <a:sym typeface="Symbol"/>
            </a:endParaRPr>
          </a:p>
          <a:p>
            <a:r>
              <a:rPr lang="en-US" sz="2800" dirty="0" err="1" smtClean="0">
                <a:sym typeface="Symbol"/>
              </a:rPr>
              <a:t>Penjelasan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kenapa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kurva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eliptik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membentuk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sebuah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grup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dijelaskan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pada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i="1" dirty="0" smtClean="0">
                <a:sym typeface="Symbol"/>
              </a:rPr>
              <a:t>slide-slide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berikut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ini</a:t>
            </a:r>
            <a:r>
              <a:rPr lang="en-US" sz="2800" dirty="0" smtClean="0">
                <a:sym typeface="Symbol"/>
              </a:rPr>
              <a:t>.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Penjumlahan</a:t>
            </a:r>
            <a:r>
              <a:rPr lang="en-US" dirty="0" smtClean="0"/>
              <a:t> </a:t>
            </a:r>
            <a:r>
              <a:rPr lang="en-US" dirty="0" err="1" smtClean="0"/>
              <a:t>Titik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Kurva</a:t>
            </a:r>
            <a:r>
              <a:rPr lang="en-US" dirty="0" smtClean="0"/>
              <a:t> </a:t>
            </a:r>
            <a:r>
              <a:rPr lang="en-US" dirty="0" err="1" smtClean="0"/>
              <a:t>Eliptik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(a) P + Q = 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04800" y="2286000"/>
            <a:ext cx="388099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Penjelasan</a:t>
            </a:r>
            <a:r>
              <a:rPr lang="en-US" sz="2000" dirty="0" smtClean="0"/>
              <a:t> </a:t>
            </a:r>
            <a:r>
              <a:rPr lang="en-US" sz="2000" dirty="0" err="1" smtClean="0"/>
              <a:t>geometri</a:t>
            </a:r>
            <a:r>
              <a:rPr lang="en-US" sz="2000" dirty="0" smtClean="0"/>
              <a:t>:</a:t>
            </a:r>
          </a:p>
          <a:p>
            <a:pPr marL="457200" indent="-457200">
              <a:buAutoNum type="arabicPeriod"/>
            </a:pPr>
            <a:r>
              <a:rPr lang="en-US" sz="2000" dirty="0" err="1" smtClean="0"/>
              <a:t>Tarik</a:t>
            </a:r>
            <a:r>
              <a:rPr lang="en-US" sz="2000" dirty="0" smtClean="0"/>
              <a:t> </a:t>
            </a:r>
            <a:r>
              <a:rPr lang="en-US" sz="2000" dirty="0" err="1" smtClean="0"/>
              <a:t>garis</a:t>
            </a:r>
            <a:r>
              <a:rPr lang="en-US" sz="2000" dirty="0" smtClean="0"/>
              <a:t> </a:t>
            </a:r>
            <a:r>
              <a:rPr lang="en-US" sz="2000" dirty="0" err="1" smtClean="0"/>
              <a:t>melalui</a:t>
            </a:r>
            <a:r>
              <a:rPr lang="en-US" sz="2000" dirty="0" smtClean="0"/>
              <a:t> P </a:t>
            </a:r>
            <a:r>
              <a:rPr lang="en-US" sz="2000" dirty="0" err="1" smtClean="0"/>
              <a:t>dan</a:t>
            </a:r>
            <a:r>
              <a:rPr lang="en-US" sz="2000" dirty="0" smtClean="0"/>
              <a:t> Q</a:t>
            </a:r>
          </a:p>
          <a:p>
            <a:pPr marL="457200" indent="-457200">
              <a:buAutoNum type="arabicPeriod"/>
            </a:pPr>
            <a:r>
              <a:rPr lang="en-US" sz="2000" dirty="0" err="1" smtClean="0"/>
              <a:t>Jika</a:t>
            </a:r>
            <a:r>
              <a:rPr lang="en-US" sz="2000" dirty="0" smtClean="0"/>
              <a:t> P </a:t>
            </a:r>
            <a:r>
              <a:rPr lang="en-US" sz="2000" dirty="0" smtClean="0">
                <a:sym typeface="Symbol"/>
              </a:rPr>
              <a:t> Q, </a:t>
            </a:r>
            <a:r>
              <a:rPr lang="en-US" sz="2000" dirty="0" err="1" smtClean="0">
                <a:sym typeface="Symbol"/>
              </a:rPr>
              <a:t>garis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tersebut</a:t>
            </a:r>
            <a:r>
              <a:rPr lang="en-US" sz="2000" dirty="0" smtClean="0">
                <a:sym typeface="Symbol"/>
              </a:rPr>
              <a:t> </a:t>
            </a:r>
          </a:p>
          <a:p>
            <a:pPr marL="457200" indent="-457200"/>
            <a:r>
              <a:rPr lang="en-US" sz="2000" dirty="0" smtClean="0">
                <a:sym typeface="Symbol"/>
              </a:rPr>
              <a:t>	</a:t>
            </a:r>
            <a:r>
              <a:rPr lang="en-US" sz="2000" dirty="0" err="1" smtClean="0">
                <a:sym typeface="Symbol"/>
              </a:rPr>
              <a:t>memotong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kurva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pada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t</a:t>
            </a:r>
            <a:r>
              <a:rPr lang="en-US" sz="2000" dirty="0" err="1" smtClean="0"/>
              <a:t>itik</a:t>
            </a:r>
            <a:r>
              <a:rPr lang="en-US" sz="2000" dirty="0" smtClean="0"/>
              <a:t>  -R</a:t>
            </a:r>
          </a:p>
          <a:p>
            <a:pPr marL="457200" indent="-457200"/>
            <a:r>
              <a:rPr lang="en-US" sz="2000" dirty="0" smtClean="0"/>
              <a:t>3.     </a:t>
            </a:r>
            <a:r>
              <a:rPr lang="en-US" sz="2000" dirty="0" err="1" smtClean="0"/>
              <a:t>Pencerminan</a:t>
            </a:r>
            <a:r>
              <a:rPr lang="en-US" sz="2000" dirty="0" smtClean="0"/>
              <a:t> </a:t>
            </a:r>
            <a:r>
              <a:rPr lang="en-US" sz="2000" dirty="0" err="1" smtClean="0"/>
              <a:t>titik</a:t>
            </a:r>
            <a:r>
              <a:rPr lang="en-US" sz="2000" dirty="0" smtClean="0"/>
              <a:t> -R </a:t>
            </a:r>
            <a:r>
              <a:rPr lang="en-US" sz="2000" dirty="0" err="1" smtClean="0"/>
              <a:t>terhadap</a:t>
            </a:r>
            <a:endParaRPr lang="en-US" sz="2000" dirty="0" smtClean="0"/>
          </a:p>
          <a:p>
            <a:pPr marL="457200" indent="-457200"/>
            <a:r>
              <a:rPr lang="en-US" sz="2000" dirty="0" smtClean="0"/>
              <a:t>	</a:t>
            </a:r>
            <a:r>
              <a:rPr lang="en-US" sz="2000" dirty="0" err="1" smtClean="0"/>
              <a:t>sumbu</a:t>
            </a:r>
            <a:r>
              <a:rPr lang="en-US" sz="2000" dirty="0" smtClean="0"/>
              <a:t>-x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titik</a:t>
            </a:r>
            <a:r>
              <a:rPr lang="en-US" sz="2000" dirty="0" smtClean="0"/>
              <a:t> R</a:t>
            </a:r>
          </a:p>
          <a:p>
            <a:pPr marL="457200" indent="-457200">
              <a:buAutoNum type="arabicPeriod" startAt="4"/>
            </a:pPr>
            <a:r>
              <a:rPr lang="en-US" sz="2000" dirty="0" err="1" smtClean="0"/>
              <a:t>Titik</a:t>
            </a:r>
            <a:r>
              <a:rPr lang="en-US" sz="2000" dirty="0" smtClean="0"/>
              <a:t> R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hasil</a:t>
            </a:r>
            <a:r>
              <a:rPr lang="en-US" sz="2000" dirty="0" smtClean="0"/>
              <a:t> </a:t>
            </a:r>
          </a:p>
          <a:p>
            <a:pPr marL="457200" indent="-457200"/>
            <a:r>
              <a:rPr lang="en-US" sz="2000" dirty="0" smtClean="0"/>
              <a:t>	</a:t>
            </a:r>
            <a:r>
              <a:rPr lang="en-US" sz="2000" dirty="0" err="1" smtClean="0"/>
              <a:t>penjumlahan</a:t>
            </a:r>
            <a:r>
              <a:rPr lang="en-US" sz="2000" dirty="0" smtClean="0"/>
              <a:t> </a:t>
            </a:r>
            <a:r>
              <a:rPr lang="en-US" sz="2000" dirty="0" err="1" smtClean="0"/>
              <a:t>titik</a:t>
            </a:r>
            <a:r>
              <a:rPr lang="en-US" sz="2000" dirty="0" smtClean="0"/>
              <a:t> P </a:t>
            </a:r>
            <a:r>
              <a:rPr lang="en-US" sz="2000" dirty="0" err="1" smtClean="0"/>
              <a:t>dan</a:t>
            </a:r>
            <a:r>
              <a:rPr lang="en-US" sz="2000" dirty="0" smtClean="0"/>
              <a:t> Q</a:t>
            </a:r>
          </a:p>
          <a:p>
            <a:pPr marL="457200" indent="-457200"/>
            <a:r>
              <a:rPr lang="en-US" sz="2000" dirty="0" smtClean="0"/>
              <a:t> </a:t>
            </a:r>
          </a:p>
          <a:p>
            <a:pPr marL="457200" indent="-457200"/>
            <a:r>
              <a:rPr lang="en-US" sz="2000" dirty="0" err="1" smtClean="0"/>
              <a:t>Keterangan</a:t>
            </a:r>
            <a:r>
              <a:rPr lang="en-US" sz="2000" dirty="0" smtClean="0"/>
              <a:t>:  </a:t>
            </a:r>
            <a:r>
              <a:rPr lang="en-US" sz="2000" dirty="0" err="1" smtClean="0"/>
              <a:t>Jika</a:t>
            </a:r>
            <a:r>
              <a:rPr lang="en-US" sz="2000" dirty="0" smtClean="0"/>
              <a:t> R =(x, y) </a:t>
            </a:r>
            <a:r>
              <a:rPr lang="en-US" sz="2000" dirty="0" err="1" smtClean="0"/>
              <a:t>maka</a:t>
            </a:r>
            <a:r>
              <a:rPr lang="en-US" sz="2000" dirty="0" smtClean="0"/>
              <a:t> –R </a:t>
            </a:r>
          </a:p>
          <a:p>
            <a:pPr marL="457200" indent="-457200"/>
            <a:r>
              <a:rPr lang="en-US" sz="2000" dirty="0" smtClean="0"/>
              <a:t>		       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titik</a:t>
            </a:r>
            <a:r>
              <a:rPr lang="en-US" sz="2000" dirty="0" smtClean="0"/>
              <a:t> (x, -y)</a:t>
            </a:r>
            <a:endParaRPr lang="en-US" sz="20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1447800"/>
            <a:ext cx="4953000" cy="438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3217506" y="6019800"/>
            <a:ext cx="592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Sumber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gambar</a:t>
            </a:r>
            <a:r>
              <a:rPr lang="en-US" dirty="0" smtClean="0">
                <a:solidFill>
                  <a:srgbClr val="FF0000"/>
                </a:solidFill>
              </a:rPr>
              <a:t>: Andreas Steffen, Elliptic Curve Cryptography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1355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(b) P + (-P) = O,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sini</a:t>
            </a:r>
            <a:r>
              <a:rPr lang="en-US" dirty="0" smtClean="0"/>
              <a:t> O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titik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i="1" dirty="0" smtClean="0"/>
              <a:t>infinity </a:t>
            </a:r>
            <a:endParaRPr lang="en-US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1447800"/>
            <a:ext cx="4419600" cy="413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609600" y="1905000"/>
            <a:ext cx="37083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P’= -P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elemen</a:t>
            </a:r>
            <a:r>
              <a:rPr lang="en-US" sz="2400" dirty="0" smtClean="0"/>
              <a:t> </a:t>
            </a:r>
            <a:r>
              <a:rPr lang="en-US" sz="2400" dirty="0" err="1" smtClean="0"/>
              <a:t>invers</a:t>
            </a:r>
            <a:r>
              <a:rPr lang="en-US" sz="2400" dirty="0" smtClean="0"/>
              <a:t>:</a:t>
            </a:r>
          </a:p>
          <a:p>
            <a:r>
              <a:rPr lang="en-US" sz="2400" dirty="0" smtClean="0"/>
              <a:t>   P + P’ = P + (-P) = O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3352800"/>
            <a:ext cx="31887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elemen</a:t>
            </a:r>
            <a:r>
              <a:rPr lang="en-US" sz="2400" dirty="0" smtClean="0"/>
              <a:t> </a:t>
            </a:r>
            <a:r>
              <a:rPr lang="en-US" sz="2400" dirty="0" err="1" smtClean="0"/>
              <a:t>netral</a:t>
            </a:r>
            <a:r>
              <a:rPr lang="en-US" sz="2400" dirty="0" smtClean="0"/>
              <a:t>:</a:t>
            </a:r>
          </a:p>
          <a:p>
            <a:r>
              <a:rPr lang="en-US" sz="2400" dirty="0" smtClean="0"/>
              <a:t>   P + O = O + P = P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286000" y="5715000"/>
            <a:ext cx="592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Sumber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gambar</a:t>
            </a:r>
            <a:r>
              <a:rPr lang="en-US" dirty="0" smtClean="0">
                <a:solidFill>
                  <a:srgbClr val="FF0000"/>
                </a:solidFill>
              </a:rPr>
              <a:t>: Andreas Steffen, Elliptic Curve Cryptography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>
              <a:buNone/>
            </a:pPr>
            <a:r>
              <a:rPr lang="en-US" b="1" dirty="0" err="1" smtClean="0"/>
              <a:t>Penjelasan</a:t>
            </a:r>
            <a:r>
              <a:rPr lang="en-US" b="1" dirty="0" smtClean="0"/>
              <a:t> </a:t>
            </a:r>
            <a:r>
              <a:rPr lang="en-US" b="1" dirty="0" err="1" smtClean="0"/>
              <a:t>Analitik</a:t>
            </a:r>
            <a:endParaRPr lang="en-US" b="1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600200"/>
            <a:ext cx="4327115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533400" y="1524000"/>
            <a:ext cx="39794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/>
              <a:t>Persamaan</a:t>
            </a:r>
            <a:r>
              <a:rPr lang="en-US" sz="2400" dirty="0" smtClean="0"/>
              <a:t> </a:t>
            </a:r>
            <a:r>
              <a:rPr lang="en-US" sz="2400" dirty="0" err="1" smtClean="0"/>
              <a:t>garis</a:t>
            </a:r>
            <a:r>
              <a:rPr lang="en-US" sz="2400" dirty="0" smtClean="0"/>
              <a:t> g:    y = </a:t>
            </a:r>
            <a:r>
              <a:rPr lang="en-US" sz="2400" dirty="0" smtClean="0">
                <a:sym typeface="Symbol"/>
              </a:rPr>
              <a:t>x + 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2362200"/>
            <a:ext cx="21235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Gradien</a:t>
            </a:r>
            <a:r>
              <a:rPr lang="en-US" sz="2400" dirty="0" smtClean="0"/>
              <a:t> </a:t>
            </a:r>
            <a:r>
              <a:rPr lang="en-US" sz="2400" dirty="0" err="1" smtClean="0"/>
              <a:t>garis</a:t>
            </a:r>
            <a:r>
              <a:rPr lang="en-US" sz="2400" dirty="0" smtClean="0"/>
              <a:t> g:</a:t>
            </a:r>
            <a:endParaRPr lang="en-US" sz="2400" dirty="0"/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2819400" y="2209800"/>
          <a:ext cx="1447800" cy="983742"/>
        </p:xfrm>
        <a:graphic>
          <a:graphicData uri="http://schemas.openxmlformats.org/presentationml/2006/ole">
            <p:oleObj spid="_x0000_s4100" name="Equation" r:id="rId4" imgW="990170" imgH="672808" progId="Equation.3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57200" y="3276600"/>
            <a:ext cx="3654527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Perpotongan</a:t>
            </a:r>
            <a:r>
              <a:rPr lang="en-US" sz="2400" dirty="0" smtClean="0"/>
              <a:t> </a:t>
            </a:r>
            <a:r>
              <a:rPr lang="en-US" sz="2400" dirty="0" err="1" smtClean="0"/>
              <a:t>garis</a:t>
            </a:r>
            <a:r>
              <a:rPr lang="en-US" sz="2400" dirty="0" smtClean="0"/>
              <a:t> g </a:t>
            </a:r>
            <a:r>
              <a:rPr lang="en-US" sz="2400" dirty="0" err="1" smtClean="0"/>
              <a:t>dengan</a:t>
            </a:r>
            <a:endParaRPr lang="en-US" sz="2400" dirty="0" smtClean="0"/>
          </a:p>
          <a:p>
            <a:r>
              <a:rPr lang="en-US" sz="2400" dirty="0" smtClean="0"/>
              <a:t> </a:t>
            </a:r>
            <a:r>
              <a:rPr lang="en-US" sz="2400" dirty="0" err="1" smtClean="0"/>
              <a:t>kurva</a:t>
            </a:r>
            <a:r>
              <a:rPr lang="en-US" sz="2400" dirty="0" smtClean="0"/>
              <a:t>: </a:t>
            </a:r>
            <a:r>
              <a:rPr lang="en-US" sz="2400" dirty="0" smtClean="0">
                <a:sym typeface="Symbol"/>
              </a:rPr>
              <a:t> </a:t>
            </a:r>
          </a:p>
          <a:p>
            <a:r>
              <a:rPr lang="en-US" sz="2400" dirty="0" smtClean="0">
                <a:sym typeface="Symbol"/>
              </a:rPr>
              <a:t>     (x + )</a:t>
            </a:r>
            <a:r>
              <a:rPr lang="en-US" sz="2400" baseline="30000" dirty="0" smtClean="0">
                <a:sym typeface="Symbol"/>
              </a:rPr>
              <a:t>2 </a:t>
            </a:r>
            <a:r>
              <a:rPr lang="en-US" sz="2400" dirty="0" smtClean="0">
                <a:sym typeface="Symbol"/>
              </a:rPr>
              <a:t>= x</a:t>
            </a:r>
            <a:r>
              <a:rPr lang="en-US" sz="2400" baseline="30000" dirty="0" smtClean="0">
                <a:sym typeface="Symbol"/>
              </a:rPr>
              <a:t>3</a:t>
            </a:r>
            <a:r>
              <a:rPr lang="en-US" sz="2400" dirty="0" smtClean="0">
                <a:sym typeface="Symbol"/>
              </a:rPr>
              <a:t> + ax + b</a:t>
            </a:r>
          </a:p>
          <a:p>
            <a:endParaRPr lang="en-US" sz="2400" dirty="0" smtClean="0">
              <a:sym typeface="Symbol"/>
            </a:endParaRPr>
          </a:p>
          <a:p>
            <a:r>
              <a:rPr lang="en-US" sz="2400" dirty="0" err="1" smtClean="0">
                <a:sym typeface="Symbol"/>
              </a:rPr>
              <a:t>Koordinat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Titik</a:t>
            </a:r>
            <a:r>
              <a:rPr lang="en-US" sz="2400" dirty="0" smtClean="0">
                <a:sym typeface="Symbol"/>
              </a:rPr>
              <a:t> R: </a:t>
            </a:r>
          </a:p>
          <a:p>
            <a:r>
              <a:rPr lang="en-US" sz="2400" dirty="0" smtClean="0">
                <a:sym typeface="Symbol"/>
              </a:rPr>
              <a:t>    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 = </a:t>
            </a:r>
            <a:r>
              <a:rPr lang="en-US" sz="2400" baseline="30000" dirty="0" smtClean="0">
                <a:sym typeface="Symbol"/>
              </a:rPr>
              <a:t>2 </a:t>
            </a:r>
            <a:r>
              <a:rPr lang="en-US" sz="2400" dirty="0" smtClean="0">
                <a:sym typeface="Symbol"/>
              </a:rPr>
              <a:t>–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p</a:t>
            </a:r>
            <a:r>
              <a:rPr lang="en-US" sz="2400" dirty="0" smtClean="0">
                <a:sym typeface="Symbol"/>
              </a:rPr>
              <a:t> –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q</a:t>
            </a:r>
            <a:endParaRPr lang="en-US" sz="2400" baseline="-25000" dirty="0" smtClean="0">
              <a:sym typeface="Symbol"/>
            </a:endParaRPr>
          </a:p>
          <a:p>
            <a:r>
              <a:rPr lang="en-US" sz="2400" dirty="0" smtClean="0">
                <a:sym typeface="Symbol"/>
              </a:rPr>
              <a:t>     y</a:t>
            </a:r>
            <a:r>
              <a:rPr lang="en-US" sz="2400" baseline="-25000" dirty="0" smtClean="0">
                <a:sym typeface="Symbol"/>
              </a:rPr>
              <a:t>r </a:t>
            </a:r>
            <a:r>
              <a:rPr lang="en-US" sz="2400" dirty="0" smtClean="0">
                <a:sym typeface="Symbol"/>
              </a:rPr>
              <a:t>= (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p</a:t>
            </a:r>
            <a:r>
              <a:rPr lang="en-US" sz="2400" dirty="0" smtClean="0">
                <a:sym typeface="Symbol"/>
              </a:rPr>
              <a:t> –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 – </a:t>
            </a:r>
            <a:r>
              <a:rPr lang="en-US" sz="2400" dirty="0" err="1" smtClean="0">
                <a:sym typeface="Symbol"/>
              </a:rPr>
              <a:t>y</a:t>
            </a:r>
            <a:r>
              <a:rPr lang="en-US" sz="2400" baseline="-25000" dirty="0" err="1" smtClean="0">
                <a:sym typeface="Symbol"/>
              </a:rPr>
              <a:t>p</a:t>
            </a:r>
            <a:r>
              <a:rPr lang="en-US" sz="2400" dirty="0" smtClean="0"/>
              <a:t>  </a:t>
            </a:r>
          </a:p>
          <a:p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3217506" y="6019800"/>
            <a:ext cx="592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Sumber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gambar</a:t>
            </a:r>
            <a:r>
              <a:rPr lang="en-US" dirty="0" smtClean="0">
                <a:solidFill>
                  <a:srgbClr val="FF0000"/>
                </a:solidFill>
              </a:rPr>
              <a:t>: Andreas Steffen, Elliptic Curve Cryptography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Pengantar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sz="2400" dirty="0" err="1" smtClean="0">
                <a:ea typeface="ＭＳ Ｐゴシック" pitchFamily="-107" charset="-128"/>
              </a:rPr>
              <a:t>Sebagian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besar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kriptografi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kunci-publik</a:t>
            </a:r>
            <a:r>
              <a:rPr lang="en-US" sz="2400" dirty="0" smtClean="0">
                <a:ea typeface="ＭＳ Ｐゴシック" pitchFamily="-107" charset="-128"/>
              </a:rPr>
              <a:t> ( </a:t>
            </a:r>
            <a:r>
              <a:rPr lang="en-US" sz="2400" dirty="0" err="1" smtClean="0">
                <a:ea typeface="ＭＳ Ｐゴシック" pitchFamily="-107" charset="-128"/>
              </a:rPr>
              <a:t>seperti</a:t>
            </a:r>
            <a:r>
              <a:rPr lang="en-US" sz="2400" dirty="0" smtClean="0">
                <a:ea typeface="ＭＳ Ｐゴシック" pitchFamily="-107" charset="-128"/>
              </a:rPr>
              <a:t> RSA, </a:t>
            </a:r>
            <a:r>
              <a:rPr lang="en-US" sz="2400" dirty="0" err="1" smtClean="0">
                <a:ea typeface="ＭＳ Ｐゴシック" pitchFamily="-107" charset="-128"/>
              </a:rPr>
              <a:t>ElGamal</a:t>
            </a:r>
            <a:r>
              <a:rPr lang="en-US" sz="2400" dirty="0" smtClean="0">
                <a:ea typeface="ＭＳ Ｐゴシック" pitchFamily="-107" charset="-128"/>
              </a:rPr>
              <a:t>, </a:t>
            </a:r>
            <a:r>
              <a:rPr lang="en-US" sz="2400" dirty="0" err="1" smtClean="0">
                <a:ea typeface="ＭＳ Ｐゴシック" pitchFamily="-107" charset="-128"/>
              </a:rPr>
              <a:t>Diffie</a:t>
            </a:r>
            <a:r>
              <a:rPr lang="en-US" sz="2400" dirty="0" smtClean="0">
                <a:ea typeface="ＭＳ Ｐゴシック" pitchFamily="-107" charset="-128"/>
              </a:rPr>
              <a:t>-Hellman) </a:t>
            </a:r>
            <a:r>
              <a:rPr lang="en-US" sz="2400" dirty="0" err="1" smtClean="0">
                <a:ea typeface="ＭＳ Ｐゴシック" pitchFamily="-107" charset="-128"/>
              </a:rPr>
              <a:t>menggunakan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i="1" dirty="0" smtClean="0">
                <a:ea typeface="ＭＳ Ｐゴシック" pitchFamily="-107" charset="-128"/>
              </a:rPr>
              <a:t>integer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dengan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bilangan</a:t>
            </a:r>
            <a:r>
              <a:rPr lang="en-US" sz="2400" dirty="0" smtClean="0">
                <a:ea typeface="ＭＳ Ｐゴシック" pitchFamily="-107" charset="-128"/>
              </a:rPr>
              <a:t> yang </a:t>
            </a:r>
            <a:r>
              <a:rPr lang="en-US" sz="2400" dirty="0" err="1" smtClean="0">
                <a:ea typeface="ＭＳ Ｐゴシック" pitchFamily="-107" charset="-128"/>
              </a:rPr>
              <a:t>sangat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besar</a:t>
            </a:r>
            <a:r>
              <a:rPr lang="en-US" sz="2400" dirty="0" smtClean="0">
                <a:ea typeface="ＭＳ Ｐゴシック" pitchFamily="-107" charset="-128"/>
              </a:rPr>
              <a:t>.</a:t>
            </a:r>
          </a:p>
          <a:p>
            <a:pPr>
              <a:defRPr/>
            </a:pPr>
            <a:endParaRPr lang="en-US" sz="2400" dirty="0" smtClean="0">
              <a:ea typeface="ＭＳ Ｐゴシック" pitchFamily="-107" charset="-128"/>
            </a:endParaRPr>
          </a:p>
          <a:p>
            <a:pPr>
              <a:defRPr/>
            </a:pPr>
            <a:r>
              <a:rPr lang="en-US" sz="2400" dirty="0" err="1" smtClean="0">
                <a:ea typeface="ＭＳ Ｐゴシック" pitchFamily="-107" charset="-128"/>
              </a:rPr>
              <a:t>Sistem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seperti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itu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memiliki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masalah</a:t>
            </a:r>
            <a:r>
              <a:rPr lang="en-US" sz="2400" dirty="0" smtClean="0">
                <a:ea typeface="ＭＳ Ｐゴシック" pitchFamily="-107" charset="-128"/>
              </a:rPr>
              <a:t> yang </a:t>
            </a:r>
            <a:r>
              <a:rPr lang="en-US" sz="2400" dirty="0" err="1" smtClean="0">
                <a:ea typeface="ＭＳ Ｐゴシック" pitchFamily="-107" charset="-128"/>
              </a:rPr>
              <a:t>signifikan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dalam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menyimpan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dan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memproses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kunci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dan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pesan</a:t>
            </a:r>
            <a:r>
              <a:rPr lang="en-US" sz="2400" dirty="0" smtClean="0">
                <a:ea typeface="ＭＳ Ｐゴシック" pitchFamily="-107" charset="-128"/>
              </a:rPr>
              <a:t>.</a:t>
            </a:r>
          </a:p>
          <a:p>
            <a:pPr>
              <a:defRPr/>
            </a:pPr>
            <a:endParaRPr lang="en-US" sz="2400" dirty="0" smtClean="0">
              <a:ea typeface="ＭＳ Ｐゴシック" pitchFamily="-107" charset="-128"/>
            </a:endParaRPr>
          </a:p>
          <a:p>
            <a:pPr>
              <a:defRPr/>
            </a:pPr>
            <a:r>
              <a:rPr lang="en-US" sz="2400" dirty="0" err="1" smtClean="0">
                <a:ea typeface="ＭＳ Ｐゴシック" pitchFamily="-107" charset="-128"/>
              </a:rPr>
              <a:t>Sebagai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alternatif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adalah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menggunakan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kurva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eliptik</a:t>
            </a:r>
            <a:r>
              <a:rPr lang="en-US" sz="2400" dirty="0" smtClean="0">
                <a:ea typeface="ＭＳ Ｐゴシック" pitchFamily="-107" charset="-128"/>
              </a:rPr>
              <a:t> (</a:t>
            </a:r>
            <a:r>
              <a:rPr lang="en-US" sz="2400" i="1" dirty="0" smtClean="0">
                <a:ea typeface="ＭＳ Ｐゴシック" pitchFamily="-107" charset="-128"/>
              </a:rPr>
              <a:t>elliptic curve</a:t>
            </a:r>
            <a:r>
              <a:rPr lang="en-US" sz="2400" dirty="0" smtClean="0">
                <a:ea typeface="ＭＳ Ｐゴシック" pitchFamily="-107" charset="-128"/>
              </a:rPr>
              <a:t>). </a:t>
            </a:r>
          </a:p>
          <a:p>
            <a:pPr>
              <a:defRPr/>
            </a:pPr>
            <a:endParaRPr lang="en-US" sz="2400" dirty="0" smtClean="0">
              <a:ea typeface="ＭＳ Ｐゴシック" pitchFamily="-107" charset="-128"/>
            </a:endParaRPr>
          </a:p>
          <a:p>
            <a:pPr>
              <a:defRPr/>
            </a:pPr>
            <a:r>
              <a:rPr lang="en-US" sz="2400" dirty="0" err="1" smtClean="0">
                <a:ea typeface="ＭＳ Ｐゴシック" pitchFamily="-107" charset="-128"/>
              </a:rPr>
              <a:t>Komputasi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dengan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kurva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eliptik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menawarkan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keamanan</a:t>
            </a:r>
            <a:r>
              <a:rPr lang="en-US" sz="2400" dirty="0" smtClean="0">
                <a:ea typeface="ＭＳ Ｐゴシック" pitchFamily="-107" charset="-128"/>
              </a:rPr>
              <a:t> yang </a:t>
            </a:r>
            <a:r>
              <a:rPr lang="en-US" sz="2400" dirty="0" err="1" smtClean="0">
                <a:ea typeface="ＭＳ Ｐゴシック" pitchFamily="-107" charset="-128"/>
              </a:rPr>
              <a:t>sama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dengan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ukuran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kunci</a:t>
            </a:r>
            <a:r>
              <a:rPr lang="en-US" sz="2400" dirty="0" smtClean="0">
                <a:ea typeface="ＭＳ Ｐゴシック" pitchFamily="-107" charset="-128"/>
              </a:rPr>
              <a:t> yang </a:t>
            </a:r>
            <a:r>
              <a:rPr lang="en-US" sz="2400" dirty="0" err="1" smtClean="0">
                <a:ea typeface="ＭＳ Ｐゴシック" pitchFamily="-107" charset="-128"/>
              </a:rPr>
              <a:t>lebih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kecil</a:t>
            </a:r>
            <a:r>
              <a:rPr lang="en-US" sz="2400" dirty="0" smtClean="0">
                <a:ea typeface="ＭＳ Ｐゴシック" pitchFamily="-107" charset="-128"/>
              </a:rPr>
              <a:t>.  </a:t>
            </a:r>
          </a:p>
          <a:p>
            <a:pPr>
              <a:defRPr/>
            </a:pPr>
            <a:endParaRPr lang="en-US" sz="2400" dirty="0" smtClean="0">
              <a:ea typeface="ＭＳ Ｐゴシック" pitchFamily="-107" charset="-128"/>
            </a:endParaRPr>
          </a:p>
          <a:p>
            <a:pPr>
              <a:defRPr/>
            </a:pPr>
            <a:r>
              <a:rPr lang="en-US" sz="2400" dirty="0" err="1" smtClean="0">
                <a:ea typeface="ＭＳ Ｐゴシック" pitchFamily="-107" charset="-128"/>
              </a:rPr>
              <a:t>Kriptografi</a:t>
            </a:r>
            <a:r>
              <a:rPr lang="en-US" sz="2400" dirty="0" smtClean="0">
                <a:ea typeface="ＭＳ Ｐゴシック" pitchFamily="-107" charset="-128"/>
              </a:rPr>
              <a:t> yang </a:t>
            </a:r>
            <a:r>
              <a:rPr lang="en-US" sz="2400" dirty="0" err="1" smtClean="0">
                <a:ea typeface="ＭＳ Ｐゴシック" pitchFamily="-107" charset="-128"/>
              </a:rPr>
              <a:t>menggunakan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kurva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eliptik</a:t>
            </a:r>
            <a:r>
              <a:rPr lang="en-US" sz="2400" dirty="0" smtClean="0">
                <a:ea typeface="ＭＳ Ｐゴシック" pitchFamily="-107" charset="-128"/>
              </a:rPr>
              <a:t> </a:t>
            </a:r>
            <a:r>
              <a:rPr lang="en-US" sz="2400" dirty="0" err="1" smtClean="0">
                <a:ea typeface="ＭＳ Ｐゴシック" pitchFamily="-107" charset="-128"/>
              </a:rPr>
              <a:t>dinamakan</a:t>
            </a:r>
            <a:r>
              <a:rPr lang="en-US" sz="2400" i="1" dirty="0" smtClean="0">
                <a:ea typeface="ＭＳ Ｐゴシック" pitchFamily="-107" charset="-128"/>
              </a:rPr>
              <a:t> Elliptic Curve Cryptography</a:t>
            </a:r>
            <a:r>
              <a:rPr lang="en-US" sz="2400" dirty="0" smtClean="0">
                <a:ea typeface="ＭＳ Ｐゴシック" pitchFamily="-107" charset="-128"/>
              </a:rPr>
              <a:t> (ECC). </a:t>
            </a:r>
          </a:p>
          <a:p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784199" y="5867400"/>
            <a:ext cx="53598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solidFill>
                  <a:srgbClr val="FF0000"/>
                </a:solidFill>
              </a:rPr>
              <a:t>Sumber</a:t>
            </a:r>
            <a:r>
              <a:rPr lang="en-US" sz="1600" dirty="0" smtClean="0">
                <a:solidFill>
                  <a:srgbClr val="FF0000"/>
                </a:solidFill>
              </a:rPr>
              <a:t>: William Stallings, </a:t>
            </a:r>
            <a:r>
              <a:rPr lang="en-US" sz="1600" dirty="0" smtClean="0">
                <a:solidFill>
                  <a:srgbClr val="FF0000"/>
                </a:solidFill>
                <a:ea typeface="ＭＳ Ｐゴシック" pitchFamily="-107" charset="-128"/>
              </a:rPr>
              <a:t>Cryptography and Network Security</a:t>
            </a:r>
            <a:br>
              <a:rPr lang="en-US" sz="1600" dirty="0" smtClean="0">
                <a:solidFill>
                  <a:srgbClr val="FF0000"/>
                </a:solidFill>
                <a:ea typeface="ＭＳ Ｐゴシック" pitchFamily="-107" charset="-128"/>
              </a:rPr>
            </a:br>
            <a:r>
              <a:rPr lang="en-US" sz="1600" dirty="0" smtClean="0">
                <a:solidFill>
                  <a:srgbClr val="FF0000"/>
                </a:solidFill>
                <a:ea typeface="ＭＳ Ｐゴシック" pitchFamily="-107" charset="-128"/>
              </a:rPr>
              <a:t>Chapter 10, 5</a:t>
            </a:r>
            <a:r>
              <a:rPr lang="en-US" sz="1600" baseline="30000" dirty="0" smtClean="0">
                <a:solidFill>
                  <a:srgbClr val="FF0000"/>
                </a:solidFill>
                <a:ea typeface="ＭＳ Ｐゴシック" pitchFamily="-107" charset="-128"/>
              </a:rPr>
              <a:t>th</a:t>
            </a:r>
            <a:r>
              <a:rPr lang="en-US" sz="1600" dirty="0" smtClean="0">
                <a:solidFill>
                  <a:srgbClr val="FF0000"/>
                </a:solidFill>
                <a:ea typeface="ＭＳ Ｐゴシック" pitchFamily="-107" charset="-128"/>
              </a:rPr>
              <a:t> Edition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dirty="0" err="1" smtClean="0"/>
              <a:t>Contoh</a:t>
            </a:r>
            <a:r>
              <a:rPr lang="en-US" sz="2400" dirty="0" smtClean="0"/>
              <a:t>: </a:t>
            </a:r>
            <a:r>
              <a:rPr lang="en-US" sz="2400" dirty="0" err="1" smtClean="0"/>
              <a:t>Kurva</a:t>
            </a:r>
            <a:r>
              <a:rPr lang="en-US" sz="2400" dirty="0" smtClean="0"/>
              <a:t> </a:t>
            </a:r>
            <a:r>
              <a:rPr lang="en-US" sz="2400" dirty="0" err="1" smtClean="0"/>
              <a:t>eliptik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3300"/>
                </a:solidFill>
                <a:latin typeface="Calibri" pitchFamily="34" charset="0"/>
              </a:rPr>
              <a:t>y</a:t>
            </a:r>
            <a:r>
              <a:rPr lang="en-US" sz="2400" baseline="30000" dirty="0" smtClean="0">
                <a:solidFill>
                  <a:srgbClr val="FF3300"/>
                </a:solidFill>
                <a:latin typeface="Calibri" pitchFamily="34" charset="0"/>
              </a:rPr>
              <a:t>2</a:t>
            </a:r>
            <a:r>
              <a:rPr lang="en-US" sz="2400" dirty="0" smtClean="0">
                <a:solidFill>
                  <a:srgbClr val="FF3300"/>
                </a:solidFill>
                <a:latin typeface="Calibri" pitchFamily="34" charset="0"/>
              </a:rPr>
              <a:t> = x</a:t>
            </a:r>
            <a:r>
              <a:rPr lang="en-US" sz="2400" baseline="30000" dirty="0" smtClean="0">
                <a:solidFill>
                  <a:srgbClr val="FF3300"/>
                </a:solidFill>
                <a:latin typeface="Calibri" pitchFamily="34" charset="0"/>
              </a:rPr>
              <a:t>3</a:t>
            </a:r>
            <a:r>
              <a:rPr lang="en-US" sz="2400" dirty="0" smtClean="0">
                <a:solidFill>
                  <a:srgbClr val="FF3300"/>
                </a:solidFill>
                <a:latin typeface="Calibri" pitchFamily="34" charset="0"/>
              </a:rPr>
              <a:t> + 2x + 4</a:t>
            </a:r>
            <a:r>
              <a:rPr lang="en-US" sz="2400" dirty="0" smtClean="0">
                <a:latin typeface="Calibri" pitchFamily="34" charset="0"/>
              </a:rPr>
              <a:t> </a:t>
            </a:r>
          </a:p>
          <a:p>
            <a:pPr>
              <a:buNone/>
            </a:pPr>
            <a:r>
              <a:rPr lang="en-US" sz="2400" dirty="0" smtClean="0">
                <a:latin typeface="Calibri" pitchFamily="34" charset="0"/>
              </a:rPr>
              <a:t>	  </a:t>
            </a:r>
            <a:r>
              <a:rPr lang="en-US" sz="2400" dirty="0" err="1" smtClean="0">
                <a:latin typeface="Calibri" pitchFamily="34" charset="0"/>
              </a:rPr>
              <a:t>Misalkan</a:t>
            </a:r>
            <a:r>
              <a:rPr lang="en-US" sz="2400" dirty="0" smtClean="0">
                <a:latin typeface="Calibri" pitchFamily="34" charset="0"/>
              </a:rPr>
              <a:t> P(2, 4) </a:t>
            </a:r>
            <a:r>
              <a:rPr lang="en-US" sz="2400" dirty="0" err="1" smtClean="0">
                <a:latin typeface="Calibri" pitchFamily="34" charset="0"/>
              </a:rPr>
              <a:t>dan</a:t>
            </a:r>
            <a:r>
              <a:rPr lang="en-US" sz="2400" dirty="0" smtClean="0">
                <a:latin typeface="Calibri" pitchFamily="34" charset="0"/>
              </a:rPr>
              <a:t> Q(0, 2) </a:t>
            </a:r>
            <a:r>
              <a:rPr lang="en-US" sz="2400" dirty="0" err="1" smtClean="0">
                <a:latin typeface="Calibri" pitchFamily="34" charset="0"/>
              </a:rPr>
              <a:t>dua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titik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pada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kurva</a:t>
            </a:r>
            <a:endParaRPr lang="en-US" sz="2400" dirty="0" smtClean="0">
              <a:latin typeface="Calibri" pitchFamily="34" charset="0"/>
            </a:endParaRPr>
          </a:p>
          <a:p>
            <a:pPr>
              <a:buNone/>
            </a:pPr>
            <a:r>
              <a:rPr lang="en-US" sz="2400" dirty="0" smtClean="0">
                <a:latin typeface="Calibri" pitchFamily="34" charset="0"/>
              </a:rPr>
              <a:t>	  </a:t>
            </a:r>
            <a:r>
              <a:rPr lang="en-US" sz="2400" dirty="0" err="1" smtClean="0">
                <a:latin typeface="Calibri" pitchFamily="34" charset="0"/>
              </a:rPr>
              <a:t>Penjumlahan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titik</a:t>
            </a:r>
            <a:r>
              <a:rPr lang="en-US" sz="2400" dirty="0" smtClean="0">
                <a:latin typeface="Calibri" pitchFamily="34" charset="0"/>
              </a:rPr>
              <a:t>: P + Q = R. </a:t>
            </a:r>
            <a:r>
              <a:rPr lang="en-US" sz="2400" dirty="0" err="1" smtClean="0">
                <a:latin typeface="Calibri" pitchFamily="34" charset="0"/>
              </a:rPr>
              <a:t>Tentukan</a:t>
            </a:r>
            <a:r>
              <a:rPr lang="en-US" sz="2400" dirty="0" smtClean="0">
                <a:latin typeface="Calibri" pitchFamily="34" charset="0"/>
              </a:rPr>
              <a:t> R!</a:t>
            </a:r>
          </a:p>
          <a:p>
            <a:pPr>
              <a:buNone/>
            </a:pPr>
            <a:r>
              <a:rPr lang="en-US" sz="2400" dirty="0" smtClean="0">
                <a:latin typeface="Calibri" pitchFamily="34" charset="0"/>
              </a:rPr>
              <a:t> 	  </a:t>
            </a:r>
            <a:r>
              <a:rPr lang="en-US" sz="2400" dirty="0" err="1" smtClean="0">
                <a:latin typeface="Calibri" pitchFamily="34" charset="0"/>
              </a:rPr>
              <a:t>Langkah-langkah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menghitung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koordinat</a:t>
            </a:r>
            <a:r>
              <a:rPr lang="en-US" sz="2400" dirty="0" smtClean="0">
                <a:latin typeface="Calibri" pitchFamily="34" charset="0"/>
              </a:rPr>
              <a:t> R:</a:t>
            </a:r>
          </a:p>
          <a:p>
            <a:pPr marL="738188" indent="-273050"/>
            <a:r>
              <a:rPr lang="en-US" sz="2400" dirty="0" err="1" smtClean="0">
                <a:latin typeface="Calibri" pitchFamily="34" charset="0"/>
              </a:rPr>
              <a:t>Gradien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garis</a:t>
            </a:r>
            <a:r>
              <a:rPr lang="en-US" sz="2400" dirty="0" smtClean="0">
                <a:latin typeface="Calibri" pitchFamily="34" charset="0"/>
              </a:rPr>
              <a:t> g: </a:t>
            </a:r>
            <a:r>
              <a:rPr lang="en-US" sz="2400" dirty="0" smtClean="0">
                <a:latin typeface="Calibri" pitchFamily="34" charset="0"/>
                <a:sym typeface="Symbol"/>
              </a:rPr>
              <a:t> = (</a:t>
            </a:r>
            <a:r>
              <a:rPr lang="en-US" sz="2400" dirty="0" err="1" smtClean="0">
                <a:latin typeface="Calibri" pitchFamily="34" charset="0"/>
                <a:sym typeface="Symbol"/>
              </a:rPr>
              <a:t>y</a:t>
            </a:r>
            <a:r>
              <a:rPr lang="en-US" sz="2400" baseline="-25000" dirty="0" err="1" smtClean="0">
                <a:latin typeface="Calibri" pitchFamily="34" charset="0"/>
                <a:sym typeface="Symbol"/>
              </a:rPr>
              <a:t>p</a:t>
            </a:r>
            <a:r>
              <a:rPr lang="en-US" sz="2400" dirty="0" smtClean="0">
                <a:latin typeface="Calibri" pitchFamily="34" charset="0"/>
                <a:sym typeface="Symbol"/>
              </a:rPr>
              <a:t> – </a:t>
            </a:r>
            <a:r>
              <a:rPr lang="en-US" sz="2400" dirty="0" err="1" smtClean="0">
                <a:latin typeface="Calibri" pitchFamily="34" charset="0"/>
                <a:sym typeface="Symbol"/>
              </a:rPr>
              <a:t>y</a:t>
            </a:r>
            <a:r>
              <a:rPr lang="en-US" sz="2400" baseline="-25000" dirty="0" err="1" smtClean="0">
                <a:latin typeface="Calibri" pitchFamily="34" charset="0"/>
                <a:sym typeface="Symbol"/>
              </a:rPr>
              <a:t>q</a:t>
            </a:r>
            <a:r>
              <a:rPr lang="en-US" sz="2400" dirty="0" smtClean="0">
                <a:latin typeface="Calibri" pitchFamily="34" charset="0"/>
                <a:sym typeface="Symbol"/>
              </a:rPr>
              <a:t>)/(</a:t>
            </a:r>
            <a:r>
              <a:rPr lang="en-US" sz="2400" dirty="0" err="1" smtClean="0">
                <a:latin typeface="Calibri" pitchFamily="34" charset="0"/>
                <a:sym typeface="Symbol"/>
              </a:rPr>
              <a:t>x</a:t>
            </a:r>
            <a:r>
              <a:rPr lang="en-US" sz="2400" baseline="-25000" dirty="0" err="1" smtClean="0">
                <a:latin typeface="Calibri" pitchFamily="34" charset="0"/>
                <a:sym typeface="Symbol"/>
              </a:rPr>
              <a:t>p</a:t>
            </a:r>
            <a:r>
              <a:rPr lang="en-US" sz="2400" dirty="0" smtClean="0">
                <a:latin typeface="Calibri" pitchFamily="34" charset="0"/>
                <a:sym typeface="Symbol"/>
              </a:rPr>
              <a:t> – </a:t>
            </a:r>
            <a:r>
              <a:rPr lang="en-US" sz="2400" dirty="0" err="1" smtClean="0">
                <a:latin typeface="Calibri" pitchFamily="34" charset="0"/>
                <a:sym typeface="Symbol"/>
              </a:rPr>
              <a:t>x</a:t>
            </a:r>
            <a:r>
              <a:rPr lang="en-US" sz="2400" baseline="-25000" dirty="0" err="1" smtClean="0">
                <a:latin typeface="Calibri" pitchFamily="34" charset="0"/>
                <a:sym typeface="Symbol"/>
              </a:rPr>
              <a:t>q</a:t>
            </a:r>
            <a:r>
              <a:rPr lang="en-US" sz="2400" dirty="0" smtClean="0">
                <a:latin typeface="Calibri" pitchFamily="34" charset="0"/>
                <a:sym typeface="Symbol"/>
              </a:rPr>
              <a:t>) =(4 – 2)/(2 – 0) = 1</a:t>
            </a:r>
          </a:p>
          <a:p>
            <a:pPr marL="738188" indent="-273050"/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 = </a:t>
            </a:r>
            <a:r>
              <a:rPr lang="en-US" sz="2400" baseline="30000" dirty="0" smtClean="0">
                <a:sym typeface="Symbol"/>
              </a:rPr>
              <a:t>2 </a:t>
            </a:r>
            <a:r>
              <a:rPr lang="en-US" sz="2400" dirty="0" smtClean="0">
                <a:sym typeface="Symbol"/>
              </a:rPr>
              <a:t>–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p</a:t>
            </a:r>
            <a:r>
              <a:rPr lang="en-US" sz="2400" dirty="0" smtClean="0">
                <a:sym typeface="Symbol"/>
              </a:rPr>
              <a:t> –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  </a:t>
            </a:r>
            <a:r>
              <a:rPr lang="en-US" sz="2400" dirty="0" smtClean="0">
                <a:latin typeface="Calibri" pitchFamily="34" charset="0"/>
              </a:rPr>
              <a:t>= 1</a:t>
            </a:r>
            <a:r>
              <a:rPr lang="en-US" sz="2400" baseline="30000" dirty="0" smtClean="0">
                <a:latin typeface="Calibri" pitchFamily="34" charset="0"/>
              </a:rPr>
              <a:t>2</a:t>
            </a:r>
            <a:r>
              <a:rPr lang="en-US" sz="2400" dirty="0" smtClean="0">
                <a:latin typeface="Calibri" pitchFamily="34" charset="0"/>
              </a:rPr>
              <a:t> – 2  – 0 = –1   	</a:t>
            </a:r>
          </a:p>
          <a:p>
            <a:pPr marL="738188" indent="-273050"/>
            <a:r>
              <a:rPr lang="en-US" sz="2400" dirty="0" smtClean="0">
                <a:sym typeface="Symbol"/>
              </a:rPr>
              <a:t>y</a:t>
            </a:r>
            <a:r>
              <a:rPr lang="en-US" sz="2400" baseline="-25000" dirty="0" smtClean="0">
                <a:sym typeface="Symbol"/>
              </a:rPr>
              <a:t>r </a:t>
            </a:r>
            <a:r>
              <a:rPr lang="en-US" sz="2400" dirty="0" smtClean="0">
                <a:sym typeface="Symbol"/>
              </a:rPr>
              <a:t>= (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p</a:t>
            </a:r>
            <a:r>
              <a:rPr lang="en-US" sz="2400" dirty="0" smtClean="0">
                <a:sym typeface="Symbol"/>
              </a:rPr>
              <a:t> –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 – </a:t>
            </a:r>
            <a:r>
              <a:rPr lang="en-US" sz="2400" dirty="0" err="1" smtClean="0">
                <a:sym typeface="Symbol"/>
              </a:rPr>
              <a:t>y</a:t>
            </a:r>
            <a:r>
              <a:rPr lang="en-US" sz="2400" baseline="-25000" dirty="0" err="1" smtClean="0">
                <a:sym typeface="Symbol"/>
              </a:rPr>
              <a:t>p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Calibri" pitchFamily="34" charset="0"/>
              </a:rPr>
              <a:t>= 1(2 – (-1)) – 4 = –1</a:t>
            </a:r>
          </a:p>
          <a:p>
            <a:pPr marL="738188" indent="-273050"/>
            <a:r>
              <a:rPr lang="en-US" sz="2400" dirty="0" err="1" smtClean="0">
                <a:latin typeface="Calibri" pitchFamily="34" charset="0"/>
              </a:rPr>
              <a:t>Jadi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koordinat</a:t>
            </a:r>
            <a:r>
              <a:rPr lang="en-US" sz="2400" dirty="0" smtClean="0">
                <a:latin typeface="Calibri" pitchFamily="34" charset="0"/>
              </a:rPr>
              <a:t> R(-1, -1) </a:t>
            </a:r>
          </a:p>
          <a:p>
            <a:pPr marL="738188" indent="-273050"/>
            <a:r>
              <a:rPr lang="en-US" sz="2400" dirty="0" err="1" smtClean="0">
                <a:latin typeface="Calibri" pitchFamily="34" charset="0"/>
              </a:rPr>
              <a:t>Periksa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apakah</a:t>
            </a:r>
            <a:r>
              <a:rPr lang="en-US" sz="2400" dirty="0" smtClean="0">
                <a:latin typeface="Calibri" pitchFamily="34" charset="0"/>
              </a:rPr>
              <a:t> R(-1, -1) </a:t>
            </a:r>
            <a:r>
              <a:rPr lang="en-US" sz="2400" dirty="0" err="1" smtClean="0">
                <a:latin typeface="Calibri" pitchFamily="34" charset="0"/>
              </a:rPr>
              <a:t>sebuah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titik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pada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kurva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</a:rPr>
              <a:t>eliptik</a:t>
            </a:r>
            <a:r>
              <a:rPr lang="en-US" sz="2400" dirty="0" smtClean="0">
                <a:latin typeface="Calibri" pitchFamily="34" charset="0"/>
              </a:rPr>
              <a:t>:</a:t>
            </a:r>
          </a:p>
          <a:p>
            <a:pPr marL="738188" indent="-273050">
              <a:buNone/>
            </a:pPr>
            <a:r>
              <a:rPr lang="en-US" sz="2400" dirty="0" smtClean="0">
                <a:latin typeface="Calibri" pitchFamily="34" charset="0"/>
              </a:rPr>
              <a:t>   		</a:t>
            </a:r>
            <a:r>
              <a:rPr lang="en-US" sz="2400" dirty="0" smtClean="0">
                <a:solidFill>
                  <a:srgbClr val="FF3300"/>
                </a:solidFill>
                <a:latin typeface="Calibri" pitchFamily="34" charset="0"/>
              </a:rPr>
              <a:t> y</a:t>
            </a:r>
            <a:r>
              <a:rPr lang="en-US" sz="2400" baseline="30000" dirty="0" smtClean="0">
                <a:solidFill>
                  <a:srgbClr val="FF3300"/>
                </a:solidFill>
                <a:latin typeface="Calibri" pitchFamily="34" charset="0"/>
              </a:rPr>
              <a:t>2</a:t>
            </a:r>
            <a:r>
              <a:rPr lang="en-US" sz="2400" dirty="0" smtClean="0">
                <a:solidFill>
                  <a:srgbClr val="FF3300"/>
                </a:solidFill>
                <a:latin typeface="Calibri" pitchFamily="34" charset="0"/>
              </a:rPr>
              <a:t> = x</a:t>
            </a:r>
            <a:r>
              <a:rPr lang="en-US" sz="2400" baseline="30000" dirty="0" smtClean="0">
                <a:solidFill>
                  <a:srgbClr val="FF3300"/>
                </a:solidFill>
                <a:latin typeface="Calibri" pitchFamily="34" charset="0"/>
              </a:rPr>
              <a:t>3</a:t>
            </a:r>
            <a:r>
              <a:rPr lang="en-US" sz="2400" dirty="0" smtClean="0">
                <a:solidFill>
                  <a:srgbClr val="FF3300"/>
                </a:solidFill>
                <a:latin typeface="Calibri" pitchFamily="34" charset="0"/>
              </a:rPr>
              <a:t> + 2x + 4</a:t>
            </a:r>
            <a:r>
              <a:rPr lang="en-US" sz="2400" dirty="0" smtClean="0">
                <a:latin typeface="Calibri" pitchFamily="34" charset="0"/>
              </a:rPr>
              <a:t>   </a:t>
            </a:r>
            <a:r>
              <a:rPr lang="en-US" sz="2400" dirty="0" smtClean="0">
                <a:latin typeface="Calibri" pitchFamily="34" charset="0"/>
                <a:sym typeface="Symbol"/>
              </a:rPr>
              <a:t> (-1)</a:t>
            </a:r>
            <a:r>
              <a:rPr lang="en-US" sz="2400" baseline="30000" dirty="0" smtClean="0">
                <a:latin typeface="Calibri" pitchFamily="34" charset="0"/>
                <a:sym typeface="Symbol"/>
              </a:rPr>
              <a:t>2</a:t>
            </a:r>
            <a:r>
              <a:rPr lang="en-US" sz="2400" dirty="0" smtClean="0">
                <a:latin typeface="Calibri" pitchFamily="34" charset="0"/>
                <a:sym typeface="Symbol"/>
              </a:rPr>
              <a:t> = (-1)</a:t>
            </a:r>
            <a:r>
              <a:rPr lang="en-US" sz="2400" baseline="30000" dirty="0" smtClean="0">
                <a:latin typeface="Calibri" pitchFamily="34" charset="0"/>
                <a:sym typeface="Symbol"/>
              </a:rPr>
              <a:t>3 </a:t>
            </a:r>
            <a:r>
              <a:rPr lang="en-US" sz="2400" dirty="0" smtClean="0">
                <a:latin typeface="Calibri" pitchFamily="34" charset="0"/>
                <a:sym typeface="Symbol"/>
              </a:rPr>
              <a:t>+ 2(-1) + 4</a:t>
            </a:r>
          </a:p>
          <a:p>
            <a:pPr marL="738188" indent="-273050">
              <a:buNone/>
            </a:pPr>
            <a:r>
              <a:rPr lang="en-US" sz="2400" dirty="0" smtClean="0">
                <a:latin typeface="Calibri" pitchFamily="34" charset="0"/>
                <a:sym typeface="Symbol"/>
              </a:rPr>
              <a:t>				    1 = -1 – 2 + 4 </a:t>
            </a:r>
          </a:p>
          <a:p>
            <a:pPr marL="738188" indent="-273050">
              <a:buNone/>
            </a:pPr>
            <a:r>
              <a:rPr lang="en-US" sz="2400" dirty="0" smtClean="0">
                <a:latin typeface="Calibri" pitchFamily="34" charset="0"/>
                <a:sym typeface="Symbol"/>
              </a:rPr>
              <a:t>				    1 = 1   (</a:t>
            </a:r>
            <a:r>
              <a:rPr lang="en-US" sz="2400" dirty="0" err="1" smtClean="0">
                <a:latin typeface="Calibri" pitchFamily="34" charset="0"/>
                <a:sym typeface="Symbol"/>
              </a:rPr>
              <a:t>terbukti</a:t>
            </a:r>
            <a:r>
              <a:rPr lang="en-US" sz="2400" dirty="0" smtClean="0">
                <a:latin typeface="Calibri" pitchFamily="34" charset="0"/>
                <a:sym typeface="Symbol"/>
              </a:rPr>
              <a:t> R(-1,-1) </a:t>
            </a:r>
            <a:r>
              <a:rPr lang="en-US" sz="2400" dirty="0" err="1" smtClean="0">
                <a:latin typeface="Calibri" pitchFamily="34" charset="0"/>
                <a:sym typeface="Symbol"/>
              </a:rPr>
              <a:t>titik</a:t>
            </a:r>
            <a:r>
              <a:rPr lang="en-US" sz="2400" dirty="0" smtClean="0">
                <a:latin typeface="Calibri" pitchFamily="34" charset="0"/>
                <a:sym typeface="Symbol"/>
              </a:rPr>
              <a:t> </a:t>
            </a:r>
            <a:r>
              <a:rPr lang="en-US" sz="2400" dirty="0" err="1" smtClean="0">
                <a:latin typeface="Calibri" pitchFamily="34" charset="0"/>
                <a:sym typeface="Symbol"/>
              </a:rPr>
              <a:t>pada</a:t>
            </a:r>
            <a:r>
              <a:rPr lang="en-US" sz="2400" dirty="0" smtClean="0">
                <a:latin typeface="Calibri" pitchFamily="34" charset="0"/>
                <a:sym typeface="Symbol"/>
              </a:rPr>
              <a:t> </a:t>
            </a:r>
          </a:p>
          <a:p>
            <a:pPr marL="738188" indent="-273050">
              <a:buNone/>
            </a:pPr>
            <a:r>
              <a:rPr lang="en-US" sz="2400" dirty="0" smtClean="0">
                <a:latin typeface="Calibri" pitchFamily="34" charset="0"/>
                <a:sym typeface="Symbol"/>
              </a:rPr>
              <a:t>					         </a:t>
            </a:r>
            <a:r>
              <a:rPr lang="en-US" sz="2400" dirty="0" err="1" smtClean="0">
                <a:latin typeface="Calibri" pitchFamily="34" charset="0"/>
                <a:sym typeface="Symbol"/>
              </a:rPr>
              <a:t>kurva</a:t>
            </a:r>
            <a:r>
              <a:rPr lang="en-US" sz="2400" dirty="0" smtClean="0">
                <a:latin typeface="Calibri" pitchFamily="34" charset="0"/>
                <a:sym typeface="Symbol"/>
              </a:rPr>
              <a:t> </a:t>
            </a:r>
            <a:r>
              <a:rPr lang="en-US" sz="2400" dirty="0" smtClean="0">
                <a:solidFill>
                  <a:srgbClr val="FF3300"/>
                </a:solidFill>
                <a:latin typeface="Calibri" pitchFamily="34" charset="0"/>
              </a:rPr>
              <a:t>y</a:t>
            </a:r>
            <a:r>
              <a:rPr lang="en-US" sz="2400" baseline="30000" dirty="0" smtClean="0">
                <a:solidFill>
                  <a:srgbClr val="FF3300"/>
                </a:solidFill>
                <a:latin typeface="Calibri" pitchFamily="34" charset="0"/>
              </a:rPr>
              <a:t>2</a:t>
            </a:r>
            <a:r>
              <a:rPr lang="en-US" sz="2400" dirty="0" smtClean="0">
                <a:solidFill>
                  <a:srgbClr val="FF3300"/>
                </a:solidFill>
                <a:latin typeface="Calibri" pitchFamily="34" charset="0"/>
              </a:rPr>
              <a:t> = x</a:t>
            </a:r>
            <a:r>
              <a:rPr lang="en-US" sz="2400" baseline="30000" dirty="0" smtClean="0">
                <a:solidFill>
                  <a:srgbClr val="FF3300"/>
                </a:solidFill>
                <a:latin typeface="Calibri" pitchFamily="34" charset="0"/>
              </a:rPr>
              <a:t>3</a:t>
            </a:r>
            <a:r>
              <a:rPr lang="en-US" sz="2400" dirty="0" smtClean="0">
                <a:solidFill>
                  <a:srgbClr val="FF3300"/>
                </a:solidFill>
                <a:latin typeface="Calibri" pitchFamily="34" charset="0"/>
              </a:rPr>
              <a:t> + 2x + 4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  <a:sym typeface="Symbol"/>
              </a:rPr>
              <a:t>)</a:t>
            </a:r>
            <a:r>
              <a:rPr lang="en-US" sz="2400" dirty="0" smtClean="0">
                <a:latin typeface="Calibri" pitchFamily="34" charset="0"/>
              </a:rPr>
              <a:t>	 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Contoh</a:t>
            </a:r>
            <a:r>
              <a:rPr lang="en-US" sz="2800" dirty="0" smtClean="0"/>
              <a:t> lain: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6" name="Picture 4" descr="ec2_1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76736" y="1447800"/>
            <a:ext cx="4767263" cy="4160520"/>
          </a:xfrm>
          <a:prstGeom prst="rect">
            <a:avLst/>
          </a:prstGeom>
          <a:solidFill>
            <a:schemeClr val="tx1">
              <a:alpha val="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600200" y="5715000"/>
            <a:ext cx="69887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Sumber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gambar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r>
              <a:rPr lang="en-US" b="1" dirty="0" err="1" smtClean="0">
                <a:solidFill>
                  <a:srgbClr val="FF0000"/>
                </a:solidFill>
              </a:rPr>
              <a:t>Debdeep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Mukhopadhyay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FF3300"/>
                </a:solidFill>
              </a:rPr>
              <a:t>Elliptic Curve Cryptography</a:t>
            </a:r>
            <a:r>
              <a:rPr lang="en-US" b="1" dirty="0" smtClean="0"/>
              <a:t> ,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Dept of Computer Sc and </a:t>
            </a:r>
            <a:r>
              <a:rPr lang="en-US" dirty="0" err="1" smtClean="0">
                <a:solidFill>
                  <a:srgbClr val="FF0000"/>
                </a:solidFill>
              </a:rPr>
              <a:t>Engg</a:t>
            </a:r>
            <a:r>
              <a:rPr lang="en-US" dirty="0" smtClean="0">
                <a:solidFill>
                  <a:srgbClr val="FF0000"/>
                </a:solidFill>
              </a:rPr>
              <a:t> IIT Madras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7200" y="1676400"/>
            <a:ext cx="326403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Symbol" pitchFamily="18" charset="2"/>
              <a:buChar char="l"/>
            </a:pPr>
            <a:r>
              <a:rPr lang="en-US" sz="2000" dirty="0" smtClean="0">
                <a:latin typeface="Calibri" pitchFamily="34" charset="0"/>
                <a:sym typeface="Symbol"/>
              </a:rPr>
              <a:t>= (</a:t>
            </a:r>
            <a:r>
              <a:rPr lang="en-US" sz="2000" dirty="0" err="1" smtClean="0">
                <a:latin typeface="Calibri" pitchFamily="34" charset="0"/>
                <a:sym typeface="Symbol"/>
              </a:rPr>
              <a:t>y</a:t>
            </a:r>
            <a:r>
              <a:rPr lang="en-US" sz="2000" baseline="-25000" dirty="0" err="1" smtClean="0">
                <a:latin typeface="Calibri" pitchFamily="34" charset="0"/>
                <a:sym typeface="Symbol"/>
              </a:rPr>
              <a:t>p</a:t>
            </a:r>
            <a:r>
              <a:rPr lang="en-US" sz="2000" dirty="0" smtClean="0">
                <a:latin typeface="Calibri" pitchFamily="34" charset="0"/>
                <a:sym typeface="Symbol"/>
              </a:rPr>
              <a:t> – </a:t>
            </a:r>
            <a:r>
              <a:rPr lang="en-US" sz="2000" dirty="0" err="1" smtClean="0">
                <a:latin typeface="Calibri" pitchFamily="34" charset="0"/>
                <a:sym typeface="Symbol"/>
              </a:rPr>
              <a:t>y</a:t>
            </a:r>
            <a:r>
              <a:rPr lang="en-US" sz="2000" baseline="-25000" dirty="0" err="1" smtClean="0">
                <a:latin typeface="Calibri" pitchFamily="34" charset="0"/>
                <a:sym typeface="Symbol"/>
              </a:rPr>
              <a:t>q</a:t>
            </a:r>
            <a:r>
              <a:rPr lang="en-US" sz="2000" dirty="0" smtClean="0">
                <a:latin typeface="Calibri" pitchFamily="34" charset="0"/>
                <a:sym typeface="Symbol"/>
              </a:rPr>
              <a:t>)/(</a:t>
            </a:r>
            <a:r>
              <a:rPr lang="en-US" sz="2000" dirty="0" err="1" smtClean="0">
                <a:latin typeface="Calibri" pitchFamily="34" charset="0"/>
                <a:sym typeface="Symbol"/>
              </a:rPr>
              <a:t>x</a:t>
            </a:r>
            <a:r>
              <a:rPr lang="en-US" sz="2000" baseline="-25000" dirty="0" err="1" smtClean="0">
                <a:latin typeface="Calibri" pitchFamily="34" charset="0"/>
                <a:sym typeface="Symbol"/>
              </a:rPr>
              <a:t>p</a:t>
            </a:r>
            <a:r>
              <a:rPr lang="en-US" sz="2000" dirty="0" smtClean="0">
                <a:latin typeface="Calibri" pitchFamily="34" charset="0"/>
                <a:sym typeface="Symbol"/>
              </a:rPr>
              <a:t> – </a:t>
            </a:r>
            <a:r>
              <a:rPr lang="en-US" sz="2000" dirty="0" err="1" smtClean="0">
                <a:latin typeface="Calibri" pitchFamily="34" charset="0"/>
                <a:sym typeface="Symbol"/>
              </a:rPr>
              <a:t>x</a:t>
            </a:r>
            <a:r>
              <a:rPr lang="en-US" sz="2000" baseline="-25000" dirty="0" err="1" smtClean="0">
                <a:latin typeface="Calibri" pitchFamily="34" charset="0"/>
                <a:sym typeface="Symbol"/>
              </a:rPr>
              <a:t>q</a:t>
            </a:r>
            <a:r>
              <a:rPr lang="en-US" sz="2000" dirty="0" smtClean="0">
                <a:latin typeface="Calibri" pitchFamily="34" charset="0"/>
                <a:sym typeface="Symbol"/>
              </a:rPr>
              <a:t>) </a:t>
            </a:r>
          </a:p>
          <a:p>
            <a:r>
              <a:rPr lang="en-US" sz="2000" dirty="0" smtClean="0">
                <a:latin typeface="Calibri" pitchFamily="34" charset="0"/>
                <a:sym typeface="Symbol"/>
              </a:rPr>
              <a:t>   =(-1.86-0.836)/(-2.35-(-0.1))</a:t>
            </a:r>
          </a:p>
          <a:p>
            <a:r>
              <a:rPr lang="en-US" sz="2000" dirty="0" smtClean="0">
                <a:latin typeface="Calibri" pitchFamily="34" charset="0"/>
                <a:sym typeface="Symbol"/>
              </a:rPr>
              <a:t>   = -2.696 / -2.25 = 1.198</a:t>
            </a:r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533400" y="3048000"/>
            <a:ext cx="312617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 smtClean="0">
                <a:sym typeface="Symbol"/>
              </a:rPr>
              <a:t>x</a:t>
            </a:r>
            <a:r>
              <a:rPr lang="en-US" sz="2000" baseline="-25000" dirty="0" err="1" smtClean="0">
                <a:sym typeface="Symbol"/>
              </a:rPr>
              <a:t>r</a:t>
            </a:r>
            <a:r>
              <a:rPr lang="en-US" sz="2000" dirty="0" smtClean="0">
                <a:sym typeface="Symbol"/>
              </a:rPr>
              <a:t> = </a:t>
            </a:r>
            <a:r>
              <a:rPr lang="en-US" sz="2000" baseline="30000" dirty="0" smtClean="0">
                <a:sym typeface="Symbol"/>
              </a:rPr>
              <a:t>2 </a:t>
            </a:r>
            <a:r>
              <a:rPr lang="en-US" sz="2000" dirty="0" smtClean="0">
                <a:sym typeface="Symbol"/>
              </a:rPr>
              <a:t>– </a:t>
            </a:r>
            <a:r>
              <a:rPr lang="en-US" sz="2000" dirty="0" err="1" smtClean="0">
                <a:sym typeface="Symbol"/>
              </a:rPr>
              <a:t>x</a:t>
            </a:r>
            <a:r>
              <a:rPr lang="en-US" sz="2000" baseline="-25000" dirty="0" err="1" smtClean="0">
                <a:sym typeface="Symbol"/>
              </a:rPr>
              <a:t>p</a:t>
            </a:r>
            <a:r>
              <a:rPr lang="en-US" sz="2000" dirty="0" smtClean="0">
                <a:sym typeface="Symbol"/>
              </a:rPr>
              <a:t> – </a:t>
            </a:r>
            <a:r>
              <a:rPr lang="en-US" sz="2000" dirty="0" err="1" smtClean="0">
                <a:sym typeface="Symbol"/>
              </a:rPr>
              <a:t>x</a:t>
            </a:r>
            <a:r>
              <a:rPr lang="en-US" sz="2000" baseline="-25000" dirty="0" err="1" smtClean="0">
                <a:sym typeface="Symbol"/>
              </a:rPr>
              <a:t>q</a:t>
            </a:r>
            <a:r>
              <a:rPr lang="en-US" sz="2000" baseline="-25000" dirty="0" smtClean="0">
                <a:sym typeface="Symbol"/>
              </a:rPr>
              <a:t>  </a:t>
            </a:r>
          </a:p>
          <a:p>
            <a:r>
              <a:rPr lang="en-US" sz="2000" baseline="-25000" dirty="0" smtClean="0">
                <a:latin typeface="Calibri" pitchFamily="34" charset="0"/>
                <a:sym typeface="Symbol"/>
              </a:rPr>
              <a:t>     </a:t>
            </a:r>
            <a:r>
              <a:rPr lang="en-US" sz="2000" dirty="0" smtClean="0">
                <a:latin typeface="Calibri" pitchFamily="34" charset="0"/>
              </a:rPr>
              <a:t>= (1.198)</a:t>
            </a:r>
            <a:r>
              <a:rPr lang="en-US" sz="2000" baseline="30000" dirty="0" smtClean="0">
                <a:latin typeface="Calibri" pitchFamily="34" charset="0"/>
              </a:rPr>
              <a:t>2</a:t>
            </a:r>
            <a:r>
              <a:rPr lang="en-US" sz="2000" dirty="0" smtClean="0">
                <a:latin typeface="Calibri" pitchFamily="34" charset="0"/>
              </a:rPr>
              <a:t> – (-2.35) – (-0.1)</a:t>
            </a:r>
          </a:p>
          <a:p>
            <a:r>
              <a:rPr lang="en-US" sz="2000" dirty="0" smtClean="0">
                <a:latin typeface="Calibri" pitchFamily="34" charset="0"/>
              </a:rPr>
              <a:t>    = 3.89 </a:t>
            </a:r>
            <a:endParaRPr lang="en-US" sz="2000" dirty="0"/>
          </a:p>
        </p:txBody>
      </p:sp>
      <p:sp>
        <p:nvSpPr>
          <p:cNvPr id="10" name="Rectangle 9"/>
          <p:cNvSpPr/>
          <p:nvPr/>
        </p:nvSpPr>
        <p:spPr>
          <a:xfrm>
            <a:off x="0" y="4267200"/>
            <a:ext cx="397448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38188" indent="-273050"/>
            <a:r>
              <a:rPr lang="en-US" sz="2000" dirty="0" smtClean="0">
                <a:sym typeface="Symbol"/>
              </a:rPr>
              <a:t>y</a:t>
            </a:r>
            <a:r>
              <a:rPr lang="en-US" sz="2000" baseline="-25000" dirty="0" smtClean="0">
                <a:sym typeface="Symbol"/>
              </a:rPr>
              <a:t>r </a:t>
            </a:r>
            <a:r>
              <a:rPr lang="en-US" sz="2000" dirty="0" smtClean="0">
                <a:sym typeface="Symbol"/>
              </a:rPr>
              <a:t>= (</a:t>
            </a:r>
            <a:r>
              <a:rPr lang="en-US" sz="2000" dirty="0" err="1" smtClean="0">
                <a:sym typeface="Symbol"/>
              </a:rPr>
              <a:t>x</a:t>
            </a:r>
            <a:r>
              <a:rPr lang="en-US" sz="2000" baseline="-25000" dirty="0" err="1" smtClean="0">
                <a:sym typeface="Symbol"/>
              </a:rPr>
              <a:t>p</a:t>
            </a:r>
            <a:r>
              <a:rPr lang="en-US" sz="2000" dirty="0" smtClean="0">
                <a:sym typeface="Symbol"/>
              </a:rPr>
              <a:t> – </a:t>
            </a:r>
            <a:r>
              <a:rPr lang="en-US" sz="2000" dirty="0" err="1" smtClean="0">
                <a:sym typeface="Symbol"/>
              </a:rPr>
              <a:t>x</a:t>
            </a:r>
            <a:r>
              <a:rPr lang="en-US" sz="2000" baseline="-25000" dirty="0" err="1" smtClean="0">
                <a:sym typeface="Symbol"/>
              </a:rPr>
              <a:t>r</a:t>
            </a:r>
            <a:r>
              <a:rPr lang="en-US" sz="2000" dirty="0" smtClean="0">
                <a:sym typeface="Symbol"/>
              </a:rPr>
              <a:t>) – </a:t>
            </a:r>
            <a:r>
              <a:rPr lang="en-US" sz="2000" dirty="0" err="1" smtClean="0">
                <a:sym typeface="Symbol"/>
              </a:rPr>
              <a:t>y</a:t>
            </a:r>
            <a:r>
              <a:rPr lang="en-US" sz="2000" baseline="-25000" dirty="0" err="1" smtClean="0">
                <a:sym typeface="Symbol"/>
              </a:rPr>
              <a:t>p</a:t>
            </a:r>
            <a:r>
              <a:rPr lang="en-US" sz="2000" dirty="0" smtClean="0"/>
              <a:t> </a:t>
            </a:r>
          </a:p>
          <a:p>
            <a:pPr marL="738188" indent="-273050"/>
            <a:r>
              <a:rPr lang="en-US" sz="2000" dirty="0" smtClean="0">
                <a:latin typeface="Calibri" pitchFamily="34" charset="0"/>
              </a:rPr>
              <a:t>    = 1.198(-2.35 – 3.89) – (-1.86)</a:t>
            </a:r>
          </a:p>
          <a:p>
            <a:pPr marL="738188" indent="-273050"/>
            <a:r>
              <a:rPr lang="en-US" sz="2000" dirty="0" smtClean="0">
                <a:latin typeface="Calibri" pitchFamily="34" charset="0"/>
              </a:rPr>
              <a:t>    = –5.62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Penggandaan</a:t>
            </a:r>
            <a:r>
              <a:rPr lang="en-US" dirty="0" smtClean="0"/>
              <a:t> </a:t>
            </a:r>
            <a:r>
              <a:rPr lang="en-US" dirty="0" err="1" smtClean="0"/>
              <a:t>Titik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Penggandaan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(</a:t>
            </a:r>
            <a:r>
              <a:rPr lang="en-US" sz="2400" i="1" dirty="0" smtClean="0"/>
              <a:t>point doubling</a:t>
            </a:r>
            <a:r>
              <a:rPr lang="en-US" sz="2400" dirty="0" smtClean="0"/>
              <a:t>): </a:t>
            </a:r>
            <a:r>
              <a:rPr lang="en-US" sz="2400" dirty="0" err="1" smtClean="0"/>
              <a:t>menjumlahkan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dirinya</a:t>
            </a:r>
            <a:r>
              <a:rPr lang="en-US" sz="2400" dirty="0" smtClean="0"/>
              <a:t> </a:t>
            </a:r>
            <a:r>
              <a:rPr lang="en-US" sz="2400" dirty="0" err="1" smtClean="0"/>
              <a:t>sendiri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err="1" smtClean="0"/>
              <a:t>Penggandaan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</a:t>
            </a:r>
            <a:r>
              <a:rPr lang="en-US" sz="2400" dirty="0" err="1" smtClean="0"/>
              <a:t>membentuk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 </a:t>
            </a:r>
            <a:r>
              <a:rPr lang="en-US" sz="2400" dirty="0" err="1" smtClean="0"/>
              <a:t>tangen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P(x, y)</a:t>
            </a:r>
          </a:p>
          <a:p>
            <a:endParaRPr lang="en-US" sz="2800" dirty="0" smtClean="0"/>
          </a:p>
          <a:p>
            <a:r>
              <a:rPr lang="en-US" sz="2800" dirty="0" smtClean="0"/>
              <a:t>P + P = 2P = R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38725" y="2209800"/>
            <a:ext cx="4105275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2895600" y="5943600"/>
            <a:ext cx="592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Sumber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gambar</a:t>
            </a:r>
            <a:r>
              <a:rPr lang="en-US" dirty="0" smtClean="0">
                <a:solidFill>
                  <a:srgbClr val="FF0000"/>
                </a:solidFill>
              </a:rPr>
              <a:t>: Andreas Steffen, Elliptic Curve Cryptography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Jika</a:t>
            </a:r>
            <a:r>
              <a:rPr lang="en-US" sz="2800" dirty="0" smtClean="0"/>
              <a:t> </a:t>
            </a:r>
            <a:r>
              <a:rPr lang="en-US" sz="2800" dirty="0" err="1" smtClean="0"/>
              <a:t>ordinat</a:t>
            </a:r>
            <a:r>
              <a:rPr lang="en-US" sz="2800" dirty="0" smtClean="0"/>
              <a:t> </a:t>
            </a:r>
            <a:r>
              <a:rPr lang="en-US" sz="2800" dirty="0" err="1" smtClean="0"/>
              <a:t>titik</a:t>
            </a:r>
            <a:r>
              <a:rPr lang="en-US" sz="2800" dirty="0" smtClean="0"/>
              <a:t> P </a:t>
            </a:r>
            <a:r>
              <a:rPr lang="en-US" sz="2800" dirty="0" err="1" smtClean="0"/>
              <a:t>nol</a:t>
            </a:r>
            <a:r>
              <a:rPr lang="en-US" sz="2800" dirty="0" smtClean="0"/>
              <a:t>, </a:t>
            </a:r>
            <a:r>
              <a:rPr lang="en-US" sz="2800" dirty="0" err="1" smtClean="0"/>
              <a:t>yaitu</a:t>
            </a:r>
            <a:r>
              <a:rPr lang="en-US" sz="2800" dirty="0" smtClean="0"/>
              <a:t> </a:t>
            </a:r>
            <a:r>
              <a:rPr lang="en-US" sz="2800" dirty="0" err="1" smtClean="0"/>
              <a:t>y</a:t>
            </a:r>
            <a:r>
              <a:rPr lang="en-US" sz="2800" baseline="-25000" dirty="0" err="1" smtClean="0"/>
              <a:t>p</a:t>
            </a:r>
            <a:r>
              <a:rPr lang="en-US" sz="2800" dirty="0" smtClean="0"/>
              <a:t> = </a:t>
            </a:r>
            <a:r>
              <a:rPr lang="en-US" sz="2800" dirty="0" err="1" smtClean="0"/>
              <a:t>nol</a:t>
            </a:r>
            <a:r>
              <a:rPr lang="en-US" sz="2800" dirty="0" smtClean="0"/>
              <a:t>, </a:t>
            </a:r>
            <a:r>
              <a:rPr lang="en-US" sz="2800" dirty="0" err="1" smtClean="0"/>
              <a:t>maka</a:t>
            </a:r>
            <a:r>
              <a:rPr lang="en-US" sz="2800" dirty="0" smtClean="0"/>
              <a:t> </a:t>
            </a:r>
            <a:r>
              <a:rPr lang="en-US" sz="2800" dirty="0" err="1" smtClean="0"/>
              <a:t>tangen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titik</a:t>
            </a:r>
            <a:r>
              <a:rPr lang="en-US" sz="2800" dirty="0" smtClean="0"/>
              <a:t> </a:t>
            </a:r>
            <a:r>
              <a:rPr lang="en-US" sz="2800" dirty="0" err="1" smtClean="0"/>
              <a:t>tersebut</a:t>
            </a:r>
            <a:r>
              <a:rPr lang="en-US" sz="2800" dirty="0" smtClean="0"/>
              <a:t> </a:t>
            </a:r>
            <a:r>
              <a:rPr lang="en-US" sz="2800" dirty="0" err="1" smtClean="0"/>
              <a:t>berpotongan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sebuah</a:t>
            </a:r>
            <a:r>
              <a:rPr lang="en-US" sz="2800" dirty="0" smtClean="0"/>
              <a:t> </a:t>
            </a:r>
            <a:r>
              <a:rPr lang="en-US" sz="2800" dirty="0" err="1" smtClean="0"/>
              <a:t>titik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i="1" dirty="0" smtClean="0"/>
              <a:t>infinity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r>
              <a:rPr lang="en-US" sz="2800" dirty="0" smtClean="0"/>
              <a:t>Di </a:t>
            </a:r>
            <a:r>
              <a:rPr lang="en-US" sz="2800" dirty="0" err="1" smtClean="0"/>
              <a:t>sini</a:t>
            </a:r>
            <a:r>
              <a:rPr lang="en-US" sz="2800" dirty="0" smtClean="0"/>
              <a:t>, P + P = 2P = O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447800" y="5105400"/>
            <a:ext cx="29343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Sumber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gambar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r>
              <a:rPr lang="en-US" dirty="0" err="1" smtClean="0">
                <a:solidFill>
                  <a:srgbClr val="FF0000"/>
                </a:solidFill>
              </a:rPr>
              <a:t>Anoop</a:t>
            </a:r>
            <a:r>
              <a:rPr lang="en-US" dirty="0" smtClean="0">
                <a:solidFill>
                  <a:srgbClr val="FF0000"/>
                </a:solidFill>
              </a:rPr>
              <a:t> MS ,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Elliptic Curve Cryptography,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an Implementation Guide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1981200"/>
            <a:ext cx="4410075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>
              <a:buNone/>
            </a:pPr>
            <a:r>
              <a:rPr lang="en-US" b="1" dirty="0" err="1" smtClean="0"/>
              <a:t>Penjelasan</a:t>
            </a:r>
            <a:r>
              <a:rPr lang="en-US" b="1" dirty="0" smtClean="0"/>
              <a:t> </a:t>
            </a:r>
            <a:r>
              <a:rPr lang="en-US" b="1" dirty="0" err="1" smtClean="0"/>
              <a:t>Analitik</a:t>
            </a:r>
            <a:endParaRPr lang="en-US" b="1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1524000"/>
            <a:ext cx="43811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/>
              <a:t>Persamaan</a:t>
            </a:r>
            <a:r>
              <a:rPr lang="en-US" sz="2400" dirty="0" smtClean="0"/>
              <a:t> </a:t>
            </a:r>
            <a:r>
              <a:rPr lang="en-US" sz="2400" dirty="0" err="1" smtClean="0"/>
              <a:t>tangen</a:t>
            </a:r>
            <a:r>
              <a:rPr lang="en-US" sz="2400" dirty="0" smtClean="0"/>
              <a:t> g:    y = </a:t>
            </a:r>
            <a:r>
              <a:rPr lang="en-US" sz="2400" dirty="0" smtClean="0">
                <a:sym typeface="Symbol"/>
              </a:rPr>
              <a:t>x + 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2362200"/>
            <a:ext cx="21235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Gradien</a:t>
            </a:r>
            <a:r>
              <a:rPr lang="en-US" sz="2400" dirty="0" smtClean="0"/>
              <a:t> </a:t>
            </a:r>
            <a:r>
              <a:rPr lang="en-US" sz="2400" dirty="0" err="1" smtClean="0"/>
              <a:t>garis</a:t>
            </a:r>
            <a:r>
              <a:rPr lang="en-US" sz="2400" dirty="0" smtClean="0"/>
              <a:t> g:</a:t>
            </a:r>
            <a:endParaRPr lang="en-US" sz="2400" dirty="0"/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2667000" y="2133600"/>
          <a:ext cx="2022475" cy="1058862"/>
        </p:xfrm>
        <a:graphic>
          <a:graphicData uri="http://schemas.openxmlformats.org/presentationml/2006/ole">
            <p:oleObj spid="_x0000_s8195" name="Equation" r:id="rId3" imgW="1384300" imgH="723900" progId="Equation.3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57200" y="3072348"/>
            <a:ext cx="4395819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Perpotongan</a:t>
            </a:r>
            <a:r>
              <a:rPr lang="en-US" sz="2400" dirty="0" smtClean="0"/>
              <a:t> </a:t>
            </a:r>
            <a:r>
              <a:rPr lang="en-US" sz="2400" dirty="0" err="1" smtClean="0"/>
              <a:t>garis</a:t>
            </a:r>
            <a:r>
              <a:rPr lang="en-US" sz="2400" dirty="0" smtClean="0"/>
              <a:t> g </a:t>
            </a:r>
            <a:r>
              <a:rPr lang="en-US" sz="2400" dirty="0" err="1" smtClean="0"/>
              <a:t>dengan</a:t>
            </a:r>
            <a:endParaRPr lang="en-US" sz="2400" dirty="0" smtClean="0"/>
          </a:p>
          <a:p>
            <a:r>
              <a:rPr lang="en-US" sz="2400" dirty="0" smtClean="0"/>
              <a:t> </a:t>
            </a:r>
            <a:r>
              <a:rPr lang="en-US" sz="2400" dirty="0" err="1" smtClean="0"/>
              <a:t>kurva</a:t>
            </a:r>
            <a:r>
              <a:rPr lang="en-US" sz="2400" dirty="0" smtClean="0"/>
              <a:t>: </a:t>
            </a:r>
            <a:r>
              <a:rPr lang="en-US" sz="2400" dirty="0" smtClean="0">
                <a:sym typeface="Symbol"/>
              </a:rPr>
              <a:t>  (x + )</a:t>
            </a:r>
            <a:r>
              <a:rPr lang="en-US" sz="2400" baseline="30000" dirty="0" smtClean="0">
                <a:sym typeface="Symbol"/>
              </a:rPr>
              <a:t>2 </a:t>
            </a:r>
            <a:r>
              <a:rPr lang="en-US" sz="2400" dirty="0" smtClean="0">
                <a:sym typeface="Symbol"/>
              </a:rPr>
              <a:t>= x</a:t>
            </a:r>
            <a:r>
              <a:rPr lang="en-US" sz="2400" baseline="30000" dirty="0" smtClean="0">
                <a:sym typeface="Symbol"/>
              </a:rPr>
              <a:t>3</a:t>
            </a:r>
            <a:r>
              <a:rPr lang="en-US" sz="2400" dirty="0" smtClean="0">
                <a:sym typeface="Symbol"/>
              </a:rPr>
              <a:t> + ax + b</a:t>
            </a:r>
          </a:p>
          <a:p>
            <a:endParaRPr lang="en-US" sz="2400" dirty="0" smtClean="0">
              <a:sym typeface="Symbol"/>
            </a:endParaRPr>
          </a:p>
          <a:p>
            <a:r>
              <a:rPr lang="en-US" sz="2400" dirty="0" err="1" smtClean="0">
                <a:sym typeface="Symbol"/>
              </a:rPr>
              <a:t>Koordinat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Titik</a:t>
            </a:r>
            <a:r>
              <a:rPr lang="en-US" sz="2400" dirty="0" smtClean="0">
                <a:sym typeface="Symbol"/>
              </a:rPr>
              <a:t> R: </a:t>
            </a:r>
          </a:p>
          <a:p>
            <a:r>
              <a:rPr lang="en-US" sz="2400" dirty="0" smtClean="0">
                <a:sym typeface="Symbol"/>
              </a:rPr>
              <a:t>    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 = </a:t>
            </a:r>
            <a:r>
              <a:rPr lang="en-US" sz="2400" baseline="30000" dirty="0" smtClean="0">
                <a:sym typeface="Symbol"/>
              </a:rPr>
              <a:t>2 </a:t>
            </a:r>
            <a:r>
              <a:rPr lang="en-US" sz="2400" dirty="0" smtClean="0">
                <a:sym typeface="Symbol"/>
              </a:rPr>
              <a:t>– 2x</a:t>
            </a:r>
            <a:r>
              <a:rPr lang="en-US" sz="2400" baseline="-25000" dirty="0" smtClean="0">
                <a:sym typeface="Symbol"/>
              </a:rPr>
              <a:t>p</a:t>
            </a:r>
          </a:p>
          <a:p>
            <a:r>
              <a:rPr lang="en-US" sz="2400" dirty="0" smtClean="0">
                <a:sym typeface="Symbol"/>
              </a:rPr>
              <a:t>     y</a:t>
            </a:r>
            <a:r>
              <a:rPr lang="en-US" sz="2400" baseline="-25000" dirty="0" smtClean="0">
                <a:sym typeface="Symbol"/>
              </a:rPr>
              <a:t>r </a:t>
            </a:r>
            <a:r>
              <a:rPr lang="en-US" sz="2400" dirty="0" smtClean="0">
                <a:sym typeface="Symbol"/>
              </a:rPr>
              <a:t>= (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p</a:t>
            </a:r>
            <a:r>
              <a:rPr lang="en-US" sz="2400" dirty="0" smtClean="0">
                <a:sym typeface="Symbol"/>
              </a:rPr>
              <a:t> –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 – </a:t>
            </a:r>
            <a:r>
              <a:rPr lang="en-US" sz="2400" dirty="0" err="1" smtClean="0">
                <a:sym typeface="Symbol"/>
              </a:rPr>
              <a:t>y</a:t>
            </a:r>
            <a:r>
              <a:rPr lang="en-US" sz="2400" baseline="-25000" dirty="0" err="1" smtClean="0">
                <a:sym typeface="Symbol"/>
              </a:rPr>
              <a:t>p</a:t>
            </a:r>
            <a:r>
              <a:rPr lang="en-US" sz="2400" dirty="0" smtClean="0"/>
              <a:t>  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y</a:t>
            </a:r>
            <a:r>
              <a:rPr lang="en-US" sz="2400" baseline="-25000" dirty="0" err="1" smtClean="0"/>
              <a:t>p</a:t>
            </a:r>
            <a:r>
              <a:rPr lang="en-US" sz="2400" dirty="0" smtClean="0"/>
              <a:t> = 0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 </a:t>
            </a:r>
            <a:r>
              <a:rPr lang="en-US" sz="2400" dirty="0" err="1" smtClean="0">
                <a:sym typeface="Symbol"/>
              </a:rPr>
              <a:t>tidak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terdefinisi</a:t>
            </a:r>
            <a:endParaRPr lang="en-US" sz="2400" dirty="0" smtClean="0">
              <a:sym typeface="Symbol"/>
            </a:endParaRPr>
          </a:p>
          <a:p>
            <a:r>
              <a:rPr lang="en-US" sz="2400" dirty="0" err="1" smtClean="0">
                <a:sym typeface="Symbol"/>
              </a:rPr>
              <a:t>sehingga</a:t>
            </a:r>
            <a:r>
              <a:rPr lang="en-US" sz="2400" dirty="0" smtClean="0">
                <a:sym typeface="Symbol"/>
              </a:rPr>
              <a:t> 2P = O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5410200" y="5410200"/>
            <a:ext cx="33916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Sumber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gambar</a:t>
            </a:r>
            <a:r>
              <a:rPr lang="en-US" dirty="0" smtClean="0">
                <a:solidFill>
                  <a:srgbClr val="FF0000"/>
                </a:solidFill>
              </a:rPr>
              <a:t>: Andreas Steffen,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Elliptic Curve Cryptography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6800" y="1676400"/>
            <a:ext cx="40767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Contoh</a:t>
            </a:r>
            <a:r>
              <a:rPr lang="en-US" sz="2800" dirty="0" smtClean="0"/>
              <a:t>: 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35</a:t>
            </a:fld>
            <a:endParaRPr lang="en-US"/>
          </a:p>
        </p:txBody>
      </p:sp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2514600" y="1143000"/>
            <a:ext cx="4029075" cy="4524375"/>
            <a:chOff x="480" y="1056"/>
            <a:chExt cx="2346" cy="2562"/>
          </a:xfrm>
        </p:grpSpPr>
        <p:pic>
          <p:nvPicPr>
            <p:cNvPr id="7" name="Picture 3" descr="ec2_1_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80" y="1536"/>
              <a:ext cx="2346" cy="2082"/>
            </a:xfrm>
            <a:prstGeom prst="rect">
              <a:avLst/>
            </a:prstGeom>
            <a:solidFill>
              <a:schemeClr val="tx1">
                <a:alpha val="0"/>
              </a:schemeClr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8" name="Text Box 4"/>
            <p:cNvSpPr txBox="1">
              <a:spLocks noChangeArrowheads="1"/>
            </p:cNvSpPr>
            <p:nvPr/>
          </p:nvSpPr>
          <p:spPr bwMode="auto">
            <a:xfrm>
              <a:off x="864" y="1056"/>
              <a:ext cx="8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b="1" i="1"/>
                <a:t>P+P = 2P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2155292" y="5791200"/>
            <a:ext cx="69887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Sumber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gambar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r>
              <a:rPr lang="en-US" b="1" dirty="0" err="1" smtClean="0">
                <a:solidFill>
                  <a:srgbClr val="FF0000"/>
                </a:solidFill>
              </a:rPr>
              <a:t>Debdeep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Mukhopadhyay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FF3300"/>
                </a:solidFill>
              </a:rPr>
              <a:t>Elliptic Curve Cryptography</a:t>
            </a:r>
            <a:r>
              <a:rPr lang="en-US" b="1" dirty="0" smtClean="0"/>
              <a:t> ,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Dept of Computer Sc and </a:t>
            </a:r>
            <a:r>
              <a:rPr lang="en-US" dirty="0" err="1" smtClean="0">
                <a:solidFill>
                  <a:srgbClr val="FF0000"/>
                </a:solidFill>
              </a:rPr>
              <a:t>Engg</a:t>
            </a:r>
            <a:r>
              <a:rPr lang="en-US" dirty="0" smtClean="0">
                <a:solidFill>
                  <a:srgbClr val="FF0000"/>
                </a:solidFill>
              </a:rPr>
              <a:t> IIT Madras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Pelelaran</a:t>
            </a:r>
            <a:r>
              <a:rPr lang="en-US" dirty="0" smtClean="0"/>
              <a:t> </a:t>
            </a:r>
            <a:r>
              <a:rPr lang="en-US" dirty="0" err="1" smtClean="0"/>
              <a:t>Titik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Pelelaran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(</a:t>
            </a:r>
            <a:r>
              <a:rPr lang="en-US" sz="2400" i="1" dirty="0" smtClean="0"/>
              <a:t>point iteration</a:t>
            </a:r>
            <a:r>
              <a:rPr lang="en-US" sz="2400" dirty="0" smtClean="0"/>
              <a:t>):  </a:t>
            </a:r>
            <a:r>
              <a:rPr lang="en-US" sz="2400" dirty="0" err="1" smtClean="0"/>
              <a:t>menjumlahkan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</a:t>
            </a:r>
            <a:r>
              <a:rPr lang="en-US" sz="2400" dirty="0" err="1" smtClean="0"/>
              <a:t>sebanyak</a:t>
            </a:r>
            <a:r>
              <a:rPr lang="en-US" sz="2400" dirty="0" smtClean="0"/>
              <a:t> k – 1 kali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dirinya</a:t>
            </a:r>
            <a:r>
              <a:rPr lang="en-US" sz="2400" dirty="0" smtClean="0"/>
              <a:t> </a:t>
            </a:r>
            <a:r>
              <a:rPr lang="en-US" sz="2400" dirty="0" err="1" smtClean="0"/>
              <a:t>sendiri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800" dirty="0" err="1" smtClean="0"/>
              <a:t>P</a:t>
            </a:r>
            <a:r>
              <a:rPr lang="en-US" sz="2800" baseline="30000" dirty="0" err="1" smtClean="0"/>
              <a:t>k</a:t>
            </a:r>
            <a:r>
              <a:rPr lang="en-US" sz="2800" dirty="0" smtClean="0"/>
              <a:t> = </a:t>
            </a:r>
            <a:r>
              <a:rPr lang="en-US" sz="2800" dirty="0" err="1" smtClean="0"/>
              <a:t>kP</a:t>
            </a:r>
            <a:r>
              <a:rPr lang="en-US" sz="2800" dirty="0" smtClean="0"/>
              <a:t> = P + P + … + P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Jika</a:t>
            </a:r>
            <a:r>
              <a:rPr lang="en-US" sz="2800" dirty="0" smtClean="0"/>
              <a:t> k = 2 </a:t>
            </a:r>
            <a:r>
              <a:rPr lang="en-US" sz="2800" dirty="0" smtClean="0">
                <a:sym typeface="Wingdings" pitchFamily="2" charset="2"/>
              </a:rPr>
              <a:t> P</a:t>
            </a:r>
            <a:r>
              <a:rPr lang="en-US" sz="2800" baseline="30000" dirty="0" smtClean="0">
                <a:sym typeface="Wingdings" pitchFamily="2" charset="2"/>
              </a:rPr>
              <a:t>2 </a:t>
            </a:r>
            <a:r>
              <a:rPr lang="en-US" sz="2800" dirty="0" smtClean="0">
                <a:sym typeface="Wingdings" pitchFamily="2" charset="2"/>
              </a:rPr>
              <a:t>=2P = P + P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36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2590800"/>
            <a:ext cx="4038600" cy="363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990600" y="5562600"/>
            <a:ext cx="33916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Sumber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gambar</a:t>
            </a:r>
            <a:r>
              <a:rPr lang="en-US" dirty="0" smtClean="0">
                <a:solidFill>
                  <a:srgbClr val="FF0000"/>
                </a:solidFill>
              </a:rPr>
              <a:t>: Andreas Steffen,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Elliptic Curve Cryptography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Jelaslah</a:t>
            </a:r>
            <a:r>
              <a:rPr lang="en-US" dirty="0" smtClean="0"/>
              <a:t> </a:t>
            </a:r>
            <a:r>
              <a:rPr lang="en-US" dirty="0" err="1" smtClean="0"/>
              <a:t>Kurva</a:t>
            </a:r>
            <a:r>
              <a:rPr lang="en-US" dirty="0" smtClean="0"/>
              <a:t> </a:t>
            </a:r>
            <a:r>
              <a:rPr lang="en-US" dirty="0" err="1" smtClean="0"/>
              <a:t>Eliptik</a:t>
            </a:r>
            <a:r>
              <a:rPr lang="en-US" dirty="0" smtClean="0"/>
              <a:t> </a:t>
            </a:r>
            <a:r>
              <a:rPr lang="en-US" dirty="0" err="1" smtClean="0"/>
              <a:t>membentuk</a:t>
            </a:r>
            <a:r>
              <a:rPr lang="en-US" dirty="0" smtClean="0"/>
              <a:t> </a:t>
            </a:r>
            <a:r>
              <a:rPr lang="en-US" dirty="0" err="1" smtClean="0"/>
              <a:t>Grup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&lt;G, +&gt;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Himpunan</a:t>
            </a:r>
            <a:r>
              <a:rPr lang="en-US" sz="2800" dirty="0" smtClean="0"/>
              <a:t> G: </a:t>
            </a:r>
            <a:r>
              <a:rPr lang="en-US" sz="2800" dirty="0" err="1" smtClean="0"/>
              <a:t>semua</a:t>
            </a:r>
            <a:r>
              <a:rPr lang="en-US" sz="2800" dirty="0" smtClean="0"/>
              <a:t> </a:t>
            </a:r>
            <a:r>
              <a:rPr lang="en-US" sz="2800" dirty="0" err="1" smtClean="0"/>
              <a:t>titik</a:t>
            </a:r>
            <a:r>
              <a:rPr lang="en-US" sz="2800" dirty="0" smtClean="0"/>
              <a:t> P(</a:t>
            </a:r>
            <a:r>
              <a:rPr lang="en-US" sz="2800" dirty="0" err="1" smtClean="0"/>
              <a:t>x,y</a:t>
            </a:r>
            <a:r>
              <a:rPr lang="en-US" sz="2800" dirty="0" smtClean="0"/>
              <a:t>)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kurva</a:t>
            </a:r>
            <a:r>
              <a:rPr lang="en-US" sz="2800" dirty="0" smtClean="0"/>
              <a:t> </a:t>
            </a:r>
            <a:r>
              <a:rPr lang="en-US" sz="2800" dirty="0" err="1" smtClean="0"/>
              <a:t>eliptik</a:t>
            </a:r>
            <a:endParaRPr lang="en-US" sz="2800" dirty="0" smtClean="0"/>
          </a:p>
          <a:p>
            <a:r>
              <a:rPr lang="en-US" sz="2800" dirty="0" err="1" smtClean="0"/>
              <a:t>Operasi</a:t>
            </a:r>
            <a:r>
              <a:rPr lang="en-US" sz="2800" dirty="0" smtClean="0"/>
              <a:t> </a:t>
            </a:r>
            <a:r>
              <a:rPr lang="en-US" sz="2800" dirty="0" err="1" smtClean="0"/>
              <a:t>biner</a:t>
            </a:r>
            <a:r>
              <a:rPr lang="en-US" sz="2800" dirty="0" smtClean="0"/>
              <a:t>: +</a:t>
            </a:r>
          </a:p>
          <a:p>
            <a:r>
              <a:rPr lang="en-US" sz="2800" dirty="0" err="1" smtClean="0"/>
              <a:t>Semua</a:t>
            </a:r>
            <a:r>
              <a:rPr lang="en-US" sz="2800" dirty="0" smtClean="0"/>
              <a:t> </a:t>
            </a:r>
            <a:r>
              <a:rPr lang="en-US" sz="2800" dirty="0" err="1" smtClean="0"/>
              <a:t>aksioma</a:t>
            </a:r>
            <a:r>
              <a:rPr lang="en-US" sz="2800" dirty="0" smtClean="0"/>
              <a:t> </a:t>
            </a:r>
            <a:r>
              <a:rPr lang="en-US" sz="2800" dirty="0" err="1" smtClean="0"/>
              <a:t>terpenuhi</a:t>
            </a:r>
            <a:r>
              <a:rPr lang="en-US" sz="2800" dirty="0" smtClean="0"/>
              <a:t> </a:t>
            </a:r>
            <a:r>
              <a:rPr lang="en-US" sz="2800" dirty="0" err="1" smtClean="0"/>
              <a:t>sbb</a:t>
            </a:r>
            <a:r>
              <a:rPr lang="en-US" sz="2800" dirty="0" smtClean="0"/>
              <a:t>:</a:t>
            </a:r>
          </a:p>
          <a:p>
            <a:pPr>
              <a:buNone/>
            </a:pPr>
            <a:r>
              <a:rPr lang="en-US" sz="2800" dirty="0" smtClean="0"/>
              <a:t>	1. Closure: </a:t>
            </a:r>
            <a:r>
              <a:rPr lang="en-US" sz="2800" dirty="0" err="1" smtClean="0"/>
              <a:t>semua</a:t>
            </a:r>
            <a:r>
              <a:rPr lang="en-US" sz="2800" dirty="0" smtClean="0"/>
              <a:t> </a:t>
            </a:r>
            <a:r>
              <a:rPr lang="en-US" sz="2800" dirty="0" err="1" smtClean="0"/>
              <a:t>operasi</a:t>
            </a:r>
            <a:r>
              <a:rPr lang="en-US" sz="2800" dirty="0" smtClean="0"/>
              <a:t> P + Q </a:t>
            </a:r>
            <a:r>
              <a:rPr lang="en-US" sz="2800" dirty="0" err="1" smtClean="0"/>
              <a:t>berada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G</a:t>
            </a:r>
          </a:p>
          <a:p>
            <a:pPr>
              <a:buNone/>
            </a:pPr>
            <a:r>
              <a:rPr lang="en-US" sz="2800" dirty="0" smtClean="0"/>
              <a:t>	2. </a:t>
            </a:r>
            <a:r>
              <a:rPr lang="en-US" sz="2800" dirty="0" err="1" smtClean="0"/>
              <a:t>Asosiatif</a:t>
            </a:r>
            <a:r>
              <a:rPr lang="en-US" sz="2800" dirty="0" smtClean="0"/>
              <a:t>:  P + (Q + R) = (P + Q) + R</a:t>
            </a:r>
          </a:p>
          <a:p>
            <a:pPr>
              <a:buNone/>
            </a:pPr>
            <a:r>
              <a:rPr lang="en-US" sz="2800" dirty="0" smtClean="0"/>
              <a:t>	3. </a:t>
            </a:r>
            <a:r>
              <a:rPr lang="en-US" sz="2800" dirty="0" err="1" smtClean="0"/>
              <a:t>Elemen</a:t>
            </a:r>
            <a:r>
              <a:rPr lang="en-US" sz="2800" dirty="0" smtClean="0"/>
              <a:t> </a:t>
            </a:r>
            <a:r>
              <a:rPr lang="en-US" sz="2800" dirty="0" err="1" smtClean="0"/>
              <a:t>netral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O:   P + O = O + P = P</a:t>
            </a:r>
          </a:p>
          <a:p>
            <a:pPr>
              <a:buNone/>
            </a:pPr>
            <a:r>
              <a:rPr lang="en-US" sz="2800" dirty="0" smtClean="0"/>
              <a:t>	4. </a:t>
            </a:r>
            <a:r>
              <a:rPr lang="en-US" sz="2800" dirty="0" err="1" smtClean="0"/>
              <a:t>Elemen</a:t>
            </a:r>
            <a:r>
              <a:rPr lang="en-US" sz="2800" dirty="0" smtClean="0"/>
              <a:t> </a:t>
            </a:r>
            <a:r>
              <a:rPr lang="en-US" sz="2800" dirty="0" err="1" smtClean="0"/>
              <a:t>invers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smtClean="0"/>
              <a:t> -</a:t>
            </a:r>
            <a:r>
              <a:rPr lang="en-US" sz="2800" dirty="0" smtClean="0"/>
              <a:t>P:  P + (-P) = O</a:t>
            </a:r>
          </a:p>
          <a:p>
            <a:pPr>
              <a:buNone/>
            </a:pPr>
            <a:r>
              <a:rPr lang="en-US" sz="2800" dirty="0" smtClean="0"/>
              <a:t>	5. </a:t>
            </a:r>
            <a:r>
              <a:rPr lang="en-US" sz="2800" dirty="0" err="1" smtClean="0"/>
              <a:t>Komutatif</a:t>
            </a:r>
            <a:r>
              <a:rPr lang="en-US" sz="2800" dirty="0" smtClean="0"/>
              <a:t>: P + Q = Q + P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Perkalian</a:t>
            </a:r>
            <a:r>
              <a:rPr lang="en-US" dirty="0" smtClean="0"/>
              <a:t> </a:t>
            </a:r>
            <a:r>
              <a:rPr lang="en-US" dirty="0" err="1" smtClean="0"/>
              <a:t>Titik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Perkalian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:  </a:t>
            </a:r>
            <a:r>
              <a:rPr lang="en-US" sz="2400" dirty="0" err="1" smtClean="0"/>
              <a:t>kP</a:t>
            </a:r>
            <a:r>
              <a:rPr lang="en-US" sz="2400" dirty="0" smtClean="0"/>
              <a:t> = Q   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Ket</a:t>
            </a:r>
            <a:r>
              <a:rPr lang="en-US" sz="2400" dirty="0" smtClean="0"/>
              <a:t>:  k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skalar</a:t>
            </a:r>
            <a:r>
              <a:rPr lang="en-US" sz="2400" dirty="0" smtClean="0"/>
              <a:t>, P </a:t>
            </a:r>
            <a:r>
              <a:rPr lang="en-US" sz="2400" dirty="0" err="1" smtClean="0"/>
              <a:t>dan</a:t>
            </a:r>
            <a:r>
              <a:rPr lang="en-US" sz="2400" dirty="0" smtClean="0"/>
              <a:t> Q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kurva</a:t>
            </a:r>
            <a:r>
              <a:rPr lang="en-US" sz="2400" dirty="0" smtClean="0"/>
              <a:t> </a:t>
            </a:r>
            <a:r>
              <a:rPr lang="en-US" sz="2400" dirty="0" err="1" smtClean="0"/>
              <a:t>eliptik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err="1" smtClean="0"/>
              <a:t>Perkalian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</a:t>
            </a:r>
            <a:r>
              <a:rPr lang="en-US" sz="2400" dirty="0" err="1" smtClean="0"/>
              <a:t>diperoleh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perulangan</a:t>
            </a: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operasi</a:t>
            </a:r>
            <a:r>
              <a:rPr lang="en-US" sz="2400" dirty="0" smtClean="0"/>
              <a:t> </a:t>
            </a:r>
            <a:r>
              <a:rPr lang="en-US" sz="2400" dirty="0" err="1" smtClean="0"/>
              <a:t>dasar</a:t>
            </a:r>
            <a:r>
              <a:rPr lang="en-US" sz="2400" dirty="0" smtClean="0"/>
              <a:t> </a:t>
            </a:r>
            <a:r>
              <a:rPr lang="en-US" sz="2400" dirty="0" err="1" smtClean="0"/>
              <a:t>kurva</a:t>
            </a:r>
            <a:r>
              <a:rPr lang="en-US" sz="2400" dirty="0" smtClean="0"/>
              <a:t> </a:t>
            </a:r>
            <a:r>
              <a:rPr lang="en-US" sz="2400" dirty="0" err="1" smtClean="0"/>
              <a:t>eliptik</a:t>
            </a:r>
            <a:r>
              <a:rPr lang="en-US" sz="2400" dirty="0" smtClean="0"/>
              <a:t> yang </a:t>
            </a:r>
            <a:r>
              <a:rPr lang="en-US" sz="2400" dirty="0" err="1" smtClean="0"/>
              <a:t>sudah</a:t>
            </a:r>
            <a:r>
              <a:rPr lang="en-US" sz="2400" dirty="0" smtClean="0"/>
              <a:t> </a:t>
            </a:r>
            <a:r>
              <a:rPr lang="en-US" sz="2400" dirty="0" err="1" smtClean="0"/>
              <a:t>dijelaskan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 smtClean="0"/>
              <a:t>	1. </a:t>
            </a:r>
            <a:r>
              <a:rPr lang="en-US" sz="2400" dirty="0" err="1" smtClean="0"/>
              <a:t>Penjumlahan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(P + Q = R)</a:t>
            </a:r>
          </a:p>
          <a:p>
            <a:pPr>
              <a:buNone/>
            </a:pPr>
            <a:r>
              <a:rPr lang="en-US" sz="2400" dirty="0" smtClean="0"/>
              <a:t>	2. </a:t>
            </a:r>
            <a:r>
              <a:rPr lang="en-US" sz="2400" dirty="0" err="1" smtClean="0"/>
              <a:t>Penggandaan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(2P = R)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err="1" smtClean="0"/>
              <a:t>Contoh</a:t>
            </a:r>
            <a:r>
              <a:rPr lang="en-US" sz="2400" dirty="0" smtClean="0"/>
              <a:t>: k = 3 </a:t>
            </a:r>
            <a:r>
              <a:rPr lang="en-US" sz="2400" dirty="0" smtClean="0">
                <a:sym typeface="Wingdings" pitchFamily="2" charset="2"/>
              </a:rPr>
              <a:t> 3P = P + P + P </a:t>
            </a:r>
            <a:r>
              <a:rPr lang="en-US" sz="2400" dirty="0" err="1" smtClean="0">
                <a:sym typeface="Wingdings" pitchFamily="2" charset="2"/>
              </a:rPr>
              <a:t>atau</a:t>
            </a:r>
            <a:r>
              <a:rPr lang="en-US" sz="2400" dirty="0" smtClean="0">
                <a:sym typeface="Wingdings" pitchFamily="2" charset="2"/>
              </a:rPr>
              <a:t> 3P = 2P + P </a:t>
            </a:r>
          </a:p>
          <a:p>
            <a:pPr lvl="2">
              <a:buNone/>
            </a:pPr>
            <a:r>
              <a:rPr lang="en-US" dirty="0" smtClean="0"/>
              <a:t>	   k = 23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k</a:t>
            </a:r>
            <a:r>
              <a:rPr lang="en-US" dirty="0" err="1" smtClean="0"/>
              <a:t>P</a:t>
            </a:r>
            <a:r>
              <a:rPr lang="en-US" dirty="0" smtClean="0"/>
              <a:t> = 23P = 2(2(2(2P) + P) + P) + 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/>
              <a:t>Elliptic Curve Discrete Logarithm Problem</a:t>
            </a:r>
            <a:r>
              <a:rPr lang="en-US" dirty="0" smtClean="0"/>
              <a:t> (</a:t>
            </a:r>
            <a:r>
              <a:rPr lang="en-US" i="1" dirty="0" smtClean="0"/>
              <a:t>ECDLP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Menghitung</a:t>
            </a:r>
            <a:r>
              <a:rPr lang="en-US" sz="2400" dirty="0" smtClean="0"/>
              <a:t> </a:t>
            </a:r>
            <a:r>
              <a:rPr lang="en-US" sz="2400" dirty="0" err="1" smtClean="0"/>
              <a:t>kP</a:t>
            </a:r>
            <a:r>
              <a:rPr lang="en-US" sz="2400" dirty="0" smtClean="0"/>
              <a:t> = Q </a:t>
            </a:r>
            <a:r>
              <a:rPr lang="en-US" sz="2400" dirty="0" err="1" smtClean="0"/>
              <a:t>mudah</a:t>
            </a:r>
            <a:r>
              <a:rPr lang="en-US" sz="2400" dirty="0" smtClean="0"/>
              <a:t>, </a:t>
            </a:r>
            <a:r>
              <a:rPr lang="en-US" sz="2400" dirty="0" err="1" smtClean="0"/>
              <a:t>tetapi</a:t>
            </a:r>
            <a:r>
              <a:rPr lang="en-US" sz="2400" dirty="0" smtClean="0"/>
              <a:t> </a:t>
            </a:r>
            <a:r>
              <a:rPr lang="en-US" sz="2400" dirty="0" err="1" smtClean="0"/>
              <a:t>menghitung</a:t>
            </a:r>
            <a:r>
              <a:rPr lang="en-US" sz="2400" dirty="0" smtClean="0"/>
              <a:t> k </a:t>
            </a:r>
            <a:r>
              <a:rPr lang="en-US" sz="2400" dirty="0" err="1" smtClean="0"/>
              <a:t>dari</a:t>
            </a:r>
            <a:r>
              <a:rPr lang="en-US" sz="2400" dirty="0" smtClean="0"/>
              <a:t> P </a:t>
            </a:r>
            <a:r>
              <a:rPr lang="en-US" sz="2400" dirty="0" err="1" smtClean="0"/>
              <a:t>dan</a:t>
            </a:r>
            <a:r>
              <a:rPr lang="en-US" sz="2400" dirty="0" smtClean="0"/>
              <a:t> Q </a:t>
            </a:r>
            <a:r>
              <a:rPr lang="en-US" sz="2400" dirty="0" err="1" smtClean="0"/>
              <a:t>sulit</a:t>
            </a:r>
            <a:r>
              <a:rPr lang="en-US" sz="2400" dirty="0" smtClean="0"/>
              <a:t>. </a:t>
            </a:r>
            <a:r>
              <a:rPr lang="en-US" sz="2400" dirty="0" err="1" smtClean="0"/>
              <a:t>Inilah</a:t>
            </a:r>
            <a:r>
              <a:rPr lang="en-US" sz="2400" dirty="0" smtClean="0"/>
              <a:t> ECDLP yang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dasar</a:t>
            </a:r>
            <a:r>
              <a:rPr lang="en-US" sz="2400" dirty="0" smtClean="0"/>
              <a:t> ECC.</a:t>
            </a:r>
          </a:p>
          <a:p>
            <a:r>
              <a:rPr lang="en-US" sz="2400" dirty="0" smtClean="0"/>
              <a:t>ECDLP </a:t>
            </a:r>
            <a:r>
              <a:rPr lang="en-US" sz="2400" dirty="0" err="1" smtClean="0"/>
              <a:t>dirumuskan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	</a:t>
            </a:r>
            <a:r>
              <a:rPr lang="en-US" sz="2400" dirty="0" err="1" smtClean="0">
                <a:solidFill>
                  <a:srgbClr val="FF0000"/>
                </a:solidFill>
              </a:rPr>
              <a:t>Diberikan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i="1" dirty="0" smtClean="0">
                <a:solidFill>
                  <a:srgbClr val="FF0000"/>
                </a:solidFill>
              </a:rPr>
              <a:t>P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dan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i="1" dirty="0" smtClean="0">
                <a:solidFill>
                  <a:srgbClr val="FF0000"/>
                </a:solidFill>
              </a:rPr>
              <a:t>Q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adalah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dua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buah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titik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di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kurva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	</a:t>
            </a:r>
            <a:r>
              <a:rPr lang="en-US" sz="2400" dirty="0" err="1" smtClean="0">
                <a:solidFill>
                  <a:srgbClr val="FF0000"/>
                </a:solidFill>
              </a:rPr>
              <a:t>eliptik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</a:rPr>
              <a:t>carilah</a:t>
            </a:r>
            <a:r>
              <a:rPr lang="en-US" sz="2400" dirty="0" smtClean="0">
                <a:solidFill>
                  <a:srgbClr val="FF0000"/>
                </a:solidFill>
              </a:rPr>
              <a:t> integer </a:t>
            </a:r>
            <a:r>
              <a:rPr lang="en-US" sz="2400" i="1" dirty="0" smtClean="0">
                <a:solidFill>
                  <a:srgbClr val="FF0000"/>
                </a:solidFill>
              </a:rPr>
              <a:t>k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sedemikian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sehingga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i="1" dirty="0" smtClean="0">
                <a:solidFill>
                  <a:srgbClr val="FF0000"/>
                </a:solidFill>
              </a:rPr>
              <a:t>Q</a:t>
            </a:r>
            <a:r>
              <a:rPr lang="en-US" sz="2400" dirty="0" smtClean="0">
                <a:solidFill>
                  <a:srgbClr val="FF0000"/>
                </a:solidFill>
              </a:rPr>
              <a:t> = </a:t>
            </a:r>
            <a:r>
              <a:rPr lang="en-US" sz="2400" i="1" dirty="0" smtClean="0">
                <a:solidFill>
                  <a:srgbClr val="FF0000"/>
                </a:solidFill>
              </a:rPr>
              <a:t>k P</a:t>
            </a:r>
          </a:p>
          <a:p>
            <a:pPr>
              <a:buNone/>
            </a:pPr>
            <a:endParaRPr lang="en-US" sz="2400" i="1" dirty="0" smtClean="0"/>
          </a:p>
          <a:p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komputasi</a:t>
            </a:r>
            <a:r>
              <a:rPr lang="en-US" sz="2400" dirty="0" smtClean="0"/>
              <a:t> </a:t>
            </a:r>
            <a:r>
              <a:rPr lang="en-US" sz="2400" dirty="0" err="1" smtClean="0"/>
              <a:t>sulit</a:t>
            </a:r>
            <a:r>
              <a:rPr lang="en-US" sz="2400" dirty="0" smtClean="0"/>
              <a:t> </a:t>
            </a:r>
            <a:r>
              <a:rPr lang="en-US" sz="2400" dirty="0" err="1" smtClean="0"/>
              <a:t>menemukan</a:t>
            </a:r>
            <a:r>
              <a:rPr lang="en-US" sz="2400" dirty="0" smtClean="0"/>
              <a:t> k, </a:t>
            </a:r>
            <a:r>
              <a:rPr lang="en-US" sz="2400" dirty="0" err="1" smtClean="0"/>
              <a:t>jika</a:t>
            </a:r>
            <a:r>
              <a:rPr lang="en-US" sz="2400" dirty="0" smtClean="0"/>
              <a:t> k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bilangan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besar</a:t>
            </a:r>
            <a:r>
              <a:rPr lang="en-US" sz="2400" dirty="0" smtClean="0"/>
              <a:t>.  k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logaritma</a:t>
            </a:r>
            <a:r>
              <a:rPr lang="en-US" sz="2400" dirty="0" smtClean="0"/>
              <a:t> </a:t>
            </a:r>
            <a:r>
              <a:rPr lang="en-US" sz="2400" dirty="0" err="1" smtClean="0"/>
              <a:t>diskrit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Q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basis P. *)</a:t>
            </a:r>
          </a:p>
          <a:p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algoritma</a:t>
            </a:r>
            <a:r>
              <a:rPr lang="en-US" sz="2400" dirty="0" smtClean="0"/>
              <a:t> ECC, Q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kunci</a:t>
            </a:r>
            <a:r>
              <a:rPr lang="en-US" sz="2400" dirty="0" smtClean="0"/>
              <a:t> </a:t>
            </a:r>
            <a:r>
              <a:rPr lang="en-US" sz="2400" dirty="0" err="1" smtClean="0"/>
              <a:t>publik</a:t>
            </a:r>
            <a:r>
              <a:rPr lang="en-US" sz="2400" dirty="0" smtClean="0"/>
              <a:t>, k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kunci</a:t>
            </a:r>
            <a:r>
              <a:rPr lang="en-US" sz="2400" dirty="0" smtClean="0"/>
              <a:t> </a:t>
            </a:r>
            <a:r>
              <a:rPr lang="en-US" sz="2400" dirty="0" err="1" smtClean="0"/>
              <a:t>privat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P </a:t>
            </a:r>
            <a:r>
              <a:rPr lang="en-US" sz="2400" dirty="0" err="1" smtClean="0"/>
              <a:t>sembarang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kurva</a:t>
            </a:r>
            <a:r>
              <a:rPr lang="en-US" sz="2400" dirty="0" smtClean="0"/>
              <a:t> </a:t>
            </a:r>
            <a:r>
              <a:rPr lang="en-US" sz="2400" dirty="0" err="1" smtClean="0"/>
              <a:t>eliptik</a:t>
            </a:r>
            <a:r>
              <a:rPr lang="en-US" sz="2400" dirty="0" smtClean="0"/>
              <a:t>.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14400" y="6019800"/>
            <a:ext cx="764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70C0"/>
                </a:solidFill>
              </a:rPr>
              <a:t>Catatan</a:t>
            </a:r>
            <a:r>
              <a:rPr lang="en-US" dirty="0" smtClean="0">
                <a:solidFill>
                  <a:srgbClr val="0070C0"/>
                </a:solidFill>
              </a:rPr>
              <a:t>: </a:t>
            </a:r>
            <a:r>
              <a:rPr lang="en-US" dirty="0" err="1" smtClean="0">
                <a:solidFill>
                  <a:srgbClr val="0070C0"/>
                </a:solidFill>
              </a:rPr>
              <a:t>ingatlah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kP</a:t>
            </a:r>
            <a:r>
              <a:rPr lang="en-US" dirty="0" smtClean="0">
                <a:solidFill>
                  <a:srgbClr val="0070C0"/>
                </a:solidFill>
              </a:rPr>
              <a:t> = </a:t>
            </a:r>
            <a:r>
              <a:rPr lang="en-US" dirty="0" err="1" smtClean="0">
                <a:solidFill>
                  <a:srgbClr val="0070C0"/>
                </a:solidFill>
              </a:rPr>
              <a:t>P</a:t>
            </a:r>
            <a:r>
              <a:rPr lang="en-US" baseline="30000" dirty="0" err="1" smtClean="0">
                <a:solidFill>
                  <a:srgbClr val="0070C0"/>
                </a:solidFill>
              </a:rPr>
              <a:t>k</a:t>
            </a:r>
            <a:r>
              <a:rPr lang="en-US" dirty="0" smtClean="0">
                <a:solidFill>
                  <a:srgbClr val="0070C0"/>
                </a:solidFill>
              </a:rPr>
              <a:t> , </a:t>
            </a:r>
            <a:r>
              <a:rPr lang="en-US" dirty="0" err="1" smtClean="0">
                <a:solidFill>
                  <a:srgbClr val="0070C0"/>
                </a:solidFill>
              </a:rPr>
              <a:t>sehingga</a:t>
            </a:r>
            <a:r>
              <a:rPr lang="en-US" dirty="0" smtClean="0">
                <a:solidFill>
                  <a:srgbClr val="0070C0"/>
                </a:solidFill>
              </a:rPr>
              <a:t> Q = </a:t>
            </a:r>
            <a:r>
              <a:rPr lang="en-US" dirty="0" err="1" smtClean="0">
                <a:solidFill>
                  <a:srgbClr val="0070C0"/>
                </a:solidFill>
              </a:rPr>
              <a:t>kP</a:t>
            </a:r>
            <a:r>
              <a:rPr lang="en-US" dirty="0" smtClean="0">
                <a:solidFill>
                  <a:srgbClr val="0070C0"/>
                </a:solidFill>
              </a:rPr>
              <a:t> = </a:t>
            </a:r>
            <a:r>
              <a:rPr lang="en-US" dirty="0" err="1" smtClean="0">
                <a:solidFill>
                  <a:srgbClr val="0070C0"/>
                </a:solidFill>
              </a:rPr>
              <a:t>P</a:t>
            </a:r>
            <a:r>
              <a:rPr lang="en-US" baseline="30000" dirty="0" err="1" smtClean="0">
                <a:solidFill>
                  <a:srgbClr val="0070C0"/>
                </a:solidFill>
              </a:rPr>
              <a:t>k</a:t>
            </a:r>
            <a:r>
              <a:rPr lang="en-US" dirty="0" smtClean="0">
                <a:solidFill>
                  <a:srgbClr val="0070C0"/>
                </a:solidFill>
              </a:rPr>
              <a:t>, k </a:t>
            </a:r>
            <a:r>
              <a:rPr lang="en-US" dirty="0" err="1" smtClean="0">
                <a:solidFill>
                  <a:srgbClr val="0070C0"/>
                </a:solidFill>
              </a:rPr>
              <a:t>adalah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logaritma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diskrit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dari</a:t>
            </a:r>
            <a:r>
              <a:rPr lang="en-US" dirty="0" smtClean="0">
                <a:solidFill>
                  <a:srgbClr val="0070C0"/>
                </a:solidFill>
              </a:rPr>
              <a:t> Q</a:t>
            </a:r>
            <a:endParaRPr lang="en-US" baseline="30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ECC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algoritma</a:t>
            </a:r>
            <a:r>
              <a:rPr lang="en-US" dirty="0" smtClean="0"/>
              <a:t> </a:t>
            </a:r>
            <a:r>
              <a:rPr lang="en-US" dirty="0" err="1" smtClean="0"/>
              <a:t>kriptografi</a:t>
            </a:r>
            <a:r>
              <a:rPr lang="en-US" dirty="0" smtClean="0"/>
              <a:t> </a:t>
            </a:r>
            <a:r>
              <a:rPr lang="en-US" dirty="0" err="1" smtClean="0"/>
              <a:t>kunci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(</a:t>
            </a:r>
            <a:r>
              <a:rPr lang="en-US" dirty="0" err="1" smtClean="0"/>
              <a:t>meskipun</a:t>
            </a:r>
            <a:r>
              <a:rPr lang="en-US" dirty="0" smtClean="0"/>
              <a:t>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dianalisis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).</a:t>
            </a:r>
          </a:p>
          <a:p>
            <a:endParaRPr lang="en-US" dirty="0" smtClean="0"/>
          </a:p>
          <a:p>
            <a:r>
              <a:rPr lang="en-US" dirty="0" err="1" smtClean="0"/>
              <a:t>Dikembangkan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Neal </a:t>
            </a:r>
            <a:r>
              <a:rPr lang="en-US" dirty="0" err="1" smtClean="0"/>
              <a:t>Koblitz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Victor S. Miller </a:t>
            </a:r>
            <a:r>
              <a:rPr lang="en-US" dirty="0" err="1" smtClean="0"/>
              <a:t>tahun</a:t>
            </a:r>
            <a:r>
              <a:rPr lang="en-US" dirty="0" smtClean="0"/>
              <a:t> 1985.</a:t>
            </a:r>
          </a:p>
          <a:p>
            <a:endParaRPr lang="en-US" dirty="0" smtClean="0"/>
          </a:p>
          <a:p>
            <a:r>
              <a:rPr lang="en-US" dirty="0" err="1" smtClean="0"/>
              <a:t>Klaim</a:t>
            </a:r>
            <a:r>
              <a:rPr lang="en-US" dirty="0" smtClean="0"/>
              <a:t>: </a:t>
            </a:r>
            <a:r>
              <a:rPr lang="en-US" dirty="0" err="1" smtClean="0"/>
              <a:t>Panjang</a:t>
            </a:r>
            <a:r>
              <a:rPr lang="en-US" dirty="0" smtClean="0"/>
              <a:t> </a:t>
            </a:r>
            <a:r>
              <a:rPr lang="en-US" dirty="0" err="1" smtClean="0"/>
              <a:t>kunci</a:t>
            </a:r>
            <a:r>
              <a:rPr lang="en-US" dirty="0" smtClean="0"/>
              <a:t> ECC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pendek</a:t>
            </a:r>
            <a:r>
              <a:rPr lang="en-US" dirty="0" smtClean="0"/>
              <a:t> </a:t>
            </a:r>
            <a:r>
              <a:rPr lang="en-US" dirty="0" err="1" smtClean="0"/>
              <a:t>daripada</a:t>
            </a:r>
            <a:r>
              <a:rPr lang="en-US" dirty="0" smtClean="0"/>
              <a:t> </a:t>
            </a:r>
            <a:r>
              <a:rPr lang="en-US" dirty="0" err="1" smtClean="0"/>
              <a:t>kunci</a:t>
            </a:r>
            <a:r>
              <a:rPr lang="en-US" dirty="0" smtClean="0"/>
              <a:t> RSA,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keamanan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RSA.</a:t>
            </a:r>
          </a:p>
          <a:p>
            <a:endParaRPr lang="en-US" dirty="0" smtClean="0"/>
          </a:p>
          <a:p>
            <a:r>
              <a:rPr lang="en-US" dirty="0" err="1" smtClean="0"/>
              <a:t>Contoh</a:t>
            </a:r>
            <a:r>
              <a:rPr lang="en-US" dirty="0" smtClean="0"/>
              <a:t>: </a:t>
            </a:r>
            <a:r>
              <a:rPr lang="en-US" dirty="0" err="1" smtClean="0"/>
              <a:t>kunci</a:t>
            </a:r>
            <a:r>
              <a:rPr lang="en-US" dirty="0" smtClean="0"/>
              <a:t> ECC </a:t>
            </a:r>
            <a:r>
              <a:rPr lang="en-US" dirty="0" err="1" smtClean="0"/>
              <a:t>sepanjang</a:t>
            </a:r>
            <a:r>
              <a:rPr lang="en-US" dirty="0" smtClean="0"/>
              <a:t> 160-bit </a:t>
            </a:r>
            <a:r>
              <a:rPr lang="en-US" dirty="0" err="1" smtClean="0"/>
              <a:t>menyediakan</a:t>
            </a:r>
            <a:r>
              <a:rPr lang="en-US" dirty="0" smtClean="0"/>
              <a:t> </a:t>
            </a:r>
            <a:r>
              <a:rPr lang="en-US" dirty="0" err="1" smtClean="0"/>
              <a:t>keamanan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1024-bit </a:t>
            </a:r>
            <a:r>
              <a:rPr lang="en-US" dirty="0" err="1" smtClean="0"/>
              <a:t>kunci</a:t>
            </a:r>
            <a:r>
              <a:rPr lang="en-US" dirty="0" smtClean="0"/>
              <a:t> RSA.</a:t>
            </a:r>
          </a:p>
          <a:p>
            <a:endParaRPr lang="en-US" dirty="0" smtClean="0"/>
          </a:p>
          <a:p>
            <a:r>
              <a:rPr lang="en-US" dirty="0" err="1" smtClean="0"/>
              <a:t>Keuntungan</a:t>
            </a:r>
            <a:r>
              <a:rPr lang="en-US" dirty="0" smtClean="0"/>
              <a:t>: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panjang</a:t>
            </a:r>
            <a:r>
              <a:rPr lang="en-US" dirty="0" smtClean="0"/>
              <a:t> </a:t>
            </a:r>
            <a:r>
              <a:rPr lang="en-US" dirty="0" err="1" smtClean="0"/>
              <a:t>kunci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pendek</a:t>
            </a:r>
            <a:r>
              <a:rPr lang="en-US" dirty="0" smtClean="0"/>
              <a:t>, </a:t>
            </a:r>
            <a:r>
              <a:rPr lang="en-US" dirty="0" err="1" smtClean="0"/>
              <a:t>membutuhkan</a:t>
            </a:r>
            <a:r>
              <a:rPr lang="en-US" dirty="0" smtClean="0"/>
              <a:t> </a:t>
            </a:r>
            <a:r>
              <a:rPr lang="en-US" dirty="0" err="1" smtClean="0"/>
              <a:t>memori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komputasi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sedikit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Cocok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piranti</a:t>
            </a:r>
            <a:r>
              <a:rPr lang="en-US" dirty="0" smtClean="0"/>
              <a:t> </a:t>
            </a:r>
            <a:r>
              <a:rPr lang="en-US" dirty="0" err="1" smtClean="0"/>
              <a:t>nirkabel</a:t>
            </a:r>
            <a:r>
              <a:rPr lang="en-US" dirty="0" smtClean="0"/>
              <a:t>,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prosesor</a:t>
            </a:r>
            <a:r>
              <a:rPr lang="en-US" dirty="0" smtClean="0"/>
              <a:t>, </a:t>
            </a:r>
            <a:r>
              <a:rPr lang="en-US" dirty="0" err="1" smtClean="0"/>
              <a:t>memori</a:t>
            </a:r>
            <a:r>
              <a:rPr lang="en-US" dirty="0" smtClean="0"/>
              <a:t>, </a:t>
            </a:r>
            <a:r>
              <a:rPr lang="en-US" dirty="0" err="1" smtClean="0"/>
              <a:t>umur</a:t>
            </a:r>
            <a:r>
              <a:rPr lang="en-US" dirty="0" smtClean="0"/>
              <a:t> </a:t>
            </a:r>
            <a:r>
              <a:rPr lang="en-US" dirty="0" err="1" smtClean="0"/>
              <a:t>batere</a:t>
            </a:r>
            <a:r>
              <a:rPr lang="en-US" dirty="0" smtClean="0"/>
              <a:t> </a:t>
            </a:r>
            <a:r>
              <a:rPr lang="en-US" dirty="0" err="1" smtClean="0"/>
              <a:t>terbatas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Kurva</a:t>
            </a:r>
            <a:r>
              <a:rPr lang="en-US" dirty="0" smtClean="0"/>
              <a:t> </a:t>
            </a:r>
            <a:r>
              <a:rPr lang="en-US" dirty="0" err="1" smtClean="0"/>
              <a:t>Eliptik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Galois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 err="1" smtClean="0"/>
              <a:t>Operasi</a:t>
            </a:r>
            <a:r>
              <a:rPr lang="en-US" sz="2800" dirty="0" smtClean="0"/>
              <a:t> </a:t>
            </a:r>
            <a:r>
              <a:rPr lang="en-US" sz="2800" dirty="0" err="1" smtClean="0"/>
              <a:t>kurva</a:t>
            </a:r>
            <a:r>
              <a:rPr lang="en-US" sz="2800" dirty="0" smtClean="0"/>
              <a:t> </a:t>
            </a:r>
            <a:r>
              <a:rPr lang="en-US" sz="2800" dirty="0" err="1" smtClean="0"/>
              <a:t>eliptik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dibahas</a:t>
            </a:r>
            <a:r>
              <a:rPr lang="en-US" sz="2800" dirty="0" smtClean="0"/>
              <a:t> </a:t>
            </a:r>
            <a:r>
              <a:rPr lang="en-US" sz="2800" dirty="0" err="1" smtClean="0"/>
              <a:t>sebelum</a:t>
            </a:r>
            <a:r>
              <a:rPr lang="en-US" sz="2800" dirty="0" smtClean="0"/>
              <a:t> </a:t>
            </a:r>
            <a:r>
              <a:rPr lang="en-US" sz="2800" dirty="0" err="1" smtClean="0"/>
              <a:t>ini</a:t>
            </a:r>
            <a:r>
              <a:rPr lang="en-US" sz="2800" dirty="0" smtClean="0"/>
              <a:t> </a:t>
            </a:r>
            <a:r>
              <a:rPr lang="en-US" sz="2800" dirty="0" err="1" smtClean="0"/>
              <a:t>didefinisikan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bilangan</a:t>
            </a:r>
            <a:r>
              <a:rPr lang="en-US" sz="2800" dirty="0" smtClean="0"/>
              <a:t> </a:t>
            </a:r>
            <a:r>
              <a:rPr lang="en-US" sz="2800" dirty="0" err="1" smtClean="0"/>
              <a:t>riil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Operasi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bilangan</a:t>
            </a:r>
            <a:r>
              <a:rPr lang="en-US" sz="2800" dirty="0" smtClean="0"/>
              <a:t> </a:t>
            </a:r>
            <a:r>
              <a:rPr lang="en-US" sz="2800" dirty="0" err="1" smtClean="0"/>
              <a:t>riil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akurat</a:t>
            </a:r>
            <a:r>
              <a:rPr lang="en-US" sz="2800" dirty="0" smtClean="0"/>
              <a:t> </a:t>
            </a:r>
            <a:r>
              <a:rPr lang="en-US" sz="2800" dirty="0" err="1" smtClean="0"/>
              <a:t>karena</a:t>
            </a:r>
            <a:r>
              <a:rPr lang="en-US" sz="2800" dirty="0" smtClean="0"/>
              <a:t> </a:t>
            </a:r>
            <a:r>
              <a:rPr lang="en-US" sz="2800" dirty="0" err="1" smtClean="0"/>
              <a:t>mengandung</a:t>
            </a:r>
            <a:r>
              <a:rPr lang="en-US" sz="2800" dirty="0" smtClean="0"/>
              <a:t> </a:t>
            </a:r>
            <a:r>
              <a:rPr lang="en-US" sz="2800" dirty="0" err="1" smtClean="0"/>
              <a:t>pembulatan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sisi</a:t>
            </a:r>
            <a:r>
              <a:rPr lang="en-US" sz="2800" dirty="0" smtClean="0"/>
              <a:t> lain, </a:t>
            </a:r>
            <a:r>
              <a:rPr lang="en-US" sz="2800" dirty="0" err="1" smtClean="0"/>
              <a:t>kriptografi</a:t>
            </a:r>
            <a:r>
              <a:rPr lang="en-US" sz="2800" dirty="0" smtClean="0"/>
              <a:t> </a:t>
            </a:r>
            <a:r>
              <a:rPr lang="en-US" sz="2800" dirty="0" err="1" smtClean="0"/>
              <a:t>dioperasikan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ranah</a:t>
            </a:r>
            <a:r>
              <a:rPr lang="en-US" sz="2800" dirty="0" smtClean="0"/>
              <a:t> </a:t>
            </a:r>
            <a:r>
              <a:rPr lang="en-US" sz="2800" dirty="0" err="1" smtClean="0"/>
              <a:t>bilangan</a:t>
            </a:r>
            <a:r>
              <a:rPr lang="en-US" sz="2800" dirty="0" smtClean="0"/>
              <a:t> integer.</a:t>
            </a:r>
          </a:p>
          <a:p>
            <a:endParaRPr lang="en-US" sz="2800" dirty="0" smtClean="0"/>
          </a:p>
          <a:p>
            <a:r>
              <a:rPr lang="en-US" sz="2800" dirty="0" smtClean="0"/>
              <a:t>Agar </a:t>
            </a:r>
            <a:r>
              <a:rPr lang="en-US" sz="2800" dirty="0" err="1" smtClean="0"/>
              <a:t>kurva</a:t>
            </a:r>
            <a:r>
              <a:rPr lang="en-US" sz="2800" dirty="0" smtClean="0"/>
              <a:t> </a:t>
            </a:r>
            <a:r>
              <a:rPr lang="en-US" sz="2800" dirty="0" err="1" smtClean="0"/>
              <a:t>eliptik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dipakai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kriptografi</a:t>
            </a:r>
            <a:r>
              <a:rPr lang="en-US" sz="2800" dirty="0" smtClean="0"/>
              <a:t>, </a:t>
            </a:r>
            <a:r>
              <a:rPr lang="en-US" sz="2800" dirty="0" err="1" smtClean="0"/>
              <a:t>maka</a:t>
            </a:r>
            <a:r>
              <a:rPr lang="en-US" sz="2800" dirty="0" smtClean="0"/>
              <a:t> </a:t>
            </a:r>
            <a:r>
              <a:rPr lang="en-US" sz="2800" dirty="0" err="1" smtClean="0"/>
              <a:t>kurva</a:t>
            </a:r>
            <a:r>
              <a:rPr lang="en-US" sz="2800" dirty="0" smtClean="0"/>
              <a:t> </a:t>
            </a:r>
            <a:r>
              <a:rPr lang="en-US" sz="2800" dirty="0" err="1" smtClean="0"/>
              <a:t>eliptik</a:t>
            </a:r>
            <a:r>
              <a:rPr lang="en-US" sz="2800" dirty="0" smtClean="0"/>
              <a:t> </a:t>
            </a:r>
            <a:r>
              <a:rPr lang="en-US" sz="2800" dirty="0" err="1" smtClean="0"/>
              <a:t>didefinisikan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medan</a:t>
            </a:r>
            <a:r>
              <a:rPr lang="en-US" sz="2800" dirty="0" smtClean="0"/>
              <a:t> </a:t>
            </a:r>
            <a:r>
              <a:rPr lang="en-US" sz="2800" dirty="0" err="1" smtClean="0"/>
              <a:t>berhingga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Galois Field, </a:t>
            </a:r>
            <a:r>
              <a:rPr lang="en-US" sz="2800" dirty="0" err="1" smtClean="0"/>
              <a:t>yaitu</a:t>
            </a:r>
            <a:r>
              <a:rPr lang="en-US" sz="2800" dirty="0" smtClean="0"/>
              <a:t> GF(p) </a:t>
            </a:r>
            <a:r>
              <a:rPr lang="en-US" sz="2800" dirty="0" err="1" smtClean="0"/>
              <a:t>dan</a:t>
            </a:r>
            <a:r>
              <a:rPr lang="en-US" sz="2800" dirty="0" smtClean="0"/>
              <a:t> GF(2</a:t>
            </a:r>
            <a:r>
              <a:rPr lang="en-US" sz="2800" baseline="30000" dirty="0" smtClean="0"/>
              <a:t>m</a:t>
            </a:r>
            <a:r>
              <a:rPr lang="en-US" sz="2800" dirty="0" smtClean="0"/>
              <a:t>).</a:t>
            </a:r>
          </a:p>
          <a:p>
            <a:endParaRPr lang="en-US" sz="2800" dirty="0" smtClean="0"/>
          </a:p>
          <a:p>
            <a:r>
              <a:rPr lang="en-US" sz="2800" dirty="0" smtClean="0"/>
              <a:t>Yang </a:t>
            </a:r>
            <a:r>
              <a:rPr lang="en-US" sz="2800" dirty="0" err="1" smtClean="0"/>
              <a:t>dibahas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kuliah</a:t>
            </a:r>
            <a:r>
              <a:rPr lang="en-US" sz="2800" dirty="0" smtClean="0"/>
              <a:t> </a:t>
            </a:r>
            <a:r>
              <a:rPr lang="en-US" sz="2800" dirty="0" err="1" smtClean="0"/>
              <a:t>ini</a:t>
            </a:r>
            <a:r>
              <a:rPr lang="en-US" sz="2800" dirty="0" smtClean="0"/>
              <a:t> </a:t>
            </a:r>
            <a:r>
              <a:rPr lang="en-US" sz="2800" dirty="0" err="1" smtClean="0"/>
              <a:t>hanya</a:t>
            </a:r>
            <a:r>
              <a:rPr lang="en-US" sz="2800" dirty="0" smtClean="0"/>
              <a:t> </a:t>
            </a:r>
            <a:r>
              <a:rPr lang="en-US" sz="2800" dirty="0" err="1" smtClean="0"/>
              <a:t>kurva</a:t>
            </a:r>
            <a:r>
              <a:rPr lang="en-US" sz="2800" dirty="0" smtClean="0"/>
              <a:t> </a:t>
            </a:r>
            <a:r>
              <a:rPr lang="en-US" sz="2800" dirty="0" err="1" smtClean="0"/>
              <a:t>eliptik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GF(p)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 dirty="0" err="1" smtClean="0"/>
              <a:t>Bahan</a:t>
            </a:r>
            <a:r>
              <a:rPr lang="en-US" sz="1400" dirty="0" smtClean="0"/>
              <a:t> </a:t>
            </a:r>
            <a:r>
              <a:rPr lang="en-US" sz="1400" dirty="0" err="1" smtClean="0"/>
              <a:t>Kuliah</a:t>
            </a:r>
            <a:r>
              <a:rPr lang="en-US" sz="1400" dirty="0" smtClean="0"/>
              <a:t> IF3058 </a:t>
            </a:r>
            <a:r>
              <a:rPr lang="en-US" sz="1400" dirty="0" err="1" smtClean="0"/>
              <a:t>Kriptografi</a:t>
            </a:r>
            <a:endParaRPr lang="en-US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Kurva</a:t>
            </a:r>
            <a:r>
              <a:rPr lang="en-US" dirty="0" smtClean="0"/>
              <a:t> </a:t>
            </a:r>
            <a:r>
              <a:rPr lang="en-US" dirty="0" err="1" smtClean="0"/>
              <a:t>Eliptik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GF(p)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Bentuk</a:t>
            </a:r>
            <a:r>
              <a:rPr lang="en-US" sz="2800" dirty="0" smtClean="0"/>
              <a:t> </a:t>
            </a:r>
            <a:r>
              <a:rPr lang="en-US" sz="2800" dirty="0" err="1" smtClean="0"/>
              <a:t>umum</a:t>
            </a:r>
            <a:r>
              <a:rPr lang="en-US" sz="2800" dirty="0" smtClean="0"/>
              <a:t> </a:t>
            </a:r>
            <a:r>
              <a:rPr lang="en-US" sz="2800" dirty="0" err="1" smtClean="0"/>
              <a:t>kurva</a:t>
            </a:r>
            <a:r>
              <a:rPr lang="en-US" sz="2800" dirty="0" smtClean="0"/>
              <a:t> </a:t>
            </a:r>
            <a:r>
              <a:rPr lang="en-US" sz="2800" dirty="0" err="1" smtClean="0"/>
              <a:t>eliptik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GF(p) (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F</a:t>
            </a:r>
            <a:r>
              <a:rPr lang="en-US" sz="2800" baseline="-25000" dirty="0" err="1" smtClean="0"/>
              <a:t>p</a:t>
            </a:r>
            <a:r>
              <a:rPr lang="en-US" sz="2800" dirty="0" smtClean="0"/>
              <a:t>) :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	</a:t>
            </a:r>
            <a:r>
              <a:rPr lang="en-US" b="1" dirty="0" smtClean="0">
                <a:solidFill>
                  <a:srgbClr val="FF0000"/>
                </a:solidFill>
              </a:rPr>
              <a:t>y</a:t>
            </a:r>
            <a:r>
              <a:rPr lang="en-US" b="1" baseline="30000" dirty="0" smtClean="0">
                <a:solidFill>
                  <a:srgbClr val="FF0000"/>
                </a:solidFill>
              </a:rPr>
              <a:t>2 </a:t>
            </a:r>
            <a:r>
              <a:rPr lang="en-US" b="1" dirty="0" smtClean="0">
                <a:solidFill>
                  <a:srgbClr val="FF0000"/>
                </a:solidFill>
              </a:rPr>
              <a:t> =</a:t>
            </a:r>
            <a:r>
              <a:rPr lang="en-US" b="1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x</a:t>
            </a:r>
            <a:r>
              <a:rPr lang="en-US" b="1" baseline="30000" dirty="0" smtClean="0">
                <a:solidFill>
                  <a:srgbClr val="FF0000"/>
                </a:solidFill>
              </a:rPr>
              <a:t>3</a:t>
            </a:r>
            <a:r>
              <a:rPr lang="en-US" b="1" dirty="0" smtClean="0">
                <a:solidFill>
                  <a:srgbClr val="FF0000"/>
                </a:solidFill>
              </a:rPr>
              <a:t> + ax + b  mod p</a:t>
            </a:r>
          </a:p>
          <a:p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yang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hal</a:t>
            </a:r>
            <a:r>
              <a:rPr lang="en-US" sz="2800" dirty="0" smtClean="0"/>
              <a:t> </a:t>
            </a:r>
            <a:r>
              <a:rPr lang="en-US" sz="2800" dirty="0" err="1" smtClean="0"/>
              <a:t>ini</a:t>
            </a:r>
            <a:r>
              <a:rPr lang="en-US" sz="2800" dirty="0" smtClean="0"/>
              <a:t> p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bilangan</a:t>
            </a:r>
            <a:r>
              <a:rPr lang="en-US" sz="2800" dirty="0" smtClean="0"/>
              <a:t> prima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elemen-elemen</a:t>
            </a:r>
            <a:r>
              <a:rPr lang="en-US" sz="2800" dirty="0" smtClean="0"/>
              <a:t> </a:t>
            </a:r>
            <a:r>
              <a:rPr lang="en-US" sz="2800" dirty="0" err="1" smtClean="0"/>
              <a:t>medan</a:t>
            </a:r>
            <a:r>
              <a:rPr lang="en-US" sz="2800" dirty="0" smtClean="0"/>
              <a:t> </a:t>
            </a:r>
            <a:r>
              <a:rPr lang="en-US" sz="2800" dirty="0" err="1" smtClean="0"/>
              <a:t>galois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{0, 1, 2, …, p – 1}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r>
              <a:rPr lang="en-US" dirty="0" smtClean="0"/>
              <a:t> IF3058 </a:t>
            </a:r>
            <a:r>
              <a:rPr lang="en-US" dirty="0" err="1" smtClean="0"/>
              <a:t>Kriptografi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r>
              <a:rPr lang="en-US" sz="2800" b="1" dirty="0" err="1" smtClean="0"/>
              <a:t>Contoh</a:t>
            </a:r>
            <a:r>
              <a:rPr lang="en-US" sz="2800" dirty="0" smtClean="0"/>
              <a:t>: </a:t>
            </a:r>
            <a:r>
              <a:rPr lang="en-US" sz="2800" dirty="0" err="1" smtClean="0"/>
              <a:t>Tentukan</a:t>
            </a:r>
            <a:r>
              <a:rPr lang="en-US" sz="2800" dirty="0" smtClean="0"/>
              <a:t> </a:t>
            </a:r>
            <a:r>
              <a:rPr lang="en-US" sz="2800" dirty="0" err="1" smtClean="0"/>
              <a:t>semua</a:t>
            </a:r>
            <a:r>
              <a:rPr lang="en-US" sz="2800" dirty="0" smtClean="0"/>
              <a:t> </a:t>
            </a:r>
            <a:r>
              <a:rPr lang="en-US" sz="2800" dirty="0" err="1" smtClean="0"/>
              <a:t>titik</a:t>
            </a:r>
            <a:r>
              <a:rPr lang="en-US" sz="2800" dirty="0" smtClean="0"/>
              <a:t> P(</a:t>
            </a:r>
            <a:r>
              <a:rPr lang="en-US" sz="2800" dirty="0" err="1" smtClean="0"/>
              <a:t>x,y</a:t>
            </a:r>
            <a:r>
              <a:rPr lang="en-US" sz="2800" dirty="0" smtClean="0"/>
              <a:t>)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kurva</a:t>
            </a:r>
            <a:r>
              <a:rPr lang="en-US" sz="2800" dirty="0" smtClean="0"/>
              <a:t> </a:t>
            </a:r>
            <a:r>
              <a:rPr lang="en-US" sz="2800" dirty="0" err="1" smtClean="0"/>
              <a:t>eliptik</a:t>
            </a:r>
            <a:r>
              <a:rPr lang="en-US" sz="2800" dirty="0" smtClean="0"/>
              <a:t> y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</a:t>
            </a:r>
            <a:r>
              <a:rPr lang="en-US" sz="2800" dirty="0" smtClean="0">
                <a:sym typeface="Symbol"/>
              </a:rPr>
              <a:t>= </a:t>
            </a:r>
            <a:r>
              <a:rPr lang="en-US" sz="2800" dirty="0" smtClean="0"/>
              <a:t>x</a:t>
            </a:r>
            <a:r>
              <a:rPr lang="en-US" sz="2800" baseline="30000" dirty="0" smtClean="0"/>
              <a:t>3</a:t>
            </a:r>
            <a:r>
              <a:rPr lang="en-US" sz="2800" dirty="0" smtClean="0"/>
              <a:t> + x + 6  mod 11 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x </a:t>
            </a:r>
            <a:r>
              <a:rPr lang="en-US" sz="2800" dirty="0" err="1" smtClean="0"/>
              <a:t>dan</a:t>
            </a:r>
            <a:r>
              <a:rPr lang="en-US" sz="2800" dirty="0" smtClean="0"/>
              <a:t> y </a:t>
            </a:r>
            <a:r>
              <a:rPr lang="en-US" sz="2800" dirty="0" err="1" smtClean="0"/>
              <a:t>didefinisikan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GF(11)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Jawab</a:t>
            </a:r>
            <a:r>
              <a:rPr lang="en-US" sz="2800" dirty="0" smtClean="0"/>
              <a:t>:</a:t>
            </a:r>
          </a:p>
          <a:p>
            <a:pPr>
              <a:buNone/>
            </a:pPr>
            <a:r>
              <a:rPr lang="en-US" sz="2400" dirty="0" smtClean="0"/>
              <a:t>	x = 0 </a:t>
            </a:r>
            <a:r>
              <a:rPr lang="en-US" sz="2400" dirty="0" smtClean="0">
                <a:sym typeface="Wingdings" pitchFamily="2" charset="2"/>
              </a:rPr>
              <a:t> y</a:t>
            </a:r>
            <a:r>
              <a:rPr lang="en-US" sz="2400" baseline="30000" dirty="0" smtClean="0">
                <a:sym typeface="Wingdings" pitchFamily="2" charset="2"/>
              </a:rPr>
              <a:t>2 </a:t>
            </a:r>
            <a:r>
              <a:rPr lang="en-US" sz="2400" dirty="0" smtClean="0">
                <a:sym typeface="Symbol"/>
              </a:rPr>
              <a:t>= 6  mod 11 </a:t>
            </a:r>
            <a:r>
              <a:rPr lang="en-US" sz="2400" dirty="0" smtClean="0">
                <a:sym typeface="Wingdings" pitchFamily="2" charset="2"/>
              </a:rPr>
              <a:t> </a:t>
            </a:r>
            <a:r>
              <a:rPr lang="en-US" sz="2400" dirty="0" err="1" smtClean="0">
                <a:sym typeface="Wingdings" pitchFamily="2" charset="2"/>
              </a:rPr>
              <a:t>tidak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ada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nilai</a:t>
            </a:r>
            <a:r>
              <a:rPr lang="en-US" sz="2400" dirty="0" smtClean="0">
                <a:sym typeface="Wingdings" pitchFamily="2" charset="2"/>
              </a:rPr>
              <a:t> y yang </a:t>
            </a:r>
            <a:r>
              <a:rPr lang="en-US" sz="2400" dirty="0" err="1" smtClean="0">
                <a:sym typeface="Wingdings" pitchFamily="2" charset="2"/>
              </a:rPr>
              <a:t>memenuhi</a:t>
            </a:r>
            <a:endParaRPr lang="en-US" sz="2400" dirty="0" smtClean="0">
              <a:sym typeface="Wingdings" pitchFamily="2" charset="2"/>
            </a:endParaRPr>
          </a:p>
          <a:p>
            <a:pPr>
              <a:buNone/>
            </a:pPr>
            <a:r>
              <a:rPr lang="en-US" sz="2400" dirty="0" smtClean="0">
                <a:sym typeface="Wingdings" pitchFamily="2" charset="2"/>
              </a:rPr>
              <a:t>	</a:t>
            </a:r>
            <a:r>
              <a:rPr lang="en-US" sz="2400" dirty="0" smtClean="0"/>
              <a:t>x = 1 </a:t>
            </a:r>
            <a:r>
              <a:rPr lang="en-US" sz="2400" dirty="0" smtClean="0">
                <a:sym typeface="Wingdings" pitchFamily="2" charset="2"/>
              </a:rPr>
              <a:t> y</a:t>
            </a:r>
            <a:r>
              <a:rPr lang="en-US" sz="2400" baseline="30000" dirty="0" smtClean="0">
                <a:sym typeface="Wingdings" pitchFamily="2" charset="2"/>
              </a:rPr>
              <a:t>2 </a:t>
            </a:r>
            <a:r>
              <a:rPr lang="en-US" sz="2400" dirty="0" smtClean="0">
                <a:sym typeface="Symbol"/>
              </a:rPr>
              <a:t> =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smtClean="0">
                <a:sym typeface="Symbol"/>
              </a:rPr>
              <a:t>8  mod 11 </a:t>
            </a:r>
            <a:r>
              <a:rPr lang="en-US" sz="2400" dirty="0" smtClean="0">
                <a:sym typeface="Wingdings" pitchFamily="2" charset="2"/>
              </a:rPr>
              <a:t> </a:t>
            </a:r>
            <a:r>
              <a:rPr lang="en-US" sz="2400" dirty="0" err="1" smtClean="0">
                <a:sym typeface="Wingdings" pitchFamily="2" charset="2"/>
              </a:rPr>
              <a:t>tidak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ada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nilai</a:t>
            </a:r>
            <a:r>
              <a:rPr lang="en-US" sz="2400" dirty="0" smtClean="0">
                <a:sym typeface="Wingdings" pitchFamily="2" charset="2"/>
              </a:rPr>
              <a:t> y yang </a:t>
            </a:r>
            <a:r>
              <a:rPr lang="en-US" sz="2400" dirty="0" err="1" smtClean="0">
                <a:sym typeface="Wingdings" pitchFamily="2" charset="2"/>
              </a:rPr>
              <a:t>memenuhi</a:t>
            </a:r>
            <a:endParaRPr lang="en-US" sz="2400" dirty="0" smtClean="0">
              <a:sym typeface="Wingdings" pitchFamily="2" charset="2"/>
            </a:endParaRPr>
          </a:p>
          <a:p>
            <a:pPr>
              <a:buNone/>
            </a:pPr>
            <a:r>
              <a:rPr lang="en-US" sz="2400" dirty="0" smtClean="0">
                <a:sym typeface="Wingdings" pitchFamily="2" charset="2"/>
              </a:rPr>
              <a:t>	</a:t>
            </a:r>
            <a:r>
              <a:rPr lang="en-US" sz="2400" dirty="0" smtClean="0"/>
              <a:t>x = 2 </a:t>
            </a:r>
            <a:r>
              <a:rPr lang="en-US" sz="2400" dirty="0" smtClean="0">
                <a:sym typeface="Wingdings" pitchFamily="2" charset="2"/>
              </a:rPr>
              <a:t> y</a:t>
            </a:r>
            <a:r>
              <a:rPr lang="en-US" sz="2400" baseline="30000" dirty="0" smtClean="0">
                <a:sym typeface="Wingdings" pitchFamily="2" charset="2"/>
              </a:rPr>
              <a:t>2 </a:t>
            </a:r>
            <a:r>
              <a:rPr lang="en-US" sz="2400" dirty="0" smtClean="0">
                <a:sym typeface="Symbol"/>
              </a:rPr>
              <a:t> = 16  mod 11  5 (mod 11) </a:t>
            </a:r>
            <a:r>
              <a:rPr lang="en-US" sz="2400" dirty="0" smtClean="0">
                <a:sym typeface="Wingdings" pitchFamily="2" charset="2"/>
              </a:rPr>
              <a:t> y</a:t>
            </a:r>
            <a:r>
              <a:rPr lang="en-US" sz="2400" baseline="-25000" dirty="0" smtClean="0">
                <a:sym typeface="Wingdings" pitchFamily="2" charset="2"/>
              </a:rPr>
              <a:t>1</a:t>
            </a:r>
            <a:r>
              <a:rPr lang="en-US" sz="2400" dirty="0" smtClean="0">
                <a:sym typeface="Wingdings" pitchFamily="2" charset="2"/>
              </a:rPr>
              <a:t> = 4 </a:t>
            </a:r>
            <a:r>
              <a:rPr lang="en-US" sz="2400" dirty="0" err="1" smtClean="0">
                <a:sym typeface="Wingdings" pitchFamily="2" charset="2"/>
              </a:rPr>
              <a:t>dan</a:t>
            </a:r>
            <a:r>
              <a:rPr lang="en-US" sz="2400" dirty="0" smtClean="0">
                <a:sym typeface="Wingdings" pitchFamily="2" charset="2"/>
              </a:rPr>
              <a:t> y</a:t>
            </a:r>
            <a:r>
              <a:rPr lang="en-US" sz="2400" baseline="-25000" dirty="0" smtClean="0">
                <a:sym typeface="Wingdings" pitchFamily="2" charset="2"/>
              </a:rPr>
              <a:t>2 </a:t>
            </a:r>
            <a:r>
              <a:rPr lang="en-US" sz="2400" dirty="0" smtClean="0">
                <a:sym typeface="Wingdings" pitchFamily="2" charset="2"/>
              </a:rPr>
              <a:t>= 7</a:t>
            </a:r>
          </a:p>
          <a:p>
            <a:pPr>
              <a:buNone/>
            </a:pPr>
            <a:r>
              <a:rPr lang="en-US" sz="2400" dirty="0" smtClean="0">
                <a:sym typeface="Wingdings" pitchFamily="2" charset="2"/>
              </a:rPr>
              <a:t>						         P(2,4)  </a:t>
            </a:r>
            <a:r>
              <a:rPr lang="en-US" sz="2400" dirty="0" err="1" smtClean="0">
                <a:sym typeface="Wingdings" pitchFamily="2" charset="2"/>
              </a:rPr>
              <a:t>dan</a:t>
            </a:r>
            <a:r>
              <a:rPr lang="en-US" sz="2400" dirty="0" smtClean="0">
                <a:sym typeface="Wingdings" pitchFamily="2" charset="2"/>
              </a:rPr>
              <a:t> P’(2, 7)</a:t>
            </a:r>
          </a:p>
          <a:p>
            <a:pPr>
              <a:buNone/>
            </a:pPr>
            <a:r>
              <a:rPr lang="en-US" sz="2400" dirty="0" smtClean="0">
                <a:sym typeface="Wingdings" pitchFamily="2" charset="2"/>
              </a:rPr>
              <a:t>	</a:t>
            </a:r>
            <a:r>
              <a:rPr lang="en-US" sz="2400" dirty="0" smtClean="0"/>
              <a:t>x = 3 </a:t>
            </a:r>
            <a:r>
              <a:rPr lang="en-US" sz="2400" dirty="0" smtClean="0">
                <a:sym typeface="Wingdings" pitchFamily="2" charset="2"/>
              </a:rPr>
              <a:t> y</a:t>
            </a:r>
            <a:r>
              <a:rPr lang="en-US" sz="2400" baseline="30000" dirty="0" smtClean="0">
                <a:sym typeface="Wingdings" pitchFamily="2" charset="2"/>
              </a:rPr>
              <a:t>2 </a:t>
            </a:r>
            <a:r>
              <a:rPr lang="en-US" sz="2400" dirty="0" smtClean="0">
                <a:sym typeface="Symbol"/>
              </a:rPr>
              <a:t>=36  mod 11  3  (mod 11) </a:t>
            </a:r>
            <a:r>
              <a:rPr lang="en-US" sz="2400" dirty="0" smtClean="0">
                <a:sym typeface="Wingdings" pitchFamily="2" charset="2"/>
              </a:rPr>
              <a:t> y</a:t>
            </a:r>
            <a:r>
              <a:rPr lang="en-US" sz="2400" baseline="-25000" dirty="0" smtClean="0">
                <a:sym typeface="Wingdings" pitchFamily="2" charset="2"/>
              </a:rPr>
              <a:t>1</a:t>
            </a:r>
            <a:r>
              <a:rPr lang="en-US" sz="2400" dirty="0" smtClean="0">
                <a:sym typeface="Wingdings" pitchFamily="2" charset="2"/>
              </a:rPr>
              <a:t> = 5 </a:t>
            </a:r>
            <a:r>
              <a:rPr lang="en-US" sz="2400" dirty="0" err="1" smtClean="0">
                <a:sym typeface="Wingdings" pitchFamily="2" charset="2"/>
              </a:rPr>
              <a:t>dan</a:t>
            </a:r>
            <a:r>
              <a:rPr lang="en-US" sz="2400" dirty="0" smtClean="0">
                <a:sym typeface="Wingdings" pitchFamily="2" charset="2"/>
              </a:rPr>
              <a:t> y</a:t>
            </a:r>
            <a:r>
              <a:rPr lang="en-US" sz="2400" baseline="-25000" dirty="0" smtClean="0">
                <a:sym typeface="Wingdings" pitchFamily="2" charset="2"/>
              </a:rPr>
              <a:t>2 </a:t>
            </a:r>
            <a:r>
              <a:rPr lang="en-US" sz="2400" dirty="0" smtClean="0">
                <a:sym typeface="Wingdings" pitchFamily="2" charset="2"/>
              </a:rPr>
              <a:t>= 6</a:t>
            </a:r>
          </a:p>
          <a:p>
            <a:pPr>
              <a:buNone/>
            </a:pPr>
            <a:r>
              <a:rPr lang="en-US" sz="2400" dirty="0" smtClean="0">
                <a:sym typeface="Wingdings" pitchFamily="2" charset="2"/>
              </a:rPr>
              <a:t>						         P(3,5)  </a:t>
            </a:r>
            <a:r>
              <a:rPr lang="en-US" sz="2400" dirty="0" err="1" smtClean="0">
                <a:sym typeface="Wingdings" pitchFamily="2" charset="2"/>
              </a:rPr>
              <a:t>dan</a:t>
            </a:r>
            <a:r>
              <a:rPr lang="en-US" sz="2400" dirty="0" smtClean="0">
                <a:sym typeface="Wingdings" pitchFamily="2" charset="2"/>
              </a:rPr>
              <a:t> P’(3, 6)</a:t>
            </a:r>
            <a:endParaRPr lang="en-US" sz="2400" dirty="0" smtClean="0"/>
          </a:p>
          <a:p>
            <a:pPr>
              <a:buNone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 smtClean="0"/>
              <a:t>Jika</a:t>
            </a:r>
            <a:r>
              <a:rPr lang="en-US" sz="2800" dirty="0" smtClean="0"/>
              <a:t> </a:t>
            </a:r>
            <a:r>
              <a:rPr lang="en-US" sz="2800" dirty="0" err="1" smtClean="0"/>
              <a:t>diteruskan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x = 4, 5, …, 10, </a:t>
            </a:r>
            <a:r>
              <a:rPr lang="en-US" sz="2800" dirty="0" err="1" smtClean="0"/>
              <a:t>diperoleh</a:t>
            </a:r>
            <a:r>
              <a:rPr lang="en-US" sz="2800" dirty="0" smtClean="0"/>
              <a:t> </a:t>
            </a:r>
            <a:r>
              <a:rPr lang="en-US" sz="2800" dirty="0" err="1" smtClean="0"/>
              <a:t>tabel</a:t>
            </a:r>
            <a:r>
              <a:rPr lang="en-US" sz="2800" dirty="0" smtClean="0"/>
              <a:t> </a:t>
            </a:r>
            <a:r>
              <a:rPr lang="en-US" sz="2800" dirty="0" err="1" smtClean="0"/>
              <a:t>sebagai</a:t>
            </a:r>
            <a:r>
              <a:rPr lang="en-US" sz="2800" dirty="0" smtClean="0"/>
              <a:t> </a:t>
            </a:r>
            <a:r>
              <a:rPr lang="en-US" sz="2800" dirty="0" err="1" smtClean="0"/>
              <a:t>berikut</a:t>
            </a:r>
            <a:r>
              <a:rPr lang="en-US" sz="2800" dirty="0" smtClean="0"/>
              <a:t> :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43</a:t>
            </a:fld>
            <a:endParaRPr lang="en-US"/>
          </a:p>
        </p:txBody>
      </p:sp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600200"/>
            <a:ext cx="3718253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4495800" y="1981200"/>
            <a:ext cx="436298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Jadi</a:t>
            </a:r>
            <a:r>
              <a:rPr lang="en-US" sz="2400" dirty="0" smtClean="0"/>
              <a:t>, </a:t>
            </a:r>
            <a:r>
              <a:rPr lang="en-US" sz="2400" dirty="0" err="1" smtClean="0"/>
              <a:t>titik-titik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terdapat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endParaRPr lang="en-US" sz="2400" dirty="0" smtClean="0"/>
          </a:p>
          <a:p>
            <a:r>
              <a:rPr lang="en-US" sz="2400" dirty="0" err="1" smtClean="0"/>
              <a:t>kurva</a:t>
            </a:r>
            <a:r>
              <a:rPr lang="en-US" sz="2400" dirty="0" smtClean="0"/>
              <a:t> </a:t>
            </a:r>
            <a:r>
              <a:rPr lang="en-US" sz="2400" dirty="0" err="1" smtClean="0"/>
              <a:t>eliptik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12, </a:t>
            </a:r>
            <a:r>
              <a:rPr lang="en-US" sz="2400" dirty="0" err="1" smtClean="0"/>
              <a:t>yaitu</a:t>
            </a:r>
            <a:r>
              <a:rPr lang="en-US" sz="2400" dirty="0" smtClean="0"/>
              <a:t>:</a:t>
            </a:r>
          </a:p>
          <a:p>
            <a:r>
              <a:rPr lang="en-US" sz="2400" dirty="0" smtClean="0"/>
              <a:t>(2, 4), (2, 7), (3, 5), (3, 6), (5, 2),</a:t>
            </a:r>
          </a:p>
          <a:p>
            <a:r>
              <a:rPr lang="en-US" sz="2400" dirty="0" smtClean="0"/>
              <a:t>(5, 9), (7, 2), (7, 9), (8, 3), (8, 8),</a:t>
            </a:r>
          </a:p>
          <a:p>
            <a:r>
              <a:rPr lang="en-US" sz="2400" dirty="0" smtClean="0"/>
              <a:t>(10, 2), (10, 9)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572000" y="4267200"/>
            <a:ext cx="409086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ditambah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O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infinity,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titik-titik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</a:p>
          <a:p>
            <a:r>
              <a:rPr lang="en-US" sz="2400" dirty="0" err="1" smtClean="0"/>
              <a:t>kurva</a:t>
            </a:r>
            <a:r>
              <a:rPr lang="en-US" sz="2400" dirty="0" smtClean="0"/>
              <a:t> </a:t>
            </a:r>
            <a:r>
              <a:rPr lang="en-US" sz="2400" dirty="0" err="1" smtClean="0"/>
              <a:t>eliptik</a:t>
            </a:r>
            <a:r>
              <a:rPr lang="en-US" sz="2400" dirty="0" smtClean="0"/>
              <a:t> </a:t>
            </a:r>
            <a:r>
              <a:rPr lang="en-US" sz="2400" dirty="0" err="1" smtClean="0"/>
              <a:t>membentuk</a:t>
            </a:r>
            <a:r>
              <a:rPr lang="en-US" sz="2400" dirty="0" smtClean="0"/>
              <a:t> </a:t>
            </a:r>
            <a:r>
              <a:rPr lang="en-US" sz="2400" dirty="0" err="1" smtClean="0"/>
              <a:t>grup</a:t>
            </a:r>
            <a:endParaRPr lang="en-US" sz="2400" dirty="0" smtClean="0"/>
          </a:p>
          <a:p>
            <a:r>
              <a:rPr lang="en-US" sz="2400" dirty="0" err="1" smtClean="0"/>
              <a:t>dengan</a:t>
            </a:r>
            <a:r>
              <a:rPr lang="en-US" sz="2400" dirty="0" smtClean="0"/>
              <a:t> n = 13 </a:t>
            </a:r>
            <a:r>
              <a:rPr lang="en-US" sz="2400" dirty="0" err="1" smtClean="0"/>
              <a:t>elemen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172200" y="5867400"/>
            <a:ext cx="28125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Sumber</a:t>
            </a:r>
            <a:r>
              <a:rPr lang="en-US" dirty="0" smtClean="0">
                <a:solidFill>
                  <a:srgbClr val="FF0000"/>
                </a:solidFill>
              </a:rPr>
              <a:t>: Andreas Steffen,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Elliptic Curve Cryptography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44</a:t>
            </a:fld>
            <a:endParaRPr lang="en-US"/>
          </a:p>
        </p:txBody>
      </p:sp>
      <p:pic>
        <p:nvPicPr>
          <p:cNvPr id="532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762000"/>
            <a:ext cx="655765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295400" y="5486400"/>
            <a:ext cx="77461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Sebaran</a:t>
            </a:r>
            <a:r>
              <a:rPr lang="en-US" sz="2000" dirty="0" smtClean="0"/>
              <a:t> </a:t>
            </a:r>
            <a:r>
              <a:rPr lang="en-US" sz="2000" dirty="0" err="1" smtClean="0"/>
              <a:t>titik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kurva</a:t>
            </a:r>
            <a:r>
              <a:rPr lang="en-US" sz="2000" dirty="0" smtClean="0"/>
              <a:t> </a:t>
            </a:r>
            <a:r>
              <a:rPr lang="en-US" sz="2000" dirty="0" err="1" smtClean="0"/>
              <a:t>eliptik</a:t>
            </a:r>
            <a:r>
              <a:rPr lang="en-US" sz="2000" dirty="0" smtClean="0"/>
              <a:t> y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/>
              </a:rPr>
              <a:t>= </a:t>
            </a:r>
            <a:r>
              <a:rPr lang="en-US" sz="2000" dirty="0" smtClean="0"/>
              <a:t>x</a:t>
            </a:r>
            <a:r>
              <a:rPr lang="en-US" sz="2000" baseline="30000" dirty="0" smtClean="0"/>
              <a:t>3</a:t>
            </a:r>
            <a:r>
              <a:rPr lang="en-US" sz="2000" dirty="0" smtClean="0"/>
              <a:t> + x + 6  mod 11 </a:t>
            </a:r>
            <a:r>
              <a:rPr lang="en-US" sz="2000" dirty="0" err="1" smtClean="0"/>
              <a:t>pada</a:t>
            </a:r>
            <a:r>
              <a:rPr lang="en-US" sz="2000" dirty="0" smtClean="0"/>
              <a:t> GF(11)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>
              <a:buNone/>
            </a:pPr>
            <a:r>
              <a:rPr lang="en-US" b="1" dirty="0" err="1" smtClean="0"/>
              <a:t>Penjumlahan</a:t>
            </a:r>
            <a:r>
              <a:rPr lang="en-US" b="1" dirty="0" smtClean="0"/>
              <a:t> </a:t>
            </a:r>
            <a:r>
              <a:rPr lang="en-US" b="1" dirty="0" err="1" smtClean="0"/>
              <a:t>Dua</a:t>
            </a:r>
            <a:r>
              <a:rPr lang="en-US" b="1" dirty="0" smtClean="0"/>
              <a:t> </a:t>
            </a:r>
            <a:r>
              <a:rPr lang="en-US" b="1" dirty="0" err="1" smtClean="0"/>
              <a:t>Titik</a:t>
            </a:r>
            <a:r>
              <a:rPr lang="en-US" b="1" dirty="0" smtClean="0"/>
              <a:t> </a:t>
            </a:r>
            <a:r>
              <a:rPr lang="en-US" b="1" dirty="0" err="1" smtClean="0"/>
              <a:t>di</a:t>
            </a:r>
            <a:r>
              <a:rPr lang="en-US" b="1" dirty="0" smtClean="0"/>
              <a:t> </a:t>
            </a:r>
            <a:r>
              <a:rPr lang="en-US" b="1" dirty="0" err="1" smtClean="0"/>
              <a:t>dalam</a:t>
            </a:r>
            <a:r>
              <a:rPr lang="en-US" b="1" dirty="0" smtClean="0"/>
              <a:t> EC </a:t>
            </a:r>
            <a:r>
              <a:rPr lang="en-US" b="1" dirty="0" err="1" smtClean="0"/>
              <a:t>pada</a:t>
            </a:r>
            <a:r>
              <a:rPr lang="en-US" b="1" dirty="0" smtClean="0"/>
              <a:t> GF(p)</a:t>
            </a:r>
          </a:p>
          <a:p>
            <a:pPr>
              <a:buNone/>
            </a:pPr>
            <a:r>
              <a:rPr lang="en-US" sz="2400" dirty="0" err="1" smtClean="0"/>
              <a:t>Misalkan</a:t>
            </a:r>
            <a:r>
              <a:rPr lang="en-US" sz="2400" dirty="0" smtClean="0"/>
              <a:t> P(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p</a:t>
            </a:r>
            <a:r>
              <a:rPr lang="en-US" sz="2400" dirty="0" smtClean="0"/>
              <a:t>, </a:t>
            </a:r>
            <a:r>
              <a:rPr lang="en-US" sz="2400" dirty="0" err="1" smtClean="0"/>
              <a:t>y</a:t>
            </a:r>
            <a:r>
              <a:rPr lang="en-US" sz="2400" baseline="-25000" dirty="0" err="1" smtClean="0"/>
              <a:t>p</a:t>
            </a:r>
            <a:r>
              <a:rPr lang="en-US" sz="2400" dirty="0" smtClean="0"/>
              <a:t>) </a:t>
            </a:r>
            <a:r>
              <a:rPr lang="en-US" sz="2400" dirty="0" err="1" smtClean="0"/>
              <a:t>dan</a:t>
            </a:r>
            <a:r>
              <a:rPr lang="en-US" sz="2400" dirty="0" smtClean="0"/>
              <a:t> Q(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q</a:t>
            </a:r>
            <a:r>
              <a:rPr lang="en-US" sz="2400" dirty="0" smtClean="0"/>
              <a:t>, </a:t>
            </a:r>
            <a:r>
              <a:rPr lang="en-US" sz="2400" dirty="0" err="1" smtClean="0"/>
              <a:t>y</a:t>
            </a:r>
            <a:r>
              <a:rPr lang="en-US" sz="2400" baseline="-25000" dirty="0" err="1" smtClean="0"/>
              <a:t>q</a:t>
            </a:r>
            <a:r>
              <a:rPr lang="en-US" sz="2400" dirty="0" smtClean="0"/>
              <a:t>).  </a:t>
            </a:r>
          </a:p>
          <a:p>
            <a:pPr>
              <a:buNone/>
            </a:pPr>
            <a:r>
              <a:rPr lang="en-US" sz="2400" dirty="0" err="1" smtClean="0"/>
              <a:t>Penjumlahan</a:t>
            </a:r>
            <a:r>
              <a:rPr lang="en-US" sz="2400" dirty="0" smtClean="0"/>
              <a:t>: P + Q = R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err="1" smtClean="0">
                <a:sym typeface="Symbol"/>
              </a:rPr>
              <a:t>Koordinat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Titik</a:t>
            </a:r>
            <a:r>
              <a:rPr lang="en-US" sz="2400" dirty="0" smtClean="0">
                <a:sym typeface="Symbol"/>
              </a:rPr>
              <a:t> R: 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    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 = </a:t>
            </a:r>
            <a:r>
              <a:rPr lang="en-US" sz="2400" baseline="30000" dirty="0" smtClean="0">
                <a:sym typeface="Symbol"/>
              </a:rPr>
              <a:t>2 </a:t>
            </a:r>
            <a:r>
              <a:rPr lang="en-US" sz="2400" dirty="0" smtClean="0">
                <a:sym typeface="Symbol"/>
              </a:rPr>
              <a:t>–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p</a:t>
            </a:r>
            <a:r>
              <a:rPr lang="en-US" sz="2400" dirty="0" smtClean="0">
                <a:sym typeface="Symbol"/>
              </a:rPr>
              <a:t> –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q</a:t>
            </a:r>
            <a:r>
              <a:rPr lang="en-US" sz="2400" dirty="0" smtClean="0">
                <a:sym typeface="Symbol"/>
              </a:rPr>
              <a:t> mod p</a:t>
            </a:r>
            <a:endParaRPr lang="en-US" sz="2400" baseline="-25000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     y</a:t>
            </a:r>
            <a:r>
              <a:rPr lang="en-US" sz="2400" baseline="-25000" dirty="0" smtClean="0">
                <a:sym typeface="Symbol"/>
              </a:rPr>
              <a:t>r </a:t>
            </a:r>
            <a:r>
              <a:rPr lang="en-US" sz="2400" dirty="0" smtClean="0">
                <a:sym typeface="Symbol"/>
              </a:rPr>
              <a:t>= (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p</a:t>
            </a:r>
            <a:r>
              <a:rPr lang="en-US" sz="2400" dirty="0" smtClean="0">
                <a:sym typeface="Symbol"/>
              </a:rPr>
              <a:t> –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 – </a:t>
            </a:r>
            <a:r>
              <a:rPr lang="en-US" sz="2400" dirty="0" err="1" smtClean="0">
                <a:sym typeface="Symbol"/>
              </a:rPr>
              <a:t>y</a:t>
            </a:r>
            <a:r>
              <a:rPr lang="en-US" sz="2400" baseline="-25000" dirty="0" err="1" smtClean="0">
                <a:sym typeface="Symbol"/>
              </a:rPr>
              <a:t>p</a:t>
            </a:r>
            <a:r>
              <a:rPr lang="en-US" sz="2400" dirty="0" smtClean="0"/>
              <a:t>  mod p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>
                <a:sym typeface="Symbol"/>
              </a:rPr>
              <a:t>  </a:t>
            </a:r>
            <a:r>
              <a:rPr lang="en-US" sz="2400" dirty="0" err="1" smtClean="0">
                <a:sym typeface="Symbol"/>
              </a:rPr>
              <a:t>adalah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gradien</a:t>
            </a:r>
            <a:r>
              <a:rPr lang="en-US" sz="2400" dirty="0" smtClean="0">
                <a:sym typeface="Symbol"/>
              </a:rPr>
              <a:t>: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</a:t>
            </a:r>
            <a:endParaRPr lang="en-US" sz="2400" dirty="0" smtClean="0"/>
          </a:p>
          <a:p>
            <a:pPr>
              <a:buNone/>
            </a:pP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45</a:t>
            </a:fld>
            <a:endParaRPr lang="en-US"/>
          </a:p>
        </p:txBody>
      </p:sp>
      <p:graphicFrame>
        <p:nvGraphicFramePr>
          <p:cNvPr id="54274" name="Object 2"/>
          <p:cNvGraphicFramePr>
            <a:graphicFrameLocks noChangeAspect="1"/>
          </p:cNvGraphicFramePr>
          <p:nvPr/>
        </p:nvGraphicFramePr>
        <p:xfrm>
          <a:off x="1009650" y="4865688"/>
          <a:ext cx="2185988" cy="919162"/>
        </p:xfrm>
        <a:graphic>
          <a:graphicData uri="http://schemas.openxmlformats.org/presentationml/2006/ole">
            <p:oleObj spid="_x0000_s54275" name="Equation" r:id="rId3" imgW="1600200" imgH="6731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>
              <a:buNone/>
            </a:pPr>
            <a:r>
              <a:rPr lang="en-US" b="1" dirty="0" err="1" smtClean="0"/>
              <a:t>Pengurangan</a:t>
            </a:r>
            <a:r>
              <a:rPr lang="en-US" b="1" dirty="0" smtClean="0"/>
              <a:t> </a:t>
            </a:r>
            <a:r>
              <a:rPr lang="en-US" b="1" dirty="0" err="1" smtClean="0"/>
              <a:t>Dua</a:t>
            </a:r>
            <a:r>
              <a:rPr lang="en-US" b="1" dirty="0" smtClean="0"/>
              <a:t> </a:t>
            </a:r>
            <a:r>
              <a:rPr lang="en-US" b="1" dirty="0" err="1" smtClean="0"/>
              <a:t>Titik</a:t>
            </a:r>
            <a:r>
              <a:rPr lang="en-US" b="1" dirty="0" smtClean="0"/>
              <a:t> </a:t>
            </a:r>
            <a:r>
              <a:rPr lang="en-US" b="1" dirty="0" err="1" smtClean="0"/>
              <a:t>di</a:t>
            </a:r>
            <a:r>
              <a:rPr lang="en-US" b="1" dirty="0" smtClean="0"/>
              <a:t> </a:t>
            </a:r>
            <a:r>
              <a:rPr lang="en-US" b="1" dirty="0" err="1" smtClean="0"/>
              <a:t>dalam</a:t>
            </a:r>
            <a:r>
              <a:rPr lang="en-US" b="1" dirty="0" smtClean="0"/>
              <a:t> EC </a:t>
            </a:r>
            <a:r>
              <a:rPr lang="en-US" b="1" dirty="0" err="1" smtClean="0"/>
              <a:t>pada</a:t>
            </a:r>
            <a:r>
              <a:rPr lang="en-US" b="1" dirty="0" smtClean="0"/>
              <a:t> GF(p)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err="1" smtClean="0"/>
              <a:t>Misalkan</a:t>
            </a:r>
            <a:r>
              <a:rPr lang="en-US" sz="2400" dirty="0" smtClean="0"/>
              <a:t> P(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p</a:t>
            </a:r>
            <a:r>
              <a:rPr lang="en-US" sz="2400" dirty="0" smtClean="0"/>
              <a:t>, </a:t>
            </a:r>
            <a:r>
              <a:rPr lang="en-US" sz="2400" dirty="0" err="1" smtClean="0"/>
              <a:t>y</a:t>
            </a:r>
            <a:r>
              <a:rPr lang="en-US" sz="2400" baseline="-25000" dirty="0" err="1" smtClean="0"/>
              <a:t>p</a:t>
            </a:r>
            <a:r>
              <a:rPr lang="en-US" sz="2400" dirty="0" smtClean="0"/>
              <a:t>) </a:t>
            </a:r>
            <a:r>
              <a:rPr lang="en-US" sz="2400" dirty="0" err="1" smtClean="0"/>
              <a:t>dan</a:t>
            </a:r>
            <a:r>
              <a:rPr lang="en-US" sz="2400" dirty="0" smtClean="0"/>
              <a:t> Q(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q</a:t>
            </a:r>
            <a:r>
              <a:rPr lang="en-US" sz="2400" dirty="0" smtClean="0"/>
              <a:t>, </a:t>
            </a:r>
            <a:r>
              <a:rPr lang="en-US" sz="2400" dirty="0" err="1" smtClean="0"/>
              <a:t>y</a:t>
            </a:r>
            <a:r>
              <a:rPr lang="en-US" sz="2400" baseline="-25000" dirty="0" err="1" smtClean="0"/>
              <a:t>q</a:t>
            </a:r>
            <a:r>
              <a:rPr lang="en-US" sz="2400" dirty="0" smtClean="0"/>
              <a:t>).  </a:t>
            </a:r>
          </a:p>
          <a:p>
            <a:pPr>
              <a:buNone/>
            </a:pPr>
            <a:r>
              <a:rPr lang="en-US" sz="2400" dirty="0" err="1" smtClean="0"/>
              <a:t>Pengurangan</a:t>
            </a:r>
            <a:r>
              <a:rPr lang="en-US" sz="2400" dirty="0" smtClean="0"/>
              <a:t>: P – Q  = P + (-Q), yang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hal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		–Q(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q</a:t>
            </a:r>
            <a:r>
              <a:rPr lang="en-US" sz="2400" dirty="0" smtClean="0"/>
              <a:t>, -</a:t>
            </a:r>
            <a:r>
              <a:rPr lang="en-US" sz="2400" dirty="0" err="1" smtClean="0"/>
              <a:t>y</a:t>
            </a:r>
            <a:r>
              <a:rPr lang="en-US" sz="2400" baseline="-25000" dirty="0" err="1" smtClean="0"/>
              <a:t>q</a:t>
            </a:r>
            <a:r>
              <a:rPr lang="en-US" sz="2400" dirty="0" smtClean="0"/>
              <a:t> (mod p)).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err="1" smtClean="0"/>
              <a:t>Penggandaan</a:t>
            </a:r>
            <a:r>
              <a:rPr lang="en-US" b="1" dirty="0" smtClean="0"/>
              <a:t> </a:t>
            </a:r>
            <a:r>
              <a:rPr lang="en-US" b="1" dirty="0" err="1" smtClean="0"/>
              <a:t>Titik</a:t>
            </a:r>
            <a:r>
              <a:rPr lang="en-US" b="1" dirty="0" smtClean="0"/>
              <a:t> </a:t>
            </a:r>
            <a:r>
              <a:rPr lang="en-US" b="1" dirty="0" err="1" smtClean="0"/>
              <a:t>di</a:t>
            </a:r>
            <a:r>
              <a:rPr lang="en-US" b="1" dirty="0" smtClean="0"/>
              <a:t> </a:t>
            </a:r>
            <a:r>
              <a:rPr lang="en-US" b="1" dirty="0" err="1" smtClean="0"/>
              <a:t>dalam</a:t>
            </a:r>
            <a:r>
              <a:rPr lang="en-US" b="1" dirty="0" smtClean="0"/>
              <a:t> EC </a:t>
            </a:r>
            <a:r>
              <a:rPr lang="en-US" b="1" dirty="0" err="1" smtClean="0"/>
              <a:t>pada</a:t>
            </a:r>
            <a:r>
              <a:rPr lang="en-US" b="1" dirty="0" smtClean="0"/>
              <a:t> GF(p)</a:t>
            </a:r>
          </a:p>
          <a:p>
            <a:pPr>
              <a:buNone/>
            </a:pPr>
            <a:r>
              <a:rPr lang="en-US" sz="2400" dirty="0" err="1" smtClean="0"/>
              <a:t>Misalkan</a:t>
            </a:r>
            <a:r>
              <a:rPr lang="en-US" sz="2400" dirty="0" smtClean="0"/>
              <a:t> P(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p</a:t>
            </a:r>
            <a:r>
              <a:rPr lang="en-US" sz="2400" dirty="0" smtClean="0"/>
              <a:t>, </a:t>
            </a:r>
            <a:r>
              <a:rPr lang="en-US" sz="2400" dirty="0" err="1" smtClean="0"/>
              <a:t>y</a:t>
            </a:r>
            <a:r>
              <a:rPr lang="en-US" sz="2400" baseline="-25000" dirty="0" err="1" smtClean="0"/>
              <a:t>p</a:t>
            </a:r>
            <a:r>
              <a:rPr lang="en-US" sz="2400" dirty="0" smtClean="0"/>
              <a:t>) yang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hal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y</a:t>
            </a:r>
            <a:r>
              <a:rPr lang="en-US" sz="2400" baseline="-25000" dirty="0" err="1" smtClean="0"/>
              <a:t>p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 0</a:t>
            </a:r>
            <a:r>
              <a:rPr lang="en-US" sz="2400" dirty="0" smtClean="0"/>
              <a:t>.  </a:t>
            </a:r>
          </a:p>
          <a:p>
            <a:pPr>
              <a:buNone/>
            </a:pPr>
            <a:r>
              <a:rPr lang="en-US" sz="2400" dirty="0" err="1" smtClean="0"/>
              <a:t>Penggandaan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:  2P = R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err="1" smtClean="0">
                <a:sym typeface="Symbol"/>
              </a:rPr>
              <a:t>Koordinat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Titik</a:t>
            </a:r>
            <a:r>
              <a:rPr lang="en-US" sz="2400" dirty="0" smtClean="0">
                <a:sym typeface="Symbol"/>
              </a:rPr>
              <a:t> R: 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    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 =  </a:t>
            </a:r>
            <a:r>
              <a:rPr lang="en-US" sz="2400" baseline="30000" dirty="0" smtClean="0">
                <a:sym typeface="Symbol"/>
              </a:rPr>
              <a:t>2 </a:t>
            </a:r>
            <a:r>
              <a:rPr lang="en-US" sz="2400" dirty="0" smtClean="0">
                <a:sym typeface="Symbol"/>
              </a:rPr>
              <a:t>– 2x</a:t>
            </a:r>
            <a:r>
              <a:rPr lang="en-US" sz="2400" baseline="-25000" dirty="0" smtClean="0">
                <a:sym typeface="Symbol"/>
              </a:rPr>
              <a:t>p</a:t>
            </a:r>
            <a:r>
              <a:rPr lang="en-US" sz="2400" dirty="0" smtClean="0">
                <a:sym typeface="Symbol"/>
              </a:rPr>
              <a:t>  mod p</a:t>
            </a:r>
            <a:endParaRPr lang="en-US" sz="2400" baseline="-25000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     y</a:t>
            </a:r>
            <a:r>
              <a:rPr lang="en-US" sz="2400" baseline="-25000" dirty="0" smtClean="0">
                <a:sym typeface="Symbol"/>
              </a:rPr>
              <a:t>r </a:t>
            </a:r>
            <a:r>
              <a:rPr lang="en-US" sz="2400" dirty="0" smtClean="0">
                <a:sym typeface="Symbol"/>
              </a:rPr>
              <a:t>= (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p</a:t>
            </a:r>
            <a:r>
              <a:rPr lang="en-US" sz="2400" dirty="0" smtClean="0">
                <a:sym typeface="Symbol"/>
              </a:rPr>
              <a:t> –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 – </a:t>
            </a:r>
            <a:r>
              <a:rPr lang="en-US" sz="2400" dirty="0" err="1" smtClean="0">
                <a:sym typeface="Symbol"/>
              </a:rPr>
              <a:t>y</a:t>
            </a:r>
            <a:r>
              <a:rPr lang="en-US" sz="2400" baseline="-25000" dirty="0" err="1" smtClean="0">
                <a:sym typeface="Symbol"/>
              </a:rPr>
              <a:t>p</a:t>
            </a:r>
            <a:r>
              <a:rPr lang="en-US" sz="2400" dirty="0" smtClean="0"/>
              <a:t> mod p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Yang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hal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,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y</a:t>
            </a:r>
            <a:r>
              <a:rPr lang="en-US" sz="2400" baseline="-25000" dirty="0" err="1" smtClean="0"/>
              <a:t>p</a:t>
            </a:r>
            <a:r>
              <a:rPr lang="en-US" sz="2400" dirty="0" smtClean="0"/>
              <a:t> = 0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 </a:t>
            </a:r>
            <a:r>
              <a:rPr lang="en-US" sz="2400" dirty="0" err="1" smtClean="0">
                <a:sym typeface="Symbol"/>
              </a:rPr>
              <a:t>tidak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terdefinisi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sehingga</a:t>
            </a:r>
            <a:r>
              <a:rPr lang="en-US" sz="2400" dirty="0" smtClean="0">
                <a:sym typeface="Symbol"/>
              </a:rPr>
              <a:t> 2P = O</a:t>
            </a:r>
            <a:endParaRPr lang="en-US" sz="2400" dirty="0" smtClean="0"/>
          </a:p>
          <a:p>
            <a:pPr>
              <a:buNone/>
            </a:pP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47</a:t>
            </a:fld>
            <a:endParaRPr lang="en-US"/>
          </a:p>
        </p:txBody>
      </p:sp>
      <p:graphicFrame>
        <p:nvGraphicFramePr>
          <p:cNvPr id="54274" name="Object 2"/>
          <p:cNvGraphicFramePr>
            <a:graphicFrameLocks noChangeAspect="1"/>
          </p:cNvGraphicFramePr>
          <p:nvPr/>
        </p:nvGraphicFramePr>
        <p:xfrm>
          <a:off x="1058863" y="4495800"/>
          <a:ext cx="2205037" cy="919163"/>
        </p:xfrm>
        <a:graphic>
          <a:graphicData uri="http://schemas.openxmlformats.org/presentationml/2006/ole">
            <p:oleObj spid="_x0000_s56323" name="Equation" r:id="rId3" imgW="1612900" imgH="6731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305800" cy="5592763"/>
          </a:xfrm>
        </p:spPr>
        <p:txBody>
          <a:bodyPr>
            <a:normAutofit/>
          </a:bodyPr>
          <a:lstStyle/>
          <a:p>
            <a:r>
              <a:rPr lang="en-US" sz="2400" b="1" dirty="0" err="1" smtClean="0"/>
              <a:t>Contoh</a:t>
            </a:r>
            <a:r>
              <a:rPr lang="en-US" sz="2400" dirty="0" smtClean="0"/>
              <a:t>: </a:t>
            </a:r>
            <a:r>
              <a:rPr lang="en-US" sz="2400" dirty="0" err="1" smtClean="0"/>
              <a:t>Misalkan</a:t>
            </a:r>
            <a:r>
              <a:rPr lang="en-US" sz="2400" dirty="0" smtClean="0"/>
              <a:t> P(2, 4) </a:t>
            </a:r>
            <a:r>
              <a:rPr lang="en-US" sz="2400" dirty="0" err="1" smtClean="0"/>
              <a:t>dan</a:t>
            </a:r>
            <a:r>
              <a:rPr lang="en-US" sz="2400" dirty="0" smtClean="0"/>
              <a:t> Q(5, 9)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buah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kurva</a:t>
            </a:r>
            <a:r>
              <a:rPr lang="en-US" sz="2400" dirty="0" smtClean="0"/>
              <a:t> </a:t>
            </a:r>
            <a:r>
              <a:rPr lang="en-US" sz="2400" dirty="0" err="1" smtClean="0"/>
              <a:t>eliptik</a:t>
            </a:r>
            <a:r>
              <a:rPr lang="en-US" sz="2400" dirty="0" smtClean="0"/>
              <a:t> y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= </a:t>
            </a:r>
            <a:r>
              <a:rPr lang="en-US" sz="2400" dirty="0" smtClean="0"/>
              <a:t>x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 + x + 6  mod 11. </a:t>
            </a:r>
            <a:r>
              <a:rPr lang="en-US" sz="2400" dirty="0" err="1" smtClean="0"/>
              <a:t>Tentukan</a:t>
            </a:r>
            <a:r>
              <a:rPr lang="en-US" sz="2400" dirty="0" smtClean="0"/>
              <a:t> P  + Q </a:t>
            </a:r>
            <a:r>
              <a:rPr lang="en-US" sz="2400" dirty="0" err="1" smtClean="0"/>
              <a:t>dan</a:t>
            </a:r>
            <a:r>
              <a:rPr lang="en-US" sz="2400" dirty="0" smtClean="0"/>
              <a:t> 2P.</a:t>
            </a:r>
          </a:p>
          <a:p>
            <a:pPr>
              <a:buNone/>
            </a:pPr>
            <a:r>
              <a:rPr lang="en-US" sz="2400" dirty="0" smtClean="0"/>
              <a:t>	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u="sng" dirty="0" err="1" smtClean="0"/>
              <a:t>Jawab</a:t>
            </a:r>
            <a:r>
              <a:rPr lang="en-US" sz="2400" dirty="0" smtClean="0"/>
              <a:t>: </a:t>
            </a:r>
          </a:p>
          <a:p>
            <a:pPr lvl="1">
              <a:buFont typeface="Symbol"/>
              <a:buChar char="l"/>
            </a:pPr>
            <a:r>
              <a:rPr lang="en-US" sz="2400" dirty="0" smtClean="0">
                <a:sym typeface="Symbol"/>
              </a:rPr>
              <a:t>= (9 – 4)/(5 – 3) mod 11 =  5/3  mod 11 = 5  3</a:t>
            </a:r>
            <a:r>
              <a:rPr lang="en-US" sz="2400" baseline="30000" dirty="0" smtClean="0">
                <a:sym typeface="Symbol"/>
              </a:rPr>
              <a:t>–1 </a:t>
            </a:r>
            <a:r>
              <a:rPr lang="en-US" sz="2400" dirty="0" smtClean="0">
                <a:sym typeface="Symbol"/>
              </a:rPr>
              <a:t>  mod 11</a:t>
            </a:r>
          </a:p>
          <a:p>
            <a:pPr lvl="1">
              <a:buNone/>
            </a:pPr>
            <a:r>
              <a:rPr lang="en-US" sz="2400" dirty="0" smtClean="0">
                <a:sym typeface="Symbol"/>
              </a:rPr>
              <a:t>				               = 5  4 mod 11  9 (mod 11) 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P + Q = R, </a:t>
            </a:r>
            <a:r>
              <a:rPr lang="en-US" sz="2400" dirty="0" err="1" smtClean="0">
                <a:sym typeface="Symbol"/>
              </a:rPr>
              <a:t>koordinat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Titik</a:t>
            </a:r>
            <a:r>
              <a:rPr lang="en-US" sz="2400" dirty="0" smtClean="0">
                <a:sym typeface="Symbol"/>
              </a:rPr>
              <a:t> R: 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    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 = </a:t>
            </a:r>
            <a:r>
              <a:rPr lang="en-US" sz="2400" baseline="30000" dirty="0" smtClean="0">
                <a:sym typeface="Symbol"/>
              </a:rPr>
              <a:t>2 </a:t>
            </a:r>
            <a:r>
              <a:rPr lang="en-US" sz="2400" dirty="0" smtClean="0">
                <a:sym typeface="Symbol"/>
              </a:rPr>
              <a:t>–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p</a:t>
            </a:r>
            <a:r>
              <a:rPr lang="en-US" sz="2400" dirty="0" smtClean="0">
                <a:sym typeface="Symbol"/>
              </a:rPr>
              <a:t> –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q</a:t>
            </a:r>
            <a:r>
              <a:rPr lang="en-US" sz="2400" dirty="0" smtClean="0">
                <a:sym typeface="Symbol"/>
              </a:rPr>
              <a:t> mod 11 = 81 – 2 – 5 mod 11  8(mod 11)</a:t>
            </a:r>
            <a:endParaRPr lang="en-US" sz="2400" baseline="-25000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     y</a:t>
            </a:r>
            <a:r>
              <a:rPr lang="en-US" sz="2400" baseline="-25000" dirty="0" smtClean="0">
                <a:sym typeface="Symbol"/>
              </a:rPr>
              <a:t>r </a:t>
            </a:r>
            <a:r>
              <a:rPr lang="en-US" sz="2400" dirty="0" smtClean="0">
                <a:sym typeface="Symbol"/>
              </a:rPr>
              <a:t>= (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p</a:t>
            </a:r>
            <a:r>
              <a:rPr lang="en-US" sz="2400" dirty="0" smtClean="0">
                <a:sym typeface="Symbol"/>
              </a:rPr>
              <a:t> –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 – </a:t>
            </a:r>
            <a:r>
              <a:rPr lang="en-US" sz="2400" dirty="0" err="1" smtClean="0">
                <a:sym typeface="Symbol"/>
              </a:rPr>
              <a:t>y</a:t>
            </a:r>
            <a:r>
              <a:rPr lang="en-US" sz="2400" baseline="-25000" dirty="0" err="1" smtClean="0">
                <a:sym typeface="Symbol"/>
              </a:rPr>
              <a:t>p</a:t>
            </a:r>
            <a:r>
              <a:rPr lang="en-US" sz="2400" dirty="0" smtClean="0"/>
              <a:t> mod 11 = 9(2 – 8) – 4 mod 11= -58 mod 11 </a:t>
            </a:r>
          </a:p>
          <a:p>
            <a:pPr>
              <a:buNone/>
            </a:pPr>
            <a:r>
              <a:rPr lang="en-US" sz="2400" dirty="0" smtClean="0"/>
              <a:t>							         </a:t>
            </a:r>
            <a:r>
              <a:rPr lang="en-US" sz="2400" dirty="0" smtClean="0">
                <a:sym typeface="Symbol"/>
              </a:rPr>
              <a:t> 8 (mod 11)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Jadi</a:t>
            </a:r>
            <a:r>
              <a:rPr lang="en-US" sz="2400" dirty="0" smtClean="0"/>
              <a:t>,  R(8, 8)</a:t>
            </a:r>
            <a:r>
              <a:rPr lang="en-US" sz="2400" dirty="0" smtClean="0">
                <a:sym typeface="Symbol"/>
              </a:rPr>
              <a:t> </a:t>
            </a:r>
            <a:endParaRPr lang="en-US" sz="2400" dirty="0" smtClean="0"/>
          </a:p>
          <a:p>
            <a:pPr>
              <a:buNone/>
            </a:pP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err="1" smtClean="0"/>
              <a:t>Menghitung</a:t>
            </a:r>
            <a:r>
              <a:rPr lang="en-US" sz="2400" dirty="0" smtClean="0"/>
              <a:t> 2P = R: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smtClean="0">
                <a:sym typeface="Symbol"/>
              </a:rPr>
              <a:t> = ( 3(2)</a:t>
            </a:r>
            <a:r>
              <a:rPr lang="en-US" sz="2400" baseline="30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 + 1)/ 8) mod 11 = 13/8 mod 11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				 = 13  8</a:t>
            </a:r>
            <a:r>
              <a:rPr lang="en-US" sz="2400" baseline="30000" dirty="0" smtClean="0">
                <a:sym typeface="Symbol"/>
              </a:rPr>
              <a:t>–1 </a:t>
            </a:r>
            <a:r>
              <a:rPr lang="en-US" sz="2400" dirty="0" smtClean="0">
                <a:sym typeface="Symbol"/>
              </a:rPr>
              <a:t> mod 11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				 = 13  7 mod 11 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				 = 78 mod 11  3 (mod 11)</a:t>
            </a:r>
          </a:p>
          <a:p>
            <a:pPr>
              <a:buNone/>
            </a:pPr>
            <a:endParaRPr lang="en-US" sz="2400" dirty="0" smtClean="0">
              <a:sym typeface="Symbol"/>
            </a:endParaRPr>
          </a:p>
          <a:p>
            <a:pPr>
              <a:buNone/>
            </a:pPr>
            <a:r>
              <a:rPr lang="en-US" sz="2400" dirty="0" err="1" smtClean="0">
                <a:sym typeface="Symbol"/>
              </a:rPr>
              <a:t>Koordinat</a:t>
            </a:r>
            <a:r>
              <a:rPr lang="en-US" sz="2400" dirty="0" smtClean="0">
                <a:sym typeface="Symbol"/>
              </a:rPr>
              <a:t> R: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 =  3</a:t>
            </a:r>
            <a:r>
              <a:rPr lang="en-US" sz="2400" baseline="30000" dirty="0" smtClean="0">
                <a:sym typeface="Symbol"/>
              </a:rPr>
              <a:t>2 </a:t>
            </a:r>
            <a:r>
              <a:rPr lang="en-US" sz="2400" dirty="0" smtClean="0">
                <a:sym typeface="Symbol"/>
              </a:rPr>
              <a:t>– 2  2  mod 11  5 (mod 11)</a:t>
            </a:r>
            <a:endParaRPr lang="en-US" sz="2400" baseline="-25000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     y</a:t>
            </a:r>
            <a:r>
              <a:rPr lang="en-US" sz="2400" baseline="-25000" dirty="0" smtClean="0">
                <a:sym typeface="Symbol"/>
              </a:rPr>
              <a:t>r </a:t>
            </a:r>
            <a:r>
              <a:rPr lang="en-US" sz="2400" dirty="0" smtClean="0">
                <a:sym typeface="Symbol"/>
              </a:rPr>
              <a:t>= (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p</a:t>
            </a:r>
            <a:r>
              <a:rPr lang="en-US" sz="2400" dirty="0" smtClean="0">
                <a:sym typeface="Symbol"/>
              </a:rPr>
              <a:t> – </a:t>
            </a:r>
            <a:r>
              <a:rPr lang="en-US" sz="2400" dirty="0" err="1" smtClean="0">
                <a:sym typeface="Symbol"/>
              </a:rPr>
              <a:t>x</a:t>
            </a:r>
            <a:r>
              <a:rPr lang="en-US" sz="2400" baseline="-25000" dirty="0" err="1" smtClean="0">
                <a:sym typeface="Symbol"/>
              </a:rPr>
              <a:t>r</a:t>
            </a:r>
            <a:r>
              <a:rPr lang="en-US" sz="2400" dirty="0" smtClean="0">
                <a:sym typeface="Symbol"/>
              </a:rPr>
              <a:t>) – </a:t>
            </a:r>
            <a:r>
              <a:rPr lang="en-US" sz="2400" dirty="0" err="1" smtClean="0">
                <a:sym typeface="Symbol"/>
              </a:rPr>
              <a:t>y</a:t>
            </a:r>
            <a:r>
              <a:rPr lang="en-US" sz="2400" baseline="-25000" dirty="0" err="1" smtClean="0">
                <a:sym typeface="Symbol"/>
              </a:rPr>
              <a:t>p</a:t>
            </a:r>
            <a:r>
              <a:rPr lang="en-US" sz="2400" dirty="0" smtClean="0"/>
              <a:t> mod 11 = 3(2 – 5) – 4 mod 11 </a:t>
            </a:r>
          </a:p>
          <a:p>
            <a:pPr>
              <a:buNone/>
            </a:pPr>
            <a:r>
              <a:rPr lang="en-US" sz="2400" dirty="0" smtClean="0"/>
              <a:t>				         = -13  mod 11 </a:t>
            </a:r>
            <a:r>
              <a:rPr lang="en-US" sz="2400" dirty="0" smtClean="0">
                <a:sym typeface="Symbol"/>
              </a:rPr>
              <a:t> 9 (mod 11)</a:t>
            </a:r>
          </a:p>
          <a:p>
            <a:pPr>
              <a:buNone/>
            </a:pPr>
            <a:endParaRPr lang="en-US" sz="2400" dirty="0" smtClean="0">
              <a:sym typeface="Symbol"/>
            </a:endParaRPr>
          </a:p>
          <a:p>
            <a:pPr>
              <a:buNone/>
            </a:pPr>
            <a:r>
              <a:rPr lang="en-US" sz="2400" dirty="0" smtClean="0">
                <a:sym typeface="Symbol"/>
              </a:rPr>
              <a:t>	</a:t>
            </a:r>
            <a:r>
              <a:rPr lang="en-US" sz="2400" dirty="0" err="1" smtClean="0">
                <a:sym typeface="Symbol"/>
              </a:rPr>
              <a:t>Jadi</a:t>
            </a:r>
            <a:r>
              <a:rPr lang="en-US" sz="2400" dirty="0" smtClean="0">
                <a:sym typeface="Symbol"/>
              </a:rPr>
              <a:t>, R(5, 9)</a:t>
            </a:r>
            <a:r>
              <a:rPr lang="en-US" sz="2400" dirty="0" smtClean="0"/>
              <a:t>						          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Aljabar</a:t>
            </a:r>
            <a:r>
              <a:rPr lang="en-US" dirty="0" smtClean="0"/>
              <a:t> </a:t>
            </a:r>
            <a:r>
              <a:rPr lang="en-US" dirty="0" err="1" smtClean="0"/>
              <a:t>Abstrak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Sebelum</a:t>
            </a:r>
            <a:r>
              <a:rPr lang="en-US" sz="2800" dirty="0" smtClean="0"/>
              <a:t> </a:t>
            </a:r>
            <a:r>
              <a:rPr lang="en-US" sz="2800" dirty="0" err="1" smtClean="0"/>
              <a:t>membahas</a:t>
            </a:r>
            <a:r>
              <a:rPr lang="en-US" sz="2800" dirty="0" smtClean="0"/>
              <a:t> ECC, </a:t>
            </a:r>
            <a:r>
              <a:rPr lang="en-US" sz="2800" dirty="0" err="1" smtClean="0"/>
              <a:t>perlu</a:t>
            </a:r>
            <a:r>
              <a:rPr lang="en-US" sz="2800" dirty="0" smtClean="0"/>
              <a:t> </a:t>
            </a:r>
            <a:r>
              <a:rPr lang="en-US" sz="2800" dirty="0" err="1" smtClean="0"/>
              <a:t>dipahami</a:t>
            </a:r>
            <a:r>
              <a:rPr lang="en-US" sz="2800" dirty="0" smtClean="0"/>
              <a:t> </a:t>
            </a:r>
            <a:r>
              <a:rPr lang="en-US" sz="2800" dirty="0" err="1" smtClean="0"/>
              <a:t>konsep</a:t>
            </a:r>
            <a:r>
              <a:rPr lang="en-US" sz="2800" dirty="0" smtClean="0"/>
              <a:t> </a:t>
            </a:r>
            <a:r>
              <a:rPr lang="en-US" sz="2800" dirty="0" err="1" smtClean="0"/>
              <a:t>aljabar</a:t>
            </a:r>
            <a:r>
              <a:rPr lang="en-US" sz="2800" dirty="0" smtClean="0"/>
              <a:t> </a:t>
            </a:r>
            <a:r>
              <a:rPr lang="en-US" sz="2800" dirty="0" err="1" smtClean="0"/>
              <a:t>abstrak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mendasarinya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Konsep</a:t>
            </a:r>
            <a:r>
              <a:rPr lang="en-US" sz="2800" dirty="0" smtClean="0"/>
              <a:t> </a:t>
            </a:r>
            <a:r>
              <a:rPr lang="en-US" sz="2800" dirty="0" err="1" smtClean="0"/>
              <a:t>aljabar</a:t>
            </a:r>
            <a:r>
              <a:rPr lang="en-US" sz="2800" dirty="0" smtClean="0"/>
              <a:t> </a:t>
            </a:r>
            <a:r>
              <a:rPr lang="en-US" sz="2800" dirty="0" err="1" smtClean="0"/>
              <a:t>abstrak</a:t>
            </a:r>
            <a:r>
              <a:rPr lang="en-US" sz="2800" dirty="0" smtClean="0"/>
              <a:t>:</a:t>
            </a:r>
          </a:p>
          <a:p>
            <a:pPr>
              <a:buNone/>
            </a:pPr>
            <a:r>
              <a:rPr lang="en-US" sz="2800" dirty="0" smtClean="0"/>
              <a:t>	1. </a:t>
            </a:r>
            <a:r>
              <a:rPr lang="en-US" sz="2800" dirty="0" err="1" smtClean="0"/>
              <a:t>Grup</a:t>
            </a:r>
            <a:r>
              <a:rPr lang="en-US" sz="2800" dirty="0" smtClean="0"/>
              <a:t> (</a:t>
            </a:r>
            <a:r>
              <a:rPr lang="en-US" sz="2800" i="1" dirty="0" smtClean="0"/>
              <a:t>group</a:t>
            </a:r>
            <a:r>
              <a:rPr lang="en-US" sz="2800" dirty="0" smtClean="0"/>
              <a:t>)</a:t>
            </a:r>
          </a:p>
          <a:p>
            <a:pPr>
              <a:buNone/>
            </a:pPr>
            <a:r>
              <a:rPr lang="en-US" sz="2800" dirty="0" smtClean="0"/>
              <a:t>	2. Medan (</a:t>
            </a:r>
            <a:r>
              <a:rPr lang="en-US" sz="2800" i="1" dirty="0" smtClean="0"/>
              <a:t>field</a:t>
            </a:r>
            <a:r>
              <a:rPr lang="en-US" sz="2800" dirty="0" smtClean="0"/>
              <a:t>)</a:t>
            </a:r>
          </a:p>
          <a:p>
            <a:pPr>
              <a:buNone/>
            </a:pPr>
            <a:r>
              <a:rPr lang="en-US" sz="2800" dirty="0" smtClean="0"/>
              <a:t>	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Nilai</a:t>
            </a:r>
            <a:r>
              <a:rPr lang="en-US" sz="2800" dirty="0" smtClean="0"/>
              <a:t> </a:t>
            </a:r>
            <a:r>
              <a:rPr lang="en-US" sz="2800" dirty="0" err="1" smtClean="0"/>
              <a:t>kP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k = 2, 3, … </a:t>
            </a:r>
            <a:r>
              <a:rPr lang="en-US" sz="2800" dirty="0" err="1" smtClean="0"/>
              <a:t>diperlihatkan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tabel</a:t>
            </a:r>
            <a:r>
              <a:rPr lang="en-US" sz="2800" dirty="0" smtClean="0"/>
              <a:t>: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50</a:t>
            </a:fld>
            <a:endParaRPr lang="en-US"/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143000"/>
            <a:ext cx="1676400" cy="5108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3581400" y="1981200"/>
            <a:ext cx="56087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diketahui</a:t>
            </a:r>
            <a:r>
              <a:rPr lang="en-US" sz="2400" dirty="0" smtClean="0"/>
              <a:t> P,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kita</a:t>
            </a:r>
            <a:r>
              <a:rPr lang="en-US" sz="2400" dirty="0" smtClean="0"/>
              <a:t>  </a:t>
            </a:r>
            <a:r>
              <a:rPr lang="en-US" sz="2400" dirty="0" err="1" smtClean="0"/>
              <a:t>bisa</a:t>
            </a:r>
            <a:r>
              <a:rPr lang="en-US" sz="2400" dirty="0" smtClean="0"/>
              <a:t> </a:t>
            </a:r>
            <a:r>
              <a:rPr lang="en-US" sz="2400" dirty="0" err="1" smtClean="0"/>
              <a:t>menghitung</a:t>
            </a:r>
            <a:endParaRPr lang="en-US" sz="2400" dirty="0" smtClean="0"/>
          </a:p>
          <a:p>
            <a:r>
              <a:rPr lang="en-US" sz="2400" dirty="0" smtClean="0"/>
              <a:t>     Q = </a:t>
            </a:r>
            <a:r>
              <a:rPr lang="en-US" sz="2400" dirty="0" err="1" smtClean="0"/>
              <a:t>kP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733800" y="3505200"/>
            <a:ext cx="423648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persoalannya</a:t>
            </a:r>
            <a:r>
              <a:rPr lang="en-US" sz="2400" dirty="0" smtClean="0"/>
              <a:t> </a:t>
            </a:r>
            <a:r>
              <a:rPr lang="en-US" sz="2400" dirty="0" err="1" smtClean="0"/>
              <a:t>dibalik</a:t>
            </a:r>
            <a:r>
              <a:rPr lang="en-US" sz="2400" dirty="0" smtClean="0"/>
              <a:t> </a:t>
            </a:r>
            <a:r>
              <a:rPr lang="en-US" sz="2400" dirty="0" err="1" smtClean="0"/>
              <a:t>sbb</a:t>
            </a:r>
            <a:r>
              <a:rPr lang="en-US" sz="2400" dirty="0" smtClean="0"/>
              <a:t>: </a:t>
            </a:r>
          </a:p>
          <a:p>
            <a:r>
              <a:rPr lang="en-US" sz="2400" dirty="0" err="1" smtClean="0">
                <a:solidFill>
                  <a:srgbClr val="FF0000"/>
                </a:solidFill>
              </a:rPr>
              <a:t>Diberikan</a:t>
            </a:r>
            <a:r>
              <a:rPr lang="en-US" sz="2400" dirty="0" smtClean="0">
                <a:solidFill>
                  <a:srgbClr val="FF0000"/>
                </a:solidFill>
              </a:rPr>
              <a:t> P, </a:t>
            </a:r>
            <a:r>
              <a:rPr lang="en-US" sz="2400" dirty="0" err="1" smtClean="0">
                <a:solidFill>
                  <a:srgbClr val="FF0000"/>
                </a:solidFill>
              </a:rPr>
              <a:t>maka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tidak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mungkin</a:t>
            </a:r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400" dirty="0" err="1" smtClean="0">
                <a:solidFill>
                  <a:srgbClr val="FF0000"/>
                </a:solidFill>
              </a:rPr>
              <a:t>menghitung</a:t>
            </a:r>
            <a:r>
              <a:rPr lang="en-US" sz="2400" dirty="0" smtClean="0">
                <a:solidFill>
                  <a:srgbClr val="FF0000"/>
                </a:solidFill>
              </a:rPr>
              <a:t> k </a:t>
            </a:r>
            <a:r>
              <a:rPr lang="en-US" sz="2400" dirty="0" err="1" smtClean="0">
                <a:solidFill>
                  <a:srgbClr val="FF0000"/>
                </a:solidFill>
              </a:rPr>
              <a:t>bila</a:t>
            </a:r>
            <a:r>
              <a:rPr lang="en-US" sz="2400" dirty="0" smtClean="0">
                <a:solidFill>
                  <a:srgbClr val="FF0000"/>
                </a:solidFill>
              </a:rPr>
              <a:t> Q </a:t>
            </a:r>
            <a:r>
              <a:rPr lang="en-US" sz="2400" dirty="0" err="1" smtClean="0">
                <a:solidFill>
                  <a:srgbClr val="FF0000"/>
                </a:solidFill>
              </a:rPr>
              <a:t>diketahui</a:t>
            </a:r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400" dirty="0" smtClean="0"/>
              <a:t>               </a:t>
            </a:r>
            <a:r>
              <a:rPr lang="en-US" sz="2400" dirty="0" smtClean="0">
                <a:sym typeface="Symbol"/>
              </a:rPr>
              <a:t>  </a:t>
            </a:r>
            <a:r>
              <a:rPr lang="en-US" sz="2400" b="1" dirty="0" smtClean="0">
                <a:solidFill>
                  <a:srgbClr val="FF0000"/>
                </a:solidFill>
                <a:sym typeface="Symbol"/>
              </a:rPr>
              <a:t>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r>
              <a:rPr lang="en-US" sz="2400" b="1" dirty="0" smtClean="0"/>
              <a:t>              ECDLP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Elliptic Curve Cryptography (ECC) </a:t>
            </a:r>
            <a:r>
              <a:rPr lang="en-US" baseline="30000" dirty="0" smtClean="0"/>
              <a:t>*)</a:t>
            </a:r>
            <a:endParaRPr lang="en-US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ECC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kriptografi</a:t>
            </a:r>
            <a:r>
              <a:rPr lang="en-US" sz="2400" dirty="0" smtClean="0"/>
              <a:t> </a:t>
            </a:r>
            <a:r>
              <a:rPr lang="en-US" sz="2400" dirty="0" err="1" smtClean="0"/>
              <a:t>kunci-publik</a:t>
            </a:r>
            <a:r>
              <a:rPr lang="en-US" sz="2400" dirty="0" smtClean="0"/>
              <a:t>, </a:t>
            </a:r>
            <a:r>
              <a:rPr lang="en-US" sz="2400" dirty="0" err="1" smtClean="0"/>
              <a:t>sejenis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RSA, Rabin, </a:t>
            </a:r>
            <a:r>
              <a:rPr lang="en-US" sz="2400" dirty="0" err="1" smtClean="0"/>
              <a:t>ElGamal</a:t>
            </a:r>
            <a:r>
              <a:rPr lang="en-US" sz="2400" dirty="0" smtClean="0"/>
              <a:t>, D-H, </a:t>
            </a:r>
            <a:r>
              <a:rPr lang="en-US" sz="2400" dirty="0" err="1" smtClean="0"/>
              <a:t>dll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pengguna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b="1" dirty="0" err="1" smtClean="0"/>
              <a:t>kunci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publik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kunci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privat</a:t>
            </a:r>
            <a:endParaRPr lang="en-US" sz="2400" b="1" dirty="0" smtClean="0"/>
          </a:p>
          <a:p>
            <a:pPr marL="519113" indent="-519113">
              <a:buNone/>
            </a:pPr>
            <a:r>
              <a:rPr lang="en-US" sz="2000" dirty="0" smtClean="0"/>
              <a:t>     -  </a:t>
            </a:r>
            <a:r>
              <a:rPr lang="en-US" sz="2000" dirty="0" err="1" smtClean="0"/>
              <a:t>Kunci</a:t>
            </a:r>
            <a:r>
              <a:rPr lang="en-US" sz="2000" dirty="0" smtClean="0"/>
              <a:t> </a:t>
            </a:r>
            <a:r>
              <a:rPr lang="en-US" sz="2000" dirty="0" err="1" smtClean="0"/>
              <a:t>publik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enkripsi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verifikasi</a:t>
            </a:r>
            <a:r>
              <a:rPr lang="en-US" sz="2000" dirty="0" smtClean="0"/>
              <a:t> </a:t>
            </a:r>
            <a:r>
              <a:rPr lang="en-US" sz="2000" dirty="0" err="1" smtClean="0"/>
              <a:t>tanda</a:t>
            </a:r>
            <a:r>
              <a:rPr lang="en-US" sz="2000" dirty="0" smtClean="0"/>
              <a:t>  </a:t>
            </a:r>
            <a:r>
              <a:rPr lang="en-US" sz="2000" dirty="0" err="1" smtClean="0"/>
              <a:t>tangan</a:t>
            </a:r>
            <a:r>
              <a:rPr lang="en-US" sz="2000" dirty="0" smtClean="0"/>
              <a:t> digital</a:t>
            </a:r>
          </a:p>
          <a:p>
            <a:pPr marL="519113" indent="-519113">
              <a:buNone/>
            </a:pPr>
            <a:r>
              <a:rPr lang="en-US" sz="2000" dirty="0" smtClean="0"/>
              <a:t>     -  </a:t>
            </a:r>
            <a:r>
              <a:rPr lang="en-US" sz="2000" dirty="0" err="1" smtClean="0"/>
              <a:t>Kunci</a:t>
            </a:r>
            <a:r>
              <a:rPr lang="en-US" sz="2000" dirty="0" smtClean="0"/>
              <a:t> </a:t>
            </a:r>
            <a:r>
              <a:rPr lang="en-US" sz="2000" dirty="0" err="1" smtClean="0"/>
              <a:t>privat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dekripsi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menghasilkan</a:t>
            </a:r>
            <a:r>
              <a:rPr lang="en-US" sz="2000" dirty="0" smtClean="0"/>
              <a:t> </a:t>
            </a:r>
            <a:r>
              <a:rPr lang="en-US" sz="2000" dirty="0" err="1" smtClean="0"/>
              <a:t>tanda</a:t>
            </a:r>
            <a:r>
              <a:rPr lang="en-US" sz="2000" dirty="0" smtClean="0"/>
              <a:t> </a:t>
            </a:r>
            <a:r>
              <a:rPr lang="en-US" sz="2000" dirty="0" err="1" smtClean="0"/>
              <a:t>tangan</a:t>
            </a:r>
            <a:r>
              <a:rPr lang="en-US" sz="2000" dirty="0" smtClean="0"/>
              <a:t> digital</a:t>
            </a:r>
          </a:p>
          <a:p>
            <a:pPr marL="519113" indent="-519113">
              <a:buNone/>
            </a:pPr>
            <a:endParaRPr lang="en-US" sz="2000" dirty="0" smtClean="0"/>
          </a:p>
          <a:p>
            <a:pPr marL="341313" indent="-341313"/>
            <a:r>
              <a:rPr lang="en-US" sz="2400" dirty="0" err="1" smtClean="0"/>
              <a:t>Kurva</a:t>
            </a:r>
            <a:r>
              <a:rPr lang="en-US" sz="2400" dirty="0" smtClean="0"/>
              <a:t> </a:t>
            </a:r>
            <a:r>
              <a:rPr lang="en-US" sz="2400" dirty="0" err="1" smtClean="0"/>
              <a:t>eliptik</a:t>
            </a:r>
            <a:r>
              <a:rPr lang="en-US" sz="2400" dirty="0" smtClean="0"/>
              <a:t>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perluasan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kriptografi</a:t>
            </a:r>
            <a:r>
              <a:rPr lang="en-US" sz="2400" dirty="0" smtClean="0"/>
              <a:t> </a:t>
            </a:r>
            <a:r>
              <a:rPr lang="en-US" sz="2400" dirty="0" err="1" smtClean="0"/>
              <a:t>kunci-publik</a:t>
            </a:r>
            <a:r>
              <a:rPr lang="en-US" sz="2400" dirty="0" smtClean="0"/>
              <a:t> yang  lain:</a:t>
            </a:r>
          </a:p>
          <a:p>
            <a:pPr marL="341313" indent="-341313">
              <a:buNone/>
            </a:pPr>
            <a:r>
              <a:rPr lang="en-US" sz="2400" dirty="0" smtClean="0"/>
              <a:t>	1. Elliptic Curve </a:t>
            </a:r>
            <a:r>
              <a:rPr lang="en-US" sz="2400" dirty="0" err="1" smtClean="0"/>
              <a:t>ElGamal</a:t>
            </a:r>
            <a:r>
              <a:rPr lang="en-US" sz="2400" dirty="0" smtClean="0"/>
              <a:t> (ECEG)</a:t>
            </a:r>
          </a:p>
          <a:p>
            <a:pPr marL="341313" indent="-341313">
              <a:buNone/>
            </a:pPr>
            <a:r>
              <a:rPr lang="en-US" sz="2400" dirty="0" smtClean="0"/>
              <a:t>	2. Elliptic Curve Digital Signature (ECDSA)</a:t>
            </a:r>
          </a:p>
          <a:p>
            <a:pPr marL="341313" indent="-341313">
              <a:buNone/>
            </a:pPr>
            <a:r>
              <a:rPr lang="en-US" sz="2400" dirty="0" smtClean="0"/>
              <a:t>	3. </a:t>
            </a:r>
            <a:r>
              <a:rPr lang="en-US" sz="2400" dirty="0" err="1" smtClean="0"/>
              <a:t>Eliiptic</a:t>
            </a:r>
            <a:r>
              <a:rPr lang="en-US" sz="2400" dirty="0" smtClean="0"/>
              <a:t> Curve </a:t>
            </a:r>
            <a:r>
              <a:rPr lang="en-US" sz="2400" dirty="0" err="1" smtClean="0"/>
              <a:t>Diffie</a:t>
            </a:r>
            <a:r>
              <a:rPr lang="en-US" sz="2400" dirty="0" smtClean="0"/>
              <a:t>-Hellman (ECDH)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769819" y="5943600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*) </a:t>
            </a:r>
            <a:r>
              <a:rPr lang="en-US" sz="1600" dirty="0" err="1" smtClean="0">
                <a:solidFill>
                  <a:srgbClr val="FF0000"/>
                </a:solidFill>
              </a:rPr>
              <a:t>Sumber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bahan</a:t>
            </a:r>
            <a:r>
              <a:rPr lang="en-US" sz="1600" dirty="0" smtClean="0">
                <a:solidFill>
                  <a:srgbClr val="FF0000"/>
                </a:solidFill>
              </a:rPr>
              <a:t>: </a:t>
            </a:r>
            <a:r>
              <a:rPr lang="en-US" sz="1600" b="1" dirty="0" err="1" smtClean="0">
                <a:solidFill>
                  <a:srgbClr val="FF0000"/>
                </a:solidFill>
              </a:rPr>
              <a:t>Debdeep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</a:rPr>
              <a:t>Mukhopadhyay</a:t>
            </a:r>
            <a:r>
              <a:rPr lang="en-US" sz="1600" b="1" dirty="0" smtClean="0"/>
              <a:t>, </a:t>
            </a:r>
            <a:r>
              <a:rPr lang="en-US" sz="1600" b="1" dirty="0" smtClean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 smtClean="0"/>
              <a:t> ,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 smtClean="0">
                <a:solidFill>
                  <a:srgbClr val="FF0000"/>
                </a:solidFill>
              </a:rPr>
              <a:t>Engg</a:t>
            </a:r>
            <a:r>
              <a:rPr lang="en-US" sz="1600" dirty="0" smtClean="0">
                <a:solidFill>
                  <a:srgbClr val="FF0000"/>
                </a:solidFill>
              </a:rPr>
              <a:t> IIT Madras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Kurva</a:t>
            </a:r>
            <a:r>
              <a:rPr lang="en-US" dirty="0" smtClean="0"/>
              <a:t> </a:t>
            </a:r>
            <a:r>
              <a:rPr lang="en-US" dirty="0" err="1" smtClean="0"/>
              <a:t>Eliptik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Kriptografi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Bagian</a:t>
            </a:r>
            <a:r>
              <a:rPr lang="en-US" sz="2400" dirty="0" smtClean="0"/>
              <a:t> </a:t>
            </a:r>
            <a:r>
              <a:rPr lang="en-US" sz="2400" dirty="0" err="1" smtClean="0"/>
              <a:t>inti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kriptografi</a:t>
            </a:r>
            <a:r>
              <a:rPr lang="en-US" sz="2400" dirty="0" smtClean="0"/>
              <a:t> </a:t>
            </a:r>
            <a:r>
              <a:rPr lang="en-US" sz="2400" dirty="0" err="1" smtClean="0"/>
              <a:t>kunci-publik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melibatkan</a:t>
            </a:r>
            <a:r>
              <a:rPr lang="en-US" sz="2400" dirty="0" smtClean="0"/>
              <a:t> </a:t>
            </a:r>
            <a:r>
              <a:rPr lang="en-US" sz="2400" dirty="0" err="1" smtClean="0"/>
              <a:t>kurva</a:t>
            </a:r>
            <a:r>
              <a:rPr lang="en-US" sz="2400" dirty="0" smtClean="0"/>
              <a:t> </a:t>
            </a:r>
            <a:r>
              <a:rPr lang="en-US" sz="2400" dirty="0" err="1" smtClean="0"/>
              <a:t>eliptik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b="1" dirty="0" err="1" smtClean="0"/>
              <a:t>grup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eliptik</a:t>
            </a:r>
            <a:r>
              <a:rPr lang="en-US" sz="2400" b="1" dirty="0" smtClean="0"/>
              <a:t> </a:t>
            </a:r>
            <a:r>
              <a:rPr lang="en-US" sz="2400" dirty="0" smtClean="0"/>
              <a:t>(</a:t>
            </a:r>
            <a:r>
              <a:rPr lang="en-US" sz="2400" dirty="0" err="1" smtClean="0"/>
              <a:t>himpunan</a:t>
            </a:r>
            <a:r>
              <a:rPr lang="en-US" sz="2400" dirty="0" smtClean="0"/>
              <a:t> </a:t>
            </a:r>
            <a:r>
              <a:rPr lang="en-US" sz="2400" dirty="0" err="1" smtClean="0"/>
              <a:t>titik-titik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kurva</a:t>
            </a:r>
            <a:r>
              <a:rPr lang="en-US" sz="2400" dirty="0" smtClean="0"/>
              <a:t> </a:t>
            </a:r>
            <a:r>
              <a:rPr lang="en-US" sz="2400" dirty="0" err="1" smtClean="0"/>
              <a:t>eliptik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operasi</a:t>
            </a:r>
            <a:r>
              <a:rPr lang="en-US" sz="2400" dirty="0" smtClean="0"/>
              <a:t> </a:t>
            </a:r>
            <a:r>
              <a:rPr lang="en-US" sz="2400" dirty="0" err="1" smtClean="0"/>
              <a:t>biner</a:t>
            </a:r>
            <a:r>
              <a:rPr lang="en-US" sz="2400" dirty="0" smtClean="0"/>
              <a:t> +).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Operasi</a:t>
            </a:r>
            <a:r>
              <a:rPr lang="en-US" sz="2400" dirty="0" smtClean="0"/>
              <a:t> </a:t>
            </a:r>
            <a:r>
              <a:rPr lang="en-US" sz="2400" dirty="0" err="1" smtClean="0"/>
              <a:t>matematika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mendasari</a:t>
            </a:r>
            <a:r>
              <a:rPr lang="en-US" sz="2400" dirty="0" smtClean="0"/>
              <a:t>:</a:t>
            </a:r>
          </a:p>
          <a:p>
            <a:pPr marL="573088" indent="-573088">
              <a:buNone/>
            </a:pPr>
            <a:r>
              <a:rPr lang="en-US" sz="2400" dirty="0" smtClean="0"/>
              <a:t>     -  </a:t>
            </a:r>
            <a:r>
              <a:rPr lang="en-US" sz="2400" dirty="0" err="1" smtClean="0"/>
              <a:t>Jika</a:t>
            </a:r>
            <a:r>
              <a:rPr lang="en-US" sz="2400" dirty="0" smtClean="0"/>
              <a:t> RSA </a:t>
            </a:r>
            <a:r>
              <a:rPr lang="en-US" sz="2400" dirty="0" err="1" smtClean="0"/>
              <a:t>mempunyai</a:t>
            </a:r>
            <a:r>
              <a:rPr lang="en-US" sz="2400" dirty="0" smtClean="0"/>
              <a:t> </a:t>
            </a:r>
            <a:r>
              <a:rPr lang="en-US" sz="2400" dirty="0" err="1" smtClean="0"/>
              <a:t>operasi</a:t>
            </a:r>
            <a:r>
              <a:rPr lang="en-US" sz="2400" dirty="0" smtClean="0"/>
              <a:t> </a:t>
            </a:r>
            <a:r>
              <a:rPr lang="en-US" sz="2400" dirty="0" err="1" smtClean="0"/>
              <a:t>perpangkatan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operasi</a:t>
            </a:r>
            <a:r>
              <a:rPr lang="en-US" sz="2400" dirty="0" smtClean="0"/>
              <a:t> </a:t>
            </a:r>
            <a:r>
              <a:rPr lang="en-US" sz="2400" dirty="0" err="1" smtClean="0"/>
              <a:t>matematika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mendasainya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endParaRPr lang="en-US" sz="2400" dirty="0" smtClean="0"/>
          </a:p>
          <a:p>
            <a:pPr marL="573088" indent="-573088">
              <a:buNone/>
            </a:pPr>
            <a:r>
              <a:rPr lang="en-US" sz="2400" dirty="0" smtClean="0"/>
              <a:t>     -  ECC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operasi</a:t>
            </a:r>
            <a:r>
              <a:rPr lang="en-US" sz="2400" dirty="0" smtClean="0"/>
              <a:t> </a:t>
            </a:r>
            <a:r>
              <a:rPr lang="en-US" sz="2400" dirty="0" err="1" smtClean="0"/>
              <a:t>perkalian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(</a:t>
            </a:r>
            <a:r>
              <a:rPr lang="en-US" sz="2400" dirty="0" err="1" smtClean="0"/>
              <a:t>penjumlahan</a:t>
            </a:r>
            <a:r>
              <a:rPr lang="en-US" sz="2400" dirty="0" smtClean="0"/>
              <a:t> </a:t>
            </a:r>
            <a:r>
              <a:rPr lang="en-US" sz="2400" dirty="0" err="1" smtClean="0"/>
              <a:t>berulang</a:t>
            </a: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buah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)	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769819" y="5943600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*) </a:t>
            </a:r>
            <a:r>
              <a:rPr lang="en-US" sz="1600" dirty="0" err="1" smtClean="0">
                <a:solidFill>
                  <a:srgbClr val="FF0000"/>
                </a:solidFill>
              </a:rPr>
              <a:t>Sumber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bahan</a:t>
            </a:r>
            <a:r>
              <a:rPr lang="en-US" sz="1600" dirty="0" smtClean="0">
                <a:solidFill>
                  <a:srgbClr val="FF0000"/>
                </a:solidFill>
              </a:rPr>
              <a:t>: </a:t>
            </a:r>
            <a:r>
              <a:rPr lang="en-US" sz="1600" b="1" dirty="0" err="1" smtClean="0">
                <a:solidFill>
                  <a:srgbClr val="FF0000"/>
                </a:solidFill>
              </a:rPr>
              <a:t>Debdeep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</a:rPr>
              <a:t>Mukhopadhyay</a:t>
            </a:r>
            <a:r>
              <a:rPr lang="en-US" sz="1600" b="1" dirty="0" smtClean="0"/>
              <a:t>, </a:t>
            </a:r>
            <a:r>
              <a:rPr lang="en-US" sz="1600" b="1" dirty="0" smtClean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 smtClean="0"/>
              <a:t> ,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 smtClean="0">
                <a:solidFill>
                  <a:srgbClr val="FF0000"/>
                </a:solidFill>
              </a:rPr>
              <a:t>Engg</a:t>
            </a:r>
            <a:r>
              <a:rPr lang="en-US" sz="1600" dirty="0" smtClean="0">
                <a:solidFill>
                  <a:srgbClr val="FF0000"/>
                </a:solidFill>
              </a:rPr>
              <a:t> IIT Madras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85000" lnSpcReduction="10000"/>
          </a:bodyPr>
          <a:lstStyle/>
          <a:p>
            <a:r>
              <a:rPr lang="en-US" sz="2800" dirty="0" err="1" smtClean="0"/>
              <a:t>Dua</a:t>
            </a:r>
            <a:r>
              <a:rPr lang="en-US" sz="2800" dirty="0" smtClean="0"/>
              <a:t> </a:t>
            </a:r>
            <a:r>
              <a:rPr lang="en-US" sz="2800" dirty="0" err="1" smtClean="0"/>
              <a:t>pihak</a:t>
            </a:r>
            <a:r>
              <a:rPr lang="en-US" sz="2800" dirty="0" smtClean="0"/>
              <a:t> yang </a:t>
            </a:r>
            <a:r>
              <a:rPr lang="en-US" sz="2800" dirty="0" err="1" smtClean="0"/>
              <a:t>berkomunikasi</a:t>
            </a:r>
            <a:r>
              <a:rPr lang="en-US" sz="2800" dirty="0" smtClean="0"/>
              <a:t> </a:t>
            </a:r>
            <a:r>
              <a:rPr lang="en-US" sz="2800" dirty="0" err="1" smtClean="0"/>
              <a:t>menyepakati</a:t>
            </a:r>
            <a:r>
              <a:rPr lang="en-US" sz="2800" dirty="0" smtClean="0"/>
              <a:t> parameter data </a:t>
            </a:r>
            <a:r>
              <a:rPr lang="en-US" sz="2800" dirty="0" err="1" smtClean="0"/>
              <a:t>sebagai</a:t>
            </a:r>
            <a:r>
              <a:rPr lang="en-US" sz="2800" dirty="0" smtClean="0"/>
              <a:t> </a:t>
            </a:r>
            <a:r>
              <a:rPr lang="en-US" sz="2800" dirty="0" err="1" smtClean="0"/>
              <a:t>berikut</a:t>
            </a:r>
            <a:r>
              <a:rPr lang="en-US" sz="2800" dirty="0" smtClean="0"/>
              <a:t>:</a:t>
            </a:r>
          </a:p>
          <a:p>
            <a:pPr>
              <a:buNone/>
            </a:pPr>
            <a:r>
              <a:rPr lang="en-US" sz="2800" dirty="0" smtClean="0"/>
              <a:t>	1. </a:t>
            </a:r>
            <a:r>
              <a:rPr lang="en-US" sz="2800" dirty="0" err="1" smtClean="0"/>
              <a:t>Persamaan</a:t>
            </a:r>
            <a:r>
              <a:rPr lang="en-US" sz="2800" dirty="0" smtClean="0"/>
              <a:t> </a:t>
            </a:r>
            <a:r>
              <a:rPr lang="en-US" sz="2800" dirty="0" err="1" smtClean="0"/>
              <a:t>kurva</a:t>
            </a:r>
            <a:r>
              <a:rPr lang="en-US" sz="2800" dirty="0" smtClean="0"/>
              <a:t> </a:t>
            </a:r>
            <a:r>
              <a:rPr lang="en-US" sz="2800" dirty="0" err="1" smtClean="0"/>
              <a:t>eliptik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y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2 </a:t>
            </a:r>
            <a:r>
              <a:rPr lang="en-US" sz="2800" b="1" dirty="0" smtClean="0">
                <a:solidFill>
                  <a:srgbClr val="FF0000"/>
                </a:solidFill>
              </a:rPr>
              <a:t> =</a:t>
            </a:r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x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3</a:t>
            </a:r>
            <a:r>
              <a:rPr lang="en-US" sz="2800" b="1" dirty="0" smtClean="0">
                <a:solidFill>
                  <a:srgbClr val="FF0000"/>
                </a:solidFill>
              </a:rPr>
              <a:t> + ax + b  mod p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	</a:t>
            </a:r>
            <a:r>
              <a:rPr lang="en-US" sz="2400" dirty="0" smtClean="0"/>
              <a:t>- </a:t>
            </a:r>
            <a:r>
              <a:rPr lang="en-US" sz="2400" dirty="0" err="1" smtClean="0"/>
              <a:t>Nilai</a:t>
            </a:r>
            <a:r>
              <a:rPr lang="en-US" sz="2400" dirty="0" smtClean="0"/>
              <a:t> a </a:t>
            </a:r>
            <a:r>
              <a:rPr lang="en-US" sz="2400" dirty="0" err="1" smtClean="0"/>
              <a:t>dan</a:t>
            </a:r>
            <a:r>
              <a:rPr lang="en-US" sz="2400" dirty="0" smtClean="0"/>
              <a:t> b</a:t>
            </a:r>
          </a:p>
          <a:p>
            <a:pPr>
              <a:buNone/>
            </a:pPr>
            <a:r>
              <a:rPr lang="en-US" sz="2400" dirty="0" smtClean="0"/>
              <a:t>		- </a:t>
            </a:r>
            <a:r>
              <a:rPr lang="en-US" sz="2400" dirty="0" err="1" smtClean="0"/>
              <a:t>Bilangan</a:t>
            </a:r>
            <a:r>
              <a:rPr lang="en-US" sz="2400" dirty="0" smtClean="0"/>
              <a:t> prima p</a:t>
            </a:r>
          </a:p>
          <a:p>
            <a:pPr>
              <a:buNone/>
            </a:pPr>
            <a:r>
              <a:rPr lang="en-US" sz="2800" dirty="0" smtClean="0"/>
              <a:t>	2.  </a:t>
            </a:r>
            <a:r>
              <a:rPr lang="en-US" sz="2800" dirty="0" err="1" smtClean="0"/>
              <a:t>Grup</a:t>
            </a:r>
            <a:r>
              <a:rPr lang="en-US" sz="2800" dirty="0" smtClean="0"/>
              <a:t> </a:t>
            </a:r>
            <a:r>
              <a:rPr lang="en-US" sz="2800" dirty="0" err="1" smtClean="0"/>
              <a:t>eliptik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dihitung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persamaan</a:t>
            </a:r>
            <a:r>
              <a:rPr lang="en-US" sz="2800" dirty="0" smtClean="0"/>
              <a:t> </a:t>
            </a:r>
            <a:r>
              <a:rPr lang="en-US" sz="2800" dirty="0" err="1" smtClean="0"/>
              <a:t>kurva</a:t>
            </a:r>
            <a:r>
              <a:rPr lang="en-US" sz="2800" dirty="0" smtClean="0"/>
              <a:t> </a:t>
            </a:r>
            <a:r>
              <a:rPr lang="en-US" sz="2800" dirty="0" err="1" smtClean="0"/>
              <a:t>eliptik</a:t>
            </a:r>
            <a:endParaRPr lang="en-US" sz="2800" dirty="0" smtClean="0"/>
          </a:p>
          <a:p>
            <a:pPr marL="682625" indent="-682625">
              <a:buNone/>
            </a:pPr>
            <a:r>
              <a:rPr lang="en-US" sz="2800" dirty="0" smtClean="0"/>
              <a:t>     3.  </a:t>
            </a:r>
            <a:r>
              <a:rPr lang="en-US" sz="2800" dirty="0" err="1" smtClean="0"/>
              <a:t>Titik</a:t>
            </a:r>
            <a:r>
              <a:rPr lang="en-US" sz="2800" dirty="0" smtClean="0"/>
              <a:t> basis (</a:t>
            </a:r>
            <a:r>
              <a:rPr lang="en-US" sz="2800" i="1" dirty="0" smtClean="0"/>
              <a:t>base point</a:t>
            </a:r>
            <a:r>
              <a:rPr lang="en-US" sz="2800" dirty="0" smtClean="0"/>
              <a:t>) B (</a:t>
            </a:r>
            <a:r>
              <a:rPr lang="en-US" sz="2800" dirty="0" err="1" smtClean="0"/>
              <a:t>x</a:t>
            </a:r>
            <a:r>
              <a:rPr lang="en-US" sz="2800" baseline="-25000" dirty="0" err="1" smtClean="0"/>
              <a:t>B</a:t>
            </a:r>
            <a:r>
              <a:rPr lang="en-US" sz="2800" dirty="0" smtClean="0"/>
              <a:t>, </a:t>
            </a:r>
            <a:r>
              <a:rPr lang="en-US" sz="2800" dirty="0" err="1" smtClean="0"/>
              <a:t>y</a:t>
            </a:r>
            <a:r>
              <a:rPr lang="en-US" sz="2800" baseline="-25000" dirty="0" err="1" smtClean="0"/>
              <a:t>B</a:t>
            </a:r>
            <a:r>
              <a:rPr lang="en-US" sz="2800" dirty="0" smtClean="0"/>
              <a:t>) , </a:t>
            </a:r>
            <a:r>
              <a:rPr lang="en-US" sz="2800" dirty="0" err="1" smtClean="0"/>
              <a:t>dipilih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grup</a:t>
            </a:r>
            <a:r>
              <a:rPr lang="en-US" sz="2800" dirty="0" smtClean="0"/>
              <a:t> </a:t>
            </a:r>
            <a:r>
              <a:rPr lang="en-US" sz="2800" dirty="0" err="1" smtClean="0"/>
              <a:t>eliptik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operasi</a:t>
            </a:r>
            <a:r>
              <a:rPr lang="en-US" sz="2800" dirty="0" smtClean="0"/>
              <a:t> </a:t>
            </a:r>
            <a:r>
              <a:rPr lang="en-US" sz="2800" dirty="0" err="1" smtClean="0"/>
              <a:t>kriptografi</a:t>
            </a:r>
            <a:r>
              <a:rPr lang="en-US" sz="2800" dirty="0" smtClean="0"/>
              <a:t>. 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Setiap</a:t>
            </a:r>
            <a:r>
              <a:rPr lang="en-US" sz="2800" dirty="0" smtClean="0"/>
              <a:t> </a:t>
            </a:r>
            <a:r>
              <a:rPr lang="en-US" sz="2800" dirty="0" err="1" smtClean="0"/>
              <a:t>pengguna</a:t>
            </a:r>
            <a:r>
              <a:rPr lang="en-US" sz="2800" dirty="0" smtClean="0"/>
              <a:t> </a:t>
            </a:r>
            <a:r>
              <a:rPr lang="en-US" sz="2800" dirty="0" err="1" smtClean="0"/>
              <a:t>membangkitkan</a:t>
            </a:r>
            <a:r>
              <a:rPr lang="en-US" sz="2800" dirty="0" smtClean="0"/>
              <a:t> </a:t>
            </a:r>
            <a:r>
              <a:rPr lang="en-US" sz="2800" dirty="0" err="1" smtClean="0"/>
              <a:t>pasangan</a:t>
            </a:r>
            <a:r>
              <a:rPr lang="en-US" sz="2800" dirty="0" smtClean="0"/>
              <a:t> </a:t>
            </a:r>
            <a:r>
              <a:rPr lang="en-US" sz="2800" dirty="0" err="1" smtClean="0"/>
              <a:t>kunci</a:t>
            </a:r>
            <a:r>
              <a:rPr lang="en-US" sz="2800" dirty="0" smtClean="0"/>
              <a:t> </a:t>
            </a:r>
            <a:r>
              <a:rPr lang="en-US" sz="2800" dirty="0" err="1" smtClean="0"/>
              <a:t>publik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kunci</a:t>
            </a:r>
            <a:r>
              <a:rPr lang="en-US" sz="2800" dirty="0" smtClean="0"/>
              <a:t> </a:t>
            </a:r>
            <a:r>
              <a:rPr lang="en-US" sz="2800" dirty="0" err="1" smtClean="0"/>
              <a:t>privat</a:t>
            </a:r>
            <a:endParaRPr lang="en-US" sz="2800" dirty="0" smtClean="0"/>
          </a:p>
          <a:p>
            <a:pPr lvl="1"/>
            <a:r>
              <a:rPr lang="en-US" sz="2400" dirty="0" err="1" smtClean="0"/>
              <a:t>Kunci</a:t>
            </a:r>
            <a:r>
              <a:rPr lang="en-US" sz="2400" dirty="0" smtClean="0"/>
              <a:t> </a:t>
            </a:r>
            <a:r>
              <a:rPr lang="en-US" sz="2400" dirty="0" err="1" smtClean="0"/>
              <a:t>privat</a:t>
            </a:r>
            <a:r>
              <a:rPr lang="en-US" sz="2400" dirty="0" smtClean="0"/>
              <a:t> = integer x, </a:t>
            </a:r>
            <a:r>
              <a:rPr lang="en-US" sz="2400" dirty="0" err="1" smtClean="0"/>
              <a:t>dipilih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selang</a:t>
            </a:r>
            <a:r>
              <a:rPr lang="en-US" sz="2400" dirty="0" smtClean="0"/>
              <a:t> [1, p – 1]</a:t>
            </a:r>
          </a:p>
          <a:p>
            <a:pPr lvl="1"/>
            <a:r>
              <a:rPr lang="en-US" sz="2400" dirty="0" err="1" smtClean="0"/>
              <a:t>Kunci</a:t>
            </a:r>
            <a:r>
              <a:rPr lang="en-US" sz="2400" dirty="0" smtClean="0"/>
              <a:t> </a:t>
            </a:r>
            <a:r>
              <a:rPr lang="en-US" sz="2400" dirty="0" err="1" smtClean="0"/>
              <a:t>publik</a:t>
            </a:r>
            <a:r>
              <a:rPr lang="en-US" sz="2400" dirty="0" smtClean="0"/>
              <a:t> = </a:t>
            </a:r>
            <a:r>
              <a:rPr lang="en-US" sz="2400" dirty="0" err="1" smtClean="0"/>
              <a:t>titik</a:t>
            </a:r>
            <a:r>
              <a:rPr lang="en-US" sz="2400" dirty="0" smtClean="0"/>
              <a:t> Q,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hasil</a:t>
            </a:r>
            <a:r>
              <a:rPr lang="en-US" sz="2400" dirty="0" smtClean="0"/>
              <a:t> kali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x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basis B:</a:t>
            </a:r>
          </a:p>
          <a:p>
            <a:pPr lvl="1">
              <a:buNone/>
            </a:pPr>
            <a:r>
              <a:rPr lang="en-US" sz="2400" dirty="0" smtClean="0"/>
              <a:t>			Q = x</a:t>
            </a:r>
            <a:r>
              <a:rPr lang="en-US" sz="2400" dirty="0" smtClean="0">
                <a:sym typeface="Symbol"/>
              </a:rPr>
              <a:t></a:t>
            </a:r>
            <a:r>
              <a:rPr lang="en-US" sz="2400" dirty="0" smtClean="0"/>
              <a:t> B </a:t>
            </a:r>
          </a:p>
          <a:p>
            <a:pPr lvl="1">
              <a:buNone/>
            </a:pPr>
            <a:endParaRPr lang="en-US" sz="2400" dirty="0" smtClean="0"/>
          </a:p>
          <a:p>
            <a:pPr marL="341313" lvl="1" indent="-341313">
              <a:buFont typeface="Arial" pitchFamily="34" charset="0"/>
              <a:buChar char="•"/>
            </a:pPr>
            <a:endParaRPr lang="en-US" sz="240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769819" y="5943600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*) </a:t>
            </a:r>
            <a:r>
              <a:rPr lang="en-US" sz="1600" dirty="0" err="1" smtClean="0">
                <a:solidFill>
                  <a:srgbClr val="FF0000"/>
                </a:solidFill>
              </a:rPr>
              <a:t>Sumber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bahan</a:t>
            </a:r>
            <a:r>
              <a:rPr lang="en-US" sz="1600" dirty="0" smtClean="0">
                <a:solidFill>
                  <a:srgbClr val="FF0000"/>
                </a:solidFill>
              </a:rPr>
              <a:t>: </a:t>
            </a:r>
            <a:r>
              <a:rPr lang="en-US" sz="1600" b="1" dirty="0" err="1" smtClean="0">
                <a:solidFill>
                  <a:srgbClr val="FF0000"/>
                </a:solidFill>
              </a:rPr>
              <a:t>Debdeep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</a:rPr>
              <a:t>Mukhopadhyay</a:t>
            </a:r>
            <a:r>
              <a:rPr lang="en-US" sz="1600" b="1" dirty="0" smtClean="0"/>
              <a:t>, </a:t>
            </a:r>
            <a:r>
              <a:rPr lang="en-US" sz="1600" b="1" dirty="0" smtClean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 smtClean="0"/>
              <a:t> ,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 smtClean="0">
                <a:solidFill>
                  <a:srgbClr val="FF0000"/>
                </a:solidFill>
              </a:rPr>
              <a:t>Engg</a:t>
            </a:r>
            <a:r>
              <a:rPr lang="en-US" sz="1600" dirty="0" smtClean="0">
                <a:solidFill>
                  <a:srgbClr val="FF0000"/>
                </a:solidFill>
              </a:rPr>
              <a:t> IIT Madras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Review: </a:t>
            </a:r>
            <a:r>
              <a:rPr lang="en-US" dirty="0" err="1" smtClean="0"/>
              <a:t>Algoritma</a:t>
            </a:r>
            <a:r>
              <a:rPr lang="en-US" dirty="0" smtClean="0"/>
              <a:t> </a:t>
            </a:r>
            <a:r>
              <a:rPr lang="en-US" dirty="0" err="1" smtClean="0"/>
              <a:t>Diffie</a:t>
            </a:r>
            <a:r>
              <a:rPr lang="en-US" dirty="0" smtClean="0"/>
              <a:t>-Hellman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err="1" smtClean="0"/>
              <a:t>Ingatlah</a:t>
            </a:r>
            <a:r>
              <a:rPr lang="en-US" sz="2400" dirty="0" smtClean="0"/>
              <a:t> </a:t>
            </a:r>
            <a:r>
              <a:rPr lang="en-US" sz="2400" dirty="0" err="1" smtClean="0"/>
              <a:t>kembali</a:t>
            </a:r>
            <a:r>
              <a:rPr lang="en-US" sz="2400" dirty="0" smtClean="0"/>
              <a:t> diagram </a:t>
            </a:r>
            <a:r>
              <a:rPr lang="en-US" sz="2400" dirty="0" err="1" smtClean="0"/>
              <a:t>pertukaran</a:t>
            </a:r>
            <a:r>
              <a:rPr lang="en-US" sz="2400" dirty="0" smtClean="0"/>
              <a:t> </a:t>
            </a:r>
            <a:r>
              <a:rPr lang="en-US" sz="2400" dirty="0" err="1" smtClean="0"/>
              <a:t>kunci</a:t>
            </a:r>
            <a:r>
              <a:rPr lang="en-US" sz="2400" dirty="0" smtClean="0"/>
              <a:t> </a:t>
            </a:r>
            <a:r>
              <a:rPr lang="en-US" sz="2400" dirty="0" err="1" smtClean="0"/>
              <a:t>Diffie</a:t>
            </a:r>
            <a:r>
              <a:rPr lang="en-US" sz="2400" dirty="0" smtClean="0"/>
              <a:t>-Hellman: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54</a:t>
            </a:fld>
            <a:endParaRPr lang="en-US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133600"/>
            <a:ext cx="7848600" cy="4316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dirty="0" smtClean="0">
                <a:solidFill>
                  <a:schemeClr val="accent2"/>
                </a:solidFill>
              </a:rPr>
              <a:t>Elliptic Curve </a:t>
            </a:r>
            <a:r>
              <a:rPr lang="en-US" b="1" dirty="0" err="1" smtClean="0">
                <a:solidFill>
                  <a:schemeClr val="accent2"/>
                </a:solidFill>
              </a:rPr>
              <a:t>Diffie</a:t>
            </a:r>
            <a:r>
              <a:rPr lang="en-US" b="1" dirty="0" smtClean="0">
                <a:solidFill>
                  <a:schemeClr val="accent2"/>
                </a:solidFill>
              </a:rPr>
              <a:t>-Hellman (ECDH)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91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b="1" dirty="0" smtClean="0">
                <a:solidFill>
                  <a:schemeClr val="hlink"/>
                </a:solidFill>
              </a:rPr>
              <a:t>Public:</a:t>
            </a:r>
            <a:r>
              <a:rPr lang="en-US" sz="2400" dirty="0" smtClean="0"/>
              <a:t> </a:t>
            </a:r>
            <a:r>
              <a:rPr lang="en-US" sz="2400" dirty="0" err="1" smtClean="0"/>
              <a:t>Kurva</a:t>
            </a:r>
            <a:r>
              <a:rPr lang="en-US" sz="2400" dirty="0" smtClean="0"/>
              <a:t> </a:t>
            </a:r>
            <a:r>
              <a:rPr lang="en-US" sz="2400" dirty="0" err="1" smtClean="0"/>
              <a:t>eliptik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B</a:t>
            </a:r>
            <a:r>
              <a:rPr lang="en-US" sz="2400" dirty="0" smtClean="0">
                <a:latin typeface="Times-Roman" charset="0"/>
              </a:rPr>
              <a:t>(</a:t>
            </a:r>
            <a:r>
              <a:rPr lang="en-US" sz="2400" dirty="0" err="1" smtClean="0">
                <a:latin typeface="Times-Roman" charset="0"/>
              </a:rPr>
              <a:t>x,y</a:t>
            </a:r>
            <a:r>
              <a:rPr lang="en-US" sz="2400" dirty="0" smtClean="0">
                <a:latin typeface="Times-Roman" charset="0"/>
              </a:rPr>
              <a:t>)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kurva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>
                <a:solidFill>
                  <a:schemeClr val="hlink"/>
                </a:solidFill>
              </a:rPr>
              <a:t>Secret:</a:t>
            </a:r>
            <a:r>
              <a:rPr lang="en-US" sz="2400" dirty="0" smtClean="0"/>
              <a:t> Integer </a:t>
            </a:r>
            <a:r>
              <a:rPr lang="en-US" sz="2400" dirty="0" err="1" smtClean="0"/>
              <a:t>milik</a:t>
            </a:r>
            <a:r>
              <a:rPr lang="en-US" sz="2400" dirty="0" smtClean="0"/>
              <a:t> Alice, </a:t>
            </a:r>
            <a:r>
              <a:rPr lang="en-US" sz="2400" dirty="0" smtClean="0">
                <a:latin typeface="Times-Roman" charset="0"/>
              </a:rPr>
              <a:t>a,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integer </a:t>
            </a:r>
            <a:r>
              <a:rPr lang="en-US" sz="2400" dirty="0" err="1" smtClean="0"/>
              <a:t>milik</a:t>
            </a:r>
            <a:r>
              <a:rPr lang="en-US" sz="2400" dirty="0" smtClean="0"/>
              <a:t> Bob, </a:t>
            </a:r>
            <a:r>
              <a:rPr lang="en-US" sz="2400" dirty="0" smtClean="0">
                <a:latin typeface="Times-Roman" charset="0"/>
              </a:rPr>
              <a:t>b</a:t>
            </a:r>
            <a:endParaRPr lang="en-US" sz="2400" dirty="0" smtClean="0"/>
          </a:p>
        </p:txBody>
      </p:sp>
      <p:sp>
        <p:nvSpPr>
          <p:cNvPr id="198660" name="Line 4"/>
          <p:cNvSpPr>
            <a:spLocks noChangeShapeType="1"/>
          </p:cNvSpPr>
          <p:nvPr/>
        </p:nvSpPr>
        <p:spPr bwMode="auto">
          <a:xfrm flipV="1">
            <a:off x="1981200" y="3038475"/>
            <a:ext cx="4648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8661" name="Line 5"/>
          <p:cNvSpPr>
            <a:spLocks noChangeShapeType="1"/>
          </p:cNvSpPr>
          <p:nvPr/>
        </p:nvSpPr>
        <p:spPr bwMode="auto">
          <a:xfrm flipH="1" flipV="1">
            <a:off x="1905000" y="3595688"/>
            <a:ext cx="4724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685800" y="3929063"/>
            <a:ext cx="12573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Comic Sans MS" pitchFamily="66" charset="0"/>
              </a:rPr>
              <a:t>Alice, </a:t>
            </a:r>
            <a:r>
              <a:rPr lang="en-US" sz="2400">
                <a:latin typeface="Courier" pitchFamily="49" charset="0"/>
              </a:rPr>
              <a:t>A</a:t>
            </a:r>
            <a:endParaRPr lang="en-US" sz="2400">
              <a:latin typeface="Comic Sans MS" pitchFamily="66" charset="0"/>
            </a:endParaRPr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6934200" y="3929063"/>
            <a:ext cx="1074738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Comic Sans MS" pitchFamily="66" charset="0"/>
              </a:rPr>
              <a:t>Bob, </a:t>
            </a:r>
            <a:r>
              <a:rPr lang="en-US" sz="2400">
                <a:latin typeface="Courier" pitchFamily="49" charset="0"/>
              </a:rPr>
              <a:t>B</a:t>
            </a:r>
            <a:endParaRPr lang="en-US" sz="2400">
              <a:latin typeface="Comic Sans MS" pitchFamily="66" charset="0"/>
            </a:endParaRPr>
          </a:p>
        </p:txBody>
      </p:sp>
      <p:sp>
        <p:nvSpPr>
          <p:cNvPr id="198664" name="Rectangle 8"/>
          <p:cNvSpPr>
            <a:spLocks noChangeArrowheads="1"/>
          </p:cNvSpPr>
          <p:nvPr/>
        </p:nvSpPr>
        <p:spPr bwMode="auto">
          <a:xfrm>
            <a:off x="3405188" y="2541588"/>
            <a:ext cx="6383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dirty="0" err="1" smtClean="0">
                <a:latin typeface="Times-Roman" charset="0"/>
              </a:rPr>
              <a:t>a</a:t>
            </a:r>
            <a:r>
              <a:rPr lang="en-US" sz="2400" dirty="0" err="1" smtClean="0">
                <a:latin typeface="Times-Roman" charset="0"/>
                <a:sym typeface="Symbol"/>
              </a:rPr>
              <a:t>B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98665" name="Rectangle 9"/>
          <p:cNvSpPr>
            <a:spLocks noChangeArrowheads="1"/>
          </p:cNvSpPr>
          <p:nvPr/>
        </p:nvSpPr>
        <p:spPr bwMode="auto">
          <a:xfrm>
            <a:off x="3429000" y="3124200"/>
            <a:ext cx="6383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dirty="0" err="1" smtClean="0">
                <a:latin typeface="Times-Roman" charset="0"/>
              </a:rPr>
              <a:t>b</a:t>
            </a:r>
            <a:r>
              <a:rPr lang="en-US" sz="2400" dirty="0" err="1" smtClean="0">
                <a:latin typeface="Times-Roman" charset="0"/>
                <a:sym typeface="Symbol"/>
              </a:rPr>
              <a:t>B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98666" name="Rectangle 10"/>
          <p:cNvSpPr>
            <a:spLocks noChangeArrowheads="1"/>
          </p:cNvSpPr>
          <p:nvPr/>
        </p:nvSpPr>
        <p:spPr bwMode="auto">
          <a:xfrm>
            <a:off x="685800" y="4572000"/>
            <a:ext cx="7848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 dirty="0"/>
              <a:t>Alice </a:t>
            </a:r>
            <a:r>
              <a:rPr lang="en-US" sz="2400" dirty="0" err="1" smtClean="0"/>
              <a:t>menghitung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Times-Roman" charset="0"/>
              </a:rPr>
              <a:t>a</a:t>
            </a:r>
            <a:r>
              <a:rPr lang="en-US" sz="2400" dirty="0" smtClean="0">
                <a:latin typeface="Times-Roman" charset="0"/>
                <a:sym typeface="Symbol"/>
              </a:rPr>
              <a:t> (</a:t>
            </a:r>
            <a:r>
              <a:rPr lang="en-US" sz="2400" dirty="0" err="1" smtClean="0">
                <a:latin typeface="Times-Roman" charset="0"/>
                <a:sym typeface="Symbol"/>
              </a:rPr>
              <a:t>b.B</a:t>
            </a:r>
            <a:r>
              <a:rPr lang="en-US" sz="2400" dirty="0" smtClean="0">
                <a:latin typeface="Times-Roman" charset="0"/>
              </a:rPr>
              <a:t>)</a:t>
            </a:r>
            <a:r>
              <a:rPr lang="en-US" sz="2400" dirty="0" smtClean="0"/>
              <a:t> </a:t>
            </a:r>
            <a:endParaRPr lang="en-US" sz="2400" dirty="0"/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 dirty="0"/>
              <a:t>Bob </a:t>
            </a:r>
            <a:r>
              <a:rPr lang="en-US" sz="2400" dirty="0" err="1" smtClean="0"/>
              <a:t>menghitung</a:t>
            </a:r>
            <a:r>
              <a:rPr lang="en-US" sz="2400" dirty="0" smtClean="0"/>
              <a:t> </a:t>
            </a:r>
            <a:r>
              <a:rPr lang="en-US" sz="2400" dirty="0" smtClean="0">
                <a:latin typeface="Times-Roman" charset="0"/>
              </a:rPr>
              <a:t>b</a:t>
            </a:r>
            <a:r>
              <a:rPr lang="en-US" sz="2400" dirty="0" smtClean="0">
                <a:latin typeface="Times-Roman" charset="0"/>
                <a:sym typeface="Symbol"/>
              </a:rPr>
              <a:t>(</a:t>
            </a:r>
            <a:r>
              <a:rPr lang="en-US" sz="2400" dirty="0" err="1" smtClean="0">
                <a:latin typeface="Times-Roman" charset="0"/>
                <a:sym typeface="Symbol"/>
              </a:rPr>
              <a:t>aB</a:t>
            </a:r>
            <a:r>
              <a:rPr lang="en-US" sz="2400" dirty="0" smtClean="0">
                <a:latin typeface="Times-Roman" charset="0"/>
              </a:rPr>
              <a:t>)</a:t>
            </a:r>
            <a:endParaRPr lang="en-US" sz="2400" dirty="0">
              <a:latin typeface="Times-Roman" charset="0"/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400" dirty="0" err="1" smtClean="0"/>
              <a:t>Hasil</a:t>
            </a:r>
            <a:r>
              <a:rPr lang="en-US" sz="2400" dirty="0" smtClean="0"/>
              <a:t> </a:t>
            </a:r>
            <a:r>
              <a:rPr lang="en-US" sz="2400" dirty="0" err="1" smtClean="0"/>
              <a:t>perhitungan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sama</a:t>
            </a:r>
            <a:r>
              <a:rPr lang="en-US" sz="2400" dirty="0" smtClean="0"/>
              <a:t> </a:t>
            </a:r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dirty="0" err="1">
                <a:latin typeface="Times-Roman" charset="0"/>
              </a:rPr>
              <a:t>ab</a:t>
            </a:r>
            <a:r>
              <a:rPr lang="en-US" sz="2400" dirty="0">
                <a:latin typeface="Times-Roman" charset="0"/>
              </a:rPr>
              <a:t> = </a:t>
            </a:r>
            <a:r>
              <a:rPr lang="en-US" sz="2400" dirty="0" err="1">
                <a:latin typeface="Times-Roman" charset="0"/>
              </a:rPr>
              <a:t>ba</a:t>
            </a:r>
            <a:endParaRPr lang="en-US" sz="2400" dirty="0">
              <a:latin typeface="Times-Roman" charset="0"/>
            </a:endParaRPr>
          </a:p>
        </p:txBody>
      </p:sp>
      <p:pic>
        <p:nvPicPr>
          <p:cNvPr id="61451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2338388"/>
            <a:ext cx="946150" cy="162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52" name="Picture 1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24675" y="2286000"/>
            <a:ext cx="1076325" cy="166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2769819" y="5943600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*) </a:t>
            </a:r>
            <a:r>
              <a:rPr lang="en-US" sz="1600" dirty="0" err="1" smtClean="0">
                <a:solidFill>
                  <a:srgbClr val="FF0000"/>
                </a:solidFill>
              </a:rPr>
              <a:t>Sumber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bahan</a:t>
            </a:r>
            <a:r>
              <a:rPr lang="en-US" sz="1600" dirty="0" smtClean="0">
                <a:solidFill>
                  <a:srgbClr val="FF0000"/>
                </a:solidFill>
              </a:rPr>
              <a:t>: </a:t>
            </a:r>
            <a:r>
              <a:rPr lang="en-US" sz="1600" b="1" dirty="0" err="1" smtClean="0">
                <a:solidFill>
                  <a:srgbClr val="FF0000"/>
                </a:solidFill>
              </a:rPr>
              <a:t>Debdeep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</a:rPr>
              <a:t>Mukhopadhyay</a:t>
            </a:r>
            <a:r>
              <a:rPr lang="en-US" sz="1600" b="1" dirty="0" smtClean="0"/>
              <a:t>, </a:t>
            </a:r>
            <a:r>
              <a:rPr lang="en-US" sz="1600" b="1" dirty="0" smtClean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 smtClean="0"/>
              <a:t> ,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 smtClean="0">
                <a:solidFill>
                  <a:srgbClr val="FF0000"/>
                </a:solidFill>
              </a:rPr>
              <a:t>Engg</a:t>
            </a:r>
            <a:r>
              <a:rPr lang="en-US" sz="1600" dirty="0" smtClean="0">
                <a:solidFill>
                  <a:srgbClr val="FF0000"/>
                </a:solidFill>
              </a:rPr>
              <a:t> IIT Madras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entr" presetSubtype="2741559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986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60" grpId="0" animBg="1"/>
      <p:bldP spid="198661" grpId="0" animBg="1"/>
      <p:bldP spid="198664" grpId="0" autoUpdateAnimBg="0"/>
      <p:bldP spid="198665" grpId="0" autoUpdateAnimBg="0"/>
      <p:bldP spid="198666" grpId="0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638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600" b="1" dirty="0" err="1" smtClean="0">
                <a:solidFill>
                  <a:schemeClr val="accent2"/>
                </a:solidFill>
              </a:rPr>
              <a:t>Algoritma</a:t>
            </a:r>
            <a:r>
              <a:rPr lang="en-US" sz="2600" b="1" dirty="0" smtClean="0">
                <a:solidFill>
                  <a:schemeClr val="accent2"/>
                </a:solidFill>
              </a:rPr>
              <a:t> Elliptic Curve </a:t>
            </a:r>
            <a:r>
              <a:rPr lang="en-US" sz="2600" b="1" dirty="0" err="1" smtClean="0">
                <a:solidFill>
                  <a:schemeClr val="accent2"/>
                </a:solidFill>
              </a:rPr>
              <a:t>Diffie</a:t>
            </a:r>
            <a:r>
              <a:rPr lang="en-US" sz="2600" b="1" dirty="0" smtClean="0">
                <a:solidFill>
                  <a:schemeClr val="accent2"/>
                </a:solidFill>
              </a:rPr>
              <a:t>-Hellman </a:t>
            </a:r>
          </a:p>
          <a:p>
            <a:pPr>
              <a:buNone/>
            </a:pPr>
            <a:endParaRPr lang="en-US" sz="2400" dirty="0" smtClean="0">
              <a:solidFill>
                <a:srgbClr val="FF3300"/>
              </a:solidFill>
            </a:endParaRPr>
          </a:p>
          <a:p>
            <a:pPr eaLnBrk="1" hangingPunct="1"/>
            <a:r>
              <a:rPr lang="en-US" sz="2200" dirty="0" smtClean="0">
                <a:solidFill>
                  <a:srgbClr val="FF0000"/>
                </a:solidFill>
              </a:rPr>
              <a:t>Alice </a:t>
            </a:r>
            <a:r>
              <a:rPr lang="en-US" sz="2200" dirty="0" err="1" smtClean="0">
                <a:solidFill>
                  <a:srgbClr val="FF0000"/>
                </a:solidFill>
              </a:rPr>
              <a:t>dan</a:t>
            </a:r>
            <a:r>
              <a:rPr lang="en-US" sz="2200" dirty="0" smtClean="0">
                <a:solidFill>
                  <a:srgbClr val="FF0000"/>
                </a:solidFill>
              </a:rPr>
              <a:t> Bob </a:t>
            </a:r>
            <a:r>
              <a:rPr lang="en-US" sz="2200" dirty="0" err="1" smtClean="0">
                <a:solidFill>
                  <a:srgbClr val="FF0000"/>
                </a:solidFill>
              </a:rPr>
              <a:t>ingin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</a:rPr>
              <a:t>berbagi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</a:rPr>
              <a:t>sebuah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</a:rPr>
              <a:t>kunci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</a:rPr>
              <a:t>rahasia</a:t>
            </a:r>
            <a:r>
              <a:rPr lang="en-US" sz="2200" dirty="0" smtClean="0">
                <a:solidFill>
                  <a:srgbClr val="FF0000"/>
                </a:solidFill>
              </a:rPr>
              <a:t>.</a:t>
            </a:r>
          </a:p>
          <a:p>
            <a:pPr lvl="1" eaLnBrk="1" hangingPunct="1"/>
            <a:r>
              <a:rPr lang="en-US" sz="2200" dirty="0" smtClean="0"/>
              <a:t>Alice </a:t>
            </a:r>
            <a:r>
              <a:rPr lang="en-US" sz="2200" dirty="0" err="1" smtClean="0"/>
              <a:t>dan</a:t>
            </a:r>
            <a:r>
              <a:rPr lang="en-US" sz="2200" dirty="0" smtClean="0"/>
              <a:t> Bob </a:t>
            </a:r>
            <a:r>
              <a:rPr lang="en-US" sz="2200" dirty="0" err="1" smtClean="0"/>
              <a:t>menghitung</a:t>
            </a:r>
            <a:r>
              <a:rPr lang="en-US" sz="2200" dirty="0" smtClean="0"/>
              <a:t> </a:t>
            </a:r>
            <a:r>
              <a:rPr lang="en-US" sz="2200" dirty="0" err="1" smtClean="0"/>
              <a:t>kunci</a:t>
            </a:r>
            <a:r>
              <a:rPr lang="en-US" sz="2200" dirty="0" smtClean="0"/>
              <a:t> </a:t>
            </a:r>
            <a:r>
              <a:rPr lang="en-US" sz="2200" dirty="0" err="1" smtClean="0"/>
              <a:t>publik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kunci</a:t>
            </a:r>
            <a:r>
              <a:rPr lang="en-US" sz="2200" dirty="0" smtClean="0"/>
              <a:t> </a:t>
            </a:r>
            <a:r>
              <a:rPr lang="en-US" sz="2200" dirty="0" err="1" smtClean="0"/>
              <a:t>privat</a:t>
            </a:r>
            <a:r>
              <a:rPr lang="en-US" sz="2200" dirty="0" smtClean="0"/>
              <a:t> </a:t>
            </a:r>
            <a:r>
              <a:rPr lang="en-US" sz="2200" dirty="0" err="1" smtClean="0"/>
              <a:t>masing-masing</a:t>
            </a:r>
            <a:r>
              <a:rPr lang="en-US" sz="2200" dirty="0" smtClean="0"/>
              <a:t>. </a:t>
            </a:r>
          </a:p>
          <a:p>
            <a:pPr lvl="2" eaLnBrk="1" hangingPunct="1"/>
            <a:r>
              <a:rPr lang="en-US" sz="2200" dirty="0" smtClean="0"/>
              <a:t>Alice</a:t>
            </a:r>
          </a:p>
          <a:p>
            <a:pPr lvl="4" eaLnBrk="1" hangingPunct="1"/>
            <a:r>
              <a:rPr lang="en-US" sz="2200" dirty="0" err="1" smtClean="0">
                <a:solidFill>
                  <a:srgbClr val="FF0000"/>
                </a:solidFill>
              </a:rPr>
              <a:t>Kunci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</a:rPr>
              <a:t>privat</a:t>
            </a:r>
            <a:r>
              <a:rPr lang="en-US" sz="2200" dirty="0" smtClean="0">
                <a:solidFill>
                  <a:srgbClr val="FF0000"/>
                </a:solidFill>
              </a:rPr>
              <a:t> = a</a:t>
            </a:r>
          </a:p>
          <a:p>
            <a:pPr lvl="4" eaLnBrk="1" hangingPunct="1"/>
            <a:r>
              <a:rPr lang="en-US" sz="2200" dirty="0" err="1" smtClean="0">
                <a:solidFill>
                  <a:srgbClr val="FF0000"/>
                </a:solidFill>
              </a:rPr>
              <a:t>Kunci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</a:rPr>
              <a:t>publik</a:t>
            </a:r>
            <a:r>
              <a:rPr lang="en-US" sz="2200" dirty="0" smtClean="0">
                <a:solidFill>
                  <a:srgbClr val="FF0000"/>
                </a:solidFill>
              </a:rPr>
              <a:t> = P</a:t>
            </a:r>
            <a:r>
              <a:rPr lang="en-US" sz="2200" baseline="-25000" dirty="0" smtClean="0">
                <a:solidFill>
                  <a:srgbClr val="FF0000"/>
                </a:solidFill>
              </a:rPr>
              <a:t>A</a:t>
            </a:r>
            <a:r>
              <a:rPr lang="en-US" sz="2200" dirty="0" smtClean="0">
                <a:solidFill>
                  <a:srgbClr val="FF0000"/>
                </a:solidFill>
              </a:rPr>
              <a:t> = a</a:t>
            </a:r>
            <a:r>
              <a:rPr lang="en-US" sz="2200" baseline="-25000" dirty="0" smtClean="0">
                <a:solidFill>
                  <a:srgbClr val="FF0000"/>
                </a:solidFill>
              </a:rPr>
              <a:t> </a:t>
            </a:r>
            <a:r>
              <a:rPr lang="en-US" sz="2200" dirty="0" smtClean="0">
                <a:solidFill>
                  <a:srgbClr val="FF0000"/>
                </a:solidFill>
                <a:sym typeface="Symbol"/>
              </a:rPr>
              <a:t> </a:t>
            </a:r>
            <a:r>
              <a:rPr lang="en-US" sz="2200" dirty="0" smtClean="0">
                <a:solidFill>
                  <a:srgbClr val="FF0000"/>
                </a:solidFill>
              </a:rPr>
              <a:t>B</a:t>
            </a:r>
          </a:p>
          <a:p>
            <a:pPr lvl="2" eaLnBrk="1" hangingPunct="1"/>
            <a:r>
              <a:rPr lang="en-US" sz="2200" dirty="0" smtClean="0"/>
              <a:t>Bob</a:t>
            </a:r>
          </a:p>
          <a:p>
            <a:pPr lvl="4" eaLnBrk="1" hangingPunct="1"/>
            <a:r>
              <a:rPr lang="en-US" sz="2200" dirty="0" err="1" smtClean="0">
                <a:solidFill>
                  <a:srgbClr val="FF0000"/>
                </a:solidFill>
              </a:rPr>
              <a:t>Kunci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</a:rPr>
              <a:t>privat</a:t>
            </a:r>
            <a:r>
              <a:rPr lang="en-US" sz="2200" dirty="0" smtClean="0">
                <a:solidFill>
                  <a:srgbClr val="FF0000"/>
                </a:solidFill>
              </a:rPr>
              <a:t> = b</a:t>
            </a:r>
          </a:p>
          <a:p>
            <a:pPr lvl="4" eaLnBrk="1" hangingPunct="1"/>
            <a:r>
              <a:rPr lang="en-US" sz="2200" dirty="0" err="1" smtClean="0">
                <a:solidFill>
                  <a:srgbClr val="FF0000"/>
                </a:solidFill>
              </a:rPr>
              <a:t>Kunci</a:t>
            </a:r>
            <a:r>
              <a:rPr lang="en-US" sz="2200" dirty="0" smtClean="0">
                <a:solidFill>
                  <a:srgbClr val="FF0000"/>
                </a:solidFill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</a:rPr>
              <a:t>publik</a:t>
            </a:r>
            <a:r>
              <a:rPr lang="en-US" sz="2200" dirty="0" smtClean="0">
                <a:solidFill>
                  <a:srgbClr val="FF0000"/>
                </a:solidFill>
              </a:rPr>
              <a:t> = P</a:t>
            </a:r>
            <a:r>
              <a:rPr lang="en-US" sz="2200" baseline="-25000" dirty="0" smtClean="0">
                <a:solidFill>
                  <a:srgbClr val="FF0000"/>
                </a:solidFill>
              </a:rPr>
              <a:t>B</a:t>
            </a:r>
            <a:r>
              <a:rPr lang="en-US" sz="2200" dirty="0" smtClean="0">
                <a:solidFill>
                  <a:srgbClr val="FF0000"/>
                </a:solidFill>
              </a:rPr>
              <a:t> = b </a:t>
            </a:r>
            <a:r>
              <a:rPr lang="en-US" sz="2200" dirty="0" smtClean="0">
                <a:solidFill>
                  <a:srgbClr val="FF0000"/>
                </a:solidFill>
                <a:sym typeface="Symbol"/>
              </a:rPr>
              <a:t></a:t>
            </a:r>
            <a:r>
              <a:rPr lang="en-US" sz="2200" dirty="0" smtClean="0">
                <a:solidFill>
                  <a:srgbClr val="FF0000"/>
                </a:solidFill>
              </a:rPr>
              <a:t> B</a:t>
            </a:r>
          </a:p>
          <a:p>
            <a:pPr lvl="4" eaLnBrk="1" hangingPunct="1"/>
            <a:endParaRPr lang="en-US" sz="2200" dirty="0" smtClean="0">
              <a:solidFill>
                <a:srgbClr val="FF0000"/>
              </a:solidFill>
            </a:endParaRPr>
          </a:p>
          <a:p>
            <a:pPr lvl="1" eaLnBrk="1" hangingPunct="1"/>
            <a:r>
              <a:rPr lang="en-US" sz="2200" dirty="0" smtClean="0"/>
              <a:t>Alice </a:t>
            </a:r>
            <a:r>
              <a:rPr lang="en-US" sz="2200" dirty="0" err="1" smtClean="0"/>
              <a:t>dan</a:t>
            </a:r>
            <a:r>
              <a:rPr lang="en-US" sz="2200" dirty="0" smtClean="0"/>
              <a:t> Bob </a:t>
            </a:r>
            <a:r>
              <a:rPr lang="en-US" sz="2200" dirty="0" err="1" smtClean="0"/>
              <a:t>saling</a:t>
            </a:r>
            <a:r>
              <a:rPr lang="en-US" sz="2200" dirty="0" smtClean="0"/>
              <a:t> </a:t>
            </a:r>
            <a:r>
              <a:rPr lang="en-US" sz="2200" dirty="0" err="1" smtClean="0"/>
              <a:t>mengirim</a:t>
            </a:r>
            <a:r>
              <a:rPr lang="en-US" sz="2200" dirty="0" smtClean="0"/>
              <a:t> </a:t>
            </a:r>
            <a:r>
              <a:rPr lang="en-US" sz="2200" dirty="0" err="1" smtClean="0"/>
              <a:t>kunci</a:t>
            </a:r>
            <a:r>
              <a:rPr lang="en-US" sz="2200" dirty="0" smtClean="0"/>
              <a:t> </a:t>
            </a:r>
            <a:r>
              <a:rPr lang="en-US" sz="2200" dirty="0" err="1" smtClean="0"/>
              <a:t>publik</a:t>
            </a:r>
            <a:r>
              <a:rPr lang="en-US" sz="2200" dirty="0" smtClean="0"/>
              <a:t> </a:t>
            </a:r>
            <a:r>
              <a:rPr lang="en-US" sz="2200" dirty="0" err="1" smtClean="0"/>
              <a:t>masing-masing</a:t>
            </a:r>
            <a:r>
              <a:rPr lang="en-US" sz="2200" dirty="0" smtClean="0"/>
              <a:t>.</a:t>
            </a:r>
          </a:p>
          <a:p>
            <a:pPr lvl="1" eaLnBrk="1" hangingPunct="1"/>
            <a:r>
              <a:rPr lang="en-US" sz="2200" dirty="0" err="1" smtClean="0"/>
              <a:t>Keduanya</a:t>
            </a:r>
            <a:r>
              <a:rPr lang="en-US" sz="2200" dirty="0" smtClean="0"/>
              <a:t> </a:t>
            </a:r>
            <a:r>
              <a:rPr lang="en-US" sz="2200" dirty="0" err="1" smtClean="0"/>
              <a:t>melakukan</a:t>
            </a:r>
            <a:r>
              <a:rPr lang="en-US" sz="2200" dirty="0" smtClean="0"/>
              <a:t> </a:t>
            </a:r>
            <a:r>
              <a:rPr lang="en-US" sz="2200" dirty="0" err="1" smtClean="0"/>
              <a:t>perkalian</a:t>
            </a:r>
            <a:r>
              <a:rPr lang="en-US" sz="2200" dirty="0" smtClean="0"/>
              <a:t> </a:t>
            </a:r>
            <a:r>
              <a:rPr lang="en-US" sz="2200" dirty="0" err="1" smtClean="0"/>
              <a:t>kunci</a:t>
            </a:r>
            <a:r>
              <a:rPr lang="en-US" sz="2200" dirty="0" smtClean="0"/>
              <a:t> </a:t>
            </a:r>
            <a:r>
              <a:rPr lang="en-US" sz="2200" dirty="0" err="1" smtClean="0"/>
              <a:t>privatnya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kunci</a:t>
            </a:r>
            <a:r>
              <a:rPr lang="en-US" sz="2200" dirty="0" smtClean="0"/>
              <a:t> </a:t>
            </a:r>
            <a:r>
              <a:rPr lang="en-US" sz="2200" dirty="0" err="1" smtClean="0"/>
              <a:t>publik</a:t>
            </a:r>
            <a:r>
              <a:rPr lang="en-US" sz="2200" dirty="0" smtClean="0"/>
              <a:t> </a:t>
            </a:r>
            <a:r>
              <a:rPr lang="en-US" sz="2200" dirty="0" err="1" smtClean="0"/>
              <a:t>mitranya</a:t>
            </a:r>
            <a:r>
              <a:rPr lang="en-US" sz="2200" dirty="0" smtClean="0"/>
              <a:t> </a:t>
            </a:r>
            <a:r>
              <a:rPr lang="en-US" sz="2200" dirty="0" err="1" smtClean="0"/>
              <a:t>untuk</a:t>
            </a:r>
            <a:r>
              <a:rPr lang="en-US" sz="2200" dirty="0" smtClean="0"/>
              <a:t> </a:t>
            </a:r>
            <a:r>
              <a:rPr lang="en-US" sz="2200" dirty="0" err="1" smtClean="0"/>
              <a:t>mendapatkan</a:t>
            </a:r>
            <a:r>
              <a:rPr lang="en-US" sz="2200" dirty="0" smtClean="0"/>
              <a:t> </a:t>
            </a:r>
            <a:r>
              <a:rPr lang="en-US" sz="2200" dirty="0" err="1" smtClean="0"/>
              <a:t>kunci</a:t>
            </a:r>
            <a:r>
              <a:rPr lang="en-US" sz="2200" dirty="0" smtClean="0"/>
              <a:t> </a:t>
            </a:r>
            <a:r>
              <a:rPr lang="en-US" sz="2200" dirty="0" err="1" smtClean="0"/>
              <a:t>rahasia</a:t>
            </a:r>
            <a:r>
              <a:rPr lang="en-US" sz="2200" dirty="0" smtClean="0"/>
              <a:t> yang </a:t>
            </a:r>
            <a:r>
              <a:rPr lang="en-US" sz="2200" dirty="0" err="1" smtClean="0"/>
              <a:t>mereka</a:t>
            </a:r>
            <a:r>
              <a:rPr lang="en-US" sz="2200" dirty="0" smtClean="0"/>
              <a:t> </a:t>
            </a:r>
            <a:r>
              <a:rPr lang="en-US" sz="2200" dirty="0" err="1" smtClean="0"/>
              <a:t>bagi</a:t>
            </a:r>
            <a:endParaRPr lang="en-US" sz="2200" dirty="0" smtClean="0"/>
          </a:p>
          <a:p>
            <a:pPr lvl="2" eaLnBrk="1" hangingPunct="1"/>
            <a:r>
              <a:rPr lang="en-US" sz="2200" dirty="0" smtClean="0">
                <a:solidFill>
                  <a:srgbClr val="FF0000"/>
                </a:solidFill>
              </a:rPr>
              <a:t>Alice </a:t>
            </a:r>
            <a:r>
              <a:rPr lang="en-US" sz="2200" dirty="0" smtClean="0">
                <a:solidFill>
                  <a:srgbClr val="FF0000"/>
                </a:solidFill>
                <a:sym typeface="Wingdings" pitchFamily="2" charset="2"/>
              </a:rPr>
              <a:t> K</a:t>
            </a:r>
            <a:r>
              <a:rPr lang="en-US" sz="2200" baseline="-25000" dirty="0" smtClean="0">
                <a:solidFill>
                  <a:srgbClr val="FF0000"/>
                </a:solidFill>
                <a:sym typeface="Wingdings" pitchFamily="2" charset="2"/>
              </a:rPr>
              <a:t>AB</a:t>
            </a:r>
            <a:r>
              <a:rPr lang="en-US" sz="2200" dirty="0" smtClean="0">
                <a:solidFill>
                  <a:srgbClr val="FF0000"/>
                </a:solidFill>
                <a:sym typeface="Wingdings" pitchFamily="2" charset="2"/>
              </a:rPr>
              <a:t> = a(</a:t>
            </a:r>
            <a:r>
              <a:rPr lang="en-US" sz="2200" dirty="0" err="1" smtClean="0">
                <a:solidFill>
                  <a:srgbClr val="FF0000"/>
                </a:solidFill>
                <a:sym typeface="Wingdings" pitchFamily="2" charset="2"/>
              </a:rPr>
              <a:t>bB</a:t>
            </a:r>
            <a:r>
              <a:rPr lang="en-US" sz="2200" dirty="0" smtClean="0">
                <a:solidFill>
                  <a:srgbClr val="FF0000"/>
                </a:solidFill>
                <a:sym typeface="Wingdings" pitchFamily="2" charset="2"/>
              </a:rPr>
              <a:t>)</a:t>
            </a:r>
          </a:p>
          <a:p>
            <a:pPr lvl="2" eaLnBrk="1" hangingPunct="1"/>
            <a:r>
              <a:rPr lang="en-US" sz="2200" dirty="0" smtClean="0">
                <a:solidFill>
                  <a:srgbClr val="FF0000"/>
                </a:solidFill>
              </a:rPr>
              <a:t>Bob </a:t>
            </a:r>
            <a:r>
              <a:rPr lang="en-US" sz="2200" dirty="0" smtClean="0">
                <a:solidFill>
                  <a:srgbClr val="FF0000"/>
                </a:solidFill>
                <a:sym typeface="Wingdings" pitchFamily="2" charset="2"/>
              </a:rPr>
              <a:t> K</a:t>
            </a:r>
            <a:r>
              <a:rPr lang="en-US" sz="2200" baseline="-25000" dirty="0" smtClean="0">
                <a:solidFill>
                  <a:srgbClr val="FF0000"/>
                </a:solidFill>
                <a:sym typeface="Wingdings" pitchFamily="2" charset="2"/>
              </a:rPr>
              <a:t>AB</a:t>
            </a:r>
            <a:r>
              <a:rPr lang="en-US" sz="2200" dirty="0" smtClean="0">
                <a:solidFill>
                  <a:srgbClr val="FF0000"/>
                </a:solidFill>
                <a:sym typeface="Wingdings" pitchFamily="2" charset="2"/>
              </a:rPr>
              <a:t> = b(</a:t>
            </a:r>
            <a:r>
              <a:rPr lang="en-US" sz="2200" dirty="0" err="1" smtClean="0">
                <a:solidFill>
                  <a:srgbClr val="FF0000"/>
                </a:solidFill>
                <a:sym typeface="Wingdings" pitchFamily="2" charset="2"/>
              </a:rPr>
              <a:t>aB</a:t>
            </a:r>
            <a:r>
              <a:rPr lang="en-US" sz="2200" dirty="0" smtClean="0">
                <a:solidFill>
                  <a:srgbClr val="FF0000"/>
                </a:solidFill>
                <a:sym typeface="Wingdings" pitchFamily="2" charset="2"/>
              </a:rPr>
              <a:t>)</a:t>
            </a:r>
            <a:endParaRPr lang="en-US" sz="2200" dirty="0" smtClean="0">
              <a:solidFill>
                <a:srgbClr val="FF0000"/>
              </a:solidFill>
            </a:endParaRPr>
          </a:p>
          <a:p>
            <a:pPr lvl="2" eaLnBrk="1" hangingPunct="1"/>
            <a:r>
              <a:rPr lang="en-US" sz="2200" b="1" dirty="0" err="1" smtClean="0">
                <a:solidFill>
                  <a:srgbClr val="FF0000"/>
                </a:solidFill>
              </a:rPr>
              <a:t>Kunci</a:t>
            </a:r>
            <a:r>
              <a:rPr lang="en-US" sz="2200" b="1" dirty="0" smtClean="0">
                <a:solidFill>
                  <a:srgbClr val="FF0000"/>
                </a:solidFill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</a:rPr>
              <a:t>rahasia</a:t>
            </a:r>
            <a:r>
              <a:rPr lang="en-US" sz="2200" b="1" dirty="0" smtClean="0">
                <a:solidFill>
                  <a:srgbClr val="FF0000"/>
                </a:solidFill>
              </a:rPr>
              <a:t> = K</a:t>
            </a:r>
            <a:r>
              <a:rPr lang="en-US" sz="2200" b="1" baseline="-25000" dirty="0" smtClean="0">
                <a:solidFill>
                  <a:srgbClr val="FF0000"/>
                </a:solidFill>
              </a:rPr>
              <a:t>AB</a:t>
            </a:r>
            <a:r>
              <a:rPr lang="en-US" sz="2200" b="1" dirty="0" smtClean="0">
                <a:solidFill>
                  <a:srgbClr val="FF0000"/>
                </a:solidFill>
              </a:rPr>
              <a:t> = </a:t>
            </a:r>
            <a:r>
              <a:rPr lang="en-US" sz="2200" b="1" dirty="0" err="1" smtClean="0">
                <a:solidFill>
                  <a:srgbClr val="FF0000"/>
                </a:solidFill>
              </a:rPr>
              <a:t>abB</a:t>
            </a:r>
            <a:endParaRPr lang="en-US" sz="2200" b="1" dirty="0" smtClean="0">
              <a:solidFill>
                <a:srgbClr val="FF0000"/>
              </a:solidFill>
            </a:endParaRPr>
          </a:p>
          <a:p>
            <a:pPr lvl="1" eaLnBrk="1" hangingPunct="1"/>
            <a:endParaRPr lang="en-US" sz="2000" dirty="0" smtClean="0"/>
          </a:p>
          <a:p>
            <a:pPr lvl="3" eaLnBrk="1" hangingPunct="1"/>
            <a:endParaRPr lang="en-US" sz="1600" dirty="0" smtClean="0"/>
          </a:p>
          <a:p>
            <a:pPr lvl="1" eaLnBrk="1" hangingPunct="1"/>
            <a:endParaRPr lang="en-US" sz="2000" dirty="0" smtClean="0"/>
          </a:p>
          <a:p>
            <a:pPr eaLnBrk="1" hangingPunct="1"/>
            <a:endParaRPr lang="en-US" sz="2400" dirty="0" smtClean="0"/>
          </a:p>
          <a:p>
            <a:pPr lvl="1" eaLnBrk="1" hangingPunct="1"/>
            <a:endParaRPr lang="en-US" sz="2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578164" y="6273225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*) </a:t>
            </a:r>
            <a:r>
              <a:rPr lang="en-US" sz="1600" dirty="0" err="1" smtClean="0">
                <a:solidFill>
                  <a:srgbClr val="FF0000"/>
                </a:solidFill>
              </a:rPr>
              <a:t>Sumber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bahan</a:t>
            </a:r>
            <a:r>
              <a:rPr lang="en-US" sz="1600" dirty="0" smtClean="0">
                <a:solidFill>
                  <a:srgbClr val="FF0000"/>
                </a:solidFill>
              </a:rPr>
              <a:t>: </a:t>
            </a:r>
            <a:r>
              <a:rPr lang="en-US" sz="1600" b="1" dirty="0" err="1" smtClean="0">
                <a:solidFill>
                  <a:srgbClr val="FF0000"/>
                </a:solidFill>
              </a:rPr>
              <a:t>Debdeep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</a:rPr>
              <a:t>Mukhopadhyay</a:t>
            </a:r>
            <a:r>
              <a:rPr lang="en-US" sz="1600" b="1" dirty="0" smtClean="0"/>
              <a:t>, </a:t>
            </a:r>
            <a:r>
              <a:rPr lang="en-US" sz="1600" b="1" dirty="0" smtClean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 smtClean="0"/>
              <a:t> ,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 smtClean="0">
                <a:solidFill>
                  <a:srgbClr val="FF0000"/>
                </a:solidFill>
              </a:rPr>
              <a:t>Engg</a:t>
            </a:r>
            <a:r>
              <a:rPr lang="en-US" sz="1600" dirty="0" smtClean="0">
                <a:solidFill>
                  <a:srgbClr val="FF0000"/>
                </a:solidFill>
              </a:rPr>
              <a:t> IIT Madras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09600"/>
            <a:ext cx="8382000" cy="55165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err="1" smtClean="0"/>
              <a:t>Contoh</a:t>
            </a:r>
            <a:r>
              <a:rPr lang="en-US" sz="2000" dirty="0" smtClean="0"/>
              <a:t> *):  </a:t>
            </a:r>
            <a:r>
              <a:rPr lang="en-US" sz="2000" dirty="0" err="1" smtClean="0"/>
              <a:t>Misalkan</a:t>
            </a:r>
            <a:r>
              <a:rPr lang="en-US" sz="2000" dirty="0" smtClean="0"/>
              <a:t> </a:t>
            </a:r>
            <a:r>
              <a:rPr lang="en-US" sz="2000" dirty="0" err="1" smtClean="0"/>
              <a:t>kurva</a:t>
            </a:r>
            <a:r>
              <a:rPr lang="en-US" sz="2000" dirty="0" smtClean="0"/>
              <a:t> </a:t>
            </a:r>
            <a:r>
              <a:rPr lang="en-US" sz="2000" dirty="0" err="1" smtClean="0"/>
              <a:t>eliptik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dipilih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y</a:t>
            </a:r>
            <a:r>
              <a:rPr lang="en-US" sz="2000" baseline="30000" dirty="0" smtClean="0"/>
              <a:t>2 </a:t>
            </a:r>
            <a:r>
              <a:rPr lang="en-US" sz="2000" dirty="0" smtClean="0"/>
              <a:t>= x</a:t>
            </a:r>
            <a:r>
              <a:rPr lang="en-US" sz="2000" baseline="30000" dirty="0" smtClean="0"/>
              <a:t>3 </a:t>
            </a:r>
            <a:r>
              <a:rPr lang="en-US" sz="2000" dirty="0" smtClean="0"/>
              <a:t>+ 2x + 1 </a:t>
            </a:r>
            <a:r>
              <a:rPr lang="en-US" sz="2000" dirty="0" err="1" smtClean="0"/>
              <a:t>dan</a:t>
            </a:r>
            <a:r>
              <a:rPr lang="en-US" sz="2000" dirty="0" smtClean="0"/>
              <a:t> p = 5. </a:t>
            </a:r>
            <a:r>
              <a:rPr lang="en-US" sz="2000" dirty="0" err="1" smtClean="0"/>
              <a:t>Himpunan</a:t>
            </a:r>
            <a:r>
              <a:rPr lang="en-US" sz="2000" dirty="0" smtClean="0"/>
              <a:t> </a:t>
            </a:r>
            <a:r>
              <a:rPr lang="en-US" sz="2000" dirty="0" err="1" smtClean="0"/>
              <a:t>titik-titik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kurva</a:t>
            </a:r>
            <a:r>
              <a:rPr lang="en-US" sz="2000" dirty="0" smtClean="0"/>
              <a:t> </a:t>
            </a:r>
            <a:r>
              <a:rPr lang="en-US" sz="2000" dirty="0" err="1" smtClean="0"/>
              <a:t>eliptik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{(0, 1), (1, 3), (3, 3), (3, 2), (1, 2), (0, 4)}. Alice </a:t>
            </a:r>
            <a:r>
              <a:rPr lang="en-US" sz="2000" dirty="0" err="1" smtClean="0"/>
              <a:t>dan</a:t>
            </a:r>
            <a:r>
              <a:rPr lang="en-US" sz="2000" dirty="0" smtClean="0"/>
              <a:t> Bob </a:t>
            </a:r>
            <a:r>
              <a:rPr lang="en-US" sz="2000" dirty="0" err="1" smtClean="0"/>
              <a:t>menyepakatai</a:t>
            </a:r>
            <a:r>
              <a:rPr lang="en-US" sz="2000" dirty="0" smtClean="0"/>
              <a:t> </a:t>
            </a:r>
            <a:r>
              <a:rPr lang="en-US" sz="2000" dirty="0" err="1" smtClean="0"/>
              <a:t>titik</a:t>
            </a:r>
            <a:r>
              <a:rPr lang="en-US" sz="2000" dirty="0" smtClean="0"/>
              <a:t> B(0, 1)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basis.</a:t>
            </a:r>
          </a:p>
          <a:p>
            <a:pPr marL="0" indent="0">
              <a:buNone/>
            </a:pPr>
            <a:endParaRPr lang="en-US" sz="2000" dirty="0" smtClean="0"/>
          </a:p>
          <a:p>
            <a:pPr marL="457200" indent="-457200">
              <a:buAutoNum type="arabicPeriod"/>
            </a:pPr>
            <a:r>
              <a:rPr lang="en-US" sz="2000" dirty="0" smtClean="0"/>
              <a:t>Alice </a:t>
            </a:r>
            <a:r>
              <a:rPr lang="en-US" sz="2000" dirty="0" err="1" smtClean="0"/>
              <a:t>memilih</a:t>
            </a:r>
            <a:r>
              <a:rPr lang="en-US" sz="2000" dirty="0" smtClean="0"/>
              <a:t> a = 2, </a:t>
            </a:r>
            <a:r>
              <a:rPr lang="en-US" sz="2000" dirty="0" err="1" smtClean="0"/>
              <a:t>lalu</a:t>
            </a:r>
            <a:r>
              <a:rPr lang="en-US" sz="2000" dirty="0" smtClean="0"/>
              <a:t> </a:t>
            </a:r>
            <a:r>
              <a:rPr lang="en-US" sz="2000" dirty="0" err="1" smtClean="0"/>
              <a:t>menghitung</a:t>
            </a:r>
            <a:r>
              <a:rPr lang="en-US" sz="2000" dirty="0" smtClean="0"/>
              <a:t> </a:t>
            </a:r>
            <a:r>
              <a:rPr lang="en-US" sz="2000" dirty="0" err="1" smtClean="0"/>
              <a:t>kunci</a:t>
            </a:r>
            <a:r>
              <a:rPr lang="en-US" sz="2000" dirty="0" smtClean="0"/>
              <a:t> </a:t>
            </a:r>
            <a:r>
              <a:rPr lang="en-US" sz="2000" dirty="0" err="1" smtClean="0"/>
              <a:t>publiknya</a:t>
            </a:r>
            <a:r>
              <a:rPr lang="en-US" sz="2000" dirty="0" smtClean="0"/>
              <a:t>:</a:t>
            </a:r>
          </a:p>
          <a:p>
            <a:pPr marL="457200" indent="-457200">
              <a:buNone/>
            </a:pPr>
            <a:r>
              <a:rPr lang="en-US" sz="2000" dirty="0" smtClean="0"/>
              <a:t>		P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= </a:t>
            </a:r>
            <a:r>
              <a:rPr lang="en-US" sz="2000" dirty="0" err="1" smtClean="0"/>
              <a:t>a</a:t>
            </a:r>
            <a:r>
              <a:rPr lang="en-US" sz="2000" dirty="0" err="1" smtClean="0">
                <a:sym typeface="Symbol"/>
              </a:rPr>
              <a:t>B</a:t>
            </a:r>
            <a:r>
              <a:rPr lang="en-US" sz="2000" dirty="0" smtClean="0">
                <a:sym typeface="Symbol"/>
              </a:rPr>
              <a:t> = 2B = B + B = (1, 3)  </a:t>
            </a:r>
            <a:r>
              <a:rPr lang="en-US" sz="2000" dirty="0" smtClean="0">
                <a:sym typeface="Wingdings" pitchFamily="2" charset="2"/>
              </a:rPr>
              <a:t> </a:t>
            </a:r>
            <a:r>
              <a:rPr lang="en-US" sz="2000" dirty="0" err="1" smtClean="0">
                <a:sym typeface="Wingdings" pitchFamily="2" charset="2"/>
              </a:rPr>
              <a:t>misalkan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titik</a:t>
            </a:r>
            <a:r>
              <a:rPr lang="en-US" sz="2000" dirty="0" smtClean="0">
                <a:sym typeface="Wingdings" pitchFamily="2" charset="2"/>
              </a:rPr>
              <a:t> Q</a:t>
            </a:r>
            <a:endParaRPr lang="en-US" sz="2000" dirty="0" smtClean="0">
              <a:sym typeface="Symbol"/>
            </a:endParaRPr>
          </a:p>
          <a:p>
            <a:pPr marL="457200" indent="-457200">
              <a:buFont typeface="+mj-lt"/>
              <a:buAutoNum type="arabicPeriod" startAt="2"/>
            </a:pPr>
            <a:r>
              <a:rPr lang="en-US" sz="2000" dirty="0" smtClean="0"/>
              <a:t>Bob </a:t>
            </a:r>
            <a:r>
              <a:rPr lang="en-US" sz="2000" dirty="0" err="1" smtClean="0"/>
              <a:t>memilih</a:t>
            </a:r>
            <a:r>
              <a:rPr lang="en-US" sz="2000" dirty="0" smtClean="0"/>
              <a:t> b = 3, </a:t>
            </a:r>
            <a:r>
              <a:rPr lang="en-US" sz="2000" dirty="0" err="1" smtClean="0"/>
              <a:t>lalu</a:t>
            </a:r>
            <a:r>
              <a:rPr lang="en-US" sz="2000" dirty="0" smtClean="0"/>
              <a:t> </a:t>
            </a:r>
            <a:r>
              <a:rPr lang="en-US" sz="2000" dirty="0" err="1" smtClean="0"/>
              <a:t>menghitung</a:t>
            </a:r>
            <a:r>
              <a:rPr lang="en-US" sz="2000" dirty="0" smtClean="0"/>
              <a:t> </a:t>
            </a:r>
            <a:r>
              <a:rPr lang="en-US" sz="2000" dirty="0" err="1" smtClean="0"/>
              <a:t>kunci</a:t>
            </a:r>
            <a:r>
              <a:rPr lang="en-US" sz="2000" dirty="0" smtClean="0"/>
              <a:t> </a:t>
            </a:r>
            <a:r>
              <a:rPr lang="en-US" sz="2000" dirty="0" err="1" smtClean="0"/>
              <a:t>publiknya</a:t>
            </a:r>
            <a:r>
              <a:rPr lang="en-US" sz="2000" dirty="0" smtClean="0"/>
              <a:t>:</a:t>
            </a:r>
          </a:p>
          <a:p>
            <a:pPr marL="457200" indent="-457200">
              <a:buNone/>
            </a:pPr>
            <a:r>
              <a:rPr lang="en-US" sz="2000" dirty="0" smtClean="0"/>
              <a:t>		P</a:t>
            </a:r>
            <a:r>
              <a:rPr lang="en-US" sz="2000" baseline="-25000" dirty="0" smtClean="0"/>
              <a:t>B</a:t>
            </a:r>
            <a:r>
              <a:rPr lang="en-US" sz="2000" dirty="0" smtClean="0"/>
              <a:t> = </a:t>
            </a:r>
            <a:r>
              <a:rPr lang="en-US" sz="2000" dirty="0" err="1" smtClean="0"/>
              <a:t>b</a:t>
            </a:r>
            <a:r>
              <a:rPr lang="en-US" sz="2000" dirty="0" err="1" smtClean="0">
                <a:sym typeface="Symbol"/>
              </a:rPr>
              <a:t>B</a:t>
            </a:r>
            <a:r>
              <a:rPr lang="en-US" sz="2000" dirty="0" smtClean="0">
                <a:sym typeface="Symbol"/>
              </a:rPr>
              <a:t> = 3B = B + B + B = 2B + B = (3, 3) </a:t>
            </a:r>
            <a:r>
              <a:rPr lang="en-US" sz="2000" dirty="0" smtClean="0">
                <a:sym typeface="Wingdings" pitchFamily="2" charset="2"/>
              </a:rPr>
              <a:t> </a:t>
            </a:r>
            <a:r>
              <a:rPr lang="en-US" sz="2000" dirty="0" err="1" smtClean="0">
                <a:sym typeface="Wingdings" pitchFamily="2" charset="2"/>
              </a:rPr>
              <a:t>misalkan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err="1" smtClean="0">
                <a:sym typeface="Wingdings" pitchFamily="2" charset="2"/>
              </a:rPr>
              <a:t>titik</a:t>
            </a:r>
            <a:r>
              <a:rPr lang="en-US" sz="2000" dirty="0" smtClean="0">
                <a:sym typeface="Wingdings" pitchFamily="2" charset="2"/>
              </a:rPr>
              <a:t> R</a:t>
            </a:r>
            <a:endParaRPr lang="en-US" sz="2000" dirty="0" smtClean="0">
              <a:sym typeface="Symbol"/>
            </a:endParaRPr>
          </a:p>
          <a:p>
            <a:pPr marL="457200" indent="-457200">
              <a:buAutoNum type="arabicPeriod" startAt="3"/>
            </a:pPr>
            <a:r>
              <a:rPr lang="en-US" sz="2000" dirty="0" smtClean="0">
                <a:sym typeface="Symbol"/>
              </a:rPr>
              <a:t>Alice </a:t>
            </a:r>
            <a:r>
              <a:rPr lang="en-US" sz="2000" dirty="0" err="1" smtClean="0">
                <a:sym typeface="Symbol"/>
              </a:rPr>
              <a:t>mengirimkan</a:t>
            </a:r>
            <a:r>
              <a:rPr lang="en-US" sz="2000" dirty="0" smtClean="0">
                <a:sym typeface="Symbol"/>
              </a:rPr>
              <a:t> P</a:t>
            </a:r>
            <a:r>
              <a:rPr lang="en-US" sz="2000" baseline="-25000" dirty="0" smtClean="0">
                <a:sym typeface="Symbol"/>
              </a:rPr>
              <a:t>A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kepada</a:t>
            </a:r>
            <a:r>
              <a:rPr lang="en-US" sz="2000" dirty="0" smtClean="0">
                <a:sym typeface="Symbol"/>
              </a:rPr>
              <a:t> Bob, Bob </a:t>
            </a:r>
            <a:r>
              <a:rPr lang="en-US" sz="2000" dirty="0" err="1" smtClean="0">
                <a:sym typeface="Symbol"/>
              </a:rPr>
              <a:t>mengirimkan</a:t>
            </a:r>
            <a:r>
              <a:rPr lang="en-US" sz="2000" dirty="0" smtClean="0">
                <a:sym typeface="Symbol"/>
              </a:rPr>
              <a:t> P</a:t>
            </a:r>
            <a:r>
              <a:rPr lang="en-US" sz="2000" baseline="-25000" dirty="0" smtClean="0">
                <a:sym typeface="Symbol"/>
              </a:rPr>
              <a:t>B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kepada</a:t>
            </a:r>
            <a:r>
              <a:rPr lang="en-US" sz="2000" dirty="0" smtClean="0">
                <a:sym typeface="Symbol"/>
              </a:rPr>
              <a:t> Alice.</a:t>
            </a:r>
          </a:p>
          <a:p>
            <a:pPr marL="457200" indent="-457200">
              <a:buAutoNum type="arabicPeriod" startAt="3"/>
            </a:pPr>
            <a:r>
              <a:rPr lang="en-US" sz="2000" dirty="0" smtClean="0">
                <a:sym typeface="Symbol"/>
              </a:rPr>
              <a:t>Alice </a:t>
            </a:r>
            <a:r>
              <a:rPr lang="en-US" sz="2000" dirty="0" err="1" smtClean="0">
                <a:sym typeface="Symbol"/>
              </a:rPr>
              <a:t>menghitung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kunci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rahasia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sbb</a:t>
            </a:r>
            <a:r>
              <a:rPr lang="en-US" sz="2000" dirty="0" smtClean="0">
                <a:sym typeface="Symbol"/>
              </a:rPr>
              <a:t>:</a:t>
            </a:r>
          </a:p>
          <a:p>
            <a:pPr marL="457200" indent="-457200">
              <a:buNone/>
            </a:pPr>
            <a:r>
              <a:rPr lang="en-US" sz="2000" dirty="0" smtClean="0">
                <a:sym typeface="Symbol"/>
              </a:rPr>
              <a:t>		K</a:t>
            </a:r>
            <a:r>
              <a:rPr lang="en-US" sz="2000" baseline="-25000" dirty="0" smtClean="0">
                <a:sym typeface="Symbol"/>
              </a:rPr>
              <a:t>A</a:t>
            </a:r>
            <a:r>
              <a:rPr lang="en-US" sz="2000" dirty="0" smtClean="0">
                <a:sym typeface="Symbol"/>
              </a:rPr>
              <a:t> = </a:t>
            </a:r>
            <a:r>
              <a:rPr lang="en-US" sz="2000" dirty="0" err="1" smtClean="0">
                <a:sym typeface="Symbol"/>
              </a:rPr>
              <a:t>aP</a:t>
            </a:r>
            <a:r>
              <a:rPr lang="en-US" sz="2000" baseline="-25000" dirty="0" err="1" smtClean="0">
                <a:sym typeface="Symbol"/>
              </a:rPr>
              <a:t>B</a:t>
            </a:r>
            <a:r>
              <a:rPr lang="en-US" sz="2000" dirty="0" smtClean="0">
                <a:sym typeface="Symbol"/>
              </a:rPr>
              <a:t> = 2R = R + R = (0, 4)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en-US" sz="2000" dirty="0" smtClean="0">
                <a:sym typeface="Symbol"/>
              </a:rPr>
              <a:t> Bob </a:t>
            </a:r>
            <a:r>
              <a:rPr lang="en-US" sz="2000" dirty="0" err="1" smtClean="0">
                <a:sym typeface="Symbol"/>
              </a:rPr>
              <a:t>menghitung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kunci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rahasia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sbb</a:t>
            </a:r>
            <a:r>
              <a:rPr lang="en-US" sz="2000" dirty="0" smtClean="0">
                <a:sym typeface="Symbol"/>
              </a:rPr>
              <a:t>:</a:t>
            </a:r>
          </a:p>
          <a:p>
            <a:pPr marL="457200" indent="-457200">
              <a:buNone/>
            </a:pPr>
            <a:r>
              <a:rPr lang="en-US" sz="2000" dirty="0" smtClean="0">
                <a:sym typeface="Symbol"/>
              </a:rPr>
              <a:t>		K</a:t>
            </a:r>
            <a:r>
              <a:rPr lang="en-US" sz="2000" baseline="-25000" dirty="0" smtClean="0">
                <a:sym typeface="Symbol"/>
              </a:rPr>
              <a:t>B</a:t>
            </a:r>
            <a:r>
              <a:rPr lang="en-US" sz="2000" dirty="0" smtClean="0">
                <a:sym typeface="Symbol"/>
              </a:rPr>
              <a:t> = </a:t>
            </a:r>
            <a:r>
              <a:rPr lang="en-US" sz="2000" dirty="0" err="1" smtClean="0">
                <a:sym typeface="Symbol"/>
              </a:rPr>
              <a:t>bP</a:t>
            </a:r>
            <a:r>
              <a:rPr lang="en-US" sz="2000" baseline="-25000" dirty="0" err="1" smtClean="0">
                <a:sym typeface="Symbol"/>
              </a:rPr>
              <a:t>A</a:t>
            </a:r>
            <a:r>
              <a:rPr lang="en-US" sz="2000" dirty="0" smtClean="0">
                <a:sym typeface="Symbol"/>
              </a:rPr>
              <a:t> = 2Q = Q + Q = (0, 4)</a:t>
            </a:r>
          </a:p>
          <a:p>
            <a:pPr marL="457200" indent="-457200">
              <a:buNone/>
            </a:pPr>
            <a:r>
              <a:rPr lang="en-US" sz="2000" dirty="0" err="1" smtClean="0">
                <a:sym typeface="Symbol"/>
              </a:rPr>
              <a:t>Jadi</a:t>
            </a:r>
            <a:r>
              <a:rPr lang="en-US" sz="2000" dirty="0" smtClean="0">
                <a:sym typeface="Symbol"/>
              </a:rPr>
              <a:t>, </a:t>
            </a:r>
            <a:r>
              <a:rPr lang="en-US" sz="2000" dirty="0" err="1" smtClean="0">
                <a:sym typeface="Symbol"/>
              </a:rPr>
              <a:t>sekarang</a:t>
            </a:r>
            <a:r>
              <a:rPr lang="en-US" sz="2000" dirty="0" smtClean="0">
                <a:sym typeface="Symbol"/>
              </a:rPr>
              <a:t> Alice </a:t>
            </a:r>
            <a:r>
              <a:rPr lang="en-US" sz="2000" dirty="0" err="1" smtClean="0">
                <a:sym typeface="Symbol"/>
              </a:rPr>
              <a:t>dan</a:t>
            </a:r>
            <a:r>
              <a:rPr lang="en-US" sz="2000" dirty="0" smtClean="0">
                <a:sym typeface="Symbol"/>
              </a:rPr>
              <a:t> Bob </a:t>
            </a:r>
            <a:r>
              <a:rPr lang="en-US" sz="2000" dirty="0" err="1" smtClean="0">
                <a:sym typeface="Symbol"/>
              </a:rPr>
              <a:t>sudah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berbagi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kunci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rahasia</a:t>
            </a:r>
            <a:r>
              <a:rPr lang="en-US" sz="2000" dirty="0" smtClean="0">
                <a:sym typeface="Symbol"/>
              </a:rPr>
              <a:t> yang </a:t>
            </a:r>
            <a:r>
              <a:rPr lang="en-US" sz="2000" dirty="0" err="1" smtClean="0">
                <a:sym typeface="Symbol"/>
              </a:rPr>
              <a:t>sama</a:t>
            </a:r>
            <a:r>
              <a:rPr lang="en-US" sz="2000" dirty="0" smtClean="0">
                <a:sym typeface="Symbol"/>
              </a:rPr>
              <a:t>, </a:t>
            </a:r>
            <a:r>
              <a:rPr lang="en-US" sz="2000" dirty="0" err="1" smtClean="0">
                <a:sym typeface="Symbol"/>
              </a:rPr>
              <a:t>yaitu</a:t>
            </a:r>
            <a:r>
              <a:rPr lang="en-US" sz="2000" dirty="0" smtClean="0">
                <a:sym typeface="Symbol"/>
              </a:rPr>
              <a:t> (0, 4)</a:t>
            </a:r>
          </a:p>
          <a:p>
            <a:pPr marL="457200" indent="-457200">
              <a:buNone/>
            </a:pPr>
            <a:endParaRPr lang="en-US" sz="2000" dirty="0" smtClean="0">
              <a:sym typeface="Symbol"/>
            </a:endParaRPr>
          </a:p>
          <a:p>
            <a:pPr marL="0" indent="0">
              <a:buNone/>
            </a:pPr>
            <a:r>
              <a:rPr lang="en-US" sz="2000" dirty="0" smtClean="0"/>
              <a:t>	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092711" y="5943600"/>
            <a:ext cx="70512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*) </a:t>
            </a:r>
            <a:r>
              <a:rPr lang="en-US" sz="1600" dirty="0" err="1" smtClean="0">
                <a:solidFill>
                  <a:srgbClr val="FF0000"/>
                </a:solidFill>
              </a:rPr>
              <a:t>Sumber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bahan</a:t>
            </a:r>
            <a:r>
              <a:rPr lang="en-US" sz="1600" dirty="0" smtClean="0">
                <a:solidFill>
                  <a:srgbClr val="FF0000"/>
                </a:solidFill>
              </a:rPr>
              <a:t>: Nana </a:t>
            </a:r>
            <a:r>
              <a:rPr lang="en-US" sz="1600" dirty="0" err="1" smtClean="0">
                <a:solidFill>
                  <a:srgbClr val="FF0000"/>
                </a:solidFill>
              </a:rPr>
              <a:t>Juhana</a:t>
            </a:r>
            <a:r>
              <a:rPr lang="en-US" sz="1600" dirty="0" smtClean="0">
                <a:solidFill>
                  <a:srgbClr val="FF0000"/>
                </a:solidFill>
              </a:rPr>
              <a:t>, </a:t>
            </a:r>
            <a:r>
              <a:rPr lang="en-US" sz="1600" dirty="0" err="1" smtClean="0">
                <a:solidFill>
                  <a:srgbClr val="FF0000"/>
                </a:solidFill>
              </a:rPr>
              <a:t>Implementasi</a:t>
            </a:r>
            <a:r>
              <a:rPr lang="en-US" sz="1600" dirty="0" smtClean="0">
                <a:solidFill>
                  <a:srgbClr val="FF0000"/>
                </a:solidFill>
              </a:rPr>
              <a:t> Elliptic Curve Cryptography 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(ECC) </a:t>
            </a:r>
            <a:r>
              <a:rPr lang="en-US" sz="1600" dirty="0" err="1" smtClean="0">
                <a:solidFill>
                  <a:srgbClr val="FF0000"/>
                </a:solidFill>
              </a:rPr>
              <a:t>pada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proses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Pertukaran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Kunci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Diffie</a:t>
            </a:r>
            <a:r>
              <a:rPr lang="en-US" sz="1600" dirty="0" smtClean="0">
                <a:solidFill>
                  <a:srgbClr val="FF0000"/>
                </a:solidFill>
              </a:rPr>
              <a:t>-Hellman </a:t>
            </a:r>
            <a:r>
              <a:rPr lang="en-US" sz="1600" dirty="0" err="1" smtClean="0">
                <a:solidFill>
                  <a:srgbClr val="FF0000"/>
                </a:solidFill>
              </a:rPr>
              <a:t>dan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Skema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Enkripsi</a:t>
            </a:r>
            <a:r>
              <a:rPr lang="en-US" sz="1600" dirty="0" smtClean="0">
                <a:solidFill>
                  <a:srgbClr val="FF0000"/>
                </a:solidFill>
              </a:rPr>
              <a:t> El </a:t>
            </a:r>
            <a:r>
              <a:rPr lang="en-US" sz="1600" dirty="0" err="1" smtClean="0">
                <a:solidFill>
                  <a:srgbClr val="FF0000"/>
                </a:solidFill>
              </a:rPr>
              <a:t>Gamal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Elliptic Curve El </a:t>
            </a:r>
            <a:r>
              <a:rPr lang="en-US" dirty="0" err="1" smtClean="0"/>
              <a:t>Gamal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 fontScale="92500" lnSpcReduction="10000"/>
          </a:bodyPr>
          <a:lstStyle/>
          <a:p>
            <a:r>
              <a:rPr lang="en-US" sz="2600" i="1" dirty="0" smtClean="0"/>
              <a:t>Elliptic Curve El </a:t>
            </a:r>
            <a:r>
              <a:rPr lang="en-US" sz="2600" i="1" dirty="0" err="1" smtClean="0"/>
              <a:t>Gamal</a:t>
            </a:r>
            <a:r>
              <a:rPr lang="en-US" sz="2600" dirty="0" smtClean="0"/>
              <a:t>: </a:t>
            </a:r>
            <a:r>
              <a:rPr lang="en-US" sz="2600" dirty="0" err="1" smtClean="0"/>
              <a:t>sistem</a:t>
            </a:r>
            <a:r>
              <a:rPr lang="en-US" sz="2600" dirty="0" smtClean="0"/>
              <a:t> </a:t>
            </a:r>
            <a:r>
              <a:rPr lang="en-US" sz="2600" dirty="0" err="1" smtClean="0"/>
              <a:t>kriptografi</a:t>
            </a:r>
            <a:r>
              <a:rPr lang="en-US" sz="2600" dirty="0" smtClean="0"/>
              <a:t> </a:t>
            </a:r>
            <a:r>
              <a:rPr lang="en-US" sz="2600" dirty="0" err="1" smtClean="0"/>
              <a:t>kurva</a:t>
            </a:r>
            <a:r>
              <a:rPr lang="en-US" sz="2600" dirty="0" smtClean="0"/>
              <a:t> </a:t>
            </a:r>
            <a:r>
              <a:rPr lang="en-US" sz="2600" dirty="0" err="1" smtClean="0"/>
              <a:t>eliptik</a:t>
            </a:r>
            <a:r>
              <a:rPr lang="en-US" sz="2600" dirty="0" smtClean="0"/>
              <a:t> yang analog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El </a:t>
            </a:r>
            <a:r>
              <a:rPr lang="en-US" sz="2600" dirty="0" err="1" smtClean="0"/>
              <a:t>Gamal</a:t>
            </a:r>
            <a:r>
              <a:rPr lang="en-US" sz="2600" dirty="0" smtClean="0"/>
              <a:t>.</a:t>
            </a:r>
          </a:p>
          <a:p>
            <a:r>
              <a:rPr lang="en-US" sz="2600" dirty="0" err="1" smtClean="0"/>
              <a:t>Misalkan</a:t>
            </a:r>
            <a:r>
              <a:rPr lang="en-US" sz="2600" dirty="0" smtClean="0"/>
              <a:t> </a:t>
            </a:r>
            <a:r>
              <a:rPr lang="en-US" sz="2600" dirty="0" smtClean="0">
                <a:solidFill>
                  <a:srgbClr val="FF3300"/>
                </a:solidFill>
              </a:rPr>
              <a:t>Alice </a:t>
            </a:r>
            <a:r>
              <a:rPr lang="en-US" sz="2600" dirty="0" err="1" smtClean="0"/>
              <a:t>ingin</a:t>
            </a:r>
            <a:r>
              <a:rPr lang="en-US" sz="2600" dirty="0" smtClean="0"/>
              <a:t> </a:t>
            </a:r>
            <a:r>
              <a:rPr lang="en-US" sz="2600" dirty="0" err="1" smtClean="0"/>
              <a:t>mengirim</a:t>
            </a:r>
            <a:r>
              <a:rPr lang="en-US" sz="2600" dirty="0" smtClean="0"/>
              <a:t> </a:t>
            </a:r>
            <a:r>
              <a:rPr lang="en-US" sz="2600" dirty="0" smtClean="0">
                <a:solidFill>
                  <a:srgbClr val="FF3300"/>
                </a:solidFill>
              </a:rPr>
              <a:t>Bob</a:t>
            </a:r>
            <a:r>
              <a:rPr lang="en-US" sz="2600" dirty="0" smtClean="0"/>
              <a:t> </a:t>
            </a:r>
            <a:r>
              <a:rPr lang="en-US" sz="2600" dirty="0" err="1" smtClean="0"/>
              <a:t>pesan</a:t>
            </a:r>
            <a:r>
              <a:rPr lang="en-US" sz="2600" dirty="0" smtClean="0"/>
              <a:t> </a:t>
            </a:r>
            <a:r>
              <a:rPr lang="en-US" sz="2600" dirty="0" err="1" smtClean="0"/>
              <a:t>yan</a:t>
            </a:r>
            <a:r>
              <a:rPr lang="en-US" sz="2600" dirty="0" smtClean="0"/>
              <a:t> </a:t>
            </a:r>
            <a:r>
              <a:rPr lang="en-US" sz="2600" dirty="0" err="1" smtClean="0"/>
              <a:t>dienkripsi</a:t>
            </a:r>
            <a:r>
              <a:rPr lang="en-US" sz="2800" dirty="0" smtClean="0"/>
              <a:t>.</a:t>
            </a:r>
          </a:p>
          <a:p>
            <a:pPr lvl="1"/>
            <a:r>
              <a:rPr lang="en-US" sz="2400" dirty="0" err="1" smtClean="0"/>
              <a:t>Baik</a:t>
            </a:r>
            <a:r>
              <a:rPr lang="en-US" sz="2400" dirty="0" smtClean="0"/>
              <a:t> Alice </a:t>
            </a:r>
            <a:r>
              <a:rPr lang="en-US" sz="2400" dirty="0" err="1" smtClean="0"/>
              <a:t>dan</a:t>
            </a:r>
            <a:r>
              <a:rPr lang="en-US" sz="2400" dirty="0" smtClean="0"/>
              <a:t> Bob </a:t>
            </a:r>
            <a:r>
              <a:rPr lang="en-US" sz="2400" dirty="0" err="1" smtClean="0"/>
              <a:t>menyepakati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</a:t>
            </a:r>
            <a:r>
              <a:rPr lang="en-US" sz="2400" smtClean="0"/>
              <a:t>basis B.</a:t>
            </a:r>
            <a:endParaRPr lang="en-US" sz="2400" dirty="0" smtClean="0"/>
          </a:p>
          <a:p>
            <a:pPr lvl="1"/>
            <a:r>
              <a:rPr lang="en-US" sz="2400" dirty="0" smtClean="0"/>
              <a:t>Alice </a:t>
            </a:r>
            <a:r>
              <a:rPr lang="en-US" sz="2400" dirty="0" err="1" smtClean="0"/>
              <a:t>dan</a:t>
            </a:r>
            <a:r>
              <a:rPr lang="en-US" sz="2400" dirty="0" smtClean="0"/>
              <a:t> Bob </a:t>
            </a:r>
            <a:r>
              <a:rPr lang="en-US" sz="2400" dirty="0" err="1" smtClean="0"/>
              <a:t>membuat</a:t>
            </a:r>
            <a:r>
              <a:rPr lang="en-US" sz="2400" dirty="0" smtClean="0"/>
              <a:t> </a:t>
            </a:r>
            <a:r>
              <a:rPr lang="en-US" sz="2400" dirty="0" err="1" smtClean="0"/>
              <a:t>kunci</a:t>
            </a:r>
            <a:r>
              <a:rPr lang="en-US" sz="2400" dirty="0" smtClean="0"/>
              <a:t> </a:t>
            </a:r>
            <a:r>
              <a:rPr lang="en-US" sz="2400" dirty="0" err="1" smtClean="0"/>
              <a:t>privat</a:t>
            </a:r>
            <a:r>
              <a:rPr lang="en-US" sz="2400" dirty="0" smtClean="0"/>
              <a:t>/</a:t>
            </a:r>
            <a:r>
              <a:rPr lang="en-US" sz="2400" dirty="0" err="1" smtClean="0"/>
              <a:t>kunci</a:t>
            </a:r>
            <a:r>
              <a:rPr lang="en-US" sz="2400" dirty="0" smtClean="0"/>
              <a:t> </a:t>
            </a:r>
            <a:r>
              <a:rPr lang="en-US" sz="2400" dirty="0" err="1" smtClean="0"/>
              <a:t>publik</a:t>
            </a:r>
            <a:r>
              <a:rPr lang="en-US" sz="2400" dirty="0" smtClean="0"/>
              <a:t>.</a:t>
            </a:r>
          </a:p>
          <a:p>
            <a:pPr lvl="2"/>
            <a:r>
              <a:rPr lang="en-US" sz="2000" dirty="0" smtClean="0"/>
              <a:t>Alice</a:t>
            </a:r>
          </a:p>
          <a:p>
            <a:pPr lvl="3"/>
            <a:r>
              <a:rPr lang="en-US" sz="1800" dirty="0" err="1" smtClean="0"/>
              <a:t>Kunci</a:t>
            </a:r>
            <a:r>
              <a:rPr lang="en-US" sz="1800" dirty="0" smtClean="0"/>
              <a:t> </a:t>
            </a:r>
            <a:r>
              <a:rPr lang="en-US" sz="1800" dirty="0" err="1" smtClean="0"/>
              <a:t>privat</a:t>
            </a:r>
            <a:r>
              <a:rPr lang="en-US" sz="1800" dirty="0" smtClean="0"/>
              <a:t> = a</a:t>
            </a:r>
          </a:p>
          <a:p>
            <a:pPr lvl="3"/>
            <a:r>
              <a:rPr lang="en-US" sz="1800" dirty="0" err="1" smtClean="0"/>
              <a:t>Kunci</a:t>
            </a:r>
            <a:r>
              <a:rPr lang="en-US" sz="1800" dirty="0" smtClean="0"/>
              <a:t> </a:t>
            </a:r>
            <a:r>
              <a:rPr lang="en-US" sz="1800" dirty="0" err="1" smtClean="0"/>
              <a:t>publik</a:t>
            </a:r>
            <a:r>
              <a:rPr lang="en-US" sz="1800" dirty="0" smtClean="0"/>
              <a:t> = P</a:t>
            </a:r>
            <a:r>
              <a:rPr lang="en-US" sz="1800" baseline="-25000" dirty="0" smtClean="0"/>
              <a:t>A</a:t>
            </a:r>
            <a:r>
              <a:rPr lang="en-US" sz="1800" dirty="0" smtClean="0"/>
              <a:t> = a</a:t>
            </a:r>
            <a:r>
              <a:rPr lang="en-US" sz="1800" baseline="-25000" dirty="0" smtClean="0"/>
              <a:t> </a:t>
            </a:r>
            <a:r>
              <a:rPr lang="en-US" sz="1800" dirty="0" smtClean="0"/>
              <a:t>* B</a:t>
            </a:r>
          </a:p>
          <a:p>
            <a:pPr lvl="2"/>
            <a:r>
              <a:rPr lang="en-US" sz="2000" dirty="0" smtClean="0"/>
              <a:t>Bob</a:t>
            </a:r>
          </a:p>
          <a:p>
            <a:pPr lvl="3"/>
            <a:r>
              <a:rPr lang="en-US" sz="1800" dirty="0" err="1" smtClean="0"/>
              <a:t>Kunci</a:t>
            </a:r>
            <a:r>
              <a:rPr lang="en-US" sz="1800" dirty="0" smtClean="0"/>
              <a:t> </a:t>
            </a:r>
            <a:r>
              <a:rPr lang="en-US" sz="1800" dirty="0" err="1" smtClean="0"/>
              <a:t>privat</a:t>
            </a:r>
            <a:r>
              <a:rPr lang="en-US" sz="1800" dirty="0" smtClean="0"/>
              <a:t> = b</a:t>
            </a:r>
          </a:p>
          <a:p>
            <a:pPr lvl="3"/>
            <a:r>
              <a:rPr lang="en-US" sz="1800" dirty="0" err="1" smtClean="0"/>
              <a:t>Kunci</a:t>
            </a:r>
            <a:r>
              <a:rPr lang="en-US" sz="1800" dirty="0" smtClean="0"/>
              <a:t> </a:t>
            </a:r>
            <a:r>
              <a:rPr lang="en-US" sz="1800" dirty="0" err="1" smtClean="0"/>
              <a:t>publik</a:t>
            </a:r>
            <a:r>
              <a:rPr lang="en-US" sz="1800" dirty="0" smtClean="0"/>
              <a:t> = P</a:t>
            </a:r>
            <a:r>
              <a:rPr lang="en-US" sz="1800" baseline="-25000" dirty="0" smtClean="0"/>
              <a:t>B</a:t>
            </a:r>
            <a:r>
              <a:rPr lang="en-US" sz="1800" dirty="0" smtClean="0"/>
              <a:t> = b * B</a:t>
            </a:r>
          </a:p>
          <a:p>
            <a:pPr lvl="1"/>
            <a:r>
              <a:rPr lang="en-US" sz="2400" dirty="0" smtClean="0"/>
              <a:t>Alice </a:t>
            </a:r>
            <a:r>
              <a:rPr lang="en-US" sz="2400" dirty="0" err="1" smtClean="0"/>
              <a:t>mengambil</a:t>
            </a:r>
            <a:r>
              <a:rPr lang="en-US" sz="2400" dirty="0" smtClean="0"/>
              <a:t> </a:t>
            </a:r>
            <a:r>
              <a:rPr lang="en-US" sz="2400" dirty="0" err="1" smtClean="0"/>
              <a:t>plainteks</a:t>
            </a:r>
            <a:r>
              <a:rPr lang="en-US" sz="2400" dirty="0" smtClean="0"/>
              <a:t>, M, </a:t>
            </a:r>
            <a:r>
              <a:rPr lang="en-US" sz="2400" dirty="0" err="1" smtClean="0"/>
              <a:t>lalu</a:t>
            </a:r>
            <a:r>
              <a:rPr lang="en-US" sz="2400" dirty="0" smtClean="0"/>
              <a:t> </a:t>
            </a:r>
            <a:r>
              <a:rPr lang="en-US" sz="2400" dirty="0" err="1" smtClean="0"/>
              <a:t>mengkodekannya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, P</a:t>
            </a:r>
            <a:r>
              <a:rPr lang="en-US" sz="2400" baseline="-25000" dirty="0" smtClean="0"/>
              <a:t>M</a:t>
            </a:r>
            <a:r>
              <a:rPr lang="en-US" sz="2400" dirty="0" smtClean="0"/>
              <a:t>,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kurva</a:t>
            </a:r>
            <a:r>
              <a:rPr lang="en-US" sz="2400" dirty="0" smtClean="0"/>
              <a:t> </a:t>
            </a:r>
            <a:r>
              <a:rPr lang="en-US" sz="2400" dirty="0" err="1" smtClean="0"/>
              <a:t>eliptik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58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578164" y="6273225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*) </a:t>
            </a:r>
            <a:r>
              <a:rPr lang="en-US" sz="1600" dirty="0" err="1" smtClean="0">
                <a:solidFill>
                  <a:srgbClr val="FF0000"/>
                </a:solidFill>
              </a:rPr>
              <a:t>Sumber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bahan</a:t>
            </a:r>
            <a:r>
              <a:rPr lang="en-US" sz="1600" dirty="0" smtClean="0">
                <a:solidFill>
                  <a:srgbClr val="FF0000"/>
                </a:solidFill>
              </a:rPr>
              <a:t>: </a:t>
            </a:r>
            <a:r>
              <a:rPr lang="en-US" sz="1600" b="1" dirty="0" err="1" smtClean="0">
                <a:solidFill>
                  <a:srgbClr val="FF0000"/>
                </a:solidFill>
              </a:rPr>
              <a:t>Debdeep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</a:rPr>
              <a:t>Mukhopadhyay</a:t>
            </a:r>
            <a:r>
              <a:rPr lang="en-US" sz="1600" b="1" dirty="0" smtClean="0"/>
              <a:t>, </a:t>
            </a:r>
            <a:r>
              <a:rPr lang="en-US" sz="1600" b="1" dirty="0" smtClean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 smtClean="0"/>
              <a:t> ,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 smtClean="0">
                <a:solidFill>
                  <a:srgbClr val="FF0000"/>
                </a:solidFill>
              </a:rPr>
              <a:t>Engg</a:t>
            </a:r>
            <a:r>
              <a:rPr lang="en-US" sz="1600" dirty="0" smtClean="0">
                <a:solidFill>
                  <a:srgbClr val="FF0000"/>
                </a:solidFill>
              </a:rPr>
              <a:t> IIT Madras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382000" cy="5440363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2400" dirty="0" smtClean="0"/>
              <a:t>Alice </a:t>
            </a:r>
            <a:r>
              <a:rPr lang="en-US" sz="2400" dirty="0" err="1" smtClean="0"/>
              <a:t>memilih</a:t>
            </a:r>
            <a:r>
              <a:rPr lang="en-US" sz="2400" dirty="0" smtClean="0"/>
              <a:t> </a:t>
            </a:r>
            <a:r>
              <a:rPr lang="en-US" sz="2400" dirty="0" err="1" smtClean="0"/>
              <a:t>bilangan</a:t>
            </a:r>
            <a:r>
              <a:rPr lang="en-US" sz="2400" dirty="0" smtClean="0"/>
              <a:t> </a:t>
            </a:r>
            <a:r>
              <a:rPr lang="en-US" sz="2400" dirty="0" err="1" smtClean="0"/>
              <a:t>acak</a:t>
            </a:r>
            <a:r>
              <a:rPr lang="en-US" sz="2400" dirty="0" smtClean="0"/>
              <a:t> lain, k,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selang</a:t>
            </a:r>
            <a:r>
              <a:rPr lang="en-US" sz="2400" dirty="0" smtClean="0"/>
              <a:t> [1, p-1]</a:t>
            </a:r>
          </a:p>
          <a:p>
            <a:pPr lvl="1"/>
            <a:r>
              <a:rPr lang="en-US" sz="2400" dirty="0" err="1" smtClean="0"/>
              <a:t>Cipherteks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pasangan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endParaRPr lang="en-US" sz="2400" dirty="0" smtClean="0"/>
          </a:p>
          <a:p>
            <a:pPr lvl="2"/>
            <a:r>
              <a:rPr lang="en-US" b="1" dirty="0" smtClean="0">
                <a:solidFill>
                  <a:srgbClr val="FF3300"/>
                </a:solidFill>
              </a:rPr>
              <a:t>P</a:t>
            </a:r>
            <a:r>
              <a:rPr lang="en-US" b="1" baseline="-25000" dirty="0" smtClean="0">
                <a:solidFill>
                  <a:srgbClr val="FF3300"/>
                </a:solidFill>
              </a:rPr>
              <a:t>C</a:t>
            </a:r>
            <a:r>
              <a:rPr lang="en-US" b="1" dirty="0" smtClean="0">
                <a:solidFill>
                  <a:srgbClr val="FF3300"/>
                </a:solidFill>
              </a:rPr>
              <a:t> = [ (</a:t>
            </a:r>
            <a:r>
              <a:rPr lang="en-US" b="1" dirty="0" err="1" smtClean="0">
                <a:solidFill>
                  <a:srgbClr val="FF3300"/>
                </a:solidFill>
              </a:rPr>
              <a:t>kB</a:t>
            </a:r>
            <a:r>
              <a:rPr lang="en-US" b="1" dirty="0" smtClean="0">
                <a:solidFill>
                  <a:srgbClr val="FF3300"/>
                </a:solidFill>
              </a:rPr>
              <a:t>), (P</a:t>
            </a:r>
            <a:r>
              <a:rPr lang="en-US" b="1" baseline="-25000" dirty="0" smtClean="0">
                <a:solidFill>
                  <a:srgbClr val="FF3300"/>
                </a:solidFill>
              </a:rPr>
              <a:t>M</a:t>
            </a:r>
            <a:r>
              <a:rPr lang="en-US" b="1" baseline="30000" dirty="0" smtClean="0">
                <a:solidFill>
                  <a:srgbClr val="FF3300"/>
                </a:solidFill>
              </a:rPr>
              <a:t> </a:t>
            </a:r>
            <a:r>
              <a:rPr lang="en-US" b="1" dirty="0" smtClean="0">
                <a:solidFill>
                  <a:srgbClr val="FF3300"/>
                </a:solidFill>
              </a:rPr>
              <a:t>+ </a:t>
            </a:r>
            <a:r>
              <a:rPr lang="en-US" b="1" dirty="0" err="1" smtClean="0">
                <a:solidFill>
                  <a:srgbClr val="FF3300"/>
                </a:solidFill>
              </a:rPr>
              <a:t>kP</a:t>
            </a:r>
            <a:r>
              <a:rPr lang="en-US" b="1" baseline="-25000" dirty="0" err="1" smtClean="0">
                <a:solidFill>
                  <a:srgbClr val="FF3300"/>
                </a:solidFill>
              </a:rPr>
              <a:t>B</a:t>
            </a:r>
            <a:r>
              <a:rPr lang="en-US" b="1" dirty="0" smtClean="0">
                <a:solidFill>
                  <a:srgbClr val="FF3300"/>
                </a:solidFill>
              </a:rPr>
              <a:t>) ]</a:t>
            </a:r>
          </a:p>
          <a:p>
            <a:pPr lvl="2">
              <a:buNone/>
            </a:pPr>
            <a:r>
              <a:rPr lang="en-US" dirty="0" smtClean="0"/>
              <a:t> </a:t>
            </a:r>
          </a:p>
          <a:p>
            <a:pPr lvl="1"/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mendekripsi</a:t>
            </a:r>
            <a:r>
              <a:rPr lang="en-US" sz="2400" dirty="0" smtClean="0"/>
              <a:t>, Bob </a:t>
            </a:r>
            <a:r>
              <a:rPr lang="en-US" sz="2400" dirty="0" err="1" smtClean="0"/>
              <a:t>mula-mula</a:t>
            </a:r>
            <a:r>
              <a:rPr lang="en-US" sz="2400" dirty="0" smtClean="0"/>
              <a:t> </a:t>
            </a:r>
            <a:r>
              <a:rPr lang="en-US" sz="2400" dirty="0" err="1" smtClean="0"/>
              <a:t>menghitung</a:t>
            </a:r>
            <a:r>
              <a:rPr lang="en-US" sz="2400" dirty="0" smtClean="0"/>
              <a:t> </a:t>
            </a:r>
            <a:r>
              <a:rPr lang="en-US" sz="2400" dirty="0" err="1" smtClean="0"/>
              <a:t>hasil</a:t>
            </a:r>
            <a:r>
              <a:rPr lang="en-US" sz="2400" dirty="0" smtClean="0"/>
              <a:t> </a:t>
            </a:r>
            <a:r>
              <a:rPr lang="en-US" sz="2400" smtClean="0"/>
              <a:t>kali titik pertama </a:t>
            </a:r>
            <a:r>
              <a:rPr lang="en-US" sz="2400" dirty="0" smtClean="0"/>
              <a:t>P</a:t>
            </a:r>
            <a:r>
              <a:rPr lang="en-US" sz="2400" baseline="-25000" dirty="0" smtClean="0"/>
              <a:t>C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kunci</a:t>
            </a:r>
            <a:r>
              <a:rPr lang="en-US" sz="2400" dirty="0" smtClean="0"/>
              <a:t> </a:t>
            </a:r>
            <a:r>
              <a:rPr lang="en-US" sz="2400" dirty="0" err="1" smtClean="0"/>
              <a:t>privatnya</a:t>
            </a:r>
            <a:r>
              <a:rPr lang="en-US" sz="2400" dirty="0" smtClean="0"/>
              <a:t>, b</a:t>
            </a:r>
          </a:p>
          <a:p>
            <a:pPr lvl="2"/>
            <a:r>
              <a:rPr lang="en-US" b="1" smtClean="0">
                <a:solidFill>
                  <a:srgbClr val="FF3300"/>
                </a:solidFill>
              </a:rPr>
              <a:t>b </a:t>
            </a:r>
            <a:r>
              <a:rPr lang="en-US" b="1" smtClean="0">
                <a:solidFill>
                  <a:srgbClr val="FF3300"/>
                </a:solidFill>
                <a:sym typeface="Symbol"/>
              </a:rPr>
              <a:t></a:t>
            </a:r>
            <a:r>
              <a:rPr lang="en-US" b="1" smtClean="0">
                <a:solidFill>
                  <a:srgbClr val="FF3300"/>
                </a:solidFill>
              </a:rPr>
              <a:t> </a:t>
            </a:r>
            <a:r>
              <a:rPr lang="en-US" b="1" dirty="0" smtClean="0">
                <a:solidFill>
                  <a:srgbClr val="FF3300"/>
                </a:solidFill>
              </a:rPr>
              <a:t>(</a:t>
            </a:r>
            <a:r>
              <a:rPr lang="en-US" b="1" err="1" smtClean="0">
                <a:solidFill>
                  <a:srgbClr val="FF3300"/>
                </a:solidFill>
              </a:rPr>
              <a:t>kB</a:t>
            </a:r>
            <a:r>
              <a:rPr lang="en-US" b="1" smtClean="0">
                <a:solidFill>
                  <a:srgbClr val="FF3300"/>
                </a:solidFill>
              </a:rPr>
              <a:t>)</a:t>
            </a:r>
          </a:p>
          <a:p>
            <a:pPr lvl="2"/>
            <a:endParaRPr lang="en-US" b="1" dirty="0" smtClean="0">
              <a:solidFill>
                <a:srgbClr val="FF3300"/>
              </a:solidFill>
            </a:endParaRPr>
          </a:p>
          <a:p>
            <a:pPr lvl="1"/>
            <a:r>
              <a:rPr lang="en-US" sz="2400" smtClean="0"/>
              <a:t>Bob kemudian mengurangkan titik kedua  dari P</a:t>
            </a:r>
            <a:r>
              <a:rPr lang="en-US" sz="2400" baseline="-25000" smtClean="0"/>
              <a:t>C </a:t>
            </a:r>
            <a:r>
              <a:rPr lang="en-US" sz="2400" smtClean="0"/>
              <a:t>dengan hasil kali di atas</a:t>
            </a:r>
            <a:endParaRPr lang="en-US" sz="2400" dirty="0" smtClean="0"/>
          </a:p>
          <a:p>
            <a:pPr lvl="2"/>
            <a:r>
              <a:rPr lang="en-US" b="1" dirty="0" smtClean="0">
                <a:solidFill>
                  <a:srgbClr val="FF3300"/>
                </a:solidFill>
              </a:rPr>
              <a:t>(P</a:t>
            </a:r>
            <a:r>
              <a:rPr lang="en-US" b="1" baseline="-25000" dirty="0" smtClean="0">
                <a:solidFill>
                  <a:srgbClr val="FF3300"/>
                </a:solidFill>
              </a:rPr>
              <a:t>M</a:t>
            </a:r>
            <a:r>
              <a:rPr lang="en-US" b="1" dirty="0" smtClean="0">
                <a:solidFill>
                  <a:srgbClr val="FF3300"/>
                </a:solidFill>
              </a:rPr>
              <a:t> + </a:t>
            </a:r>
            <a:r>
              <a:rPr lang="en-US" b="1" dirty="0" err="1" smtClean="0">
                <a:solidFill>
                  <a:srgbClr val="FF3300"/>
                </a:solidFill>
              </a:rPr>
              <a:t>kP</a:t>
            </a:r>
            <a:r>
              <a:rPr lang="en-US" b="1" baseline="-25000" dirty="0" err="1" smtClean="0">
                <a:solidFill>
                  <a:srgbClr val="FF3300"/>
                </a:solidFill>
              </a:rPr>
              <a:t>B</a:t>
            </a:r>
            <a:r>
              <a:rPr lang="en-US" b="1" dirty="0" smtClean="0">
                <a:solidFill>
                  <a:srgbClr val="FF3300"/>
                </a:solidFill>
              </a:rPr>
              <a:t>) – </a:t>
            </a:r>
            <a:r>
              <a:rPr lang="en-US" b="1" smtClean="0">
                <a:solidFill>
                  <a:srgbClr val="FF3300"/>
                </a:solidFill>
              </a:rPr>
              <a:t>[b</a:t>
            </a:r>
            <a:r>
              <a:rPr lang="en-US" b="1" smtClean="0">
                <a:solidFill>
                  <a:srgbClr val="FF3300"/>
                </a:solidFill>
                <a:sym typeface="Symbol"/>
              </a:rPr>
              <a:t></a:t>
            </a:r>
            <a:r>
              <a:rPr lang="en-US" b="1" smtClean="0">
                <a:solidFill>
                  <a:srgbClr val="FF3300"/>
                </a:solidFill>
              </a:rPr>
              <a:t>(</a:t>
            </a:r>
            <a:r>
              <a:rPr lang="en-US" b="1" dirty="0" err="1" smtClean="0">
                <a:solidFill>
                  <a:srgbClr val="FF3300"/>
                </a:solidFill>
              </a:rPr>
              <a:t>kB</a:t>
            </a:r>
            <a:r>
              <a:rPr lang="en-US" b="1" dirty="0" smtClean="0">
                <a:solidFill>
                  <a:srgbClr val="FF3300"/>
                </a:solidFill>
              </a:rPr>
              <a:t>)] = P</a:t>
            </a:r>
            <a:r>
              <a:rPr lang="en-US" b="1" baseline="-25000" dirty="0" smtClean="0">
                <a:solidFill>
                  <a:srgbClr val="FF3300"/>
                </a:solidFill>
              </a:rPr>
              <a:t>M</a:t>
            </a:r>
            <a:r>
              <a:rPr lang="en-US" b="1" dirty="0" smtClean="0">
                <a:solidFill>
                  <a:srgbClr val="FF3300"/>
                </a:solidFill>
              </a:rPr>
              <a:t> </a:t>
            </a:r>
            <a:r>
              <a:rPr lang="en-US" b="1" smtClean="0">
                <a:solidFill>
                  <a:srgbClr val="FF3300"/>
                </a:solidFill>
              </a:rPr>
              <a:t>+ k</a:t>
            </a:r>
            <a:r>
              <a:rPr lang="en-US" b="1" smtClean="0">
                <a:solidFill>
                  <a:srgbClr val="FF3300"/>
                </a:solidFill>
                <a:sym typeface="Symbol"/>
              </a:rPr>
              <a:t></a:t>
            </a:r>
            <a:r>
              <a:rPr lang="en-US" b="1" smtClean="0">
                <a:solidFill>
                  <a:srgbClr val="FF3300"/>
                </a:solidFill>
              </a:rPr>
              <a:t>(</a:t>
            </a:r>
            <a:r>
              <a:rPr lang="en-US" b="1" dirty="0" err="1" smtClean="0">
                <a:solidFill>
                  <a:srgbClr val="FF3300"/>
                </a:solidFill>
              </a:rPr>
              <a:t>bB</a:t>
            </a:r>
            <a:r>
              <a:rPr lang="en-US" b="1" dirty="0" smtClean="0">
                <a:solidFill>
                  <a:srgbClr val="FF3300"/>
                </a:solidFill>
              </a:rPr>
              <a:t>) </a:t>
            </a:r>
            <a:r>
              <a:rPr lang="en-US" b="1" smtClean="0">
                <a:solidFill>
                  <a:srgbClr val="FF3300"/>
                </a:solidFill>
              </a:rPr>
              <a:t>– b</a:t>
            </a:r>
            <a:r>
              <a:rPr lang="en-US" b="1" smtClean="0">
                <a:solidFill>
                  <a:srgbClr val="FF3300"/>
                </a:solidFill>
                <a:sym typeface="Symbol"/>
              </a:rPr>
              <a:t></a:t>
            </a:r>
            <a:r>
              <a:rPr lang="en-US" b="1" smtClean="0">
                <a:solidFill>
                  <a:srgbClr val="FF3300"/>
                </a:solidFill>
              </a:rPr>
              <a:t>(</a:t>
            </a:r>
            <a:r>
              <a:rPr lang="en-US" b="1" dirty="0" err="1" smtClean="0">
                <a:solidFill>
                  <a:srgbClr val="FF3300"/>
                </a:solidFill>
              </a:rPr>
              <a:t>kB</a:t>
            </a:r>
            <a:r>
              <a:rPr lang="en-US" b="1" dirty="0" smtClean="0">
                <a:solidFill>
                  <a:srgbClr val="FF3300"/>
                </a:solidFill>
              </a:rPr>
              <a:t>) </a:t>
            </a:r>
            <a:r>
              <a:rPr lang="en-US" b="1" smtClean="0">
                <a:solidFill>
                  <a:srgbClr val="FF3300"/>
                </a:solidFill>
              </a:rPr>
              <a:t>= P</a:t>
            </a:r>
            <a:r>
              <a:rPr lang="en-US" b="1" baseline="-25000" smtClean="0">
                <a:solidFill>
                  <a:srgbClr val="FF3300"/>
                </a:solidFill>
              </a:rPr>
              <a:t>M</a:t>
            </a:r>
          </a:p>
          <a:p>
            <a:pPr lvl="2"/>
            <a:endParaRPr lang="en-US" b="1" dirty="0" smtClean="0">
              <a:solidFill>
                <a:srgbClr val="FF3300"/>
              </a:solidFill>
            </a:endParaRPr>
          </a:p>
          <a:p>
            <a:pPr lvl="1"/>
            <a:r>
              <a:rPr lang="en-US" sz="2400" smtClean="0"/>
              <a:t>Bob kemudian men-</a:t>
            </a:r>
            <a:r>
              <a:rPr lang="en-US" sz="2400" i="1" smtClean="0"/>
              <a:t>decode</a:t>
            </a:r>
            <a:r>
              <a:rPr lang="en-US" sz="2400" smtClean="0"/>
              <a:t> P</a:t>
            </a:r>
            <a:r>
              <a:rPr lang="en-US" sz="2400" baseline="-25000" smtClean="0"/>
              <a:t>M</a:t>
            </a:r>
            <a:r>
              <a:rPr lang="en-US" sz="2400" smtClean="0"/>
              <a:t> untuk memperoleh pesan M</a:t>
            </a:r>
            <a:endParaRPr lang="en-US" sz="240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59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533400" y="3581400"/>
            <a:ext cx="8229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769819" y="5943600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*) </a:t>
            </a:r>
            <a:r>
              <a:rPr lang="en-US" sz="1600" dirty="0" err="1" smtClean="0">
                <a:solidFill>
                  <a:srgbClr val="FF0000"/>
                </a:solidFill>
              </a:rPr>
              <a:t>Sumber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bahan</a:t>
            </a:r>
            <a:r>
              <a:rPr lang="en-US" sz="1600" dirty="0" smtClean="0">
                <a:solidFill>
                  <a:srgbClr val="FF0000"/>
                </a:solidFill>
              </a:rPr>
              <a:t>: </a:t>
            </a:r>
            <a:r>
              <a:rPr lang="en-US" sz="1600" b="1" dirty="0" err="1" smtClean="0">
                <a:solidFill>
                  <a:srgbClr val="FF0000"/>
                </a:solidFill>
              </a:rPr>
              <a:t>Debdeep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</a:rPr>
              <a:t>Mukhopadhyay</a:t>
            </a:r>
            <a:r>
              <a:rPr lang="en-US" sz="1600" b="1" dirty="0" smtClean="0"/>
              <a:t>, </a:t>
            </a:r>
            <a:r>
              <a:rPr lang="en-US" sz="1600" b="1" dirty="0" smtClean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 smtClean="0"/>
              <a:t> ,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 smtClean="0">
                <a:solidFill>
                  <a:srgbClr val="FF0000"/>
                </a:solidFill>
              </a:rPr>
              <a:t>Engg</a:t>
            </a:r>
            <a:r>
              <a:rPr lang="en-US" sz="1600" dirty="0" smtClean="0">
                <a:solidFill>
                  <a:srgbClr val="FF0000"/>
                </a:solidFill>
              </a:rPr>
              <a:t> IIT Madras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err="1" smtClean="0"/>
              <a:t>Grup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 lnSpcReduction="10000"/>
          </a:bodyPr>
          <a:lstStyle/>
          <a:p>
            <a:r>
              <a:rPr lang="en-US" sz="2400" dirty="0" err="1" smtClean="0"/>
              <a:t>Grup</a:t>
            </a:r>
            <a:r>
              <a:rPr lang="en-US" sz="2400" dirty="0" smtClean="0"/>
              <a:t> (</a:t>
            </a:r>
            <a:r>
              <a:rPr lang="en-US" sz="2400" i="1" dirty="0" smtClean="0"/>
              <a:t>group</a:t>
            </a:r>
            <a:r>
              <a:rPr lang="en-US" sz="2400" dirty="0" smtClean="0"/>
              <a:t>)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sistem</a:t>
            </a:r>
            <a:r>
              <a:rPr lang="en-US" sz="2400" dirty="0" smtClean="0"/>
              <a:t> </a:t>
            </a:r>
            <a:r>
              <a:rPr lang="en-US" sz="2400" dirty="0" err="1" smtClean="0"/>
              <a:t>aljabar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terdiri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 smtClean="0"/>
              <a:t>	-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himpunan</a:t>
            </a:r>
            <a:r>
              <a:rPr lang="en-US" sz="2400" dirty="0" smtClean="0"/>
              <a:t> </a:t>
            </a:r>
            <a:r>
              <a:rPr lang="en-US" sz="2400" i="1" dirty="0" smtClean="0"/>
              <a:t>G</a:t>
            </a:r>
          </a:p>
          <a:p>
            <a:pPr>
              <a:buNone/>
            </a:pPr>
            <a:r>
              <a:rPr lang="en-US" sz="2400" dirty="0" smtClean="0"/>
              <a:t>	-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operasi</a:t>
            </a:r>
            <a:r>
              <a:rPr lang="en-US" sz="2400" dirty="0" smtClean="0"/>
              <a:t> </a:t>
            </a:r>
            <a:r>
              <a:rPr lang="en-US" sz="2400" dirty="0" err="1" smtClean="0"/>
              <a:t>biner</a:t>
            </a:r>
            <a:r>
              <a:rPr lang="en-US" sz="2400" dirty="0" smtClean="0"/>
              <a:t> *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sedemikian</a:t>
            </a:r>
            <a:r>
              <a:rPr lang="en-US" sz="2400" dirty="0" smtClean="0"/>
              <a:t>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semua</a:t>
            </a:r>
            <a:r>
              <a:rPr lang="en-US" sz="2400" dirty="0" smtClean="0"/>
              <a:t> </a:t>
            </a:r>
            <a:r>
              <a:rPr lang="en-US" sz="2400" dirty="0" err="1" smtClean="0"/>
              <a:t>elemen</a:t>
            </a:r>
            <a:r>
              <a:rPr lang="en-US" sz="2400" dirty="0" smtClean="0"/>
              <a:t> </a:t>
            </a:r>
            <a:r>
              <a:rPr lang="en-US" sz="2400" i="1" dirty="0" smtClean="0"/>
              <a:t>a</a:t>
            </a:r>
            <a:r>
              <a:rPr lang="en-US" sz="2400" dirty="0" smtClean="0"/>
              <a:t>, </a:t>
            </a:r>
            <a:r>
              <a:rPr lang="en-US" sz="2400" i="1" dirty="0" smtClean="0"/>
              <a:t>b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smtClean="0"/>
              <a:t>c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i="1" dirty="0" smtClean="0"/>
              <a:t>G</a:t>
            </a:r>
            <a:r>
              <a:rPr lang="en-US" sz="2400" dirty="0" smtClean="0"/>
              <a:t> </a:t>
            </a:r>
            <a:r>
              <a:rPr lang="en-US" sz="2400" dirty="0" err="1" smtClean="0"/>
              <a:t>berlaku</a:t>
            </a:r>
            <a:r>
              <a:rPr lang="en-US" sz="2400" dirty="0" smtClean="0"/>
              <a:t> </a:t>
            </a:r>
            <a:r>
              <a:rPr lang="en-US" sz="2400" dirty="0" err="1" smtClean="0"/>
              <a:t>aksioma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 smtClean="0"/>
              <a:t>	1.  </a:t>
            </a:r>
            <a:r>
              <a:rPr lang="en-US" sz="2400" i="1" dirty="0" smtClean="0"/>
              <a:t>Closure</a:t>
            </a:r>
            <a:r>
              <a:rPr lang="en-US" sz="2400" dirty="0" smtClean="0"/>
              <a:t>:	 	</a:t>
            </a:r>
            <a:r>
              <a:rPr lang="en-US" sz="2400" i="1" dirty="0" smtClean="0"/>
              <a:t>a</a:t>
            </a:r>
            <a:r>
              <a:rPr lang="en-US" sz="2400" dirty="0" smtClean="0"/>
              <a:t> * </a:t>
            </a:r>
            <a:r>
              <a:rPr lang="en-US" sz="2400" i="1" dirty="0" smtClean="0"/>
              <a:t>b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berada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G</a:t>
            </a:r>
          </a:p>
          <a:p>
            <a:pPr>
              <a:buNone/>
            </a:pPr>
            <a:r>
              <a:rPr lang="en-US" sz="2400" dirty="0" smtClean="0"/>
              <a:t>	2.  </a:t>
            </a:r>
            <a:r>
              <a:rPr lang="en-US" sz="2400" dirty="0" err="1" smtClean="0"/>
              <a:t>Asosiatif</a:t>
            </a:r>
            <a:r>
              <a:rPr lang="en-US" sz="2400" dirty="0" smtClean="0"/>
              <a:t>:	</a:t>
            </a:r>
            <a:r>
              <a:rPr lang="en-US" sz="2400" i="1" dirty="0" smtClean="0"/>
              <a:t>a</a:t>
            </a:r>
            <a:r>
              <a:rPr lang="en-US" sz="2400" dirty="0" smtClean="0"/>
              <a:t> * (</a:t>
            </a:r>
            <a:r>
              <a:rPr lang="en-US" sz="2400" i="1" dirty="0" smtClean="0"/>
              <a:t>b</a:t>
            </a:r>
            <a:r>
              <a:rPr lang="en-US" sz="2400" dirty="0" smtClean="0"/>
              <a:t> * </a:t>
            </a:r>
            <a:r>
              <a:rPr lang="en-US" sz="2400" i="1" dirty="0" smtClean="0"/>
              <a:t>c</a:t>
            </a:r>
            <a:r>
              <a:rPr lang="en-US" sz="2400" dirty="0" smtClean="0"/>
              <a:t>) = (</a:t>
            </a:r>
            <a:r>
              <a:rPr lang="en-US" sz="2400" i="1" dirty="0" smtClean="0"/>
              <a:t>a</a:t>
            </a:r>
            <a:r>
              <a:rPr lang="en-US" sz="2400" dirty="0" smtClean="0"/>
              <a:t> * </a:t>
            </a:r>
            <a:r>
              <a:rPr lang="en-US" sz="2400" i="1" dirty="0" smtClean="0"/>
              <a:t>b</a:t>
            </a:r>
            <a:r>
              <a:rPr lang="en-US" sz="2400" dirty="0" smtClean="0"/>
              <a:t>) * </a:t>
            </a:r>
            <a:r>
              <a:rPr lang="en-US" sz="2400" i="1" dirty="0" smtClean="0"/>
              <a:t>c</a:t>
            </a:r>
          </a:p>
          <a:p>
            <a:pPr>
              <a:buNone/>
            </a:pPr>
            <a:r>
              <a:rPr lang="en-US" sz="2400" dirty="0" smtClean="0"/>
              <a:t>	3.  </a:t>
            </a:r>
            <a:r>
              <a:rPr lang="en-US" sz="2400" dirty="0" err="1" smtClean="0"/>
              <a:t>Elemen</a:t>
            </a:r>
            <a:r>
              <a:rPr lang="en-US" sz="2400" dirty="0" smtClean="0"/>
              <a:t> </a:t>
            </a:r>
            <a:r>
              <a:rPr lang="en-US" sz="2400" dirty="0" err="1" smtClean="0"/>
              <a:t>netral</a:t>
            </a:r>
            <a:r>
              <a:rPr lang="en-US" sz="2400" dirty="0" smtClean="0"/>
              <a:t>:	</a:t>
            </a:r>
            <a:r>
              <a:rPr lang="en-US" sz="2400" dirty="0" err="1" smtClean="0"/>
              <a:t>terdapat</a:t>
            </a:r>
            <a:r>
              <a:rPr lang="en-US" sz="2400" dirty="0" smtClean="0"/>
              <a:t> e </a:t>
            </a:r>
            <a:r>
              <a:rPr lang="en-US" sz="2400" dirty="0" smtClean="0">
                <a:sym typeface="Symbol"/>
              </a:rPr>
              <a:t> G </a:t>
            </a:r>
            <a:r>
              <a:rPr lang="en-US" sz="2400" dirty="0" err="1" smtClean="0">
                <a:sym typeface="Symbol"/>
              </a:rPr>
              <a:t>sedemikian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sehingga</a:t>
            </a:r>
            <a:r>
              <a:rPr lang="en-US" sz="2400" dirty="0" smtClean="0">
                <a:sym typeface="Symbol"/>
              </a:rPr>
              <a:t> 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			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dirty="0" smtClean="0">
                <a:sym typeface="Symbol"/>
              </a:rPr>
              <a:t> * </a:t>
            </a:r>
            <a:r>
              <a:rPr lang="en-US" sz="2400" i="1" dirty="0" smtClean="0">
                <a:sym typeface="Symbol"/>
              </a:rPr>
              <a:t>e</a:t>
            </a:r>
            <a:r>
              <a:rPr lang="en-US" sz="2400" dirty="0" smtClean="0">
                <a:sym typeface="Symbol"/>
              </a:rPr>
              <a:t> = </a:t>
            </a:r>
            <a:r>
              <a:rPr lang="en-US" sz="2400" i="1" dirty="0" smtClean="0">
                <a:sym typeface="Symbol"/>
              </a:rPr>
              <a:t>e</a:t>
            </a:r>
            <a:r>
              <a:rPr lang="en-US" sz="2400" dirty="0" smtClean="0">
                <a:sym typeface="Symbol"/>
              </a:rPr>
              <a:t> * 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dirty="0" smtClean="0">
                <a:sym typeface="Symbol"/>
              </a:rPr>
              <a:t> = 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dirty="0" smtClean="0">
                <a:sym typeface="Symbol"/>
              </a:rPr>
              <a:t> 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4. </a:t>
            </a:r>
            <a:r>
              <a:rPr lang="en-US" sz="2400" dirty="0" err="1" smtClean="0">
                <a:sym typeface="Symbol"/>
              </a:rPr>
              <a:t>Elemen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invers</a:t>
            </a:r>
            <a:r>
              <a:rPr lang="en-US" sz="2400" dirty="0" smtClean="0">
                <a:sym typeface="Symbol"/>
              </a:rPr>
              <a:t>:	</a:t>
            </a:r>
            <a:r>
              <a:rPr lang="en-US" sz="2400" dirty="0" err="1" smtClean="0">
                <a:sym typeface="Symbol"/>
              </a:rPr>
              <a:t>terdapat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dirty="0" smtClean="0">
                <a:sym typeface="Symbol"/>
              </a:rPr>
              <a:t>’  G </a:t>
            </a:r>
            <a:r>
              <a:rPr lang="en-US" sz="2400" dirty="0" err="1" smtClean="0">
                <a:sym typeface="Symbol"/>
              </a:rPr>
              <a:t>sedemikian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sehingga</a:t>
            </a:r>
            <a:r>
              <a:rPr lang="en-US" sz="2400" dirty="0" smtClean="0">
                <a:sym typeface="Symbol"/>
              </a:rPr>
              <a:t> </a:t>
            </a:r>
          </a:p>
          <a:p>
            <a:pPr>
              <a:buNone/>
            </a:pPr>
            <a:r>
              <a:rPr lang="en-US" sz="2400" dirty="0" smtClean="0">
                <a:sym typeface="Symbol"/>
              </a:rPr>
              <a:t>				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dirty="0" smtClean="0">
                <a:sym typeface="Symbol"/>
              </a:rPr>
              <a:t> * 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dirty="0" smtClean="0">
                <a:sym typeface="Symbol"/>
              </a:rPr>
              <a:t>’ = a’ * 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dirty="0" smtClean="0">
                <a:sym typeface="Symbol"/>
              </a:rPr>
              <a:t> = </a:t>
            </a:r>
            <a:r>
              <a:rPr lang="en-US" sz="2400" i="1" dirty="0" smtClean="0">
                <a:sym typeface="Symbol"/>
              </a:rPr>
              <a:t>e</a:t>
            </a:r>
            <a:r>
              <a:rPr lang="en-US" sz="2400" dirty="0" smtClean="0">
                <a:sym typeface="Symbol"/>
              </a:rPr>
              <a:t> </a:t>
            </a:r>
          </a:p>
          <a:p>
            <a:r>
              <a:rPr lang="en-US" sz="2400" dirty="0" err="1" smtClean="0"/>
              <a:t>Notasi</a:t>
            </a:r>
            <a:r>
              <a:rPr lang="en-US" sz="2400" dirty="0" smtClean="0"/>
              <a:t>: </a:t>
            </a:r>
            <a:r>
              <a:rPr lang="en-US" sz="2400" dirty="0" smtClean="0">
                <a:solidFill>
                  <a:srgbClr val="FF0000"/>
                </a:solidFill>
              </a:rPr>
              <a:t>&lt;G, *&gt;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b="1" dirty="0" err="1" smtClean="0">
                <a:solidFill>
                  <a:schemeClr val="accent2"/>
                </a:solidFill>
              </a:rPr>
              <a:t>Perbandingan</a:t>
            </a:r>
            <a:r>
              <a:rPr lang="en-US" sz="4000" b="1" dirty="0" smtClean="0">
                <a:solidFill>
                  <a:schemeClr val="accent2"/>
                </a:solidFill>
              </a:rPr>
              <a:t> El </a:t>
            </a:r>
            <a:r>
              <a:rPr lang="en-US" sz="4000" b="1" dirty="0" err="1" smtClean="0">
                <a:solidFill>
                  <a:schemeClr val="accent2"/>
                </a:solidFill>
              </a:rPr>
              <a:t>Gamal</a:t>
            </a:r>
            <a:r>
              <a:rPr lang="en-US" sz="4000" b="1" dirty="0" smtClean="0">
                <a:solidFill>
                  <a:schemeClr val="accent2"/>
                </a:solidFill>
              </a:rPr>
              <a:t> </a:t>
            </a:r>
            <a:r>
              <a:rPr lang="en-US" sz="4000" b="1" dirty="0" err="1" smtClean="0">
                <a:solidFill>
                  <a:schemeClr val="accent2"/>
                </a:solidFill>
              </a:rPr>
              <a:t>dengan</a:t>
            </a:r>
            <a:r>
              <a:rPr lang="en-US" sz="4000" b="1" dirty="0" smtClean="0">
                <a:solidFill>
                  <a:schemeClr val="accent2"/>
                </a:solidFill>
              </a:rPr>
              <a:t> Elliptic Curve El </a:t>
            </a:r>
            <a:r>
              <a:rPr lang="en-US" sz="4000" b="1" dirty="0" err="1" smtClean="0">
                <a:solidFill>
                  <a:schemeClr val="accent2"/>
                </a:solidFill>
              </a:rPr>
              <a:t>Gamal</a:t>
            </a:r>
            <a:endParaRPr lang="en-US" sz="4000" b="1" dirty="0" smtClean="0">
              <a:solidFill>
                <a:schemeClr val="accent2"/>
              </a:solidFill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1" eaLnBrk="1" hangingPunct="1"/>
            <a:r>
              <a:rPr lang="en-US" sz="2400" dirty="0" err="1" smtClean="0"/>
              <a:t>Cipherteks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EC El </a:t>
            </a:r>
            <a:r>
              <a:rPr lang="en-US" sz="2400" dirty="0" err="1" smtClean="0"/>
              <a:t>Gamal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pasangan</a:t>
            </a:r>
            <a:r>
              <a:rPr lang="en-US" sz="2400" dirty="0" smtClean="0"/>
              <a:t>  </a:t>
            </a:r>
            <a:r>
              <a:rPr lang="en-US" sz="2400" dirty="0" err="1" smtClean="0"/>
              <a:t>titik</a:t>
            </a:r>
            <a:r>
              <a:rPr lang="en-US" sz="2400" dirty="0" smtClean="0"/>
              <a:t> </a:t>
            </a:r>
          </a:p>
          <a:p>
            <a:pPr lvl="2" eaLnBrk="1" hangingPunct="1"/>
            <a:r>
              <a:rPr lang="en-US" sz="2000" dirty="0" smtClean="0"/>
              <a:t>P</a:t>
            </a:r>
            <a:r>
              <a:rPr lang="en-US" sz="2000" baseline="-25000" dirty="0" smtClean="0"/>
              <a:t>C</a:t>
            </a:r>
            <a:r>
              <a:rPr lang="en-US" sz="2000" dirty="0" smtClean="0"/>
              <a:t> = [ (</a:t>
            </a:r>
            <a:r>
              <a:rPr lang="en-US" sz="2000" dirty="0" err="1" smtClean="0"/>
              <a:t>kB</a:t>
            </a:r>
            <a:r>
              <a:rPr lang="en-US" sz="2000" dirty="0" smtClean="0"/>
              <a:t>), (P</a:t>
            </a:r>
            <a:r>
              <a:rPr lang="en-US" sz="2000" baseline="-25000" dirty="0" smtClean="0"/>
              <a:t>M</a:t>
            </a:r>
            <a:r>
              <a:rPr lang="en-US" sz="2000" baseline="30000" dirty="0" smtClean="0"/>
              <a:t> </a:t>
            </a:r>
            <a:r>
              <a:rPr lang="en-US" sz="2000" dirty="0" smtClean="0"/>
              <a:t>+ </a:t>
            </a:r>
            <a:r>
              <a:rPr lang="en-US" sz="2000" dirty="0" err="1" smtClean="0"/>
              <a:t>kP</a:t>
            </a:r>
            <a:r>
              <a:rPr lang="en-US" sz="2000" baseline="-25000" dirty="0" err="1" smtClean="0"/>
              <a:t>B</a:t>
            </a:r>
            <a:r>
              <a:rPr lang="en-US" sz="2000" dirty="0" smtClean="0"/>
              <a:t>) ] </a:t>
            </a:r>
          </a:p>
          <a:p>
            <a:pPr lvl="1" eaLnBrk="1" hangingPunct="1"/>
            <a:r>
              <a:rPr lang="en-US" sz="2400" dirty="0" err="1" smtClean="0">
                <a:solidFill>
                  <a:schemeClr val="hlink"/>
                </a:solidFill>
              </a:rPr>
              <a:t>Cipherteks</a:t>
            </a:r>
            <a:r>
              <a:rPr lang="en-US" sz="2400" dirty="0" smtClean="0">
                <a:solidFill>
                  <a:schemeClr val="hlink"/>
                </a:solidFill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</a:rPr>
              <a:t>pada</a:t>
            </a:r>
            <a:r>
              <a:rPr lang="en-US" sz="2400" dirty="0" smtClean="0">
                <a:solidFill>
                  <a:schemeClr val="hlink"/>
                </a:solidFill>
              </a:rPr>
              <a:t> El </a:t>
            </a:r>
            <a:r>
              <a:rPr lang="en-US" sz="2400" dirty="0" err="1" smtClean="0">
                <a:solidFill>
                  <a:schemeClr val="hlink"/>
                </a:solidFill>
              </a:rPr>
              <a:t>Gamal</a:t>
            </a:r>
            <a:r>
              <a:rPr lang="en-US" sz="2400" dirty="0" smtClean="0">
                <a:solidFill>
                  <a:schemeClr val="hlink"/>
                </a:solidFill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</a:rPr>
              <a:t>juga</a:t>
            </a:r>
            <a:r>
              <a:rPr lang="en-US" sz="2400" dirty="0" smtClean="0">
                <a:solidFill>
                  <a:schemeClr val="hlink"/>
                </a:solidFill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</a:rPr>
              <a:t>pasangan</a:t>
            </a:r>
            <a:r>
              <a:rPr lang="en-US" sz="2400" dirty="0" smtClean="0">
                <a:solidFill>
                  <a:schemeClr val="hlink"/>
                </a:solidFill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</a:rPr>
              <a:t>nilai</a:t>
            </a:r>
            <a:r>
              <a:rPr lang="en-US" sz="2400" dirty="0" smtClean="0">
                <a:solidFill>
                  <a:schemeClr val="hlink"/>
                </a:solidFill>
              </a:rPr>
              <a:t>:</a:t>
            </a:r>
          </a:p>
          <a:p>
            <a:pPr lvl="2" eaLnBrk="1" hangingPunct="1"/>
            <a:r>
              <a:rPr lang="en-US" sz="2000" dirty="0" smtClean="0">
                <a:solidFill>
                  <a:schemeClr val="hlink"/>
                </a:solidFill>
              </a:rPr>
              <a:t>C = (</a:t>
            </a:r>
            <a:r>
              <a:rPr lang="en-US" sz="2000" dirty="0" err="1" smtClean="0">
                <a:solidFill>
                  <a:schemeClr val="hlink"/>
                </a:solidFill>
              </a:rPr>
              <a:t>g</a:t>
            </a:r>
            <a:r>
              <a:rPr lang="en-US" sz="2000" baseline="30000" dirty="0" err="1" smtClean="0">
                <a:solidFill>
                  <a:schemeClr val="hlink"/>
                </a:solidFill>
              </a:rPr>
              <a:t>k</a:t>
            </a:r>
            <a:r>
              <a:rPr lang="en-US" sz="2000" dirty="0" smtClean="0">
                <a:solidFill>
                  <a:schemeClr val="hlink"/>
                </a:solidFill>
              </a:rPr>
              <a:t> mod p, </a:t>
            </a:r>
            <a:r>
              <a:rPr lang="en-US" sz="2000" dirty="0" err="1" smtClean="0">
                <a:solidFill>
                  <a:schemeClr val="hlink"/>
                </a:solidFill>
              </a:rPr>
              <a:t>my</a:t>
            </a:r>
            <a:r>
              <a:rPr lang="en-US" sz="2000" baseline="-25000" dirty="0" err="1" smtClean="0">
                <a:solidFill>
                  <a:schemeClr val="hlink"/>
                </a:solidFill>
              </a:rPr>
              <a:t>B</a:t>
            </a:r>
            <a:r>
              <a:rPr lang="en-US" sz="2000" baseline="30000" dirty="0" err="1" smtClean="0">
                <a:solidFill>
                  <a:schemeClr val="hlink"/>
                </a:solidFill>
              </a:rPr>
              <a:t>k</a:t>
            </a:r>
            <a:r>
              <a:rPr lang="en-US" sz="2000" dirty="0" smtClean="0">
                <a:solidFill>
                  <a:schemeClr val="hlink"/>
                </a:solidFill>
              </a:rPr>
              <a:t> mod p)	(</a:t>
            </a:r>
            <a:r>
              <a:rPr lang="en-US" sz="2000" dirty="0" err="1" smtClean="0">
                <a:solidFill>
                  <a:schemeClr val="hlink"/>
                </a:solidFill>
              </a:rPr>
              <a:t>ket</a:t>
            </a:r>
            <a:r>
              <a:rPr lang="en-US" sz="2000" dirty="0" smtClean="0">
                <a:solidFill>
                  <a:schemeClr val="hlink"/>
                </a:solidFill>
              </a:rPr>
              <a:t>: </a:t>
            </a:r>
            <a:r>
              <a:rPr lang="en-US" sz="2000" dirty="0" err="1" smtClean="0">
                <a:solidFill>
                  <a:schemeClr val="hlink"/>
                </a:solidFill>
              </a:rPr>
              <a:t>y</a:t>
            </a:r>
            <a:r>
              <a:rPr lang="en-US" sz="2000" baseline="-25000" dirty="0" err="1" smtClean="0">
                <a:solidFill>
                  <a:schemeClr val="hlink"/>
                </a:solidFill>
              </a:rPr>
              <a:t>b</a:t>
            </a:r>
            <a:r>
              <a:rPr lang="en-US" sz="2000" dirty="0" smtClean="0">
                <a:solidFill>
                  <a:schemeClr val="hlink"/>
                </a:solidFill>
              </a:rPr>
              <a:t> = </a:t>
            </a:r>
            <a:r>
              <a:rPr lang="en-US" sz="2000" dirty="0" err="1" smtClean="0">
                <a:solidFill>
                  <a:schemeClr val="hlink"/>
                </a:solidFill>
              </a:rPr>
              <a:t>kunci</a:t>
            </a:r>
            <a:r>
              <a:rPr lang="en-US" sz="2000" dirty="0" smtClean="0">
                <a:solidFill>
                  <a:schemeClr val="hlink"/>
                </a:solidFill>
              </a:rPr>
              <a:t> </a:t>
            </a:r>
            <a:r>
              <a:rPr lang="en-US" sz="2000" dirty="0" err="1" smtClean="0">
                <a:solidFill>
                  <a:schemeClr val="hlink"/>
                </a:solidFill>
              </a:rPr>
              <a:t>publik</a:t>
            </a:r>
            <a:r>
              <a:rPr lang="en-US" sz="2000" dirty="0" smtClean="0">
                <a:solidFill>
                  <a:schemeClr val="hlink"/>
                </a:solidFill>
              </a:rPr>
              <a:t> Bob)</a:t>
            </a:r>
          </a:p>
          <a:p>
            <a:pPr lvl="1" eaLnBrk="1" hangingPunct="1">
              <a:buFontTx/>
              <a:buNone/>
            </a:pPr>
            <a:r>
              <a:rPr lang="en-US" sz="2400" dirty="0" smtClean="0"/>
              <a:t>--------------------------------------------------------------------------</a:t>
            </a:r>
          </a:p>
          <a:p>
            <a:pPr lvl="1"/>
            <a:r>
              <a:rPr lang="en-US" sz="2400" dirty="0" smtClean="0"/>
              <a:t>Bob </a:t>
            </a:r>
            <a:r>
              <a:rPr lang="en-US" sz="2400" dirty="0" err="1" smtClean="0"/>
              <a:t>kemudian</a:t>
            </a:r>
            <a:r>
              <a:rPr lang="en-US" sz="2400" dirty="0" smtClean="0"/>
              <a:t> </a:t>
            </a:r>
            <a:r>
              <a:rPr lang="en-US" sz="2400" dirty="0" err="1" smtClean="0"/>
              <a:t>mengurangkan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</a:t>
            </a:r>
            <a:r>
              <a:rPr lang="en-US" sz="2400" dirty="0" err="1" smtClean="0"/>
              <a:t>kedua</a:t>
            </a:r>
            <a:r>
              <a:rPr lang="en-US" sz="2400" dirty="0" smtClean="0"/>
              <a:t>  </a:t>
            </a:r>
            <a:r>
              <a:rPr lang="en-US" sz="2400" dirty="0" err="1" smtClean="0"/>
              <a:t>dari</a:t>
            </a:r>
            <a:r>
              <a:rPr lang="en-US" sz="2400" dirty="0" smtClean="0"/>
              <a:t> P</a:t>
            </a:r>
            <a:r>
              <a:rPr lang="en-US" sz="2400" baseline="-25000" dirty="0" smtClean="0"/>
              <a:t>C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hasil</a:t>
            </a:r>
            <a:r>
              <a:rPr lang="en-US" sz="2400" dirty="0" smtClean="0"/>
              <a:t> kali </a:t>
            </a:r>
            <a:r>
              <a:rPr lang="en-US" sz="2400" b="1" dirty="0" smtClean="0">
                <a:solidFill>
                  <a:srgbClr val="FF3300"/>
                </a:solidFill>
              </a:rPr>
              <a:t>b </a:t>
            </a:r>
            <a:r>
              <a:rPr lang="en-US" sz="2400" b="1" dirty="0" smtClean="0">
                <a:solidFill>
                  <a:srgbClr val="FF3300"/>
                </a:solidFill>
                <a:sym typeface="Symbol"/>
              </a:rPr>
              <a:t></a:t>
            </a:r>
            <a:r>
              <a:rPr lang="en-US" sz="2400" b="1" dirty="0" smtClean="0">
                <a:solidFill>
                  <a:srgbClr val="FF3300"/>
                </a:solidFill>
              </a:rPr>
              <a:t> (</a:t>
            </a:r>
            <a:r>
              <a:rPr lang="en-US" sz="2400" b="1" dirty="0" err="1" smtClean="0">
                <a:solidFill>
                  <a:srgbClr val="FF3300"/>
                </a:solidFill>
              </a:rPr>
              <a:t>kB</a:t>
            </a:r>
            <a:r>
              <a:rPr lang="en-US" sz="2400" b="1" dirty="0" smtClean="0">
                <a:solidFill>
                  <a:srgbClr val="FF3300"/>
                </a:solidFill>
              </a:rPr>
              <a:t>)</a:t>
            </a:r>
            <a:endParaRPr lang="en-US" sz="2400" dirty="0" smtClean="0"/>
          </a:p>
          <a:p>
            <a:pPr lvl="2" eaLnBrk="1" hangingPunct="1"/>
            <a:r>
              <a:rPr lang="en-US" sz="2000" dirty="0" smtClean="0"/>
              <a:t>(P</a:t>
            </a:r>
            <a:r>
              <a:rPr lang="en-US" sz="2000" baseline="-25000" dirty="0" smtClean="0"/>
              <a:t>M</a:t>
            </a:r>
            <a:r>
              <a:rPr lang="en-US" sz="2000" dirty="0" smtClean="0"/>
              <a:t> + </a:t>
            </a:r>
            <a:r>
              <a:rPr lang="en-US" sz="2000" dirty="0" err="1" smtClean="0"/>
              <a:t>kP</a:t>
            </a:r>
            <a:r>
              <a:rPr lang="en-US" sz="2000" baseline="-25000" dirty="0" err="1" smtClean="0"/>
              <a:t>B</a:t>
            </a:r>
            <a:r>
              <a:rPr lang="en-US" sz="2000" dirty="0" smtClean="0"/>
              <a:t>) – [b(</a:t>
            </a:r>
            <a:r>
              <a:rPr lang="en-US" sz="2000" dirty="0" err="1" smtClean="0"/>
              <a:t>kB</a:t>
            </a:r>
            <a:r>
              <a:rPr lang="en-US" sz="2000" dirty="0" smtClean="0"/>
              <a:t>)] = P</a:t>
            </a:r>
            <a:r>
              <a:rPr lang="en-US" sz="2000" baseline="-25000" dirty="0" smtClean="0"/>
              <a:t>M</a:t>
            </a:r>
            <a:r>
              <a:rPr lang="en-US" sz="2000" dirty="0" smtClean="0"/>
              <a:t> + k(</a:t>
            </a:r>
            <a:r>
              <a:rPr lang="en-US" sz="2000" dirty="0" err="1" smtClean="0"/>
              <a:t>bB</a:t>
            </a:r>
            <a:r>
              <a:rPr lang="en-US" sz="2000" dirty="0" smtClean="0"/>
              <a:t>) – b(</a:t>
            </a:r>
            <a:r>
              <a:rPr lang="en-US" sz="2000" dirty="0" err="1" smtClean="0"/>
              <a:t>kB</a:t>
            </a:r>
            <a:r>
              <a:rPr lang="en-US" sz="2000" dirty="0" smtClean="0"/>
              <a:t>) = P</a:t>
            </a:r>
            <a:r>
              <a:rPr lang="en-US" sz="2000" baseline="-25000" dirty="0" smtClean="0"/>
              <a:t>M</a:t>
            </a:r>
          </a:p>
          <a:p>
            <a:pPr lvl="1" eaLnBrk="1" hangingPunct="1"/>
            <a:r>
              <a:rPr lang="en-US" sz="2400" dirty="0" smtClean="0">
                <a:solidFill>
                  <a:schemeClr val="hlink"/>
                </a:solidFill>
              </a:rPr>
              <a:t>Di </a:t>
            </a:r>
            <a:r>
              <a:rPr lang="en-US" sz="2400" dirty="0" err="1" smtClean="0">
                <a:solidFill>
                  <a:schemeClr val="hlink"/>
                </a:solidFill>
              </a:rPr>
              <a:t>dalam</a:t>
            </a:r>
            <a:r>
              <a:rPr lang="en-US" sz="2400" dirty="0" smtClean="0">
                <a:solidFill>
                  <a:schemeClr val="hlink"/>
                </a:solidFill>
              </a:rPr>
              <a:t> El </a:t>
            </a:r>
            <a:r>
              <a:rPr lang="en-US" sz="2400" dirty="0" err="1" smtClean="0">
                <a:solidFill>
                  <a:schemeClr val="hlink"/>
                </a:solidFill>
              </a:rPr>
              <a:t>Gamal</a:t>
            </a:r>
            <a:r>
              <a:rPr lang="en-US" sz="2400" dirty="0" smtClean="0">
                <a:solidFill>
                  <a:schemeClr val="hlink"/>
                </a:solidFill>
              </a:rPr>
              <a:t>, Bob </a:t>
            </a:r>
            <a:r>
              <a:rPr lang="en-US" sz="2400" dirty="0" err="1" smtClean="0">
                <a:solidFill>
                  <a:schemeClr val="hlink"/>
                </a:solidFill>
              </a:rPr>
              <a:t>menghitung</a:t>
            </a:r>
            <a:r>
              <a:rPr lang="en-US" sz="2400" dirty="0" smtClean="0">
                <a:solidFill>
                  <a:schemeClr val="hlink"/>
                </a:solidFill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</a:rPr>
              <a:t>bagi</a:t>
            </a:r>
            <a:r>
              <a:rPr lang="en-US" sz="2400" dirty="0" smtClean="0">
                <a:solidFill>
                  <a:schemeClr val="hlink"/>
                </a:solidFill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</a:rPr>
              <a:t>dari</a:t>
            </a:r>
            <a:r>
              <a:rPr lang="en-US" sz="2400" dirty="0" smtClean="0">
                <a:solidFill>
                  <a:schemeClr val="hlink"/>
                </a:solidFill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</a:rPr>
              <a:t>nilai</a:t>
            </a:r>
            <a:r>
              <a:rPr lang="en-US" sz="2400" dirty="0" smtClean="0">
                <a:solidFill>
                  <a:schemeClr val="hlink"/>
                </a:solidFill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</a:rPr>
              <a:t>kedua</a:t>
            </a:r>
            <a:r>
              <a:rPr lang="en-US" sz="2400" dirty="0" smtClean="0">
                <a:solidFill>
                  <a:schemeClr val="hlink"/>
                </a:solidFill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</a:rPr>
              <a:t>dengan</a:t>
            </a:r>
            <a:r>
              <a:rPr lang="en-US" sz="2400" dirty="0" smtClean="0">
                <a:solidFill>
                  <a:schemeClr val="hlink"/>
                </a:solidFill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</a:rPr>
              <a:t>nilai</a:t>
            </a:r>
            <a:r>
              <a:rPr lang="en-US" sz="2400" dirty="0" smtClean="0">
                <a:solidFill>
                  <a:schemeClr val="hlink"/>
                </a:solidFill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</a:rPr>
              <a:t>pertama</a:t>
            </a:r>
            <a:r>
              <a:rPr lang="en-US" sz="2400" dirty="0" smtClean="0">
                <a:solidFill>
                  <a:schemeClr val="hlink"/>
                </a:solidFill>
              </a:rPr>
              <a:t> yang </a:t>
            </a:r>
            <a:r>
              <a:rPr lang="en-US" sz="2400" dirty="0" err="1" smtClean="0">
                <a:solidFill>
                  <a:schemeClr val="hlink"/>
                </a:solidFill>
              </a:rPr>
              <a:t>dipangkatkan</a:t>
            </a:r>
            <a:r>
              <a:rPr lang="en-US" sz="2400" dirty="0" smtClean="0">
                <a:solidFill>
                  <a:schemeClr val="hlink"/>
                </a:solidFill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</a:rPr>
              <a:t>dengan</a:t>
            </a:r>
            <a:r>
              <a:rPr lang="en-US" sz="2400" dirty="0" smtClean="0">
                <a:solidFill>
                  <a:schemeClr val="hlink"/>
                </a:solidFill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</a:rPr>
              <a:t>kunci</a:t>
            </a:r>
            <a:r>
              <a:rPr lang="en-US" sz="2400" dirty="0" smtClean="0">
                <a:solidFill>
                  <a:schemeClr val="hlink"/>
                </a:solidFill>
              </a:rPr>
              <a:t> </a:t>
            </a:r>
            <a:r>
              <a:rPr lang="en-US" sz="2400" dirty="0" err="1" smtClean="0">
                <a:solidFill>
                  <a:schemeClr val="hlink"/>
                </a:solidFill>
              </a:rPr>
              <a:t>privat</a:t>
            </a:r>
            <a:r>
              <a:rPr lang="en-US" sz="2400" dirty="0" smtClean="0">
                <a:solidFill>
                  <a:schemeClr val="hlink"/>
                </a:solidFill>
              </a:rPr>
              <a:t> Bob</a:t>
            </a:r>
          </a:p>
          <a:p>
            <a:pPr lvl="2" eaLnBrk="1" hangingPunct="1"/>
            <a:r>
              <a:rPr lang="en-US" sz="2000" dirty="0" smtClean="0">
                <a:solidFill>
                  <a:schemeClr val="hlink"/>
                </a:solidFill>
              </a:rPr>
              <a:t>m = </a:t>
            </a:r>
            <a:r>
              <a:rPr lang="en-US" sz="2000" dirty="0" err="1" smtClean="0">
                <a:solidFill>
                  <a:schemeClr val="hlink"/>
                </a:solidFill>
              </a:rPr>
              <a:t>my</a:t>
            </a:r>
            <a:r>
              <a:rPr lang="en-US" sz="2000" baseline="-25000" dirty="0" err="1" smtClean="0">
                <a:solidFill>
                  <a:schemeClr val="hlink"/>
                </a:solidFill>
              </a:rPr>
              <a:t>B</a:t>
            </a:r>
            <a:r>
              <a:rPr lang="en-US" sz="2000" baseline="30000" dirty="0" err="1" smtClean="0">
                <a:solidFill>
                  <a:schemeClr val="hlink"/>
                </a:solidFill>
              </a:rPr>
              <a:t>k</a:t>
            </a:r>
            <a:r>
              <a:rPr lang="en-US" sz="2000" dirty="0" smtClean="0">
                <a:solidFill>
                  <a:schemeClr val="hlink"/>
                </a:solidFill>
              </a:rPr>
              <a:t> / (</a:t>
            </a:r>
            <a:r>
              <a:rPr lang="en-US" sz="2000" dirty="0" err="1" smtClean="0">
                <a:solidFill>
                  <a:schemeClr val="hlink"/>
                </a:solidFill>
              </a:rPr>
              <a:t>g</a:t>
            </a:r>
            <a:r>
              <a:rPr lang="en-US" sz="2000" baseline="30000" dirty="0" err="1" smtClean="0">
                <a:solidFill>
                  <a:schemeClr val="hlink"/>
                </a:solidFill>
              </a:rPr>
              <a:t>k</a:t>
            </a:r>
            <a:r>
              <a:rPr lang="en-US" sz="2000" dirty="0" smtClean="0">
                <a:solidFill>
                  <a:schemeClr val="hlink"/>
                </a:solidFill>
              </a:rPr>
              <a:t>)</a:t>
            </a:r>
            <a:r>
              <a:rPr lang="en-US" sz="2000" baseline="30000" dirty="0" smtClean="0">
                <a:solidFill>
                  <a:schemeClr val="hlink"/>
                </a:solidFill>
              </a:rPr>
              <a:t>b</a:t>
            </a:r>
            <a:r>
              <a:rPr lang="en-US" sz="2000" dirty="0" smtClean="0">
                <a:solidFill>
                  <a:schemeClr val="hlink"/>
                </a:solidFill>
              </a:rPr>
              <a:t> = </a:t>
            </a:r>
            <a:r>
              <a:rPr lang="en-US" sz="2000" dirty="0" err="1" smtClean="0">
                <a:solidFill>
                  <a:schemeClr val="hlink"/>
                </a:solidFill>
              </a:rPr>
              <a:t>mg</a:t>
            </a:r>
            <a:r>
              <a:rPr lang="en-US" sz="2000" baseline="30000" dirty="0" err="1" smtClean="0">
                <a:solidFill>
                  <a:schemeClr val="hlink"/>
                </a:solidFill>
              </a:rPr>
              <a:t>k</a:t>
            </a:r>
            <a:r>
              <a:rPr lang="en-US" sz="2000" baseline="30000" dirty="0" smtClean="0">
                <a:solidFill>
                  <a:schemeClr val="hlink"/>
                </a:solidFill>
              </a:rPr>
              <a:t>*b</a:t>
            </a:r>
            <a:r>
              <a:rPr lang="en-US" sz="2000" dirty="0" smtClean="0">
                <a:solidFill>
                  <a:schemeClr val="hlink"/>
                </a:solidFill>
              </a:rPr>
              <a:t> / </a:t>
            </a:r>
            <a:r>
              <a:rPr lang="en-US" sz="2000" dirty="0" err="1" smtClean="0">
                <a:solidFill>
                  <a:schemeClr val="hlink"/>
                </a:solidFill>
              </a:rPr>
              <a:t>g</a:t>
            </a:r>
            <a:r>
              <a:rPr lang="en-US" sz="2000" baseline="30000" dirty="0" err="1" smtClean="0">
                <a:solidFill>
                  <a:schemeClr val="hlink"/>
                </a:solidFill>
              </a:rPr>
              <a:t>k</a:t>
            </a:r>
            <a:r>
              <a:rPr lang="en-US" sz="2000" baseline="30000" dirty="0" smtClean="0">
                <a:solidFill>
                  <a:schemeClr val="hlink"/>
                </a:solidFill>
              </a:rPr>
              <a:t>*b</a:t>
            </a:r>
            <a:r>
              <a:rPr lang="en-US" sz="2000" dirty="0" smtClean="0">
                <a:solidFill>
                  <a:schemeClr val="hlink"/>
                </a:solidFill>
              </a:rPr>
              <a:t> = m</a:t>
            </a:r>
            <a:endParaRPr lang="en-US" sz="1600" dirty="0" smtClean="0">
              <a:solidFill>
                <a:schemeClr val="hlin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78164" y="6273225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*) </a:t>
            </a:r>
            <a:r>
              <a:rPr lang="en-US" sz="1600" dirty="0" err="1" smtClean="0">
                <a:solidFill>
                  <a:srgbClr val="FF0000"/>
                </a:solidFill>
              </a:rPr>
              <a:t>Sumber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bahan</a:t>
            </a:r>
            <a:r>
              <a:rPr lang="en-US" sz="1600" dirty="0" smtClean="0">
                <a:solidFill>
                  <a:srgbClr val="FF0000"/>
                </a:solidFill>
              </a:rPr>
              <a:t>: </a:t>
            </a:r>
            <a:r>
              <a:rPr lang="en-US" sz="1600" b="1" dirty="0" err="1" smtClean="0">
                <a:solidFill>
                  <a:srgbClr val="FF0000"/>
                </a:solidFill>
              </a:rPr>
              <a:t>Debdeep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</a:rPr>
              <a:t>Mukhopadhyay</a:t>
            </a:r>
            <a:r>
              <a:rPr lang="en-US" sz="1600" b="1" dirty="0" smtClean="0"/>
              <a:t>, </a:t>
            </a:r>
            <a:r>
              <a:rPr lang="en-US" sz="1600" b="1" dirty="0" smtClean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 smtClean="0"/>
              <a:t> ,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 smtClean="0">
                <a:solidFill>
                  <a:srgbClr val="FF0000"/>
                </a:solidFill>
              </a:rPr>
              <a:t>Engg</a:t>
            </a:r>
            <a:r>
              <a:rPr lang="en-US" sz="1600" dirty="0" smtClean="0">
                <a:solidFill>
                  <a:srgbClr val="FF0000"/>
                </a:solidFill>
              </a:rPr>
              <a:t> IIT Madras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err="1" smtClean="0">
                <a:solidFill>
                  <a:schemeClr val="accent2"/>
                </a:solidFill>
              </a:rPr>
              <a:t>Keamanan</a:t>
            </a:r>
            <a:r>
              <a:rPr lang="en-US" b="1" dirty="0" smtClean="0">
                <a:solidFill>
                  <a:schemeClr val="accent2"/>
                </a:solidFill>
              </a:rPr>
              <a:t> ECC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4038600" cy="4525963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mengenkripsi</a:t>
            </a:r>
            <a:r>
              <a:rPr lang="en-US" sz="2400" dirty="0" smtClean="0"/>
              <a:t> </a:t>
            </a:r>
            <a:r>
              <a:rPr lang="en-US" sz="2400" dirty="0" err="1" smtClean="0"/>
              <a:t>kunci</a:t>
            </a:r>
            <a:r>
              <a:rPr lang="en-US" sz="2400" dirty="0" smtClean="0"/>
              <a:t> AES </a:t>
            </a:r>
            <a:r>
              <a:rPr lang="en-US" sz="2400" dirty="0" err="1" smtClean="0"/>
              <a:t>sepanjang</a:t>
            </a:r>
            <a:r>
              <a:rPr lang="en-US" sz="2400" dirty="0" smtClean="0"/>
              <a:t> 128-bit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algoritma</a:t>
            </a:r>
            <a:r>
              <a:rPr lang="en-US" sz="2400" dirty="0" smtClean="0"/>
              <a:t> </a:t>
            </a:r>
            <a:r>
              <a:rPr lang="en-US" sz="2400" dirty="0" err="1" smtClean="0"/>
              <a:t>kriptografi</a:t>
            </a:r>
            <a:r>
              <a:rPr lang="en-US" sz="2400" dirty="0" smtClean="0"/>
              <a:t> </a:t>
            </a:r>
            <a:r>
              <a:rPr lang="en-US" sz="2400" dirty="0" err="1" smtClean="0"/>
              <a:t>kunci</a:t>
            </a:r>
            <a:r>
              <a:rPr lang="en-US" sz="2400" dirty="0" smtClean="0"/>
              <a:t> </a:t>
            </a:r>
            <a:r>
              <a:rPr lang="en-US" sz="2400" dirty="0" err="1" smtClean="0"/>
              <a:t>publik</a:t>
            </a:r>
            <a:r>
              <a:rPr lang="en-US" sz="2400" dirty="0" smtClean="0"/>
              <a:t>:</a:t>
            </a:r>
          </a:p>
          <a:p>
            <a:pPr lvl="1" eaLnBrk="1" hangingPunct="1"/>
            <a:r>
              <a:rPr lang="en-US" sz="2400" dirty="0" smtClean="0"/>
              <a:t> </a:t>
            </a:r>
            <a:r>
              <a:rPr lang="en-US" sz="2000" dirty="0" err="1" smtClean="0"/>
              <a:t>Ukuran</a:t>
            </a:r>
            <a:r>
              <a:rPr lang="en-US" sz="2000" dirty="0" smtClean="0"/>
              <a:t> </a:t>
            </a:r>
            <a:r>
              <a:rPr lang="en-US" sz="2000" dirty="0" err="1" smtClean="0"/>
              <a:t>kunci</a:t>
            </a:r>
            <a:r>
              <a:rPr lang="en-US" sz="2000" dirty="0" smtClean="0"/>
              <a:t> RSA: 3072 bits</a:t>
            </a:r>
          </a:p>
          <a:p>
            <a:pPr lvl="1" eaLnBrk="1" hangingPunct="1"/>
            <a:r>
              <a:rPr lang="en-US" sz="2000" dirty="0" err="1" smtClean="0"/>
              <a:t>Ukuran</a:t>
            </a:r>
            <a:r>
              <a:rPr lang="en-US" sz="2000" dirty="0" smtClean="0"/>
              <a:t> </a:t>
            </a:r>
            <a:r>
              <a:rPr lang="en-US" sz="2000" dirty="0" err="1" smtClean="0"/>
              <a:t>kunci</a:t>
            </a:r>
            <a:r>
              <a:rPr lang="en-US" sz="2000" dirty="0" smtClean="0"/>
              <a:t> ECC: 256 bits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err="1" smtClean="0"/>
              <a:t>Bagaimana</a:t>
            </a:r>
            <a:r>
              <a:rPr lang="en-US" sz="2400" dirty="0" smtClean="0"/>
              <a:t> </a:t>
            </a:r>
            <a:r>
              <a:rPr lang="en-US" sz="2400" dirty="0" err="1" smtClean="0"/>
              <a:t>cara</a:t>
            </a:r>
            <a:r>
              <a:rPr lang="en-US" sz="2400" dirty="0" smtClean="0"/>
              <a:t> </a:t>
            </a:r>
            <a:r>
              <a:rPr lang="en-US" sz="2400" dirty="0" err="1" smtClean="0"/>
              <a:t>meningkatkan</a:t>
            </a:r>
            <a:r>
              <a:rPr lang="en-US" sz="2400" dirty="0" smtClean="0"/>
              <a:t> </a:t>
            </a:r>
            <a:r>
              <a:rPr lang="en-US" sz="2400" dirty="0" err="1" smtClean="0"/>
              <a:t>keamanan</a:t>
            </a:r>
            <a:r>
              <a:rPr lang="en-US" sz="2400" dirty="0" smtClean="0"/>
              <a:t> RSA?</a:t>
            </a:r>
          </a:p>
          <a:p>
            <a:pPr lvl="1" eaLnBrk="1" hangingPunct="1"/>
            <a:r>
              <a:rPr lang="en-US" sz="2400" dirty="0" err="1" smtClean="0"/>
              <a:t>Tingkatkan</a:t>
            </a:r>
            <a:r>
              <a:rPr lang="en-US" sz="2400" dirty="0" smtClean="0"/>
              <a:t> </a:t>
            </a:r>
            <a:r>
              <a:rPr lang="en-US" sz="2400" dirty="0" err="1" smtClean="0"/>
              <a:t>ukuran</a:t>
            </a:r>
            <a:r>
              <a:rPr lang="en-US" sz="2400" dirty="0" smtClean="0"/>
              <a:t> </a:t>
            </a:r>
            <a:r>
              <a:rPr lang="en-US" sz="2400" dirty="0" err="1" smtClean="0"/>
              <a:t>kunci</a:t>
            </a:r>
            <a:endParaRPr lang="en-US" sz="2400" dirty="0" smtClean="0"/>
          </a:p>
          <a:p>
            <a:pPr eaLnBrk="1" hangingPunct="1"/>
            <a:r>
              <a:rPr lang="en-US" sz="2400" b="1" dirty="0" err="1" smtClean="0">
                <a:solidFill>
                  <a:srgbClr val="FF3300"/>
                </a:solidFill>
              </a:rPr>
              <a:t>Tidak</a:t>
            </a:r>
            <a:r>
              <a:rPr lang="en-US" sz="2400" b="1" dirty="0" smtClean="0">
                <a:solidFill>
                  <a:srgbClr val="FF3300"/>
                </a:solidFill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</a:rPr>
              <a:t>Praktis</a:t>
            </a:r>
            <a:r>
              <a:rPr lang="en-US" sz="2400" b="1" dirty="0" smtClean="0">
                <a:solidFill>
                  <a:srgbClr val="FF3300"/>
                </a:solidFill>
              </a:rPr>
              <a:t>?</a:t>
            </a:r>
            <a:r>
              <a:rPr lang="en-US" sz="2800" dirty="0" smtClean="0"/>
              <a:t> </a:t>
            </a:r>
          </a:p>
        </p:txBody>
      </p:sp>
      <p:pic>
        <p:nvPicPr>
          <p:cNvPr id="64516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419600" y="2133600"/>
            <a:ext cx="4724400" cy="2927350"/>
          </a:xfrm>
        </p:spPr>
      </p:pic>
      <p:sp>
        <p:nvSpPr>
          <p:cNvPr id="5" name="TextBox 4"/>
          <p:cNvSpPr txBox="1"/>
          <p:nvPr/>
        </p:nvSpPr>
        <p:spPr>
          <a:xfrm>
            <a:off x="2578164" y="6096000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*) </a:t>
            </a:r>
            <a:r>
              <a:rPr lang="en-US" sz="1600" dirty="0" err="1" smtClean="0">
                <a:solidFill>
                  <a:srgbClr val="FF0000"/>
                </a:solidFill>
              </a:rPr>
              <a:t>Sumber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bahan</a:t>
            </a:r>
            <a:r>
              <a:rPr lang="en-US" sz="1600" dirty="0" smtClean="0">
                <a:solidFill>
                  <a:srgbClr val="FF0000"/>
                </a:solidFill>
              </a:rPr>
              <a:t>: </a:t>
            </a:r>
            <a:r>
              <a:rPr lang="en-US" sz="1600" b="1" dirty="0" err="1" smtClean="0">
                <a:solidFill>
                  <a:srgbClr val="FF0000"/>
                </a:solidFill>
              </a:rPr>
              <a:t>Debdeep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</a:rPr>
              <a:t>Mukhopadhyay</a:t>
            </a:r>
            <a:r>
              <a:rPr lang="en-US" sz="1600" b="1" dirty="0" smtClean="0"/>
              <a:t>, </a:t>
            </a:r>
            <a:r>
              <a:rPr lang="en-US" sz="1600" b="1" dirty="0" smtClean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 smtClean="0"/>
              <a:t> ,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 smtClean="0">
                <a:solidFill>
                  <a:srgbClr val="FF0000"/>
                </a:solidFill>
              </a:rPr>
              <a:t>Engg</a:t>
            </a:r>
            <a:r>
              <a:rPr lang="en-US" sz="1600" dirty="0" smtClean="0">
                <a:solidFill>
                  <a:srgbClr val="FF0000"/>
                </a:solidFill>
              </a:rPr>
              <a:t> IIT Madras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err="1" smtClean="0">
                <a:solidFill>
                  <a:schemeClr val="accent2"/>
                </a:solidFill>
              </a:rPr>
              <a:t>Aplikasi</a:t>
            </a:r>
            <a:r>
              <a:rPr lang="en-US" b="1" dirty="0" smtClean="0">
                <a:solidFill>
                  <a:schemeClr val="accent2"/>
                </a:solidFill>
              </a:rPr>
              <a:t> ECC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err="1" smtClean="0"/>
              <a:t>Banyak</a:t>
            </a:r>
            <a:r>
              <a:rPr lang="en-US" sz="2800" dirty="0" smtClean="0"/>
              <a:t> </a:t>
            </a:r>
            <a:r>
              <a:rPr lang="en-US" sz="2800" dirty="0" err="1" smtClean="0"/>
              <a:t>piranti</a:t>
            </a:r>
            <a:r>
              <a:rPr lang="en-US" sz="2800" dirty="0" smtClean="0"/>
              <a:t> yang </a:t>
            </a:r>
            <a:r>
              <a:rPr lang="en-US" sz="2800" dirty="0" err="1" smtClean="0"/>
              <a:t>berukuran</a:t>
            </a:r>
            <a:r>
              <a:rPr lang="en-US" sz="2800" dirty="0" smtClean="0"/>
              <a:t> </a:t>
            </a:r>
            <a:r>
              <a:rPr lang="en-US" sz="2800" dirty="0" err="1" smtClean="0"/>
              <a:t>kecil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memiliki</a:t>
            </a:r>
            <a:r>
              <a:rPr lang="en-US" sz="2800" dirty="0" smtClean="0"/>
              <a:t> </a:t>
            </a:r>
            <a:r>
              <a:rPr lang="en-US" sz="2800" dirty="0" err="1" smtClean="0"/>
              <a:t>keterbatasan</a:t>
            </a:r>
            <a:r>
              <a:rPr lang="en-US" sz="2800" dirty="0" smtClean="0"/>
              <a:t> </a:t>
            </a:r>
            <a:r>
              <a:rPr lang="en-US" sz="2800" dirty="0" err="1" smtClean="0"/>
              <a:t>memori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kemampuan</a:t>
            </a:r>
            <a:r>
              <a:rPr lang="en-US" sz="2800" dirty="0" smtClean="0"/>
              <a:t> </a:t>
            </a:r>
            <a:r>
              <a:rPr lang="en-US" sz="2800" dirty="0" err="1" smtClean="0"/>
              <a:t>pemrosesan</a:t>
            </a:r>
            <a:r>
              <a:rPr lang="en-US" sz="28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Di </a:t>
            </a:r>
            <a:r>
              <a:rPr lang="en-US" sz="2800" dirty="0" err="1" smtClean="0"/>
              <a:t>mana</a:t>
            </a:r>
            <a:r>
              <a:rPr lang="en-US" sz="2800" dirty="0" smtClean="0"/>
              <a:t> </a:t>
            </a:r>
            <a:r>
              <a:rPr lang="en-US" sz="2800" dirty="0" err="1" smtClean="0"/>
              <a:t>kita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menerapkan</a:t>
            </a:r>
            <a:r>
              <a:rPr lang="en-US" sz="2800" dirty="0" smtClean="0"/>
              <a:t> ECC?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err="1" smtClean="0"/>
              <a:t>Piranti</a:t>
            </a:r>
            <a:r>
              <a:rPr lang="en-US" sz="2400" dirty="0" smtClean="0"/>
              <a:t> </a:t>
            </a:r>
            <a:r>
              <a:rPr lang="en-US" sz="2400" dirty="0" err="1" smtClean="0"/>
              <a:t>komunikasi</a:t>
            </a:r>
            <a:r>
              <a:rPr lang="en-US" sz="2400" dirty="0" smtClean="0"/>
              <a:t> </a:t>
            </a:r>
            <a:r>
              <a:rPr lang="en-US" sz="2400" dirty="0" err="1" smtClean="0"/>
              <a:t>nirkabel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400" i="1" dirty="0" smtClean="0"/>
              <a:t>Smart cards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Web server yang </a:t>
            </a:r>
            <a:r>
              <a:rPr lang="en-US" sz="2400" dirty="0" err="1" smtClean="0"/>
              <a:t>membutuhkan</a:t>
            </a:r>
            <a:r>
              <a:rPr lang="en-US" sz="2400" dirty="0" smtClean="0"/>
              <a:t> </a:t>
            </a:r>
            <a:r>
              <a:rPr lang="en-US" sz="2400" dirty="0" err="1" smtClean="0"/>
              <a:t>penangangan</a:t>
            </a:r>
            <a:r>
              <a:rPr lang="en-US" sz="2400" dirty="0" smtClean="0"/>
              <a:t>  </a:t>
            </a:r>
            <a:r>
              <a:rPr lang="en-US" sz="2400" dirty="0" err="1" smtClean="0"/>
              <a:t>banyak</a:t>
            </a:r>
            <a:r>
              <a:rPr lang="en-US" sz="2400" dirty="0" smtClean="0"/>
              <a:t> </a:t>
            </a:r>
            <a:r>
              <a:rPr lang="en-US" sz="2400" dirty="0" err="1" smtClean="0"/>
              <a:t>sesi</a:t>
            </a:r>
            <a:r>
              <a:rPr lang="en-US" sz="2400" dirty="0" smtClean="0"/>
              <a:t> </a:t>
            </a:r>
            <a:r>
              <a:rPr lang="en-US" sz="2400" dirty="0" err="1" smtClean="0"/>
              <a:t>enkripsi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400" b="1" dirty="0" err="1" smtClean="0">
                <a:solidFill>
                  <a:srgbClr val="FF3300"/>
                </a:solidFill>
              </a:rPr>
              <a:t>Sembarang</a:t>
            </a:r>
            <a:r>
              <a:rPr lang="en-US" sz="2400" b="1" dirty="0" smtClean="0">
                <a:solidFill>
                  <a:srgbClr val="FF3300"/>
                </a:solidFill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</a:rPr>
              <a:t>aplikasi</a:t>
            </a:r>
            <a:r>
              <a:rPr lang="en-US" sz="2400" b="1" dirty="0" smtClean="0">
                <a:solidFill>
                  <a:srgbClr val="FF3300"/>
                </a:solidFill>
              </a:rPr>
              <a:t> yang </a:t>
            </a:r>
            <a:r>
              <a:rPr lang="en-US" sz="2400" b="1" dirty="0" err="1" smtClean="0">
                <a:solidFill>
                  <a:srgbClr val="FF3300"/>
                </a:solidFill>
              </a:rPr>
              <a:t>membutuhkan</a:t>
            </a:r>
            <a:r>
              <a:rPr lang="en-US" sz="2400" b="1" dirty="0" smtClean="0">
                <a:solidFill>
                  <a:srgbClr val="FF3300"/>
                </a:solidFill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</a:rPr>
              <a:t>keamanan</a:t>
            </a:r>
            <a:r>
              <a:rPr lang="en-US" sz="2400" b="1" dirty="0" smtClean="0">
                <a:solidFill>
                  <a:srgbClr val="FF3300"/>
                </a:solidFill>
              </a:rPr>
              <a:t>  </a:t>
            </a:r>
            <a:r>
              <a:rPr lang="en-US" sz="2400" b="1" dirty="0" err="1" smtClean="0">
                <a:solidFill>
                  <a:srgbClr val="FF3300"/>
                </a:solidFill>
              </a:rPr>
              <a:t>tetapi</a:t>
            </a:r>
            <a:r>
              <a:rPr lang="en-US" sz="2400" b="1" dirty="0" smtClean="0">
                <a:solidFill>
                  <a:srgbClr val="FF3300"/>
                </a:solidFill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</a:rPr>
              <a:t>memiliki</a:t>
            </a:r>
            <a:r>
              <a:rPr lang="en-US" sz="2400" b="1" dirty="0" smtClean="0">
                <a:solidFill>
                  <a:srgbClr val="FF3300"/>
                </a:solidFill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</a:rPr>
              <a:t>kekurangan</a:t>
            </a:r>
            <a:r>
              <a:rPr lang="en-US" sz="2400" b="1" dirty="0" smtClean="0">
                <a:solidFill>
                  <a:srgbClr val="FF3300"/>
                </a:solidFill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</a:rPr>
              <a:t>dalam</a:t>
            </a:r>
            <a:r>
              <a:rPr lang="en-US" sz="2400" b="1" dirty="0" smtClean="0">
                <a:solidFill>
                  <a:srgbClr val="FF3300"/>
                </a:solidFill>
              </a:rPr>
              <a:t> </a:t>
            </a:r>
            <a:r>
              <a:rPr lang="en-US" sz="2400" b="1" i="1" dirty="0" smtClean="0">
                <a:solidFill>
                  <a:srgbClr val="FF3300"/>
                </a:solidFill>
              </a:rPr>
              <a:t>power</a:t>
            </a:r>
            <a:r>
              <a:rPr lang="en-US" sz="2400" b="1" dirty="0" smtClean="0">
                <a:solidFill>
                  <a:srgbClr val="FF3300"/>
                </a:solidFill>
              </a:rPr>
              <a:t>, </a:t>
            </a:r>
            <a:r>
              <a:rPr lang="en-US" sz="2400" b="1" i="1" dirty="0" smtClean="0">
                <a:solidFill>
                  <a:srgbClr val="FF3300"/>
                </a:solidFill>
              </a:rPr>
              <a:t>storage</a:t>
            </a:r>
            <a:r>
              <a:rPr lang="en-US" sz="2400" b="1" dirty="0" smtClean="0">
                <a:solidFill>
                  <a:srgbClr val="FF3300"/>
                </a:solidFill>
              </a:rPr>
              <a:t> and </a:t>
            </a:r>
            <a:r>
              <a:rPr lang="en-US" sz="2400" b="1" dirty="0" err="1" smtClean="0">
                <a:solidFill>
                  <a:srgbClr val="FF3300"/>
                </a:solidFill>
              </a:rPr>
              <a:t>kemampuan</a:t>
            </a:r>
            <a:r>
              <a:rPr lang="en-US" sz="2400" b="1" dirty="0" smtClean="0">
                <a:solidFill>
                  <a:srgbClr val="FF3300"/>
                </a:solidFill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</a:rPr>
              <a:t>komputasi</a:t>
            </a:r>
            <a:r>
              <a:rPr lang="en-US" sz="2400" b="1" dirty="0" smtClean="0">
                <a:solidFill>
                  <a:srgbClr val="FF3300"/>
                </a:solidFill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</a:rPr>
              <a:t>adalah</a:t>
            </a:r>
            <a:r>
              <a:rPr lang="en-US" sz="2400" b="1" dirty="0" smtClean="0">
                <a:solidFill>
                  <a:srgbClr val="FF3300"/>
                </a:solidFill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</a:rPr>
              <a:t>potensial</a:t>
            </a:r>
            <a:r>
              <a:rPr lang="en-US" sz="2400" b="1" dirty="0" smtClean="0">
                <a:solidFill>
                  <a:srgbClr val="FF3300"/>
                </a:solidFill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</a:rPr>
              <a:t>memerlukan</a:t>
            </a:r>
            <a:r>
              <a:rPr lang="en-US" sz="2400" b="1" dirty="0" smtClean="0">
                <a:solidFill>
                  <a:srgbClr val="FF3300"/>
                </a:solidFill>
              </a:rPr>
              <a:t> ECC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78164" y="6096000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*) </a:t>
            </a:r>
            <a:r>
              <a:rPr lang="en-US" sz="1600" dirty="0" err="1" smtClean="0">
                <a:solidFill>
                  <a:srgbClr val="FF0000"/>
                </a:solidFill>
              </a:rPr>
              <a:t>Sumber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bahan</a:t>
            </a:r>
            <a:r>
              <a:rPr lang="en-US" sz="1600" dirty="0" smtClean="0">
                <a:solidFill>
                  <a:srgbClr val="FF0000"/>
                </a:solidFill>
              </a:rPr>
              <a:t>: </a:t>
            </a:r>
            <a:r>
              <a:rPr lang="en-US" sz="1600" b="1" dirty="0" err="1" smtClean="0">
                <a:solidFill>
                  <a:srgbClr val="FF0000"/>
                </a:solidFill>
              </a:rPr>
              <a:t>Debdeep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</a:rPr>
              <a:t>Mukhopadhyay</a:t>
            </a:r>
            <a:r>
              <a:rPr lang="en-US" sz="1600" b="1" dirty="0" smtClean="0"/>
              <a:t>, </a:t>
            </a:r>
            <a:r>
              <a:rPr lang="en-US" sz="1600" b="1" dirty="0" smtClean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 smtClean="0"/>
              <a:t> ,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 smtClean="0">
                <a:solidFill>
                  <a:srgbClr val="FF0000"/>
                </a:solidFill>
              </a:rPr>
              <a:t>Engg</a:t>
            </a:r>
            <a:r>
              <a:rPr lang="en-US" sz="1600" dirty="0" smtClean="0">
                <a:solidFill>
                  <a:srgbClr val="FF0000"/>
                </a:solidFill>
              </a:rPr>
              <a:t> IIT Madras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err="1" smtClean="0">
                <a:solidFill>
                  <a:schemeClr val="accent2"/>
                </a:solidFill>
              </a:rPr>
              <a:t>Keuntungan</a:t>
            </a:r>
            <a:r>
              <a:rPr lang="en-US" b="1" dirty="0" smtClean="0">
                <a:solidFill>
                  <a:schemeClr val="accent2"/>
                </a:solidFill>
              </a:rPr>
              <a:t> ECC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Keuntungan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kriptografi</a:t>
            </a:r>
            <a:r>
              <a:rPr lang="en-US" dirty="0" smtClean="0"/>
              <a:t> lain:  </a:t>
            </a:r>
            <a:r>
              <a:rPr lang="en-US" i="1" dirty="0" smtClean="0"/>
              <a:t>confidentiality</a:t>
            </a:r>
            <a:r>
              <a:rPr lang="en-US" dirty="0" smtClean="0"/>
              <a:t>, </a:t>
            </a:r>
            <a:r>
              <a:rPr lang="en-US" i="1" dirty="0" smtClean="0"/>
              <a:t>integrity</a:t>
            </a:r>
            <a:r>
              <a:rPr lang="en-US" dirty="0" smtClean="0"/>
              <a:t>, </a:t>
            </a:r>
            <a:r>
              <a:rPr lang="en-US" i="1" dirty="0" smtClean="0"/>
              <a:t>authentication</a:t>
            </a:r>
            <a:r>
              <a:rPr lang="en-US" dirty="0" smtClean="0"/>
              <a:t> and </a:t>
            </a:r>
            <a:r>
              <a:rPr lang="en-US" i="1" dirty="0" smtClean="0"/>
              <a:t>non-repudiation</a:t>
            </a:r>
            <a:r>
              <a:rPr lang="en-US" dirty="0" smtClean="0"/>
              <a:t>, </a:t>
            </a:r>
            <a:r>
              <a:rPr lang="en-US" dirty="0" err="1" smtClean="0"/>
              <a:t>tetapi</a:t>
            </a:r>
            <a:r>
              <a:rPr lang="en-US" dirty="0" smtClean="0"/>
              <a:t>…</a:t>
            </a:r>
          </a:p>
          <a:p>
            <a:pPr eaLnBrk="1" hangingPunct="1"/>
            <a:r>
              <a:rPr lang="en-US" dirty="0" err="1" smtClean="0"/>
              <a:t>Panjang</a:t>
            </a:r>
            <a:r>
              <a:rPr lang="en-US" dirty="0" smtClean="0"/>
              <a:t> </a:t>
            </a:r>
            <a:r>
              <a:rPr lang="en-US" dirty="0" err="1" smtClean="0"/>
              <a:t>kuncinya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pendek</a:t>
            </a:r>
            <a:endParaRPr lang="en-US" dirty="0" smtClean="0"/>
          </a:p>
          <a:p>
            <a:pPr lvl="1" eaLnBrk="1" hangingPunct="1"/>
            <a:r>
              <a:rPr lang="en-US" dirty="0" err="1" smtClean="0"/>
              <a:t>Mempercepat</a:t>
            </a:r>
            <a:r>
              <a:rPr lang="en-US" dirty="0" smtClean="0"/>
              <a:t> 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i="1" dirty="0" smtClean="0"/>
              <a:t>encryption</a:t>
            </a:r>
            <a:r>
              <a:rPr lang="en-US" dirty="0" smtClean="0"/>
              <a:t>, </a:t>
            </a:r>
            <a:r>
              <a:rPr lang="en-US" i="1" dirty="0" smtClean="0"/>
              <a:t>decryption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i="1" dirty="0" smtClean="0"/>
              <a:t>signature verification</a:t>
            </a:r>
          </a:p>
          <a:p>
            <a:pPr lvl="1" eaLnBrk="1" hangingPunct="1"/>
            <a:r>
              <a:rPr lang="en-US" dirty="0" err="1" smtClean="0"/>
              <a:t>Penghematan</a:t>
            </a:r>
            <a:r>
              <a:rPr lang="en-US" dirty="0" smtClean="0"/>
              <a:t> </a:t>
            </a:r>
            <a:r>
              <a:rPr lang="en-US" i="1" dirty="0" smtClean="0"/>
              <a:t>storage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i="1" dirty="0" smtClean="0"/>
              <a:t>bandwidth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78164" y="6096000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*) </a:t>
            </a:r>
            <a:r>
              <a:rPr lang="en-US" sz="1600" dirty="0" err="1" smtClean="0">
                <a:solidFill>
                  <a:srgbClr val="FF0000"/>
                </a:solidFill>
              </a:rPr>
              <a:t>Sumber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bahan</a:t>
            </a:r>
            <a:r>
              <a:rPr lang="en-US" sz="1600" dirty="0" smtClean="0">
                <a:solidFill>
                  <a:srgbClr val="FF0000"/>
                </a:solidFill>
              </a:rPr>
              <a:t>: </a:t>
            </a:r>
            <a:r>
              <a:rPr lang="en-US" sz="1600" b="1" dirty="0" err="1" smtClean="0">
                <a:solidFill>
                  <a:srgbClr val="FF0000"/>
                </a:solidFill>
              </a:rPr>
              <a:t>Debdeep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</a:rPr>
              <a:t>Mukhopadhyay</a:t>
            </a:r>
            <a:r>
              <a:rPr lang="en-US" sz="1600" b="1" dirty="0" smtClean="0"/>
              <a:t>, </a:t>
            </a:r>
            <a:r>
              <a:rPr lang="en-US" sz="1600" b="1" dirty="0" smtClean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 smtClean="0"/>
              <a:t> ,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 smtClean="0">
                <a:solidFill>
                  <a:srgbClr val="FF0000"/>
                </a:solidFill>
              </a:rPr>
              <a:t>Engg</a:t>
            </a:r>
            <a:r>
              <a:rPr lang="en-US" sz="1600" dirty="0" smtClean="0">
                <a:solidFill>
                  <a:srgbClr val="FF0000"/>
                </a:solidFill>
              </a:rPr>
              <a:t> IIT Madras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7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b="1" smtClean="0">
                <a:solidFill>
                  <a:schemeClr val="accent2"/>
                </a:solidFill>
                <a:ea typeface="新細明體" pitchFamily="18" charset="-120"/>
              </a:rPr>
              <a:t>Summary of ECC</a:t>
            </a:r>
            <a:endParaRPr lang="en-AU" altLang="zh-TW" b="1" smtClean="0">
              <a:solidFill>
                <a:schemeClr val="accent2"/>
              </a:solidFill>
              <a:ea typeface="新細明體" pitchFamily="18" charset="-120"/>
            </a:endParaRP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“</a:t>
            </a:r>
            <a:r>
              <a:rPr lang="en-US" b="1" smtClean="0">
                <a:solidFill>
                  <a:srgbClr val="CC3300"/>
                </a:solidFill>
              </a:rPr>
              <a:t>Hard problem</a:t>
            </a:r>
            <a:r>
              <a:rPr lang="en-US" smtClean="0"/>
              <a:t>” analogous to discrete log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b="1" smtClean="0">
                <a:latin typeface="Courier New" pitchFamily="49" charset="0"/>
              </a:rPr>
              <a:t>Q=kP</a:t>
            </a:r>
            <a:r>
              <a:rPr lang="en-US" sz="1800" b="1" smtClean="0"/>
              <a:t>, where </a:t>
            </a:r>
            <a:r>
              <a:rPr lang="en-US" sz="1800" b="1" smtClean="0">
                <a:latin typeface="Courier New" pitchFamily="49" charset="0"/>
              </a:rPr>
              <a:t>Q,P</a:t>
            </a:r>
            <a:r>
              <a:rPr lang="en-US" sz="1800" b="1" smtClean="0"/>
              <a:t> belong to a prime curve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1800" b="1" smtClean="0"/>
              <a:t>	 </a:t>
            </a:r>
            <a:r>
              <a:rPr lang="en-US" sz="1800" b="1" smtClean="0">
                <a:solidFill>
                  <a:srgbClr val="003366"/>
                </a:solidFill>
              </a:rPr>
              <a:t>given </a:t>
            </a:r>
            <a:r>
              <a:rPr lang="en-US" sz="1800" b="1" smtClean="0">
                <a:solidFill>
                  <a:srgbClr val="003366"/>
                </a:solidFill>
                <a:latin typeface="Courier New" pitchFamily="49" charset="0"/>
              </a:rPr>
              <a:t>k,P</a:t>
            </a:r>
            <a:r>
              <a:rPr lang="en-US" sz="1800" b="1" smtClean="0">
                <a:solidFill>
                  <a:srgbClr val="003366"/>
                </a:solidFill>
              </a:rPr>
              <a:t>  </a:t>
            </a:r>
            <a:r>
              <a:rPr lang="en-US" sz="1800" b="1" smtClean="0">
                <a:solidFill>
                  <a:srgbClr val="003366"/>
                </a:solidFill>
                <a:sym typeface="Wingdings" pitchFamily="2" charset="2"/>
              </a:rPr>
              <a:t> </a:t>
            </a:r>
            <a:r>
              <a:rPr lang="en-US" sz="1800" b="1" smtClean="0">
                <a:solidFill>
                  <a:srgbClr val="003366"/>
                </a:solidFill>
              </a:rPr>
              <a:t>“easy” to compute </a:t>
            </a:r>
            <a:r>
              <a:rPr lang="en-US" sz="1800" b="1" smtClean="0">
                <a:solidFill>
                  <a:srgbClr val="003366"/>
                </a:solidFill>
                <a:latin typeface="Courier New" pitchFamily="49" charset="0"/>
              </a:rPr>
              <a:t>Q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1800" b="1" smtClean="0">
                <a:solidFill>
                  <a:srgbClr val="003366"/>
                </a:solidFill>
              </a:rPr>
              <a:t>	 given </a:t>
            </a:r>
            <a:r>
              <a:rPr lang="en-US" sz="1800" b="1" smtClean="0">
                <a:solidFill>
                  <a:srgbClr val="003366"/>
                </a:solidFill>
                <a:latin typeface="Courier New" pitchFamily="49" charset="0"/>
              </a:rPr>
              <a:t>Q,P</a:t>
            </a:r>
            <a:r>
              <a:rPr lang="en-US" sz="1800" b="1" smtClean="0">
                <a:solidFill>
                  <a:srgbClr val="003366"/>
                </a:solidFill>
              </a:rPr>
              <a:t>  </a:t>
            </a:r>
            <a:r>
              <a:rPr lang="en-US" sz="1800" b="1" smtClean="0">
                <a:solidFill>
                  <a:srgbClr val="003366"/>
                </a:solidFill>
                <a:sym typeface="Wingdings" pitchFamily="2" charset="2"/>
              </a:rPr>
              <a:t> </a:t>
            </a:r>
            <a:r>
              <a:rPr lang="en-US" sz="1800" b="1" smtClean="0">
                <a:solidFill>
                  <a:srgbClr val="003366"/>
                </a:solidFill>
              </a:rPr>
              <a:t>“hard” to find </a:t>
            </a:r>
            <a:r>
              <a:rPr lang="en-US" sz="1800" b="1" smtClean="0">
                <a:solidFill>
                  <a:srgbClr val="003366"/>
                </a:solidFill>
                <a:latin typeface="Courier New" pitchFamily="49" charset="0"/>
              </a:rPr>
              <a:t>k</a:t>
            </a:r>
            <a:r>
              <a:rPr lang="en-US" sz="1800" b="1" smtClean="0"/>
              <a:t>  	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b="1" smtClean="0"/>
              <a:t>known as the </a:t>
            </a:r>
            <a:r>
              <a:rPr lang="en-US" sz="1800" b="1" smtClean="0">
                <a:solidFill>
                  <a:schemeClr val="hlink"/>
                </a:solidFill>
              </a:rPr>
              <a:t>elliptic curve logarithm problem</a:t>
            </a:r>
            <a:endParaRPr lang="en-US" sz="1800" b="1" smtClean="0"/>
          </a:p>
          <a:p>
            <a:pPr lvl="2" eaLnBrk="1" hangingPunct="1">
              <a:lnSpc>
                <a:spcPct val="90000"/>
              </a:lnSpc>
            </a:pPr>
            <a:r>
              <a:rPr lang="en-US" sz="1800" b="1" smtClean="0">
                <a:latin typeface="Courier New" pitchFamily="49" charset="0"/>
              </a:rPr>
              <a:t>k</a:t>
            </a:r>
            <a:r>
              <a:rPr lang="en-US" sz="1800" b="1" smtClean="0"/>
              <a:t> must be large enough</a:t>
            </a:r>
            <a:endParaRPr lang="en-US" altLang="zh-TW" sz="1800" b="1" smtClean="0">
              <a:ea typeface="新細明體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mtClean="0">
                <a:ea typeface="新細明體" pitchFamily="18" charset="-120"/>
              </a:rPr>
              <a:t>ECC security </a:t>
            </a:r>
            <a:r>
              <a:rPr lang="en-US" smtClean="0"/>
              <a:t>relies on elliptic curve logarithm problem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compared to factoring, can use much smaller key sizes than with RSA etc</a:t>
            </a:r>
          </a:p>
          <a:p>
            <a:pPr lvl="3" eaLnBrk="1" hangingPunct="1">
              <a:lnSpc>
                <a:spcPct val="90000"/>
              </a:lnSpc>
              <a:buFont typeface="Wingdings" pitchFamily="2" charset="2"/>
              <a:buChar char="è"/>
            </a:pPr>
            <a:r>
              <a:rPr lang="en-US" sz="1400" b="1" smtClean="0">
                <a:solidFill>
                  <a:srgbClr val="008000"/>
                </a:solidFill>
              </a:rPr>
              <a:t>    </a:t>
            </a:r>
            <a:r>
              <a:rPr lang="en-US" sz="1800" b="1" smtClean="0">
                <a:solidFill>
                  <a:srgbClr val="008000"/>
                </a:solidFill>
              </a:rPr>
              <a:t>for similar security ECC offers significant</a:t>
            </a:r>
            <a:r>
              <a:rPr lang="en-US" sz="1400" b="1" smtClean="0">
                <a:solidFill>
                  <a:srgbClr val="008000"/>
                </a:solidFill>
              </a:rPr>
              <a:t>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smtClean="0">
                <a:solidFill>
                  <a:srgbClr val="008000"/>
                </a:solidFill>
              </a:rPr>
              <a:t>                                computational advantages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78164" y="6096000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*) </a:t>
            </a:r>
            <a:r>
              <a:rPr lang="en-US" sz="1600" dirty="0" err="1" smtClean="0">
                <a:solidFill>
                  <a:srgbClr val="FF0000"/>
                </a:solidFill>
              </a:rPr>
              <a:t>Sumber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bahan</a:t>
            </a:r>
            <a:r>
              <a:rPr lang="en-US" sz="1600" dirty="0" smtClean="0">
                <a:solidFill>
                  <a:srgbClr val="FF0000"/>
                </a:solidFill>
              </a:rPr>
              <a:t>: </a:t>
            </a:r>
            <a:r>
              <a:rPr lang="en-US" sz="1600" b="1" dirty="0" err="1" smtClean="0">
                <a:solidFill>
                  <a:srgbClr val="FF0000"/>
                </a:solidFill>
              </a:rPr>
              <a:t>Debdeep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</a:rPr>
              <a:t>Mukhopadhyay</a:t>
            </a:r>
            <a:r>
              <a:rPr lang="en-US" sz="1600" b="1" dirty="0" smtClean="0"/>
              <a:t>, </a:t>
            </a:r>
            <a:r>
              <a:rPr lang="en-US" sz="1600" b="1" dirty="0" smtClean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 smtClean="0"/>
              <a:t> ,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 smtClean="0">
                <a:solidFill>
                  <a:srgbClr val="FF0000"/>
                </a:solidFill>
              </a:rPr>
              <a:t>Engg</a:t>
            </a:r>
            <a:r>
              <a:rPr lang="en-US" sz="1600" dirty="0" smtClean="0">
                <a:solidFill>
                  <a:srgbClr val="FF0000"/>
                </a:solidFill>
              </a:rPr>
              <a:t> IIT Madras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27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727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&lt;G, +&gt;  </a:t>
            </a:r>
            <a:r>
              <a:rPr lang="en-US" sz="2400" dirty="0" err="1" smtClean="0"/>
              <a:t>menyatakan</a:t>
            </a:r>
            <a:r>
              <a:rPr lang="en-US" sz="2400" dirty="0" smtClean="0"/>
              <a:t> </a:t>
            </a: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 err="1" smtClean="0"/>
              <a:t>grup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operasi</a:t>
            </a:r>
            <a:r>
              <a:rPr lang="en-US" sz="2400" dirty="0" smtClean="0"/>
              <a:t> </a:t>
            </a:r>
            <a:r>
              <a:rPr lang="en-US" sz="2400" dirty="0" err="1" smtClean="0"/>
              <a:t>penjumlahan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&lt;G, </a:t>
            </a:r>
            <a:r>
              <a:rPr lang="en-US" sz="2400" dirty="0" smtClean="0">
                <a:sym typeface="Symbol"/>
              </a:rPr>
              <a:t>&gt; </a:t>
            </a:r>
            <a:r>
              <a:rPr lang="en-US" sz="2400" dirty="0" err="1" smtClean="0">
                <a:sym typeface="Symbol"/>
              </a:rPr>
              <a:t>menyatakan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sebuah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grup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dengan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operasi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perkalian</a:t>
            </a:r>
            <a:endParaRPr lang="en-US" sz="2400" dirty="0" smtClean="0">
              <a:sym typeface="Symbol"/>
            </a:endParaRPr>
          </a:p>
          <a:p>
            <a:endParaRPr lang="en-US" sz="2400" dirty="0" smtClean="0">
              <a:sym typeface="Symbol"/>
            </a:endParaRPr>
          </a:p>
          <a:p>
            <a:pPr>
              <a:buNone/>
            </a:pPr>
            <a:r>
              <a:rPr lang="en-US" sz="2400" dirty="0" err="1" smtClean="0">
                <a:sym typeface="Symbol"/>
              </a:rPr>
              <a:t>Contoh-contoh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grup</a:t>
            </a:r>
            <a:r>
              <a:rPr lang="en-US" sz="2400" dirty="0" smtClean="0">
                <a:sym typeface="Symbol"/>
              </a:rPr>
              <a:t>: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solidFill>
                  <a:srgbClr val="FF0000"/>
                </a:solidFill>
                <a:sym typeface="Symbol"/>
              </a:rPr>
              <a:t>&lt;R, +&gt; </a:t>
            </a:r>
            <a:r>
              <a:rPr lang="en-US" sz="2400" dirty="0" smtClean="0">
                <a:sym typeface="Symbol"/>
              </a:rPr>
              <a:t>: </a:t>
            </a:r>
            <a:r>
              <a:rPr lang="en-US" sz="2400" dirty="0" err="1" smtClean="0">
                <a:sym typeface="Symbol"/>
              </a:rPr>
              <a:t>grup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dengan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himpunan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bilangan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riil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dengan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operasi</a:t>
            </a:r>
            <a:r>
              <a:rPr lang="en-US" sz="2400" dirty="0" smtClean="0">
                <a:sym typeface="Symbol"/>
              </a:rPr>
              <a:t> +</a:t>
            </a:r>
          </a:p>
          <a:p>
            <a:pPr marL="457200" indent="-457200">
              <a:buNone/>
            </a:pPr>
            <a:r>
              <a:rPr lang="en-US" sz="2400" dirty="0" smtClean="0">
                <a:sym typeface="Symbol"/>
              </a:rPr>
              <a:t>	</a:t>
            </a:r>
            <a:r>
              <a:rPr lang="en-US" sz="2400" i="1" dirty="0" smtClean="0">
                <a:sym typeface="Symbol"/>
              </a:rPr>
              <a:t>e</a:t>
            </a:r>
            <a:r>
              <a:rPr lang="en-US" sz="2400" dirty="0" smtClean="0">
                <a:sym typeface="Symbol"/>
              </a:rPr>
              <a:t> = 0 </a:t>
            </a:r>
            <a:r>
              <a:rPr lang="en-US" sz="2400" dirty="0" err="1" smtClean="0">
                <a:sym typeface="Symbol"/>
              </a:rPr>
              <a:t>dan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dirty="0" smtClean="0">
                <a:sym typeface="Symbol"/>
              </a:rPr>
              <a:t>’ = –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dirty="0" smtClean="0">
                <a:sym typeface="Symbol"/>
              </a:rPr>
              <a:t>  </a:t>
            </a:r>
          </a:p>
          <a:p>
            <a:pPr marL="457200" indent="-457200">
              <a:buNone/>
            </a:pPr>
            <a:endParaRPr lang="en-US" sz="2400" dirty="0" smtClean="0">
              <a:sym typeface="Symbol"/>
            </a:endParaRPr>
          </a:p>
          <a:p>
            <a:pPr marL="457200" indent="-457200">
              <a:buAutoNum type="arabicPeriod" startAt="2"/>
            </a:pPr>
            <a:r>
              <a:rPr lang="en-US" sz="2400" dirty="0" smtClean="0">
                <a:solidFill>
                  <a:srgbClr val="FF0000"/>
                </a:solidFill>
                <a:sym typeface="Symbol"/>
              </a:rPr>
              <a:t>&lt;R*, &gt; </a:t>
            </a:r>
            <a:r>
              <a:rPr lang="en-US" sz="2400" dirty="0" smtClean="0">
                <a:sym typeface="Symbol"/>
              </a:rPr>
              <a:t>:  </a:t>
            </a:r>
            <a:r>
              <a:rPr lang="en-US" sz="2400" dirty="0" err="1" smtClean="0">
                <a:sym typeface="Symbol"/>
              </a:rPr>
              <a:t>grup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dengan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himpunan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bilangan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riil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tidak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nol</a:t>
            </a:r>
            <a:r>
              <a:rPr lang="en-US" sz="2400" dirty="0" smtClean="0">
                <a:sym typeface="Symbol"/>
              </a:rPr>
              <a:t> (</a:t>
            </a:r>
            <a:r>
              <a:rPr lang="en-US" sz="2400" dirty="0" err="1" smtClean="0">
                <a:sym typeface="Symbol"/>
              </a:rPr>
              <a:t>yaitu</a:t>
            </a:r>
            <a:r>
              <a:rPr lang="en-US" sz="2400" dirty="0" smtClean="0">
                <a:sym typeface="Symbol"/>
              </a:rPr>
              <a:t>, R* = R – { 0} ) </a:t>
            </a:r>
            <a:r>
              <a:rPr lang="en-US" sz="2400" dirty="0" err="1" smtClean="0">
                <a:sym typeface="Symbol"/>
              </a:rPr>
              <a:t>dengan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operasi</a:t>
            </a:r>
            <a:r>
              <a:rPr lang="en-US" sz="2400" dirty="0" smtClean="0">
                <a:sym typeface="Symbol"/>
              </a:rPr>
              <a:t> kali ()</a:t>
            </a:r>
          </a:p>
          <a:p>
            <a:pPr marL="457200" indent="-457200">
              <a:buNone/>
            </a:pPr>
            <a:r>
              <a:rPr lang="en-US" sz="2400" dirty="0" smtClean="0">
                <a:sym typeface="Symbol"/>
              </a:rPr>
              <a:t>	</a:t>
            </a:r>
            <a:r>
              <a:rPr lang="en-US" sz="2400" i="1" dirty="0" smtClean="0">
                <a:sym typeface="Symbol"/>
              </a:rPr>
              <a:t>e</a:t>
            </a:r>
            <a:r>
              <a:rPr lang="en-US" sz="2400" dirty="0" smtClean="0">
                <a:sym typeface="Symbol"/>
              </a:rPr>
              <a:t> = 1 </a:t>
            </a:r>
            <a:r>
              <a:rPr lang="en-US" sz="2400" dirty="0" err="1" smtClean="0">
                <a:sym typeface="Symbol"/>
              </a:rPr>
              <a:t>dan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i="1" dirty="0" smtClean="0">
                <a:sym typeface="Symbol"/>
              </a:rPr>
              <a:t>a</a:t>
            </a:r>
            <a:r>
              <a:rPr lang="en-US" sz="2400" dirty="0" smtClean="0">
                <a:sym typeface="Symbol"/>
              </a:rPr>
              <a:t>’ = </a:t>
            </a:r>
            <a:r>
              <a:rPr lang="en-US" sz="2400" i="1" dirty="0" smtClean="0">
                <a:sym typeface="Symbol"/>
              </a:rPr>
              <a:t>a </a:t>
            </a:r>
            <a:r>
              <a:rPr lang="en-US" sz="2400" baseline="30000" dirty="0" smtClean="0">
                <a:sym typeface="Symbol"/>
              </a:rPr>
              <a:t>-1</a:t>
            </a:r>
          </a:p>
          <a:p>
            <a:pPr marL="457200" indent="-457200">
              <a:buNone/>
            </a:pPr>
            <a:endParaRPr lang="en-US" sz="2400" baseline="30000" dirty="0" smtClean="0">
              <a:sym typeface="Symbol"/>
            </a:endParaRPr>
          </a:p>
          <a:p>
            <a:pPr marL="457200" indent="-457200">
              <a:buNone/>
            </a:pPr>
            <a:r>
              <a:rPr lang="en-US" sz="2400" dirty="0" smtClean="0">
                <a:sym typeface="Symbol"/>
              </a:rPr>
              <a:t>3.   </a:t>
            </a:r>
            <a:r>
              <a:rPr lang="en-US" sz="2400" dirty="0" smtClean="0">
                <a:solidFill>
                  <a:srgbClr val="FF0000"/>
                </a:solidFill>
                <a:sym typeface="Symbol"/>
              </a:rPr>
              <a:t>&lt;Z, +&gt; </a:t>
            </a:r>
            <a:r>
              <a:rPr lang="en-US" sz="2400" dirty="0" err="1" smtClean="0">
                <a:sym typeface="Symbol"/>
              </a:rPr>
              <a:t>dan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sym typeface="Symbol"/>
              </a:rPr>
              <a:t>&lt;Z, &gt; </a:t>
            </a:r>
            <a:r>
              <a:rPr lang="en-US" sz="2400" dirty="0" err="1" smtClean="0">
                <a:sym typeface="Symbol"/>
              </a:rPr>
              <a:t>masing-masing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adalah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grup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dengan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himpunan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bilangan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bulat</a:t>
            </a:r>
            <a:r>
              <a:rPr lang="en-US" sz="2400" dirty="0" smtClean="0">
                <a:sym typeface="Symbol"/>
              </a:rPr>
              <a:t> (</a:t>
            </a:r>
            <a:r>
              <a:rPr lang="en-US" sz="2400" i="1" dirty="0" smtClean="0">
                <a:sym typeface="Symbol"/>
              </a:rPr>
              <a:t>integer</a:t>
            </a:r>
            <a:r>
              <a:rPr lang="en-US" sz="2400" dirty="0" smtClean="0">
                <a:sym typeface="Symbol"/>
              </a:rPr>
              <a:t>) </a:t>
            </a:r>
            <a:r>
              <a:rPr lang="en-US" sz="2400" dirty="0" err="1" smtClean="0">
                <a:sym typeface="Symbol"/>
              </a:rPr>
              <a:t>dengan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operasi</a:t>
            </a:r>
            <a:r>
              <a:rPr lang="en-US" sz="2400" dirty="0" smtClean="0">
                <a:sym typeface="Symbol"/>
              </a:rPr>
              <a:t> + </a:t>
            </a:r>
            <a:r>
              <a:rPr lang="en-US" sz="2400" dirty="0" err="1" smtClean="0">
                <a:sym typeface="Symbol"/>
              </a:rPr>
              <a:t>dan</a:t>
            </a:r>
            <a:r>
              <a:rPr lang="en-US" sz="2400" dirty="0" smtClean="0">
                <a:sym typeface="Symbol"/>
              </a:rPr>
              <a:t> 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382000" cy="5211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4</a:t>
            </a:r>
            <a:r>
              <a:rPr lang="en-US" sz="2400" dirty="0" smtClean="0">
                <a:solidFill>
                  <a:srgbClr val="FF0000"/>
                </a:solidFill>
              </a:rPr>
              <a:t>.  &lt;Z</a:t>
            </a:r>
            <a:r>
              <a:rPr lang="en-US" sz="2400" baseline="-25000" dirty="0" smtClean="0">
                <a:solidFill>
                  <a:srgbClr val="FF0000"/>
                </a:solidFill>
              </a:rPr>
              <a:t>n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 smtClean="0">
                <a:solidFill>
                  <a:srgbClr val="FF0000"/>
                </a:solidFill>
                <a:sym typeface="Symbol"/>
              </a:rPr>
              <a:t></a:t>
            </a:r>
            <a:r>
              <a:rPr lang="en-US" sz="2400" dirty="0" smtClean="0">
                <a:solidFill>
                  <a:srgbClr val="FF0000"/>
                </a:solidFill>
              </a:rPr>
              <a:t>&gt; </a:t>
            </a:r>
            <a:r>
              <a:rPr lang="en-US" sz="2400" dirty="0" smtClean="0"/>
              <a:t>: </a:t>
            </a:r>
            <a:r>
              <a:rPr lang="en-US" sz="2400" dirty="0" err="1" smtClean="0"/>
              <a:t>grup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himpunan</a:t>
            </a:r>
            <a:r>
              <a:rPr lang="en-US" sz="2400" dirty="0" smtClean="0"/>
              <a:t> integer modulo </a:t>
            </a:r>
            <a:r>
              <a:rPr lang="en-US" sz="2400" i="1" dirty="0" smtClean="0"/>
              <a:t>n</a:t>
            </a:r>
            <a:r>
              <a:rPr lang="en-US" sz="2400" dirty="0" smtClean="0"/>
              <a:t>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Z</a:t>
            </a:r>
            <a:r>
              <a:rPr lang="en-US" sz="2400" i="1" baseline="-25000" dirty="0" smtClean="0"/>
              <a:t>n</a:t>
            </a:r>
            <a:r>
              <a:rPr lang="en-US" sz="2400" dirty="0" smtClean="0"/>
              <a:t>, = {0, 1, 2, …, </a:t>
            </a:r>
            <a:r>
              <a:rPr lang="en-US" sz="2400" i="1" dirty="0" smtClean="0"/>
              <a:t>n</a:t>
            </a:r>
            <a:r>
              <a:rPr lang="en-US" sz="2400" dirty="0" smtClean="0"/>
              <a:t> – 1}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 </a:t>
            </a:r>
            <a:r>
              <a:rPr lang="en-US" sz="2400" dirty="0" err="1" smtClean="0">
                <a:sym typeface="Symbol"/>
              </a:rPr>
              <a:t>adalah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/>
              <a:t>operasi</a:t>
            </a:r>
            <a:r>
              <a:rPr lang="en-US" sz="2400" dirty="0" smtClean="0"/>
              <a:t> </a:t>
            </a:r>
            <a:r>
              <a:rPr lang="en-US" sz="2400" dirty="0" err="1" smtClean="0"/>
              <a:t>penjumlahan</a:t>
            </a:r>
            <a:r>
              <a:rPr lang="en-US" sz="2400" dirty="0" smtClean="0"/>
              <a:t> modulo </a:t>
            </a:r>
            <a:r>
              <a:rPr lang="en-US" sz="2400" i="1" dirty="0" smtClean="0"/>
              <a:t>n</a:t>
            </a:r>
            <a:r>
              <a:rPr lang="en-US" sz="2400" dirty="0" smtClean="0"/>
              <a:t>.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 </a:t>
            </a:r>
            <a:r>
              <a:rPr lang="en-US" sz="2400" dirty="0" smtClean="0">
                <a:solidFill>
                  <a:srgbClr val="FF0000"/>
                </a:solidFill>
              </a:rPr>
              <a:t>&lt;</a:t>
            </a:r>
            <a:r>
              <a:rPr lang="en-US" sz="2400" dirty="0" err="1" smtClean="0">
                <a:solidFill>
                  <a:srgbClr val="FF0000"/>
                </a:solidFill>
              </a:rPr>
              <a:t>Z</a:t>
            </a:r>
            <a:r>
              <a:rPr lang="en-US" sz="2400" baseline="-25000" dirty="0" err="1" smtClean="0">
                <a:solidFill>
                  <a:srgbClr val="FF0000"/>
                </a:solidFill>
              </a:rPr>
              <a:t>p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 smtClean="0">
                <a:solidFill>
                  <a:srgbClr val="FF0000"/>
                </a:solidFill>
                <a:sym typeface="Symbol"/>
              </a:rPr>
              <a:t></a:t>
            </a:r>
            <a:r>
              <a:rPr lang="en-US" sz="2400" dirty="0" smtClean="0">
                <a:solidFill>
                  <a:srgbClr val="FF0000"/>
                </a:solidFill>
              </a:rPr>
              <a:t>&gt; </a:t>
            </a:r>
            <a:r>
              <a:rPr lang="en-US" sz="2400" b="1" dirty="0" smtClean="0"/>
              <a:t>: </a:t>
            </a:r>
            <a:r>
              <a:rPr lang="en-US" sz="2400" dirty="0" err="1" smtClean="0"/>
              <a:t>grup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himpunan</a:t>
            </a:r>
            <a:r>
              <a:rPr lang="en-US" sz="2400" dirty="0" smtClean="0"/>
              <a:t> integer modulo </a:t>
            </a:r>
            <a:r>
              <a:rPr lang="en-US" sz="2400" i="1" dirty="0" smtClean="0"/>
              <a:t>p</a:t>
            </a:r>
            <a:r>
              <a:rPr lang="en-US" sz="2400" dirty="0" smtClean="0"/>
              <a:t>, </a:t>
            </a:r>
            <a:r>
              <a:rPr lang="en-US" sz="2400" i="1" dirty="0" smtClean="0"/>
              <a:t>p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bilangan</a:t>
            </a:r>
            <a:r>
              <a:rPr lang="en-US" sz="2400" dirty="0" smtClean="0"/>
              <a:t> prima,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dirty="0" err="1" smtClean="0"/>
              <a:t>Z</a:t>
            </a:r>
            <a:r>
              <a:rPr lang="en-US" sz="2400" i="1" baseline="-25000" dirty="0" err="1" smtClean="0"/>
              <a:t>p</a:t>
            </a:r>
            <a:r>
              <a:rPr lang="en-US" sz="2400" dirty="0" smtClean="0"/>
              <a:t>, = {0, 1, 2, …, p – 1}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  </a:t>
            </a:r>
            <a:r>
              <a:rPr lang="en-US" sz="2400" dirty="0" err="1" smtClean="0">
                <a:sym typeface="Symbol"/>
              </a:rPr>
              <a:t>adalah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/>
              <a:t>operasi</a:t>
            </a:r>
            <a:r>
              <a:rPr lang="en-US" sz="2400" dirty="0" smtClean="0"/>
              <a:t> </a:t>
            </a:r>
            <a:r>
              <a:rPr lang="en-US" sz="2400" dirty="0" err="1" smtClean="0"/>
              <a:t>penjumlahan</a:t>
            </a:r>
            <a:r>
              <a:rPr lang="en-US" sz="2400" dirty="0" smtClean="0"/>
              <a:t> modulo </a:t>
            </a:r>
            <a:r>
              <a:rPr lang="en-US" sz="2400" i="1" dirty="0" smtClean="0"/>
              <a:t>p</a:t>
            </a:r>
            <a:r>
              <a:rPr lang="en-US" sz="2400" dirty="0" smtClean="0"/>
              <a:t>.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FF0000"/>
                </a:solidFill>
              </a:rPr>
              <a:t>&lt;Z*</a:t>
            </a:r>
            <a:r>
              <a:rPr lang="en-US" sz="2400" baseline="-25000" dirty="0" smtClean="0">
                <a:solidFill>
                  <a:srgbClr val="FF0000"/>
                </a:solidFill>
              </a:rPr>
              <a:t>p</a:t>
            </a:r>
            <a:r>
              <a:rPr lang="en-US" sz="2400" dirty="0" smtClean="0">
                <a:solidFill>
                  <a:srgbClr val="FF0000"/>
                </a:solidFill>
              </a:rPr>
              <a:t>,  </a:t>
            </a:r>
            <a:r>
              <a:rPr lang="en-US" sz="2400" dirty="0" smtClean="0">
                <a:solidFill>
                  <a:srgbClr val="FF0000"/>
                </a:solidFill>
                <a:sym typeface="Symbol"/>
              </a:rPr>
              <a:t></a:t>
            </a:r>
            <a:r>
              <a:rPr lang="en-US" sz="2400" dirty="0" smtClean="0">
                <a:solidFill>
                  <a:srgbClr val="FF0000"/>
                </a:solidFill>
              </a:rPr>
              <a:t>&gt; </a:t>
            </a:r>
            <a:r>
              <a:rPr lang="en-US" sz="2400" b="1" dirty="0" smtClean="0"/>
              <a:t>: 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himpunan</a:t>
            </a:r>
            <a:r>
              <a:rPr lang="en-US" sz="2400" dirty="0" smtClean="0"/>
              <a:t> integer </a:t>
            </a:r>
            <a:r>
              <a:rPr lang="en-US" sz="2400" dirty="0" err="1" smtClean="0"/>
              <a:t>bukan</a:t>
            </a:r>
            <a:r>
              <a:rPr lang="en-US" sz="2400" dirty="0" smtClean="0"/>
              <a:t> </a:t>
            </a:r>
            <a:r>
              <a:rPr lang="en-US" sz="2400" dirty="0" err="1" smtClean="0"/>
              <a:t>nol</a:t>
            </a:r>
            <a:r>
              <a:rPr lang="en-US" sz="2400" dirty="0" smtClean="0"/>
              <a:t>, </a:t>
            </a:r>
            <a:r>
              <a:rPr lang="en-US" sz="2400" i="1" dirty="0" smtClean="0"/>
              <a:t>p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bilangan</a:t>
            </a:r>
            <a:r>
              <a:rPr lang="en-US" sz="2400" dirty="0" smtClean="0"/>
              <a:t> prima,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Z*</a:t>
            </a:r>
            <a:r>
              <a:rPr lang="en-US" sz="2400" i="1" baseline="-25000" dirty="0" smtClean="0"/>
              <a:t>p</a:t>
            </a:r>
            <a:r>
              <a:rPr lang="en-US" sz="2400" dirty="0" smtClean="0"/>
              <a:t>, = {1, 2, …, </a:t>
            </a:r>
            <a:r>
              <a:rPr lang="en-US" sz="2400" i="1" dirty="0" smtClean="0"/>
              <a:t>p</a:t>
            </a:r>
            <a:r>
              <a:rPr lang="en-US" sz="2400" dirty="0" smtClean="0"/>
              <a:t> – 1}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 </a:t>
            </a:r>
            <a:r>
              <a:rPr lang="en-US" sz="2400" dirty="0" err="1" smtClean="0">
                <a:sym typeface="Symbol"/>
              </a:rPr>
              <a:t>adalah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/>
              <a:t>operasi</a:t>
            </a:r>
            <a:r>
              <a:rPr lang="en-US" sz="2400" dirty="0" smtClean="0"/>
              <a:t> </a:t>
            </a:r>
            <a:r>
              <a:rPr lang="en-US" sz="2400" dirty="0" err="1" smtClean="0"/>
              <a:t>perkalian</a:t>
            </a:r>
            <a:r>
              <a:rPr lang="en-US" sz="2400" dirty="0" smtClean="0"/>
              <a:t> modulo </a:t>
            </a:r>
            <a:r>
              <a:rPr lang="en-US" sz="2400" i="1" dirty="0" smtClean="0"/>
              <a:t>p</a:t>
            </a:r>
            <a:r>
              <a:rPr lang="en-US" sz="2400" dirty="0" smtClean="0"/>
              <a:t>.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err="1" smtClean="0"/>
              <a:t>Sebuah</a:t>
            </a:r>
            <a:r>
              <a:rPr lang="en-US" sz="2800" dirty="0" smtClean="0"/>
              <a:t> </a:t>
            </a:r>
            <a:r>
              <a:rPr lang="en-US" sz="2800" dirty="0" err="1" smtClean="0"/>
              <a:t>grup</a:t>
            </a:r>
            <a:r>
              <a:rPr lang="en-US" sz="2800" dirty="0" smtClean="0"/>
              <a:t> &lt;G, *&gt; </a:t>
            </a:r>
            <a:r>
              <a:rPr lang="en-US" sz="2800" dirty="0" err="1" smtClean="0"/>
              <a:t>dikatakan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grup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komutatif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grup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abelian</a:t>
            </a:r>
            <a:r>
              <a:rPr lang="en-US" sz="2800" dirty="0" smtClean="0"/>
              <a:t> (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disingkat</a:t>
            </a:r>
            <a:r>
              <a:rPr lang="en-US" sz="2800" dirty="0" smtClean="0"/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abelian</a:t>
            </a:r>
            <a:r>
              <a:rPr lang="en-US" sz="2800" dirty="0" smtClean="0"/>
              <a:t> </a:t>
            </a:r>
            <a:r>
              <a:rPr lang="en-US" sz="2800" dirty="0" err="1" smtClean="0"/>
              <a:t>saja</a:t>
            </a:r>
            <a:r>
              <a:rPr lang="en-US" sz="2800" dirty="0" smtClean="0"/>
              <a:t>) </a:t>
            </a:r>
            <a:r>
              <a:rPr lang="en-US" sz="2800" dirty="0" err="1" smtClean="0"/>
              <a:t>jika</a:t>
            </a:r>
            <a:r>
              <a:rPr lang="en-US" sz="2800" dirty="0" smtClean="0"/>
              <a:t> </a:t>
            </a:r>
            <a:r>
              <a:rPr lang="en-US" sz="2800" dirty="0" err="1" smtClean="0"/>
              <a:t>berlaku</a:t>
            </a:r>
            <a:r>
              <a:rPr lang="en-US" sz="2800" dirty="0" smtClean="0"/>
              <a:t> </a:t>
            </a:r>
            <a:r>
              <a:rPr lang="en-US" sz="2800" dirty="0" err="1" smtClean="0"/>
              <a:t>aksioma</a:t>
            </a:r>
            <a:r>
              <a:rPr lang="en-US" sz="2800" dirty="0" smtClean="0"/>
              <a:t> </a:t>
            </a:r>
            <a:r>
              <a:rPr lang="en-US" sz="2800" dirty="0" err="1" smtClean="0"/>
              <a:t>komutatif</a:t>
            </a:r>
            <a:r>
              <a:rPr lang="en-US" sz="2800" dirty="0" smtClean="0"/>
              <a:t> </a:t>
            </a:r>
            <a:r>
              <a:rPr lang="en-US" sz="2800" i="1" dirty="0" smtClean="0"/>
              <a:t>a</a:t>
            </a:r>
            <a:r>
              <a:rPr lang="en-US" sz="2800" dirty="0" smtClean="0"/>
              <a:t> * </a:t>
            </a:r>
            <a:r>
              <a:rPr lang="en-US" sz="2800" i="1" dirty="0" smtClean="0"/>
              <a:t>b</a:t>
            </a:r>
            <a:r>
              <a:rPr lang="en-US" sz="2800" dirty="0" smtClean="0"/>
              <a:t> = </a:t>
            </a:r>
            <a:r>
              <a:rPr lang="en-US" sz="2800" i="1" dirty="0" smtClean="0"/>
              <a:t>b</a:t>
            </a:r>
            <a:r>
              <a:rPr lang="en-US" sz="2800" dirty="0" smtClean="0"/>
              <a:t> * </a:t>
            </a:r>
            <a:r>
              <a:rPr lang="en-US" sz="2800" i="1" dirty="0" smtClean="0"/>
              <a:t>a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semua</a:t>
            </a:r>
            <a:r>
              <a:rPr lang="en-US" sz="2800" dirty="0" smtClean="0"/>
              <a:t> </a:t>
            </a:r>
            <a:r>
              <a:rPr lang="en-US" sz="2800" i="1" dirty="0" smtClean="0"/>
              <a:t>a</a:t>
            </a:r>
            <a:r>
              <a:rPr lang="en-US" sz="2800" dirty="0" smtClean="0"/>
              <a:t>, </a:t>
            </a:r>
            <a:r>
              <a:rPr lang="en-US" sz="2800" i="1" dirty="0" smtClean="0"/>
              <a:t>b </a:t>
            </a:r>
            <a:r>
              <a:rPr lang="en-US" sz="2800" dirty="0" smtClean="0">
                <a:sym typeface="Symbol"/>
              </a:rPr>
              <a:t> G.</a:t>
            </a:r>
          </a:p>
          <a:p>
            <a:endParaRPr lang="en-US" sz="2800" dirty="0" smtClean="0">
              <a:sym typeface="Symbol"/>
            </a:endParaRPr>
          </a:p>
          <a:p>
            <a:r>
              <a:rPr lang="en-US" sz="2800" dirty="0" smtClean="0">
                <a:sym typeface="Symbol"/>
              </a:rPr>
              <a:t>&lt;R, +&gt; </a:t>
            </a:r>
            <a:r>
              <a:rPr lang="en-US" sz="2800" dirty="0" err="1" smtClean="0">
                <a:sym typeface="Symbol"/>
              </a:rPr>
              <a:t>dan</a:t>
            </a:r>
            <a:r>
              <a:rPr lang="en-US" sz="2800" dirty="0" smtClean="0">
                <a:sym typeface="Symbol"/>
              </a:rPr>
              <a:t> &lt;R, &gt; </a:t>
            </a:r>
            <a:r>
              <a:rPr lang="en-US" sz="2800" dirty="0" err="1" smtClean="0">
                <a:sym typeface="Symbol"/>
              </a:rPr>
              <a:t>adalah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abelian</a:t>
            </a:r>
            <a:endParaRPr lang="en-US" sz="2800" dirty="0" smtClean="0">
              <a:sym typeface="Symbol"/>
            </a:endParaRPr>
          </a:p>
          <a:p>
            <a:r>
              <a:rPr lang="en-US" sz="2800" dirty="0" smtClean="0">
                <a:sym typeface="Symbol"/>
              </a:rPr>
              <a:t>&lt;Z, +&gt; </a:t>
            </a:r>
            <a:r>
              <a:rPr lang="en-US" sz="2800" dirty="0" err="1" smtClean="0">
                <a:sym typeface="Symbol"/>
              </a:rPr>
              <a:t>dan</a:t>
            </a:r>
            <a:r>
              <a:rPr lang="en-US" sz="2800" dirty="0" smtClean="0">
                <a:sym typeface="Symbol"/>
              </a:rPr>
              <a:t> &lt;Z, &gt; </a:t>
            </a:r>
            <a:r>
              <a:rPr lang="en-US" sz="2800" dirty="0" err="1" smtClean="0">
                <a:sym typeface="Symbol"/>
              </a:rPr>
              <a:t>adalah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err="1" smtClean="0">
                <a:sym typeface="Symbol"/>
              </a:rPr>
              <a:t>abelian</a:t>
            </a:r>
            <a:endParaRPr lang="en-US" sz="2800" dirty="0" smtClean="0">
              <a:sym typeface="Symbol"/>
            </a:endParaRPr>
          </a:p>
          <a:p>
            <a:endParaRPr lang="en-US" sz="2800" dirty="0" smtClean="0">
              <a:sym typeface="Symbol"/>
            </a:endParaRPr>
          </a:p>
          <a:p>
            <a:r>
              <a:rPr lang="en-US" sz="2800" dirty="0" err="1" smtClean="0">
                <a:sym typeface="Symbol"/>
              </a:rPr>
              <a:t>Apakah</a:t>
            </a:r>
            <a:r>
              <a:rPr lang="en-US" sz="2800" dirty="0" smtClean="0">
                <a:sym typeface="Symbol"/>
              </a:rPr>
              <a:t> </a:t>
            </a:r>
            <a:r>
              <a:rPr lang="en-US" sz="2800" dirty="0" smtClean="0"/>
              <a:t>&lt;</a:t>
            </a:r>
            <a:r>
              <a:rPr lang="en-US" sz="2800" dirty="0" smtClean="0"/>
              <a:t>Z</a:t>
            </a:r>
            <a:r>
              <a:rPr lang="en-US" sz="2800" baseline="-25000" dirty="0" smtClean="0"/>
              <a:t>n</a:t>
            </a:r>
            <a:r>
              <a:rPr lang="en-US" sz="2800" dirty="0" smtClean="0"/>
              <a:t>, </a:t>
            </a:r>
            <a:r>
              <a:rPr lang="en-US" sz="2800" dirty="0" smtClean="0">
                <a:sym typeface="Symbol"/>
              </a:rPr>
              <a:t></a:t>
            </a:r>
            <a:r>
              <a:rPr lang="en-US" sz="2800" dirty="0" smtClean="0"/>
              <a:t>&gt;, &lt;</a:t>
            </a:r>
            <a:r>
              <a:rPr lang="en-US" sz="2800" dirty="0" err="1" smtClean="0"/>
              <a:t>Z</a:t>
            </a:r>
            <a:r>
              <a:rPr lang="en-US" sz="2800" baseline="-25000" dirty="0" err="1" smtClean="0"/>
              <a:t>p</a:t>
            </a:r>
            <a:r>
              <a:rPr lang="en-US" sz="2800" dirty="0" smtClean="0"/>
              <a:t>, </a:t>
            </a:r>
            <a:r>
              <a:rPr lang="en-US" sz="2800" dirty="0" smtClean="0">
                <a:sym typeface="Symbol"/>
              </a:rPr>
              <a:t></a:t>
            </a:r>
            <a:r>
              <a:rPr lang="en-US" sz="2800" dirty="0" smtClean="0"/>
              <a:t>&gt; , &lt;Z*</a:t>
            </a:r>
            <a:r>
              <a:rPr lang="en-US" sz="2800" baseline="-25000" dirty="0" smtClean="0"/>
              <a:t>p</a:t>
            </a:r>
            <a:r>
              <a:rPr lang="en-US" sz="2800" dirty="0" smtClean="0"/>
              <a:t>,  </a:t>
            </a:r>
            <a:r>
              <a:rPr lang="en-US" sz="2800" dirty="0" smtClean="0">
                <a:sym typeface="Symbol"/>
              </a:rPr>
              <a:t></a:t>
            </a:r>
            <a:r>
              <a:rPr lang="en-US" sz="2800" dirty="0" smtClean="0"/>
              <a:t>&gt; </a:t>
            </a:r>
            <a:r>
              <a:rPr lang="en-US" sz="2800" dirty="0" err="1" smtClean="0"/>
              <a:t>abelian</a:t>
            </a:r>
            <a:r>
              <a:rPr lang="en-US" sz="2800" dirty="0" smtClean="0"/>
              <a:t>?</a:t>
            </a:r>
            <a:endParaRPr lang="en-US" sz="2800" dirty="0" smtClean="0">
              <a:sym typeface="Symbol"/>
            </a:endParaRPr>
          </a:p>
          <a:p>
            <a:endParaRPr lang="en-US" sz="2800" dirty="0" smtClean="0">
              <a:sym typeface="Symbol"/>
            </a:endParaRPr>
          </a:p>
          <a:p>
            <a:endParaRPr lang="en-US" sz="2800" dirty="0" smtClean="0">
              <a:sym typeface="Symbol"/>
            </a:endParaRPr>
          </a:p>
          <a:p>
            <a:pPr marL="0" indent="0">
              <a:buNone/>
            </a:pPr>
            <a:r>
              <a:rPr lang="en-US" sz="2400" dirty="0" err="1" smtClean="0">
                <a:sym typeface="Symbol"/>
              </a:rPr>
              <a:t>Ket</a:t>
            </a:r>
            <a:r>
              <a:rPr lang="en-US" sz="2400" dirty="0" smtClean="0">
                <a:sym typeface="Symbol"/>
              </a:rPr>
              <a:t>: </a:t>
            </a:r>
            <a:r>
              <a:rPr lang="en-US" sz="2400" dirty="0" err="1" smtClean="0">
                <a:sym typeface="Symbol"/>
              </a:rPr>
              <a:t>Abelian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diambil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dari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kata</a:t>
            </a:r>
            <a:r>
              <a:rPr lang="en-US" sz="2400" dirty="0" smtClean="0">
                <a:sym typeface="Symbol"/>
              </a:rPr>
              <a:t> “</a:t>
            </a:r>
            <a:r>
              <a:rPr lang="en-US" sz="2400" dirty="0" err="1" smtClean="0">
                <a:sym typeface="Symbol"/>
              </a:rPr>
              <a:t>abel</a:t>
            </a:r>
            <a:r>
              <a:rPr lang="en-US" sz="2400" dirty="0" smtClean="0">
                <a:sym typeface="Symbol"/>
              </a:rPr>
              <a:t>”, </a:t>
            </a:r>
            <a:r>
              <a:rPr lang="en-US" sz="2400" dirty="0" err="1" smtClean="0">
                <a:sym typeface="Symbol"/>
              </a:rPr>
              <a:t>untuk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menghormati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Niels</a:t>
            </a:r>
            <a:r>
              <a:rPr lang="en-US" sz="2400" dirty="0" smtClean="0">
                <a:sym typeface="Symbol"/>
              </a:rPr>
              <a:t> Abel, </a:t>
            </a:r>
            <a:r>
              <a:rPr lang="en-US" sz="2400" dirty="0" err="1" smtClean="0">
                <a:sym typeface="Symbol"/>
              </a:rPr>
              <a:t>seorang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Matematikawan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sym typeface="Symbol"/>
              </a:rPr>
              <a:t>Norwegia</a:t>
            </a:r>
            <a:r>
              <a:rPr lang="en-US" sz="2400" dirty="0" smtClean="0">
                <a:sym typeface="Symbol"/>
              </a:rPr>
              <a:t> (1802 – 1829)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Bahan Kuliah IF3058 Kriptografi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2638</TotalTime>
  <Words>3411</Words>
  <Application>Microsoft Office PowerPoint</Application>
  <PresentationFormat>On-screen Show (4:3)</PresentationFormat>
  <Paragraphs>718</Paragraphs>
  <Slides>64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66" baseType="lpstr">
      <vt:lpstr>Office Theme</vt:lpstr>
      <vt:lpstr>Equation</vt:lpstr>
      <vt:lpstr>Elliptic Curve Cryptography (ECC)</vt:lpstr>
      <vt:lpstr>Slide 2</vt:lpstr>
      <vt:lpstr>Pengantar</vt:lpstr>
      <vt:lpstr>Slide 4</vt:lpstr>
      <vt:lpstr>Teori Aljabar Abstrak</vt:lpstr>
      <vt:lpstr>Grup </vt:lpstr>
      <vt:lpstr>Slide 7</vt:lpstr>
      <vt:lpstr>Slide 8</vt:lpstr>
      <vt:lpstr>Slide 9</vt:lpstr>
      <vt:lpstr>Medan (Field)</vt:lpstr>
      <vt:lpstr>Slide 11</vt:lpstr>
      <vt:lpstr>Medan Berhingga Fp</vt:lpstr>
      <vt:lpstr> </vt:lpstr>
      <vt:lpstr>Medan Galois (Galois Field)</vt:lpstr>
      <vt:lpstr>Slide 15</vt:lpstr>
      <vt:lpstr>Slide 16</vt:lpstr>
      <vt:lpstr>Galois Field GF(2m)</vt:lpstr>
      <vt:lpstr>Slide 18</vt:lpstr>
      <vt:lpstr>Slide 19</vt:lpstr>
      <vt:lpstr>Slide 20</vt:lpstr>
      <vt:lpstr>Kurva Eliptik</vt:lpstr>
      <vt:lpstr>Slide 22</vt:lpstr>
      <vt:lpstr>Slide 23</vt:lpstr>
      <vt:lpstr>Slide 24</vt:lpstr>
      <vt:lpstr>Slide 25</vt:lpstr>
      <vt:lpstr>Slide 26</vt:lpstr>
      <vt:lpstr>Penjumlahan Titik pada Kurva Eliptik</vt:lpstr>
      <vt:lpstr>Slide 28</vt:lpstr>
      <vt:lpstr>Slide 29</vt:lpstr>
      <vt:lpstr>Slide 30</vt:lpstr>
      <vt:lpstr>Slide 31</vt:lpstr>
      <vt:lpstr>Penggandaan Titik</vt:lpstr>
      <vt:lpstr>Slide 33</vt:lpstr>
      <vt:lpstr>Slide 34</vt:lpstr>
      <vt:lpstr>Slide 35</vt:lpstr>
      <vt:lpstr>Pelelaran Titik</vt:lpstr>
      <vt:lpstr>Jelaslah Kurva Eliptik membentuk Grup &lt;G, +&gt;</vt:lpstr>
      <vt:lpstr>Perkalian Titik</vt:lpstr>
      <vt:lpstr>Elliptic Curve Discrete Logarithm Problem (ECDLP)</vt:lpstr>
      <vt:lpstr>Kurva Eliptik pada Galois Field</vt:lpstr>
      <vt:lpstr>Kurva Eliptik pada GF(p)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Elliptic Curve Cryptography (ECC) *)</vt:lpstr>
      <vt:lpstr>Penggunaan Kurva Eliptik di dalam Kriptografi</vt:lpstr>
      <vt:lpstr>Slide 53</vt:lpstr>
      <vt:lpstr>Review: Algoritma Diffie-Hellman</vt:lpstr>
      <vt:lpstr>Elliptic Curve Diffie-Hellman (ECDH)</vt:lpstr>
      <vt:lpstr>Slide 56</vt:lpstr>
      <vt:lpstr>Slide 57</vt:lpstr>
      <vt:lpstr>Elliptic Curve El Gamal</vt:lpstr>
      <vt:lpstr>Slide 59</vt:lpstr>
      <vt:lpstr>Perbandingan El Gamal dengan Elliptic Curve El Gamal</vt:lpstr>
      <vt:lpstr>Keamanan ECC</vt:lpstr>
      <vt:lpstr>Aplikasi ECC</vt:lpstr>
      <vt:lpstr>Keuntungan ECC</vt:lpstr>
      <vt:lpstr>Summary of ECC</vt:lpstr>
    </vt:vector>
  </TitlesOfParts>
  <Company>stei-itb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Perkembangan Riset dalam Bidang Kriptografi</dc:title>
  <dc:creator>rn</dc:creator>
  <cp:lastModifiedBy>rn</cp:lastModifiedBy>
  <cp:revision>162</cp:revision>
  <dcterms:created xsi:type="dcterms:W3CDTF">2013-01-21T06:48:36Z</dcterms:created>
  <dcterms:modified xsi:type="dcterms:W3CDTF">2013-04-17T07:01:29Z</dcterms:modified>
</cp:coreProperties>
</file>