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6358B-367F-4857-AAB9-B9CA316ECDF8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BF22E-907A-4141-A050-B9DA7F36A1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E128-8FFD-4BD4-91CF-167A6324CA0A}" type="datetime1">
              <a:rPr lang="en-US" smtClean="0"/>
              <a:pPr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5687E-D937-4E5B-9819-13D2D21B28F0}" type="datetime1">
              <a:rPr lang="en-US" smtClean="0"/>
              <a:pPr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0C05-7DFF-4759-AD22-3884051488AC}" type="datetime1">
              <a:rPr lang="en-US" smtClean="0"/>
              <a:pPr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DEDF-8403-4328-8951-918D6A846CBA}" type="datetime1">
              <a:rPr lang="en-US" smtClean="0"/>
              <a:pPr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B253-6B7B-4964-94AD-A707A198E6D7}" type="datetime1">
              <a:rPr lang="en-US" smtClean="0"/>
              <a:pPr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A802-D5FB-4B59-A0D4-BBD5E3C1BF81}" type="datetime1">
              <a:rPr lang="en-US" smtClean="0"/>
              <a:pPr/>
              <a:t>4/13/2011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7AA65-073C-4E91-B001-4B5AE33E414A}" type="datetime1">
              <a:rPr lang="en-US" smtClean="0"/>
              <a:pPr/>
              <a:t>4/13/2011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5F6C-9337-41A2-9533-256283758570}" type="datetime1">
              <a:rPr lang="en-US" smtClean="0"/>
              <a:pPr/>
              <a:t>4/13/2011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B0F97-0D81-48BE-9228-DB556FB5EFD5}" type="datetime1">
              <a:rPr lang="en-US" smtClean="0"/>
              <a:pPr/>
              <a:t>4/13/2011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65CAC-E819-4695-B0F3-00B3C46E892E}" type="datetime1">
              <a:rPr lang="en-US" smtClean="0"/>
              <a:pPr/>
              <a:t>4/13/2011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CDD3D-EF9A-40CD-A8A5-00C2B104DE5E}" type="datetime1">
              <a:rPr lang="en-US" smtClean="0"/>
              <a:pPr/>
              <a:t>4/13/2011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0F120-9868-47FA-AADE-7E030293DEB7}" type="datetime1">
              <a:rPr lang="en-US" smtClean="0"/>
              <a:pPr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Kriptografi</a:t>
            </a:r>
            <a:r>
              <a:rPr lang="en-US" dirty="0" smtClean="0"/>
              <a:t> </a:t>
            </a:r>
            <a:r>
              <a:rPr lang="en-US" i="1" dirty="0" smtClean="0"/>
              <a:t>Knapsack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IF3058 </a:t>
            </a:r>
            <a:r>
              <a:rPr lang="en-US" dirty="0" err="1" smtClean="0"/>
              <a:t>Kriptografi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000" dirty="0" smtClean="0"/>
              <a:t>	</a:t>
            </a:r>
            <a:r>
              <a:rPr lang="en-US" sz="3000" dirty="0" err="1" smtClean="0"/>
              <a:t>Karena</a:t>
            </a:r>
            <a:r>
              <a:rPr lang="en-US" sz="3000" dirty="0" smtClean="0"/>
              <a:t> </a:t>
            </a:r>
            <a:r>
              <a:rPr lang="en-US" sz="3000" dirty="0" err="1"/>
              <a:t>bobot</a:t>
            </a:r>
            <a:r>
              <a:rPr lang="en-US" sz="3000" dirty="0"/>
              <a:t> total </a:t>
            </a:r>
            <a:r>
              <a:rPr lang="en-US" sz="3000" dirty="0" err="1"/>
              <a:t>tersisa</a:t>
            </a:r>
            <a:r>
              <a:rPr lang="en-US" sz="3000" dirty="0"/>
              <a:t> = 0, </a:t>
            </a:r>
            <a:r>
              <a:rPr lang="en-US" sz="3000" dirty="0" err="1"/>
              <a:t>maka</a:t>
            </a:r>
            <a:r>
              <a:rPr lang="en-US" sz="3000" dirty="0"/>
              <a:t> </a:t>
            </a:r>
            <a:r>
              <a:rPr lang="en-US" sz="3000" dirty="0" err="1"/>
              <a:t>solusi</a:t>
            </a:r>
            <a:r>
              <a:rPr lang="en-US" sz="3000" dirty="0"/>
              <a:t> </a:t>
            </a:r>
            <a:r>
              <a:rPr lang="en-US" sz="3000" dirty="0" err="1"/>
              <a:t>persoalan</a:t>
            </a:r>
            <a:r>
              <a:rPr lang="en-US" sz="3000" dirty="0"/>
              <a:t> </a:t>
            </a:r>
            <a:r>
              <a:rPr lang="en-US" sz="3000" i="1" dirty="0" err="1"/>
              <a:t>superincreasing</a:t>
            </a:r>
            <a:r>
              <a:rPr lang="en-US" sz="3000" i="1" dirty="0"/>
              <a:t> knapsack</a:t>
            </a:r>
            <a:r>
              <a:rPr lang="en-US" sz="3000" dirty="0"/>
              <a:t> </a:t>
            </a:r>
            <a:r>
              <a:rPr lang="en-US" sz="3000" dirty="0" err="1"/>
              <a:t>ditemukan</a:t>
            </a:r>
            <a:r>
              <a:rPr lang="en-US" sz="3000" dirty="0"/>
              <a:t>. </a:t>
            </a:r>
            <a:r>
              <a:rPr lang="en-US" sz="3000" dirty="0" err="1"/>
              <a:t>Barisan</a:t>
            </a:r>
            <a:r>
              <a:rPr lang="en-US" sz="3000" dirty="0"/>
              <a:t> </a:t>
            </a:r>
            <a:r>
              <a:rPr lang="en-US" sz="3000" dirty="0" err="1"/>
              <a:t>bobot</a:t>
            </a:r>
            <a:r>
              <a:rPr lang="en-US" sz="3000" dirty="0"/>
              <a:t> yang </a:t>
            </a:r>
            <a:r>
              <a:rPr lang="en-US" sz="3000" dirty="0" err="1"/>
              <a:t>dimasukkan</a:t>
            </a:r>
            <a:r>
              <a:rPr lang="en-US" sz="3000" dirty="0"/>
              <a:t> </a:t>
            </a:r>
            <a:r>
              <a:rPr lang="en-US" sz="3000" dirty="0" err="1"/>
              <a:t>ke</a:t>
            </a:r>
            <a:r>
              <a:rPr lang="en-US" sz="3000" dirty="0"/>
              <a:t> </a:t>
            </a:r>
            <a:r>
              <a:rPr lang="en-US" sz="3000" dirty="0" err="1"/>
              <a:t>dalam</a:t>
            </a:r>
            <a:r>
              <a:rPr lang="en-US" sz="3000" dirty="0"/>
              <a:t> </a:t>
            </a:r>
            <a:r>
              <a:rPr lang="en-US" sz="3000" i="1" dirty="0"/>
              <a:t>knapsack</a:t>
            </a:r>
            <a:r>
              <a:rPr lang="en-US" sz="3000" dirty="0"/>
              <a:t> </a:t>
            </a:r>
            <a:r>
              <a:rPr lang="en-US" sz="3000" dirty="0" err="1"/>
              <a:t>adalah</a:t>
            </a:r>
            <a:r>
              <a:rPr lang="en-US" sz="3000" dirty="0"/>
              <a:t>  </a:t>
            </a:r>
            <a:endParaRPr lang="en-US" sz="3000" dirty="0" smtClean="0"/>
          </a:p>
          <a:p>
            <a:pPr>
              <a:buNone/>
            </a:pPr>
            <a:endParaRPr lang="en-US" sz="3000" dirty="0" smtClean="0"/>
          </a:p>
          <a:p>
            <a:pPr>
              <a:buNone/>
            </a:pPr>
            <a:r>
              <a:rPr lang="en-US" sz="3000" dirty="0"/>
              <a:t>	</a:t>
            </a:r>
            <a:r>
              <a:rPr lang="en-US" sz="3000" dirty="0" smtClean="0"/>
              <a:t>	{</a:t>
            </a:r>
            <a:r>
              <a:rPr lang="en-US" sz="3000" dirty="0"/>
              <a:t>2, 3, – , 13, – , 52}  </a:t>
            </a:r>
          </a:p>
          <a:p>
            <a:pPr>
              <a:buNone/>
            </a:pPr>
            <a:r>
              <a:rPr lang="en-US" sz="3000" dirty="0" smtClean="0"/>
              <a:t>	</a:t>
            </a:r>
          </a:p>
          <a:p>
            <a:pPr>
              <a:buNone/>
            </a:pPr>
            <a:r>
              <a:rPr lang="en-US" sz="3000" dirty="0"/>
              <a:t>	</a:t>
            </a:r>
            <a:r>
              <a:rPr lang="en-US" sz="3000" dirty="0" err="1" smtClean="0"/>
              <a:t>sehingga</a:t>
            </a:r>
            <a:endParaRPr lang="en-US" sz="3000" dirty="0"/>
          </a:p>
          <a:p>
            <a:pPr>
              <a:buNone/>
            </a:pPr>
            <a:r>
              <a:rPr lang="en-US" sz="3000" dirty="0"/>
              <a:t> </a:t>
            </a:r>
          </a:p>
          <a:p>
            <a:pPr>
              <a:buNone/>
            </a:pPr>
            <a:r>
              <a:rPr lang="en-US" sz="3000" dirty="0" smtClean="0"/>
              <a:t>	   </a:t>
            </a:r>
            <a:r>
              <a:rPr lang="en-US" sz="3000" dirty="0"/>
              <a:t>70 = (1 </a:t>
            </a:r>
            <a:r>
              <a:rPr lang="en-US" sz="3000" dirty="0">
                <a:sym typeface="Symbol"/>
              </a:rPr>
              <a:t></a:t>
            </a:r>
            <a:r>
              <a:rPr lang="en-US" sz="3000" dirty="0"/>
              <a:t> 2) + (1 </a:t>
            </a:r>
            <a:r>
              <a:rPr lang="en-US" sz="3000" dirty="0">
                <a:sym typeface="Symbol"/>
              </a:rPr>
              <a:t></a:t>
            </a:r>
            <a:r>
              <a:rPr lang="en-US" sz="3000" dirty="0"/>
              <a:t> 3) + (0 </a:t>
            </a:r>
            <a:r>
              <a:rPr lang="en-US" sz="3000" dirty="0">
                <a:sym typeface="Symbol"/>
              </a:rPr>
              <a:t></a:t>
            </a:r>
            <a:r>
              <a:rPr lang="en-US" sz="3000" dirty="0"/>
              <a:t> 6) + (1 </a:t>
            </a:r>
            <a:r>
              <a:rPr lang="en-US" sz="3000" dirty="0">
                <a:sym typeface="Symbol"/>
              </a:rPr>
              <a:t></a:t>
            </a:r>
            <a:r>
              <a:rPr lang="en-US" sz="3000" dirty="0"/>
              <a:t> 13) + </a:t>
            </a:r>
            <a:endParaRPr lang="en-US" sz="3000" dirty="0" smtClean="0"/>
          </a:p>
          <a:p>
            <a:pPr>
              <a:buNone/>
            </a:pPr>
            <a:r>
              <a:rPr lang="en-US" sz="3000" dirty="0" smtClean="0"/>
              <a:t>		     (</a:t>
            </a:r>
            <a:r>
              <a:rPr lang="en-US" sz="3000" dirty="0"/>
              <a:t>0 </a:t>
            </a:r>
            <a:r>
              <a:rPr lang="en-US" sz="3000" dirty="0">
                <a:sym typeface="Symbol"/>
              </a:rPr>
              <a:t></a:t>
            </a:r>
            <a:r>
              <a:rPr lang="en-US" sz="3000" dirty="0"/>
              <a:t> 27) + (1 </a:t>
            </a:r>
            <a:r>
              <a:rPr lang="en-US" sz="3000" dirty="0">
                <a:sym typeface="Symbol"/>
              </a:rPr>
              <a:t></a:t>
            </a:r>
            <a:r>
              <a:rPr lang="en-US" sz="3000" dirty="0"/>
              <a:t> 52)</a:t>
            </a:r>
          </a:p>
          <a:p>
            <a:pPr>
              <a:buNone/>
            </a:pPr>
            <a:r>
              <a:rPr lang="en-US" sz="3000" dirty="0"/>
              <a:t> </a:t>
            </a:r>
          </a:p>
          <a:p>
            <a:pPr>
              <a:buNone/>
            </a:pPr>
            <a:r>
              <a:rPr lang="en-US" sz="3000" dirty="0" smtClean="0"/>
              <a:t>	</a:t>
            </a:r>
            <a:r>
              <a:rPr lang="en-US" sz="3000" dirty="0" err="1" smtClean="0"/>
              <a:t>Dengan</a:t>
            </a:r>
            <a:r>
              <a:rPr lang="en-US" sz="3000" dirty="0" smtClean="0"/>
              <a:t> </a:t>
            </a:r>
            <a:r>
              <a:rPr lang="en-US" sz="3000" dirty="0" err="1"/>
              <a:t>kata</a:t>
            </a:r>
            <a:r>
              <a:rPr lang="en-US" sz="3000" dirty="0"/>
              <a:t> lain, </a:t>
            </a:r>
            <a:r>
              <a:rPr lang="en-US" sz="3000" dirty="0" err="1"/>
              <a:t>plainteks</a:t>
            </a:r>
            <a:r>
              <a:rPr lang="en-US" sz="3000" dirty="0"/>
              <a:t> </a:t>
            </a:r>
            <a:r>
              <a:rPr lang="en-US" sz="3000" dirty="0" err="1"/>
              <a:t>dari</a:t>
            </a:r>
            <a:r>
              <a:rPr lang="en-US" sz="3000" dirty="0"/>
              <a:t> </a:t>
            </a:r>
            <a:r>
              <a:rPr lang="en-US" sz="3000" dirty="0" err="1"/>
              <a:t>kriptogram</a:t>
            </a:r>
            <a:r>
              <a:rPr lang="en-US" sz="3000" dirty="0"/>
              <a:t> 70 </a:t>
            </a:r>
            <a:r>
              <a:rPr lang="en-US" sz="3000" dirty="0" err="1" smtClean="0"/>
              <a:t>adalah</a:t>
            </a:r>
            <a:endParaRPr lang="en-US" sz="3000" dirty="0" smtClean="0"/>
          </a:p>
          <a:p>
            <a:pPr>
              <a:buNone/>
            </a:pPr>
            <a:r>
              <a:rPr lang="en-US" sz="3000" dirty="0"/>
              <a:t>	</a:t>
            </a:r>
            <a:r>
              <a:rPr lang="en-US" sz="3000" dirty="0" smtClean="0"/>
              <a:t>	 </a:t>
            </a:r>
            <a:r>
              <a:rPr lang="en-US" sz="3000" dirty="0">
                <a:solidFill>
                  <a:srgbClr val="FF0000"/>
                </a:solidFill>
              </a:rPr>
              <a:t>110101</a:t>
            </a:r>
            <a:r>
              <a:rPr lang="en-US" sz="3000" dirty="0"/>
              <a:t>.</a:t>
            </a:r>
          </a:p>
          <a:p>
            <a:pPr>
              <a:buNone/>
            </a:pPr>
            <a:r>
              <a:rPr lang="en-US" sz="3000" dirty="0"/>
              <a:t> 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err="1"/>
              <a:t>Algoritma</a:t>
            </a:r>
            <a:r>
              <a:rPr lang="en-US" b="1" i="1" dirty="0"/>
              <a:t> Knapsack </a:t>
            </a:r>
            <a:r>
              <a:rPr lang="en-US" b="1" i="1" dirty="0" err="1" smtClean="0"/>
              <a:t>Kunci-Publik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 err="1"/>
              <a:t>superincreasing</a:t>
            </a:r>
            <a:r>
              <a:rPr lang="en-US" i="1" dirty="0"/>
              <a:t> knapsack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yang </a:t>
            </a:r>
            <a:r>
              <a:rPr lang="en-US" dirty="0" err="1"/>
              <a:t>lemah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cipherteks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didekripsi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plainteksnya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lanjar</a:t>
            </a:r>
            <a:r>
              <a:rPr lang="en-US" dirty="0"/>
              <a:t>. 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/>
              <a:t>non-</a:t>
            </a:r>
            <a:r>
              <a:rPr lang="en-US" i="1" dirty="0" err="1"/>
              <a:t>superincreasing</a:t>
            </a:r>
            <a:r>
              <a:rPr lang="en-US" i="1" dirty="0"/>
              <a:t> knapsack </a:t>
            </a:r>
            <a:r>
              <a:rPr lang="en-US" dirty="0" err="1"/>
              <a:t>atau</a:t>
            </a:r>
            <a:r>
              <a:rPr lang="en-US" i="1" dirty="0"/>
              <a:t> normal knapsack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/>
              <a:t>knapsack</a:t>
            </a:r>
            <a:r>
              <a:rPr lang="en-US" dirty="0"/>
              <a:t> yang </a:t>
            </a:r>
            <a:r>
              <a:rPr lang="en-US" dirty="0" err="1"/>
              <a:t>sulit</a:t>
            </a:r>
            <a:r>
              <a:rPr lang="en-US" dirty="0"/>
              <a:t> (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segi</a:t>
            </a:r>
            <a:r>
              <a:rPr lang="en-US" dirty="0"/>
              <a:t> </a:t>
            </a:r>
            <a:r>
              <a:rPr lang="en-US" dirty="0" err="1"/>
              <a:t>komputasi</a:t>
            </a:r>
            <a:r>
              <a:rPr lang="en-US" dirty="0"/>
              <a:t>)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orde</a:t>
            </a:r>
            <a:r>
              <a:rPr lang="en-US" dirty="0"/>
              <a:t> </a:t>
            </a:r>
            <a:r>
              <a:rPr lang="en-US" dirty="0" err="1"/>
              <a:t>eksponensial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memecahkannya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 err="1"/>
              <a:t>Namun</a:t>
            </a:r>
            <a:r>
              <a:rPr lang="en-US" dirty="0"/>
              <a:t>, </a:t>
            </a:r>
            <a:r>
              <a:rPr lang="en-US" i="1" dirty="0" err="1"/>
              <a:t>superincreasing</a:t>
            </a:r>
            <a:r>
              <a:rPr lang="en-US" i="1" dirty="0"/>
              <a:t> knapsack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dimodifikasi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i="1" dirty="0"/>
              <a:t>non-</a:t>
            </a:r>
            <a:r>
              <a:rPr lang="en-US" i="1" dirty="0" err="1"/>
              <a:t>superincreasing</a:t>
            </a:r>
            <a:r>
              <a:rPr lang="en-US" i="1" dirty="0"/>
              <a:t> knapsack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(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enkripsi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 smtClean="0"/>
              <a:t>privat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dekripsi</a:t>
            </a:r>
            <a:r>
              <a:rPr lang="en-US" dirty="0"/>
              <a:t>).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Kunci</a:t>
            </a:r>
            <a:r>
              <a:rPr lang="en-US" sz="2800" dirty="0" smtClean="0"/>
              <a:t> </a:t>
            </a:r>
            <a:r>
              <a:rPr lang="en-US" sz="2800" dirty="0" err="1" smtClean="0"/>
              <a:t>publik</a:t>
            </a:r>
            <a:r>
              <a:rPr lang="en-US" sz="2800" dirty="0" smtClean="0"/>
              <a:t>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barisan</a:t>
            </a:r>
            <a:r>
              <a:rPr lang="en-US" sz="2800" dirty="0" smtClean="0"/>
              <a:t> </a:t>
            </a:r>
            <a:r>
              <a:rPr lang="en-US" sz="2800" i="1" dirty="0" smtClean="0"/>
              <a:t>non-</a:t>
            </a:r>
            <a:r>
              <a:rPr lang="en-US" sz="2800" i="1" dirty="0" err="1" smtClean="0"/>
              <a:t>superincreasing</a:t>
            </a:r>
            <a:r>
              <a:rPr lang="en-US" sz="2800" dirty="0" smtClean="0"/>
              <a:t> </a:t>
            </a:r>
            <a:r>
              <a:rPr lang="en-US" sz="2800" dirty="0" err="1" smtClean="0"/>
              <a:t>sedangkan</a:t>
            </a:r>
            <a:r>
              <a:rPr lang="en-US" sz="2800" dirty="0" smtClean="0"/>
              <a:t> </a:t>
            </a:r>
            <a:r>
              <a:rPr lang="en-US" sz="2800" dirty="0" err="1" smtClean="0"/>
              <a:t>kunci</a:t>
            </a:r>
            <a:r>
              <a:rPr lang="en-US" sz="2800" dirty="0" smtClean="0"/>
              <a:t> </a:t>
            </a:r>
            <a:r>
              <a:rPr lang="en-US" sz="2800" dirty="0" err="1" smtClean="0"/>
              <a:t>rahasia</a:t>
            </a:r>
            <a:r>
              <a:rPr lang="en-US" sz="2800" dirty="0" smtClean="0"/>
              <a:t> </a:t>
            </a:r>
            <a:r>
              <a:rPr lang="en-US" sz="2800" dirty="0" err="1" smtClean="0"/>
              <a:t>tetap</a:t>
            </a:r>
            <a:r>
              <a:rPr lang="en-US" sz="2800" dirty="0" smtClean="0"/>
              <a:t>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barisan</a:t>
            </a:r>
            <a:r>
              <a:rPr lang="en-US" sz="2800" dirty="0" smtClean="0"/>
              <a:t> </a:t>
            </a:r>
            <a:r>
              <a:rPr lang="en-US" sz="2800" i="1" dirty="0" err="1" smtClean="0"/>
              <a:t>superincreasing</a:t>
            </a:r>
            <a:r>
              <a:rPr lang="en-US" sz="2800" dirty="0" smtClean="0"/>
              <a:t>. </a:t>
            </a:r>
          </a:p>
          <a:p>
            <a:endParaRPr lang="en-US" sz="2800" dirty="0"/>
          </a:p>
          <a:p>
            <a:r>
              <a:rPr lang="en-US" sz="2800" dirty="0" err="1" smtClean="0"/>
              <a:t>Modifikasi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ditemukan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Martin Hellman </a:t>
            </a:r>
            <a:r>
              <a:rPr lang="en-US" sz="2800" dirty="0" err="1" smtClean="0"/>
              <a:t>dan</a:t>
            </a:r>
            <a:r>
              <a:rPr lang="en-US" sz="2800" dirty="0" smtClean="0"/>
              <a:t> Ralph </a:t>
            </a:r>
            <a:r>
              <a:rPr lang="en-US" sz="2800" dirty="0" err="1" smtClean="0"/>
              <a:t>Merkle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lvl="0"/>
            <a:r>
              <a:rPr lang="en-US" dirty="0"/>
              <a:t>Cara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rahasia</a:t>
            </a:r>
            <a:r>
              <a:rPr lang="en-US" dirty="0"/>
              <a:t>:</a:t>
            </a:r>
            <a:endParaRPr lang="en-US" sz="2400" dirty="0"/>
          </a:p>
          <a:p>
            <a:pPr marL="850900" lvl="1" indent="-449263">
              <a:buFont typeface="+mj-lt"/>
              <a:buAutoNum type="arabicPeriod"/>
            </a:pP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barisan</a:t>
            </a:r>
            <a:r>
              <a:rPr lang="en-US" dirty="0"/>
              <a:t> </a:t>
            </a:r>
            <a:r>
              <a:rPr lang="en-US" i="1" dirty="0" err="1"/>
              <a:t>superincreasing</a:t>
            </a:r>
            <a:r>
              <a:rPr lang="en-US" dirty="0"/>
              <a:t>.</a:t>
            </a:r>
            <a:endParaRPr lang="en-US" sz="2000" dirty="0"/>
          </a:p>
          <a:p>
            <a:pPr marL="850900" lvl="1" indent="-449263">
              <a:buFont typeface="+mj-lt"/>
              <a:buAutoNum type="arabicPeriod"/>
            </a:pPr>
            <a:r>
              <a:rPr lang="en-US" dirty="0" err="1"/>
              <a:t>Kalikan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barisan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modulo </a:t>
            </a:r>
            <a:r>
              <a:rPr lang="en-US" i="1" dirty="0"/>
              <a:t>m</a:t>
            </a:r>
            <a:r>
              <a:rPr lang="en-US" dirty="0"/>
              <a:t>. </a:t>
            </a:r>
            <a:endParaRPr lang="en-US" dirty="0" smtClean="0"/>
          </a:p>
          <a:p>
            <a:pPr marL="850900" lvl="1" indent="-449263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rgbClr val="0066FF"/>
                </a:solidFill>
              </a:rPr>
              <a:t>( Modulus </a:t>
            </a:r>
            <a:r>
              <a:rPr lang="en-US" i="1" dirty="0">
                <a:solidFill>
                  <a:srgbClr val="0066FF"/>
                </a:solidFill>
              </a:rPr>
              <a:t>m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seharusnya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angka</a:t>
            </a:r>
            <a:r>
              <a:rPr lang="en-US" dirty="0">
                <a:solidFill>
                  <a:srgbClr val="0066FF"/>
                </a:solidFill>
              </a:rPr>
              <a:t> yang </a:t>
            </a:r>
            <a:r>
              <a:rPr lang="en-US" dirty="0" err="1">
                <a:solidFill>
                  <a:srgbClr val="0066FF"/>
                </a:solidFill>
              </a:rPr>
              <a:t>lebih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besar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daripada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jumlah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semua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elemen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di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dalam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barisan</a:t>
            </a:r>
            <a:r>
              <a:rPr lang="en-US" dirty="0">
                <a:solidFill>
                  <a:srgbClr val="0066FF"/>
                </a:solidFill>
              </a:rPr>
              <a:t>, </a:t>
            </a:r>
            <a:r>
              <a:rPr lang="en-US" dirty="0" err="1">
                <a:solidFill>
                  <a:srgbClr val="0066FF"/>
                </a:solidFill>
              </a:rPr>
              <a:t>sedangkan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pengali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i="1" dirty="0">
                <a:solidFill>
                  <a:srgbClr val="0066FF"/>
                </a:solidFill>
              </a:rPr>
              <a:t>n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seharusnya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tidak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mempunyai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faktor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persekutuan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dengan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i="1" dirty="0" smtClean="0">
                <a:solidFill>
                  <a:srgbClr val="0066FF"/>
                </a:solidFill>
              </a:rPr>
              <a:t>m</a:t>
            </a:r>
            <a:r>
              <a:rPr lang="en-US" dirty="0" smtClean="0">
                <a:solidFill>
                  <a:srgbClr val="0066FF"/>
                </a:solidFill>
              </a:rPr>
              <a:t>)</a:t>
            </a:r>
            <a:endParaRPr lang="en-US" sz="2000" dirty="0">
              <a:solidFill>
                <a:srgbClr val="0066FF"/>
              </a:solidFill>
            </a:endParaRPr>
          </a:p>
          <a:p>
            <a:pPr marL="850900" lvl="0" indent="-449263">
              <a:buFont typeface="+mj-lt"/>
              <a:buAutoNum type="arabicPeriod" startAt="3"/>
            </a:pPr>
            <a:r>
              <a:rPr lang="en-US" sz="2800" dirty="0" err="1"/>
              <a:t>Hasil</a:t>
            </a:r>
            <a:r>
              <a:rPr lang="en-US" sz="2800" dirty="0"/>
              <a:t> </a:t>
            </a:r>
            <a:r>
              <a:rPr lang="en-US" sz="2800" dirty="0" err="1"/>
              <a:t>perkalian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kunci</a:t>
            </a:r>
            <a:r>
              <a:rPr lang="en-US" sz="2800" dirty="0"/>
              <a:t> </a:t>
            </a:r>
            <a:r>
              <a:rPr lang="en-US" sz="2800" dirty="0" err="1"/>
              <a:t>publik</a:t>
            </a:r>
            <a:r>
              <a:rPr lang="en-US" sz="2800" dirty="0"/>
              <a:t> </a:t>
            </a:r>
            <a:r>
              <a:rPr lang="en-US" sz="2800" dirty="0" err="1"/>
              <a:t>sedangkan</a:t>
            </a:r>
            <a:r>
              <a:rPr lang="en-US" sz="2800" dirty="0"/>
              <a:t> </a:t>
            </a:r>
            <a:r>
              <a:rPr lang="en-US" sz="2800" dirty="0" err="1"/>
              <a:t>barisan</a:t>
            </a:r>
            <a:r>
              <a:rPr lang="en-US" sz="2800" dirty="0"/>
              <a:t> </a:t>
            </a:r>
            <a:r>
              <a:rPr lang="en-US" sz="2800" i="1" dirty="0" err="1"/>
              <a:t>superincreasing</a:t>
            </a:r>
            <a:r>
              <a:rPr lang="en-US" sz="2800" dirty="0"/>
              <a:t> </a:t>
            </a:r>
            <a:r>
              <a:rPr lang="en-US" sz="2800" dirty="0" err="1"/>
              <a:t>semula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kunci</a:t>
            </a:r>
            <a:r>
              <a:rPr lang="en-US" sz="2800" dirty="0"/>
              <a:t> </a:t>
            </a:r>
            <a:r>
              <a:rPr lang="en-US" sz="2800" dirty="0" err="1"/>
              <a:t>rahasia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/>
              <a:t>Contoh</a:t>
            </a:r>
            <a:r>
              <a:rPr lang="en-US" b="1" dirty="0"/>
              <a:t> 3:</a:t>
            </a:r>
            <a:r>
              <a:rPr lang="en-US" dirty="0"/>
              <a:t> </a:t>
            </a: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dirty="0" err="1"/>
              <a:t>barisan</a:t>
            </a:r>
            <a:r>
              <a:rPr lang="en-US" dirty="0"/>
              <a:t> </a:t>
            </a:r>
            <a:r>
              <a:rPr lang="en-US" i="1" dirty="0" err="1"/>
              <a:t>superincreasing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{2, 3, 6, 13, 27, 52), </a:t>
            </a:r>
            <a:r>
              <a:rPr lang="en-US" i="1" dirty="0"/>
              <a:t>m</a:t>
            </a:r>
            <a:r>
              <a:rPr lang="en-US" dirty="0"/>
              <a:t> = 105,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= 31.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Barisan</a:t>
            </a:r>
            <a:r>
              <a:rPr lang="en-US" dirty="0" smtClean="0"/>
              <a:t> </a:t>
            </a:r>
            <a:r>
              <a:rPr lang="en-US" i="1" dirty="0"/>
              <a:t>non-</a:t>
            </a:r>
            <a:r>
              <a:rPr lang="en-US" i="1" dirty="0" err="1"/>
              <a:t>superincreasing</a:t>
            </a:r>
            <a:r>
              <a:rPr lang="en-US" dirty="0"/>
              <a:t> (</a:t>
            </a:r>
            <a:r>
              <a:rPr lang="en-US" dirty="0" err="1"/>
              <a:t>atau</a:t>
            </a:r>
            <a:r>
              <a:rPr lang="en-US" dirty="0"/>
              <a:t> normal) </a:t>
            </a:r>
            <a:r>
              <a:rPr lang="en-US" i="1" dirty="0"/>
              <a:t>knapsack</a:t>
            </a:r>
            <a:r>
              <a:rPr lang="en-US" dirty="0"/>
              <a:t> </a:t>
            </a:r>
            <a:r>
              <a:rPr lang="en-US" dirty="0" err="1"/>
              <a:t>dihitung</a:t>
            </a:r>
            <a:r>
              <a:rPr lang="en-US" dirty="0"/>
              <a:t> </a:t>
            </a:r>
            <a:r>
              <a:rPr lang="en-US" dirty="0" err="1"/>
              <a:t>sbb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		2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31 mod 105 = 62</a:t>
            </a:r>
          </a:p>
          <a:p>
            <a:pPr>
              <a:buNone/>
            </a:pPr>
            <a:r>
              <a:rPr lang="en-US" dirty="0"/>
              <a:t>		3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31 mod 105 = 93</a:t>
            </a:r>
          </a:p>
          <a:p>
            <a:pPr>
              <a:buNone/>
            </a:pPr>
            <a:r>
              <a:rPr lang="en-US" dirty="0"/>
              <a:t>		6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31 mod 105 = 81</a:t>
            </a:r>
          </a:p>
          <a:p>
            <a:pPr>
              <a:buNone/>
            </a:pPr>
            <a:r>
              <a:rPr lang="en-US" dirty="0"/>
              <a:t>		13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31 mod 105 = 88</a:t>
            </a:r>
          </a:p>
          <a:p>
            <a:pPr>
              <a:buNone/>
            </a:pPr>
            <a:r>
              <a:rPr lang="en-US" dirty="0"/>
              <a:t>		27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31 mod 105 = 102</a:t>
            </a:r>
          </a:p>
          <a:p>
            <a:pPr>
              <a:buNone/>
            </a:pPr>
            <a:r>
              <a:rPr lang="en-US" dirty="0"/>
              <a:t>		52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31 mod 105 = 37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Jadi</a:t>
            </a:r>
            <a:r>
              <a:rPr lang="en-US" dirty="0"/>
              <a:t>,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{62, 93, 81, 88, 102, 37},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 smtClean="0"/>
              <a:t>privat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{2, 3, 6, 13, 27, 52}.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en-US" b="1" i="1" dirty="0" err="1"/>
              <a:t>Enkripsi</a:t>
            </a:r>
            <a:endParaRPr lang="en-US" b="1" i="1" dirty="0"/>
          </a:p>
          <a:p>
            <a:pPr lvl="0"/>
            <a:r>
              <a:rPr lang="en-US" sz="2800" dirty="0" err="1"/>
              <a:t>Enkripsi</a:t>
            </a:r>
            <a:r>
              <a:rPr lang="en-US" sz="2800" dirty="0"/>
              <a:t>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cara</a:t>
            </a:r>
            <a:r>
              <a:rPr lang="en-US" sz="2800" dirty="0"/>
              <a:t> yang </a:t>
            </a:r>
            <a:r>
              <a:rPr lang="en-US" sz="2800" dirty="0" err="1"/>
              <a:t>sama</a:t>
            </a:r>
            <a:r>
              <a:rPr lang="en-US" sz="2800" dirty="0"/>
              <a:t> </a:t>
            </a:r>
            <a:r>
              <a:rPr lang="en-US" sz="2800" dirty="0" err="1"/>
              <a:t>seperti</a:t>
            </a:r>
            <a:r>
              <a:rPr lang="en-US" sz="2800" dirty="0"/>
              <a:t> </a:t>
            </a:r>
            <a:r>
              <a:rPr lang="en-US" sz="2800" dirty="0" err="1"/>
              <a:t>algoritma</a:t>
            </a:r>
            <a:r>
              <a:rPr lang="en-US" sz="2800" dirty="0"/>
              <a:t> </a:t>
            </a:r>
            <a:r>
              <a:rPr lang="en-US" sz="2800" i="1" dirty="0"/>
              <a:t>knapsack</a:t>
            </a:r>
            <a:r>
              <a:rPr lang="en-US" sz="2800" dirty="0"/>
              <a:t> </a:t>
            </a:r>
            <a:r>
              <a:rPr lang="en-US" sz="2800" dirty="0" err="1"/>
              <a:t>sebelumnya</a:t>
            </a:r>
            <a:r>
              <a:rPr lang="en-US" sz="2800" dirty="0" smtClean="0"/>
              <a:t>.</a:t>
            </a:r>
          </a:p>
          <a:p>
            <a:pPr lvl="0"/>
            <a:endParaRPr lang="en-US" sz="2800" dirty="0"/>
          </a:p>
          <a:p>
            <a:pPr lvl="0"/>
            <a:r>
              <a:rPr lang="en-US" sz="2800" dirty="0" err="1"/>
              <a:t>Mula-mula</a:t>
            </a:r>
            <a:r>
              <a:rPr lang="en-US" sz="2800" dirty="0"/>
              <a:t> </a:t>
            </a:r>
            <a:r>
              <a:rPr lang="en-US" sz="2800" dirty="0" err="1"/>
              <a:t>plainteks</a:t>
            </a:r>
            <a:r>
              <a:rPr lang="en-US" sz="2800" dirty="0"/>
              <a:t> </a:t>
            </a:r>
            <a:r>
              <a:rPr lang="en-US" sz="2800" dirty="0" err="1"/>
              <a:t>dipecah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blok</a:t>
            </a:r>
            <a:r>
              <a:rPr lang="en-US" sz="2800" dirty="0"/>
              <a:t> bit yang </a:t>
            </a:r>
            <a:r>
              <a:rPr lang="en-US" sz="2800" dirty="0" err="1"/>
              <a:t>panjangnya</a:t>
            </a:r>
            <a:r>
              <a:rPr lang="en-US" sz="2800" dirty="0"/>
              <a:t> </a:t>
            </a:r>
            <a:r>
              <a:rPr lang="en-US" sz="2800" dirty="0" err="1"/>
              <a:t>sama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kardinalitas</a:t>
            </a:r>
            <a:r>
              <a:rPr lang="en-US" sz="2800" dirty="0"/>
              <a:t> </a:t>
            </a:r>
            <a:r>
              <a:rPr lang="en-US" sz="2800" dirty="0" err="1"/>
              <a:t>barisan</a:t>
            </a:r>
            <a:r>
              <a:rPr lang="en-US" sz="2800" dirty="0"/>
              <a:t> </a:t>
            </a:r>
            <a:r>
              <a:rPr lang="en-US" sz="2800" dirty="0" err="1"/>
              <a:t>kunci</a:t>
            </a:r>
            <a:r>
              <a:rPr lang="en-US" sz="2800" dirty="0"/>
              <a:t> </a:t>
            </a:r>
            <a:r>
              <a:rPr lang="en-US" sz="2800" dirty="0" err="1"/>
              <a:t>publik</a:t>
            </a:r>
            <a:r>
              <a:rPr lang="en-US" sz="2800" dirty="0"/>
              <a:t>.  </a:t>
            </a:r>
            <a:endParaRPr lang="en-US" sz="2800" dirty="0" smtClean="0"/>
          </a:p>
          <a:p>
            <a:pPr lvl="0"/>
            <a:endParaRPr lang="en-US" sz="2800" dirty="0"/>
          </a:p>
          <a:p>
            <a:pPr lvl="0"/>
            <a:r>
              <a:rPr lang="en-US" sz="2800" dirty="0" err="1"/>
              <a:t>Kalikan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bit </a:t>
            </a:r>
            <a:r>
              <a:rPr lang="en-US" sz="2800" dirty="0" err="1"/>
              <a:t>di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blok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elemen</a:t>
            </a:r>
            <a:r>
              <a:rPr lang="en-US" sz="2800" dirty="0"/>
              <a:t> yang </a:t>
            </a:r>
            <a:r>
              <a:rPr lang="en-US" sz="2800" dirty="0" err="1"/>
              <a:t>berkoresponden</a:t>
            </a:r>
            <a:r>
              <a:rPr lang="en-US" sz="2800" dirty="0"/>
              <a:t> </a:t>
            </a:r>
            <a:r>
              <a:rPr lang="en-US" sz="2800" dirty="0" err="1"/>
              <a:t>di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kunci</a:t>
            </a:r>
            <a:r>
              <a:rPr lang="en-US" sz="2800" dirty="0"/>
              <a:t> </a:t>
            </a:r>
            <a:r>
              <a:rPr lang="en-US" sz="2800" dirty="0" err="1"/>
              <a:t>publik</a:t>
            </a:r>
            <a:r>
              <a:rPr lang="en-US" sz="2800" dirty="0"/>
              <a:t>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r>
              <a:rPr lang="en-US" sz="2800" b="1" dirty="0" err="1"/>
              <a:t>Contoh</a:t>
            </a:r>
            <a:r>
              <a:rPr lang="en-US" sz="2800" b="1" dirty="0"/>
              <a:t> 4</a:t>
            </a:r>
            <a:r>
              <a:rPr lang="en-US" sz="2800" dirty="0"/>
              <a:t>:  </a:t>
            </a:r>
            <a:r>
              <a:rPr lang="en-US" sz="2800" dirty="0" err="1"/>
              <a:t>Misalkan</a:t>
            </a:r>
            <a:r>
              <a:rPr lang="en-US" sz="2800" dirty="0"/>
              <a:t> </a:t>
            </a:r>
          </a:p>
          <a:p>
            <a:pPr>
              <a:buNone/>
            </a:pPr>
            <a:r>
              <a:rPr lang="en-US" sz="2800" dirty="0" smtClean="0"/>
              <a:t>		</a:t>
            </a:r>
          </a:p>
          <a:p>
            <a:pPr>
              <a:buNone/>
              <a:tabLst>
                <a:tab pos="1203325" algn="l"/>
              </a:tabLst>
            </a:pPr>
            <a:r>
              <a:rPr lang="en-US" sz="2800" dirty="0"/>
              <a:t>	 </a:t>
            </a:r>
            <a:r>
              <a:rPr lang="en-US" sz="2800" dirty="0" smtClean="0"/>
              <a:t>	</a:t>
            </a:r>
            <a:r>
              <a:rPr lang="en-US" sz="2800" b="1" dirty="0" err="1" smtClean="0"/>
              <a:t>Plainteks</a:t>
            </a:r>
            <a:r>
              <a:rPr lang="en-US" sz="2800" b="1" dirty="0"/>
              <a:t>: </a:t>
            </a:r>
            <a:r>
              <a:rPr lang="en-US" sz="2800" b="1" dirty="0">
                <a:solidFill>
                  <a:srgbClr val="FF0000"/>
                </a:solidFill>
              </a:rPr>
              <a:t>011000110101101110</a:t>
            </a:r>
          </a:p>
          <a:p>
            <a:pPr>
              <a:buNone/>
            </a:pPr>
            <a:r>
              <a:rPr lang="en-US" sz="2800" dirty="0"/>
              <a:t> </a:t>
            </a:r>
            <a:r>
              <a:rPr lang="en-US" sz="2800" dirty="0" smtClean="0"/>
              <a:t>	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/>
              <a:t>kunci</a:t>
            </a:r>
            <a:r>
              <a:rPr lang="en-US" sz="2800" dirty="0"/>
              <a:t> </a:t>
            </a:r>
            <a:r>
              <a:rPr lang="en-US" sz="2800" dirty="0" err="1"/>
              <a:t>publik</a:t>
            </a:r>
            <a:r>
              <a:rPr lang="en-US" sz="2800" dirty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hasil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/>
              <a:t>Contoh</a:t>
            </a:r>
            <a:r>
              <a:rPr lang="en-US" sz="2800" dirty="0"/>
              <a:t> </a:t>
            </a:r>
            <a:r>
              <a:rPr lang="en-US" sz="2800" dirty="0" smtClean="0"/>
              <a:t>3</a:t>
            </a:r>
            <a:r>
              <a:rPr lang="en-US" sz="2800" dirty="0"/>
              <a:t>,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</a:t>
            </a:r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dirty="0" err="1" smtClean="0"/>
              <a:t>Kunci</a:t>
            </a:r>
            <a:r>
              <a:rPr lang="en-US" sz="2800" dirty="0" smtClean="0"/>
              <a:t> </a:t>
            </a:r>
            <a:r>
              <a:rPr lang="en-US" sz="2800" dirty="0" err="1" smtClean="0"/>
              <a:t>publik</a:t>
            </a:r>
            <a:r>
              <a:rPr lang="en-US" sz="2800" dirty="0" smtClean="0"/>
              <a:t> = {62, 93, 81, 88, 102, 37},  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/>
              <a:t>	</a:t>
            </a:r>
            <a:r>
              <a:rPr lang="en-US" sz="2800" dirty="0" err="1" smtClean="0"/>
              <a:t>Kunci</a:t>
            </a:r>
            <a:r>
              <a:rPr lang="en-US" sz="2800" dirty="0" smtClean="0"/>
              <a:t> </a:t>
            </a:r>
            <a:r>
              <a:rPr lang="en-US" sz="2800" dirty="0" err="1" smtClean="0"/>
              <a:t>privat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{2, 3, 6, 13, 27, 52}.</a:t>
            </a:r>
            <a:endParaRPr lang="en-US" sz="2800" dirty="0"/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err="1" smtClean="0"/>
              <a:t>Plainteks</a:t>
            </a:r>
            <a:r>
              <a:rPr lang="en-US" sz="2800" dirty="0" smtClean="0"/>
              <a:t> </a:t>
            </a:r>
            <a:r>
              <a:rPr lang="en-US" sz="2800" dirty="0" err="1"/>
              <a:t>dibagi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blok</a:t>
            </a:r>
            <a:r>
              <a:rPr lang="en-US" sz="2800" dirty="0"/>
              <a:t> yang </a:t>
            </a:r>
            <a:r>
              <a:rPr lang="en-US" sz="2800" dirty="0" err="1"/>
              <a:t>panjangnya</a:t>
            </a:r>
            <a:r>
              <a:rPr lang="en-US" sz="2800" dirty="0"/>
              <a:t> 6, </a:t>
            </a:r>
            <a:r>
              <a:rPr lang="en-US" sz="2800" dirty="0" err="1"/>
              <a:t>kemudian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bit </a:t>
            </a:r>
            <a:r>
              <a:rPr lang="en-US" sz="2800" dirty="0" err="1"/>
              <a:t>di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blok</a:t>
            </a:r>
            <a:r>
              <a:rPr lang="en-US" sz="2800" dirty="0"/>
              <a:t> </a:t>
            </a:r>
            <a:r>
              <a:rPr lang="en-US" sz="2800" dirty="0" err="1"/>
              <a:t>dikalikan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elemen</a:t>
            </a:r>
            <a:r>
              <a:rPr lang="en-US" sz="2800" i="1" dirty="0"/>
              <a:t> </a:t>
            </a:r>
            <a:r>
              <a:rPr lang="en-US" sz="2800" dirty="0"/>
              <a:t>yang </a:t>
            </a:r>
            <a:r>
              <a:rPr lang="en-US" sz="2800" dirty="0" err="1"/>
              <a:t>berkorepsonden</a:t>
            </a:r>
            <a:r>
              <a:rPr lang="en-US" sz="2800" dirty="0"/>
              <a:t> </a:t>
            </a:r>
            <a:r>
              <a:rPr lang="en-US" sz="2800" dirty="0" err="1"/>
              <a:t>di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kunci</a:t>
            </a:r>
            <a:r>
              <a:rPr lang="en-US" sz="2800" dirty="0"/>
              <a:t> </a:t>
            </a:r>
            <a:r>
              <a:rPr lang="en-US" sz="2800" dirty="0" err="1"/>
              <a:t>publik</a:t>
            </a:r>
            <a:r>
              <a:rPr lang="en-US" sz="2800" dirty="0"/>
              <a:t>: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Blok </a:t>
            </a:r>
            <a:r>
              <a:rPr lang="en-US" dirty="0" err="1"/>
              <a:t>plainteks</a:t>
            </a:r>
            <a:r>
              <a:rPr lang="en-US" dirty="0"/>
              <a:t> ke-1	: 011000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		: 62, 93, 81, 88, 102, 37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Kriptogram</a:t>
            </a:r>
            <a:r>
              <a:rPr lang="en-US" dirty="0"/>
              <a:t>		: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93)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81)  = 174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Blok </a:t>
            </a:r>
            <a:r>
              <a:rPr lang="en-US" dirty="0" err="1"/>
              <a:t>plainteks</a:t>
            </a:r>
            <a:r>
              <a:rPr lang="en-US" dirty="0"/>
              <a:t> ke-2	: 110101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		: 62, 93, 81, 88, 102, 37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Kriptogram</a:t>
            </a:r>
            <a:r>
              <a:rPr lang="en-US" dirty="0"/>
              <a:t>		: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62)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93)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88) +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	  </a:t>
            </a:r>
            <a:r>
              <a:rPr lang="en-US" dirty="0"/>
              <a:t>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37)  = 280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 smtClean="0"/>
              <a:t>Blok </a:t>
            </a:r>
            <a:r>
              <a:rPr lang="en-US" dirty="0" err="1"/>
              <a:t>plainteks</a:t>
            </a:r>
            <a:r>
              <a:rPr lang="en-US" dirty="0"/>
              <a:t> ke-3	: 101110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		: 62, 93, 81, 88, 102, 37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Kriptogram</a:t>
            </a:r>
            <a:r>
              <a:rPr lang="en-US" dirty="0"/>
              <a:t>		: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62)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81)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88) +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	  </a:t>
            </a:r>
            <a:r>
              <a:rPr lang="en-US" dirty="0"/>
              <a:t>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102)  = 333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err="1"/>
              <a:t>Jadi</a:t>
            </a:r>
            <a:r>
              <a:rPr lang="en-US" dirty="0"/>
              <a:t>, </a:t>
            </a:r>
            <a:r>
              <a:rPr lang="en-US" dirty="0" err="1"/>
              <a:t>cipherteks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: 174, 280, 333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3820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dirty="0" err="1"/>
              <a:t>Dekripsi</a:t>
            </a:r>
            <a:endParaRPr lang="en-US" b="1" i="1" dirty="0"/>
          </a:p>
          <a:p>
            <a:pPr lvl="0"/>
            <a:endParaRPr lang="en-US" sz="2800" dirty="0" smtClean="0"/>
          </a:p>
          <a:p>
            <a:pPr lvl="0"/>
            <a:r>
              <a:rPr lang="en-US" sz="2800" dirty="0" err="1" smtClean="0"/>
              <a:t>Dekripsi</a:t>
            </a:r>
            <a:r>
              <a:rPr lang="en-US" sz="2800" dirty="0" smtClean="0"/>
              <a:t>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menggunakan</a:t>
            </a:r>
            <a:r>
              <a:rPr lang="en-US" sz="2800" dirty="0"/>
              <a:t> </a:t>
            </a:r>
            <a:r>
              <a:rPr lang="en-US" sz="2800" dirty="0" err="1"/>
              <a:t>kunci</a:t>
            </a:r>
            <a:r>
              <a:rPr lang="en-US" sz="2800" dirty="0"/>
              <a:t> </a:t>
            </a:r>
            <a:r>
              <a:rPr lang="en-US" sz="2800" dirty="0" err="1" smtClean="0"/>
              <a:t>privat</a:t>
            </a:r>
            <a:r>
              <a:rPr lang="en-US" sz="2800" dirty="0" smtClean="0"/>
              <a:t>. </a:t>
            </a:r>
            <a:endParaRPr lang="en-US" sz="2800" dirty="0"/>
          </a:p>
          <a:p>
            <a:pPr lvl="0"/>
            <a:r>
              <a:rPr lang="en-US" sz="2800" dirty="0" err="1"/>
              <a:t>Mula-mula</a:t>
            </a:r>
            <a:r>
              <a:rPr lang="en-US" sz="2800" dirty="0"/>
              <a:t> </a:t>
            </a:r>
            <a:r>
              <a:rPr lang="en-US" sz="2800" dirty="0" err="1"/>
              <a:t>penerima</a:t>
            </a:r>
            <a:r>
              <a:rPr lang="en-US" sz="2800" dirty="0"/>
              <a:t> </a:t>
            </a:r>
            <a:r>
              <a:rPr lang="en-US" sz="2800" dirty="0" err="1"/>
              <a:t>pesan</a:t>
            </a:r>
            <a:r>
              <a:rPr lang="en-US" sz="2800" dirty="0"/>
              <a:t> </a:t>
            </a:r>
            <a:r>
              <a:rPr lang="en-US" sz="2800" dirty="0" err="1"/>
              <a:t>menghitung</a:t>
            </a:r>
            <a:r>
              <a:rPr lang="en-US" sz="2800" dirty="0"/>
              <a:t> </a:t>
            </a:r>
            <a:r>
              <a:rPr lang="en-US" sz="2800" i="1" dirty="0"/>
              <a:t>n</a:t>
            </a:r>
            <a:r>
              <a:rPr lang="en-US" sz="2800" baseline="30000" dirty="0"/>
              <a:t>–1 </a:t>
            </a:r>
            <a:r>
              <a:rPr lang="en-US" sz="2800" dirty="0"/>
              <a:t>, </a:t>
            </a:r>
            <a:r>
              <a:rPr lang="en-US" sz="2800" dirty="0" err="1"/>
              <a:t>yaitu</a:t>
            </a:r>
            <a:r>
              <a:rPr lang="en-US" sz="2800" dirty="0"/>
              <a:t> </a:t>
            </a:r>
            <a:r>
              <a:rPr lang="en-US" sz="2800" dirty="0" err="1"/>
              <a:t>balikan</a:t>
            </a:r>
            <a:r>
              <a:rPr lang="en-US" sz="2800" dirty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i="1" dirty="0" smtClean="0"/>
              <a:t>n</a:t>
            </a:r>
            <a:r>
              <a:rPr lang="en-US" sz="2800" dirty="0" smtClean="0"/>
              <a:t> </a:t>
            </a:r>
            <a:r>
              <a:rPr lang="en-US" sz="2800" dirty="0"/>
              <a:t>modulo </a:t>
            </a:r>
            <a:r>
              <a:rPr lang="en-US" sz="2800" i="1" dirty="0"/>
              <a:t>m</a:t>
            </a:r>
            <a:r>
              <a:rPr lang="en-US" sz="2800" dirty="0"/>
              <a:t>, </a:t>
            </a:r>
            <a:r>
              <a:rPr lang="en-US" sz="2800" dirty="0" err="1"/>
              <a:t>sedemikian</a:t>
            </a:r>
            <a:r>
              <a:rPr lang="en-US" sz="2800" dirty="0"/>
              <a:t> </a:t>
            </a:r>
            <a:r>
              <a:rPr lang="en-US" sz="2800" dirty="0" err="1" smtClean="0"/>
              <a:t>sehingga</a:t>
            </a:r>
            <a:endParaRPr lang="en-US" sz="2800" dirty="0" smtClean="0"/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 smtClean="0"/>
              <a:t>	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baseline="30000" dirty="0"/>
              <a:t>–1 </a:t>
            </a:r>
            <a:r>
              <a:rPr lang="en-US" dirty="0">
                <a:sym typeface="Symbol"/>
              </a:rPr>
              <a:t></a:t>
            </a:r>
            <a:r>
              <a:rPr lang="en-US" dirty="0"/>
              <a:t> 1 (mod </a:t>
            </a:r>
            <a:r>
              <a:rPr lang="en-US" i="1" dirty="0"/>
              <a:t>m</a:t>
            </a:r>
            <a:r>
              <a:rPr lang="en-US" dirty="0"/>
              <a:t>).  </a:t>
            </a:r>
            <a:endParaRPr lang="en-US" dirty="0" smtClean="0"/>
          </a:p>
          <a:p>
            <a:pPr lvl="0"/>
            <a:endParaRPr lang="en-US" sz="2800" dirty="0" smtClean="0"/>
          </a:p>
          <a:p>
            <a:pPr marL="336550" lvl="2" indent="-336550"/>
            <a:r>
              <a:rPr lang="en-US" sz="2800" dirty="0" err="1"/>
              <a:t>Kalikan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kriptogram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i="1" dirty="0"/>
              <a:t>n</a:t>
            </a:r>
            <a:r>
              <a:rPr lang="en-US" sz="2800" baseline="30000" dirty="0"/>
              <a:t>–1 </a:t>
            </a:r>
            <a:r>
              <a:rPr lang="en-US" sz="2800" dirty="0" smtClean="0"/>
              <a:t>, </a:t>
            </a:r>
            <a:r>
              <a:rPr lang="en-US" sz="2800" dirty="0" err="1"/>
              <a:t>lalu</a:t>
            </a:r>
            <a:r>
              <a:rPr lang="en-US" sz="2800" dirty="0"/>
              <a:t> </a:t>
            </a:r>
            <a:r>
              <a:rPr lang="en-US" sz="2800" dirty="0" err="1"/>
              <a:t>nyatakan</a:t>
            </a:r>
            <a:r>
              <a:rPr lang="en-US" sz="2800" dirty="0"/>
              <a:t> </a:t>
            </a:r>
            <a:r>
              <a:rPr lang="en-US" sz="2800" dirty="0" err="1"/>
              <a:t>hasil</a:t>
            </a:r>
            <a:r>
              <a:rPr lang="en-US" sz="2800" dirty="0"/>
              <a:t> </a:t>
            </a:r>
            <a:r>
              <a:rPr lang="en-US" sz="2800" dirty="0" err="1"/>
              <a:t>kalinya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penjumlahan</a:t>
            </a:r>
            <a:r>
              <a:rPr lang="en-US" sz="2800" dirty="0"/>
              <a:t> </a:t>
            </a:r>
            <a:r>
              <a:rPr lang="en-US" sz="2800" dirty="0" err="1"/>
              <a:t>elemen-elemen</a:t>
            </a:r>
            <a:r>
              <a:rPr lang="en-US" sz="2800" dirty="0"/>
              <a:t> </a:t>
            </a:r>
            <a:r>
              <a:rPr lang="en-US" sz="2800" dirty="0" err="1"/>
              <a:t>kunci</a:t>
            </a:r>
            <a:r>
              <a:rPr lang="en-US" sz="2800" dirty="0"/>
              <a:t> </a:t>
            </a:r>
            <a:r>
              <a:rPr lang="en-US" sz="2800" dirty="0" err="1" smtClean="0"/>
              <a:t>privat</a:t>
            </a:r>
            <a:r>
              <a:rPr lang="en-US" sz="2800" dirty="0" smtClean="0"/>
              <a:t> 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memperoleh</a:t>
            </a:r>
            <a:r>
              <a:rPr lang="en-US" sz="2800" dirty="0"/>
              <a:t> </a:t>
            </a:r>
            <a:r>
              <a:rPr lang="en-US" sz="2800" dirty="0" err="1"/>
              <a:t>plainteks</a:t>
            </a:r>
            <a:r>
              <a:rPr lang="en-US" sz="2800" dirty="0"/>
              <a:t> 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menggunakan</a:t>
            </a:r>
            <a:r>
              <a:rPr lang="en-US" sz="2800" dirty="0"/>
              <a:t> </a:t>
            </a:r>
            <a:r>
              <a:rPr lang="en-US" sz="2800" dirty="0" err="1"/>
              <a:t>algoritma</a:t>
            </a:r>
            <a:r>
              <a:rPr lang="en-US" sz="2800" dirty="0"/>
              <a:t> </a:t>
            </a:r>
            <a:r>
              <a:rPr lang="en-US" sz="2800" dirty="0" err="1"/>
              <a:t>pencarian</a:t>
            </a:r>
            <a:r>
              <a:rPr lang="en-US" sz="2800" dirty="0"/>
              <a:t> </a:t>
            </a:r>
            <a:r>
              <a:rPr lang="en-US" sz="2800" dirty="0" err="1"/>
              <a:t>solusi</a:t>
            </a:r>
            <a:r>
              <a:rPr lang="en-US" sz="2800" dirty="0"/>
              <a:t> </a:t>
            </a:r>
            <a:r>
              <a:rPr lang="en-US" sz="2800" i="1" dirty="0" err="1"/>
              <a:t>superincreasing</a:t>
            </a:r>
            <a:r>
              <a:rPr lang="en-US" sz="2800" i="1" dirty="0"/>
              <a:t> knapsack</a:t>
            </a:r>
            <a:r>
              <a:rPr lang="en-US" sz="2800" dirty="0" smtClean="0"/>
              <a:t>.</a:t>
            </a:r>
            <a:r>
              <a:rPr lang="en-US" sz="2800" dirty="0"/>
              <a:t> 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5</a:t>
            </a:r>
            <a:r>
              <a:rPr lang="en-US" dirty="0"/>
              <a:t>:  Kita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mendekripsikan</a:t>
            </a:r>
            <a:r>
              <a:rPr lang="en-US" dirty="0"/>
              <a:t> </a:t>
            </a:r>
            <a:r>
              <a:rPr lang="en-US" dirty="0" err="1"/>
              <a:t>cipherteks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4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 smtClean="0"/>
              <a:t>privat</a:t>
            </a:r>
            <a:r>
              <a:rPr lang="en-US" dirty="0" smtClean="0"/>
              <a:t>   </a:t>
            </a:r>
            <a:r>
              <a:rPr lang="en-US" dirty="0"/>
              <a:t>{2, 3, 6, 13, 27, 52}. Di </a:t>
            </a:r>
            <a:r>
              <a:rPr lang="en-US" dirty="0" err="1"/>
              <a:t>sini</a:t>
            </a:r>
            <a:r>
              <a:rPr lang="en-US" dirty="0"/>
              <a:t>, </a:t>
            </a:r>
            <a:r>
              <a:rPr lang="en-US" i="1" dirty="0"/>
              <a:t>n</a:t>
            </a:r>
            <a:r>
              <a:rPr lang="en-US" dirty="0"/>
              <a:t> = 31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m</a:t>
            </a:r>
            <a:r>
              <a:rPr lang="en-US" dirty="0"/>
              <a:t> = 105.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baseline="30000" dirty="0"/>
              <a:t>–1</a:t>
            </a:r>
            <a:r>
              <a:rPr lang="en-US" dirty="0"/>
              <a:t> </a:t>
            </a:r>
            <a:r>
              <a:rPr lang="en-US" baseline="30000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sbb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i="1" dirty="0" smtClean="0"/>
              <a:t>	n</a:t>
            </a:r>
            <a:r>
              <a:rPr lang="en-US" baseline="30000" dirty="0" smtClean="0"/>
              <a:t>–1 </a:t>
            </a:r>
            <a:r>
              <a:rPr lang="en-US" dirty="0"/>
              <a:t>= (1 + 105</a:t>
            </a:r>
            <a:r>
              <a:rPr lang="en-US" i="1" dirty="0"/>
              <a:t>k</a:t>
            </a:r>
            <a:r>
              <a:rPr lang="en-US" dirty="0"/>
              <a:t>)/31	</a:t>
            </a:r>
            <a:r>
              <a:rPr lang="en-US" dirty="0" smtClean="0"/>
              <a:t>, </a:t>
            </a:r>
            <a:r>
              <a:rPr lang="en-US" dirty="0" err="1" smtClean="0"/>
              <a:t>coba</a:t>
            </a:r>
            <a:r>
              <a:rPr lang="en-US" dirty="0" smtClean="0"/>
              <a:t> </a:t>
            </a:r>
            <a:r>
              <a:rPr lang="en-US" i="1" dirty="0" smtClean="0"/>
              <a:t>k</a:t>
            </a:r>
            <a:r>
              <a:rPr lang="en-US" dirty="0" smtClean="0"/>
              <a:t> </a:t>
            </a:r>
            <a:r>
              <a:rPr lang="en-US" dirty="0"/>
              <a:t>= 0, 1, 2, …,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i="1" dirty="0"/>
              <a:t>n</a:t>
            </a:r>
            <a:r>
              <a:rPr lang="en-US" baseline="30000" dirty="0"/>
              <a:t>–1</a:t>
            </a:r>
            <a:r>
              <a:rPr lang="en-US" dirty="0"/>
              <a:t> </a:t>
            </a:r>
            <a:r>
              <a:rPr lang="en-US" dirty="0" smtClean="0"/>
              <a:t>= 61</a:t>
            </a:r>
            <a:endParaRPr lang="en-US" dirty="0"/>
          </a:p>
          <a:p>
            <a:pPr>
              <a:buNone/>
            </a:pPr>
            <a:r>
              <a:rPr lang="en-US" b="1" dirty="0"/>
              <a:t> </a:t>
            </a:r>
          </a:p>
          <a:p>
            <a:pPr marL="0" indent="0">
              <a:buNone/>
            </a:pPr>
            <a:r>
              <a:rPr lang="en-US" dirty="0" err="1"/>
              <a:t>Cipherteks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4 </a:t>
            </a:r>
            <a:r>
              <a:rPr lang="en-US" dirty="0" err="1"/>
              <a:t>adalah</a:t>
            </a:r>
            <a:r>
              <a:rPr lang="en-US" dirty="0"/>
              <a:t> 174, 280, 222.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dekripsi</a:t>
            </a:r>
            <a:r>
              <a:rPr lang="en-US" dirty="0" smtClean="0"/>
              <a:t>: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 smtClean="0"/>
              <a:t>	174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61 mod 105 = 9 = 3 + </a:t>
            </a:r>
            <a:r>
              <a:rPr lang="en-US" dirty="0" smtClean="0"/>
              <a:t>6 		 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011000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/>
              <a:t> </a:t>
            </a:r>
            <a:r>
              <a:rPr lang="en-US" dirty="0" smtClean="0"/>
              <a:t>280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61 mod 105 = 70 = 2 + 3 + 13 + </a:t>
            </a:r>
            <a:r>
              <a:rPr lang="en-US" dirty="0" smtClean="0"/>
              <a:t>52  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1</a:t>
            </a:r>
            <a:r>
              <a:rPr lang="en-US" dirty="0" smtClean="0"/>
              <a:t>10101</a:t>
            </a:r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/>
              <a:t> </a:t>
            </a:r>
            <a:r>
              <a:rPr lang="en-US" dirty="0" smtClean="0"/>
              <a:t>333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61 mod 105 = 48 = 2 + 6 + 13 + </a:t>
            </a:r>
            <a:r>
              <a:rPr lang="en-US" dirty="0" smtClean="0"/>
              <a:t>27  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1</a:t>
            </a:r>
            <a:r>
              <a:rPr lang="en-US" dirty="0" smtClean="0"/>
              <a:t>01110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Jadi</a:t>
            </a:r>
            <a:r>
              <a:rPr lang="en-US" dirty="0"/>
              <a:t>, </a:t>
            </a:r>
            <a:r>
              <a:rPr lang="en-US" dirty="0" err="1"/>
              <a:t>plainteks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:  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mtClean="0"/>
              <a:t>	</a:t>
            </a:r>
            <a:r>
              <a:rPr lang="en-US" b="1" smtClean="0">
                <a:solidFill>
                  <a:srgbClr val="FF0000"/>
                </a:solidFill>
              </a:rPr>
              <a:t> 011000110101101110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Algoritma</a:t>
            </a:r>
            <a:r>
              <a:rPr lang="en-US" b="1" dirty="0"/>
              <a:t> </a:t>
            </a:r>
            <a:r>
              <a:rPr lang="en-US" b="1" i="1" dirty="0" smtClean="0"/>
              <a:t>Knapsack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didasarkan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persoalan</a:t>
            </a:r>
            <a:r>
              <a:rPr lang="en-US" sz="2400" dirty="0"/>
              <a:t> </a:t>
            </a:r>
            <a:r>
              <a:rPr lang="en-US" sz="2400" i="1" dirty="0"/>
              <a:t>1/0 Knapsack Problem</a:t>
            </a:r>
            <a:r>
              <a:rPr lang="en-US" sz="2400" dirty="0"/>
              <a:t> yang </a:t>
            </a:r>
            <a:r>
              <a:rPr lang="en-US" sz="2400" dirty="0" err="1"/>
              <a:t>berbunyi</a:t>
            </a:r>
            <a:r>
              <a:rPr lang="en-US" sz="2400" dirty="0" smtClean="0"/>
              <a:t>:</a:t>
            </a:r>
          </a:p>
          <a:p>
            <a:pPr lvl="0"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>
                <a:solidFill>
                  <a:srgbClr val="FF0000"/>
                </a:solidFill>
              </a:rPr>
              <a:t>Diberikan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bobot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knapsack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adalah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M</a:t>
            </a:r>
            <a:r>
              <a:rPr lang="en-US" sz="2400" dirty="0">
                <a:solidFill>
                  <a:srgbClr val="FF0000"/>
                </a:solidFill>
              </a:rPr>
              <a:t>. </a:t>
            </a:r>
            <a:r>
              <a:rPr lang="en-US" sz="2400" dirty="0" err="1">
                <a:solidFill>
                  <a:srgbClr val="FF0000"/>
                </a:solidFill>
              </a:rPr>
              <a:t>Diketahui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buah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objek</a:t>
            </a:r>
            <a:endParaRPr lang="en-US" sz="2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yang </a:t>
            </a:r>
            <a:r>
              <a:rPr lang="en-US" sz="2400" dirty="0" err="1">
                <a:solidFill>
                  <a:srgbClr val="FF0000"/>
                </a:solidFill>
              </a:rPr>
              <a:t>masing-masing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bobotnya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adalah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w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i="1" dirty="0">
                <a:solidFill>
                  <a:srgbClr val="FF0000"/>
                </a:solidFill>
              </a:rPr>
              <a:t>w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, …, </a:t>
            </a:r>
            <a:r>
              <a:rPr lang="en-US" sz="2400" i="1" dirty="0" err="1">
                <a:solidFill>
                  <a:srgbClr val="FF0000"/>
                </a:solidFill>
              </a:rPr>
              <a:t>w</a:t>
            </a:r>
            <a:r>
              <a:rPr lang="en-US" sz="2400" i="1" baseline="-25000" dirty="0" err="1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. </a:t>
            </a:r>
            <a:r>
              <a:rPr lang="en-US" sz="2400" dirty="0" err="1">
                <a:solidFill>
                  <a:srgbClr val="FF0000"/>
                </a:solidFill>
              </a:rPr>
              <a:t>Tentukan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nilai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i="1" baseline="-25000" dirty="0">
                <a:solidFill>
                  <a:srgbClr val="FF0000"/>
                </a:solidFill>
              </a:rPr>
              <a:t>i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sedemikian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sehingga</a:t>
            </a:r>
            <a:endParaRPr lang="en-US" sz="2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 </a:t>
            </a:r>
          </a:p>
          <a:p>
            <a:pPr>
              <a:buNone/>
            </a:pPr>
            <a:r>
              <a:rPr lang="en-US" sz="2400" i="1" dirty="0" smtClean="0">
                <a:solidFill>
                  <a:srgbClr val="FF0000"/>
                </a:solidFill>
              </a:rPr>
              <a:t>		M </a:t>
            </a:r>
            <a:r>
              <a:rPr lang="en-US" sz="2400" i="1" dirty="0">
                <a:solidFill>
                  <a:srgbClr val="FF0000"/>
                </a:solidFill>
              </a:rPr>
              <a:t>= b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i="1" dirty="0">
                <a:solidFill>
                  <a:srgbClr val="FF0000"/>
                </a:solidFill>
              </a:rPr>
              <a:t>w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i="1" dirty="0">
                <a:solidFill>
                  <a:srgbClr val="FF0000"/>
                </a:solidFill>
              </a:rPr>
              <a:t> + b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i="1" dirty="0">
                <a:solidFill>
                  <a:srgbClr val="FF0000"/>
                </a:solidFill>
              </a:rPr>
              <a:t>w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+ … + </a:t>
            </a:r>
            <a:r>
              <a:rPr lang="en-US" sz="2400" i="1" dirty="0" err="1">
                <a:solidFill>
                  <a:srgbClr val="FF0000"/>
                </a:solidFill>
              </a:rPr>
              <a:t>b</a:t>
            </a:r>
            <a:r>
              <a:rPr lang="en-US" sz="2400" i="1" baseline="-25000" dirty="0" err="1">
                <a:solidFill>
                  <a:srgbClr val="FF0000"/>
                </a:solidFill>
              </a:rPr>
              <a:t>n</a:t>
            </a:r>
            <a:r>
              <a:rPr lang="en-US" sz="2400" i="1" dirty="0" err="1">
                <a:solidFill>
                  <a:srgbClr val="FF0000"/>
                </a:solidFill>
              </a:rPr>
              <a:t>w</a:t>
            </a:r>
            <a:r>
              <a:rPr lang="en-US" sz="2400" i="1" baseline="-25000" dirty="0" err="1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				(1)</a:t>
            </a: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 </a:t>
            </a: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	yang </a:t>
            </a:r>
            <a:r>
              <a:rPr lang="en-US" sz="2400" dirty="0" err="1">
                <a:solidFill>
                  <a:srgbClr val="FF0000"/>
                </a:solidFill>
              </a:rPr>
              <a:t>dalam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hal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ini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i="1" baseline="-25000" dirty="0">
                <a:solidFill>
                  <a:srgbClr val="FF0000"/>
                </a:solidFill>
              </a:rPr>
              <a:t>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bernilai</a:t>
            </a:r>
            <a:r>
              <a:rPr lang="en-US" sz="2400" dirty="0">
                <a:solidFill>
                  <a:srgbClr val="FF0000"/>
                </a:solidFill>
              </a:rPr>
              <a:t> 0 </a:t>
            </a:r>
            <a:r>
              <a:rPr lang="en-US" sz="2400" dirty="0" err="1">
                <a:solidFill>
                  <a:srgbClr val="FF0000"/>
                </a:solidFill>
              </a:rPr>
              <a:t>atau</a:t>
            </a:r>
            <a:r>
              <a:rPr lang="en-US" sz="2400" dirty="0">
                <a:solidFill>
                  <a:srgbClr val="FF0000"/>
                </a:solidFill>
              </a:rPr>
              <a:t> 1. </a:t>
            </a:r>
            <a:r>
              <a:rPr lang="en-US" sz="2400" dirty="0" err="1">
                <a:solidFill>
                  <a:srgbClr val="FF0000"/>
                </a:solidFill>
              </a:rPr>
              <a:t>Jika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i="1" baseline="-25000" dirty="0">
                <a:solidFill>
                  <a:srgbClr val="FF0000"/>
                </a:solidFill>
              </a:rPr>
              <a:t>i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= 1, </a:t>
            </a:r>
            <a:r>
              <a:rPr lang="en-US" sz="2400" dirty="0" err="1">
                <a:solidFill>
                  <a:srgbClr val="FF0000"/>
                </a:solidFill>
              </a:rPr>
              <a:t>berarti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objek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dimasukkan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dalam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knapsack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err="1">
                <a:solidFill>
                  <a:srgbClr val="FF0000"/>
                </a:solidFill>
              </a:rPr>
              <a:t>sebaliknya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jika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i="1" baseline="-25000" dirty="0">
                <a:solidFill>
                  <a:srgbClr val="FF0000"/>
                </a:solidFill>
              </a:rPr>
              <a:t>i</a:t>
            </a:r>
            <a:r>
              <a:rPr lang="en-US" sz="2400" dirty="0">
                <a:solidFill>
                  <a:srgbClr val="FF0000"/>
                </a:solidFill>
              </a:rPr>
              <a:t> = 0, </a:t>
            </a:r>
            <a:r>
              <a:rPr lang="en-US" sz="2400" dirty="0" err="1">
                <a:solidFill>
                  <a:srgbClr val="FF0000"/>
                </a:solidFill>
              </a:rPr>
              <a:t>objek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tidak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dimasukkan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</a:p>
          <a:p>
            <a:pPr lvl="0">
              <a:buNone/>
            </a:pPr>
            <a:endParaRPr lang="en-US" sz="24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i="1" dirty="0" err="1"/>
              <a:t>Implementasi</a:t>
            </a:r>
            <a:r>
              <a:rPr lang="en-US" b="1" i="1" dirty="0"/>
              <a:t> Knapsack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cipherteks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plainteksnya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enkripsi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kriptogram</a:t>
            </a:r>
            <a:r>
              <a:rPr lang="en-US" dirty="0"/>
              <a:t> yang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desimalnya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desimal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</a:t>
            </a:r>
            <a:r>
              <a:rPr lang="en-US" dirty="0" err="1"/>
              <a:t>plainteks</a:t>
            </a:r>
            <a:r>
              <a:rPr lang="en-US" dirty="0"/>
              <a:t> yang </a:t>
            </a:r>
            <a:r>
              <a:rPr lang="en-US" dirty="0" err="1"/>
              <a:t>dienkripsikan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pPr lvl="0"/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menambah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/>
              <a:t>knapsack</a:t>
            </a:r>
            <a:r>
              <a:rPr lang="en-US" dirty="0"/>
              <a:t>,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rahasia</a:t>
            </a:r>
            <a:r>
              <a:rPr lang="en-US" dirty="0"/>
              <a:t> </a:t>
            </a:r>
            <a:r>
              <a:rPr lang="en-US" dirty="0" err="1"/>
              <a:t>seharusnya</a:t>
            </a:r>
            <a:r>
              <a:rPr lang="en-US" dirty="0"/>
              <a:t> paling </a:t>
            </a:r>
            <a:r>
              <a:rPr lang="en-US" dirty="0" err="1"/>
              <a:t>sedikit</a:t>
            </a:r>
            <a:r>
              <a:rPr lang="en-US" dirty="0"/>
              <a:t> 250 </a:t>
            </a:r>
            <a:r>
              <a:rPr lang="en-US" dirty="0" err="1"/>
              <a:t>elemen</a:t>
            </a:r>
            <a:r>
              <a:rPr lang="en-US" dirty="0"/>
              <a:t>,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200 </a:t>
            </a:r>
            <a:r>
              <a:rPr lang="en-US" dirty="0" err="1"/>
              <a:t>sampai</a:t>
            </a:r>
            <a:r>
              <a:rPr lang="en-US" dirty="0"/>
              <a:t> 400 bit </a:t>
            </a:r>
            <a:r>
              <a:rPr lang="en-US" dirty="0" err="1"/>
              <a:t>panjangnya</a:t>
            </a:r>
            <a:r>
              <a:rPr lang="en-US" dirty="0"/>
              <a:t>, </a:t>
            </a:r>
            <a:r>
              <a:rPr lang="en-US" dirty="0" err="1"/>
              <a:t>nilai</a:t>
            </a:r>
            <a:r>
              <a:rPr lang="en-US" dirty="0"/>
              <a:t> modulus </a:t>
            </a:r>
            <a:r>
              <a:rPr lang="en-US" dirty="0" err="1"/>
              <a:t>antara</a:t>
            </a:r>
            <a:r>
              <a:rPr lang="en-US" dirty="0"/>
              <a:t> 100 </a:t>
            </a:r>
            <a:r>
              <a:rPr lang="en-US" dirty="0" err="1"/>
              <a:t>sampai</a:t>
            </a:r>
            <a:r>
              <a:rPr lang="en-US" dirty="0"/>
              <a:t> 200 bit. 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i="1" dirty="0"/>
              <a:t>knapsack</a:t>
            </a:r>
            <a:r>
              <a:rPr lang="en-US" dirty="0"/>
              <a:t> </a:t>
            </a:r>
            <a:r>
              <a:rPr lang="en-US" dirty="0" err="1"/>
              <a:t>sepanjang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dibutuhkan</a:t>
            </a:r>
            <a:r>
              <a:rPr lang="en-US" dirty="0"/>
              <a:t> 10</a:t>
            </a:r>
            <a:r>
              <a:rPr lang="en-US" baseline="30000" dirty="0"/>
              <a:t>46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i="1" dirty="0"/>
              <a:t>brute force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asumsi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juta</a:t>
            </a:r>
            <a:r>
              <a:rPr lang="en-US" dirty="0"/>
              <a:t> </a:t>
            </a:r>
            <a:r>
              <a:rPr lang="en-US" dirty="0" err="1"/>
              <a:t>percobaan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detik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i="1" dirty="0" err="1"/>
              <a:t>Keamanan</a:t>
            </a:r>
            <a:r>
              <a:rPr lang="en-US" b="1" i="1" dirty="0"/>
              <a:t> Knapsack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 err="1"/>
              <a:t>Sayangnya</a:t>
            </a:r>
            <a:r>
              <a:rPr lang="en-US" dirty="0"/>
              <a:t>, </a:t>
            </a:r>
            <a:r>
              <a:rPr lang="en-US" dirty="0" err="1"/>
              <a:t>algoritma</a:t>
            </a:r>
            <a:r>
              <a:rPr lang="en-US" dirty="0"/>
              <a:t> knapsack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i="1" dirty="0"/>
              <a:t>knapsack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dipecahkan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pasangan</a:t>
            </a:r>
            <a:r>
              <a:rPr lang="en-US" dirty="0"/>
              <a:t>  </a:t>
            </a:r>
            <a:r>
              <a:rPr lang="en-US" dirty="0" err="1"/>
              <a:t>kriptografer</a:t>
            </a:r>
            <a:r>
              <a:rPr lang="en-US" dirty="0"/>
              <a:t>  Shamir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Zippel</a:t>
            </a:r>
            <a:r>
              <a:rPr lang="en-US" dirty="0"/>
              <a:t>. 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/>
              <a:t>merumuskan</a:t>
            </a:r>
            <a:r>
              <a:rPr lang="en-US" dirty="0"/>
              <a:t> </a:t>
            </a:r>
            <a:r>
              <a:rPr lang="en-US" dirty="0" err="1"/>
              <a:t>transformasi</a:t>
            </a:r>
            <a:r>
              <a:rPr lang="en-US" dirty="0"/>
              <a:t> yang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merekonstruksi</a:t>
            </a:r>
            <a:r>
              <a:rPr lang="en-US" dirty="0"/>
              <a:t> </a:t>
            </a:r>
            <a:r>
              <a:rPr lang="en-US" i="1" dirty="0" err="1"/>
              <a:t>superincreasing</a:t>
            </a:r>
            <a:r>
              <a:rPr lang="en-US" i="1" dirty="0"/>
              <a:t> knapsack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normal knapsack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 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teori</a:t>
            </a:r>
            <a:r>
              <a:rPr lang="en-US" sz="2600" dirty="0"/>
              <a:t> </a:t>
            </a:r>
            <a:r>
              <a:rPr lang="en-US" sz="2600" dirty="0" err="1"/>
              <a:t>algoritma</a:t>
            </a:r>
            <a:r>
              <a:rPr lang="en-US" sz="2600" dirty="0"/>
              <a:t>, </a:t>
            </a:r>
            <a:r>
              <a:rPr lang="en-US" sz="2600" dirty="0" err="1"/>
              <a:t>persoalan</a:t>
            </a:r>
            <a:r>
              <a:rPr lang="en-US" sz="2600" dirty="0"/>
              <a:t> </a:t>
            </a:r>
            <a:r>
              <a:rPr lang="en-US" sz="2600" i="1" dirty="0"/>
              <a:t>knapsack</a:t>
            </a:r>
            <a:r>
              <a:rPr lang="en-US" sz="2600" dirty="0"/>
              <a:t> </a:t>
            </a:r>
            <a:r>
              <a:rPr lang="en-US" sz="2600" dirty="0" err="1"/>
              <a:t>termasuk</a:t>
            </a:r>
            <a:r>
              <a:rPr lang="en-US" sz="2600" dirty="0"/>
              <a:t>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kelompok</a:t>
            </a:r>
            <a:r>
              <a:rPr lang="en-US" sz="2600" dirty="0"/>
              <a:t> </a:t>
            </a:r>
            <a:r>
              <a:rPr lang="en-US" sz="2600" i="1" dirty="0"/>
              <a:t>NP-complete</a:t>
            </a:r>
            <a:r>
              <a:rPr lang="en-US" sz="2600" dirty="0"/>
              <a:t>. </a:t>
            </a:r>
            <a:endParaRPr lang="en-US" sz="2600" dirty="0" smtClean="0"/>
          </a:p>
          <a:p>
            <a:pPr lvl="0"/>
            <a:endParaRPr lang="en-US" sz="2600" dirty="0"/>
          </a:p>
          <a:p>
            <a:pPr lvl="0"/>
            <a:r>
              <a:rPr lang="en-US" sz="2600" dirty="0" err="1" smtClean="0"/>
              <a:t>Persoalan</a:t>
            </a:r>
            <a:r>
              <a:rPr lang="en-US" sz="2600" dirty="0" smtClean="0"/>
              <a:t> </a:t>
            </a:r>
            <a:r>
              <a:rPr lang="en-US" sz="2600" dirty="0"/>
              <a:t>yang </a:t>
            </a:r>
            <a:r>
              <a:rPr lang="en-US" sz="2600" dirty="0" err="1"/>
              <a:t>termasuk</a:t>
            </a:r>
            <a:r>
              <a:rPr lang="en-US" sz="2600" dirty="0"/>
              <a:t> </a:t>
            </a:r>
            <a:r>
              <a:rPr lang="en-US" sz="2600" i="1" dirty="0"/>
              <a:t>NP-complete </a:t>
            </a:r>
            <a:r>
              <a:rPr lang="en-US" sz="2600" dirty="0" err="1"/>
              <a:t>tidak</a:t>
            </a:r>
            <a:r>
              <a:rPr lang="en-US" sz="2600" dirty="0"/>
              <a:t> </a:t>
            </a:r>
            <a:r>
              <a:rPr lang="en-US" sz="2600" dirty="0" err="1"/>
              <a:t>dapat</a:t>
            </a:r>
            <a:r>
              <a:rPr lang="en-US" sz="2600" dirty="0"/>
              <a:t> </a:t>
            </a:r>
            <a:r>
              <a:rPr lang="en-US" sz="2600" dirty="0" err="1"/>
              <a:t>dipecahkan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orde</a:t>
            </a:r>
            <a:r>
              <a:rPr lang="en-US" sz="2600" dirty="0"/>
              <a:t> </a:t>
            </a:r>
            <a:r>
              <a:rPr lang="en-US" sz="2600" dirty="0" err="1"/>
              <a:t>waktu</a:t>
            </a:r>
            <a:r>
              <a:rPr lang="en-US" sz="2600" dirty="0"/>
              <a:t> </a:t>
            </a:r>
            <a:r>
              <a:rPr lang="en-US" sz="2600" dirty="0" err="1"/>
              <a:t>polinomial</a:t>
            </a:r>
            <a:r>
              <a:rPr lang="en-US" sz="2600" dirty="0"/>
              <a:t>. </a:t>
            </a:r>
          </a:p>
          <a:p>
            <a:pPr>
              <a:buNone/>
            </a:pPr>
            <a:r>
              <a:rPr lang="en-US" sz="2600" dirty="0"/>
              <a:t> </a:t>
            </a:r>
          </a:p>
          <a:p>
            <a:pPr lvl="0"/>
            <a:r>
              <a:rPr lang="en-US" sz="2600" dirty="0" err="1"/>
              <a:t>Ide</a:t>
            </a:r>
            <a:r>
              <a:rPr lang="en-US" sz="2600" dirty="0"/>
              <a:t> </a:t>
            </a:r>
            <a:r>
              <a:rPr lang="en-US" sz="2600" dirty="0" err="1"/>
              <a:t>dasar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algoritma</a:t>
            </a:r>
            <a:r>
              <a:rPr lang="en-US" sz="2600" dirty="0"/>
              <a:t> </a:t>
            </a:r>
            <a:r>
              <a:rPr lang="en-US" sz="2600" i="1" dirty="0"/>
              <a:t>knapsack</a:t>
            </a:r>
            <a:r>
              <a:rPr lang="en-US" sz="2600" dirty="0"/>
              <a:t> </a:t>
            </a:r>
            <a:r>
              <a:rPr lang="en-US" sz="2600" dirty="0" err="1"/>
              <a:t>adalah</a:t>
            </a:r>
            <a:r>
              <a:rPr lang="en-US" sz="2600" dirty="0"/>
              <a:t> </a:t>
            </a:r>
            <a:r>
              <a:rPr lang="en-US" sz="2600" dirty="0" err="1"/>
              <a:t>mengkodekan</a:t>
            </a:r>
            <a:r>
              <a:rPr lang="en-US" sz="2600" dirty="0"/>
              <a:t> </a:t>
            </a:r>
            <a:r>
              <a:rPr lang="en-US" sz="2600" dirty="0" err="1"/>
              <a:t>pesan</a:t>
            </a:r>
            <a:r>
              <a:rPr lang="en-US" sz="2600" dirty="0"/>
              <a:t> </a:t>
            </a:r>
            <a:r>
              <a:rPr lang="en-US" sz="2600" dirty="0" err="1"/>
              <a:t>sebagai</a:t>
            </a:r>
            <a:r>
              <a:rPr lang="en-US" sz="2600" dirty="0"/>
              <a:t> </a:t>
            </a:r>
            <a:r>
              <a:rPr lang="en-US" sz="2600" dirty="0" err="1"/>
              <a:t>rangkaian</a:t>
            </a:r>
            <a:r>
              <a:rPr lang="en-US" sz="2600" dirty="0"/>
              <a:t> </a:t>
            </a:r>
            <a:r>
              <a:rPr lang="en-US" sz="2600" dirty="0" err="1"/>
              <a:t>solusi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persoalan</a:t>
            </a:r>
            <a:r>
              <a:rPr lang="en-US" sz="2600" dirty="0"/>
              <a:t> </a:t>
            </a:r>
            <a:r>
              <a:rPr lang="en-US" sz="2600" i="1" dirty="0"/>
              <a:t>knapsack</a:t>
            </a:r>
            <a:r>
              <a:rPr lang="en-US" sz="2600" dirty="0"/>
              <a:t>. </a:t>
            </a:r>
            <a:endParaRPr lang="en-US" sz="2600" dirty="0" smtClean="0"/>
          </a:p>
          <a:p>
            <a:pPr lvl="0"/>
            <a:endParaRPr lang="en-US" sz="2600" dirty="0"/>
          </a:p>
          <a:p>
            <a:pPr lvl="0"/>
            <a:r>
              <a:rPr lang="en-US" sz="2600" dirty="0" err="1" smtClean="0"/>
              <a:t>Setiap</a:t>
            </a:r>
            <a:r>
              <a:rPr lang="en-US" sz="2600" dirty="0" smtClean="0"/>
              <a:t> </a:t>
            </a:r>
            <a:r>
              <a:rPr lang="en-US" sz="2600" dirty="0" err="1"/>
              <a:t>bobot</a:t>
            </a:r>
            <a:r>
              <a:rPr lang="en-US" sz="2600" dirty="0"/>
              <a:t> </a:t>
            </a:r>
            <a:r>
              <a:rPr lang="en-US" sz="2600" i="1" dirty="0" err="1"/>
              <a:t>w</a:t>
            </a:r>
            <a:r>
              <a:rPr lang="en-US" sz="2600" i="1" baseline="-25000" dirty="0" err="1"/>
              <a:t>i</a:t>
            </a:r>
            <a:r>
              <a:rPr lang="en-US" sz="2600" i="1" dirty="0"/>
              <a:t> </a:t>
            </a:r>
            <a:r>
              <a:rPr lang="en-US" sz="2600" dirty="0" err="1"/>
              <a:t>di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persoalan</a:t>
            </a:r>
            <a:r>
              <a:rPr lang="en-US" sz="2600" dirty="0"/>
              <a:t> </a:t>
            </a:r>
            <a:r>
              <a:rPr lang="en-US" sz="2600" i="1" dirty="0"/>
              <a:t>knapsack</a:t>
            </a:r>
            <a:r>
              <a:rPr lang="en-US" sz="2600" dirty="0"/>
              <a:t> </a:t>
            </a:r>
            <a:r>
              <a:rPr lang="en-US" sz="2600" dirty="0" err="1"/>
              <a:t>merupakan</a:t>
            </a:r>
            <a:r>
              <a:rPr lang="en-US" sz="2600" dirty="0"/>
              <a:t> </a:t>
            </a:r>
            <a:r>
              <a:rPr lang="en-US" sz="2600" dirty="0" err="1"/>
              <a:t>kunci</a:t>
            </a:r>
            <a:r>
              <a:rPr lang="en-US" sz="2600" dirty="0"/>
              <a:t> </a:t>
            </a:r>
            <a:r>
              <a:rPr lang="en-US" sz="2600" dirty="0" err="1"/>
              <a:t>rahasia</a:t>
            </a:r>
            <a:r>
              <a:rPr lang="en-US" sz="2600" dirty="0"/>
              <a:t>, </a:t>
            </a:r>
            <a:r>
              <a:rPr lang="en-US" sz="2600" dirty="0" err="1"/>
              <a:t>sedangkan</a:t>
            </a:r>
            <a:r>
              <a:rPr lang="en-US" sz="2600" dirty="0"/>
              <a:t> bit-bit </a:t>
            </a:r>
            <a:r>
              <a:rPr lang="en-US" sz="2600" dirty="0" err="1"/>
              <a:t>plainteks</a:t>
            </a:r>
            <a:r>
              <a:rPr lang="en-US" sz="2600" dirty="0"/>
              <a:t> </a:t>
            </a:r>
            <a:r>
              <a:rPr lang="en-US" sz="2600" dirty="0" err="1"/>
              <a:t>menyatakan</a:t>
            </a:r>
            <a:r>
              <a:rPr lang="en-US" sz="2600" dirty="0"/>
              <a:t> </a:t>
            </a:r>
            <a:r>
              <a:rPr lang="en-US" sz="2600" i="1" dirty="0"/>
              <a:t>b</a:t>
            </a:r>
            <a:r>
              <a:rPr lang="en-US" sz="2600" i="1" baseline="-25000" dirty="0"/>
              <a:t>i</a:t>
            </a:r>
            <a:r>
              <a:rPr lang="en-US" sz="2600" dirty="0"/>
              <a:t>. </a:t>
            </a:r>
          </a:p>
          <a:p>
            <a:pPr>
              <a:buNone/>
            </a:pPr>
            <a:r>
              <a:rPr lang="en-US" dirty="0"/>
              <a:t> 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 err="1"/>
              <a:t>Contoh</a:t>
            </a:r>
            <a:r>
              <a:rPr lang="en-US" b="1" dirty="0"/>
              <a:t> 1</a:t>
            </a:r>
            <a:r>
              <a:rPr lang="en-US" dirty="0"/>
              <a:t>:  </a:t>
            </a: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= 6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w</a:t>
            </a:r>
            <a:r>
              <a:rPr lang="en-US" baseline="-25000" dirty="0"/>
              <a:t>1</a:t>
            </a:r>
            <a:r>
              <a:rPr lang="en-US" dirty="0"/>
              <a:t> = 1, </a:t>
            </a:r>
            <a:r>
              <a:rPr lang="en-US" i="1" dirty="0"/>
              <a:t>w</a:t>
            </a:r>
            <a:r>
              <a:rPr lang="en-US" baseline="-25000" dirty="0"/>
              <a:t>2</a:t>
            </a:r>
            <a:r>
              <a:rPr lang="en-US" dirty="0"/>
              <a:t> = 5, </a:t>
            </a:r>
            <a:r>
              <a:rPr lang="en-US" i="1" dirty="0"/>
              <a:t>w</a:t>
            </a:r>
            <a:r>
              <a:rPr lang="en-US" baseline="-25000" dirty="0"/>
              <a:t>3</a:t>
            </a:r>
            <a:r>
              <a:rPr lang="en-US" dirty="0"/>
              <a:t> = 6, </a:t>
            </a:r>
            <a:r>
              <a:rPr lang="en-US" dirty="0" smtClean="0"/>
              <a:t> </a:t>
            </a:r>
            <a:r>
              <a:rPr lang="en-US" i="1" dirty="0" smtClean="0"/>
              <a:t>w</a:t>
            </a:r>
            <a:r>
              <a:rPr lang="en-US" baseline="-25000" dirty="0" smtClean="0"/>
              <a:t>4</a:t>
            </a:r>
            <a:r>
              <a:rPr lang="en-US" dirty="0" smtClean="0"/>
              <a:t> </a:t>
            </a:r>
            <a:r>
              <a:rPr lang="en-US" dirty="0"/>
              <a:t>= 11, </a:t>
            </a:r>
            <a:r>
              <a:rPr lang="en-US" i="1" dirty="0"/>
              <a:t>w</a:t>
            </a:r>
            <a:r>
              <a:rPr lang="en-US" baseline="-25000" dirty="0"/>
              <a:t>5</a:t>
            </a:r>
            <a:r>
              <a:rPr lang="en-US" dirty="0"/>
              <a:t> = 14,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w</a:t>
            </a:r>
            <a:r>
              <a:rPr lang="en-US" baseline="-25000" dirty="0"/>
              <a:t>6</a:t>
            </a:r>
            <a:r>
              <a:rPr lang="en-US" dirty="0"/>
              <a:t> = 20.</a:t>
            </a:r>
          </a:p>
          <a:p>
            <a:pPr>
              <a:buNone/>
            </a:pPr>
            <a:r>
              <a:rPr lang="en-US" dirty="0"/>
              <a:t> </a:t>
            </a:r>
            <a:r>
              <a:rPr lang="en-US" b="1" dirty="0" err="1" smtClean="0"/>
              <a:t>Plainteks</a:t>
            </a:r>
            <a:r>
              <a:rPr lang="en-US" b="1" dirty="0"/>
              <a:t>: </a:t>
            </a:r>
            <a:r>
              <a:rPr lang="en-US" b="1" dirty="0" smtClean="0"/>
              <a:t>	</a:t>
            </a:r>
            <a:r>
              <a:rPr lang="en-US" b="1" dirty="0" smtClean="0">
                <a:solidFill>
                  <a:srgbClr val="FF0000"/>
                </a:solidFill>
              </a:rPr>
              <a:t>111001010110000000011000</a:t>
            </a:r>
            <a:endParaRPr lang="en-US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err="1"/>
              <a:t>Plainteks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yang </a:t>
            </a:r>
            <a:r>
              <a:rPr lang="en-US" dirty="0" err="1"/>
              <a:t>panjangnya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bit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</a:t>
            </a:r>
            <a:r>
              <a:rPr lang="en-US" dirty="0" err="1"/>
              <a:t>dikalikan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 err="1"/>
              <a:t>w</a:t>
            </a:r>
            <a:r>
              <a:rPr lang="en-US" i="1" baseline="-25000" dirty="0" err="1"/>
              <a:t>i</a:t>
            </a:r>
            <a:r>
              <a:rPr lang="en-US" i="1" dirty="0"/>
              <a:t> </a:t>
            </a:r>
            <a:r>
              <a:rPr lang="en-US" dirty="0"/>
              <a:t>yang </a:t>
            </a:r>
            <a:r>
              <a:rPr lang="en-US" dirty="0" err="1"/>
              <a:t>berkorepsonden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(1):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 smtClean="0"/>
              <a:t>	Blok </a:t>
            </a:r>
            <a:r>
              <a:rPr lang="en-US" dirty="0" err="1"/>
              <a:t>plainteks</a:t>
            </a:r>
            <a:r>
              <a:rPr lang="en-US" dirty="0"/>
              <a:t> ke-1	: 111001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Kriptogram</a:t>
            </a:r>
            <a:r>
              <a:rPr lang="en-US" dirty="0"/>
              <a:t>	</a:t>
            </a:r>
            <a:r>
              <a:rPr lang="en-US" dirty="0" smtClean="0"/>
              <a:t>	: </a:t>
            </a:r>
            <a:r>
              <a:rPr lang="en-US" dirty="0"/>
              <a:t>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1)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5)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6)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20) </a:t>
            </a:r>
            <a:r>
              <a:rPr lang="en-US" dirty="0" smtClean="0"/>
              <a:t>  </a:t>
            </a:r>
            <a:r>
              <a:rPr lang="en-US" dirty="0"/>
              <a:t>= 32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 </a:t>
            </a:r>
            <a:r>
              <a:rPr lang="en-US" dirty="0" smtClean="0"/>
              <a:t>	Blok </a:t>
            </a:r>
            <a:r>
              <a:rPr lang="en-US" dirty="0" err="1"/>
              <a:t>plainteks</a:t>
            </a:r>
            <a:r>
              <a:rPr lang="en-US" dirty="0"/>
              <a:t> ke-2	: 010110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Kriptogram</a:t>
            </a:r>
            <a:r>
              <a:rPr lang="en-US" dirty="0"/>
              <a:t>	</a:t>
            </a:r>
            <a:r>
              <a:rPr lang="en-US" dirty="0" smtClean="0"/>
              <a:t>	: </a:t>
            </a:r>
            <a:r>
              <a:rPr lang="en-US" dirty="0"/>
              <a:t>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5)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11)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14) = 30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 smtClean="0"/>
              <a:t>	Blok </a:t>
            </a:r>
            <a:r>
              <a:rPr lang="en-US" dirty="0" err="1"/>
              <a:t>plainteks</a:t>
            </a:r>
            <a:r>
              <a:rPr lang="en-US" dirty="0"/>
              <a:t> ke-3	: 000000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Kriptogram</a:t>
            </a:r>
            <a:r>
              <a:rPr lang="en-US" dirty="0"/>
              <a:t>	</a:t>
            </a:r>
            <a:r>
              <a:rPr lang="en-US" dirty="0" smtClean="0"/>
              <a:t>	: </a:t>
            </a:r>
            <a:r>
              <a:rPr lang="en-US" dirty="0"/>
              <a:t>0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dirty="0" smtClean="0"/>
              <a:t>Blok </a:t>
            </a:r>
            <a:r>
              <a:rPr lang="en-US" dirty="0" err="1"/>
              <a:t>plainteks</a:t>
            </a:r>
            <a:r>
              <a:rPr lang="en-US" dirty="0"/>
              <a:t> ke-4	: 011000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Kriptogram</a:t>
            </a:r>
            <a:r>
              <a:rPr lang="en-US" dirty="0"/>
              <a:t>	</a:t>
            </a:r>
            <a:r>
              <a:rPr lang="en-US" dirty="0" smtClean="0"/>
              <a:t>	: </a:t>
            </a:r>
            <a:r>
              <a:rPr lang="en-US" dirty="0"/>
              <a:t>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5)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6) = 11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 err="1" smtClean="0"/>
              <a:t>Jadi</a:t>
            </a:r>
            <a:r>
              <a:rPr lang="en-US" dirty="0"/>
              <a:t>, </a:t>
            </a:r>
            <a:r>
              <a:rPr lang="en-US" dirty="0" err="1"/>
              <a:t>cipherteks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:  </a:t>
            </a:r>
            <a:r>
              <a:rPr lang="en-US" dirty="0">
                <a:solidFill>
                  <a:srgbClr val="FF0000"/>
                </a:solidFill>
              </a:rPr>
              <a:t>32  30  0  11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Autofit/>
          </a:bodyPr>
          <a:lstStyle/>
          <a:p>
            <a:pPr lvl="0"/>
            <a:r>
              <a:rPr lang="en-US" sz="2400" dirty="0" err="1"/>
              <a:t>Sayangnya</a:t>
            </a:r>
            <a:r>
              <a:rPr lang="en-US" sz="2400" dirty="0"/>
              <a:t>,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i="1" dirty="0"/>
              <a:t>knapsack</a:t>
            </a:r>
            <a:r>
              <a:rPr lang="en-US" sz="2400" dirty="0"/>
              <a:t> </a:t>
            </a:r>
            <a:r>
              <a:rPr lang="en-US" sz="2400" dirty="0" err="1"/>
              <a:t>sederhana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enkripsi</a:t>
            </a:r>
            <a:r>
              <a:rPr lang="en-US" sz="2400" dirty="0"/>
              <a:t>, </a:t>
            </a:r>
            <a:r>
              <a:rPr lang="en-US" sz="2400" dirty="0" err="1"/>
              <a:t>tetapi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/>
              <a:t>dekripsi</a:t>
            </a:r>
            <a:r>
              <a:rPr lang="en-US" sz="2400" dirty="0"/>
              <a:t>. </a:t>
            </a:r>
            <a:endParaRPr lang="en-US" sz="2400" dirty="0" smtClean="0"/>
          </a:p>
          <a:p>
            <a:pPr lvl="0"/>
            <a:endParaRPr lang="en-US" sz="2400" dirty="0"/>
          </a:p>
          <a:p>
            <a:pPr lvl="0"/>
            <a:r>
              <a:rPr lang="en-US" sz="2400" dirty="0" err="1" smtClean="0"/>
              <a:t>Misalnya</a:t>
            </a:r>
            <a:r>
              <a:rPr lang="en-US" sz="2400" dirty="0"/>
              <a:t>,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kriptogram</a:t>
            </a:r>
            <a:r>
              <a:rPr lang="en-US" sz="2400" dirty="0"/>
              <a:t> = 32,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i="1" dirty="0"/>
              <a:t>b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b</a:t>
            </a:r>
            <a:r>
              <a:rPr lang="en-US" sz="2400" baseline="-25000" dirty="0"/>
              <a:t>2</a:t>
            </a:r>
            <a:r>
              <a:rPr lang="en-US" sz="2400" dirty="0"/>
              <a:t>, …, </a:t>
            </a:r>
            <a:r>
              <a:rPr lang="en-US" sz="2400" i="1" dirty="0"/>
              <a:t>b</a:t>
            </a:r>
            <a:r>
              <a:rPr lang="en-US" sz="2400" baseline="-25000" dirty="0"/>
              <a:t>6</a:t>
            </a:r>
            <a:r>
              <a:rPr lang="en-US" sz="2400" dirty="0"/>
              <a:t> </a:t>
            </a:r>
            <a:r>
              <a:rPr lang="en-US" sz="2400" dirty="0" err="1"/>
              <a:t>sedemikian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</a:p>
          <a:p>
            <a:pPr>
              <a:buNone/>
            </a:pPr>
            <a:r>
              <a:rPr lang="en-US" sz="2400" dirty="0"/>
              <a:t> </a:t>
            </a:r>
          </a:p>
          <a:p>
            <a:pPr>
              <a:buNone/>
            </a:pPr>
            <a:r>
              <a:rPr lang="en-US" sz="2400" dirty="0" smtClean="0"/>
              <a:t>		32</a:t>
            </a:r>
            <a:r>
              <a:rPr lang="en-US" sz="2400" i="1" dirty="0"/>
              <a:t>= b</a:t>
            </a:r>
            <a:r>
              <a:rPr lang="en-US" sz="2400" baseline="-25000" dirty="0"/>
              <a:t>1</a:t>
            </a:r>
            <a:r>
              <a:rPr lang="en-US" sz="2400" i="1" dirty="0"/>
              <a:t> + </a:t>
            </a:r>
            <a:r>
              <a:rPr lang="en-US" sz="2400" dirty="0"/>
              <a:t>5</a:t>
            </a:r>
            <a:r>
              <a:rPr lang="en-US" sz="2400" i="1" dirty="0"/>
              <a:t>b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i="1" dirty="0"/>
              <a:t>+ </a:t>
            </a:r>
            <a:r>
              <a:rPr lang="en-US" sz="2400" dirty="0"/>
              <a:t>6</a:t>
            </a:r>
            <a:r>
              <a:rPr lang="en-US" sz="2400" i="1" dirty="0"/>
              <a:t>b</a:t>
            </a:r>
            <a:r>
              <a:rPr lang="en-US" sz="2400" baseline="-25000" dirty="0"/>
              <a:t>3</a:t>
            </a:r>
            <a:r>
              <a:rPr lang="en-US" sz="2400" dirty="0"/>
              <a:t> + 11</a:t>
            </a:r>
            <a:r>
              <a:rPr lang="en-US" sz="2400" i="1" dirty="0"/>
              <a:t>b</a:t>
            </a:r>
            <a:r>
              <a:rPr lang="en-US" sz="2400" baseline="-25000" dirty="0"/>
              <a:t>4</a:t>
            </a:r>
            <a:r>
              <a:rPr lang="en-US" sz="2400" dirty="0"/>
              <a:t> + 14</a:t>
            </a:r>
            <a:r>
              <a:rPr lang="en-US" sz="2400" i="1" dirty="0"/>
              <a:t>b</a:t>
            </a:r>
            <a:r>
              <a:rPr lang="en-US" sz="2400" baseline="-25000" dirty="0"/>
              <a:t>5</a:t>
            </a:r>
            <a:r>
              <a:rPr lang="en-US" sz="2400" dirty="0"/>
              <a:t> + 20</a:t>
            </a:r>
            <a:r>
              <a:rPr lang="en-US" sz="2400" i="1" dirty="0"/>
              <a:t>b</a:t>
            </a:r>
            <a:r>
              <a:rPr lang="en-US" sz="2400" baseline="-25000" dirty="0"/>
              <a:t>6</a:t>
            </a:r>
            <a:r>
              <a:rPr lang="en-US" sz="2400" dirty="0"/>
              <a:t> 		(2)</a:t>
            </a:r>
          </a:p>
          <a:p>
            <a:pPr>
              <a:buNone/>
            </a:pPr>
            <a:r>
              <a:rPr lang="en-US" sz="2400" dirty="0"/>
              <a:t> </a:t>
            </a:r>
          </a:p>
          <a:p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(2)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dipecahkan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orde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polinomial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semakin</a:t>
            </a:r>
            <a:r>
              <a:rPr lang="en-US" sz="2400" dirty="0"/>
              <a:t> </a:t>
            </a:r>
            <a:r>
              <a:rPr lang="en-US" sz="2400" dirty="0" err="1"/>
              <a:t>besarnya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 (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catatan</a:t>
            </a:r>
            <a:r>
              <a:rPr lang="en-US" sz="2400" dirty="0"/>
              <a:t> </a:t>
            </a:r>
            <a:r>
              <a:rPr lang="en-US" sz="2400" dirty="0" err="1"/>
              <a:t>barisan</a:t>
            </a:r>
            <a:r>
              <a:rPr lang="en-US" sz="2400" dirty="0"/>
              <a:t> </a:t>
            </a:r>
            <a:r>
              <a:rPr lang="en-US" sz="2400" dirty="0" err="1"/>
              <a:t>bobot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urutan</a:t>
            </a:r>
            <a:r>
              <a:rPr lang="en-US" sz="2400" dirty="0"/>
              <a:t> </a:t>
            </a:r>
            <a:r>
              <a:rPr lang="en-US" sz="2400" dirty="0" err="1"/>
              <a:t>menaik</a:t>
            </a:r>
            <a:r>
              <a:rPr lang="en-US" sz="2400" dirty="0"/>
              <a:t>).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 smtClean="0"/>
              <a:t>Namun</a:t>
            </a:r>
            <a:r>
              <a:rPr lang="en-US" sz="2400" dirty="0"/>
              <a:t>,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inilah</a:t>
            </a:r>
            <a:r>
              <a:rPr lang="en-US" sz="2400" dirty="0"/>
              <a:t> yang </a:t>
            </a:r>
            <a:r>
              <a:rPr lang="en-US" sz="2400" dirty="0" err="1"/>
              <a:t>dijadikan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kekuatan</a:t>
            </a:r>
            <a:r>
              <a:rPr lang="en-US" sz="2400" dirty="0"/>
              <a:t> 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i="1" dirty="0"/>
              <a:t>knapsack</a:t>
            </a:r>
            <a:r>
              <a:rPr lang="en-US" sz="2400" dirty="0"/>
              <a:t>.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err="1"/>
              <a:t>Superincreasing</a:t>
            </a:r>
            <a:r>
              <a:rPr lang="en-US" b="1" i="1" dirty="0"/>
              <a:t> </a:t>
            </a:r>
            <a:r>
              <a:rPr lang="en-US" b="1" i="1" dirty="0" smtClean="0"/>
              <a:t>Knapsack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Autofit/>
          </a:bodyPr>
          <a:lstStyle/>
          <a:p>
            <a:pPr lvl="0"/>
            <a:r>
              <a:rPr lang="en-US" sz="2200" i="1" dirty="0" err="1"/>
              <a:t>Superincreasing</a:t>
            </a:r>
            <a:r>
              <a:rPr lang="en-US" sz="2200" i="1" dirty="0"/>
              <a:t> knapsack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</a:t>
            </a:r>
            <a:r>
              <a:rPr lang="en-US" sz="2200" dirty="0" err="1"/>
              <a:t>persoalan</a:t>
            </a:r>
            <a:r>
              <a:rPr lang="en-US" sz="2200" dirty="0"/>
              <a:t> </a:t>
            </a:r>
            <a:r>
              <a:rPr lang="en-US" sz="2200" i="1" dirty="0"/>
              <a:t>knapsack</a:t>
            </a:r>
            <a:r>
              <a:rPr lang="en-US" sz="2200" dirty="0"/>
              <a:t> yang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dipecahkan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orde</a:t>
            </a:r>
            <a:r>
              <a:rPr lang="en-US" sz="2200" dirty="0"/>
              <a:t> </a:t>
            </a:r>
            <a:r>
              <a:rPr lang="en-US" sz="2200" i="1" dirty="0"/>
              <a:t>O</a:t>
            </a:r>
            <a:r>
              <a:rPr lang="en-US" sz="2200" dirty="0"/>
              <a:t>(</a:t>
            </a:r>
            <a:r>
              <a:rPr lang="en-US" sz="2200" i="1" dirty="0"/>
              <a:t>n</a:t>
            </a:r>
            <a:r>
              <a:rPr lang="en-US" sz="2200" dirty="0"/>
              <a:t>) (</a:t>
            </a:r>
            <a:r>
              <a:rPr lang="en-US" sz="2200" dirty="0" err="1"/>
              <a:t>jadi</a:t>
            </a:r>
            <a:r>
              <a:rPr lang="en-US" sz="2200" dirty="0"/>
              <a:t>, </a:t>
            </a:r>
            <a:r>
              <a:rPr lang="en-US" sz="2200" dirty="0" err="1"/>
              <a:t>polinomial</a:t>
            </a:r>
            <a:r>
              <a:rPr lang="en-US" sz="2200" dirty="0"/>
              <a:t>). </a:t>
            </a:r>
            <a:endParaRPr lang="en-US" sz="2200" dirty="0" smtClean="0"/>
          </a:p>
          <a:p>
            <a:pPr lvl="0"/>
            <a:r>
              <a:rPr lang="en-US" sz="2200" dirty="0" err="1" smtClean="0"/>
              <a:t>Ini</a:t>
            </a:r>
            <a:r>
              <a:rPr lang="en-US" sz="2200" dirty="0" smtClean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</a:t>
            </a:r>
            <a:r>
              <a:rPr lang="en-US" sz="2200" dirty="0" err="1"/>
              <a:t>persoalan</a:t>
            </a:r>
            <a:r>
              <a:rPr lang="en-US" sz="2200" dirty="0"/>
              <a:t> </a:t>
            </a:r>
            <a:r>
              <a:rPr lang="en-US" sz="2200" i="1" dirty="0"/>
              <a:t>knapsack</a:t>
            </a:r>
            <a:r>
              <a:rPr lang="en-US" sz="2200" dirty="0"/>
              <a:t> yang </a:t>
            </a:r>
            <a:r>
              <a:rPr lang="en-US" sz="2200" dirty="0" err="1"/>
              <a:t>mudah</a:t>
            </a:r>
            <a:r>
              <a:rPr lang="en-US" sz="2200" dirty="0"/>
              <a:t> </a:t>
            </a:r>
            <a:r>
              <a:rPr lang="en-US" sz="2200" dirty="0" err="1"/>
              <a:t>sehingga</a:t>
            </a:r>
            <a:r>
              <a:rPr lang="en-US" sz="2200" dirty="0"/>
              <a:t>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disukai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dijadikan</a:t>
            </a:r>
            <a:r>
              <a:rPr lang="en-US" sz="2200" dirty="0"/>
              <a:t> </a:t>
            </a:r>
            <a:r>
              <a:rPr lang="en-US" sz="2200" dirty="0" err="1"/>
              <a:t>sebagai</a:t>
            </a:r>
            <a:r>
              <a:rPr lang="en-US" sz="2200" dirty="0"/>
              <a:t> </a:t>
            </a:r>
            <a:r>
              <a:rPr lang="en-US" sz="2200" dirty="0" err="1"/>
              <a:t>algoritma</a:t>
            </a:r>
            <a:r>
              <a:rPr lang="en-US" sz="2200" dirty="0"/>
              <a:t> </a:t>
            </a:r>
            <a:r>
              <a:rPr lang="en-US" sz="2200" dirty="0" err="1"/>
              <a:t>kriptografi</a:t>
            </a:r>
            <a:r>
              <a:rPr lang="en-US" sz="2200" dirty="0"/>
              <a:t> yang </a:t>
            </a:r>
            <a:r>
              <a:rPr lang="en-US" sz="2200" dirty="0" err="1"/>
              <a:t>kuat</a:t>
            </a:r>
            <a:r>
              <a:rPr lang="en-US" sz="2200" dirty="0"/>
              <a:t>.</a:t>
            </a:r>
          </a:p>
          <a:p>
            <a:pPr>
              <a:buNone/>
            </a:pPr>
            <a:r>
              <a:rPr lang="en-US" sz="2200" dirty="0"/>
              <a:t> </a:t>
            </a:r>
          </a:p>
          <a:p>
            <a:pPr lvl="0"/>
            <a:r>
              <a:rPr lang="en-US" sz="2200" dirty="0" err="1"/>
              <a:t>Jika</a:t>
            </a:r>
            <a:r>
              <a:rPr lang="en-US" sz="2200" dirty="0"/>
              <a:t> </a:t>
            </a:r>
            <a:r>
              <a:rPr lang="en-US" sz="2200" dirty="0" err="1"/>
              <a:t>senarai</a:t>
            </a:r>
            <a:r>
              <a:rPr lang="en-US" sz="2200" dirty="0"/>
              <a:t> </a:t>
            </a:r>
            <a:r>
              <a:rPr lang="en-US" sz="2200" dirty="0" err="1"/>
              <a:t>bobot</a:t>
            </a:r>
            <a:r>
              <a:rPr lang="en-US" sz="2200" dirty="0"/>
              <a:t> </a:t>
            </a:r>
            <a:r>
              <a:rPr lang="en-US" sz="2200" dirty="0" err="1"/>
              <a:t>disebut</a:t>
            </a:r>
            <a:r>
              <a:rPr lang="en-US" sz="2200" dirty="0"/>
              <a:t> </a:t>
            </a:r>
            <a:r>
              <a:rPr lang="en-US" sz="2200" dirty="0" err="1"/>
              <a:t>barisan</a:t>
            </a:r>
            <a:r>
              <a:rPr lang="en-US" sz="2200" dirty="0"/>
              <a:t> </a:t>
            </a:r>
            <a:r>
              <a:rPr lang="en-US" sz="2200" i="1" dirty="0" err="1"/>
              <a:t>superincreasing</a:t>
            </a:r>
            <a:r>
              <a:rPr lang="en-US" sz="2200" dirty="0"/>
              <a:t>, </a:t>
            </a:r>
            <a:r>
              <a:rPr lang="en-US" sz="2200" dirty="0" err="1"/>
              <a:t>maka</a:t>
            </a:r>
            <a:r>
              <a:rPr lang="en-US" sz="2200" dirty="0"/>
              <a:t> </a:t>
            </a:r>
            <a:r>
              <a:rPr lang="en-US" sz="2200" dirty="0" err="1"/>
              <a:t>kita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membentuk</a:t>
            </a:r>
            <a:r>
              <a:rPr lang="en-US" sz="2200" dirty="0"/>
              <a:t> </a:t>
            </a:r>
            <a:r>
              <a:rPr lang="en-US" sz="2200" i="1" dirty="0" err="1"/>
              <a:t>superincreasing</a:t>
            </a:r>
            <a:r>
              <a:rPr lang="en-US" sz="2200" i="1" dirty="0"/>
              <a:t> knapsack</a:t>
            </a:r>
            <a:r>
              <a:rPr lang="en-US" sz="2200" dirty="0"/>
              <a:t>. </a:t>
            </a:r>
            <a:endParaRPr lang="en-US" sz="2200" dirty="0" smtClean="0"/>
          </a:p>
          <a:p>
            <a:pPr lvl="0"/>
            <a:endParaRPr lang="en-US" sz="2200" dirty="0"/>
          </a:p>
          <a:p>
            <a:pPr lvl="0"/>
            <a:r>
              <a:rPr lang="en-US" sz="2200" dirty="0" err="1" smtClean="0"/>
              <a:t>Barisan</a:t>
            </a:r>
            <a:r>
              <a:rPr lang="en-US" sz="2200" dirty="0" smtClean="0"/>
              <a:t> </a:t>
            </a:r>
            <a:r>
              <a:rPr lang="en-US" sz="2200" i="1" dirty="0" err="1"/>
              <a:t>superincreasing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</a:t>
            </a:r>
            <a:r>
              <a:rPr lang="en-US" sz="2200" dirty="0" err="1"/>
              <a:t>suatu</a:t>
            </a:r>
            <a:r>
              <a:rPr lang="en-US" sz="2200" dirty="0"/>
              <a:t> </a:t>
            </a:r>
            <a:r>
              <a:rPr lang="en-US" sz="2200" dirty="0" err="1"/>
              <a:t>barisan</a:t>
            </a:r>
            <a:r>
              <a:rPr lang="en-US" sz="2200" dirty="0"/>
              <a:t> </a:t>
            </a:r>
            <a:r>
              <a:rPr lang="en-US" sz="2200" dirty="0" err="1"/>
              <a:t>di</a:t>
            </a:r>
            <a:r>
              <a:rPr lang="en-US" sz="2200" dirty="0"/>
              <a:t> </a:t>
            </a:r>
            <a:r>
              <a:rPr lang="en-US" sz="2200" dirty="0" err="1"/>
              <a:t>mana</a:t>
            </a:r>
            <a:r>
              <a:rPr lang="en-US" sz="2200" dirty="0"/>
              <a:t> </a:t>
            </a:r>
            <a:r>
              <a:rPr lang="en-US" sz="2200" dirty="0" err="1"/>
              <a:t>setiap</a:t>
            </a:r>
            <a:r>
              <a:rPr lang="en-US" sz="2200" dirty="0"/>
              <a:t> </a:t>
            </a:r>
            <a:r>
              <a:rPr lang="en-US" sz="2200" dirty="0" err="1"/>
              <a:t>nilai</a:t>
            </a:r>
            <a:r>
              <a:rPr lang="en-US" sz="2200" dirty="0"/>
              <a:t>  </a:t>
            </a:r>
            <a:r>
              <a:rPr lang="en-US" sz="2200" dirty="0" err="1"/>
              <a:t>di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barisan</a:t>
            </a:r>
            <a:r>
              <a:rPr lang="en-US" sz="2200" dirty="0"/>
              <a:t> </a:t>
            </a:r>
            <a:r>
              <a:rPr lang="en-US" sz="2200" dirty="0" err="1"/>
              <a:t>lebih</a:t>
            </a:r>
            <a:r>
              <a:rPr lang="en-US" sz="2200" dirty="0"/>
              <a:t> </a:t>
            </a:r>
            <a:r>
              <a:rPr lang="en-US" sz="2200" dirty="0" err="1"/>
              <a:t>besar</a:t>
            </a:r>
            <a:r>
              <a:rPr lang="en-US" sz="2200" dirty="0"/>
              <a:t> </a:t>
            </a:r>
            <a:r>
              <a:rPr lang="en-US" sz="2200" dirty="0" err="1"/>
              <a:t>daripada</a:t>
            </a:r>
            <a:r>
              <a:rPr lang="en-US" sz="2200" dirty="0"/>
              <a:t> </a:t>
            </a:r>
            <a:r>
              <a:rPr lang="en-US" sz="2200" dirty="0" err="1"/>
              <a:t>jumlah</a:t>
            </a:r>
            <a:r>
              <a:rPr lang="en-US" sz="2200" dirty="0"/>
              <a:t> </a:t>
            </a:r>
            <a:r>
              <a:rPr lang="en-US" sz="2200" dirty="0" err="1"/>
              <a:t>semua</a:t>
            </a:r>
            <a:r>
              <a:rPr lang="en-US" sz="2200" dirty="0"/>
              <a:t> </a:t>
            </a:r>
            <a:r>
              <a:rPr lang="en-US" sz="2200" dirty="0" err="1"/>
              <a:t>nilai</a:t>
            </a:r>
            <a:r>
              <a:rPr lang="en-US" sz="2200" dirty="0"/>
              <a:t>  </a:t>
            </a:r>
            <a:r>
              <a:rPr lang="en-US" sz="2200" dirty="0" err="1"/>
              <a:t>sebelumnya</a:t>
            </a:r>
            <a:r>
              <a:rPr lang="en-US" sz="2200" dirty="0"/>
              <a:t>. </a:t>
            </a:r>
            <a:endParaRPr lang="en-US" sz="2200" dirty="0" smtClean="0"/>
          </a:p>
          <a:p>
            <a:pPr lvl="0"/>
            <a:r>
              <a:rPr lang="en-US" sz="2200" dirty="0" err="1" smtClean="0"/>
              <a:t>Contoh</a:t>
            </a:r>
            <a:r>
              <a:rPr lang="en-US" sz="2200" dirty="0" smtClean="0"/>
              <a:t>:  {</a:t>
            </a:r>
            <a:r>
              <a:rPr lang="en-US" sz="2200" dirty="0"/>
              <a:t>1, 3, 6, 13, 27, 52} </a:t>
            </a:r>
            <a:r>
              <a:rPr lang="en-US" sz="2200" dirty="0" smtClean="0"/>
              <a:t> </a:t>
            </a:r>
            <a:r>
              <a:rPr lang="en-US" sz="2200" dirty="0" smtClean="0">
                <a:sym typeface="Wingdings" pitchFamily="2" charset="2"/>
              </a:rPr>
              <a:t> </a:t>
            </a:r>
            <a:r>
              <a:rPr lang="en-US" sz="2200" dirty="0" err="1" smtClean="0"/>
              <a:t>barisan</a:t>
            </a:r>
            <a:r>
              <a:rPr lang="en-US" sz="2200" dirty="0" smtClean="0"/>
              <a:t> </a:t>
            </a:r>
            <a:r>
              <a:rPr lang="en-US" sz="2200" i="1" dirty="0" err="1"/>
              <a:t>superincreasing</a:t>
            </a:r>
            <a:r>
              <a:rPr lang="en-US" sz="2200" i="1" dirty="0"/>
              <a:t>, </a:t>
            </a:r>
            <a:endParaRPr lang="en-US" sz="2200" i="1" dirty="0" smtClean="0"/>
          </a:p>
          <a:p>
            <a:pPr lvl="2">
              <a:buNone/>
            </a:pPr>
            <a:r>
              <a:rPr lang="en-US" sz="2200" dirty="0" smtClean="0"/>
              <a:t>	   {</a:t>
            </a:r>
            <a:r>
              <a:rPr lang="en-US" sz="2200" dirty="0"/>
              <a:t>1, 3, 4, 9, 15, 25} </a:t>
            </a:r>
            <a:r>
              <a:rPr lang="en-US" sz="2200" dirty="0" smtClean="0"/>
              <a:t>    </a:t>
            </a:r>
            <a:r>
              <a:rPr lang="en-US" sz="2200" dirty="0" smtClean="0">
                <a:sym typeface="Wingdings" pitchFamily="2" charset="2"/>
              </a:rPr>
              <a:t>  </a:t>
            </a:r>
            <a:r>
              <a:rPr lang="en-US" sz="2200" dirty="0" err="1" smtClean="0"/>
              <a:t>bukan</a:t>
            </a:r>
            <a:r>
              <a:rPr lang="en-US" sz="2200" dirty="0" smtClean="0"/>
              <a:t> </a:t>
            </a:r>
            <a:r>
              <a:rPr lang="en-US" sz="2200" dirty="0" err="1" smtClean="0"/>
              <a:t>barisan</a:t>
            </a:r>
            <a:r>
              <a:rPr lang="en-US" sz="2200" dirty="0" smtClean="0"/>
              <a:t> </a:t>
            </a:r>
            <a:r>
              <a:rPr lang="en-US" sz="2200" i="1" dirty="0" err="1" smtClean="0"/>
              <a:t>superincreasing</a:t>
            </a:r>
            <a:endParaRPr lang="en-US" sz="2200" dirty="0"/>
          </a:p>
          <a:p>
            <a:pPr>
              <a:buNone/>
            </a:pPr>
            <a:r>
              <a:rPr lang="en-US" sz="2200" dirty="0"/>
              <a:t> </a:t>
            </a:r>
          </a:p>
          <a:p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 err="1"/>
              <a:t>superincreasing</a:t>
            </a:r>
            <a:r>
              <a:rPr lang="en-US" i="1" dirty="0"/>
              <a:t> knapsack</a:t>
            </a:r>
            <a:r>
              <a:rPr lang="en-US" dirty="0"/>
              <a:t> (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i="1" dirty="0" err="1"/>
              <a:t>b</a:t>
            </a:r>
            <a:r>
              <a:rPr lang="en-US" i="1" baseline="-25000" dirty="0" err="1"/>
              <a:t>n</a:t>
            </a:r>
            <a:r>
              <a:rPr lang="en-US" dirty="0"/>
              <a:t>)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dicari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(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mendekripsikan</a:t>
            </a:r>
            <a:r>
              <a:rPr lang="en-US" dirty="0"/>
              <a:t> </a:t>
            </a:r>
            <a:r>
              <a:rPr lang="en-US" dirty="0" err="1"/>
              <a:t>cipherteks</a:t>
            </a:r>
            <a:r>
              <a:rPr lang="en-US" dirty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/>
              <a:t>plainteks</a:t>
            </a:r>
            <a:r>
              <a:rPr lang="en-US" dirty="0"/>
              <a:t> </a:t>
            </a:r>
            <a:r>
              <a:rPr lang="en-US" dirty="0" err="1"/>
              <a:t>semula</a:t>
            </a:r>
            <a:r>
              <a:rPr lang="en-US" dirty="0"/>
              <a:t>): 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Jumlahkan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barisan</a:t>
            </a:r>
            <a:r>
              <a:rPr lang="en-US" dirty="0"/>
              <a:t>.</a:t>
            </a:r>
            <a:endParaRPr lang="en-US" sz="2000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Bandingkan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total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barisan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total,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dimasukkan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knapsack</a:t>
            </a:r>
            <a:r>
              <a:rPr lang="en-US" dirty="0"/>
              <a:t>,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dimasukkan</a:t>
            </a:r>
            <a:r>
              <a:rPr lang="en-US" dirty="0"/>
              <a:t>.</a:t>
            </a:r>
            <a:endParaRPr lang="en-US" sz="2000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Kurangi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total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dimasukkan</a:t>
            </a:r>
            <a:r>
              <a:rPr lang="en-US" dirty="0"/>
              <a:t>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bandingkan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total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.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seterusnya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barisan</a:t>
            </a:r>
            <a:r>
              <a:rPr lang="en-US" dirty="0"/>
              <a:t> </a:t>
            </a:r>
            <a:r>
              <a:rPr lang="en-US" dirty="0" err="1"/>
              <a:t>selesai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.</a:t>
            </a:r>
            <a:endParaRPr lang="en-US" sz="2000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total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i="1" dirty="0" err="1"/>
              <a:t>superincreasing</a:t>
            </a:r>
            <a:r>
              <a:rPr lang="en-US" i="1" dirty="0"/>
              <a:t> knapsack</a:t>
            </a:r>
            <a:r>
              <a:rPr lang="en-US" dirty="0"/>
              <a:t> 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solusinya</a:t>
            </a:r>
            <a:r>
              <a:rPr lang="en-US" dirty="0"/>
              <a:t>. 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10000"/>
          </a:bodyPr>
          <a:lstStyle/>
          <a:p>
            <a:r>
              <a:rPr lang="en-US" sz="2600" b="1" dirty="0" err="1"/>
              <a:t>Contoh</a:t>
            </a:r>
            <a:r>
              <a:rPr lang="en-US" sz="2600" b="1" dirty="0"/>
              <a:t> 2</a:t>
            </a:r>
            <a:r>
              <a:rPr lang="en-US" sz="2600" dirty="0"/>
              <a:t>: </a:t>
            </a:r>
            <a:r>
              <a:rPr lang="en-US" sz="2600" dirty="0" err="1"/>
              <a:t>Misalkan</a:t>
            </a:r>
            <a:r>
              <a:rPr lang="en-US" sz="2600" dirty="0"/>
              <a:t> </a:t>
            </a:r>
            <a:r>
              <a:rPr lang="en-US" sz="2600" dirty="0" err="1"/>
              <a:t>bobot-bobot</a:t>
            </a:r>
            <a:r>
              <a:rPr lang="en-US" sz="2600" dirty="0"/>
              <a:t> yang </a:t>
            </a:r>
            <a:r>
              <a:rPr lang="en-US" sz="2600" dirty="0" err="1"/>
              <a:t>membentuk</a:t>
            </a:r>
            <a:r>
              <a:rPr lang="en-US" sz="2600" dirty="0"/>
              <a:t> </a:t>
            </a:r>
            <a:r>
              <a:rPr lang="en-US" sz="2600" dirty="0" err="1"/>
              <a:t>barisan</a:t>
            </a:r>
            <a:r>
              <a:rPr lang="en-US" sz="2600" dirty="0"/>
              <a:t> </a:t>
            </a:r>
            <a:r>
              <a:rPr lang="en-US" sz="2600" i="1" dirty="0" err="1"/>
              <a:t>superincreasing</a:t>
            </a:r>
            <a:r>
              <a:rPr lang="en-US" sz="2600" dirty="0"/>
              <a:t> </a:t>
            </a:r>
            <a:r>
              <a:rPr lang="en-US" sz="2600" dirty="0" err="1"/>
              <a:t>adalah</a:t>
            </a:r>
            <a:r>
              <a:rPr lang="en-US" sz="2600" dirty="0"/>
              <a:t> {2, 3, 6, 13, 27, 52},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diketahui</a:t>
            </a:r>
            <a:r>
              <a:rPr lang="en-US" sz="2600" dirty="0"/>
              <a:t> </a:t>
            </a:r>
            <a:r>
              <a:rPr lang="en-US" sz="2600" dirty="0" err="1"/>
              <a:t>bobot</a:t>
            </a:r>
            <a:r>
              <a:rPr lang="en-US" sz="2600" dirty="0"/>
              <a:t> </a:t>
            </a:r>
            <a:r>
              <a:rPr lang="en-US" sz="2600" i="1" dirty="0"/>
              <a:t>knapsack</a:t>
            </a:r>
            <a:r>
              <a:rPr lang="en-US" sz="2600" dirty="0"/>
              <a:t> (</a:t>
            </a:r>
            <a:r>
              <a:rPr lang="en-US" sz="2600" i="1" dirty="0"/>
              <a:t>M</a:t>
            </a:r>
            <a:r>
              <a:rPr lang="en-US" sz="2600" dirty="0"/>
              <a:t>) = 70. Kita </a:t>
            </a:r>
            <a:r>
              <a:rPr lang="en-US" sz="2600" dirty="0" err="1"/>
              <a:t>akan</a:t>
            </a:r>
            <a:r>
              <a:rPr lang="en-US" sz="2600" dirty="0"/>
              <a:t> </a:t>
            </a:r>
            <a:r>
              <a:rPr lang="en-US" sz="2600" dirty="0" err="1"/>
              <a:t>mencari</a:t>
            </a:r>
            <a:r>
              <a:rPr lang="en-US" sz="2600" dirty="0"/>
              <a:t> </a:t>
            </a:r>
            <a:r>
              <a:rPr lang="en-US" sz="2600" i="1" dirty="0"/>
              <a:t>b</a:t>
            </a:r>
            <a:r>
              <a:rPr lang="en-US" sz="2600" baseline="-25000" dirty="0"/>
              <a:t>1</a:t>
            </a:r>
            <a:r>
              <a:rPr lang="en-US" sz="2600" dirty="0"/>
              <a:t>, </a:t>
            </a:r>
            <a:r>
              <a:rPr lang="en-US" sz="2600" i="1" dirty="0"/>
              <a:t>b</a:t>
            </a:r>
            <a:r>
              <a:rPr lang="en-US" sz="2600" baseline="-25000" dirty="0"/>
              <a:t>2</a:t>
            </a:r>
            <a:r>
              <a:rPr lang="en-US" sz="2600" dirty="0"/>
              <a:t>, …, </a:t>
            </a:r>
            <a:r>
              <a:rPr lang="en-US" sz="2600" i="1" dirty="0"/>
              <a:t>b</a:t>
            </a:r>
            <a:r>
              <a:rPr lang="en-US" sz="2600" baseline="-25000" dirty="0"/>
              <a:t>6</a:t>
            </a:r>
            <a:r>
              <a:rPr lang="en-US" sz="2600" dirty="0"/>
              <a:t> </a:t>
            </a:r>
            <a:r>
              <a:rPr lang="en-US" sz="2600" dirty="0" err="1"/>
              <a:t>sedemikian</a:t>
            </a:r>
            <a:r>
              <a:rPr lang="en-US" sz="2600" dirty="0"/>
              <a:t> </a:t>
            </a:r>
            <a:r>
              <a:rPr lang="en-US" sz="2600" dirty="0" err="1"/>
              <a:t>sehingga</a:t>
            </a:r>
            <a:endParaRPr lang="en-US" sz="2600" dirty="0"/>
          </a:p>
          <a:p>
            <a:pPr>
              <a:buNone/>
            </a:pPr>
            <a:r>
              <a:rPr lang="en-US" sz="2600" dirty="0" smtClean="0"/>
              <a:t>		70</a:t>
            </a:r>
            <a:r>
              <a:rPr lang="en-US" sz="2600" i="1" dirty="0"/>
              <a:t>= </a:t>
            </a:r>
            <a:r>
              <a:rPr lang="en-US" sz="2600" dirty="0"/>
              <a:t>2</a:t>
            </a:r>
            <a:r>
              <a:rPr lang="en-US" sz="2600" i="1" dirty="0"/>
              <a:t>b</a:t>
            </a:r>
            <a:r>
              <a:rPr lang="en-US" sz="2600" baseline="-25000" dirty="0"/>
              <a:t>1</a:t>
            </a:r>
            <a:r>
              <a:rPr lang="en-US" sz="2600" i="1" dirty="0"/>
              <a:t> + </a:t>
            </a:r>
            <a:r>
              <a:rPr lang="en-US" sz="2600" dirty="0" smtClean="0"/>
              <a:t>3</a:t>
            </a:r>
            <a:r>
              <a:rPr lang="en-US" sz="2600" i="1" dirty="0" smtClean="0"/>
              <a:t>b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 </a:t>
            </a:r>
            <a:r>
              <a:rPr lang="en-US" sz="2600" i="1" dirty="0"/>
              <a:t>+ </a:t>
            </a:r>
            <a:r>
              <a:rPr lang="en-US" sz="2600" dirty="0"/>
              <a:t>6</a:t>
            </a:r>
            <a:r>
              <a:rPr lang="en-US" sz="2600" i="1" dirty="0"/>
              <a:t>b</a:t>
            </a:r>
            <a:r>
              <a:rPr lang="en-US" sz="2600" baseline="-25000" dirty="0"/>
              <a:t>3</a:t>
            </a:r>
            <a:r>
              <a:rPr lang="en-US" sz="2600" dirty="0"/>
              <a:t> + 13</a:t>
            </a:r>
            <a:r>
              <a:rPr lang="en-US" sz="2600" i="1" dirty="0"/>
              <a:t>b</a:t>
            </a:r>
            <a:r>
              <a:rPr lang="en-US" sz="2600" baseline="-25000" dirty="0"/>
              <a:t>4</a:t>
            </a:r>
            <a:r>
              <a:rPr lang="en-US" sz="2600" dirty="0"/>
              <a:t> + 27</a:t>
            </a:r>
            <a:r>
              <a:rPr lang="en-US" sz="2600" i="1" dirty="0"/>
              <a:t>b</a:t>
            </a:r>
            <a:r>
              <a:rPr lang="en-US" sz="2600" baseline="-25000" dirty="0"/>
              <a:t>5</a:t>
            </a:r>
            <a:r>
              <a:rPr lang="en-US" sz="2600" dirty="0"/>
              <a:t> + 52</a:t>
            </a:r>
            <a:r>
              <a:rPr lang="en-US" sz="2600" i="1" dirty="0"/>
              <a:t>b</a:t>
            </a:r>
            <a:r>
              <a:rPr lang="en-US" sz="2600" baseline="-25000" dirty="0"/>
              <a:t>6</a:t>
            </a:r>
            <a:endParaRPr lang="en-US" sz="2600" dirty="0"/>
          </a:p>
          <a:p>
            <a:pPr>
              <a:buNone/>
            </a:pPr>
            <a:r>
              <a:rPr lang="en-US" sz="2600" dirty="0"/>
              <a:t> </a:t>
            </a:r>
            <a:r>
              <a:rPr lang="en-US" sz="2600" dirty="0" smtClean="0"/>
              <a:t>	</a:t>
            </a:r>
            <a:r>
              <a:rPr lang="en-US" sz="2600" dirty="0" err="1" smtClean="0"/>
              <a:t>Caranya</a:t>
            </a:r>
            <a:r>
              <a:rPr lang="en-US" sz="2600" dirty="0" smtClean="0"/>
              <a:t> </a:t>
            </a:r>
            <a:r>
              <a:rPr lang="en-US" sz="2600" dirty="0" err="1"/>
              <a:t>sebagai</a:t>
            </a:r>
            <a:r>
              <a:rPr lang="en-US" sz="2600" dirty="0"/>
              <a:t> </a:t>
            </a:r>
            <a:r>
              <a:rPr lang="en-US" sz="2600" dirty="0" err="1"/>
              <a:t>berikut</a:t>
            </a:r>
            <a:r>
              <a:rPr lang="en-US" sz="2600" dirty="0"/>
              <a:t>:</a:t>
            </a:r>
          </a:p>
          <a:p>
            <a:pPr marL="1204912" lvl="2" indent="-514350">
              <a:buFont typeface="+mj-lt"/>
              <a:buAutoNum type="arabicParenR"/>
            </a:pPr>
            <a:r>
              <a:rPr lang="en-US" sz="2600" dirty="0" err="1"/>
              <a:t>Bandingkan</a:t>
            </a:r>
            <a:r>
              <a:rPr lang="en-US" sz="2600" dirty="0"/>
              <a:t> 70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bobot</a:t>
            </a:r>
            <a:r>
              <a:rPr lang="en-US" sz="2600" dirty="0"/>
              <a:t> </a:t>
            </a:r>
            <a:r>
              <a:rPr lang="en-US" sz="2600" dirty="0" err="1"/>
              <a:t>terbesar</a:t>
            </a:r>
            <a:r>
              <a:rPr lang="en-US" sz="2600" dirty="0"/>
              <a:t>, </a:t>
            </a:r>
            <a:r>
              <a:rPr lang="en-US" sz="2600" dirty="0" err="1"/>
              <a:t>yaitu</a:t>
            </a:r>
            <a:r>
              <a:rPr lang="en-US" sz="2600" dirty="0"/>
              <a:t> 52. </a:t>
            </a:r>
            <a:r>
              <a:rPr lang="en-US" sz="2600" dirty="0" err="1"/>
              <a:t>Karena</a:t>
            </a:r>
            <a:r>
              <a:rPr lang="en-US" sz="2600" dirty="0"/>
              <a:t> 52 </a:t>
            </a:r>
            <a:r>
              <a:rPr lang="en-US" sz="2600" dirty="0">
                <a:sym typeface="Symbol"/>
              </a:rPr>
              <a:t></a:t>
            </a:r>
            <a:r>
              <a:rPr lang="en-US" sz="2600" dirty="0"/>
              <a:t> 70, </a:t>
            </a:r>
            <a:r>
              <a:rPr lang="en-US" sz="2600" dirty="0" err="1"/>
              <a:t>maka</a:t>
            </a:r>
            <a:r>
              <a:rPr lang="en-US" sz="2600" dirty="0"/>
              <a:t> 52 </a:t>
            </a:r>
            <a:r>
              <a:rPr lang="en-US" sz="2600" dirty="0" err="1"/>
              <a:t>dimasukkan</a:t>
            </a:r>
            <a:r>
              <a:rPr lang="en-US" sz="2600" dirty="0"/>
              <a:t>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i="1" dirty="0"/>
              <a:t>knapsack</a:t>
            </a:r>
            <a:r>
              <a:rPr lang="en-US" sz="2600" dirty="0"/>
              <a:t>.</a:t>
            </a:r>
          </a:p>
          <a:p>
            <a:pPr marL="1204912" lvl="2" indent="-514350">
              <a:buFont typeface="+mj-lt"/>
              <a:buAutoNum type="arabicParenR"/>
            </a:pPr>
            <a:r>
              <a:rPr lang="en-US" sz="2600" dirty="0" err="1"/>
              <a:t>Bobot</a:t>
            </a:r>
            <a:r>
              <a:rPr lang="en-US" sz="2600" dirty="0"/>
              <a:t> total </a:t>
            </a:r>
            <a:r>
              <a:rPr lang="en-US" sz="2600" dirty="0" err="1"/>
              <a:t>sekarang</a:t>
            </a:r>
            <a:r>
              <a:rPr lang="en-US" sz="2600" dirty="0"/>
              <a:t> </a:t>
            </a:r>
            <a:r>
              <a:rPr lang="en-US" sz="2600" dirty="0" err="1"/>
              <a:t>menjadi</a:t>
            </a:r>
            <a:r>
              <a:rPr lang="en-US" sz="2600" dirty="0"/>
              <a:t> 70 – 52 = 18. </a:t>
            </a:r>
            <a:r>
              <a:rPr lang="en-US" sz="2600" dirty="0" err="1"/>
              <a:t>Bandingkan</a:t>
            </a:r>
            <a:r>
              <a:rPr lang="en-US" sz="2600" dirty="0"/>
              <a:t> 18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bobot</a:t>
            </a:r>
            <a:r>
              <a:rPr lang="en-US" sz="2600" dirty="0"/>
              <a:t> </a:t>
            </a:r>
            <a:r>
              <a:rPr lang="en-US" sz="2600" dirty="0" err="1"/>
              <a:t>terbesar</a:t>
            </a:r>
            <a:r>
              <a:rPr lang="en-US" sz="2600" dirty="0"/>
              <a:t> </a:t>
            </a:r>
            <a:r>
              <a:rPr lang="en-US" sz="2600" dirty="0" err="1"/>
              <a:t>kedua</a:t>
            </a:r>
            <a:r>
              <a:rPr lang="en-US" sz="2600" dirty="0"/>
              <a:t>, </a:t>
            </a:r>
            <a:r>
              <a:rPr lang="en-US" sz="2600" dirty="0" err="1"/>
              <a:t>yaitu</a:t>
            </a:r>
            <a:r>
              <a:rPr lang="en-US" sz="2600" dirty="0"/>
              <a:t> 27. </a:t>
            </a:r>
            <a:r>
              <a:rPr lang="en-US" sz="2600" dirty="0" err="1"/>
              <a:t>Karena</a:t>
            </a:r>
            <a:r>
              <a:rPr lang="en-US" sz="2600" dirty="0"/>
              <a:t> 27 &gt; 18, </a:t>
            </a:r>
            <a:r>
              <a:rPr lang="en-US" sz="2600" dirty="0" err="1"/>
              <a:t>maka</a:t>
            </a:r>
            <a:r>
              <a:rPr lang="en-US" sz="2600" dirty="0"/>
              <a:t> 27 </a:t>
            </a:r>
            <a:r>
              <a:rPr lang="en-US" sz="2600" dirty="0" err="1"/>
              <a:t>tidak</a:t>
            </a:r>
            <a:r>
              <a:rPr lang="en-US" sz="2600" dirty="0"/>
              <a:t> </a:t>
            </a:r>
            <a:r>
              <a:rPr lang="en-US" sz="2600" dirty="0" err="1"/>
              <a:t>dimasukkan</a:t>
            </a:r>
            <a:r>
              <a:rPr lang="en-US" sz="2600" dirty="0"/>
              <a:t>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i="1" dirty="0"/>
              <a:t>knapsack</a:t>
            </a:r>
            <a:r>
              <a:rPr lang="en-US" sz="2600" dirty="0"/>
              <a:t>.</a:t>
            </a:r>
          </a:p>
          <a:p>
            <a:pPr marL="1204912" lvl="2" indent="-514350">
              <a:buFont typeface="+mj-lt"/>
              <a:buAutoNum type="arabicParenR"/>
            </a:pPr>
            <a:r>
              <a:rPr lang="en-US" sz="2600" dirty="0" err="1"/>
              <a:t>Bandingkan</a:t>
            </a:r>
            <a:r>
              <a:rPr lang="en-US" sz="2600" dirty="0"/>
              <a:t> 18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bobot</a:t>
            </a:r>
            <a:r>
              <a:rPr lang="en-US" sz="2600" dirty="0"/>
              <a:t> </a:t>
            </a:r>
            <a:r>
              <a:rPr lang="en-US" sz="2600" dirty="0" err="1"/>
              <a:t>terbesar</a:t>
            </a:r>
            <a:r>
              <a:rPr lang="en-US" sz="2600" dirty="0"/>
              <a:t> </a:t>
            </a:r>
            <a:r>
              <a:rPr lang="en-US" sz="2600" dirty="0" err="1"/>
              <a:t>berikutnya</a:t>
            </a:r>
            <a:r>
              <a:rPr lang="en-US" sz="2600" dirty="0"/>
              <a:t>, </a:t>
            </a:r>
            <a:r>
              <a:rPr lang="en-US" sz="2600" dirty="0" err="1"/>
              <a:t>yaitu</a:t>
            </a:r>
            <a:r>
              <a:rPr lang="en-US" sz="2600" dirty="0"/>
              <a:t> 13. </a:t>
            </a:r>
            <a:r>
              <a:rPr lang="en-US" sz="2600" dirty="0" err="1"/>
              <a:t>Karena</a:t>
            </a:r>
            <a:r>
              <a:rPr lang="en-US" sz="2600" dirty="0"/>
              <a:t> 13 </a:t>
            </a:r>
            <a:r>
              <a:rPr lang="en-US" sz="2600" dirty="0">
                <a:sym typeface="Symbol"/>
              </a:rPr>
              <a:t></a:t>
            </a:r>
            <a:r>
              <a:rPr lang="en-US" sz="2600" dirty="0"/>
              <a:t> 18, </a:t>
            </a:r>
            <a:r>
              <a:rPr lang="en-US" sz="2600" dirty="0" err="1"/>
              <a:t>maka</a:t>
            </a:r>
            <a:r>
              <a:rPr lang="en-US" sz="2600" dirty="0"/>
              <a:t> 13 </a:t>
            </a:r>
            <a:r>
              <a:rPr lang="en-US" sz="2600" dirty="0" err="1"/>
              <a:t>dimasukkan</a:t>
            </a:r>
            <a:r>
              <a:rPr lang="en-US" sz="2600" dirty="0"/>
              <a:t>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i="1" dirty="0"/>
              <a:t>knapsack</a:t>
            </a:r>
            <a:r>
              <a:rPr lang="en-US" sz="2600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1371600" lvl="2" indent="-457200">
              <a:buFont typeface="+mj-lt"/>
              <a:buAutoNum type="arabicParenR" startAt="4"/>
            </a:pPr>
            <a:r>
              <a:rPr lang="en-US" dirty="0" err="1"/>
              <a:t>Bobot</a:t>
            </a:r>
            <a:r>
              <a:rPr lang="en-US" dirty="0"/>
              <a:t> total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18 – 13 = 5.</a:t>
            </a:r>
            <a:endParaRPr lang="en-US" sz="1800" dirty="0"/>
          </a:p>
          <a:p>
            <a:pPr marL="1371600" lvl="2" indent="-457200">
              <a:buFont typeface="+mj-lt"/>
              <a:buAutoNum type="arabicParenR" startAt="4"/>
            </a:pPr>
            <a:r>
              <a:rPr lang="en-US" dirty="0" err="1"/>
              <a:t>Bandingkan</a:t>
            </a:r>
            <a:r>
              <a:rPr lang="en-US" dirty="0"/>
              <a:t> 5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6. </a:t>
            </a:r>
            <a:r>
              <a:rPr lang="en-US" dirty="0" err="1"/>
              <a:t>Karena</a:t>
            </a:r>
            <a:r>
              <a:rPr lang="en-US" dirty="0"/>
              <a:t> 6 &gt; 5, </a:t>
            </a:r>
            <a:r>
              <a:rPr lang="en-US" dirty="0" err="1"/>
              <a:t>maka</a:t>
            </a:r>
            <a:r>
              <a:rPr lang="en-US" dirty="0"/>
              <a:t> 6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dimasukkan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knapsack</a:t>
            </a:r>
            <a:r>
              <a:rPr lang="en-US" dirty="0"/>
              <a:t>.</a:t>
            </a:r>
            <a:endParaRPr lang="en-US" sz="1800" dirty="0"/>
          </a:p>
          <a:p>
            <a:pPr marL="1371600" lvl="2" indent="-457200">
              <a:buFont typeface="+mj-lt"/>
              <a:buAutoNum type="arabicParenR" startAt="4"/>
            </a:pPr>
            <a:r>
              <a:rPr lang="en-US" dirty="0"/>
              <a:t> </a:t>
            </a:r>
            <a:r>
              <a:rPr lang="en-US" dirty="0" err="1"/>
              <a:t>Bandingkan</a:t>
            </a:r>
            <a:r>
              <a:rPr lang="en-US" dirty="0"/>
              <a:t> 5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 </a:t>
            </a:r>
            <a:r>
              <a:rPr lang="en-US" dirty="0" err="1"/>
              <a:t>berikutnya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3.  </a:t>
            </a:r>
            <a:r>
              <a:rPr lang="en-US" dirty="0" err="1"/>
              <a:t>Karena</a:t>
            </a:r>
            <a:r>
              <a:rPr lang="en-US" dirty="0"/>
              <a:t> 3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5, </a:t>
            </a:r>
            <a:r>
              <a:rPr lang="en-US" dirty="0" err="1"/>
              <a:t>maka</a:t>
            </a:r>
            <a:r>
              <a:rPr lang="en-US" dirty="0"/>
              <a:t> 3 </a:t>
            </a:r>
            <a:r>
              <a:rPr lang="en-US" dirty="0" err="1"/>
              <a:t>dimasukkan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knapsack</a:t>
            </a:r>
            <a:r>
              <a:rPr lang="en-US" dirty="0"/>
              <a:t>.</a:t>
            </a:r>
            <a:endParaRPr lang="en-US" sz="1800" dirty="0"/>
          </a:p>
          <a:p>
            <a:pPr marL="1371600" lvl="2" indent="-457200">
              <a:buFont typeface="+mj-lt"/>
              <a:buAutoNum type="arabicParenR" startAt="4"/>
            </a:pPr>
            <a:r>
              <a:rPr lang="en-US" dirty="0" err="1"/>
              <a:t>Bobot</a:t>
            </a:r>
            <a:r>
              <a:rPr lang="en-US" dirty="0"/>
              <a:t> total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5 – 3 = 2.</a:t>
            </a:r>
            <a:endParaRPr lang="en-US" sz="1800" dirty="0"/>
          </a:p>
          <a:p>
            <a:pPr marL="1371600" lvl="2" indent="-457200">
              <a:buFont typeface="+mj-lt"/>
              <a:buAutoNum type="arabicParenR" startAt="4"/>
            </a:pPr>
            <a:r>
              <a:rPr lang="en-US" dirty="0"/>
              <a:t> </a:t>
            </a:r>
            <a:r>
              <a:rPr lang="en-US" dirty="0" err="1"/>
              <a:t>Bandingkan</a:t>
            </a:r>
            <a:r>
              <a:rPr lang="en-US" dirty="0"/>
              <a:t> 2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 </a:t>
            </a:r>
            <a:r>
              <a:rPr lang="en-US" dirty="0" err="1"/>
              <a:t>berikutnya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2. </a:t>
            </a:r>
            <a:r>
              <a:rPr lang="en-US" dirty="0" err="1"/>
              <a:t>Karena</a:t>
            </a:r>
            <a:r>
              <a:rPr lang="en-US" dirty="0"/>
              <a:t> 2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2, </a:t>
            </a:r>
            <a:r>
              <a:rPr lang="en-US" dirty="0" err="1"/>
              <a:t>maka</a:t>
            </a:r>
            <a:r>
              <a:rPr lang="en-US" dirty="0"/>
              <a:t> 2 </a:t>
            </a:r>
            <a:r>
              <a:rPr lang="en-US" dirty="0" err="1"/>
              <a:t>dimasukkan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knapsack.</a:t>
            </a:r>
            <a:endParaRPr lang="en-US" sz="1800" dirty="0"/>
          </a:p>
          <a:p>
            <a:pPr marL="1371600" lvl="2" indent="-457200">
              <a:buFont typeface="+mj-lt"/>
              <a:buAutoNum type="arabicParenR" startAt="4"/>
            </a:pP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total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2 – 2 = 0.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739</Words>
  <Application>Microsoft Office PowerPoint</Application>
  <PresentationFormat>On-screen Show (4:3)</PresentationFormat>
  <Paragraphs>215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Algoritma Kriptografi Knapsack</vt:lpstr>
      <vt:lpstr>Algoritma Knapsack</vt:lpstr>
      <vt:lpstr>Slide 3</vt:lpstr>
      <vt:lpstr>Slide 4</vt:lpstr>
      <vt:lpstr>Slide 5</vt:lpstr>
      <vt:lpstr>Superincreasing Knapsack</vt:lpstr>
      <vt:lpstr>Slide 7</vt:lpstr>
      <vt:lpstr>Slide 8</vt:lpstr>
      <vt:lpstr>Slide 9</vt:lpstr>
      <vt:lpstr>Slide 10</vt:lpstr>
      <vt:lpstr>Algoritma Knapsack Kunci-Publik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Company>stei-itb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Algoritma Kriptografi Knapsack</dc:title>
  <dc:creator>rn</dc:creator>
  <cp:lastModifiedBy>rn</cp:lastModifiedBy>
  <cp:revision>6</cp:revision>
  <dcterms:created xsi:type="dcterms:W3CDTF">2011-03-22T06:07:58Z</dcterms:created>
  <dcterms:modified xsi:type="dcterms:W3CDTF">2011-04-13T07:52:24Z</dcterms:modified>
</cp:coreProperties>
</file>