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6"/>
  </p:notesMasterIdLst>
  <p:sldIdLst>
    <p:sldId id="257" r:id="rId2"/>
    <p:sldId id="397" r:id="rId3"/>
    <p:sldId id="398" r:id="rId4"/>
    <p:sldId id="399" r:id="rId5"/>
    <p:sldId id="401" r:id="rId6"/>
    <p:sldId id="400" r:id="rId7"/>
    <p:sldId id="402" r:id="rId8"/>
    <p:sldId id="403" r:id="rId9"/>
    <p:sldId id="404" r:id="rId10"/>
    <p:sldId id="405" r:id="rId11"/>
    <p:sldId id="406" r:id="rId12"/>
    <p:sldId id="407" r:id="rId13"/>
    <p:sldId id="408" r:id="rId14"/>
    <p:sldId id="409" r:id="rId15"/>
    <p:sldId id="410" r:id="rId16"/>
    <p:sldId id="428" r:id="rId17"/>
    <p:sldId id="411" r:id="rId18"/>
    <p:sldId id="412" r:id="rId19"/>
    <p:sldId id="413" r:id="rId20"/>
    <p:sldId id="414" r:id="rId21"/>
    <p:sldId id="415" r:id="rId22"/>
    <p:sldId id="416" r:id="rId23"/>
    <p:sldId id="429" r:id="rId24"/>
    <p:sldId id="417" r:id="rId25"/>
    <p:sldId id="418" r:id="rId26"/>
    <p:sldId id="419" r:id="rId27"/>
    <p:sldId id="420" r:id="rId28"/>
    <p:sldId id="430" r:id="rId29"/>
    <p:sldId id="424" r:id="rId30"/>
    <p:sldId id="425" r:id="rId31"/>
    <p:sldId id="426" r:id="rId32"/>
    <p:sldId id="427" r:id="rId33"/>
    <p:sldId id="421" r:id="rId34"/>
    <p:sldId id="422" r:id="rId35"/>
    <p:sldId id="423" r:id="rId36"/>
    <p:sldId id="432" r:id="rId37"/>
    <p:sldId id="431" r:id="rId38"/>
    <p:sldId id="433" r:id="rId39"/>
    <p:sldId id="434" r:id="rId40"/>
    <p:sldId id="436" r:id="rId41"/>
    <p:sldId id="435" r:id="rId42"/>
    <p:sldId id="437" r:id="rId43"/>
    <p:sldId id="438" r:id="rId44"/>
    <p:sldId id="439" r:id="rId4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6" d="100"/>
          <a:sy n="66" d="100"/>
        </p:scale>
        <p:origin x="81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presProps" Target="presProps.xml"/><Relationship Id="rId50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notesMaster" Target="notesMasters/notesMaster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BC2B84C-3CE8-46E4-8C84-0FF94004A4A2}" type="datetimeFigureOut">
              <a:rPr lang="en-US" smtClean="0"/>
              <a:t>5/8/2026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B88B227-3C9E-4601-A6BA-DEF872E4FE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38793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lide Image Placeholder 1">
            <a:extLst>
              <a:ext uri="{FF2B5EF4-FFF2-40B4-BE49-F238E27FC236}">
                <a16:creationId xmlns:a16="http://schemas.microsoft.com/office/drawing/2014/main" id="{AD5F5D82-2F7F-4EA0-ACE9-AA11C7C201C1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147" name="Notes Placeholder 2">
            <a:extLst>
              <a:ext uri="{FF2B5EF4-FFF2-40B4-BE49-F238E27FC236}">
                <a16:creationId xmlns:a16="http://schemas.microsoft.com/office/drawing/2014/main" id="{5C08EE78-D643-44AF-883F-690FB76F1CC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  <p:sp>
        <p:nvSpPr>
          <p:cNvPr id="6148" name="Slide Number Placeholder 3">
            <a:extLst>
              <a:ext uri="{FF2B5EF4-FFF2-40B4-BE49-F238E27FC236}">
                <a16:creationId xmlns:a16="http://schemas.microsoft.com/office/drawing/2014/main" id="{BDBAF9CF-3C27-4EB7-9CC8-FE75A2FB726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fld id="{03B3CDA0-D419-4C73-94EE-D93D865A542F}" type="slidenum">
              <a:rPr lang="en-GB" altLang="en-US" sz="1200">
                <a:latin typeface="Arial" panose="020B0604020202020204" pitchFamily="34" charset="0"/>
              </a:rPr>
              <a:pPr/>
              <a:t>1</a:t>
            </a:fld>
            <a:endParaRPr lang="en-GB" altLang="en-US" sz="120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28B45B-A703-4D99-BDE2-5514EDD1DE1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1439FC2-8F11-4FCB-84EF-4477F2029F4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C82A463-C32A-47D3-901C-A37B00ECB0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2617BF-AB94-4ACA-AB3A-A7FE66709971}" type="datetime1">
              <a:rPr lang="en-US" smtClean="0"/>
              <a:t>5/8/2026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E6FD5D5-AAE4-40D4-ADA4-2B389F271C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Munir/II4021 Kriptografi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C95E0EA-23ED-4A2D-81AF-0304C2C5C9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5456E-6330-4C22-A2A2-DDAF7079A0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9252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4918B6-E5B0-4F2A-B6FC-4E31BC185D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0D08873-D8AC-4A04-89AA-935F965ABB5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3E491E-9338-44F5-9FAD-75F8C09E6E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5912DE-14BF-4EF7-B682-7BB4B3F9A7BE}" type="datetime1">
              <a:rPr lang="en-US" smtClean="0"/>
              <a:t>5/8/2026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661C379-2A58-42FB-A82E-BEDB5FB043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Munir/II4021 Kriptografi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C4A4C0C-2E4C-4D73-A43C-15AA1CD2D4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5456E-6330-4C22-A2A2-DDAF7079A0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96728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C68BBBA-909D-4AC5-B55A-A3641CAF1AE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B698499-13E7-400A-82CC-142E2847359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A7FD14-738B-470E-AA1A-CDBF2731A2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C8604-BA63-4845-810E-2FEBFE411FED}" type="datetime1">
              <a:rPr lang="en-US" smtClean="0"/>
              <a:t>5/8/2026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09AC3D2-9319-459B-9810-DC0AB82992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Munir/II4021 Kriptografi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255A286-8E3E-4CF1-9D72-6AC5CF6FDB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5456E-6330-4C22-A2A2-DDAF7079A0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71321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B84AFC-1090-42AB-B65B-BE25B9C1DD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B62E2D-E8AF-435E-9583-D3D7D0CAAB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3F566DB-A22C-4B84-94B8-988618EF49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CCA52-0B7D-44B3-94EA-962DCFD5B951}" type="datetime1">
              <a:rPr lang="en-US" smtClean="0"/>
              <a:t>5/8/2026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2B251F6-2F02-4361-863F-4D2896016D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Munir/II4021 Kriptografi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FDEB576-35DC-4FBE-8A44-33AAB337E4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5456E-6330-4C22-A2A2-DDAF7079A0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51182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963637-5ACF-4FA1-82A9-ACE0F929EE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97419F0-B310-449D-871B-0286DC30E9C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8E63DAA-5E87-4DA4-B5C3-B80B76A330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A2E6F-CAFF-4924-8C3C-0999DBCC7773}" type="datetime1">
              <a:rPr lang="en-US" smtClean="0"/>
              <a:t>5/8/2026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45F6C2-8363-42C6-9338-6446C7439F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Munir/II4021 Kriptografi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3DD63A-58E4-4989-AE58-58C47EC18F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5456E-6330-4C22-A2A2-DDAF7079A0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91265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939A39-D186-4804-A178-DC620213A8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9AFF03-47AD-43A6-9222-5ECF3AF6F20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B7EF529-571E-4A7A-B76A-D94A3CBA330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56987FA-2CC0-4F48-B1B7-88B3DB24A9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967BB-5A9B-41EE-8141-3C2005DB9CC3}" type="datetime1">
              <a:rPr lang="en-US" smtClean="0"/>
              <a:t>5/8/2026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E9C521D-B440-4B26-B056-07E238613E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Munir/II4021 Kriptografi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24E332E-6331-4130-99FB-07B6B5CA9C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5456E-6330-4C22-A2A2-DDAF7079A0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65863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D55671-4F37-40B0-834B-32460EB55A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5732B21-0E66-4890-A4CF-058A2BC3E2A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1AFA133-E2EE-4690-AC44-30CF7D714F0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C60DF68-3A87-420C-8779-DB4103514B7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46AD931-69C0-418A-A117-E4F12B58D64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A153D39-4BEC-41C4-BF7D-8F7077CF9E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493259-81A6-4045-AC5E-8D12999550E6}" type="datetime1">
              <a:rPr lang="en-US" smtClean="0"/>
              <a:t>5/8/2026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E1D070C-F30F-4942-B869-2DB0AEC7EA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Munir/II4021 Kriptografi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2C9E919-AA6E-4BD0-A6F6-1E3E007E30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5456E-6330-4C22-A2A2-DDAF7079A0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75366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8297EB-ED2D-492E-B4AF-FB5351D36B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A7938D7-1038-4B8C-BA7C-599DDC2D76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CEECCB-19C3-4CCE-984A-437F81608D35}" type="datetime1">
              <a:rPr lang="en-US" smtClean="0"/>
              <a:t>5/8/2026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C3D68B7-BB89-418F-B43B-C131A8953B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Munir/II4021 Kriptografi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3C4D0F4-4DD4-406D-BA21-54DF24F81B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5456E-6330-4C22-A2A2-DDAF7079A0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12633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5F757B0-2D35-48A6-9C82-766752EBD7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B56870-D70A-4C62-99C4-835D4A1F7432}" type="datetime1">
              <a:rPr lang="en-US" smtClean="0"/>
              <a:t>5/8/2026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F646EF0-9A47-4DBA-B84B-2485A81115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Munir/II4021 Kriptografi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5FEFD76-A837-49DD-B659-03FACE77BA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5456E-6330-4C22-A2A2-DDAF7079A0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78594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632184-8090-4E23-A934-B17A652B0A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391A2C-0C1D-400F-99AB-33CF6977A4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5C4184A-5FC0-4100-9538-C669AAEDCD0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1DB19A0-9D85-441C-9CD7-356F47F432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E58D21-CC26-40D7-9E11-6C79C59B9156}" type="datetime1">
              <a:rPr lang="en-US" smtClean="0"/>
              <a:t>5/8/2026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BBF9466-049A-4EDE-986D-BDE984CD0C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Munir/II4021 Kriptografi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3E76877-7FFA-49C5-8FB0-5995C9C38B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5456E-6330-4C22-A2A2-DDAF7079A0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3182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9ACD0C-FAF5-4232-A347-B35D38BD14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6D4A6F9-5B83-486D-B693-AAACEDC7E2C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4D5825E-03E6-4F95-B64A-8CF59E239AD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D23DF64-07F3-4316-8FCD-047436CADF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9EBDA-29A5-4379-AD5B-141F3F8F7F6F}" type="datetime1">
              <a:rPr lang="en-US" smtClean="0"/>
              <a:t>5/8/2026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BA65C43-247C-4106-B18C-B5F53A10C9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Munir/II4021 Kriptografi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1BECC39-EFE9-4825-82AF-91C8D4AB35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5456E-6330-4C22-A2A2-DDAF7079A0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13014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1F891C1-5D3E-4DE5-B0BD-4C32A21652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4B4B619-47B7-46AB-8988-E4D11D341FC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5E32D3-C503-4240-8FC9-856112CEBEC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BDAD98-014A-4284-8474-1ABD737D0C59}" type="datetime1">
              <a:rPr lang="en-US" smtClean="0"/>
              <a:t>5/8/2026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817F8BC-5ABA-4972-8AC9-2C184AB03E9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Rinaldi Munir/II4021 Kriptografi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AF14EC-0A7D-4B17-87A2-6ABAD6529DB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5456E-6330-4C22-A2A2-DDAF7079A0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7414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7" Type="http://schemas.openxmlformats.org/officeDocument/2006/relationships/image" Target="../media/image5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.bin"/><Relationship Id="rId5" Type="http://schemas.openxmlformats.org/officeDocument/2006/relationships/image" Target="../media/image4.wmf"/><Relationship Id="rId4" Type="http://schemas.openxmlformats.org/officeDocument/2006/relationships/oleObject" Target="../embeddings/oleObject2.bin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researchgate.net/profile/Pascal-Paillier" TargetMode="External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Relationship Id="rId5" Type="http://schemas.openxmlformats.org/officeDocument/2006/relationships/hyperlink" Target="https://raais.co/speakers-2020-pascal-paillier-zama" TargetMode="External"/><Relationship Id="rId4" Type="http://schemas.openxmlformats.org/officeDocument/2006/relationships/hyperlink" Target="https://twitter.com/pascal_paillier" TargetMode="Externa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oleObject" Target="../embeddings/oleObject4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wmf"/><Relationship Id="rId4" Type="http://schemas.openxmlformats.org/officeDocument/2006/relationships/oleObject" Target="../embeddings/oleObject5.bin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hyperlink" Target="https://towardsdatascience.com/homomorphic-encryption-intro-part-2-he-landscape-and-ckks-8b32ba5b04dd" TargetMode="External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hyperlink" Target="https://blog.openmined.org/ckks-explained-part-1-simple-encoding-and-decoding/" TargetMode="Externa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dropbox.com/?utm_source=chatgpt.com" TargetMode="External"/><Relationship Id="rId7" Type="http://schemas.openxmlformats.org/officeDocument/2006/relationships/hyperlink" Target="https://www.oracle.com/cloud?utm_source=chatgpt.com" TargetMode="External"/><Relationship Id="rId2" Type="http://schemas.openxmlformats.org/officeDocument/2006/relationships/hyperlink" Target="https://drive.google.com/?utm_source=chatgpt.com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azure.microsoft.com/?utm_source=chatgpt.com" TargetMode="External"/><Relationship Id="rId5" Type="http://schemas.openxmlformats.org/officeDocument/2006/relationships/hyperlink" Target="https://cloud.google.com/?utm_source=chatgpt.com" TargetMode="External"/><Relationship Id="rId4" Type="http://schemas.openxmlformats.org/officeDocument/2006/relationships/hyperlink" Target="https://aws.amazon.com/?utm_source=chatgpt.com" TargetMode="Externa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71">
            <a:extLst>
              <a:ext uri="{FF2B5EF4-FFF2-40B4-BE49-F238E27FC236}">
                <a16:creationId xmlns:a16="http://schemas.microsoft.com/office/drawing/2014/main" id="{64169A1B-0068-4A13-8FC1-F7C6009D161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1CA52BAF-79FF-490E-8593-4422967CF4FE}" type="slidenum">
              <a:rPr lang="en-US" altLang="en-US" sz="1400"/>
              <a:pPr>
                <a:spcBef>
                  <a:spcPct val="0"/>
                </a:spcBef>
                <a:buClrTx/>
                <a:buSzTx/>
                <a:buFontTx/>
                <a:buNone/>
              </a:pPr>
              <a:t>1</a:t>
            </a:fld>
            <a:endParaRPr lang="en-US" altLang="en-US" sz="1400" dirty="0"/>
          </a:p>
        </p:txBody>
      </p:sp>
      <p:sp>
        <p:nvSpPr>
          <p:cNvPr id="5124" name="Rectangle 2">
            <a:extLst>
              <a:ext uri="{FF2B5EF4-FFF2-40B4-BE49-F238E27FC236}">
                <a16:creationId xmlns:a16="http://schemas.microsoft.com/office/drawing/2014/main" id="{BC614DA9-0422-48CE-BA22-25DF1A34F1B3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2256631" y="1172677"/>
            <a:ext cx="7678738" cy="1865473"/>
          </a:xfrm>
        </p:spPr>
        <p:txBody>
          <a:bodyPr>
            <a:normAutofit/>
          </a:bodyPr>
          <a:lstStyle/>
          <a:p>
            <a:pPr eaLnBrk="1" hangingPunct="1"/>
            <a:r>
              <a:rPr lang="en-US" altLang="en-US" b="1" dirty="0" err="1">
                <a:solidFill>
                  <a:srgbClr val="FF0000"/>
                </a:solidFill>
                <a:cs typeface="Times New Roman" panose="02020603050405020304" pitchFamily="18" charset="0"/>
              </a:rPr>
              <a:t>Enkripsi</a:t>
            </a:r>
            <a:r>
              <a:rPr lang="en-US" altLang="en-US" b="1" dirty="0">
                <a:solidFill>
                  <a:srgbClr val="FF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FF0000"/>
                </a:solidFill>
                <a:cs typeface="Times New Roman" panose="02020603050405020304" pitchFamily="18" charset="0"/>
              </a:rPr>
              <a:t>Homomorfik</a:t>
            </a:r>
            <a:br>
              <a:rPr lang="en-US" altLang="en-US" b="1" dirty="0">
                <a:solidFill>
                  <a:srgbClr val="FF0000"/>
                </a:solidFill>
                <a:cs typeface="Times New Roman" panose="02020603050405020304" pitchFamily="18" charset="0"/>
              </a:rPr>
            </a:br>
            <a:endParaRPr lang="en-GB" altLang="en-US" sz="3600" dirty="0">
              <a:cs typeface="Times New Roman" panose="02020603050405020304" pitchFamily="18" charset="0"/>
            </a:endParaRPr>
          </a:p>
        </p:txBody>
      </p:sp>
      <p:sp>
        <p:nvSpPr>
          <p:cNvPr id="7" name="Subtitle 2">
            <a:extLst>
              <a:ext uri="{FF2B5EF4-FFF2-40B4-BE49-F238E27FC236}">
                <a16:creationId xmlns:a16="http://schemas.microsoft.com/office/drawing/2014/main" id="{F4E8F6AD-BFC4-4B79-B33D-4D2C33722A79}"/>
              </a:ext>
            </a:extLst>
          </p:cNvPr>
          <p:cNvSpPr txBox="1">
            <a:spLocks/>
          </p:cNvSpPr>
          <p:nvPr/>
        </p:nvSpPr>
        <p:spPr bwMode="auto">
          <a:xfrm>
            <a:off x="1718151" y="4632016"/>
            <a:ext cx="7924800" cy="2106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normAutofit fontScale="85000" lnSpcReduction="20000"/>
          </a:bodyPr>
          <a:lstStyle>
            <a:lvl1pPr marL="0" indent="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5000"/>
              <a:buFont typeface="Wingdings" panose="05000000000000000000" pitchFamily="2" charset="2"/>
              <a:buNone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algn="ctr">
              <a:defRPr/>
            </a:pPr>
            <a:r>
              <a:rPr lang="en-US" kern="0" dirty="0"/>
              <a:t>Oleh:  Rinaldi M</a:t>
            </a:r>
          </a:p>
          <a:p>
            <a:pPr algn="ctr">
              <a:defRPr/>
            </a:pPr>
            <a:endParaRPr lang="en-US" kern="0" dirty="0"/>
          </a:p>
          <a:p>
            <a:pPr algn="ctr">
              <a:defRPr/>
            </a:pPr>
            <a:r>
              <a:rPr lang="en-US" kern="0" dirty="0"/>
              <a:t>Program Studi </a:t>
            </a:r>
            <a:r>
              <a:rPr lang="en-US" kern="0" dirty="0" err="1"/>
              <a:t>Sistem</a:t>
            </a:r>
            <a:r>
              <a:rPr lang="en-US" kern="0" dirty="0"/>
              <a:t> dan </a:t>
            </a:r>
            <a:r>
              <a:rPr lang="en-US" kern="0" dirty="0" err="1"/>
              <a:t>Teknologi</a:t>
            </a:r>
            <a:r>
              <a:rPr lang="en-US" kern="0" dirty="0"/>
              <a:t> </a:t>
            </a:r>
            <a:r>
              <a:rPr lang="en-US" kern="0" dirty="0" err="1"/>
              <a:t>Informasi</a:t>
            </a:r>
            <a:endParaRPr lang="en-US" kern="0" dirty="0"/>
          </a:p>
          <a:p>
            <a:pPr algn="ctr">
              <a:defRPr/>
            </a:pPr>
            <a:r>
              <a:rPr lang="en-US" kern="0" dirty="0" err="1"/>
              <a:t>Sekolah</a:t>
            </a:r>
            <a:r>
              <a:rPr lang="en-US" kern="0" dirty="0"/>
              <a:t> Teknik </a:t>
            </a:r>
            <a:r>
              <a:rPr lang="en-US" kern="0" dirty="0" err="1"/>
              <a:t>Elektro</a:t>
            </a:r>
            <a:r>
              <a:rPr lang="en-US" kern="0" dirty="0"/>
              <a:t> dan </a:t>
            </a:r>
            <a:r>
              <a:rPr lang="en-US" kern="0" dirty="0" err="1"/>
              <a:t>Informatika</a:t>
            </a:r>
            <a:endParaRPr lang="en-US" kern="0" dirty="0"/>
          </a:p>
          <a:p>
            <a:pPr algn="ctr">
              <a:defRPr/>
            </a:pPr>
            <a:r>
              <a:rPr lang="en-US" kern="0" dirty="0"/>
              <a:t>ITB - 2026</a:t>
            </a:r>
          </a:p>
          <a:p>
            <a:pPr algn="ctr">
              <a:defRPr/>
            </a:pPr>
            <a:endParaRPr lang="en-US" kern="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F479707-15AE-4537-A16E-1AFB8B2C8BE4}"/>
              </a:ext>
            </a:extLst>
          </p:cNvPr>
          <p:cNvSpPr txBox="1"/>
          <p:nvPr/>
        </p:nvSpPr>
        <p:spPr>
          <a:xfrm flipH="1">
            <a:off x="4455160" y="793607"/>
            <a:ext cx="29921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II4021 Kriptografi</a:t>
            </a:r>
          </a:p>
        </p:txBody>
      </p:sp>
      <p:pic>
        <p:nvPicPr>
          <p:cNvPr id="9" name="Picture 2" descr="Download Logo ITB - Direktorat Sistem dan Teknologi Informasi Institut  Teknologi Bandung">
            <a:extLst>
              <a:ext uri="{FF2B5EF4-FFF2-40B4-BE49-F238E27FC236}">
                <a16:creationId xmlns:a16="http://schemas.microsoft.com/office/drawing/2014/main" id="{AA159C2D-67C2-4580-954E-A15AA7D50C0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3938" y="2806874"/>
            <a:ext cx="1590222" cy="15902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E65645-1306-40A0-942C-321443E879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08000"/>
            <a:ext cx="10515600" cy="5848350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u="sng" dirty="0"/>
              <a:t>Bukti</a:t>
            </a:r>
            <a:r>
              <a:rPr lang="en-US" dirty="0"/>
              <a:t>: </a:t>
            </a:r>
          </a:p>
          <a:p>
            <a:pPr marL="0" marR="0" indent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i-FI" sz="2400" i="1" dirty="0">
                <a:ea typeface="MS Mincho" panose="02020609040205080304" pitchFamily="49" charset="-128"/>
                <a:cs typeface="Times New Roman" panose="02020603050405020304" pitchFamily="18" charset="0"/>
              </a:rPr>
              <a:t>       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(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c</a:t>
            </a:r>
            <a:r>
              <a:rPr lang="fi-FI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c</a:t>
            </a:r>
            <a:r>
              <a:rPr lang="fi-FI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 = (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c</a:t>
            </a:r>
            <a:r>
              <a:rPr lang="fi-FI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c</a:t>
            </a:r>
            <a:r>
              <a:rPr lang="fi-FI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</a:t>
            </a:r>
            <a:r>
              <a:rPr lang="fi-FI" sz="2400" i="1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mod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n</a:t>
            </a:r>
            <a:endParaRPr lang="en-US" sz="2400" dirty="0"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0" marR="0" indent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	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         = ((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fi-FI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 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fi-FI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</a:t>
            </a:r>
            <a:r>
              <a:rPr lang="fi-FI" sz="2400" i="1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e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</a:t>
            </a:r>
            <a:r>
              <a:rPr lang="fi-FI" sz="2400" i="1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mod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n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endParaRPr lang="en-US" sz="2400" dirty="0"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0" marR="0" indent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	          = (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fi-FI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 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fi-FI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</a:t>
            </a:r>
            <a:r>
              <a:rPr lang="fi-FI" sz="2400" i="1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ed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mod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n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endParaRPr lang="en-US" sz="2400" dirty="0"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0" marR="0" indent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 </a:t>
            </a:r>
          </a:p>
          <a:p>
            <a:pPr marL="0" marR="0" indent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      Karena  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ed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=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k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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(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 + 1   (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lihat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penurunan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rumus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RSA),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maka</a:t>
            </a:r>
            <a:endParaRPr lang="en-US" sz="2400" dirty="0"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0" marR="0" indent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2400" dirty="0"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0" marR="0" indent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	         = (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fi-FI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 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fi-FI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</a:t>
            </a:r>
            <a:r>
              <a:rPr lang="fi-FI" sz="2400" i="1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k</a:t>
            </a:r>
            <a:r>
              <a:rPr lang="fi-FI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</a:t>
            </a:r>
            <a:r>
              <a:rPr lang="fi-FI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(</a:t>
            </a:r>
            <a:r>
              <a:rPr lang="fi-FI" sz="2400" i="1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n</a:t>
            </a:r>
            <a:r>
              <a:rPr lang="fi-FI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 + 1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mod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n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endParaRPr lang="en-US" sz="2400" dirty="0"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0" marR="0" indent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	         = (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fi-FI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 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fi-FI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 (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fi-FI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 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fi-FI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</a:t>
            </a:r>
            <a:r>
              <a:rPr lang="fi-FI" sz="2400" i="1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k</a:t>
            </a:r>
            <a:r>
              <a:rPr lang="fi-FI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</a:t>
            </a:r>
            <a:r>
              <a:rPr lang="fi-FI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(</a:t>
            </a:r>
            <a:r>
              <a:rPr lang="fi-FI" sz="2400" i="1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n</a:t>
            </a:r>
            <a:r>
              <a:rPr lang="fi-FI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mod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n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endParaRPr lang="en-US" sz="2400" dirty="0"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0" marR="0" indent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 </a:t>
            </a:r>
          </a:p>
          <a:p>
            <a:pPr marL="0" marR="0" indent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      Karena  </a:t>
            </a:r>
            <a:r>
              <a:rPr lang="en-US" sz="2400" i="1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a</a:t>
            </a:r>
            <a:r>
              <a:rPr lang="en-US" sz="2400" i="1" baseline="300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k</a:t>
            </a:r>
            <a:r>
              <a:rPr lang="en-US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</a:t>
            </a:r>
            <a:r>
              <a:rPr lang="en-US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(</a:t>
            </a:r>
            <a:r>
              <a:rPr lang="en-US" sz="2400" i="1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n</a:t>
            </a:r>
            <a:r>
              <a:rPr lang="en-US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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1 (mod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),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maka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(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en-US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 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en-US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</a:t>
            </a:r>
            <a:r>
              <a:rPr lang="en-US" sz="2400" i="1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k</a:t>
            </a:r>
            <a:r>
              <a:rPr lang="en-US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</a:t>
            </a:r>
            <a:r>
              <a:rPr lang="en-US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(</a:t>
            </a:r>
            <a:r>
              <a:rPr lang="en-US" sz="2400" i="1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n</a:t>
            </a:r>
            <a:r>
              <a:rPr lang="en-US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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1 (mod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),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sehingga</a:t>
            </a:r>
            <a:endParaRPr lang="en-US" sz="2400" dirty="0"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0" marR="0" indent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fi-FI" sz="2400" dirty="0"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0" marR="0" indent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	         = (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fi-FI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 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fi-FI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 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1  mod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n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endParaRPr lang="en-US" sz="2400" dirty="0"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0" marR="0" indent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	         = (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fi-FI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 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fi-FI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 mod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n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endParaRPr lang="en-US" sz="2400" dirty="0"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0" marR="0" indent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 </a:t>
            </a:r>
          </a:p>
          <a:p>
            <a:pPr marL="0" marR="0" indent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    Oleh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karena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itu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kita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berhasil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menunjukkan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bahwa</a:t>
            </a:r>
            <a:endParaRPr lang="en-US" sz="2400" dirty="0"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	D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(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c</a:t>
            </a:r>
            <a:r>
              <a:rPr lang="en-US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c</a:t>
            </a:r>
            <a:r>
              <a:rPr lang="en-US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 = (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en-US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 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en-US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 mod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	</a:t>
            </a:r>
            <a:endParaRPr lang="en-US" sz="2400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60FE725-3BB2-411A-AE1A-E13DF68D10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5456E-6330-4C22-A2A2-DDAF7079A066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039938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9042E3-07C3-4F80-A1A2-13C6063AC2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28320"/>
            <a:ext cx="10515600" cy="5933440"/>
          </a:xfrm>
        </p:spPr>
        <p:txBody>
          <a:bodyPr>
            <a:normAutofit fontScale="92500" lnSpcReduction="20000"/>
          </a:bodyPr>
          <a:lstStyle/>
          <a:p>
            <a:pPr marL="0" marR="0" indent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1" dirty="0" err="1"/>
              <a:t>Contoh</a:t>
            </a:r>
            <a:r>
              <a:rPr lang="en-US" sz="2400" b="1" dirty="0"/>
              <a:t> 1:</a:t>
            </a:r>
            <a:r>
              <a:rPr lang="en-US" sz="2400" dirty="0"/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Misalkan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kunci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publik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Alice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adalah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(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= 3337,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e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= 79) dan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kunci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privatnya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= 1019.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Misalkan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en-US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= 2671 dan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en-US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= 1800. </a:t>
            </a:r>
          </a:p>
          <a:p>
            <a:pPr marL="0" marR="0" indent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	E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(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fi-FI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 =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c</a:t>
            </a:r>
            <a:r>
              <a:rPr lang="fi-FI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=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fi-FI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</a:t>
            </a:r>
            <a:r>
              <a:rPr lang="fi-FI" sz="2400" i="1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e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mod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n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 = 2671</a:t>
            </a:r>
            <a:r>
              <a:rPr lang="fi-FI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79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mod 3337 = 2081</a:t>
            </a:r>
            <a:endParaRPr lang="en-US" sz="2400" dirty="0"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0" marR="0" indent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	E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(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fi-FI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 =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c</a:t>
            </a:r>
            <a:r>
              <a:rPr lang="fi-FI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=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fi-FI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fi-FI" sz="2400" i="1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e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mod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n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 = 1800</a:t>
            </a:r>
            <a:r>
              <a:rPr lang="fi-FI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79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mod 3337 = 338	</a:t>
            </a:r>
            <a:endParaRPr lang="en-US" sz="2400" dirty="0"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0" marR="0" indent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	E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(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fi-FI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 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E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(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fi-FI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 =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c</a:t>
            </a:r>
            <a:r>
              <a:rPr lang="fi-FI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c</a:t>
            </a:r>
            <a:r>
              <a:rPr lang="fi-FI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= 2081 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338 = 703378</a:t>
            </a:r>
            <a:endParaRPr lang="en-US" sz="2400" dirty="0"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0" marR="0" indent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	D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(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c</a:t>
            </a:r>
            <a:r>
              <a:rPr lang="fi-FI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c</a:t>
            </a:r>
            <a:r>
              <a:rPr lang="fi-FI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 = (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c</a:t>
            </a:r>
            <a:r>
              <a:rPr lang="fi-FI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c</a:t>
            </a:r>
            <a:r>
              <a:rPr lang="fi-FI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</a:t>
            </a:r>
            <a:r>
              <a:rPr lang="fi-FI" sz="2400" i="1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mod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n 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= (703378)</a:t>
            </a:r>
            <a:r>
              <a:rPr lang="fi-FI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1019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mod 3337 = </a:t>
            </a:r>
            <a:r>
              <a:rPr lang="fi-FI" sz="2400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2520</a:t>
            </a:r>
            <a:endParaRPr lang="en-US" sz="2400" dirty="0">
              <a:solidFill>
                <a:srgbClr val="FF0000"/>
              </a:solidFill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0" marR="0" indent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 </a:t>
            </a:r>
          </a:p>
          <a:p>
            <a:pPr marL="0" marR="0" indent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Hasil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terakhir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ini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, 2520,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sama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dengan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mengalikan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2671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dengan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1800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dalam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modulus 3337,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yaitu</a:t>
            </a:r>
            <a:endParaRPr lang="en-US" sz="2400" dirty="0"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0" marR="0" indent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	m</a:t>
            </a:r>
            <a:r>
              <a:rPr lang="fi-FI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fi-FI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= (2671 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1800) mod 3337 =  4807800 mod 3337 = </a:t>
            </a:r>
            <a:r>
              <a:rPr lang="fi-FI" sz="2400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2520</a:t>
            </a:r>
            <a:endParaRPr lang="en-US" sz="2400" dirty="0">
              <a:solidFill>
                <a:srgbClr val="FF0000"/>
              </a:solidFill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0" marR="0" indent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 </a:t>
            </a:r>
          </a:p>
          <a:p>
            <a:pPr marL="0" marR="0" indent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Jadi,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(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c</a:t>
            </a:r>
            <a:r>
              <a:rPr lang="en-US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c</a:t>
            </a:r>
            <a:r>
              <a:rPr lang="en-US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 =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en-US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en-US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= 2520, 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artinya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hasil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kali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dua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buah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cipherteks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apabila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didekripsi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hasilnya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sama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dengan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mengalikan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kedua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plainteksnya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. </a:t>
            </a:r>
          </a:p>
          <a:p>
            <a:pPr marL="0" marR="0" indent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 </a:t>
            </a:r>
          </a:p>
          <a:p>
            <a:pPr marL="0" marR="0" indent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Untuk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menunjukkan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RSA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adalah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enkripsi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homomorfik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yang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bersifat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multiplikatif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maka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	</a:t>
            </a:r>
          </a:p>
          <a:p>
            <a:pPr marL="0" marR="0" indent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	E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(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fi-FI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fi-FI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 =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E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(2520) = 2520</a:t>
            </a:r>
            <a:r>
              <a:rPr lang="fi-FI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79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mod 3337 = </a:t>
            </a:r>
            <a:r>
              <a:rPr lang="fi-FI" sz="2400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2608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endParaRPr lang="en-US" sz="2400" dirty="0"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914400" marR="0" indent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                  = E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(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fi-FI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 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E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(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fi-FI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 = (2081 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338) mod 3337 = </a:t>
            </a:r>
            <a:r>
              <a:rPr lang="fi-FI" sz="2400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2608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			 </a:t>
            </a:r>
            <a:endParaRPr lang="en-US" sz="2400" dirty="0"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yang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menunjukkan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bahwa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 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E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(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en-US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en-US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 =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E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(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en-US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 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E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(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en-US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	</a:t>
            </a:r>
            <a:endParaRPr lang="en-US" sz="2400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60739AF-34F4-4D01-8C61-6007904A6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5456E-6330-4C22-A2A2-DDAF7079A066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635774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323D69-2944-4610-8B3E-4BAC3417E2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734040" cy="1325563"/>
          </a:xfrm>
        </p:spPr>
        <p:txBody>
          <a:bodyPr>
            <a:normAutofit/>
          </a:bodyPr>
          <a:lstStyle/>
          <a:p>
            <a:r>
              <a:rPr lang="en-US" sz="4300" b="1" dirty="0" err="1"/>
              <a:t>Enkripsi</a:t>
            </a:r>
            <a:r>
              <a:rPr lang="en-US" sz="4300" b="1" dirty="0"/>
              <a:t> </a:t>
            </a:r>
            <a:r>
              <a:rPr lang="en-US" sz="4300" b="1" dirty="0" err="1"/>
              <a:t>Homomorfik</a:t>
            </a:r>
            <a:r>
              <a:rPr lang="en-US" sz="4300" b="1" dirty="0"/>
              <a:t> </a:t>
            </a:r>
            <a:r>
              <a:rPr lang="en-US" sz="4300" b="1" dirty="0" err="1"/>
              <a:t>dengan</a:t>
            </a:r>
            <a:r>
              <a:rPr lang="en-US" sz="4300" b="1" dirty="0"/>
              <a:t> </a:t>
            </a:r>
            <a:r>
              <a:rPr lang="en-US" sz="4300" b="1" dirty="0" err="1"/>
              <a:t>Algoritma</a:t>
            </a:r>
            <a:r>
              <a:rPr lang="en-US" sz="4300" b="1" dirty="0"/>
              <a:t> </a:t>
            </a:r>
            <a:r>
              <a:rPr lang="en-US" sz="4300" b="1" dirty="0" err="1"/>
              <a:t>ElGamal</a:t>
            </a:r>
            <a:endParaRPr lang="en-US" sz="43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1FB14E-9B6F-46E7-B144-14F31CF1F8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just">
              <a:lnSpc>
                <a:spcPct val="115000"/>
              </a:lnSpc>
              <a:spcBef>
                <a:spcPts val="0"/>
              </a:spcBef>
            </a:pPr>
            <a:r>
              <a:rPr lang="en-US" sz="26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Seperti</a:t>
            </a:r>
            <a:r>
              <a:rPr lang="en-US" sz="26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RSA, </a:t>
            </a:r>
            <a:r>
              <a:rPr lang="en-US" sz="26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algoritma</a:t>
            </a:r>
            <a:r>
              <a:rPr lang="en-US" sz="26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ElGamal</a:t>
            </a:r>
            <a:r>
              <a:rPr lang="en-US" sz="26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juga </a:t>
            </a:r>
            <a:r>
              <a:rPr lang="en-US" sz="26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bersifat</a:t>
            </a:r>
            <a:r>
              <a:rPr lang="en-US" sz="26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multiplikatif</a:t>
            </a:r>
            <a:r>
              <a:rPr lang="en-US" sz="26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. </a:t>
            </a:r>
          </a:p>
          <a:p>
            <a:pPr marL="0" indent="0" algn="just">
              <a:lnSpc>
                <a:spcPct val="115000"/>
              </a:lnSpc>
              <a:spcBef>
                <a:spcPts val="0"/>
              </a:spcBef>
              <a:buNone/>
            </a:pPr>
            <a:r>
              <a:rPr lang="en-US" sz="2600" dirty="0">
                <a:ea typeface="MS Mincho" panose="02020609040205080304" pitchFamily="49" charset="-128"/>
                <a:cs typeface="Times New Roman" panose="02020603050405020304" pitchFamily="18" charset="0"/>
              </a:rPr>
              <a:t>	</a:t>
            </a:r>
            <a:r>
              <a:rPr lang="en-US" sz="2600" dirty="0" err="1">
                <a:ea typeface="MS Mincho" panose="02020609040205080304" pitchFamily="49" charset="-128"/>
                <a:cs typeface="Times New Roman" panose="02020603050405020304" pitchFamily="18" charset="0"/>
              </a:rPr>
              <a:t>Enkripsi</a:t>
            </a:r>
            <a:r>
              <a:rPr lang="en-US" sz="2600" dirty="0">
                <a:ea typeface="MS Mincho" panose="02020609040205080304" pitchFamily="49" charset="-128"/>
                <a:cs typeface="Times New Roman" panose="02020603050405020304" pitchFamily="18" charset="0"/>
              </a:rPr>
              <a:t>: </a:t>
            </a:r>
            <a:r>
              <a:rPr lang="en-US" sz="2600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(</a:t>
            </a:r>
            <a:r>
              <a:rPr lang="en-US" sz="2600" i="1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a</a:t>
            </a:r>
            <a:r>
              <a:rPr lang="en-US" sz="2600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, </a:t>
            </a:r>
            <a:r>
              <a:rPr lang="en-US" sz="2600" i="1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b</a:t>
            </a:r>
            <a:r>
              <a:rPr lang="en-US" sz="2600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 = (</a:t>
            </a:r>
            <a:r>
              <a:rPr lang="en-US" sz="2600" i="1" dirty="0" err="1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g</a:t>
            </a:r>
            <a:r>
              <a:rPr lang="en-US" sz="2600" i="1" baseline="30000" dirty="0" err="1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k</a:t>
            </a:r>
            <a:r>
              <a:rPr lang="en-US" sz="2600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mod </a:t>
            </a:r>
            <a:r>
              <a:rPr lang="en-US" sz="2600" i="1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</a:t>
            </a:r>
            <a:r>
              <a:rPr lang="en-US" sz="2600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, </a:t>
            </a:r>
            <a:r>
              <a:rPr lang="en-US" sz="2600" i="1" dirty="0" err="1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y</a:t>
            </a:r>
            <a:r>
              <a:rPr lang="en-US" sz="2600" i="1" baseline="30000" dirty="0" err="1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k</a:t>
            </a:r>
            <a:r>
              <a:rPr lang="en-US" sz="2600" i="1" dirty="0" err="1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en-US" sz="2600" i="1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 </a:t>
            </a:r>
            <a:r>
              <a:rPr lang="en-US" sz="2600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mod </a:t>
            </a:r>
            <a:r>
              <a:rPr lang="en-US" sz="2600" i="1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</a:t>
            </a:r>
            <a:r>
              <a:rPr lang="en-US" sz="2600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	</a:t>
            </a:r>
            <a:r>
              <a:rPr lang="en-US" sz="26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				</a:t>
            </a:r>
          </a:p>
          <a:p>
            <a:pPr marL="0" indent="0" algn="just">
              <a:lnSpc>
                <a:spcPct val="115000"/>
              </a:lnSpc>
              <a:spcBef>
                <a:spcPts val="0"/>
              </a:spcBef>
              <a:buNone/>
            </a:pPr>
            <a:r>
              <a:rPr lang="en-US" sz="2600" dirty="0">
                <a:ea typeface="MS Mincho" panose="02020609040205080304" pitchFamily="49" charset="-128"/>
                <a:cs typeface="Times New Roman" panose="02020603050405020304" pitchFamily="18" charset="0"/>
              </a:rPr>
              <a:t>	</a:t>
            </a:r>
            <a:r>
              <a:rPr lang="en-US" sz="2600" dirty="0" err="1">
                <a:ea typeface="MS Mincho" panose="02020609040205080304" pitchFamily="49" charset="-128"/>
                <a:cs typeface="Times New Roman" panose="02020603050405020304" pitchFamily="18" charset="0"/>
              </a:rPr>
              <a:t>Dekripsi</a:t>
            </a:r>
            <a:r>
              <a:rPr lang="en-US" sz="2600" dirty="0">
                <a:ea typeface="MS Mincho" panose="02020609040205080304" pitchFamily="49" charset="-128"/>
                <a:cs typeface="Times New Roman" panose="02020603050405020304" pitchFamily="18" charset="0"/>
              </a:rPr>
              <a:t>: </a:t>
            </a:r>
            <a:r>
              <a:rPr lang="en-US" sz="2600" i="1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en-US" sz="2600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= (</a:t>
            </a:r>
            <a:r>
              <a:rPr lang="en-US" sz="2600" i="1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b</a:t>
            </a:r>
            <a:r>
              <a:rPr lang="en-US" sz="2600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/</a:t>
            </a:r>
            <a:r>
              <a:rPr lang="en-US" sz="2600" i="1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a</a:t>
            </a:r>
            <a:r>
              <a:rPr lang="en-US" sz="2600" i="1" baseline="30000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x</a:t>
            </a:r>
            <a:r>
              <a:rPr lang="en-US" sz="2600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 mod </a:t>
            </a:r>
            <a:r>
              <a:rPr lang="en-US" sz="2600" i="1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</a:t>
            </a:r>
            <a:r>
              <a:rPr lang="en-US" sz="26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						</a:t>
            </a:r>
          </a:p>
          <a:p>
            <a:pPr marL="0" marR="0" indent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6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 </a:t>
            </a:r>
          </a:p>
          <a:p>
            <a:pPr marL="0" marR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6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Misalkan</a:t>
            </a:r>
            <a:r>
              <a:rPr lang="en-US" sz="26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plainteks</a:t>
            </a:r>
            <a:r>
              <a:rPr lang="en-US" sz="26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: </a:t>
            </a:r>
            <a:r>
              <a:rPr lang="en-US" sz="26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en-US" sz="26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 </a:t>
            </a:r>
            <a:r>
              <a:rPr lang="en-US" sz="26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dan </a:t>
            </a:r>
            <a:r>
              <a:rPr lang="en-US" sz="26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en-US" sz="26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en-US" sz="26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, </a:t>
            </a:r>
            <a:r>
              <a:rPr lang="en-US" sz="26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cipheteksnya</a:t>
            </a:r>
            <a:r>
              <a:rPr lang="en-US" sz="26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: (</a:t>
            </a:r>
            <a:r>
              <a:rPr lang="en-US" sz="26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a</a:t>
            </a:r>
            <a:r>
              <a:rPr lang="en-US" sz="26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</a:t>
            </a:r>
            <a:r>
              <a:rPr lang="en-US" sz="26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, </a:t>
            </a:r>
            <a:r>
              <a:rPr lang="en-US" sz="26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b</a:t>
            </a:r>
            <a:r>
              <a:rPr lang="en-US" sz="26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</a:t>
            </a:r>
            <a:r>
              <a:rPr lang="en-US" sz="26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 dan (</a:t>
            </a:r>
            <a:r>
              <a:rPr lang="en-US" sz="26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a</a:t>
            </a:r>
            <a:r>
              <a:rPr lang="en-US" sz="26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en-US" sz="26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, </a:t>
            </a:r>
            <a:r>
              <a:rPr lang="en-US" sz="26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b</a:t>
            </a:r>
            <a:r>
              <a:rPr lang="en-US" sz="26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en-US" sz="26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 </a:t>
            </a:r>
          </a:p>
          <a:p>
            <a:pPr marL="0" marR="0" indent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i-FI" sz="26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	E</a:t>
            </a:r>
            <a:r>
              <a:rPr lang="fi-FI" sz="26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(</a:t>
            </a:r>
            <a:r>
              <a:rPr lang="fi-FI" sz="26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fi-FI" sz="26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</a:t>
            </a:r>
            <a:r>
              <a:rPr lang="fi-FI" sz="26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 = (</a:t>
            </a:r>
            <a:r>
              <a:rPr lang="fi-FI" sz="26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a</a:t>
            </a:r>
            <a:r>
              <a:rPr lang="fi-FI" sz="26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</a:t>
            </a:r>
            <a:r>
              <a:rPr lang="fi-FI" sz="26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, </a:t>
            </a:r>
            <a:r>
              <a:rPr lang="fi-FI" sz="26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b</a:t>
            </a:r>
            <a:r>
              <a:rPr lang="fi-FI" sz="26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</a:t>
            </a:r>
            <a:r>
              <a:rPr lang="fi-FI" sz="26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 = (</a:t>
            </a:r>
            <a:r>
              <a:rPr lang="fi-FI" sz="26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g</a:t>
            </a:r>
            <a:r>
              <a:rPr lang="fi-FI" sz="2600" i="1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k</a:t>
            </a:r>
            <a:r>
              <a:rPr lang="fi-FI" sz="26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</a:t>
            </a:r>
            <a:r>
              <a:rPr lang="fi-FI" sz="26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mod </a:t>
            </a:r>
            <a:r>
              <a:rPr lang="fi-FI" sz="26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</a:t>
            </a:r>
            <a:r>
              <a:rPr lang="fi-FI" sz="26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, </a:t>
            </a:r>
            <a:r>
              <a:rPr lang="fi-FI" sz="26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y</a:t>
            </a:r>
            <a:r>
              <a:rPr lang="fi-FI" sz="2600" i="1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k</a:t>
            </a:r>
            <a:r>
              <a:rPr lang="fi-FI" sz="26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</a:t>
            </a:r>
            <a:r>
              <a:rPr lang="fi-FI" sz="26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fi-FI" sz="26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</a:t>
            </a:r>
            <a:r>
              <a:rPr lang="fi-FI" sz="26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 </a:t>
            </a:r>
            <a:r>
              <a:rPr lang="fi-FI" sz="26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mod </a:t>
            </a:r>
            <a:r>
              <a:rPr lang="fi-FI" sz="26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</a:t>
            </a:r>
            <a:r>
              <a:rPr lang="fi-FI" sz="26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</a:t>
            </a:r>
            <a:endParaRPr lang="en-US" sz="2600" dirty="0"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0" marR="0" indent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i-FI" sz="26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	E</a:t>
            </a:r>
            <a:r>
              <a:rPr lang="fi-FI" sz="26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(</a:t>
            </a:r>
            <a:r>
              <a:rPr lang="fi-FI" sz="26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fi-FI" sz="26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fi-FI" sz="26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 = (</a:t>
            </a:r>
            <a:r>
              <a:rPr lang="fi-FI" sz="26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a</a:t>
            </a:r>
            <a:r>
              <a:rPr lang="fi-FI" sz="26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fi-FI" sz="26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, </a:t>
            </a:r>
            <a:r>
              <a:rPr lang="fi-FI" sz="26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b</a:t>
            </a:r>
            <a:r>
              <a:rPr lang="fi-FI" sz="26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fi-FI" sz="26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 = (</a:t>
            </a:r>
            <a:r>
              <a:rPr lang="fi-FI" sz="26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g</a:t>
            </a:r>
            <a:r>
              <a:rPr lang="fi-FI" sz="2600" i="1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k</a:t>
            </a:r>
            <a:r>
              <a:rPr lang="fi-FI" sz="26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fi-FI" sz="26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mod </a:t>
            </a:r>
            <a:r>
              <a:rPr lang="fi-FI" sz="26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</a:t>
            </a:r>
            <a:r>
              <a:rPr lang="fi-FI" sz="26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, </a:t>
            </a:r>
            <a:r>
              <a:rPr lang="fi-FI" sz="26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y</a:t>
            </a:r>
            <a:r>
              <a:rPr lang="fi-FI" sz="2600" i="1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k</a:t>
            </a:r>
            <a:r>
              <a:rPr lang="fi-FI" sz="26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fi-FI" sz="26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fi-FI" sz="26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fi-FI" sz="26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 </a:t>
            </a:r>
            <a:r>
              <a:rPr lang="fi-FI" sz="26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mod </a:t>
            </a:r>
            <a:r>
              <a:rPr lang="fi-FI" sz="26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</a:t>
            </a:r>
            <a:r>
              <a:rPr lang="fi-FI" sz="26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</a:t>
            </a:r>
          </a:p>
          <a:p>
            <a:pPr marL="0" marR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endParaRPr lang="en-US" sz="2600" dirty="0">
              <a:effectLst/>
              <a:latin typeface="Georgia" panose="02040502050405020303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0" marR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6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Kalikan</a:t>
            </a:r>
            <a:r>
              <a:rPr lang="en-US" sz="26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cipherteks</a:t>
            </a:r>
            <a:r>
              <a:rPr lang="en-US" sz="26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(</a:t>
            </a:r>
            <a:r>
              <a:rPr lang="en-US" sz="26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a</a:t>
            </a:r>
            <a:r>
              <a:rPr lang="en-US" sz="26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</a:t>
            </a:r>
            <a:r>
              <a:rPr lang="en-US" sz="26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, </a:t>
            </a:r>
            <a:r>
              <a:rPr lang="en-US" sz="26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b</a:t>
            </a:r>
            <a:r>
              <a:rPr lang="en-US" sz="26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</a:t>
            </a:r>
            <a:r>
              <a:rPr lang="en-US" sz="26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 dan (</a:t>
            </a:r>
            <a:r>
              <a:rPr lang="en-US" sz="26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a</a:t>
            </a:r>
            <a:r>
              <a:rPr lang="en-US" sz="26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en-US" sz="26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, </a:t>
            </a:r>
            <a:r>
              <a:rPr lang="en-US" sz="26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b</a:t>
            </a:r>
            <a:r>
              <a:rPr lang="en-US" sz="26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en-US" sz="26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 </a:t>
            </a:r>
            <a:r>
              <a:rPr lang="en-US" sz="26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sebagai</a:t>
            </a:r>
            <a:r>
              <a:rPr lang="en-US" sz="26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berikut</a:t>
            </a:r>
            <a:r>
              <a:rPr lang="en-US" sz="26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:</a:t>
            </a:r>
          </a:p>
          <a:p>
            <a:pPr marL="0" marR="0" indent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i-FI" sz="26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	E</a:t>
            </a:r>
            <a:r>
              <a:rPr lang="fi-FI" sz="26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(</a:t>
            </a:r>
            <a:r>
              <a:rPr lang="fi-FI" sz="26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fi-FI" sz="26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</a:t>
            </a:r>
            <a:r>
              <a:rPr lang="fi-FI" sz="26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 </a:t>
            </a:r>
            <a:r>
              <a:rPr lang="fi-FI" sz="26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fi-FI" sz="26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fi-FI" sz="26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E</a:t>
            </a:r>
            <a:r>
              <a:rPr lang="fi-FI" sz="26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(</a:t>
            </a:r>
            <a:r>
              <a:rPr lang="fi-FI" sz="26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fi-FI" sz="26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fi-FI" sz="26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 = (</a:t>
            </a:r>
            <a:r>
              <a:rPr lang="fi-FI" sz="26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a</a:t>
            </a:r>
            <a:r>
              <a:rPr lang="fi-FI" sz="26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</a:t>
            </a:r>
            <a:r>
              <a:rPr lang="fi-FI" sz="26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, </a:t>
            </a:r>
            <a:r>
              <a:rPr lang="fi-FI" sz="26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b</a:t>
            </a:r>
            <a:r>
              <a:rPr lang="fi-FI" sz="26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</a:t>
            </a:r>
            <a:r>
              <a:rPr lang="fi-FI" sz="26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 </a:t>
            </a:r>
            <a:r>
              <a:rPr lang="fi-FI" sz="26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fi-FI" sz="26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(</a:t>
            </a:r>
            <a:r>
              <a:rPr lang="fi-FI" sz="26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a</a:t>
            </a:r>
            <a:r>
              <a:rPr lang="fi-FI" sz="26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fi-FI" sz="26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, </a:t>
            </a:r>
            <a:r>
              <a:rPr lang="fi-FI" sz="26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b</a:t>
            </a:r>
            <a:r>
              <a:rPr lang="fi-FI" sz="26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fi-FI" sz="26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 </a:t>
            </a:r>
            <a:endParaRPr lang="en-US" sz="2600" dirty="0"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0" marR="0" indent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i-FI" sz="26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       		         = (</a:t>
            </a:r>
            <a:r>
              <a:rPr lang="fi-FI" sz="26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a</a:t>
            </a:r>
            <a:r>
              <a:rPr lang="fi-FI" sz="26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 </a:t>
            </a:r>
            <a:r>
              <a:rPr lang="fi-FI" sz="26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fi-FI" sz="26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fi-FI" sz="26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a</a:t>
            </a:r>
            <a:r>
              <a:rPr lang="fi-FI" sz="26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fi-FI" sz="26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,  </a:t>
            </a:r>
            <a:r>
              <a:rPr lang="fi-FI" sz="26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b</a:t>
            </a:r>
            <a:r>
              <a:rPr lang="fi-FI" sz="26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</a:t>
            </a:r>
            <a:r>
              <a:rPr lang="fi-FI" sz="26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fi-FI" sz="26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fi-FI" sz="26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fi-FI" sz="26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b</a:t>
            </a:r>
            <a:r>
              <a:rPr lang="fi-FI" sz="26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fi-FI" sz="26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		</a:t>
            </a:r>
            <a:endParaRPr lang="en-US" sz="2600" dirty="0"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0" marR="0" indent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i-FI" sz="26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          		         = (</a:t>
            </a:r>
            <a:r>
              <a:rPr lang="fi-FI" sz="26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g</a:t>
            </a:r>
            <a:r>
              <a:rPr lang="fi-FI" sz="2600" i="1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k</a:t>
            </a:r>
            <a:r>
              <a:rPr lang="fi-FI" sz="26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</a:t>
            </a:r>
            <a:r>
              <a:rPr lang="fi-FI" sz="26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fi-FI" sz="26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fi-FI" sz="26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fi-FI" sz="26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g</a:t>
            </a:r>
            <a:r>
              <a:rPr lang="fi-FI" sz="2600" i="1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k</a:t>
            </a:r>
            <a:r>
              <a:rPr lang="fi-FI" sz="26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fi-FI" sz="26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,  </a:t>
            </a:r>
            <a:r>
              <a:rPr lang="fi-FI" sz="26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y</a:t>
            </a:r>
            <a:r>
              <a:rPr lang="fi-FI" sz="2600" i="1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k</a:t>
            </a:r>
            <a:r>
              <a:rPr lang="fi-FI" sz="26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</a:t>
            </a:r>
            <a:r>
              <a:rPr lang="fi-FI" sz="26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fi-FI" sz="26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</a:t>
            </a:r>
            <a:r>
              <a:rPr lang="fi-FI" sz="26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fi-FI" sz="26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fi-FI" sz="26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fi-FI" sz="26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y</a:t>
            </a:r>
            <a:r>
              <a:rPr lang="fi-FI" sz="2600" i="1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k</a:t>
            </a:r>
            <a:r>
              <a:rPr lang="fi-FI" sz="26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fi-FI" sz="26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fi-FI" sz="26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fi-FI" sz="26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 mod </a:t>
            </a:r>
            <a:r>
              <a:rPr lang="fi-FI" sz="26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</a:t>
            </a:r>
            <a:endParaRPr lang="en-US" sz="2600" dirty="0"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6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	                       = (</a:t>
            </a:r>
            <a:r>
              <a:rPr lang="en-US" sz="26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g</a:t>
            </a:r>
            <a:r>
              <a:rPr lang="en-US" sz="2600" i="1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k</a:t>
            </a:r>
            <a:r>
              <a:rPr lang="en-US" sz="26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 + </a:t>
            </a:r>
            <a:r>
              <a:rPr lang="en-US" sz="2600" i="1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k</a:t>
            </a:r>
            <a:r>
              <a:rPr lang="en-US" sz="26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en-US" sz="26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,  </a:t>
            </a:r>
            <a:r>
              <a:rPr lang="en-US" sz="26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y</a:t>
            </a:r>
            <a:r>
              <a:rPr lang="en-US" sz="2600" i="1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k</a:t>
            </a:r>
            <a:r>
              <a:rPr lang="en-US" sz="26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 + </a:t>
            </a:r>
            <a:r>
              <a:rPr lang="en-US" sz="2600" i="1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k</a:t>
            </a:r>
            <a:r>
              <a:rPr lang="en-US" sz="26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en-US" sz="26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6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en-US" sz="26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m</a:t>
            </a:r>
            <a:r>
              <a:rPr lang="en-US" sz="26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</a:t>
            </a:r>
            <a:r>
              <a:rPr lang="en-US" sz="26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en-US" sz="26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en-US" sz="26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en-US" sz="26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 mod </a:t>
            </a:r>
            <a:r>
              <a:rPr lang="en-US" sz="26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</a:t>
            </a:r>
            <a:endParaRPr lang="en-US" sz="2600" dirty="0"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0" marR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endParaRPr lang="en-US" sz="2600" dirty="0"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193BE66-1396-4ABF-8A4B-4CC7A72F00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5456E-6330-4C22-A2A2-DDAF7079A066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186047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1CE2AA-8EA0-48C3-ACAE-36FF44D2A8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70159"/>
            <a:ext cx="10515600" cy="5211763"/>
          </a:xfrm>
        </p:spPr>
        <p:txBody>
          <a:bodyPr/>
          <a:lstStyle/>
          <a:p>
            <a:pPr marL="0" marR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Sedangkan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</a:p>
          <a:p>
            <a:pPr marL="0" marR="0" indent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i="1" dirty="0">
                <a:ea typeface="MS Mincho" panose="02020609040205080304" pitchFamily="49" charset="-128"/>
                <a:cs typeface="Times New Roman" panose="02020603050405020304" pitchFamily="18" charset="0"/>
              </a:rPr>
              <a:t>	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E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(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en-US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en-US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 = (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,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b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 = (</a:t>
            </a:r>
            <a:r>
              <a:rPr lang="en-US" sz="2400" i="1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g</a:t>
            </a:r>
            <a:r>
              <a:rPr lang="en-US" sz="2400" i="1" baseline="300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k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, </a:t>
            </a:r>
            <a:r>
              <a:rPr lang="en-US" sz="2400" i="1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y</a:t>
            </a:r>
            <a:r>
              <a:rPr lang="en-US" sz="2400" i="1" baseline="300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k</a:t>
            </a:r>
            <a:r>
              <a:rPr lang="en-US" sz="2400" i="1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en-US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en-US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 mod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, 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dalam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hal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ini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k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=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k</a:t>
            </a:r>
            <a:r>
              <a:rPr lang="en-US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+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k</a:t>
            </a:r>
            <a:r>
              <a:rPr lang="en-US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endParaRPr lang="en-US" sz="2400" baseline="-25000" dirty="0"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0" marR="0" indent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		                   = (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g</a:t>
            </a:r>
            <a:r>
              <a:rPr lang="en-US" sz="2400" i="1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k</a:t>
            </a:r>
            <a:r>
              <a:rPr lang="en-US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 + </a:t>
            </a:r>
            <a:r>
              <a:rPr lang="en-US" sz="2400" i="1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k</a:t>
            </a:r>
            <a:r>
              <a:rPr lang="en-US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,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y</a:t>
            </a:r>
            <a:r>
              <a:rPr lang="en-US" sz="2400" i="1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k</a:t>
            </a:r>
            <a:r>
              <a:rPr lang="en-US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 + </a:t>
            </a:r>
            <a:r>
              <a:rPr lang="en-US" sz="2400" i="1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k</a:t>
            </a:r>
            <a:r>
              <a:rPr lang="en-US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en-US" sz="2400" i="1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en-US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en-US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 mod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</a:t>
            </a:r>
            <a:endParaRPr lang="en-US" sz="2400" dirty="0"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15000"/>
              </a:lnSpc>
              <a:spcBef>
                <a:spcPts val="0"/>
              </a:spcBef>
              <a:buNone/>
            </a:pP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			      =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E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(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fi-FI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 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E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(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fi-FI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 </a:t>
            </a:r>
          </a:p>
          <a:p>
            <a:pPr marL="0" indent="0" algn="just">
              <a:lnSpc>
                <a:spcPct val="115000"/>
              </a:lnSpc>
              <a:spcBef>
                <a:spcPts val="0"/>
              </a:spcBef>
              <a:buNone/>
            </a:pPr>
            <a:endParaRPr lang="en-US" sz="2400" dirty="0"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Bef>
                <a:spcPts val="0"/>
              </a:spcBef>
            </a:pP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Hasil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ini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memperlihatkan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algoritma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ElGamal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memiliki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sifat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multiplikatif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yaitu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</a:p>
          <a:p>
            <a:pPr marL="0" marR="0" indent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	E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(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fi-FI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fi-FI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 =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E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(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fi-FI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 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E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(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fi-FI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	</a:t>
            </a:r>
            <a:endParaRPr lang="en-US" sz="2400" dirty="0"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endParaRPr lang="en-US" sz="2400" dirty="0"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Sekarang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akan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ditunjukkan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bahwa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hasil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dekripsi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terhadap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hasil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kali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dua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cipherteks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sama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dengan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perkalian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kedua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plainteksnya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:</a:t>
            </a:r>
          </a:p>
          <a:p>
            <a:pPr marL="0" indent="0">
              <a:buNone/>
            </a:pPr>
            <a:r>
              <a:rPr lang="en-US" sz="2400" dirty="0">
                <a:ea typeface="MS Mincho" panose="02020609040205080304" pitchFamily="49" charset="-128"/>
                <a:cs typeface="Times New Roman" panose="02020603050405020304" pitchFamily="18" charset="0"/>
              </a:rPr>
              <a:t>	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((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a</a:t>
            </a:r>
            <a:r>
              <a:rPr lang="en-US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,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b</a:t>
            </a:r>
            <a:r>
              <a:rPr lang="en-US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 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(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a</a:t>
            </a:r>
            <a:r>
              <a:rPr lang="en-US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,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b</a:t>
            </a:r>
            <a:r>
              <a:rPr lang="en-US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)) = (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en-US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 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en-US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 mod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</a:t>
            </a:r>
          </a:p>
          <a:p>
            <a:pPr marL="0" indent="0">
              <a:buNone/>
            </a:pPr>
            <a:endParaRPr lang="en-US" sz="2400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FF47BF3-BE97-4381-96C1-B4E38B92D1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5456E-6330-4C22-A2A2-DDAF7079A066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631163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0438C4-BD80-49CA-9FDA-3DB224BE92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48640"/>
            <a:ext cx="10515600" cy="5628323"/>
          </a:xfrm>
        </p:spPr>
        <p:txBody>
          <a:bodyPr/>
          <a:lstStyle/>
          <a:p>
            <a:pPr marL="0" indent="0">
              <a:buNone/>
            </a:pPr>
            <a:r>
              <a:rPr lang="en-US" sz="2400" u="sng" dirty="0"/>
              <a:t>Bukti</a:t>
            </a:r>
            <a:r>
              <a:rPr lang="en-US" dirty="0"/>
              <a:t>:</a:t>
            </a:r>
          </a:p>
          <a:p>
            <a:pPr marL="0" indent="0">
              <a:buNone/>
            </a:pPr>
            <a:r>
              <a:rPr lang="en-US" dirty="0"/>
              <a:t>    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((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a</a:t>
            </a:r>
            <a:r>
              <a:rPr lang="fi-FI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,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b</a:t>
            </a:r>
            <a:r>
              <a:rPr lang="fi-FI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 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(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a</a:t>
            </a:r>
            <a:r>
              <a:rPr lang="fi-FI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,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b</a:t>
            </a:r>
            <a:r>
              <a:rPr lang="fi-FI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)) =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(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g</a:t>
            </a:r>
            <a:r>
              <a:rPr lang="fi-FI" sz="2400" i="1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k</a:t>
            </a:r>
            <a:r>
              <a:rPr lang="fi-FI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 + </a:t>
            </a:r>
            <a:r>
              <a:rPr lang="fi-FI" sz="2400" i="1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k</a:t>
            </a:r>
            <a:r>
              <a:rPr lang="fi-FI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, 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fi-FI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fi-FI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y</a:t>
            </a:r>
            <a:r>
              <a:rPr lang="fi-FI" sz="2400" i="1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k</a:t>
            </a:r>
            <a:r>
              <a:rPr lang="fi-FI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 + </a:t>
            </a:r>
            <a:r>
              <a:rPr lang="fi-FI" sz="2400" i="1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k</a:t>
            </a:r>
            <a:r>
              <a:rPr lang="fi-FI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 </a:t>
            </a:r>
          </a:p>
          <a:p>
            <a:pPr marL="0" indent="0">
              <a:buNone/>
            </a:pPr>
            <a:r>
              <a:rPr lang="fi-FI" sz="2400" dirty="0">
                <a:ea typeface="MS Mincho" panose="02020609040205080304" pitchFamily="49" charset="-128"/>
                <a:cs typeface="Times New Roman" panose="02020603050405020304" pitchFamily="18" charset="0"/>
              </a:rPr>
              <a:t>		              = </a:t>
            </a:r>
          </a:p>
          <a:p>
            <a:pPr marL="0" indent="0">
              <a:buNone/>
            </a:pPr>
            <a:endParaRPr lang="fi-FI" sz="2400" dirty="0"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fi-FI" sz="2400" dirty="0">
                <a:ea typeface="MS Mincho" panose="02020609040205080304" pitchFamily="49" charset="-128"/>
                <a:cs typeface="Times New Roman" panose="02020603050405020304" pitchFamily="18" charset="0"/>
              </a:rPr>
              <a:t>    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Mengingat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g</a:t>
            </a:r>
            <a:r>
              <a:rPr lang="en-US" sz="2400" i="1" baseline="300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x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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y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(mod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),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maka</a:t>
            </a:r>
            <a:endParaRPr lang="en-US" sz="2400" dirty="0"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400" dirty="0">
                <a:ea typeface="MS Mincho" panose="02020609040205080304" pitchFamily="49" charset="-128"/>
                <a:cs typeface="Times New Roman" panose="02020603050405020304" pitchFamily="18" charset="0"/>
              </a:rPr>
              <a:t>	</a:t>
            </a:r>
            <a:endParaRPr lang="en-US" sz="2400" dirty="0"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2400" dirty="0"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EE45F68-2B90-410D-88C2-A2AC486EAA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5456E-6330-4C22-A2A2-DDAF7079A066}" type="slidenum">
              <a:rPr lang="en-US" smtClean="0"/>
              <a:t>14</a:t>
            </a:fld>
            <a:endParaRPr lang="en-US"/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7ED04F5E-7764-4C97-9A8F-817FBF3272F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38600" y="151384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93989BCD-B4B5-4140-B2A0-5470B3E201B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28939478"/>
              </p:ext>
            </p:extLst>
          </p:nvPr>
        </p:nvGraphicFramePr>
        <p:xfrm>
          <a:off x="4038600" y="1513841"/>
          <a:ext cx="2582918" cy="89303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2" imgW="1193282" imgH="406224" progId="Equation.3">
                  <p:embed/>
                </p:oleObj>
              </mc:Choice>
              <mc:Fallback>
                <p:oleObj r:id="rId2" imgW="1193282" imgH="406224" progId="Equation.3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38600" y="1513841"/>
                        <a:ext cx="2582918" cy="89303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4">
            <a:extLst>
              <a:ext uri="{FF2B5EF4-FFF2-40B4-BE49-F238E27FC236}">
                <a16:creationId xmlns:a16="http://schemas.microsoft.com/office/drawing/2014/main" id="{B00D5A21-1914-4FE0-BA2F-8724F93C0A60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9" name="Object 8">
            <a:extLst>
              <a:ext uri="{FF2B5EF4-FFF2-40B4-BE49-F238E27FC236}">
                <a16:creationId xmlns:a16="http://schemas.microsoft.com/office/drawing/2014/main" id="{FF98CBAF-B8EF-4E70-9412-2A5F193BE0D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47005854"/>
              </p:ext>
            </p:extLst>
          </p:nvPr>
        </p:nvGraphicFramePr>
        <p:xfrm>
          <a:off x="4038600" y="3058488"/>
          <a:ext cx="2405475" cy="74102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4" imgW="1345616" imgH="406224" progId="Equation.3">
                  <p:embed/>
                </p:oleObj>
              </mc:Choice>
              <mc:Fallback>
                <p:oleObj r:id="rId4" imgW="1345616" imgH="406224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38600" y="3058488"/>
                        <a:ext cx="2405475" cy="74102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Rectangle 6">
            <a:extLst>
              <a:ext uri="{FF2B5EF4-FFF2-40B4-BE49-F238E27FC236}">
                <a16:creationId xmlns:a16="http://schemas.microsoft.com/office/drawing/2014/main" id="{28E3CD4F-BC16-4617-A840-09F91AB69C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1" name="Object 10">
            <a:extLst>
              <a:ext uri="{FF2B5EF4-FFF2-40B4-BE49-F238E27FC236}">
                <a16:creationId xmlns:a16="http://schemas.microsoft.com/office/drawing/2014/main" id="{04CB84A8-B132-4595-8B36-F2B9B4D83F8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23378092"/>
              </p:ext>
            </p:extLst>
          </p:nvPr>
        </p:nvGraphicFramePr>
        <p:xfrm>
          <a:off x="3990188" y="3880737"/>
          <a:ext cx="2405455" cy="74101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6" imgW="1345616" imgH="406224" progId="Equation.3">
                  <p:embed/>
                </p:oleObj>
              </mc:Choice>
              <mc:Fallback>
                <p:oleObj r:id="rId6" imgW="1345616" imgH="406224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90188" y="3880737"/>
                        <a:ext cx="2405455" cy="74101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TextBox 12">
            <a:extLst>
              <a:ext uri="{FF2B5EF4-FFF2-40B4-BE49-F238E27FC236}">
                <a16:creationId xmlns:a16="http://schemas.microsoft.com/office/drawing/2014/main" id="{5B1972B8-FE7F-4AEB-856D-72D668C0F192}"/>
              </a:ext>
            </a:extLst>
          </p:cNvPr>
          <p:cNvSpPr txBox="1"/>
          <p:nvPr/>
        </p:nvSpPr>
        <p:spPr>
          <a:xfrm>
            <a:off x="3396075" y="4702980"/>
            <a:ext cx="6096000" cy="4889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26695" marR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=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fi-FI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fi-FI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mod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</a:t>
            </a:r>
            <a:endParaRPr lang="en-US" sz="2400" dirty="0"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5331013D-181D-4AC7-A87A-074BBB51E761}"/>
              </a:ext>
            </a:extLst>
          </p:cNvPr>
          <p:cNvSpPr txBox="1"/>
          <p:nvPr/>
        </p:nvSpPr>
        <p:spPr>
          <a:xfrm>
            <a:off x="3651634" y="3239685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=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5B13733A-2769-44A3-9726-925F3B7605A5}"/>
              </a:ext>
            </a:extLst>
          </p:cNvPr>
          <p:cNvSpPr txBox="1"/>
          <p:nvPr/>
        </p:nvSpPr>
        <p:spPr>
          <a:xfrm>
            <a:off x="3651634" y="4022099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=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2279B574-9B4D-4494-B3FA-1AFA75EF6A17}"/>
              </a:ext>
            </a:extLst>
          </p:cNvPr>
          <p:cNvSpPr txBox="1"/>
          <p:nvPr/>
        </p:nvSpPr>
        <p:spPr>
          <a:xfrm>
            <a:off x="1429406" y="5458641"/>
            <a:ext cx="8387255" cy="8863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Oleh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karena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itu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kita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berhasil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menunjukkan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bahwa</a:t>
            </a:r>
            <a:endParaRPr lang="en-US" sz="2400" dirty="0"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	D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((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a</a:t>
            </a:r>
            <a:r>
              <a:rPr lang="en-US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,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b</a:t>
            </a:r>
            <a:r>
              <a:rPr lang="en-US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 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(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a</a:t>
            </a:r>
            <a:r>
              <a:rPr lang="en-US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,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b</a:t>
            </a:r>
            <a:r>
              <a:rPr lang="en-US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)) = (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en-US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 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en-US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 mod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	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18252728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6331CC-CE49-44BF-80F6-C587F91EE1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998200" cy="1325563"/>
          </a:xfrm>
        </p:spPr>
        <p:txBody>
          <a:bodyPr>
            <a:normAutofit/>
          </a:bodyPr>
          <a:lstStyle/>
          <a:p>
            <a:r>
              <a:rPr lang="en-US" sz="4200" b="1" dirty="0" err="1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Enkripsi</a:t>
            </a:r>
            <a:r>
              <a:rPr lang="en-US" sz="4200" b="1" dirty="0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200" b="1" dirty="0" err="1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Homomorfik</a:t>
            </a:r>
            <a:r>
              <a:rPr lang="en-US" sz="4200" b="1" dirty="0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200" b="1" dirty="0" err="1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US" sz="4200" b="1" dirty="0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200" b="1" dirty="0" err="1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Algoritma</a:t>
            </a:r>
            <a:r>
              <a:rPr lang="en-US" sz="4200" b="1" dirty="0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200" b="1" dirty="0" err="1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Paillier</a:t>
            </a:r>
            <a:endParaRPr lang="en-US" sz="4200" dirty="0"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338525-E08F-466F-BAC8-4600B2C137C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Algoritma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Paillier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termasuk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ke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dalam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algoritma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kriptografi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kunci-publik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.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Algoritma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ini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dikembangkan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oleh Pascal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Paillier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pada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tahun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1999 (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Paillier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, 1999). </a:t>
            </a:r>
          </a:p>
          <a:p>
            <a:endParaRPr lang="en-US" sz="2400" dirty="0"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Keamanan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algoritma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ini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didasarkan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pada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sulitnya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memecahkan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persoalan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residu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ke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-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(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composite </a:t>
            </a:r>
            <a:r>
              <a:rPr lang="en-US" sz="2400" i="1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residuosity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problem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).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Persoalan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residu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kelas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ke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-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adalah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sebagai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berikut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:</a:t>
            </a:r>
          </a:p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967864E-F079-495B-8A55-DBEE0543D5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5456E-6330-4C22-A2A2-DDAF7079A066}" type="slidenum">
              <a:rPr lang="en-US" smtClean="0"/>
              <a:t>15</a:t>
            </a:fld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D8CEE32-CA93-4BD8-8122-EBE01C150060}"/>
              </a:ext>
            </a:extLst>
          </p:cNvPr>
          <p:cNvSpPr txBox="1"/>
          <p:nvPr/>
        </p:nvSpPr>
        <p:spPr>
          <a:xfrm>
            <a:off x="787400" y="4129864"/>
            <a:ext cx="10515600" cy="9137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26695" marR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fi-FI" sz="2400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Diberikan bilangan komposit </a:t>
            </a:r>
            <a:r>
              <a:rPr lang="fi-FI" sz="2400" i="1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n </a:t>
            </a:r>
            <a:r>
              <a:rPr lang="fi-FI" sz="2400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dan bilangan bulat </a:t>
            </a:r>
            <a:r>
              <a:rPr lang="fi-FI" sz="2400" i="1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z</a:t>
            </a:r>
            <a:r>
              <a:rPr lang="fi-FI" sz="2400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. Bilangan </a:t>
            </a:r>
            <a:r>
              <a:rPr lang="fi-FI" sz="2400" i="1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z </a:t>
            </a:r>
            <a:r>
              <a:rPr lang="fi-FI" sz="2400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dikatakan residu ke-</a:t>
            </a:r>
            <a:r>
              <a:rPr lang="fi-FI" sz="2400" i="1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n</a:t>
            </a:r>
            <a:r>
              <a:rPr lang="fi-FI" sz="2400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modulo </a:t>
            </a:r>
            <a:r>
              <a:rPr lang="fi-FI" sz="2400" i="1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n</a:t>
            </a:r>
            <a:r>
              <a:rPr lang="fi-FI" sz="2400" baseline="30000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fi-FI" sz="2400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jika terdapat sebuah nilai </a:t>
            </a:r>
            <a:r>
              <a:rPr lang="fi-FI" sz="2400" i="1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y </a:t>
            </a:r>
            <a:r>
              <a:rPr lang="fi-FI" sz="2400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sedemikian sehingga </a:t>
            </a:r>
            <a:r>
              <a:rPr lang="fi-FI" sz="2400" i="1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z </a:t>
            </a:r>
            <a:r>
              <a:rPr lang="fi-FI" sz="2400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</a:t>
            </a:r>
            <a:r>
              <a:rPr lang="fi-FI" sz="2400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fi-FI" sz="2400" i="1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y</a:t>
            </a:r>
            <a:r>
              <a:rPr lang="fi-FI" sz="2400" i="1" baseline="30000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n</a:t>
            </a:r>
            <a:r>
              <a:rPr lang="fi-FI" sz="2400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(mod </a:t>
            </a:r>
            <a:r>
              <a:rPr lang="fi-FI" sz="2400" i="1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n</a:t>
            </a:r>
            <a:r>
              <a:rPr lang="fi-FI" sz="2400" baseline="30000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fi-FI" sz="2400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).</a:t>
            </a:r>
            <a:endParaRPr lang="en-US" sz="2400" dirty="0">
              <a:solidFill>
                <a:srgbClr val="FF0000"/>
              </a:solidFill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44C0E9B-3096-4304-A2DF-5F8F58A68C00}"/>
              </a:ext>
            </a:extLst>
          </p:cNvPr>
          <p:cNvSpPr txBox="1"/>
          <p:nvPr/>
        </p:nvSpPr>
        <p:spPr>
          <a:xfrm>
            <a:off x="949960" y="5222963"/>
            <a:ext cx="10266680" cy="11333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marR="0" indent="-28575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20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Contoh</a:t>
            </a:r>
            <a:r>
              <a:rPr lang="en-US" sz="2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: </a:t>
            </a:r>
            <a:r>
              <a:rPr lang="en-US" sz="20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n</a:t>
            </a:r>
            <a:r>
              <a:rPr lang="en-US" sz="2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= 8 dan </a:t>
            </a:r>
            <a:r>
              <a:rPr lang="en-US" sz="20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z</a:t>
            </a:r>
            <a:r>
              <a:rPr lang="en-US" sz="2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= 33. </a:t>
            </a:r>
            <a:r>
              <a:rPr lang="en-US" sz="20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Maka</a:t>
            </a:r>
            <a:r>
              <a:rPr lang="en-US" sz="2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carilah</a:t>
            </a:r>
            <a:r>
              <a:rPr lang="en-US" sz="2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nilai</a:t>
            </a:r>
            <a:r>
              <a:rPr lang="en-US" sz="2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0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y</a:t>
            </a:r>
            <a:r>
              <a:rPr lang="en-US" sz="2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sedemikian</a:t>
            </a:r>
            <a:r>
              <a:rPr lang="en-US" sz="2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sehingga</a:t>
            </a:r>
            <a:r>
              <a:rPr lang="en-US" sz="2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33 </a:t>
            </a:r>
            <a:r>
              <a:rPr lang="en-US" sz="20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</a:t>
            </a:r>
            <a:r>
              <a:rPr lang="en-US" sz="2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0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y</a:t>
            </a:r>
            <a:r>
              <a:rPr lang="en-US" sz="20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8</a:t>
            </a:r>
            <a:r>
              <a:rPr lang="en-US" sz="2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(mod 64).  Nilai </a:t>
            </a:r>
            <a:r>
              <a:rPr lang="en-US" sz="20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y</a:t>
            </a:r>
            <a:r>
              <a:rPr lang="en-US" sz="2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yang </a:t>
            </a:r>
            <a:r>
              <a:rPr lang="en-US" sz="20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memenuhi</a:t>
            </a:r>
            <a:r>
              <a:rPr lang="en-US" sz="2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adalah</a:t>
            </a:r>
            <a:r>
              <a:rPr lang="en-US" sz="2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0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y</a:t>
            </a:r>
            <a:r>
              <a:rPr lang="en-US" sz="2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= 5, </a:t>
            </a:r>
            <a:r>
              <a:rPr lang="en-US" sz="20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sebab</a:t>
            </a:r>
            <a:r>
              <a:rPr lang="en-US" sz="2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33 </a:t>
            </a:r>
            <a:r>
              <a:rPr lang="en-US" sz="20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</a:t>
            </a:r>
            <a:r>
              <a:rPr lang="en-US" sz="2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5</a:t>
            </a:r>
            <a:r>
              <a:rPr lang="en-US" sz="20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8</a:t>
            </a:r>
            <a:r>
              <a:rPr lang="en-US" sz="2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(mod 64). </a:t>
            </a:r>
            <a:r>
              <a:rPr lang="en-US" sz="20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Persoalan</a:t>
            </a:r>
            <a:r>
              <a:rPr lang="en-US" sz="2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ini</a:t>
            </a:r>
            <a:r>
              <a:rPr lang="en-US" sz="2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akan</a:t>
            </a:r>
            <a:r>
              <a:rPr lang="en-US" sz="2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semakin</a:t>
            </a:r>
            <a:r>
              <a:rPr lang="en-US" sz="2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 </a:t>
            </a:r>
            <a:r>
              <a:rPr lang="en-US" sz="20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sukar</a:t>
            </a:r>
            <a:r>
              <a:rPr lang="en-US" sz="2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bila</a:t>
            </a:r>
            <a:r>
              <a:rPr lang="en-US" sz="2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0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n</a:t>
            </a:r>
            <a:r>
              <a:rPr lang="en-US" sz="2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dan </a:t>
            </a:r>
            <a:r>
              <a:rPr lang="en-US" sz="20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z</a:t>
            </a:r>
            <a:r>
              <a:rPr lang="en-US" sz="2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bernilai</a:t>
            </a:r>
            <a:r>
              <a:rPr lang="en-US" sz="2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besar</a:t>
            </a:r>
            <a:r>
              <a:rPr lang="en-US" sz="2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28341959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3C578B74-D2ED-4EBF-8E73-33514C8ADD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5456E-6330-4C22-A2A2-DDAF7079A066}" type="slidenum">
              <a:rPr lang="en-US" smtClean="0"/>
              <a:t>16</a:t>
            </a:fld>
            <a:endParaRPr lang="en-US"/>
          </a:p>
        </p:txBody>
      </p:sp>
      <p:pic>
        <p:nvPicPr>
          <p:cNvPr id="4" name="Picture 3" descr="A person wearing a scarf&#10;&#10;Description automatically generated with medium confidence">
            <a:extLst>
              <a:ext uri="{FF2B5EF4-FFF2-40B4-BE49-F238E27FC236}">
                <a16:creationId xmlns:a16="http://schemas.microsoft.com/office/drawing/2014/main" id="{3B5AA484-C844-4025-B166-A5C97F4BD45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5040" y="384235"/>
            <a:ext cx="5242560" cy="524256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5871A2E0-742F-430B-9AE3-E6C3AE911297}"/>
              </a:ext>
            </a:extLst>
          </p:cNvPr>
          <p:cNvSpPr txBox="1"/>
          <p:nvPr/>
        </p:nvSpPr>
        <p:spPr>
          <a:xfrm>
            <a:off x="6527800" y="2028309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hlinkClick r:id="rId3"/>
              </a:rPr>
              <a:t>https://www.researchgate.net/profile/Pascal-Paillier</a:t>
            </a:r>
            <a:r>
              <a:rPr lang="en-US" dirty="0"/>
              <a:t> 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4809CB9-25C6-478C-80C1-7C20B203E00F}"/>
              </a:ext>
            </a:extLst>
          </p:cNvPr>
          <p:cNvSpPr txBox="1"/>
          <p:nvPr/>
        </p:nvSpPr>
        <p:spPr>
          <a:xfrm>
            <a:off x="6527800" y="2636183"/>
            <a:ext cx="538988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hlinkClick r:id="rId4"/>
              </a:rPr>
              <a:t>https://twitter.com/pascal_paillier</a:t>
            </a:r>
            <a:r>
              <a:rPr lang="en-US" dirty="0"/>
              <a:t> 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CE5EAD1-6C3A-46A8-830C-514D5314DBE2}"/>
              </a:ext>
            </a:extLst>
          </p:cNvPr>
          <p:cNvSpPr txBox="1"/>
          <p:nvPr/>
        </p:nvSpPr>
        <p:spPr>
          <a:xfrm>
            <a:off x="6445250" y="3365738"/>
            <a:ext cx="505206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hlinkClick r:id="rId5"/>
              </a:rPr>
              <a:t>https://raais.co/speakers-2020-pascal-paillier-zama</a:t>
            </a:r>
            <a:r>
              <a:rPr lang="en-US" dirty="0"/>
              <a:t> 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EC8F74D0-52BE-4DCA-93D4-7430D3B8DC36}"/>
              </a:ext>
            </a:extLst>
          </p:cNvPr>
          <p:cNvSpPr txBox="1"/>
          <p:nvPr/>
        </p:nvSpPr>
        <p:spPr>
          <a:xfrm>
            <a:off x="2656840" y="5802352"/>
            <a:ext cx="258572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Pascal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Paillier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50245575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07F3C2-CA29-4F5F-8D49-5FE1D63092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79120"/>
            <a:ext cx="10515600" cy="559784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b="1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Prosedur</a:t>
            </a:r>
            <a:r>
              <a:rPr lang="en-US" b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b="1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Membangkitkan</a:t>
            </a:r>
            <a:r>
              <a:rPr lang="en-US" b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b="1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Pasangan</a:t>
            </a:r>
            <a:r>
              <a:rPr lang="en-US" b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b="1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Kunci</a:t>
            </a:r>
            <a:r>
              <a:rPr lang="en-US" b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</a:p>
          <a:p>
            <a:pPr algn="just">
              <a:lnSpc>
                <a:spcPct val="115000"/>
              </a:lnSpc>
              <a:spcBef>
                <a:spcPts val="0"/>
              </a:spcBef>
            </a:pP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Misalkan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Alice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ingin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membangkitkan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pasangan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kunci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privat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dan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kunci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publiknya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.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Prosedur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yang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dilakukan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Alice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adalah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sebagai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berikut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: </a:t>
            </a:r>
          </a:p>
          <a:p>
            <a:pPr marL="630238" marR="0" lvl="0" indent="-396875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Alice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memilih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dua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buah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bilangan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prima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sembarang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,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dan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q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yang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memenuhi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syarat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PBB(</a:t>
            </a:r>
            <a:r>
              <a:rPr lang="en-US" sz="2400" i="1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pq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, (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– 1)(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q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– 1)) = 1.  PBB =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pembagi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bersama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terbesar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=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greatest common divisor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= </a:t>
            </a:r>
            <a:r>
              <a:rPr lang="en-US" sz="2400" i="1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gcd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.  </a:t>
            </a:r>
          </a:p>
          <a:p>
            <a:pPr marL="630238" marR="0" lvl="0" indent="-396875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Alice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menghitung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=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q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 dan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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= KPK(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– 1,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q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– 1).  KPK =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kelipatan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persekutuan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terkecil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atau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lcm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=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lowest common multiple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. </a:t>
            </a:r>
          </a:p>
          <a:p>
            <a:pPr marL="630238" marR="0" lvl="0" indent="-396875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Pilih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sembarang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bilangan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bulat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g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dengan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g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 &lt;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n</a:t>
            </a:r>
            <a:r>
              <a:rPr lang="en-US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.  </a:t>
            </a:r>
          </a:p>
          <a:p>
            <a:pPr marL="630238" marR="0" lvl="0" indent="-396875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Hitung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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= (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L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(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g</a:t>
            </a:r>
            <a:r>
              <a:rPr lang="en-US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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mod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n</a:t>
            </a:r>
            <a:r>
              <a:rPr lang="en-US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))</a:t>
            </a:r>
            <a:r>
              <a:rPr lang="en-US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–1 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mod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dengan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fungsi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L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(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x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 = (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x 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– 1)/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.  </a:t>
            </a:r>
          </a:p>
          <a:p>
            <a:pPr marL="0" marR="0" indent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 </a:t>
            </a:r>
          </a:p>
          <a:p>
            <a:pPr marL="0" marR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Hasil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dari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prosedur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di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atas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:</a:t>
            </a:r>
          </a:p>
          <a:p>
            <a:pPr marL="0" marR="0" indent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	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Kunci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publik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Alice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adalah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pasangan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(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g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,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).  	</a:t>
            </a:r>
          </a:p>
          <a:p>
            <a:pPr marL="0" marR="0" indent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	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Kunci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privat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Alice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adalah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(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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,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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).   . </a:t>
            </a:r>
          </a:p>
          <a:p>
            <a:pPr marL="0" indent="0">
              <a:buNone/>
            </a:pPr>
            <a:endParaRPr lang="en-US" sz="2400" dirty="0"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CC7980D-2A13-4EDB-9E75-453A2A764C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5456E-6330-4C22-A2A2-DDAF7079A066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768469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25E238-621E-4CA5-B297-AE14EB48F1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70560"/>
            <a:ext cx="10515600" cy="550640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2400" b="1" dirty="0" err="1"/>
              <a:t>Contoh</a:t>
            </a:r>
            <a:r>
              <a:rPr lang="en-US" sz="2400" b="1" dirty="0"/>
              <a:t> 2:</a:t>
            </a:r>
            <a:r>
              <a:rPr lang="en-US" sz="2400" dirty="0"/>
              <a:t> Alice </a:t>
            </a:r>
            <a:r>
              <a:rPr lang="en-US" sz="2400" dirty="0" err="1"/>
              <a:t>menghitung</a:t>
            </a:r>
            <a:r>
              <a:rPr lang="en-US" sz="2400" dirty="0"/>
              <a:t> </a:t>
            </a:r>
            <a:r>
              <a:rPr lang="en-US" sz="2400" dirty="0" err="1"/>
              <a:t>kunci</a:t>
            </a:r>
            <a:r>
              <a:rPr lang="en-US" sz="2400" dirty="0"/>
              <a:t> </a:t>
            </a:r>
            <a:r>
              <a:rPr lang="en-US" sz="2400" dirty="0" err="1"/>
              <a:t>privat</a:t>
            </a:r>
            <a:r>
              <a:rPr lang="en-US" sz="2400" dirty="0"/>
              <a:t> dan </a:t>
            </a:r>
            <a:r>
              <a:rPr lang="en-US" sz="2400" dirty="0" err="1"/>
              <a:t>kunci</a:t>
            </a:r>
            <a:r>
              <a:rPr lang="en-US" sz="2400" dirty="0"/>
              <a:t> </a:t>
            </a:r>
            <a:r>
              <a:rPr lang="en-US" sz="2400" dirty="0" err="1"/>
              <a:t>publiknya</a:t>
            </a:r>
            <a:r>
              <a:rPr lang="en-US" sz="2400" dirty="0"/>
              <a:t> </a:t>
            </a:r>
            <a:r>
              <a:rPr lang="en-US" sz="2400" dirty="0" err="1"/>
              <a:t>sebagai</a:t>
            </a:r>
            <a:r>
              <a:rPr lang="en-US" sz="2400" dirty="0"/>
              <a:t> </a:t>
            </a:r>
            <a:r>
              <a:rPr lang="en-US" sz="2400" dirty="0" err="1"/>
              <a:t>berikut</a:t>
            </a:r>
            <a:r>
              <a:rPr lang="en-US" sz="2400" dirty="0"/>
              <a:t>:</a:t>
            </a:r>
          </a:p>
          <a:p>
            <a:pPr marL="346075" marR="0" lvl="1" indent="-346075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lphaLcParenR"/>
            </a:pPr>
            <a:r>
              <a:rPr lang="en-US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Misalkan</a:t>
            </a:r>
            <a:r>
              <a:rPr lang="en-US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</a:t>
            </a:r>
            <a:r>
              <a:rPr lang="en-US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= 7 dan </a:t>
            </a:r>
            <a:r>
              <a:rPr lang="en-US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q</a:t>
            </a:r>
            <a:r>
              <a:rPr lang="en-US" b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= 11. </a:t>
            </a:r>
            <a:r>
              <a:rPr lang="en-US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Keduanya</a:t>
            </a:r>
            <a:r>
              <a:rPr lang="en-US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memenuhi</a:t>
            </a:r>
            <a:r>
              <a:rPr lang="en-US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syarat</a:t>
            </a:r>
            <a:r>
              <a:rPr lang="en-US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PBB(</a:t>
            </a:r>
            <a:r>
              <a:rPr lang="en-US" i="1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pq</a:t>
            </a:r>
            <a:r>
              <a:rPr lang="en-US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, (</a:t>
            </a:r>
            <a:r>
              <a:rPr lang="en-US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</a:t>
            </a:r>
            <a:r>
              <a:rPr lang="en-US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– 1)(</a:t>
            </a:r>
            <a:r>
              <a:rPr lang="en-US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q</a:t>
            </a:r>
            <a:r>
              <a:rPr lang="en-US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– 1)) = PBB(77, 60) = 1. </a:t>
            </a:r>
          </a:p>
          <a:p>
            <a:pPr marL="346075" marR="0" lvl="1" indent="-346075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lphaLcParenR"/>
            </a:pPr>
            <a:r>
              <a:rPr lang="en-US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Hitung</a:t>
            </a:r>
            <a:r>
              <a:rPr lang="en-US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n</a:t>
            </a:r>
            <a:r>
              <a:rPr lang="en-US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= </a:t>
            </a:r>
            <a:r>
              <a:rPr lang="en-US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</a:t>
            </a:r>
            <a:r>
              <a:rPr lang="en-US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en-US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q</a:t>
            </a:r>
            <a:r>
              <a:rPr lang="en-US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= 77 dan </a:t>
            </a:r>
            <a:r>
              <a:rPr lang="en-US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</a:t>
            </a:r>
            <a:r>
              <a:rPr lang="en-US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= KPK(</a:t>
            </a:r>
            <a:r>
              <a:rPr lang="en-US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</a:t>
            </a:r>
            <a:r>
              <a:rPr lang="en-US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– 1, </a:t>
            </a:r>
            <a:r>
              <a:rPr lang="en-US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q</a:t>
            </a:r>
            <a:r>
              <a:rPr lang="en-US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– 1) = KPK(6, 10) = 30. </a:t>
            </a:r>
          </a:p>
          <a:p>
            <a:pPr marL="346075" marR="0" lvl="1" indent="-346075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lphaLcParenR"/>
            </a:pPr>
            <a:r>
              <a:rPr lang="en-US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Pilih</a:t>
            </a:r>
            <a:r>
              <a:rPr lang="en-US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g</a:t>
            </a:r>
            <a:r>
              <a:rPr lang="en-US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secara</a:t>
            </a:r>
            <a:r>
              <a:rPr lang="en-US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acak</a:t>
            </a:r>
            <a:r>
              <a:rPr lang="en-US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, </a:t>
            </a:r>
            <a:r>
              <a:rPr lang="en-US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g</a:t>
            </a:r>
            <a:r>
              <a:rPr lang="en-US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&lt; </a:t>
            </a:r>
            <a:r>
              <a:rPr lang="en-US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n</a:t>
            </a:r>
            <a:r>
              <a:rPr lang="en-US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en-US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, </a:t>
            </a:r>
            <a:r>
              <a:rPr lang="en-US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misalkan</a:t>
            </a:r>
            <a:r>
              <a:rPr lang="en-US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g</a:t>
            </a:r>
            <a:r>
              <a:rPr lang="en-US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= 5652</a:t>
            </a:r>
          </a:p>
          <a:p>
            <a:pPr marL="346075" marR="0" lvl="1" indent="-346075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lphaLcParenR"/>
            </a:pPr>
            <a:r>
              <a:rPr lang="en-US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Hitung</a:t>
            </a:r>
            <a:r>
              <a:rPr lang="en-US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</a:t>
            </a:r>
            <a:r>
              <a:rPr lang="en-US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= (</a:t>
            </a:r>
            <a:r>
              <a:rPr lang="en-US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L</a:t>
            </a:r>
            <a:r>
              <a:rPr lang="en-US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(</a:t>
            </a:r>
            <a:r>
              <a:rPr lang="en-US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g</a:t>
            </a:r>
            <a:r>
              <a:rPr lang="en-US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</a:t>
            </a:r>
            <a:r>
              <a:rPr lang="en-US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mod </a:t>
            </a:r>
            <a:r>
              <a:rPr lang="en-US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n</a:t>
            </a:r>
            <a:r>
              <a:rPr lang="en-US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en-US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))</a:t>
            </a:r>
            <a:r>
              <a:rPr lang="en-US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–1 </a:t>
            </a:r>
            <a:r>
              <a:rPr lang="en-US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mod </a:t>
            </a:r>
            <a:r>
              <a:rPr lang="en-US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n</a:t>
            </a:r>
            <a:r>
              <a:rPr lang="en-US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, </a:t>
            </a:r>
            <a:r>
              <a:rPr lang="en-US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dengan</a:t>
            </a:r>
            <a:r>
              <a:rPr lang="en-US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fungsi</a:t>
            </a:r>
            <a:r>
              <a:rPr lang="en-US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L</a:t>
            </a:r>
            <a:r>
              <a:rPr lang="en-US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(</a:t>
            </a:r>
            <a:r>
              <a:rPr lang="en-US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x</a:t>
            </a:r>
            <a:r>
              <a:rPr lang="en-US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 = (</a:t>
            </a:r>
            <a:r>
              <a:rPr lang="en-US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x </a:t>
            </a:r>
            <a:r>
              <a:rPr lang="en-US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– 1)/</a:t>
            </a:r>
            <a:r>
              <a:rPr lang="en-US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n</a:t>
            </a:r>
            <a:r>
              <a:rPr lang="en-US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.  </a:t>
            </a:r>
          </a:p>
          <a:p>
            <a:pPr marR="0" indent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	L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(g</a:t>
            </a:r>
            <a:r>
              <a:rPr lang="fi-FI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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mod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n</a:t>
            </a:r>
            <a:r>
              <a:rPr lang="fi-FI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 =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L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(5652</a:t>
            </a:r>
            <a:r>
              <a:rPr lang="fi-FI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30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mod 77</a:t>
            </a:r>
            <a:r>
              <a:rPr lang="fi-FI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 =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L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(5652</a:t>
            </a:r>
            <a:r>
              <a:rPr lang="fi-FI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30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mod 5929) =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L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(3928)</a:t>
            </a:r>
            <a:endParaRPr lang="en-US" sz="2400" dirty="0"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226695" marR="0" indent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	L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(3928) = (3928 – 1)/77 = 3927/77 = 51 </a:t>
            </a:r>
            <a:endParaRPr lang="en-US" sz="2400" dirty="0"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226695" marR="0" indent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	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 = 51</a:t>
            </a:r>
            <a:r>
              <a:rPr lang="fi-FI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–1 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(mod 77) = 74</a:t>
            </a:r>
            <a:endParaRPr lang="en-US" sz="2400" dirty="0"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226695" marR="0" indent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 </a:t>
            </a:r>
            <a:endParaRPr lang="en-US" sz="2400" dirty="0"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Diperoleh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kunci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publik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dan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kunci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privat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Alice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adalah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sebagai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berikut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:</a:t>
            </a:r>
          </a:p>
          <a:p>
            <a:pPr marL="0" indent="0">
              <a:buNone/>
            </a:pPr>
            <a:r>
              <a:rPr lang="en-US" sz="2400" dirty="0">
                <a:ea typeface="MS Mincho" panose="02020609040205080304" pitchFamily="49" charset="-128"/>
                <a:cs typeface="Times New Roman" panose="02020603050405020304" pitchFamily="18" charset="0"/>
              </a:rPr>
              <a:t>	</a:t>
            </a:r>
            <a:r>
              <a:rPr lang="en-US" sz="2400" dirty="0" err="1">
                <a:ea typeface="MS Mincho" panose="02020609040205080304" pitchFamily="49" charset="-128"/>
                <a:cs typeface="Times New Roman" panose="02020603050405020304" pitchFamily="18" charset="0"/>
              </a:rPr>
              <a:t>Kunci</a:t>
            </a:r>
            <a:r>
              <a:rPr lang="en-US" sz="2400" dirty="0"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a typeface="MS Mincho" panose="02020609040205080304" pitchFamily="49" charset="-128"/>
                <a:cs typeface="Times New Roman" panose="02020603050405020304" pitchFamily="18" charset="0"/>
              </a:rPr>
              <a:t>publik</a:t>
            </a:r>
            <a:r>
              <a:rPr lang="en-US" sz="2400" dirty="0">
                <a:ea typeface="MS Mincho" panose="02020609040205080304" pitchFamily="49" charset="-128"/>
                <a:cs typeface="Times New Roman" panose="02020603050405020304" pitchFamily="18" charset="0"/>
              </a:rPr>
              <a:t>: 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(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g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,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 = (5652, 77)</a:t>
            </a:r>
          </a:p>
          <a:p>
            <a:pPr marL="0" indent="0">
              <a:buNone/>
            </a:pP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	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Kunci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privat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:  (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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,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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 = (30, 74</a:t>
            </a:r>
            <a:endParaRPr lang="en-US" sz="2400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C73C887-4A3B-4DFD-B5E5-4BC370133F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5456E-6330-4C22-A2A2-DDAF7079A066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592252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0658B7A-506E-4541-A93A-AD7AAB2C66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5456E-6330-4C22-A2A2-DDAF7079A066}" type="slidenum">
              <a:rPr lang="en-US" smtClean="0"/>
              <a:t>19</a:t>
            </a:fld>
            <a:endParaRPr lang="en-US"/>
          </a:p>
        </p:txBody>
      </p:sp>
      <p:sp>
        <p:nvSpPr>
          <p:cNvPr id="8" name="Rectangle 4">
            <a:extLst>
              <a:ext uri="{FF2B5EF4-FFF2-40B4-BE49-F238E27FC236}">
                <a16:creationId xmlns:a16="http://schemas.microsoft.com/office/drawing/2014/main" id="{A540A492-656E-4E21-8F28-831B20FD493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2480" y="962362"/>
            <a:ext cx="10068560" cy="20005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ja-JP" sz="28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MS Mincho" panose="02020609040205080304" pitchFamily="49" charset="-128"/>
                <a:cs typeface="Times New Roman" panose="02020603050405020304" pitchFamily="18" charset="0"/>
              </a:rPr>
              <a:t>Prosedur</a:t>
            </a:r>
            <a:r>
              <a:rPr kumimoji="0" lang="en-US" altLang="ja-JP" sz="2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kumimoji="0" lang="en-US" altLang="ja-JP" sz="28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MS Mincho" panose="02020609040205080304" pitchFamily="49" charset="-128"/>
                <a:cs typeface="Times New Roman" panose="02020603050405020304" pitchFamily="18" charset="0"/>
              </a:rPr>
              <a:t>Enkripsi</a:t>
            </a:r>
            <a:endParaRPr kumimoji="0" lang="en-US" altLang="ja-JP" sz="28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n-lt"/>
            </a:endParaRPr>
          </a:p>
          <a:p>
            <a:pPr marL="457200" marR="0" lvl="0" indent="-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en-US" altLang="ja-JP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MS Mincho" panose="02020609040205080304" pitchFamily="49" charset="-128"/>
                <a:cs typeface="Times New Roman" panose="02020603050405020304" pitchFamily="18" charset="0"/>
              </a:rPr>
              <a:t>Misalkan</a:t>
            </a:r>
            <a:r>
              <a:rPr kumimoji="0" lang="en-US" altLang="ja-JP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kumimoji="0" lang="en-US" altLang="ja-JP" sz="24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kumimoji="0" lang="en-US" altLang="ja-JP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kumimoji="0" lang="en-US" altLang="ja-JP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MS Mincho" panose="02020609040205080304" pitchFamily="49" charset="-128"/>
                <a:cs typeface="Times New Roman" panose="02020603050405020304" pitchFamily="18" charset="0"/>
              </a:rPr>
              <a:t>adalah</a:t>
            </a:r>
            <a:r>
              <a:rPr kumimoji="0" lang="en-US" altLang="ja-JP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kumimoji="0" lang="en-US" altLang="ja-JP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MS Mincho" panose="02020609040205080304" pitchFamily="49" charset="-128"/>
                <a:cs typeface="Times New Roman" panose="02020603050405020304" pitchFamily="18" charset="0"/>
              </a:rPr>
              <a:t>pesan</a:t>
            </a:r>
            <a:r>
              <a:rPr kumimoji="0" lang="en-US" altLang="ja-JP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MS Mincho" panose="02020609040205080304" pitchFamily="49" charset="-128"/>
                <a:cs typeface="Times New Roman" panose="02020603050405020304" pitchFamily="18" charset="0"/>
              </a:rPr>
              <a:t> yang </a:t>
            </a:r>
            <a:r>
              <a:rPr kumimoji="0" lang="en-US" altLang="ja-JP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MS Mincho" panose="02020609040205080304" pitchFamily="49" charset="-128"/>
                <a:cs typeface="Times New Roman" panose="02020603050405020304" pitchFamily="18" charset="0"/>
              </a:rPr>
              <a:t>akan</a:t>
            </a:r>
            <a:r>
              <a:rPr kumimoji="0" lang="en-US" altLang="ja-JP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kumimoji="0" lang="en-US" altLang="ja-JP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MS Mincho" panose="02020609040205080304" pitchFamily="49" charset="-128"/>
                <a:cs typeface="Times New Roman" panose="02020603050405020304" pitchFamily="18" charset="0"/>
              </a:rPr>
              <a:t>dienkripsi</a:t>
            </a:r>
            <a:r>
              <a:rPr kumimoji="0" lang="en-US" altLang="ja-JP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MS Mincho" panose="02020609040205080304" pitchFamily="49" charset="-128"/>
                <a:cs typeface="Times New Roman" panose="02020603050405020304" pitchFamily="18" charset="0"/>
              </a:rPr>
              <a:t>, </a:t>
            </a:r>
            <a:r>
              <a:rPr kumimoji="0" lang="en-US" altLang="ja-JP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MS Mincho" panose="02020609040205080304" pitchFamily="49" charset="-128"/>
                <a:cs typeface="Times New Roman" panose="02020603050405020304" pitchFamily="18" charset="0"/>
              </a:rPr>
              <a:t>dengan</a:t>
            </a:r>
            <a:r>
              <a:rPr kumimoji="0" lang="en-US" altLang="ja-JP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kumimoji="0" lang="en-US" altLang="ja-JP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MS Mincho" panose="02020609040205080304" pitchFamily="49" charset="-128"/>
                <a:cs typeface="Times New Roman" panose="02020603050405020304" pitchFamily="18" charset="0"/>
              </a:rPr>
              <a:t>syarat</a:t>
            </a:r>
            <a:r>
              <a:rPr kumimoji="0" lang="en-US" altLang="ja-JP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MS Mincho" panose="02020609040205080304" pitchFamily="49" charset="-128"/>
                <a:cs typeface="Times New Roman" panose="02020603050405020304" pitchFamily="18" charset="0"/>
              </a:rPr>
              <a:t> 0 </a:t>
            </a:r>
            <a:r>
              <a:rPr kumimoji="0" lang="en-US" altLang="ja-JP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</a:t>
            </a:r>
            <a:r>
              <a:rPr kumimoji="0" lang="en-US" altLang="ja-JP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kumimoji="0" lang="en-US" altLang="ja-JP" sz="24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m</a:t>
            </a:r>
            <a:r>
              <a:rPr kumimoji="0" lang="en-US" altLang="ja-JP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 &lt; </a:t>
            </a:r>
            <a:r>
              <a:rPr kumimoji="0" lang="en-US" altLang="ja-JP" sz="24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n</a:t>
            </a:r>
            <a:r>
              <a:rPr kumimoji="0" lang="en-US" altLang="ja-JP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. </a:t>
            </a:r>
            <a:endParaRPr kumimoji="0" lang="en-US" altLang="ja-JP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n-lt"/>
              <a:sym typeface="Symbol" panose="05050102010706020507" pitchFamily="18" charset="2"/>
            </a:endParaRPr>
          </a:p>
          <a:p>
            <a:pPr marL="457200" marR="0" lvl="0" indent="-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en-US" altLang="ja-JP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Pilih</a:t>
            </a:r>
            <a:r>
              <a:rPr kumimoji="0" lang="en-US" altLang="ja-JP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kumimoji="0" lang="en-US" altLang="ja-JP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bilangan</a:t>
            </a:r>
            <a:r>
              <a:rPr kumimoji="0" lang="en-US" altLang="ja-JP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kumimoji="0" lang="en-US" altLang="ja-JP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bulat</a:t>
            </a:r>
            <a:r>
              <a:rPr kumimoji="0" lang="en-US" altLang="ja-JP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kumimoji="0" lang="en-US" altLang="ja-JP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acak</a:t>
            </a:r>
            <a:r>
              <a:rPr kumimoji="0" lang="en-US" altLang="ja-JP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kumimoji="0" lang="en-US" altLang="ja-JP" sz="24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r</a:t>
            </a:r>
            <a:r>
              <a:rPr kumimoji="0" lang="en-US" altLang="ja-JP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kumimoji="0" lang="en-US" altLang="ja-JP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dengan</a:t>
            </a:r>
            <a:r>
              <a:rPr kumimoji="0" lang="en-US" altLang="ja-JP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kumimoji="0" lang="en-US" altLang="ja-JP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syarat</a:t>
            </a:r>
            <a:r>
              <a:rPr kumimoji="0" lang="en-US" altLang="ja-JP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 0 </a:t>
            </a:r>
            <a:r>
              <a:rPr kumimoji="0" lang="en-US" altLang="ja-JP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kumimoji="0" lang="en-US" altLang="ja-JP" sz="24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r</a:t>
            </a:r>
            <a:r>
              <a:rPr kumimoji="0" lang="en-US" altLang="ja-JP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 &lt; </a:t>
            </a:r>
            <a:r>
              <a:rPr kumimoji="0" lang="en-US" altLang="ja-JP" sz="24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n</a:t>
            </a:r>
            <a:r>
              <a:rPr kumimoji="0" lang="en-US" altLang="ja-JP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 dan PBB(</a:t>
            </a:r>
            <a:r>
              <a:rPr kumimoji="0" lang="en-US" altLang="ja-JP" sz="24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r</a:t>
            </a:r>
            <a:r>
              <a:rPr kumimoji="0" lang="en-US" altLang="ja-JP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, </a:t>
            </a:r>
            <a:r>
              <a:rPr kumimoji="0" lang="en-US" altLang="ja-JP" sz="24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n</a:t>
            </a:r>
            <a:r>
              <a:rPr kumimoji="0" lang="en-US" altLang="ja-JP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)= 1. </a:t>
            </a:r>
            <a:endParaRPr kumimoji="0" lang="en-US" altLang="ja-JP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n-lt"/>
              <a:sym typeface="Symbol" panose="05050102010706020507" pitchFamily="18" charset="2"/>
            </a:endParaRPr>
          </a:p>
          <a:p>
            <a:pPr marL="457200" marR="0" lvl="0" indent="-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en-US" altLang="ja-JP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Hitung</a:t>
            </a:r>
            <a:r>
              <a:rPr kumimoji="0" lang="en-US" altLang="ja-JP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kumimoji="0" lang="en-US" altLang="ja-JP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cipherteks</a:t>
            </a:r>
            <a:r>
              <a:rPr kumimoji="0" lang="en-US" altLang="ja-JP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kumimoji="0" lang="en-US" altLang="ja-JP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dari</a:t>
            </a:r>
            <a:r>
              <a:rPr kumimoji="0" lang="en-US" altLang="ja-JP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kumimoji="0" lang="en-US" altLang="ja-JP" sz="24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m</a:t>
            </a:r>
            <a:r>
              <a:rPr kumimoji="0" lang="en-US" altLang="ja-JP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kumimoji="0" lang="en-US" altLang="ja-JP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dengan</a:t>
            </a:r>
            <a:r>
              <a:rPr kumimoji="0" lang="en-US" altLang="ja-JP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kumimoji="0" lang="en-US" altLang="ja-JP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persamaan</a:t>
            </a:r>
            <a:r>
              <a:rPr kumimoji="0" lang="en-US" altLang="ja-JP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kumimoji="0" lang="en-US" altLang="ja-JP" sz="2400" b="0" i="1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+mn-lt"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c</a:t>
            </a:r>
            <a:r>
              <a:rPr kumimoji="0" lang="en-US" altLang="ja-JP" sz="24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+mn-lt"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 = </a:t>
            </a:r>
            <a:r>
              <a:rPr kumimoji="0" lang="en-US" altLang="ja-JP" sz="2400" b="0" i="1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+mn-lt"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g</a:t>
            </a:r>
            <a:r>
              <a:rPr kumimoji="0" lang="en-US" altLang="ja-JP" sz="2400" b="0" i="1" u="none" strike="noStrike" cap="none" normalizeH="0" baseline="30000" dirty="0">
                <a:ln>
                  <a:noFill/>
                </a:ln>
                <a:solidFill>
                  <a:srgbClr val="FF0000"/>
                </a:solidFill>
                <a:effectLst/>
                <a:latin typeface="+mn-lt"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m</a:t>
            </a:r>
            <a:r>
              <a:rPr kumimoji="0" lang="en-US" altLang="ja-JP" sz="24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+mn-lt"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 </a:t>
            </a:r>
            <a:r>
              <a:rPr kumimoji="0" lang="en-US" altLang="ja-JP" sz="24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+mn-lt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kumimoji="0" lang="en-US" altLang="ja-JP" sz="2400" b="0" i="1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+mn-lt"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r</a:t>
            </a:r>
            <a:r>
              <a:rPr kumimoji="0" lang="en-US" altLang="ja-JP" sz="2400" b="0" i="1" u="none" strike="noStrike" cap="none" normalizeH="0" baseline="30000" dirty="0" err="1">
                <a:ln>
                  <a:noFill/>
                </a:ln>
                <a:solidFill>
                  <a:srgbClr val="FF0000"/>
                </a:solidFill>
                <a:effectLst/>
                <a:latin typeface="+mn-lt"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n</a:t>
            </a:r>
            <a:r>
              <a:rPr kumimoji="0" lang="en-US" altLang="ja-JP" sz="2400" b="0" i="1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+mn-lt"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kumimoji="0" lang="en-US" altLang="ja-JP" sz="24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+mn-lt"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mod </a:t>
            </a:r>
            <a:r>
              <a:rPr kumimoji="0" lang="en-US" altLang="ja-JP" sz="2400" b="0" i="1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+mn-lt"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n</a:t>
            </a:r>
            <a:r>
              <a:rPr kumimoji="0" lang="en-US" altLang="ja-JP" sz="2400" b="0" i="0" u="none" strike="noStrike" cap="none" normalizeH="0" baseline="30000" dirty="0">
                <a:ln>
                  <a:noFill/>
                </a:ln>
                <a:solidFill>
                  <a:srgbClr val="FF0000"/>
                </a:solidFill>
                <a:effectLst/>
                <a:latin typeface="+mn-lt"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2</a:t>
            </a:r>
            <a:r>
              <a:rPr kumimoji="0" lang="en-US" altLang="ja-JP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. </a:t>
            </a:r>
            <a:r>
              <a:rPr kumimoji="0" lang="en-US" altLang="ja-JP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Dalam</a:t>
            </a:r>
            <a:r>
              <a:rPr kumimoji="0" lang="en-US" altLang="ja-JP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kumimoji="0" lang="en-US" altLang="ja-JP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hal</a:t>
            </a:r>
            <a:r>
              <a:rPr kumimoji="0" lang="en-US" altLang="ja-JP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kumimoji="0" lang="en-US" altLang="ja-JP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ini</a:t>
            </a:r>
            <a:r>
              <a:rPr kumimoji="0" lang="en-US" altLang="ja-JP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, </a:t>
            </a:r>
            <a:r>
              <a:rPr kumimoji="0" lang="en-US" altLang="ja-JP" sz="24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c</a:t>
            </a:r>
            <a:r>
              <a:rPr kumimoji="0" lang="en-US" altLang="ja-JP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kumimoji="0" lang="en-US" altLang="ja-JP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adalah</a:t>
            </a:r>
            <a:r>
              <a:rPr kumimoji="0" lang="en-US" altLang="ja-JP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kumimoji="0" lang="en-US" altLang="ja-JP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residu</a:t>
            </a:r>
            <a:r>
              <a:rPr kumimoji="0" lang="en-US" altLang="ja-JP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kumimoji="0" lang="en-US" altLang="ja-JP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ke</a:t>
            </a:r>
            <a:r>
              <a:rPr kumimoji="0" lang="en-US" altLang="ja-JP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-</a:t>
            </a:r>
            <a:r>
              <a:rPr kumimoji="0" lang="en-US" altLang="ja-JP" sz="24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n</a:t>
            </a:r>
            <a:r>
              <a:rPr kumimoji="0" lang="en-US" altLang="ja-JP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kumimoji="0" lang="en-US" altLang="ja-JP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dalam</a:t>
            </a:r>
            <a:r>
              <a:rPr kumimoji="0" lang="en-US" altLang="ja-JP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 modulus </a:t>
            </a:r>
            <a:r>
              <a:rPr kumimoji="0" lang="en-US" altLang="ja-JP" sz="24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n</a:t>
            </a:r>
            <a:r>
              <a:rPr kumimoji="0" lang="en-US" altLang="ja-JP" sz="2400" b="0" i="0" u="none" strike="noStrike" cap="none" normalizeH="0" baseline="3000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2</a:t>
            </a:r>
            <a:r>
              <a:rPr kumimoji="0" lang="en-US" altLang="ja-JP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, </a:t>
            </a:r>
            <a:r>
              <a:rPr kumimoji="0" lang="en-US" altLang="ja-JP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dilambangkan</a:t>
            </a:r>
            <a:r>
              <a:rPr kumimoji="0" lang="en-US" altLang="ja-JP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kumimoji="0" lang="en-US" altLang="ja-JP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dengan</a:t>
            </a:r>
            <a:r>
              <a:rPr kumimoji="0" lang="en-US" altLang="ja-JP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 [</a:t>
            </a:r>
            <a:r>
              <a:rPr kumimoji="0" lang="en-US" altLang="ja-JP" sz="24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c</a:t>
            </a:r>
            <a:r>
              <a:rPr kumimoji="0" lang="en-US" altLang="ja-JP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]</a:t>
            </a:r>
            <a:r>
              <a:rPr kumimoji="0" lang="en-US" altLang="ja-JP" sz="2400" b="0" i="1" u="none" strike="noStrike" cap="none" normalizeH="0" baseline="-3000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g</a:t>
            </a:r>
            <a:r>
              <a:rPr kumimoji="0" lang="en-US" altLang="ja-JP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.   </a:t>
            </a:r>
          </a:p>
        </p:txBody>
      </p:sp>
      <p:graphicFrame>
        <p:nvGraphicFramePr>
          <p:cNvPr id="9" name="Object 8">
            <a:extLst>
              <a:ext uri="{FF2B5EF4-FFF2-40B4-BE49-F238E27FC236}">
                <a16:creationId xmlns:a16="http://schemas.microsoft.com/office/drawing/2014/main" id="{9E701131-C990-4D94-ACDB-FF59C3044B1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0" y="457200"/>
          <a:ext cx="1016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2" imgW="101556" imgH="190417" progId="Equation.3">
                  <p:embed/>
                </p:oleObj>
              </mc:Choice>
              <mc:Fallback>
                <p:oleObj r:id="rId2" imgW="101556" imgH="190417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457200"/>
                        <a:ext cx="101600" cy="190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TextBox 10">
            <a:extLst>
              <a:ext uri="{FF2B5EF4-FFF2-40B4-BE49-F238E27FC236}">
                <a16:creationId xmlns:a16="http://schemas.microsoft.com/office/drawing/2014/main" id="{19740B15-88BE-4639-B2D3-194F9B393BEC}"/>
              </a:ext>
            </a:extLst>
          </p:cNvPr>
          <p:cNvSpPr txBox="1"/>
          <p:nvPr/>
        </p:nvSpPr>
        <p:spPr>
          <a:xfrm>
            <a:off x="792480" y="3555857"/>
            <a:ext cx="9504680" cy="175124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800" b="1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Prosedur</a:t>
            </a:r>
            <a:r>
              <a:rPr lang="en-US" sz="2800" b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Dekripsi</a:t>
            </a:r>
            <a:endParaRPr lang="en-US" sz="2800" b="1" dirty="0"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457200" marR="0" lvl="0" indent="-45720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Misalkan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c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cipherteks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yang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akan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didekripsi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. 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Hitung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plainteks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dari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c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dengan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persamaan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i="1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en-US" sz="2400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= </a:t>
            </a:r>
            <a:r>
              <a:rPr lang="en-US" sz="2400" i="1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L</a:t>
            </a:r>
            <a:r>
              <a:rPr lang="en-US" sz="2400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(</a:t>
            </a:r>
            <a:r>
              <a:rPr lang="en-US" sz="2400" i="1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c</a:t>
            </a:r>
            <a:r>
              <a:rPr lang="en-US" sz="2400" baseline="30000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</a:t>
            </a:r>
            <a:r>
              <a:rPr lang="en-US" sz="2400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mod </a:t>
            </a:r>
            <a:r>
              <a:rPr lang="en-US" sz="2400" i="1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n</a:t>
            </a:r>
            <a:r>
              <a:rPr lang="en-US" sz="2400" baseline="30000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en-US" sz="2400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 </a:t>
            </a:r>
            <a:r>
              <a:rPr lang="en-US" sz="2400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en-US" sz="2400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i="1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</a:t>
            </a:r>
            <a:r>
              <a:rPr lang="en-US" sz="2400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baseline="30000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mod </a:t>
            </a:r>
            <a:r>
              <a:rPr lang="en-US" sz="2400" i="1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n</a:t>
            </a:r>
            <a:r>
              <a:rPr lang="en-US" sz="2400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atau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dengan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persamaan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lain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yaitu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endParaRPr lang="en-US" sz="2400" dirty="0"/>
          </a:p>
        </p:txBody>
      </p:sp>
      <p:sp>
        <p:nvSpPr>
          <p:cNvPr id="12" name="Rectangle 6">
            <a:extLst>
              <a:ext uri="{FF2B5EF4-FFF2-40B4-BE49-F238E27FC236}">
                <a16:creationId xmlns:a16="http://schemas.microsoft.com/office/drawing/2014/main" id="{43B59D6D-B22C-4B6C-8FD7-3DC860BBF6D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3" name="Object 12">
            <a:extLst>
              <a:ext uri="{FF2B5EF4-FFF2-40B4-BE49-F238E27FC236}">
                <a16:creationId xmlns:a16="http://schemas.microsoft.com/office/drawing/2014/main" id="{8FF6F367-A724-4224-8FD7-3E40FDAA6BB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07979318"/>
              </p:ext>
            </p:extLst>
          </p:nvPr>
        </p:nvGraphicFramePr>
        <p:xfrm>
          <a:off x="5582920" y="4950773"/>
          <a:ext cx="3439160" cy="1030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4" imgW="1383699" imgH="406224" progId="Equation.3">
                  <p:embed/>
                </p:oleObj>
              </mc:Choice>
              <mc:Fallback>
                <p:oleObj r:id="rId4" imgW="1383699" imgH="406224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82920" y="4950773"/>
                        <a:ext cx="3439160" cy="103016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3586237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FEEA656E-BA2B-4678-B838-4091A4F5BA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5456E-6330-4C22-A2A2-DDAF7079A066}" type="slidenum">
              <a:rPr lang="en-US" smtClean="0"/>
              <a:t>2</a:t>
            </a:fld>
            <a:endParaRPr lang="en-US"/>
          </a:p>
        </p:txBody>
      </p:sp>
      <p:pic>
        <p:nvPicPr>
          <p:cNvPr id="5" name="Picture 4" descr="Diagram&#10;&#10;Description automatically generated">
            <a:extLst>
              <a:ext uri="{FF2B5EF4-FFF2-40B4-BE49-F238E27FC236}">
                <a16:creationId xmlns:a16="http://schemas.microsoft.com/office/drawing/2014/main" id="{D30C4717-0A8F-458E-A5AF-166C004940A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42335" y="136525"/>
            <a:ext cx="9707330" cy="58205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286628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36F86E-E84D-4569-B2CE-EDBFC271C9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18160"/>
            <a:ext cx="10754360" cy="5658803"/>
          </a:xfrm>
        </p:spPr>
        <p:txBody>
          <a:bodyPr>
            <a:normAutofit/>
          </a:bodyPr>
          <a:lstStyle/>
          <a:p>
            <a:pPr marL="0" marR="0" lvl="1" indent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1" dirty="0" err="1"/>
              <a:t>Contoh</a:t>
            </a:r>
            <a:r>
              <a:rPr lang="en-US" sz="2400" b="1" dirty="0"/>
              <a:t> 3: </a:t>
            </a:r>
            <a:r>
              <a:rPr lang="en-US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Misalkan</a:t>
            </a:r>
            <a:r>
              <a:rPr lang="en-US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pesan</a:t>
            </a:r>
            <a:r>
              <a:rPr lang="en-US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yang </a:t>
            </a:r>
            <a:r>
              <a:rPr lang="en-US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dienkripsi</a:t>
            </a:r>
            <a:r>
              <a:rPr lang="en-US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adalah</a:t>
            </a:r>
            <a:r>
              <a:rPr lang="en-US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en-US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= 42. </a:t>
            </a:r>
            <a:r>
              <a:rPr lang="en-US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Pilih</a:t>
            </a:r>
            <a:r>
              <a:rPr lang="en-US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r</a:t>
            </a:r>
            <a:r>
              <a:rPr lang="en-US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= 23, </a:t>
            </a:r>
            <a:r>
              <a:rPr lang="en-US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karena</a:t>
            </a:r>
            <a:r>
              <a:rPr lang="en-US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0 </a:t>
            </a:r>
            <a:r>
              <a:rPr lang="en-US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</a:t>
            </a:r>
            <a:r>
              <a:rPr lang="en-US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r</a:t>
            </a:r>
            <a:r>
              <a:rPr lang="en-US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&lt; </a:t>
            </a:r>
            <a:r>
              <a:rPr lang="en-US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n</a:t>
            </a:r>
            <a:r>
              <a:rPr lang="en-US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dan PBB(</a:t>
            </a:r>
            <a:r>
              <a:rPr lang="en-US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r</a:t>
            </a:r>
            <a:r>
              <a:rPr lang="en-US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, </a:t>
            </a:r>
            <a:r>
              <a:rPr lang="en-US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n</a:t>
            </a:r>
            <a:r>
              <a:rPr lang="en-US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 = 1. </a:t>
            </a:r>
          </a:p>
          <a:p>
            <a:pPr marL="346075" marR="0" lvl="1" indent="-346075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lphaLcParenR"/>
            </a:pPr>
            <a:r>
              <a:rPr lang="en-US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Enkripsi</a:t>
            </a:r>
            <a:r>
              <a:rPr lang="en-US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: </a:t>
            </a:r>
            <a:r>
              <a:rPr lang="en-US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cipherteks</a:t>
            </a:r>
            <a:r>
              <a:rPr lang="en-US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dihitung</a:t>
            </a:r>
            <a:r>
              <a:rPr lang="en-US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menggunakan</a:t>
            </a:r>
            <a:r>
              <a:rPr lang="en-US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kunci</a:t>
            </a:r>
            <a:r>
              <a:rPr lang="en-US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publik</a:t>
            </a:r>
            <a:r>
              <a:rPr lang="en-US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(</a:t>
            </a:r>
            <a:r>
              <a:rPr lang="en-US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g</a:t>
            </a:r>
            <a:r>
              <a:rPr lang="en-US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, </a:t>
            </a:r>
            <a:r>
              <a:rPr lang="en-US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n</a:t>
            </a:r>
            <a:r>
              <a:rPr lang="en-US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 = (5652, 77)   dan </a:t>
            </a:r>
            <a:r>
              <a:rPr lang="en-US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dengan</a:t>
            </a:r>
            <a:r>
              <a:rPr lang="en-US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persamaan</a:t>
            </a:r>
            <a:r>
              <a:rPr lang="en-US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: </a:t>
            </a:r>
          </a:p>
          <a:p>
            <a:pPr marL="226695" marR="0" indent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	c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=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g</a:t>
            </a:r>
            <a:r>
              <a:rPr lang="fi-FI" sz="2400" i="1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r</a:t>
            </a:r>
            <a:r>
              <a:rPr lang="fi-FI" sz="2400" i="1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n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mod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n</a:t>
            </a:r>
            <a:r>
              <a:rPr lang="fi-FI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endParaRPr lang="en-US" sz="2400" dirty="0"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0" marR="0" indent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 	   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= 5652</a:t>
            </a:r>
            <a:r>
              <a:rPr lang="fi-FI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42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23</a:t>
            </a:r>
            <a:r>
              <a:rPr lang="fi-FI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77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mod 77</a:t>
            </a:r>
            <a:r>
              <a:rPr lang="fi-FI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endParaRPr lang="en-US" sz="2400" dirty="0"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0" marR="0" indent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  	   = 5652</a:t>
            </a:r>
            <a:r>
              <a:rPr lang="fi-FI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42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23</a:t>
            </a:r>
            <a:r>
              <a:rPr lang="fi-FI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77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mod 5929</a:t>
            </a:r>
            <a:endParaRPr lang="en-US" sz="2400" dirty="0"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0" marR="0" indent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  	   = 5652</a:t>
            </a:r>
            <a:r>
              <a:rPr lang="fi-FI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42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mod 5929 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23</a:t>
            </a:r>
            <a:r>
              <a:rPr lang="fi-FI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77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mod 5929</a:t>
            </a:r>
            <a:endParaRPr lang="en-US" sz="2400" dirty="0"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0" marR="0" indent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  	   = 4019 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606 mod 5929 </a:t>
            </a:r>
            <a:endParaRPr lang="en-US" sz="2400" dirty="0"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0" marR="0" indent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  	   = 4624</a:t>
            </a:r>
          </a:p>
          <a:p>
            <a:pPr marL="0" marR="0" indent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2400" dirty="0"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226695" marR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Jadi, cipherteks untuk pesan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= 42 adalah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c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= 4624.</a:t>
            </a:r>
            <a:endParaRPr lang="en-US" sz="2400" dirty="0"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2400" b="1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1CABE72-D509-476E-AAAC-E79FBE670A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5456E-6330-4C22-A2A2-DDAF7079A066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239287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8DFD28-12AB-43E4-91D4-05166C4AA2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812800"/>
            <a:ext cx="10515600" cy="5364163"/>
          </a:xfrm>
        </p:spPr>
        <p:txBody>
          <a:bodyPr/>
          <a:lstStyle/>
          <a:p>
            <a:pPr marL="0" marR="0" lvl="1" indent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b)  </a:t>
            </a:r>
            <a:r>
              <a:rPr lang="en-US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Dekripsi</a:t>
            </a:r>
            <a:r>
              <a:rPr lang="en-US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:  </a:t>
            </a:r>
            <a:r>
              <a:rPr lang="en-US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plainteks</a:t>
            </a:r>
            <a:r>
              <a:rPr lang="en-US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dihitung</a:t>
            </a:r>
            <a:r>
              <a:rPr lang="en-US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dengan</a:t>
            </a:r>
            <a:r>
              <a:rPr lang="en-US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kunci</a:t>
            </a:r>
            <a:r>
              <a:rPr lang="en-US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privat</a:t>
            </a:r>
            <a:r>
              <a:rPr lang="en-US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(</a:t>
            </a:r>
            <a:r>
              <a:rPr lang="en-US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</a:t>
            </a:r>
            <a:r>
              <a:rPr lang="en-US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, </a:t>
            </a:r>
            <a:r>
              <a:rPr lang="en-US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</a:t>
            </a:r>
            <a:r>
              <a:rPr lang="en-US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 = (30, 74)  dan  </a:t>
            </a:r>
            <a:r>
              <a:rPr lang="en-US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dengan</a:t>
            </a:r>
            <a:r>
              <a:rPr lang="en-US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persamaan</a:t>
            </a:r>
            <a:r>
              <a:rPr lang="en-US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:</a:t>
            </a:r>
          </a:p>
          <a:p>
            <a:pPr marL="0" marR="0" indent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i-FI" sz="2400" i="1" dirty="0">
                <a:ea typeface="MS Mincho" panose="02020609040205080304" pitchFamily="49" charset="-128"/>
                <a:cs typeface="Times New Roman" panose="02020603050405020304" pitchFamily="18" charset="0"/>
              </a:rPr>
              <a:t>        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=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L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(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c</a:t>
            </a:r>
            <a:r>
              <a:rPr lang="fi-FI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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mod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n</a:t>
            </a:r>
            <a:r>
              <a:rPr lang="fi-FI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 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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fi-FI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mod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n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endParaRPr lang="en-US" sz="2400" dirty="0"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0" marR="0" indent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   	=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L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(4624</a:t>
            </a:r>
            <a:r>
              <a:rPr lang="fi-FI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30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mod 77</a:t>
            </a:r>
            <a:r>
              <a:rPr lang="fi-FI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 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74 mod 77</a:t>
            </a:r>
            <a:endParaRPr lang="en-US" sz="2400" dirty="0"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0" marR="0" indent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   	=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L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(4624</a:t>
            </a:r>
            <a:r>
              <a:rPr lang="fi-FI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30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mod 5929) 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74 mod 77</a:t>
            </a:r>
            <a:endParaRPr lang="en-US" sz="2400" dirty="0"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0" marR="0" indent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   	=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L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(4624</a:t>
            </a:r>
            <a:r>
              <a:rPr lang="fi-FI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30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mod 5929) 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74 mod 77</a:t>
            </a:r>
            <a:endParaRPr lang="en-US" sz="2400" dirty="0"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0" marR="0" indent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   	=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L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(4852) 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74 mod 77</a:t>
            </a:r>
            <a:endParaRPr lang="en-US" sz="2400" dirty="0"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0" marR="0" indent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   	= (4852 – 1)/77 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74 mod 77</a:t>
            </a:r>
            <a:endParaRPr lang="en-US" sz="2400" dirty="0"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0" marR="0" indent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   	= 63 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74 mod 77</a:t>
            </a:r>
            <a:endParaRPr lang="en-US" sz="2400" dirty="0"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   	= 42			</a:t>
            </a:r>
            <a:r>
              <a:rPr lang="en-US" sz="1000" dirty="0">
                <a:effectLst/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	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7FE3E4A-CD9F-42E1-B6D3-3C03449EE5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5456E-6330-4C22-A2A2-DDAF7079A066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839278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8609D7-9FB0-49B2-B4F7-32181D2B20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802640"/>
            <a:ext cx="10515600" cy="5715118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sz="3000" b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Sifat </a:t>
            </a:r>
            <a:r>
              <a:rPr lang="en-US" sz="3000" b="1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Homomorfik</a:t>
            </a:r>
            <a:r>
              <a:rPr lang="en-US" sz="3000" b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di </a:t>
            </a:r>
            <a:r>
              <a:rPr lang="en-US" sz="3000" b="1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dalam</a:t>
            </a:r>
            <a:r>
              <a:rPr lang="en-US" sz="3000" b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Algoritma</a:t>
            </a:r>
            <a:r>
              <a:rPr lang="en-US" sz="3000" b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Paillier</a:t>
            </a:r>
            <a:endParaRPr lang="en-US" sz="3000" b="1" dirty="0"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dirty="0"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Bef>
                <a:spcPts val="0"/>
              </a:spcBef>
            </a:pP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Algoritma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Paillier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merupakan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algoritma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enkripsi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homomorfik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yang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bersifat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aditif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yaitu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jika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dua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buah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cipherteks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dikalikan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maka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hasil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dekripsinya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sama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dengan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penjumlahan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kedua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plainteksnya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. </a:t>
            </a:r>
          </a:p>
          <a:p>
            <a:pPr marL="0" indent="0" algn="just">
              <a:lnSpc>
                <a:spcPct val="115000"/>
              </a:lnSpc>
              <a:spcBef>
                <a:spcPts val="0"/>
              </a:spcBef>
              <a:buNone/>
            </a:pP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 	</a:t>
            </a:r>
            <a:r>
              <a:rPr lang="fi-FI" sz="2400" i="1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Sifat </a:t>
            </a:r>
            <a:r>
              <a:rPr lang="fi-FI" sz="2400" i="1" dirty="0">
                <a:solidFill>
                  <a:srgbClr val="FF0000"/>
                </a:solidFill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aditif</a:t>
            </a:r>
            <a:r>
              <a:rPr lang="fi-FI" sz="2400" i="1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:  E</a:t>
            </a:r>
            <a:r>
              <a:rPr lang="fi-FI" sz="2400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(</a:t>
            </a:r>
            <a:r>
              <a:rPr lang="fi-FI" sz="2400" i="1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x</a:t>
            </a:r>
            <a:r>
              <a:rPr lang="fi-FI" sz="2400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fi-FI" sz="2400" dirty="0">
                <a:solidFill>
                  <a:srgbClr val="FF0000"/>
                </a:solidFill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+</a:t>
            </a:r>
            <a:r>
              <a:rPr lang="fi-FI" sz="2400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fi-FI" sz="2400" i="1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y </a:t>
            </a:r>
            <a:r>
              <a:rPr lang="fi-FI" sz="2400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 = </a:t>
            </a:r>
            <a:r>
              <a:rPr lang="fi-FI" sz="2400" i="1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E</a:t>
            </a:r>
            <a:r>
              <a:rPr lang="fi-FI" sz="2400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(</a:t>
            </a:r>
            <a:r>
              <a:rPr lang="fi-FI" sz="2400" i="1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x</a:t>
            </a:r>
            <a:r>
              <a:rPr lang="fi-FI" sz="2400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 </a:t>
            </a:r>
            <a:r>
              <a:rPr lang="fi-FI" sz="2400" dirty="0">
                <a:solidFill>
                  <a:srgbClr val="FF0000"/>
                </a:solidFill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fi-FI" sz="2400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fi-FI" sz="2400" i="1" dirty="0">
                <a:solidFill>
                  <a:srgbClr val="FF0000"/>
                </a:solidFill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E</a:t>
            </a:r>
            <a:r>
              <a:rPr lang="fi-FI" sz="2400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(</a:t>
            </a:r>
            <a:r>
              <a:rPr lang="fi-FI" sz="2400" i="1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y</a:t>
            </a:r>
            <a:r>
              <a:rPr lang="fi-FI" sz="2400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  dan  </a:t>
            </a:r>
            <a:r>
              <a:rPr lang="fi-FI" sz="2400" i="1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D</a:t>
            </a:r>
            <a:r>
              <a:rPr lang="fi-FI" sz="2400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(</a:t>
            </a:r>
            <a:r>
              <a:rPr lang="fi-FI" sz="2400" i="1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E</a:t>
            </a:r>
            <a:r>
              <a:rPr lang="fi-FI" sz="2400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(</a:t>
            </a:r>
            <a:r>
              <a:rPr lang="fi-FI" sz="2400" i="1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x</a:t>
            </a:r>
            <a:r>
              <a:rPr lang="fi-FI" sz="2400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)</a:t>
            </a:r>
            <a:r>
              <a:rPr lang="fi-FI" sz="2400" i="1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E</a:t>
            </a:r>
            <a:r>
              <a:rPr lang="fi-FI" sz="2400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(</a:t>
            </a:r>
            <a:r>
              <a:rPr lang="fi-FI" sz="2400" i="1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y</a:t>
            </a:r>
            <a:r>
              <a:rPr lang="fi-FI" sz="2400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)) = </a:t>
            </a:r>
            <a:r>
              <a:rPr lang="fi-FI" sz="2400" i="1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x</a:t>
            </a:r>
            <a:r>
              <a:rPr lang="fi-FI" sz="2400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 + </a:t>
            </a:r>
            <a:r>
              <a:rPr lang="fi-FI" sz="2400" i="1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y</a:t>
            </a:r>
            <a:endParaRPr lang="en-US" sz="2400" i="1" dirty="0"/>
          </a:p>
          <a:p>
            <a:pPr marL="0" marR="0" indent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2400" dirty="0"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Bef>
                <a:spcPts val="0"/>
              </a:spcBef>
            </a:pP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Misalkan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dua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buah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plainteks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adalah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en-US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 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dan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en-US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hasil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enkripsinya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masing-masing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adalah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c</a:t>
            </a:r>
            <a:r>
              <a:rPr lang="en-US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dan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c</a:t>
            </a:r>
            <a:r>
              <a:rPr lang="en-US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, yang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dalam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hal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ini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,</a:t>
            </a:r>
          </a:p>
          <a:p>
            <a:pPr marL="0" marR="0" indent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	E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(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fi-FI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,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r</a:t>
            </a:r>
            <a:r>
              <a:rPr lang="fi-FI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 =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c</a:t>
            </a:r>
            <a:r>
              <a:rPr lang="fi-FI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=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g</a:t>
            </a:r>
            <a:r>
              <a:rPr lang="fi-FI" sz="2400" i="1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m1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r</a:t>
            </a:r>
            <a:r>
              <a:rPr lang="fi-FI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</a:t>
            </a:r>
            <a:r>
              <a:rPr lang="fi-FI" sz="2400" i="1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n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mod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n</a:t>
            </a:r>
            <a:r>
              <a:rPr lang="fi-FI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					(1)</a:t>
            </a:r>
            <a:endParaRPr lang="en-US" sz="2400" dirty="0"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0" marR="0" indent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	E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(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fi-FI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,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r</a:t>
            </a:r>
            <a:r>
              <a:rPr lang="fi-FI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  =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c</a:t>
            </a:r>
            <a:r>
              <a:rPr lang="fi-FI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=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g</a:t>
            </a:r>
            <a:r>
              <a:rPr lang="fi-FI" sz="2400" i="1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m2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r</a:t>
            </a:r>
            <a:r>
              <a:rPr lang="fi-FI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fi-FI" sz="2400" i="1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n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mod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n</a:t>
            </a:r>
            <a:r>
              <a:rPr lang="fi-FI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					(2)</a:t>
            </a:r>
            <a:endParaRPr lang="en-US" sz="2400" dirty="0"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0" marR="0" indent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 </a:t>
            </a:r>
          </a:p>
          <a:p>
            <a:pPr marL="0" marR="0" indent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dirty="0">
                <a:ea typeface="MS Mincho" panose="02020609040205080304" pitchFamily="49" charset="-128"/>
                <a:cs typeface="Times New Roman" panose="02020603050405020304" pitchFamily="18" charset="0"/>
              </a:rPr>
              <a:t>   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Kalikan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cipherteks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c</a:t>
            </a:r>
            <a:r>
              <a:rPr lang="en-US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dan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c</a:t>
            </a:r>
            <a:r>
              <a:rPr lang="en-US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sebagai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berikut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:</a:t>
            </a:r>
          </a:p>
          <a:p>
            <a:pPr marL="0" marR="0" indent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	E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(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fi-FI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,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r</a:t>
            </a:r>
            <a:r>
              <a:rPr lang="fi-FI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 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E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(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fi-FI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,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r</a:t>
            </a:r>
            <a:r>
              <a:rPr lang="fi-FI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  =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c</a:t>
            </a:r>
            <a:r>
              <a:rPr lang="fi-FI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c</a:t>
            </a:r>
            <a:r>
              <a:rPr lang="fi-FI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=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g</a:t>
            </a:r>
            <a:r>
              <a:rPr lang="fi-FI" sz="2400" i="1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fi-FI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r</a:t>
            </a:r>
            <a:r>
              <a:rPr lang="fi-FI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</a:t>
            </a:r>
            <a:r>
              <a:rPr lang="fi-FI" sz="2400" i="1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n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g</a:t>
            </a:r>
            <a:r>
              <a:rPr lang="fi-FI" sz="2400" i="1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fi-FI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r</a:t>
            </a:r>
            <a:r>
              <a:rPr lang="fi-FI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fi-FI" sz="2400" i="1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n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 mod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n</a:t>
            </a:r>
            <a:r>
              <a:rPr lang="fi-FI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endParaRPr lang="en-US" sz="2400" dirty="0"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	                                                 =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g</a:t>
            </a:r>
            <a:r>
              <a:rPr lang="en-US" sz="2400" i="1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en-US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</a:t>
            </a:r>
            <a:r>
              <a:rPr lang="en-US" sz="2400" i="1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+ </a:t>
            </a:r>
            <a:r>
              <a:rPr lang="en-US" sz="2400" i="1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en-US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(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r</a:t>
            </a:r>
            <a:r>
              <a:rPr lang="en-US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r</a:t>
            </a:r>
            <a:r>
              <a:rPr lang="en-US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</a:t>
            </a:r>
            <a:r>
              <a:rPr lang="en-US" sz="2400" i="1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n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mod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n</a:t>
            </a:r>
            <a:r>
              <a:rPr lang="en-US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		(3)</a:t>
            </a:r>
            <a:endParaRPr lang="en-US" sz="2400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9F0419A-371F-45E6-95DF-D9D20C88AD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5456E-6330-4C22-A2A2-DDAF7079A066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024111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7492B9-9065-DA2F-71D2-4EFC25ABFF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808351"/>
            <a:ext cx="10515600" cy="5241298"/>
          </a:xfrm>
        </p:spPr>
        <p:txBody>
          <a:bodyPr/>
          <a:lstStyle/>
          <a:p>
            <a:pPr marL="0" marR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Sedangkan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</a:p>
          <a:p>
            <a:pPr marL="0" marR="0" indent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i="1" dirty="0">
                <a:ea typeface="MS Mincho" panose="02020609040205080304" pitchFamily="49" charset="-128"/>
                <a:cs typeface="Times New Roman" panose="02020603050405020304" pitchFamily="18" charset="0"/>
              </a:rPr>
              <a:t>	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E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(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en-US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+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en-US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 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,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r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 =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g</a:t>
            </a:r>
            <a:r>
              <a:rPr lang="en-US" sz="2400" i="1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r</a:t>
            </a:r>
            <a:r>
              <a:rPr lang="en-US" sz="2400" i="1" baseline="300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n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mod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n</a:t>
            </a:r>
            <a:r>
              <a:rPr lang="en-US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, 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dalam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hal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ini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=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en-US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+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en-US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  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dan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r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=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r</a:t>
            </a:r>
            <a:r>
              <a:rPr lang="en-US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r</a:t>
            </a:r>
            <a:r>
              <a:rPr lang="en-US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 </a:t>
            </a:r>
            <a:endParaRPr lang="en-US" sz="2400" dirty="0"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15000"/>
              </a:lnSpc>
              <a:spcBef>
                <a:spcPts val="0"/>
              </a:spcBef>
              <a:buNone/>
            </a:pP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                                     =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g</a:t>
            </a:r>
            <a:r>
              <a:rPr lang="en-US" sz="2400" i="1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en-US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 + </a:t>
            </a:r>
            <a:r>
              <a:rPr lang="en-US" sz="2400" i="1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en-US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 </a:t>
            </a:r>
            <a:r>
              <a:rPr lang="en-US" sz="2400" baseline="30000" dirty="0"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(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r</a:t>
            </a:r>
            <a:r>
              <a:rPr lang="en-US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r</a:t>
            </a:r>
            <a:r>
              <a:rPr lang="en-US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</a:t>
            </a:r>
            <a:r>
              <a:rPr lang="en-US" sz="2400" i="1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n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mod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n</a:t>
            </a:r>
            <a:r>
              <a:rPr lang="en-US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</a:p>
          <a:p>
            <a:pPr marL="0" indent="0" algn="just">
              <a:lnSpc>
                <a:spcPct val="115000"/>
              </a:lnSpc>
              <a:spcBef>
                <a:spcPts val="0"/>
              </a:spcBef>
              <a:buNone/>
            </a:pP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		           =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E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(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fi-FI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,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r</a:t>
            </a:r>
            <a:r>
              <a:rPr lang="fi-FI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 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E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(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fi-FI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,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r</a:t>
            </a:r>
            <a:r>
              <a:rPr lang="fi-FI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 </a:t>
            </a:r>
          </a:p>
          <a:p>
            <a:pPr marL="0" indent="0" algn="just">
              <a:lnSpc>
                <a:spcPct val="115000"/>
              </a:lnSpc>
              <a:spcBef>
                <a:spcPts val="0"/>
              </a:spcBef>
              <a:buNone/>
            </a:pPr>
            <a:endParaRPr lang="en-US" sz="2400" dirty="0"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Bef>
                <a:spcPts val="0"/>
              </a:spcBef>
            </a:pP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Hasil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ini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memperlihatkan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algoritma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Paillier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memiliki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sifat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aditif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yaitu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</a:p>
          <a:p>
            <a:pPr marL="0" marR="0" indent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	   E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(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fi-FI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+ 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fi-FI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 =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E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(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fi-FI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 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E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(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fi-FI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	</a:t>
            </a:r>
            <a:endParaRPr lang="en-US" sz="2400" dirty="0"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166AD1E-FF2D-97EE-9FE1-686CC91F90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5456E-6330-4C22-A2A2-DDAF7079A066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691063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72CE0E-31F4-42D3-A986-B1EE22D8F6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70560"/>
            <a:ext cx="10906760" cy="5506403"/>
          </a:xfrm>
        </p:spPr>
        <p:txBody>
          <a:bodyPr>
            <a:normAutofit lnSpcReduction="10000"/>
          </a:bodyPr>
          <a:lstStyle/>
          <a:p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Sekarang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akan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ditunjukkan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bahwa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hasil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dekripsi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terhadap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c</a:t>
            </a:r>
            <a:r>
              <a:rPr lang="en-US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c</a:t>
            </a:r>
            <a:r>
              <a:rPr lang="en-US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sama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dengan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penjumlahan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kedua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plainteksnya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yaitu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akan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dibuktikan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:</a:t>
            </a:r>
          </a:p>
          <a:p>
            <a:pPr marL="0" indent="0">
              <a:buNone/>
            </a:pPr>
            <a:r>
              <a:rPr lang="en-US" sz="2400" dirty="0">
                <a:ea typeface="MS Mincho" panose="02020609040205080304" pitchFamily="49" charset="-128"/>
                <a:cs typeface="Times New Roman" panose="02020603050405020304" pitchFamily="18" charset="0"/>
              </a:rPr>
              <a:t>	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(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c</a:t>
            </a:r>
            <a:r>
              <a:rPr lang="en-US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c</a:t>
            </a:r>
            <a:r>
              <a:rPr lang="en-US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 = (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en-US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+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en-US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 mod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n			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	(4)</a:t>
            </a:r>
            <a:endParaRPr lang="en-US" sz="2400" i="1" dirty="0"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2400" i="1" dirty="0"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400" u="sng" dirty="0">
                <a:ea typeface="MS Mincho" panose="02020609040205080304" pitchFamily="49" charset="-128"/>
                <a:cs typeface="Times New Roman" panose="02020603050405020304" pitchFamily="18" charset="0"/>
              </a:rPr>
              <a:t>Bukti</a:t>
            </a:r>
            <a:r>
              <a:rPr lang="en-US" sz="2400" i="1" dirty="0">
                <a:ea typeface="MS Mincho" panose="02020609040205080304" pitchFamily="49" charset="-128"/>
                <a:cs typeface="Times New Roman" panose="02020603050405020304" pitchFamily="18" charset="0"/>
              </a:rPr>
              <a:t>:</a:t>
            </a:r>
          </a:p>
          <a:p>
            <a:pPr marL="0" marR="0" indent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Tinjau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(1 +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 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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Z</a:t>
            </a:r>
            <a:r>
              <a:rPr lang="en-US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*</a:t>
            </a:r>
            <a:r>
              <a:rPr lang="en-US" sz="2400" i="1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n</a:t>
            </a:r>
            <a:r>
              <a:rPr lang="en-US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.    (Z</a:t>
            </a:r>
            <a:r>
              <a:rPr lang="en-US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*</a:t>
            </a:r>
            <a:r>
              <a:rPr lang="en-US" sz="2400" i="1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n</a:t>
            </a:r>
            <a:r>
              <a:rPr lang="en-US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=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himpunan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bilangan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bulat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tak-negatif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 = {</a:t>
            </a:r>
            <a:r>
              <a:rPr lang="en-US" sz="2400" kern="1200" dirty="0">
                <a:solidFill>
                  <a:srgbClr val="00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1, 2, …, </a:t>
            </a:r>
            <a:r>
              <a:rPr lang="en-US" sz="2400" i="1" kern="1200" dirty="0">
                <a:solidFill>
                  <a:srgbClr val="00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n</a:t>
            </a:r>
            <a:r>
              <a:rPr lang="en-US" sz="2400" kern="1200" baseline="30000" dirty="0">
                <a:solidFill>
                  <a:srgbClr val="00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en-US" sz="2400" kern="1200" dirty="0">
                <a:solidFill>
                  <a:srgbClr val="00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} ) </a:t>
            </a:r>
          </a:p>
          <a:p>
            <a:pPr marL="0" marR="0" indent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kern="1200" dirty="0" err="1">
                <a:solidFill>
                  <a:srgbClr val="00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Perpangkatan</a:t>
            </a:r>
            <a:r>
              <a:rPr lang="en-US" sz="2400" kern="1200" dirty="0">
                <a:solidFill>
                  <a:srgbClr val="00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(1 + </a:t>
            </a:r>
            <a:r>
              <a:rPr lang="en-US" sz="2400" i="1" kern="1200" dirty="0">
                <a:solidFill>
                  <a:srgbClr val="00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n</a:t>
            </a:r>
            <a:r>
              <a:rPr lang="en-US" sz="2400" kern="1200" dirty="0">
                <a:solidFill>
                  <a:srgbClr val="00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 di </a:t>
            </a:r>
            <a:r>
              <a:rPr lang="en-US" sz="2400" kern="1200" dirty="0" err="1">
                <a:solidFill>
                  <a:srgbClr val="00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dalam</a:t>
            </a:r>
            <a:r>
              <a:rPr lang="en-US" sz="2400" kern="1200" dirty="0">
                <a:solidFill>
                  <a:srgbClr val="00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Z</a:t>
            </a:r>
            <a:r>
              <a:rPr lang="en-US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*</a:t>
            </a:r>
            <a:r>
              <a:rPr lang="en-US" sz="2400" i="1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n</a:t>
            </a:r>
            <a:r>
              <a:rPr lang="en-US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adalah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sebagai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berikut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:</a:t>
            </a:r>
          </a:p>
          <a:p>
            <a:pPr marL="0" marR="0" indent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	(1 +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n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</a:t>
            </a:r>
            <a:r>
              <a:rPr lang="fi-FI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= 1 + 2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n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+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n</a:t>
            </a:r>
            <a:r>
              <a:rPr lang="fi-FI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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1 + 2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n 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(mod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n</a:t>
            </a:r>
            <a:r>
              <a:rPr lang="fi-FI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</a:t>
            </a:r>
            <a:endParaRPr lang="en-US" sz="2400" dirty="0"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0" marR="0" indent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	(1 +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n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</a:t>
            </a:r>
            <a:r>
              <a:rPr lang="fi-FI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3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= 1 + 3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n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+ 3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n</a:t>
            </a:r>
            <a:r>
              <a:rPr lang="fi-FI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+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n</a:t>
            </a:r>
            <a:r>
              <a:rPr lang="fi-FI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3 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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1 + 3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n 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(mod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n</a:t>
            </a:r>
            <a:r>
              <a:rPr lang="fi-FI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</a:t>
            </a:r>
            <a:endParaRPr lang="en-US" sz="2400" dirty="0"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0" marR="0" indent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	(1 +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n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</a:t>
            </a:r>
            <a:r>
              <a:rPr lang="fi-FI" sz="2400" i="1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q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= 1 +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qn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+ [suku-suku berderajat lebih tinggi] 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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1 +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qn 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(mod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n</a:t>
            </a:r>
            <a:r>
              <a:rPr lang="fi-FI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    	(5)</a:t>
            </a:r>
            <a:endParaRPr lang="en-US" sz="2400" dirty="0"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0" marR="0" indent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 </a:t>
            </a:r>
          </a:p>
          <a:p>
            <a:pPr marL="0" marR="0" indent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Dekripsi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c</a:t>
            </a:r>
            <a:r>
              <a:rPr lang="en-US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c</a:t>
            </a:r>
            <a:r>
              <a:rPr lang="en-US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adalah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</a:p>
          <a:p>
            <a:pPr marL="0" indent="0">
              <a:buNone/>
            </a:pP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	D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(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c</a:t>
            </a:r>
            <a:r>
              <a:rPr lang="en-US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c</a:t>
            </a:r>
            <a:r>
              <a:rPr lang="en-US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 =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L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((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c</a:t>
            </a:r>
            <a:r>
              <a:rPr lang="en-US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c</a:t>
            </a:r>
            <a:r>
              <a:rPr lang="en-US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</a:t>
            </a:r>
            <a:r>
              <a:rPr lang="en-US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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mod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n</a:t>
            </a:r>
            <a:r>
              <a:rPr lang="en-US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 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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mod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	</a:t>
            </a:r>
            <a:endParaRPr lang="en-US" sz="2400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210683C-44AD-4D49-8100-C0C7BF2C20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5456E-6330-4C22-A2A2-DDAF7079A066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94185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2491EB-6EA1-4F82-A8BC-8B15ADB6B6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35280"/>
            <a:ext cx="10515600" cy="6177280"/>
          </a:xfrm>
        </p:spPr>
        <p:txBody>
          <a:bodyPr>
            <a:normAutofit/>
          </a:bodyPr>
          <a:lstStyle/>
          <a:p>
            <a:pPr marL="0" marR="0" indent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Berdasarkan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persamaan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(3),</a:t>
            </a:r>
          </a:p>
          <a:p>
            <a:pPr marL="0" marR="0" indent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	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(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c</a:t>
            </a:r>
            <a:r>
              <a:rPr lang="fi-FI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c</a:t>
            </a:r>
            <a:r>
              <a:rPr lang="fi-FI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</a:t>
            </a:r>
            <a:r>
              <a:rPr lang="fi-FI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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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g</a:t>
            </a:r>
            <a:r>
              <a:rPr lang="fi-FI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</a:t>
            </a:r>
            <a:r>
              <a:rPr lang="fi-FI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(</a:t>
            </a:r>
            <a:r>
              <a:rPr lang="fi-FI" sz="2400" i="1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fi-FI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</a:t>
            </a:r>
            <a:r>
              <a:rPr lang="fi-FI" sz="2400" i="1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fi-FI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+ </a:t>
            </a:r>
            <a:r>
              <a:rPr lang="fi-FI" sz="2400" i="1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fi-FI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2)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(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r</a:t>
            </a:r>
            <a:r>
              <a:rPr lang="fi-FI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r</a:t>
            </a:r>
            <a:r>
              <a:rPr lang="fi-FI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</a:t>
            </a:r>
            <a:r>
              <a:rPr lang="fi-FI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fi-FI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</a:t>
            </a:r>
            <a:r>
              <a:rPr lang="fi-FI" sz="2400" i="1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n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mod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n</a:t>
            </a:r>
            <a:r>
              <a:rPr lang="fi-FI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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g</a:t>
            </a:r>
            <a:r>
              <a:rPr lang="fi-FI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</a:t>
            </a:r>
            <a:r>
              <a:rPr lang="fi-FI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(</a:t>
            </a:r>
            <a:r>
              <a:rPr lang="fi-FI" sz="2400" i="1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fi-FI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</a:t>
            </a:r>
            <a:r>
              <a:rPr lang="fi-FI" sz="2400" i="1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fi-FI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+ </a:t>
            </a:r>
            <a:r>
              <a:rPr lang="fi-FI" sz="2400" i="1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fi-FI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2)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mod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n</a:t>
            </a:r>
            <a:r>
              <a:rPr lang="fi-FI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		(6)								</a:t>
            </a:r>
            <a:endParaRPr lang="en-US" sz="2400" dirty="0"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0" marR="0" indent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 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menurut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Teorema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Carmichael (O’Keeffe, 2008). </a:t>
            </a:r>
          </a:p>
          <a:p>
            <a:pPr marL="0" marR="0" indent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2400" dirty="0"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0" marR="0" indent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Kemudian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,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g</a:t>
            </a:r>
            <a:r>
              <a:rPr lang="en-US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</a:t>
            </a:r>
            <a:r>
              <a:rPr lang="en-US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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(1 +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</a:t>
            </a:r>
            <a:r>
              <a:rPr lang="en-US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</a:t>
            </a:r>
            <a:r>
              <a:rPr lang="en-US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[</a:t>
            </a:r>
            <a:r>
              <a:rPr lang="en-US" sz="2400" i="1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g</a:t>
            </a:r>
            <a:r>
              <a:rPr lang="en-US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]</a:t>
            </a:r>
            <a:r>
              <a:rPr lang="en-US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(1 + </a:t>
            </a:r>
            <a:r>
              <a:rPr lang="en-US" sz="2400" i="1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n</a:t>
            </a:r>
            <a:r>
              <a:rPr lang="en-US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mod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n</a:t>
            </a:r>
            <a:r>
              <a:rPr lang="en-US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.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Substitusikan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ini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ke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dalam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(6),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diperoleh</a:t>
            </a:r>
            <a:endParaRPr lang="en-US" sz="2400" dirty="0"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0" marR="0" indent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	(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c</a:t>
            </a:r>
            <a:r>
              <a:rPr lang="fi-FI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c</a:t>
            </a:r>
            <a:r>
              <a:rPr lang="fi-FI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</a:t>
            </a:r>
            <a:r>
              <a:rPr lang="fi-FI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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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(1 +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n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</a:t>
            </a:r>
            <a:r>
              <a:rPr lang="fi-FI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fi-FI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</a:t>
            </a:r>
            <a:r>
              <a:rPr lang="fi-FI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[g]</a:t>
            </a:r>
            <a:r>
              <a:rPr lang="fi-FI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(1 + </a:t>
            </a:r>
            <a:r>
              <a:rPr lang="fi-FI" sz="2400" i="1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n</a:t>
            </a:r>
            <a:r>
              <a:rPr lang="fi-FI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</a:t>
            </a:r>
            <a:r>
              <a:rPr lang="fi-FI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fi-FI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(</a:t>
            </a:r>
            <a:r>
              <a:rPr lang="fi-FI" sz="2400" i="1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fi-FI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</a:t>
            </a:r>
            <a:r>
              <a:rPr lang="fi-FI" sz="2400" i="1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fi-FI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+ </a:t>
            </a:r>
            <a:r>
              <a:rPr lang="fi-FI" sz="2400" i="1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fi-FI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2)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mod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n</a:t>
            </a:r>
            <a:r>
              <a:rPr lang="fi-FI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				(7)</a:t>
            </a:r>
            <a:endParaRPr lang="en-US" sz="2400" dirty="0"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0" marR="0" indent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 </a:t>
            </a:r>
          </a:p>
          <a:p>
            <a:pPr marL="0" marR="0" indent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Menurut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(5), </a:t>
            </a:r>
          </a:p>
          <a:p>
            <a:pPr marL="0" marR="0" indent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dirty="0">
                <a:ea typeface="MS Mincho" panose="02020609040205080304" pitchFamily="49" charset="-128"/>
                <a:cs typeface="Times New Roman" panose="02020603050405020304" pitchFamily="18" charset="0"/>
              </a:rPr>
              <a:t>	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(1 +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</a:t>
            </a:r>
            <a:r>
              <a:rPr lang="en-US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</a:t>
            </a:r>
            <a:r>
              <a:rPr lang="en-US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[</a:t>
            </a:r>
            <a:r>
              <a:rPr lang="en-US" sz="2400" i="1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g</a:t>
            </a:r>
            <a:r>
              <a:rPr lang="en-US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]</a:t>
            </a:r>
            <a:r>
              <a:rPr lang="en-US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(1 + </a:t>
            </a:r>
            <a:r>
              <a:rPr lang="en-US" sz="2400" i="1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n</a:t>
            </a:r>
            <a:r>
              <a:rPr lang="en-US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</a:t>
            </a:r>
            <a:r>
              <a:rPr lang="en-US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en-US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(</a:t>
            </a:r>
            <a:r>
              <a:rPr lang="en-US" sz="2400" i="1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en-US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</a:t>
            </a:r>
            <a:r>
              <a:rPr lang="en-US" sz="2400" i="1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+ </a:t>
            </a:r>
            <a:r>
              <a:rPr lang="en-US" sz="2400" i="1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en-US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2)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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1 + (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+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2) 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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[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g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](</a:t>
            </a:r>
            <a:r>
              <a:rPr lang="en-US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 + </a:t>
            </a:r>
            <a:r>
              <a:rPr lang="en-US" sz="2400" i="1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n</a:t>
            </a:r>
            <a:r>
              <a:rPr lang="en-US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</a:t>
            </a:r>
            <a:r>
              <a:rPr lang="en-US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en-US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 mod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n</a:t>
            </a:r>
            <a:r>
              <a:rPr lang="en-US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</a:p>
          <a:p>
            <a:pPr marL="0" marR="0" indent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Jadi,</a:t>
            </a:r>
          </a:p>
          <a:p>
            <a:pPr marL="0" indent="0">
              <a:buNone/>
            </a:pP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	L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((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c</a:t>
            </a:r>
            <a:r>
              <a:rPr lang="en-US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c</a:t>
            </a:r>
            <a:r>
              <a:rPr lang="en-US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</a:t>
            </a:r>
            <a:r>
              <a:rPr lang="en-US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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mod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n</a:t>
            </a:r>
            <a:r>
              <a:rPr lang="en-US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 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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(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+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2) 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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[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g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]</a:t>
            </a:r>
            <a:r>
              <a:rPr lang="en-US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(1 + </a:t>
            </a:r>
            <a:r>
              <a:rPr lang="en-US" sz="2400" i="1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n</a:t>
            </a:r>
            <a:r>
              <a:rPr lang="en-US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</a:t>
            </a:r>
            <a:r>
              <a:rPr lang="en-US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mod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			(8)</a:t>
            </a:r>
          </a:p>
          <a:p>
            <a:pPr marL="0" indent="0">
              <a:buNone/>
            </a:pPr>
            <a:endParaRPr lang="en-US" sz="2400" dirty="0"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sedangkan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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adalah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balikan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dari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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[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g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]</a:t>
            </a:r>
            <a:r>
              <a:rPr lang="en-US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(1 + </a:t>
            </a:r>
            <a:r>
              <a:rPr lang="en-US" sz="2400" i="1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n</a:t>
            </a:r>
            <a:r>
              <a:rPr lang="en-US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atau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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= (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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[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g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]</a:t>
            </a:r>
            <a:r>
              <a:rPr lang="en-US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(1 + </a:t>
            </a:r>
            <a:r>
              <a:rPr lang="en-US" sz="2400" i="1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n</a:t>
            </a:r>
            <a:r>
              <a:rPr lang="en-US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</a:t>
            </a:r>
            <a:r>
              <a:rPr lang="en-US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–1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. </a:t>
            </a:r>
          </a:p>
          <a:p>
            <a:pPr marL="0" indent="0">
              <a:buNone/>
            </a:pPr>
            <a:endParaRPr lang="en-US" sz="2400" dirty="0"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2400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1C5C6CF-7604-4712-B020-8A14DC4565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5456E-6330-4C22-A2A2-DDAF7079A066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877148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CFFFAA-4377-4528-9671-DB48D1B8B4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487680"/>
            <a:ext cx="10515600" cy="5628323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sz="2400" dirty="0"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0" marR="0" indent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Maka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dengan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mengalikan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(8)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dengan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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diperoleh</a:t>
            </a:r>
            <a:endParaRPr lang="en-US" sz="2400" dirty="0"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0" marR="0" indent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	D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(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c</a:t>
            </a:r>
            <a:r>
              <a:rPr lang="fi-FI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c</a:t>
            </a:r>
            <a:r>
              <a:rPr lang="fi-FI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 =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L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((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c</a:t>
            </a:r>
            <a:r>
              <a:rPr lang="fi-FI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c</a:t>
            </a:r>
            <a:r>
              <a:rPr lang="fi-FI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</a:t>
            </a:r>
            <a:r>
              <a:rPr lang="fi-FI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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mod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n</a:t>
            </a:r>
            <a:r>
              <a:rPr lang="fi-FI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 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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fi-FI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mod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n</a:t>
            </a:r>
            <a:endParaRPr lang="en-US" sz="2400" dirty="0"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0" marR="0" indent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	  	   = (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fi-FI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+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fi-FI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 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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[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g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]</a:t>
            </a:r>
            <a:r>
              <a:rPr lang="fi-FI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(1 + </a:t>
            </a:r>
            <a:r>
              <a:rPr lang="fi-FI" sz="2400" i="1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n</a:t>
            </a:r>
            <a:r>
              <a:rPr lang="fi-FI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</a:t>
            </a:r>
            <a:r>
              <a:rPr lang="fi-FI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(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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[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g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]</a:t>
            </a:r>
            <a:r>
              <a:rPr lang="fi-FI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(1 + </a:t>
            </a:r>
            <a:r>
              <a:rPr lang="fi-FI" sz="2400" i="1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n</a:t>
            </a:r>
            <a:r>
              <a:rPr lang="fi-FI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</a:t>
            </a:r>
            <a:r>
              <a:rPr lang="fi-FI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–1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 mod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n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endParaRPr lang="en-US" sz="2400" dirty="0"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0" marR="0" indent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		   = (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fi-FI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+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fi-FI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 mod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n</a:t>
            </a:r>
            <a:endParaRPr lang="en-US" sz="2400" dirty="0"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0" marR="0" indent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 </a:t>
            </a:r>
          </a:p>
          <a:p>
            <a:pPr marL="0" marR="0" indent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Jadi, 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kita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berhasil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menunjukkan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bahwa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</a:p>
          <a:p>
            <a:pPr marL="0" marR="0" indent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i="1" dirty="0">
                <a:ea typeface="MS Mincho" panose="02020609040205080304" pitchFamily="49" charset="-128"/>
                <a:cs typeface="Times New Roman" panose="02020603050405020304" pitchFamily="18" charset="0"/>
              </a:rPr>
              <a:t>	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(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c</a:t>
            </a:r>
            <a:r>
              <a:rPr lang="en-US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c</a:t>
            </a:r>
            <a:r>
              <a:rPr lang="en-US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 = (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en-US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+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en-US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 mod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endParaRPr lang="en-US" sz="2400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B977C48-2FC7-498F-83BD-59C9B60F00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5456E-6330-4C22-A2A2-DDAF7079A066}" type="slidenum">
              <a:rPr lang="en-US" smtClean="0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488596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0FDEF7-D6CF-480B-B43A-2D226871EA2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467359"/>
            <a:ext cx="10515600" cy="6254115"/>
          </a:xfrm>
        </p:spPr>
        <p:txBody>
          <a:bodyPr>
            <a:normAutofit/>
          </a:bodyPr>
          <a:lstStyle/>
          <a:p>
            <a:pPr marL="0" marR="0" indent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200" b="1" dirty="0" err="1"/>
              <a:t>Contoh</a:t>
            </a:r>
            <a:r>
              <a:rPr lang="en-US" sz="2200" b="1" dirty="0"/>
              <a:t> 4: </a:t>
            </a:r>
            <a:r>
              <a:rPr lang="en-US" sz="22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Dari </a:t>
            </a:r>
            <a:r>
              <a:rPr lang="en-US" sz="22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Contoh</a:t>
            </a:r>
            <a:r>
              <a:rPr lang="en-US" sz="22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3 </a:t>
            </a:r>
            <a:r>
              <a:rPr lang="en-US" sz="22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telah</a:t>
            </a:r>
            <a:r>
              <a:rPr lang="en-US" sz="22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diperoleh</a:t>
            </a:r>
            <a:r>
              <a:rPr lang="en-US" sz="22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hasil</a:t>
            </a:r>
            <a:r>
              <a:rPr lang="en-US" sz="22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enkripsi</a:t>
            </a:r>
            <a:r>
              <a:rPr lang="en-US" sz="22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2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en-US" sz="22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</a:t>
            </a:r>
            <a:r>
              <a:rPr lang="en-US" sz="22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= 42 </a:t>
            </a:r>
            <a:r>
              <a:rPr lang="en-US" sz="22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dengan</a:t>
            </a:r>
            <a:r>
              <a:rPr lang="en-US" sz="22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2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r</a:t>
            </a:r>
            <a:r>
              <a:rPr lang="en-US" sz="22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</a:t>
            </a:r>
            <a:r>
              <a:rPr lang="en-US" sz="22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= 23 </a:t>
            </a:r>
            <a:r>
              <a:rPr lang="en-US" sz="22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adalah</a:t>
            </a:r>
            <a:r>
              <a:rPr lang="en-US" sz="22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cipherteks</a:t>
            </a:r>
            <a:r>
              <a:rPr lang="en-US" sz="22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2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c</a:t>
            </a:r>
            <a:r>
              <a:rPr lang="en-US" sz="22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</a:t>
            </a:r>
            <a:r>
              <a:rPr lang="en-US" sz="22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= 4624.  </a:t>
            </a:r>
            <a:r>
              <a:rPr lang="en-US" sz="22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Misalkan</a:t>
            </a:r>
            <a:r>
              <a:rPr lang="en-US" sz="22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2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en-US" sz="22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en-US" sz="22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= 29 dan </a:t>
            </a:r>
            <a:r>
              <a:rPr lang="en-US" sz="22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r</a:t>
            </a:r>
            <a:r>
              <a:rPr lang="en-US" sz="22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en-US" sz="22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= 30 dan </a:t>
            </a:r>
            <a:r>
              <a:rPr lang="en-US" sz="22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setelah</a:t>
            </a:r>
            <a:r>
              <a:rPr lang="en-US" sz="22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dihitung</a:t>
            </a:r>
            <a:r>
              <a:rPr lang="en-US" sz="22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cipherteksnya</a:t>
            </a:r>
            <a:r>
              <a:rPr lang="en-US" sz="22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adalah</a:t>
            </a:r>
            <a:r>
              <a:rPr lang="en-US" sz="22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 </a:t>
            </a:r>
            <a:r>
              <a:rPr lang="en-US" sz="22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c</a:t>
            </a:r>
            <a:r>
              <a:rPr lang="en-US" sz="22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en-US" sz="22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= 1539. </a:t>
            </a:r>
          </a:p>
          <a:p>
            <a:pPr marL="0" marR="0" indent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2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 </a:t>
            </a:r>
          </a:p>
          <a:p>
            <a:pPr marL="0" marR="0" indent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2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Perkalian</a:t>
            </a:r>
            <a:r>
              <a:rPr lang="en-US" sz="22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kedua</a:t>
            </a:r>
            <a:r>
              <a:rPr lang="en-US" sz="22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cipherteks</a:t>
            </a:r>
            <a:r>
              <a:rPr lang="en-US" sz="22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adalah</a:t>
            </a:r>
            <a:endParaRPr lang="en-US" sz="2200" dirty="0"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0" marR="0" indent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i-FI" sz="22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	c</a:t>
            </a:r>
            <a:r>
              <a:rPr lang="fi-FI" sz="22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</a:t>
            </a:r>
            <a:r>
              <a:rPr lang="fi-FI" sz="22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fi-FI" sz="22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fi-FI" sz="22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fi-FI" sz="22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c</a:t>
            </a:r>
            <a:r>
              <a:rPr lang="fi-FI" sz="22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fi-FI" sz="22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= 4624 </a:t>
            </a:r>
            <a:r>
              <a:rPr lang="fi-FI" sz="22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fi-FI" sz="22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1539 = 7116336 mod 5929 = 1536 </a:t>
            </a:r>
            <a:endParaRPr lang="en-US" sz="2200" dirty="0"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0" marR="0" indent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2200" dirty="0"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0" marR="0" indent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2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Hasil </a:t>
            </a:r>
            <a:r>
              <a:rPr lang="en-US" sz="22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ini</a:t>
            </a:r>
            <a:r>
              <a:rPr lang="en-US" sz="22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sama</a:t>
            </a:r>
            <a:r>
              <a:rPr lang="en-US" sz="22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dengan</a:t>
            </a:r>
            <a:r>
              <a:rPr lang="en-US" sz="22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hasil</a:t>
            </a:r>
            <a:r>
              <a:rPr lang="en-US" sz="22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 </a:t>
            </a:r>
            <a:r>
              <a:rPr lang="en-US" sz="22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enkripsi</a:t>
            </a:r>
            <a:r>
              <a:rPr lang="en-US" sz="22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penjumlahan</a:t>
            </a:r>
            <a:r>
              <a:rPr lang="en-US" sz="22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kedua</a:t>
            </a:r>
            <a:r>
              <a:rPr lang="en-US" sz="22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buah</a:t>
            </a:r>
            <a:r>
              <a:rPr lang="en-US" sz="22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plainteksnya</a:t>
            </a:r>
            <a:r>
              <a:rPr lang="en-US" sz="22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sbb</a:t>
            </a:r>
            <a:r>
              <a:rPr lang="en-US" sz="22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:</a:t>
            </a:r>
          </a:p>
          <a:p>
            <a:pPr marL="0" marR="0" indent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200" b="1" dirty="0"/>
              <a:t>	</a:t>
            </a:r>
            <a:r>
              <a:rPr lang="fi-FI" sz="22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m</a:t>
            </a:r>
            <a:r>
              <a:rPr lang="fi-FI" sz="22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</a:t>
            </a:r>
            <a:r>
              <a:rPr lang="fi-FI" sz="22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+ </a:t>
            </a:r>
            <a:r>
              <a:rPr lang="fi-FI" sz="22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fi-FI" sz="22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fi-FI" sz="22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= 42 + 29 = 71  dan </a:t>
            </a:r>
            <a:r>
              <a:rPr lang="fi-FI" sz="22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r</a:t>
            </a:r>
            <a:r>
              <a:rPr lang="fi-FI" sz="22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= </a:t>
            </a:r>
            <a:r>
              <a:rPr lang="fi-FI" sz="22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r</a:t>
            </a:r>
            <a:r>
              <a:rPr lang="fi-FI" sz="22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</a:t>
            </a:r>
            <a:r>
              <a:rPr lang="fi-FI" sz="22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fi-FI" sz="22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fi-FI" sz="22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fi-FI" sz="22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r</a:t>
            </a:r>
            <a:r>
              <a:rPr lang="fi-FI" sz="22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fi-FI" sz="22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= (23)(30) = 690</a:t>
            </a:r>
          </a:p>
          <a:p>
            <a:pPr marL="0" marR="0" indent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fi-FI" sz="2200" dirty="0"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0" marR="0" indent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i-FI" sz="2200" b="1" dirty="0">
                <a:ea typeface="MS Mincho" panose="02020609040205080304" pitchFamily="49" charset="-128"/>
                <a:cs typeface="Times New Roman" panose="02020603050405020304" pitchFamily="18" charset="0"/>
              </a:rPr>
              <a:t>	 </a:t>
            </a:r>
            <a:r>
              <a:rPr lang="fi-FI" sz="2200" i="1" dirty="0">
                <a:ea typeface="MS Mincho" panose="02020609040205080304" pitchFamily="49" charset="-128"/>
                <a:cs typeface="Times New Roman" panose="02020603050405020304" pitchFamily="18" charset="0"/>
              </a:rPr>
              <a:t>E</a:t>
            </a:r>
            <a:r>
              <a:rPr lang="fi-FI" sz="2200" dirty="0">
                <a:ea typeface="MS Mincho" panose="02020609040205080304" pitchFamily="49" charset="-128"/>
                <a:cs typeface="Times New Roman" panose="02020603050405020304" pitchFamily="18" charset="0"/>
              </a:rPr>
              <a:t>(</a:t>
            </a:r>
            <a:r>
              <a:rPr lang="fi-FI" sz="22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fi-FI" sz="22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</a:t>
            </a:r>
            <a:r>
              <a:rPr lang="fi-FI" sz="22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+ </a:t>
            </a:r>
            <a:r>
              <a:rPr lang="fi-FI" sz="22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fi-FI" sz="22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fi-FI" sz="22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, </a:t>
            </a:r>
            <a:r>
              <a:rPr lang="fi-FI" sz="22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r</a:t>
            </a:r>
            <a:r>
              <a:rPr lang="fi-FI" sz="22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 = </a:t>
            </a:r>
            <a:r>
              <a:rPr lang="fi-FI" sz="22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E</a:t>
            </a:r>
            <a:r>
              <a:rPr lang="fi-FI" sz="22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(71, 690) = </a:t>
            </a:r>
            <a:r>
              <a:rPr lang="fi-FI" sz="22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g</a:t>
            </a:r>
            <a:r>
              <a:rPr lang="fi-FI" sz="2200" i="1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fi-FI" sz="22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fi-FI" sz="22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fi-FI" sz="22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fi-FI" sz="22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r</a:t>
            </a:r>
            <a:r>
              <a:rPr lang="fi-FI" sz="2200" i="1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n</a:t>
            </a:r>
            <a:r>
              <a:rPr lang="fi-FI" sz="22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fi-FI" sz="22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fi-FI" sz="22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mod </a:t>
            </a:r>
            <a:r>
              <a:rPr lang="fi-FI" sz="22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n</a:t>
            </a:r>
            <a:r>
              <a:rPr lang="fi-FI" sz="22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fi-FI" sz="22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endParaRPr lang="en-US" sz="2200" dirty="0"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0" marR="0" indent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i-FI" sz="22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 	   			    </a:t>
            </a:r>
            <a:r>
              <a:rPr lang="fi-FI" sz="22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= 5652</a:t>
            </a:r>
            <a:r>
              <a:rPr lang="fi-FI" sz="22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71</a:t>
            </a:r>
            <a:r>
              <a:rPr lang="fi-FI" sz="22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fi-FI" sz="22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fi-FI" sz="22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(690)</a:t>
            </a:r>
            <a:r>
              <a:rPr lang="fi-FI" sz="22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77</a:t>
            </a:r>
            <a:r>
              <a:rPr lang="fi-FI" sz="22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mod 77</a:t>
            </a:r>
            <a:r>
              <a:rPr lang="fi-FI" sz="22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fi-FI" sz="22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endParaRPr lang="en-US" sz="2200" dirty="0"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0" marR="0" indent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i-FI" sz="22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  	   			    = 5652</a:t>
            </a:r>
            <a:r>
              <a:rPr lang="fi-FI" sz="22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71</a:t>
            </a:r>
            <a:r>
              <a:rPr lang="fi-FI" sz="22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mod 5929 </a:t>
            </a:r>
            <a:r>
              <a:rPr lang="fi-FI" sz="22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fi-FI" sz="22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690</a:t>
            </a:r>
            <a:r>
              <a:rPr lang="fi-FI" sz="22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77</a:t>
            </a:r>
            <a:r>
              <a:rPr lang="fi-FI" sz="22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mod 5929</a:t>
            </a:r>
            <a:endParaRPr lang="en-US" sz="2200" dirty="0"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0" marR="0" indent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i-FI" sz="22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  	   			    = 3540 </a:t>
            </a:r>
            <a:r>
              <a:rPr lang="fi-FI" sz="22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fi-FI" sz="22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2774 mod 5929 </a:t>
            </a:r>
            <a:endParaRPr lang="en-US" sz="2200" dirty="0"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0" marR="0" indent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i-FI" sz="22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  	  			    = 1536</a:t>
            </a:r>
            <a:endParaRPr lang="en-US" sz="2200" b="1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F9CF81C-718B-45D5-B2FB-EBE7901D09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5456E-6330-4C22-A2A2-DDAF7079A066}" type="slidenum">
              <a:rPr lang="en-US" smtClean="0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392494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789E5E-43A8-F013-0EDB-4F38D8DBE3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744279"/>
            <a:ext cx="10515600" cy="5432684"/>
          </a:xfrm>
        </p:spPr>
        <p:txBody>
          <a:bodyPr>
            <a:normAutofit fontScale="77500" lnSpcReduction="20000"/>
          </a:bodyPr>
          <a:lstStyle/>
          <a:p>
            <a:pPr marL="0" marR="0" indent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Dekripsi</a:t>
            </a:r>
            <a:r>
              <a:rPr lang="en-US" sz="28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8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c</a:t>
            </a:r>
            <a:r>
              <a:rPr lang="en-US" sz="28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</a:t>
            </a:r>
            <a:r>
              <a:rPr lang="en-US" sz="28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8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en-US" sz="28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8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c</a:t>
            </a:r>
            <a:r>
              <a:rPr lang="en-US" sz="28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en-US" sz="28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adalah</a:t>
            </a:r>
            <a:endParaRPr lang="en-US" sz="2800" dirty="0"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0" marR="0" indent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i-FI" sz="28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               D</a:t>
            </a:r>
            <a:r>
              <a:rPr lang="fi-FI" sz="28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(</a:t>
            </a:r>
            <a:r>
              <a:rPr lang="fi-FI" sz="28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c</a:t>
            </a:r>
            <a:r>
              <a:rPr lang="fi-FI" sz="28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</a:t>
            </a:r>
            <a:r>
              <a:rPr lang="fi-FI" sz="28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fi-FI" sz="28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fi-FI" sz="28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fi-FI" sz="28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c</a:t>
            </a:r>
            <a:r>
              <a:rPr lang="fi-FI" sz="28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fi-FI" sz="28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 = </a:t>
            </a:r>
            <a:r>
              <a:rPr lang="fi-FI" sz="28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L</a:t>
            </a:r>
            <a:r>
              <a:rPr lang="fi-FI" sz="28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((</a:t>
            </a:r>
            <a:r>
              <a:rPr lang="fi-FI" sz="28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c</a:t>
            </a:r>
            <a:r>
              <a:rPr lang="fi-FI" sz="28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</a:t>
            </a:r>
            <a:r>
              <a:rPr lang="fi-FI" sz="28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fi-FI" sz="28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fi-FI" sz="28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fi-FI" sz="28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c</a:t>
            </a:r>
            <a:r>
              <a:rPr lang="fi-FI" sz="28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fi-FI" sz="28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</a:t>
            </a:r>
            <a:r>
              <a:rPr lang="fi-FI" sz="28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</a:t>
            </a:r>
            <a:r>
              <a:rPr lang="fi-FI" sz="28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mod </a:t>
            </a:r>
            <a:r>
              <a:rPr lang="fi-FI" sz="28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n</a:t>
            </a:r>
            <a:r>
              <a:rPr lang="fi-FI" sz="28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fi-FI" sz="28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 </a:t>
            </a:r>
            <a:r>
              <a:rPr lang="fi-FI" sz="28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fi-FI" sz="28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fi-FI" sz="28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</a:t>
            </a:r>
            <a:r>
              <a:rPr lang="fi-FI" sz="28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fi-FI" sz="28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fi-FI" sz="28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mod </a:t>
            </a:r>
            <a:r>
              <a:rPr lang="fi-FI" sz="28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n</a:t>
            </a:r>
            <a:endParaRPr lang="en-US" sz="2800" dirty="0"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0" marR="0" indent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i-FI" sz="28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   		   = </a:t>
            </a:r>
            <a:r>
              <a:rPr lang="fi-FI" sz="28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L</a:t>
            </a:r>
            <a:r>
              <a:rPr lang="fi-FI" sz="28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(1536</a:t>
            </a:r>
            <a:r>
              <a:rPr lang="fi-FI" sz="28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30</a:t>
            </a:r>
            <a:r>
              <a:rPr lang="fi-FI" sz="28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mod 77</a:t>
            </a:r>
            <a:r>
              <a:rPr lang="fi-FI" sz="28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fi-FI" sz="28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 </a:t>
            </a:r>
            <a:r>
              <a:rPr lang="fi-FI" sz="28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fi-FI" sz="28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74 mod 77</a:t>
            </a:r>
            <a:endParaRPr lang="en-US" sz="2800" dirty="0"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0" marR="0" indent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i-FI" sz="28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   		   = </a:t>
            </a:r>
            <a:r>
              <a:rPr lang="fi-FI" sz="28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L</a:t>
            </a:r>
            <a:r>
              <a:rPr lang="fi-FI" sz="28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(1536</a:t>
            </a:r>
            <a:r>
              <a:rPr lang="fi-FI" sz="28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30</a:t>
            </a:r>
            <a:r>
              <a:rPr lang="fi-FI" sz="28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mod 5929) </a:t>
            </a:r>
            <a:r>
              <a:rPr lang="fi-FI" sz="28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fi-FI" sz="28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74 mod 77</a:t>
            </a:r>
            <a:endParaRPr lang="en-US" sz="2800" dirty="0"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0" marR="0" indent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i-FI" sz="28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   		   =</a:t>
            </a:r>
            <a:r>
              <a:rPr lang="fi-FI" sz="28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L</a:t>
            </a:r>
            <a:r>
              <a:rPr lang="fi-FI" sz="28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(1536</a:t>
            </a:r>
            <a:r>
              <a:rPr lang="fi-FI" sz="28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30</a:t>
            </a:r>
            <a:r>
              <a:rPr lang="fi-FI" sz="28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mod 5929) </a:t>
            </a:r>
            <a:r>
              <a:rPr lang="fi-FI" sz="28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fi-FI" sz="28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74 mod 77</a:t>
            </a:r>
            <a:endParaRPr lang="en-US" sz="2800" dirty="0"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0" marR="0" indent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i-FI" sz="28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   		   = </a:t>
            </a:r>
            <a:r>
              <a:rPr lang="fi-FI" sz="28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L</a:t>
            </a:r>
            <a:r>
              <a:rPr lang="fi-FI" sz="28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(155) </a:t>
            </a:r>
            <a:r>
              <a:rPr lang="fi-FI" sz="28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fi-FI" sz="28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74 mod 77</a:t>
            </a:r>
            <a:endParaRPr lang="en-US" sz="2800" dirty="0"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0" marR="0" indent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i-FI" sz="28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   		   = (155 – 1)/77 </a:t>
            </a:r>
            <a:r>
              <a:rPr lang="fi-FI" sz="28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fi-FI" sz="28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74 mod 77</a:t>
            </a:r>
            <a:endParaRPr lang="en-US" sz="2800" dirty="0"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0" marR="0" indent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i-FI" sz="28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   		   = 2 </a:t>
            </a:r>
            <a:r>
              <a:rPr lang="fi-FI" sz="28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fi-FI" sz="28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74 mod 77</a:t>
            </a:r>
            <a:endParaRPr lang="en-US" sz="2800" dirty="0"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0" marR="0" indent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i-FI" sz="28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   		   = 148 mod 77</a:t>
            </a:r>
            <a:endParaRPr lang="en-US" sz="2800" dirty="0"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0" marR="0" indent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i-FI" sz="28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  		   = 71</a:t>
            </a:r>
            <a:endParaRPr lang="en-US" sz="2800" dirty="0"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0" marR="0" indent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 </a:t>
            </a:r>
          </a:p>
          <a:p>
            <a:pPr marL="0" marR="0" indent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Hasil </a:t>
            </a:r>
            <a:r>
              <a:rPr lang="en-US" sz="28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dekripsi</a:t>
            </a:r>
            <a:r>
              <a:rPr lang="en-US" sz="28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di </a:t>
            </a:r>
            <a:r>
              <a:rPr lang="en-US" sz="28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atas</a:t>
            </a:r>
            <a:r>
              <a:rPr lang="en-US" sz="28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sama</a:t>
            </a:r>
            <a:r>
              <a:rPr lang="en-US" sz="28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dengan</a:t>
            </a:r>
            <a:r>
              <a:rPr lang="en-US" sz="28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penjumlahan</a:t>
            </a:r>
            <a:r>
              <a:rPr lang="en-US" sz="28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dua </a:t>
            </a:r>
            <a:r>
              <a:rPr lang="en-US" sz="28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buah</a:t>
            </a:r>
            <a:r>
              <a:rPr lang="en-US" sz="28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plainteks</a:t>
            </a:r>
            <a:r>
              <a:rPr lang="en-US" sz="28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dalam</a:t>
            </a:r>
            <a:r>
              <a:rPr lang="en-US" sz="28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modulus 77, </a:t>
            </a:r>
            <a:r>
              <a:rPr lang="en-US" sz="28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yaitu</a:t>
            </a:r>
            <a:endParaRPr lang="en-US" sz="2800" dirty="0"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0" marR="0" indent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i-FI" sz="28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	(</a:t>
            </a:r>
            <a:r>
              <a:rPr lang="fi-FI" sz="28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fi-FI" sz="28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</a:t>
            </a:r>
            <a:r>
              <a:rPr lang="fi-FI" sz="28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fi-FI" sz="28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+ </a:t>
            </a:r>
            <a:r>
              <a:rPr lang="fi-FI" sz="28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fi-FI" sz="28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2) mod </a:t>
            </a:r>
            <a:r>
              <a:rPr lang="fi-FI" sz="28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n</a:t>
            </a:r>
            <a:r>
              <a:rPr lang="fi-FI" sz="28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 = (42 + 29) mod 77 = 71 mod 77 = 71</a:t>
            </a:r>
            <a:endParaRPr lang="en-US" sz="2800" dirty="0"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0" marR="0" indent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 </a:t>
            </a:r>
          </a:p>
          <a:p>
            <a:pPr marL="0" marR="0" indent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Jadi, </a:t>
            </a:r>
            <a:r>
              <a:rPr lang="en-US" sz="28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</a:t>
            </a:r>
            <a:r>
              <a:rPr lang="en-US" sz="28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(</a:t>
            </a:r>
            <a:r>
              <a:rPr lang="en-US" sz="28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c</a:t>
            </a:r>
            <a:r>
              <a:rPr lang="en-US" sz="28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</a:t>
            </a:r>
            <a:r>
              <a:rPr lang="en-US" sz="28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8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en-US" sz="28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8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c</a:t>
            </a:r>
            <a:r>
              <a:rPr lang="en-US" sz="28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en-US" sz="28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 = (</a:t>
            </a:r>
            <a:r>
              <a:rPr lang="en-US" sz="28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en-US" sz="28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</a:t>
            </a:r>
            <a:r>
              <a:rPr lang="en-US" sz="28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8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+ </a:t>
            </a:r>
            <a:r>
              <a:rPr lang="en-US" sz="28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en-US" sz="28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en-US" sz="28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 mod </a:t>
            </a:r>
            <a:r>
              <a:rPr lang="en-US" sz="28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n</a:t>
            </a:r>
            <a:r>
              <a:rPr lang="en-US" sz="28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= 71.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BED19EA-0B23-B024-A662-93D145DAA8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5456E-6330-4C22-A2A2-DDAF7079A066}" type="slidenum">
              <a:rPr lang="en-US" smtClean="0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897689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F0A8D7-E0AD-4A00-ADB6-31DDF05DE0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err="1">
                <a:effectLst/>
                <a:latin typeface="+mn-lt"/>
                <a:ea typeface="MS Mincho" panose="02020609040205080304" pitchFamily="49" charset="-128"/>
                <a:cs typeface="Times New Roman" panose="02020603050405020304" pitchFamily="18" charset="0"/>
              </a:rPr>
              <a:t>Penggunaan</a:t>
            </a:r>
            <a:r>
              <a:rPr lang="en-US" b="1" dirty="0">
                <a:effectLst/>
                <a:latin typeface="+mn-lt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b="1" dirty="0" err="1">
                <a:effectLst/>
                <a:latin typeface="+mn-lt"/>
                <a:ea typeface="MS Mincho" panose="02020609040205080304" pitchFamily="49" charset="-128"/>
                <a:cs typeface="Times New Roman" panose="02020603050405020304" pitchFamily="18" charset="0"/>
              </a:rPr>
              <a:t>Enkripsi</a:t>
            </a:r>
            <a:r>
              <a:rPr lang="en-US" b="1" dirty="0">
                <a:effectLst/>
                <a:latin typeface="+mn-lt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+mn-lt"/>
                <a:ea typeface="MS Mincho" panose="02020609040205080304" pitchFamily="49" charset="-128"/>
                <a:cs typeface="Times New Roman" panose="02020603050405020304" pitchFamily="18" charset="0"/>
              </a:rPr>
              <a:t>Homomorfik</a:t>
            </a:r>
            <a:r>
              <a:rPr lang="en-US" b="1" dirty="0">
                <a:latin typeface="+mn-lt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b="1" dirty="0" err="1">
                <a:effectLst/>
                <a:latin typeface="+mn-lt"/>
                <a:ea typeface="MS Mincho" panose="02020609040205080304" pitchFamily="49" charset="-128"/>
                <a:cs typeface="Times New Roman" panose="02020603050405020304" pitchFamily="18" charset="0"/>
              </a:rPr>
              <a:t>Algoritma</a:t>
            </a:r>
            <a:r>
              <a:rPr lang="en-US" b="1" dirty="0">
                <a:effectLst/>
                <a:latin typeface="+mn-lt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b="1" dirty="0" err="1">
                <a:effectLst/>
                <a:latin typeface="+mn-lt"/>
                <a:ea typeface="MS Mincho" panose="02020609040205080304" pitchFamily="49" charset="-128"/>
                <a:cs typeface="Times New Roman" panose="02020603050405020304" pitchFamily="18" charset="0"/>
              </a:rPr>
              <a:t>Paillier</a:t>
            </a:r>
            <a:r>
              <a:rPr lang="en-US" b="1" dirty="0">
                <a:effectLst/>
                <a:latin typeface="+mn-lt"/>
                <a:ea typeface="MS Mincho" panose="02020609040205080304" pitchFamily="49" charset="-128"/>
                <a:cs typeface="Times New Roman" panose="02020603050405020304" pitchFamily="18" charset="0"/>
              </a:rPr>
              <a:t> di </a:t>
            </a:r>
            <a:r>
              <a:rPr lang="en-US" b="1" dirty="0" err="1">
                <a:effectLst/>
                <a:latin typeface="+mn-lt"/>
                <a:ea typeface="MS Mincho" panose="02020609040205080304" pitchFamily="49" charset="-128"/>
                <a:cs typeface="Times New Roman" panose="02020603050405020304" pitchFamily="18" charset="0"/>
              </a:rPr>
              <a:t>dalam</a:t>
            </a:r>
            <a:r>
              <a:rPr lang="en-US" b="1" dirty="0">
                <a:effectLst/>
                <a:latin typeface="+mn-lt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b="1" i="1" dirty="0">
                <a:effectLst/>
                <a:latin typeface="+mn-lt"/>
                <a:ea typeface="MS Mincho" panose="02020609040205080304" pitchFamily="49" charset="-128"/>
                <a:cs typeface="Times New Roman" panose="02020603050405020304" pitchFamily="18" charset="0"/>
              </a:rPr>
              <a:t>E</a:t>
            </a:r>
            <a:r>
              <a:rPr lang="en-US" b="1" dirty="0">
                <a:effectLst/>
                <a:latin typeface="+mn-lt"/>
                <a:ea typeface="MS Mincho" panose="02020609040205080304" pitchFamily="49" charset="-128"/>
                <a:cs typeface="Times New Roman" panose="02020603050405020304" pitchFamily="18" charset="0"/>
              </a:rPr>
              <a:t>-</a:t>
            </a:r>
            <a:r>
              <a:rPr lang="en-US" b="1" i="1" dirty="0">
                <a:effectLst/>
                <a:latin typeface="+mn-lt"/>
                <a:ea typeface="MS Mincho" panose="02020609040205080304" pitchFamily="49" charset="-128"/>
                <a:cs typeface="Times New Roman" panose="02020603050405020304" pitchFamily="18" charset="0"/>
              </a:rPr>
              <a:t>voting</a:t>
            </a:r>
            <a:r>
              <a:rPr lang="en-US" b="1" dirty="0">
                <a:effectLst/>
                <a:latin typeface="+mn-lt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endParaRPr lang="en-US" dirty="0"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57E668-18B4-4B36-8D89-8EC41CCEB60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Misalkan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terdapat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3 orang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kandidat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: X, Y, dan Z, dan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tiga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orang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pemilih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: V</a:t>
            </a:r>
            <a:r>
              <a:rPr lang="en-US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, V</a:t>
            </a:r>
            <a:r>
              <a:rPr lang="en-US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, V</a:t>
            </a:r>
            <a:r>
              <a:rPr lang="en-US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3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. </a:t>
            </a:r>
            <a:endParaRPr lang="en-US" sz="2400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303C949-9352-4477-9FD3-4A215F50EF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5456E-6330-4C22-A2A2-DDAF7079A066}" type="slidenum">
              <a:rPr lang="en-US" smtClean="0"/>
              <a:t>29</a:t>
            </a:fld>
            <a:endParaRPr lang="en-US"/>
          </a:p>
        </p:txBody>
      </p:sp>
      <p:pic>
        <p:nvPicPr>
          <p:cNvPr id="3074" name="Picture 2">
            <a:extLst>
              <a:ext uri="{FF2B5EF4-FFF2-40B4-BE49-F238E27FC236}">
                <a16:creationId xmlns:a16="http://schemas.microsoft.com/office/drawing/2014/main" id="{30EE5788-7DE8-4096-9372-2AED8379030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01483" y="2451735"/>
            <a:ext cx="8549957" cy="18208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FAB8DA80-6CB8-44C3-9EF6-FC1C967A0A06}"/>
              </a:ext>
            </a:extLst>
          </p:cNvPr>
          <p:cNvSpPr txBox="1"/>
          <p:nvPr/>
        </p:nvSpPr>
        <p:spPr>
          <a:xfrm>
            <a:off x="1059021" y="4834707"/>
            <a:ext cx="983488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spcBef>
                <a:spcPts val="300"/>
              </a:spcBef>
              <a:spcAft>
                <a:spcPts val="0"/>
              </a:spcAft>
            </a:pPr>
            <a:r>
              <a:rPr lang="en-US" sz="1800" b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Gambar 18.1  </a:t>
            </a:r>
            <a:r>
              <a:rPr lang="en-US" sz="1800" b="1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Tabel</a:t>
            </a:r>
            <a:r>
              <a:rPr lang="en-US" sz="1800" b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pemungutan</a:t>
            </a:r>
            <a:r>
              <a:rPr lang="en-US" sz="1800" b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suara</a:t>
            </a:r>
            <a:r>
              <a:rPr lang="en-US" sz="1800" b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di </a:t>
            </a:r>
            <a:r>
              <a:rPr lang="en-US" sz="1800" b="1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US" sz="1800" b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i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e-voting</a:t>
            </a:r>
            <a:r>
              <a:rPr lang="en-US" sz="1800" b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(Rivest, 2002)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2581530-E1B4-455C-8A07-0B3BB8061894}"/>
              </a:ext>
            </a:extLst>
          </p:cNvPr>
          <p:cNvSpPr txBox="1"/>
          <p:nvPr/>
        </p:nvSpPr>
        <p:spPr>
          <a:xfrm>
            <a:off x="2611120" y="4290677"/>
            <a:ext cx="10211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Plainteks</a:t>
            </a:r>
            <a:endParaRPr lang="en-US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86FC9A9-67A4-4EB2-9E7D-C8FF10FA1F0C}"/>
              </a:ext>
            </a:extLst>
          </p:cNvPr>
          <p:cNvSpPr txBox="1"/>
          <p:nvPr/>
        </p:nvSpPr>
        <p:spPr>
          <a:xfrm>
            <a:off x="8153400" y="4288733"/>
            <a:ext cx="11819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Cipherteks</a:t>
            </a:r>
            <a:endParaRPr lang="en-US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BB7E6316-1530-4FA4-85CE-04BC3F82D4DB}"/>
              </a:ext>
            </a:extLst>
          </p:cNvPr>
          <p:cNvSpPr txBox="1"/>
          <p:nvPr/>
        </p:nvSpPr>
        <p:spPr>
          <a:xfrm>
            <a:off x="1059021" y="5412244"/>
            <a:ext cx="9834880" cy="98488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C</a:t>
            </a:r>
            <a:r>
              <a:rPr lang="en-US" sz="20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1X, </a:t>
            </a:r>
            <a:r>
              <a:rPr lang="en-US" sz="2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C</a:t>
            </a:r>
            <a:r>
              <a:rPr lang="en-US" sz="20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1Y</a:t>
            </a:r>
            <a:r>
              <a:rPr lang="en-US" sz="2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, dan lain-lain </a:t>
            </a:r>
            <a:r>
              <a:rPr lang="en-US" sz="20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menyatakan</a:t>
            </a:r>
            <a:r>
              <a:rPr lang="en-US" sz="2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suara</a:t>
            </a:r>
            <a:r>
              <a:rPr lang="en-US" sz="2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yang </a:t>
            </a:r>
            <a:r>
              <a:rPr lang="en-US" sz="20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diberikan</a:t>
            </a:r>
            <a:r>
              <a:rPr lang="en-US" sz="2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oleh </a:t>
            </a:r>
            <a:r>
              <a:rPr lang="en-US" sz="20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pemilih</a:t>
            </a:r>
            <a:r>
              <a:rPr lang="en-US" sz="2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. </a:t>
            </a:r>
            <a:r>
              <a:rPr lang="en-US" sz="20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Suara</a:t>
            </a:r>
            <a:r>
              <a:rPr lang="en-US" sz="2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ini</a:t>
            </a:r>
            <a:r>
              <a:rPr lang="en-US" sz="2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dienkripsi</a:t>
            </a:r>
            <a:r>
              <a:rPr lang="en-US" sz="2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dengan</a:t>
            </a:r>
            <a:r>
              <a:rPr lang="en-US" sz="2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menggunakan</a:t>
            </a:r>
            <a:r>
              <a:rPr lang="en-US" sz="2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kunci</a:t>
            </a:r>
            <a:r>
              <a:rPr lang="en-US" sz="2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publik</a:t>
            </a:r>
            <a:r>
              <a:rPr lang="en-US" sz="2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panitia</a:t>
            </a:r>
            <a:r>
              <a:rPr lang="en-US" sz="2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pemilihan</a:t>
            </a:r>
            <a:r>
              <a:rPr lang="en-US" sz="2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. </a:t>
            </a:r>
            <a:r>
              <a:rPr lang="en-US" sz="18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Kunci</a:t>
            </a:r>
            <a:r>
              <a:rPr lang="en-US" sz="18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privat</a:t>
            </a:r>
            <a:r>
              <a:rPr lang="en-US" sz="18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hanya</a:t>
            </a:r>
            <a:r>
              <a:rPr lang="en-US" sz="18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diketahui</a:t>
            </a:r>
            <a:r>
              <a:rPr lang="en-US" sz="18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oleh </a:t>
            </a:r>
            <a:r>
              <a:rPr lang="en-US" sz="18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panitia</a:t>
            </a:r>
            <a:r>
              <a:rPr lang="en-US" sz="18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pemilihan</a:t>
            </a:r>
            <a:r>
              <a:rPr lang="en-US" sz="18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. 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4357209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C0F649-E14F-4CA6-93F0-AA4E772258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/>
              <a:t>Komputasi</a:t>
            </a:r>
            <a:r>
              <a:rPr lang="en-US" b="1" dirty="0"/>
              <a:t> pada </a:t>
            </a:r>
            <a:r>
              <a:rPr lang="en-US" b="1" dirty="0" err="1"/>
              <a:t>cipherteks</a:t>
            </a:r>
            <a:endParaRPr lang="en-US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DD73E7-111E-484A-A2F1-3C40E516FD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Bagaimana</a:t>
            </a:r>
            <a:r>
              <a:rPr lang="en-US" dirty="0"/>
              <a:t> </a:t>
            </a:r>
            <a:r>
              <a:rPr lang="en-US" dirty="0" err="1"/>
              <a:t>cara</a:t>
            </a:r>
            <a:r>
              <a:rPr lang="en-US" dirty="0"/>
              <a:t> </a:t>
            </a:r>
            <a:r>
              <a:rPr lang="en-US" dirty="0" err="1"/>
              <a:t>memanipulasi</a:t>
            </a:r>
            <a:r>
              <a:rPr lang="en-US" dirty="0"/>
              <a:t> </a:t>
            </a:r>
            <a:r>
              <a:rPr lang="en-US" dirty="0" err="1"/>
              <a:t>cipherteks</a:t>
            </a:r>
            <a:r>
              <a:rPr lang="en-US" dirty="0"/>
              <a:t> </a:t>
            </a:r>
            <a:r>
              <a:rPr lang="en-US" dirty="0" err="1"/>
              <a:t>sehingga</a:t>
            </a:r>
            <a:r>
              <a:rPr lang="en-US" dirty="0"/>
              <a:t> </a:t>
            </a:r>
            <a:r>
              <a:rPr lang="en-US" dirty="0" err="1"/>
              <a:t>ketika</a:t>
            </a:r>
            <a:r>
              <a:rPr lang="en-US" dirty="0"/>
              <a:t> </a:t>
            </a:r>
            <a:r>
              <a:rPr lang="en-US" dirty="0" err="1"/>
              <a:t>didekripsi</a:t>
            </a:r>
            <a:r>
              <a:rPr lang="en-US" dirty="0"/>
              <a:t> </a:t>
            </a:r>
            <a:r>
              <a:rPr lang="en-US" dirty="0" err="1"/>
              <a:t>hasilnya</a:t>
            </a:r>
            <a:r>
              <a:rPr lang="en-US" dirty="0"/>
              <a:t> </a:t>
            </a:r>
            <a:r>
              <a:rPr lang="en-US" dirty="0" err="1"/>
              <a:t>sama</a:t>
            </a:r>
            <a:r>
              <a:rPr lang="en-US" dirty="0"/>
              <a:t> </a:t>
            </a:r>
            <a:r>
              <a:rPr lang="en-US" dirty="0" err="1"/>
              <a:t>seperti</a:t>
            </a:r>
            <a:r>
              <a:rPr lang="en-US" dirty="0"/>
              <a:t> </a:t>
            </a:r>
            <a:r>
              <a:rPr lang="en-US" dirty="0" err="1"/>
              <a:t>mengubah</a:t>
            </a:r>
            <a:r>
              <a:rPr lang="en-US" dirty="0"/>
              <a:t> </a:t>
            </a:r>
            <a:r>
              <a:rPr lang="en-US" dirty="0" err="1"/>
              <a:t>plainteksnya</a:t>
            </a:r>
            <a:r>
              <a:rPr lang="en-US" dirty="0"/>
              <a:t>?</a:t>
            </a:r>
          </a:p>
          <a:p>
            <a:r>
              <a:rPr lang="en-US" dirty="0"/>
              <a:t>Cara  </a:t>
            </a:r>
            <a:r>
              <a:rPr lang="en-US" dirty="0" err="1"/>
              <a:t>konvensional</a:t>
            </a:r>
            <a:r>
              <a:rPr lang="en-US" dirty="0"/>
              <a:t>: </a:t>
            </a:r>
          </a:p>
          <a:p>
            <a:pPr marL="0" indent="0">
              <a:buNone/>
            </a:pPr>
            <a:r>
              <a:rPr lang="en-US" dirty="0"/>
              <a:t>   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(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i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 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dekripsi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cipherteks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menjadi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plainteks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2400" dirty="0">
                <a:ea typeface="MS Mincho" panose="02020609040205080304" pitchFamily="49" charset="-128"/>
                <a:cs typeface="Times New Roman" panose="02020603050405020304" pitchFamily="18" charset="0"/>
              </a:rPr>
              <a:t>    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(ii)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ubah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plainteks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seperti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yang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diinginkan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2400" dirty="0">
                <a:ea typeface="MS Mincho" panose="02020609040205080304" pitchFamily="49" charset="-128"/>
                <a:cs typeface="Times New Roman" panose="02020603050405020304" pitchFamily="18" charset="0"/>
              </a:rPr>
              <a:t>    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(iii)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enkripsi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kembali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plainteks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hasil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perubahan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menjadi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cipherteks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yang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baru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. </a:t>
            </a:r>
          </a:p>
          <a:p>
            <a:pPr marL="0" indent="0">
              <a:buNone/>
            </a:pPr>
            <a:endParaRPr lang="en-US" sz="2400" dirty="0"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400" dirty="0">
                <a:ea typeface="MS Mincho" panose="02020609040205080304" pitchFamily="49" charset="-128"/>
                <a:cs typeface="Times New Roman" panose="02020603050405020304" pitchFamily="18" charset="0"/>
              </a:rPr>
              <a:t>     </a:t>
            </a:r>
            <a:r>
              <a:rPr lang="en-US" sz="2400" dirty="0">
                <a:solidFill>
                  <a:srgbClr val="FF0000"/>
                </a:solidFill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 </a:t>
            </a:r>
            <a:r>
              <a:rPr lang="en-US" sz="2400" dirty="0" err="1">
                <a:solidFill>
                  <a:srgbClr val="FF0000"/>
                </a:solidFill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Tidak</a:t>
            </a:r>
            <a:r>
              <a:rPr lang="en-US" sz="2400" dirty="0">
                <a:solidFill>
                  <a:srgbClr val="FF0000"/>
                </a:solidFill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2400" dirty="0" err="1">
                <a:solidFill>
                  <a:srgbClr val="FF0000"/>
                </a:solidFill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aman</a:t>
            </a:r>
            <a:r>
              <a:rPr lang="en-US" sz="2400" dirty="0">
                <a:solidFill>
                  <a:srgbClr val="FF0000"/>
                </a:solidFill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2400" dirty="0" err="1">
                <a:solidFill>
                  <a:srgbClr val="FF0000"/>
                </a:solidFill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jika</a:t>
            </a:r>
            <a:r>
              <a:rPr lang="en-US" sz="2400" dirty="0">
                <a:solidFill>
                  <a:srgbClr val="FF0000"/>
                </a:solidFill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2400" dirty="0" err="1">
                <a:solidFill>
                  <a:srgbClr val="FF0000"/>
                </a:solidFill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hasil</a:t>
            </a:r>
            <a:r>
              <a:rPr lang="en-US" sz="2400" dirty="0">
                <a:solidFill>
                  <a:srgbClr val="FF0000"/>
                </a:solidFill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 Langkah (ii) </a:t>
            </a:r>
            <a:r>
              <a:rPr lang="en-US" sz="2400" dirty="0" err="1">
                <a:solidFill>
                  <a:srgbClr val="FF0000"/>
                </a:solidFill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berhasil</a:t>
            </a:r>
            <a:r>
              <a:rPr lang="en-US" sz="2400" dirty="0">
                <a:solidFill>
                  <a:srgbClr val="FF0000"/>
                </a:solidFill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2400" dirty="0" err="1">
                <a:solidFill>
                  <a:srgbClr val="FF0000"/>
                </a:solidFill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disadap</a:t>
            </a:r>
            <a:r>
              <a:rPr lang="en-US" sz="2400" dirty="0">
                <a:solidFill>
                  <a:srgbClr val="FF0000"/>
                </a:solidFill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 oleh </a:t>
            </a:r>
            <a:r>
              <a:rPr lang="en-US" sz="2400" dirty="0" err="1">
                <a:solidFill>
                  <a:srgbClr val="FF0000"/>
                </a:solidFill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pihak</a:t>
            </a:r>
            <a:r>
              <a:rPr lang="en-US" sz="2400" dirty="0">
                <a:solidFill>
                  <a:srgbClr val="FF0000"/>
                </a:solidFill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2400" dirty="0" err="1">
                <a:solidFill>
                  <a:srgbClr val="FF0000"/>
                </a:solidFill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lawan</a:t>
            </a:r>
            <a:r>
              <a:rPr lang="en-US" sz="2400" dirty="0">
                <a:solidFill>
                  <a:srgbClr val="FF0000"/>
                </a:solidFill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</a:p>
          <a:p>
            <a:pPr marL="0" indent="0">
              <a:buNone/>
            </a:pPr>
            <a:r>
              <a:rPr lang="en-US" sz="2400" dirty="0"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           </a:t>
            </a:r>
            <a:r>
              <a:rPr lang="en-US" sz="2400" dirty="0" err="1"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Contoh</a:t>
            </a:r>
            <a:r>
              <a:rPr lang="en-US" sz="2400" dirty="0"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: </a:t>
            </a:r>
            <a:r>
              <a:rPr lang="en-US" sz="2400" dirty="0" err="1"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kasus</a:t>
            </a:r>
            <a:r>
              <a:rPr lang="en-US" sz="2400" dirty="0"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 e-voting</a:t>
            </a:r>
            <a:endParaRPr lang="en-US" sz="2400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FC9E2BD-6220-4203-9E32-FDFD912004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5456E-6330-4C22-A2A2-DDAF7079A066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9404952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F47D3B-2CDD-4BAD-B235-BAB94AC7CD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924560"/>
            <a:ext cx="10515600" cy="5252403"/>
          </a:xfrm>
        </p:spPr>
        <p:txBody>
          <a:bodyPr/>
          <a:lstStyle/>
          <a:p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Dengan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algoritma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Paillier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, 0 yang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sama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tidak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selalu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dienkripsi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menjadi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cipherteks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yang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sama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(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tergantung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nilai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r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yang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digunakan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sebab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r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selalu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berbeda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setiap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mengenkripsi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plainteks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). </a:t>
            </a:r>
          </a:p>
          <a:p>
            <a:endParaRPr lang="en-US" sz="2400" dirty="0"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Dengan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demikian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pihak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lawan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tidak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dapat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menyimpulkan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apakah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dua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orang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pemilih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memberikan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suara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yang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sama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dengan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melihat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apakah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cipherteksnya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sama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.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Dengan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demikian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kerahasiaan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pemilih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terjamin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. </a:t>
            </a:r>
          </a:p>
          <a:p>
            <a:endParaRPr lang="en-US" sz="2400" dirty="0"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Untuk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alasan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ini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maka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RSA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tidak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cocok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untuk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aplikasi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e-voting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(Rivest, 2012),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sebab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plainteks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yang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sama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selalu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dienkripsi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menjadi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cipherteks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yang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sama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(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ingat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c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=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en-US" sz="2400" i="1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e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mod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karena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kunci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publik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selalu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sama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untuk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mengenkripsi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setiap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suara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maka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angka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0 dan 1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selalu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dienkripsi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menjadi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cipherteks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yang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sama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pula). </a:t>
            </a:r>
          </a:p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20192A1-5CAE-406C-88A7-19C6B85C35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5456E-6330-4C22-A2A2-DDAF7079A066}" type="slidenum">
              <a:rPr lang="en-US" smtClean="0"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1325857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CFA508-74CE-4BF5-9A2D-F1DF73FDC2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731678"/>
            <a:ext cx="10515600" cy="5394643"/>
          </a:xfrm>
        </p:spPr>
        <p:txBody>
          <a:bodyPr/>
          <a:lstStyle/>
          <a:p>
            <a:pPr algn="just">
              <a:lnSpc>
                <a:spcPct val="115000"/>
              </a:lnSpc>
              <a:spcBef>
                <a:spcPts val="0"/>
              </a:spcBef>
            </a:pP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Untuk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menghitung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total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suara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setiap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kandidat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maka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semua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cipherteks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pada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setiap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kolom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dikalikan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:</a:t>
            </a:r>
          </a:p>
          <a:p>
            <a:pPr marL="0" marR="0" indent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	C</a:t>
            </a:r>
            <a:r>
              <a:rPr lang="fi-FI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X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= C</a:t>
            </a:r>
            <a:r>
              <a:rPr lang="fi-FI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1X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C</a:t>
            </a:r>
            <a:r>
              <a:rPr lang="fi-FI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2X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C</a:t>
            </a:r>
            <a:r>
              <a:rPr lang="fi-FI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3X</a:t>
            </a:r>
            <a:endParaRPr lang="en-US" sz="2400" dirty="0"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0" marR="0" indent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	C</a:t>
            </a:r>
            <a:r>
              <a:rPr lang="fi-FI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Y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= C</a:t>
            </a:r>
            <a:r>
              <a:rPr lang="fi-FI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1Y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C</a:t>
            </a:r>
            <a:r>
              <a:rPr lang="fi-FI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2Y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C</a:t>
            </a:r>
            <a:r>
              <a:rPr lang="fi-FI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3Y</a:t>
            </a:r>
            <a:endParaRPr lang="en-US" sz="2400" dirty="0"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0" marR="0" indent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	C</a:t>
            </a:r>
            <a:r>
              <a:rPr lang="fi-FI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Z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= C</a:t>
            </a:r>
            <a:r>
              <a:rPr lang="fi-FI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1Z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C</a:t>
            </a:r>
            <a:r>
              <a:rPr lang="fi-FI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2Z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C</a:t>
            </a:r>
            <a:r>
              <a:rPr lang="fi-FI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3Z</a:t>
            </a:r>
            <a:endParaRPr lang="en-US" sz="2400" dirty="0"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0" marR="0" indent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 </a:t>
            </a:r>
          </a:p>
          <a:p>
            <a:pPr algn="just">
              <a:lnSpc>
                <a:spcPct val="115000"/>
              </a:lnSpc>
              <a:spcBef>
                <a:spcPts val="0"/>
              </a:spcBef>
            </a:pP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Menurut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sifat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homomorfik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pada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algoritma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Paillier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perkalian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cipherteks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sama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dengan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menjumlahkan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plainteksnya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: </a:t>
            </a:r>
          </a:p>
          <a:p>
            <a:pPr marL="0" marR="0" indent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	C</a:t>
            </a:r>
            <a:r>
              <a:rPr lang="fi-FI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X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= M</a:t>
            </a:r>
            <a:r>
              <a:rPr lang="fi-FI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1X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+ M</a:t>
            </a:r>
            <a:r>
              <a:rPr lang="fi-FI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2X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+ M</a:t>
            </a:r>
            <a:r>
              <a:rPr lang="fi-FI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3X</a:t>
            </a:r>
            <a:endParaRPr lang="en-US" sz="2400" dirty="0"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0" marR="0" indent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	C</a:t>
            </a:r>
            <a:r>
              <a:rPr lang="fi-FI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Y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= M</a:t>
            </a:r>
            <a:r>
              <a:rPr lang="fi-FI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1Y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+ M</a:t>
            </a:r>
            <a:r>
              <a:rPr lang="fi-FI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2Y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+  M</a:t>
            </a:r>
            <a:r>
              <a:rPr lang="fi-FI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3Y</a:t>
            </a:r>
            <a:endParaRPr lang="en-US" sz="2400" dirty="0"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0" marR="0" indent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	C</a:t>
            </a:r>
            <a:r>
              <a:rPr lang="fi-FI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Z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= M</a:t>
            </a:r>
            <a:r>
              <a:rPr lang="fi-FI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1Z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+ M</a:t>
            </a:r>
            <a:r>
              <a:rPr lang="fi-FI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2Z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+ M</a:t>
            </a:r>
            <a:r>
              <a:rPr lang="fi-FI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3Z</a:t>
            </a:r>
            <a:endParaRPr lang="en-US" sz="2400" dirty="0"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19D0978-4500-40BF-879D-036ED254D9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5456E-6330-4C22-A2A2-DDAF7079A066}" type="slidenum">
              <a:rPr lang="en-US" smtClean="0"/>
              <a:t>31</a:t>
            </a:fld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1D8CA0AE-7D3A-452D-A5C7-7448AB36F3D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09360" y="1390650"/>
            <a:ext cx="3210560" cy="1717276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B9604C4A-0721-4778-8BEC-70C43EB58EC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00203" y="3845878"/>
            <a:ext cx="2504758" cy="1727704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E7469DA1-5DD2-49AE-89E0-48A3A0504E81}"/>
              </a:ext>
            </a:extLst>
          </p:cNvPr>
          <p:cNvSpPr txBox="1"/>
          <p:nvPr/>
        </p:nvSpPr>
        <p:spPr>
          <a:xfrm>
            <a:off x="2255520" y="5705935"/>
            <a:ext cx="810768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en-US" sz="2400" baseline="-250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ij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menyatakan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plainteks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pada baris </a:t>
            </a:r>
            <a:r>
              <a:rPr lang="en-US" sz="2400" i="1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i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dan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kolom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j.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35629615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D9DD55-C87E-4F05-92CD-B94520E21E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70025"/>
            <a:ext cx="10515600" cy="4351338"/>
          </a:xfrm>
        </p:spPr>
        <p:txBody>
          <a:bodyPr/>
          <a:lstStyle/>
          <a:p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Dengan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melakukan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komputasi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hanya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pada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cipherteks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maka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suara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yang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diberikan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oleh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pemilih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dapat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terjamin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kerahasiaannya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. </a:t>
            </a:r>
          </a:p>
          <a:p>
            <a:endParaRPr lang="en-US" sz="2400" dirty="0"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Begitu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pula total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suara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sementara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seorang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kandidat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juga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tetap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rahasia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sehingga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pemilih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lain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maupun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panitia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pemilihan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tidak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mengetahui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hasil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sementara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ini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. </a:t>
            </a:r>
          </a:p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1C207CC-6B89-465A-A3E8-4AE88DA48C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5456E-6330-4C22-A2A2-DDAF7079A066}" type="slidenum">
              <a:rPr lang="en-US" smtClean="0"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0196902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5DEBA6-775F-4EBC-8B09-D48140F7DA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/>
              <a:t>Enkripsi</a:t>
            </a:r>
            <a:r>
              <a:rPr lang="en-US" b="1" dirty="0"/>
              <a:t> </a:t>
            </a:r>
            <a:r>
              <a:rPr lang="en-US" b="1" dirty="0" err="1"/>
              <a:t>Homomorfik</a:t>
            </a:r>
            <a:r>
              <a:rPr lang="en-US" b="1" dirty="0"/>
              <a:t> </a:t>
            </a:r>
            <a:r>
              <a:rPr lang="en-US" b="1" dirty="0" err="1"/>
              <a:t>Penuh</a:t>
            </a:r>
            <a:endParaRPr lang="en-US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BD2941-DECB-40F8-8A88-EC03C42043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Enkripsi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homomorfik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penuh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(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fully homomorphic encryption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atau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FHE)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artinya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enkripsi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yang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memiliki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sifat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aditif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dan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multiplikatif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sekaligus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. </a:t>
            </a:r>
          </a:p>
          <a:p>
            <a:endParaRPr lang="en-US" sz="2400" dirty="0"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Hasil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penjumlahan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atau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perkalian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dua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buah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cipherteks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bila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didekripsi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hasilnya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sama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dengan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penjumlahan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atau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perkalian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plainteksnya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. </a:t>
            </a:r>
          </a:p>
          <a:p>
            <a:endParaRPr lang="en-US" sz="2400" dirty="0"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Algoritma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kriptografi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kunci-publik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yang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telah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kita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bicarakan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sejauh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ini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(RSA,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ElGamal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, dan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Paillier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tidak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memenuhi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kriteria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enkripsi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homomorfik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penuh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. </a:t>
            </a:r>
          </a:p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16D0D75-9CED-4BAD-9369-92B3F17855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5456E-6330-4C22-A2A2-DDAF7079A066}" type="slidenum">
              <a:rPr lang="en-US" smtClean="0"/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9675285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8FEEBC-AA7C-45C5-93E3-4991FB0200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741680"/>
            <a:ext cx="10515600" cy="5435283"/>
          </a:xfrm>
        </p:spPr>
        <p:txBody>
          <a:bodyPr>
            <a:normAutofit/>
          </a:bodyPr>
          <a:lstStyle/>
          <a:p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Selama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30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tahun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setelah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Rivest, Adleman, dan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Dertouzous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menyajikan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tantangan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konstruksi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skema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FHE,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namun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tantangan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ini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tetap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tidak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terpecahkan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(Wu, 2015).</a:t>
            </a:r>
          </a:p>
          <a:p>
            <a:endParaRPr lang="en-US" sz="2400" dirty="0"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Tahun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2005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Boneh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, Goh, dan Nissim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mengembangkan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skema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FHE,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namun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skema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tersebut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hanya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mendukung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satu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operasi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perkalian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saja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dan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banyak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operasi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penjumlahan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cipherteks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. </a:t>
            </a:r>
          </a:p>
          <a:p>
            <a:endParaRPr lang="en-US" sz="2400" dirty="0"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Barulah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pada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tahun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2009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konstruksi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skema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FHE yang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mendukung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banyak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operasi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perkalian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dan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penjumlahan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dikembangkan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oleh Gentry (2009)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dengan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menggunakan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kriptografi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berbasis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teori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lattice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(di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luar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pembahasan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kuliah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ini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</a:t>
            </a:r>
          </a:p>
          <a:p>
            <a:endParaRPr lang="en-US" sz="2400" dirty="0"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9403CAD-30B4-465D-B4CA-77B42A87D1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5456E-6330-4C22-A2A2-DDAF7079A066}" type="slidenum">
              <a:rPr lang="en-US" smtClean="0"/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7606645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B94B4D-EEDC-4A3B-8495-A8A0BA5366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05840"/>
            <a:ext cx="10515600" cy="5171123"/>
          </a:xfrm>
        </p:spPr>
        <p:txBody>
          <a:bodyPr/>
          <a:lstStyle/>
          <a:p>
            <a:r>
              <a:rPr lang="en-US" dirty="0"/>
              <a:t>Pada </a:t>
            </a:r>
            <a:r>
              <a:rPr lang="en-US" dirty="0" err="1"/>
              <a:t>tahun</a:t>
            </a:r>
            <a:r>
              <a:rPr lang="en-US" dirty="0"/>
              <a:t> 2017, </a:t>
            </a:r>
            <a:r>
              <a:rPr lang="pl-PL" dirty="0"/>
              <a:t>Cheon, Kim, Kim, </a:t>
            </a:r>
            <a:r>
              <a:rPr lang="en-US" dirty="0"/>
              <a:t>dan S</a:t>
            </a:r>
            <a:r>
              <a:rPr lang="pl-PL" dirty="0"/>
              <a:t>ong</a:t>
            </a:r>
            <a:r>
              <a:rPr lang="en-US" dirty="0"/>
              <a:t> </a:t>
            </a:r>
            <a:r>
              <a:rPr lang="en-US" dirty="0" err="1"/>
              <a:t>memperkenalkan</a:t>
            </a:r>
            <a:r>
              <a:rPr lang="en-US" dirty="0"/>
              <a:t> </a:t>
            </a:r>
            <a:r>
              <a:rPr lang="en-US" dirty="0" err="1"/>
              <a:t>skema</a:t>
            </a:r>
            <a:r>
              <a:rPr lang="en-US" dirty="0"/>
              <a:t> </a:t>
            </a:r>
            <a:r>
              <a:rPr lang="en-US" dirty="0" err="1"/>
              <a:t>enkripsi</a:t>
            </a:r>
            <a:r>
              <a:rPr lang="en-US" dirty="0"/>
              <a:t> </a:t>
            </a:r>
            <a:r>
              <a:rPr lang="en-US" dirty="0" err="1"/>
              <a:t>homomorfik</a:t>
            </a:r>
            <a:r>
              <a:rPr lang="en-US" dirty="0"/>
              <a:t> </a:t>
            </a:r>
            <a:r>
              <a:rPr lang="en-US" dirty="0" err="1"/>
              <a:t>penuh</a:t>
            </a:r>
            <a:r>
              <a:rPr lang="en-US" dirty="0"/>
              <a:t> yang </a:t>
            </a:r>
            <a:r>
              <a:rPr lang="en-US" dirty="0" err="1"/>
              <a:t>dinamakan</a:t>
            </a:r>
            <a:r>
              <a:rPr lang="en-US" dirty="0"/>
              <a:t> </a:t>
            </a:r>
            <a:r>
              <a:rPr lang="en-US" dirty="0" err="1"/>
              <a:t>skema</a:t>
            </a:r>
            <a:r>
              <a:rPr lang="en-US" dirty="0"/>
              <a:t> CKKS</a:t>
            </a:r>
            <a:r>
              <a:rPr lang="pl-PL" dirty="0"/>
              <a:t>.</a:t>
            </a:r>
            <a:endParaRPr lang="en-US" dirty="0"/>
          </a:p>
          <a:p>
            <a:endParaRPr lang="en-US" dirty="0"/>
          </a:p>
          <a:p>
            <a:r>
              <a:rPr lang="en-US" dirty="0"/>
              <a:t>Skema CKKS </a:t>
            </a:r>
            <a:r>
              <a:rPr lang="en-US" dirty="0" err="1"/>
              <a:t>mendukung</a:t>
            </a:r>
            <a:r>
              <a:rPr lang="en-US" dirty="0"/>
              <a:t> </a:t>
            </a:r>
            <a:r>
              <a:rPr lang="en-US" dirty="0" err="1"/>
              <a:t>operasi</a:t>
            </a:r>
            <a:r>
              <a:rPr lang="en-US" dirty="0"/>
              <a:t> </a:t>
            </a:r>
            <a:r>
              <a:rPr lang="en-US" dirty="0" err="1"/>
              <a:t>pertambahan</a:t>
            </a:r>
            <a:r>
              <a:rPr lang="en-US" dirty="0"/>
              <a:t> </a:t>
            </a:r>
            <a:r>
              <a:rPr lang="en-US" dirty="0" err="1"/>
              <a:t>serta</a:t>
            </a:r>
            <a:r>
              <a:rPr lang="en-US" dirty="0"/>
              <a:t> </a:t>
            </a:r>
            <a:r>
              <a:rPr lang="en-US" dirty="0" err="1"/>
              <a:t>perkalian</a:t>
            </a:r>
            <a:r>
              <a:rPr lang="en-US" dirty="0"/>
              <a:t> pada </a:t>
            </a:r>
            <a:r>
              <a:rPr lang="en-US" dirty="0" err="1"/>
              <a:t>cipherteks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prosedur</a:t>
            </a:r>
            <a:r>
              <a:rPr lang="en-US" dirty="0"/>
              <a:t> </a:t>
            </a:r>
            <a:r>
              <a:rPr lang="en-US" i="1" dirty="0"/>
              <a:t>rescaling</a:t>
            </a:r>
            <a:r>
              <a:rPr lang="en-US" dirty="0"/>
              <a:t> </a:t>
            </a:r>
            <a:r>
              <a:rPr lang="en-US" dirty="0" err="1"/>
              <a:t>baru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mengatur</a:t>
            </a:r>
            <a:r>
              <a:rPr lang="en-US" dirty="0"/>
              <a:t> </a:t>
            </a:r>
            <a:r>
              <a:rPr lang="en-US" dirty="0" err="1"/>
              <a:t>nilai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plainteks</a:t>
            </a:r>
            <a:r>
              <a:rPr lang="en-US" dirty="0"/>
              <a:t>. </a:t>
            </a:r>
          </a:p>
          <a:p>
            <a:endParaRPr lang="en-US" dirty="0"/>
          </a:p>
          <a:p>
            <a:r>
              <a:rPr lang="en-US" dirty="0" err="1"/>
              <a:t>Prosedur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 dirty="0"/>
              <a:t> </a:t>
            </a:r>
            <a:r>
              <a:rPr lang="en-US" dirty="0" err="1"/>
              <a:t>memotong</a:t>
            </a:r>
            <a:r>
              <a:rPr lang="en-US" dirty="0"/>
              <a:t> </a:t>
            </a:r>
            <a:r>
              <a:rPr lang="en-US" dirty="0" err="1"/>
              <a:t>sebuah</a:t>
            </a:r>
            <a:r>
              <a:rPr lang="en-US" dirty="0"/>
              <a:t> </a:t>
            </a:r>
            <a:r>
              <a:rPr lang="en-US" dirty="0" err="1"/>
              <a:t>cipherteks</a:t>
            </a:r>
            <a:r>
              <a:rPr lang="en-US" dirty="0"/>
              <a:t> </a:t>
            </a:r>
            <a:r>
              <a:rPr lang="en-US" dirty="0" err="1"/>
              <a:t>menjadi</a:t>
            </a:r>
            <a:r>
              <a:rPr lang="en-US" dirty="0"/>
              <a:t> modulus yang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kecil</a:t>
            </a:r>
            <a:r>
              <a:rPr lang="en-US" dirty="0"/>
              <a:t> yang </a:t>
            </a:r>
            <a:r>
              <a:rPr lang="en-US" dirty="0" err="1"/>
              <a:t>menyebabkan</a:t>
            </a:r>
            <a:r>
              <a:rPr lang="en-US" dirty="0"/>
              <a:t> </a:t>
            </a:r>
            <a:r>
              <a:rPr lang="en-US" dirty="0" err="1"/>
              <a:t>nilai</a:t>
            </a:r>
            <a:r>
              <a:rPr lang="en-US" dirty="0"/>
              <a:t> </a:t>
            </a:r>
            <a:r>
              <a:rPr lang="en-US" dirty="0" err="1"/>
              <a:t>plainteks</a:t>
            </a:r>
            <a:r>
              <a:rPr lang="en-US" dirty="0"/>
              <a:t> </a:t>
            </a:r>
            <a:r>
              <a:rPr lang="en-US" dirty="0" err="1"/>
              <a:t>mendekati</a:t>
            </a:r>
            <a:r>
              <a:rPr lang="en-US" dirty="0"/>
              <a:t> </a:t>
            </a:r>
            <a:r>
              <a:rPr lang="en-US" dirty="0" err="1"/>
              <a:t>nilai</a:t>
            </a:r>
            <a:r>
              <a:rPr lang="en-US" dirty="0"/>
              <a:t> </a:t>
            </a:r>
            <a:r>
              <a:rPr lang="en-US" dirty="0" err="1"/>
              <a:t>aslinya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B1CF162-C844-48E7-B870-5200223E45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5456E-6330-4C22-A2A2-DDAF7079A066}" type="slidenum">
              <a:rPr lang="en-US" smtClean="0"/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1795704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9F84087B-45A8-F011-09D4-F7C1CB28D5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5456E-6330-4C22-A2A2-DDAF7079A066}" type="slidenum">
              <a:rPr lang="en-US" smtClean="0"/>
              <a:t>36</a:t>
            </a:fld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476B75E1-8139-EEF9-E720-C04A99E9634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4279" y="458315"/>
            <a:ext cx="10703442" cy="5098009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FD593BA1-A089-E3A9-3C20-37ECDBF27BF9}"/>
              </a:ext>
            </a:extLst>
          </p:cNvPr>
          <p:cNvSpPr txBox="1"/>
          <p:nvPr/>
        </p:nvSpPr>
        <p:spPr>
          <a:xfrm>
            <a:off x="668078" y="5710019"/>
            <a:ext cx="918653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Sumber</a:t>
            </a:r>
            <a:r>
              <a:rPr lang="en-US" dirty="0"/>
              <a:t>: Introduction to CKKS (a.k.a. Approximate Homomorphic Encryption), by Yongsoo Song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1083817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1B12626-BFE5-8F69-C96A-A8554AFFFF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5456E-6330-4C22-A2A2-DDAF7079A066}" type="slidenum">
              <a:rPr lang="en-US" smtClean="0"/>
              <a:t>37</a:t>
            </a:fld>
            <a:endParaRPr lang="en-US"/>
          </a:p>
        </p:txBody>
      </p:sp>
      <p:pic>
        <p:nvPicPr>
          <p:cNvPr id="5" name="Picture 4" descr="Diagram&#10;&#10;Description automatically generated">
            <a:extLst>
              <a:ext uri="{FF2B5EF4-FFF2-40B4-BE49-F238E27FC236}">
                <a16:creationId xmlns:a16="http://schemas.microsoft.com/office/drawing/2014/main" id="{99706D41-1B29-27FD-E777-B172FAC8D20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3013" y="776000"/>
            <a:ext cx="11033051" cy="3861568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D9236DD6-3A80-0683-96CC-9A8D4B5543C4}"/>
              </a:ext>
            </a:extLst>
          </p:cNvPr>
          <p:cNvSpPr txBox="1"/>
          <p:nvPr/>
        </p:nvSpPr>
        <p:spPr>
          <a:xfrm>
            <a:off x="372285" y="5220586"/>
            <a:ext cx="114474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Sumber</a:t>
            </a:r>
            <a:r>
              <a:rPr lang="en-US" dirty="0"/>
              <a:t>: </a:t>
            </a:r>
            <a:r>
              <a:rPr lang="en-US" dirty="0">
                <a:hlinkClick r:id="rId3"/>
              </a:rPr>
              <a:t>https://towardsdatascience.com/homomorphic-encryption-intro-part-2-he-landscape-and-ckks-8b32ba5b04dd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92882838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EE4FD8-4195-0F25-882C-796BDD24BF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36600" y="1093787"/>
            <a:ext cx="11760200" cy="5262563"/>
          </a:xfrm>
        </p:spPr>
        <p:txBody>
          <a:bodyPr>
            <a:normAutofit/>
          </a:bodyPr>
          <a:lstStyle/>
          <a:p>
            <a:r>
              <a:rPr lang="en-US" sz="2400" dirty="0"/>
              <a:t>Baca tulisan </a:t>
            </a:r>
            <a:r>
              <a:rPr lang="en-US" sz="2400" dirty="0" err="1"/>
              <a:t>tentang</a:t>
            </a:r>
            <a:r>
              <a:rPr lang="en-US" sz="2400" dirty="0"/>
              <a:t> CKKS dan </a:t>
            </a:r>
            <a:r>
              <a:rPr lang="en-US" sz="2400" dirty="0" err="1"/>
              <a:t>contohnya</a:t>
            </a:r>
            <a:r>
              <a:rPr lang="en-US" sz="2400" dirty="0"/>
              <a:t> </a:t>
            </a:r>
            <a:r>
              <a:rPr lang="en-US" sz="2400" dirty="0" err="1"/>
              <a:t>lebih</a:t>
            </a:r>
            <a:r>
              <a:rPr lang="en-US" sz="2400" dirty="0"/>
              <a:t> </a:t>
            </a:r>
            <a:r>
              <a:rPr lang="en-US" sz="2400" dirty="0" err="1"/>
              <a:t>mendetil</a:t>
            </a:r>
            <a:r>
              <a:rPr lang="en-US" sz="2400" dirty="0"/>
              <a:t>:</a:t>
            </a:r>
          </a:p>
          <a:p>
            <a:endParaRPr lang="en-US" sz="2400" dirty="0"/>
          </a:p>
          <a:p>
            <a:pPr marL="0" indent="0">
              <a:buNone/>
            </a:pPr>
            <a:r>
              <a:rPr lang="en-US" sz="2400" dirty="0"/>
              <a:t>   </a:t>
            </a:r>
            <a:r>
              <a:rPr lang="en-US" sz="2400" dirty="0">
                <a:hlinkClick r:id="rId2"/>
              </a:rPr>
              <a:t>https://blog.openmined.org/ckks-explained-part-1-simple-encoding-and-decoding/</a:t>
            </a:r>
            <a:r>
              <a:rPr lang="en-US" sz="2400" dirty="0"/>
              <a:t> 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C57A45A-29C6-AA34-5655-FFE524EC93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5456E-6330-4C22-A2A2-DDAF7079A066}" type="slidenum">
              <a:rPr lang="en-US" smtClean="0"/>
              <a:t>38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6878412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6F601F-08F6-DAB1-B5D3-21DCD9594E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+mn-lt"/>
              </a:rPr>
              <a:t>Homomorphic Encryption di </a:t>
            </a:r>
            <a:r>
              <a:rPr lang="en-US" b="1" dirty="0" err="1">
                <a:latin typeface="+mn-lt"/>
              </a:rPr>
              <a:t>dalam</a:t>
            </a:r>
            <a:r>
              <a:rPr lang="en-US" b="1" dirty="0">
                <a:latin typeface="+mn-lt"/>
              </a:rPr>
              <a:t> Cloud  Cryptography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5D5284-C02B-1677-1E72-9976EAF4A1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400" i="1" dirty="0"/>
              <a:t>Cloud cryptography </a:t>
            </a:r>
            <a:r>
              <a:rPr lang="en-US" sz="2400" dirty="0" err="1"/>
              <a:t>adalah</a:t>
            </a:r>
            <a:r>
              <a:rPr lang="en-US" sz="2400" dirty="0"/>
              <a:t> </a:t>
            </a:r>
            <a:r>
              <a:rPr lang="en-US" sz="2400" dirty="0" err="1"/>
              <a:t>penerapan</a:t>
            </a:r>
            <a:r>
              <a:rPr lang="en-US" sz="2400" dirty="0"/>
              <a:t> </a:t>
            </a:r>
            <a:r>
              <a:rPr lang="en-US" sz="2400" dirty="0" err="1"/>
              <a:t>teknik</a:t>
            </a:r>
            <a:r>
              <a:rPr lang="en-US" sz="2400" dirty="0"/>
              <a:t> kriptografi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melindungi</a:t>
            </a:r>
            <a:r>
              <a:rPr lang="en-US" sz="2400" dirty="0"/>
              <a:t> data, </a:t>
            </a:r>
            <a:r>
              <a:rPr lang="en-US" sz="2400" dirty="0" err="1"/>
              <a:t>komunikasi</a:t>
            </a:r>
            <a:r>
              <a:rPr lang="en-US" sz="2400" dirty="0"/>
              <a:t>, dan </a:t>
            </a:r>
            <a:r>
              <a:rPr lang="en-US" sz="2400" dirty="0" err="1"/>
              <a:t>layanan</a:t>
            </a:r>
            <a:r>
              <a:rPr lang="en-US" sz="2400" dirty="0"/>
              <a:t> yang </a:t>
            </a:r>
            <a:r>
              <a:rPr lang="en-US" sz="2400" dirty="0" err="1"/>
              <a:t>berada</a:t>
            </a:r>
            <a:r>
              <a:rPr lang="en-US" sz="2400" dirty="0"/>
              <a:t> di </a:t>
            </a:r>
            <a:r>
              <a:rPr lang="en-US" sz="2400" dirty="0" err="1"/>
              <a:t>lingkungan</a:t>
            </a:r>
            <a:r>
              <a:rPr lang="en-US" sz="2400" dirty="0"/>
              <a:t> </a:t>
            </a:r>
            <a:r>
              <a:rPr lang="en-US" sz="2400" i="1" dirty="0"/>
              <a:t>cloud computing</a:t>
            </a:r>
            <a:r>
              <a:rPr lang="en-US" sz="2400" dirty="0"/>
              <a:t>.</a:t>
            </a:r>
          </a:p>
          <a:p>
            <a:r>
              <a:rPr lang="en-US" sz="2400" dirty="0" err="1"/>
              <a:t>Tujuannya</a:t>
            </a:r>
            <a:r>
              <a:rPr lang="en-US" sz="2400" dirty="0"/>
              <a:t> </a:t>
            </a:r>
            <a:r>
              <a:rPr lang="en-US" sz="2400" dirty="0" err="1"/>
              <a:t>adalah</a:t>
            </a:r>
            <a:r>
              <a:rPr lang="en-US" sz="2400" dirty="0"/>
              <a:t> </a:t>
            </a:r>
            <a:r>
              <a:rPr lang="en-US" sz="2400" dirty="0" err="1"/>
              <a:t>menjaga</a:t>
            </a:r>
            <a:r>
              <a:rPr lang="en-US" sz="2400" dirty="0"/>
              <a:t>:</a:t>
            </a:r>
          </a:p>
          <a:p>
            <a:pPr marL="739775" indent="-508000">
              <a:buFont typeface="+mj-lt"/>
              <a:buAutoNum type="arabicPeriod"/>
            </a:pPr>
            <a:r>
              <a:rPr lang="en-US" sz="2400" dirty="0" err="1"/>
              <a:t>Kerahasiaan</a:t>
            </a:r>
            <a:r>
              <a:rPr lang="en-US" sz="2400" dirty="0"/>
              <a:t> (</a:t>
            </a:r>
            <a:r>
              <a:rPr lang="en-US" sz="2400" i="1" dirty="0"/>
              <a:t>confidentiality</a:t>
            </a:r>
            <a:r>
              <a:rPr lang="en-US" sz="2400" dirty="0"/>
              <a:t>) → data </a:t>
            </a:r>
            <a:r>
              <a:rPr lang="en-US" sz="2400" dirty="0" err="1"/>
              <a:t>tidak</a:t>
            </a:r>
            <a:r>
              <a:rPr lang="en-US" sz="2400" dirty="0"/>
              <a:t> </a:t>
            </a:r>
            <a:r>
              <a:rPr lang="en-US" sz="2400" dirty="0" err="1"/>
              <a:t>bisa</a:t>
            </a:r>
            <a:r>
              <a:rPr lang="en-US" sz="2400" dirty="0"/>
              <a:t> </a:t>
            </a:r>
            <a:r>
              <a:rPr lang="en-US" sz="2400" dirty="0" err="1"/>
              <a:t>dibaca</a:t>
            </a:r>
            <a:r>
              <a:rPr lang="en-US" sz="2400" dirty="0"/>
              <a:t> </a:t>
            </a:r>
            <a:r>
              <a:rPr lang="en-US" sz="2400" dirty="0" err="1"/>
              <a:t>pihak</a:t>
            </a:r>
            <a:r>
              <a:rPr lang="en-US" sz="2400" dirty="0"/>
              <a:t> </a:t>
            </a:r>
            <a:r>
              <a:rPr lang="en-US" sz="2400" dirty="0" err="1"/>
              <a:t>tidak</a:t>
            </a:r>
            <a:r>
              <a:rPr lang="en-US" sz="2400" dirty="0"/>
              <a:t> </a:t>
            </a:r>
            <a:r>
              <a:rPr lang="en-US" sz="2400" dirty="0" err="1"/>
              <a:t>berwenang</a:t>
            </a:r>
            <a:r>
              <a:rPr lang="en-US" sz="2400" dirty="0"/>
              <a:t> </a:t>
            </a:r>
          </a:p>
          <a:p>
            <a:pPr marL="739775" indent="-508000">
              <a:buFont typeface="+mj-lt"/>
              <a:buAutoNum type="arabicPeriod"/>
            </a:pPr>
            <a:r>
              <a:rPr lang="en-US" sz="2400" dirty="0" err="1"/>
              <a:t>Integritas</a:t>
            </a:r>
            <a:r>
              <a:rPr lang="en-US" sz="2400" dirty="0"/>
              <a:t> (</a:t>
            </a:r>
            <a:r>
              <a:rPr lang="en-US" sz="2400" i="1" dirty="0"/>
              <a:t>integrity</a:t>
            </a:r>
            <a:r>
              <a:rPr lang="en-US" sz="2400" dirty="0"/>
              <a:t>) → data </a:t>
            </a:r>
            <a:r>
              <a:rPr lang="en-US" sz="2400" dirty="0" err="1"/>
              <a:t>tidak</a:t>
            </a:r>
            <a:r>
              <a:rPr lang="en-US" sz="2400" dirty="0"/>
              <a:t> </a:t>
            </a:r>
            <a:r>
              <a:rPr lang="en-US" sz="2400" dirty="0" err="1"/>
              <a:t>diubah</a:t>
            </a:r>
            <a:r>
              <a:rPr lang="en-US" sz="2400" dirty="0"/>
              <a:t> </a:t>
            </a:r>
            <a:r>
              <a:rPr lang="en-US" sz="2400" dirty="0" err="1"/>
              <a:t>tanpa</a:t>
            </a:r>
            <a:r>
              <a:rPr lang="en-US" sz="2400" dirty="0"/>
              <a:t> </a:t>
            </a:r>
            <a:r>
              <a:rPr lang="en-US" sz="2400" dirty="0" err="1"/>
              <a:t>izin</a:t>
            </a:r>
            <a:r>
              <a:rPr lang="en-US" sz="2400" dirty="0"/>
              <a:t> </a:t>
            </a:r>
          </a:p>
          <a:p>
            <a:pPr marL="739775" indent="-508000">
              <a:buFont typeface="+mj-lt"/>
              <a:buAutoNum type="arabicPeriod"/>
            </a:pPr>
            <a:r>
              <a:rPr lang="en-US" sz="2400" dirty="0" err="1"/>
              <a:t>Autentikasi</a:t>
            </a:r>
            <a:r>
              <a:rPr lang="en-US" sz="2400" dirty="0"/>
              <a:t> (</a:t>
            </a:r>
            <a:r>
              <a:rPr lang="en-US" sz="2400" i="1" dirty="0"/>
              <a:t>authentication</a:t>
            </a:r>
            <a:r>
              <a:rPr lang="en-US" sz="2400" dirty="0"/>
              <a:t>) → </a:t>
            </a:r>
            <a:r>
              <a:rPr lang="en-US" sz="2400" dirty="0" err="1"/>
              <a:t>memastikan</a:t>
            </a:r>
            <a:r>
              <a:rPr lang="en-US" sz="2400" dirty="0"/>
              <a:t> </a:t>
            </a:r>
            <a:r>
              <a:rPr lang="en-US" sz="2400" dirty="0" err="1"/>
              <a:t>identitas</a:t>
            </a:r>
            <a:r>
              <a:rPr lang="en-US" sz="2400" dirty="0"/>
              <a:t> </a:t>
            </a:r>
            <a:r>
              <a:rPr lang="en-US" sz="2400" dirty="0" err="1"/>
              <a:t>pengguna</a:t>
            </a:r>
            <a:r>
              <a:rPr lang="en-US" sz="2400" dirty="0"/>
              <a:t>/</a:t>
            </a:r>
            <a:r>
              <a:rPr lang="en-US" sz="2400" dirty="0" err="1"/>
              <a:t>sistem</a:t>
            </a:r>
            <a:r>
              <a:rPr lang="en-US" sz="2400" dirty="0"/>
              <a:t> </a:t>
            </a:r>
          </a:p>
          <a:p>
            <a:pPr marL="739775" indent="-508000">
              <a:buFont typeface="+mj-lt"/>
              <a:buAutoNum type="arabicPeriod"/>
            </a:pPr>
            <a:r>
              <a:rPr lang="en-US" sz="2400" i="1" dirty="0"/>
              <a:t>Non-repudiation</a:t>
            </a:r>
            <a:r>
              <a:rPr lang="en-US" sz="2400" dirty="0"/>
              <a:t> → </a:t>
            </a:r>
            <a:r>
              <a:rPr lang="en-US" sz="2400" dirty="0" err="1"/>
              <a:t>pengirim</a:t>
            </a:r>
            <a:r>
              <a:rPr lang="en-US" sz="2400" dirty="0"/>
              <a:t> </a:t>
            </a:r>
            <a:r>
              <a:rPr lang="en-US" sz="2400" dirty="0" err="1"/>
              <a:t>tidak</a:t>
            </a:r>
            <a:r>
              <a:rPr lang="en-US" sz="2400" dirty="0"/>
              <a:t> </a:t>
            </a:r>
            <a:r>
              <a:rPr lang="en-US" sz="2400" dirty="0" err="1"/>
              <a:t>dapat</a:t>
            </a:r>
            <a:r>
              <a:rPr lang="en-US" sz="2400" dirty="0"/>
              <a:t> </a:t>
            </a:r>
            <a:r>
              <a:rPr lang="en-US" sz="2400" dirty="0" err="1"/>
              <a:t>menyangkal</a:t>
            </a:r>
            <a:r>
              <a:rPr lang="en-US" sz="2400" dirty="0"/>
              <a:t> </a:t>
            </a:r>
            <a:r>
              <a:rPr lang="en-US" sz="2400" dirty="0" err="1"/>
              <a:t>tindakan</a:t>
            </a:r>
            <a:r>
              <a:rPr lang="en-US" sz="2400" dirty="0"/>
              <a:t> yang </a:t>
            </a:r>
            <a:r>
              <a:rPr lang="en-US" sz="2400" dirty="0" err="1"/>
              <a:t>dilakukan</a:t>
            </a:r>
            <a:r>
              <a:rPr lang="en-US" sz="2400" dirty="0"/>
              <a:t> </a:t>
            </a:r>
          </a:p>
          <a:p>
            <a:r>
              <a:rPr lang="en-US" sz="2400" i="1" dirty="0"/>
              <a:t>Cloud cryptography </a:t>
            </a:r>
            <a:r>
              <a:rPr lang="en-US" sz="2400" dirty="0" err="1"/>
              <a:t>digunakan</a:t>
            </a:r>
            <a:r>
              <a:rPr lang="en-US" sz="2400" dirty="0"/>
              <a:t> </a:t>
            </a:r>
            <a:r>
              <a:rPr lang="en-US" sz="2400" dirty="0" err="1"/>
              <a:t>karena</a:t>
            </a:r>
            <a:r>
              <a:rPr lang="en-US" sz="2400" dirty="0"/>
              <a:t> pada </a:t>
            </a:r>
            <a:r>
              <a:rPr lang="en-US" sz="2400" dirty="0" err="1"/>
              <a:t>sistem</a:t>
            </a:r>
            <a:r>
              <a:rPr lang="en-US" sz="2400" dirty="0"/>
              <a:t> </a:t>
            </a:r>
            <a:r>
              <a:rPr lang="en-US" sz="2400" i="1" dirty="0"/>
              <a:t>cloud</a:t>
            </a:r>
            <a:r>
              <a:rPr lang="en-US" sz="2400" dirty="0"/>
              <a:t>, data </a:t>
            </a:r>
            <a:r>
              <a:rPr lang="en-US" sz="2400" dirty="0" err="1"/>
              <a:t>disimpan</a:t>
            </a:r>
            <a:r>
              <a:rPr lang="en-US" sz="2400" dirty="0"/>
              <a:t> di </a:t>
            </a:r>
            <a:r>
              <a:rPr lang="en-US" sz="2400" i="1" dirty="0"/>
              <a:t>server</a:t>
            </a:r>
            <a:r>
              <a:rPr lang="en-US" sz="2400" dirty="0"/>
              <a:t> </a:t>
            </a:r>
            <a:r>
              <a:rPr lang="en-US" sz="2400" dirty="0" err="1"/>
              <a:t>milik</a:t>
            </a:r>
            <a:r>
              <a:rPr lang="en-US" sz="2400" dirty="0"/>
              <a:t> </a:t>
            </a:r>
            <a:r>
              <a:rPr lang="en-US" sz="2400" dirty="0" err="1"/>
              <a:t>penyedia</a:t>
            </a:r>
            <a:r>
              <a:rPr lang="en-US" sz="2400" dirty="0"/>
              <a:t> </a:t>
            </a:r>
            <a:r>
              <a:rPr lang="en-US" sz="2400" dirty="0" err="1"/>
              <a:t>layanan</a:t>
            </a:r>
            <a:r>
              <a:rPr lang="en-US" sz="2400" dirty="0"/>
              <a:t> </a:t>
            </a:r>
            <a:r>
              <a:rPr lang="en-US" sz="2400" i="1" dirty="0"/>
              <a:t>cloud</a:t>
            </a:r>
            <a:r>
              <a:rPr lang="en-US" sz="2400" dirty="0"/>
              <a:t> dan </a:t>
            </a:r>
            <a:r>
              <a:rPr lang="en-US" sz="2400" dirty="0" err="1"/>
              <a:t>diakses</a:t>
            </a:r>
            <a:r>
              <a:rPr lang="en-US" sz="2400" dirty="0"/>
              <a:t> </a:t>
            </a:r>
            <a:r>
              <a:rPr lang="en-US" sz="2400" dirty="0" err="1"/>
              <a:t>melalui</a:t>
            </a:r>
            <a:r>
              <a:rPr lang="en-US" sz="2400" dirty="0"/>
              <a:t> internet, </a:t>
            </a:r>
            <a:r>
              <a:rPr lang="en-US" sz="2400" dirty="0" err="1"/>
              <a:t>sehingga</a:t>
            </a:r>
            <a:r>
              <a:rPr lang="en-US" sz="2400" dirty="0"/>
              <a:t> </a:t>
            </a:r>
            <a:r>
              <a:rPr lang="en-US" sz="2400" dirty="0" err="1"/>
              <a:t>risiko</a:t>
            </a:r>
            <a:r>
              <a:rPr lang="en-US" sz="2400" dirty="0"/>
              <a:t> </a:t>
            </a:r>
            <a:r>
              <a:rPr lang="en-US" sz="2400" dirty="0" err="1"/>
              <a:t>penyadapan</a:t>
            </a:r>
            <a:r>
              <a:rPr lang="en-US" sz="2400" dirty="0"/>
              <a:t>, </a:t>
            </a:r>
            <a:r>
              <a:rPr lang="en-US" sz="2400" dirty="0" err="1"/>
              <a:t>pencurian</a:t>
            </a:r>
            <a:r>
              <a:rPr lang="en-US" sz="2400" dirty="0"/>
              <a:t> data, dan </a:t>
            </a:r>
            <a:r>
              <a:rPr lang="en-US" sz="2400" dirty="0" err="1"/>
              <a:t>akses</a:t>
            </a:r>
            <a:r>
              <a:rPr lang="en-US" sz="2400" dirty="0"/>
              <a:t> </a:t>
            </a:r>
            <a:r>
              <a:rPr lang="en-US" sz="2400" dirty="0" err="1"/>
              <a:t>ilegal</a:t>
            </a:r>
            <a:r>
              <a:rPr lang="en-US" sz="2400" dirty="0"/>
              <a:t> </a:t>
            </a:r>
            <a:r>
              <a:rPr lang="en-US" sz="2400" dirty="0" err="1"/>
              <a:t>menjadi</a:t>
            </a:r>
            <a:r>
              <a:rPr lang="en-US" sz="2400" dirty="0"/>
              <a:t> </a:t>
            </a:r>
            <a:r>
              <a:rPr lang="en-US" sz="2400" dirty="0" err="1"/>
              <a:t>lebih</a:t>
            </a:r>
            <a:r>
              <a:rPr lang="en-US" sz="2400" dirty="0"/>
              <a:t> </a:t>
            </a:r>
            <a:r>
              <a:rPr lang="en-US" sz="2400" dirty="0" err="1"/>
              <a:t>besar</a:t>
            </a:r>
            <a:r>
              <a:rPr lang="en-US" sz="2400" dirty="0"/>
              <a:t>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EE3EEA3-A416-E4D3-F597-9FB6038118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5456E-6330-4C22-A2A2-DDAF7079A066}" type="slidenum">
              <a:rPr lang="en-US" smtClean="0"/>
              <a:t>39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855D56F-85A6-E87F-7FA0-BFD8C2A25269}"/>
              </a:ext>
            </a:extLst>
          </p:cNvPr>
          <p:cNvSpPr txBox="1"/>
          <p:nvPr/>
        </p:nvSpPr>
        <p:spPr>
          <a:xfrm>
            <a:off x="8871857" y="6352143"/>
            <a:ext cx="18358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rgbClr val="FF0000"/>
                </a:solidFill>
              </a:rPr>
              <a:t>Sumber</a:t>
            </a:r>
            <a:r>
              <a:rPr lang="en-US" dirty="0">
                <a:solidFill>
                  <a:srgbClr val="FF0000"/>
                </a:solidFill>
              </a:rPr>
              <a:t>: ChatGPT</a:t>
            </a:r>
          </a:p>
        </p:txBody>
      </p:sp>
    </p:spTree>
    <p:extLst>
      <p:ext uri="{BB962C8B-B14F-4D97-AF65-F5344CB8AC3E}">
        <p14:creationId xmlns:p14="http://schemas.microsoft.com/office/powerpoint/2010/main" val="5764475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9E51E0-C01D-4C37-B11D-5CCD70D1E1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/>
              <a:t>Enkripsi</a:t>
            </a:r>
            <a:r>
              <a:rPr lang="en-US" b="1" dirty="0"/>
              <a:t> </a:t>
            </a:r>
            <a:r>
              <a:rPr lang="en-US" b="1" dirty="0" err="1"/>
              <a:t>Homomorfik</a:t>
            </a:r>
            <a:r>
              <a:rPr lang="en-US" b="1" dirty="0"/>
              <a:t> (EH)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96E5AD-8A0E-43AB-88FB-7BFEE585E2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Homomorphic encryption</a:t>
            </a:r>
          </a:p>
          <a:p>
            <a:endParaRPr lang="en-US" sz="2400" dirty="0"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EH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melakukan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komputasi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pada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cipherteks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tanpa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harus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mendekripsi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cipherteks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tersebut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terlebih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dahulu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, </a:t>
            </a:r>
          </a:p>
          <a:p>
            <a:endParaRPr lang="en-US" sz="2400" dirty="0"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namun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hasil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komputasi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pada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cipherteks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bila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didekripsi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memberikan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hasil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yang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tepat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sama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bila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komputasi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yang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serupa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dilakukan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pada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plainteksnya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. </a:t>
            </a:r>
          </a:p>
          <a:p>
            <a:endParaRPr lang="en-US" sz="2400" dirty="0"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r>
              <a:rPr lang="en-US" sz="2400" dirty="0" err="1"/>
              <a:t>Misalkan</a:t>
            </a:r>
            <a:r>
              <a:rPr lang="en-US" sz="2400" dirty="0"/>
              <a:t> E </a:t>
            </a:r>
            <a:r>
              <a:rPr lang="en-US" sz="2400" dirty="0" err="1"/>
              <a:t>menyatakan</a:t>
            </a:r>
            <a:r>
              <a:rPr lang="en-US" sz="2400" dirty="0"/>
              <a:t> </a:t>
            </a:r>
            <a:r>
              <a:rPr lang="en-US" sz="2400" dirty="0" err="1"/>
              <a:t>fungsi</a:t>
            </a:r>
            <a:r>
              <a:rPr lang="en-US" sz="2400" dirty="0"/>
              <a:t> </a:t>
            </a:r>
            <a:r>
              <a:rPr lang="en-US" sz="2400" dirty="0" err="1"/>
              <a:t>enkripsi</a:t>
            </a:r>
            <a:r>
              <a:rPr lang="en-US" sz="2400" dirty="0"/>
              <a:t>. </a:t>
            </a:r>
            <a:r>
              <a:rPr lang="en-US" sz="2400" dirty="0" err="1"/>
              <a:t>Fungsi</a:t>
            </a:r>
            <a:r>
              <a:rPr lang="en-US" sz="2400" dirty="0"/>
              <a:t> </a:t>
            </a:r>
            <a:r>
              <a:rPr lang="en-US" sz="2400" dirty="0" err="1"/>
              <a:t>enkripsi</a:t>
            </a:r>
            <a:r>
              <a:rPr lang="en-US" sz="2400" dirty="0"/>
              <a:t> E </a:t>
            </a:r>
            <a:r>
              <a:rPr lang="en-US" sz="2400" dirty="0" err="1"/>
              <a:t>dikatakan</a:t>
            </a:r>
            <a:r>
              <a:rPr lang="en-US" sz="2400" dirty="0"/>
              <a:t> </a:t>
            </a:r>
            <a:r>
              <a:rPr lang="en-US" sz="2400" b="1" dirty="0" err="1"/>
              <a:t>homomorfik</a:t>
            </a:r>
            <a:r>
              <a:rPr lang="en-US" sz="2400" dirty="0"/>
              <a:t> </a:t>
            </a:r>
            <a:r>
              <a:rPr lang="en-US" sz="2400" dirty="0" err="1"/>
              <a:t>jika</a:t>
            </a:r>
            <a:r>
              <a:rPr lang="en-US" sz="2400" dirty="0"/>
              <a:t> </a:t>
            </a:r>
            <a:r>
              <a:rPr lang="en-US" sz="2400" dirty="0" err="1"/>
              <a:t>diberikan</a:t>
            </a:r>
            <a:r>
              <a:rPr lang="en-US" sz="2400" dirty="0"/>
              <a:t> E(x) dan E(y), </a:t>
            </a:r>
            <a:r>
              <a:rPr lang="en-US" sz="2400" dirty="0" err="1"/>
              <a:t>maka</a:t>
            </a:r>
            <a:r>
              <a:rPr lang="en-US" sz="2400" dirty="0"/>
              <a:t> orang </a:t>
            </a:r>
            <a:r>
              <a:rPr lang="en-US" sz="2400" dirty="0" err="1"/>
              <a:t>dapat</a:t>
            </a:r>
            <a:r>
              <a:rPr lang="en-US" sz="2400" dirty="0"/>
              <a:t> </a:t>
            </a:r>
            <a:r>
              <a:rPr lang="en-US" sz="2400" dirty="0" err="1"/>
              <a:t>memperoleh</a:t>
            </a:r>
            <a:r>
              <a:rPr lang="en-US" sz="2400" dirty="0"/>
              <a:t> E(x </a:t>
            </a:r>
            <a:r>
              <a:rPr lang="en-US" sz="1800" dirty="0">
                <a:effectLst/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</a:t>
            </a:r>
            <a:r>
              <a:rPr lang="en-US" sz="2400" dirty="0"/>
              <a:t> y) </a:t>
            </a:r>
            <a:r>
              <a:rPr lang="en-US" sz="2400" dirty="0" err="1"/>
              <a:t>tanpa</a:t>
            </a:r>
            <a:r>
              <a:rPr lang="en-US" sz="2400" dirty="0"/>
              <a:t> </a:t>
            </a:r>
            <a:r>
              <a:rPr lang="en-US" sz="2400" dirty="0" err="1"/>
              <a:t>mendekripsi</a:t>
            </a:r>
            <a:r>
              <a:rPr lang="en-US" sz="2400" dirty="0"/>
              <a:t> x dan y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beberapa</a:t>
            </a:r>
            <a:r>
              <a:rPr lang="en-US" sz="2400" dirty="0"/>
              <a:t> </a:t>
            </a:r>
            <a:r>
              <a:rPr lang="en-US" sz="2400" dirty="0" err="1"/>
              <a:t>operasi</a:t>
            </a:r>
            <a:r>
              <a:rPr lang="en-US" sz="2400" dirty="0"/>
              <a:t> </a:t>
            </a:r>
            <a:r>
              <a:rPr lang="en-US" sz="1800" dirty="0">
                <a:effectLst/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</a:t>
            </a:r>
            <a:r>
              <a:rPr lang="en-US" sz="2400" dirty="0"/>
              <a:t> (Rivest, 2002). 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5AD90C4-F9F1-477E-86E0-3AB945602F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5456E-6330-4C22-A2A2-DDAF7079A066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5447964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27E9E2A5-57E4-447C-F423-258A9BAEC8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5456E-6330-4C22-A2A2-DDAF7079A066}" type="slidenum">
              <a:rPr lang="en-US" smtClean="0"/>
              <a:t>40</a:t>
            </a:fld>
            <a:endParaRPr lang="en-US"/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9F6BD5CA-2FDF-3EDB-F6D5-A9991610AFC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0128" y="1262062"/>
            <a:ext cx="9220200" cy="4333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18634850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D49644-EA42-5D0E-5A8E-A9E0A3C2CF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37030"/>
            <a:ext cx="10515600" cy="605245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600" dirty="0" err="1"/>
              <a:t>Beberapa</a:t>
            </a:r>
            <a:r>
              <a:rPr lang="en-US" sz="2600" dirty="0"/>
              <a:t> </a:t>
            </a:r>
            <a:r>
              <a:rPr lang="en-US" sz="2600" dirty="0" err="1"/>
              <a:t>contoh</a:t>
            </a:r>
            <a:r>
              <a:rPr lang="en-US" sz="2600" dirty="0"/>
              <a:t> </a:t>
            </a:r>
            <a:r>
              <a:rPr lang="en-US" sz="2600" dirty="0" err="1"/>
              <a:t>layanan</a:t>
            </a:r>
            <a:r>
              <a:rPr lang="en-US" sz="2600" dirty="0"/>
              <a:t> dan </a:t>
            </a:r>
            <a:r>
              <a:rPr lang="en-US" sz="2600" dirty="0" err="1"/>
              <a:t>jenis</a:t>
            </a:r>
            <a:r>
              <a:rPr lang="en-US" sz="2600" dirty="0"/>
              <a:t> </a:t>
            </a:r>
            <a:r>
              <a:rPr lang="en-US" sz="2600" i="1" dirty="0"/>
              <a:t>cloud computing</a:t>
            </a:r>
            <a:r>
              <a:rPr lang="en-US" sz="2600" dirty="0"/>
              <a:t> yang </a:t>
            </a:r>
            <a:r>
              <a:rPr lang="en-US" sz="2600" dirty="0" err="1"/>
              <a:t>umum</a:t>
            </a:r>
            <a:r>
              <a:rPr lang="en-US" sz="2600" dirty="0"/>
              <a:t> </a:t>
            </a:r>
            <a:r>
              <a:rPr lang="en-US" sz="2600" dirty="0" err="1"/>
              <a:t>digunakan</a:t>
            </a:r>
            <a:r>
              <a:rPr lang="en-US" sz="2600" dirty="0"/>
              <a:t>.</a:t>
            </a:r>
          </a:p>
          <a:p>
            <a:pPr marL="0" indent="0">
              <a:buNone/>
            </a:pPr>
            <a:r>
              <a:rPr lang="en-US" sz="2600" b="1" dirty="0"/>
              <a:t>1. Cloud Storage</a:t>
            </a:r>
          </a:p>
          <a:p>
            <a:pPr marL="0" indent="0">
              <a:buNone/>
            </a:pPr>
            <a:r>
              <a:rPr lang="en-US" sz="2400" dirty="0" err="1"/>
              <a:t>Digunakan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menyimpan</a:t>
            </a:r>
            <a:r>
              <a:rPr lang="en-US" sz="2400" dirty="0"/>
              <a:t> file </a:t>
            </a:r>
            <a:r>
              <a:rPr lang="en-US" sz="2400" dirty="0" err="1"/>
              <a:t>secara</a:t>
            </a:r>
            <a:r>
              <a:rPr lang="en-US" sz="2400" dirty="0"/>
              <a:t> online.</a:t>
            </a:r>
          </a:p>
          <a:p>
            <a:pPr marL="0" indent="0">
              <a:buNone/>
            </a:pPr>
            <a:r>
              <a:rPr lang="en-US" sz="2400" dirty="0" err="1"/>
              <a:t>Contoh</a:t>
            </a:r>
            <a:r>
              <a:rPr lang="en-US" sz="2400" dirty="0"/>
              <a:t>:</a:t>
            </a:r>
          </a:p>
          <a:p>
            <a:r>
              <a:rPr lang="en-US" sz="2400" dirty="0">
                <a:hlinkClick r:id="rId2"/>
              </a:rPr>
              <a:t>Google Drive</a:t>
            </a:r>
            <a:r>
              <a:rPr lang="en-US" sz="2400" dirty="0"/>
              <a:t> </a:t>
            </a:r>
          </a:p>
          <a:p>
            <a:r>
              <a:rPr lang="en-US" sz="2400" dirty="0">
                <a:hlinkClick r:id="rId3"/>
              </a:rPr>
              <a:t>Dropbox</a:t>
            </a:r>
            <a:r>
              <a:rPr lang="en-US" sz="2400" dirty="0"/>
              <a:t> </a:t>
            </a:r>
            <a:endParaRPr lang="en-US" sz="2600" dirty="0"/>
          </a:p>
          <a:p>
            <a:pPr marL="0" indent="0">
              <a:buNone/>
            </a:pPr>
            <a:r>
              <a:rPr lang="en-US" sz="2600" b="1" dirty="0"/>
              <a:t>2. Cloud Computing Platform</a:t>
            </a:r>
          </a:p>
          <a:p>
            <a:pPr marL="0" indent="0">
              <a:buNone/>
            </a:pPr>
            <a:r>
              <a:rPr lang="en-US" sz="2600" dirty="0" err="1"/>
              <a:t>Menyediakan</a:t>
            </a:r>
            <a:r>
              <a:rPr lang="en-US" sz="2600" dirty="0"/>
              <a:t> server, database, </a:t>
            </a:r>
            <a:r>
              <a:rPr lang="en-US" sz="2600" dirty="0" err="1"/>
              <a:t>jaringan</a:t>
            </a:r>
            <a:r>
              <a:rPr lang="en-US" sz="2600" dirty="0"/>
              <a:t>, dan </a:t>
            </a:r>
            <a:r>
              <a:rPr lang="en-US" sz="2600" dirty="0" err="1"/>
              <a:t>komputasi</a:t>
            </a:r>
            <a:r>
              <a:rPr lang="en-US" sz="2600" dirty="0"/>
              <a:t> </a:t>
            </a:r>
            <a:r>
              <a:rPr lang="en-US" sz="2600" dirty="0" err="1"/>
              <a:t>melalui</a:t>
            </a:r>
            <a:r>
              <a:rPr lang="en-US" sz="2600" dirty="0"/>
              <a:t> internet.</a:t>
            </a:r>
          </a:p>
          <a:p>
            <a:pPr marL="0" indent="0">
              <a:buNone/>
            </a:pPr>
            <a:r>
              <a:rPr lang="en-US" sz="2400" dirty="0" err="1"/>
              <a:t>Contoh</a:t>
            </a:r>
            <a:r>
              <a:rPr lang="en-US" sz="2400" dirty="0"/>
              <a:t>:</a:t>
            </a:r>
          </a:p>
          <a:p>
            <a:r>
              <a:rPr lang="en-US" sz="2400" dirty="0">
                <a:hlinkClick r:id="rId4"/>
              </a:rPr>
              <a:t>Amazon Web Services (AWS)</a:t>
            </a:r>
            <a:r>
              <a:rPr lang="en-US" sz="2400" dirty="0"/>
              <a:t> </a:t>
            </a:r>
          </a:p>
          <a:p>
            <a:r>
              <a:rPr lang="en-US" sz="2400" dirty="0">
                <a:hlinkClick r:id="rId5"/>
              </a:rPr>
              <a:t>Google Cloud Platform</a:t>
            </a:r>
            <a:r>
              <a:rPr lang="en-US" sz="2400" dirty="0"/>
              <a:t> </a:t>
            </a:r>
          </a:p>
          <a:p>
            <a:r>
              <a:rPr lang="en-US" sz="2400" dirty="0">
                <a:hlinkClick r:id="rId6"/>
              </a:rPr>
              <a:t>Microsoft Azure</a:t>
            </a:r>
            <a:r>
              <a:rPr lang="en-US" sz="2400" dirty="0"/>
              <a:t> </a:t>
            </a:r>
          </a:p>
          <a:p>
            <a:r>
              <a:rPr lang="en-US" sz="2400" dirty="0">
                <a:hlinkClick r:id="rId7"/>
              </a:rPr>
              <a:t>Oracle Cloud</a:t>
            </a:r>
            <a:r>
              <a:rPr lang="en-US" sz="2400" dirty="0"/>
              <a:t> 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1B96217-6F91-6CB7-7506-EA2803B150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5456E-6330-4C22-A2A2-DDAF7079A066}" type="slidenum">
              <a:rPr lang="en-US" smtClean="0"/>
              <a:t>41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2827397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377ED1-FE75-CEA0-614B-6FD8D64C83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841829"/>
            <a:ext cx="10515600" cy="5335134"/>
          </a:xfrm>
        </p:spPr>
        <p:txBody>
          <a:bodyPr>
            <a:normAutofit/>
          </a:bodyPr>
          <a:lstStyle/>
          <a:p>
            <a:r>
              <a:rPr lang="en-US" sz="2400" dirty="0" err="1"/>
              <a:t>Bagaimanaca</a:t>
            </a:r>
            <a:r>
              <a:rPr lang="en-US" sz="2400" dirty="0"/>
              <a:t> </a:t>
            </a:r>
            <a:r>
              <a:rPr lang="en-US" sz="2400" dirty="0" err="1"/>
              <a:t>cara</a:t>
            </a:r>
            <a:r>
              <a:rPr lang="en-US" sz="2400" dirty="0"/>
              <a:t> </a:t>
            </a:r>
            <a:r>
              <a:rPr lang="en-US" sz="2400" i="1" dirty="0"/>
              <a:t>cloud</a:t>
            </a:r>
            <a:r>
              <a:rPr lang="en-US" sz="2400" dirty="0"/>
              <a:t> </a:t>
            </a:r>
            <a:r>
              <a:rPr lang="en-US" sz="2400" dirty="0" err="1"/>
              <a:t>dapat</a:t>
            </a:r>
            <a:r>
              <a:rPr lang="en-US" sz="2400" dirty="0"/>
              <a:t> </a:t>
            </a:r>
            <a:r>
              <a:rPr lang="en-US" sz="2400" dirty="0" err="1"/>
              <a:t>melakukan</a:t>
            </a:r>
            <a:r>
              <a:rPr lang="en-US" sz="2400" dirty="0"/>
              <a:t> </a:t>
            </a:r>
            <a:r>
              <a:rPr lang="en-US" sz="2400" dirty="0" err="1"/>
              <a:t>operasi</a:t>
            </a:r>
            <a:r>
              <a:rPr lang="en-US" sz="2400" dirty="0"/>
              <a:t> </a:t>
            </a:r>
            <a:r>
              <a:rPr lang="en-US" sz="2400" dirty="0" err="1"/>
              <a:t>terhadap</a:t>
            </a:r>
            <a:r>
              <a:rPr lang="en-US" sz="2400" dirty="0"/>
              <a:t> data </a:t>
            </a:r>
            <a:r>
              <a:rPr lang="en-US" sz="2400" dirty="0" err="1"/>
              <a:t>tanpa</a:t>
            </a:r>
            <a:r>
              <a:rPr lang="en-US" sz="2400" dirty="0"/>
              <a:t> </a:t>
            </a:r>
            <a:r>
              <a:rPr lang="en-US" sz="2400" dirty="0" err="1"/>
              <a:t>pernah</a:t>
            </a:r>
            <a:r>
              <a:rPr lang="en-US" sz="2400" dirty="0"/>
              <a:t> </a:t>
            </a:r>
            <a:r>
              <a:rPr lang="en-US" sz="2400" dirty="0" err="1"/>
              <a:t>melihat</a:t>
            </a:r>
            <a:r>
              <a:rPr lang="en-US" sz="2400" dirty="0"/>
              <a:t> </a:t>
            </a:r>
            <a:r>
              <a:rPr lang="en-US" sz="2400" dirty="0" err="1"/>
              <a:t>isi</a:t>
            </a:r>
            <a:r>
              <a:rPr lang="en-US" sz="2400" dirty="0"/>
              <a:t> </a:t>
            </a:r>
            <a:r>
              <a:rPr lang="en-US" sz="2400" dirty="0" err="1"/>
              <a:t>asli</a:t>
            </a:r>
            <a:r>
              <a:rPr lang="en-US" sz="2400" dirty="0"/>
              <a:t> data </a:t>
            </a:r>
            <a:r>
              <a:rPr lang="en-US" sz="2400" dirty="0" err="1"/>
              <a:t>tersebut</a:t>
            </a:r>
            <a:r>
              <a:rPr lang="en-US" sz="2400" dirty="0"/>
              <a:t>?</a:t>
            </a:r>
          </a:p>
          <a:p>
            <a:r>
              <a:rPr lang="en-US" sz="2400" dirty="0"/>
              <a:t>Jawabannya </a:t>
            </a:r>
            <a:r>
              <a:rPr lang="en-US" sz="2400" dirty="0" err="1"/>
              <a:t>adalah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menggunakan</a:t>
            </a:r>
            <a:r>
              <a:rPr lang="en-US" sz="2400" dirty="0"/>
              <a:t> </a:t>
            </a:r>
            <a:r>
              <a:rPr lang="en-US" sz="2400" i="1" dirty="0"/>
              <a:t>homomorphic encryption</a:t>
            </a:r>
            <a:r>
              <a:rPr lang="en-US" sz="2400" dirty="0"/>
              <a:t>.</a:t>
            </a:r>
          </a:p>
          <a:p>
            <a:r>
              <a:rPr lang="en-US" sz="2400" i="1" dirty="0"/>
              <a:t>Homomorphic encryption </a:t>
            </a:r>
            <a:r>
              <a:rPr lang="en-US" sz="2400" dirty="0"/>
              <a:t>sangat </a:t>
            </a:r>
            <a:r>
              <a:rPr lang="en-US" sz="2400" dirty="0" err="1"/>
              <a:t>penting</a:t>
            </a:r>
            <a:r>
              <a:rPr lang="en-US" sz="2400" dirty="0"/>
              <a:t> pada </a:t>
            </a:r>
            <a:r>
              <a:rPr lang="en-US" sz="2400" i="1" dirty="0"/>
              <a:t>cloud</a:t>
            </a:r>
            <a:r>
              <a:rPr lang="en-US" sz="2400" dirty="0"/>
              <a:t> </a:t>
            </a:r>
            <a:r>
              <a:rPr lang="en-US" sz="2400" dirty="0" err="1"/>
              <a:t>karena</a:t>
            </a:r>
            <a:r>
              <a:rPr lang="en-US" sz="2400" dirty="0"/>
              <a:t> </a:t>
            </a:r>
            <a:r>
              <a:rPr lang="en-US" sz="2400" dirty="0" err="1"/>
              <a:t>pengguna</a:t>
            </a:r>
            <a:r>
              <a:rPr lang="en-US" sz="2400" dirty="0"/>
              <a:t> </a:t>
            </a:r>
            <a:r>
              <a:rPr lang="en-US" sz="2400" dirty="0" err="1"/>
              <a:t>sering</a:t>
            </a:r>
            <a:r>
              <a:rPr lang="en-US" sz="2400" dirty="0"/>
              <a:t> </a:t>
            </a:r>
            <a:r>
              <a:rPr lang="en-US" sz="2400" dirty="0" err="1"/>
              <a:t>menyimpan</a:t>
            </a:r>
            <a:r>
              <a:rPr lang="en-US" sz="2400" dirty="0"/>
              <a:t> data </a:t>
            </a:r>
            <a:r>
              <a:rPr lang="en-US" sz="2400" dirty="0" err="1"/>
              <a:t>rahasia</a:t>
            </a:r>
            <a:r>
              <a:rPr lang="en-US" sz="2400" dirty="0"/>
              <a:t> di </a:t>
            </a:r>
            <a:r>
              <a:rPr lang="en-US" sz="2400" i="1" dirty="0"/>
              <a:t>cloud</a:t>
            </a:r>
            <a:r>
              <a:rPr lang="en-US" sz="2400" dirty="0"/>
              <a:t>,  </a:t>
            </a:r>
            <a:r>
              <a:rPr lang="en-US" sz="2400" dirty="0" err="1"/>
              <a:t>tetapi</a:t>
            </a:r>
            <a:r>
              <a:rPr lang="en-US" sz="2400" dirty="0"/>
              <a:t> </a:t>
            </a:r>
            <a:r>
              <a:rPr lang="en-US" sz="2400" dirty="0" err="1"/>
              <a:t>tetap</a:t>
            </a:r>
            <a:r>
              <a:rPr lang="en-US" sz="2400" dirty="0"/>
              <a:t> </a:t>
            </a:r>
            <a:r>
              <a:rPr lang="en-US" sz="2400" dirty="0" err="1"/>
              <a:t>memanfaatkan</a:t>
            </a:r>
            <a:r>
              <a:rPr lang="en-US" sz="2400" dirty="0"/>
              <a:t> </a:t>
            </a:r>
            <a:r>
              <a:rPr lang="en-US" sz="2400" dirty="0" err="1"/>
              <a:t>kemampuan</a:t>
            </a:r>
            <a:r>
              <a:rPr lang="en-US" sz="2400" dirty="0"/>
              <a:t> </a:t>
            </a:r>
            <a:r>
              <a:rPr lang="en-US" sz="2400" dirty="0" err="1"/>
              <a:t>komputasi</a:t>
            </a:r>
            <a:r>
              <a:rPr lang="en-US" sz="2400" dirty="0"/>
              <a:t> </a:t>
            </a:r>
            <a:r>
              <a:rPr lang="en-US" sz="2400" i="1" dirty="0"/>
              <a:t>cloud</a:t>
            </a:r>
            <a:r>
              <a:rPr lang="en-US" sz="2400" dirty="0"/>
              <a:t>.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b="1" dirty="0" err="1"/>
              <a:t>Penggunaan</a:t>
            </a:r>
            <a:r>
              <a:rPr lang="en-US" sz="2400" b="1" dirty="0"/>
              <a:t> Homomorphic Encryption di Cloud</a:t>
            </a:r>
          </a:p>
          <a:p>
            <a:pPr marL="0" indent="0">
              <a:buNone/>
            </a:pPr>
            <a:r>
              <a:rPr lang="en-US" sz="2400" b="1" dirty="0"/>
              <a:t>1. Cloud Data Processing</a:t>
            </a:r>
          </a:p>
          <a:p>
            <a:r>
              <a:rPr lang="en-US" sz="2400" dirty="0" err="1"/>
              <a:t>Pengguna</a:t>
            </a:r>
            <a:r>
              <a:rPr lang="en-US" sz="2400" dirty="0"/>
              <a:t> </a:t>
            </a:r>
            <a:r>
              <a:rPr lang="en-US" sz="2400" dirty="0" err="1"/>
              <a:t>menyimpan</a:t>
            </a:r>
            <a:r>
              <a:rPr lang="en-US" sz="2400" dirty="0"/>
              <a:t> data </a:t>
            </a:r>
            <a:r>
              <a:rPr lang="en-US" sz="2400" dirty="0" err="1"/>
              <a:t>terenkripsi</a:t>
            </a:r>
            <a:r>
              <a:rPr lang="en-US" sz="2400" dirty="0"/>
              <a:t> di cloud.</a:t>
            </a:r>
          </a:p>
          <a:p>
            <a:r>
              <a:rPr lang="en-US" sz="2400" dirty="0"/>
              <a:t>Cloud </a:t>
            </a:r>
            <a:r>
              <a:rPr lang="en-US" sz="2400" dirty="0" err="1"/>
              <a:t>dapat</a:t>
            </a:r>
            <a:r>
              <a:rPr lang="en-US" sz="2400" dirty="0"/>
              <a:t> </a:t>
            </a:r>
            <a:r>
              <a:rPr lang="en-US" sz="2400" dirty="0" err="1"/>
              <a:t>melakukan</a:t>
            </a:r>
            <a:r>
              <a:rPr lang="en-US" sz="2400" dirty="0"/>
              <a:t> </a:t>
            </a:r>
            <a:r>
              <a:rPr lang="en-US" sz="2400" dirty="0" err="1"/>
              <a:t>analisis</a:t>
            </a:r>
            <a:r>
              <a:rPr lang="en-US" sz="2400" dirty="0"/>
              <a:t>, </a:t>
            </a:r>
            <a:r>
              <a:rPr lang="en-US" sz="2400" dirty="0" err="1"/>
              <a:t>pencarian</a:t>
            </a:r>
            <a:r>
              <a:rPr lang="en-US" sz="2400" dirty="0"/>
              <a:t>, </a:t>
            </a:r>
            <a:r>
              <a:rPr lang="en-US" sz="2400" dirty="0" err="1"/>
              <a:t>statistik</a:t>
            </a:r>
            <a:r>
              <a:rPr lang="en-US" sz="2400" dirty="0"/>
              <a:t>, machine learning, </a:t>
            </a:r>
            <a:r>
              <a:rPr lang="en-US" sz="2400" dirty="0" err="1"/>
              <a:t>dll</a:t>
            </a:r>
            <a:r>
              <a:rPr lang="en-US" sz="2400" dirty="0"/>
              <a:t>, </a:t>
            </a:r>
            <a:r>
              <a:rPr lang="en-US" sz="2400" dirty="0" err="1"/>
              <a:t>tanpa</a:t>
            </a:r>
            <a:r>
              <a:rPr lang="en-US" sz="2400" dirty="0"/>
              <a:t> </a:t>
            </a:r>
            <a:r>
              <a:rPr lang="en-US" sz="2400" dirty="0" err="1"/>
              <a:t>mendekripsi</a:t>
            </a:r>
            <a:r>
              <a:rPr lang="en-US" sz="2400" dirty="0"/>
              <a:t> data.</a:t>
            </a:r>
          </a:p>
          <a:p>
            <a:pPr marL="0" indent="0">
              <a:buNone/>
            </a:pPr>
            <a:endParaRPr lang="en-US" sz="2400" dirty="0"/>
          </a:p>
          <a:p>
            <a:endParaRPr lang="en-US" sz="2400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2CE95D3-561A-EC80-3140-BFCEC1C37F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5456E-6330-4C22-A2A2-DDAF7079A066}" type="slidenum">
              <a:rPr lang="en-US" smtClean="0"/>
              <a:t>42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6669416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ADDE14-643D-FE2E-4F1E-F4A723A73C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725714"/>
            <a:ext cx="10515600" cy="5451249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b="1" dirty="0"/>
              <a:t>2. Cloud Healthcare</a:t>
            </a:r>
          </a:p>
          <a:p>
            <a:r>
              <a:rPr lang="en-US" dirty="0"/>
              <a:t>Rumah </a:t>
            </a:r>
            <a:r>
              <a:rPr lang="en-US" dirty="0" err="1"/>
              <a:t>sakit</a:t>
            </a:r>
            <a:r>
              <a:rPr lang="en-US" dirty="0"/>
              <a:t> </a:t>
            </a:r>
            <a:r>
              <a:rPr lang="en-US" dirty="0" err="1"/>
              <a:t>ingin</a:t>
            </a:r>
            <a:r>
              <a:rPr lang="en-US" dirty="0"/>
              <a:t> </a:t>
            </a:r>
            <a:r>
              <a:rPr lang="en-US" dirty="0" err="1"/>
              <a:t>menggunakan</a:t>
            </a:r>
            <a:r>
              <a:rPr lang="en-US" dirty="0"/>
              <a:t> cloud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analisis</a:t>
            </a:r>
            <a:r>
              <a:rPr lang="en-US" dirty="0"/>
              <a:t> </a:t>
            </a:r>
            <a:r>
              <a:rPr lang="en-US" dirty="0" err="1"/>
              <a:t>medis</a:t>
            </a:r>
            <a:r>
              <a:rPr lang="en-US" dirty="0"/>
              <a:t> </a:t>
            </a:r>
            <a:r>
              <a:rPr lang="en-US" dirty="0" err="1"/>
              <a:t>tetapi</a:t>
            </a:r>
            <a:r>
              <a:rPr lang="en-US" dirty="0"/>
              <a:t> data </a:t>
            </a:r>
            <a:r>
              <a:rPr lang="en-US" dirty="0" err="1"/>
              <a:t>pasien</a:t>
            </a:r>
            <a:r>
              <a:rPr lang="en-US" dirty="0"/>
              <a:t> </a:t>
            </a:r>
            <a:r>
              <a:rPr lang="en-US" dirty="0" err="1"/>
              <a:t>bersifat</a:t>
            </a:r>
            <a:r>
              <a:rPr lang="en-US" dirty="0"/>
              <a:t> </a:t>
            </a:r>
            <a:r>
              <a:rPr lang="en-US" dirty="0" err="1"/>
              <a:t>rahasia</a:t>
            </a:r>
            <a:r>
              <a:rPr lang="en-US" dirty="0"/>
              <a:t>.</a:t>
            </a:r>
          </a:p>
          <a:p>
            <a:r>
              <a:rPr lang="en-US" dirty="0"/>
              <a:t>Langkah:</a:t>
            </a:r>
          </a:p>
          <a:p>
            <a:pPr marL="566738" indent="-392113">
              <a:buFont typeface="Courier New" panose="02070309020205020404" pitchFamily="49" charset="0"/>
              <a:buChar char="o"/>
            </a:pPr>
            <a:r>
              <a:rPr lang="en-US" sz="2600" dirty="0"/>
              <a:t>Data </a:t>
            </a:r>
            <a:r>
              <a:rPr lang="en-US" sz="2600" dirty="0" err="1"/>
              <a:t>pasien</a:t>
            </a:r>
            <a:r>
              <a:rPr lang="en-US" sz="2600" dirty="0"/>
              <a:t> </a:t>
            </a:r>
            <a:r>
              <a:rPr lang="en-US" sz="2600" dirty="0" err="1"/>
              <a:t>dienkripsi</a:t>
            </a:r>
            <a:r>
              <a:rPr lang="en-US" sz="2600" dirty="0"/>
              <a:t> </a:t>
            </a:r>
          </a:p>
          <a:p>
            <a:pPr marL="566738" indent="-392113">
              <a:buFont typeface="Courier New" panose="02070309020205020404" pitchFamily="49" charset="0"/>
              <a:buChar char="o"/>
            </a:pPr>
            <a:r>
              <a:rPr lang="en-US" sz="2600" dirty="0"/>
              <a:t>Dikirim </a:t>
            </a:r>
            <a:r>
              <a:rPr lang="en-US" sz="2600" dirty="0" err="1"/>
              <a:t>ke</a:t>
            </a:r>
            <a:r>
              <a:rPr lang="en-US" sz="2600" dirty="0"/>
              <a:t> cloud </a:t>
            </a:r>
          </a:p>
          <a:p>
            <a:pPr marL="566738" indent="-392113">
              <a:buFont typeface="Courier New" panose="02070309020205020404" pitchFamily="49" charset="0"/>
              <a:buChar char="o"/>
            </a:pPr>
            <a:r>
              <a:rPr lang="en-US" sz="2600" dirty="0"/>
              <a:t>Cloud </a:t>
            </a:r>
            <a:r>
              <a:rPr lang="en-US" sz="2600" dirty="0" err="1"/>
              <a:t>menghitung</a:t>
            </a:r>
            <a:r>
              <a:rPr lang="en-US" sz="2600" dirty="0"/>
              <a:t> </a:t>
            </a:r>
            <a:r>
              <a:rPr lang="en-US" sz="2600" dirty="0" err="1"/>
              <a:t>statistik</a:t>
            </a:r>
            <a:r>
              <a:rPr lang="en-US" sz="2600" dirty="0"/>
              <a:t> </a:t>
            </a:r>
            <a:r>
              <a:rPr lang="en-US" sz="2600" dirty="0" err="1"/>
              <a:t>medis</a:t>
            </a:r>
            <a:r>
              <a:rPr lang="en-US" sz="2600" dirty="0"/>
              <a:t> </a:t>
            </a:r>
          </a:p>
          <a:p>
            <a:pPr marL="566738" indent="-392113">
              <a:buFont typeface="Courier New" panose="02070309020205020404" pitchFamily="49" charset="0"/>
              <a:buChar char="o"/>
            </a:pPr>
            <a:r>
              <a:rPr lang="en-US" sz="2600" dirty="0"/>
              <a:t>Hasil </a:t>
            </a:r>
            <a:r>
              <a:rPr lang="en-US" sz="2600" dirty="0" err="1"/>
              <a:t>terenkripsi</a:t>
            </a:r>
            <a:r>
              <a:rPr lang="en-US" sz="2600" dirty="0"/>
              <a:t> </a:t>
            </a:r>
            <a:r>
              <a:rPr lang="en-US" sz="2600" dirty="0" err="1"/>
              <a:t>dikirim</a:t>
            </a:r>
            <a:r>
              <a:rPr lang="en-US" sz="2600" dirty="0"/>
              <a:t> </a:t>
            </a:r>
            <a:r>
              <a:rPr lang="en-US" sz="2600" dirty="0" err="1"/>
              <a:t>kembali</a:t>
            </a:r>
            <a:r>
              <a:rPr lang="en-US" sz="2600" dirty="0"/>
              <a:t> </a:t>
            </a:r>
          </a:p>
          <a:p>
            <a:pPr marL="566738" indent="-392113">
              <a:buFont typeface="Courier New" panose="02070309020205020404" pitchFamily="49" charset="0"/>
              <a:buChar char="o"/>
            </a:pPr>
            <a:r>
              <a:rPr lang="en-US" sz="2600" dirty="0"/>
              <a:t>Rumah </a:t>
            </a:r>
            <a:r>
              <a:rPr lang="en-US" sz="2600" dirty="0" err="1"/>
              <a:t>sakit</a:t>
            </a:r>
            <a:r>
              <a:rPr lang="en-US" sz="2600" dirty="0"/>
              <a:t> </a:t>
            </a:r>
            <a:r>
              <a:rPr lang="en-US" sz="2600" dirty="0" err="1"/>
              <a:t>mendekripsi</a:t>
            </a:r>
            <a:r>
              <a:rPr lang="en-US" sz="2600" dirty="0"/>
              <a:t> </a:t>
            </a:r>
            <a:r>
              <a:rPr lang="en-US" sz="2600" dirty="0" err="1"/>
              <a:t>hasil</a:t>
            </a:r>
            <a:r>
              <a:rPr lang="en-US" sz="2600" dirty="0"/>
              <a:t> </a:t>
            </a:r>
          </a:p>
          <a:p>
            <a:pPr marL="0" indent="0">
              <a:buNone/>
            </a:pPr>
            <a:r>
              <a:rPr lang="en-US" dirty="0"/>
              <a:t>Cloud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pernah</a:t>
            </a:r>
            <a:r>
              <a:rPr lang="en-US" dirty="0"/>
              <a:t> </a:t>
            </a:r>
            <a:r>
              <a:rPr lang="en-US" dirty="0" err="1"/>
              <a:t>melihat</a:t>
            </a:r>
            <a:r>
              <a:rPr lang="en-US" dirty="0"/>
              <a:t>:</a:t>
            </a:r>
          </a:p>
          <a:p>
            <a:r>
              <a:rPr lang="en-US" dirty="0"/>
              <a:t>nama </a:t>
            </a:r>
            <a:r>
              <a:rPr lang="en-US" dirty="0" err="1"/>
              <a:t>pasien</a:t>
            </a:r>
            <a:r>
              <a:rPr lang="en-US" dirty="0"/>
              <a:t>, </a:t>
            </a:r>
          </a:p>
          <a:p>
            <a:r>
              <a:rPr lang="en-US" dirty="0" err="1"/>
              <a:t>hasil</a:t>
            </a:r>
            <a:r>
              <a:rPr lang="en-US" dirty="0"/>
              <a:t> </a:t>
            </a:r>
            <a:r>
              <a:rPr lang="en-US" dirty="0" err="1"/>
              <a:t>tes</a:t>
            </a:r>
            <a:r>
              <a:rPr lang="en-US" dirty="0"/>
              <a:t>, </a:t>
            </a:r>
          </a:p>
          <a:p>
            <a:r>
              <a:rPr lang="en-US" dirty="0" err="1"/>
              <a:t>riwayat</a:t>
            </a:r>
            <a:r>
              <a:rPr lang="en-US" dirty="0"/>
              <a:t> </a:t>
            </a:r>
            <a:r>
              <a:rPr lang="en-US" dirty="0" err="1"/>
              <a:t>penyakit</a:t>
            </a:r>
            <a:r>
              <a:rPr lang="en-US" dirty="0"/>
              <a:t>.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19B46EF-C4EA-66EC-CA34-7E8B39C80C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5456E-6330-4C22-A2A2-DDAF7079A066}" type="slidenum">
              <a:rPr lang="en-US" smtClean="0"/>
              <a:t>43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9107902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E705E7-8131-20F4-DA32-AA369B379C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711200"/>
            <a:ext cx="10515600" cy="5791199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b="1" dirty="0"/>
              <a:t>3. Cloud Machine Learning</a:t>
            </a:r>
          </a:p>
          <a:p>
            <a:r>
              <a:rPr lang="en-US" sz="2600" dirty="0"/>
              <a:t>Dataset sensitive </a:t>
            </a:r>
            <a:r>
              <a:rPr lang="en-US" sz="2600" dirty="0" err="1"/>
              <a:t>seperti</a:t>
            </a:r>
            <a:r>
              <a:rPr lang="en-US" sz="2600" dirty="0"/>
              <a:t> data </a:t>
            </a:r>
            <a:r>
              <a:rPr lang="en-US" sz="2600" dirty="0" err="1"/>
              <a:t>keuangan</a:t>
            </a:r>
            <a:r>
              <a:rPr lang="en-US" sz="2600" dirty="0"/>
              <a:t>, </a:t>
            </a:r>
            <a:r>
              <a:rPr lang="en-US" sz="2600" dirty="0" err="1"/>
              <a:t>biometrik</a:t>
            </a:r>
            <a:r>
              <a:rPr lang="en-US" sz="2600" dirty="0"/>
              <a:t>, </a:t>
            </a:r>
            <a:r>
              <a:rPr lang="en-US" sz="2600" dirty="0" err="1"/>
              <a:t>kesehatan</a:t>
            </a:r>
            <a:r>
              <a:rPr lang="en-US" sz="2600" dirty="0"/>
              <a:t>, </a:t>
            </a:r>
            <a:r>
              <a:rPr lang="en-US" sz="2600" dirty="0" err="1"/>
              <a:t>dll</a:t>
            </a:r>
            <a:r>
              <a:rPr lang="en-US" sz="2600" dirty="0"/>
              <a:t>, </a:t>
            </a:r>
            <a:r>
              <a:rPr lang="en-US" sz="2600" dirty="0" err="1"/>
              <a:t>dengan</a:t>
            </a:r>
            <a:r>
              <a:rPr lang="en-US" sz="2600" dirty="0"/>
              <a:t> homomorphic encryption model AI </a:t>
            </a:r>
            <a:r>
              <a:rPr lang="en-US" sz="2600" dirty="0" err="1"/>
              <a:t>dapat</a:t>
            </a:r>
            <a:r>
              <a:rPr lang="en-US" sz="2600" dirty="0"/>
              <a:t> </a:t>
            </a:r>
            <a:r>
              <a:rPr lang="en-US" sz="2600" dirty="0" err="1"/>
              <a:t>dilatih</a:t>
            </a:r>
            <a:r>
              <a:rPr lang="en-US" sz="2600" dirty="0"/>
              <a:t> pada data </a:t>
            </a:r>
            <a:r>
              <a:rPr lang="en-US" sz="2600" dirty="0" err="1"/>
              <a:t>terenkripsi</a:t>
            </a:r>
            <a:r>
              <a:rPr lang="en-US" sz="2600" dirty="0"/>
              <a:t>,  </a:t>
            </a:r>
            <a:r>
              <a:rPr lang="en-US" sz="2600" dirty="0" err="1"/>
              <a:t>prediksi</a:t>
            </a:r>
            <a:r>
              <a:rPr lang="en-US" sz="2600" dirty="0"/>
              <a:t> </a:t>
            </a:r>
            <a:r>
              <a:rPr lang="en-US" sz="2600" dirty="0" err="1"/>
              <a:t>dapat</a:t>
            </a:r>
            <a:r>
              <a:rPr lang="en-US" sz="2600" dirty="0"/>
              <a:t> </a:t>
            </a:r>
            <a:r>
              <a:rPr lang="en-US" sz="2600" dirty="0" err="1"/>
              <a:t>dilakukan</a:t>
            </a:r>
            <a:r>
              <a:rPr lang="en-US" sz="2600" dirty="0"/>
              <a:t> </a:t>
            </a:r>
            <a:r>
              <a:rPr lang="en-US" sz="2600" dirty="0" err="1"/>
              <a:t>tanpa</a:t>
            </a:r>
            <a:r>
              <a:rPr lang="en-US" sz="2600" dirty="0"/>
              <a:t> </a:t>
            </a:r>
            <a:r>
              <a:rPr lang="en-US" sz="2600" dirty="0" err="1"/>
              <a:t>membuka</a:t>
            </a:r>
            <a:r>
              <a:rPr lang="en-US" sz="2600" dirty="0"/>
              <a:t> data. </a:t>
            </a:r>
          </a:p>
          <a:p>
            <a:r>
              <a:rPr lang="en-US" sz="2600" dirty="0"/>
              <a:t>Ini </a:t>
            </a:r>
            <a:r>
              <a:rPr lang="en-US" sz="2600" dirty="0" err="1"/>
              <a:t>disebut</a:t>
            </a:r>
            <a:r>
              <a:rPr lang="en-US" sz="2600" dirty="0"/>
              <a:t>: privacy-preserving machine learning.</a:t>
            </a:r>
          </a:p>
          <a:p>
            <a:endParaRPr lang="en-US" sz="2400" dirty="0"/>
          </a:p>
          <a:p>
            <a:pPr marL="0" indent="0">
              <a:buNone/>
            </a:pPr>
            <a:r>
              <a:rPr lang="en-US" b="1" dirty="0"/>
              <a:t>4.  Secure Cloud Voting</a:t>
            </a:r>
          </a:p>
          <a:p>
            <a:r>
              <a:rPr lang="en-US" sz="2600" dirty="0"/>
              <a:t>Pada </a:t>
            </a:r>
            <a:r>
              <a:rPr lang="en-US" sz="2600" dirty="0" err="1"/>
              <a:t>sistem</a:t>
            </a:r>
            <a:r>
              <a:rPr lang="en-US" sz="2600" dirty="0"/>
              <a:t> e-voting </a:t>
            </a:r>
            <a:r>
              <a:rPr lang="en-US" sz="2600" dirty="0" err="1"/>
              <a:t>berbasis</a:t>
            </a:r>
            <a:r>
              <a:rPr lang="en-US" sz="2600" dirty="0"/>
              <a:t> cloud, </a:t>
            </a:r>
            <a:r>
              <a:rPr lang="en-US" sz="2600" dirty="0" err="1"/>
              <a:t>suara</a:t>
            </a:r>
            <a:r>
              <a:rPr lang="en-US" sz="2600" dirty="0"/>
              <a:t> </a:t>
            </a:r>
            <a:r>
              <a:rPr lang="en-US" sz="2600" dirty="0" err="1"/>
              <a:t>dienkripsi</a:t>
            </a:r>
            <a:r>
              <a:rPr lang="en-US" sz="2600" dirty="0"/>
              <a:t>, cloud </a:t>
            </a:r>
            <a:r>
              <a:rPr lang="en-US" sz="2600" dirty="0" err="1"/>
              <a:t>menghitung</a:t>
            </a:r>
            <a:r>
              <a:rPr lang="en-US" sz="2600" dirty="0"/>
              <a:t> total </a:t>
            </a:r>
            <a:r>
              <a:rPr lang="en-US" sz="2600" dirty="0" err="1"/>
              <a:t>suara</a:t>
            </a:r>
            <a:r>
              <a:rPr lang="en-US" sz="2600" dirty="0"/>
              <a:t> </a:t>
            </a:r>
            <a:r>
              <a:rPr lang="en-US" sz="2600" dirty="0" err="1"/>
              <a:t>terenkripsi</a:t>
            </a:r>
            <a:r>
              <a:rPr lang="en-US" sz="2600" dirty="0"/>
              <a:t>, </a:t>
            </a:r>
            <a:r>
              <a:rPr lang="en-US" sz="2600" dirty="0" err="1"/>
              <a:t>hasil</a:t>
            </a:r>
            <a:r>
              <a:rPr lang="en-US" sz="2600" dirty="0"/>
              <a:t> </a:t>
            </a:r>
            <a:r>
              <a:rPr lang="en-US" sz="2600" dirty="0" err="1"/>
              <a:t>akhir</a:t>
            </a:r>
            <a:r>
              <a:rPr lang="en-US" sz="2600" dirty="0"/>
              <a:t> </a:t>
            </a:r>
            <a:r>
              <a:rPr lang="en-US" sz="2600" dirty="0" err="1"/>
              <a:t>baru</a:t>
            </a:r>
            <a:r>
              <a:rPr lang="en-US" sz="2600" dirty="0"/>
              <a:t> </a:t>
            </a:r>
            <a:r>
              <a:rPr lang="en-US" sz="2600" dirty="0" err="1"/>
              <a:t>didekripsi</a:t>
            </a:r>
            <a:r>
              <a:rPr lang="en-US" sz="2600" dirty="0"/>
              <a:t> oleh </a:t>
            </a:r>
            <a:r>
              <a:rPr lang="en-US" sz="2600" dirty="0" err="1"/>
              <a:t>otoritas</a:t>
            </a:r>
            <a:r>
              <a:rPr lang="en-US" sz="2600" dirty="0"/>
              <a:t>. </a:t>
            </a:r>
          </a:p>
          <a:p>
            <a:r>
              <a:rPr lang="en-US" sz="2600" dirty="0" err="1"/>
              <a:t>Sehingga</a:t>
            </a:r>
            <a:r>
              <a:rPr lang="en-US" sz="2600" dirty="0"/>
              <a:t> </a:t>
            </a:r>
            <a:r>
              <a:rPr lang="en-US" sz="2600" dirty="0" err="1"/>
              <a:t>isi</a:t>
            </a:r>
            <a:r>
              <a:rPr lang="en-US" sz="2600" dirty="0"/>
              <a:t> </a:t>
            </a:r>
            <a:r>
              <a:rPr lang="en-US" sz="2600" dirty="0" err="1"/>
              <a:t>suara</a:t>
            </a:r>
            <a:r>
              <a:rPr lang="en-US" sz="2600" dirty="0"/>
              <a:t> </a:t>
            </a:r>
            <a:r>
              <a:rPr lang="en-US" sz="2600" dirty="0" err="1"/>
              <a:t>individu</a:t>
            </a:r>
            <a:r>
              <a:rPr lang="en-US" sz="2600" dirty="0"/>
              <a:t> </a:t>
            </a:r>
            <a:r>
              <a:rPr lang="en-US" sz="2600" dirty="0" err="1"/>
              <a:t>tetap</a:t>
            </a:r>
            <a:r>
              <a:rPr lang="en-US" sz="2600" dirty="0"/>
              <a:t> </a:t>
            </a:r>
            <a:r>
              <a:rPr lang="en-US" sz="2600" dirty="0" err="1"/>
              <a:t>rahasia</a:t>
            </a:r>
            <a:r>
              <a:rPr lang="en-US" sz="2600" dirty="0"/>
              <a:t>. </a:t>
            </a:r>
          </a:p>
          <a:p>
            <a:pPr marL="0" indent="0">
              <a:buNone/>
            </a:pPr>
            <a:br>
              <a:rPr lang="en-US" dirty="0"/>
            </a:br>
            <a:endParaRPr lang="en-US" dirty="0"/>
          </a:p>
          <a:p>
            <a:r>
              <a:rPr lang="en-US" b="1" dirty="0"/>
              <a:t>5. Financial Cloud Computing</a:t>
            </a:r>
          </a:p>
          <a:p>
            <a:r>
              <a:rPr lang="en-US" sz="2600" dirty="0"/>
              <a:t>Bank </a:t>
            </a:r>
            <a:r>
              <a:rPr lang="en-US" sz="2600" dirty="0" err="1"/>
              <a:t>ingin</a:t>
            </a:r>
            <a:r>
              <a:rPr lang="en-US" sz="2600" dirty="0"/>
              <a:t> </a:t>
            </a:r>
            <a:r>
              <a:rPr lang="en-US" sz="2600" dirty="0" err="1"/>
              <a:t>memakai</a:t>
            </a:r>
            <a:r>
              <a:rPr lang="en-US" sz="2600" dirty="0"/>
              <a:t> cloud </a:t>
            </a:r>
            <a:r>
              <a:rPr lang="en-US" sz="2600" dirty="0" err="1"/>
              <a:t>untuk</a:t>
            </a:r>
            <a:r>
              <a:rPr lang="en-US" sz="2600" dirty="0"/>
              <a:t> </a:t>
            </a:r>
            <a:r>
              <a:rPr lang="en-US" sz="2600" dirty="0" err="1"/>
              <a:t>menghitung</a:t>
            </a:r>
            <a:r>
              <a:rPr lang="en-US" sz="2600" dirty="0"/>
              <a:t> </a:t>
            </a:r>
            <a:r>
              <a:rPr lang="en-US" sz="2600" dirty="0" err="1"/>
              <a:t>risiko</a:t>
            </a:r>
            <a:r>
              <a:rPr lang="en-US" sz="2600" dirty="0"/>
              <a:t>, </a:t>
            </a:r>
            <a:r>
              <a:rPr lang="en-US" sz="2600" dirty="0" err="1"/>
              <a:t>analisis</a:t>
            </a:r>
            <a:r>
              <a:rPr lang="en-US" sz="2600" dirty="0"/>
              <a:t> </a:t>
            </a:r>
            <a:r>
              <a:rPr lang="en-US" sz="2600" dirty="0" err="1"/>
              <a:t>kredit</a:t>
            </a:r>
            <a:r>
              <a:rPr lang="en-US" sz="2600" dirty="0"/>
              <a:t>, fraud detection, </a:t>
            </a:r>
            <a:r>
              <a:rPr lang="en-US" sz="2600" dirty="0" err="1"/>
              <a:t>tetapi</a:t>
            </a:r>
            <a:r>
              <a:rPr lang="en-US" sz="2600" dirty="0"/>
              <a:t> data </a:t>
            </a:r>
            <a:r>
              <a:rPr lang="en-US" sz="2600" dirty="0" err="1"/>
              <a:t>nasabah</a:t>
            </a:r>
            <a:r>
              <a:rPr lang="en-US" sz="2600" dirty="0"/>
              <a:t> sangat </a:t>
            </a:r>
            <a:r>
              <a:rPr lang="en-US" sz="2600" dirty="0" err="1"/>
              <a:t>sensitif</a:t>
            </a:r>
            <a:r>
              <a:rPr lang="en-US" sz="2600" dirty="0"/>
              <a:t>.</a:t>
            </a:r>
          </a:p>
          <a:p>
            <a:r>
              <a:rPr lang="en-US" sz="2600" dirty="0"/>
              <a:t>Homomorphic encryption </a:t>
            </a:r>
            <a:r>
              <a:rPr lang="en-US" sz="2600" dirty="0" err="1"/>
              <a:t>memungkinkan</a:t>
            </a:r>
            <a:r>
              <a:rPr lang="en-US" sz="2600" dirty="0"/>
              <a:t> </a:t>
            </a:r>
            <a:r>
              <a:rPr lang="en-US" sz="2600" dirty="0" err="1"/>
              <a:t>komputasi</a:t>
            </a:r>
            <a:r>
              <a:rPr lang="en-US" sz="2600" dirty="0"/>
              <a:t> </a:t>
            </a:r>
            <a:r>
              <a:rPr lang="en-US" sz="2600" dirty="0" err="1"/>
              <a:t>dilakukan</a:t>
            </a:r>
            <a:r>
              <a:rPr lang="en-US" sz="2600" dirty="0"/>
              <a:t> di cloud, </a:t>
            </a:r>
            <a:r>
              <a:rPr lang="en-US" sz="2600" dirty="0" err="1"/>
              <a:t>tanpa</a:t>
            </a:r>
            <a:r>
              <a:rPr lang="en-US" sz="2600" dirty="0"/>
              <a:t> </a:t>
            </a:r>
            <a:r>
              <a:rPr lang="en-US" sz="2600" dirty="0" err="1"/>
              <a:t>membocorkan</a:t>
            </a:r>
            <a:r>
              <a:rPr lang="en-US" sz="2600" dirty="0"/>
              <a:t> </a:t>
            </a:r>
            <a:r>
              <a:rPr lang="en-US" sz="2600" dirty="0" err="1"/>
              <a:t>saldo</a:t>
            </a:r>
            <a:r>
              <a:rPr lang="en-US" sz="2600" dirty="0"/>
              <a:t> </a:t>
            </a:r>
            <a:r>
              <a:rPr lang="en-US" sz="2600" dirty="0" err="1"/>
              <a:t>atau</a:t>
            </a:r>
            <a:r>
              <a:rPr lang="en-US" sz="2600" dirty="0"/>
              <a:t> </a:t>
            </a:r>
            <a:r>
              <a:rPr lang="en-US" sz="2600" dirty="0" err="1"/>
              <a:t>transaksi</a:t>
            </a:r>
            <a:r>
              <a:rPr lang="en-US" sz="2600" dirty="0"/>
              <a:t> </a:t>
            </a:r>
            <a:r>
              <a:rPr lang="en-US" sz="2600" dirty="0" err="1"/>
              <a:t>nasabah</a:t>
            </a:r>
            <a:r>
              <a:rPr lang="en-US" sz="2600" dirty="0"/>
              <a:t>.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92D8158-6079-7CC2-57A8-DD4FA18E27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5456E-6330-4C22-A2A2-DDAF7079A066}" type="slidenum">
              <a:rPr lang="en-US" smtClean="0"/>
              <a:t>44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16141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E010EC-6968-4CFD-B6D5-CAAAF79038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200" b="1" dirty="0" err="1"/>
              <a:t>Homomorfik</a:t>
            </a:r>
            <a:r>
              <a:rPr lang="en-US" sz="4200" b="1" dirty="0"/>
              <a:t> </a:t>
            </a:r>
            <a:r>
              <a:rPr lang="en-US" sz="4200" b="1" dirty="0" err="1"/>
              <a:t>aditif</a:t>
            </a:r>
            <a:r>
              <a:rPr lang="en-US" sz="4200" b="1" dirty="0"/>
              <a:t> vs </a:t>
            </a:r>
            <a:r>
              <a:rPr lang="en-US" sz="4200" b="1" dirty="0" err="1"/>
              <a:t>Homomorfik</a:t>
            </a:r>
            <a:r>
              <a:rPr lang="en-US" sz="4200" b="1" dirty="0"/>
              <a:t> </a:t>
            </a:r>
            <a:r>
              <a:rPr lang="en-US" sz="4200" b="1" dirty="0" err="1"/>
              <a:t>multiplikatif</a:t>
            </a:r>
            <a:endParaRPr lang="en-US" sz="42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0F8D05-1075-4549-A79F-6A9BA213770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marR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Sebuah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algoritma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enkripsi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homomorfik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dikatakan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aditif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(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additive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jika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  </a:t>
            </a:r>
          </a:p>
          <a:p>
            <a:pPr marL="0" marR="0" indent="0"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		</a:t>
            </a:r>
            <a:r>
              <a:rPr lang="fi-FI" sz="2400" i="1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E</a:t>
            </a:r>
            <a:r>
              <a:rPr lang="fi-FI" sz="2400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(</a:t>
            </a:r>
            <a:r>
              <a:rPr lang="fi-FI" sz="2400" i="1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x</a:t>
            </a:r>
            <a:r>
              <a:rPr lang="fi-FI" sz="2400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+ </a:t>
            </a:r>
            <a:r>
              <a:rPr lang="fi-FI" sz="2400" i="1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y</a:t>
            </a:r>
            <a:r>
              <a:rPr lang="fi-FI" sz="2400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 = </a:t>
            </a:r>
            <a:r>
              <a:rPr lang="fi-FI" sz="2400" i="1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E</a:t>
            </a:r>
            <a:r>
              <a:rPr lang="fi-FI" sz="2400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(</a:t>
            </a:r>
            <a:r>
              <a:rPr lang="fi-FI" sz="2400" i="1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x</a:t>
            </a:r>
            <a:r>
              <a:rPr lang="fi-FI" sz="2400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 </a:t>
            </a:r>
            <a:r>
              <a:rPr lang="fi-FI" sz="2400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</a:t>
            </a:r>
            <a:r>
              <a:rPr lang="fi-FI" sz="2400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fi-FI" sz="2400" i="1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E</a:t>
            </a:r>
            <a:r>
              <a:rPr lang="fi-FI" sz="2400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(</a:t>
            </a:r>
            <a:r>
              <a:rPr lang="fi-FI" sz="2400" i="1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y</a:t>
            </a:r>
            <a:r>
              <a:rPr lang="fi-FI" sz="2400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	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						</a:t>
            </a:r>
            <a:endParaRPr lang="en-US" sz="2400" dirty="0"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284163" marR="0" indent="-284163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   </a:t>
            </a:r>
            <a:r>
              <a:rPr lang="en-US" sz="2400" i="1" dirty="0"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E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adalah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fungsi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enkripsi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,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x 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dan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y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adalah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plainteks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, dan 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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menyatakan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operasi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yang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bergantung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pada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cipher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yang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digunakan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(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operasi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+, 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, 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atau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operasi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lainnya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). </a:t>
            </a:r>
          </a:p>
          <a:p>
            <a:pPr marL="0" marR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endParaRPr lang="en-US" sz="2600" dirty="0"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0" marR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Sebuah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algoritma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enkripsi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homomorfik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dikatakan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multiplikatif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jika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  </a:t>
            </a:r>
          </a:p>
          <a:p>
            <a:pPr marL="0" marR="0" indent="0"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		</a:t>
            </a:r>
            <a:r>
              <a:rPr lang="fi-FI" sz="2400" i="1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E</a:t>
            </a:r>
            <a:r>
              <a:rPr lang="fi-FI" sz="2400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(</a:t>
            </a:r>
            <a:r>
              <a:rPr lang="fi-FI" sz="2400" i="1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x</a:t>
            </a:r>
            <a:r>
              <a:rPr lang="fi-FI" sz="2400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fi-FI" sz="2400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 </a:t>
            </a:r>
            <a:r>
              <a:rPr lang="fi-FI" sz="2400" i="1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y </a:t>
            </a:r>
            <a:r>
              <a:rPr lang="fi-FI" sz="2400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 = </a:t>
            </a:r>
            <a:r>
              <a:rPr lang="fi-FI" sz="2400" i="1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E</a:t>
            </a:r>
            <a:r>
              <a:rPr lang="fi-FI" sz="2400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(</a:t>
            </a:r>
            <a:r>
              <a:rPr lang="fi-FI" sz="2400" i="1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x</a:t>
            </a:r>
            <a:r>
              <a:rPr lang="fi-FI" sz="2400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 </a:t>
            </a:r>
            <a:r>
              <a:rPr lang="fi-FI" sz="2400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</a:t>
            </a:r>
            <a:r>
              <a:rPr lang="fi-FI" sz="2400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fi-FI" sz="2400" i="1" dirty="0">
                <a:solidFill>
                  <a:srgbClr val="FF0000"/>
                </a:solidFill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E</a:t>
            </a:r>
            <a:r>
              <a:rPr lang="fi-FI" sz="2400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(</a:t>
            </a:r>
            <a:r>
              <a:rPr lang="fi-FI" sz="2400" i="1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y</a:t>
            </a:r>
            <a:r>
              <a:rPr lang="fi-FI" sz="2400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	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				</a:t>
            </a:r>
            <a:endParaRPr lang="en-US" sz="2400" dirty="0"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284163" marR="0" indent="-284163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   </a:t>
            </a:r>
            <a:r>
              <a:rPr lang="en-US" sz="2400" i="1" dirty="0"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E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adalah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fungsi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enkripsi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,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x 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dan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y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adalah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plainteks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, dan 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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menyatakan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operasi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yang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bergantung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pada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cipher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yang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digunakan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(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operasi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+, 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, 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atau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operasi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lainnya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). </a:t>
            </a:r>
          </a:p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C911C5B-B4E5-4C9C-A4FD-E2335D0FEC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5456E-6330-4C22-A2A2-DDAF7079A066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27410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586553-4B52-415C-93A0-C17FD939AD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>
                <a:latin typeface="+mn-lt"/>
              </a:rPr>
              <a:t>Jenis-jenis</a:t>
            </a:r>
            <a:r>
              <a:rPr lang="en-US" b="1" dirty="0">
                <a:latin typeface="+mn-lt"/>
              </a:rPr>
              <a:t> </a:t>
            </a:r>
            <a:r>
              <a:rPr lang="en-US" b="1" dirty="0" err="1">
                <a:latin typeface="+mn-lt"/>
              </a:rPr>
              <a:t>enkripsi</a:t>
            </a:r>
            <a:r>
              <a:rPr lang="en-US" b="1" dirty="0">
                <a:latin typeface="+mn-lt"/>
              </a:rPr>
              <a:t> </a:t>
            </a:r>
            <a:r>
              <a:rPr lang="en-US" b="1" dirty="0" err="1">
                <a:latin typeface="+mn-lt"/>
              </a:rPr>
              <a:t>homomorfik</a:t>
            </a:r>
            <a:endParaRPr lang="en-US" b="1" dirty="0"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ED1ED5-645C-41B6-B7EC-03D6BEC126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b="1" dirty="0" err="1"/>
              <a:t>Enkripsi</a:t>
            </a:r>
            <a:r>
              <a:rPr lang="en-US" b="1" dirty="0"/>
              <a:t> </a:t>
            </a:r>
            <a:r>
              <a:rPr lang="en-US" b="1" dirty="0" err="1"/>
              <a:t>homomorfik</a:t>
            </a:r>
            <a:r>
              <a:rPr lang="en-US" b="1" dirty="0"/>
              <a:t> </a:t>
            </a:r>
            <a:r>
              <a:rPr lang="en-US" b="1" dirty="0" err="1"/>
              <a:t>sebagian</a:t>
            </a:r>
            <a:r>
              <a:rPr lang="en-US" b="1" dirty="0"/>
              <a:t> </a:t>
            </a:r>
            <a:r>
              <a:rPr lang="en-US" dirty="0"/>
              <a:t>(</a:t>
            </a:r>
            <a:r>
              <a:rPr lang="en-US" i="1" dirty="0"/>
              <a:t>partially homomorphic encryption</a:t>
            </a:r>
            <a:r>
              <a:rPr lang="en-US" dirty="0"/>
              <a:t>) </a:t>
            </a:r>
            <a:r>
              <a:rPr lang="en-US" dirty="0" err="1"/>
              <a:t>Enkripsi</a:t>
            </a:r>
            <a:r>
              <a:rPr lang="en-US" dirty="0"/>
              <a:t> </a:t>
            </a:r>
            <a:r>
              <a:rPr lang="en-US" dirty="0" err="1"/>
              <a:t>homomorfik</a:t>
            </a:r>
            <a:r>
              <a:rPr lang="en-US" dirty="0"/>
              <a:t> </a:t>
            </a:r>
            <a:r>
              <a:rPr lang="en-US" dirty="0" err="1"/>
              <a:t>sebagian</a:t>
            </a:r>
            <a:r>
              <a:rPr lang="en-US" dirty="0"/>
              <a:t> </a:t>
            </a:r>
            <a:r>
              <a:rPr lang="en-US" dirty="0" err="1"/>
              <a:t>hanya</a:t>
            </a:r>
            <a:r>
              <a:rPr lang="en-US" dirty="0"/>
              <a:t> </a:t>
            </a:r>
            <a:r>
              <a:rPr lang="en-US" dirty="0" err="1"/>
              <a:t>memungkinkan</a:t>
            </a:r>
            <a:r>
              <a:rPr lang="en-US" dirty="0"/>
              <a:t> </a:t>
            </a:r>
            <a:r>
              <a:rPr lang="en-US" dirty="0" err="1"/>
              <a:t>satu</a:t>
            </a:r>
            <a:r>
              <a:rPr lang="en-US" dirty="0"/>
              <a:t> </a:t>
            </a:r>
            <a:r>
              <a:rPr lang="en-US" dirty="0" err="1"/>
              <a:t>operasi</a:t>
            </a:r>
            <a:r>
              <a:rPr lang="en-US" dirty="0"/>
              <a:t> </a:t>
            </a:r>
            <a:r>
              <a:rPr lang="en-US" dirty="0" err="1"/>
              <a:t>aritmetika</a:t>
            </a:r>
            <a:r>
              <a:rPr lang="en-US" dirty="0"/>
              <a:t> pada </a:t>
            </a:r>
            <a:r>
              <a:rPr lang="en-US" dirty="0" err="1"/>
              <a:t>cipherteks</a:t>
            </a:r>
            <a:r>
              <a:rPr lang="en-US" dirty="0"/>
              <a:t>, </a:t>
            </a:r>
            <a:r>
              <a:rPr lang="en-US" dirty="0" err="1"/>
              <a:t>yaitu</a:t>
            </a:r>
            <a:r>
              <a:rPr lang="en-US" dirty="0"/>
              <a:t> </a:t>
            </a:r>
            <a:r>
              <a:rPr lang="en-US" dirty="0" err="1"/>
              <a:t>operasi</a:t>
            </a:r>
            <a:r>
              <a:rPr lang="en-US" dirty="0"/>
              <a:t> </a:t>
            </a:r>
            <a:r>
              <a:rPr lang="en-US" dirty="0" err="1"/>
              <a:t>penjumlahan</a:t>
            </a:r>
            <a:r>
              <a:rPr lang="en-US" dirty="0"/>
              <a:t> </a:t>
            </a:r>
            <a:r>
              <a:rPr lang="en-US" dirty="0" err="1"/>
              <a:t>saja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operasi</a:t>
            </a:r>
            <a:r>
              <a:rPr lang="en-US" dirty="0"/>
              <a:t> </a:t>
            </a:r>
            <a:r>
              <a:rPr lang="en-US" dirty="0" err="1"/>
              <a:t>perkalian</a:t>
            </a:r>
            <a:r>
              <a:rPr lang="en-US" dirty="0"/>
              <a:t> </a:t>
            </a:r>
            <a:r>
              <a:rPr lang="en-US" dirty="0" err="1"/>
              <a:t>saja</a:t>
            </a:r>
            <a:r>
              <a:rPr lang="en-US" dirty="0"/>
              <a:t>. </a:t>
            </a:r>
          </a:p>
          <a:p>
            <a:pPr marL="514350" indent="-514350">
              <a:buFont typeface="+mj-lt"/>
              <a:buAutoNum type="arabicPeriod"/>
            </a:pP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b="1" dirty="0" err="1"/>
              <a:t>Enkripsi</a:t>
            </a:r>
            <a:r>
              <a:rPr lang="en-US" b="1" dirty="0"/>
              <a:t> </a:t>
            </a:r>
            <a:r>
              <a:rPr lang="en-US" b="1" dirty="0" err="1"/>
              <a:t>homomorfik</a:t>
            </a:r>
            <a:r>
              <a:rPr lang="en-US" b="1" dirty="0"/>
              <a:t> </a:t>
            </a:r>
            <a:r>
              <a:rPr lang="en-US" b="1" dirty="0" err="1"/>
              <a:t>penuh</a:t>
            </a:r>
            <a:r>
              <a:rPr lang="en-US" b="1" dirty="0"/>
              <a:t> </a:t>
            </a:r>
            <a:r>
              <a:rPr lang="en-US" dirty="0"/>
              <a:t>(</a:t>
            </a:r>
            <a:r>
              <a:rPr lang="en-US" i="1" dirty="0"/>
              <a:t>fully homomorphic encryption</a:t>
            </a:r>
            <a:r>
              <a:rPr lang="en-US" dirty="0"/>
              <a:t>), </a:t>
            </a:r>
            <a:r>
              <a:rPr lang="en-US" dirty="0" err="1"/>
              <a:t>operasi</a:t>
            </a:r>
            <a:r>
              <a:rPr lang="en-US" dirty="0"/>
              <a:t> </a:t>
            </a:r>
            <a:r>
              <a:rPr lang="en-US" dirty="0" err="1"/>
              <a:t>penjumlahan</a:t>
            </a:r>
            <a:r>
              <a:rPr lang="en-US" dirty="0"/>
              <a:t> dan </a:t>
            </a:r>
            <a:r>
              <a:rPr lang="en-US" dirty="0" err="1"/>
              <a:t>operasi</a:t>
            </a:r>
            <a:r>
              <a:rPr lang="en-US" dirty="0"/>
              <a:t> </a:t>
            </a:r>
            <a:r>
              <a:rPr lang="en-US" dirty="0" err="1"/>
              <a:t>perkalian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dilakukan</a:t>
            </a:r>
            <a:r>
              <a:rPr lang="en-US" dirty="0"/>
              <a:t> </a:t>
            </a:r>
            <a:r>
              <a:rPr lang="en-US" dirty="0" err="1"/>
              <a:t>terhadap</a:t>
            </a:r>
            <a:r>
              <a:rPr lang="en-US" dirty="0"/>
              <a:t> </a:t>
            </a:r>
            <a:r>
              <a:rPr lang="en-US" dirty="0" err="1"/>
              <a:t>cipherteks</a:t>
            </a:r>
            <a:r>
              <a:rPr lang="en-US" dirty="0"/>
              <a:t> 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1CE2A0E-8648-46FB-8731-212550AD9A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5456E-6330-4C22-A2A2-DDAF7079A066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77401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157726-EAD1-443F-A6A0-13E3D3F94F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>
                <a:latin typeface="+mn-lt"/>
              </a:rPr>
              <a:t>Enkripsi</a:t>
            </a:r>
            <a:r>
              <a:rPr lang="en-US" b="1" dirty="0">
                <a:latin typeface="+mn-lt"/>
              </a:rPr>
              <a:t> </a:t>
            </a:r>
            <a:r>
              <a:rPr lang="en-US" b="1" dirty="0" err="1">
                <a:latin typeface="+mn-lt"/>
              </a:rPr>
              <a:t>homomorfik</a:t>
            </a:r>
            <a:r>
              <a:rPr lang="en-US" b="1" dirty="0">
                <a:latin typeface="+mn-lt"/>
              </a:rPr>
              <a:t> </a:t>
            </a:r>
            <a:r>
              <a:rPr lang="en-US" b="1" dirty="0" err="1">
                <a:latin typeface="+mn-lt"/>
              </a:rPr>
              <a:t>sebagian</a:t>
            </a:r>
            <a:endParaRPr lang="en-US" b="1" dirty="0"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2F004F-BF44-4B3E-9401-08A1F0A4E77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err="1"/>
              <a:t>Enkripsi</a:t>
            </a:r>
            <a:r>
              <a:rPr lang="en-US" dirty="0"/>
              <a:t> </a:t>
            </a:r>
            <a:r>
              <a:rPr lang="en-US" dirty="0" err="1"/>
              <a:t>homomorfik</a:t>
            </a:r>
            <a:r>
              <a:rPr lang="en-US" dirty="0"/>
              <a:t> </a:t>
            </a:r>
            <a:r>
              <a:rPr lang="en-US" dirty="0" err="1"/>
              <a:t>sebagian</a:t>
            </a:r>
            <a:r>
              <a:rPr lang="en-US" dirty="0"/>
              <a:t> </a:t>
            </a:r>
            <a:r>
              <a:rPr lang="en-US" dirty="0" err="1"/>
              <a:t>hanya</a:t>
            </a:r>
            <a:r>
              <a:rPr lang="en-US" dirty="0"/>
              <a:t> </a:t>
            </a:r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dirty="0" err="1"/>
              <a:t>satu</a:t>
            </a:r>
            <a:r>
              <a:rPr lang="en-US" dirty="0"/>
              <a:t> </a:t>
            </a:r>
            <a:r>
              <a:rPr lang="en-US" dirty="0" err="1"/>
              <a:t>operasi</a:t>
            </a:r>
            <a:r>
              <a:rPr lang="en-US" dirty="0"/>
              <a:t> </a:t>
            </a:r>
            <a:r>
              <a:rPr lang="en-US" dirty="0" err="1"/>
              <a:t>saja</a:t>
            </a:r>
            <a:r>
              <a:rPr lang="en-US" dirty="0"/>
              <a:t> pada </a:t>
            </a:r>
            <a:r>
              <a:rPr lang="en-US" dirty="0" err="1"/>
              <a:t>cipherteks</a:t>
            </a:r>
            <a:r>
              <a:rPr lang="en-US" dirty="0"/>
              <a:t>, </a:t>
            </a:r>
            <a:r>
              <a:rPr lang="en-US" dirty="0" err="1"/>
              <a:t>yaitu</a:t>
            </a:r>
            <a:r>
              <a:rPr lang="en-US" dirty="0"/>
              <a:t> </a:t>
            </a:r>
            <a:r>
              <a:rPr lang="en-US" dirty="0" err="1"/>
              <a:t>operasi</a:t>
            </a:r>
            <a:r>
              <a:rPr lang="en-US" dirty="0"/>
              <a:t> </a:t>
            </a:r>
            <a:r>
              <a:rPr lang="en-US" dirty="0" err="1"/>
              <a:t>penjumlahan</a:t>
            </a:r>
            <a:r>
              <a:rPr lang="en-US" dirty="0"/>
              <a:t> </a:t>
            </a:r>
            <a:r>
              <a:rPr lang="en-US" dirty="0" err="1"/>
              <a:t>saja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operasi</a:t>
            </a:r>
            <a:r>
              <a:rPr lang="en-US" dirty="0"/>
              <a:t> </a:t>
            </a:r>
            <a:r>
              <a:rPr lang="en-US" dirty="0" err="1"/>
              <a:t>perkalian</a:t>
            </a:r>
            <a:r>
              <a:rPr lang="en-US" dirty="0"/>
              <a:t> </a:t>
            </a:r>
            <a:r>
              <a:rPr lang="en-US" dirty="0" err="1"/>
              <a:t>saja</a:t>
            </a:r>
            <a:r>
              <a:rPr lang="en-US" dirty="0"/>
              <a:t>, </a:t>
            </a:r>
            <a:r>
              <a:rPr lang="en-US" dirty="0" err="1"/>
              <a:t>namun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keduanya</a:t>
            </a:r>
            <a:r>
              <a:rPr lang="en-US" dirty="0"/>
              <a:t>. </a:t>
            </a:r>
          </a:p>
          <a:p>
            <a:endParaRPr lang="en-US" dirty="0"/>
          </a:p>
          <a:p>
            <a:r>
              <a:rPr lang="en-US" dirty="0"/>
              <a:t>Jadi, </a:t>
            </a:r>
            <a:r>
              <a:rPr lang="en-US" dirty="0" err="1"/>
              <a:t>enkripsi</a:t>
            </a:r>
            <a:r>
              <a:rPr lang="en-US" dirty="0"/>
              <a:t> </a:t>
            </a:r>
            <a:r>
              <a:rPr lang="en-US" dirty="0" err="1"/>
              <a:t>homomorfik</a:t>
            </a:r>
            <a:r>
              <a:rPr lang="en-US" dirty="0"/>
              <a:t> </a:t>
            </a:r>
            <a:r>
              <a:rPr lang="en-US" dirty="0" err="1"/>
              <a:t>hanya</a:t>
            </a:r>
            <a:r>
              <a:rPr lang="en-US" dirty="0"/>
              <a:t> </a:t>
            </a:r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dirty="0" err="1"/>
              <a:t>satu</a:t>
            </a:r>
            <a:r>
              <a:rPr lang="en-US" dirty="0"/>
              <a:t> </a:t>
            </a:r>
            <a:r>
              <a:rPr lang="en-US" dirty="0" err="1"/>
              <a:t>sifat</a:t>
            </a:r>
            <a:r>
              <a:rPr lang="en-US" dirty="0"/>
              <a:t>, </a:t>
            </a:r>
            <a:r>
              <a:rPr lang="en-US" dirty="0" err="1"/>
              <a:t>yaitu</a:t>
            </a:r>
            <a:r>
              <a:rPr lang="en-US" dirty="0"/>
              <a:t> </a:t>
            </a:r>
            <a:r>
              <a:rPr lang="en-US" dirty="0" err="1"/>
              <a:t>sifat</a:t>
            </a:r>
            <a:r>
              <a:rPr lang="en-US" dirty="0"/>
              <a:t> </a:t>
            </a:r>
            <a:r>
              <a:rPr lang="en-US" dirty="0" err="1"/>
              <a:t>aditif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sifat</a:t>
            </a:r>
            <a:r>
              <a:rPr lang="en-US" dirty="0"/>
              <a:t> </a:t>
            </a:r>
            <a:r>
              <a:rPr lang="en-US" dirty="0" err="1"/>
              <a:t>multiplikatif</a:t>
            </a:r>
            <a:r>
              <a:rPr lang="en-US" dirty="0"/>
              <a:t>. </a:t>
            </a:r>
            <a:r>
              <a:rPr lang="en-US" dirty="0" err="1"/>
              <a:t>Dua</a:t>
            </a:r>
            <a:r>
              <a:rPr lang="en-US" dirty="0"/>
              <a:t> </a:t>
            </a:r>
            <a:r>
              <a:rPr lang="en-US" dirty="0" err="1"/>
              <a:t>buah</a:t>
            </a:r>
            <a:r>
              <a:rPr lang="en-US" dirty="0"/>
              <a:t> </a:t>
            </a:r>
            <a:r>
              <a:rPr lang="en-US" dirty="0" err="1"/>
              <a:t>cipherteks</a:t>
            </a:r>
            <a:r>
              <a:rPr lang="en-US" dirty="0"/>
              <a:t> </a:t>
            </a:r>
            <a:r>
              <a:rPr lang="en-US" dirty="0" err="1"/>
              <a:t>hanya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dijumlahkan</a:t>
            </a:r>
            <a:r>
              <a:rPr lang="en-US" dirty="0"/>
              <a:t> </a:t>
            </a:r>
            <a:r>
              <a:rPr lang="en-US" dirty="0" err="1"/>
              <a:t>saja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dikalikan</a:t>
            </a:r>
            <a:r>
              <a:rPr lang="en-US" dirty="0"/>
              <a:t> </a:t>
            </a:r>
            <a:r>
              <a:rPr lang="en-US" dirty="0" err="1"/>
              <a:t>saja</a:t>
            </a:r>
            <a:r>
              <a:rPr lang="en-US" dirty="0"/>
              <a:t>. </a:t>
            </a:r>
          </a:p>
          <a:p>
            <a:endParaRPr lang="en-US" dirty="0"/>
          </a:p>
          <a:p>
            <a:r>
              <a:rPr lang="en-US" dirty="0" err="1"/>
              <a:t>Tiga</a:t>
            </a:r>
            <a:r>
              <a:rPr lang="en-US" dirty="0"/>
              <a:t> </a:t>
            </a:r>
            <a:r>
              <a:rPr lang="en-US" dirty="0" err="1"/>
              <a:t>buah</a:t>
            </a:r>
            <a:r>
              <a:rPr lang="en-US" dirty="0"/>
              <a:t> </a:t>
            </a:r>
            <a:r>
              <a:rPr lang="en-US" dirty="0" err="1"/>
              <a:t>algoritma</a:t>
            </a:r>
            <a:r>
              <a:rPr lang="en-US" dirty="0"/>
              <a:t> </a:t>
            </a:r>
            <a:r>
              <a:rPr lang="en-US" dirty="0" err="1"/>
              <a:t>enkripsi</a:t>
            </a:r>
            <a:r>
              <a:rPr lang="en-US" dirty="0"/>
              <a:t> </a:t>
            </a:r>
            <a:r>
              <a:rPr lang="en-US" dirty="0" err="1"/>
              <a:t>homomorfik</a:t>
            </a:r>
            <a:r>
              <a:rPr lang="en-US" dirty="0"/>
              <a:t> </a:t>
            </a:r>
            <a:r>
              <a:rPr lang="en-US" dirty="0" err="1"/>
              <a:t>sebagian</a:t>
            </a:r>
            <a:r>
              <a:rPr lang="en-US" dirty="0"/>
              <a:t>: (1) </a:t>
            </a:r>
            <a:r>
              <a:rPr lang="en-US" dirty="0" err="1"/>
              <a:t>algoritma</a:t>
            </a:r>
            <a:r>
              <a:rPr lang="en-US" dirty="0"/>
              <a:t> RSA, (2) </a:t>
            </a:r>
            <a:r>
              <a:rPr lang="en-US" dirty="0" err="1"/>
              <a:t>algoritma</a:t>
            </a:r>
            <a:r>
              <a:rPr lang="en-US" dirty="0"/>
              <a:t> </a:t>
            </a:r>
            <a:r>
              <a:rPr lang="en-US" dirty="0" err="1"/>
              <a:t>ElGamal</a:t>
            </a:r>
            <a:r>
              <a:rPr lang="en-US" dirty="0"/>
              <a:t>, dan (3) </a:t>
            </a:r>
            <a:r>
              <a:rPr lang="en-US" dirty="0" err="1"/>
              <a:t>algoritma</a:t>
            </a:r>
            <a:r>
              <a:rPr lang="en-US" dirty="0"/>
              <a:t> </a:t>
            </a:r>
            <a:r>
              <a:rPr lang="en-US" dirty="0" err="1"/>
              <a:t>Paillier</a:t>
            </a:r>
            <a:r>
              <a:rPr lang="en-US" dirty="0"/>
              <a:t>. 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AF5526A-74AB-49D5-BCDE-3EB5E9B6A9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5456E-6330-4C22-A2A2-DDAF7079A066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930574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12C968-C3FD-48EB-A2C0-3AAF30A08C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>
                <a:latin typeface="+mn-lt"/>
              </a:rPr>
              <a:t>Enkripsi</a:t>
            </a:r>
            <a:r>
              <a:rPr lang="en-US" b="1" dirty="0">
                <a:latin typeface="+mn-lt"/>
              </a:rPr>
              <a:t> </a:t>
            </a:r>
            <a:r>
              <a:rPr lang="en-US" b="1" dirty="0" err="1">
                <a:latin typeface="+mn-lt"/>
              </a:rPr>
              <a:t>Homomorfik</a:t>
            </a:r>
            <a:r>
              <a:rPr lang="en-US" b="1" dirty="0">
                <a:latin typeface="+mn-lt"/>
              </a:rPr>
              <a:t> </a:t>
            </a:r>
            <a:r>
              <a:rPr lang="en-US" b="1" dirty="0" err="1">
                <a:latin typeface="+mn-lt"/>
              </a:rPr>
              <a:t>dengan</a:t>
            </a:r>
            <a:r>
              <a:rPr lang="en-US" b="1" dirty="0">
                <a:latin typeface="+mn-lt"/>
              </a:rPr>
              <a:t> </a:t>
            </a:r>
            <a:r>
              <a:rPr lang="en-US" b="1" dirty="0" err="1">
                <a:latin typeface="+mn-lt"/>
              </a:rPr>
              <a:t>Algoritma</a:t>
            </a:r>
            <a:r>
              <a:rPr lang="en-US" b="1" dirty="0">
                <a:latin typeface="+mn-lt"/>
              </a:rPr>
              <a:t> RSA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54394F-751A-448B-BC4C-71FA77777E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94884"/>
            <a:ext cx="10515600" cy="5126591"/>
          </a:xfrm>
        </p:spPr>
        <p:txBody>
          <a:bodyPr>
            <a:normAutofit lnSpcReduction="10000"/>
          </a:bodyPr>
          <a:lstStyle/>
          <a:p>
            <a:r>
              <a:rPr lang="en-US" sz="2400" dirty="0" err="1"/>
              <a:t>Algoritma</a:t>
            </a:r>
            <a:r>
              <a:rPr lang="en-US" sz="2400" dirty="0"/>
              <a:t> RSA </a:t>
            </a:r>
            <a:r>
              <a:rPr lang="en-US" sz="2400" dirty="0" err="1"/>
              <a:t>bersifat</a:t>
            </a:r>
            <a:r>
              <a:rPr lang="en-US" sz="2400" dirty="0"/>
              <a:t> </a:t>
            </a:r>
            <a:r>
              <a:rPr lang="en-US" sz="2400" dirty="0" err="1"/>
              <a:t>multiplikatif</a:t>
            </a:r>
            <a:r>
              <a:rPr lang="en-US" sz="2400" dirty="0"/>
              <a:t>, </a:t>
            </a:r>
            <a:r>
              <a:rPr lang="en-US" sz="2400" dirty="0" err="1"/>
              <a:t>yaitu</a:t>
            </a:r>
            <a:r>
              <a:rPr lang="en-US" sz="2400" dirty="0"/>
              <a:t> </a:t>
            </a:r>
            <a:r>
              <a:rPr lang="en-US" sz="2400" dirty="0" err="1"/>
              <a:t>hasil</a:t>
            </a:r>
            <a:r>
              <a:rPr lang="en-US" sz="2400" dirty="0"/>
              <a:t> kali </a:t>
            </a:r>
            <a:r>
              <a:rPr lang="en-US" sz="2400" dirty="0" err="1"/>
              <a:t>dua</a:t>
            </a:r>
            <a:r>
              <a:rPr lang="en-US" sz="2400" dirty="0"/>
              <a:t> </a:t>
            </a:r>
            <a:r>
              <a:rPr lang="en-US" sz="2400" dirty="0" err="1"/>
              <a:t>buah</a:t>
            </a:r>
            <a:r>
              <a:rPr lang="en-US" sz="2400" dirty="0"/>
              <a:t> </a:t>
            </a:r>
            <a:r>
              <a:rPr lang="en-US" sz="2400" dirty="0" err="1"/>
              <a:t>cipherteks</a:t>
            </a:r>
            <a:r>
              <a:rPr lang="en-US" sz="2400" dirty="0"/>
              <a:t> </a:t>
            </a:r>
            <a:r>
              <a:rPr lang="en-US" sz="2400" dirty="0" err="1"/>
              <a:t>apabila</a:t>
            </a:r>
            <a:r>
              <a:rPr lang="en-US" sz="2400" dirty="0"/>
              <a:t>  </a:t>
            </a:r>
            <a:r>
              <a:rPr lang="en-US" sz="2400" dirty="0" err="1"/>
              <a:t>didekripsi</a:t>
            </a:r>
            <a:r>
              <a:rPr lang="en-US" sz="2400" dirty="0"/>
              <a:t> </a:t>
            </a:r>
            <a:r>
              <a:rPr lang="en-US" sz="2400" dirty="0" err="1"/>
              <a:t>hasilnya</a:t>
            </a:r>
            <a:r>
              <a:rPr lang="en-US" sz="2400" dirty="0"/>
              <a:t> </a:t>
            </a:r>
            <a:r>
              <a:rPr lang="en-US" sz="2400" dirty="0" err="1"/>
              <a:t>sama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mengalikan</a:t>
            </a:r>
            <a:r>
              <a:rPr lang="en-US" sz="2400" dirty="0"/>
              <a:t> </a:t>
            </a:r>
            <a:r>
              <a:rPr lang="en-US" sz="2400" dirty="0" err="1"/>
              <a:t>kedua</a:t>
            </a:r>
            <a:r>
              <a:rPr lang="en-US" sz="2400" dirty="0"/>
              <a:t> </a:t>
            </a:r>
            <a:r>
              <a:rPr lang="en-US" sz="2400" dirty="0" err="1"/>
              <a:t>plainteksnya</a:t>
            </a:r>
            <a:endParaRPr lang="en-US" sz="2400" dirty="0"/>
          </a:p>
          <a:p>
            <a:pPr marL="0" indent="0">
              <a:buNone/>
            </a:pPr>
            <a:r>
              <a:rPr lang="fi-FI" sz="2400" i="1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	Sifat multiplikatif:  E</a:t>
            </a:r>
            <a:r>
              <a:rPr lang="fi-FI" sz="2400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(</a:t>
            </a:r>
            <a:r>
              <a:rPr lang="fi-FI" sz="2400" i="1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x</a:t>
            </a:r>
            <a:r>
              <a:rPr lang="fi-FI" sz="2400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fi-FI" sz="2400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 </a:t>
            </a:r>
            <a:r>
              <a:rPr lang="fi-FI" sz="2400" i="1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y </a:t>
            </a:r>
            <a:r>
              <a:rPr lang="fi-FI" sz="2400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 = </a:t>
            </a:r>
            <a:r>
              <a:rPr lang="fi-FI" sz="2400" i="1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E</a:t>
            </a:r>
            <a:r>
              <a:rPr lang="fi-FI" sz="2400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(</a:t>
            </a:r>
            <a:r>
              <a:rPr lang="fi-FI" sz="2400" i="1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x</a:t>
            </a:r>
            <a:r>
              <a:rPr lang="fi-FI" sz="2400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 </a:t>
            </a:r>
            <a:r>
              <a:rPr lang="fi-FI" sz="2400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fi-FI" sz="2400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fi-FI" sz="2400" i="1" dirty="0">
                <a:solidFill>
                  <a:srgbClr val="FF0000"/>
                </a:solidFill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E</a:t>
            </a:r>
            <a:r>
              <a:rPr lang="fi-FI" sz="2400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(</a:t>
            </a:r>
            <a:r>
              <a:rPr lang="fi-FI" sz="2400" i="1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y</a:t>
            </a:r>
            <a:r>
              <a:rPr lang="fi-FI" sz="2400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  dan  </a:t>
            </a:r>
            <a:r>
              <a:rPr lang="fi-FI" sz="2400" i="1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D</a:t>
            </a:r>
            <a:r>
              <a:rPr lang="fi-FI" sz="2400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(</a:t>
            </a:r>
            <a:r>
              <a:rPr lang="fi-FI" sz="2400" i="1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E</a:t>
            </a:r>
            <a:r>
              <a:rPr lang="fi-FI" sz="2400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(</a:t>
            </a:r>
            <a:r>
              <a:rPr lang="fi-FI" sz="2400" i="1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x</a:t>
            </a:r>
            <a:r>
              <a:rPr lang="fi-FI" sz="2400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)  </a:t>
            </a:r>
            <a:r>
              <a:rPr lang="fi-FI" sz="2400" i="1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E</a:t>
            </a:r>
            <a:r>
              <a:rPr lang="fi-FI" sz="2400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(</a:t>
            </a:r>
            <a:r>
              <a:rPr lang="fi-FI" sz="2400" i="1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y</a:t>
            </a:r>
            <a:r>
              <a:rPr lang="fi-FI" sz="2400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)) = </a:t>
            </a:r>
            <a:r>
              <a:rPr lang="fi-FI" sz="2400" i="1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x</a:t>
            </a:r>
            <a:r>
              <a:rPr lang="fi-FI" sz="2400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  </a:t>
            </a:r>
            <a:r>
              <a:rPr lang="fi-FI" sz="2400" i="1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y</a:t>
            </a:r>
            <a:endParaRPr lang="en-US" sz="2400" i="1" dirty="0"/>
          </a:p>
          <a:p>
            <a:endParaRPr lang="en-US" sz="2400" dirty="0"/>
          </a:p>
          <a:p>
            <a:r>
              <a:rPr lang="en-US" sz="2400" dirty="0" err="1"/>
              <a:t>Algoritma</a:t>
            </a:r>
            <a:r>
              <a:rPr lang="en-US" sz="2400" dirty="0"/>
              <a:t> RSA:</a:t>
            </a:r>
          </a:p>
          <a:p>
            <a:pPr marL="0" marR="0" indent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dirty="0"/>
              <a:t>	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Enkripsi:   </a:t>
            </a:r>
            <a:r>
              <a:rPr lang="fi-FI" sz="2400" i="1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E</a:t>
            </a:r>
            <a:r>
              <a:rPr lang="fi-FI" sz="2400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(</a:t>
            </a:r>
            <a:r>
              <a:rPr lang="fi-FI" sz="2400" i="1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fi-FI" sz="2400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 = </a:t>
            </a:r>
            <a:r>
              <a:rPr lang="fi-FI" sz="2400" i="1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c</a:t>
            </a:r>
            <a:r>
              <a:rPr lang="fi-FI" sz="2400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= </a:t>
            </a:r>
            <a:r>
              <a:rPr lang="fi-FI" sz="2400" i="1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fi-FI" sz="2400" i="1" baseline="30000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e</a:t>
            </a:r>
            <a:r>
              <a:rPr lang="fi-FI" sz="2400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mod </a:t>
            </a:r>
            <a:r>
              <a:rPr lang="fi-FI" sz="2400" i="1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n</a:t>
            </a:r>
            <a:r>
              <a:rPr lang="fi-FI" sz="2400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		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				</a:t>
            </a:r>
            <a:endParaRPr lang="en-US" sz="2400" dirty="0"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0" marR="0" indent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	Dekripsi:  </a:t>
            </a:r>
            <a:r>
              <a:rPr lang="fi-FI" sz="2400" i="1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</a:t>
            </a:r>
            <a:r>
              <a:rPr lang="fi-FI" sz="2400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(</a:t>
            </a:r>
            <a:r>
              <a:rPr lang="fi-FI" sz="2400" i="1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c</a:t>
            </a:r>
            <a:r>
              <a:rPr lang="fi-FI" sz="2400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 = </a:t>
            </a:r>
            <a:r>
              <a:rPr lang="fi-FI" sz="2400" i="1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fi-FI" sz="2400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= </a:t>
            </a:r>
            <a:r>
              <a:rPr lang="fi-FI" sz="2400" i="1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c</a:t>
            </a:r>
            <a:r>
              <a:rPr lang="fi-FI" sz="2400" i="1" baseline="30000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</a:t>
            </a:r>
            <a:r>
              <a:rPr lang="fi-FI" sz="2400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mod </a:t>
            </a:r>
            <a:r>
              <a:rPr lang="fi-FI" sz="2400" i="1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n</a:t>
            </a:r>
            <a:r>
              <a:rPr lang="fi-FI" sz="2400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	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				</a:t>
            </a:r>
            <a:endParaRPr lang="en-US" sz="2400" dirty="0"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r>
              <a:rPr lang="en-US" sz="2400" dirty="0" err="1"/>
              <a:t>Misalkan</a:t>
            </a:r>
            <a:r>
              <a:rPr lang="en-US" sz="2400" dirty="0"/>
              <a:t> </a:t>
            </a:r>
          </a:p>
          <a:p>
            <a:pPr marL="0" indent="0">
              <a:buNone/>
            </a:pP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	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plainteks</a:t>
            </a:r>
            <a:r>
              <a:rPr lang="en-US" sz="2400" dirty="0">
                <a:ea typeface="MS Mincho" panose="02020609040205080304" pitchFamily="49" charset="-128"/>
                <a:cs typeface="Times New Roman" panose="02020603050405020304" pitchFamily="18" charset="0"/>
              </a:rPr>
              <a:t>: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en-US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 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dan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en-US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,</a:t>
            </a:r>
          </a:p>
          <a:p>
            <a:pPr marL="0" indent="0">
              <a:buNone/>
            </a:pPr>
            <a:r>
              <a:rPr lang="en-US" sz="2400" dirty="0">
                <a:ea typeface="MS Mincho" panose="02020609040205080304" pitchFamily="49" charset="-128"/>
                <a:cs typeface="Times New Roman" panose="02020603050405020304" pitchFamily="18" charset="0"/>
              </a:rPr>
              <a:t>	</a:t>
            </a:r>
            <a:r>
              <a:rPr lang="en-US" sz="2400" dirty="0" err="1">
                <a:ea typeface="MS Mincho" panose="02020609040205080304" pitchFamily="49" charset="-128"/>
                <a:cs typeface="Times New Roman" panose="02020603050405020304" pitchFamily="18" charset="0"/>
              </a:rPr>
              <a:t>cipherteks</a:t>
            </a:r>
            <a:r>
              <a:rPr lang="en-US" sz="2400" dirty="0">
                <a:ea typeface="MS Mincho" panose="02020609040205080304" pitchFamily="49" charset="-128"/>
                <a:cs typeface="Times New Roman" panose="02020603050405020304" pitchFamily="18" charset="0"/>
              </a:rPr>
              <a:t>: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c</a:t>
            </a:r>
            <a:r>
              <a:rPr lang="en-US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dan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c</a:t>
            </a:r>
            <a:r>
              <a:rPr lang="en-US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1800" i="1" dirty="0">
                <a:effectLst/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	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E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(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en-US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 =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c</a:t>
            </a:r>
            <a:r>
              <a:rPr lang="en-US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=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en-US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</a:t>
            </a:r>
            <a:r>
              <a:rPr lang="en-US" sz="2400" i="1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e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mod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</a:p>
          <a:p>
            <a:pPr marL="0" indent="0">
              <a:buNone/>
            </a:pP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	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E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(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en-US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 =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c</a:t>
            </a:r>
            <a:r>
              <a:rPr lang="en-US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=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en-US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en-US" sz="2400" i="1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e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mod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n</a:t>
            </a:r>
            <a:r>
              <a:rPr lang="en-US" sz="2400" i="1" dirty="0"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/>
              <a:t>   	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7BC79D1-C381-4A23-A8F1-1A415203DB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5456E-6330-4C22-A2A2-DDAF7079A066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436396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999710-7A7C-4B4F-BED5-33F6C81FC3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40080"/>
            <a:ext cx="10515600" cy="5536883"/>
          </a:xfrm>
        </p:spPr>
        <p:txBody>
          <a:bodyPr>
            <a:normAutofit/>
          </a:bodyPr>
          <a:lstStyle/>
          <a:p>
            <a:pPr marL="0" marR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Kalikan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kedua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cipherteks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:</a:t>
            </a:r>
          </a:p>
          <a:p>
            <a:pPr marL="0" marR="0" indent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	E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(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fi-FI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 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E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(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fi-FI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 =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c</a:t>
            </a:r>
            <a:r>
              <a:rPr lang="fi-FI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c</a:t>
            </a:r>
            <a:r>
              <a:rPr lang="fi-FI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=  (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fi-FI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</a:t>
            </a:r>
            <a:r>
              <a:rPr lang="fi-FI" sz="2400" i="1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e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mod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n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(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fi-FI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fi-FI" sz="2400" i="1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e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mod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n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 </a:t>
            </a:r>
            <a:endParaRPr lang="en-US" sz="2400" dirty="0"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1141095" marR="0" indent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    		           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= (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fi-FI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 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fi-FI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</a:t>
            </a:r>
            <a:r>
              <a:rPr lang="fi-FI" sz="2400" i="1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e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mod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n		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	</a:t>
            </a:r>
            <a:endParaRPr lang="en-US" sz="2400" dirty="0"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0" marR="0" indent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   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Sedangkan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E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(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en-US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en-US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 = (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en-US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 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en-US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</a:t>
            </a:r>
            <a:r>
              <a:rPr lang="en-US" sz="2400" i="1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e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mod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. </a:t>
            </a:r>
          </a:p>
          <a:p>
            <a:pPr algn="just">
              <a:lnSpc>
                <a:spcPct val="115000"/>
              </a:lnSpc>
              <a:spcBef>
                <a:spcPts val="0"/>
              </a:spcBef>
            </a:pPr>
            <a:endParaRPr lang="en-US" sz="2400" dirty="0"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Bef>
                <a:spcPts val="0"/>
              </a:spcBef>
            </a:pP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Hasil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ini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memperlihatkan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bahwa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algoritma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RSA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memiliki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sifat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multiplikatif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yaitu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</a:p>
          <a:p>
            <a:pPr marL="0" indent="0">
              <a:buNone/>
            </a:pP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	E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(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en-US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en-US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 =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E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(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en-US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 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E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(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en-US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 	</a:t>
            </a:r>
          </a:p>
          <a:p>
            <a:pPr marL="0" indent="0">
              <a:buNone/>
            </a:pPr>
            <a:endParaRPr lang="en-US" sz="2400" dirty="0"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Sekarang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akan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ditunjukkan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bahwa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hasil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dekripsi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terhadap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c</a:t>
            </a:r>
            <a:r>
              <a:rPr lang="en-US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c</a:t>
            </a:r>
            <a:r>
              <a:rPr lang="en-US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sama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dengan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perkalian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kedua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plainteksnya</a:t>
            </a:r>
            <a:r>
              <a:rPr lang="en-US" sz="2400" dirty="0">
                <a:ea typeface="MS Mincho" panose="02020609040205080304" pitchFamily="49" charset="-128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ea typeface="MS Mincho" panose="02020609040205080304" pitchFamily="49" charset="-128"/>
                <a:cs typeface="Times New Roman" panose="02020603050405020304" pitchFamily="18" charset="0"/>
              </a:rPr>
              <a:t>yaitu</a:t>
            </a:r>
            <a:endParaRPr lang="en-US" sz="2400" dirty="0"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	</a:t>
            </a:r>
            <a:r>
              <a:rPr lang="en-US" sz="1800" i="1" dirty="0">
                <a:effectLst/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(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c</a:t>
            </a:r>
            <a:r>
              <a:rPr lang="en-US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c</a:t>
            </a:r>
            <a:r>
              <a:rPr lang="en-US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 = (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en-US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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en-US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 mod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. 	</a:t>
            </a:r>
            <a:endParaRPr lang="en-US" sz="2400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ACF1D03-3206-4C1D-B3ED-84AA2B2F7F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5456E-6330-4C22-A2A2-DDAF7079A066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43593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2256</TotalTime>
  <Words>4659</Words>
  <Application>Microsoft Office PowerPoint</Application>
  <PresentationFormat>Widescreen</PresentationFormat>
  <Paragraphs>413</Paragraphs>
  <Slides>44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44</vt:i4>
      </vt:variant>
    </vt:vector>
  </HeadingPairs>
  <TitlesOfParts>
    <vt:vector size="53" baseType="lpstr">
      <vt:lpstr>MS Mincho</vt:lpstr>
      <vt:lpstr>Arial</vt:lpstr>
      <vt:lpstr>Calibri</vt:lpstr>
      <vt:lpstr>Calibri Light</vt:lpstr>
      <vt:lpstr>Courier New</vt:lpstr>
      <vt:lpstr>Georgia</vt:lpstr>
      <vt:lpstr>Times New Roman</vt:lpstr>
      <vt:lpstr>Office Theme</vt:lpstr>
      <vt:lpstr>Equation.3</vt:lpstr>
      <vt:lpstr>Enkripsi Homomorfik </vt:lpstr>
      <vt:lpstr>PowerPoint Presentation</vt:lpstr>
      <vt:lpstr>Komputasi pada cipherteks</vt:lpstr>
      <vt:lpstr>Enkripsi Homomorfik (EH)</vt:lpstr>
      <vt:lpstr>Homomorfik aditif vs Homomorfik multiplikatif</vt:lpstr>
      <vt:lpstr>Jenis-jenis enkripsi homomorfik</vt:lpstr>
      <vt:lpstr>Enkripsi homomorfik sebagian</vt:lpstr>
      <vt:lpstr>Enkripsi Homomorfik dengan Algoritma RSA</vt:lpstr>
      <vt:lpstr>PowerPoint Presentation</vt:lpstr>
      <vt:lpstr>PowerPoint Presentation</vt:lpstr>
      <vt:lpstr>PowerPoint Presentation</vt:lpstr>
      <vt:lpstr>Enkripsi Homomorfik dengan Algoritma ElGamal</vt:lpstr>
      <vt:lpstr>PowerPoint Presentation</vt:lpstr>
      <vt:lpstr>PowerPoint Presentation</vt:lpstr>
      <vt:lpstr>Enkripsi Homomorfik dengan Algoritma Paillier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Penggunaan Enkripsi Homomorfik Algoritma Paillier di dalam E-voting </vt:lpstr>
      <vt:lpstr>PowerPoint Presentation</vt:lpstr>
      <vt:lpstr>PowerPoint Presentation</vt:lpstr>
      <vt:lpstr>PowerPoint Presentation</vt:lpstr>
      <vt:lpstr>Enkripsi Homomorfik Penuh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Homomorphic Encryption di dalam Cloud  Cryptography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Rinaldi Munir</dc:creator>
  <cp:lastModifiedBy>Dr. Ir. Rinaldi, M.T.</cp:lastModifiedBy>
  <cp:revision>36</cp:revision>
  <dcterms:created xsi:type="dcterms:W3CDTF">2021-02-04T05:59:44Z</dcterms:created>
  <dcterms:modified xsi:type="dcterms:W3CDTF">2026-05-08T08:48:44Z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38b525e5-f3da-4501-8f1e-526b6769fc56_Enabled">
    <vt:lpwstr>true</vt:lpwstr>
  </property>
  <property fmtid="{D5CDD505-2E9C-101B-9397-08002B2CF9AE}" pid="3" name="MSIP_Label_38b525e5-f3da-4501-8f1e-526b6769fc56_SetDate">
    <vt:lpwstr>2023-04-09T06:29:02Z</vt:lpwstr>
  </property>
  <property fmtid="{D5CDD505-2E9C-101B-9397-08002B2CF9AE}" pid="4" name="MSIP_Label_38b525e5-f3da-4501-8f1e-526b6769fc56_Method">
    <vt:lpwstr>Standard</vt:lpwstr>
  </property>
  <property fmtid="{D5CDD505-2E9C-101B-9397-08002B2CF9AE}" pid="5" name="MSIP_Label_38b525e5-f3da-4501-8f1e-526b6769fc56_Name">
    <vt:lpwstr>defa4170-0d19-0005-0004-bc88714345d2</vt:lpwstr>
  </property>
  <property fmtid="{D5CDD505-2E9C-101B-9397-08002B2CF9AE}" pid="6" name="MSIP_Label_38b525e5-f3da-4501-8f1e-526b6769fc56_SiteId">
    <vt:lpwstr>db6e1183-4c65-405c-82ce-7cd53fa6e9dc</vt:lpwstr>
  </property>
  <property fmtid="{D5CDD505-2E9C-101B-9397-08002B2CF9AE}" pid="7" name="MSIP_Label_38b525e5-f3da-4501-8f1e-526b6769fc56_ActionId">
    <vt:lpwstr>a5174328-b3ae-4b68-9310-c6310c66856d</vt:lpwstr>
  </property>
  <property fmtid="{D5CDD505-2E9C-101B-9397-08002B2CF9AE}" pid="8" name="MSIP_Label_38b525e5-f3da-4501-8f1e-526b6769fc56_ContentBits">
    <vt:lpwstr>0</vt:lpwstr>
  </property>
</Properties>
</file>