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7" r:id="rId2"/>
    <p:sldId id="302" r:id="rId3"/>
    <p:sldId id="368" r:id="rId4"/>
    <p:sldId id="358" r:id="rId5"/>
    <p:sldId id="359" r:id="rId6"/>
    <p:sldId id="360" r:id="rId7"/>
    <p:sldId id="350" r:id="rId8"/>
    <p:sldId id="357" r:id="rId9"/>
    <p:sldId id="281" r:id="rId10"/>
    <p:sldId id="283" r:id="rId11"/>
    <p:sldId id="361" r:id="rId12"/>
    <p:sldId id="258" r:id="rId13"/>
    <p:sldId id="284" r:id="rId14"/>
    <p:sldId id="262" r:id="rId15"/>
    <p:sldId id="263" r:id="rId16"/>
    <p:sldId id="265" r:id="rId17"/>
    <p:sldId id="269" r:id="rId18"/>
    <p:sldId id="267" r:id="rId19"/>
    <p:sldId id="373" r:id="rId20"/>
    <p:sldId id="374" r:id="rId21"/>
    <p:sldId id="294" r:id="rId22"/>
    <p:sldId id="280" r:id="rId23"/>
    <p:sldId id="369" r:id="rId24"/>
    <p:sldId id="363" r:id="rId25"/>
    <p:sldId id="364" r:id="rId26"/>
    <p:sldId id="296" r:id="rId27"/>
    <p:sldId id="297" r:id="rId28"/>
    <p:sldId id="365" r:id="rId29"/>
    <p:sldId id="299" r:id="rId30"/>
    <p:sldId id="366" r:id="rId31"/>
    <p:sldId id="367" r:id="rId32"/>
    <p:sldId id="287" r:id="rId33"/>
    <p:sldId id="288" r:id="rId34"/>
    <p:sldId id="272" r:id="rId35"/>
    <p:sldId id="362" r:id="rId36"/>
    <p:sldId id="279" r:id="rId37"/>
    <p:sldId id="266" r:id="rId38"/>
    <p:sldId id="274" r:id="rId39"/>
    <p:sldId id="271" r:id="rId40"/>
    <p:sldId id="304" r:id="rId41"/>
    <p:sldId id="275" r:id="rId42"/>
    <p:sldId id="277" r:id="rId43"/>
    <p:sldId id="370" r:id="rId44"/>
    <p:sldId id="371" r:id="rId45"/>
    <p:sldId id="372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D3E7C-B4D0-4B68-97AF-1F5A075C94AC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C055D-FFDE-4AD9-BF4D-AD85E71CD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743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8F4B3FC0-A17A-3EB9-43D1-2B1470A19D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18FC9DC-C2F4-4CB1-9C5F-7A8D25A6F519}" type="slidenum">
              <a:rPr lang="en-US" altLang="en-US" sz="1200"/>
              <a:pPr/>
              <a:t>21</a:t>
            </a:fld>
            <a:endParaRPr lang="en-US" altLang="en-US" sz="12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C6F57B75-C192-E17A-B086-3F9E6ED1AE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79D8F6F6-D7D7-111A-581B-F5E4A76FB7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48" tIns="0" rIns="19048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000" i="1"/>
              <a:t>52</a:t>
            </a:r>
          </a:p>
        </p:txBody>
      </p:sp>
      <p:sp>
        <p:nvSpPr>
          <p:cNvPr id="17413" name="Rectangle 4">
            <a:extLst>
              <a:ext uri="{FF2B5EF4-FFF2-40B4-BE49-F238E27FC236}">
                <a16:creationId xmlns:a16="http://schemas.microsoft.com/office/drawing/2014/main" id="{A508414D-22B4-0637-2259-79E78E8BD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4" name="Rectangle 5">
            <a:extLst>
              <a:ext uri="{FF2B5EF4-FFF2-40B4-BE49-F238E27FC236}">
                <a16:creationId xmlns:a16="http://schemas.microsoft.com/office/drawing/2014/main" id="{C8694B14-BE2B-A796-2090-BE2737E56F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5" name="Rectangle 6">
            <a:extLst>
              <a:ext uri="{FF2B5EF4-FFF2-40B4-BE49-F238E27FC236}">
                <a16:creationId xmlns:a16="http://schemas.microsoft.com/office/drawing/2014/main" id="{F0921549-5DD6-D821-B35F-573180969F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1788" y="676275"/>
            <a:ext cx="6137275" cy="3452813"/>
          </a:xfrm>
          <a:ln w="12700" cap="flat">
            <a:solidFill>
              <a:schemeClr val="tx1"/>
            </a:solidFill>
          </a:ln>
        </p:spPr>
      </p:sp>
      <p:sp>
        <p:nvSpPr>
          <p:cNvPr id="17416" name="Rectangle 7">
            <a:extLst>
              <a:ext uri="{FF2B5EF4-FFF2-40B4-BE49-F238E27FC236}">
                <a16:creationId xmlns:a16="http://schemas.microsoft.com/office/drawing/2014/main" id="{0182D9FD-4EF3-BAED-4A13-906303928F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6938" y="4354513"/>
            <a:ext cx="508317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0" tIns="44446" rIns="90480" bIns="44446"/>
          <a:lstStyle/>
          <a:p>
            <a:pPr>
              <a:lnSpc>
                <a:spcPct val="89000"/>
              </a:lnSpc>
              <a:spcBef>
                <a:spcPct val="0"/>
              </a:spcBef>
            </a:pPr>
            <a:endParaRPr lang="en-US" altLang="en-US" sz="24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C2E3B3FF-FBD6-C870-CA06-1C60B20B26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7430529-BBFE-4025-974B-76CA4413176B}" type="slidenum">
              <a:rPr lang="en-US" altLang="en-US" sz="1200"/>
              <a:pPr/>
              <a:t>22</a:t>
            </a:fld>
            <a:endParaRPr lang="en-US" altLang="en-US" sz="12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5D924510-FCBA-7B08-91E7-496F6A9564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2188" cy="3416300"/>
          </a:xfrm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B46D4715-021D-8267-47DF-5A0EC9D21B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7413" y="4346575"/>
            <a:ext cx="508317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Server “</a:t>
            </a:r>
            <a:r>
              <a:rPr lang="en-US" altLang="en-US" i="1"/>
              <a:t>Hello Request</a:t>
            </a:r>
            <a:r>
              <a:rPr lang="en-US" altLang="en-US"/>
              <a:t>”- ask client to restart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hello includes some random data for creating the master secret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60826BD9-EB80-21CC-5C6D-200995A3C9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DEDDB0B-5FE4-49EF-ADE3-0353A837A543}" type="slidenum">
              <a:rPr lang="en-US" altLang="en-US" sz="1200"/>
              <a:pPr/>
              <a:t>24</a:t>
            </a:fld>
            <a:endParaRPr lang="en-US" altLang="en-US" sz="12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C3F2AA6F-C25D-E761-DB12-D3C3393B90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0217E303-4928-D49E-DA82-8004DD462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48" tIns="0" rIns="19048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000" i="1"/>
              <a:t>52</a:t>
            </a:r>
          </a:p>
        </p:txBody>
      </p:sp>
      <p:sp>
        <p:nvSpPr>
          <p:cNvPr id="21509" name="Rectangle 4">
            <a:extLst>
              <a:ext uri="{FF2B5EF4-FFF2-40B4-BE49-F238E27FC236}">
                <a16:creationId xmlns:a16="http://schemas.microsoft.com/office/drawing/2014/main" id="{4B7F7217-B258-08E6-C63C-7F359EFE3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0" name="Rectangle 5">
            <a:extLst>
              <a:ext uri="{FF2B5EF4-FFF2-40B4-BE49-F238E27FC236}">
                <a16:creationId xmlns:a16="http://schemas.microsoft.com/office/drawing/2014/main" id="{94DB2571-2C6E-F7B9-91CA-1E3C128DAC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1" name="Rectangle 6">
            <a:extLst>
              <a:ext uri="{FF2B5EF4-FFF2-40B4-BE49-F238E27FC236}">
                <a16:creationId xmlns:a16="http://schemas.microsoft.com/office/drawing/2014/main" id="{A4909B78-2BC5-CE7F-5E07-6FCDF69C43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1788" y="676275"/>
            <a:ext cx="6137275" cy="3452813"/>
          </a:xfrm>
          <a:ln w="12700" cap="flat">
            <a:solidFill>
              <a:schemeClr val="tx1"/>
            </a:solidFill>
          </a:ln>
        </p:spPr>
      </p:sp>
      <p:sp>
        <p:nvSpPr>
          <p:cNvPr id="21512" name="Rectangle 7">
            <a:extLst>
              <a:ext uri="{FF2B5EF4-FFF2-40B4-BE49-F238E27FC236}">
                <a16:creationId xmlns:a16="http://schemas.microsoft.com/office/drawing/2014/main" id="{3B2843E7-A102-7103-6881-AAF318006F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6938" y="4354513"/>
            <a:ext cx="508317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0" tIns="44446" rIns="90480" bIns="44446"/>
          <a:lstStyle/>
          <a:p>
            <a:pPr>
              <a:lnSpc>
                <a:spcPct val="89000"/>
              </a:lnSpc>
              <a:spcBef>
                <a:spcPct val="0"/>
              </a:spcBef>
            </a:pPr>
            <a:endParaRPr lang="en-US" altLang="en-US" sz="24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86E262D2-81DE-4BBE-7580-70D4E3F58E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F362796-DC94-497A-9FEA-D7F6B2DDE8A6}" type="slidenum">
              <a:rPr lang="en-US" altLang="en-US" sz="1200"/>
              <a:pPr/>
              <a:t>26</a:t>
            </a:fld>
            <a:endParaRPr lang="en-US" altLang="en-US" sz="120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803BF6AC-CA60-7637-3579-C892A97C4C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2188" cy="3416300"/>
          </a:xfrm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375F7A45-3E37-5458-1B66-CF8B908E86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7413" y="4346575"/>
            <a:ext cx="508317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PKCS standards from RSA for RSA certificates</a:t>
            </a:r>
          </a:p>
          <a:p>
            <a:pPr eaLnBrk="1" hangingPunct="1"/>
            <a:r>
              <a:rPr lang="en-US" altLang="en-US"/>
              <a:t>	PKCS #10 cert requests</a:t>
            </a:r>
          </a:p>
          <a:p>
            <a:pPr eaLnBrk="1" hangingPunct="1"/>
            <a:r>
              <a:rPr lang="en-US" altLang="en-US"/>
              <a:t>	PKCS #9 cert attributes</a:t>
            </a:r>
          </a:p>
          <a:p>
            <a:pPr eaLnBrk="1" hangingPunct="1"/>
            <a:r>
              <a:rPr lang="en-US" altLang="en-US"/>
              <a:t>	PKCS #7 cert chain format</a:t>
            </a:r>
          </a:p>
          <a:p>
            <a:pPr eaLnBrk="1" hangingPunct="1"/>
            <a:r>
              <a:rPr lang="en-US" altLang="en-US"/>
              <a:t>		application/x-pkcs7-mime</a:t>
            </a:r>
          </a:p>
          <a:p>
            <a:pPr eaLnBrk="1" hangingPunct="1"/>
            <a:r>
              <a:rPr lang="en-US" altLang="en-US"/>
              <a:t>		used to load CA chain into browser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B8CBFF6E-F3CE-438B-D003-43523DA945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09D4948-AD38-4591-B915-45524C54A072}" type="slidenum">
              <a:rPr lang="en-US" altLang="en-US" sz="1200"/>
              <a:pPr/>
              <a:t>27</a:t>
            </a:fld>
            <a:endParaRPr lang="en-US" altLang="en-US" sz="12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33A02920-E2A2-9575-92FA-E49CB694EE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2188" cy="3416300"/>
          </a:xfrm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4C8B1AB7-814B-7C67-87D5-E19EFAF393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7413" y="4346575"/>
            <a:ext cx="508317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C50E5AC7-4059-D0DC-9F9C-6E28282C26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E97F316-1D14-42A7-B850-088EBE2C0591}" type="slidenum">
              <a:rPr lang="en-US" altLang="en-US" sz="1200"/>
              <a:pPr/>
              <a:t>30</a:t>
            </a:fld>
            <a:endParaRPr lang="en-US" altLang="en-US" sz="120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5C7A0C3D-B6EC-029F-F608-424B2823B8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D13DDF1D-E810-63B5-98E9-FEB307A18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48" tIns="0" rIns="19048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000" i="1"/>
              <a:t>52</a:t>
            </a:r>
          </a:p>
        </p:txBody>
      </p:sp>
      <p:sp>
        <p:nvSpPr>
          <p:cNvPr id="30725" name="Rectangle 4">
            <a:extLst>
              <a:ext uri="{FF2B5EF4-FFF2-40B4-BE49-F238E27FC236}">
                <a16:creationId xmlns:a16="http://schemas.microsoft.com/office/drawing/2014/main" id="{5E37A17A-33C5-7724-BDAD-CDF295E0D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26" name="Rectangle 5">
            <a:extLst>
              <a:ext uri="{FF2B5EF4-FFF2-40B4-BE49-F238E27FC236}">
                <a16:creationId xmlns:a16="http://schemas.microsoft.com/office/drawing/2014/main" id="{5D75553B-BBE4-B314-F796-783F2231D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27" name="Rectangle 6">
            <a:extLst>
              <a:ext uri="{FF2B5EF4-FFF2-40B4-BE49-F238E27FC236}">
                <a16:creationId xmlns:a16="http://schemas.microsoft.com/office/drawing/2014/main" id="{3AD7E3E1-FCF4-1D21-09D0-C52EA25737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1788" y="676275"/>
            <a:ext cx="6137275" cy="3452813"/>
          </a:xfrm>
          <a:ln w="12700" cap="flat">
            <a:solidFill>
              <a:schemeClr val="tx1"/>
            </a:solidFill>
          </a:ln>
        </p:spPr>
      </p:sp>
      <p:sp>
        <p:nvSpPr>
          <p:cNvPr id="30728" name="Rectangle 7">
            <a:extLst>
              <a:ext uri="{FF2B5EF4-FFF2-40B4-BE49-F238E27FC236}">
                <a16:creationId xmlns:a16="http://schemas.microsoft.com/office/drawing/2014/main" id="{806773E2-FFA5-9228-C2A8-24D4BDE1CA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6938" y="4354513"/>
            <a:ext cx="508317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0" tIns="44446" rIns="90480" bIns="44446"/>
          <a:lstStyle/>
          <a:p>
            <a:pPr>
              <a:lnSpc>
                <a:spcPct val="89000"/>
              </a:lnSpc>
              <a:spcBef>
                <a:spcPct val="0"/>
              </a:spcBef>
            </a:pPr>
            <a:endParaRPr lang="en-US" altLang="en-US" sz="24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0E535CDF-C3B5-CB05-90CB-001EBCE83D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3FD2A0A-3F4B-4643-8830-9DE1E19725BB}" type="slidenum">
              <a:rPr lang="en-US" altLang="en-US" sz="1200"/>
              <a:pPr/>
              <a:t>31</a:t>
            </a:fld>
            <a:endParaRPr lang="en-US" altLang="en-US" sz="120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EFEE1B9B-992A-22E6-2547-282B3046EE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7D6A159F-8F3B-55F6-767D-ED59D6E29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48" tIns="0" rIns="19048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000" i="1"/>
              <a:t>52</a:t>
            </a:r>
          </a:p>
        </p:txBody>
      </p:sp>
      <p:sp>
        <p:nvSpPr>
          <p:cNvPr id="32773" name="Rectangle 4">
            <a:extLst>
              <a:ext uri="{FF2B5EF4-FFF2-40B4-BE49-F238E27FC236}">
                <a16:creationId xmlns:a16="http://schemas.microsoft.com/office/drawing/2014/main" id="{D499ACC9-1ABC-475C-8307-65E4113D6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774" name="Rectangle 5">
            <a:extLst>
              <a:ext uri="{FF2B5EF4-FFF2-40B4-BE49-F238E27FC236}">
                <a16:creationId xmlns:a16="http://schemas.microsoft.com/office/drawing/2014/main" id="{759AB4BD-4019-F5DB-76AD-96F99FBCF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775" name="Rectangle 6">
            <a:extLst>
              <a:ext uri="{FF2B5EF4-FFF2-40B4-BE49-F238E27FC236}">
                <a16:creationId xmlns:a16="http://schemas.microsoft.com/office/drawing/2014/main" id="{480838D6-300E-F043-FFA8-61B1E300D4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1788" y="676275"/>
            <a:ext cx="6137275" cy="3452813"/>
          </a:xfrm>
          <a:ln w="12700" cap="flat">
            <a:solidFill>
              <a:schemeClr val="tx1"/>
            </a:solidFill>
          </a:ln>
        </p:spPr>
      </p:sp>
      <p:sp>
        <p:nvSpPr>
          <p:cNvPr id="32776" name="Rectangle 7">
            <a:extLst>
              <a:ext uri="{FF2B5EF4-FFF2-40B4-BE49-F238E27FC236}">
                <a16:creationId xmlns:a16="http://schemas.microsoft.com/office/drawing/2014/main" id="{AC0CA422-93D2-BC19-A612-C42C96D0A0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6938" y="4354513"/>
            <a:ext cx="508317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0" tIns="44446" rIns="90480" bIns="44446"/>
          <a:lstStyle/>
          <a:p>
            <a:pPr>
              <a:lnSpc>
                <a:spcPct val="89000"/>
              </a:lnSpc>
              <a:spcBef>
                <a:spcPct val="0"/>
              </a:spcBef>
            </a:pPr>
            <a:endParaRPr lang="en-US" altLang="en-US" sz="24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40FEB1D9-596D-3535-A80D-2D75C3960E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A3A4A10-0004-41AF-B370-9B8C366C9334}" type="slidenum">
              <a:rPr lang="en-US" altLang="en-US" sz="1200"/>
              <a:pPr/>
              <a:t>32</a:t>
            </a:fld>
            <a:endParaRPr lang="en-US" altLang="en-US" sz="120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69004366-A7C9-3BAB-0A36-A4E11C1BD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585146DD-C277-7367-61A0-CC0AF7E27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48" tIns="0" rIns="19048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000" i="1"/>
              <a:t>52</a:t>
            </a:r>
          </a:p>
        </p:txBody>
      </p:sp>
      <p:sp>
        <p:nvSpPr>
          <p:cNvPr id="34821" name="Rectangle 4">
            <a:extLst>
              <a:ext uri="{FF2B5EF4-FFF2-40B4-BE49-F238E27FC236}">
                <a16:creationId xmlns:a16="http://schemas.microsoft.com/office/drawing/2014/main" id="{12548F03-4AA4-9FEE-9338-8425457A7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22" name="Rectangle 5">
            <a:extLst>
              <a:ext uri="{FF2B5EF4-FFF2-40B4-BE49-F238E27FC236}">
                <a16:creationId xmlns:a16="http://schemas.microsoft.com/office/drawing/2014/main" id="{43BA93B9-B429-486A-FA5A-3778392AD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23" name="Rectangle 6">
            <a:extLst>
              <a:ext uri="{FF2B5EF4-FFF2-40B4-BE49-F238E27FC236}">
                <a16:creationId xmlns:a16="http://schemas.microsoft.com/office/drawing/2014/main" id="{60092EFC-DEBC-2622-3C7A-F655B9B580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1788" y="676275"/>
            <a:ext cx="6137275" cy="3452813"/>
          </a:xfrm>
          <a:ln w="12700" cap="flat">
            <a:solidFill>
              <a:schemeClr val="tx1"/>
            </a:solidFill>
          </a:ln>
        </p:spPr>
      </p:sp>
      <p:sp>
        <p:nvSpPr>
          <p:cNvPr id="34824" name="Rectangle 7">
            <a:extLst>
              <a:ext uri="{FF2B5EF4-FFF2-40B4-BE49-F238E27FC236}">
                <a16:creationId xmlns:a16="http://schemas.microsoft.com/office/drawing/2014/main" id="{03D64C6C-B1ED-DA3F-4A9B-F9DB7D19B7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6938" y="4354513"/>
            <a:ext cx="508317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0" tIns="44446" rIns="90480" bIns="44446"/>
          <a:lstStyle/>
          <a:p>
            <a:pPr>
              <a:lnSpc>
                <a:spcPct val="89000"/>
              </a:lnSpc>
              <a:spcBef>
                <a:spcPct val="0"/>
              </a:spcBef>
            </a:pPr>
            <a:endParaRPr lang="en-US" altLang="en-US" sz="24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4F648688-A076-C7BF-A921-5D84B147C0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FA34D0E-0D5C-45A4-8521-45D500674BE5}" type="slidenum">
              <a:rPr lang="en-US" altLang="en-US" sz="1200"/>
              <a:pPr/>
              <a:t>33</a:t>
            </a:fld>
            <a:endParaRPr lang="en-US" altLang="en-US" sz="120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DA0E37E7-FC60-56B1-0053-5927B8D345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8F54CBF0-00F7-C1A0-A741-C54AC9C8E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48" tIns="0" rIns="19048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000" i="1"/>
              <a:t>52</a:t>
            </a:r>
          </a:p>
        </p:txBody>
      </p:sp>
      <p:sp>
        <p:nvSpPr>
          <p:cNvPr id="36869" name="Rectangle 4">
            <a:extLst>
              <a:ext uri="{FF2B5EF4-FFF2-40B4-BE49-F238E27FC236}">
                <a16:creationId xmlns:a16="http://schemas.microsoft.com/office/drawing/2014/main" id="{3A518FAE-0BC1-CEB9-7A66-17264B36C0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0" name="Rectangle 5">
            <a:extLst>
              <a:ext uri="{FF2B5EF4-FFF2-40B4-BE49-F238E27FC236}">
                <a16:creationId xmlns:a16="http://schemas.microsoft.com/office/drawing/2014/main" id="{B3118F85-852B-EC5C-6D08-DE9D5E5CAE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1" name="Rectangle 6">
            <a:extLst>
              <a:ext uri="{FF2B5EF4-FFF2-40B4-BE49-F238E27FC236}">
                <a16:creationId xmlns:a16="http://schemas.microsoft.com/office/drawing/2014/main" id="{43C3E2F0-96C2-3583-27C7-3D08E143C1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1788" y="676275"/>
            <a:ext cx="6137275" cy="3452813"/>
          </a:xfrm>
          <a:ln w="12700" cap="flat">
            <a:solidFill>
              <a:schemeClr val="tx1"/>
            </a:solidFill>
          </a:ln>
        </p:spPr>
      </p:sp>
      <p:sp>
        <p:nvSpPr>
          <p:cNvPr id="36872" name="Rectangle 7">
            <a:extLst>
              <a:ext uri="{FF2B5EF4-FFF2-40B4-BE49-F238E27FC236}">
                <a16:creationId xmlns:a16="http://schemas.microsoft.com/office/drawing/2014/main" id="{20B03900-22C0-A91F-1F3C-086E6181C0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6938" y="4354513"/>
            <a:ext cx="508317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0" tIns="44446" rIns="90480" bIns="44446"/>
          <a:lstStyle/>
          <a:p>
            <a:pPr>
              <a:lnSpc>
                <a:spcPct val="89000"/>
              </a:lnSpc>
              <a:spcBef>
                <a:spcPct val="0"/>
              </a:spcBef>
            </a:pPr>
            <a:endParaRPr lang="en-US" altLang="en-US" sz="24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C135F-0E04-4BA0-B7D9-61BC083F45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21293D-8D71-4C43-B617-F80FE1F842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BDFA3-460B-4F9E-A1A7-D9D2082D3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3442-28FC-4FFD-B7DE-6802CF398941}" type="datetime1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65EC76-D807-4027-BBB9-E9B6992FD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43C7DC-8935-41D6-ABD8-670541F0A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40DC-E756-4A0E-B320-0DE4298C5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524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57795-9B1D-4B08-B47E-B752D992B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9970B2-D945-4EB9-B441-274F12DB66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5F04F1-9637-444B-800A-FE02BC4B4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83BDA-63E3-47C0-949F-FF4E8E1EECDA}" type="datetime1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9C430-09EE-440F-BADA-C31033F54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B951E1-DCC5-438D-8431-394A1DC45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40DC-E756-4A0E-B320-0DE4298C5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94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B59257-4F81-4920-9923-2C659AEC4F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78F91C-FDAA-467F-AF6B-E4952C9AB9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9849A0-8E9C-4205-801A-688BE2FEE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47C70-AAD2-4FC5-BCD7-5C2BF77411E2}" type="datetime1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AD976-2068-4308-9520-AC66ADF21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7B0F80-B7F9-460D-8E6F-C1A2896B3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40DC-E756-4A0E-B320-0DE4298C5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822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68E5D-77BD-46DD-A262-8E2F3AA73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53921-9A0D-4F5D-BBF8-C66ED3FA4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69D15C-583B-4E82-BCFB-CEEE3915A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F0B0-D28B-4725-9BDE-24E0436E7BB9}" type="datetime1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AE2270-B443-4015-AEB0-DCE7BEDF0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81C84A-0431-40E5-A338-850FA6D0B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40DC-E756-4A0E-B320-0DE4298C5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75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8DC1C-3B18-4AC5-9353-F7321CFAF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278CD0-7A60-4825-A977-1174A8B246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52BE39-80FA-4B7D-81E5-E4A0B54ED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668-DA7A-45DB-9CFE-3E7149482F8B}" type="datetime1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6D4370-0DAC-4A0C-AFC0-35510A276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A8695F-BB96-471F-BCE0-7C059F3D5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40DC-E756-4A0E-B320-0DE4298C5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886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A645D-7FE4-4C12-9BCD-A0E15D2BC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B9C98-9A22-4538-B42C-BE2388441E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478925-A398-4B02-A151-90E3D148EC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59DDF9-7EB2-4F32-A2DC-BE3044BDE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D3D9-32E5-418E-B33E-B8B009B440F6}" type="datetime1">
              <a:rPr lang="en-US" smtClean="0"/>
              <a:t>11/17/2025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CF7B09-78E4-4BE6-A4E8-ACEDA2347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B0A344-668E-41F9-8199-DA5CABF80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40DC-E756-4A0E-B320-0DE4298C5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31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4F39A-0E01-4AC7-9C2C-1F97032E2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42ED48-EEA8-4E25-BC01-AE6BCF3A80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C6E5C2-4084-4B63-B25B-1911286D76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C96DAA-74E4-422F-89EA-9FA5C3302F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5FA47F-D01A-4661-932A-E12A289861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E4351B-A3D3-47E0-99D3-7739433FA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E1DB7-DA81-4D48-888F-99E3B062CC89}" type="datetime1">
              <a:rPr lang="en-US" smtClean="0"/>
              <a:t>11/17/2025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08C2A2-CD66-4CE7-8313-CFB91271F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C26DE9-A800-43B6-861A-FCE5CEB6D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40DC-E756-4A0E-B320-0DE4298C5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419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9349B-66F3-49BF-87F0-FD67EBD86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9DCAD1-4B3C-4140-87C8-C8A0D8758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47E2F-EA00-47B6-8230-DFE556893996}" type="datetime1">
              <a:rPr lang="en-US" smtClean="0"/>
              <a:t>11/17/2025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BA2D30-4CE4-47C2-8370-2DB028FE5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9A2A9B-2E30-4BC9-BB7D-9F1A8916A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40DC-E756-4A0E-B320-0DE4298C5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241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F2CBCB-2285-455E-8890-33F120802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64D67-417E-4A43-8C5E-4DBF13740D8E}" type="datetime1">
              <a:rPr lang="en-US" smtClean="0"/>
              <a:t>11/17/2025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E0FFA9-A6D3-44F1-88B7-AB4A594B1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29EC9B-AC07-4430-A733-69A278F7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40DC-E756-4A0E-B320-0DE4298C5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9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92E6B-379B-4F09-9EB3-BAC495063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EACB6-1FFB-4144-8BA6-89E8519FA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798036-B295-4B3A-9E3C-715A896EC0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12031C-BCAF-41F5-8E7A-D90E9D551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A74FD-2E57-494D-A265-21C7A4DE19D2}" type="datetime1">
              <a:rPr lang="en-US" smtClean="0"/>
              <a:t>11/17/2025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269DA9-7E7C-40B4-B65B-B1CF65EEF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6F073F-AA30-443E-B64C-F88CE4282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40DC-E756-4A0E-B320-0DE4298C5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8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A7F26-257D-4E38-9D42-F3EA38B13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14F717-1EA7-461F-A702-009BCC8A82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92DEAB-1C70-4BCB-B5A0-2CD1B1B623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C880A1-521B-4D94-B39D-58407AECB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E4C8-DC21-4BCF-952A-F3688B1BECA2}" type="datetime1">
              <a:rPr lang="en-US" smtClean="0"/>
              <a:t>11/17/2025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998A77-685E-49DE-8955-FAEA7296D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480700-4C12-48F2-96F9-9EE6A5B94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40DC-E756-4A0E-B320-0DE4298C5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16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4D8FC4-D7C7-4CBD-BD0D-F78E9AB59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9AAEF8-AD3E-4A62-9A10-702E753002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8B793-B904-43EA-B432-0D25F1905B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B5B40-8BB5-490C-8857-DB82B980592E}" type="datetime1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0B02D6-A5C2-4C32-BA94-8CC6B11DDC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CB8252-7F3B-4EDB-BF1D-592D37CFB6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A40DC-E756-4A0E-B320-0DE4298C5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yokonfig.com/2021/12/pengertian-tcpip-beserta-fungsi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ssl.org/" TargetMode="External"/><Relationship Id="rId2" Type="http://schemas.openxmlformats.org/officeDocument/2006/relationships/hyperlink" Target="http://www.ietf.org/rfc/rfc2246.txt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etf.org/rfc/rfc22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openssl.org/3.5/man1/openssl/?utm_source=chatgpt.co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F3A1F6FD-4D25-4658-B5BA-A0FD89FE122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11300" y="2293257"/>
            <a:ext cx="9867900" cy="162834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i="1" dirty="0">
                <a:latin typeface="+mn-lt"/>
                <a:cs typeface="Times New Roman" panose="02020603050405020304" pitchFamily="18" charset="0"/>
              </a:rPr>
              <a:t>Secure Socket Layer (SSL) dan</a:t>
            </a:r>
            <a:br>
              <a:rPr lang="en-US" altLang="en-US" b="1" i="1" dirty="0">
                <a:latin typeface="+mn-lt"/>
                <a:cs typeface="Times New Roman" panose="02020603050405020304" pitchFamily="18" charset="0"/>
              </a:rPr>
            </a:br>
            <a:r>
              <a:rPr lang="en-US" altLang="en-US" b="1" i="1" dirty="0">
                <a:latin typeface="+mn-lt"/>
                <a:cs typeface="Times New Roman" panose="02020603050405020304" pitchFamily="18" charset="0"/>
              </a:rPr>
              <a:t>Transport Layer Security (TLS)</a:t>
            </a:r>
            <a:endParaRPr lang="en-GB" altLang="en-US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60B4C1A-BAC7-4639-B67B-76D41A0532EA}"/>
              </a:ext>
            </a:extLst>
          </p:cNvPr>
          <p:cNvSpPr txBox="1">
            <a:spLocks/>
          </p:cNvSpPr>
          <p:nvPr/>
        </p:nvSpPr>
        <p:spPr bwMode="auto">
          <a:xfrm>
            <a:off x="1951831" y="4167821"/>
            <a:ext cx="7924800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defRPr/>
            </a:pPr>
            <a:r>
              <a:rPr lang="en-US" b="1" kern="0" dirty="0"/>
              <a:t>Oleh: Rinaldi Munir</a:t>
            </a:r>
          </a:p>
          <a:p>
            <a:pPr algn="ctr">
              <a:defRPr/>
            </a:pPr>
            <a:endParaRPr lang="en-US" kern="0" dirty="0"/>
          </a:p>
          <a:p>
            <a:pPr algn="ctr">
              <a:defRPr/>
            </a:pPr>
            <a:r>
              <a:rPr lang="en-US" kern="0" dirty="0"/>
              <a:t>Program Studi Teknik </a:t>
            </a:r>
            <a:r>
              <a:rPr lang="en-US" kern="0" dirty="0" err="1"/>
              <a:t>Informatika</a:t>
            </a:r>
            <a:endParaRPr lang="en-US" kern="0" dirty="0"/>
          </a:p>
          <a:p>
            <a:pPr algn="ctr">
              <a:defRPr/>
            </a:pPr>
            <a:r>
              <a:rPr lang="en-US" kern="0" dirty="0" err="1"/>
              <a:t>Sekolah</a:t>
            </a:r>
            <a:r>
              <a:rPr lang="en-US" kern="0" dirty="0"/>
              <a:t> Teknik Elektro dan </a:t>
            </a:r>
            <a:r>
              <a:rPr lang="en-US" kern="0" dirty="0" err="1"/>
              <a:t>Informatika</a:t>
            </a:r>
            <a:endParaRPr lang="en-US" kern="0" dirty="0"/>
          </a:p>
          <a:p>
            <a:pPr algn="ctr">
              <a:defRPr/>
            </a:pPr>
            <a:r>
              <a:rPr lang="en-US" kern="0" dirty="0"/>
              <a:t>ITB - 2025</a:t>
            </a:r>
          </a:p>
          <a:p>
            <a:pPr algn="ctr">
              <a:defRPr/>
            </a:pPr>
            <a:endParaRPr lang="en-US" kern="0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C98032EF-3DB6-4550-8096-A607718E952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759517" y="1452425"/>
            <a:ext cx="8001000" cy="644525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Bahan </a:t>
            </a:r>
            <a:r>
              <a:rPr lang="en-US" altLang="en-US" dirty="0" err="1">
                <a:solidFill>
                  <a:srgbClr val="000000"/>
                </a:solidFill>
              </a:rPr>
              <a:t>kuliah</a:t>
            </a:r>
            <a:r>
              <a:rPr lang="en-US" altLang="en-US" dirty="0">
                <a:solidFill>
                  <a:srgbClr val="000000"/>
                </a:solidFill>
              </a:rPr>
              <a:t> IF4020 Kriptografi</a:t>
            </a: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08A12B-E1FC-6DF0-068A-7E87E8D25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40DC-E756-4A0E-B320-0DE4298C5A2D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F949414-86B7-8712-38A1-C300C803CF9E}"/>
              </a:ext>
            </a:extLst>
          </p:cNvPr>
          <p:cNvSpPr/>
          <p:nvPr/>
        </p:nvSpPr>
        <p:spPr>
          <a:xfrm>
            <a:off x="847073" y="1509823"/>
            <a:ext cx="1034890" cy="1467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3D47D8-2E59-983C-A700-1AFFBFA6A4DF}"/>
              </a:ext>
            </a:extLst>
          </p:cNvPr>
          <p:cNvSpPr/>
          <p:nvPr/>
        </p:nvSpPr>
        <p:spPr>
          <a:xfrm>
            <a:off x="10590028" y="1509823"/>
            <a:ext cx="1392855" cy="1467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706F7FA0-900C-B255-D9F5-79451A6E1A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314" y="629247"/>
            <a:ext cx="7437363" cy="52805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46148DC-D671-37F6-4CC6-F6FDF2F2A525}"/>
              </a:ext>
            </a:extLst>
          </p:cNvPr>
          <p:cNvSpPr txBox="1"/>
          <p:nvPr/>
        </p:nvSpPr>
        <p:spPr>
          <a:xfrm>
            <a:off x="2189406" y="6228753"/>
            <a:ext cx="883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https://www.ayokonfig.com/2021/12/pengertian-tcpip-beserta-fungsi.html</a:t>
            </a:r>
            <a:r>
              <a:rPr lang="en-US" dirty="0"/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195C38-CEB4-04D6-FB70-13A02113A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40DC-E756-4A0E-B320-0DE4298C5A2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253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>
            <a:extLst>
              <a:ext uri="{FF2B5EF4-FFF2-40B4-BE49-F238E27FC236}">
                <a16:creationId xmlns:a16="http://schemas.microsoft.com/office/drawing/2014/main" id="{4564A6A3-F1FD-479C-B4F1-DC1D01D425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4703" y="1417982"/>
            <a:ext cx="10525540" cy="532306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err="1">
                <a:cs typeface="Times New Roman" panose="02020603050405020304" pitchFamily="18" charset="0"/>
              </a:rPr>
              <a:t>Kebanyakan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transmisi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pesan</a:t>
            </a:r>
            <a:r>
              <a:rPr lang="en-US" altLang="en-US" sz="2400" dirty="0">
                <a:cs typeface="Times New Roman" panose="02020603050405020304" pitchFamily="18" charset="0"/>
              </a:rPr>
              <a:t> di Internet </a:t>
            </a:r>
            <a:r>
              <a:rPr lang="en-US" altLang="en-US" sz="2400" dirty="0" err="1">
                <a:cs typeface="Times New Roman" panose="02020603050405020304" pitchFamily="18" charset="0"/>
              </a:rPr>
              <a:t>dikirim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sebagai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kumpulan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potongan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pesan</a:t>
            </a:r>
            <a:r>
              <a:rPr lang="en-US" altLang="en-US" sz="2400" dirty="0"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disebut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paket</a:t>
            </a:r>
            <a:r>
              <a:rPr lang="en-US" altLang="en-US" sz="2400" dirty="0">
                <a:cs typeface="Times New Roman" panose="02020603050405020304" pitchFamily="18" charset="0"/>
              </a:rPr>
              <a:t>.   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i="1" dirty="0">
                <a:cs typeface="Times New Roman" panose="02020603050405020304" pitchFamily="18" charset="0"/>
              </a:rPr>
              <a:t>IP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bertanggung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jawab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untuk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merutekan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paket</a:t>
            </a:r>
            <a:r>
              <a:rPr lang="en-US" altLang="en-US" sz="2400" dirty="0">
                <a:cs typeface="Times New Roman" panose="02020603050405020304" pitchFamily="18" charset="0"/>
              </a:rPr>
              <a:t> (</a:t>
            </a:r>
            <a:r>
              <a:rPr lang="en-US" altLang="en-US" sz="2400" dirty="0" err="1">
                <a:cs typeface="Times New Roman" panose="02020603050405020304" pitchFamily="18" charset="0"/>
              </a:rPr>
              <a:t>lintasan</a:t>
            </a:r>
            <a:r>
              <a:rPr lang="en-US" altLang="en-US" sz="2400" dirty="0"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dilalui</a:t>
            </a:r>
            <a:r>
              <a:rPr lang="en-US" altLang="en-US" sz="2400" dirty="0">
                <a:cs typeface="Times New Roman" panose="02020603050405020304" pitchFamily="18" charset="0"/>
              </a:rPr>
              <a:t> oleh </a:t>
            </a:r>
            <a:r>
              <a:rPr lang="en-US" altLang="en-US" sz="2400" dirty="0" err="1">
                <a:cs typeface="Times New Roman" panose="02020603050405020304" pitchFamily="18" charset="0"/>
              </a:rPr>
              <a:t>paket</a:t>
            </a:r>
            <a:r>
              <a:rPr lang="en-US" altLang="en-US" sz="2400" dirty="0">
                <a:cs typeface="Times New Roman" panose="02020603050405020304" pitchFamily="18" charset="0"/>
              </a:rPr>
              <a:t>).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cs typeface="Times New Roman" panose="02020603050405020304" pitchFamily="18" charset="0"/>
              </a:rPr>
              <a:t>Pada </a:t>
            </a:r>
            <a:r>
              <a:rPr lang="en-US" altLang="en-US" sz="2400" dirty="0" err="1">
                <a:cs typeface="Times New Roman" panose="02020603050405020304" pitchFamily="18" charset="0"/>
              </a:rPr>
              <a:t>sisi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penerima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cs typeface="Times New Roman" panose="02020603050405020304" pitchFamily="18" charset="0"/>
              </a:rPr>
              <a:t>TCP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memastikan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bahwa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suatu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paket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sudah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sampai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cs typeface="Times New Roman" panose="02020603050405020304" pitchFamily="18" charset="0"/>
              </a:rPr>
              <a:t>menyusunnya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sesuai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nomor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urut</a:t>
            </a:r>
            <a:r>
              <a:rPr lang="en-US" altLang="en-US" sz="2400" dirty="0">
                <a:cs typeface="Times New Roman" panose="02020603050405020304" pitchFamily="18" charset="0"/>
              </a:rPr>
              <a:t>, dan </a:t>
            </a:r>
            <a:r>
              <a:rPr lang="en-US" altLang="en-US" sz="2400" dirty="0" err="1">
                <a:cs typeface="Times New Roman" panose="02020603050405020304" pitchFamily="18" charset="0"/>
              </a:rPr>
              <a:t>menentukan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apakah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paket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tiba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tanpa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mengalami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perubahan</a:t>
            </a:r>
            <a:r>
              <a:rPr lang="en-US" altLang="en-US" sz="2400" dirty="0"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cs typeface="Times New Roman" panose="02020603050405020304" pitchFamily="18" charset="0"/>
              </a:rPr>
              <a:t>Jika </a:t>
            </a:r>
            <a:r>
              <a:rPr lang="en-US" altLang="en-US" sz="2400" dirty="0" err="1">
                <a:cs typeface="Times New Roman" panose="02020603050405020304" pitchFamily="18" charset="0"/>
              </a:rPr>
              <a:t>paket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mengalami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perubahan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atau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ada</a:t>
            </a:r>
            <a:r>
              <a:rPr lang="en-US" altLang="en-US" sz="2400" dirty="0">
                <a:cs typeface="Times New Roman" panose="02020603050405020304" pitchFamily="18" charset="0"/>
              </a:rPr>
              <a:t> data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hilang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cs typeface="Times New Roman" panose="02020603050405020304" pitchFamily="18" charset="0"/>
              </a:rPr>
              <a:t>TCP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meminta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pengiriman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ulang</a:t>
            </a:r>
            <a:r>
              <a:rPr lang="en-US" altLang="en-US" sz="2400" dirty="0"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en-US" sz="2400" dirty="0" err="1">
                <a:cs typeface="Times New Roman" panose="02020603050405020304" pitchFamily="18" charset="0"/>
              </a:rPr>
              <a:t>Terlihat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bahwa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TCP/IP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tidak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memiliki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pengamanan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komunikasi</a:t>
            </a:r>
            <a:r>
              <a:rPr lang="en-US" altLang="en-US" sz="2400" dirty="0"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bagus</a:t>
            </a:r>
            <a:r>
              <a:rPr lang="en-US" altLang="en-US" sz="2400" dirty="0"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cs typeface="Times New Roman" panose="02020603050405020304" pitchFamily="18" charset="0"/>
              </a:rPr>
              <a:t>Pesan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ditransmisikan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dalam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bentuk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plainteks</a:t>
            </a:r>
            <a:r>
              <a:rPr lang="en-US" altLang="en-US" sz="2400" dirty="0"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en-US" sz="2400" i="1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i="1" dirty="0">
                <a:cs typeface="Times New Roman" panose="02020603050405020304" pitchFamily="18" charset="0"/>
              </a:rPr>
              <a:t>TCP/IP</a:t>
            </a:r>
            <a:r>
              <a:rPr lang="en-US" altLang="en-US" sz="2400" dirty="0">
                <a:cs typeface="Times New Roman" panose="02020603050405020304" pitchFamily="18" charset="0"/>
              </a:rPr>
              <a:t>  juga </a:t>
            </a:r>
            <a:r>
              <a:rPr lang="en-US" altLang="en-US" sz="2400" dirty="0" err="1">
                <a:cs typeface="Times New Roman" panose="02020603050405020304" pitchFamily="18" charset="0"/>
              </a:rPr>
              <a:t>tidak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dapat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mengetahui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jika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pesan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diubah</a:t>
            </a:r>
            <a:r>
              <a:rPr lang="en-US" altLang="en-US" sz="2400" dirty="0">
                <a:cs typeface="Times New Roman" panose="02020603050405020304" pitchFamily="18" charset="0"/>
              </a:rPr>
              <a:t> oleh </a:t>
            </a:r>
            <a:r>
              <a:rPr lang="en-US" altLang="en-US" sz="2400" dirty="0" err="1">
                <a:cs typeface="Times New Roman" panose="02020603050405020304" pitchFamily="18" charset="0"/>
              </a:rPr>
              <a:t>pihak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ketiga</a:t>
            </a:r>
            <a:r>
              <a:rPr lang="en-US" altLang="en-US" sz="2400" dirty="0">
                <a:cs typeface="Times New Roman" panose="02020603050405020304" pitchFamily="18" charset="0"/>
              </a:rPr>
              <a:t> (</a:t>
            </a:r>
            <a:r>
              <a:rPr lang="en-US" altLang="en-US" sz="2400" i="1" dirty="0">
                <a:cs typeface="Times New Roman" panose="02020603050405020304" pitchFamily="18" charset="0"/>
              </a:rPr>
              <a:t>man-in-the-middle attack</a:t>
            </a:r>
            <a:r>
              <a:rPr lang="en-US" altLang="en-US" sz="2400" dirty="0">
                <a:cs typeface="Times New Roman" panose="02020603050405020304" pitchFamily="18" charset="0"/>
              </a:rPr>
              <a:t>).</a:t>
            </a:r>
          </a:p>
          <a:p>
            <a:pPr eaLnBrk="1" hangingPunct="1">
              <a:lnSpc>
                <a:spcPct val="90000"/>
              </a:lnSpc>
            </a:pPr>
            <a:endParaRPr lang="en-GB" altLang="en-US" sz="2400" dirty="0"/>
          </a:p>
        </p:txBody>
      </p:sp>
      <p:sp>
        <p:nvSpPr>
          <p:cNvPr id="7171" name="Rectangle 4">
            <a:extLst>
              <a:ext uri="{FF2B5EF4-FFF2-40B4-BE49-F238E27FC236}">
                <a16:creationId xmlns:a16="http://schemas.microsoft.com/office/drawing/2014/main" id="{6803D119-A588-46B9-8942-6789F9E302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4703" y="342900"/>
            <a:ext cx="7772400" cy="838200"/>
          </a:xfrm>
          <a:noFill/>
        </p:spPr>
        <p:txBody>
          <a:bodyPr/>
          <a:lstStyle/>
          <a:p>
            <a:pPr algn="l" eaLnBrk="1" hangingPunct="1"/>
            <a:r>
              <a:rPr lang="en-US" altLang="en-US" dirty="0">
                <a:latin typeface="+mn-lt"/>
              </a:rPr>
              <a:t>Cara </a:t>
            </a:r>
            <a:r>
              <a:rPr lang="en-US" altLang="en-US" dirty="0" err="1">
                <a:latin typeface="+mn-lt"/>
              </a:rPr>
              <a:t>kerja</a:t>
            </a:r>
            <a:r>
              <a:rPr lang="en-US" altLang="en-US" dirty="0">
                <a:latin typeface="+mn-lt"/>
              </a:rPr>
              <a:t> TCP/IP </a:t>
            </a:r>
            <a:endParaRPr lang="en-GB" altLang="en-US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A1D21E-6026-B5BF-1A97-F50375BDD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1" y="116959"/>
            <a:ext cx="4673600" cy="144604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FF599A-DE19-ED64-8DE9-68B64A66A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40DC-E756-4A0E-B320-0DE4298C5A2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36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66345372-9721-40AF-9932-1C65609E8B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b="1" dirty="0" err="1"/>
              <a:t>Keamanan</a:t>
            </a:r>
            <a:r>
              <a:rPr lang="en-US" altLang="en-US" b="1" dirty="0"/>
              <a:t> Web</a:t>
            </a:r>
            <a:endParaRPr lang="en-GB" altLang="en-US" b="1" dirty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762310B6-389E-4F3A-9237-7CEB713FAD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i="1" dirty="0">
                <a:cs typeface="Times New Roman" panose="02020603050405020304" pitchFamily="18" charset="0"/>
              </a:rPr>
              <a:t>Secure Socket Layer</a:t>
            </a:r>
            <a:r>
              <a:rPr lang="en-US" altLang="en-US" sz="2400" dirty="0">
                <a:cs typeface="Times New Roman" panose="02020603050405020304" pitchFamily="18" charset="0"/>
              </a:rPr>
              <a:t> (</a:t>
            </a:r>
            <a:r>
              <a:rPr lang="en-US" altLang="en-US" sz="2400" i="1" dirty="0">
                <a:cs typeface="Times New Roman" panose="02020603050405020304" pitchFamily="18" charset="0"/>
              </a:rPr>
              <a:t>SSL</a:t>
            </a:r>
            <a:r>
              <a:rPr lang="en-US" altLang="en-US" sz="2400" dirty="0">
                <a:cs typeface="Times New Roman" panose="02020603050405020304" pitchFamily="18" charset="0"/>
              </a:rPr>
              <a:t>) </a:t>
            </a:r>
            <a:r>
              <a:rPr lang="en-US" altLang="en-US" sz="2400" dirty="0" err="1">
                <a:cs typeface="Times New Roman" panose="02020603050405020304" pitchFamily="18" charset="0"/>
              </a:rPr>
              <a:t>adalah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protokol</a:t>
            </a:r>
            <a:r>
              <a:rPr lang="en-US" altLang="en-US" sz="2400" dirty="0"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digunakan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untuk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browsing web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secara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aman</a:t>
            </a:r>
            <a:r>
              <a:rPr lang="en-US" altLang="en-US" sz="2400" dirty="0">
                <a:cs typeface="Times New Roman" panose="02020603050405020304" pitchFamily="18" charset="0"/>
              </a:rPr>
              <a:t>.  </a:t>
            </a:r>
            <a:r>
              <a:rPr lang="en-US" altLang="en-US" sz="2400" i="1" dirty="0">
                <a:cs typeface="Times New Roman" panose="02020603050405020304" pitchFamily="18" charset="0"/>
              </a:rPr>
              <a:t>SSL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bertindak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sebagai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protokol</a:t>
            </a:r>
            <a:r>
              <a:rPr lang="en-US" altLang="en-US" sz="2400" dirty="0"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mengamankan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komunikasi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antara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client</a:t>
            </a:r>
            <a:r>
              <a:rPr lang="en-US" altLang="en-US" sz="2400" dirty="0">
                <a:cs typeface="Times New Roman" panose="02020603050405020304" pitchFamily="18" charset="0"/>
              </a:rPr>
              <a:t> dan </a:t>
            </a:r>
            <a:r>
              <a:rPr lang="en-US" altLang="en-US" sz="2400" i="1" dirty="0">
                <a:cs typeface="Times New Roman" panose="02020603050405020304" pitchFamily="18" charset="0"/>
              </a:rPr>
              <a:t>server</a:t>
            </a:r>
            <a:r>
              <a:rPr lang="en-US" altLang="en-US" sz="2400" dirty="0">
                <a:cs typeface="Times New Roman" panose="02020603050405020304" pitchFamily="18" charset="0"/>
              </a:rPr>
              <a:t>. </a:t>
            </a:r>
          </a:p>
          <a:p>
            <a:endParaRPr lang="en-US" altLang="en-US" sz="2400" i="1" dirty="0">
              <a:cs typeface="Times New Roman" panose="02020603050405020304" pitchFamily="18" charset="0"/>
            </a:endParaRPr>
          </a:p>
          <a:p>
            <a:r>
              <a:rPr lang="en-US" altLang="en-US" sz="2400" i="1" dirty="0">
                <a:cs typeface="Times New Roman" panose="02020603050405020304" pitchFamily="18" charset="0"/>
              </a:rPr>
              <a:t>SSL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beroperasi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antara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lapisan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Application</a:t>
            </a:r>
            <a:r>
              <a:rPr lang="en-US" altLang="en-US" sz="2400" dirty="0">
                <a:cs typeface="Times New Roman" panose="02020603050405020304" pitchFamily="18" charset="0"/>
              </a:rPr>
              <a:t> dan </a:t>
            </a:r>
            <a:r>
              <a:rPr lang="en-US" altLang="en-US" sz="2400" dirty="0" err="1">
                <a:cs typeface="Times New Roman" panose="02020603050405020304" pitchFamily="18" charset="0"/>
              </a:rPr>
              <a:t>lapisan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Transport. SSL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seolah-olah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berlaku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sebagai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lapisan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baru</a:t>
            </a:r>
            <a:r>
              <a:rPr lang="en-US" altLang="en-US" sz="2400" dirty="0">
                <a:cs typeface="Times New Roman" panose="02020603050405020304" pitchFamily="18" charset="0"/>
              </a:rPr>
              <a:t> (</a:t>
            </a:r>
            <a:r>
              <a:rPr lang="en-US" altLang="en-US" sz="2400" i="1" dirty="0">
                <a:cs typeface="Times New Roman" panose="02020603050405020304" pitchFamily="18" charset="0"/>
              </a:rPr>
              <a:t>security layer</a:t>
            </a:r>
            <a:r>
              <a:rPr lang="en-US" altLang="en-US" sz="2400" dirty="0">
                <a:cs typeface="Times New Roman" panose="02020603050405020304" pitchFamily="18" charset="0"/>
              </a:rPr>
              <a:t>) </a:t>
            </a:r>
            <a:r>
              <a:rPr lang="en-US" altLang="en-US" sz="2400" dirty="0" err="1">
                <a:cs typeface="Times New Roman" panose="02020603050405020304" pitchFamily="18" charset="0"/>
              </a:rPr>
              <a:t>antara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kedua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lapisan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tersebut</a:t>
            </a:r>
            <a:r>
              <a:rPr lang="en-US" altLang="en-US" sz="2400" dirty="0">
                <a:cs typeface="Times New Roman" panose="02020603050405020304" pitchFamily="18" charset="0"/>
              </a:rPr>
              <a:t>.</a:t>
            </a:r>
          </a:p>
          <a:p>
            <a:endParaRPr lang="en-US" altLang="en-US" sz="2400" i="1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i="1" dirty="0"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4">
            <a:extLst>
              <a:ext uri="{FF2B5EF4-FFF2-40B4-BE49-F238E27FC236}">
                <a16:creationId xmlns:a16="http://schemas.microsoft.com/office/drawing/2014/main" id="{15996891-C94E-F982-6A17-FB437B870A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3390845"/>
              </p:ext>
            </p:extLst>
          </p:nvPr>
        </p:nvGraphicFramePr>
        <p:xfrm>
          <a:off x="2849526" y="4273934"/>
          <a:ext cx="6097181" cy="2584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653608" imgH="2389501" progId="Word.Document.8">
                  <p:embed/>
                </p:oleObj>
              </mc:Choice>
              <mc:Fallback>
                <p:oleObj name="Document" r:id="rId2" imgW="5653608" imgH="2389501" progId="Word.Document.8">
                  <p:embed/>
                  <p:pic>
                    <p:nvPicPr>
                      <p:cNvPr id="4" name="Object 4">
                        <a:extLst>
                          <a:ext uri="{FF2B5EF4-FFF2-40B4-BE49-F238E27FC236}">
                            <a16:creationId xmlns:a16="http://schemas.microsoft.com/office/drawing/2014/main" id="{43B76A11-F565-48FC-8F5F-DAB06E5FB09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9526" y="4273934"/>
                        <a:ext cx="6097181" cy="25840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A34CF5-DBF2-68C1-8508-EB148A7B7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40DC-E756-4A0E-B320-0DE4298C5A2D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F208D-4158-5092-580A-F34452E5C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2484"/>
            <a:ext cx="10515600" cy="4359349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i="1" dirty="0">
                <a:cs typeface="Times New Roman" panose="02020603050405020304" pitchFamily="18" charset="0"/>
              </a:rPr>
              <a:t>SSL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dikembangkan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pertama</a:t>
            </a:r>
            <a:r>
              <a:rPr lang="en-US" altLang="en-US" dirty="0">
                <a:cs typeface="Times New Roman" panose="02020603050405020304" pitchFamily="18" charset="0"/>
              </a:rPr>
              <a:t> kali oleh </a:t>
            </a:r>
            <a:r>
              <a:rPr lang="en-US" altLang="en-US" i="1" dirty="0">
                <a:cs typeface="Times New Roman" panose="02020603050405020304" pitchFamily="18" charset="0"/>
              </a:rPr>
              <a:t>Netscape </a:t>
            </a:r>
            <a:r>
              <a:rPr lang="en-US" altLang="en-US" i="1" dirty="0" err="1">
                <a:cs typeface="Times New Roman" panose="02020603050405020304" pitchFamily="18" charset="0"/>
              </a:rPr>
              <a:t>Communations</a:t>
            </a:r>
            <a:r>
              <a:rPr lang="en-US" altLang="en-US" dirty="0">
                <a:cs typeface="Times New Roman" panose="02020603050405020304" pitchFamily="18" charset="0"/>
              </a:rPr>
              <a:t> pada </a:t>
            </a:r>
            <a:r>
              <a:rPr lang="en-US" altLang="en-US" dirty="0" err="1">
                <a:cs typeface="Times New Roman" panose="02020603050405020304" pitchFamily="18" charset="0"/>
              </a:rPr>
              <a:t>tahun</a:t>
            </a:r>
            <a:r>
              <a:rPr lang="en-US" altLang="en-US" dirty="0">
                <a:cs typeface="Times New Roman" panose="02020603050405020304" pitchFamily="18" charset="0"/>
              </a:rPr>
              <a:t> 1994.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SSL </a:t>
            </a:r>
            <a:r>
              <a:rPr lang="en-US" altLang="en-US" dirty="0" err="1">
                <a:cs typeface="Times New Roman" panose="02020603050405020304" pitchFamily="18" charset="0"/>
              </a:rPr>
              <a:t>didefinisikan</a:t>
            </a:r>
            <a:r>
              <a:rPr lang="en-US" altLang="en-US" dirty="0">
                <a:cs typeface="Times New Roman" panose="02020603050405020304" pitchFamily="18" charset="0"/>
              </a:rPr>
              <a:t> di </a:t>
            </a:r>
            <a:r>
              <a:rPr lang="en-US" altLang="en-US" dirty="0" err="1"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</a:rPr>
              <a:t> RFC2246: </a:t>
            </a:r>
            <a:r>
              <a:rPr lang="en-US" altLang="en-US" dirty="0">
                <a:cs typeface="Times New Roman" panose="02020603050405020304" pitchFamily="18" charset="0"/>
                <a:hlinkClick r:id="rId2"/>
              </a:rPr>
              <a:t>http://www.ietf.org/rfc/rfc2246.txt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cs typeface="Times New Roman" panose="02020603050405020304" pitchFamily="18" charset="0"/>
              </a:rPr>
              <a:t>Implementasi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open-source</a:t>
            </a:r>
            <a:r>
              <a:rPr lang="en-US" altLang="en-US" dirty="0">
                <a:cs typeface="Times New Roman" panose="02020603050405020304" pitchFamily="18" charset="0"/>
              </a:rPr>
              <a:t> SSL </a:t>
            </a:r>
            <a:r>
              <a:rPr lang="en-US" altLang="en-US" dirty="0" err="1">
                <a:cs typeface="Times New Roman" panose="02020603050405020304" pitchFamily="18" charset="0"/>
              </a:rPr>
              <a:t>tersedia</a:t>
            </a:r>
            <a:r>
              <a:rPr lang="en-US" altLang="en-US" dirty="0">
                <a:cs typeface="Times New Roman" panose="02020603050405020304" pitchFamily="18" charset="0"/>
              </a:rPr>
              <a:t> di: </a:t>
            </a:r>
            <a:r>
              <a:rPr lang="en-US" altLang="en-US" dirty="0">
                <a:cs typeface="Times New Roman" panose="02020603050405020304" pitchFamily="18" charset="0"/>
                <a:hlinkClick r:id="rId3"/>
              </a:rPr>
              <a:t>http://www.openssl.org/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en-GB" altLang="en-US" dirty="0"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A0B6D5-C58B-9857-465C-45C0165FF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40DC-E756-4A0E-B320-0DE4298C5A2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25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>
            <a:extLst>
              <a:ext uri="{FF2B5EF4-FFF2-40B4-BE49-F238E27FC236}">
                <a16:creationId xmlns:a16="http://schemas.microsoft.com/office/drawing/2014/main" id="{4564A6A3-F1FD-479C-B4F1-DC1D01D425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4703" y="1417982"/>
            <a:ext cx="10525540" cy="532306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err="1">
                <a:cs typeface="Times New Roman" panose="02020603050405020304" pitchFamily="18" charset="0"/>
              </a:rPr>
              <a:t>Kebanyakan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transmisi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pesan</a:t>
            </a:r>
            <a:r>
              <a:rPr lang="en-US" altLang="en-US" sz="2400" dirty="0">
                <a:cs typeface="Times New Roman" panose="02020603050405020304" pitchFamily="18" charset="0"/>
              </a:rPr>
              <a:t> di Internet </a:t>
            </a:r>
            <a:r>
              <a:rPr lang="en-US" altLang="en-US" sz="2400" dirty="0" err="1">
                <a:cs typeface="Times New Roman" panose="02020603050405020304" pitchFamily="18" charset="0"/>
              </a:rPr>
              <a:t>dikirim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sebagai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kumpulan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potongan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pesan</a:t>
            </a:r>
            <a:r>
              <a:rPr lang="en-US" altLang="en-US" sz="2400" dirty="0"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disebut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paket</a:t>
            </a:r>
            <a:r>
              <a:rPr lang="en-US" altLang="en-US" sz="2400" dirty="0">
                <a:cs typeface="Times New Roman" panose="02020603050405020304" pitchFamily="18" charset="0"/>
              </a:rPr>
              <a:t>.   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i="1" dirty="0">
                <a:cs typeface="Times New Roman" panose="02020603050405020304" pitchFamily="18" charset="0"/>
              </a:rPr>
              <a:t>IP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bertanggung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jawab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untuk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merutekan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paket</a:t>
            </a:r>
            <a:r>
              <a:rPr lang="en-US" altLang="en-US" sz="2400" dirty="0">
                <a:cs typeface="Times New Roman" panose="02020603050405020304" pitchFamily="18" charset="0"/>
              </a:rPr>
              <a:t> (</a:t>
            </a:r>
            <a:r>
              <a:rPr lang="en-US" altLang="en-US" sz="2400" dirty="0" err="1">
                <a:cs typeface="Times New Roman" panose="02020603050405020304" pitchFamily="18" charset="0"/>
              </a:rPr>
              <a:t>lintasan</a:t>
            </a:r>
            <a:r>
              <a:rPr lang="en-US" altLang="en-US" sz="2400" dirty="0"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dilalui</a:t>
            </a:r>
            <a:r>
              <a:rPr lang="en-US" altLang="en-US" sz="2400" dirty="0">
                <a:cs typeface="Times New Roman" panose="02020603050405020304" pitchFamily="18" charset="0"/>
              </a:rPr>
              <a:t> oleh </a:t>
            </a:r>
            <a:r>
              <a:rPr lang="en-US" altLang="en-US" sz="2400" dirty="0" err="1">
                <a:cs typeface="Times New Roman" panose="02020603050405020304" pitchFamily="18" charset="0"/>
              </a:rPr>
              <a:t>paket</a:t>
            </a:r>
            <a:r>
              <a:rPr lang="en-US" altLang="en-US" sz="2400" dirty="0">
                <a:cs typeface="Times New Roman" panose="02020603050405020304" pitchFamily="18" charset="0"/>
              </a:rPr>
              <a:t>).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cs typeface="Times New Roman" panose="02020603050405020304" pitchFamily="18" charset="0"/>
              </a:rPr>
              <a:t>Pada </a:t>
            </a:r>
            <a:r>
              <a:rPr lang="en-US" altLang="en-US" sz="2400" dirty="0" err="1">
                <a:cs typeface="Times New Roman" panose="02020603050405020304" pitchFamily="18" charset="0"/>
              </a:rPr>
              <a:t>sisi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penerima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cs typeface="Times New Roman" panose="02020603050405020304" pitchFamily="18" charset="0"/>
              </a:rPr>
              <a:t>TCP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memastikan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bahwa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suatu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paket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sudah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sampai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cs typeface="Times New Roman" panose="02020603050405020304" pitchFamily="18" charset="0"/>
              </a:rPr>
              <a:t>menyusunnya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sesuai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nomor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urut</a:t>
            </a:r>
            <a:r>
              <a:rPr lang="en-US" altLang="en-US" sz="2400" dirty="0">
                <a:cs typeface="Times New Roman" panose="02020603050405020304" pitchFamily="18" charset="0"/>
              </a:rPr>
              <a:t>, dan </a:t>
            </a:r>
            <a:r>
              <a:rPr lang="en-US" altLang="en-US" sz="2400" dirty="0" err="1">
                <a:cs typeface="Times New Roman" panose="02020603050405020304" pitchFamily="18" charset="0"/>
              </a:rPr>
              <a:t>menentukan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apakah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paket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tiba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tanpa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mengalami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perubahan</a:t>
            </a:r>
            <a:r>
              <a:rPr lang="en-US" altLang="en-US" sz="2400" dirty="0"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err="1">
                <a:cs typeface="Times New Roman" panose="02020603050405020304" pitchFamily="18" charset="0"/>
              </a:rPr>
              <a:t>Jika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paket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mengalami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perubahan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atau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ada</a:t>
            </a:r>
            <a:r>
              <a:rPr lang="en-US" altLang="en-US" sz="2400" dirty="0">
                <a:cs typeface="Times New Roman" panose="02020603050405020304" pitchFamily="18" charset="0"/>
              </a:rPr>
              <a:t> data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hilang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cs typeface="Times New Roman" panose="02020603050405020304" pitchFamily="18" charset="0"/>
              </a:rPr>
              <a:t>TCP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meminta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pengiriman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ulang</a:t>
            </a:r>
            <a:r>
              <a:rPr lang="en-US" altLang="en-US" sz="2400" dirty="0">
                <a:cs typeface="Times New Roman" panose="02020603050405020304" pitchFamily="18" charset="0"/>
              </a:rPr>
              <a:t>.</a:t>
            </a:r>
            <a:endParaRPr lang="en-GB" altLang="en-US" sz="2400" dirty="0"/>
          </a:p>
        </p:txBody>
      </p:sp>
      <p:sp>
        <p:nvSpPr>
          <p:cNvPr id="7171" name="Rectangle 4">
            <a:extLst>
              <a:ext uri="{FF2B5EF4-FFF2-40B4-BE49-F238E27FC236}">
                <a16:creationId xmlns:a16="http://schemas.microsoft.com/office/drawing/2014/main" id="{6803D119-A588-46B9-8942-6789F9E302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4703" y="342900"/>
            <a:ext cx="7772400" cy="838200"/>
          </a:xfrm>
          <a:noFill/>
        </p:spPr>
        <p:txBody>
          <a:bodyPr/>
          <a:lstStyle/>
          <a:p>
            <a:pPr algn="l" eaLnBrk="1" hangingPunct="1"/>
            <a:r>
              <a:rPr lang="en-US" altLang="en-US" dirty="0">
                <a:latin typeface="+mn-lt"/>
              </a:rPr>
              <a:t>Cara </a:t>
            </a:r>
            <a:r>
              <a:rPr lang="en-US" altLang="en-US" dirty="0" err="1">
                <a:latin typeface="+mn-lt"/>
              </a:rPr>
              <a:t>kerja</a:t>
            </a:r>
            <a:r>
              <a:rPr lang="en-US" altLang="en-US" dirty="0">
                <a:latin typeface="+mn-lt"/>
              </a:rPr>
              <a:t> TCP/IP </a:t>
            </a:r>
            <a:endParaRPr lang="en-GB" altLang="en-US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A1D21E-6026-B5BF-1A97-F50375BDD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204" y="1181100"/>
            <a:ext cx="4930943" cy="152566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01C1D3-9DB4-540D-EDC7-A0BEE8A94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40DC-E756-4A0E-B320-0DE4298C5A2D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>
            <a:extLst>
              <a:ext uri="{FF2B5EF4-FFF2-40B4-BE49-F238E27FC236}">
                <a16:creationId xmlns:a16="http://schemas.microsoft.com/office/drawing/2014/main" id="{C9AF0B06-D57D-4219-A40B-3FB02D2557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7101" y="501583"/>
            <a:ext cx="10817797" cy="6356417"/>
          </a:xfrm>
        </p:spPr>
        <p:txBody>
          <a:bodyPr>
            <a:normAutofit lnSpcReduction="10000"/>
          </a:bodyPr>
          <a:lstStyle/>
          <a:p>
            <a:pPr eaLnBrk="1" hangingPunct="1"/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i="1" dirty="0">
                <a:cs typeface="Times New Roman" panose="02020603050405020304" pitchFamily="18" charset="0"/>
              </a:rPr>
              <a:t>SSL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membangun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hubungan</a:t>
            </a:r>
            <a:r>
              <a:rPr lang="en-US" altLang="en-US" sz="2400" dirty="0">
                <a:cs typeface="Times New Roman" panose="02020603050405020304" pitchFamily="18" charset="0"/>
              </a:rPr>
              <a:t> (</a:t>
            </a:r>
            <a:r>
              <a:rPr lang="en-US" altLang="en-US" sz="2400" i="1" dirty="0">
                <a:cs typeface="Times New Roman" panose="02020603050405020304" pitchFamily="18" charset="0"/>
              </a:rPr>
              <a:t>connection</a:t>
            </a:r>
            <a:r>
              <a:rPr lang="en-US" altLang="en-US" sz="2400" dirty="0">
                <a:cs typeface="Times New Roman" panose="02020603050405020304" pitchFamily="18" charset="0"/>
              </a:rPr>
              <a:t>)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aman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antara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pengirim</a:t>
            </a:r>
            <a:r>
              <a:rPr lang="en-US" altLang="en-US" sz="2400" dirty="0">
                <a:cs typeface="Times New Roman" panose="02020603050405020304" pitchFamily="18" charset="0"/>
              </a:rPr>
              <a:t> dan </a:t>
            </a:r>
            <a:r>
              <a:rPr lang="en-US" altLang="en-US" sz="2400" dirty="0" err="1">
                <a:cs typeface="Times New Roman" panose="02020603050405020304" pitchFamily="18" charset="0"/>
              </a:rPr>
              <a:t>penerima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cs typeface="Times New Roman" panose="02020603050405020304" pitchFamily="18" charset="0"/>
              </a:rPr>
              <a:t>sehingga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pengiriman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pesan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antara</a:t>
            </a:r>
            <a:r>
              <a:rPr lang="en-US" altLang="en-US" sz="2400" dirty="0">
                <a:cs typeface="Times New Roman" panose="02020603050405020304" pitchFamily="18" charset="0"/>
              </a:rPr>
              <a:t> dua </a:t>
            </a:r>
            <a:r>
              <a:rPr lang="en-US" altLang="en-US" sz="2400" dirty="0" err="1">
                <a:cs typeface="Times New Roman" panose="02020603050405020304" pitchFamily="18" charset="0"/>
              </a:rPr>
              <a:t>entitas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dapat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dijamin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keamanannya</a:t>
            </a:r>
            <a:r>
              <a:rPr lang="en-US" altLang="en-US" sz="2400" dirty="0"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 err="1">
                <a:cs typeface="Times New Roman" panose="02020603050405020304" pitchFamily="18" charset="0"/>
              </a:rPr>
              <a:t>Perlu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dicatat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bahwa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SSL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adalah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protokol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client-server</a:t>
            </a:r>
            <a:r>
              <a:rPr lang="en-US" altLang="en-US" sz="2400" dirty="0">
                <a:cs typeface="Times New Roman" panose="02020603050405020304" pitchFamily="18" charset="0"/>
              </a:rPr>
              <a:t>,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dalam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hal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ini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web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browser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adalah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client</a:t>
            </a:r>
            <a:r>
              <a:rPr lang="en-US" altLang="en-US" sz="2400" dirty="0">
                <a:cs typeface="Times New Roman" panose="02020603050405020304" pitchFamily="18" charset="0"/>
              </a:rPr>
              <a:t> dan </a:t>
            </a:r>
            <a:r>
              <a:rPr lang="en-US" altLang="en-US" sz="2400" i="1" dirty="0">
                <a:cs typeface="Times New Roman" panose="02020603050405020304" pitchFamily="18" charset="0"/>
              </a:rPr>
              <a:t>website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adalah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server</a:t>
            </a:r>
            <a:r>
              <a:rPr lang="en-US" altLang="en-US" sz="2400" dirty="0"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endParaRPr lang="en-US" altLang="en-US" sz="2400" i="1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i="1" dirty="0">
                <a:cs typeface="Times New Roman" panose="02020603050405020304" pitchFamily="18" charset="0"/>
              </a:rPr>
              <a:t>Client</a:t>
            </a:r>
            <a:r>
              <a:rPr lang="en-US" altLang="en-US" sz="2400" dirty="0"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memulai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komunikasi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cs typeface="Times New Roman" panose="02020603050405020304" pitchFamily="18" charset="0"/>
              </a:rPr>
              <a:t>sedangkan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server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memberi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respon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terhadap</a:t>
            </a:r>
            <a:r>
              <a:rPr lang="en-US" altLang="en-US" sz="2400" dirty="0">
                <a:cs typeface="Times New Roman" panose="02020603050405020304" pitchFamily="18" charset="0"/>
              </a:rPr>
              <a:t>   </a:t>
            </a:r>
            <a:r>
              <a:rPr lang="en-US" altLang="en-US" sz="2400" dirty="0" err="1">
                <a:cs typeface="Times New Roman" panose="02020603050405020304" pitchFamily="18" charset="0"/>
              </a:rPr>
              <a:t>permintaan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client</a:t>
            </a:r>
            <a:r>
              <a:rPr lang="en-US" altLang="en-US" sz="2400" dirty="0"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 err="1">
                <a:cs typeface="Times New Roman" panose="02020603050405020304" pitchFamily="18" charset="0"/>
              </a:rPr>
              <a:t>Protokol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SSL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tidak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bekerja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kalau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tidak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diaktifkan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terlebih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dahulu</a:t>
            </a:r>
            <a:r>
              <a:rPr lang="en-US" altLang="en-US" sz="2400" dirty="0">
                <a:cs typeface="Times New Roman" panose="02020603050405020304" pitchFamily="18" charset="0"/>
              </a:rPr>
              <a:t> (</a:t>
            </a:r>
            <a:r>
              <a:rPr lang="en-US" altLang="en-US" sz="2400" dirty="0" err="1">
                <a:cs typeface="Times New Roman" panose="02020603050405020304" pitchFamily="18" charset="0"/>
              </a:rPr>
              <a:t>biasanya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cs typeface="Times New Roman" panose="02020603050405020304" pitchFamily="18" charset="0"/>
              </a:rPr>
              <a:t> meng-</a:t>
            </a:r>
            <a:r>
              <a:rPr lang="en-US" altLang="en-US" sz="2400" dirty="0" err="1">
                <a:cs typeface="Times New Roman" panose="02020603050405020304" pitchFamily="18" charset="0"/>
              </a:rPr>
              <a:t>klik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tombol</a:t>
            </a:r>
            <a:r>
              <a:rPr lang="en-US" altLang="en-US" sz="2400" dirty="0"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disediakan</a:t>
            </a:r>
            <a:r>
              <a:rPr lang="en-US" altLang="en-US" sz="2400" dirty="0">
                <a:cs typeface="Times New Roman" panose="02020603050405020304" pitchFamily="18" charset="0"/>
              </a:rPr>
              <a:t> di </a:t>
            </a:r>
            <a:r>
              <a:rPr lang="en-US" altLang="en-US" sz="2400" dirty="0" err="1">
                <a:cs typeface="Times New Roman" panose="02020603050405020304" pitchFamily="18" charset="0"/>
              </a:rPr>
              <a:t>dalam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web server</a:t>
            </a:r>
            <a:r>
              <a:rPr lang="en-US" altLang="en-US" sz="2400" dirty="0">
                <a:cs typeface="Times New Roman" panose="02020603050405020304" pitchFamily="18" charset="0"/>
              </a:rPr>
              <a:t>)</a:t>
            </a:r>
            <a:endParaRPr lang="en-GB" altLang="en-US" sz="2400" dirty="0"/>
          </a:p>
          <a:p>
            <a:pPr eaLnBrk="1" hangingPunct="1"/>
            <a:endParaRPr lang="en-GB" altLang="en-US" sz="2400" dirty="0"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1E8522-5E7F-B9BC-3C4E-C51716A5C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800" y="1511262"/>
            <a:ext cx="4949372" cy="191773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8C344B-364A-CA98-FD4B-9CEB1AE2A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40DC-E756-4A0E-B320-0DE4298C5A2D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3728AD54-0209-40B7-9DAF-53D542598D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b="1" dirty="0" err="1"/>
              <a:t>Komponen</a:t>
            </a:r>
            <a:r>
              <a:rPr lang="en-US" altLang="en-US" b="1" dirty="0"/>
              <a:t> SSL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7594ADA-17DD-4537-B9E5-153F6C7CBCF0}"/>
              </a:ext>
            </a:extLst>
          </p:cNvPr>
          <p:cNvSpPr/>
          <p:nvPr/>
        </p:nvSpPr>
        <p:spPr>
          <a:xfrm>
            <a:off x="993914" y="1874728"/>
            <a:ext cx="1028699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>
                <a:ea typeface="Times New Roman" panose="02020603050405020304" pitchFamily="18" charset="0"/>
              </a:rPr>
              <a:t>SSL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disusun</a:t>
            </a:r>
            <a:r>
              <a:rPr lang="en-US" sz="2800" dirty="0">
                <a:ea typeface="Times New Roman" panose="02020603050405020304" pitchFamily="18" charset="0"/>
              </a:rPr>
              <a:t> oleh </a:t>
            </a:r>
            <a:r>
              <a:rPr lang="en-US" sz="2800" dirty="0" err="1">
                <a:ea typeface="Times New Roman" panose="02020603050405020304" pitchFamily="18" charset="0"/>
              </a:rPr>
              <a:t>dua</a:t>
            </a:r>
            <a:r>
              <a:rPr lang="en-US" sz="2800" dirty="0">
                <a:ea typeface="Times New Roman" panose="02020603050405020304" pitchFamily="18" charset="0"/>
              </a:rPr>
              <a:t> sub-protocol (</a:t>
            </a:r>
            <a:r>
              <a:rPr lang="en-US" sz="2800" i="1" dirty="0">
                <a:ea typeface="Times New Roman" panose="02020603050405020304" pitchFamily="18" charset="0"/>
              </a:rPr>
              <a:t>layer</a:t>
            </a:r>
            <a:r>
              <a:rPr lang="en-US" sz="2800" dirty="0">
                <a:ea typeface="Times New Roman" panose="02020603050405020304" pitchFamily="18" charset="0"/>
              </a:rPr>
              <a:t>):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685800" algn="l"/>
              </a:tabLst>
            </a:pPr>
            <a:r>
              <a:rPr lang="en-US" sz="2800" i="1" dirty="0">
                <a:ea typeface="Times New Roman" panose="02020603050405020304" pitchFamily="18" charset="0"/>
              </a:rPr>
              <a:t> SSL handshaking</a:t>
            </a:r>
            <a:r>
              <a:rPr lang="en-US" sz="2800" dirty="0"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a typeface="Times New Roman" panose="02020603050405020304" pitchFamily="18" charset="0"/>
              </a:rPr>
              <a:t>yaitu</a:t>
            </a:r>
            <a:r>
              <a:rPr lang="en-US" sz="2800" dirty="0">
                <a:ea typeface="Times New Roman" panose="02020603050405020304" pitchFamily="18" charset="0"/>
              </a:rPr>
              <a:t> sub-</a:t>
            </a:r>
            <a:r>
              <a:rPr lang="en-US" sz="2800" dirty="0" err="1">
                <a:ea typeface="Times New Roman" panose="02020603050405020304" pitchFamily="18" charset="0"/>
              </a:rPr>
              <a:t>protokol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untuk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membangun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koneksi</a:t>
            </a:r>
            <a:r>
              <a:rPr lang="en-US" sz="2800" dirty="0">
                <a:ea typeface="Times New Roman" panose="02020603050405020304" pitchFamily="18" charset="0"/>
              </a:rPr>
              <a:t> (</a:t>
            </a:r>
            <a:r>
              <a:rPr lang="en-US" sz="2800" dirty="0" err="1">
                <a:ea typeface="Times New Roman" panose="02020603050405020304" pitchFamily="18" charset="0"/>
              </a:rPr>
              <a:t>kanal</a:t>
            </a:r>
            <a:r>
              <a:rPr lang="en-US" sz="2800" dirty="0">
                <a:ea typeface="Times New Roman" panose="02020603050405020304" pitchFamily="18" charset="0"/>
              </a:rPr>
              <a:t>) yang </a:t>
            </a:r>
            <a:r>
              <a:rPr lang="en-US" sz="2800" dirty="0" err="1">
                <a:ea typeface="Times New Roman" panose="02020603050405020304" pitchFamily="18" charset="0"/>
              </a:rPr>
              <a:t>aman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untuk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berkomunikasi</a:t>
            </a:r>
            <a:r>
              <a:rPr lang="en-US" sz="2800" dirty="0">
                <a:ea typeface="Times New Roman" panose="02020603050405020304" pitchFamily="18" charset="0"/>
              </a:rPr>
              <a:t>,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a typeface="Times New Roman" panose="02020603050405020304" pitchFamily="18" charset="0"/>
              </a:rPr>
              <a:t> 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514350" marR="0" lvl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  <a:tabLst>
                <a:tab pos="685800" algn="l"/>
              </a:tabLst>
            </a:pPr>
            <a:r>
              <a:rPr lang="en-US" sz="2800" i="1" dirty="0">
                <a:ea typeface="Times New Roman" panose="02020603050405020304" pitchFamily="18" charset="0"/>
              </a:rPr>
              <a:t>SSL record</a:t>
            </a:r>
            <a:r>
              <a:rPr lang="en-US" sz="2800" dirty="0"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a typeface="Times New Roman" panose="02020603050405020304" pitchFamily="18" charset="0"/>
              </a:rPr>
              <a:t>yaitu</a:t>
            </a:r>
            <a:r>
              <a:rPr lang="en-US" sz="2800" dirty="0">
                <a:ea typeface="Times New Roman" panose="02020603050405020304" pitchFamily="18" charset="0"/>
              </a:rPr>
              <a:t> sub-</a:t>
            </a:r>
            <a:r>
              <a:rPr lang="en-US" sz="2800" dirty="0" err="1">
                <a:ea typeface="Times New Roman" panose="02020603050405020304" pitchFamily="18" charset="0"/>
              </a:rPr>
              <a:t>protokol</a:t>
            </a:r>
            <a:r>
              <a:rPr lang="en-US" sz="2800" dirty="0">
                <a:ea typeface="Times New Roman" panose="02020603050405020304" pitchFamily="18" charset="0"/>
              </a:rPr>
              <a:t> yang </a:t>
            </a:r>
            <a:r>
              <a:rPr lang="en-US" sz="2800" dirty="0" err="1">
                <a:ea typeface="Times New Roman" panose="02020603050405020304" pitchFamily="18" charset="0"/>
              </a:rPr>
              <a:t>menggunakan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kanal</a:t>
            </a:r>
            <a:r>
              <a:rPr lang="en-US" sz="2800" dirty="0">
                <a:ea typeface="Times New Roman" panose="02020603050405020304" pitchFamily="18" charset="0"/>
              </a:rPr>
              <a:t> yang </a:t>
            </a:r>
            <a:r>
              <a:rPr lang="en-US" sz="2800" dirty="0" err="1">
                <a:ea typeface="Times New Roman" panose="02020603050405020304" pitchFamily="18" charset="0"/>
              </a:rPr>
              <a:t>sudah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aman</a:t>
            </a:r>
            <a:r>
              <a:rPr lang="en-US" sz="2800" dirty="0">
                <a:ea typeface="Times New Roman" panose="02020603050405020304" pitchFamily="18" charset="0"/>
              </a:rPr>
              <a:t>. </a:t>
            </a:r>
            <a:r>
              <a:rPr lang="en-US" sz="2800" i="1" dirty="0">
                <a:ea typeface="Times New Roman" panose="02020603050405020304" pitchFamily="18" charset="0"/>
              </a:rPr>
              <a:t>SSL Record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membungkus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seluruh</a:t>
            </a:r>
            <a:r>
              <a:rPr lang="en-US" sz="2800" dirty="0">
                <a:ea typeface="Times New Roman" panose="02020603050405020304" pitchFamily="18" charset="0"/>
              </a:rPr>
              <a:t> data yang </a:t>
            </a:r>
            <a:r>
              <a:rPr lang="en-US" sz="2800" dirty="0" err="1">
                <a:ea typeface="Times New Roman" panose="02020603050405020304" pitchFamily="18" charset="0"/>
              </a:rPr>
              <a:t>dikirim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selama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koneksi</a:t>
            </a:r>
            <a:r>
              <a:rPr lang="en-US" sz="2800" dirty="0"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7CBEB9-7ED7-A271-43C4-9F26631A5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40DC-E756-4A0E-B320-0DE4298C5A2D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9A83684E-5751-4DD6-82AF-44A66432ED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3600" b="1" dirty="0">
                <a:latin typeface="+mn-lt"/>
                <a:cs typeface="Times New Roman" panose="02020603050405020304" pitchFamily="18" charset="0"/>
              </a:rPr>
              <a:t>Sub-</a:t>
            </a:r>
            <a:r>
              <a:rPr lang="en-US" altLang="en-US" sz="3600" b="1" dirty="0" err="1">
                <a:latin typeface="+mn-lt"/>
                <a:cs typeface="Times New Roman" panose="02020603050405020304" pitchFamily="18" charset="0"/>
              </a:rPr>
              <a:t>protokol</a:t>
            </a:r>
            <a:r>
              <a:rPr lang="en-US" altLang="en-US" sz="3600" b="1" i="1" dirty="0">
                <a:latin typeface="+mn-lt"/>
                <a:cs typeface="Times New Roman" panose="02020603050405020304" pitchFamily="18" charset="0"/>
              </a:rPr>
              <a:t> handshaking</a:t>
            </a:r>
            <a:endParaRPr lang="en-GB" altLang="en-US" sz="3600" b="1" i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294BB61F-DA45-4FD5-A647-84E3364138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sv-SE" altLang="en-US" dirty="0"/>
              <a:t>Merupakan bagian yang paling kompleks di dalam SSL.</a:t>
            </a:r>
          </a:p>
          <a:p>
            <a:pPr eaLnBrk="1" hangingPunct="1"/>
            <a:r>
              <a:rPr lang="sv-SE" altLang="en-US" dirty="0"/>
              <a:t>Proses yang dilakukan di dalam sub-protokol handshaking:</a:t>
            </a:r>
          </a:p>
          <a:p>
            <a:pPr marL="0" indent="0" eaLnBrk="1" hangingPunct="1">
              <a:buNone/>
            </a:pPr>
            <a:r>
              <a:rPr lang="sv-SE" altLang="en-US" dirty="0"/>
              <a:t>   -  </a:t>
            </a:r>
            <a:r>
              <a:rPr lang="sv-SE" altLang="en-US" i="1" dirty="0"/>
              <a:t>Say</a:t>
            </a:r>
            <a:r>
              <a:rPr lang="sv-SE" altLang="en-US" dirty="0"/>
              <a:t>  ’helllo’</a:t>
            </a:r>
          </a:p>
          <a:p>
            <a:pPr marL="0" indent="0" eaLnBrk="1" hangingPunct="1">
              <a:buNone/>
            </a:pPr>
            <a:r>
              <a:rPr lang="sv-SE" altLang="en-US" dirty="0"/>
              <a:t>   -  </a:t>
            </a:r>
            <a:r>
              <a:rPr lang="sv-SE" altLang="en-US" i="1" dirty="0"/>
              <a:t>Client</a:t>
            </a:r>
            <a:r>
              <a:rPr lang="sv-SE" altLang="en-US" dirty="0"/>
              <a:t> dan </a:t>
            </a:r>
            <a:r>
              <a:rPr lang="sv-SE" altLang="en-US" i="1" dirty="0"/>
              <a:t>server</a:t>
            </a:r>
            <a:r>
              <a:rPr lang="sv-SE" altLang="en-US" dirty="0"/>
              <a:t> melakukan otentikasi satu sama lain (opsional)</a:t>
            </a:r>
          </a:p>
          <a:p>
            <a:pPr marL="465138" indent="-465138" eaLnBrk="1" hangingPunct="1">
              <a:buNone/>
              <a:tabLst>
                <a:tab pos="406400" algn="l"/>
              </a:tabLst>
            </a:pPr>
            <a:r>
              <a:rPr lang="sv-SE" altLang="en-US" dirty="0"/>
              <a:t>   -  Menggunakan kunci publik untuk membentuk kunci rahasia (untuk enkripsi dan dekripsi pesan dengan algoritma simetri) </a:t>
            </a:r>
          </a:p>
          <a:p>
            <a:pPr marL="0" indent="0" eaLnBrk="1" hangingPunct="1">
              <a:buNone/>
            </a:pPr>
            <a:r>
              <a:rPr lang="sv-SE" altLang="en-US" dirty="0"/>
              <a:t>   -  Menegosiasikan algoritma enkripsi, fungsi hash, MAC, kompresi</a:t>
            </a:r>
          </a:p>
          <a:p>
            <a:pPr eaLnBrk="1" hangingPunct="1"/>
            <a:endParaRPr lang="sv-SE" altLang="en-US" dirty="0"/>
          </a:p>
          <a:p>
            <a:pPr eaLnBrk="1" hangingPunct="1"/>
            <a:r>
              <a:rPr lang="sv-SE" altLang="en-US" dirty="0"/>
              <a:t>Subprotokol </a:t>
            </a:r>
            <a:r>
              <a:rPr lang="sv-SE" altLang="en-US" i="1" dirty="0"/>
              <a:t>handshaking</a:t>
            </a:r>
            <a:r>
              <a:rPr lang="sv-SE" altLang="en-US" dirty="0"/>
              <a:t> dilakukan sebelum data ditransmisikan antara client dan server</a:t>
            </a:r>
            <a:endParaRPr lang="en-GB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1AEDDC-CED0-0F92-D6C0-F66038072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40DC-E756-4A0E-B320-0DE4298C5A2D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4">
            <a:extLst>
              <a:ext uri="{FF2B5EF4-FFF2-40B4-BE49-F238E27FC236}">
                <a16:creationId xmlns:a16="http://schemas.microsoft.com/office/drawing/2014/main" id="{553A5AD5-BA08-4F2B-9CC4-59E7561AFBB7}"/>
              </a:ext>
            </a:extLst>
          </p:cNvPr>
          <p:cNvGraphicFramePr>
            <a:graphicFrameLocks noGrp="1" noChangeAspect="1"/>
          </p:cNvGraphicFramePr>
          <p:nvPr>
            <p:ph type="body" idx="1"/>
            <p:extLst>
              <p:ext uri="{D42A27DB-BD31-4B8C-83A1-F6EECF244321}">
                <p14:modId xmlns:p14="http://schemas.microsoft.com/office/powerpoint/2010/main" val="2319979121"/>
              </p:ext>
            </p:extLst>
          </p:nvPr>
        </p:nvGraphicFramePr>
        <p:xfrm>
          <a:off x="5633753" y="0"/>
          <a:ext cx="5294242" cy="6565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Brush" r:id="rId2" imgW="6590476" imgH="8171429" progId="">
                  <p:embed/>
                </p:oleObj>
              </mc:Choice>
              <mc:Fallback>
                <p:oleObj name="PBrush" r:id="rId2" imgW="6590476" imgH="8171429" progId="">
                  <p:embed/>
                  <p:pic>
                    <p:nvPicPr>
                      <p:cNvPr id="13314" name="Object 4">
                        <a:extLst>
                          <a:ext uri="{FF2B5EF4-FFF2-40B4-BE49-F238E27FC236}">
                            <a16:creationId xmlns:a16="http://schemas.microsoft.com/office/drawing/2014/main" id="{553A5AD5-BA08-4F2B-9CC4-59E7561AFBB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3753" y="0"/>
                        <a:ext cx="5294242" cy="6565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2">
            <a:extLst>
              <a:ext uri="{FF2B5EF4-FFF2-40B4-BE49-F238E27FC236}">
                <a16:creationId xmlns:a16="http://schemas.microsoft.com/office/drawing/2014/main" id="{BFEC1320-94B4-C7F5-4E88-B69F5F524B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0129" y="292913"/>
            <a:ext cx="7772400" cy="838200"/>
          </a:xfrm>
        </p:spPr>
        <p:txBody>
          <a:bodyPr/>
          <a:lstStyle/>
          <a:p>
            <a:pPr algn="l" eaLnBrk="1" hangingPunct="1"/>
            <a:r>
              <a:rPr lang="en-US" altLang="en-US" sz="3600" b="1" dirty="0">
                <a:latin typeface="+mn-lt"/>
                <a:cs typeface="Times New Roman" panose="02020603050405020304" pitchFamily="18" charset="0"/>
              </a:rPr>
              <a:t>Sub-</a:t>
            </a:r>
            <a:r>
              <a:rPr lang="en-US" altLang="en-US" sz="3600" b="1" dirty="0" err="1">
                <a:latin typeface="+mn-lt"/>
                <a:cs typeface="Times New Roman" panose="02020603050405020304" pitchFamily="18" charset="0"/>
              </a:rPr>
              <a:t>protokol</a:t>
            </a:r>
            <a:r>
              <a:rPr lang="en-US" altLang="en-US" sz="3600" b="1" i="1" dirty="0">
                <a:latin typeface="+mn-lt"/>
                <a:cs typeface="Times New Roman" panose="02020603050405020304" pitchFamily="18" charset="0"/>
              </a:rPr>
              <a:t> handshaking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C0142B-CEE8-0A52-B5F2-E502EE6C2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40DC-E756-4A0E-B320-0DE4298C5A2D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5CCB406F-0FA0-6595-A23F-F726D0B34CF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88701" y="225680"/>
            <a:ext cx="11411413" cy="6617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ClientHello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Klien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mengirim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ClientHello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yang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berisi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: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versi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maksimal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yang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didukung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daftar 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cipher suites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yang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didukung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daftar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ekstensi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(SNI, ALPN, supported groups/curves), dan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ClientRandom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(32 bytes random).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ServerHello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Server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merespons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ServerHello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memilih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versi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cipher suite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dan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mengirim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ServerRando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m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ServerCertificate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Server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kirim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sertifikat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X.509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untuk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membuktikan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identitasnya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 Klien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akan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memverifikasi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sertifikat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terhadap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CA yang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dipercaya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ServerKeyExchange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(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jika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diperlukan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Jika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menggunakan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Diffie-Hellman (ECDH/DHE), server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mengirim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parameter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publik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yang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diperlukan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untuk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menghasilkan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shared secret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(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Opsional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)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CertificateRequest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Jika server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meminta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autentikasi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klien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ia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mengirim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permintaan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sertifikat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ServerHelloDone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Menandakan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server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selesai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tahap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hello/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sertifikat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0FA48-58FE-5E6F-93BA-D1BFA9E96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40DC-E756-4A0E-B320-0DE4298C5A2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422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92B7D5E-44D1-432B-953D-2E4B895AB6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594" y="1114366"/>
            <a:ext cx="6925585" cy="432849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E19BE4-6042-44B8-7EB1-DD2BA26BD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40DC-E756-4A0E-B320-0DE4298C5A2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4251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72CFB-EB5E-B21E-6A8D-D0F6B4244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96686"/>
            <a:ext cx="10515600" cy="5480277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600" b="1" dirty="0"/>
              <a:t> </a:t>
            </a:r>
            <a:r>
              <a:rPr lang="en-US" altLang="en-US" sz="2400" b="1" dirty="0" err="1"/>
              <a:t>ClientCertificate</a:t>
            </a:r>
            <a:r>
              <a:rPr lang="en-US" altLang="en-US" sz="2400" dirty="0"/>
              <a:t> (</a:t>
            </a:r>
            <a:r>
              <a:rPr lang="en-US" altLang="en-US" sz="2400" dirty="0" err="1"/>
              <a:t>opsional</a:t>
            </a:r>
            <a:r>
              <a:rPr lang="en-US" altLang="en-US" sz="2400" dirty="0"/>
              <a:t>)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200" dirty="0"/>
              <a:t>Jika </a:t>
            </a:r>
            <a:r>
              <a:rPr lang="en-US" altLang="en-US" sz="2200" dirty="0" err="1"/>
              <a:t>diminta</a:t>
            </a:r>
            <a:r>
              <a:rPr lang="en-US" altLang="en-US" sz="2200" dirty="0"/>
              <a:t>, </a:t>
            </a:r>
            <a:r>
              <a:rPr lang="en-US" altLang="en-US" sz="2200" dirty="0" err="1"/>
              <a:t>klien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kirim</a:t>
            </a:r>
            <a:r>
              <a:rPr lang="en-US" altLang="en-US" sz="2200" dirty="0"/>
              <a:t> </a:t>
            </a:r>
            <a:r>
              <a:rPr lang="en-US" altLang="en-US" sz="2200" dirty="0" err="1"/>
              <a:t>sertifikatnya</a:t>
            </a:r>
            <a:r>
              <a:rPr lang="en-US" altLang="en-US" sz="2200" dirty="0"/>
              <a:t>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200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b="1" dirty="0" err="1"/>
              <a:t>ClientKeyExchange</a:t>
            </a:r>
            <a:endParaRPr lang="en-US" altLang="en-US" sz="2400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200" dirty="0"/>
              <a:t>Klien </a:t>
            </a:r>
            <a:r>
              <a:rPr lang="en-US" altLang="en-US" sz="2200" dirty="0" err="1"/>
              <a:t>mengirim</a:t>
            </a:r>
            <a:r>
              <a:rPr lang="en-US" altLang="en-US" sz="2200" dirty="0"/>
              <a:t> public key </a:t>
            </a:r>
            <a:r>
              <a:rPr lang="en-US" altLang="en-US" sz="2200" dirty="0" err="1"/>
              <a:t>untuk</a:t>
            </a:r>
            <a:r>
              <a:rPr lang="en-US" altLang="en-US" sz="2200" dirty="0"/>
              <a:t> </a:t>
            </a:r>
            <a:r>
              <a:rPr lang="en-US" altLang="en-US" sz="2200" i="1" dirty="0"/>
              <a:t>key-exchange</a:t>
            </a:r>
            <a:r>
              <a:rPr lang="en-US" altLang="en-US" sz="2200" dirty="0"/>
              <a:t> (</a:t>
            </a:r>
            <a:r>
              <a:rPr lang="en-US" altLang="en-US" sz="2200" dirty="0" err="1"/>
              <a:t>contoh</a:t>
            </a:r>
            <a:r>
              <a:rPr lang="en-US" altLang="en-US" sz="2200" dirty="0"/>
              <a:t>: client ECDH public key) </a:t>
            </a:r>
            <a:r>
              <a:rPr lang="en-US" altLang="en-US" sz="2200" dirty="0" err="1"/>
              <a:t>atau</a:t>
            </a:r>
            <a:r>
              <a:rPr lang="en-US" altLang="en-US" sz="2200" dirty="0"/>
              <a:t>, pada </a:t>
            </a:r>
            <a:r>
              <a:rPr lang="en-US" altLang="en-US" sz="2200" dirty="0" err="1"/>
              <a:t>metode</a:t>
            </a:r>
            <a:r>
              <a:rPr lang="en-US" altLang="en-US" sz="2200" dirty="0"/>
              <a:t> RSA (yang di TLS1.2 juga </a:t>
            </a:r>
            <a:r>
              <a:rPr lang="en-US" altLang="en-US" sz="2200" dirty="0" err="1"/>
              <a:t>dipakai</a:t>
            </a:r>
            <a:r>
              <a:rPr lang="en-US" altLang="en-US" sz="2200" dirty="0"/>
              <a:t>), </a:t>
            </a:r>
            <a:r>
              <a:rPr lang="en-US" altLang="en-US" sz="2200" dirty="0" err="1"/>
              <a:t>klien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mengenkripsi</a:t>
            </a:r>
            <a:r>
              <a:rPr lang="en-US" altLang="en-US" sz="2200" dirty="0"/>
              <a:t> </a:t>
            </a:r>
            <a:r>
              <a:rPr lang="en-US" altLang="en-US" sz="2200" i="1" dirty="0"/>
              <a:t>premaster secret </a:t>
            </a:r>
            <a:r>
              <a:rPr lang="en-US" altLang="en-US" sz="2200" dirty="0" err="1"/>
              <a:t>dengan</a:t>
            </a:r>
            <a:r>
              <a:rPr lang="en-US" altLang="en-US" sz="2200" dirty="0"/>
              <a:t> public key server.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200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b="1" dirty="0" err="1"/>
              <a:t>CertificateVerify</a:t>
            </a:r>
            <a:r>
              <a:rPr lang="en-US" altLang="en-US" sz="2400" dirty="0"/>
              <a:t> (</a:t>
            </a:r>
            <a:r>
              <a:rPr lang="en-US" altLang="en-US" sz="2400" dirty="0" err="1"/>
              <a:t>jika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klien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mengautentikasi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diri</a:t>
            </a:r>
            <a:r>
              <a:rPr lang="en-US" altLang="en-US" sz="2400" dirty="0"/>
              <a:t>)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/>
              <a:t>Klien </a:t>
            </a:r>
            <a:r>
              <a:rPr lang="en-US" altLang="en-US" sz="2000" dirty="0" err="1"/>
              <a:t>menandatangani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transkrip</a:t>
            </a:r>
            <a:r>
              <a:rPr lang="en-US" altLang="en-US" sz="2000" dirty="0"/>
              <a:t> </a:t>
            </a:r>
            <a:r>
              <a:rPr lang="en-US" altLang="en-US" sz="2000" i="1" dirty="0"/>
              <a:t>handshake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untuk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membuktikan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kepemilikan</a:t>
            </a:r>
            <a:r>
              <a:rPr lang="en-US" altLang="en-US" sz="2000" dirty="0"/>
              <a:t> private key.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000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b="1" dirty="0" err="1"/>
              <a:t>ChangeCipherSpec</a:t>
            </a:r>
            <a:r>
              <a:rPr lang="en-US" altLang="en-US" sz="2400" dirty="0"/>
              <a:t> + </a:t>
            </a:r>
            <a:r>
              <a:rPr lang="en-US" altLang="en-US" sz="2400" b="1" dirty="0"/>
              <a:t>Finished</a:t>
            </a:r>
            <a:endParaRPr lang="en-US" altLang="en-US" sz="2400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 err="1"/>
              <a:t>Pesan</a:t>
            </a:r>
            <a:r>
              <a:rPr lang="en-US" altLang="en-US" sz="2000" dirty="0"/>
              <a:t> </a:t>
            </a:r>
            <a:r>
              <a:rPr lang="en-US" altLang="en-US" sz="2000" i="1" dirty="0" err="1"/>
              <a:t>ChangeCipherSpec</a:t>
            </a:r>
            <a:r>
              <a:rPr lang="en-US" altLang="en-US" sz="2000" i="1" dirty="0"/>
              <a:t> </a:t>
            </a:r>
            <a:r>
              <a:rPr lang="en-US" altLang="en-US" sz="2000" dirty="0" err="1"/>
              <a:t>mengindikasikan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bahwa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pesan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berikutnya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akan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terenkripsi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dengan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kunci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baru</a:t>
            </a:r>
            <a:r>
              <a:rPr lang="en-US" altLang="en-US" sz="2000" dirty="0"/>
              <a:t>. </a:t>
            </a:r>
            <a:r>
              <a:rPr lang="en-US" altLang="en-US" sz="2000" i="1" dirty="0"/>
              <a:t>Finished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adalah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pesan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pertama</a:t>
            </a:r>
            <a:r>
              <a:rPr lang="en-US" altLang="en-US" sz="2000" dirty="0"/>
              <a:t> yang </a:t>
            </a:r>
            <a:r>
              <a:rPr lang="en-US" altLang="en-US" sz="2000" dirty="0" err="1"/>
              <a:t>terenkripsi</a:t>
            </a:r>
            <a:r>
              <a:rPr lang="en-US" altLang="en-US" sz="2000" dirty="0"/>
              <a:t> dan </a:t>
            </a:r>
            <a:r>
              <a:rPr lang="en-US" altLang="en-US" sz="2000" dirty="0" err="1"/>
              <a:t>berisi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verifikasi</a:t>
            </a:r>
            <a:r>
              <a:rPr lang="en-US" altLang="en-US" sz="2000" dirty="0"/>
              <a:t> integrity </a:t>
            </a:r>
            <a:r>
              <a:rPr lang="en-US" altLang="en-US" sz="2000" dirty="0" err="1"/>
              <a:t>dari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seluruh</a:t>
            </a:r>
            <a:r>
              <a:rPr lang="en-US" altLang="en-US" sz="2000" dirty="0"/>
              <a:t> handshake. Jika </a:t>
            </a:r>
            <a:r>
              <a:rPr lang="en-US" altLang="en-US" sz="2000" dirty="0" err="1"/>
              <a:t>verifikasi</a:t>
            </a:r>
            <a:r>
              <a:rPr lang="en-US" altLang="en-US" sz="2000" dirty="0"/>
              <a:t> Finished </a:t>
            </a:r>
            <a:r>
              <a:rPr lang="en-US" altLang="en-US" sz="2000" dirty="0" err="1"/>
              <a:t>berhasil</a:t>
            </a:r>
            <a:r>
              <a:rPr lang="en-US" altLang="en-US" sz="2000" dirty="0"/>
              <a:t> di </a:t>
            </a:r>
            <a:r>
              <a:rPr lang="en-US" altLang="en-US" sz="2000" dirty="0" err="1"/>
              <a:t>kedua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pihak</a:t>
            </a:r>
            <a:r>
              <a:rPr lang="en-US" altLang="en-US" sz="2000" dirty="0"/>
              <a:t>, handshake </a:t>
            </a:r>
            <a:r>
              <a:rPr lang="en-US" altLang="en-US" sz="2000" dirty="0" err="1"/>
              <a:t>berhasil</a:t>
            </a:r>
            <a:r>
              <a:rPr lang="en-US" altLang="en-US" sz="2000" dirty="0"/>
              <a:t> dan </a:t>
            </a:r>
            <a:r>
              <a:rPr lang="en-US" altLang="en-US" sz="2000" dirty="0" err="1"/>
              <a:t>aplikasi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boleh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kirim</a:t>
            </a:r>
            <a:r>
              <a:rPr lang="en-US" altLang="en-US" sz="2000" dirty="0"/>
              <a:t> data </a:t>
            </a:r>
            <a:r>
              <a:rPr lang="en-US" altLang="en-US" sz="2000" dirty="0" err="1"/>
              <a:t>melalui</a:t>
            </a:r>
            <a:r>
              <a:rPr lang="en-US" altLang="en-US" sz="2000" dirty="0"/>
              <a:t> </a:t>
            </a:r>
            <a:r>
              <a:rPr lang="en-US" altLang="en-US" sz="2000" b="1" dirty="0"/>
              <a:t>Record Protocol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terenkripsi</a:t>
            </a:r>
            <a:r>
              <a:rPr lang="en-US" altLang="en-US" sz="2000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30FB84-6673-54D3-D247-C8CC44FD7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40DC-E756-4A0E-B320-0DE4298C5A2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9633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>
            <a:extLst>
              <a:ext uri="{FF2B5EF4-FFF2-40B4-BE49-F238E27FC236}">
                <a16:creationId xmlns:a16="http://schemas.microsoft.com/office/drawing/2014/main" id="{7AB2D829-B08F-9CFA-2507-8B67C0DE6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89" name="Rectangle 3">
            <a:extLst>
              <a:ext uri="{FF2B5EF4-FFF2-40B4-BE49-F238E27FC236}">
                <a16:creationId xmlns:a16="http://schemas.microsoft.com/office/drawing/2014/main" id="{585F2C25-F4F4-FFFC-7EE2-15CAAD361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0" name="Rectangle 4">
            <a:extLst>
              <a:ext uri="{FF2B5EF4-FFF2-40B4-BE49-F238E27FC236}">
                <a16:creationId xmlns:a16="http://schemas.microsoft.com/office/drawing/2014/main" id="{9E7F0964-4648-1506-2E88-5E392ECC7D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08151" y="187944"/>
            <a:ext cx="7772400" cy="7620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82550" tIns="41275" rIns="82550" bIns="41275" rtlCol="0" anchor="b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SSL Messages</a:t>
            </a:r>
          </a:p>
        </p:txBody>
      </p:sp>
      <p:graphicFrame>
        <p:nvGraphicFramePr>
          <p:cNvPr id="16391" name="Object 5">
            <a:extLst>
              <a:ext uri="{FF2B5EF4-FFF2-40B4-BE49-F238E27FC236}">
                <a16:creationId xmlns:a16="http://schemas.microsoft.com/office/drawing/2014/main" id="{3E5942E6-7886-B9D7-2FE6-4CB274DCD09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68714" y="1747839"/>
          <a:ext cx="4725987" cy="365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5249008" imgH="4057143" progId="Paint.Picture">
                  <p:embed/>
                </p:oleObj>
              </mc:Choice>
              <mc:Fallback>
                <p:oleObj name="Bitmap Image" r:id="rId3" imgW="5249008" imgH="4057143" progId="Paint.Picture">
                  <p:embed/>
                  <p:pic>
                    <p:nvPicPr>
                      <p:cNvPr id="16391" name="Object 5">
                        <a:extLst>
                          <a:ext uri="{FF2B5EF4-FFF2-40B4-BE49-F238E27FC236}">
                            <a16:creationId xmlns:a16="http://schemas.microsoft.com/office/drawing/2014/main" id="{3E5942E6-7886-B9D7-2FE6-4CB274DCD0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8714" y="1747839"/>
                        <a:ext cx="4725987" cy="365283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2" name="Text Box 6">
            <a:extLst>
              <a:ext uri="{FF2B5EF4-FFF2-40B4-BE49-F238E27FC236}">
                <a16:creationId xmlns:a16="http://schemas.microsoft.com/office/drawing/2014/main" id="{A397E069-017C-EB73-C2C4-A1ECB06D9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164" y="1753223"/>
            <a:ext cx="182902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 b="1">
                <a:solidFill>
                  <a:srgbClr val="FF0000"/>
                </a:solidFill>
                <a:latin typeface="Arial" panose="020B0604020202020204" pitchFamily="34" charset="0"/>
              </a:rPr>
              <a:t>OFFER CIPHER SUITE</a:t>
            </a:r>
          </a:p>
          <a:p>
            <a:r>
              <a:rPr lang="en-US" altLang="en-US" sz="1200" b="1">
                <a:solidFill>
                  <a:srgbClr val="FF0000"/>
                </a:solidFill>
                <a:latin typeface="Arial" panose="020B0604020202020204" pitchFamily="34" charset="0"/>
              </a:rPr>
              <a:t>MENU TO SERVER</a:t>
            </a:r>
          </a:p>
        </p:txBody>
      </p:sp>
      <p:sp>
        <p:nvSpPr>
          <p:cNvPr id="16393" name="Rectangle 7">
            <a:extLst>
              <a:ext uri="{FF2B5EF4-FFF2-40B4-BE49-F238E27FC236}">
                <a16:creationId xmlns:a16="http://schemas.microsoft.com/office/drawing/2014/main" id="{A7A26240-CD51-1131-B73A-037CC0C2F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2321" y="1806662"/>
            <a:ext cx="2056460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200" b="1">
                <a:solidFill>
                  <a:srgbClr val="FF0000"/>
                </a:solidFill>
                <a:latin typeface="Arial" panose="020B0604020202020204" pitchFamily="34" charset="0"/>
              </a:rPr>
              <a:t>SELECT A CIPHER SUITE</a:t>
            </a:r>
          </a:p>
        </p:txBody>
      </p:sp>
      <p:sp>
        <p:nvSpPr>
          <p:cNvPr id="16394" name="Rectangle 8">
            <a:extLst>
              <a:ext uri="{FF2B5EF4-FFF2-40B4-BE49-F238E27FC236}">
                <a16:creationId xmlns:a16="http://schemas.microsoft.com/office/drawing/2014/main" id="{62A742FA-242A-A192-A1ED-4FC1917793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6613" y="2196136"/>
            <a:ext cx="2031518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 b="1">
                <a:solidFill>
                  <a:srgbClr val="FF0000"/>
                </a:solidFill>
                <a:latin typeface="Arial" panose="020B0604020202020204" pitchFamily="34" charset="0"/>
              </a:rPr>
              <a:t>SEND CERTIFICATE AND</a:t>
            </a:r>
          </a:p>
          <a:p>
            <a:r>
              <a:rPr lang="en-US" altLang="en-US" sz="1200" b="1">
                <a:solidFill>
                  <a:srgbClr val="FF0000"/>
                </a:solidFill>
                <a:latin typeface="Arial" panose="020B0604020202020204" pitchFamily="34" charset="0"/>
              </a:rPr>
              <a:t>CHAIN TO CA ROOT</a:t>
            </a:r>
          </a:p>
        </p:txBody>
      </p:sp>
      <p:sp>
        <p:nvSpPr>
          <p:cNvPr id="16395" name="Text Box 9">
            <a:extLst>
              <a:ext uri="{FF2B5EF4-FFF2-40B4-BE49-F238E27FC236}">
                <a16:creationId xmlns:a16="http://schemas.microsoft.com/office/drawing/2014/main" id="{CCEE20D7-035E-EB29-7857-F12FB4D518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1927" y="1336325"/>
            <a:ext cx="1765099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 dirty="0">
                <a:latin typeface="Arial" panose="020B0604020202020204" pitchFamily="34" charset="0"/>
              </a:rPr>
              <a:t>CLIENT SIDE</a:t>
            </a:r>
            <a:endParaRPr lang="en-US" altLang="en-US" sz="1200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16396" name="Rectangle 10">
            <a:extLst>
              <a:ext uri="{FF2B5EF4-FFF2-40B4-BE49-F238E27FC236}">
                <a16:creationId xmlns:a16="http://schemas.microsoft.com/office/drawing/2014/main" id="{D3D7D664-016D-EA30-5BDC-B63C7A78C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8704" y="1323625"/>
            <a:ext cx="1909369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>
                <a:latin typeface="Arial" panose="020B0604020202020204" pitchFamily="34" charset="0"/>
              </a:rPr>
              <a:t>SERVER SIDE</a:t>
            </a:r>
          </a:p>
        </p:txBody>
      </p:sp>
      <p:sp>
        <p:nvSpPr>
          <p:cNvPr id="16397" name="Rectangle 11">
            <a:extLst>
              <a:ext uri="{FF2B5EF4-FFF2-40B4-BE49-F238E27FC236}">
                <a16:creationId xmlns:a16="http://schemas.microsoft.com/office/drawing/2014/main" id="{3E77D3B5-157A-1CB7-2C17-3000F6CCEE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5501" y="2813673"/>
            <a:ext cx="1839543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 b="1">
                <a:solidFill>
                  <a:srgbClr val="FF0000"/>
                </a:solidFill>
                <a:latin typeface="Arial" panose="020B0604020202020204" pitchFamily="34" charset="0"/>
              </a:rPr>
              <a:t>SEND PUBLIC KEY TO</a:t>
            </a:r>
          </a:p>
          <a:p>
            <a:r>
              <a:rPr lang="en-US" altLang="en-US" sz="1200" b="1">
                <a:solidFill>
                  <a:srgbClr val="FF0000"/>
                </a:solidFill>
                <a:latin typeface="Arial" panose="020B0604020202020204" pitchFamily="34" charset="0"/>
              </a:rPr>
              <a:t>ENCRYPT SYMM KEY</a:t>
            </a:r>
          </a:p>
        </p:txBody>
      </p:sp>
      <p:sp>
        <p:nvSpPr>
          <p:cNvPr id="16398" name="Rectangle 12">
            <a:extLst>
              <a:ext uri="{FF2B5EF4-FFF2-40B4-BE49-F238E27FC236}">
                <a16:creationId xmlns:a16="http://schemas.microsoft.com/office/drawing/2014/main" id="{7FF835DF-EA8F-E400-E046-BF477A26E4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1850" y="3285161"/>
            <a:ext cx="1917448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 b="1">
                <a:solidFill>
                  <a:srgbClr val="FF0000"/>
                </a:solidFill>
                <a:latin typeface="Arial" panose="020B0604020202020204" pitchFamily="34" charset="0"/>
              </a:rPr>
              <a:t>SERVER NEGOTIATION</a:t>
            </a:r>
          </a:p>
          <a:p>
            <a:r>
              <a:rPr lang="en-US" altLang="en-US" sz="1200" b="1">
                <a:solidFill>
                  <a:srgbClr val="FF0000"/>
                </a:solidFill>
                <a:latin typeface="Arial" panose="020B0604020202020204" pitchFamily="34" charset="0"/>
              </a:rPr>
              <a:t>FINISHED</a:t>
            </a:r>
          </a:p>
        </p:txBody>
      </p:sp>
      <p:sp>
        <p:nvSpPr>
          <p:cNvPr id="16399" name="Line 13">
            <a:extLst>
              <a:ext uri="{FF2B5EF4-FFF2-40B4-BE49-F238E27FC236}">
                <a16:creationId xmlns:a16="http://schemas.microsoft.com/office/drawing/2014/main" id="{82CA44F7-2B9E-12A0-6576-CDF32BB32F6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53413" y="1979614"/>
            <a:ext cx="260350" cy="35877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6400" name="Line 14">
            <a:extLst>
              <a:ext uri="{FF2B5EF4-FFF2-40B4-BE49-F238E27FC236}">
                <a16:creationId xmlns:a16="http://schemas.microsoft.com/office/drawing/2014/main" id="{472116D4-B9C2-CB69-3A33-EF32B8CB398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81988" y="2430463"/>
            <a:ext cx="247650" cy="246062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6401" name="Line 15">
            <a:extLst>
              <a:ext uri="{FF2B5EF4-FFF2-40B4-BE49-F238E27FC236}">
                <a16:creationId xmlns:a16="http://schemas.microsoft.com/office/drawing/2014/main" id="{410DF7F0-FEC7-EBF3-0B20-DEBAB7BEBC5A}"/>
              </a:ext>
            </a:extLst>
          </p:cNvPr>
          <p:cNvSpPr>
            <a:spLocks noChangeShapeType="1"/>
          </p:cNvSpPr>
          <p:nvPr/>
        </p:nvSpPr>
        <p:spPr bwMode="auto">
          <a:xfrm>
            <a:off x="8269288" y="3035300"/>
            <a:ext cx="23495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6402" name="Line 16">
            <a:extLst>
              <a:ext uri="{FF2B5EF4-FFF2-40B4-BE49-F238E27FC236}">
                <a16:creationId xmlns:a16="http://schemas.microsoft.com/office/drawing/2014/main" id="{E9969E40-9EB9-27B2-A04C-93D763644C6C}"/>
              </a:ext>
            </a:extLst>
          </p:cNvPr>
          <p:cNvSpPr>
            <a:spLocks noChangeShapeType="1"/>
          </p:cNvSpPr>
          <p:nvPr/>
        </p:nvSpPr>
        <p:spPr bwMode="auto">
          <a:xfrm>
            <a:off x="8269288" y="3405188"/>
            <a:ext cx="23495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6403" name="Line 17">
            <a:extLst>
              <a:ext uri="{FF2B5EF4-FFF2-40B4-BE49-F238E27FC236}">
                <a16:creationId xmlns:a16="http://schemas.microsoft.com/office/drawing/2014/main" id="{CDEA9981-EC72-D2B0-2697-F2616C827221}"/>
              </a:ext>
            </a:extLst>
          </p:cNvPr>
          <p:cNvSpPr>
            <a:spLocks noChangeShapeType="1"/>
          </p:cNvSpPr>
          <p:nvPr/>
        </p:nvSpPr>
        <p:spPr bwMode="auto">
          <a:xfrm>
            <a:off x="3617913" y="1982788"/>
            <a:ext cx="23495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6404" name="Rectangle 18">
            <a:extLst>
              <a:ext uri="{FF2B5EF4-FFF2-40B4-BE49-F238E27FC236}">
                <a16:creationId xmlns:a16="http://schemas.microsoft.com/office/drawing/2014/main" id="{FCDA346F-3662-79E6-BC3A-C6E143B676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6101" y="3347073"/>
            <a:ext cx="15972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 b="1">
                <a:solidFill>
                  <a:srgbClr val="FF0000"/>
                </a:solidFill>
                <a:latin typeface="Arial" panose="020B0604020202020204" pitchFamily="34" charset="0"/>
              </a:rPr>
              <a:t>SEND ENCRYPTED</a:t>
            </a:r>
          </a:p>
          <a:p>
            <a:r>
              <a:rPr lang="en-US" altLang="en-US" sz="1200" b="1">
                <a:solidFill>
                  <a:srgbClr val="FF0000"/>
                </a:solidFill>
                <a:latin typeface="Arial" panose="020B0604020202020204" pitchFamily="34" charset="0"/>
              </a:rPr>
              <a:t>SYMMETRIC KEY</a:t>
            </a:r>
          </a:p>
        </p:txBody>
      </p:sp>
      <p:sp>
        <p:nvSpPr>
          <p:cNvPr id="16405" name="Line 19">
            <a:extLst>
              <a:ext uri="{FF2B5EF4-FFF2-40B4-BE49-F238E27FC236}">
                <a16:creationId xmlns:a16="http://schemas.microsoft.com/office/drawing/2014/main" id="{A0FE4493-C31D-DCEA-7790-CA8A0CB6510A}"/>
              </a:ext>
            </a:extLst>
          </p:cNvPr>
          <p:cNvSpPr>
            <a:spLocks noChangeShapeType="1"/>
          </p:cNvSpPr>
          <p:nvPr/>
        </p:nvSpPr>
        <p:spPr bwMode="auto">
          <a:xfrm>
            <a:off x="3236914" y="3705225"/>
            <a:ext cx="606425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6406" name="Text Box 20">
            <a:extLst>
              <a:ext uri="{FF2B5EF4-FFF2-40B4-BE49-F238E27FC236}">
                <a16:creationId xmlns:a16="http://schemas.microsoft.com/office/drawing/2014/main" id="{0A4276D6-DA2D-DF2D-B1BD-71161CDD0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7038" y="5800812"/>
            <a:ext cx="3702488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 b="1">
                <a:latin typeface="Arial" panose="020B0604020202020204" pitchFamily="34" charset="0"/>
              </a:rPr>
              <a:t>SOURCE: THOMAS, </a:t>
            </a:r>
            <a:r>
              <a:rPr lang="en-US" altLang="en-US" sz="1200" b="1" i="1">
                <a:latin typeface="Arial" panose="020B0604020202020204" pitchFamily="34" charset="0"/>
              </a:rPr>
              <a:t>SSL AND TLS ESSENTIALS</a:t>
            </a:r>
            <a:endParaRPr lang="en-US" altLang="en-US" sz="1200" b="1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16407" name="Rectangle 21">
            <a:extLst>
              <a:ext uri="{FF2B5EF4-FFF2-40B4-BE49-F238E27FC236}">
                <a16:creationId xmlns:a16="http://schemas.microsoft.com/office/drawing/2014/main" id="{453219B4-F380-55B4-6FB4-90A18E82C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3816973"/>
            <a:ext cx="1188530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 b="1">
                <a:solidFill>
                  <a:srgbClr val="FF0000"/>
                </a:solidFill>
                <a:latin typeface="Arial" panose="020B0604020202020204" pitchFamily="34" charset="0"/>
              </a:rPr>
              <a:t>ACTIVATE</a:t>
            </a:r>
          </a:p>
          <a:p>
            <a:r>
              <a:rPr lang="en-US" altLang="en-US" sz="1200" b="1">
                <a:solidFill>
                  <a:srgbClr val="FF0000"/>
                </a:solidFill>
                <a:latin typeface="Arial" panose="020B0604020202020204" pitchFamily="34" charset="0"/>
              </a:rPr>
              <a:t>ENCRYPTION</a:t>
            </a:r>
          </a:p>
        </p:txBody>
      </p:sp>
      <p:sp>
        <p:nvSpPr>
          <p:cNvPr id="16408" name="Line 22">
            <a:extLst>
              <a:ext uri="{FF2B5EF4-FFF2-40B4-BE49-F238E27FC236}">
                <a16:creationId xmlns:a16="http://schemas.microsoft.com/office/drawing/2014/main" id="{D6659EF7-AA91-78F9-F369-A36BC4A022D8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1326" y="4092575"/>
            <a:ext cx="866775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6409" name="Rectangle 23">
            <a:extLst>
              <a:ext uri="{FF2B5EF4-FFF2-40B4-BE49-F238E27FC236}">
                <a16:creationId xmlns:a16="http://schemas.microsoft.com/office/drawing/2014/main" id="{67509A64-6738-43DE-9AB9-4350DC746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2614" y="4288461"/>
            <a:ext cx="148758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 b="1">
                <a:solidFill>
                  <a:srgbClr val="FF0000"/>
                </a:solidFill>
                <a:latin typeface="Arial" panose="020B0604020202020204" pitchFamily="34" charset="0"/>
              </a:rPr>
              <a:t>CLIENT PORTION</a:t>
            </a:r>
          </a:p>
          <a:p>
            <a:r>
              <a:rPr lang="en-US" altLang="en-US" sz="1200" b="1">
                <a:solidFill>
                  <a:srgbClr val="FF0000"/>
                </a:solidFill>
                <a:latin typeface="Arial" panose="020B0604020202020204" pitchFamily="34" charset="0"/>
              </a:rPr>
              <a:t>DONE</a:t>
            </a:r>
          </a:p>
        </p:txBody>
      </p:sp>
      <p:sp>
        <p:nvSpPr>
          <p:cNvPr id="16410" name="Line 24">
            <a:extLst>
              <a:ext uri="{FF2B5EF4-FFF2-40B4-BE49-F238E27FC236}">
                <a16:creationId xmlns:a16="http://schemas.microsoft.com/office/drawing/2014/main" id="{E14120A5-6CEA-31EB-E90C-541F88F9DC31}"/>
              </a:ext>
            </a:extLst>
          </p:cNvPr>
          <p:cNvSpPr>
            <a:spLocks noChangeShapeType="1"/>
          </p:cNvSpPr>
          <p:nvPr/>
        </p:nvSpPr>
        <p:spPr bwMode="auto">
          <a:xfrm>
            <a:off x="3305176" y="4438650"/>
            <a:ext cx="568325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6411" name="Rectangle 25">
            <a:extLst>
              <a:ext uri="{FF2B5EF4-FFF2-40B4-BE49-F238E27FC236}">
                <a16:creationId xmlns:a16="http://schemas.microsoft.com/office/drawing/2014/main" id="{75E82601-5357-0A2C-8D7F-CADDD35D5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8067" y="4267287"/>
            <a:ext cx="2432204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200" b="1">
                <a:solidFill>
                  <a:srgbClr val="FF0000"/>
                </a:solidFill>
                <a:latin typeface="Arial" panose="020B0604020202020204" pitchFamily="34" charset="0"/>
              </a:rPr>
              <a:t>( SERVER CHECKS OPTIONS )</a:t>
            </a:r>
          </a:p>
        </p:txBody>
      </p:sp>
      <p:sp>
        <p:nvSpPr>
          <p:cNvPr id="16412" name="Rectangle 26">
            <a:extLst>
              <a:ext uri="{FF2B5EF4-FFF2-40B4-BE49-F238E27FC236}">
                <a16:creationId xmlns:a16="http://schemas.microsoft.com/office/drawing/2014/main" id="{EC58081A-6CCC-7E46-7B0F-A5BD4C9E6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9951" y="4545636"/>
            <a:ext cx="1561389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 b="1">
                <a:solidFill>
                  <a:srgbClr val="FF0000"/>
                </a:solidFill>
                <a:latin typeface="Arial" panose="020B0604020202020204" pitchFamily="34" charset="0"/>
              </a:rPr>
              <a:t>ACTIVATESERVER</a:t>
            </a:r>
          </a:p>
          <a:p>
            <a:r>
              <a:rPr lang="en-US" altLang="en-US" sz="1200" b="1">
                <a:solidFill>
                  <a:srgbClr val="FF0000"/>
                </a:solidFill>
                <a:latin typeface="Arial" panose="020B0604020202020204" pitchFamily="34" charset="0"/>
              </a:rPr>
              <a:t>ENCRYPTION</a:t>
            </a:r>
          </a:p>
        </p:txBody>
      </p:sp>
      <p:sp>
        <p:nvSpPr>
          <p:cNvPr id="16413" name="Line 27">
            <a:extLst>
              <a:ext uri="{FF2B5EF4-FFF2-40B4-BE49-F238E27FC236}">
                <a16:creationId xmlns:a16="http://schemas.microsoft.com/office/drawing/2014/main" id="{7AE55947-2382-A38F-8A67-974E5B6C089F}"/>
              </a:ext>
            </a:extLst>
          </p:cNvPr>
          <p:cNvSpPr>
            <a:spLocks noChangeShapeType="1"/>
          </p:cNvSpPr>
          <p:nvPr/>
        </p:nvSpPr>
        <p:spPr bwMode="auto">
          <a:xfrm>
            <a:off x="8261350" y="4768850"/>
            <a:ext cx="23495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6414" name="Rectangle 28">
            <a:extLst>
              <a:ext uri="{FF2B5EF4-FFF2-40B4-BE49-F238E27FC236}">
                <a16:creationId xmlns:a16="http://schemas.microsoft.com/office/drawing/2014/main" id="{6B1D91F3-BE0D-2C29-75FA-4F99F4A4A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9164" y="5029823"/>
            <a:ext cx="1560171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 b="1">
                <a:solidFill>
                  <a:srgbClr val="FF0000"/>
                </a:solidFill>
                <a:latin typeface="Arial" panose="020B0604020202020204" pitchFamily="34" charset="0"/>
              </a:rPr>
              <a:t>SERVER PORTION</a:t>
            </a:r>
          </a:p>
          <a:p>
            <a:r>
              <a:rPr lang="en-US" altLang="en-US" sz="1200" b="1">
                <a:solidFill>
                  <a:srgbClr val="FF0000"/>
                </a:solidFill>
                <a:latin typeface="Arial" panose="020B0604020202020204" pitchFamily="34" charset="0"/>
              </a:rPr>
              <a:t>DONE</a:t>
            </a:r>
          </a:p>
        </p:txBody>
      </p:sp>
      <p:sp>
        <p:nvSpPr>
          <p:cNvPr id="16415" name="Line 29">
            <a:extLst>
              <a:ext uri="{FF2B5EF4-FFF2-40B4-BE49-F238E27FC236}">
                <a16:creationId xmlns:a16="http://schemas.microsoft.com/office/drawing/2014/main" id="{B076B0F3-0405-91FF-BD0D-6B1370CEDEA5}"/>
              </a:ext>
            </a:extLst>
          </p:cNvPr>
          <p:cNvSpPr>
            <a:spLocks noChangeShapeType="1"/>
          </p:cNvSpPr>
          <p:nvPr/>
        </p:nvSpPr>
        <p:spPr bwMode="auto">
          <a:xfrm>
            <a:off x="8326438" y="5156200"/>
            <a:ext cx="23495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6416" name="Rectangle 30">
            <a:extLst>
              <a:ext uri="{FF2B5EF4-FFF2-40B4-BE49-F238E27FC236}">
                <a16:creationId xmlns:a16="http://schemas.microsoft.com/office/drawing/2014/main" id="{BE5D380F-F0AF-ECEC-6368-82E4D20D3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0403" y="4997537"/>
            <a:ext cx="2359620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200" b="1">
                <a:solidFill>
                  <a:schemeClr val="hlink"/>
                </a:solidFill>
                <a:latin typeface="Arial" panose="020B0604020202020204" pitchFamily="34" charset="0"/>
              </a:rPr>
              <a:t>( </a:t>
            </a:r>
            <a:r>
              <a:rPr lang="en-US" altLang="en-US" sz="1200" b="1">
                <a:solidFill>
                  <a:srgbClr val="FF0000"/>
                </a:solidFill>
                <a:latin typeface="Arial" panose="020B0604020202020204" pitchFamily="34" charset="0"/>
              </a:rPr>
              <a:t>CLIENT CHECKS OPTIONS )</a:t>
            </a:r>
          </a:p>
        </p:txBody>
      </p:sp>
      <p:sp>
        <p:nvSpPr>
          <p:cNvPr id="16417" name="Rectangle 31">
            <a:extLst>
              <a:ext uri="{FF2B5EF4-FFF2-40B4-BE49-F238E27FC236}">
                <a16:creationId xmlns:a16="http://schemas.microsoft.com/office/drawing/2014/main" id="{CA8EC918-BB3F-5B30-065F-08B447236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0588" y="5442037"/>
            <a:ext cx="4359077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200" b="1">
                <a:solidFill>
                  <a:srgbClr val="FF0000"/>
                </a:solidFill>
                <a:latin typeface="Arial" panose="020B0604020202020204" pitchFamily="34" charset="0"/>
              </a:rPr>
              <a:t>NOW THE PARTIES CAN USE SYMMETRIC ENCRYPTION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C62E39-3289-D9A3-DA16-FE4BD4308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40DC-E756-4A0E-B320-0DE4298C5A2D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>
            <a:extLst>
              <a:ext uri="{FF2B5EF4-FFF2-40B4-BE49-F238E27FC236}">
                <a16:creationId xmlns:a16="http://schemas.microsoft.com/office/drawing/2014/main" id="{2C64F7A3-084A-34E1-232E-02A1F54202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599" y="136525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Client Hello</a:t>
            </a:r>
          </a:p>
        </p:txBody>
      </p:sp>
      <p:sp>
        <p:nvSpPr>
          <p:cNvPr id="18437" name="Rectangle 3">
            <a:extLst>
              <a:ext uri="{FF2B5EF4-FFF2-40B4-BE49-F238E27FC236}">
                <a16:creationId xmlns:a16="http://schemas.microsoft.com/office/drawing/2014/main" id="{CDBDFBA6-0276-7D96-5267-0183B66BF5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150483"/>
            <a:ext cx="10932887" cy="5388429"/>
          </a:xfrm>
        </p:spPr>
        <p:txBody>
          <a:bodyPr>
            <a:noAutofit/>
          </a:bodyPr>
          <a:lstStyle/>
          <a:p>
            <a:pPr lvl="1" eaLnBrk="1" hangingPunct="1"/>
            <a:r>
              <a:rPr lang="en-US" altLang="en-US" dirty="0"/>
              <a:t>Protocol version</a:t>
            </a:r>
          </a:p>
          <a:p>
            <a:pPr lvl="2" eaLnBrk="1" hangingPunct="1"/>
            <a:r>
              <a:rPr lang="en-US" altLang="en-US" sz="2400" dirty="0"/>
              <a:t>SSLv3(major=3, minor=0)</a:t>
            </a:r>
          </a:p>
          <a:p>
            <a:pPr lvl="2" eaLnBrk="1" hangingPunct="1"/>
            <a:r>
              <a:rPr lang="en-US" altLang="en-US" sz="2400" dirty="0"/>
              <a:t>TLS (major=3, minor=1)</a:t>
            </a:r>
          </a:p>
          <a:p>
            <a:pPr lvl="1" eaLnBrk="1" hangingPunct="1"/>
            <a:r>
              <a:rPr lang="en-US" altLang="en-US" dirty="0"/>
              <a:t>Random Number </a:t>
            </a:r>
          </a:p>
          <a:p>
            <a:pPr lvl="2" eaLnBrk="1" hangingPunct="1"/>
            <a:r>
              <a:rPr lang="en-US" altLang="en-US" sz="2400" dirty="0"/>
              <a:t>32 bytes</a:t>
            </a:r>
          </a:p>
          <a:p>
            <a:pPr lvl="2" eaLnBrk="1" hangingPunct="1"/>
            <a:r>
              <a:rPr lang="en-US" altLang="en-US" sz="2400" dirty="0"/>
              <a:t>First 4 bytes, time of the day in seconds, other 28 bytes random </a:t>
            </a:r>
          </a:p>
          <a:p>
            <a:pPr lvl="2" eaLnBrk="1" hangingPunct="1"/>
            <a:r>
              <a:rPr lang="en-US" altLang="en-US" sz="2400" dirty="0"/>
              <a:t>Prevents replay attack</a:t>
            </a:r>
          </a:p>
          <a:p>
            <a:pPr lvl="1" eaLnBrk="1" hangingPunct="1"/>
            <a:r>
              <a:rPr lang="en-US" altLang="en-US" dirty="0"/>
              <a:t>Session ID</a:t>
            </a:r>
          </a:p>
          <a:p>
            <a:pPr lvl="2" eaLnBrk="1" hangingPunct="1"/>
            <a:r>
              <a:rPr lang="en-US" altLang="en-US" sz="2400" dirty="0"/>
              <a:t>32 bytes – indicates the use of previous cryptographic material</a:t>
            </a:r>
          </a:p>
          <a:p>
            <a:pPr lvl="1" eaLnBrk="1" hangingPunct="1"/>
            <a:r>
              <a:rPr lang="en-US" altLang="en-US" dirty="0" err="1"/>
              <a:t>CipherSuite</a:t>
            </a:r>
            <a:r>
              <a:rPr lang="en-US" altLang="en-US" dirty="0"/>
              <a:t> </a:t>
            </a:r>
            <a:r>
              <a:rPr lang="en-US" altLang="en-US" dirty="0" err="1"/>
              <a:t>cipher_suites</a:t>
            </a:r>
            <a:endParaRPr lang="en-US" altLang="en-US" dirty="0"/>
          </a:p>
          <a:p>
            <a:pPr marL="914400" lvl="1" indent="174625"/>
            <a:r>
              <a:rPr lang="en-US" altLang="en-US" dirty="0"/>
              <a:t> Cryptographic algorithms supported by the client (e.g., RSA or Diffie-Hellman)</a:t>
            </a:r>
          </a:p>
          <a:p>
            <a:pPr lvl="1" eaLnBrk="1" hangingPunct="1"/>
            <a:r>
              <a:rPr lang="en-US" altLang="en-US" dirty="0"/>
              <a:t>Compression algorithm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3CA49C-9E12-CE40-CB3A-139F59CA5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40DC-E756-4A0E-B320-0DE4298C5A2D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5DBF563B-7F86-040F-B6CB-B675084C2F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7924800" cy="44577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altLang="en-US" dirty="0"/>
              <a:t>struct {</a:t>
            </a:r>
          </a:p>
          <a:p>
            <a:pPr>
              <a:buFont typeface="Monotype Sorts" pitchFamily="2" charset="2"/>
              <a:buNone/>
            </a:pPr>
            <a:r>
              <a:rPr lang="en-US" altLang="en-US" dirty="0"/>
              <a:t>   </a:t>
            </a:r>
            <a:r>
              <a:rPr lang="en-US" altLang="en-US" dirty="0" err="1"/>
              <a:t>ProtocolVersion</a:t>
            </a:r>
            <a:r>
              <a:rPr lang="en-US" altLang="en-US" dirty="0"/>
              <a:t> </a:t>
            </a:r>
            <a:r>
              <a:rPr lang="en-US" altLang="en-US" dirty="0" err="1"/>
              <a:t>client_version</a:t>
            </a:r>
            <a:r>
              <a:rPr lang="en-US" altLang="en-US" dirty="0"/>
              <a:t>;</a:t>
            </a:r>
          </a:p>
          <a:p>
            <a:pPr>
              <a:buFont typeface="Monotype Sorts" pitchFamily="2" charset="2"/>
              <a:buNone/>
            </a:pPr>
            <a:r>
              <a:rPr lang="en-US" altLang="en-US" dirty="0"/>
              <a:t>   Random </a:t>
            </a:r>
            <a:r>
              <a:rPr lang="en-US" altLang="en-US" dirty="0" err="1"/>
              <a:t>random</a:t>
            </a:r>
            <a:r>
              <a:rPr lang="en-US" altLang="en-US" dirty="0"/>
              <a:t>;</a:t>
            </a:r>
          </a:p>
          <a:p>
            <a:pPr>
              <a:buFont typeface="Monotype Sorts" pitchFamily="2" charset="2"/>
              <a:buNone/>
            </a:pPr>
            <a:r>
              <a:rPr lang="en-US" altLang="en-US" dirty="0"/>
              <a:t>   </a:t>
            </a:r>
            <a:r>
              <a:rPr lang="en-US" altLang="en-US" dirty="0" err="1"/>
              <a:t>SessionID</a:t>
            </a:r>
            <a:r>
              <a:rPr lang="en-US" altLang="en-US" dirty="0"/>
              <a:t> </a:t>
            </a:r>
            <a:r>
              <a:rPr lang="en-US" altLang="en-US" dirty="0" err="1"/>
              <a:t>session_id</a:t>
            </a:r>
            <a:r>
              <a:rPr lang="en-US" altLang="en-US" dirty="0"/>
              <a:t>;</a:t>
            </a:r>
          </a:p>
          <a:p>
            <a:pPr>
              <a:buFont typeface="Monotype Sorts" pitchFamily="2" charset="2"/>
              <a:buNone/>
            </a:pPr>
            <a:r>
              <a:rPr lang="en-US" altLang="en-US" dirty="0"/>
              <a:t>   </a:t>
            </a:r>
            <a:r>
              <a:rPr lang="en-US" altLang="en-US" dirty="0" err="1"/>
              <a:t>CipherSuite</a:t>
            </a:r>
            <a:r>
              <a:rPr lang="en-US" altLang="en-US" dirty="0"/>
              <a:t> </a:t>
            </a:r>
            <a:r>
              <a:rPr lang="en-US" altLang="en-US" dirty="0" err="1"/>
              <a:t>cipher_suites</a:t>
            </a:r>
            <a:r>
              <a:rPr lang="en-US" altLang="en-US" dirty="0"/>
              <a:t>;</a:t>
            </a:r>
          </a:p>
          <a:p>
            <a:pPr>
              <a:buFont typeface="Monotype Sorts" pitchFamily="2" charset="2"/>
              <a:buNone/>
            </a:pPr>
            <a:r>
              <a:rPr lang="en-US" altLang="en-US" dirty="0"/>
              <a:t>   </a:t>
            </a:r>
            <a:r>
              <a:rPr lang="en-US" altLang="en-US" dirty="0" err="1"/>
              <a:t>CompressionMethod</a:t>
            </a:r>
            <a:r>
              <a:rPr lang="en-US" altLang="en-US" dirty="0"/>
              <a:t> </a:t>
            </a:r>
            <a:r>
              <a:rPr lang="en-US" altLang="en-US" dirty="0" err="1"/>
              <a:t>compression_methods</a:t>
            </a:r>
            <a:r>
              <a:rPr lang="en-US" altLang="en-US" dirty="0"/>
              <a:t>;</a:t>
            </a:r>
          </a:p>
          <a:p>
            <a:pPr>
              <a:buFont typeface="Monotype Sorts" pitchFamily="2" charset="2"/>
              <a:buNone/>
            </a:pPr>
            <a:r>
              <a:rPr lang="en-US" altLang="en-US" dirty="0"/>
              <a:t>} </a:t>
            </a:r>
            <a:r>
              <a:rPr lang="en-US" altLang="en-US" dirty="0" err="1"/>
              <a:t>ClientHello</a:t>
            </a:r>
            <a:endParaRPr lang="en-US" altLang="en-US" dirty="0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55847A31-140C-6F59-09A4-6601C6984A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ClientHello (RFC)</a:t>
            </a:r>
          </a:p>
        </p:txBody>
      </p:sp>
      <p:sp>
        <p:nvSpPr>
          <p:cNvPr id="26628" name="AutoShape 4">
            <a:extLst>
              <a:ext uri="{FF2B5EF4-FFF2-40B4-BE49-F238E27FC236}">
                <a16:creationId xmlns:a16="http://schemas.microsoft.com/office/drawing/2014/main" id="{6BB7F907-D7B5-BEB4-D019-D4E51A4C40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9686" y="1600200"/>
            <a:ext cx="2768600" cy="533400"/>
          </a:xfrm>
          <a:prstGeom prst="wedgeRectCallout">
            <a:avLst>
              <a:gd name="adj1" fmla="val -50574"/>
              <a:gd name="adj2" fmla="val 86606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400" dirty="0">
                <a:solidFill>
                  <a:srgbClr val="FF0000"/>
                </a:solidFill>
              </a:rPr>
              <a:t>Highest version of the protocol supported by the client</a:t>
            </a:r>
          </a:p>
        </p:txBody>
      </p:sp>
      <p:sp>
        <p:nvSpPr>
          <p:cNvPr id="26629" name="AutoShape 5">
            <a:extLst>
              <a:ext uri="{FF2B5EF4-FFF2-40B4-BE49-F238E27FC236}">
                <a16:creationId xmlns:a16="http://schemas.microsoft.com/office/drawing/2014/main" id="{D19FB661-256E-AA4B-9B86-ADFD217CA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2693988"/>
            <a:ext cx="2768600" cy="533400"/>
          </a:xfrm>
          <a:prstGeom prst="wedgeRectCallout">
            <a:avLst>
              <a:gd name="adj1" fmla="val -61125"/>
              <a:gd name="adj2" fmla="val 58037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400" dirty="0">
                <a:solidFill>
                  <a:srgbClr val="FF0000"/>
                </a:solidFill>
              </a:rPr>
              <a:t>Session id (if the client wants to resume an old session) </a:t>
            </a:r>
          </a:p>
        </p:txBody>
      </p:sp>
      <p:sp>
        <p:nvSpPr>
          <p:cNvPr id="26630" name="AutoShape 6">
            <a:extLst>
              <a:ext uri="{FF2B5EF4-FFF2-40B4-BE49-F238E27FC236}">
                <a16:creationId xmlns:a16="http://schemas.microsoft.com/office/drawing/2014/main" id="{472C1E25-5320-B7D7-6866-C06474DEA3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9686" y="3403600"/>
            <a:ext cx="2768600" cy="762000"/>
          </a:xfrm>
          <a:prstGeom prst="wedgeRectCallout">
            <a:avLst>
              <a:gd name="adj1" fmla="val -70755"/>
              <a:gd name="adj2" fmla="val 18958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400" dirty="0">
                <a:solidFill>
                  <a:srgbClr val="FF0000"/>
                </a:solidFill>
              </a:rPr>
              <a:t>Cryptographic algorithms supported by the client (e.g., RSA or Diffie-Hellman)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5998E3-FF79-BC60-A0ED-FACFBAF6C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40DC-E756-4A0E-B320-0DE4298C5A2D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>
            <a:extLst>
              <a:ext uri="{FF2B5EF4-FFF2-40B4-BE49-F238E27FC236}">
                <a16:creationId xmlns:a16="http://schemas.microsoft.com/office/drawing/2014/main" id="{5BCBA432-9905-3F0B-06C9-833AD11B8B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125" y="3259761"/>
            <a:ext cx="731838" cy="462307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85" name="Rectangle 3">
            <a:extLst>
              <a:ext uri="{FF2B5EF4-FFF2-40B4-BE49-F238E27FC236}">
                <a16:creationId xmlns:a16="http://schemas.microsoft.com/office/drawing/2014/main" id="{A1B11930-95B4-3349-0773-525765192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3325" y="2946229"/>
            <a:ext cx="1225550" cy="462307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86" name="Rectangle 4">
            <a:extLst>
              <a:ext uri="{FF2B5EF4-FFF2-40B4-BE49-F238E27FC236}">
                <a16:creationId xmlns:a16="http://schemas.microsoft.com/office/drawing/2014/main" id="{10C5BB6F-8007-AE7F-2A90-5BE3FF974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9676" y="2266779"/>
            <a:ext cx="186013" cy="462307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87" name="Rectangle 5">
            <a:extLst>
              <a:ext uri="{FF2B5EF4-FFF2-40B4-BE49-F238E27FC236}">
                <a16:creationId xmlns:a16="http://schemas.microsoft.com/office/drawing/2014/main" id="{238B1519-C782-F56B-4792-1CF110F75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7176" y="2604917"/>
            <a:ext cx="186013" cy="462307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88" name="Rectangle 6">
            <a:extLst>
              <a:ext uri="{FF2B5EF4-FFF2-40B4-BE49-F238E27FC236}">
                <a16:creationId xmlns:a16="http://schemas.microsoft.com/office/drawing/2014/main" id="{E28B80A3-2223-A0FF-5B17-9A7DBDE98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7176" y="2258842"/>
            <a:ext cx="186013" cy="462307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89" name="Rectangle 7">
            <a:extLst>
              <a:ext uri="{FF2B5EF4-FFF2-40B4-BE49-F238E27FC236}">
                <a16:creationId xmlns:a16="http://schemas.microsoft.com/office/drawing/2014/main" id="{6B87B695-6FEC-ADA7-5F42-6D23D7430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90" name="Rectangle 8">
            <a:extLst>
              <a:ext uri="{FF2B5EF4-FFF2-40B4-BE49-F238E27FC236}">
                <a16:creationId xmlns:a16="http://schemas.microsoft.com/office/drawing/2014/main" id="{9F80BD7A-0C16-F8FF-FDE9-3ABB1819A8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91" name="Rectangle 9">
            <a:extLst>
              <a:ext uri="{FF2B5EF4-FFF2-40B4-BE49-F238E27FC236}">
                <a16:creationId xmlns:a16="http://schemas.microsoft.com/office/drawing/2014/main" id="{69E54FE0-8A41-49C9-A0C4-1D5F10BC41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232881"/>
            <a:ext cx="7772400" cy="7620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82550" tIns="41275" rIns="82550" bIns="41275" rtlCol="0" anchor="b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Client Hello - Cipher Suites</a:t>
            </a:r>
          </a:p>
        </p:txBody>
      </p:sp>
      <p:sp>
        <p:nvSpPr>
          <p:cNvPr id="20492" name="Text Box 10">
            <a:extLst>
              <a:ext uri="{FF2B5EF4-FFF2-40B4-BE49-F238E27FC236}">
                <a16:creationId xmlns:a16="http://schemas.microsoft.com/office/drawing/2014/main" id="{6C55C3DB-8EB6-981E-A67B-6AA7E4F42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8688" y="1322475"/>
            <a:ext cx="2400144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 b="1">
                <a:solidFill>
                  <a:srgbClr val="FF0000"/>
                </a:solidFill>
                <a:latin typeface="Arial" panose="020B0604020202020204" pitchFamily="34" charset="0"/>
              </a:rPr>
              <a:t>INITIAL (NULL) CIPHER SUITE</a:t>
            </a:r>
          </a:p>
        </p:txBody>
      </p:sp>
      <p:sp>
        <p:nvSpPr>
          <p:cNvPr id="20493" name="Text Box 11">
            <a:extLst>
              <a:ext uri="{FF2B5EF4-FFF2-40B4-BE49-F238E27FC236}">
                <a16:creationId xmlns:a16="http://schemas.microsoft.com/office/drawing/2014/main" id="{7D6A813B-FB94-9C36-DD09-FF3FCC252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7722" y="1762748"/>
            <a:ext cx="1125308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200" b="1" dirty="0">
                <a:solidFill>
                  <a:srgbClr val="FF0000"/>
                </a:solidFill>
                <a:latin typeface="Arial" panose="020B0604020202020204" pitchFamily="34" charset="0"/>
              </a:rPr>
              <a:t>PUBLIC-KEY</a:t>
            </a:r>
          </a:p>
          <a:p>
            <a:pPr algn="ctr"/>
            <a:r>
              <a:rPr lang="en-US" altLang="en-US" sz="1200" b="1" dirty="0">
                <a:solidFill>
                  <a:srgbClr val="FF0000"/>
                </a:solidFill>
                <a:latin typeface="Arial" panose="020B0604020202020204" pitchFamily="34" charset="0"/>
              </a:rPr>
              <a:t>ALGORITHM</a:t>
            </a:r>
          </a:p>
        </p:txBody>
      </p:sp>
      <p:sp>
        <p:nvSpPr>
          <p:cNvPr id="20494" name="Rectangle 12">
            <a:extLst>
              <a:ext uri="{FF2B5EF4-FFF2-40B4-BE49-F238E27FC236}">
                <a16:creationId xmlns:a16="http://schemas.microsoft.com/office/drawing/2014/main" id="{F38DF282-9431-C885-E0BF-7FB7F0244B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3340" y="1762748"/>
            <a:ext cx="1118896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200" b="1">
                <a:solidFill>
                  <a:srgbClr val="FF0000"/>
                </a:solidFill>
                <a:latin typeface="Arial" panose="020B0604020202020204" pitchFamily="34" charset="0"/>
              </a:rPr>
              <a:t>SYMMETRIC</a:t>
            </a:r>
          </a:p>
          <a:p>
            <a:pPr algn="ctr"/>
            <a:r>
              <a:rPr lang="en-US" altLang="en-US" sz="1200" b="1">
                <a:solidFill>
                  <a:srgbClr val="FF0000"/>
                </a:solidFill>
                <a:latin typeface="Arial" panose="020B0604020202020204" pitchFamily="34" charset="0"/>
              </a:rPr>
              <a:t>ALGORITHM</a:t>
            </a:r>
          </a:p>
        </p:txBody>
      </p:sp>
      <p:sp>
        <p:nvSpPr>
          <p:cNvPr id="20495" name="Rectangle 13">
            <a:extLst>
              <a:ext uri="{FF2B5EF4-FFF2-40B4-BE49-F238E27FC236}">
                <a16:creationId xmlns:a16="http://schemas.microsoft.com/office/drawing/2014/main" id="{84CCD315-4761-8DEB-FB02-F6A0A1D909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7428" y="1727823"/>
            <a:ext cx="1118896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200" b="1">
                <a:solidFill>
                  <a:srgbClr val="FF0000"/>
                </a:solidFill>
                <a:latin typeface="Arial" panose="020B0604020202020204" pitchFamily="34" charset="0"/>
              </a:rPr>
              <a:t>HASH</a:t>
            </a:r>
          </a:p>
          <a:p>
            <a:pPr algn="ctr"/>
            <a:r>
              <a:rPr lang="en-US" altLang="en-US" sz="1200" b="1">
                <a:solidFill>
                  <a:srgbClr val="FF0000"/>
                </a:solidFill>
                <a:latin typeface="Arial" panose="020B0604020202020204" pitchFamily="34" charset="0"/>
              </a:rPr>
              <a:t>ALGORITHM</a:t>
            </a:r>
          </a:p>
        </p:txBody>
      </p:sp>
      <p:sp>
        <p:nvSpPr>
          <p:cNvPr id="20496" name="Line 14">
            <a:extLst>
              <a:ext uri="{FF2B5EF4-FFF2-40B4-BE49-F238E27FC236}">
                <a16:creationId xmlns:a16="http://schemas.microsoft.com/office/drawing/2014/main" id="{FE81B817-7E2C-D417-1F91-D6BFC316820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3613" y="2165350"/>
            <a:ext cx="296862" cy="185738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20497" name="Line 15">
            <a:extLst>
              <a:ext uri="{FF2B5EF4-FFF2-40B4-BE49-F238E27FC236}">
                <a16:creationId xmlns:a16="http://schemas.microsoft.com/office/drawing/2014/main" id="{9F8FD925-5724-E0F2-2ED7-735A9EA9BC38}"/>
              </a:ext>
            </a:extLst>
          </p:cNvPr>
          <p:cNvSpPr>
            <a:spLocks noChangeShapeType="1"/>
          </p:cNvSpPr>
          <p:nvPr/>
        </p:nvSpPr>
        <p:spPr bwMode="auto">
          <a:xfrm>
            <a:off x="3144838" y="2178050"/>
            <a:ext cx="779462" cy="877888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20498" name="Line 16">
            <a:extLst>
              <a:ext uri="{FF2B5EF4-FFF2-40B4-BE49-F238E27FC236}">
                <a16:creationId xmlns:a16="http://schemas.microsoft.com/office/drawing/2014/main" id="{557C86CB-0F95-3116-6A3D-42A1362D742D}"/>
              </a:ext>
            </a:extLst>
          </p:cNvPr>
          <p:cNvSpPr>
            <a:spLocks noChangeShapeType="1"/>
          </p:cNvSpPr>
          <p:nvPr/>
        </p:nvSpPr>
        <p:spPr bwMode="auto">
          <a:xfrm>
            <a:off x="4827588" y="2201864"/>
            <a:ext cx="284162" cy="1163637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20499" name="Line 17">
            <a:extLst>
              <a:ext uri="{FF2B5EF4-FFF2-40B4-BE49-F238E27FC236}">
                <a16:creationId xmlns:a16="http://schemas.microsoft.com/office/drawing/2014/main" id="{08E09B1A-9D28-F9F9-8FCD-DF68F1C5AC1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68950" y="1941514"/>
            <a:ext cx="655638" cy="39687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20500" name="Line 18">
            <a:extLst>
              <a:ext uri="{FF2B5EF4-FFF2-40B4-BE49-F238E27FC236}">
                <a16:creationId xmlns:a16="http://schemas.microsoft.com/office/drawing/2014/main" id="{52061FE2-B852-5735-EFAF-8BA5E35E30E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30864" y="2090739"/>
            <a:ext cx="606425" cy="6191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20501" name="Line 19">
            <a:extLst>
              <a:ext uri="{FF2B5EF4-FFF2-40B4-BE49-F238E27FC236}">
                <a16:creationId xmlns:a16="http://schemas.microsoft.com/office/drawing/2014/main" id="{7620E270-A62A-7872-D077-CFFCDF00D1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55964" y="1595439"/>
            <a:ext cx="630237" cy="185737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20502" name="Line 20">
            <a:extLst>
              <a:ext uri="{FF2B5EF4-FFF2-40B4-BE49-F238E27FC236}">
                <a16:creationId xmlns:a16="http://schemas.microsoft.com/office/drawing/2014/main" id="{86B351FC-2E9C-E558-2E69-51B8AD15BC7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27588" y="1584325"/>
            <a:ext cx="234950" cy="20955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20503" name="Line 21">
            <a:extLst>
              <a:ext uri="{FF2B5EF4-FFF2-40B4-BE49-F238E27FC236}">
                <a16:creationId xmlns:a16="http://schemas.microsoft.com/office/drawing/2014/main" id="{5A5BFFA0-4E12-E684-7E2B-3205D06CA8C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878514" y="1584325"/>
            <a:ext cx="593725" cy="18415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20504" name="Text Box 22">
            <a:extLst>
              <a:ext uri="{FF2B5EF4-FFF2-40B4-BE49-F238E27FC236}">
                <a16:creationId xmlns:a16="http://schemas.microsoft.com/office/drawing/2014/main" id="{B5880EFA-0660-8054-E2E0-CB98B5F4A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2343773"/>
            <a:ext cx="2322752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 b="1">
                <a:solidFill>
                  <a:srgbClr val="FF0000"/>
                </a:solidFill>
                <a:latin typeface="Arial" panose="020B0604020202020204" pitchFamily="34" charset="0"/>
              </a:rPr>
              <a:t>CIPHER SUITE CODES USED</a:t>
            </a:r>
          </a:p>
          <a:p>
            <a:r>
              <a:rPr lang="en-US" altLang="en-US" sz="1200" b="1">
                <a:solidFill>
                  <a:srgbClr val="FF0000"/>
                </a:solidFill>
                <a:latin typeface="Arial" panose="020B0604020202020204" pitchFamily="34" charset="0"/>
              </a:rPr>
              <a:t>IN SSL MESSAGES</a:t>
            </a:r>
          </a:p>
        </p:txBody>
      </p:sp>
      <p:sp>
        <p:nvSpPr>
          <p:cNvPr id="20505" name="Line 23">
            <a:extLst>
              <a:ext uri="{FF2B5EF4-FFF2-40B4-BE49-F238E27FC236}">
                <a16:creationId xmlns:a16="http://schemas.microsoft.com/office/drawing/2014/main" id="{0D6558E4-8A98-C0DE-8A08-EE3A51A10FE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21451" y="2486025"/>
            <a:ext cx="792163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20506" name="Line 24">
            <a:extLst>
              <a:ext uri="{FF2B5EF4-FFF2-40B4-BE49-F238E27FC236}">
                <a16:creationId xmlns:a16="http://schemas.microsoft.com/office/drawing/2014/main" id="{C2AC9892-5CBF-3AB0-F74B-166E76C1F9A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27875" y="2709863"/>
            <a:ext cx="222250" cy="309562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20507" name="Rectangle 25">
            <a:extLst>
              <a:ext uri="{FF2B5EF4-FFF2-40B4-BE49-F238E27FC236}">
                <a16:creationId xmlns:a16="http://schemas.microsoft.com/office/drawing/2014/main" id="{A4FB870D-AF40-52E6-8FFC-2047B2FE7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2300" y="1326989"/>
            <a:ext cx="5461000" cy="443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1400" b="1" dirty="0">
                <a:latin typeface="Arial" panose="020B0604020202020204" pitchFamily="34" charset="0"/>
              </a:rPr>
              <a:t>SSL_NULL_WITH_NULL_NULL = { 0, 0 }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endParaRPr lang="en-US" altLang="en-US" sz="1400" b="1" dirty="0">
              <a:latin typeface="Arial" panose="020B0604020202020204" pitchFamily="34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endParaRPr lang="en-US" altLang="en-US" sz="1400" b="1" dirty="0">
              <a:latin typeface="Arial" panose="020B0604020202020204" pitchFamily="34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1400" b="1" dirty="0">
                <a:latin typeface="Arial" panose="020B0604020202020204" pitchFamily="34" charset="0"/>
              </a:rPr>
              <a:t>SSL_RSA_WITH_NULL_MD5 = { 0, 1 }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1400" b="1" dirty="0">
                <a:latin typeface="Arial" panose="020B0604020202020204" pitchFamily="34" charset="0"/>
              </a:rPr>
              <a:t>SSL_RSA_WITH_NULL_SHA = { 0, 2 }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1400" b="1" dirty="0">
                <a:latin typeface="Arial" panose="020B0604020202020204" pitchFamily="34" charset="0"/>
              </a:rPr>
              <a:t>SSL_RSA_EXPORT_WITH_RC4_40_MD5 = { 0, 3 }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1400" b="1" dirty="0">
                <a:latin typeface="Arial" panose="020B0604020202020204" pitchFamily="34" charset="0"/>
              </a:rPr>
              <a:t>SSL_RSA_WITH_RC4_128_MD5 = { 0, 4 }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1400" b="1" dirty="0">
                <a:latin typeface="Arial" panose="020B0604020202020204" pitchFamily="34" charset="0"/>
              </a:rPr>
              <a:t>SSL_RSA_WITH_RC4_128_SHA = { 0, 5 }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1400" b="1" dirty="0">
                <a:latin typeface="Arial" panose="020B0604020202020204" pitchFamily="34" charset="0"/>
              </a:rPr>
              <a:t>SSL_RSA_EXPORT_WITH_RC2_CBC_40_MD5 = { 0, 6 }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1400" b="1" dirty="0">
                <a:latin typeface="Arial" panose="020B0604020202020204" pitchFamily="34" charset="0"/>
              </a:rPr>
              <a:t>SSL_RSA_WITH_IDEA_CBC_SHA = { 0, 7 }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1400" b="1" dirty="0">
                <a:latin typeface="Arial" panose="020B0604020202020204" pitchFamily="34" charset="0"/>
              </a:rPr>
              <a:t>SSL_RSA_EXPORT_WITH_DES40_CBC_SHA = { 0, 8 }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1400" b="1" dirty="0">
                <a:latin typeface="Arial" panose="020B0604020202020204" pitchFamily="34" charset="0"/>
              </a:rPr>
              <a:t>SSL_RSA_WITH_DES_CBC_SHA = { 0, 9 }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1400" b="1" dirty="0">
                <a:latin typeface="Arial" panose="020B0604020202020204" pitchFamily="34" charset="0"/>
              </a:rPr>
              <a:t>SSL_RSA_WITH_3DES_EDE_CBC_SHA = { 0, 10 }</a:t>
            </a:r>
            <a:r>
              <a:rPr lang="en-US" altLang="en-US" sz="1000" dirty="0"/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776E07-947D-BC39-2869-5E7893183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40DC-E756-4A0E-B320-0DE4298C5A2D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>
            <a:extLst>
              <a:ext uri="{FF2B5EF4-FFF2-40B4-BE49-F238E27FC236}">
                <a16:creationId xmlns:a16="http://schemas.microsoft.com/office/drawing/2014/main" id="{E7121A66-CC89-566B-5CC4-2FB82925BF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Server Hello</a:t>
            </a:r>
          </a:p>
        </p:txBody>
      </p:sp>
      <p:sp>
        <p:nvSpPr>
          <p:cNvPr id="22533" name="Rectangle 3">
            <a:extLst>
              <a:ext uri="{FF2B5EF4-FFF2-40B4-BE49-F238E27FC236}">
                <a16:creationId xmlns:a16="http://schemas.microsoft.com/office/drawing/2014/main" id="{70B4C070-AF50-F777-7D61-65F4F72716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7056" y="1494971"/>
            <a:ext cx="9445172" cy="499790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Version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Random Number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Protects against handshake replay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Session ID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Provided to the client for later resumption of the session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Cipher suite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Usually picks client’s best preference – No obligation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Compression method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D6D33A-60AF-1D10-BDE0-6A5BA959F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40DC-E756-4A0E-B320-0DE4298C5A2D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>
            <a:extLst>
              <a:ext uri="{FF2B5EF4-FFF2-40B4-BE49-F238E27FC236}">
                <a16:creationId xmlns:a16="http://schemas.microsoft.com/office/drawing/2014/main" id="{02A2A379-10C2-DBEB-36CC-98A9B5662A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Certificates</a:t>
            </a:r>
          </a:p>
        </p:txBody>
      </p:sp>
      <p:sp>
        <p:nvSpPr>
          <p:cNvPr id="23557" name="Rectangle 3">
            <a:extLst>
              <a:ext uri="{FF2B5EF4-FFF2-40B4-BE49-F238E27FC236}">
                <a16:creationId xmlns:a16="http://schemas.microsoft.com/office/drawing/2014/main" id="{C2882259-6486-8CE3-84F6-C34976D101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Sequence of X.509 certificates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Server’s, CA’s, …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X.509 Certificate associates public key with identity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Certification Authority (CA) creates certificate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Adheres to policies and verifies identity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Signs certificate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User of Certificate must ensure it is valid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F51769-A091-6E71-EB01-E9FB70E0A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40DC-E756-4A0E-B320-0DE4298C5A2D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>
            <a:extLst>
              <a:ext uri="{FF2B5EF4-FFF2-40B4-BE49-F238E27FC236}">
                <a16:creationId xmlns:a16="http://schemas.microsoft.com/office/drawing/2014/main" id="{B7615D2D-3E11-8F5A-DECD-1C49FEEB5F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Validating a Certificate</a:t>
            </a:r>
          </a:p>
        </p:txBody>
      </p:sp>
      <p:sp>
        <p:nvSpPr>
          <p:cNvPr id="25605" name="Rectangle 3">
            <a:extLst>
              <a:ext uri="{FF2B5EF4-FFF2-40B4-BE49-F238E27FC236}">
                <a16:creationId xmlns:a16="http://schemas.microsoft.com/office/drawing/2014/main" id="{919432E0-B34A-565C-0075-9791714FD2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Must recognize accepted CA in certificate chain</a:t>
            </a:r>
          </a:p>
          <a:p>
            <a:pPr lvl="1" eaLnBrk="1" hangingPunct="1"/>
            <a:r>
              <a:rPr lang="en-US" altLang="en-US" dirty="0"/>
              <a:t>One CA may issue certificate for another CA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Must verify that certificate has not been revoked</a:t>
            </a:r>
          </a:p>
          <a:p>
            <a:pPr lvl="1" eaLnBrk="1" hangingPunct="1"/>
            <a:r>
              <a:rPr lang="en-US" altLang="en-US" dirty="0"/>
              <a:t>CA publishes Certificate Revocation List (CRL)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6ADDF7-4732-F0F5-BEAF-E9C3FF4E9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40DC-E756-4A0E-B320-0DE4298C5A2D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>
            <a:extLst>
              <a:ext uri="{FF2B5EF4-FFF2-40B4-BE49-F238E27FC236}">
                <a16:creationId xmlns:a16="http://schemas.microsoft.com/office/drawing/2014/main" id="{ACCF36A9-AF71-101C-7046-1C35F35893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Client Key Exchange</a:t>
            </a:r>
          </a:p>
        </p:txBody>
      </p:sp>
      <p:sp>
        <p:nvSpPr>
          <p:cNvPr id="27653" name="Rectangle 3">
            <a:extLst>
              <a:ext uri="{FF2B5EF4-FFF2-40B4-BE49-F238E27FC236}">
                <a16:creationId xmlns:a16="http://schemas.microsoft.com/office/drawing/2014/main" id="{975DCDEF-091A-B153-1572-1E5F7DBAE3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Premaster secret</a:t>
            </a:r>
          </a:p>
          <a:p>
            <a:pPr lvl="1"/>
            <a:r>
              <a:rPr lang="en-US" altLang="en-US" dirty="0"/>
              <a:t>Created by client; used to “seed” calculation of encryption parameters</a:t>
            </a:r>
          </a:p>
          <a:p>
            <a:pPr lvl="1"/>
            <a:r>
              <a:rPr lang="en-US" altLang="en-US" dirty="0"/>
              <a:t>2 bytes of SSL version + 46 random bytes</a:t>
            </a:r>
          </a:p>
          <a:p>
            <a:pPr lvl="1"/>
            <a:r>
              <a:rPr lang="en-US" altLang="en-US" dirty="0"/>
              <a:t>Sent encrypted to server using server’s public key</a:t>
            </a:r>
          </a:p>
          <a:p>
            <a:pPr eaLnBrk="1" hangingPunct="1">
              <a:buFontTx/>
              <a:buNone/>
            </a:pPr>
            <a:endParaRPr lang="en-US" altLang="en-US" dirty="0"/>
          </a:p>
        </p:txBody>
      </p:sp>
      <p:sp>
        <p:nvSpPr>
          <p:cNvPr id="27654" name="Line 4">
            <a:extLst>
              <a:ext uri="{FF2B5EF4-FFF2-40B4-BE49-F238E27FC236}">
                <a16:creationId xmlns:a16="http://schemas.microsoft.com/office/drawing/2014/main" id="{3DA14208-282C-E04F-F436-C1264AF257C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30171" y="2971800"/>
            <a:ext cx="1143000" cy="1828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5" name="Text Box 5">
            <a:extLst>
              <a:ext uri="{FF2B5EF4-FFF2-40B4-BE49-F238E27FC236}">
                <a16:creationId xmlns:a16="http://schemas.microsoft.com/office/drawing/2014/main" id="{48DA90E6-C1F0-F9BC-D778-56393C1C8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4972" y="4935537"/>
            <a:ext cx="3505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FF3300"/>
                </a:solidFill>
              </a:rPr>
              <a:t>This is where the attack happened in SSLv2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3B7ED4-91DC-76B3-3FC4-6F573F63B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40DC-E756-4A0E-B320-0DE4298C5A2D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>
            <a:extLst>
              <a:ext uri="{FF2B5EF4-FFF2-40B4-BE49-F238E27FC236}">
                <a16:creationId xmlns:a16="http://schemas.microsoft.com/office/drawing/2014/main" id="{26B9C9BE-10CD-58C2-17B9-C71079DCAF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278039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Change Cipher Spec &amp; Finished Messages</a:t>
            </a:r>
          </a:p>
        </p:txBody>
      </p:sp>
      <p:sp>
        <p:nvSpPr>
          <p:cNvPr id="28677" name="Rectangle 3">
            <a:extLst>
              <a:ext uri="{FF2B5EF4-FFF2-40B4-BE49-F238E27FC236}">
                <a16:creationId xmlns:a16="http://schemas.microsoft.com/office/drawing/2014/main" id="{13AF35EB-2C2D-B7CA-CF30-60284FB1A5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Change Cipher Spec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Switch to newly negotiated algorithms and key material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Finished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First message encrypted with new crypto parameters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Digest of negotiated master secret,  the ensemble of handshake messages, sender constant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HMAC approach of nested hashing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B36357-2326-042D-1589-E4CA4F48D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40DC-E756-4A0E-B320-0DE4298C5A2D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43EB9-ABDF-3015-DED5-9510AC320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Referensi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8D6A1-843B-AF51-365C-85D7DAACF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John Mitchell, </a:t>
            </a:r>
            <a:r>
              <a:rPr lang="en-US" i="1" dirty="0"/>
              <a:t>SSL / TLS Case Study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SMU-CSE 5349/7349, </a:t>
            </a:r>
            <a:r>
              <a:rPr lang="en-US" i="1" dirty="0"/>
              <a:t>SSL/TLS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0ED987-6804-1052-B607-38F32054D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40DC-E756-4A0E-B320-0DE4298C5A2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2413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>
            <a:extLst>
              <a:ext uri="{FF2B5EF4-FFF2-40B4-BE49-F238E27FC236}">
                <a16:creationId xmlns:a16="http://schemas.microsoft.com/office/drawing/2014/main" id="{A20C2E70-0065-4830-320C-3A675F057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01" name="Rectangle 3">
            <a:extLst>
              <a:ext uri="{FF2B5EF4-FFF2-40B4-BE49-F238E27FC236}">
                <a16:creationId xmlns:a16="http://schemas.microsoft.com/office/drawing/2014/main" id="{27C10374-D92D-6FA0-ACFD-407070E9C8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02" name="Rectangle 4">
            <a:extLst>
              <a:ext uri="{FF2B5EF4-FFF2-40B4-BE49-F238E27FC236}">
                <a16:creationId xmlns:a16="http://schemas.microsoft.com/office/drawing/2014/main" id="{5645AD86-D951-CF72-2E4D-4B776573FC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55057" y="301626"/>
            <a:ext cx="7772400" cy="7620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82550" tIns="41275" rIns="82550" bIns="41275" rtlCol="0" anchor="b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SSL Encryption</a:t>
            </a:r>
          </a:p>
        </p:txBody>
      </p:sp>
      <p:sp>
        <p:nvSpPr>
          <p:cNvPr id="29703" name="Rectangle 5">
            <a:extLst>
              <a:ext uri="{FF2B5EF4-FFF2-40B4-BE49-F238E27FC236}">
                <a16:creationId xmlns:a16="http://schemas.microsoft.com/office/drawing/2014/main" id="{4DEB1628-878B-2644-4963-182F4ED620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62314" y="1484313"/>
            <a:ext cx="9583057" cy="43434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82550" tIns="41275" rIns="82550" bIns="41275" rtlCol="0">
            <a:normAutofit/>
          </a:bodyPr>
          <a:lstStyle/>
          <a:p>
            <a:pPr>
              <a:spcBef>
                <a:spcPts val="500"/>
              </a:spcBef>
            </a:pPr>
            <a:r>
              <a:rPr lang="en-US" altLang="en-US" dirty="0"/>
              <a:t>Master secret</a:t>
            </a:r>
          </a:p>
          <a:p>
            <a:pPr lvl="1"/>
            <a:r>
              <a:rPr lang="en-US" altLang="en-US" dirty="0"/>
              <a:t>Generated by both parties from premaster secret and random values generated by both client and server</a:t>
            </a:r>
          </a:p>
          <a:p>
            <a:pPr>
              <a:spcBef>
                <a:spcPts val="500"/>
              </a:spcBef>
            </a:pPr>
            <a:endParaRPr lang="en-US" altLang="en-US" dirty="0"/>
          </a:p>
          <a:p>
            <a:pPr>
              <a:spcBef>
                <a:spcPts val="500"/>
              </a:spcBef>
            </a:pPr>
            <a:r>
              <a:rPr lang="en-US" altLang="en-US" dirty="0"/>
              <a:t>Key material</a:t>
            </a:r>
          </a:p>
          <a:p>
            <a:pPr lvl="1"/>
            <a:r>
              <a:rPr lang="en-US" altLang="en-US" dirty="0"/>
              <a:t>Generated from the master secret and shared random values</a:t>
            </a:r>
          </a:p>
          <a:p>
            <a:pPr>
              <a:spcBef>
                <a:spcPts val="500"/>
              </a:spcBef>
            </a:pPr>
            <a:endParaRPr lang="en-US" altLang="en-US" dirty="0"/>
          </a:p>
          <a:p>
            <a:pPr>
              <a:spcBef>
                <a:spcPts val="500"/>
              </a:spcBef>
            </a:pPr>
            <a:r>
              <a:rPr lang="en-US" altLang="en-US" dirty="0"/>
              <a:t>Encryption keys</a:t>
            </a:r>
          </a:p>
          <a:p>
            <a:pPr lvl="1"/>
            <a:r>
              <a:rPr lang="en-US" altLang="en-US" dirty="0"/>
              <a:t>Extracted from the key material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97776C-1189-44E1-BD32-4C60999F8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40DC-E756-4A0E-B320-0DE4298C5A2D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>
            <a:extLst>
              <a:ext uri="{FF2B5EF4-FFF2-40B4-BE49-F238E27FC236}">
                <a16:creationId xmlns:a16="http://schemas.microsoft.com/office/drawing/2014/main" id="{60C8BAA6-BA1A-68AC-7BCC-777552A98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49" name="Rectangle 3">
            <a:extLst>
              <a:ext uri="{FF2B5EF4-FFF2-40B4-BE49-F238E27FC236}">
                <a16:creationId xmlns:a16="http://schemas.microsoft.com/office/drawing/2014/main" id="{7940F91A-B5BB-AFEB-0391-E30F5784B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50" name="Rectangle 4">
            <a:extLst>
              <a:ext uri="{FF2B5EF4-FFF2-40B4-BE49-F238E27FC236}">
                <a16:creationId xmlns:a16="http://schemas.microsoft.com/office/drawing/2014/main" id="{2DA967DA-1ADF-F645-31D3-3B1FCD1FE1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3828" y="215816"/>
            <a:ext cx="7772400" cy="7620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82550" tIns="41275" rIns="82550" bIns="41275" rtlCol="0" anchor="b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Generating the Master Secret</a:t>
            </a:r>
            <a:r>
              <a:rPr lang="en-US" altLang="en-US" dirty="0"/>
              <a:t> </a:t>
            </a:r>
          </a:p>
        </p:txBody>
      </p:sp>
      <p:graphicFrame>
        <p:nvGraphicFramePr>
          <p:cNvPr id="31751" name="Object 5">
            <a:extLst>
              <a:ext uri="{FF2B5EF4-FFF2-40B4-BE49-F238E27FC236}">
                <a16:creationId xmlns:a16="http://schemas.microsoft.com/office/drawing/2014/main" id="{67705D7A-A461-6B68-B2C2-718C862E25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84663" y="1317625"/>
          <a:ext cx="4487862" cy="457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3971429" imgH="4048690" progId="Paint.Picture">
                  <p:embed/>
                </p:oleObj>
              </mc:Choice>
              <mc:Fallback>
                <p:oleObj name="Bitmap Image" r:id="rId3" imgW="3971429" imgH="4048690" progId="Paint.Picture">
                  <p:embed/>
                  <p:pic>
                    <p:nvPicPr>
                      <p:cNvPr id="31751" name="Object 5">
                        <a:extLst>
                          <a:ext uri="{FF2B5EF4-FFF2-40B4-BE49-F238E27FC236}">
                            <a16:creationId xmlns:a16="http://schemas.microsoft.com/office/drawing/2014/main" id="{67705D7A-A461-6B68-B2C2-718C862E25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1317625"/>
                        <a:ext cx="4487862" cy="457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2" name="Rectangle 6">
            <a:extLst>
              <a:ext uri="{FF2B5EF4-FFF2-40B4-BE49-F238E27FC236}">
                <a16:creationId xmlns:a16="http://schemas.microsoft.com/office/drawing/2014/main" id="{69815E10-F6FC-D868-091C-CB436B071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3488" y="5738900"/>
            <a:ext cx="3702488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200" b="1">
                <a:latin typeface="Arial" panose="020B0604020202020204" pitchFamily="34" charset="0"/>
              </a:rPr>
              <a:t>SOURCE: THOMAS, </a:t>
            </a:r>
            <a:r>
              <a:rPr lang="en-US" altLang="en-US" sz="1200" b="1" i="1">
                <a:latin typeface="Arial" panose="020B0604020202020204" pitchFamily="34" charset="0"/>
              </a:rPr>
              <a:t>SSL AND TLS ESSENTIALS</a:t>
            </a:r>
            <a:endParaRPr lang="en-US" altLang="en-US" sz="1200" b="1">
              <a:latin typeface="Arial" panose="020B0604020202020204" pitchFamily="34" charset="0"/>
            </a:endParaRPr>
          </a:p>
        </p:txBody>
      </p:sp>
      <p:sp>
        <p:nvSpPr>
          <p:cNvPr id="31753" name="Text Box 7">
            <a:extLst>
              <a:ext uri="{FF2B5EF4-FFF2-40B4-BE49-F238E27FC236}">
                <a16:creationId xmlns:a16="http://schemas.microsoft.com/office/drawing/2014/main" id="{3D21C0D9-5B25-632F-3F4B-90760EAA3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4026" y="1464893"/>
            <a:ext cx="2484655" cy="2308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 b="1">
                <a:solidFill>
                  <a:srgbClr val="3333CC"/>
                </a:solidFill>
                <a:latin typeface="Arial" panose="020B0604020202020204" pitchFamily="34" charset="0"/>
              </a:rPr>
              <a:t>SERVER’S PUBLIC KEY</a:t>
            </a:r>
          </a:p>
          <a:p>
            <a:r>
              <a:rPr lang="en-US" altLang="en-US" sz="1200" b="1">
                <a:solidFill>
                  <a:srgbClr val="3333CC"/>
                </a:solidFill>
                <a:latin typeface="Arial" panose="020B0604020202020204" pitchFamily="34" charset="0"/>
              </a:rPr>
              <a:t>IS SENT BY SERVER IN</a:t>
            </a:r>
          </a:p>
          <a:p>
            <a:r>
              <a:rPr lang="en-US" altLang="en-US" sz="1200" b="1">
                <a:solidFill>
                  <a:srgbClr val="3333CC"/>
                </a:solidFill>
                <a:latin typeface="Arial" panose="020B0604020202020204" pitchFamily="34" charset="0"/>
              </a:rPr>
              <a:t>ServerKeyExchange</a:t>
            </a:r>
          </a:p>
          <a:p>
            <a:endParaRPr lang="en-US" altLang="en-US" sz="1200" b="1">
              <a:solidFill>
                <a:srgbClr val="3333CC"/>
              </a:solidFill>
              <a:latin typeface="Arial" panose="020B0604020202020204" pitchFamily="34" charset="0"/>
            </a:endParaRPr>
          </a:p>
          <a:p>
            <a:r>
              <a:rPr lang="en-US" altLang="en-US" sz="1200" b="1">
                <a:solidFill>
                  <a:srgbClr val="3333CC"/>
                </a:solidFill>
                <a:latin typeface="Arial" panose="020B0604020202020204" pitchFamily="34" charset="0"/>
              </a:rPr>
              <a:t>CLIENT GENERATES THE</a:t>
            </a:r>
          </a:p>
          <a:p>
            <a:r>
              <a:rPr lang="en-US" altLang="en-US" sz="1200" b="1">
                <a:solidFill>
                  <a:srgbClr val="3333CC"/>
                </a:solidFill>
                <a:latin typeface="Arial" panose="020B0604020202020204" pitchFamily="34" charset="0"/>
              </a:rPr>
              <a:t>PREMASTER SECRET</a:t>
            </a:r>
          </a:p>
          <a:p>
            <a:endParaRPr lang="en-US" altLang="en-US" sz="1200" b="1">
              <a:solidFill>
                <a:srgbClr val="3333CC"/>
              </a:solidFill>
              <a:latin typeface="Arial" panose="020B0604020202020204" pitchFamily="34" charset="0"/>
            </a:endParaRPr>
          </a:p>
          <a:p>
            <a:r>
              <a:rPr lang="en-US" altLang="en-US" sz="1200" b="1">
                <a:solidFill>
                  <a:srgbClr val="3333CC"/>
                </a:solidFill>
                <a:latin typeface="Arial" panose="020B0604020202020204" pitchFamily="34" charset="0"/>
              </a:rPr>
              <a:t>ENCRYPTS WITH PUBLIC</a:t>
            </a:r>
          </a:p>
          <a:p>
            <a:r>
              <a:rPr lang="en-US" altLang="en-US" sz="1200" b="1">
                <a:solidFill>
                  <a:srgbClr val="3333CC"/>
                </a:solidFill>
                <a:latin typeface="Arial" panose="020B0604020202020204" pitchFamily="34" charset="0"/>
              </a:rPr>
              <a:t>KEY OF SERVER</a:t>
            </a:r>
          </a:p>
          <a:p>
            <a:endParaRPr lang="en-US" altLang="en-US" sz="1200" b="1">
              <a:solidFill>
                <a:srgbClr val="3333CC"/>
              </a:solidFill>
              <a:latin typeface="Arial" panose="020B0604020202020204" pitchFamily="34" charset="0"/>
            </a:endParaRPr>
          </a:p>
          <a:p>
            <a:r>
              <a:rPr lang="en-US" altLang="en-US" sz="1200" b="1">
                <a:solidFill>
                  <a:srgbClr val="3333CC"/>
                </a:solidFill>
                <a:latin typeface="Arial" panose="020B0604020202020204" pitchFamily="34" charset="0"/>
              </a:rPr>
              <a:t>CLIENT SENDS PREMASTER</a:t>
            </a:r>
          </a:p>
          <a:p>
            <a:r>
              <a:rPr lang="en-US" altLang="en-US" sz="1200" b="1">
                <a:solidFill>
                  <a:srgbClr val="3333CC"/>
                </a:solidFill>
                <a:latin typeface="Arial" panose="020B0604020202020204" pitchFamily="34" charset="0"/>
              </a:rPr>
              <a:t>SECRET IN ClientKeyExchange</a:t>
            </a:r>
          </a:p>
        </p:txBody>
      </p:sp>
      <p:sp>
        <p:nvSpPr>
          <p:cNvPr id="31754" name="Rectangle 8">
            <a:extLst>
              <a:ext uri="{FF2B5EF4-FFF2-40B4-BE49-F238E27FC236}">
                <a16:creationId xmlns:a16="http://schemas.microsoft.com/office/drawing/2014/main" id="{4F3AFA7E-CF89-FB9F-D24D-E2D24C900A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9863" y="3148636"/>
            <a:ext cx="1449564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 b="1">
                <a:solidFill>
                  <a:srgbClr val="3333CC"/>
                </a:solidFill>
                <a:latin typeface="Arial" panose="020B0604020202020204" pitchFamily="34" charset="0"/>
              </a:rPr>
              <a:t>SENT BY CLIENT</a:t>
            </a:r>
          </a:p>
          <a:p>
            <a:r>
              <a:rPr lang="en-US" altLang="en-US" sz="1200" b="1">
                <a:solidFill>
                  <a:srgbClr val="3333CC"/>
                </a:solidFill>
                <a:latin typeface="Arial" panose="020B0604020202020204" pitchFamily="34" charset="0"/>
              </a:rPr>
              <a:t>IN ClientHello</a:t>
            </a:r>
          </a:p>
        </p:txBody>
      </p:sp>
      <p:sp>
        <p:nvSpPr>
          <p:cNvPr id="31755" name="Line 9">
            <a:extLst>
              <a:ext uri="{FF2B5EF4-FFF2-40B4-BE49-F238E27FC236}">
                <a16:creationId xmlns:a16="http://schemas.microsoft.com/office/drawing/2014/main" id="{44B6A580-2D52-8BC7-2550-45D2C94E0E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75088" y="2400301"/>
            <a:ext cx="2101850" cy="8540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31756" name="Rectangle 10">
            <a:extLst>
              <a:ext uri="{FF2B5EF4-FFF2-40B4-BE49-F238E27FC236}">
                <a16:creationId xmlns:a16="http://schemas.microsoft.com/office/drawing/2014/main" id="{A4D4D460-D455-DB33-A997-8137D1FB2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9647" y="2527923"/>
            <a:ext cx="152214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200" b="1">
                <a:solidFill>
                  <a:srgbClr val="3333CC"/>
                </a:solidFill>
                <a:latin typeface="Arial" panose="020B0604020202020204" pitchFamily="34" charset="0"/>
              </a:rPr>
              <a:t>SENT BY SERVER</a:t>
            </a:r>
          </a:p>
          <a:p>
            <a:pPr algn="ctr"/>
            <a:r>
              <a:rPr lang="en-US" altLang="en-US" sz="1200" b="1">
                <a:solidFill>
                  <a:srgbClr val="3333CC"/>
                </a:solidFill>
                <a:latin typeface="Arial" panose="020B0604020202020204" pitchFamily="34" charset="0"/>
              </a:rPr>
              <a:t>IN ServerHello</a:t>
            </a:r>
          </a:p>
        </p:txBody>
      </p:sp>
      <p:sp>
        <p:nvSpPr>
          <p:cNvPr id="31757" name="Line 11">
            <a:extLst>
              <a:ext uri="{FF2B5EF4-FFF2-40B4-BE49-F238E27FC236}">
                <a16:creationId xmlns:a16="http://schemas.microsoft.com/office/drawing/2014/main" id="{6B2505E4-1417-997A-5E9E-2EEA49A484E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499351" y="2425700"/>
            <a:ext cx="688975" cy="6937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31758" name="Line 12">
            <a:extLst>
              <a:ext uri="{FF2B5EF4-FFF2-40B4-BE49-F238E27FC236}">
                <a16:creationId xmlns:a16="http://schemas.microsoft.com/office/drawing/2014/main" id="{C3D7CAA4-5226-400E-497B-03FA5E3C1A2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293100" y="2424113"/>
            <a:ext cx="554038" cy="3238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31759" name="Rectangle 13">
            <a:extLst>
              <a:ext uri="{FF2B5EF4-FFF2-40B4-BE49-F238E27FC236}">
                <a16:creationId xmlns:a16="http://schemas.microsoft.com/office/drawing/2014/main" id="{B4923B2E-C64B-C6C3-B26F-202C97D4A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4801759"/>
            <a:ext cx="2186496" cy="64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 b="1">
                <a:solidFill>
                  <a:srgbClr val="3333CC"/>
                </a:solidFill>
                <a:latin typeface="Arial" panose="020B0604020202020204" pitchFamily="34" charset="0"/>
              </a:rPr>
              <a:t>MASTER SECRET IS 3 MD5</a:t>
            </a:r>
          </a:p>
          <a:p>
            <a:r>
              <a:rPr lang="en-US" altLang="en-US" sz="1200" b="1">
                <a:solidFill>
                  <a:srgbClr val="3333CC"/>
                </a:solidFill>
                <a:latin typeface="Arial" panose="020B0604020202020204" pitchFamily="34" charset="0"/>
              </a:rPr>
              <a:t>HASHES CONCATENATED</a:t>
            </a:r>
          </a:p>
          <a:p>
            <a:r>
              <a:rPr lang="en-US" altLang="en-US" sz="1200" b="1">
                <a:solidFill>
                  <a:srgbClr val="3333CC"/>
                </a:solidFill>
                <a:latin typeface="Arial" panose="020B0604020202020204" pitchFamily="34" charset="0"/>
              </a:rPr>
              <a:t>TOGETHER = 384 BITS</a:t>
            </a:r>
          </a:p>
        </p:txBody>
      </p:sp>
      <p:sp>
        <p:nvSpPr>
          <p:cNvPr id="31760" name="Line 14">
            <a:extLst>
              <a:ext uri="{FF2B5EF4-FFF2-40B4-BE49-F238E27FC236}">
                <a16:creationId xmlns:a16="http://schemas.microsoft.com/office/drawing/2014/main" id="{E83EA301-64A8-1F3E-F25A-722B31FEDC0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78250" y="5334001"/>
            <a:ext cx="565150" cy="158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29ADC1-2A43-74FC-7E6E-6A7D208D5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40DC-E756-4A0E-B320-0DE4298C5A2D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>
            <a:extLst>
              <a:ext uri="{FF2B5EF4-FFF2-40B4-BE49-F238E27FC236}">
                <a16:creationId xmlns:a16="http://schemas.microsoft.com/office/drawing/2014/main" id="{5CE18744-013C-85D8-F98F-1E4241048C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797" name="Rectangle 3">
            <a:extLst>
              <a:ext uri="{FF2B5EF4-FFF2-40B4-BE49-F238E27FC236}">
                <a16:creationId xmlns:a16="http://schemas.microsoft.com/office/drawing/2014/main" id="{79188FEB-D726-6F64-0A97-8ACBD70233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798" name="Rectangle 4">
            <a:extLst>
              <a:ext uri="{FF2B5EF4-FFF2-40B4-BE49-F238E27FC236}">
                <a16:creationId xmlns:a16="http://schemas.microsoft.com/office/drawing/2014/main" id="{2EDECC7F-64D5-082F-447E-1ECC33B328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0200" y="220601"/>
            <a:ext cx="7772400" cy="7620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82550" tIns="41275" rIns="82550" bIns="41275" rtlCol="0" anchor="b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Generation of Key Material </a:t>
            </a:r>
          </a:p>
        </p:txBody>
      </p:sp>
      <p:sp>
        <p:nvSpPr>
          <p:cNvPr id="33799" name="Rectangle 5">
            <a:extLst>
              <a:ext uri="{FF2B5EF4-FFF2-40B4-BE49-F238E27FC236}">
                <a16:creationId xmlns:a16="http://schemas.microsoft.com/office/drawing/2014/main" id="{1255CB9D-90C0-D3F2-F66E-3542F1B85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7763" y="5762712"/>
            <a:ext cx="3702488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200" b="1">
                <a:latin typeface="Arial" panose="020B0604020202020204" pitchFamily="34" charset="0"/>
              </a:rPr>
              <a:t>SOURCE: THOMAS, </a:t>
            </a:r>
            <a:r>
              <a:rPr lang="en-US" altLang="en-US" sz="1200" b="1" i="1">
                <a:latin typeface="Arial" panose="020B0604020202020204" pitchFamily="34" charset="0"/>
              </a:rPr>
              <a:t>SSL AND TLS ESSENTIALS</a:t>
            </a:r>
          </a:p>
        </p:txBody>
      </p:sp>
      <p:graphicFrame>
        <p:nvGraphicFramePr>
          <p:cNvPr id="33800" name="Object 6">
            <a:extLst>
              <a:ext uri="{FF2B5EF4-FFF2-40B4-BE49-F238E27FC236}">
                <a16:creationId xmlns:a16="http://schemas.microsoft.com/office/drawing/2014/main" id="{7D3F220B-6557-A7D7-DFB1-FC9CE85C63C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43388" y="1276350"/>
          <a:ext cx="3930650" cy="456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3704762" imgH="4304762" progId="Paint.Picture">
                  <p:embed/>
                </p:oleObj>
              </mc:Choice>
              <mc:Fallback>
                <p:oleObj name="Bitmap Image" r:id="rId3" imgW="3704762" imgH="4304762" progId="Paint.Picture">
                  <p:embed/>
                  <p:pic>
                    <p:nvPicPr>
                      <p:cNvPr id="33800" name="Object 6">
                        <a:extLst>
                          <a:ext uri="{FF2B5EF4-FFF2-40B4-BE49-F238E27FC236}">
                            <a16:creationId xmlns:a16="http://schemas.microsoft.com/office/drawing/2014/main" id="{7D3F220B-6557-A7D7-DFB1-FC9CE85C63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3388" y="1276350"/>
                        <a:ext cx="3930650" cy="456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1" name="Text Box 7">
            <a:extLst>
              <a:ext uri="{FF2B5EF4-FFF2-40B4-BE49-F238E27FC236}">
                <a16:creationId xmlns:a16="http://schemas.microsoft.com/office/drawing/2014/main" id="{2992D21E-9EF0-C37E-2B33-506C2E5DD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8339" y="1911477"/>
            <a:ext cx="1938031" cy="138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 b="1">
                <a:solidFill>
                  <a:srgbClr val="3333CC"/>
                </a:solidFill>
                <a:latin typeface="Arial" panose="020B0604020202020204" pitchFamily="34" charset="0"/>
              </a:rPr>
              <a:t>JUST LIKE FORMING</a:t>
            </a:r>
            <a:br>
              <a:rPr lang="en-US" altLang="en-US" sz="1200" b="1">
                <a:solidFill>
                  <a:srgbClr val="3333CC"/>
                </a:solidFill>
                <a:latin typeface="Arial" panose="020B0604020202020204" pitchFamily="34" charset="0"/>
              </a:rPr>
            </a:br>
            <a:r>
              <a:rPr lang="en-US" altLang="en-US" sz="1200" b="1">
                <a:solidFill>
                  <a:srgbClr val="3333CC"/>
                </a:solidFill>
                <a:latin typeface="Arial" panose="020B0604020202020204" pitchFamily="34" charset="0"/>
              </a:rPr>
              <a:t>THE MASTER SECRET</a:t>
            </a:r>
          </a:p>
          <a:p>
            <a:endParaRPr lang="en-US" altLang="en-US" sz="1200" b="1">
              <a:solidFill>
                <a:srgbClr val="3333CC"/>
              </a:solidFill>
              <a:latin typeface="Arial" panose="020B0604020202020204" pitchFamily="34" charset="0"/>
            </a:endParaRPr>
          </a:p>
          <a:p>
            <a:r>
              <a:rPr lang="en-US" altLang="en-US" sz="1200" b="1">
                <a:solidFill>
                  <a:srgbClr val="3333CC"/>
                </a:solidFill>
                <a:latin typeface="Arial" panose="020B0604020202020204" pitchFamily="34" charset="0"/>
              </a:rPr>
              <a:t>EXCEPT THE MASTER</a:t>
            </a:r>
          </a:p>
          <a:p>
            <a:r>
              <a:rPr lang="en-US" altLang="en-US" sz="1200" b="1">
                <a:solidFill>
                  <a:srgbClr val="3333CC"/>
                </a:solidFill>
                <a:latin typeface="Arial" panose="020B0604020202020204" pitchFamily="34" charset="0"/>
              </a:rPr>
              <a:t>SECRET IS USED HERE</a:t>
            </a:r>
          </a:p>
          <a:p>
            <a:r>
              <a:rPr lang="en-US" altLang="en-US" sz="1200" b="1">
                <a:solidFill>
                  <a:srgbClr val="3333CC"/>
                </a:solidFill>
                <a:latin typeface="Arial" panose="020B0604020202020204" pitchFamily="34" charset="0"/>
              </a:rPr>
              <a:t>INSTEAD OF THE</a:t>
            </a:r>
          </a:p>
          <a:p>
            <a:r>
              <a:rPr lang="en-US" altLang="en-US" sz="1200" b="1">
                <a:solidFill>
                  <a:srgbClr val="3333CC"/>
                </a:solidFill>
                <a:latin typeface="Arial" panose="020B0604020202020204" pitchFamily="34" charset="0"/>
              </a:rPr>
              <a:t>PREMASTER SECRET</a:t>
            </a:r>
          </a:p>
        </p:txBody>
      </p:sp>
      <p:sp>
        <p:nvSpPr>
          <p:cNvPr id="33802" name="Line 8">
            <a:extLst>
              <a:ext uri="{FF2B5EF4-FFF2-40B4-BE49-F238E27FC236}">
                <a16:creationId xmlns:a16="http://schemas.microsoft.com/office/drawing/2014/main" id="{1F5E9441-2372-A900-E0A4-2050974ABE0F}"/>
              </a:ext>
            </a:extLst>
          </p:cNvPr>
          <p:cNvSpPr>
            <a:spLocks noChangeShapeType="1"/>
          </p:cNvSpPr>
          <p:nvPr/>
        </p:nvSpPr>
        <p:spPr bwMode="auto">
          <a:xfrm>
            <a:off x="3787776" y="2733676"/>
            <a:ext cx="568325" cy="1619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33803" name="Line 9">
            <a:extLst>
              <a:ext uri="{FF2B5EF4-FFF2-40B4-BE49-F238E27FC236}">
                <a16:creationId xmlns:a16="http://schemas.microsoft.com/office/drawing/2014/main" id="{B7BEC0D0-09D0-C267-453B-E664BF473861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5075" y="2944813"/>
            <a:ext cx="1176338" cy="457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33804" name="Line 10">
            <a:extLst>
              <a:ext uri="{FF2B5EF4-FFF2-40B4-BE49-F238E27FC236}">
                <a16:creationId xmlns:a16="http://schemas.microsoft.com/office/drawing/2014/main" id="{7CA3EF7E-5ECE-DBA3-586E-4233F77EC9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38564" y="1546226"/>
            <a:ext cx="854075" cy="10509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33805" name="Text Box 11">
            <a:extLst>
              <a:ext uri="{FF2B5EF4-FFF2-40B4-BE49-F238E27FC236}">
                <a16:creationId xmlns:a16="http://schemas.microsoft.com/office/drawing/2014/main" id="{C5CA2B4D-D9C3-73E8-8D69-731583B74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8700" y="2408017"/>
            <a:ext cx="434414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400" b="1">
                <a:solidFill>
                  <a:schemeClr val="hlink"/>
                </a:solidFill>
                <a:latin typeface="Arial" panose="020B0604020202020204" pitchFamily="34" charset="0"/>
              </a:rPr>
              <a:t>. . .</a:t>
            </a:r>
            <a:endParaRPr lang="en-US" altLang="en-US" sz="1200" b="1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40BF50-E92A-F20D-BC29-764B2B6F3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40DC-E756-4A0E-B320-0DE4298C5A2D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>
            <a:extLst>
              <a:ext uri="{FF2B5EF4-FFF2-40B4-BE49-F238E27FC236}">
                <a16:creationId xmlns:a16="http://schemas.microsoft.com/office/drawing/2014/main" id="{316AC150-BF5B-783E-8F92-3B7283EBD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45" name="Rectangle 3">
            <a:extLst>
              <a:ext uri="{FF2B5EF4-FFF2-40B4-BE49-F238E27FC236}">
                <a16:creationId xmlns:a16="http://schemas.microsoft.com/office/drawing/2014/main" id="{19541CCC-4EE6-66B4-8B14-C13D88D6A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46" name="Rectangle 4">
            <a:extLst>
              <a:ext uri="{FF2B5EF4-FFF2-40B4-BE49-F238E27FC236}">
                <a16:creationId xmlns:a16="http://schemas.microsoft.com/office/drawing/2014/main" id="{14B2E8FA-EE44-DB60-8E69-E3F0CCBE30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7620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82550" tIns="41275" rIns="82550" bIns="41275" rtlCol="0" anchor="b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200" dirty="0"/>
              <a:t>Obtaining Keys from the Key Material</a:t>
            </a:r>
            <a:r>
              <a:rPr lang="en-US" altLang="en-US" dirty="0"/>
              <a:t> </a:t>
            </a:r>
          </a:p>
        </p:txBody>
      </p:sp>
      <p:sp>
        <p:nvSpPr>
          <p:cNvPr id="35847" name="Rectangle 5">
            <a:extLst>
              <a:ext uri="{FF2B5EF4-FFF2-40B4-BE49-F238E27FC236}">
                <a16:creationId xmlns:a16="http://schemas.microsoft.com/office/drawing/2014/main" id="{4A952F73-C2BE-7C99-35D3-FCB19E046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7763" y="5762712"/>
            <a:ext cx="3702488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200" b="1">
                <a:latin typeface="Arial" panose="020B0604020202020204" pitchFamily="34" charset="0"/>
              </a:rPr>
              <a:t>SOURCE: THOMAS, </a:t>
            </a:r>
            <a:r>
              <a:rPr lang="en-US" altLang="en-US" sz="1200" b="1" i="1">
                <a:latin typeface="Arial" panose="020B0604020202020204" pitchFamily="34" charset="0"/>
              </a:rPr>
              <a:t>SSL AND TLS ESSENTIALS</a:t>
            </a:r>
          </a:p>
        </p:txBody>
      </p:sp>
      <p:graphicFrame>
        <p:nvGraphicFramePr>
          <p:cNvPr id="35848" name="Object 6">
            <a:extLst>
              <a:ext uri="{FF2B5EF4-FFF2-40B4-BE49-F238E27FC236}">
                <a16:creationId xmlns:a16="http://schemas.microsoft.com/office/drawing/2014/main" id="{0C24323F-15AA-6630-623A-984FB7957A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46376" y="1698626"/>
          <a:ext cx="6562725" cy="182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4791744" imgH="1333333" progId="Paint.Picture">
                  <p:embed/>
                </p:oleObj>
              </mc:Choice>
              <mc:Fallback>
                <p:oleObj name="Bitmap Image" r:id="rId3" imgW="4791744" imgH="1333333" progId="Paint.Picture">
                  <p:embed/>
                  <p:pic>
                    <p:nvPicPr>
                      <p:cNvPr id="35848" name="Object 6">
                        <a:extLst>
                          <a:ext uri="{FF2B5EF4-FFF2-40B4-BE49-F238E27FC236}">
                            <a16:creationId xmlns:a16="http://schemas.microsoft.com/office/drawing/2014/main" id="{0C24323F-15AA-6630-623A-984FB7957A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6376" y="1698626"/>
                        <a:ext cx="6562725" cy="182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9" name="Text Box 7">
            <a:extLst>
              <a:ext uri="{FF2B5EF4-FFF2-40B4-BE49-F238E27FC236}">
                <a16:creationId xmlns:a16="http://schemas.microsoft.com/office/drawing/2014/main" id="{DBFE6D87-81CF-18D1-4D2F-A41F6B17B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356" y="3958796"/>
            <a:ext cx="2131802" cy="64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200" b="1">
                <a:solidFill>
                  <a:srgbClr val="3333CC"/>
                </a:solidFill>
                <a:latin typeface="Arial" panose="020B0604020202020204" pitchFamily="34" charset="0"/>
              </a:rPr>
              <a:t>SECRET VALUES</a:t>
            </a:r>
          </a:p>
          <a:p>
            <a:pPr algn="ctr"/>
            <a:r>
              <a:rPr lang="en-US" altLang="en-US" sz="1200" b="1">
                <a:solidFill>
                  <a:srgbClr val="3333CC"/>
                </a:solidFill>
                <a:latin typeface="Arial" panose="020B0604020202020204" pitchFamily="34" charset="0"/>
              </a:rPr>
              <a:t>INCLUDED IN MESSAGE</a:t>
            </a:r>
          </a:p>
          <a:p>
            <a:pPr algn="ctr"/>
            <a:r>
              <a:rPr lang="en-US" altLang="en-US" sz="1200" b="1">
                <a:solidFill>
                  <a:srgbClr val="3333CC"/>
                </a:solidFill>
                <a:latin typeface="Arial" panose="020B0604020202020204" pitchFamily="34" charset="0"/>
              </a:rPr>
              <a:t>AUTHENTICATION CODES</a:t>
            </a:r>
          </a:p>
        </p:txBody>
      </p:sp>
      <p:sp>
        <p:nvSpPr>
          <p:cNvPr id="35850" name="AutoShape 8">
            <a:extLst>
              <a:ext uri="{FF2B5EF4-FFF2-40B4-BE49-F238E27FC236}">
                <a16:creationId xmlns:a16="http://schemas.microsoft.com/office/drawing/2014/main" id="{797D192C-9E77-5936-C31B-261DEFEFBF57}"/>
              </a:ext>
            </a:extLst>
          </p:cNvPr>
          <p:cNvSpPr>
            <a:spLocks/>
          </p:cNvSpPr>
          <p:nvPr/>
        </p:nvSpPr>
        <p:spPr bwMode="auto">
          <a:xfrm rot="5400000">
            <a:off x="3174708" y="2677320"/>
            <a:ext cx="1559510" cy="2016125"/>
          </a:xfrm>
          <a:prstGeom prst="rightBrace">
            <a:avLst>
              <a:gd name="adj1" fmla="val 97095"/>
              <a:gd name="adj2" fmla="val 50000"/>
            </a:avLst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5851" name="AutoShape 9">
            <a:extLst>
              <a:ext uri="{FF2B5EF4-FFF2-40B4-BE49-F238E27FC236}">
                <a16:creationId xmlns:a16="http://schemas.microsoft.com/office/drawing/2014/main" id="{3447BD85-31E6-710B-8723-F2E779B9DB03}"/>
              </a:ext>
            </a:extLst>
          </p:cNvPr>
          <p:cNvSpPr>
            <a:spLocks/>
          </p:cNvSpPr>
          <p:nvPr/>
        </p:nvSpPr>
        <p:spPr bwMode="auto">
          <a:xfrm rot="5400000">
            <a:off x="8114507" y="3438012"/>
            <a:ext cx="149225" cy="524902"/>
          </a:xfrm>
          <a:prstGeom prst="rightBrace">
            <a:avLst>
              <a:gd name="adj1" fmla="val 76684"/>
              <a:gd name="adj2" fmla="val 50000"/>
            </a:avLst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52" name="Rectangle 10">
            <a:extLst>
              <a:ext uri="{FF2B5EF4-FFF2-40B4-BE49-F238E27FC236}">
                <a16:creationId xmlns:a16="http://schemas.microsoft.com/office/drawing/2014/main" id="{485CF15B-431E-CBCC-A824-0FF0FF1C7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9622" y="3988423"/>
            <a:ext cx="2291397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200" b="1">
                <a:solidFill>
                  <a:srgbClr val="3333CC"/>
                </a:solidFill>
                <a:latin typeface="Arial" panose="020B0604020202020204" pitchFamily="34" charset="0"/>
              </a:rPr>
              <a:t>INITIALIZATION VECTORS</a:t>
            </a:r>
          </a:p>
          <a:p>
            <a:pPr algn="ctr"/>
            <a:r>
              <a:rPr lang="en-US" altLang="en-US" sz="1200" b="1">
                <a:solidFill>
                  <a:srgbClr val="3333CC"/>
                </a:solidFill>
                <a:latin typeface="Arial" panose="020B0604020202020204" pitchFamily="34" charset="0"/>
              </a:rPr>
              <a:t>FOR DES CBC ENCRYPTION</a:t>
            </a:r>
          </a:p>
        </p:txBody>
      </p:sp>
      <p:sp>
        <p:nvSpPr>
          <p:cNvPr id="35853" name="AutoShape 11">
            <a:extLst>
              <a:ext uri="{FF2B5EF4-FFF2-40B4-BE49-F238E27FC236}">
                <a16:creationId xmlns:a16="http://schemas.microsoft.com/office/drawing/2014/main" id="{371D66EB-00C3-62FE-EEB4-C20828F7F131}"/>
              </a:ext>
            </a:extLst>
          </p:cNvPr>
          <p:cNvSpPr>
            <a:spLocks/>
          </p:cNvSpPr>
          <p:nvPr/>
        </p:nvSpPr>
        <p:spPr bwMode="auto">
          <a:xfrm rot="5400000">
            <a:off x="6090445" y="3429719"/>
            <a:ext cx="187325" cy="538315"/>
          </a:xfrm>
          <a:prstGeom prst="rightBrace">
            <a:avLst>
              <a:gd name="adj1" fmla="val 91314"/>
              <a:gd name="adj2" fmla="val 50000"/>
            </a:avLst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54" name="Rectangle 12">
            <a:extLst>
              <a:ext uri="{FF2B5EF4-FFF2-40B4-BE49-F238E27FC236}">
                <a16:creationId xmlns:a16="http://schemas.microsoft.com/office/drawing/2014/main" id="{E5E45137-48FD-B073-9FE1-3395D18E3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0693" y="3981537"/>
            <a:ext cx="1570943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200" b="1">
                <a:solidFill>
                  <a:srgbClr val="3333CC"/>
                </a:solidFill>
                <a:latin typeface="Arial" panose="020B0604020202020204" pitchFamily="34" charset="0"/>
              </a:rPr>
              <a:t>SYMMETRIC KEYS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46F444-7B6D-BA96-AB05-8D27B21D4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40DC-E756-4A0E-B320-0DE4298C5A2D}" type="slidenum">
              <a:rPr lang="en-US" smtClean="0"/>
              <a:t>33</a:t>
            </a:fld>
            <a:endParaRPr lang="en-US"/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>
            <a:extLst>
              <a:ext uri="{FF2B5EF4-FFF2-40B4-BE49-F238E27FC236}">
                <a16:creationId xmlns:a16="http://schemas.microsoft.com/office/drawing/2014/main" id="{0D8E5FF2-0137-4144-BB56-F535DD3A82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Sampai</a:t>
            </a:r>
            <a:r>
              <a:rPr lang="en-US" altLang="en-US" dirty="0">
                <a:cs typeface="Times New Roman" panose="02020603050405020304" pitchFamily="18" charset="0"/>
              </a:rPr>
              <a:t> di </a:t>
            </a:r>
            <a:r>
              <a:rPr lang="en-US" altLang="en-US" dirty="0" err="1">
                <a:cs typeface="Times New Roman" panose="02020603050405020304" pitchFamily="18" charset="0"/>
              </a:rPr>
              <a:t>sini</a:t>
            </a:r>
            <a:r>
              <a:rPr lang="en-US" altLang="en-US" dirty="0">
                <a:cs typeface="Times New Roman" panose="02020603050405020304" pitchFamily="18" charset="0"/>
              </a:rPr>
              <a:t>, proses </a:t>
            </a:r>
            <a:r>
              <a:rPr lang="en-US" altLang="en-US" dirty="0" err="1">
                <a:cs typeface="Times New Roman" panose="02020603050405020304" pitchFamily="18" charset="0"/>
              </a:rPr>
              <a:t>pembentukan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kanal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aman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sudah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selesai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Bila</a:t>
            </a:r>
            <a:r>
              <a:rPr lang="en-US" altLang="en-US" dirty="0">
                <a:cs typeface="Times New Roman" panose="02020603050405020304" pitchFamily="18" charset="0"/>
              </a:rPr>
              <a:t> sub-</a:t>
            </a:r>
            <a:r>
              <a:rPr lang="en-US" altLang="en-US" dirty="0" err="1">
                <a:cs typeface="Times New Roman" panose="02020603050405020304" pitchFamily="18" charset="0"/>
              </a:rPr>
              <a:t>protokol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ini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sudah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terbentuk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cs typeface="Times New Roman" panose="02020603050405020304" pitchFamily="18" charset="0"/>
              </a:rPr>
              <a:t>  </a:t>
            </a:r>
            <a:r>
              <a:rPr lang="en-US" altLang="en-US" i="1" dirty="0">
                <a:cs typeface="Times New Roman" panose="02020603050405020304" pitchFamily="18" charset="0"/>
              </a:rPr>
              <a:t>http://</a:t>
            </a:r>
            <a:r>
              <a:rPr lang="en-US" altLang="en-US" dirty="0">
                <a:cs typeface="Times New Roman" panose="02020603050405020304" pitchFamily="18" charset="0"/>
              </a:rPr>
              <a:t> pada </a:t>
            </a:r>
            <a:r>
              <a:rPr lang="en-US" altLang="en-US" i="1" dirty="0">
                <a:cs typeface="Times New Roman" panose="02020603050405020304" pitchFamily="18" charset="0"/>
              </a:rPr>
              <a:t>URL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berubah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menjadi</a:t>
            </a:r>
            <a:r>
              <a:rPr lang="en-US" altLang="en-US" dirty="0">
                <a:cs typeface="Times New Roman" panose="02020603050405020304" pitchFamily="18" charset="0"/>
              </a:rPr>
              <a:t>  </a:t>
            </a:r>
            <a:r>
              <a:rPr lang="en-US" altLang="en-US" i="1" dirty="0">
                <a:cs typeface="Times New Roman" panose="02020603050405020304" pitchFamily="18" charset="0"/>
              </a:rPr>
              <a:t>https://</a:t>
            </a:r>
            <a:r>
              <a:rPr lang="en-US" altLang="en-US" dirty="0">
                <a:cs typeface="Times New Roman" panose="02020603050405020304" pitchFamily="18" charset="0"/>
              </a:rPr>
              <a:t>  (</a:t>
            </a:r>
            <a:r>
              <a:rPr lang="en-US" altLang="en-US" i="1" dirty="0">
                <a:cs typeface="Times New Roman" panose="02020603050405020304" pitchFamily="18" charset="0"/>
              </a:rPr>
              <a:t>http secure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</a:p>
          <a:p>
            <a:pPr eaLnBrk="1" hangingPunct="1"/>
            <a:endParaRPr lang="en-GB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59D12F-EA9A-5C8F-FB90-B5DAFF981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40DC-E756-4A0E-B320-0DE4298C5A2D}" type="slidenum">
              <a:rPr lang="en-US" smtClean="0"/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0ED09AA-26F0-46C6-B6DD-B98DEB6E6E5C}"/>
              </a:ext>
            </a:extLst>
          </p:cNvPr>
          <p:cNvSpPr/>
          <p:nvPr/>
        </p:nvSpPr>
        <p:spPr>
          <a:xfrm>
            <a:off x="685800" y="4880428"/>
            <a:ext cx="6096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C43655-3EA1-6B3B-470C-70938DEBBC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629"/>
            <a:ext cx="12192000" cy="624881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56E2CB25-2350-4276-AB7E-85F264549B63}"/>
              </a:ext>
            </a:extLst>
          </p:cNvPr>
          <p:cNvSpPr/>
          <p:nvPr/>
        </p:nvSpPr>
        <p:spPr>
          <a:xfrm>
            <a:off x="2423886" y="0"/>
            <a:ext cx="566057" cy="5660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E41441-416A-D7C4-1B29-845D2D797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40DC-E756-4A0E-B320-0DE4298C5A2D}" type="slidenum">
              <a:rPr lang="en-US" smtClean="0"/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26C8F11B-41EC-4E0E-998C-7CE8E19007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66" y="1207603"/>
            <a:ext cx="10498211" cy="419928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21EF70-8C0E-1A1F-37C4-8D1A03B03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40DC-E756-4A0E-B320-0DE4298C5A2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7713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FB33EC5-E9AE-4672-9B79-ABB213CE2D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3600" b="1" dirty="0">
                <a:cs typeface="Times New Roman" panose="02020603050405020304" pitchFamily="18" charset="0"/>
              </a:rPr>
              <a:t>Sub-</a:t>
            </a:r>
            <a:r>
              <a:rPr lang="en-US" altLang="en-US" sz="3600" b="1" dirty="0" err="1">
                <a:cs typeface="Times New Roman" panose="02020603050405020304" pitchFamily="18" charset="0"/>
              </a:rPr>
              <a:t>protokol</a:t>
            </a:r>
            <a:r>
              <a:rPr lang="en-US" altLang="en-US" sz="3600" b="1" i="1" dirty="0">
                <a:cs typeface="Times New Roman" panose="02020603050405020304" pitchFamily="18" charset="0"/>
              </a:rPr>
              <a:t> SSL record</a:t>
            </a:r>
            <a:endParaRPr lang="en-GB" altLang="en-US" sz="3600" b="1" dirty="0">
              <a:cs typeface="Times New Roman" panose="02020603050405020304" pitchFamily="18" charset="0"/>
            </a:endParaRPr>
          </a:p>
        </p:txBody>
      </p:sp>
      <p:graphicFrame>
        <p:nvGraphicFramePr>
          <p:cNvPr id="16387" name="Object 4">
            <a:extLst>
              <a:ext uri="{FF2B5EF4-FFF2-40B4-BE49-F238E27FC236}">
                <a16:creationId xmlns:a16="http://schemas.microsoft.com/office/drawing/2014/main" id="{1985831D-97B4-4ED2-A5AA-0B20180020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4024068"/>
              </p:ext>
            </p:extLst>
          </p:nvPr>
        </p:nvGraphicFramePr>
        <p:xfrm>
          <a:off x="1921566" y="1812236"/>
          <a:ext cx="7391400" cy="443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Brush" r:id="rId2" imgW="10860016" imgH="6516010" progId="">
                  <p:embed/>
                </p:oleObj>
              </mc:Choice>
              <mc:Fallback>
                <p:oleObj name="PBrush" r:id="rId2" imgW="10860016" imgH="6516010" progId="">
                  <p:embed/>
                  <p:pic>
                    <p:nvPicPr>
                      <p:cNvPr id="16387" name="Object 4">
                        <a:extLst>
                          <a:ext uri="{FF2B5EF4-FFF2-40B4-BE49-F238E27FC236}">
                            <a16:creationId xmlns:a16="http://schemas.microsoft.com/office/drawing/2014/main" id="{1985831D-97B4-4ED2-A5AA-0B20180020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1566" y="1812236"/>
                        <a:ext cx="7391400" cy="443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4399AF-C8B5-450F-79E2-B362049A4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40DC-E756-4A0E-B320-0DE4298C5A2D}" type="slidenum">
              <a:rPr lang="en-US" smtClean="0"/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A49B5B2A-F7F8-43C8-9817-79BB48F78F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en-US" dirty="0"/>
              <a:t>SSL Record Format</a:t>
            </a:r>
            <a:endParaRPr lang="en-GB" altLang="en-US" dirty="0"/>
          </a:p>
        </p:txBody>
      </p:sp>
      <p:graphicFrame>
        <p:nvGraphicFramePr>
          <p:cNvPr id="17411" name="Object 4">
            <a:extLst>
              <a:ext uri="{FF2B5EF4-FFF2-40B4-BE49-F238E27FC236}">
                <a16:creationId xmlns:a16="http://schemas.microsoft.com/office/drawing/2014/main" id="{199D7159-93B3-4E9B-8927-86BE96418F4B}"/>
              </a:ext>
            </a:extLst>
          </p:cNvPr>
          <p:cNvGraphicFramePr>
            <a:graphicFrameLocks noGrp="1" noChangeAspect="1"/>
          </p:cNvGraphicFramePr>
          <p:nvPr>
            <p:ph type="body" idx="1"/>
            <p:extLst>
              <p:ext uri="{D42A27DB-BD31-4B8C-83A1-F6EECF244321}">
                <p14:modId xmlns:p14="http://schemas.microsoft.com/office/powerpoint/2010/main" val="1496985799"/>
              </p:ext>
            </p:extLst>
          </p:nvPr>
        </p:nvGraphicFramePr>
        <p:xfrm>
          <a:off x="1418772" y="1690688"/>
          <a:ext cx="5254625" cy="443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Brush" r:id="rId2" imgW="6838095" imgH="5772956" progId="">
                  <p:embed/>
                </p:oleObj>
              </mc:Choice>
              <mc:Fallback>
                <p:oleObj name="PBrush" r:id="rId2" imgW="6838095" imgH="5772956" progId="">
                  <p:embed/>
                  <p:pic>
                    <p:nvPicPr>
                      <p:cNvPr id="17411" name="Object 4">
                        <a:extLst>
                          <a:ext uri="{FF2B5EF4-FFF2-40B4-BE49-F238E27FC236}">
                            <a16:creationId xmlns:a16="http://schemas.microsoft.com/office/drawing/2014/main" id="{199D7159-93B3-4E9B-8927-86BE96418F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8772" y="1690688"/>
                        <a:ext cx="5254625" cy="443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575A1C-CADF-1E82-4148-42F59D710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40DC-E756-4A0E-B320-0DE4298C5A2D}" type="slidenum">
              <a:rPr lang="en-US" smtClean="0"/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id="{103F7E8A-51AF-47EE-B167-8CA3CCF9B8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4947" y="999460"/>
            <a:ext cx="10336695" cy="502034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cs typeface="Times New Roman" panose="02020603050405020304" pitchFamily="18" charset="0"/>
              </a:rPr>
              <a:t>Di </a:t>
            </a:r>
            <a:r>
              <a:rPr lang="en-US" altLang="en-US" sz="2400" dirty="0" err="1">
                <a:cs typeface="Times New Roman" panose="02020603050405020304" pitchFamily="18" charset="0"/>
              </a:rPr>
              <a:t>tempat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penerima</a:t>
            </a:r>
            <a:r>
              <a:rPr lang="en-US" altLang="en-US" sz="2400" dirty="0">
                <a:cs typeface="Times New Roman" panose="02020603050405020304" pitchFamily="18" charset="0"/>
              </a:rPr>
              <a:t>, sub-</a:t>
            </a:r>
            <a:r>
              <a:rPr lang="en-US" altLang="en-US" sz="2400" dirty="0" err="1">
                <a:cs typeface="Times New Roman" panose="02020603050405020304" pitchFamily="18" charset="0"/>
              </a:rPr>
              <a:t>protokol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SSL</a:t>
            </a:r>
            <a:r>
              <a:rPr lang="en-US" altLang="en-US" sz="2400" dirty="0">
                <a:cs typeface="Times New Roman" panose="02020603050405020304" pitchFamily="18" charset="0"/>
              </a:rPr>
              <a:t> Record </a:t>
            </a:r>
            <a:r>
              <a:rPr lang="en-US" altLang="en-US" sz="2400" dirty="0" err="1">
                <a:cs typeface="Times New Roman" panose="02020603050405020304" pitchFamily="18" charset="0"/>
              </a:rPr>
              <a:t>melakukan</a:t>
            </a:r>
            <a:r>
              <a:rPr lang="en-US" altLang="en-US" sz="2400" dirty="0">
                <a:cs typeface="Times New Roman" panose="02020603050405020304" pitchFamily="18" charset="0"/>
              </a:rPr>
              <a:t> proses </a:t>
            </a:r>
            <a:r>
              <a:rPr lang="en-US" altLang="en-US" sz="2400" dirty="0" err="1">
                <a:cs typeface="Times New Roman" panose="02020603050405020304" pitchFamily="18" charset="0"/>
              </a:rPr>
              <a:t>berkebalikan</a:t>
            </a:r>
            <a:r>
              <a:rPr lang="en-US" altLang="en-US" sz="2400" dirty="0"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cs typeface="Times New Roman" panose="02020603050405020304" pitchFamily="18" charset="0"/>
              </a:rPr>
              <a:t>mendekripsi</a:t>
            </a:r>
            <a:r>
              <a:rPr lang="en-US" altLang="en-US" sz="2400" dirty="0">
                <a:cs typeface="Times New Roman" panose="02020603050405020304" pitchFamily="18" charset="0"/>
              </a:rPr>
              <a:t> data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diterima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cs typeface="Times New Roman" panose="02020603050405020304" pitchFamily="18" charset="0"/>
              </a:rPr>
              <a:t>mengotentikasinya</a:t>
            </a:r>
            <a:r>
              <a:rPr lang="en-US" altLang="en-US" sz="2400" dirty="0">
                <a:cs typeface="Times New Roman" panose="02020603050405020304" pitchFamily="18" charset="0"/>
              </a:rPr>
              <a:t> (</a:t>
            </a:r>
            <a:r>
              <a:rPr lang="en-US" altLang="en-US" sz="2400" dirty="0" err="1"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MAC</a:t>
            </a:r>
            <a:r>
              <a:rPr lang="en-US" altLang="en-US" sz="2400" dirty="0">
                <a:cs typeface="Times New Roman" panose="02020603050405020304" pitchFamily="18" charset="0"/>
              </a:rPr>
              <a:t>), men-</a:t>
            </a:r>
            <a:r>
              <a:rPr lang="en-US" altLang="en-US" sz="2400" dirty="0" err="1">
                <a:cs typeface="Times New Roman" panose="02020603050405020304" pitchFamily="18" charset="0"/>
              </a:rPr>
              <a:t>dekompresinya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cs typeface="Times New Roman" panose="02020603050405020304" pitchFamily="18" charset="0"/>
              </a:rPr>
              <a:t>lalu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merakitnya</a:t>
            </a:r>
            <a:r>
              <a:rPr lang="en-US" altLang="en-US" sz="2400" dirty="0"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err="1">
                <a:cs typeface="Times New Roman" panose="02020603050405020304" pitchFamily="18" charset="0"/>
              </a:rPr>
              <a:t>Protokol</a:t>
            </a:r>
            <a:r>
              <a:rPr lang="en-US" altLang="en-US" sz="2400" dirty="0">
                <a:cs typeface="Times New Roman" panose="02020603050405020304" pitchFamily="18" charset="0"/>
              </a:rPr>
              <a:t> SSL </a:t>
            </a:r>
            <a:r>
              <a:rPr lang="en-US" altLang="en-US" sz="2400" dirty="0" err="1">
                <a:cs typeface="Times New Roman" panose="02020603050405020304" pitchFamily="18" charset="0"/>
              </a:rPr>
              <a:t>membuat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komunikasi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menjadi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lebih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lambat</a:t>
            </a:r>
            <a:r>
              <a:rPr lang="en-US" altLang="en-US" sz="2400" dirty="0"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err="1">
                <a:cs typeface="Times New Roman" panose="02020603050405020304" pitchFamily="18" charset="0"/>
              </a:rPr>
              <a:t>Piranti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keras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cs typeface="Times New Roman" panose="02020603050405020304" pitchFamily="18" charset="0"/>
              </a:rPr>
              <a:t>seperti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kartu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peripheral component interconnect</a:t>
            </a:r>
            <a:r>
              <a:rPr lang="en-US" altLang="en-US" sz="2400" dirty="0">
                <a:cs typeface="Times New Roman" panose="02020603050405020304" pitchFamily="18" charset="0"/>
              </a:rPr>
              <a:t> (</a:t>
            </a:r>
            <a:r>
              <a:rPr lang="en-US" altLang="en-US" sz="2400" i="1" dirty="0">
                <a:cs typeface="Times New Roman" panose="02020603050405020304" pitchFamily="18" charset="0"/>
              </a:rPr>
              <a:t>PCI</a:t>
            </a:r>
            <a:r>
              <a:rPr lang="en-US" altLang="en-US" sz="2400" dirty="0">
                <a:cs typeface="Times New Roman" panose="02020603050405020304" pitchFamily="18" charset="0"/>
              </a:rPr>
              <a:t>) </a:t>
            </a:r>
            <a:r>
              <a:rPr lang="en-US" altLang="en-US" sz="2400" dirty="0" err="1">
                <a:cs typeface="Times New Roman" panose="02020603050405020304" pitchFamily="18" charset="0"/>
              </a:rPr>
              <a:t>dapat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dipasang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ke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dalam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web server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untuk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memproses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transaksi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SSL </a:t>
            </a:r>
            <a:r>
              <a:rPr lang="en-US" altLang="en-US" sz="2400" dirty="0" err="1">
                <a:cs typeface="Times New Roman" panose="02020603050405020304" pitchFamily="18" charset="0"/>
              </a:rPr>
              <a:t>lebih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cepat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sehingga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mengurangi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waktu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pemrosesan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F7BA0B-996E-F51C-688B-CDE22F31C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40DC-E756-4A0E-B320-0DE4298C5A2D}" type="slidenum">
              <a:rPr lang="en-US" smtClean="0"/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ide Number Placeholder 5">
            <a:extLst>
              <a:ext uri="{FF2B5EF4-FFF2-40B4-BE49-F238E27FC236}">
                <a16:creationId xmlns:a16="http://schemas.microsoft.com/office/drawing/2014/main" id="{075E6034-AAAA-804D-151B-2FA84A825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DD344A5B-590F-4C17-972A-6A858B761338}" type="slidenum">
              <a:rPr lang="en-GB" altLang="en-US" sz="140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4</a:t>
            </a:fld>
            <a:endParaRPr lang="en-GB" altLang="en-US" sz="1400"/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96685DCC-079F-22F6-4D5F-2F3270743B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1874" y="418287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b="1" dirty="0" err="1">
                <a:latin typeface="+mn-lt"/>
              </a:rPr>
              <a:t>Protokol</a:t>
            </a:r>
            <a:endParaRPr lang="en-GB" altLang="en-US" b="1" dirty="0">
              <a:latin typeface="+mn-lt"/>
            </a:endParaRPr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F9202724-1AE1-0914-4C68-3184B8E71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9200" y="62992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48D023-FFA2-0A9B-B89A-538D33670A0F}"/>
              </a:ext>
            </a:extLst>
          </p:cNvPr>
          <p:cNvSpPr txBox="1"/>
          <p:nvPr/>
        </p:nvSpPr>
        <p:spPr>
          <a:xfrm>
            <a:off x="879844" y="1743850"/>
            <a:ext cx="1036763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2400" b="1" dirty="0" err="1">
                <a:effectLst/>
                <a:ea typeface="Times New Roman" panose="02020603050405020304" pitchFamily="18" charset="0"/>
              </a:rPr>
              <a:t>Protokol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aturan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yang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berisi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rangkaian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langkah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-Langkah, yang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melibatkan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dua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atau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lebih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orang, yang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dibuat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untuk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menyelesaikan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suatu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kegiatan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. </a:t>
            </a:r>
          </a:p>
          <a:p>
            <a:r>
              <a:rPr lang="en-US" sz="2400" dirty="0">
                <a:effectLst/>
                <a:ea typeface="Times New Roman" panose="02020603050405020304" pitchFamily="18" charset="0"/>
              </a:rPr>
              <a:t> </a:t>
            </a: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 err="1">
                <a:effectLst/>
                <a:ea typeface="Times New Roman" panose="02020603050405020304" pitchFamily="18" charset="0"/>
              </a:rPr>
              <a:t>Protokol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kriptografi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adalah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protokol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yang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menggunakan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algoritma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kriptografi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.</a:t>
            </a: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2400" dirty="0"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Orang yang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berpartisipasi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dalam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protokol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kriptografi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memerlukan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protokol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tersebut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misalnya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untuk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:</a:t>
            </a:r>
          </a:p>
          <a:p>
            <a:pPr marL="742950" lvl="1" indent="-285750">
              <a:buFont typeface="Times New Roman" panose="02020603050405020304" pitchFamily="18" charset="0"/>
              <a:buChar char="-"/>
              <a:tabLst>
                <a:tab pos="914400" algn="l"/>
              </a:tabLst>
            </a:pPr>
            <a:r>
              <a:rPr lang="en-US" sz="2400" dirty="0" err="1">
                <a:effectLst/>
                <a:ea typeface="Times New Roman" panose="02020603050405020304" pitchFamily="18" charset="0"/>
              </a:rPr>
              <a:t>berbagi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komponen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untuk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menghitung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sebuah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nilai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rahasia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,</a:t>
            </a:r>
          </a:p>
          <a:p>
            <a:pPr marL="742950" lvl="1" indent="-285750">
              <a:buFont typeface="Times New Roman" panose="02020603050405020304" pitchFamily="18" charset="0"/>
              <a:buChar char="-"/>
              <a:tabLst>
                <a:tab pos="914400" algn="l"/>
              </a:tabLst>
            </a:pPr>
            <a:r>
              <a:rPr lang="en-US" sz="2400" dirty="0" err="1">
                <a:effectLst/>
                <a:ea typeface="Times New Roman" panose="02020603050405020304" pitchFamily="18" charset="0"/>
              </a:rPr>
              <a:t>membangkitkan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rangkaian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bilangan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acak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,</a:t>
            </a:r>
          </a:p>
          <a:p>
            <a:pPr marL="742950" lvl="1" indent="-285750">
              <a:buFont typeface="Times New Roman" panose="02020603050405020304" pitchFamily="18" charset="0"/>
              <a:buChar char="-"/>
              <a:tabLst>
                <a:tab pos="914400" algn="l"/>
              </a:tabLst>
            </a:pPr>
            <a:r>
              <a:rPr lang="en-US" sz="2400" dirty="0" err="1">
                <a:effectLst/>
                <a:ea typeface="Times New Roman" panose="02020603050405020304" pitchFamily="18" charset="0"/>
              </a:rPr>
              <a:t>meyakinkan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identitas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orang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lainnya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(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otentikasi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),</a:t>
            </a:r>
          </a:p>
          <a:p>
            <a:pPr marL="742950" lvl="1" indent="-285750">
              <a:buFont typeface="Times New Roman" panose="02020603050405020304" pitchFamily="18" charset="0"/>
              <a:buChar char="-"/>
              <a:tabLst>
                <a:tab pos="914400" algn="l"/>
              </a:tabLst>
            </a:pPr>
            <a:r>
              <a:rPr lang="en-US" sz="2400" dirty="0" err="1">
                <a:effectLst/>
                <a:ea typeface="Times New Roman" panose="02020603050405020304" pitchFamily="18" charset="0"/>
              </a:rPr>
              <a:t>mengenkripsi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dan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dekripsi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pesan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742950" lvl="1" indent="-285750">
              <a:buFont typeface="Times New Roman" panose="02020603050405020304" pitchFamily="18" charset="0"/>
              <a:buChar char="-"/>
              <a:tabLst>
                <a:tab pos="914400" algn="l"/>
              </a:tabLst>
            </a:pPr>
            <a:r>
              <a:rPr lang="en-US" sz="2400" dirty="0" err="1">
                <a:effectLst/>
                <a:ea typeface="Times New Roman" panose="02020603050405020304" pitchFamily="18" charset="0"/>
              </a:rPr>
              <a:t>dll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2">
            <a:extLst>
              <a:ext uri="{FF2B5EF4-FFF2-40B4-BE49-F238E27FC236}">
                <a16:creationId xmlns:a16="http://schemas.microsoft.com/office/drawing/2014/main" id="{05D97EA8-8F7C-008D-5571-80BDD1B02C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SSL Overhead</a:t>
            </a:r>
          </a:p>
        </p:txBody>
      </p:sp>
      <p:sp>
        <p:nvSpPr>
          <p:cNvPr id="44037" name="Rectangle 3">
            <a:extLst>
              <a:ext uri="{FF2B5EF4-FFF2-40B4-BE49-F238E27FC236}">
                <a16:creationId xmlns:a16="http://schemas.microsoft.com/office/drawing/2014/main" id="{D823A50B-29AC-0AF4-FA10-F71F7F6539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2-10 times slower than a TCP session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Where do we lose time</a:t>
            </a:r>
          </a:p>
          <a:p>
            <a:pPr lvl="1" eaLnBrk="1" hangingPunct="1"/>
            <a:r>
              <a:rPr lang="en-US" altLang="en-US" dirty="0"/>
              <a:t>Handshake phase</a:t>
            </a:r>
          </a:p>
          <a:p>
            <a:pPr lvl="2" eaLnBrk="1" hangingPunct="1"/>
            <a:r>
              <a:rPr lang="en-US" altLang="en-US" dirty="0"/>
              <a:t>Client does public-key encryption</a:t>
            </a:r>
          </a:p>
          <a:p>
            <a:pPr lvl="2" eaLnBrk="1" hangingPunct="1"/>
            <a:r>
              <a:rPr lang="en-US" altLang="en-US" dirty="0"/>
              <a:t>Server does private-key encryption (still public-key cryptography)</a:t>
            </a:r>
          </a:p>
          <a:p>
            <a:pPr lvl="2" eaLnBrk="1" hangingPunct="1"/>
            <a:r>
              <a:rPr lang="en-US" altLang="en-US" dirty="0"/>
              <a:t>Usually clients have to wait on servers to finish</a:t>
            </a:r>
          </a:p>
          <a:p>
            <a:pPr lvl="1" eaLnBrk="1" hangingPunct="1"/>
            <a:endParaRPr lang="en-US" altLang="en-US" dirty="0"/>
          </a:p>
          <a:p>
            <a:pPr lvl="1" eaLnBrk="1" hangingPunct="1"/>
            <a:r>
              <a:rPr lang="en-US" altLang="en-US" dirty="0"/>
              <a:t>Data Transfer phase</a:t>
            </a:r>
          </a:p>
          <a:p>
            <a:pPr lvl="2" eaLnBrk="1" hangingPunct="1"/>
            <a:r>
              <a:rPr lang="en-US" altLang="en-US" dirty="0"/>
              <a:t>Symmetric key encryption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E3B9DF-C8F4-9F80-A941-F1A49CC4F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40DC-E756-4A0E-B320-0DE4298C5A2D}" type="slidenum">
              <a:rPr lang="en-US" smtClean="0"/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EC034C5-4EAB-435C-9A47-9454B14772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3600" b="1" i="1" dirty="0"/>
              <a:t>TLS</a:t>
            </a:r>
            <a:r>
              <a:rPr lang="en-US" altLang="en-US" sz="3600" b="1" dirty="0"/>
              <a:t> </a:t>
            </a:r>
            <a:r>
              <a:rPr lang="en-US" altLang="en-US" sz="3600" b="1" dirty="0">
                <a:cs typeface="Times New Roman" panose="02020603050405020304" pitchFamily="18" charset="0"/>
              </a:rPr>
              <a:t>(</a:t>
            </a:r>
            <a:r>
              <a:rPr lang="en-US" altLang="en-US" sz="3600" b="1" i="1" dirty="0">
                <a:cs typeface="Times New Roman" panose="02020603050405020304" pitchFamily="18" charset="0"/>
              </a:rPr>
              <a:t>Transport Layer Security</a:t>
            </a:r>
            <a:r>
              <a:rPr lang="en-US" altLang="en-US" sz="3600" b="1" dirty="0">
                <a:cs typeface="Times New Roman" panose="02020603050405020304" pitchFamily="18" charset="0"/>
              </a:rPr>
              <a:t>)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endParaRPr lang="en-GB" altLang="en-US" dirty="0">
              <a:cs typeface="Times New Roman" panose="02020603050405020304" pitchFamily="18" charset="0"/>
            </a:endParaRP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DFA70FCE-251D-461A-B6A9-7B94C233DA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20417" y="1835426"/>
            <a:ext cx="10151166" cy="4515678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Pada </a:t>
            </a:r>
            <a:r>
              <a:rPr lang="en-US" altLang="en-US" dirty="0" err="1">
                <a:cs typeface="Times New Roman" panose="02020603050405020304" pitchFamily="18" charset="0"/>
              </a:rPr>
              <a:t>Tahun</a:t>
            </a:r>
            <a:r>
              <a:rPr lang="en-US" altLang="en-US" dirty="0">
                <a:cs typeface="Times New Roman" panose="02020603050405020304" pitchFamily="18" charset="0"/>
              </a:rPr>
              <a:t> 1996, </a:t>
            </a:r>
            <a:r>
              <a:rPr lang="en-US" altLang="en-US" i="1" dirty="0">
                <a:cs typeface="Times New Roman" panose="02020603050405020304" pitchFamily="18" charset="0"/>
              </a:rPr>
              <a:t>Netscape Communications Corp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cs typeface="Times New Roman" panose="02020603050405020304" pitchFamily="18" charset="0"/>
              </a:rPr>
              <a:t>mengajukan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SSL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IETF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Internet Engineering Task Force</a:t>
            </a:r>
            <a:r>
              <a:rPr lang="en-US" altLang="en-US" dirty="0">
                <a:cs typeface="Times New Roman" panose="02020603050405020304" pitchFamily="18" charset="0"/>
              </a:rPr>
              <a:t>) </a:t>
            </a:r>
            <a:r>
              <a:rPr lang="en-US" altLang="en-US" dirty="0" err="1"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standardisasi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Hasilnya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TLS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Transport Layer Security</a:t>
            </a:r>
            <a:r>
              <a:rPr lang="en-US" altLang="en-US" dirty="0">
                <a:cs typeface="Times New Roman" panose="02020603050405020304" pitchFamily="18" charset="0"/>
              </a:rPr>
              <a:t>). </a:t>
            </a:r>
            <a:r>
              <a:rPr lang="en-US" altLang="en-US" i="1" dirty="0">
                <a:cs typeface="Times New Roman" panose="02020603050405020304" pitchFamily="18" charset="0"/>
              </a:rPr>
              <a:t>TLS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dijelaskan</a:t>
            </a:r>
            <a:r>
              <a:rPr lang="en-US" altLang="en-US" dirty="0">
                <a:cs typeface="Times New Roman" panose="02020603050405020304" pitchFamily="18" charset="0"/>
              </a:rPr>
              <a:t> di </a:t>
            </a:r>
            <a:r>
              <a:rPr lang="en-US" altLang="en-US" dirty="0" err="1"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RFC</a:t>
            </a:r>
            <a:r>
              <a:rPr lang="en-US" altLang="en-US" dirty="0">
                <a:cs typeface="Times New Roman" panose="02020603050405020304" pitchFamily="18" charset="0"/>
              </a:rPr>
              <a:t> 2246</a:t>
            </a: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informasi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lebih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lanjut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perihal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TLS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kunjungi</a:t>
            </a:r>
            <a:r>
              <a:rPr lang="en-US" altLang="en-US" dirty="0">
                <a:cs typeface="Times New Roman" panose="02020603050405020304" pitchFamily="18" charset="0"/>
              </a:rPr>
              <a:t> situs </a:t>
            </a:r>
            <a:r>
              <a:rPr lang="en-US" altLang="en-US" i="1" dirty="0">
                <a:cs typeface="Times New Roman" panose="02020603050405020304" pitchFamily="18" charset="0"/>
              </a:rPr>
              <a:t>IETF</a:t>
            </a:r>
            <a:r>
              <a:rPr lang="en-US" altLang="en-US" dirty="0">
                <a:cs typeface="Times New Roman" panose="02020603050405020304" pitchFamily="18" charset="0"/>
              </a:rPr>
              <a:t> di </a:t>
            </a:r>
            <a:r>
              <a:rPr lang="en-US" altLang="en-US" i="1" dirty="0">
                <a:cs typeface="Times New Roman" panose="02020603050405020304" pitchFamily="18" charset="0"/>
                <a:hlinkClick r:id="rId2"/>
              </a:rPr>
              <a:t>www.ietf.org/rfc/rfc22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i="1" dirty="0">
                <a:cs typeface="Times New Roman" panose="02020603050405020304" pitchFamily="18" charset="0"/>
              </a:rPr>
              <a:t>TLS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dianggap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sebagai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SSL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versi</a:t>
            </a:r>
            <a:r>
              <a:rPr lang="en-US" altLang="en-US" dirty="0">
                <a:cs typeface="Times New Roman" panose="02020603050405020304" pitchFamily="18" charset="0"/>
              </a:rPr>
              <a:t> 3.1, dan </a:t>
            </a:r>
            <a:r>
              <a:rPr lang="en-US" altLang="en-US" dirty="0" err="1">
                <a:cs typeface="Times New Roman" panose="02020603050405020304" pitchFamily="18" charset="0"/>
              </a:rPr>
              <a:t>implementasi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pertamanya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pada </a:t>
            </a:r>
            <a:r>
              <a:rPr lang="en-US" altLang="en-US" dirty="0" err="1">
                <a:cs typeface="Times New Roman" panose="02020603050405020304" pitchFamily="18" charset="0"/>
              </a:rPr>
              <a:t>Tahun</a:t>
            </a:r>
            <a:r>
              <a:rPr lang="en-US" altLang="en-US" dirty="0">
                <a:cs typeface="Times New Roman" panose="02020603050405020304" pitchFamily="18" charset="0"/>
              </a:rPr>
              <a:t> 1999</a:t>
            </a:r>
            <a:r>
              <a:rPr lang="en-GB" altLang="en-US" dirty="0">
                <a:cs typeface="Times New Roman" panose="02020603050405020304" pitchFamily="18" charset="0"/>
              </a:rPr>
              <a:t> 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endParaRPr lang="en-GB" altLang="en-US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13157F-CB0B-8195-C044-5FEA8C0A1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40DC-E756-4A0E-B320-0DE4298C5A2D}" type="slidenum">
              <a:rPr lang="en-US" smtClean="0"/>
              <a:t>41</a:t>
            </a:fld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624D9158-E5E1-4040-A8B8-60FFB5F602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399" y="495300"/>
            <a:ext cx="7772400" cy="1143000"/>
          </a:xfrm>
        </p:spPr>
        <p:txBody>
          <a:bodyPr/>
          <a:lstStyle/>
          <a:p>
            <a:pPr algn="l" eaLnBrk="1" hangingPunct="1"/>
            <a:r>
              <a:rPr lang="sv-SE" altLang="en-US" i="1" dirty="0"/>
              <a:t>Transport Layer Security </a:t>
            </a:r>
            <a:r>
              <a:rPr lang="sv-SE" altLang="en-US" dirty="0"/>
              <a:t>(TLS)</a:t>
            </a:r>
            <a:endParaRPr lang="sv-SE" altLang="en-US" i="1" noProof="1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A7B17123-C1A2-4EEA-B7D9-549CF0A52C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399" y="1676399"/>
            <a:ext cx="9680713" cy="476415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sv-SE" altLang="en-US" dirty="0"/>
              <a:t>The same record format as the SSL record format.</a:t>
            </a:r>
          </a:p>
          <a:p>
            <a:pPr eaLnBrk="1" hangingPunct="1">
              <a:lnSpc>
                <a:spcPct val="90000"/>
              </a:lnSpc>
            </a:pPr>
            <a:r>
              <a:rPr lang="sv-SE" altLang="en-US" dirty="0"/>
              <a:t>Defined in RFC 2246.</a:t>
            </a:r>
          </a:p>
          <a:p>
            <a:pPr eaLnBrk="1" hangingPunct="1">
              <a:lnSpc>
                <a:spcPct val="90000"/>
              </a:lnSpc>
            </a:pPr>
            <a:r>
              <a:rPr lang="sv-SE" altLang="en-US" dirty="0"/>
              <a:t>Similar to SSL v3.</a:t>
            </a:r>
          </a:p>
          <a:p>
            <a:pPr eaLnBrk="1" hangingPunct="1">
              <a:lnSpc>
                <a:spcPct val="90000"/>
              </a:lnSpc>
            </a:pPr>
            <a:r>
              <a:rPr lang="sv-SE" altLang="en-US" dirty="0"/>
              <a:t>Differences in the:</a:t>
            </a:r>
          </a:p>
          <a:p>
            <a:pPr lvl="1" eaLnBrk="1" hangingPunct="1">
              <a:lnSpc>
                <a:spcPct val="90000"/>
              </a:lnSpc>
            </a:pPr>
            <a:r>
              <a:rPr lang="sv-SE" altLang="en-US" sz="1800" dirty="0"/>
              <a:t>version number</a:t>
            </a:r>
          </a:p>
          <a:p>
            <a:pPr lvl="1" eaLnBrk="1" hangingPunct="1">
              <a:lnSpc>
                <a:spcPct val="90000"/>
              </a:lnSpc>
            </a:pPr>
            <a:r>
              <a:rPr lang="sv-SE" altLang="en-US" sz="1800" dirty="0"/>
              <a:t>message authentication code</a:t>
            </a:r>
          </a:p>
          <a:p>
            <a:pPr lvl="1" eaLnBrk="1" hangingPunct="1">
              <a:lnSpc>
                <a:spcPct val="90000"/>
              </a:lnSpc>
            </a:pPr>
            <a:r>
              <a:rPr lang="sv-SE" altLang="en-US" sz="1800" dirty="0"/>
              <a:t>pseudorandom function</a:t>
            </a:r>
          </a:p>
          <a:p>
            <a:pPr lvl="1" eaLnBrk="1" hangingPunct="1">
              <a:lnSpc>
                <a:spcPct val="90000"/>
              </a:lnSpc>
            </a:pPr>
            <a:r>
              <a:rPr lang="sv-SE" altLang="en-US" sz="1800" dirty="0"/>
              <a:t>alert codes</a:t>
            </a:r>
          </a:p>
          <a:p>
            <a:pPr lvl="1" eaLnBrk="1" hangingPunct="1">
              <a:lnSpc>
                <a:spcPct val="90000"/>
              </a:lnSpc>
            </a:pPr>
            <a:r>
              <a:rPr lang="sv-SE" altLang="en-US" sz="1800" dirty="0"/>
              <a:t>cipher suites </a:t>
            </a:r>
          </a:p>
          <a:p>
            <a:pPr lvl="1" eaLnBrk="1" hangingPunct="1">
              <a:lnSpc>
                <a:spcPct val="90000"/>
              </a:lnSpc>
            </a:pPr>
            <a:r>
              <a:rPr lang="sv-SE" altLang="en-US" sz="1800" dirty="0"/>
              <a:t>client certificate types</a:t>
            </a:r>
          </a:p>
          <a:p>
            <a:pPr lvl="1" eaLnBrk="1" hangingPunct="1">
              <a:lnSpc>
                <a:spcPct val="90000"/>
              </a:lnSpc>
            </a:pPr>
            <a:r>
              <a:rPr lang="sv-SE" altLang="en-US" sz="1800" dirty="0"/>
              <a:t>certificate_verify and finished message</a:t>
            </a:r>
          </a:p>
          <a:p>
            <a:pPr lvl="1" eaLnBrk="1" hangingPunct="1">
              <a:lnSpc>
                <a:spcPct val="90000"/>
              </a:lnSpc>
            </a:pPr>
            <a:r>
              <a:rPr lang="sv-SE" altLang="en-US" sz="1800" dirty="0"/>
              <a:t>cryptographic computations</a:t>
            </a:r>
          </a:p>
          <a:p>
            <a:pPr lvl="1" eaLnBrk="1" hangingPunct="1">
              <a:lnSpc>
                <a:spcPct val="90000"/>
              </a:lnSpc>
            </a:pPr>
            <a:r>
              <a:rPr lang="sv-SE" altLang="en-US" sz="1800" dirty="0"/>
              <a:t>padding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sv-SE" altLang="en-US" sz="1600" dirty="0"/>
          </a:p>
          <a:p>
            <a:pPr lvl="1" eaLnBrk="1" hangingPunct="1">
              <a:lnSpc>
                <a:spcPct val="90000"/>
              </a:lnSpc>
            </a:pPr>
            <a:endParaRPr lang="sv-SE" altLang="en-US" noProof="1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728A06-52A9-E59A-0DFD-437047539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40DC-E756-4A0E-B320-0DE4298C5A2D}" type="slidenum">
              <a:rPr lang="en-US" smtClean="0"/>
              <a:t>42</a:t>
            </a:fld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A8C1F-A89B-5BB3-A2A9-20FA04FF1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OpenSSL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D61EB-1A10-E684-9B26-7667595A6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/>
              <a:t>OpenSSL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i="1" dirty="0"/>
              <a:t>toolkit</a:t>
            </a:r>
            <a:r>
              <a:rPr lang="en-US" sz="2400" dirty="0"/>
              <a:t> kriptografi </a:t>
            </a:r>
            <a:r>
              <a:rPr lang="en-US" sz="2400" i="1" dirty="0"/>
              <a:t>open-source</a:t>
            </a:r>
            <a:r>
              <a:rPr lang="en-US" sz="2400" dirty="0"/>
              <a:t> yang </a:t>
            </a:r>
            <a:r>
              <a:rPr lang="en-US" sz="2400" dirty="0" err="1"/>
              <a:t>mengimplementasikan</a:t>
            </a:r>
            <a:r>
              <a:rPr lang="en-US" sz="2400" dirty="0"/>
              <a:t> </a:t>
            </a:r>
            <a:r>
              <a:rPr lang="en-US" sz="2400" dirty="0" err="1"/>
              <a:t>protokol</a:t>
            </a:r>
            <a:r>
              <a:rPr lang="en-US" sz="2400" dirty="0"/>
              <a:t> SSL/TLS</a:t>
            </a:r>
          </a:p>
          <a:p>
            <a:endParaRPr lang="en-US" sz="2400" dirty="0"/>
          </a:p>
          <a:p>
            <a:r>
              <a:rPr lang="en-US" sz="2400" dirty="0"/>
              <a:t>OpenSSL </a:t>
            </a:r>
            <a:r>
              <a:rPr lang="en-US" sz="2400" dirty="0" err="1"/>
              <a:t>menyediakan</a:t>
            </a:r>
            <a:r>
              <a:rPr lang="en-US" sz="2400" dirty="0"/>
              <a:t> </a:t>
            </a:r>
            <a:r>
              <a:rPr lang="en-US" sz="2400" dirty="0" err="1"/>
              <a:t>fungsi</a:t>
            </a:r>
            <a:r>
              <a:rPr lang="en-US" sz="2400" dirty="0"/>
              <a:t> kriptografi </a:t>
            </a:r>
            <a:r>
              <a:rPr lang="en-US" sz="2400" dirty="0" err="1"/>
              <a:t>dasar</a:t>
            </a:r>
            <a:r>
              <a:rPr lang="en-US" sz="2400" dirty="0"/>
              <a:t> (</a:t>
            </a:r>
            <a:r>
              <a:rPr lang="en-US" sz="2400" dirty="0" err="1"/>
              <a:t>enkripsi</a:t>
            </a:r>
            <a:r>
              <a:rPr lang="en-US" sz="2400" dirty="0"/>
              <a:t>, hashing, </a:t>
            </a:r>
            <a:r>
              <a:rPr lang="en-US" sz="2400" dirty="0" err="1"/>
              <a:t>tanda</a:t>
            </a:r>
            <a:r>
              <a:rPr lang="en-US" sz="2400" dirty="0"/>
              <a:t> </a:t>
            </a:r>
            <a:r>
              <a:rPr lang="en-US" sz="2400" dirty="0" err="1"/>
              <a:t>tangan</a:t>
            </a:r>
            <a:r>
              <a:rPr lang="en-US" sz="2400" dirty="0"/>
              <a:t>, </a:t>
            </a:r>
            <a:r>
              <a:rPr lang="en-US" sz="2400" dirty="0" err="1"/>
              <a:t>manajemen</a:t>
            </a:r>
            <a:r>
              <a:rPr lang="en-US" sz="2400" dirty="0"/>
              <a:t> </a:t>
            </a:r>
            <a:r>
              <a:rPr lang="en-US" sz="2400" dirty="0" err="1"/>
              <a:t>kunci</a:t>
            </a:r>
            <a:r>
              <a:rPr lang="en-US" sz="2400" dirty="0"/>
              <a:t>, X.509 certificates, </a:t>
            </a:r>
            <a:r>
              <a:rPr lang="en-US" sz="2400" dirty="0" err="1"/>
              <a:t>dll</a:t>
            </a:r>
            <a:r>
              <a:rPr lang="en-US" sz="2400" dirty="0"/>
              <a:t>.). </a:t>
            </a:r>
          </a:p>
          <a:p>
            <a:endParaRPr lang="en-US" sz="2400" dirty="0"/>
          </a:p>
          <a:p>
            <a:r>
              <a:rPr lang="en-US" sz="2400" dirty="0"/>
              <a:t>Paket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terdiri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pustaka</a:t>
            </a:r>
            <a:r>
              <a:rPr lang="en-US" sz="2400" dirty="0"/>
              <a:t> (</a:t>
            </a:r>
            <a:r>
              <a:rPr lang="en-US" sz="2400" dirty="0" err="1"/>
              <a:t>libcrypto</a:t>
            </a:r>
            <a:r>
              <a:rPr lang="en-US" sz="2400" dirty="0"/>
              <a:t>, </a:t>
            </a:r>
            <a:r>
              <a:rPr lang="en-US" sz="2400" dirty="0" err="1"/>
              <a:t>libssl</a:t>
            </a:r>
            <a:r>
              <a:rPr lang="en-US" sz="2400" dirty="0"/>
              <a:t>) dan </a:t>
            </a:r>
            <a:r>
              <a:rPr lang="en-US" sz="2400" dirty="0" err="1"/>
              <a:t>utilitas</a:t>
            </a:r>
            <a:r>
              <a:rPr lang="en-US" sz="2400" dirty="0"/>
              <a:t> baris-</a:t>
            </a:r>
            <a:r>
              <a:rPr lang="en-US" sz="2400" dirty="0" err="1"/>
              <a:t>perintah</a:t>
            </a:r>
            <a:r>
              <a:rPr lang="en-US" sz="2400" dirty="0"/>
              <a:t> </a:t>
            </a:r>
            <a:r>
              <a:rPr lang="en-US" sz="2400" dirty="0" err="1"/>
              <a:t>openssl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tugas</a:t>
            </a:r>
            <a:r>
              <a:rPr lang="en-US" sz="2400" dirty="0"/>
              <a:t> kriptografi.</a:t>
            </a:r>
          </a:p>
          <a:p>
            <a:endParaRPr lang="en-US" sz="2400" dirty="0"/>
          </a:p>
          <a:p>
            <a:r>
              <a:rPr lang="en-US" sz="2400" dirty="0" err="1"/>
              <a:t>Berasal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fork </a:t>
            </a:r>
            <a:r>
              <a:rPr lang="en-US" sz="2400" dirty="0" err="1"/>
              <a:t>SSLeay</a:t>
            </a:r>
            <a:r>
              <a:rPr lang="en-US" sz="2400" dirty="0"/>
              <a:t> (</a:t>
            </a:r>
            <a:r>
              <a:rPr lang="en-US" sz="2400" dirty="0" err="1"/>
              <a:t>akhir</a:t>
            </a:r>
            <a:r>
              <a:rPr lang="en-US" sz="2400" dirty="0"/>
              <a:t> 1990-an). </a:t>
            </a:r>
            <a:r>
              <a:rPr lang="en-US" sz="2400" dirty="0" err="1"/>
              <a:t>Sejak</a:t>
            </a:r>
            <a:r>
              <a:rPr lang="en-US" sz="2400" dirty="0"/>
              <a:t> </a:t>
            </a:r>
            <a:r>
              <a:rPr lang="en-US" sz="2400" dirty="0" err="1"/>
              <a:t>itu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salah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implementasi</a:t>
            </a:r>
            <a:r>
              <a:rPr lang="en-US" sz="2400" dirty="0"/>
              <a:t> TLS/SSL paling </a:t>
            </a:r>
            <a:r>
              <a:rPr lang="en-US" sz="2400" dirty="0" err="1"/>
              <a:t>banyak</a:t>
            </a:r>
            <a:r>
              <a:rPr lang="en-US" sz="2400" dirty="0"/>
              <a:t> </a:t>
            </a:r>
            <a:r>
              <a:rPr lang="en-US" sz="2400" dirty="0" err="1"/>
              <a:t>dipakai</a:t>
            </a:r>
            <a:r>
              <a:rPr lang="en-US" sz="2400" dirty="0"/>
              <a:t> (web server, mail server, </a:t>
            </a:r>
            <a:r>
              <a:rPr lang="en-US" sz="2400" dirty="0" err="1"/>
              <a:t>perangkat</a:t>
            </a:r>
            <a:r>
              <a:rPr lang="en-US" sz="2400" dirty="0"/>
              <a:t> IoT, library lain).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1FFD92-70DB-51B3-E6D7-7F68F4F4D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40DC-E756-4A0E-B320-0DE4298C5A2D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374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5CABF-966B-499D-5814-31B1A252B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6971"/>
            <a:ext cx="10515600" cy="5189992"/>
          </a:xfrm>
        </p:spPr>
        <p:txBody>
          <a:bodyPr>
            <a:normAutofit/>
          </a:bodyPr>
          <a:lstStyle/>
          <a:p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OpenSSL</a:t>
            </a:r>
          </a:p>
          <a:p>
            <a:pPr marL="739775" indent="-508000">
              <a:buFont typeface="+mj-lt"/>
              <a:buAutoNum type="arabicPeriod"/>
            </a:pPr>
            <a:r>
              <a:rPr lang="en-US" sz="2400" dirty="0" err="1"/>
              <a:t>libcrypto</a:t>
            </a:r>
            <a:r>
              <a:rPr lang="en-US" sz="2400" dirty="0"/>
              <a:t> — </a:t>
            </a:r>
            <a:r>
              <a:rPr lang="en-US" sz="2400" dirty="0" err="1"/>
              <a:t>implementasi</a:t>
            </a:r>
            <a:r>
              <a:rPr lang="en-US" sz="2400" dirty="0"/>
              <a:t> </a:t>
            </a:r>
            <a:r>
              <a:rPr lang="en-US" sz="2400" dirty="0" err="1"/>
              <a:t>algoritma</a:t>
            </a:r>
            <a:r>
              <a:rPr lang="en-US" sz="2400" dirty="0"/>
              <a:t> kriptografi (AES, RSA, SHA, HMAC, </a:t>
            </a:r>
            <a:r>
              <a:rPr lang="en-US" sz="2400" dirty="0" err="1"/>
              <a:t>dsb</a:t>
            </a:r>
            <a:r>
              <a:rPr lang="en-US" sz="2400" dirty="0"/>
              <a:t>.)</a:t>
            </a:r>
          </a:p>
          <a:p>
            <a:pPr marL="739775" indent="-508000">
              <a:buFont typeface="+mj-lt"/>
              <a:buAutoNum type="arabicPeriod"/>
            </a:pPr>
            <a:endParaRPr lang="en-US" sz="2400" dirty="0"/>
          </a:p>
          <a:p>
            <a:pPr marL="739775" indent="-508000">
              <a:buFont typeface="+mj-lt"/>
              <a:buAutoNum type="arabicPeriod"/>
            </a:pPr>
            <a:r>
              <a:rPr lang="en-US" sz="2400" dirty="0" err="1"/>
              <a:t>libssl</a:t>
            </a:r>
            <a:r>
              <a:rPr lang="en-US" sz="2400" dirty="0"/>
              <a:t> — </a:t>
            </a:r>
            <a:r>
              <a:rPr lang="en-US" sz="2400" dirty="0" err="1"/>
              <a:t>lapisan</a:t>
            </a:r>
            <a:r>
              <a:rPr lang="en-US" sz="2400" dirty="0"/>
              <a:t> </a:t>
            </a:r>
            <a:r>
              <a:rPr lang="en-US" sz="2400" dirty="0" err="1"/>
              <a:t>protokol</a:t>
            </a:r>
            <a:r>
              <a:rPr lang="en-US" sz="2400" dirty="0"/>
              <a:t> SSL/TLS yang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libcrypto</a:t>
            </a:r>
            <a:endParaRPr lang="en-US" sz="2400" dirty="0"/>
          </a:p>
          <a:p>
            <a:pPr marL="739775" indent="-508000">
              <a:buFont typeface="+mj-lt"/>
              <a:buAutoNum type="arabicPeriod"/>
            </a:pPr>
            <a:endParaRPr lang="en-US" sz="2400" dirty="0"/>
          </a:p>
          <a:p>
            <a:pPr marL="739775" indent="-508000">
              <a:buFont typeface="+mj-lt"/>
              <a:buAutoNum type="arabicPeriod"/>
            </a:pPr>
            <a:r>
              <a:rPr lang="en-US" sz="2400" dirty="0" err="1"/>
              <a:t>openssl</a:t>
            </a:r>
            <a:r>
              <a:rPr lang="en-US" sz="2400" dirty="0"/>
              <a:t> (CLI) — program command-line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membuat</a:t>
            </a:r>
            <a:r>
              <a:rPr lang="en-US" sz="2400" dirty="0"/>
              <a:t> </a:t>
            </a:r>
            <a:r>
              <a:rPr lang="en-US" sz="2400" dirty="0" err="1"/>
              <a:t>kunci</a:t>
            </a:r>
            <a:r>
              <a:rPr lang="en-US" sz="2400" dirty="0"/>
              <a:t>, CSR, </a:t>
            </a:r>
            <a:r>
              <a:rPr lang="en-US" sz="2400" dirty="0" err="1"/>
              <a:t>sertifikat</a:t>
            </a:r>
            <a:r>
              <a:rPr lang="en-US" sz="2400" dirty="0"/>
              <a:t>, </a:t>
            </a:r>
            <a:r>
              <a:rPr lang="en-US" sz="2400" dirty="0" err="1"/>
              <a:t>mengonversi</a:t>
            </a:r>
            <a:r>
              <a:rPr lang="en-US" sz="2400" dirty="0"/>
              <a:t> format, debugging TLS, </a:t>
            </a:r>
            <a:r>
              <a:rPr lang="en-US" sz="2400" dirty="0" err="1"/>
              <a:t>dll</a:t>
            </a:r>
            <a:r>
              <a:rPr lang="en-US" sz="2400" dirty="0"/>
              <a:t>.</a:t>
            </a:r>
          </a:p>
          <a:p>
            <a:endParaRPr lang="en-US" dirty="0"/>
          </a:p>
          <a:p>
            <a:r>
              <a:rPr lang="en-US" dirty="0"/>
              <a:t>OpenSSL </a:t>
            </a:r>
            <a:r>
              <a:rPr lang="en-US" dirty="0" err="1"/>
              <a:t>memakai</a:t>
            </a:r>
            <a:r>
              <a:rPr lang="en-US" dirty="0"/>
              <a:t> </a:t>
            </a:r>
            <a:r>
              <a:rPr lang="en-US" dirty="0" err="1"/>
              <a:t>lisensi</a:t>
            </a:r>
            <a:r>
              <a:rPr lang="en-US" dirty="0"/>
              <a:t> Apache License 2.0 —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kompatibilitas</a:t>
            </a:r>
            <a:r>
              <a:rPr lang="en-US" dirty="0"/>
              <a:t> </a:t>
            </a:r>
            <a:r>
              <a:rPr lang="en-US" dirty="0" err="1"/>
              <a:t>lisensi</a:t>
            </a:r>
            <a:r>
              <a:rPr lang="en-US" dirty="0"/>
              <a:t> dan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komersial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dibanding</a:t>
            </a:r>
            <a:r>
              <a:rPr lang="en-US" dirty="0"/>
              <a:t> model </a:t>
            </a:r>
            <a:r>
              <a:rPr lang="en-US" dirty="0" err="1"/>
              <a:t>lisensi</a:t>
            </a:r>
            <a:r>
              <a:rPr lang="en-US" dirty="0"/>
              <a:t> lama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7AD776-E02C-1EEF-02D6-AB1A7F9F9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40DC-E756-4A0E-B320-0DE4298C5A2D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8659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67D2B-3249-4763-E3ED-E3C518273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40229"/>
            <a:ext cx="10515600" cy="5436734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Cara </a:t>
            </a:r>
            <a:r>
              <a:rPr lang="en-US" b="1" dirty="0" err="1"/>
              <a:t>umum</a:t>
            </a:r>
            <a:r>
              <a:rPr lang="en-US" b="1" dirty="0"/>
              <a:t> </a:t>
            </a:r>
            <a:r>
              <a:rPr lang="en-US" b="1" dirty="0" err="1"/>
              <a:t>menggunakan</a:t>
            </a:r>
            <a:r>
              <a:rPr lang="en-US" b="1" dirty="0"/>
              <a:t> OpenSSL </a:t>
            </a:r>
          </a:p>
          <a:p>
            <a:r>
              <a:rPr lang="en-US" sz="2400" dirty="0"/>
              <a:t>Dari CLI: </a:t>
            </a:r>
            <a:r>
              <a:rPr lang="en-US" sz="2400" dirty="0" err="1"/>
              <a:t>membuat</a:t>
            </a:r>
            <a:r>
              <a:rPr lang="en-US" sz="2400" dirty="0"/>
              <a:t> private key, certificate signing request (CSR), self-signed cert, </a:t>
            </a:r>
            <a:r>
              <a:rPr lang="en-US" sz="2400" dirty="0" err="1"/>
              <a:t>konversi</a:t>
            </a:r>
            <a:r>
              <a:rPr lang="en-US" sz="2400" dirty="0"/>
              <a:t> format (PEM/DER/PFX), </a:t>
            </a:r>
            <a:r>
              <a:rPr lang="en-US" sz="2400" dirty="0" err="1"/>
              <a:t>memeriksa</a:t>
            </a:r>
            <a:r>
              <a:rPr lang="en-US" sz="2400" dirty="0"/>
              <a:t> </a:t>
            </a:r>
            <a:r>
              <a:rPr lang="en-US" sz="2400" dirty="0" err="1"/>
              <a:t>sertifikat</a:t>
            </a:r>
            <a:r>
              <a:rPr lang="en-US" sz="2400" dirty="0"/>
              <a:t>, </a:t>
            </a:r>
            <a:r>
              <a:rPr lang="en-US" sz="2400" dirty="0" err="1"/>
              <a:t>tes</a:t>
            </a:r>
            <a:r>
              <a:rPr lang="en-US" sz="2400" dirty="0"/>
              <a:t> </a:t>
            </a:r>
            <a:r>
              <a:rPr lang="en-US" sz="2400" dirty="0" err="1"/>
              <a:t>koneksi</a:t>
            </a:r>
            <a:r>
              <a:rPr lang="en-US" sz="2400" dirty="0"/>
              <a:t> TLS, </a:t>
            </a:r>
            <a:r>
              <a:rPr lang="en-US" sz="2400" dirty="0" err="1"/>
              <a:t>dsb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  <a:p>
            <a:r>
              <a:rPr lang="en-US" sz="2400" dirty="0" err="1"/>
              <a:t>Contoh</a:t>
            </a:r>
            <a:r>
              <a:rPr lang="en-US" sz="2400" dirty="0"/>
              <a:t> </a:t>
            </a:r>
            <a:r>
              <a:rPr lang="en-US" sz="2400" dirty="0" err="1"/>
              <a:t>singkat</a:t>
            </a:r>
            <a:r>
              <a:rPr lang="en-US" sz="2400" dirty="0"/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E71D6A-6057-95D8-6023-DFE9238717AC}"/>
              </a:ext>
            </a:extLst>
          </p:cNvPr>
          <p:cNvSpPr txBox="1"/>
          <p:nvPr/>
        </p:nvSpPr>
        <p:spPr>
          <a:xfrm>
            <a:off x="1103086" y="3199510"/>
            <a:ext cx="105156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buat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private key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openssl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genpkey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-algorithm RSA -out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key.pem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pkeyopt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rsa_keygen_bits:2048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buat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CSR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openssl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req -new -key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key.pem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-out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req.csr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lihat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sertifikat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openssl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x509 -in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cert.pem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-text 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noout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1A584A-9E26-CF42-1E7A-2A4E7FD1FCF2}"/>
              </a:ext>
            </a:extLst>
          </p:cNvPr>
          <p:cNvSpPr txBox="1"/>
          <p:nvPr/>
        </p:nvSpPr>
        <p:spPr>
          <a:xfrm>
            <a:off x="1008743" y="5761464"/>
            <a:ext cx="101745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/>
              <a:t>Dokumentasi</a:t>
            </a:r>
            <a:r>
              <a:rPr lang="en-US" sz="2400" dirty="0"/>
              <a:t> CLI </a:t>
            </a:r>
            <a:r>
              <a:rPr lang="en-US" sz="2400" dirty="0" err="1"/>
              <a:t>lengkap</a:t>
            </a:r>
            <a:r>
              <a:rPr lang="en-US" sz="2400" dirty="0"/>
              <a:t> </a:t>
            </a:r>
            <a:r>
              <a:rPr lang="en-US" sz="2400" dirty="0" err="1"/>
              <a:t>tersedia</a:t>
            </a:r>
            <a:r>
              <a:rPr lang="en-US" sz="2400" dirty="0"/>
              <a:t> di manual OpenSSL:</a:t>
            </a:r>
            <a:br>
              <a:rPr lang="en-US" sz="2400" dirty="0"/>
            </a:br>
            <a:r>
              <a:rPr lang="en-US" sz="2400" dirty="0">
                <a:hlinkClick r:id="rId2"/>
              </a:rPr>
              <a:t>https://docs.openssl.org/3.5/man1/openssl/?utm_source=chatgpt.com</a:t>
            </a:r>
            <a:r>
              <a:rPr lang="en-US" sz="2400" dirty="0"/>
              <a:t>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5AD43E7-C7D2-C71F-2802-D110AC61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40DC-E756-4A0E-B320-0DE4298C5A2D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307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1DB8D-8DC3-4F50-B5CD-1AFFC82CB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159" y="923261"/>
            <a:ext cx="9679134" cy="52578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en-US" dirty="0" err="1"/>
              <a:t>Contoh-contoh</a:t>
            </a:r>
            <a:r>
              <a:rPr lang="en-US" dirty="0"/>
              <a:t> </a:t>
            </a:r>
            <a:r>
              <a:rPr lang="en-US" dirty="0" err="1"/>
              <a:t>protokol</a:t>
            </a:r>
            <a:r>
              <a:rPr lang="en-US" dirty="0"/>
              <a:t> </a:t>
            </a:r>
            <a:r>
              <a:rPr lang="en-US" dirty="0" err="1"/>
              <a:t>kriptografi</a:t>
            </a:r>
            <a:r>
              <a:rPr lang="en-US" dirty="0"/>
              <a:t>:</a:t>
            </a:r>
          </a:p>
          <a:p>
            <a:pPr marL="514350" indent="-514350">
              <a:buFont typeface="Wingdings" panose="05000000000000000000" pitchFamily="2" charset="2"/>
              <a:buAutoNum type="arabicPeriod"/>
              <a:defRPr/>
            </a:pPr>
            <a:r>
              <a:rPr lang="en-US" dirty="0"/>
              <a:t>Secure Socket Layer (SSL)</a:t>
            </a:r>
          </a:p>
          <a:p>
            <a:pPr marL="514350" indent="-514350">
              <a:buFont typeface="Wingdings" panose="05000000000000000000" pitchFamily="2" charset="2"/>
              <a:buAutoNum type="arabicPeriod"/>
              <a:defRPr/>
            </a:pPr>
            <a:r>
              <a:rPr lang="en-US" dirty="0"/>
              <a:t>IPSec (Internet Protocol Security)</a:t>
            </a:r>
          </a:p>
          <a:p>
            <a:pPr marL="514350" indent="-514350">
              <a:buFont typeface="Wingdings" panose="05000000000000000000" pitchFamily="2" charset="2"/>
              <a:buAutoNum type="arabicPeriod"/>
              <a:defRPr/>
            </a:pPr>
            <a:r>
              <a:rPr lang="en-US" dirty="0"/>
              <a:t>Kerberos</a:t>
            </a:r>
          </a:p>
          <a:p>
            <a:pPr marL="514350" indent="-514350">
              <a:buFont typeface="Wingdings" panose="05000000000000000000" pitchFamily="2" charset="2"/>
              <a:buAutoNum type="arabicPeriod"/>
              <a:defRPr/>
            </a:pPr>
            <a:r>
              <a:rPr lang="en-US" dirty="0" err="1"/>
              <a:t>Protokol</a:t>
            </a:r>
            <a:r>
              <a:rPr lang="en-US" dirty="0"/>
              <a:t> </a:t>
            </a:r>
            <a:r>
              <a:rPr lang="en-US" dirty="0" err="1"/>
              <a:t>pertukaran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Diffie</a:t>
            </a:r>
            <a:r>
              <a:rPr lang="en-US" dirty="0"/>
              <a:t>-Hellman</a:t>
            </a:r>
          </a:p>
          <a:p>
            <a:pPr marL="514350" indent="-514350">
              <a:buFont typeface="Wingdings" panose="05000000000000000000" pitchFamily="2" charset="2"/>
              <a:buAutoNum type="arabicPeriod"/>
              <a:defRPr/>
            </a:pPr>
            <a:r>
              <a:rPr lang="en-US" dirty="0"/>
              <a:t>Transport Layer Security (TLS)</a:t>
            </a:r>
          </a:p>
          <a:p>
            <a:pPr marL="514350" indent="-514350">
              <a:buFont typeface="Wingdings" panose="05000000000000000000" pitchFamily="2" charset="2"/>
              <a:buAutoNum type="arabicPeriod"/>
              <a:defRPr/>
            </a:pPr>
            <a:endParaRPr lang="en-US" dirty="0"/>
          </a:p>
          <a:p>
            <a:pPr marL="514350" indent="-514350">
              <a:buFont typeface="Wingdings" panose="05000000000000000000" pitchFamily="2" charset="2"/>
              <a:buAutoNum type="arabicPeriod"/>
              <a:defRPr/>
            </a:pPr>
            <a:endParaRPr lang="en-US" dirty="0"/>
          </a:p>
        </p:txBody>
      </p:sp>
      <p:sp>
        <p:nvSpPr>
          <p:cNvPr id="6148" name="Slide Number Placeholder 4">
            <a:extLst>
              <a:ext uri="{FF2B5EF4-FFF2-40B4-BE49-F238E27FC236}">
                <a16:creationId xmlns:a16="http://schemas.microsoft.com/office/drawing/2014/main" id="{4D827DC2-1A28-0CF5-33A3-F64AA1B4E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F2163A9E-E0BB-4928-A371-C64CC2C567C7}" type="slidenum">
              <a:rPr lang="en-GB" altLang="en-US" sz="140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5</a:t>
            </a:fld>
            <a:endParaRPr lang="en-GB" altLang="en-US" sz="140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3200094-DFB5-1331-49B5-F9AA13CFE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9200" y="62992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5">
            <a:extLst>
              <a:ext uri="{FF2B5EF4-FFF2-40B4-BE49-F238E27FC236}">
                <a16:creationId xmlns:a16="http://schemas.microsoft.com/office/drawing/2014/main" id="{2DF5C844-82E7-E5CA-3DCF-26750E7E0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B3D01F02-2B3C-4E0C-BA45-DA85B263028D}" type="slidenum">
              <a:rPr lang="en-GB" altLang="en-US" sz="140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6</a:t>
            </a:fld>
            <a:endParaRPr lang="en-GB" altLang="en-US" sz="14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C65F84C-BBA4-4F8D-9D82-E8BEA22584B2}"/>
              </a:ext>
            </a:extLst>
          </p:cNvPr>
          <p:cNvSpPr/>
          <p:nvPr/>
        </p:nvSpPr>
        <p:spPr>
          <a:xfrm>
            <a:off x="698183" y="982176"/>
            <a:ext cx="1079563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 err="1"/>
              <a:t>Contoh-contoh</a:t>
            </a:r>
            <a:r>
              <a:rPr lang="en-US" sz="2400" dirty="0"/>
              <a:t> </a:t>
            </a:r>
            <a:r>
              <a:rPr lang="en-US" sz="2400" dirty="0" err="1"/>
              <a:t>protokol</a:t>
            </a:r>
            <a:r>
              <a:rPr lang="en-US" sz="2400" dirty="0"/>
              <a:t> </a:t>
            </a:r>
            <a:r>
              <a:rPr lang="en-US" sz="2400" dirty="0" err="1"/>
              <a:t>kriptografi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praktek</a:t>
            </a:r>
            <a:r>
              <a:rPr lang="en-US" sz="2400" dirty="0"/>
              <a:t>:</a:t>
            </a:r>
          </a:p>
          <a:p>
            <a:pPr marL="798513" indent="-450850">
              <a:buFont typeface="Wingdings" panose="05000000000000000000" pitchFamily="2" charset="2"/>
              <a:buAutoNum type="arabicPeriod"/>
              <a:defRPr/>
            </a:pPr>
            <a:r>
              <a:rPr lang="en-US" sz="2400" dirty="0"/>
              <a:t>Secure Socket Layer (SSL)</a:t>
            </a:r>
          </a:p>
          <a:p>
            <a:pPr marL="798513" indent="-450850">
              <a:buFont typeface="Wingdings" panose="05000000000000000000" pitchFamily="2" charset="2"/>
              <a:buAutoNum type="arabicPeriod"/>
              <a:defRPr/>
            </a:pPr>
            <a:r>
              <a:rPr lang="en-US" sz="2400" dirty="0"/>
              <a:t>IPSec (Internet Protocol Security)</a:t>
            </a:r>
          </a:p>
          <a:p>
            <a:pPr marL="798513" indent="-450850">
              <a:buFont typeface="Wingdings" panose="05000000000000000000" pitchFamily="2" charset="2"/>
              <a:buAutoNum type="arabicPeriod"/>
              <a:defRPr/>
            </a:pPr>
            <a:r>
              <a:rPr lang="en-US" sz="2400" dirty="0"/>
              <a:t>Kerberos</a:t>
            </a:r>
          </a:p>
          <a:p>
            <a:pPr marL="798513" indent="-450850">
              <a:buFont typeface="Wingdings" panose="05000000000000000000" pitchFamily="2" charset="2"/>
              <a:buAutoNum type="arabicPeriod"/>
              <a:defRPr/>
            </a:pPr>
            <a:r>
              <a:rPr lang="en-US" sz="2400" dirty="0"/>
              <a:t>Transport Layer Security (TLS)</a:t>
            </a:r>
          </a:p>
          <a:p>
            <a:pPr marL="342900" indent="-342900"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endParaRPr lang="en-US" sz="2400" dirty="0">
              <a:ea typeface="Times New Roman" panose="02020603050405020304" pitchFamily="18" charset="0"/>
            </a:endParaRPr>
          </a:p>
          <a:p>
            <a:pPr marL="342900" indent="-342900"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lang="en-US" sz="2400" dirty="0" err="1">
                <a:ea typeface="Times New Roman" panose="02020603050405020304" pitchFamily="18" charset="0"/>
              </a:rPr>
              <a:t>Protokol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kriptografi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dibangun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dengan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melibatkan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beberapa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algoritma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kriptografi</a:t>
            </a:r>
            <a:r>
              <a:rPr lang="en-US" sz="2400" dirty="0">
                <a:ea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en-US" sz="2400" dirty="0">
                <a:ea typeface="Times New Roman" panose="02020603050405020304" pitchFamily="18" charset="0"/>
              </a:rPr>
              <a:t> </a:t>
            </a:r>
          </a:p>
          <a:p>
            <a:pPr marL="342900" indent="-342900"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lang="en-US" sz="2400" dirty="0">
                <a:ea typeface="Times New Roman" panose="02020603050405020304" pitchFamily="18" charset="0"/>
              </a:rPr>
              <a:t>Sebagian </a:t>
            </a:r>
            <a:r>
              <a:rPr lang="en-US" sz="2400" dirty="0" err="1">
                <a:ea typeface="Times New Roman" panose="02020603050405020304" pitchFamily="18" charset="0"/>
              </a:rPr>
              <a:t>besar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protokol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kriptografi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dirancang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untuk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dipakai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antara</a:t>
            </a:r>
            <a:r>
              <a:rPr lang="en-US" sz="2400" dirty="0">
                <a:ea typeface="Times New Roman" panose="02020603050405020304" pitchFamily="18" charset="0"/>
              </a:rPr>
              <a:t> dua </a:t>
            </a:r>
            <a:r>
              <a:rPr lang="en-US" sz="2400" dirty="0" err="1">
                <a:ea typeface="Times New Roman" panose="02020603050405020304" pitchFamily="18" charset="0"/>
              </a:rPr>
              <a:t>entitas</a:t>
            </a:r>
            <a:r>
              <a:rPr lang="en-US" sz="2400" dirty="0">
                <a:ea typeface="Times New Roman" panose="02020603050405020304" pitchFamily="18" charset="0"/>
              </a:rPr>
              <a:t> yang </a:t>
            </a:r>
            <a:r>
              <a:rPr lang="en-US" sz="2400" dirty="0" err="1">
                <a:ea typeface="Times New Roman" panose="02020603050405020304" pitchFamily="18" charset="0"/>
              </a:rPr>
              <a:t>berkomunikasi</a:t>
            </a:r>
            <a:r>
              <a:rPr lang="en-US" sz="2400" dirty="0">
                <a:ea typeface="Times New Roman" panose="02020603050405020304" pitchFamily="18" charset="0"/>
              </a:rPr>
              <a:t>.</a:t>
            </a:r>
          </a:p>
          <a:p>
            <a:pPr marL="342900" indent="-342900"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endParaRPr lang="en-US" sz="2400" dirty="0">
              <a:ea typeface="Times New Roman" panose="02020603050405020304" pitchFamily="18" charset="0"/>
            </a:endParaRPr>
          </a:p>
          <a:p>
            <a:pPr marL="342900" indent="-342900"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lang="en-US" sz="2400" dirty="0" err="1">
                <a:ea typeface="Times New Roman" panose="02020603050405020304" pitchFamily="18" charset="0"/>
              </a:rPr>
              <a:t>Tetapi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ada</a:t>
            </a:r>
            <a:r>
              <a:rPr lang="en-US" sz="2400" dirty="0">
                <a:ea typeface="Times New Roman" panose="02020603050405020304" pitchFamily="18" charset="0"/>
              </a:rPr>
              <a:t> juga </a:t>
            </a:r>
            <a:r>
              <a:rPr lang="en-US" sz="2400" dirty="0" err="1">
                <a:ea typeface="Times New Roman" panose="02020603050405020304" pitchFamily="18" charset="0"/>
              </a:rPr>
              <a:t>beberapa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protokol</a:t>
            </a:r>
            <a:r>
              <a:rPr lang="en-US" sz="2400" dirty="0">
                <a:ea typeface="Times New Roman" panose="02020603050405020304" pitchFamily="18" charset="0"/>
              </a:rPr>
              <a:t> yang </a:t>
            </a:r>
            <a:r>
              <a:rPr lang="en-US" sz="2400" dirty="0" err="1">
                <a:ea typeface="Times New Roman" panose="02020603050405020304" pitchFamily="18" charset="0"/>
              </a:rPr>
              <a:t>dirancang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untuk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dipakai</a:t>
            </a:r>
            <a:r>
              <a:rPr lang="en-US" sz="2400" dirty="0">
                <a:ea typeface="Times New Roman" panose="02020603050405020304" pitchFamily="18" charset="0"/>
              </a:rPr>
              <a:t> oleh </a:t>
            </a:r>
            <a:r>
              <a:rPr lang="en-US" sz="2400" dirty="0" err="1">
                <a:ea typeface="Times New Roman" panose="02020603050405020304" pitchFamily="18" charset="0"/>
              </a:rPr>
              <a:t>lebih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dari</a:t>
            </a:r>
            <a:r>
              <a:rPr lang="en-US" sz="2400" dirty="0">
                <a:ea typeface="Times New Roman" panose="02020603050405020304" pitchFamily="18" charset="0"/>
              </a:rPr>
              <a:t> dua </a:t>
            </a:r>
            <a:r>
              <a:rPr lang="en-US" sz="2400" dirty="0" err="1">
                <a:ea typeface="Times New Roman" panose="02020603050405020304" pitchFamily="18" charset="0"/>
              </a:rPr>
              <a:t>entitas</a:t>
            </a:r>
            <a:r>
              <a:rPr lang="en-US" sz="2400" dirty="0">
                <a:ea typeface="Times New Roman" panose="02020603050405020304" pitchFamily="18" charset="0"/>
              </a:rPr>
              <a:t> (</a:t>
            </a:r>
            <a:r>
              <a:rPr lang="en-US" sz="2400" dirty="0" err="1">
                <a:ea typeface="Times New Roman" panose="02020603050405020304" pitchFamily="18" charset="0"/>
              </a:rPr>
              <a:t>misalnya</a:t>
            </a:r>
            <a:r>
              <a:rPr lang="en-US" sz="2400" dirty="0">
                <a:ea typeface="Times New Roman" panose="02020603050405020304" pitchFamily="18" charset="0"/>
              </a:rPr>
              <a:t> pada </a:t>
            </a:r>
            <a:r>
              <a:rPr lang="en-US" sz="2400" dirty="0" err="1">
                <a:ea typeface="Times New Roman" panose="02020603050405020304" pitchFamily="18" charset="0"/>
              </a:rPr>
              <a:t>aplikasi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a typeface="Times New Roman" panose="02020603050405020304" pitchFamily="18" charset="0"/>
              </a:rPr>
              <a:t>teleconferencing</a:t>
            </a:r>
            <a:r>
              <a:rPr lang="en-US" sz="2400" dirty="0">
                <a:ea typeface="Times New Roman" panose="02020603050405020304" pitchFamily="18" charset="0"/>
              </a:rPr>
              <a:t>)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F0294357-91FE-30D6-62C4-7DFC3E08D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9200" y="62992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C3C0A4F-817E-1AB8-6B7F-FAA74D8B3B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err="1">
                <a:latin typeface="+mn-lt"/>
              </a:rPr>
              <a:t>Apakah</a:t>
            </a:r>
            <a:r>
              <a:rPr lang="en-US" altLang="en-US" b="1" dirty="0">
                <a:latin typeface="+mn-lt"/>
              </a:rPr>
              <a:t> SSL / TLS </a:t>
            </a:r>
            <a:r>
              <a:rPr lang="en-US" altLang="en-US" b="1" dirty="0" err="1">
                <a:latin typeface="+mn-lt"/>
              </a:rPr>
              <a:t>itu</a:t>
            </a:r>
            <a:r>
              <a:rPr lang="en-US" altLang="en-US" b="1" dirty="0">
                <a:latin typeface="+mn-lt"/>
              </a:rPr>
              <a:t>?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2FE081F6-1231-285C-6B03-2F295C6E19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199" y="1690688"/>
            <a:ext cx="10515599" cy="4802187"/>
          </a:xfrm>
        </p:spPr>
        <p:txBody>
          <a:bodyPr/>
          <a:lstStyle/>
          <a:p>
            <a:r>
              <a:rPr lang="en-US" altLang="en-US" dirty="0" err="1"/>
              <a:t>Protokol</a:t>
            </a:r>
            <a:r>
              <a:rPr lang="en-US" altLang="en-US" dirty="0"/>
              <a:t> </a:t>
            </a:r>
            <a:r>
              <a:rPr lang="en-US" altLang="en-US" i="1" dirty="0"/>
              <a:t>Transport Layer Security </a:t>
            </a:r>
            <a:r>
              <a:rPr lang="en-US" altLang="en-US" dirty="0"/>
              <a:t>(TLS)</a:t>
            </a:r>
          </a:p>
          <a:p>
            <a:pPr lvl="1"/>
            <a:r>
              <a:rPr lang="en-US" altLang="en-US" dirty="0" err="1"/>
              <a:t>Standar</a:t>
            </a:r>
            <a:r>
              <a:rPr lang="en-US" altLang="en-US" dirty="0"/>
              <a:t> </a:t>
            </a:r>
            <a:r>
              <a:rPr lang="en-US" altLang="en-US" i="1" dirty="0"/>
              <a:t>de facto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keamanan</a:t>
            </a:r>
            <a:r>
              <a:rPr lang="en-US" altLang="en-US" dirty="0"/>
              <a:t> Internet</a:t>
            </a:r>
          </a:p>
          <a:p>
            <a:pPr lvl="1"/>
            <a:r>
              <a:rPr lang="en-US" altLang="en-US" dirty="0"/>
              <a:t>“</a:t>
            </a:r>
            <a:r>
              <a:rPr lang="en-US" altLang="en-US" dirty="0" err="1"/>
              <a:t>Tujuan</a:t>
            </a:r>
            <a:r>
              <a:rPr lang="en-US" altLang="en-US" dirty="0"/>
              <a:t> </a:t>
            </a:r>
            <a:r>
              <a:rPr lang="en-US" altLang="en-US" dirty="0" err="1"/>
              <a:t>utama</a:t>
            </a:r>
            <a:r>
              <a:rPr lang="en-US" altLang="en-US" dirty="0"/>
              <a:t>  </a:t>
            </a:r>
            <a:r>
              <a:rPr lang="en-US" altLang="en-US" dirty="0" err="1"/>
              <a:t>protokol</a:t>
            </a:r>
            <a:r>
              <a:rPr lang="en-US" altLang="en-US" dirty="0"/>
              <a:t> TLS </a:t>
            </a:r>
            <a:r>
              <a:rPr lang="en-US" altLang="en-US" dirty="0" err="1"/>
              <a:t>adalah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memberikan</a:t>
            </a:r>
            <a:r>
              <a:rPr lang="en-US" altLang="en-US" dirty="0"/>
              <a:t> </a:t>
            </a:r>
            <a:r>
              <a:rPr lang="en-US" altLang="en-US" dirty="0" err="1"/>
              <a:t>privasi</a:t>
            </a:r>
            <a:r>
              <a:rPr lang="en-US" altLang="en-US" dirty="0"/>
              <a:t> dan </a:t>
            </a:r>
            <a:r>
              <a:rPr lang="en-US" altLang="en-US" dirty="0" err="1"/>
              <a:t>integritas</a:t>
            </a:r>
            <a:r>
              <a:rPr lang="en-US" altLang="en-US" dirty="0"/>
              <a:t> data </a:t>
            </a:r>
            <a:r>
              <a:rPr lang="en-US" altLang="en-US" dirty="0" err="1"/>
              <a:t>antara</a:t>
            </a:r>
            <a:r>
              <a:rPr lang="en-US" altLang="en-US" dirty="0"/>
              <a:t> dua </a:t>
            </a:r>
            <a:r>
              <a:rPr lang="en-US" altLang="en-US" dirty="0" err="1"/>
              <a:t>aplikasi</a:t>
            </a:r>
            <a:r>
              <a:rPr lang="en-US" altLang="en-US" dirty="0"/>
              <a:t> yang </a:t>
            </a:r>
            <a:r>
              <a:rPr lang="en-US" altLang="en-US" dirty="0" err="1"/>
              <a:t>berkomunikasi</a:t>
            </a:r>
            <a:r>
              <a:rPr lang="en-US" altLang="en-US" dirty="0"/>
              <a:t>”</a:t>
            </a:r>
          </a:p>
          <a:p>
            <a:pPr lvl="1"/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praktiknya</a:t>
            </a:r>
            <a:r>
              <a:rPr lang="en-US" altLang="en-US" dirty="0"/>
              <a:t>, </a:t>
            </a:r>
            <a:r>
              <a:rPr lang="en-US" altLang="en-US" dirty="0" err="1"/>
              <a:t>digunakan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melindungi</a:t>
            </a:r>
            <a:r>
              <a:rPr lang="en-US" altLang="en-US" dirty="0"/>
              <a:t> </a:t>
            </a:r>
            <a:r>
              <a:rPr lang="en-US" altLang="en-US" dirty="0" err="1"/>
              <a:t>informasi</a:t>
            </a:r>
            <a:r>
              <a:rPr lang="en-US" altLang="en-US" dirty="0"/>
              <a:t> yang </a:t>
            </a:r>
            <a:r>
              <a:rPr lang="en-US" altLang="en-US" dirty="0" err="1"/>
              <a:t>dikirim</a:t>
            </a:r>
            <a:r>
              <a:rPr lang="en-US" altLang="en-US" dirty="0"/>
              <a:t> </a:t>
            </a:r>
            <a:r>
              <a:rPr lang="en-US" altLang="en-US" dirty="0" err="1"/>
              <a:t>antara</a:t>
            </a:r>
            <a:r>
              <a:rPr lang="en-US" altLang="en-US" dirty="0"/>
              <a:t> browser dan server Web</a:t>
            </a:r>
          </a:p>
          <a:p>
            <a:endParaRPr lang="en-US" altLang="en-US" dirty="0"/>
          </a:p>
          <a:p>
            <a:r>
              <a:rPr lang="en-US" altLang="en-US" dirty="0" err="1"/>
              <a:t>Berdasarkan</a:t>
            </a:r>
            <a:r>
              <a:rPr lang="en-US" altLang="en-US" dirty="0"/>
              <a:t> </a:t>
            </a:r>
            <a:r>
              <a:rPr lang="en-US" altLang="en-US" dirty="0" err="1"/>
              <a:t>protokol</a:t>
            </a:r>
            <a:r>
              <a:rPr lang="en-US" altLang="en-US" dirty="0"/>
              <a:t> </a:t>
            </a:r>
            <a:r>
              <a:rPr lang="en-US" altLang="en-US" i="1" dirty="0"/>
              <a:t>Secure Sockets Layers </a:t>
            </a:r>
            <a:r>
              <a:rPr lang="en-US" altLang="en-US" dirty="0"/>
              <a:t>(SSL) </a:t>
            </a:r>
            <a:r>
              <a:rPr lang="en-US" altLang="en-US" dirty="0" err="1"/>
              <a:t>versi</a:t>
            </a:r>
            <a:r>
              <a:rPr lang="en-US" altLang="en-US" dirty="0"/>
              <a:t> 3.0</a:t>
            </a:r>
          </a:p>
          <a:p>
            <a:pPr lvl="1"/>
            <a:r>
              <a:rPr lang="sv-SE" altLang="en-US" dirty="0"/>
              <a:t>Desain protokol yang sama, algoritma yang berbeda</a:t>
            </a:r>
          </a:p>
          <a:p>
            <a:pPr lvl="1"/>
            <a:endParaRPr lang="en-US" altLang="en-US" dirty="0"/>
          </a:p>
          <a:p>
            <a:r>
              <a:rPr lang="en-US" altLang="en-US" dirty="0"/>
              <a:t>Di-</a:t>
            </a:r>
            <a:r>
              <a:rPr lang="en-US" altLang="en-US" i="1" dirty="0"/>
              <a:t>deploy</a:t>
            </a:r>
            <a:r>
              <a:rPr lang="en-US" altLang="en-US" dirty="0"/>
              <a:t> pada hamper </a:t>
            </a:r>
            <a:r>
              <a:rPr lang="en-US" altLang="en-US" dirty="0" err="1"/>
              <a:t>setiap</a:t>
            </a:r>
            <a:r>
              <a:rPr lang="en-US" altLang="en-US" dirty="0"/>
              <a:t> web browser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FF00B1-0B9D-2E78-67AF-B3AD82E5E639}"/>
              </a:ext>
            </a:extLst>
          </p:cNvPr>
          <p:cNvSpPr txBox="1"/>
          <p:nvPr/>
        </p:nvSpPr>
        <p:spPr>
          <a:xfrm>
            <a:off x="5907314" y="630820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kumimoji="1" lang="en-US" altLang="en-US" sz="1800" dirty="0" err="1">
                <a:solidFill>
                  <a:schemeClr val="tx2"/>
                </a:solidFill>
                <a:latin typeface="Arial" panose="020B0604020202020204" pitchFamily="34" charset="0"/>
              </a:rPr>
              <a:t>Sumber</a:t>
            </a:r>
            <a:r>
              <a:rPr kumimoji="1" lang="en-US" altLang="en-US" sz="1800" dirty="0">
                <a:solidFill>
                  <a:schemeClr val="tx2"/>
                </a:solidFill>
                <a:latin typeface="Arial" panose="020B0604020202020204" pitchFamily="34" charset="0"/>
              </a:rPr>
              <a:t>: John Mitchell, SSL / TLS Case Study 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B3217C-552D-FA90-2D6B-BEB098063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40DC-E756-4A0E-B320-0DE4298C5A2D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BD6CE907-B2F2-7145-20B9-EE3E68572F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+mn-lt"/>
              </a:rPr>
              <a:t>Sejarah </a:t>
            </a:r>
            <a:r>
              <a:rPr lang="en-US" altLang="en-US" b="1" dirty="0" err="1">
                <a:latin typeface="+mn-lt"/>
              </a:rPr>
              <a:t>Protokol</a:t>
            </a:r>
            <a:r>
              <a:rPr lang="en-US" altLang="en-US" b="1" dirty="0">
                <a:latin typeface="+mn-lt"/>
              </a:rPr>
              <a:t> SSL/TLS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93DAF244-332C-248B-6CD6-31EEA095DE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81314" y="1527629"/>
            <a:ext cx="10272486" cy="51054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en-US" sz="3000" dirty="0"/>
              <a:t> SSL 1.0</a:t>
            </a:r>
          </a:p>
          <a:p>
            <a:pPr marL="973138" indent="-515938">
              <a:lnSpc>
                <a:spcPct val="90000"/>
              </a:lnSpc>
            </a:pPr>
            <a:r>
              <a:rPr lang="en-US" altLang="en-US" sz="2600" dirty="0"/>
              <a:t>Desain internal Netscape, </a:t>
            </a:r>
            <a:r>
              <a:rPr lang="en-US" altLang="en-US" sz="2600" dirty="0" err="1"/>
              <a:t>awal</a:t>
            </a:r>
            <a:r>
              <a:rPr lang="en-US" altLang="en-US" sz="2600" dirty="0"/>
              <a:t> 1994?</a:t>
            </a:r>
          </a:p>
          <a:p>
            <a:pPr marL="973138" lvl="1" indent="-515938"/>
            <a:r>
              <a:rPr lang="en-US" altLang="en-US" sz="2600" dirty="0" err="1"/>
              <a:t>Hilang</a:t>
            </a:r>
            <a:r>
              <a:rPr lang="en-US" altLang="en-US" sz="2600" dirty="0"/>
              <a:t> </a:t>
            </a:r>
            <a:r>
              <a:rPr lang="en-US" altLang="en-US" sz="2600" dirty="0" err="1"/>
              <a:t>tanpa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ada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kabar</a:t>
            </a:r>
            <a:r>
              <a:rPr lang="en-US" altLang="en-US" sz="2600" dirty="0"/>
              <a:t>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en-US" dirty="0"/>
              <a:t>  </a:t>
            </a:r>
            <a:r>
              <a:rPr lang="en-US" altLang="en-US" sz="3000" dirty="0"/>
              <a:t>SSL 2.0</a:t>
            </a:r>
          </a:p>
          <a:p>
            <a:pPr marL="1030288" indent="-522288">
              <a:lnSpc>
                <a:spcPct val="90000"/>
              </a:lnSpc>
            </a:pPr>
            <a:r>
              <a:rPr lang="en-US" altLang="en-US" sz="2600" dirty="0" err="1"/>
              <a:t>Diterbitkan</a:t>
            </a:r>
            <a:r>
              <a:rPr lang="en-US" altLang="en-US" sz="2600" dirty="0"/>
              <a:t> oleh Netscape, November 1994</a:t>
            </a:r>
          </a:p>
          <a:p>
            <a:pPr marL="1030288" indent="-522288">
              <a:lnSpc>
                <a:spcPct val="90000"/>
              </a:lnSpc>
            </a:pPr>
            <a:r>
              <a:rPr lang="en-US" altLang="en-US" sz="2600" dirty="0" err="1"/>
              <a:t>Beberapa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masalah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keamanan</a:t>
            </a:r>
            <a:endParaRPr lang="en-US" altLang="en-US" sz="26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en-US" dirty="0"/>
              <a:t>  </a:t>
            </a:r>
            <a:r>
              <a:rPr lang="en-US" altLang="en-US" sz="3000" dirty="0"/>
              <a:t>SSL 3.0</a:t>
            </a:r>
          </a:p>
          <a:p>
            <a:pPr marL="973138" indent="-508000">
              <a:lnSpc>
                <a:spcPct val="90000"/>
              </a:lnSpc>
            </a:pPr>
            <a:r>
              <a:rPr lang="en-US" altLang="en-US" sz="2600" dirty="0" err="1"/>
              <a:t>Dirancang</a:t>
            </a:r>
            <a:r>
              <a:rPr lang="en-US" altLang="en-US" sz="2600" dirty="0"/>
              <a:t> oleh Netscape dan Paul Kocher, November 1996</a:t>
            </a:r>
          </a:p>
          <a:p>
            <a:pPr marL="508000" indent="-50800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en-US" sz="3000" dirty="0"/>
              <a:t>TLS 1.0</a:t>
            </a:r>
          </a:p>
          <a:p>
            <a:pPr marL="1030288" indent="-565150">
              <a:lnSpc>
                <a:spcPct val="90000"/>
              </a:lnSpc>
            </a:pPr>
            <a:r>
              <a:rPr lang="en-US" altLang="en-US" dirty="0" err="1"/>
              <a:t>Standar</a:t>
            </a:r>
            <a:r>
              <a:rPr lang="en-US" altLang="en-US" dirty="0"/>
              <a:t> internet </a:t>
            </a:r>
            <a:r>
              <a:rPr lang="en-US" altLang="en-US" dirty="0" err="1"/>
              <a:t>berdasarkan</a:t>
            </a:r>
            <a:r>
              <a:rPr lang="en-US" altLang="en-US" dirty="0"/>
              <a:t> SSL 3.0, </a:t>
            </a:r>
            <a:r>
              <a:rPr lang="en-US" altLang="en-US" dirty="0" err="1"/>
              <a:t>Januari</a:t>
            </a:r>
            <a:r>
              <a:rPr lang="en-US" altLang="en-US" dirty="0"/>
              <a:t> 1999</a:t>
            </a:r>
          </a:p>
          <a:p>
            <a:pPr marL="1030288" indent="-565150">
              <a:lnSpc>
                <a:spcPct val="90000"/>
              </a:lnSpc>
            </a:pP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dapat</a:t>
            </a:r>
            <a:r>
              <a:rPr lang="en-US" altLang="en-US" dirty="0"/>
              <a:t> </a:t>
            </a:r>
            <a:r>
              <a:rPr lang="en-US" altLang="en-US" dirty="0" err="1"/>
              <a:t>dioperasikan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SSL 3.0</a:t>
            </a:r>
          </a:p>
          <a:p>
            <a:pPr marL="508000" indent="-50800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en-US" sz="3000" dirty="0"/>
              <a:t>TLS 1.1 (2006),  TLS 1.2 (2008), TLS 1.3 (2018).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851784-4566-85A8-3B52-D2F9A689F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40DC-E756-4A0E-B320-0DE4298C5A2D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134B8-FA27-59A0-31A4-E16FBEBD1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TCP/IP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769E0-01A2-6D57-0C91-188264842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6371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i="1" dirty="0"/>
              <a:t>Transmission Control Protocol/Internet Protocol </a:t>
            </a:r>
            <a:r>
              <a:rPr lang="en-US" sz="2400" dirty="0"/>
              <a:t>(TCP/IP) </a:t>
            </a:r>
            <a:r>
              <a:rPr lang="en-US" altLang="en-US" sz="2400" dirty="0" err="1">
                <a:cs typeface="Times New Roman" panose="02020603050405020304" pitchFamily="18" charset="0"/>
              </a:rPr>
              <a:t>adalah</a:t>
            </a:r>
            <a:r>
              <a:rPr lang="en-US" altLang="en-US" sz="2400" dirty="0">
                <a:cs typeface="Times New Roman" panose="02020603050405020304" pitchFamily="18" charset="0"/>
              </a:rPr>
              <a:t> standard </a:t>
            </a:r>
            <a:r>
              <a:rPr lang="en-US" altLang="en-US" sz="2400" dirty="0" err="1">
                <a:cs typeface="Times New Roman" panose="02020603050405020304" pitchFamily="18" charset="0"/>
              </a:rPr>
              <a:t>protokol</a:t>
            </a:r>
            <a:r>
              <a:rPr lang="en-US" altLang="en-US" sz="2400" dirty="0">
                <a:cs typeface="Times New Roman" panose="02020603050405020304" pitchFamily="18" charset="0"/>
              </a:rPr>
              <a:t> 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digunakan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untuk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menghubungkan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komputer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jaringan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sehingga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membentuk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jaringan</a:t>
            </a:r>
            <a:r>
              <a:rPr lang="en-US" altLang="en-US" sz="2400" dirty="0"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lebih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besar</a:t>
            </a:r>
            <a:r>
              <a:rPr lang="en-US" altLang="en-US" sz="2400" dirty="0">
                <a:cs typeface="Times New Roman" panose="02020603050405020304" pitchFamily="18" charset="0"/>
              </a:rPr>
              <a:t> (WAN </a:t>
            </a:r>
            <a:r>
              <a:rPr lang="en-US" altLang="en-US" sz="2400" dirty="0" err="1">
                <a:cs typeface="Times New Roman" panose="02020603050405020304" pitchFamily="18" charset="0"/>
              </a:rPr>
              <a:t>atau</a:t>
            </a:r>
            <a:r>
              <a:rPr lang="en-US" altLang="en-US" sz="2400" dirty="0">
                <a:cs typeface="Times New Roman" panose="02020603050405020304" pitchFamily="18" charset="0"/>
              </a:rPr>
              <a:t> Internet).</a:t>
            </a:r>
            <a:endParaRPr lang="en-US" sz="2400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202219B3-2014-136A-F4D3-D944E57E87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831" y="2812460"/>
            <a:ext cx="5163769" cy="378405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8B678C-19A6-9BD4-F4E9-2877EB236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40DC-E756-4A0E-B320-0DE4298C5A2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837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</TotalTime>
  <Words>2613</Words>
  <Application>Microsoft Office PowerPoint</Application>
  <PresentationFormat>Widescreen</PresentationFormat>
  <Paragraphs>453</Paragraphs>
  <Slides>45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45</vt:i4>
      </vt:variant>
    </vt:vector>
  </HeadingPairs>
  <TitlesOfParts>
    <vt:vector size="57" baseType="lpstr">
      <vt:lpstr>Arial</vt:lpstr>
      <vt:lpstr>Calibri</vt:lpstr>
      <vt:lpstr>Calibri Light</vt:lpstr>
      <vt:lpstr>Courier New</vt:lpstr>
      <vt:lpstr>Monotype Sorts</vt:lpstr>
      <vt:lpstr>Symbol</vt:lpstr>
      <vt:lpstr>Times New Roman</vt:lpstr>
      <vt:lpstr>Wingdings</vt:lpstr>
      <vt:lpstr>Office Theme</vt:lpstr>
      <vt:lpstr>Document</vt:lpstr>
      <vt:lpstr>PBrush</vt:lpstr>
      <vt:lpstr>Bitmap Image</vt:lpstr>
      <vt:lpstr>Secure Socket Layer (SSL) dan Transport Layer Security (TLS)</vt:lpstr>
      <vt:lpstr>PowerPoint Presentation</vt:lpstr>
      <vt:lpstr>Referensi</vt:lpstr>
      <vt:lpstr>Protokol</vt:lpstr>
      <vt:lpstr>PowerPoint Presentation</vt:lpstr>
      <vt:lpstr>PowerPoint Presentation</vt:lpstr>
      <vt:lpstr>Apakah SSL / TLS itu?</vt:lpstr>
      <vt:lpstr>Sejarah Protokol SSL/TLS</vt:lpstr>
      <vt:lpstr>TCP/IP</vt:lpstr>
      <vt:lpstr>PowerPoint Presentation</vt:lpstr>
      <vt:lpstr>Cara kerja TCP/IP </vt:lpstr>
      <vt:lpstr>Keamanan Web</vt:lpstr>
      <vt:lpstr>PowerPoint Presentation</vt:lpstr>
      <vt:lpstr>Cara kerja TCP/IP </vt:lpstr>
      <vt:lpstr>PowerPoint Presentation</vt:lpstr>
      <vt:lpstr>Komponen SSL</vt:lpstr>
      <vt:lpstr>Sub-protokol handshaking</vt:lpstr>
      <vt:lpstr>Sub-protokol handshaking</vt:lpstr>
      <vt:lpstr>PowerPoint Presentation</vt:lpstr>
      <vt:lpstr>PowerPoint Presentation</vt:lpstr>
      <vt:lpstr>SSL Messages</vt:lpstr>
      <vt:lpstr>Client Hello</vt:lpstr>
      <vt:lpstr>ClientHello (RFC)</vt:lpstr>
      <vt:lpstr>Client Hello - Cipher Suites</vt:lpstr>
      <vt:lpstr>Server Hello</vt:lpstr>
      <vt:lpstr>Certificates</vt:lpstr>
      <vt:lpstr>Validating a Certificate</vt:lpstr>
      <vt:lpstr>Client Key Exchange</vt:lpstr>
      <vt:lpstr>Change Cipher Spec &amp; Finished Messages</vt:lpstr>
      <vt:lpstr>SSL Encryption</vt:lpstr>
      <vt:lpstr>Generating the Master Secret </vt:lpstr>
      <vt:lpstr>Generation of Key Material </vt:lpstr>
      <vt:lpstr>Obtaining Keys from the Key Material </vt:lpstr>
      <vt:lpstr>PowerPoint Presentation</vt:lpstr>
      <vt:lpstr>PowerPoint Presentation</vt:lpstr>
      <vt:lpstr>PowerPoint Presentation</vt:lpstr>
      <vt:lpstr>Sub-protokol SSL record</vt:lpstr>
      <vt:lpstr>SSL Record Format</vt:lpstr>
      <vt:lpstr>PowerPoint Presentation</vt:lpstr>
      <vt:lpstr>SSL Overhead</vt:lpstr>
      <vt:lpstr>TLS (Transport Layer Security) </vt:lpstr>
      <vt:lpstr>Transport Layer Security (TLS)</vt:lpstr>
      <vt:lpstr>OpenSSL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Dr.Ir. Rinaldi Munir, MT</dc:creator>
  <cp:lastModifiedBy>Dr. Ir. Rinaldi, M.T.</cp:lastModifiedBy>
  <cp:revision>27</cp:revision>
  <dcterms:created xsi:type="dcterms:W3CDTF">2020-04-06T12:53:53Z</dcterms:created>
  <dcterms:modified xsi:type="dcterms:W3CDTF">2025-11-17T03:52:10Z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b525e5-f3da-4501-8f1e-526b6769fc56_Enabled">
    <vt:lpwstr>true</vt:lpwstr>
  </property>
  <property fmtid="{D5CDD505-2E9C-101B-9397-08002B2CF9AE}" pid="3" name="MSIP_Label_38b525e5-f3da-4501-8f1e-526b6769fc56_SetDate">
    <vt:lpwstr>2023-04-04T07:44:23Z</vt:lpwstr>
  </property>
  <property fmtid="{D5CDD505-2E9C-101B-9397-08002B2CF9AE}" pid="4" name="MSIP_Label_38b525e5-f3da-4501-8f1e-526b6769fc56_Method">
    <vt:lpwstr>Standard</vt:lpwstr>
  </property>
  <property fmtid="{D5CDD505-2E9C-101B-9397-08002B2CF9AE}" pid="5" name="MSIP_Label_38b525e5-f3da-4501-8f1e-526b6769fc56_Name">
    <vt:lpwstr>defa4170-0d19-0005-0004-bc88714345d2</vt:lpwstr>
  </property>
  <property fmtid="{D5CDD505-2E9C-101B-9397-08002B2CF9AE}" pid="6" name="MSIP_Label_38b525e5-f3da-4501-8f1e-526b6769fc56_SiteId">
    <vt:lpwstr>db6e1183-4c65-405c-82ce-7cd53fa6e9dc</vt:lpwstr>
  </property>
  <property fmtid="{D5CDD505-2E9C-101B-9397-08002B2CF9AE}" pid="7" name="MSIP_Label_38b525e5-f3da-4501-8f1e-526b6769fc56_ActionId">
    <vt:lpwstr>0c287304-804e-4c9c-9ca0-d8e643650fc0</vt:lpwstr>
  </property>
  <property fmtid="{D5CDD505-2E9C-101B-9397-08002B2CF9AE}" pid="8" name="MSIP_Label_38b525e5-f3da-4501-8f1e-526b6769fc56_ContentBits">
    <vt:lpwstr>0</vt:lpwstr>
  </property>
</Properties>
</file>