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6" r:id="rId3"/>
    <p:sldId id="325" r:id="rId4"/>
    <p:sldId id="334" r:id="rId5"/>
    <p:sldId id="335" r:id="rId6"/>
    <p:sldId id="258" r:id="rId7"/>
    <p:sldId id="259" r:id="rId8"/>
    <p:sldId id="260" r:id="rId9"/>
    <p:sldId id="268" r:id="rId10"/>
    <p:sldId id="261" r:id="rId11"/>
    <p:sldId id="262" r:id="rId12"/>
    <p:sldId id="263" r:id="rId13"/>
    <p:sldId id="264" r:id="rId14"/>
    <p:sldId id="272" r:id="rId15"/>
    <p:sldId id="271" r:id="rId16"/>
    <p:sldId id="273" r:id="rId17"/>
    <p:sldId id="265" r:id="rId18"/>
    <p:sldId id="266" r:id="rId19"/>
    <p:sldId id="267" r:id="rId20"/>
    <p:sldId id="270" r:id="rId21"/>
    <p:sldId id="274" r:id="rId22"/>
    <p:sldId id="275" r:id="rId23"/>
    <p:sldId id="276" r:id="rId24"/>
    <p:sldId id="277" r:id="rId25"/>
    <p:sldId id="328" r:id="rId26"/>
    <p:sldId id="337" r:id="rId27"/>
    <p:sldId id="338" r:id="rId28"/>
    <p:sldId id="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E3B2-9039-43C5-922A-5F21F115447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81AF5-7CFE-4057-B88D-FF7C88AC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0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A270-6882-341D-EE79-6A83E530D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75148-E840-17FF-4CAB-CC0AA4CB0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B7B5B-C96A-DF6D-2342-FA2C7C71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777-AA40-499F-9D4A-0E4FE28FE94E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F6500-DF3E-7C66-F2F7-F5CD067B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70A28-D396-9C32-AAB3-334CF0C2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2807-18EE-FFB1-0D6B-08A8467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D45E8-665C-86CE-7BCA-214851770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71909-2E65-D754-3256-85B9CFCF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4B22-7CCC-4C6B-B0F5-341737F0D372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70B91-420E-88C1-1611-BF94FC43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2F6F5-2C3E-270E-BEB7-92C4E19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5035B-5959-C246-7ACB-49D21F079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8C26B-A637-30A0-1D4B-689A64917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E3B19-83EC-3CE5-0E9C-687BF216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9828-43E2-44FE-863B-A5AF97292DBC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B45B-38F8-C338-30B7-86D0090F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370E0-B350-1B2E-8DB9-3AB3F4C9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6C2E-2C9D-6607-76AD-1FEAD528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671D-228D-220A-01C7-6BF8519D8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EC00C-EB75-8F76-35CB-C67462ED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1A61-5E44-4786-8D4F-8302CAE2A4F7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0545-44A3-5E67-2AC7-49713B85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E76B3-096C-3F56-E7C5-0D52170D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0B12-F2B7-30AB-FE18-026C5C3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FC50D-05E1-AA39-98CC-21A1DEBA3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A3308-7FA1-F11B-84CD-5060314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3EE-30E3-4F09-BAC5-AA6138A8A129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6F4E-FD70-C38E-3314-53845B22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28F4-D40D-F611-69EB-1A671528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2ECB-B19A-0940-51C8-9CD89E16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5F4C-43C2-527A-3F69-0B00C19F0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790C1-CDFD-6FE2-07E2-0D37CF566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DE490-AF20-AB3B-D2FB-080872772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5B30-0280-4F36-8E15-8BCC4DA03DB5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B1616-FF88-3FDC-A2DB-8AE95022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0A726-AF98-EBC6-4DB1-10490F90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6286-D07C-A1F1-0913-5078D545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FFE8D-D850-58B7-6249-8D30C06D4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F4216-801D-5795-64A3-A4A9D57C6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177B7-11A2-7283-72A7-59FC18451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7F030-0909-8016-30AD-FC14BDD8F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DE389-E072-A559-A569-00F5CEF3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B5FF-0D7E-46D9-B265-87448CD7C2AC}" type="datetime1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AF8AC-B929-A510-AEFA-0466D149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2CC61-95FD-D835-4DDD-22C8987C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E8BE-61AF-C1C4-C5A5-5B91F7ED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7E442-7248-4F4F-8BC8-DD51F96F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53AE-2533-42A8-A627-479E944168A4}" type="datetime1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140C7-D846-3D94-8442-D3D5BB1D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B2C9-A2BB-9B91-3BC4-BFF33BFA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B80F2-2C2B-C1C4-01C2-F7EDBCBC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BAE7-4EC5-4A2E-86DC-79603C709B69}" type="datetime1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A2761-67CD-55C8-3F4B-1DA6AFA1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3C3F8-EA20-DFA9-C7F5-F7713FBF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2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2E73-8BFE-B237-11EA-02E40D05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FB94-B44B-CE15-AE58-FEA9D1CFC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40892-C314-37B3-59EB-DB455D87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13960-F883-4DF8-03AA-261F2703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A342-D11F-47F4-9D86-DB84C43684DB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7EFE6-8017-530B-63F4-6B1846CA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26180-DD11-4562-35A0-C6AFDB2A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F8EF-A23E-9503-5082-FD3D8BD0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C2FEB8-F5EB-0382-2C61-1681CA086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0DD3B-0E7B-B859-343E-7EA7624E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DF6F8-0FD0-A731-3649-CE9D17BE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60D-4997-47B0-82C2-6FAABDE0159A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D83C6-3280-B389-19D9-03606A7F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150C9-8FBA-BE02-85D9-689BD3C2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35837-181C-2EB3-4105-41808399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D3757-50F1-B8D9-A921-3DA1E8A99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BA059-84CF-A2A2-3227-6C70F0D1B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0C90B2-BD7A-4E22-94C9-E8A792BEDC94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B5C3-FF7C-F58A-952E-CF5115F48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E928-9317-D627-4691-3FA759E7F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DEBAE0-D26D-488A-B1B0-B8D0360D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ragbhalodia.com/2021/11/elgamal-schnorr-schem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8gwifi.org/DSAFunctionality?keysize=51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8gwifi.org/ecsignverify.js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ignx.wondershare.com/knowledge/digital-signature-algorithm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81DF-9D7B-95B3-F88D-E06AEEB5F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Elgamal Signature Scheme, DSA, ECDSA, dan Schnorr Signature Scheme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F7BA1-AF9B-82AC-FBFD-AA9C2D0E4494}"/>
              </a:ext>
            </a:extLst>
          </p:cNvPr>
          <p:cNvSpPr txBox="1"/>
          <p:nvPr/>
        </p:nvSpPr>
        <p:spPr>
          <a:xfrm>
            <a:off x="3678836" y="660698"/>
            <a:ext cx="493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Bahan Kuliah 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BBCE2-EAF6-A200-99B8-50E564E7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306884-188F-A6BB-EEEE-C9D79CF7C892}"/>
              </a:ext>
            </a:extLst>
          </p:cNvPr>
          <p:cNvSpPr txBox="1">
            <a:spLocks/>
          </p:cNvSpPr>
          <p:nvPr/>
        </p:nvSpPr>
        <p:spPr bwMode="auto">
          <a:xfrm>
            <a:off x="2182318" y="4432299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/>
              <a:t>Oleh: Rinaldi M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- 2026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C8A35-5264-B28C-3108-597989A5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4B23908A-DCE1-4EE5-AC0E-F03B0C23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3B40ACA-4EF5-428D-BBBB-4E818F7AE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Parameter DSA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7547-2995-4D15-A23C-E7B21D88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p,</a:t>
            </a:r>
            <a:r>
              <a:rPr lang="en-US" dirty="0"/>
              <a:t> 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panjangnya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bit, 512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1024 dan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64.   Parameter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q,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 160 bit,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– 1. </a:t>
            </a:r>
            <a:r>
              <a:rPr lang="en-US" dirty="0" err="1"/>
              <a:t>Dengan</a:t>
            </a:r>
            <a:r>
              <a:rPr lang="en-US" dirty="0"/>
              <a:t> kata lain, (</a:t>
            </a:r>
            <a:r>
              <a:rPr lang="en-US" i="1" dirty="0"/>
              <a:t>p</a:t>
            </a:r>
            <a:r>
              <a:rPr lang="en-US" dirty="0"/>
              <a:t> – 1) mod </a:t>
            </a:r>
            <a:r>
              <a:rPr lang="en-US" i="1" dirty="0"/>
              <a:t>q</a:t>
            </a:r>
            <a:r>
              <a:rPr lang="en-US" dirty="0"/>
              <a:t> = 0. Parameter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g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baseline="30000" dirty="0"/>
              <a:t>(</a:t>
            </a:r>
            <a:r>
              <a:rPr lang="en-US" i="1" baseline="30000" dirty="0"/>
              <a:t>p</a:t>
            </a:r>
            <a:r>
              <a:rPr lang="en-US" baseline="30000" dirty="0"/>
              <a:t> – 1)/</a:t>
            </a:r>
            <a:r>
              <a:rPr lang="en-US" i="1" baseline="30000" dirty="0"/>
              <a:t>q</a:t>
            </a:r>
            <a:r>
              <a:rPr lang="en-US" dirty="0"/>
              <a:t> mod </a:t>
            </a:r>
            <a:r>
              <a:rPr lang="en-US" i="1" dirty="0"/>
              <a:t>p</a:t>
            </a:r>
            <a:r>
              <a:rPr lang="en-US" dirty="0"/>
              <a:t>,  </a:t>
            </a:r>
            <a:r>
              <a:rPr lang="en-US" i="1" dirty="0"/>
              <a:t>h</a:t>
            </a:r>
            <a:r>
              <a:rPr lang="en-US" dirty="0"/>
              <a:t> &lt; </a:t>
            </a:r>
            <a:r>
              <a:rPr lang="en-US" i="1" dirty="0"/>
              <a:t>p</a:t>
            </a:r>
            <a:r>
              <a:rPr lang="en-US" dirty="0"/>
              <a:t> – 1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baseline="30000" dirty="0"/>
              <a:t>(</a:t>
            </a:r>
            <a:r>
              <a:rPr lang="en-US" i="1" baseline="30000" dirty="0"/>
              <a:t>p</a:t>
            </a:r>
            <a:r>
              <a:rPr lang="en-US" baseline="30000" dirty="0"/>
              <a:t> – 1)/</a:t>
            </a:r>
            <a:r>
              <a:rPr lang="en-US" i="1" baseline="30000" dirty="0"/>
              <a:t>q</a:t>
            </a:r>
            <a:r>
              <a:rPr lang="en-US" dirty="0"/>
              <a:t> mod </a:t>
            </a:r>
            <a:r>
              <a:rPr lang="en-US" i="1" dirty="0"/>
              <a:t>p</a:t>
            </a:r>
            <a:r>
              <a:rPr lang="en-US" dirty="0"/>
              <a:t> &gt; 1. Parameter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err="1"/>
              <a:t>g</a:t>
            </a:r>
            <a:r>
              <a:rPr lang="en-US" i="1" baseline="30000" dirty="0" err="1"/>
              <a:t>x</a:t>
            </a:r>
            <a:r>
              <a:rPr lang="en-US" i="1" dirty="0"/>
              <a:t> </a:t>
            </a:r>
            <a:r>
              <a:rPr lang="en-US" dirty="0"/>
              <a:t>mod 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m,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9C63E-DC8E-0153-AEC8-7EBCEF30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BBBF08FB-8E49-4410-8DBB-9DAC6F07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8C829B5-9906-4AF0-827F-2E2F20214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Pembangkitan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Sepasang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Kunci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04EAEF-7A54-42A4-9C6A-1020C0C2984F}"/>
              </a:ext>
            </a:extLst>
          </p:cNvPr>
          <p:cNvSpPr/>
          <p:nvPr/>
        </p:nvSpPr>
        <p:spPr>
          <a:xfrm>
            <a:off x="960782" y="1724313"/>
            <a:ext cx="1060836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Pilih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bilangan</a:t>
            </a:r>
            <a:r>
              <a:rPr lang="en-US" sz="2800" dirty="0">
                <a:ea typeface="Times New Roman" panose="02020603050405020304" pitchFamily="18" charset="0"/>
              </a:rPr>
              <a:t> prima </a:t>
            </a:r>
            <a:r>
              <a:rPr lang="en-US" sz="2800" i="1" dirty="0">
                <a:ea typeface="Times New Roman" panose="02020603050405020304" pitchFamily="18" charset="0"/>
              </a:rPr>
              <a:t>p</a:t>
            </a:r>
            <a:r>
              <a:rPr lang="en-US" sz="2800" dirty="0">
                <a:ea typeface="Times New Roman" panose="02020603050405020304" pitchFamily="18" charset="0"/>
              </a:rPr>
              <a:t> dan </a:t>
            </a:r>
            <a:r>
              <a:rPr lang="en-US" sz="2800" i="1" dirty="0">
                <a:ea typeface="Times New Roman" panose="02020603050405020304" pitchFamily="18" charset="0"/>
              </a:rPr>
              <a:t>q</a:t>
            </a:r>
            <a:r>
              <a:rPr lang="en-US" sz="2800" dirty="0">
                <a:ea typeface="Times New Roman" panose="02020603050405020304" pitchFamily="18" charset="0"/>
              </a:rPr>
              <a:t>, yang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hal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ini</a:t>
            </a:r>
            <a:r>
              <a:rPr lang="en-US" sz="2800" dirty="0">
                <a:ea typeface="Times New Roman" panose="02020603050405020304" pitchFamily="18" charset="0"/>
              </a:rPr>
              <a:t>  (</a:t>
            </a:r>
            <a:r>
              <a:rPr lang="en-US" sz="2800" i="1" dirty="0">
                <a:ea typeface="Times New Roman" panose="02020603050405020304" pitchFamily="18" charset="0"/>
              </a:rPr>
              <a:t>p</a:t>
            </a:r>
            <a:r>
              <a:rPr lang="en-US" sz="2800" dirty="0">
                <a:ea typeface="Times New Roman" panose="02020603050405020304" pitchFamily="18" charset="0"/>
              </a:rPr>
              <a:t> – 1) mod </a:t>
            </a:r>
            <a:r>
              <a:rPr lang="en-US" sz="2800" i="1" dirty="0">
                <a:ea typeface="Times New Roman" panose="02020603050405020304" pitchFamily="18" charset="0"/>
              </a:rPr>
              <a:t>q</a:t>
            </a:r>
            <a:r>
              <a:rPr lang="en-US" sz="2800" dirty="0">
                <a:ea typeface="Times New Roman" panose="02020603050405020304" pitchFamily="18" charset="0"/>
              </a:rPr>
              <a:t> = 0.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Hitung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g</a:t>
            </a:r>
            <a:r>
              <a:rPr lang="en-US" sz="2800" dirty="0"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a typeface="Times New Roman" panose="02020603050405020304" pitchFamily="18" charset="0"/>
              </a:rPr>
              <a:t>h</a:t>
            </a:r>
            <a:r>
              <a:rPr lang="en-US" sz="2800" baseline="30000" dirty="0">
                <a:ea typeface="Times New Roman" panose="02020603050405020304" pitchFamily="18" charset="0"/>
              </a:rPr>
              <a:t>(</a:t>
            </a:r>
            <a:r>
              <a:rPr lang="en-US" sz="2800" i="1" baseline="30000" dirty="0">
                <a:ea typeface="Times New Roman" panose="02020603050405020304" pitchFamily="18" charset="0"/>
              </a:rPr>
              <a:t>p</a:t>
            </a:r>
            <a:r>
              <a:rPr lang="en-US" sz="2800" baseline="30000" dirty="0">
                <a:ea typeface="Times New Roman" panose="02020603050405020304" pitchFamily="18" charset="0"/>
              </a:rPr>
              <a:t> – 1)/</a:t>
            </a:r>
            <a:r>
              <a:rPr lang="en-US" sz="2800" i="1" baseline="30000" dirty="0">
                <a:ea typeface="Times New Roman" panose="02020603050405020304" pitchFamily="18" charset="0"/>
              </a:rPr>
              <a:t>q</a:t>
            </a:r>
            <a:r>
              <a:rPr lang="en-US" sz="2800" dirty="0">
                <a:ea typeface="Times New Roman" panose="02020603050405020304" pitchFamily="18" charset="0"/>
              </a:rPr>
              <a:t> mod </a:t>
            </a:r>
            <a:r>
              <a:rPr lang="en-US" sz="2800" i="1" dirty="0">
                <a:ea typeface="Times New Roman" panose="02020603050405020304" pitchFamily="18" charset="0"/>
              </a:rPr>
              <a:t>p</a:t>
            </a:r>
            <a:r>
              <a:rPr lang="en-US" sz="2800" dirty="0">
                <a:ea typeface="Times New Roman" panose="02020603050405020304" pitchFamily="18" charset="0"/>
              </a:rPr>
              <a:t>, yang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hal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ini</a:t>
            </a:r>
            <a:r>
              <a:rPr lang="en-US" sz="2800" dirty="0">
                <a:ea typeface="Times New Roman" panose="02020603050405020304" pitchFamily="18" charset="0"/>
              </a:rPr>
              <a:t> 1 &lt; </a:t>
            </a:r>
            <a:r>
              <a:rPr lang="en-US" sz="2800" i="1" dirty="0">
                <a:ea typeface="Times New Roman" panose="02020603050405020304" pitchFamily="18" charset="0"/>
              </a:rPr>
              <a:t>h</a:t>
            </a:r>
            <a:r>
              <a:rPr lang="en-US" sz="2800" dirty="0">
                <a:ea typeface="Times New Roman" panose="02020603050405020304" pitchFamily="18" charset="0"/>
              </a:rPr>
              <a:t> &lt; </a:t>
            </a:r>
            <a:r>
              <a:rPr lang="en-US" sz="2800" i="1" dirty="0">
                <a:ea typeface="Times New Roman" panose="02020603050405020304" pitchFamily="18" charset="0"/>
              </a:rPr>
              <a:t>p</a:t>
            </a:r>
            <a:r>
              <a:rPr lang="en-US" sz="2800" dirty="0">
                <a:ea typeface="Times New Roman" panose="02020603050405020304" pitchFamily="18" charset="0"/>
              </a:rPr>
              <a:t> – 1 dan </a:t>
            </a:r>
            <a:r>
              <a:rPr lang="en-US" sz="2800" i="1" dirty="0">
                <a:ea typeface="Times New Roman" panose="02020603050405020304" pitchFamily="18" charset="0"/>
              </a:rPr>
              <a:t>h</a:t>
            </a:r>
            <a:r>
              <a:rPr lang="en-US" sz="2800" baseline="30000" dirty="0">
                <a:ea typeface="Times New Roman" panose="02020603050405020304" pitchFamily="18" charset="0"/>
              </a:rPr>
              <a:t>(</a:t>
            </a:r>
            <a:r>
              <a:rPr lang="en-US" sz="2800" i="1" baseline="30000" dirty="0">
                <a:ea typeface="Times New Roman" panose="02020603050405020304" pitchFamily="18" charset="0"/>
              </a:rPr>
              <a:t>p</a:t>
            </a:r>
            <a:r>
              <a:rPr lang="en-US" sz="2800" baseline="30000" dirty="0">
                <a:ea typeface="Times New Roman" panose="02020603050405020304" pitchFamily="18" charset="0"/>
              </a:rPr>
              <a:t> – 1)/</a:t>
            </a:r>
            <a:r>
              <a:rPr lang="en-US" sz="2800" i="1" baseline="30000" dirty="0">
                <a:ea typeface="Times New Roman" panose="02020603050405020304" pitchFamily="18" charset="0"/>
              </a:rPr>
              <a:t>q</a:t>
            </a:r>
            <a:r>
              <a:rPr lang="en-US" sz="2800" dirty="0">
                <a:ea typeface="Times New Roman" panose="02020603050405020304" pitchFamily="18" charset="0"/>
              </a:rPr>
              <a:t> mod </a:t>
            </a:r>
            <a:r>
              <a:rPr lang="en-US" sz="2800" i="1" dirty="0">
                <a:ea typeface="Times New Roman" panose="02020603050405020304" pitchFamily="18" charset="0"/>
              </a:rPr>
              <a:t>p</a:t>
            </a:r>
            <a:r>
              <a:rPr lang="en-US" sz="2800" dirty="0">
                <a:ea typeface="Times New Roman" panose="02020603050405020304" pitchFamily="18" charset="0"/>
              </a:rPr>
              <a:t> &gt; 1.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Tentukan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kunci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privat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x</a:t>
            </a:r>
            <a:r>
              <a:rPr lang="en-US" sz="2800" dirty="0">
                <a:ea typeface="Times New Roman" panose="02020603050405020304" pitchFamily="18" charset="0"/>
              </a:rPr>
              <a:t>, yang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hal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ini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x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hal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ini</a:t>
            </a:r>
            <a:r>
              <a:rPr lang="en-US" sz="2800" dirty="0">
                <a:ea typeface="Times New Roman" panose="02020603050405020304" pitchFamily="18" charset="0"/>
              </a:rPr>
              <a:t>  0 &lt; </a:t>
            </a:r>
            <a:r>
              <a:rPr lang="en-US" sz="2800" i="1" dirty="0">
                <a:ea typeface="Times New Roman" panose="02020603050405020304" pitchFamily="18" charset="0"/>
              </a:rPr>
              <a:t>x </a:t>
            </a:r>
            <a:r>
              <a:rPr lang="en-US" sz="2800" dirty="0">
                <a:ea typeface="Times New Roman" panose="02020603050405020304" pitchFamily="18" charset="0"/>
              </a:rPr>
              <a:t>&lt; </a:t>
            </a:r>
            <a:r>
              <a:rPr lang="en-US" sz="2800" i="1" dirty="0">
                <a:ea typeface="Times New Roman" panose="02020603050405020304" pitchFamily="18" charset="0"/>
              </a:rPr>
              <a:t>q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Hitung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kunci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publik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y</a:t>
            </a:r>
            <a:r>
              <a:rPr lang="en-US" sz="2800" dirty="0">
                <a:ea typeface="Times New Roman" panose="02020603050405020304" pitchFamily="18" charset="0"/>
              </a:rPr>
              <a:t> = </a:t>
            </a:r>
            <a:r>
              <a:rPr lang="en-US" sz="2800" i="1" dirty="0" err="1">
                <a:ea typeface="Times New Roman" panose="02020603050405020304" pitchFamily="18" charset="0"/>
              </a:rPr>
              <a:t>g</a:t>
            </a:r>
            <a:r>
              <a:rPr lang="en-US" sz="2800" i="1" baseline="30000" dirty="0" err="1">
                <a:ea typeface="Times New Roman" panose="02020603050405020304" pitchFamily="18" charset="0"/>
              </a:rPr>
              <a:t>x</a:t>
            </a:r>
            <a:r>
              <a:rPr lang="en-US" sz="2800" i="1" dirty="0">
                <a:ea typeface="Times New Roman" panose="02020603050405020304" pitchFamily="18" charset="0"/>
              </a:rPr>
              <a:t> </a:t>
            </a:r>
            <a:r>
              <a:rPr lang="en-US" sz="2800" dirty="0">
                <a:ea typeface="Times New Roman" panose="02020603050405020304" pitchFamily="18" charset="0"/>
              </a:rPr>
              <a:t>mod </a:t>
            </a:r>
            <a:r>
              <a:rPr lang="en-US" sz="2800" i="1" dirty="0">
                <a:ea typeface="Times New Roman" panose="02020603050405020304" pitchFamily="18" charset="0"/>
              </a:rPr>
              <a:t>p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a typeface="Times New Roman" panose="02020603050405020304" pitchFamily="18" charset="0"/>
              </a:rPr>
              <a:t>Prosedur</a:t>
            </a:r>
            <a:r>
              <a:rPr lang="en-US" sz="2800" dirty="0"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ea typeface="Times New Roman" panose="02020603050405020304" pitchFamily="18" charset="0"/>
              </a:rPr>
              <a:t>atas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menghasilkan</a:t>
            </a:r>
            <a:r>
              <a:rPr lang="en-US" sz="2800" dirty="0"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6858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parameter </a:t>
            </a:r>
            <a:r>
              <a:rPr lang="en-US" sz="28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publik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: 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parameter </a:t>
            </a:r>
            <a:r>
              <a:rPr lang="en-US" sz="28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privat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448EA-8E7C-01E5-D815-79C1B67B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79949940-150B-4B42-9ADE-012C79C5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79CDF49-9656-4E9C-AE8F-BFE4C278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cs typeface="Times New Roman" panose="02020603050405020304" pitchFamily="18" charset="0"/>
              </a:rPr>
              <a:t>Pembangkitan Tanda-tangan (</a:t>
            </a:r>
            <a:r>
              <a:rPr lang="en-US" altLang="en-US" b="1" i="1">
                <a:cs typeface="Times New Roman" panose="02020603050405020304" pitchFamily="18" charset="0"/>
              </a:rPr>
              <a:t>Signing</a:t>
            </a:r>
            <a:r>
              <a:rPr lang="en-US" altLang="en-US" b="1">
                <a:cs typeface="Times New Roman" panose="02020603050405020304" pitchFamily="18" charset="0"/>
              </a:rPr>
              <a:t>)</a:t>
            </a:r>
            <a:r>
              <a:rPr lang="en-GB" altLang="en-US"/>
              <a:t> </a:t>
            </a:r>
            <a:endParaRPr lang="en-GB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ED378-B4E7-42DC-8229-635B8622D4F3}"/>
              </a:ext>
            </a:extLst>
          </p:cNvPr>
          <p:cNvSpPr/>
          <p:nvPr/>
        </p:nvSpPr>
        <p:spPr>
          <a:xfrm>
            <a:off x="930963" y="1690688"/>
            <a:ext cx="73406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500" dirty="0" err="1">
                <a:ea typeface="Times New Roman" panose="02020603050405020304" pitchFamily="18" charset="0"/>
              </a:rPr>
              <a:t>Hitung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i="1" dirty="0">
                <a:ea typeface="Times New Roman" panose="02020603050405020304" pitchFamily="18" charset="0"/>
              </a:rPr>
              <a:t>message digest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pesan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i="1" dirty="0">
                <a:ea typeface="Times New Roman" panose="02020603050405020304" pitchFamily="18" charset="0"/>
              </a:rPr>
              <a:t>m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dengan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fungsi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i="1" dirty="0">
                <a:ea typeface="Times New Roman" panose="02020603050405020304" pitchFamily="18" charset="0"/>
              </a:rPr>
              <a:t>hash</a:t>
            </a:r>
            <a:r>
              <a:rPr lang="en-US" sz="2500" dirty="0">
                <a:ea typeface="Times New Roman" panose="02020603050405020304" pitchFamily="18" charset="0"/>
              </a:rPr>
              <a:t> SHA-1, </a:t>
            </a:r>
            <a:r>
              <a:rPr lang="en-US" sz="2500" i="1" dirty="0">
                <a:ea typeface="Times New Roman" panose="02020603050405020304" pitchFamily="18" charset="0"/>
              </a:rPr>
              <a:t>H</a:t>
            </a:r>
            <a:r>
              <a:rPr lang="en-US" sz="2500" dirty="0">
                <a:ea typeface="Times New Roman" panose="02020603050405020304" pitchFamily="18" charset="0"/>
              </a:rPr>
              <a:t>(</a:t>
            </a:r>
            <a:r>
              <a:rPr lang="en-US" sz="2500" i="1" dirty="0">
                <a:ea typeface="Times New Roman" panose="02020603050405020304" pitchFamily="18" charset="0"/>
              </a:rPr>
              <a:t>m</a:t>
            </a:r>
            <a:r>
              <a:rPr lang="en-US" sz="2500" dirty="0">
                <a:ea typeface="Times New Roman" panose="02020603050405020304" pitchFamily="18" charset="0"/>
              </a:rPr>
              <a:t>).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500" dirty="0" err="1">
                <a:ea typeface="Times New Roman" panose="02020603050405020304" pitchFamily="18" charset="0"/>
              </a:rPr>
              <a:t>Tentukan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bilangan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acak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i="1" dirty="0">
                <a:ea typeface="Times New Roman" panose="02020603050405020304" pitchFamily="18" charset="0"/>
              </a:rPr>
              <a:t>k</a:t>
            </a:r>
            <a:r>
              <a:rPr lang="en-US" sz="2500" dirty="0">
                <a:ea typeface="Times New Roman" panose="02020603050405020304" pitchFamily="18" charset="0"/>
              </a:rPr>
              <a:t>,    0 &lt; </a:t>
            </a:r>
            <a:r>
              <a:rPr lang="en-US" sz="2500" i="1" dirty="0">
                <a:ea typeface="Times New Roman" panose="02020603050405020304" pitchFamily="18" charset="0"/>
              </a:rPr>
              <a:t>k</a:t>
            </a:r>
            <a:r>
              <a:rPr lang="en-US" sz="2500" dirty="0">
                <a:ea typeface="Times New Roman" panose="02020603050405020304" pitchFamily="18" charset="0"/>
              </a:rPr>
              <a:t> &lt; </a:t>
            </a:r>
            <a:r>
              <a:rPr lang="en-US" sz="2500" i="1" dirty="0">
                <a:ea typeface="Times New Roman" panose="02020603050405020304" pitchFamily="18" charset="0"/>
              </a:rPr>
              <a:t>q</a:t>
            </a:r>
            <a:r>
              <a:rPr lang="en-US" sz="2500" dirty="0"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500" dirty="0" err="1">
                <a:ea typeface="Times New Roman" panose="02020603050405020304" pitchFamily="18" charset="0"/>
              </a:rPr>
              <a:t>Tanda-tangan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dari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pesan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i="1" dirty="0">
                <a:ea typeface="Times New Roman" panose="02020603050405020304" pitchFamily="18" charset="0"/>
              </a:rPr>
              <a:t>m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adalah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bilangan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i="1" dirty="0">
                <a:ea typeface="Times New Roman" panose="02020603050405020304" pitchFamily="18" charset="0"/>
              </a:rPr>
              <a:t>r</a:t>
            </a:r>
            <a:r>
              <a:rPr lang="en-US" sz="2500" dirty="0">
                <a:ea typeface="Times New Roman" panose="02020603050405020304" pitchFamily="18" charset="0"/>
              </a:rPr>
              <a:t> dan </a:t>
            </a:r>
            <a:r>
              <a:rPr lang="en-US" sz="2500" i="1" dirty="0">
                <a:ea typeface="Times New Roman" panose="02020603050405020304" pitchFamily="18" charset="0"/>
              </a:rPr>
              <a:t>s</a:t>
            </a:r>
            <a:r>
              <a:rPr lang="en-US" sz="2500" dirty="0"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ea typeface="Times New Roman" panose="02020603050405020304" pitchFamily="18" charset="0"/>
              </a:rPr>
              <a:t>Hitung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i="1" dirty="0">
                <a:ea typeface="Times New Roman" panose="02020603050405020304" pitchFamily="18" charset="0"/>
              </a:rPr>
              <a:t>r</a:t>
            </a:r>
            <a:r>
              <a:rPr lang="en-US" sz="2500" dirty="0">
                <a:ea typeface="Times New Roman" panose="02020603050405020304" pitchFamily="18" charset="0"/>
              </a:rPr>
              <a:t> dan </a:t>
            </a:r>
            <a:r>
              <a:rPr lang="en-US" sz="2500" i="1" dirty="0">
                <a:ea typeface="Times New Roman" panose="02020603050405020304" pitchFamily="18" charset="0"/>
              </a:rPr>
              <a:t>s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sebagai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berikut</a:t>
            </a:r>
            <a:r>
              <a:rPr lang="en-US" sz="2500" dirty="0">
                <a:ea typeface="Times New Roman" panose="02020603050405020304" pitchFamily="18" charset="0"/>
              </a:rPr>
              <a:t> (</a:t>
            </a:r>
            <a:r>
              <a:rPr lang="en-US" sz="2500" dirty="0" err="1">
                <a:ea typeface="Times New Roman" panose="02020603050405020304" pitchFamily="18" charset="0"/>
              </a:rPr>
              <a:t>kunci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privat</a:t>
            </a:r>
            <a:r>
              <a:rPr lang="en-US" sz="2500" dirty="0">
                <a:ea typeface="Times New Roman" panose="02020603050405020304" pitchFamily="18" charset="0"/>
              </a:rPr>
              <a:t> = </a:t>
            </a:r>
            <a:r>
              <a:rPr lang="en-US" sz="2500" i="1" dirty="0">
                <a:ea typeface="Times New Roman" panose="02020603050405020304" pitchFamily="18" charset="0"/>
              </a:rPr>
              <a:t>x</a:t>
            </a:r>
            <a:r>
              <a:rPr lang="en-US" sz="2500" dirty="0">
                <a:ea typeface="Times New Roman" panose="02020603050405020304" pitchFamily="18" charset="0"/>
              </a:rPr>
              <a:t>):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r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 = (</a:t>
            </a:r>
            <a:r>
              <a:rPr lang="en-US" sz="2500" i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g</a:t>
            </a:r>
            <a:r>
              <a:rPr lang="en-US" sz="2500" i="1" baseline="30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k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 mod </a:t>
            </a: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p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endParaRPr lang="en-US" sz="25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s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 = (</a:t>
            </a: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k </a:t>
            </a:r>
            <a:r>
              <a:rPr lang="en-US" sz="25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–1 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H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m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) + </a:t>
            </a: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r</a:t>
            </a:r>
            <a:r>
              <a:rPr lang="en-US" sz="2500" dirty="0">
                <a:solidFill>
                  <a:srgbClr val="FF0000"/>
                </a:solidFill>
                <a:ea typeface="Times New Roman" panose="02020603050405020304" pitchFamily="18" charset="0"/>
              </a:rPr>
              <a:t>)) mod </a:t>
            </a:r>
            <a:r>
              <a:rPr lang="en-US" sz="25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endParaRPr lang="en-US" sz="25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2500" dirty="0" err="1">
                <a:ea typeface="Times New Roman" panose="02020603050405020304" pitchFamily="18" charset="0"/>
              </a:rPr>
              <a:t>Kirim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pesan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i="1" dirty="0">
                <a:ea typeface="Times New Roman" panose="02020603050405020304" pitchFamily="18" charset="0"/>
              </a:rPr>
              <a:t>m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beserta</a:t>
            </a:r>
            <a:r>
              <a:rPr lang="en-US" sz="2500" dirty="0"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a typeface="Times New Roman" panose="02020603050405020304" pitchFamily="18" charset="0"/>
              </a:rPr>
              <a:t>tanda-tangan</a:t>
            </a:r>
            <a:r>
              <a:rPr lang="en-US" sz="2500" dirty="0">
                <a:ea typeface="Times New Roman" panose="02020603050405020304" pitchFamily="18" charset="0"/>
              </a:rPr>
              <a:t> (</a:t>
            </a:r>
            <a:r>
              <a:rPr lang="en-US" sz="2500" i="1" dirty="0">
                <a:ea typeface="Times New Roman" panose="02020603050405020304" pitchFamily="18" charset="0"/>
              </a:rPr>
              <a:t>r</a:t>
            </a:r>
            <a:r>
              <a:rPr lang="en-US" sz="2500" dirty="0">
                <a:ea typeface="Times New Roman" panose="02020603050405020304" pitchFamily="18" charset="0"/>
              </a:rPr>
              <a:t>, </a:t>
            </a:r>
            <a:r>
              <a:rPr lang="en-US" sz="2500" i="1" dirty="0">
                <a:ea typeface="Times New Roman" panose="02020603050405020304" pitchFamily="18" charset="0"/>
              </a:rPr>
              <a:t>s</a:t>
            </a:r>
            <a:r>
              <a:rPr lang="en-US" sz="2500" dirty="0">
                <a:ea typeface="Times New Roman" panose="02020603050405020304" pitchFamily="18" charset="0"/>
              </a:rPr>
              <a:t>)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FA973-61E5-47A3-BB83-B0B329D81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790" y="1690688"/>
            <a:ext cx="3491899" cy="44790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8D2C-BEA5-E9F0-02B2-EB279376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9D4CE9BC-B1AF-42BA-B9FA-ADFE8565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9EF4C94-1261-4906-9549-898D4C6C9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Verifikasi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Keabsahan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Tanda-tangan</a:t>
            </a:r>
            <a:r>
              <a:rPr lang="en-US" altLang="en-US" b="1" dirty="0">
                <a:cs typeface="Times New Roman" panose="02020603050405020304" pitchFamily="18" charset="0"/>
              </a:rPr>
              <a:t> (</a:t>
            </a:r>
            <a:r>
              <a:rPr lang="en-US" altLang="en-US" b="1" i="1" dirty="0">
                <a:cs typeface="Times New Roman" panose="02020603050405020304" pitchFamily="18" charset="0"/>
              </a:rPr>
              <a:t>Verifying</a:t>
            </a:r>
            <a:r>
              <a:rPr lang="en-US" altLang="en-US" b="1" dirty="0">
                <a:cs typeface="Times New Roman" panose="02020603050405020304" pitchFamily="18" charset="0"/>
              </a:rPr>
              <a:t>)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B151CC-EC7B-44F0-9B5D-01648FCB2D22}"/>
              </a:ext>
            </a:extLst>
          </p:cNvPr>
          <p:cNvSpPr/>
          <p:nvPr/>
        </p:nvSpPr>
        <p:spPr>
          <a:xfrm>
            <a:off x="934049" y="1555036"/>
            <a:ext cx="70932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476250" algn="l"/>
              </a:tabLst>
            </a:pPr>
            <a:r>
              <a:rPr lang="en-US" sz="2600" dirty="0" err="1">
                <a:ea typeface="Times New Roman" panose="02020603050405020304" pitchFamily="18" charset="0"/>
              </a:rPr>
              <a:t>Hitung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a typeface="Times New Roman" panose="02020603050405020304" pitchFamily="18" charset="0"/>
              </a:rPr>
              <a:t>message digest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pesan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a typeface="Times New Roman" panose="02020603050405020304" pitchFamily="18" charset="0"/>
              </a:rPr>
              <a:t>m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dengan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fungsi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a typeface="Times New Roman" panose="02020603050405020304" pitchFamily="18" charset="0"/>
              </a:rPr>
              <a:t>hash</a:t>
            </a:r>
            <a:r>
              <a:rPr lang="en-US" sz="2600" dirty="0">
                <a:ea typeface="Times New Roman" panose="02020603050405020304" pitchFamily="18" charset="0"/>
              </a:rPr>
              <a:t> SHA-1, </a:t>
            </a:r>
            <a:r>
              <a:rPr lang="en-US" sz="2600" i="1" dirty="0">
                <a:ea typeface="Times New Roman" panose="02020603050405020304" pitchFamily="18" charset="0"/>
              </a:rPr>
              <a:t>H</a:t>
            </a:r>
            <a:r>
              <a:rPr lang="en-US" sz="2600" dirty="0">
                <a:ea typeface="Times New Roman" panose="02020603050405020304" pitchFamily="18" charset="0"/>
              </a:rPr>
              <a:t>(</a:t>
            </a:r>
            <a:r>
              <a:rPr lang="en-US" sz="2600" i="1" dirty="0">
                <a:ea typeface="Times New Roman" panose="02020603050405020304" pitchFamily="18" charset="0"/>
              </a:rPr>
              <a:t>m</a:t>
            </a:r>
            <a:r>
              <a:rPr lang="en-US" sz="2600" dirty="0">
                <a:ea typeface="Times New Roman" panose="02020603050405020304" pitchFamily="18" charset="0"/>
              </a:rPr>
              <a:t>).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6250" algn="l"/>
              </a:tabLst>
            </a:pPr>
            <a:endParaRPr lang="en-US" sz="2600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6250" algn="l"/>
              </a:tabLst>
            </a:pPr>
            <a:r>
              <a:rPr lang="en-US" sz="2600" dirty="0" err="1">
                <a:ea typeface="Times New Roman" panose="02020603050405020304" pitchFamily="18" charset="0"/>
              </a:rPr>
              <a:t>Verifikasi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tanda-tangan</a:t>
            </a:r>
            <a:r>
              <a:rPr lang="en-US" sz="2600" dirty="0"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a typeface="Times New Roman" panose="02020603050405020304" pitchFamily="18" charset="0"/>
              </a:rPr>
              <a:t>r</a:t>
            </a:r>
            <a:r>
              <a:rPr lang="en-US" sz="2600" dirty="0">
                <a:ea typeface="Times New Roman" panose="02020603050405020304" pitchFamily="18" charset="0"/>
              </a:rPr>
              <a:t> dan </a:t>
            </a:r>
            <a:r>
              <a:rPr lang="en-US" sz="2600" i="1" dirty="0">
                <a:ea typeface="Times New Roman" panose="02020603050405020304" pitchFamily="18" charset="0"/>
              </a:rPr>
              <a:t>s</a:t>
            </a:r>
            <a:r>
              <a:rPr lang="en-US" sz="2600" dirty="0"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</a:rPr>
              <a:t>sebagai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berikut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a typeface="Times New Roman" panose="02020603050405020304" pitchFamily="18" charset="0"/>
              </a:rPr>
              <a:t>kunci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publik</a:t>
            </a:r>
            <a:r>
              <a:rPr lang="en-US" sz="2400" dirty="0"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a typeface="Times New Roman" panose="02020603050405020304" pitchFamily="18" charset="0"/>
              </a:rPr>
              <a:t>y</a:t>
            </a:r>
            <a:r>
              <a:rPr lang="en-US" sz="2400" dirty="0">
                <a:ea typeface="Times New Roman" panose="02020603050405020304" pitchFamily="18" charset="0"/>
              </a:rPr>
              <a:t>): </a:t>
            </a:r>
            <a:r>
              <a:rPr lang="en-US" sz="2600" dirty="0">
                <a:ea typeface="Times New Roman" panose="02020603050405020304" pitchFamily="18" charset="0"/>
              </a:rPr>
              <a:t>: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w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 =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s</a:t>
            </a:r>
            <a:r>
              <a:rPr lang="en-US" sz="26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– 1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 mod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endParaRPr lang="en-US" sz="2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u</a:t>
            </a:r>
            <a:r>
              <a:rPr lang="en-US" sz="2600" baseline="-25000" dirty="0">
                <a:solidFill>
                  <a:srgbClr val="FF0000"/>
                </a:solidFill>
                <a:ea typeface="Times New Roman" panose="02020603050405020304" pitchFamily="18" charset="0"/>
              </a:rPr>
              <a:t>1</a:t>
            </a:r>
            <a:r>
              <a:rPr lang="en-US" sz="26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= (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H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m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w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endParaRPr lang="en-US" sz="2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u</a:t>
            </a:r>
            <a:r>
              <a:rPr lang="en-US" sz="2600" baseline="-25000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r>
              <a:rPr lang="en-US" sz="26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= (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r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w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endParaRPr lang="en-US" sz="2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v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 = ((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g</a:t>
            </a:r>
            <a:r>
              <a:rPr lang="en-US" sz="2600" i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u</a:t>
            </a:r>
            <a:r>
              <a:rPr lang="en-US" sz="26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y</a:t>
            </a:r>
            <a:r>
              <a:rPr lang="en-US" sz="2600" i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u</a:t>
            </a:r>
            <a:r>
              <a:rPr lang="en-US" sz="26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p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6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)</a:t>
            </a:r>
            <a:endParaRPr lang="en-US" sz="2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  <a:tabLst>
                <a:tab pos="476250" algn="l"/>
              </a:tabLst>
            </a:pPr>
            <a:r>
              <a:rPr lang="en-US" sz="2600" dirty="0" err="1">
                <a:ea typeface="Times New Roman" panose="02020603050405020304" pitchFamily="18" charset="0"/>
              </a:rPr>
              <a:t>Jika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a typeface="Times New Roman" panose="02020603050405020304" pitchFamily="18" charset="0"/>
              </a:rPr>
              <a:t>v</a:t>
            </a:r>
            <a:r>
              <a:rPr lang="en-US" sz="2600" dirty="0">
                <a:ea typeface="Times New Roman" panose="02020603050405020304" pitchFamily="18" charset="0"/>
              </a:rPr>
              <a:t> = </a:t>
            </a:r>
            <a:r>
              <a:rPr lang="en-US" sz="2600" i="1" dirty="0">
                <a:ea typeface="Times New Roman" panose="02020603050405020304" pitchFamily="18" charset="0"/>
              </a:rPr>
              <a:t>r</a:t>
            </a:r>
            <a:r>
              <a:rPr lang="en-US" sz="2600" dirty="0"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</a:rPr>
              <a:t>maka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tanda-tangan</a:t>
            </a:r>
            <a:r>
              <a:rPr lang="en-US" sz="2600" dirty="0">
                <a:ea typeface="Times New Roman" panose="02020603050405020304" pitchFamily="18" charset="0"/>
              </a:rPr>
              <a:t> digital </a:t>
            </a:r>
            <a:r>
              <a:rPr lang="en-US" sz="2600" dirty="0" err="1">
                <a:ea typeface="Times New Roman" panose="02020603050405020304" pitchFamily="18" charset="0"/>
              </a:rPr>
              <a:t>sah</a:t>
            </a:r>
            <a:r>
              <a:rPr lang="en-US" sz="2600" dirty="0"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ea typeface="Times New Roman" panose="02020603050405020304" pitchFamily="18" charset="0"/>
              </a:rPr>
              <a:t>terverifikasi</a:t>
            </a:r>
            <a:r>
              <a:rPr lang="en-US" sz="2600" dirty="0">
                <a:ea typeface="Times New Roman" panose="02020603050405020304" pitchFamily="18" charset="0"/>
              </a:rPr>
              <a:t>), </a:t>
            </a:r>
            <a:r>
              <a:rPr lang="en-US" sz="2600" dirty="0" err="1">
                <a:ea typeface="Times New Roman" panose="02020603050405020304" pitchFamily="18" charset="0"/>
              </a:rPr>
              <a:t>sebaliknya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tidak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sah</a:t>
            </a:r>
            <a:r>
              <a:rPr lang="en-US" sz="2600" dirty="0"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2286A-D7D5-4E4B-9A83-69EAED339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222" y="1690688"/>
            <a:ext cx="3494853" cy="45672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FCA329-CC8A-1A84-4B8E-4B209B75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4B3D-8D26-0768-7089-B17766D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440"/>
          </a:xfrm>
        </p:spPr>
        <p:txBody>
          <a:bodyPr/>
          <a:lstStyle/>
          <a:p>
            <a:r>
              <a:rPr lang="en-US" dirty="0" err="1"/>
              <a:t>Ringkasan</a:t>
            </a:r>
            <a:r>
              <a:rPr lang="en-US" dirty="0"/>
              <a:t> DSA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23141-854E-4F85-84D0-3FEE12FD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ACAD8-32AD-C6BC-1A64-8CFAB929E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0" y="1138463"/>
            <a:ext cx="7606672" cy="544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FBDAE-7AB0-98B6-3AE6-53674E4C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1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C1A496-6649-78D5-FA15-DCCAFC36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7F463-1396-622A-C926-0D2961FD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63" y="814534"/>
            <a:ext cx="8598232" cy="478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C161C-121C-F43A-D65F-4F9D1EDB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6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CDD7F-F32E-6369-47CC-BF63EE31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3046"/>
            <a:ext cx="10515600" cy="554391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Perbandingan</a:t>
            </a:r>
            <a:r>
              <a:rPr lang="en-US" dirty="0"/>
              <a:t> DSA </a:t>
            </a:r>
            <a:r>
              <a:rPr lang="en-US" dirty="0" err="1"/>
              <a:t>dengan</a:t>
            </a:r>
            <a:r>
              <a:rPr lang="en-US" dirty="0"/>
              <a:t> RSA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digital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E0A40-528C-BDFE-612A-F5069EA9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B075ABA-872E-D3E7-88C5-A3A3C8F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51" y="1309756"/>
            <a:ext cx="8101568" cy="45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789C9-05DF-97B5-C274-AB47BC73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416C7F6E-8B9B-443D-A401-41FB0091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448A531-FCA4-4C5C-A0D3-6DCE0838B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Perhitungan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cs typeface="Times New Roman" panose="02020603050405020304" pitchFamily="18" charset="0"/>
              </a:rPr>
              <a:t>DSA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A11F7C-3E6C-453B-B5E3-2640F3BAE282}"/>
              </a:ext>
            </a:extLst>
          </p:cNvPr>
          <p:cNvSpPr/>
          <p:nvPr/>
        </p:nvSpPr>
        <p:spPr>
          <a:xfrm>
            <a:off x="838200" y="1690687"/>
            <a:ext cx="1061167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indent="-457200">
              <a:spcBef>
                <a:spcPts val="1200"/>
              </a:spcBef>
              <a:spcAft>
                <a:spcPts val="0"/>
              </a:spcAft>
            </a:pPr>
            <a:r>
              <a:rPr lang="en-US" sz="2800" b="1" i="1" dirty="0">
                <a:effectLst/>
                <a:ea typeface="Times New Roman" panose="02020603050405020304" pitchFamily="18" charset="0"/>
              </a:rPr>
              <a:t>A.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Prosedur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Pembangkitan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Sepasang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Kunci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Pilih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bilangan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prima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q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mod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q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0.</a:t>
            </a: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= 59419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= 3301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memenuhi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(59419 – 1) mod 3301 = 0 ) </a:t>
            </a:r>
          </a:p>
          <a:p>
            <a:pPr marL="514350" marR="0" lvl="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Hitung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h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baseline="30000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 – 1)/</a:t>
            </a:r>
            <a:r>
              <a:rPr lang="en-US" sz="2400" i="1" baseline="30000" dirty="0">
                <a:effectLst/>
                <a:ea typeface="Times New Roman" panose="02020603050405020304" pitchFamily="18" charset="0"/>
              </a:rPr>
              <a:t>q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mod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1 &lt;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&lt;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h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baseline="30000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 – 1)/</a:t>
            </a:r>
            <a:r>
              <a:rPr lang="en-US" sz="2400" i="1" baseline="30000" dirty="0">
                <a:effectLst/>
                <a:ea typeface="Times New Roman" panose="02020603050405020304" pitchFamily="18" charset="0"/>
              </a:rPr>
              <a:t>q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mod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&gt; 1.</a:t>
            </a: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= 100</a:t>
            </a:r>
            <a:r>
              <a:rPr lang="en-US" sz="24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(59419 – 1)/3301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mod (59419) = 18870	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100)</a:t>
            </a:r>
          </a:p>
          <a:p>
            <a:pPr marL="514350" marR="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privat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&lt;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q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1600200" marR="0" indent="-685800">
              <a:spcBef>
                <a:spcPts val="60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= 3223</a:t>
            </a:r>
          </a:p>
          <a:p>
            <a:pPr marL="457200" marR="0" lvl="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Hitung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g</a:t>
            </a:r>
            <a:r>
              <a:rPr lang="en-US" sz="2400" i="1" baseline="30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mod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 	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= 18870</a:t>
            </a:r>
            <a:r>
              <a:rPr lang="en-US" sz="24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3223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mod 59419 = 29245      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cek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Wolframalpha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 )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56D07-EC4C-F339-838D-D193486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60B1310D-9539-42A0-B1EE-5A97016C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3B6222-9F10-45E0-8EFD-5C2899E4C05C}"/>
              </a:ext>
            </a:extLst>
          </p:cNvPr>
          <p:cNvSpPr/>
          <p:nvPr/>
        </p:nvSpPr>
        <p:spPr>
          <a:xfrm>
            <a:off x="1013791" y="821841"/>
            <a:ext cx="109727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indent="-1600200">
              <a:spcBef>
                <a:spcPts val="600"/>
              </a:spcBef>
              <a:spcAft>
                <a:spcPts val="0"/>
              </a:spcAft>
            </a:pPr>
            <a:r>
              <a:rPr lang="en-US" sz="2800" b="1" i="1" dirty="0">
                <a:ea typeface="Times New Roman" panose="02020603050405020304" pitchFamily="18" charset="0"/>
              </a:rPr>
              <a:t>B. </a:t>
            </a:r>
            <a:r>
              <a:rPr lang="en-US" sz="2800" b="1" i="1" dirty="0" err="1">
                <a:ea typeface="Times New Roman" panose="02020603050405020304" pitchFamily="18" charset="0"/>
              </a:rPr>
              <a:t>Prosedur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Pembangkitan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Tanda-tangan</a:t>
            </a:r>
            <a:r>
              <a:rPr lang="en-US" sz="2800" b="1" i="1" dirty="0">
                <a:ea typeface="Times New Roman" panose="02020603050405020304" pitchFamily="18" charset="0"/>
              </a:rPr>
              <a:t> (Signing)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Hitung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nilai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hash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dari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pesan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m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misalkan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= 4321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Tentukan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bilangan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acak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k</a:t>
            </a:r>
            <a:r>
              <a:rPr lang="en-US" sz="2800" dirty="0">
                <a:ea typeface="Times New Roman" panose="02020603050405020304" pitchFamily="18" charset="0"/>
              </a:rPr>
              <a:t> &lt; </a:t>
            </a:r>
            <a:r>
              <a:rPr lang="en-US" sz="2800" i="1" dirty="0">
                <a:ea typeface="Times New Roman" panose="02020603050405020304" pitchFamily="18" charset="0"/>
              </a:rPr>
              <a:t>q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997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k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– 1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2907 (mod 3301)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Hitung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tanda-tangan</a:t>
            </a:r>
            <a:r>
              <a:rPr lang="en-US" sz="2800" dirty="0">
                <a:ea typeface="Times New Roman" panose="02020603050405020304" pitchFamily="18" charset="0"/>
              </a:rPr>
              <a:t> digital, </a:t>
            </a:r>
            <a:r>
              <a:rPr lang="en-US" sz="2800" i="1" dirty="0">
                <a:ea typeface="Times New Roman" panose="02020603050405020304" pitchFamily="18" charset="0"/>
              </a:rPr>
              <a:t>r</a:t>
            </a:r>
            <a:r>
              <a:rPr lang="en-US" sz="2800" dirty="0">
                <a:ea typeface="Times New Roman" panose="02020603050405020304" pitchFamily="18" charset="0"/>
              </a:rPr>
              <a:t> dan </a:t>
            </a:r>
            <a:r>
              <a:rPr lang="en-US" sz="2800" i="1" dirty="0">
                <a:ea typeface="Times New Roman" panose="02020603050405020304" pitchFamily="18" charset="0"/>
              </a:rPr>
              <a:t>s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sebagai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berikut</a:t>
            </a:r>
            <a:r>
              <a:rPr lang="en-US" sz="2800" dirty="0"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(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g</a:t>
            </a:r>
            <a:r>
              <a:rPr lang="en-US" sz="2800" i="1" baseline="30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mod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(18870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997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mod 3301) =  848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k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– 1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+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)) mod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(2907 (4321 + 3223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 848)) mod 3301 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  = 7957694475 mod 3301 = 183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Kirim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pesan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m</a:t>
            </a:r>
            <a:r>
              <a:rPr lang="en-US" sz="2800" dirty="0">
                <a:ea typeface="Times New Roman" panose="02020603050405020304" pitchFamily="18" charset="0"/>
              </a:rPr>
              <a:t> dan </a:t>
            </a:r>
            <a:r>
              <a:rPr lang="en-US" sz="2800" dirty="0" err="1">
                <a:ea typeface="Times New Roman" panose="02020603050405020304" pitchFamily="18" charset="0"/>
              </a:rPr>
              <a:t>tanda-tangan</a:t>
            </a:r>
            <a:r>
              <a:rPr lang="en-US" sz="2800" dirty="0">
                <a:ea typeface="Times New Roman" panose="02020603050405020304" pitchFamily="18" charset="0"/>
              </a:rPr>
              <a:t>, (</a:t>
            </a:r>
            <a:r>
              <a:rPr lang="en-US" sz="2800" i="1" dirty="0">
                <a:ea typeface="Times New Roman" panose="02020603050405020304" pitchFamily="18" charset="0"/>
              </a:rPr>
              <a:t>r</a:t>
            </a:r>
            <a:r>
              <a:rPr lang="en-US" sz="2800" dirty="0">
                <a:ea typeface="Times New Roman" panose="02020603050405020304" pitchFamily="18" charset="0"/>
              </a:rPr>
              <a:t>, s) = (848, 183)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E67DFC-E699-4A97-BE3A-C191C114E9F7}"/>
              </a:ext>
            </a:extLst>
          </p:cNvPr>
          <p:cNvSpPr/>
          <p:nvPr/>
        </p:nvSpPr>
        <p:spPr>
          <a:xfrm>
            <a:off x="5555974" y="2280887"/>
            <a:ext cx="6281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indent="22860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parameter </a:t>
            </a:r>
            <a:r>
              <a:rPr lang="en-US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publik</a:t>
            </a: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: (</a:t>
            </a:r>
            <a:r>
              <a:rPr lang="en-US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p =</a:t>
            </a: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 59419</a:t>
            </a:r>
            <a:r>
              <a:rPr lang="en-US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q = </a:t>
            </a: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3301, </a:t>
            </a:r>
            <a:r>
              <a:rPr lang="en-US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g = </a:t>
            </a: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18870</a:t>
            </a:r>
            <a:r>
              <a:rPr lang="en-US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	parameter </a:t>
            </a:r>
            <a:r>
              <a:rPr lang="en-US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privat</a:t>
            </a: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x = 3223</a:t>
            </a:r>
            <a:endParaRPr lang="en-US" b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3AA7E8-D8AC-44A4-8A7B-43C169BFAD8D}"/>
              </a:ext>
            </a:extLst>
          </p:cNvPr>
          <p:cNvSpPr/>
          <p:nvPr/>
        </p:nvSpPr>
        <p:spPr>
          <a:xfrm>
            <a:off x="6470374" y="2280887"/>
            <a:ext cx="5098774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A87C5-DA5E-F52F-FD4D-B403A064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3B47B109-4385-4B08-AA34-FBDC958A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A3F28D-DD64-486D-91AB-9488D25DF8C7}"/>
              </a:ext>
            </a:extLst>
          </p:cNvPr>
          <p:cNvSpPr/>
          <p:nvPr/>
        </p:nvSpPr>
        <p:spPr>
          <a:xfrm>
            <a:off x="977232" y="639552"/>
            <a:ext cx="1103609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i="1" kern="0" dirty="0"/>
              <a:t>C. </a:t>
            </a:r>
            <a:r>
              <a:rPr lang="en-US" sz="2800" b="1" i="1" kern="0" dirty="0" err="1"/>
              <a:t>Prosedur</a:t>
            </a:r>
            <a:r>
              <a:rPr lang="en-US" sz="2800" b="1" i="1" kern="0" dirty="0"/>
              <a:t> </a:t>
            </a:r>
            <a:r>
              <a:rPr lang="en-US" sz="2800" b="1" i="1" kern="0" dirty="0" err="1"/>
              <a:t>Verifikasi</a:t>
            </a:r>
            <a:r>
              <a:rPr lang="en-US" sz="2800" b="1" i="1" kern="0" dirty="0"/>
              <a:t> Tanda-</a:t>
            </a:r>
            <a:r>
              <a:rPr lang="en-US" sz="2800" b="1" i="1" kern="0" dirty="0" err="1"/>
              <a:t>tangan</a:t>
            </a:r>
            <a:endParaRPr lang="en-US" sz="2800" b="1" kern="0" dirty="0">
              <a:effectLst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800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Hitung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nilai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hash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dari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pesan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m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misalkan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= 4321</a:t>
            </a:r>
            <a:endParaRPr lang="en-US" sz="2800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a typeface="Times New Roman" panose="02020603050405020304" pitchFamily="18" charset="0"/>
              </a:rPr>
              <a:t>Verifikasi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tanda-tangan</a:t>
            </a:r>
            <a:r>
              <a:rPr lang="en-US" sz="2800" dirty="0">
                <a:ea typeface="Times New Roman" panose="02020603050405020304" pitchFamily="18" charset="0"/>
              </a:rPr>
              <a:t>, (</a:t>
            </a:r>
            <a:r>
              <a:rPr lang="en-US" sz="2800" i="1" dirty="0">
                <a:ea typeface="Times New Roman" panose="02020603050405020304" pitchFamily="18" charset="0"/>
              </a:rPr>
              <a:t>r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ea typeface="Times New Roman" panose="02020603050405020304" pitchFamily="18" charset="0"/>
              </a:rPr>
              <a:t>s</a:t>
            </a:r>
            <a:r>
              <a:rPr lang="en-US" sz="2800" dirty="0">
                <a:ea typeface="Times New Roman" panose="02020603050405020304" pitchFamily="18" charset="0"/>
              </a:rPr>
              <a:t>) = </a:t>
            </a:r>
            <a:r>
              <a:rPr lang="en-US" sz="2600" dirty="0">
                <a:ea typeface="Times New Roman" panose="02020603050405020304" pitchFamily="18" charset="0"/>
              </a:rPr>
              <a:t>(848, 183), </a:t>
            </a:r>
            <a:r>
              <a:rPr lang="en-US" sz="2800" dirty="0" err="1">
                <a:ea typeface="Times New Roman" panose="02020603050405020304" pitchFamily="18" charset="0"/>
              </a:rPr>
              <a:t>sebagai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berikut</a:t>
            </a:r>
            <a:r>
              <a:rPr lang="en-US" sz="2800" dirty="0"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s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– 1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469 (mod 3301)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228600" marR="0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w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s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– 1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mod q = 469 mod 3301 = 469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u</a:t>
            </a:r>
            <a:r>
              <a:rPr lang="en-US" sz="2800" baseline="-25000" dirty="0">
                <a:solidFill>
                  <a:srgbClr val="FF0000"/>
                </a:solidFill>
                <a:ea typeface="Times New Roman" panose="02020603050405020304" pitchFamily="18" charset="0"/>
              </a:rPr>
              <a:t>1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= 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w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(4321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 469)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2026549 mod 3301 = 3036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914400" marR="0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u</a:t>
            </a:r>
            <a:r>
              <a:rPr lang="en-US" sz="2800" baseline="-25000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= 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w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(848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 469) =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397712 mod 3301 = 1592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= ((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g</a:t>
            </a:r>
            <a:r>
              <a:rPr lang="en-US" sz="2800" i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u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y</a:t>
            </a:r>
            <a:r>
              <a:rPr lang="en-US" sz="2800" i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u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mod 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) = (18870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3086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 29245</a:t>
            </a:r>
            <a:r>
              <a:rPr lang="en-US" sz="2800" baseline="300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1592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) mod 3301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              =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3036 848 mod 3301 = 848</a:t>
            </a:r>
            <a:endParaRPr lang="en-US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</a:rPr>
              <a:t>Karena </a:t>
            </a:r>
            <a:r>
              <a:rPr lang="en-US" sz="2800" i="1" dirty="0">
                <a:ea typeface="Times New Roman" panose="02020603050405020304" pitchFamily="18" charset="0"/>
              </a:rPr>
              <a:t>v</a:t>
            </a:r>
            <a:r>
              <a:rPr lang="en-US" sz="2800" dirty="0"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a typeface="Times New Roman" panose="02020603050405020304" pitchFamily="18" charset="0"/>
              </a:rPr>
              <a:t>r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maka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tanda-tangan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sah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50BCD-DEA7-4CB4-9933-5203D5CBF3F4}"/>
              </a:ext>
            </a:extLst>
          </p:cNvPr>
          <p:cNvSpPr/>
          <p:nvPr/>
        </p:nvSpPr>
        <p:spPr>
          <a:xfrm>
            <a:off x="6758150" y="2699762"/>
            <a:ext cx="56966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indent="-317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parameter </a:t>
            </a:r>
            <a:r>
              <a:rPr lang="en-US" sz="20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publik</a:t>
            </a:r>
            <a:r>
              <a:rPr lang="en-US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: (</a:t>
            </a:r>
            <a:r>
              <a:rPr lang="en-US" sz="20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p =</a:t>
            </a:r>
            <a:r>
              <a:rPr lang="en-US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 59419</a:t>
            </a:r>
            <a:r>
              <a:rPr lang="en-US" sz="20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q = </a:t>
            </a:r>
            <a:r>
              <a:rPr lang="en-US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3301, </a:t>
            </a:r>
          </a:p>
          <a:p>
            <a:pPr marL="685800" marR="0" indent="-3175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           g = </a:t>
            </a:r>
            <a:r>
              <a:rPr lang="en-US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18870</a:t>
            </a:r>
            <a:r>
              <a:rPr lang="en-US" sz="20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, y = </a:t>
            </a:r>
            <a:r>
              <a:rPr lang="en-US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29245)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903E6-E4E8-478D-8714-88E4DDF17E01}"/>
              </a:ext>
            </a:extLst>
          </p:cNvPr>
          <p:cNvSpPr/>
          <p:nvPr/>
        </p:nvSpPr>
        <p:spPr>
          <a:xfrm>
            <a:off x="7302233" y="2699762"/>
            <a:ext cx="4608443" cy="677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677F2-FA22-F114-2210-FB227A2E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13DD-084A-F795-5FC8-73A355CF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410"/>
            <a:ext cx="10515600" cy="52775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Sebagian </a:t>
            </a:r>
            <a:r>
              <a:rPr lang="en-US" dirty="0" err="1"/>
              <a:t>materi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PPT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Fatimah Al-</a:t>
            </a:r>
            <a:r>
              <a:rPr lang="en-US" dirty="0" err="1"/>
              <a:t>Ubaidy</a:t>
            </a:r>
            <a:r>
              <a:rPr lang="en-US" dirty="0"/>
              <a:t>, </a:t>
            </a:r>
            <a:r>
              <a:rPr lang="en-US" i="1" dirty="0"/>
              <a:t>Digital Signature</a:t>
            </a:r>
            <a:r>
              <a:rPr lang="en-US" dirty="0"/>
              <a:t>, in course </a:t>
            </a:r>
            <a:r>
              <a:rPr lang="en-US" i="1" dirty="0"/>
              <a:t>Data Security</a:t>
            </a:r>
            <a:r>
              <a:rPr lang="en-US" dirty="0"/>
              <a:t>, </a:t>
            </a:r>
            <a:r>
              <a:rPr lang="en-US" dirty="0" err="1"/>
              <a:t>Mustansiriyah</a:t>
            </a:r>
            <a:r>
              <a:rPr lang="en-US" dirty="0"/>
              <a:t> University, Faculty of Engineering, Computer Engineering Dept.</a:t>
            </a:r>
          </a:p>
          <a:p>
            <a:pPr marL="514350" indent="-514350">
              <a:buAutoNum type="arabicPeriod"/>
            </a:pPr>
            <a:r>
              <a:rPr lang="en-US" dirty="0"/>
              <a:t>Chirag's Blog, </a:t>
            </a:r>
            <a:r>
              <a:rPr lang="en-US" dirty="0" err="1"/>
              <a:t>Elgamal</a:t>
            </a:r>
            <a:r>
              <a:rPr lang="en-US" dirty="0"/>
              <a:t> and </a:t>
            </a:r>
            <a:r>
              <a:rPr lang="en-US" dirty="0" err="1"/>
              <a:t>Schnorr</a:t>
            </a:r>
            <a:r>
              <a:rPr lang="en-US" dirty="0"/>
              <a:t> scheme of Digital Signature | Which scheme is best </a:t>
            </a:r>
            <a:r>
              <a:rPr lang="en-US" dirty="0" err="1"/>
              <a:t>Elgamal</a:t>
            </a:r>
            <a:r>
              <a:rPr lang="en-US" dirty="0"/>
              <a:t> or </a:t>
            </a:r>
            <a:r>
              <a:rPr lang="en-US" dirty="0" err="1"/>
              <a:t>Schnorr</a:t>
            </a:r>
            <a:r>
              <a:rPr lang="en-US" dirty="0"/>
              <a:t>?, </a:t>
            </a:r>
            <a:r>
              <a:rPr lang="en-US" dirty="0">
                <a:hlinkClick r:id="rId2"/>
              </a:rPr>
              <a:t>https://www.chiragbhalodia.com/2021/11/elgamal-schnorr-scheme.html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5D865-3F11-88AD-BA16-B6DE5BD3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6A81E-35A9-624F-298F-D920409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9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AC598-B4FB-CF70-226B-BF254B8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610"/>
            <a:ext cx="10515600" cy="567052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Kalkulator</a:t>
            </a:r>
            <a:r>
              <a:rPr lang="en-US" dirty="0"/>
              <a:t> DSA online: </a:t>
            </a:r>
            <a:r>
              <a:rPr lang="en-US" dirty="0">
                <a:hlinkClick r:id="rId2"/>
              </a:rPr>
              <a:t>https://8gwifi.org/DSAFunctionality?keysize=512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CA7A7-F23B-00D2-DBD7-3E964F2F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0E0AB-8B2E-BC17-49C5-A7A5D53AF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9" y="1215063"/>
            <a:ext cx="9443049" cy="55064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35778-B224-A178-6D0F-846C2B19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A3E6-0FF4-154F-3379-C00D9E0F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ECDSA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FE99-9940-9E44-B08A-81180921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>
            <a:normAutofit fontScale="92500"/>
          </a:bodyPr>
          <a:lstStyle/>
          <a:p>
            <a:r>
              <a:rPr lang="en-US" dirty="0"/>
              <a:t>ECDSA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DSA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elliptic,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nama </a:t>
            </a:r>
            <a:r>
              <a:rPr lang="en-US" i="1" dirty="0"/>
              <a:t>Elliptic Curve Digital Signature Algorithm</a:t>
            </a:r>
          </a:p>
          <a:p>
            <a:endParaRPr lang="en-US" dirty="0"/>
          </a:p>
          <a:p>
            <a:r>
              <a:rPr lang="en-US" dirty="0" err="1"/>
              <a:t>Besaran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ECDSA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elliptic </a:t>
            </a:r>
            <a:r>
              <a:rPr lang="da-DK" dirty="0"/>
              <a:t>y</a:t>
            </a:r>
            <a:r>
              <a:rPr lang="da-DK" baseline="30000" dirty="0"/>
              <a:t>2</a:t>
            </a:r>
            <a:r>
              <a:rPr lang="da-DK" dirty="0"/>
              <a:t>  = x</a:t>
            </a:r>
            <a:r>
              <a:rPr lang="da-DK" baseline="30000" dirty="0"/>
              <a:t>3</a:t>
            </a:r>
            <a:r>
              <a:rPr lang="da-DK" dirty="0"/>
              <a:t> + ax + b  (mod p)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 err="1"/>
              <a:t>Titik</a:t>
            </a:r>
            <a:r>
              <a:rPr lang="en-US" dirty="0"/>
              <a:t> basis G (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di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i="1" dirty="0"/>
              <a:t>elliptic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3.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n,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nG</a:t>
            </a:r>
            <a:r>
              <a:rPr lang="en-US" dirty="0"/>
              <a:t> = O,  O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di </a:t>
            </a:r>
            <a:r>
              <a:rPr lang="en-US" i="1" dirty="0"/>
              <a:t>infinity</a:t>
            </a:r>
          </a:p>
          <a:p>
            <a:pPr marL="0" indent="0">
              <a:buNone/>
            </a:pPr>
            <a:r>
              <a:rPr lang="en-US" dirty="0"/>
              <a:t>	4.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d</a:t>
            </a:r>
          </a:p>
          <a:p>
            <a:pPr marL="0" indent="0">
              <a:buNone/>
            </a:pPr>
            <a:r>
              <a:rPr lang="en-US" dirty="0"/>
              <a:t>	5.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titik</a:t>
            </a:r>
            <a:r>
              <a:rPr lang="en-US" dirty="0"/>
              <a:t> Q = </a:t>
            </a:r>
            <a:r>
              <a:rPr lang="en-US" dirty="0" err="1"/>
              <a:t>dG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6. </a:t>
            </a:r>
            <a:r>
              <a:rPr lang="en-US" dirty="0" err="1"/>
              <a:t>Pesan</a:t>
            </a:r>
            <a:r>
              <a:rPr lang="en-US" dirty="0"/>
              <a:t>, 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D2839-DD48-6652-A779-A9835963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1CC55-1711-7A7D-B323-B7D57F42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2648-F6CB-26C2-CFCF-C96C2EC3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D78DD-434F-FC80-F2F8-2EF3D46D8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k, 1 ≤ k ≤ n - 1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kG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Hitung</a:t>
            </a:r>
            <a:r>
              <a:rPr lang="en-US" dirty="0"/>
              <a:t> r = x</a:t>
            </a:r>
            <a:r>
              <a:rPr lang="en-US" baseline="-25000" dirty="0"/>
              <a:t>1</a:t>
            </a:r>
            <a:r>
              <a:rPr lang="en-US" dirty="0"/>
              <a:t> mod 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Hitung</a:t>
            </a:r>
            <a:r>
              <a:rPr lang="en-US" dirty="0"/>
              <a:t> k</a:t>
            </a:r>
            <a:r>
              <a:rPr lang="en-US" baseline="30000" dirty="0"/>
              <a:t>–1  </a:t>
            </a:r>
            <a:r>
              <a:rPr lang="en-US" dirty="0"/>
              <a:t> mod q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Hitung</a:t>
            </a:r>
            <a:r>
              <a:rPr lang="en-US" dirty="0"/>
              <a:t> e = HASH(m), 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ditandatangani</a:t>
            </a:r>
            <a:r>
              <a:rPr lang="en-US" dirty="0"/>
              <a:t>, HASH </a:t>
            </a:r>
            <a:r>
              <a:rPr lang="en-US" dirty="0" err="1"/>
              <a:t>adalahfungsi</a:t>
            </a:r>
            <a:r>
              <a:rPr lang="en-US" dirty="0"/>
              <a:t> hash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misalmya</a:t>
            </a:r>
            <a:r>
              <a:rPr lang="en-US" dirty="0"/>
              <a:t> SHA-1, SHA-2,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Hitung</a:t>
            </a:r>
            <a:r>
              <a:rPr lang="en-US" dirty="0"/>
              <a:t> s = k</a:t>
            </a:r>
            <a:r>
              <a:rPr lang="en-US" baseline="30000" dirty="0"/>
              <a:t> –1  </a:t>
            </a:r>
            <a:r>
              <a:rPr lang="en-US" dirty="0"/>
              <a:t>(e + dr) mod p, 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 </a:t>
            </a:r>
            <a:r>
              <a:rPr lang="en-US" dirty="0" err="1"/>
              <a:t>pengirim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digital </a:t>
            </a:r>
            <a:r>
              <a:rPr lang="en-US" dirty="0" err="1"/>
              <a:t>adalah</a:t>
            </a:r>
            <a:r>
              <a:rPr lang="en-US" dirty="0"/>
              <a:t> (r, 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m + (r, s)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5113E-4B48-A0E7-8887-9CBBE683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6D1B8-62F9-0055-911F-D1C3C465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1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9413-37CF-EEAA-0098-612010CD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2767-9F9E-230F-7F61-B23CFF53E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r dan s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[1, n-1]</a:t>
            </a:r>
          </a:p>
          <a:p>
            <a:pPr marL="514350" indent="-514350">
              <a:buAutoNum type="arabicPeriod"/>
            </a:pPr>
            <a:r>
              <a:rPr lang="en-US" dirty="0" err="1"/>
              <a:t>Hitung</a:t>
            </a:r>
            <a:r>
              <a:rPr lang="en-US" dirty="0"/>
              <a:t> e = HASH(m). </a:t>
            </a:r>
          </a:p>
          <a:p>
            <a:pPr marL="514350" indent="-514350">
              <a:buAutoNum type="arabicPeriod"/>
            </a:pPr>
            <a:r>
              <a:rPr lang="en-US" dirty="0" err="1"/>
              <a:t>Hitung</a:t>
            </a:r>
            <a:r>
              <a:rPr lang="en-US" dirty="0"/>
              <a:t> w = s</a:t>
            </a:r>
            <a:r>
              <a:rPr lang="en-US" baseline="30000" dirty="0"/>
              <a:t>–1 </a:t>
            </a:r>
            <a:r>
              <a:rPr lang="en-US" dirty="0"/>
              <a:t>mod n</a:t>
            </a:r>
          </a:p>
          <a:p>
            <a:pPr marL="514350" indent="-514350">
              <a:buAutoNum type="arabicPeriod"/>
            </a:pPr>
            <a:r>
              <a:rPr lang="en-US" dirty="0" err="1"/>
              <a:t>Hitung</a:t>
            </a:r>
            <a:r>
              <a:rPr lang="en-US" dirty="0"/>
              <a:t> u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ew</a:t>
            </a:r>
            <a:r>
              <a:rPr lang="en-US" dirty="0"/>
              <a:t> mod n dan  u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err="1"/>
              <a:t>rw</a:t>
            </a:r>
            <a:r>
              <a:rPr lang="en-US" dirty="0"/>
              <a:t> mod n.</a:t>
            </a:r>
          </a:p>
          <a:p>
            <a:pPr marL="514350" indent="-514350">
              <a:buAutoNum type="arabicPeriod"/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 = u</a:t>
            </a:r>
            <a:r>
              <a:rPr lang="en-US" baseline="-25000" dirty="0"/>
              <a:t>1</a:t>
            </a:r>
            <a:r>
              <a:rPr lang="en-US" dirty="0"/>
              <a:t>G + u</a:t>
            </a:r>
            <a:r>
              <a:rPr lang="en-US" baseline="-25000" dirty="0"/>
              <a:t>2</a:t>
            </a:r>
            <a:r>
              <a:rPr lang="en-US" dirty="0"/>
              <a:t>Q. </a:t>
            </a:r>
          </a:p>
          <a:p>
            <a:pPr marL="514350" indent="-514350">
              <a:buAutoNum type="arabicPeriod"/>
            </a:pPr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valid </a:t>
            </a:r>
            <a:r>
              <a:rPr lang="en-US" dirty="0" err="1"/>
              <a:t>jika</a:t>
            </a:r>
            <a:r>
              <a:rPr lang="en-US" dirty="0"/>
              <a:t> r = x</a:t>
            </a:r>
            <a:r>
              <a:rPr lang="en-US" baseline="-25000" dirty="0"/>
              <a:t>1</a:t>
            </a:r>
            <a:r>
              <a:rPr lang="en-US" dirty="0"/>
              <a:t> mod n, invalid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95F36-EEEA-E0BE-F31D-B864CFC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F4C6D-3876-E7E7-2262-C3E662C5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A34A4C-8781-7FB9-375E-4386A2D7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89FB0-4472-F79C-4814-C0E4BDAC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9" y="679816"/>
            <a:ext cx="10421257" cy="5859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7B580-E4A4-1C0B-B6A3-7271CAE3E03A}"/>
              </a:ext>
            </a:extLst>
          </p:cNvPr>
          <p:cNvSpPr txBox="1"/>
          <p:nvPr/>
        </p:nvSpPr>
        <p:spPr>
          <a:xfrm>
            <a:off x="681679" y="1897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https://8gwifi.org/ecsignverify.jsp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B32A-84FB-6AB5-8464-57E67C36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59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49" y="324435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SCHNORR DIGITAL SIGNATURE SCHEME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00D6E-60E4-21FE-083E-090D8C656E90}"/>
              </a:ext>
            </a:extLst>
          </p:cNvPr>
          <p:cNvSpPr txBox="1"/>
          <p:nvPr/>
        </p:nvSpPr>
        <p:spPr>
          <a:xfrm>
            <a:off x="783236" y="1409474"/>
            <a:ext cx="108041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ElGamal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skema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tanda-tangan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Schnorr juga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didasarkan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logaritma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diskrit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Skema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Schnorr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meminimumkan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komputasi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dibutuhkan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pembangkitan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tanda-tangan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digital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pembangkitan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tanda-tangan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digital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bergantung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selama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diam (idle)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prosesor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Skema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Schnorr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didasarkan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prima p, yang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prima (p - 1)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integer q;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 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(mod q). 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 = 2</a:t>
            </a:r>
            <a:r>
              <a:rPr lang="en-US" sz="2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1024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 q = 2</a:t>
            </a:r>
            <a:r>
              <a:rPr lang="en-US" sz="2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 Jadi, p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1024-bit number, dan q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160-bit, yang juga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Panjang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hash SHA-1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16D22-856E-14E7-458D-5BE57670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9D18B65-FA14-42B4-4E94-5E8EC51309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5789" y="232591"/>
            <a:ext cx="1124042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Algoritma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Pembangkitan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Publik dan </a:t>
            </a:r>
            <a:r>
              <a:rPr lang="en-US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Privat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9500" marR="0" lvl="0" indent="-1079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Step-1: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prima p dan q,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sedemikian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prima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p-1,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 1 (mod q)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4725" marR="0" lvl="0" indent="-9747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integer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sedemikian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 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p,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0" lang="el-GR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lobal public key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bersama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5050" marR="0" lvl="0" indent="-1035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Step-3: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0 &lt; s &lt; q.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privat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Step-4: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 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publik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C0E57-C832-69AC-A491-BD524350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A03A0-DA3B-0D05-78D8-2B941DFA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7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8210B2-7DE1-FD6B-1BDE-CCFEF9E12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2603" y="1231580"/>
            <a:ext cx="1121697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Pembangkitan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Tanda-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tangan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Digital: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Step-1: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acak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0 &lt; r &lt; q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 =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 p.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pre-processing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yang independent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ditandatangani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Step-2: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Sambungkan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oncate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lalu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hashnya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= H (M || x)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Step-3: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 = (r + se) mod q.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Tanda-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digital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(e, y).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63B0D-F052-5033-FE10-0D322AB0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18524-BC64-83CD-6FB1-AFED1524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06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6E66331-4036-20C9-457D-B4E643A05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3778" y="878102"/>
            <a:ext cx="932909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Verifikasi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tanda-tangan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digital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Step-1: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x’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x’ =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 p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Step-2: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Verif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H (M || 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sini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 (M || x’) = H (M || x).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verifikasi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amatilah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x’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 </a:t>
            </a:r>
            <a:r>
              <a:rPr kumimoji="0" lang="el-GR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–se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 p)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l-G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EC1F4-0E8A-D04A-55FF-D21F6D03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347C6-DCC0-5E51-07D7-407E31D7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44" y="221308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ELGAMAL DIGITAL SIGNATURE SCHEME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6BA2-D0DC-FC75-E594-ACA0F550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36" y="1033840"/>
            <a:ext cx="10180369" cy="5230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7A762D-803E-1F30-3339-8F2F46A8DAB5}"/>
              </a:ext>
            </a:extLst>
          </p:cNvPr>
          <p:cNvSpPr txBox="1"/>
          <p:nvPr/>
        </p:nvSpPr>
        <p:spPr>
          <a:xfrm>
            <a:off x="6554372" y="6356350"/>
            <a:ext cx="4799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Fatimah Al-</a:t>
            </a:r>
            <a:r>
              <a:rPr lang="en-US" dirty="0" err="1">
                <a:solidFill>
                  <a:srgbClr val="FF0000"/>
                </a:solidFill>
              </a:rPr>
              <a:t>Ubaidy</a:t>
            </a:r>
            <a:r>
              <a:rPr lang="en-US" dirty="0">
                <a:solidFill>
                  <a:srgbClr val="FF0000"/>
                </a:solidFill>
              </a:rPr>
              <a:t>, Digital Signature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C3ED3-FA53-FD00-6956-0494B5E6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0839C-3680-B69C-FA0F-496BA745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11" y="345320"/>
            <a:ext cx="10056761" cy="6101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14440-8EBA-19F0-3FF2-8408F0B10BE3}"/>
              </a:ext>
            </a:extLst>
          </p:cNvPr>
          <p:cNvSpPr txBox="1"/>
          <p:nvPr/>
        </p:nvSpPr>
        <p:spPr>
          <a:xfrm>
            <a:off x="6959106" y="6446502"/>
            <a:ext cx="4799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Fatimah Al-</a:t>
            </a:r>
            <a:r>
              <a:rPr lang="en-US" dirty="0" err="1">
                <a:solidFill>
                  <a:srgbClr val="FF0000"/>
                </a:solidFill>
              </a:rPr>
              <a:t>Ubaidy</a:t>
            </a:r>
            <a:r>
              <a:rPr lang="en-US" dirty="0">
                <a:solidFill>
                  <a:srgbClr val="FF0000"/>
                </a:solidFill>
              </a:rPr>
              <a:t>, Digital Signature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AB4C0-1096-D501-9BCA-8E78BCB6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15E0-4128-15FC-F7C2-F24191AE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11A62-41F4-171D-9689-4898E53E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92" y="451735"/>
            <a:ext cx="10865796" cy="5529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725A9-B58C-9CE2-3CFE-C13BE0D947C7}"/>
              </a:ext>
            </a:extLst>
          </p:cNvPr>
          <p:cNvSpPr txBox="1"/>
          <p:nvPr/>
        </p:nvSpPr>
        <p:spPr>
          <a:xfrm>
            <a:off x="7019067" y="6221599"/>
            <a:ext cx="4799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Fatimah Al-</a:t>
            </a:r>
            <a:r>
              <a:rPr lang="en-US" dirty="0" err="1">
                <a:solidFill>
                  <a:srgbClr val="FF0000"/>
                </a:solidFill>
              </a:rPr>
              <a:t>Ubaidy</a:t>
            </a:r>
            <a:r>
              <a:rPr lang="en-US" dirty="0">
                <a:solidFill>
                  <a:srgbClr val="FF0000"/>
                </a:solidFill>
              </a:rPr>
              <a:t>, Digital Signature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839614-AD83-5A06-1F95-62F85C03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AE0-D26D-488A-B1B0-B8D0360D4E01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9D627-D02E-D308-428B-8BB7C6E8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0BE1EE27-AB08-45B0-B8E8-4F988FBB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C53EE65-95A6-4EEE-9B65-5B09BBEC0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Digital Signature Standard</a:t>
            </a:r>
            <a:endParaRPr lang="en-GB" altLang="en-US" b="1" dirty="0">
              <a:latin typeface="+mn-lt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EF23891-585F-4AF8-B9C4-5826281E4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DSS (</a:t>
            </a:r>
            <a:r>
              <a:rPr lang="en-US" altLang="en-US" i="1" dirty="0"/>
              <a:t>Digital Signature Standard</a:t>
            </a:r>
            <a:r>
              <a:rPr lang="en-US" altLang="en-US" dirty="0"/>
              <a:t>)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bakuan</a:t>
            </a:r>
            <a:r>
              <a:rPr lang="en-US" altLang="en-US" dirty="0"/>
              <a:t> (standard)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tanda-tangan</a:t>
            </a:r>
            <a:r>
              <a:rPr lang="en-US" altLang="en-US" dirty="0"/>
              <a:t> digital.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Diresmikan</a:t>
            </a:r>
            <a:r>
              <a:rPr lang="en-US" altLang="en-US" dirty="0"/>
              <a:t> p</a:t>
            </a:r>
            <a:r>
              <a:rPr lang="en-US" altLang="en-US" dirty="0"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Agustus</a:t>
            </a:r>
            <a:r>
              <a:rPr lang="en-US" altLang="en-US" dirty="0">
                <a:cs typeface="Times New Roman" panose="02020603050405020304" pitchFamily="18" charset="0"/>
              </a:rPr>
              <a:t> 1991 oleh NIST (</a:t>
            </a:r>
            <a:r>
              <a:rPr lang="en-US" altLang="en-US" i="1" dirty="0">
                <a:cs typeface="Times New Roman" panose="02020603050405020304" pitchFamily="18" charset="0"/>
              </a:rPr>
              <a:t>The National Institute of Standard and Technology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DSS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komponen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cs typeface="Times New Roman" panose="02020603050405020304" pitchFamily="18" charset="0"/>
              </a:rPr>
              <a:t> digital: </a:t>
            </a:r>
            <a:r>
              <a:rPr lang="en-US" altLang="en-US" i="1" dirty="0">
                <a:cs typeface="Times New Roman" panose="02020603050405020304" pitchFamily="18" charset="0"/>
              </a:rPr>
              <a:t>Digital Signature Algorithm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standard: </a:t>
            </a:r>
            <a:r>
              <a:rPr lang="en-US" altLang="en-US" i="1" dirty="0">
                <a:cs typeface="Times New Roman" panose="02020603050405020304" pitchFamily="18" charset="0"/>
              </a:rPr>
              <a:t>Secure Hash Algorithm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SHA-1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dibahas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materi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kuliah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  <a:sym typeface="Wingdings" panose="05000000000000000000" pitchFamily="2" charset="2"/>
              </a:rPr>
              <a:t>hash</a:t>
            </a:r>
            <a:endParaRPr lang="en-GB" altLang="en-US" i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0803F-50BD-B31A-94D8-7230E9EA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F71DC898-7F8F-4F1E-A38C-3DC7F7E4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DF564AC-0A67-4826-A3BD-C90C9F952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i="1" dirty="0">
                <a:cs typeface="Times New Roman" panose="02020603050405020304" pitchFamily="18" charset="0"/>
              </a:rPr>
              <a:t>Digital Signature Algorithm</a:t>
            </a:r>
            <a:r>
              <a:rPr lang="en-US" altLang="en-US" sz="3600" b="1" dirty="0"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>
                <a:cs typeface="Times New Roman" panose="02020603050405020304" pitchFamily="18" charset="0"/>
              </a:rPr>
              <a:t>DSA</a:t>
            </a:r>
            <a:r>
              <a:rPr lang="en-US" altLang="en-US" sz="3600" b="1" dirty="0">
                <a:cs typeface="Times New Roman" panose="02020603050405020304" pitchFamily="18" charset="0"/>
              </a:rPr>
              <a:t>)</a:t>
            </a: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76695CF-16CD-4E38-85A6-19AC01F0F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kunci-publik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dispesifikasikan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khusus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utama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 </a:t>
            </a:r>
            <a:r>
              <a:rPr lang="en-US" altLang="en-US" dirty="0" err="1">
                <a:cs typeface="Times New Roman" panose="02020603050405020304" pitchFamily="18" charset="0"/>
              </a:rPr>
              <a:t>Pembangkitan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signature generation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cs typeface="Times New Roman" panose="02020603050405020304" pitchFamily="18" charset="0"/>
              </a:rPr>
              <a:t>Pemeriksaan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keabsahan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signature verification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017F5-288A-1CA6-2B34-72246101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AC50416C-65D4-43C4-99C1-23A5E3FD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M/II4021 Kriptografi/STI-ITB</a:t>
            </a:r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20C014E-9F8E-49E0-AB0D-986191A82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735496"/>
            <a:ext cx="10880035" cy="544146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DSA </a:t>
            </a:r>
            <a:r>
              <a:rPr lang="en-US" altLang="en-US" dirty="0" err="1">
                <a:cs typeface="Times New Roman" panose="02020603050405020304" pitchFamily="18" charset="0"/>
              </a:rPr>
              <a:t>dikembangkan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ElGamal</a:t>
            </a:r>
            <a:r>
              <a:rPr lang="en-US" altLang="en-US" i="1" dirty="0">
                <a:cs typeface="Times New Roman" panose="02020603050405020304" pitchFamily="18" charset="0"/>
              </a:rPr>
              <a:t> Signature. 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Pembentukan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DSA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SHA-1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Secure Hash Algorithm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160 bit (SHA-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dijelaskan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materi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kuliah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E5EA5-C515-C4FA-F010-1CC9C2B1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AA0BBA-ED4F-41B3-B03C-E7085D359318}"/>
              </a:ext>
            </a:extLst>
          </p:cNvPr>
          <p:cNvSpPr/>
          <p:nvPr/>
        </p:nvSpPr>
        <p:spPr>
          <a:xfrm>
            <a:off x="2143538" y="6031468"/>
            <a:ext cx="8501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https://signx.wondershare.com/knowledge/digital-signature-algorithm.html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B3604-F7A2-4B46-8BA4-4ED6E3C5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38" y="527259"/>
            <a:ext cx="8003795" cy="536506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DA6633-AE39-4E12-9B36-8B1C3FDD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M/II4021 Kriptografi/STI-ITB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65843-4082-E706-25D6-C590A32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5DA-C4CC-4C50-88F9-D2B245524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2135</Words>
  <Application>Microsoft Office PowerPoint</Application>
  <PresentationFormat>Widescreen</PresentationFormat>
  <Paragraphs>235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Symbol</vt:lpstr>
      <vt:lpstr>Times New Roman</vt:lpstr>
      <vt:lpstr>Office Theme</vt:lpstr>
      <vt:lpstr>Elgamal Signature Scheme, DSA, ECDSA, dan Schnorr Signature Scheme</vt:lpstr>
      <vt:lpstr>PowerPoint Presentation</vt:lpstr>
      <vt:lpstr>ELGAMAL DIGITAL SIGNATURE SCHEME</vt:lpstr>
      <vt:lpstr>PowerPoint Presentation</vt:lpstr>
      <vt:lpstr>PowerPoint Presentation</vt:lpstr>
      <vt:lpstr>Digital Signature Standard</vt:lpstr>
      <vt:lpstr>Digital Signature Algorithm (DSA)</vt:lpstr>
      <vt:lpstr>PowerPoint Presentation</vt:lpstr>
      <vt:lpstr>PowerPoint Presentation</vt:lpstr>
      <vt:lpstr>Parameter DSA</vt:lpstr>
      <vt:lpstr>Pembangkitan Sepasang Kunci</vt:lpstr>
      <vt:lpstr>Pembangkitan Tanda-tangan (Signing) </vt:lpstr>
      <vt:lpstr>Verifikasi Keabsahan Tanda-tangan (Verifying)</vt:lpstr>
      <vt:lpstr>Ringkasan DSA</vt:lpstr>
      <vt:lpstr>PowerPoint Presentation</vt:lpstr>
      <vt:lpstr>PowerPoint Presentation</vt:lpstr>
      <vt:lpstr>Contoh Perhitungan DSA</vt:lpstr>
      <vt:lpstr>PowerPoint Presentation</vt:lpstr>
      <vt:lpstr>PowerPoint Presentation</vt:lpstr>
      <vt:lpstr>PowerPoint Presentation</vt:lpstr>
      <vt:lpstr>ECDSA</vt:lpstr>
      <vt:lpstr>1. Pembangkitan tanda tangan digital</vt:lpstr>
      <vt:lpstr>2. Verifikasi tanda-tangan </vt:lpstr>
      <vt:lpstr>PowerPoint Presentation</vt:lpstr>
      <vt:lpstr>SCHNORR DIGITAL SIGNATURE SCHEME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Ir. Rinaldi, M.T.</dc:creator>
  <cp:lastModifiedBy>Dr. Ir. Rinaldi, M.T.</cp:lastModifiedBy>
  <cp:revision>7</cp:revision>
  <dcterms:created xsi:type="dcterms:W3CDTF">2024-04-22T07:42:18Z</dcterms:created>
  <dcterms:modified xsi:type="dcterms:W3CDTF">2026-04-21T12:56:17Z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2024-04-22T08:54:30Z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8f2a5a14-8a45-4141-82d8-8c8400f9b9d0</vt:lpwstr>
  </property>
  <property fmtid="{D5CDD505-2E9C-101B-9397-08002B2CF9AE}" pid="8" name="MSIP_Label_38b525e5-f3da-4501-8f1e-526b6769fc56_ContentBits">
    <vt:lpwstr>0</vt:lpwstr>
  </property>
</Properties>
</file>