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58" r:id="rId3"/>
    <p:sldId id="261" r:id="rId4"/>
    <p:sldId id="262" r:id="rId5"/>
    <p:sldId id="281" r:id="rId6"/>
    <p:sldId id="263" r:id="rId7"/>
    <p:sldId id="297" r:id="rId8"/>
    <p:sldId id="290" r:id="rId9"/>
    <p:sldId id="264" r:id="rId10"/>
    <p:sldId id="265" r:id="rId11"/>
    <p:sldId id="266" r:id="rId12"/>
    <p:sldId id="267" r:id="rId13"/>
    <p:sldId id="268" r:id="rId14"/>
    <p:sldId id="269" r:id="rId15"/>
    <p:sldId id="282" r:id="rId16"/>
    <p:sldId id="283" r:id="rId17"/>
    <p:sldId id="270" r:id="rId18"/>
    <p:sldId id="273" r:id="rId19"/>
    <p:sldId id="274" r:id="rId20"/>
    <p:sldId id="275" r:id="rId21"/>
    <p:sldId id="291" r:id="rId22"/>
    <p:sldId id="292" r:id="rId23"/>
    <p:sldId id="277" r:id="rId24"/>
    <p:sldId id="279" r:id="rId25"/>
    <p:sldId id="280" r:id="rId26"/>
    <p:sldId id="288" r:id="rId27"/>
    <p:sldId id="289" r:id="rId28"/>
    <p:sldId id="293" r:id="rId29"/>
    <p:sldId id="294" r:id="rId30"/>
    <p:sldId id="295" r:id="rId31"/>
    <p:sldId id="296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28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882D8-A0AE-4373-9FEC-ED5ECDC3F3B4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DEE37-F722-4499-BED8-89D04C00B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1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329E0-A6AF-4D77-BA9B-514546989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3E7CC4-BD12-491E-BF06-470D2005F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8058D-2EC3-4C9D-B3ED-685AFE12D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A21E-E5F0-4FC6-B1A3-F536BE175573}" type="datetime1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3AA22-E600-49B4-811B-6D4B9ACCC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63B6C-A019-4088-91B0-83E2B903C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9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1260C-BDA8-4458-803F-DE36E7F9A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33C6B0-910E-4AC5-A140-39B9C186B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CE0DD-28A7-451E-9960-128C0400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3E4C-6E46-4B3E-913B-71CF30A3F679}" type="datetime1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5AC55-66FE-4C66-9334-780A40E7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0C830-467D-430D-AA41-2FA52200F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8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544C7A-19F0-4D05-B3F5-709466666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4DA474-3418-44CD-99E3-691475AB4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2DBB6-9C2F-456E-9CAE-06751782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8EA0-E81B-461E-87B2-FBB311CE17EF}" type="datetime1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B3F49-CAB3-4549-A953-F9936353E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6B17A-610B-489B-89C3-CD11EDE50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2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19065-3093-4790-9408-8D9F4891D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DF6D6-A166-41E3-A762-4E09356F9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26A08-0645-4BA6-AB9C-5EE0861B1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4544-337E-4A70-B09F-1F7375CDED5D}" type="datetime1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03562-ED9A-4B48-8A76-E22FC0604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A34BF-250A-48A1-9F27-0A255A802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4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912D4-0C80-465A-92AE-9DDFC5CE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58F7F-0146-4B22-881E-97BF95253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7478D-A354-4F80-95DF-310364C5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CCD8-C4C7-4208-BF4C-7A16FB614F73}" type="datetime1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DE833-3A90-4830-B110-76D6AE4DC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ADF5F-00CA-4FDC-A49A-CA8DA365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4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1C7F2-4D21-4525-8CF7-9E9C47438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5B4D4-BFED-4E41-A198-286CE6F9F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C50BD-E45A-4AFD-AE40-9EF60B6D6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39C45-6E76-4EBA-8A83-2D4768647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51D9-1C48-4F22-A7B9-111F6289CFE8}" type="datetime1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75D48-DCD3-422E-8139-E6AFA67D6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76011-619D-4C5A-886F-9C5BA3A3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48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ABA7B-BF84-4480-9A7A-930897F50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CAEC0-DDF3-4B88-B410-32BD0372E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64421A-A245-4A13-BDAF-1077AF892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AFAFA1-9766-41C3-AEA7-CD03965895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96087-5016-443D-AAEF-9BA169061D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84E13A-BB95-4281-B581-10C5E7920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11EB-6EB9-4A86-B5F7-F69B018D306E}" type="datetime1">
              <a:rPr lang="en-US" smtClean="0"/>
              <a:t>4/19/2026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09FDFC-4C20-42EB-B5E7-5C6FBC955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7BDAE8-C1F5-4D52-BD5E-C9BA0DAAB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6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2F738-4CD2-40D1-94A2-3F4393332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CB6DB7-45F0-4BEB-A0B5-F7C668C29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CD11-4326-47B0-9014-28EF89305FFD}" type="datetime1">
              <a:rPr lang="en-US" smtClean="0"/>
              <a:t>4/19/2026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F16D5-8F45-470F-A1AF-C20650E91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97CE0E-2DCA-434D-B19E-7A67A7CF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7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DD32C2-3218-49AD-AEBC-502F7C2EF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C24CB-EFD1-4146-9A83-CFE2E9B9D359}" type="datetime1">
              <a:rPr lang="en-US" smtClean="0"/>
              <a:t>4/19/2026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4E1276-32E6-4C7B-A551-5E5C506D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E4A35-FB0D-4375-A970-918FD131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0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7C74-1E3F-4D85-8446-D976F7D11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28DAA-227E-4F36-B315-74789BA13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A2B4A-26F2-4FE3-B189-0A2984E8C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830EA-65E5-4920-BE3D-67DFC757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747A6-0248-420A-BF37-DF2D38B80D30}" type="datetime1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C08FA-6140-4733-B5FC-5CF7F3A87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1EA07-A3EC-4395-B4E0-995C0D360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5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6B1FF-D34F-4B3B-8A68-B66A263FA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1B9707-4FFE-4CE6-AF2B-FC05B74554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7A65E-1685-49CD-B865-EA5567CFA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4F31CF-97B3-485C-BF8C-141E5A525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91CC-C4B3-4CC2-A41A-658BAD1FFA30}" type="datetime1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07074-6D03-4EDC-8C02-F949AB748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2E9AA-578D-4967-BDD8-B813DF39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D6254A-F5BE-4C1A-8BF5-3516B97D6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3901A-4BAF-4ECE-8750-9B39DBF19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7D23A-AD5E-4543-9673-F67E673EF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78B87-2C06-482D-8C8F-0858D92F7A82}" type="datetime1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DAFFD-C850-422D-A761-BF8D802A2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8D81D-DD6A-418F-BC3C-57FFC30CC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9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hyperlink" Target="https://8gwifi.org/rsasignverifyfunctions.jsp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>
            <a:extLst>
              <a:ext uri="{FF2B5EF4-FFF2-40B4-BE49-F238E27FC236}">
                <a16:creationId xmlns:a16="http://schemas.microsoft.com/office/drawing/2014/main" id="{914269E0-C00A-4033-804D-B37F89E8E8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350D56E-D530-4EF8-810C-3E9D41D4D6F3}" type="slidenum">
              <a:rPr lang="en-GB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BB5E3ABB-FB7A-4641-ABBD-A76731682B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78560" y="472123"/>
            <a:ext cx="9144000" cy="2133599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cs typeface="Times New Roman" panose="02020603050405020304" pitchFamily="18" charset="0"/>
              </a:rPr>
              <a:t>Tanda-tangan</a:t>
            </a:r>
            <a:r>
              <a:rPr lang="en-US" altLang="en-US" b="1" dirty="0">
                <a:cs typeface="Times New Roman" panose="02020603050405020304" pitchFamily="18" charset="0"/>
              </a:rPr>
              <a:t> Digital</a:t>
            </a:r>
            <a:endParaRPr lang="en-GB" altLang="en-US" b="1" dirty="0"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000974-BFA5-4F48-A366-E59A5F85C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022" y="1391443"/>
            <a:ext cx="2880636" cy="3602038"/>
          </a:xfrm>
          <a:prstGeom prst="rect">
            <a:avLst/>
          </a:prstGeom>
        </p:spPr>
      </p:pic>
      <p:pic>
        <p:nvPicPr>
          <p:cNvPr id="9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95491335-3402-41ED-92B7-FDE63D473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249" y="2741203"/>
            <a:ext cx="1590222" cy="159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C17A6E-CEEE-4D92-A4EC-26AB4406D23D}"/>
              </a:ext>
            </a:extLst>
          </p:cNvPr>
          <p:cNvSpPr txBox="1"/>
          <p:nvPr/>
        </p:nvSpPr>
        <p:spPr>
          <a:xfrm flipH="1">
            <a:off x="2931160" y="724784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II4021 </a:t>
            </a:r>
            <a:r>
              <a:rPr lang="en-US" sz="2800" b="1" dirty="0"/>
              <a:t>Kriptografi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0941688-E504-4911-958C-564390C71B44}"/>
              </a:ext>
            </a:extLst>
          </p:cNvPr>
          <p:cNvSpPr txBox="1">
            <a:spLocks/>
          </p:cNvSpPr>
          <p:nvPr/>
        </p:nvSpPr>
        <p:spPr bwMode="auto">
          <a:xfrm>
            <a:off x="1584960" y="4751387"/>
            <a:ext cx="79248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kern="0" dirty="0"/>
              <a:t>Oleh: Rinaldi M</a:t>
            </a:r>
          </a:p>
          <a:p>
            <a:pPr algn="ctr">
              <a:defRPr/>
            </a:pPr>
            <a:endParaRPr lang="en-US" kern="0" dirty="0"/>
          </a:p>
          <a:p>
            <a:pPr algn="ctr">
              <a:defRPr/>
            </a:pPr>
            <a:r>
              <a:rPr lang="en-US" kern="0" dirty="0"/>
              <a:t>Program Studi </a:t>
            </a:r>
            <a:r>
              <a:rPr lang="en-US" kern="0" dirty="0" err="1"/>
              <a:t>Sistem</a:t>
            </a:r>
            <a:r>
              <a:rPr lang="en-US" kern="0" dirty="0"/>
              <a:t> dan </a:t>
            </a:r>
            <a:r>
              <a:rPr lang="en-US" kern="0" dirty="0" err="1"/>
              <a:t>Teknologi</a:t>
            </a:r>
            <a:r>
              <a:rPr lang="en-US" kern="0" dirty="0"/>
              <a:t> </a:t>
            </a:r>
            <a:r>
              <a:rPr lang="en-US" kern="0" dirty="0" err="1"/>
              <a:t>Informasi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Sekolah</a:t>
            </a:r>
            <a:r>
              <a:rPr lang="en-US" kern="0" dirty="0"/>
              <a:t> Teknik </a:t>
            </a:r>
            <a:r>
              <a:rPr lang="en-US" kern="0" dirty="0" err="1"/>
              <a:t>Elektro</a:t>
            </a:r>
            <a:r>
              <a:rPr lang="en-US" kern="0" dirty="0"/>
              <a:t> dan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/>
              <a:t>ITB - 2026</a:t>
            </a:r>
          </a:p>
          <a:p>
            <a:pPr algn="ctr">
              <a:defRPr/>
            </a:pPr>
            <a:endParaRPr lang="en-US" kern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5">
            <a:extLst>
              <a:ext uri="{FF2B5EF4-FFF2-40B4-BE49-F238E27FC236}">
                <a16:creationId xmlns:a16="http://schemas.microsoft.com/office/drawing/2014/main" id="{D7A12EED-43DF-42C1-BC70-4F991F6E3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4213A9-1AEE-4F86-BCC3-E62C0D71B057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3CF0A1A2-FA65-4C96-A0D9-9A473B63B9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33755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Penandatanganan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dengan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Cara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Mengenkripsi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Pesan</a:t>
            </a:r>
            <a:r>
              <a:rPr lang="en-GB" altLang="en-US" b="1" dirty="0">
                <a:latin typeface="+mn-lt"/>
              </a:rPr>
              <a:t>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233FFC0-1279-4414-A1BA-7F31BADF4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3440" y="1443988"/>
            <a:ext cx="10795000" cy="5200651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buFont typeface="Wingdings" panose="05000000000000000000" pitchFamily="2" charset="2"/>
              <a:buAutoNum type="alphaLcPeriod"/>
              <a:defRPr/>
            </a:pPr>
            <a:r>
              <a:rPr lang="en-US" b="1" dirty="0" err="1"/>
              <a:t>Enkripsi</a:t>
            </a:r>
            <a:r>
              <a:rPr lang="en-US" b="1" dirty="0"/>
              <a:t> </a:t>
            </a:r>
            <a:r>
              <a:rPr lang="en-US" b="1" dirty="0" err="1"/>
              <a:t>menggunakan</a:t>
            </a:r>
            <a:r>
              <a:rPr lang="en-US" b="1" dirty="0"/>
              <a:t> </a:t>
            </a:r>
            <a:r>
              <a:rPr lang="en-US" b="1" dirty="0" err="1"/>
              <a:t>algoritma</a:t>
            </a:r>
            <a:r>
              <a:rPr lang="en-US" b="1" dirty="0"/>
              <a:t> </a:t>
            </a:r>
            <a:r>
              <a:rPr lang="en-US" b="1" dirty="0" err="1"/>
              <a:t>kriptografi</a:t>
            </a:r>
            <a:r>
              <a:rPr lang="en-US" b="1" dirty="0"/>
              <a:t> </a:t>
            </a:r>
            <a:r>
              <a:rPr lang="en-US" b="1" dirty="0" err="1"/>
              <a:t>kunci-simetri</a:t>
            </a:r>
            <a:endParaRPr lang="en-US" b="1" dirty="0"/>
          </a:p>
          <a:p>
            <a:pPr marL="974725" indent="-398463">
              <a:defRPr/>
            </a:pP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dienkripsi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algoritma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simetri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sudah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memberikan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solusi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untuk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otentikasi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pengirim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karena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simetri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hanya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diketahui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oleh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pengirim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dan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penerima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. </a:t>
            </a:r>
          </a:p>
          <a:p>
            <a:pPr marL="974725" indent="-398463">
              <a:defRPr/>
            </a:pPr>
            <a:endParaRPr lang="en-US" sz="2400" dirty="0">
              <a:solidFill>
                <a:srgbClr val="070605"/>
              </a:solidFill>
              <a:cs typeface="Times New Roman" pitchFamily="18" charset="0"/>
            </a:endParaRPr>
          </a:p>
          <a:p>
            <a:pPr marL="1033463" indent="-457200">
              <a:defRPr/>
            </a:pP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Namun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cara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ini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tidak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menyediakan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cara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untuk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melakukan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nir-penyangkalan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(</a:t>
            </a:r>
            <a:r>
              <a:rPr lang="en-US" sz="2400" i="1" dirty="0">
                <a:solidFill>
                  <a:srgbClr val="070605"/>
                </a:solidFill>
                <a:cs typeface="Times New Roman" pitchFamily="18" charset="0"/>
              </a:rPr>
              <a:t>non-repudiation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). </a:t>
            </a:r>
          </a:p>
          <a:p>
            <a:pPr marL="1033463" indent="-457200">
              <a:defRPr/>
            </a:pPr>
            <a:endParaRPr lang="en-US" sz="2400" dirty="0">
              <a:solidFill>
                <a:srgbClr val="070605"/>
              </a:solidFill>
              <a:cs typeface="Times New Roman" pitchFamily="18" charset="0"/>
            </a:endParaRPr>
          </a:p>
          <a:p>
            <a:pPr marL="1033463" indent="-457200">
              <a:defRPr/>
            </a:pP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Jika Alice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menyangkal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telah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mengirim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kepada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Bob,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maka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Bob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tidak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punya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cara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untuk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membantah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sangkalan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Alice. Alice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dapat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saja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menuduh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bahwa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tersebut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dibuat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oleh Bob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sendiri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karena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hanya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Alice dan Bob yang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mengetahui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untuk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enkripsi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dan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dekripsi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.</a:t>
            </a:r>
          </a:p>
          <a:p>
            <a:pPr marL="1033463" indent="-457200">
              <a:defRPr/>
            </a:pPr>
            <a:endParaRPr lang="en-US" sz="2400" dirty="0">
              <a:solidFill>
                <a:srgbClr val="070605"/>
              </a:solidFill>
              <a:cs typeface="Times New Roman" pitchFamily="18" charset="0"/>
            </a:endParaRPr>
          </a:p>
          <a:p>
            <a:pPr marL="1033463" indent="-457200">
              <a:defRPr/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Kesimpulan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menandatangani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kriptografi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simetri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tidak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dapat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dilakukan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.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08B161EA-FB43-4F7F-BA54-AF6FE6A2D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FF8573-24DD-45D0-94D3-63B4F4A32718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1484B7A4-DE82-405E-A7BE-561A718F2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5435" y="990600"/>
            <a:ext cx="11012556" cy="47244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Agar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kunci-simeteri</a:t>
            </a:r>
            <a:r>
              <a:rPr lang="en-US" altLang="en-US">
                <a:solidFill>
                  <a:srgbClr val="070605"/>
                </a:solidFill>
                <a:cs typeface="Times New Roman" panose="02020603050405020304" pitchFamily="18" charset="0"/>
              </a:rPr>
              <a:t> dapat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mengatasi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masalah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penyangkalan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diperlukan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pihak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ketiga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dipercaya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oleh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Pihak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ketiga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disebut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penengah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arbitrase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).</a:t>
            </a:r>
          </a:p>
          <a:p>
            <a:pPr eaLnBrk="1" hangingPunct="1"/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BB (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Big Brothers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otoritas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arbitrase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dipercaya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oleh Alice dan Bob. </a:t>
            </a:r>
          </a:p>
          <a:p>
            <a:pPr eaLnBrk="1" hangingPunct="1"/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BB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memberikan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rahasia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kepada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Alice dan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rahasia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kepada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Bob. </a:t>
            </a:r>
          </a:p>
          <a:p>
            <a:pPr eaLnBrk="1" hangingPunct="1"/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Alice dan BB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mengetahui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begitu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juga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Bob dan BB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mengetahui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GB" altLang="en-US" sz="2400" dirty="0">
              <a:solidFill>
                <a:srgbClr val="070605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>
            <a:extLst>
              <a:ext uri="{FF2B5EF4-FFF2-40B4-BE49-F238E27FC236}">
                <a16:creationId xmlns:a16="http://schemas.microsoft.com/office/drawing/2014/main" id="{2C4C0D09-423B-432F-8537-669D3264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0DC0B8F-5055-4403-9DD0-4F040438946A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13316" name="Object 4">
            <a:extLst>
              <a:ext uri="{FF2B5EF4-FFF2-40B4-BE49-F238E27FC236}">
                <a16:creationId xmlns:a16="http://schemas.microsoft.com/office/drawing/2014/main" id="{94C456B9-0D22-4F5D-A564-4A18AB62FA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909442"/>
              </p:ext>
            </p:extLst>
          </p:nvPr>
        </p:nvGraphicFramePr>
        <p:xfrm>
          <a:off x="812965" y="462344"/>
          <a:ext cx="10179050" cy="454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5703" imgH="2460178" progId="Word.Document.8">
                  <p:embed/>
                </p:oleObj>
              </mc:Choice>
              <mc:Fallback>
                <p:oleObj name="Document" r:id="rId2" imgW="5485703" imgH="2460178" progId="Word.Document.8">
                  <p:embed/>
                  <p:pic>
                    <p:nvPicPr>
                      <p:cNvPr id="13316" name="Object 4">
                        <a:extLst>
                          <a:ext uri="{FF2B5EF4-FFF2-40B4-BE49-F238E27FC236}">
                            <a16:creationId xmlns:a16="http://schemas.microsoft.com/office/drawing/2014/main" id="{94C456B9-0D22-4F5D-A564-4A18AB62FA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965" y="462344"/>
                        <a:ext cx="10179050" cy="454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>
            <a:extLst>
              <a:ext uri="{FF2B5EF4-FFF2-40B4-BE49-F238E27FC236}">
                <a16:creationId xmlns:a16="http://schemas.microsoft.com/office/drawing/2014/main" id="{06851051-D76E-4CA9-A97C-E21343439E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953440"/>
              </p:ext>
            </p:extLst>
          </p:nvPr>
        </p:nvGraphicFramePr>
        <p:xfrm>
          <a:off x="1304674" y="5101028"/>
          <a:ext cx="9086836" cy="1255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491734" imgH="759714" progId="Word.Document.8">
                  <p:embed/>
                </p:oleObj>
              </mc:Choice>
              <mc:Fallback>
                <p:oleObj name="Document" r:id="rId4" imgW="5491734" imgH="759714" progId="Word.Document.8">
                  <p:embed/>
                  <p:pic>
                    <p:nvPicPr>
                      <p:cNvPr id="13317" name="Object 5">
                        <a:extLst>
                          <a:ext uri="{FF2B5EF4-FFF2-40B4-BE49-F238E27FC236}">
                            <a16:creationId xmlns:a16="http://schemas.microsoft.com/office/drawing/2014/main" id="{06851051-D76E-4CA9-A97C-E21343439E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674" y="5101028"/>
                        <a:ext cx="9086836" cy="12553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5">
            <a:extLst>
              <a:ext uri="{FF2B5EF4-FFF2-40B4-BE49-F238E27FC236}">
                <a16:creationId xmlns:a16="http://schemas.microsoft.com/office/drawing/2014/main" id="{97D86E12-B118-49ED-90E8-7DDB0178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5D5CBF-AACE-4868-B1E4-71C7137A1CBC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3536703-F2F7-4113-8674-4DC7E2D7F3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8261" y="719334"/>
            <a:ext cx="10535477" cy="554790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Jika Alice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menyangkal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telah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mengirim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pernyataan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BB pada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diterima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oleh Bob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menolak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sangkalan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Alice.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 </a:t>
            </a:r>
          </a:p>
          <a:p>
            <a:pPr eaLnBrk="1" hangingPunct="1"/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Bagaimana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BB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tahu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bahwa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Alice dan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bukan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Charlie? </a:t>
            </a:r>
          </a:p>
          <a:p>
            <a:pPr eaLnBrk="1" hangingPunct="1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Karena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hanya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BB dan Alice yang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mengetahui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rahasia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hanya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Alice yang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mengenkripsi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terebut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Kelemahan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pelibatan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pihak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ketiga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penandatanganan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membuatnya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lebih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rumit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praktis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, dan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sangkil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efficient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sehingga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lazim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praktek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dunia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nyata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Solusinya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menandatangani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kunci-publik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seperti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penjelasan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berikut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GB" altLang="en-US" dirty="0">
              <a:solidFill>
                <a:srgbClr val="070605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B7F09F9B-303B-41B3-8191-271BB69A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97E4C4-73BD-4160-9818-65DD71C73CFD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87B304CD-2E9F-4374-ACB3-BCDEDB15DB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2135" y="379250"/>
            <a:ext cx="10167730" cy="6124292"/>
          </a:xfrm>
        </p:spPr>
        <p:txBody>
          <a:bodyPr>
            <a:normAutofit/>
          </a:bodyPr>
          <a:lstStyle/>
          <a:p>
            <a:pPr marL="609600" indent="-609600">
              <a:buFont typeface="Wingdings" panose="05000000000000000000" pitchFamily="2" charset="2"/>
              <a:buAutoNum type="alphaLcPeriod" startAt="2"/>
            </a:pPr>
            <a:r>
              <a:rPr lang="en-US" altLang="en-US" sz="2400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400" b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mengunakan</a:t>
            </a:r>
            <a:r>
              <a:rPr lang="en-US" altLang="en-US" sz="2400" b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sz="2400" b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sz="2400" b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kunci-publik</a:t>
            </a:r>
            <a:endParaRPr lang="en-US" altLang="en-US" sz="2400" b="1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	</a:t>
            </a:r>
          </a:p>
          <a:p>
            <a:pPr marL="914400" indent="-339725"/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Mengenkripsi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publik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mendekripsinya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privat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proses yang normal di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kunci-publik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marL="914400" indent="-339725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914400" indent="-339725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914400" indent="-339725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914400" indent="-339725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914400" indent="-339725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914400" indent="-339725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914400" indent="-339725"/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Namun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mengotentikasi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karena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publik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diketahui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siapapun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. </a:t>
            </a:r>
            <a:endParaRPr lang="en-GB" altLang="en-US" sz="2200" dirty="0">
              <a:solidFill>
                <a:srgbClr val="070605"/>
              </a:solidFill>
            </a:endParaRPr>
          </a:p>
        </p:txBody>
      </p:sp>
      <p:graphicFrame>
        <p:nvGraphicFramePr>
          <p:cNvPr id="15365" name="Object 5">
            <a:extLst>
              <a:ext uri="{FF2B5EF4-FFF2-40B4-BE49-F238E27FC236}">
                <a16:creationId xmlns:a16="http://schemas.microsoft.com/office/drawing/2014/main" id="{6AA0BF3F-C3B2-4C90-A9F2-5280361754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945402"/>
              </p:ext>
            </p:extLst>
          </p:nvPr>
        </p:nvGraphicFramePr>
        <p:xfrm>
          <a:off x="2231920" y="2531500"/>
          <a:ext cx="8751154" cy="2211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946648" imgH="1409319" progId="Visio.Drawing.11">
                  <p:embed/>
                </p:oleObj>
              </mc:Choice>
              <mc:Fallback>
                <p:oleObj name="Visio" r:id="rId2" imgW="5946648" imgH="1409319" progId="Visio.Drawing.11">
                  <p:embed/>
                  <p:pic>
                    <p:nvPicPr>
                      <p:cNvPr id="15365" name="Object 5">
                        <a:extLst>
                          <a:ext uri="{FF2B5EF4-FFF2-40B4-BE49-F238E27FC236}">
                            <a16:creationId xmlns:a16="http://schemas.microsoft.com/office/drawing/2014/main" id="{6AA0BF3F-C3B2-4C90-A9F2-5280361754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920" y="2531500"/>
                        <a:ext cx="8751154" cy="22111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4A091-9253-49D6-899F-E0B2A3496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973" y="586409"/>
            <a:ext cx="10644809" cy="6135066"/>
          </a:xfrm>
        </p:spPr>
        <p:txBody>
          <a:bodyPr>
            <a:normAutofit lnSpcReduction="10000"/>
          </a:bodyPr>
          <a:lstStyle/>
          <a:p>
            <a:pPr marL="393700" indent="-393700">
              <a:defRPr/>
            </a:pP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Oleh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karena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itu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, agar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kriptografi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kunci-publik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dapat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berfungsi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sebagai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tanda-tangan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digital,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maka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prosesnya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dibalik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:</a:t>
            </a:r>
          </a:p>
          <a:p>
            <a:pPr marL="461963" indent="0">
              <a:buNone/>
              <a:defRPr/>
            </a:pP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     -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dienkripsi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privat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pengirim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.</a:t>
            </a:r>
          </a:p>
          <a:p>
            <a:pPr marL="609600" indent="-609600">
              <a:buNone/>
              <a:defRPr/>
            </a:pP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	    -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didekripsi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publik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pengirim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.</a:t>
            </a:r>
          </a:p>
          <a:p>
            <a:pPr marL="609600" indent="-609600">
              <a:buNone/>
              <a:defRPr/>
            </a:pPr>
            <a:r>
              <a:rPr lang="en-US" dirty="0">
                <a:solidFill>
                  <a:srgbClr val="070605"/>
                </a:solidFill>
                <a:cs typeface="Times New Roman" pitchFamily="18" charset="0"/>
              </a:rPr>
              <a:t>	</a:t>
            </a:r>
          </a:p>
          <a:p>
            <a:pPr marL="609600" indent="-609600">
              <a:buNone/>
              <a:defRPr/>
            </a:pPr>
            <a:endParaRPr lang="en-US" dirty="0">
              <a:solidFill>
                <a:srgbClr val="070605"/>
              </a:solidFill>
              <a:cs typeface="Times New Roman" pitchFamily="18" charset="0"/>
            </a:endParaRPr>
          </a:p>
          <a:p>
            <a:pPr marL="609600" indent="-609600">
              <a:buNone/>
              <a:defRPr/>
            </a:pPr>
            <a:endParaRPr lang="en-US" dirty="0">
              <a:solidFill>
                <a:srgbClr val="070605"/>
              </a:solidFill>
              <a:cs typeface="Times New Roman" pitchFamily="18" charset="0"/>
            </a:endParaRPr>
          </a:p>
          <a:p>
            <a:pPr marL="609600" indent="-609600">
              <a:buNone/>
              <a:defRPr/>
            </a:pPr>
            <a:endParaRPr lang="en-US" dirty="0">
              <a:solidFill>
                <a:srgbClr val="070605"/>
              </a:solidFill>
              <a:cs typeface="Times New Roman" pitchFamily="18" charset="0"/>
            </a:endParaRPr>
          </a:p>
          <a:p>
            <a:pPr marL="609600" indent="-609600">
              <a:buNone/>
              <a:defRPr/>
            </a:pPr>
            <a:endParaRPr lang="en-US" dirty="0">
              <a:solidFill>
                <a:srgbClr val="070605"/>
              </a:solidFill>
              <a:cs typeface="Times New Roman" pitchFamily="18" charset="0"/>
            </a:endParaRPr>
          </a:p>
          <a:p>
            <a:pPr marL="393700" indent="-393700">
              <a:defRPr/>
            </a:pP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cara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ini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maka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kerahasiaan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dan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otentikasi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pengirim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keduanya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dicapai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sekaligus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Penerima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dapat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mengotentikasi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pengirim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karena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publik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dan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privat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adalah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berpasangan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Penerima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juga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dapat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melakukan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nir-penyangkalan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jika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pengirim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menyangkal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mengirim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endParaRPr lang="en-US" sz="2400" dirty="0">
              <a:solidFill>
                <a:srgbClr val="070605"/>
              </a:solidFill>
              <a:cs typeface="Times New Roman" pitchFamily="18" charset="0"/>
            </a:endParaRPr>
          </a:p>
          <a:p>
            <a:pPr marL="338138" indent="-338138">
              <a:defRPr/>
            </a:pP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Ide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ini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ditemukan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oleh Diffie dan Hellman.</a:t>
            </a:r>
            <a:endParaRPr lang="en-GB" sz="2400" dirty="0">
              <a:solidFill>
                <a:srgbClr val="070605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6388" name="Slide Number Placeholder 4">
            <a:extLst>
              <a:ext uri="{FF2B5EF4-FFF2-40B4-BE49-F238E27FC236}">
                <a16:creationId xmlns:a16="http://schemas.microsoft.com/office/drawing/2014/main" id="{65B4373E-AC2A-41A4-8FF7-4E6F60E23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597130-EC81-40C8-A1D6-5D06D5ABE0F9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16389" name="Object 5">
            <a:extLst>
              <a:ext uri="{FF2B5EF4-FFF2-40B4-BE49-F238E27FC236}">
                <a16:creationId xmlns:a16="http://schemas.microsoft.com/office/drawing/2014/main" id="{652142C3-BD4C-415D-8DE2-F1D8BAA2C6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36562"/>
              </p:ext>
            </p:extLst>
          </p:nvPr>
        </p:nvGraphicFramePr>
        <p:xfrm>
          <a:off x="1844493" y="2132954"/>
          <a:ext cx="8923768" cy="2254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946648" imgH="1409319" progId="Visio.Drawing.11">
                  <p:embed/>
                </p:oleObj>
              </mc:Choice>
              <mc:Fallback>
                <p:oleObj name="Visio" r:id="rId2" imgW="5946648" imgH="1409319" progId="Visio.Drawing.11">
                  <p:embed/>
                  <p:pic>
                    <p:nvPicPr>
                      <p:cNvPr id="16389" name="Object 5">
                        <a:extLst>
                          <a:ext uri="{FF2B5EF4-FFF2-40B4-BE49-F238E27FC236}">
                            <a16:creationId xmlns:a16="http://schemas.microsoft.com/office/drawing/2014/main" id="{652142C3-BD4C-415D-8DE2-F1D8BAA2C6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493" y="2132954"/>
                        <a:ext cx="8923768" cy="2254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192D635-B01B-4E54-A634-235D4BDAD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554" y="1997492"/>
            <a:ext cx="7253900" cy="40099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9C7F42-EEBA-49F0-AEC2-7C818D92022A}"/>
              </a:ext>
            </a:extLst>
          </p:cNvPr>
          <p:cNvSpPr txBox="1"/>
          <p:nvPr/>
        </p:nvSpPr>
        <p:spPr>
          <a:xfrm>
            <a:off x="3578087" y="6007411"/>
            <a:ext cx="644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https://www.educba.com/digital-signature-cryptography/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470FE-9B7D-4A86-9D79-95502E173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A3B12-5BD8-6510-FE5C-DA26C7958C39}"/>
              </a:ext>
            </a:extLst>
          </p:cNvPr>
          <p:cNvSpPr txBox="1"/>
          <p:nvPr/>
        </p:nvSpPr>
        <p:spPr>
          <a:xfrm>
            <a:off x="1253448" y="519124"/>
            <a:ext cx="9298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Kesimpulan</a:t>
            </a:r>
            <a:r>
              <a:rPr lang="en-US" sz="2400" dirty="0"/>
              <a:t>: Jadi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menandatangani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dienkripsi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privat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pengirim</a:t>
            </a:r>
            <a:r>
              <a:rPr lang="en-US" sz="2400" dirty="0"/>
              <a:t>, </a:t>
            </a:r>
            <a:r>
              <a:rPr lang="en-US" sz="2400" dirty="0" err="1"/>
              <a:t>penerima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mendekripsinya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pengirim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3927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5">
            <a:extLst>
              <a:ext uri="{FF2B5EF4-FFF2-40B4-BE49-F238E27FC236}">
                <a16:creationId xmlns:a16="http://schemas.microsoft.com/office/drawing/2014/main" id="{EF419B66-995F-4730-9D39-927140E43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D29E97-2FBC-40EE-9CFE-BA8AF3E5AB28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4695B02B-A8BB-4E9A-B28F-678792D91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9527" y="363054"/>
            <a:ext cx="10608626" cy="5993296"/>
          </a:xfr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Proses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menandatantangani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signing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oleh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):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sz="2600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SK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)		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Proses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memverifikasi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verification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oleh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):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 		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600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PK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)	</a:t>
            </a:r>
            <a:r>
              <a:rPr lang="en-GB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Keterangan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SK 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=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secret key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privat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PK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public key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publik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E 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=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;	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dekripsi</a:t>
            </a: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;                       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  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=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signature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hasil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) 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Jadi,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mengenkripsi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privat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artinya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menandatangani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Mendekripsi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publik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artinya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memverifikasi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seperti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lagi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dibutuhkan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pihak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penengah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arbitrase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).</a:t>
            </a:r>
            <a:endParaRPr lang="en-GB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>
            <a:extLst>
              <a:ext uri="{FF2B5EF4-FFF2-40B4-BE49-F238E27FC236}">
                <a16:creationId xmlns:a16="http://schemas.microsoft.com/office/drawing/2014/main" id="{67261DE3-879E-425F-9B71-F34111F37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4C9C70-54D4-4974-B464-91B8B65DA956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BFEA77DD-442A-41FD-BFCA-41F9A1D781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968" y="437508"/>
            <a:ext cx="10518913" cy="591884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Beberapa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kunci-publik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menandatangani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mengenkripsinya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asalkan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memenuhi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sifat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	</a:t>
            </a:r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070605"/>
              </a:solidFill>
            </a:endParaRPr>
          </a:p>
          <a:p>
            <a:r>
              <a:rPr lang="en-US" altLang="en-US" sz="2400" dirty="0" err="1">
                <a:solidFill>
                  <a:srgbClr val="070605"/>
                </a:solidFill>
              </a:rPr>
              <a:t>Contoh</a:t>
            </a:r>
            <a:r>
              <a:rPr lang="en-US" altLang="en-US" sz="2400" dirty="0">
                <a:solidFill>
                  <a:srgbClr val="070605"/>
                </a:solidFill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</a:rPr>
              <a:t>algoritma</a:t>
            </a:r>
            <a:r>
              <a:rPr lang="en-US" altLang="en-US" sz="2400" dirty="0">
                <a:solidFill>
                  <a:srgbClr val="070605"/>
                </a:solidFill>
              </a:rPr>
              <a:t> yang </a:t>
            </a:r>
            <a:r>
              <a:rPr lang="en-US" altLang="en-US" sz="2400" dirty="0" err="1">
                <a:solidFill>
                  <a:srgbClr val="070605"/>
                </a:solidFill>
              </a:rPr>
              <a:t>memenuhi</a:t>
            </a:r>
            <a:r>
              <a:rPr lang="en-US" altLang="en-US" sz="2400" dirty="0">
                <a:solidFill>
                  <a:srgbClr val="070605"/>
                </a:solidFill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</a:rPr>
              <a:t>sifat</a:t>
            </a:r>
            <a:r>
              <a:rPr lang="en-US" altLang="en-US" sz="2400" dirty="0">
                <a:solidFill>
                  <a:srgbClr val="070605"/>
                </a:solidFill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</a:rPr>
              <a:t>ini</a:t>
            </a:r>
            <a:r>
              <a:rPr lang="en-US" altLang="en-US" sz="2400" dirty="0">
                <a:solidFill>
                  <a:srgbClr val="070605"/>
                </a:solidFill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</a:rPr>
              <a:t>adalah</a:t>
            </a:r>
            <a:r>
              <a:rPr lang="en-US" altLang="en-US" sz="2400" dirty="0">
                <a:solidFill>
                  <a:srgbClr val="070605"/>
                </a:solidFill>
              </a:rPr>
              <a:t> RSA, </a:t>
            </a:r>
            <a:r>
              <a:rPr lang="en-US" altLang="en-US" sz="2400" dirty="0" err="1">
                <a:solidFill>
                  <a:srgbClr val="070605"/>
                </a:solidFill>
              </a:rPr>
              <a:t>karena</a:t>
            </a:r>
            <a:r>
              <a:rPr lang="en-US" altLang="en-US" sz="2400" dirty="0">
                <a:solidFill>
                  <a:srgbClr val="070605"/>
                </a:solidFill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</a:rPr>
              <a:t>persamaan</a:t>
            </a:r>
            <a:r>
              <a:rPr lang="en-US" altLang="en-US" sz="2400" dirty="0">
                <a:solidFill>
                  <a:srgbClr val="070605"/>
                </a:solidFill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</a:rPr>
              <a:t>enkripsi</a:t>
            </a:r>
            <a:r>
              <a:rPr lang="en-US" altLang="en-US" sz="2400" dirty="0">
                <a:solidFill>
                  <a:srgbClr val="070605"/>
                </a:solidFill>
              </a:rPr>
              <a:t> dan </a:t>
            </a:r>
            <a:r>
              <a:rPr lang="en-US" altLang="en-US" sz="2400" dirty="0" err="1">
                <a:solidFill>
                  <a:srgbClr val="070605"/>
                </a:solidFill>
              </a:rPr>
              <a:t>dekripsi</a:t>
            </a:r>
            <a:r>
              <a:rPr lang="en-US" altLang="en-US" sz="2400" dirty="0">
                <a:solidFill>
                  <a:srgbClr val="070605"/>
                </a:solidFill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</a:rPr>
              <a:t>identik</a:t>
            </a:r>
            <a:r>
              <a:rPr lang="en-US" altLang="en-US" sz="2400" dirty="0">
                <a:solidFill>
                  <a:srgbClr val="070605"/>
                </a:solidFill>
              </a:rPr>
              <a:t> (</a:t>
            </a:r>
            <a:r>
              <a:rPr lang="en-US" altLang="en-US" sz="2400" dirty="0" err="1">
                <a:solidFill>
                  <a:srgbClr val="070605"/>
                </a:solidFill>
              </a:rPr>
              <a:t>dapat</a:t>
            </a:r>
            <a:r>
              <a:rPr lang="en-US" altLang="en-US" sz="2400" dirty="0">
                <a:solidFill>
                  <a:srgbClr val="070605"/>
                </a:solidFill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</a:rPr>
              <a:t>dipertukarkan</a:t>
            </a:r>
            <a:r>
              <a:rPr lang="en-US" altLang="en-US" sz="2400" dirty="0">
                <a:solidFill>
                  <a:srgbClr val="070605"/>
                </a:solidFill>
              </a:rPr>
              <a:t>)</a:t>
            </a:r>
          </a:p>
          <a:p>
            <a:pPr marL="0" indent="0">
              <a:buNone/>
            </a:pPr>
            <a:r>
              <a:rPr lang="en-GB" altLang="en-US" sz="2400" dirty="0">
                <a:solidFill>
                  <a:srgbClr val="070605"/>
                </a:solidFill>
              </a:rPr>
              <a:t>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133F81-5F2B-BDC8-272D-920D1FA07A00}"/>
              </a:ext>
            </a:extLst>
          </p:cNvPr>
          <p:cNvSpPr txBox="1"/>
          <p:nvPr/>
        </p:nvSpPr>
        <p:spPr>
          <a:xfrm>
            <a:off x="1306085" y="4447911"/>
            <a:ext cx="46100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2400" dirty="0" err="1">
                <a:solidFill>
                  <a:srgbClr val="FF0000"/>
                </a:solidFill>
              </a:rPr>
              <a:t>Enkripsi</a:t>
            </a:r>
            <a:r>
              <a:rPr lang="en-GB" altLang="en-US" sz="2400" dirty="0">
                <a:solidFill>
                  <a:srgbClr val="FF0000"/>
                </a:solidFill>
              </a:rPr>
              <a:t>/</a:t>
            </a:r>
            <a:r>
              <a:rPr lang="en-GB" altLang="en-US" sz="2400" dirty="0" err="1">
                <a:solidFill>
                  <a:srgbClr val="FF0000"/>
                </a:solidFill>
              </a:rPr>
              <a:t>dekripsi</a:t>
            </a:r>
            <a:r>
              <a:rPr lang="en-GB" altLang="en-US" sz="2400" dirty="0">
                <a:solidFill>
                  <a:srgbClr val="FF0000"/>
                </a:solidFill>
              </a:rPr>
              <a:t> </a:t>
            </a:r>
            <a:r>
              <a:rPr lang="en-GB" altLang="en-US" sz="2400" dirty="0" err="1">
                <a:solidFill>
                  <a:srgbClr val="FF0000"/>
                </a:solidFill>
              </a:rPr>
              <a:t>biasa</a:t>
            </a:r>
            <a:r>
              <a:rPr lang="en-GB" altLang="en-US" sz="2400" dirty="0">
                <a:solidFill>
                  <a:srgbClr val="FF0000"/>
                </a:solidFill>
              </a:rPr>
              <a:t> </a:t>
            </a:r>
            <a:r>
              <a:rPr lang="en-GB" altLang="en-US" sz="2400" dirty="0" err="1">
                <a:solidFill>
                  <a:srgbClr val="FF0000"/>
                </a:solidFill>
              </a:rPr>
              <a:t>dengan</a:t>
            </a:r>
            <a:r>
              <a:rPr lang="en-GB" altLang="en-US" sz="2400" dirty="0">
                <a:solidFill>
                  <a:srgbClr val="FF0000"/>
                </a:solidFill>
              </a:rPr>
              <a:t> RSA:</a:t>
            </a:r>
          </a:p>
          <a:p>
            <a:r>
              <a:rPr lang="en-GB" sz="2400" dirty="0">
                <a:solidFill>
                  <a:srgbClr val="FF0000"/>
                </a:solidFill>
              </a:rPr>
              <a:t>- </a:t>
            </a:r>
            <a:r>
              <a:rPr lang="en-GB" sz="2400" dirty="0" err="1">
                <a:solidFill>
                  <a:srgbClr val="FF0000"/>
                </a:solidFill>
              </a:rPr>
              <a:t>Enkripsi</a:t>
            </a:r>
            <a:r>
              <a:rPr lang="en-GB" sz="2400" dirty="0">
                <a:solidFill>
                  <a:srgbClr val="FF0000"/>
                </a:solidFill>
              </a:rPr>
              <a:t>: c = m</a:t>
            </a:r>
            <a:r>
              <a:rPr lang="en-GB" sz="2400" baseline="30000" dirty="0">
                <a:solidFill>
                  <a:srgbClr val="FF0000"/>
                </a:solidFill>
              </a:rPr>
              <a:t>e</a:t>
            </a:r>
            <a:r>
              <a:rPr lang="en-GB" sz="2400" dirty="0">
                <a:solidFill>
                  <a:srgbClr val="FF0000"/>
                </a:solidFill>
              </a:rPr>
              <a:t> mod n </a:t>
            </a:r>
          </a:p>
          <a:p>
            <a:r>
              <a:rPr lang="en-GB" sz="2400" dirty="0">
                <a:solidFill>
                  <a:srgbClr val="FF0000"/>
                </a:solidFill>
              </a:rPr>
              <a:t>- </a:t>
            </a:r>
            <a:r>
              <a:rPr lang="en-GB" sz="2400" dirty="0" err="1">
                <a:solidFill>
                  <a:srgbClr val="FF0000"/>
                </a:solidFill>
              </a:rPr>
              <a:t>Dekripsi</a:t>
            </a:r>
            <a:r>
              <a:rPr lang="en-GB" sz="2400" dirty="0">
                <a:solidFill>
                  <a:srgbClr val="FF0000"/>
                </a:solidFill>
              </a:rPr>
              <a:t>: m = c</a:t>
            </a:r>
            <a:r>
              <a:rPr lang="en-GB" sz="2400" baseline="30000" dirty="0">
                <a:solidFill>
                  <a:srgbClr val="FF0000"/>
                </a:solidFill>
              </a:rPr>
              <a:t>d</a:t>
            </a:r>
            <a:r>
              <a:rPr lang="en-GB" sz="2400" dirty="0">
                <a:solidFill>
                  <a:srgbClr val="FF0000"/>
                </a:solidFill>
              </a:rPr>
              <a:t> mod n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5A46EF-81B6-DAF4-147B-4C0B5513B5F0}"/>
              </a:ext>
            </a:extLst>
          </p:cNvPr>
          <p:cNvSpPr txBox="1"/>
          <p:nvPr/>
        </p:nvSpPr>
        <p:spPr>
          <a:xfrm>
            <a:off x="6979409" y="4447911"/>
            <a:ext cx="43384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2400" dirty="0">
                <a:solidFill>
                  <a:srgbClr val="0070C0"/>
                </a:solidFill>
              </a:rPr>
              <a:t>Tanda-</a:t>
            </a:r>
            <a:r>
              <a:rPr lang="en-GB" altLang="en-US" sz="2400" dirty="0" err="1">
                <a:solidFill>
                  <a:srgbClr val="0070C0"/>
                </a:solidFill>
              </a:rPr>
              <a:t>tangan</a:t>
            </a:r>
            <a:r>
              <a:rPr lang="en-GB" altLang="en-US" sz="2400" dirty="0">
                <a:solidFill>
                  <a:srgbClr val="0070C0"/>
                </a:solidFill>
              </a:rPr>
              <a:t> digital </a:t>
            </a:r>
            <a:r>
              <a:rPr lang="en-GB" altLang="en-US" sz="2400" dirty="0" err="1">
                <a:solidFill>
                  <a:srgbClr val="0070C0"/>
                </a:solidFill>
              </a:rPr>
              <a:t>dengan</a:t>
            </a:r>
            <a:r>
              <a:rPr lang="en-GB" altLang="en-US" sz="2400" dirty="0">
                <a:solidFill>
                  <a:srgbClr val="0070C0"/>
                </a:solidFill>
              </a:rPr>
              <a:t> RSA:</a:t>
            </a:r>
          </a:p>
          <a:p>
            <a:r>
              <a:rPr lang="en-GB" sz="2400" dirty="0">
                <a:solidFill>
                  <a:srgbClr val="0070C0"/>
                </a:solidFill>
              </a:rPr>
              <a:t>- Signing: c = m</a:t>
            </a:r>
            <a:r>
              <a:rPr lang="en-GB" sz="2400" baseline="30000" dirty="0">
                <a:solidFill>
                  <a:srgbClr val="0070C0"/>
                </a:solidFill>
              </a:rPr>
              <a:t>d</a:t>
            </a:r>
            <a:r>
              <a:rPr lang="en-GB" sz="2400" dirty="0">
                <a:solidFill>
                  <a:srgbClr val="0070C0"/>
                </a:solidFill>
              </a:rPr>
              <a:t> mod n </a:t>
            </a:r>
          </a:p>
          <a:p>
            <a:r>
              <a:rPr lang="en-GB" sz="2400" dirty="0">
                <a:solidFill>
                  <a:srgbClr val="0070C0"/>
                </a:solidFill>
              </a:rPr>
              <a:t>- Verification: m = </a:t>
            </a:r>
            <a:r>
              <a:rPr lang="en-GB" sz="2400" dirty="0" err="1">
                <a:solidFill>
                  <a:srgbClr val="0070C0"/>
                </a:solidFill>
              </a:rPr>
              <a:t>c</a:t>
            </a:r>
            <a:r>
              <a:rPr lang="en-GB" sz="2400" baseline="30000" dirty="0" err="1">
                <a:solidFill>
                  <a:srgbClr val="0070C0"/>
                </a:solidFill>
              </a:rPr>
              <a:t>e</a:t>
            </a:r>
            <a:r>
              <a:rPr lang="en-GB" sz="2400" dirty="0">
                <a:solidFill>
                  <a:srgbClr val="0070C0"/>
                </a:solidFill>
              </a:rPr>
              <a:t> mod n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D9759F-07E1-29C6-C2AA-9EB43A7CDA64}"/>
              </a:ext>
            </a:extLst>
          </p:cNvPr>
          <p:cNvSpPr txBox="1"/>
          <p:nvPr/>
        </p:nvSpPr>
        <p:spPr>
          <a:xfrm>
            <a:off x="2720083" y="1382143"/>
            <a:ext cx="6097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i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400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SK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sz="2400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PK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)) = 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dan  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400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PK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sz="2400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SK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)) = 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, 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045CD-E0FC-5899-A490-3613460F51B4}"/>
              </a:ext>
            </a:extLst>
          </p:cNvPr>
          <p:cNvSpPr txBox="1"/>
          <p:nvPr/>
        </p:nvSpPr>
        <p:spPr>
          <a:xfrm>
            <a:off x="1404991" y="2113073"/>
            <a:ext cx="89719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Keterangan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: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sz="2000" i="1" dirty="0">
                <a:solidFill>
                  <a:srgbClr val="070605"/>
                </a:solidFill>
                <a:cs typeface="Times New Roman" panose="02020603050405020304" pitchFamily="18" charset="0"/>
              </a:rPr>
              <a:t>PK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publik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;	</a:t>
            </a:r>
            <a:r>
              <a:rPr lang="en-US" altLang="en-US" sz="2000" i="1" dirty="0">
                <a:solidFill>
                  <a:srgbClr val="070605"/>
                </a:solidFill>
                <a:cs typeface="Times New Roman" panose="02020603050405020304" pitchFamily="18" charset="0"/>
              </a:rPr>
              <a:t>SK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privat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000" i="1" dirty="0">
                <a:solidFill>
                  <a:srgbClr val="070605"/>
                </a:solidFill>
                <a:cs typeface="Times New Roman" panose="02020603050405020304" pitchFamily="18" charset="0"/>
              </a:rPr>
              <a:t>secret key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).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i="1" dirty="0">
                <a:solidFill>
                  <a:srgbClr val="070605"/>
                </a:solidFill>
                <a:cs typeface="Times New Roman" panose="02020603050405020304" pitchFamily="18" charset="0"/>
              </a:rPr>
              <a:t>		E 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= </a:t>
            </a: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; </a:t>
            </a:r>
            <a:r>
              <a:rPr lang="en-US" altLang="en-US" sz="2000" i="1" dirty="0">
                <a:solidFill>
                  <a:srgbClr val="070605"/>
                </a:solidFill>
                <a:cs typeface="Times New Roman" panose="02020603050405020304" pitchFamily="18" charset="0"/>
              </a:rPr>
              <a:t>	D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; </a:t>
            </a:r>
            <a:r>
              <a:rPr lang="en-US" altLang="en-US" sz="2000" dirty="0">
                <a:solidFill>
                  <a:srgbClr val="070605"/>
                </a:solidFill>
              </a:rPr>
              <a:t>	</a:t>
            </a:r>
            <a:r>
              <a:rPr lang="en-US" altLang="en-US" sz="2000" i="1" dirty="0">
                <a:solidFill>
                  <a:srgbClr val="070605"/>
                </a:solidFill>
              </a:rPr>
              <a:t>M</a:t>
            </a:r>
            <a:r>
              <a:rPr lang="en-US" altLang="en-US" sz="2000" dirty="0">
                <a:solidFill>
                  <a:srgbClr val="070605"/>
                </a:solidFill>
              </a:rPr>
              <a:t> = </a:t>
            </a:r>
            <a:r>
              <a:rPr lang="en-US" altLang="en-US" sz="2000" dirty="0" err="1">
                <a:solidFill>
                  <a:srgbClr val="070605"/>
                </a:solidFill>
              </a:rPr>
              <a:t>pesan</a:t>
            </a:r>
            <a:endParaRPr lang="en-US" altLang="en-US" sz="2000" dirty="0">
              <a:solidFill>
                <a:srgbClr val="070605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1C01A5-AA5F-1DFF-CFBC-1E7D0596B690}"/>
              </a:ext>
            </a:extLst>
          </p:cNvPr>
          <p:cNvSpPr/>
          <p:nvPr/>
        </p:nvSpPr>
        <p:spPr>
          <a:xfrm>
            <a:off x="1232899" y="4447911"/>
            <a:ext cx="4863101" cy="12003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2D2597-E60C-9FB5-A803-5E477470B504}"/>
              </a:ext>
            </a:extLst>
          </p:cNvPr>
          <p:cNvSpPr/>
          <p:nvPr/>
        </p:nvSpPr>
        <p:spPr>
          <a:xfrm>
            <a:off x="6728841" y="4471257"/>
            <a:ext cx="4863101" cy="12003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id="{350941F9-3081-4661-B093-1314B865C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BA03BA2-906D-449B-AFD1-384EEE3D2746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E2BA20A4-458A-483E-A563-68DBA3775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Tanda-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tangan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Digital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Menggunakan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Kombinasi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Kriptografi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kunci-publik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dan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Fungsi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>
                <a:latin typeface="+mn-lt"/>
                <a:cs typeface="Times New Roman" panose="02020603050405020304" pitchFamily="18" charset="0"/>
              </a:rPr>
              <a:t>Hash</a:t>
            </a:r>
            <a:endParaRPr lang="en-GB" altLang="en-US" sz="3200" b="1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354E364F-9928-4185-823D-6956E4CCC6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Menandatangani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mengenkripsinya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kunci-publik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selalu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memberikan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dua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berbeda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: (1)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kerahasiaan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dan (2)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otentikasi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Pada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beberapa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kasus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seringkali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otentikasi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diperlukan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tetapi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kerahasiaan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perlu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Maksudnya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perlu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dienkripsi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karena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rahasia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sebab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dibutuhkan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hanya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keotentikan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saja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err="1">
                <a:solidFill>
                  <a:srgbClr val="070605"/>
                </a:solidFill>
              </a:rPr>
              <a:t>Kombinasi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</a:rPr>
              <a:t>algoritma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</a:rPr>
              <a:t>kunci-publik</a:t>
            </a:r>
            <a:r>
              <a:rPr lang="en-US" altLang="en-US" sz="2600" dirty="0">
                <a:solidFill>
                  <a:srgbClr val="070605"/>
                </a:solidFill>
              </a:rPr>
              <a:t> dan </a:t>
            </a:r>
            <a:r>
              <a:rPr lang="en-US" altLang="en-US" sz="2600" dirty="0" err="1">
                <a:solidFill>
                  <a:srgbClr val="070605"/>
                </a:solidFill>
              </a:rPr>
              <a:t>fungsi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i="1" dirty="0">
                <a:solidFill>
                  <a:srgbClr val="070605"/>
                </a:solidFill>
              </a:rPr>
              <a:t>hash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</a:rPr>
              <a:t>dapat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</a:rPr>
              <a:t>digunakan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</a:rPr>
              <a:t>untuk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</a:rPr>
              <a:t>kasus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</a:rPr>
              <a:t>seperti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</a:rPr>
              <a:t>ini</a:t>
            </a:r>
            <a:r>
              <a:rPr lang="en-US" altLang="en-US" sz="2600" dirty="0">
                <a:solidFill>
                  <a:srgbClr val="070605"/>
                </a:solidFill>
              </a:rPr>
              <a:t>.</a:t>
            </a:r>
            <a:endParaRPr lang="en-GB" altLang="en-US" sz="2600" dirty="0">
              <a:solidFill>
                <a:srgbClr val="070605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5">
            <a:extLst>
              <a:ext uri="{FF2B5EF4-FFF2-40B4-BE49-F238E27FC236}">
                <a16:creationId xmlns:a16="http://schemas.microsoft.com/office/drawing/2014/main" id="{3BCD86CD-DBCB-4592-B066-5E3880ECA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90FE04-5D56-4C83-BCC8-07F5DB18BAB1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FDC7A910-A375-45A9-8210-CE4DFD741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Review materi awal</a:t>
            </a:r>
            <a:endParaRPr lang="en-GB" altLang="en-US"/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CA987A26-AEC3-4888-B6E0-51500DF13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70605"/>
                </a:solidFill>
              </a:rPr>
              <a:t>Ingat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kembali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empat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layanan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keamanan</a:t>
            </a:r>
            <a:r>
              <a:rPr lang="en-US" altLang="en-US" dirty="0">
                <a:solidFill>
                  <a:srgbClr val="070605"/>
                </a:solidFill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</a:rPr>
              <a:t>disediakan</a:t>
            </a:r>
            <a:r>
              <a:rPr lang="en-US" altLang="en-US" dirty="0">
                <a:solidFill>
                  <a:srgbClr val="070605"/>
                </a:solidFill>
              </a:rPr>
              <a:t> oleh </a:t>
            </a:r>
            <a:r>
              <a:rPr lang="en-US" altLang="en-US" dirty="0" err="1">
                <a:solidFill>
                  <a:srgbClr val="070605"/>
                </a:solidFill>
              </a:rPr>
              <a:t>kriptografi</a:t>
            </a:r>
            <a:r>
              <a:rPr lang="en-US" altLang="en-US" dirty="0">
                <a:solidFill>
                  <a:srgbClr val="070605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70605"/>
                </a:solidFill>
              </a:rPr>
              <a:t>	1.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Kerahasiaan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confidentiality/secrecy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	2.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Keaslian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data integrity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  3.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Otentikasi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authentication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	4. Anti-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penyangkalan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nonrepudiation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70605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70605"/>
                </a:solidFill>
              </a:rPr>
              <a:t>Layanan</a:t>
            </a:r>
            <a:r>
              <a:rPr lang="en-US" altLang="en-US" dirty="0">
                <a:solidFill>
                  <a:srgbClr val="070605"/>
                </a:solidFill>
              </a:rPr>
              <a:t> 1 </a:t>
            </a:r>
            <a:r>
              <a:rPr lang="en-US" altLang="en-US" dirty="0" err="1">
                <a:solidFill>
                  <a:srgbClr val="070605"/>
                </a:solidFill>
              </a:rPr>
              <a:t>dilakukan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dengan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mengenkripsi</a:t>
            </a:r>
            <a:r>
              <a:rPr lang="en-US" altLang="en-US" dirty="0">
                <a:solidFill>
                  <a:srgbClr val="070605"/>
                </a:solidFill>
              </a:rPr>
              <a:t>/</a:t>
            </a:r>
            <a:r>
              <a:rPr lang="en-US" altLang="en-US" dirty="0" err="1">
                <a:solidFill>
                  <a:srgbClr val="070605"/>
                </a:solidFill>
              </a:rPr>
              <a:t>dekripsi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pesan</a:t>
            </a:r>
            <a:endParaRPr lang="en-US" altLang="en-US" dirty="0">
              <a:solidFill>
                <a:srgbClr val="070605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70605"/>
                </a:solidFill>
              </a:rPr>
              <a:t>Layanan</a:t>
            </a:r>
            <a:r>
              <a:rPr lang="en-US" altLang="en-US" dirty="0">
                <a:solidFill>
                  <a:srgbClr val="070605"/>
                </a:solidFill>
              </a:rPr>
              <a:t> 2 </a:t>
            </a:r>
            <a:r>
              <a:rPr lang="en-US" altLang="en-US" dirty="0" err="1">
                <a:solidFill>
                  <a:srgbClr val="070605"/>
                </a:solidFill>
              </a:rPr>
              <a:t>dilakukan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dengan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fungsi</a:t>
            </a:r>
            <a:r>
              <a:rPr lang="en-US" altLang="en-US" dirty="0">
                <a:solidFill>
                  <a:srgbClr val="070605"/>
                </a:solidFill>
              </a:rPr>
              <a:t> hash dan MAC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70605"/>
                </a:solidFill>
              </a:rPr>
              <a:t>Layanan</a:t>
            </a:r>
            <a:r>
              <a:rPr lang="en-US" altLang="en-US" dirty="0">
                <a:solidFill>
                  <a:srgbClr val="070605"/>
                </a:solidFill>
              </a:rPr>
              <a:t> 3 </a:t>
            </a:r>
            <a:r>
              <a:rPr lang="en-US" altLang="en-US" dirty="0" err="1">
                <a:solidFill>
                  <a:srgbClr val="070605"/>
                </a:solidFill>
              </a:rPr>
              <a:t>dilakukan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dengan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menggunakan</a:t>
            </a:r>
            <a:r>
              <a:rPr lang="en-US" altLang="en-US" dirty="0">
                <a:solidFill>
                  <a:srgbClr val="070605"/>
                </a:solidFill>
              </a:rPr>
              <a:t> MAC dan </a:t>
            </a:r>
            <a:r>
              <a:rPr lang="en-US" altLang="en-US" dirty="0" err="1">
                <a:solidFill>
                  <a:srgbClr val="070605"/>
                </a:solidFill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</a:rPr>
              <a:t> digital (</a:t>
            </a:r>
            <a:r>
              <a:rPr lang="en-US" altLang="en-US" i="1" dirty="0">
                <a:solidFill>
                  <a:srgbClr val="070605"/>
                </a:solidFill>
              </a:rPr>
              <a:t>digital signature</a:t>
            </a:r>
            <a:r>
              <a:rPr lang="en-US" altLang="en-US" dirty="0">
                <a:solidFill>
                  <a:srgbClr val="070605"/>
                </a:solidFill>
              </a:rPr>
              <a:t>).</a:t>
            </a:r>
          </a:p>
          <a:p>
            <a:r>
              <a:rPr lang="en-US" altLang="en-US" dirty="0" err="1">
                <a:solidFill>
                  <a:srgbClr val="070605"/>
                </a:solidFill>
              </a:rPr>
              <a:t>Layanan</a:t>
            </a:r>
            <a:r>
              <a:rPr lang="en-US" altLang="en-US" dirty="0">
                <a:solidFill>
                  <a:srgbClr val="070605"/>
                </a:solidFill>
              </a:rPr>
              <a:t> 4 </a:t>
            </a:r>
            <a:r>
              <a:rPr lang="en-US" altLang="en-US" dirty="0" err="1">
                <a:solidFill>
                  <a:srgbClr val="070605"/>
                </a:solidFill>
              </a:rPr>
              <a:t>dilakukan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dengan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menggunakan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</a:rPr>
              <a:t> digital (</a:t>
            </a:r>
            <a:r>
              <a:rPr lang="en-US" altLang="en-US" i="1" dirty="0">
                <a:solidFill>
                  <a:srgbClr val="070605"/>
                </a:solidFill>
              </a:rPr>
              <a:t>digital signature</a:t>
            </a:r>
            <a:r>
              <a:rPr lang="en-US" altLang="en-US" dirty="0">
                <a:solidFill>
                  <a:srgbClr val="070605"/>
                </a:solidFill>
              </a:rPr>
              <a:t>).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>
              <a:solidFill>
                <a:srgbClr val="070605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A1461DB6-1BEF-419B-BF21-5E3E76CB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C7D6B4-63E1-4F68-9CD5-A9FBF3019C34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21508" name="Object 4">
            <a:extLst>
              <a:ext uri="{FF2B5EF4-FFF2-40B4-BE49-F238E27FC236}">
                <a16:creationId xmlns:a16="http://schemas.microsoft.com/office/drawing/2014/main" id="{E72F858A-6600-4507-A982-AB9B9D4614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681075"/>
              </p:ext>
            </p:extLst>
          </p:nvPr>
        </p:nvGraphicFramePr>
        <p:xfrm>
          <a:off x="425637" y="132373"/>
          <a:ext cx="10692183" cy="621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187184" imgH="4171950" progId="Visio.Drawing.5">
                  <p:embed/>
                </p:oleObj>
              </mc:Choice>
              <mc:Fallback>
                <p:oleObj name="VISIO" r:id="rId2" imgW="7187184" imgH="4171950" progId="Visio.Drawing.5">
                  <p:embed/>
                  <p:pic>
                    <p:nvPicPr>
                      <p:cNvPr id="21508" name="Object 4">
                        <a:extLst>
                          <a:ext uri="{FF2B5EF4-FFF2-40B4-BE49-F238E27FC236}">
                            <a16:creationId xmlns:a16="http://schemas.microsoft.com/office/drawing/2014/main" id="{E72F858A-6600-4507-A982-AB9B9D4614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37" y="132373"/>
                        <a:ext cx="10692183" cy="621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DB9B99B-D9EA-4C29-8102-7A3273360FAF}"/>
              </a:ext>
            </a:extLst>
          </p:cNvPr>
          <p:cNvSpPr/>
          <p:nvPr/>
        </p:nvSpPr>
        <p:spPr bwMode="auto">
          <a:xfrm>
            <a:off x="234533" y="4278616"/>
            <a:ext cx="882659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latin typeface="Times New Roman" pitchFamily="18" charset="0"/>
              </a:rPr>
              <a:t>Private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latin typeface="Times New Roman" pitchFamily="18" charset="0"/>
              </a:rPr>
              <a:t> Key Alice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B68707-EADC-93CB-F578-C5D205F55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47335" cy="1668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0687DA-8D47-134D-CC8D-C2A13E375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4665" y="-85041"/>
            <a:ext cx="1247335" cy="16221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083966-D086-19B3-189C-93D5AB608B06}"/>
              </a:ext>
            </a:extLst>
          </p:cNvPr>
          <p:cNvSpPr/>
          <p:nvPr/>
        </p:nvSpPr>
        <p:spPr bwMode="auto">
          <a:xfrm>
            <a:off x="5330398" y="4048257"/>
            <a:ext cx="882659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latin typeface="Times New Roman" pitchFamily="18" charset="0"/>
              </a:rPr>
              <a:t>Public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latin typeface="Times New Roman" pitchFamily="18" charset="0"/>
              </a:rPr>
              <a:t> Key Alice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A228B7-B290-2FB7-8DCF-0050A8797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45B90E2-5C56-4C2B-F7A5-E34F27994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51" y="769685"/>
            <a:ext cx="8018517" cy="46756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0B4A2A-0680-B9EC-82D2-A6806435CCB7}"/>
              </a:ext>
            </a:extLst>
          </p:cNvPr>
          <p:cNvSpPr txBox="1"/>
          <p:nvPr/>
        </p:nvSpPr>
        <p:spPr>
          <a:xfrm>
            <a:off x="4520776" y="5903649"/>
            <a:ext cx="683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https://www.gatevidyalay.com/how-digital-signature-works-algorithm/</a:t>
            </a:r>
          </a:p>
        </p:txBody>
      </p:sp>
    </p:spTree>
    <p:extLst>
      <p:ext uri="{BB962C8B-B14F-4D97-AF65-F5344CB8AC3E}">
        <p14:creationId xmlns:p14="http://schemas.microsoft.com/office/powerpoint/2010/main" val="3129482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985495-6EF1-569F-70DE-A73EC2F2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DECECBD-05B8-7062-1137-8D1A23623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75" y="231775"/>
            <a:ext cx="5913234" cy="59224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D0ED9A-5957-03BD-CE92-DF454461C037}"/>
              </a:ext>
            </a:extLst>
          </p:cNvPr>
          <p:cNvSpPr txBox="1"/>
          <p:nvPr/>
        </p:nvSpPr>
        <p:spPr>
          <a:xfrm>
            <a:off x="164889" y="6441559"/>
            <a:ext cx="683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https://www.gatevidyalay.com/how-digital-signature-works-algorithm/</a:t>
            </a:r>
          </a:p>
        </p:txBody>
      </p:sp>
    </p:spTree>
    <p:extLst>
      <p:ext uri="{BB962C8B-B14F-4D97-AF65-F5344CB8AC3E}">
        <p14:creationId xmlns:p14="http://schemas.microsoft.com/office/powerpoint/2010/main" val="2037904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5">
            <a:extLst>
              <a:ext uri="{FF2B5EF4-FFF2-40B4-BE49-F238E27FC236}">
                <a16:creationId xmlns:a16="http://schemas.microsoft.com/office/drawing/2014/main" id="{1B8A74CE-3310-4B9A-9F55-339AE276F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BE326E-02BC-4B98-9049-5E3317DE630B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EF4BE602-850C-4537-8DF2-F1841CA9EE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4910" y="914400"/>
            <a:ext cx="10720552" cy="54864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Dua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signature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luas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RSA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i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ElGamal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 Signature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Pada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RSA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identik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sehingga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proses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signature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verifikasi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juga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identik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Sedangkan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ElGamal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signatute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 </a:t>
            </a:r>
          </a:p>
          <a:p>
            <a:pPr eaLnBrk="1" hangingPunct="1"/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Selain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RSA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terdapat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dikhususkan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digital,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Digital Signature Algorithm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(DSA),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merupakan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bakuan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standard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Digital </a:t>
            </a:r>
            <a:r>
              <a:rPr lang="en-US" altLang="en-US" i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Dignature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 Standard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(DSS). </a:t>
            </a:r>
          </a:p>
          <a:p>
            <a:pPr eaLnBrk="1" hangingPunct="1"/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Pada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DSA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signature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verifikasi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berbeda</a:t>
            </a:r>
            <a:endParaRPr lang="en-GB" altLang="en-US" dirty="0">
              <a:solidFill>
                <a:srgbClr val="070605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5">
            <a:extLst>
              <a:ext uri="{FF2B5EF4-FFF2-40B4-BE49-F238E27FC236}">
                <a16:creationId xmlns:a16="http://schemas.microsoft.com/office/drawing/2014/main" id="{F87661C6-1F67-4A69-9A31-C3DF25B21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DAE45A-783B-4AA4-B6E6-85EB11815D33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B285F03-9375-41C0-B57D-99C3936E82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3986" y="838200"/>
            <a:ext cx="10859814" cy="537845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en-US" sz="3200" b="1" dirty="0">
                <a:solidFill>
                  <a:srgbClr val="070605"/>
                </a:solidFill>
              </a:rPr>
              <a:t>Tanda-</a:t>
            </a:r>
            <a:r>
              <a:rPr lang="en-US" altLang="en-US" sz="3200" b="1" dirty="0" err="1">
                <a:solidFill>
                  <a:srgbClr val="070605"/>
                </a:solidFill>
              </a:rPr>
              <a:t>tangan</a:t>
            </a:r>
            <a:r>
              <a:rPr lang="en-US" altLang="en-US" sz="3200" b="1" dirty="0">
                <a:solidFill>
                  <a:srgbClr val="070605"/>
                </a:solidFill>
              </a:rPr>
              <a:t> digital </a:t>
            </a:r>
            <a:r>
              <a:rPr lang="en-US" altLang="en-US" sz="3200" b="1" dirty="0" err="1">
                <a:solidFill>
                  <a:srgbClr val="070605"/>
                </a:solidFill>
              </a:rPr>
              <a:t>dengan</a:t>
            </a:r>
            <a:r>
              <a:rPr lang="en-US" altLang="en-US" sz="3200" b="1" dirty="0">
                <a:solidFill>
                  <a:srgbClr val="070605"/>
                </a:solidFill>
              </a:rPr>
              <a:t> </a:t>
            </a:r>
            <a:r>
              <a:rPr lang="en-US" altLang="en-US" sz="3200" b="1" dirty="0" err="1">
                <a:solidFill>
                  <a:srgbClr val="070605"/>
                </a:solidFill>
              </a:rPr>
              <a:t>algoritma</a:t>
            </a:r>
            <a:r>
              <a:rPr lang="en-US" altLang="en-US" sz="3200" b="1" dirty="0">
                <a:solidFill>
                  <a:srgbClr val="070605"/>
                </a:solidFill>
              </a:rPr>
              <a:t> RSA</a:t>
            </a:r>
          </a:p>
          <a:p>
            <a:pPr marL="0" indent="0">
              <a:buNone/>
            </a:pPr>
            <a:endParaRPr lang="en-US" altLang="en-US" sz="2400" b="1" dirty="0">
              <a:solidFill>
                <a:srgbClr val="070605"/>
              </a:solidFill>
            </a:endParaRPr>
          </a:p>
          <a:p>
            <a:pPr marL="0" indent="0">
              <a:buNone/>
            </a:pPr>
            <a:r>
              <a:rPr lang="en-US" altLang="en-US" sz="2400" b="1" dirty="0" err="1">
                <a:solidFill>
                  <a:srgbClr val="070605"/>
                </a:solidFill>
              </a:rPr>
              <a:t>Langkah-langkah</a:t>
            </a:r>
            <a:r>
              <a:rPr lang="en-US" altLang="en-US" sz="2400" b="1" dirty="0">
                <a:solidFill>
                  <a:srgbClr val="070605"/>
                </a:solidFill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</a:rPr>
              <a:t>pemberian</a:t>
            </a:r>
            <a:r>
              <a:rPr lang="en-US" altLang="en-US" sz="2400" b="1" dirty="0">
                <a:solidFill>
                  <a:srgbClr val="070605"/>
                </a:solidFill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</a:rPr>
              <a:t>tanda-tangan</a:t>
            </a:r>
            <a:r>
              <a:rPr lang="en-US" altLang="en-US" sz="2400" b="1" dirty="0">
                <a:solidFill>
                  <a:srgbClr val="070605"/>
                </a:solidFill>
              </a:rPr>
              <a:t> (</a:t>
            </a:r>
            <a:r>
              <a:rPr lang="en-US" altLang="en-US" sz="2400" b="1" i="1" dirty="0">
                <a:solidFill>
                  <a:srgbClr val="070605"/>
                </a:solidFill>
              </a:rPr>
              <a:t>signing</a:t>
            </a:r>
            <a:r>
              <a:rPr lang="en-US" altLang="en-US" sz="2400" b="1" dirty="0">
                <a:solidFill>
                  <a:srgbClr val="070605"/>
                </a:solidFill>
              </a:rPr>
              <a:t>)</a:t>
            </a:r>
          </a:p>
          <a:p>
            <a:pPr marL="533400" indent="-533400" algn="just">
              <a:buNone/>
            </a:pPr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533400" indent="-533400" algn="just">
              <a:buFont typeface="Wingdings" panose="05000000000000000000" pitchFamily="2" charset="2"/>
              <a:buAutoNum type="arabicPeriod"/>
            </a:pP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menghitung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nilai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hash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M: </a:t>
            </a:r>
          </a:p>
          <a:p>
            <a:pPr marL="0" indent="0" algn="just"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)</a:t>
            </a:r>
          </a:p>
          <a:p>
            <a:pPr marL="533400" indent="-533400" algn="just">
              <a:buFont typeface="+mj-lt"/>
              <a:buAutoNum type="arabicPeriod" startAt="2"/>
            </a:pP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533400" indent="-533400" algn="just">
              <a:buFont typeface="+mj-lt"/>
              <a:buAutoNum type="arabicPeriod" startAt="2"/>
            </a:pP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mengenkripsi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privatnya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(SK)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persamaan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RSA,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hasilnya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signature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:</a:t>
            </a:r>
          </a:p>
          <a:p>
            <a:pPr marL="533400" indent="-533400"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			S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 </a:t>
            </a:r>
            <a:r>
              <a:rPr lang="en-US" altLang="en-US" sz="2600" i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600" i="1" baseline="30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SK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mod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n                       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modulus,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i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pq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).</a:t>
            </a:r>
          </a:p>
          <a:p>
            <a:pPr marL="533400" indent="-533400">
              <a:buFont typeface="Wingdings" panose="05000000000000000000" pitchFamily="2" charset="2"/>
              <a:buAutoNum type="arabicPeriod" startAt="3"/>
            </a:pP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533400" indent="-533400">
              <a:buFont typeface="Wingdings" panose="05000000000000000000" pitchFamily="2" charset="2"/>
              <a:buAutoNum type="arabicPeriod" startAt="3"/>
            </a:pP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mentransmisikan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 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5">
            <a:extLst>
              <a:ext uri="{FF2B5EF4-FFF2-40B4-BE49-F238E27FC236}">
                <a16:creationId xmlns:a16="http://schemas.microsoft.com/office/drawing/2014/main" id="{67FAFA19-1E58-4FF8-A65C-FD319D77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49F5D75-B853-4998-AAA0-D7B956362FC6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27D467B4-F123-4F37-B5E5-20A9E2BCF0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5517" y="599090"/>
            <a:ext cx="10930759" cy="5617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b="1" dirty="0" err="1">
                <a:solidFill>
                  <a:srgbClr val="070605"/>
                </a:solidFill>
              </a:rPr>
              <a:t>Langkah-langkah</a:t>
            </a:r>
            <a:r>
              <a:rPr lang="en-US" altLang="en-US" sz="2400" b="1" dirty="0">
                <a:solidFill>
                  <a:srgbClr val="070605"/>
                </a:solidFill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</a:rPr>
              <a:t>verifikasi</a:t>
            </a:r>
            <a:r>
              <a:rPr lang="en-US" altLang="en-US" sz="2400" b="1" dirty="0">
                <a:solidFill>
                  <a:srgbClr val="070605"/>
                </a:solidFill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</a:rPr>
              <a:t>tanda-tangan</a:t>
            </a:r>
            <a:r>
              <a:rPr lang="en-US" altLang="en-US" sz="2400" b="1" dirty="0">
                <a:solidFill>
                  <a:srgbClr val="070605"/>
                </a:solidFill>
              </a:rPr>
              <a:t> (</a:t>
            </a:r>
            <a:r>
              <a:rPr lang="en-US" altLang="en-US" sz="2400" b="1" i="1" dirty="0">
                <a:solidFill>
                  <a:srgbClr val="070605"/>
                </a:solidFill>
              </a:rPr>
              <a:t>verifying</a:t>
            </a:r>
            <a:r>
              <a:rPr lang="en-US" altLang="en-US" sz="2400" b="1" dirty="0">
                <a:solidFill>
                  <a:srgbClr val="070605"/>
                </a:solidFill>
              </a:rPr>
              <a:t>)</a:t>
            </a:r>
          </a:p>
          <a:p>
            <a:pPr marL="533400" indent="-533400" algn="just">
              <a:buFont typeface="Wingdings" panose="05000000000000000000" pitchFamily="2" charset="2"/>
              <a:buAutoNum type="arabicPeriod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menghitung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nilai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hash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diterima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 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</a:t>
            </a:r>
          </a:p>
          <a:p>
            <a:pPr marL="533400" indent="-533400" algn="just">
              <a:buFont typeface="+mj-lt"/>
              <a:buAutoNum type="arabicPeriod" startAt="2"/>
            </a:pPr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533400" indent="-533400" algn="just">
              <a:buFont typeface="+mj-lt"/>
              <a:buAutoNum type="arabicPeriod" startAt="2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melakukan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terhadap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publik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(PK)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persamaan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RSA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:</a:t>
            </a:r>
          </a:p>
          <a:p>
            <a:pPr marL="533400" indent="-533400"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			h’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= 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i="1" baseline="30000" dirty="0">
                <a:solidFill>
                  <a:srgbClr val="070605"/>
                </a:solidFill>
                <a:cs typeface="Times New Roman" panose="02020603050405020304" pitchFamily="18" charset="0"/>
              </a:rPr>
              <a:t>PK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mod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n</a:t>
            </a:r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533400" indent="-533400"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 	</a:t>
            </a:r>
          </a:p>
          <a:p>
            <a:pPr marL="533400" indent="-533400">
              <a:buFont typeface="Wingdings" panose="05000000000000000000" pitchFamily="2" charset="2"/>
              <a:buAutoNum type="arabicPeriod" startAt="3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membandingkan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h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’.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’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otentik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otentik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sehingga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dianggap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asli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lagi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pengirimnya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633FB7-7ED8-4406-B445-61EEE4386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687" y="376256"/>
            <a:ext cx="7172325" cy="2076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D49F2E-0953-4227-A2EB-2E3FC76CD6CB}"/>
              </a:ext>
            </a:extLst>
          </p:cNvPr>
          <p:cNvSpPr txBox="1"/>
          <p:nvPr/>
        </p:nvSpPr>
        <p:spPr>
          <a:xfrm>
            <a:off x="596382" y="1133699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M = 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84E35F-A504-43F4-AA81-2BC1E2AF2904}"/>
              </a:ext>
            </a:extLst>
          </p:cNvPr>
          <p:cNvSpPr txBox="1"/>
          <p:nvPr/>
        </p:nvSpPr>
        <p:spPr>
          <a:xfrm>
            <a:off x="733838" y="2639067"/>
            <a:ext cx="8592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h </a:t>
            </a:r>
            <a:r>
              <a:rPr lang="en-US" sz="2000" dirty="0"/>
              <a:t>= </a:t>
            </a:r>
            <a:r>
              <a:rPr lang="en-US" sz="2000" i="1" dirty="0"/>
              <a:t>H</a:t>
            </a:r>
            <a:r>
              <a:rPr lang="en-US" sz="2000" dirty="0"/>
              <a:t>(</a:t>
            </a:r>
            <a:r>
              <a:rPr lang="en-US" sz="2000" i="1" dirty="0"/>
              <a:t>M</a:t>
            </a:r>
            <a:r>
              <a:rPr lang="en-US" sz="2000" dirty="0"/>
              <a:t>) =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A4C05176E1440FC879C06C72FA603A24                      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heksadesimal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)</a:t>
            </a:r>
            <a:r>
              <a:rPr lang="en-US" sz="2000" dirty="0"/>
              <a:t>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7FD9240-8DE8-4115-BD08-5F2D9B9DB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349" y="3071649"/>
            <a:ext cx="72936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        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 = 218991964599382371228554013295471770148        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desimal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490221-C896-4076-9CC5-6D210876A2A8}"/>
              </a:ext>
            </a:extLst>
          </p:cNvPr>
          <p:cNvSpPr/>
          <p:nvPr/>
        </p:nvSpPr>
        <p:spPr>
          <a:xfrm>
            <a:off x="813352" y="3420907"/>
            <a:ext cx="90959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ea typeface="Times New Roman" panose="02020603050405020304" pitchFamily="18" charset="0"/>
              </a:rPr>
              <a:t>S</a:t>
            </a:r>
            <a:r>
              <a:rPr lang="en-US" sz="2000" dirty="0">
                <a:ea typeface="Times New Roman" panose="02020603050405020304" pitchFamily="18" charset="0"/>
              </a:rPr>
              <a:t> = </a:t>
            </a:r>
            <a:r>
              <a:rPr lang="en-US" sz="2000" i="1" dirty="0" err="1">
                <a:ea typeface="Times New Roman" panose="02020603050405020304" pitchFamily="18" charset="0"/>
              </a:rPr>
              <a:t>h</a:t>
            </a:r>
            <a:r>
              <a:rPr lang="en-US" sz="2000" i="1" baseline="30000" dirty="0" err="1">
                <a:ea typeface="Times New Roman" panose="02020603050405020304" pitchFamily="18" charset="0"/>
              </a:rPr>
              <a:t>PrivK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dirty="0">
                <a:ea typeface="Times New Roman" panose="02020603050405020304" pitchFamily="18" charset="0"/>
              </a:rPr>
              <a:t>mod </a:t>
            </a:r>
            <a:r>
              <a:rPr lang="en-US" sz="2000" i="1" dirty="0">
                <a:ea typeface="Times New Roman" panose="02020603050405020304" pitchFamily="18" charset="0"/>
              </a:rPr>
              <a:t>n      </a:t>
            </a:r>
            <a:r>
              <a:rPr lang="en-US" sz="2000" dirty="0">
                <a:ea typeface="Times New Roman" panose="02020603050405020304" pitchFamily="18" charset="0"/>
              </a:rPr>
              <a:t>(</a:t>
            </a:r>
            <a:r>
              <a:rPr lang="en-US" sz="2000" i="1" dirty="0"/>
              <a:t>n</a:t>
            </a:r>
            <a:r>
              <a:rPr lang="en-US" sz="2000" dirty="0"/>
              <a:t> = 223427, </a:t>
            </a:r>
            <a:r>
              <a:rPr lang="en-US" sz="2000" i="1" dirty="0" err="1"/>
              <a:t>PrivK</a:t>
            </a:r>
            <a:r>
              <a:rPr lang="en-US" sz="2000" dirty="0"/>
              <a:t> =  171635)</a:t>
            </a:r>
            <a:endParaRPr lang="en-US" sz="2000" dirty="0">
              <a:ea typeface="Times New Roman" panose="02020603050405020304" pitchFamily="18" charset="0"/>
            </a:endParaRPr>
          </a:p>
          <a:p>
            <a:pPr algn="just"/>
            <a:r>
              <a:rPr lang="en-US" sz="2000" dirty="0">
                <a:ea typeface="Times New Roman" panose="02020603050405020304" pitchFamily="18" charset="0"/>
              </a:rPr>
              <a:t>   = (218991964599382371228554013295471770148)</a:t>
            </a:r>
            <a:r>
              <a:rPr lang="en-US" sz="2000" baseline="30000" dirty="0">
                <a:ea typeface="Times New Roman" panose="02020603050405020304" pitchFamily="18" charset="0"/>
              </a:rPr>
              <a:t>171635</a:t>
            </a:r>
            <a:r>
              <a:rPr lang="en-US" sz="2000" dirty="0">
                <a:ea typeface="Times New Roman" panose="02020603050405020304" pitchFamily="18" charset="0"/>
              </a:rPr>
              <a:t> mod (223427) = 46489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79B9DB-EAB0-4575-9B7A-625F0AE8B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6185" y="0"/>
            <a:ext cx="1304925" cy="1609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9B7E73-576F-4DAB-A10E-CB074D968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737" y="4227430"/>
            <a:ext cx="7153275" cy="2552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D32CE1-B047-407F-A11A-81253AAFBFF4}"/>
              </a:ext>
            </a:extLst>
          </p:cNvPr>
          <p:cNvSpPr txBox="1"/>
          <p:nvPr/>
        </p:nvSpPr>
        <p:spPr>
          <a:xfrm>
            <a:off x="380777" y="5132591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M + S = </a:t>
            </a:r>
            <a:endParaRPr lang="en-US" sz="24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129159E-E618-427E-BFF8-156AB4D15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15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8733D8-EA30-4946-B9E0-AF68AA29E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550" y="0"/>
            <a:ext cx="1314450" cy="16573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41E1AB-28E2-476B-8D2A-215295503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091" y="234812"/>
            <a:ext cx="7153275" cy="2552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79BEC2-4036-49A9-810D-411C30CF5903}"/>
              </a:ext>
            </a:extLst>
          </p:cNvPr>
          <p:cNvSpPr txBox="1"/>
          <p:nvPr/>
        </p:nvSpPr>
        <p:spPr>
          <a:xfrm>
            <a:off x="890735" y="3591823"/>
            <a:ext cx="9154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h </a:t>
            </a:r>
            <a:r>
              <a:rPr lang="en-US" sz="2400" dirty="0"/>
              <a:t>= </a:t>
            </a:r>
            <a:r>
              <a:rPr lang="en-US" sz="2400" i="1" dirty="0"/>
              <a:t>H</a:t>
            </a:r>
            <a:r>
              <a:rPr lang="en-US" sz="2400" dirty="0"/>
              <a:t>(</a:t>
            </a:r>
            <a:r>
              <a:rPr lang="en-US" sz="2400" i="1" dirty="0"/>
              <a:t>M</a:t>
            </a:r>
            <a:r>
              <a:rPr lang="en-US" sz="2400" dirty="0"/>
              <a:t>) =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A4C05176E1440FC879C06C72FA603A24         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heksadesimal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)</a:t>
            </a:r>
            <a:r>
              <a:rPr lang="en-US" sz="2400" dirty="0"/>
              <a:t> 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A9F1723-A752-4AAF-BA86-B5B81F4EE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44" y="4052746"/>
            <a:ext cx="863858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        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= 218991964599382371228554013295471770148        (decimal)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cs typeface="Times New Roman" panose="02020603050405020304" pitchFamily="18" charset="0"/>
              </a:rPr>
              <a:t>         </a:t>
            </a:r>
            <a:r>
              <a:rPr lang="en-US" sz="2400" dirty="0">
                <a:sym typeface="Symbol" panose="05050102010706020507" pitchFamily="18" charset="2"/>
              </a:rPr>
              <a:t></a:t>
            </a:r>
            <a:r>
              <a:rPr lang="en-US" sz="2400" dirty="0"/>
              <a:t> 125468 (mod 223427)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902F55-7BC2-42AF-B6D7-26171D6F5D11}"/>
              </a:ext>
            </a:extLst>
          </p:cNvPr>
          <p:cNvCxnSpPr>
            <a:stCxn id="3" idx="1"/>
          </p:cNvCxnSpPr>
          <p:nvPr/>
        </p:nvCxnSpPr>
        <p:spPr>
          <a:xfrm flipH="1">
            <a:off x="1115147" y="1511162"/>
            <a:ext cx="883944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851FD0-986A-460B-9DA9-B20B599F1CE6}"/>
              </a:ext>
            </a:extLst>
          </p:cNvPr>
          <p:cNvCxnSpPr/>
          <p:nvPr/>
        </p:nvCxnSpPr>
        <p:spPr>
          <a:xfrm>
            <a:off x="1128171" y="1511162"/>
            <a:ext cx="0" cy="203506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248F8-3CFD-4AAB-8D7A-351FE19B621E}"/>
              </a:ext>
            </a:extLst>
          </p:cNvPr>
          <p:cNvSpPr/>
          <p:nvPr/>
        </p:nvSpPr>
        <p:spPr>
          <a:xfrm>
            <a:off x="3949357" y="5130511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2400" i="1" dirty="0">
                <a:ea typeface="Times New Roman" panose="02020603050405020304" pitchFamily="18" charset="0"/>
              </a:rPr>
              <a:t>h’</a:t>
            </a:r>
            <a:r>
              <a:rPr lang="en-US" sz="2400" dirty="0">
                <a:ea typeface="Times New Roman" panose="02020603050405020304" pitchFamily="18" charset="0"/>
              </a:rPr>
              <a:t> = </a:t>
            </a:r>
            <a:r>
              <a:rPr lang="en-US" sz="2400" i="1" dirty="0" err="1">
                <a:ea typeface="Times New Roman" panose="02020603050405020304" pitchFamily="18" charset="0"/>
              </a:rPr>
              <a:t>S</a:t>
            </a:r>
            <a:r>
              <a:rPr lang="en-US" sz="2400" i="1" baseline="30000" dirty="0" err="1">
                <a:ea typeface="Times New Roman" panose="02020603050405020304" pitchFamily="18" charset="0"/>
              </a:rPr>
              <a:t>PubK</a:t>
            </a:r>
            <a:r>
              <a:rPr lang="en-US" sz="2400" i="1" dirty="0">
                <a:ea typeface="Times New Roman" panose="02020603050405020304" pitchFamily="18" charset="0"/>
              </a:rPr>
              <a:t> </a:t>
            </a:r>
            <a:r>
              <a:rPr lang="en-US" sz="2400" dirty="0">
                <a:ea typeface="Times New Roman" panose="02020603050405020304" pitchFamily="18" charset="0"/>
              </a:rPr>
              <a:t>mod </a:t>
            </a:r>
            <a:r>
              <a:rPr lang="en-US" sz="2400" i="1" dirty="0">
                <a:ea typeface="Times New Roman" panose="02020603050405020304" pitchFamily="18" charset="0"/>
              </a:rPr>
              <a:t>n     </a:t>
            </a:r>
            <a:r>
              <a:rPr lang="en-US" sz="2400" dirty="0">
                <a:ea typeface="Times New Roman" panose="02020603050405020304" pitchFamily="18" charset="0"/>
              </a:rPr>
              <a:t>(</a:t>
            </a:r>
            <a:r>
              <a:rPr lang="en-US" sz="2400" i="1" dirty="0" err="1"/>
              <a:t>PubK</a:t>
            </a:r>
            <a:r>
              <a:rPr lang="en-US" sz="2400" dirty="0"/>
              <a:t> = 731)</a:t>
            </a:r>
            <a:endParaRPr lang="en-US" sz="2400" dirty="0">
              <a:ea typeface="Times New Roman" panose="02020603050405020304" pitchFamily="18" charset="0"/>
            </a:endParaRPr>
          </a:p>
          <a:p>
            <a:pPr algn="just"/>
            <a:r>
              <a:rPr lang="en-US" sz="2400" i="1" dirty="0">
                <a:ea typeface="Times New Roman" panose="02020603050405020304" pitchFamily="18" charset="0"/>
              </a:rPr>
              <a:t>            </a:t>
            </a:r>
            <a:r>
              <a:rPr lang="en-US" sz="2400" dirty="0">
                <a:ea typeface="Times New Roman" panose="02020603050405020304" pitchFamily="18" charset="0"/>
              </a:rPr>
              <a:t>= (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46489</a:t>
            </a:r>
            <a:r>
              <a:rPr lang="en-US" sz="2400" dirty="0">
                <a:ea typeface="Times New Roman" panose="02020603050405020304" pitchFamily="18" charset="0"/>
              </a:rPr>
              <a:t>)</a:t>
            </a:r>
            <a:r>
              <a:rPr lang="en-US" sz="2400" baseline="30000" dirty="0">
                <a:ea typeface="Times New Roman" panose="02020603050405020304" pitchFamily="18" charset="0"/>
              </a:rPr>
              <a:t>731</a:t>
            </a:r>
            <a:r>
              <a:rPr lang="en-US" sz="2400" dirty="0">
                <a:ea typeface="Times New Roman" panose="02020603050405020304" pitchFamily="18" charset="0"/>
              </a:rPr>
              <a:t> mod (223427)</a:t>
            </a: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            = 125468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AB62BF-334A-4871-B790-7A4B6397A747}"/>
              </a:ext>
            </a:extLst>
          </p:cNvPr>
          <p:cNvCxnSpPr>
            <a:cxnSpLocks/>
          </p:cNvCxnSpPr>
          <p:nvPr/>
        </p:nvCxnSpPr>
        <p:spPr>
          <a:xfrm flipH="1">
            <a:off x="9152366" y="2430817"/>
            <a:ext cx="138951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374CE2C-4749-4C38-B34A-8D3501719FD4}"/>
              </a:ext>
            </a:extLst>
          </p:cNvPr>
          <p:cNvCxnSpPr>
            <a:cxnSpLocks/>
          </p:cNvCxnSpPr>
          <p:nvPr/>
        </p:nvCxnSpPr>
        <p:spPr>
          <a:xfrm flipH="1">
            <a:off x="10510345" y="2430817"/>
            <a:ext cx="31532" cy="299252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35B8685-0A42-4E36-B0F5-32B2C8290B79}"/>
              </a:ext>
            </a:extLst>
          </p:cNvPr>
          <p:cNvCxnSpPr/>
          <p:nvPr/>
        </p:nvCxnSpPr>
        <p:spPr>
          <a:xfrm flipH="1">
            <a:off x="8576441" y="5423338"/>
            <a:ext cx="1965435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905FCE2-B62F-4088-A747-2304C714CBD9}"/>
              </a:ext>
            </a:extLst>
          </p:cNvPr>
          <p:cNvCxnSpPr>
            <a:cxnSpLocks/>
          </p:cNvCxnSpPr>
          <p:nvPr/>
        </p:nvCxnSpPr>
        <p:spPr>
          <a:xfrm>
            <a:off x="1671145" y="4791410"/>
            <a:ext cx="0" cy="134663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5A087B5-BCDF-4264-BFDC-E6D53CD50AC5}"/>
              </a:ext>
            </a:extLst>
          </p:cNvPr>
          <p:cNvCxnSpPr>
            <a:cxnSpLocks/>
          </p:cNvCxnSpPr>
          <p:nvPr/>
        </p:nvCxnSpPr>
        <p:spPr>
          <a:xfrm>
            <a:off x="1671145" y="6138041"/>
            <a:ext cx="1208689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3B75BE8-7FD5-4A62-BFBE-4D7D30823AAE}"/>
              </a:ext>
            </a:extLst>
          </p:cNvPr>
          <p:cNvCxnSpPr>
            <a:cxnSpLocks/>
          </p:cNvCxnSpPr>
          <p:nvPr/>
        </p:nvCxnSpPr>
        <p:spPr>
          <a:xfrm flipH="1">
            <a:off x="3715408" y="6138041"/>
            <a:ext cx="1056289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0749FA3-D7CD-4806-9FA8-0A429CB29510}"/>
              </a:ext>
            </a:extLst>
          </p:cNvPr>
          <p:cNvSpPr txBox="1"/>
          <p:nvPr/>
        </p:nvSpPr>
        <p:spPr>
          <a:xfrm>
            <a:off x="2924599" y="5961508"/>
            <a:ext cx="73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sama</a:t>
            </a:r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3AD92D-8D87-4CDF-BBA1-2C62B0CBFFB7}"/>
              </a:ext>
            </a:extLst>
          </p:cNvPr>
          <p:cNvSpPr txBox="1"/>
          <p:nvPr/>
        </p:nvSpPr>
        <p:spPr>
          <a:xfrm>
            <a:off x="3600382" y="6361618"/>
            <a:ext cx="2342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Tandda</a:t>
            </a:r>
            <a:r>
              <a:rPr lang="en-US" sz="2000" dirty="0"/>
              <a:t> </a:t>
            </a:r>
            <a:r>
              <a:rPr lang="en-US" sz="2000" dirty="0" err="1"/>
              <a:t>tangan</a:t>
            </a:r>
            <a:r>
              <a:rPr lang="en-US" sz="2000" dirty="0"/>
              <a:t> valid!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E3381-0DC5-48A9-9ABE-E5C6CB122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58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7D11B-B768-0CA3-4ADC-8E4C9E3B7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58" y="0"/>
            <a:ext cx="10515600" cy="507072"/>
          </a:xfrm>
        </p:spPr>
        <p:txBody>
          <a:bodyPr>
            <a:normAutofit fontScale="90000"/>
          </a:bodyPr>
          <a:lstStyle/>
          <a:p>
            <a:r>
              <a:rPr lang="en-US" dirty="0"/>
              <a:t>Demo calculator digital signature online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772137-CA6B-6784-6FE8-723C0D322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28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955119-74A6-599F-F3A4-84E965B92C09}"/>
              </a:ext>
            </a:extLst>
          </p:cNvPr>
          <p:cNvSpPr txBox="1"/>
          <p:nvPr/>
        </p:nvSpPr>
        <p:spPr>
          <a:xfrm>
            <a:off x="726830" y="507072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https://8gwifi.org/rsasignverifyfunctions.jsp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BF4F19-41B5-FC37-3BCB-60E070114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96637"/>
            <a:ext cx="6881362" cy="572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58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FEF770-805E-CA71-0898-EBC97E928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04A881-0A66-9F29-D6BD-9E4484B96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288" y="195262"/>
            <a:ext cx="751522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18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5">
            <a:extLst>
              <a:ext uri="{FF2B5EF4-FFF2-40B4-BE49-F238E27FC236}">
                <a16:creationId xmlns:a16="http://schemas.microsoft.com/office/drawing/2014/main" id="{D416C26B-CF3C-4124-81FE-F3A3C2C28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A0780B-5EF1-45A3-9F90-A0AEF7E99BB5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96550D3-54C9-45C9-A0C0-7BC56B90B2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47449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Tanda-tangan</a:t>
            </a:r>
            <a:r>
              <a:rPr lang="en-US" altLang="en-US" dirty="0"/>
              <a:t> </a:t>
            </a:r>
            <a:endParaRPr lang="en-GB" altLang="en-US" dirty="0"/>
          </a:p>
        </p:txBody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9F9BCC03-9195-4B71-9339-FCE6BC94C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492250"/>
            <a:ext cx="5973566" cy="4684713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dirty="0" err="1">
                <a:solidFill>
                  <a:srgbClr val="070605"/>
                </a:solidFill>
              </a:rPr>
              <a:t>Sejak</a:t>
            </a:r>
            <a:r>
              <a:rPr lang="en-US" altLang="en-US" dirty="0">
                <a:solidFill>
                  <a:srgbClr val="070605"/>
                </a:solidFill>
              </a:rPr>
              <a:t> zaman </a:t>
            </a:r>
            <a:r>
              <a:rPr lang="en-US" altLang="en-US" dirty="0" err="1">
                <a:solidFill>
                  <a:srgbClr val="070605"/>
                </a:solidFill>
              </a:rPr>
              <a:t>dahulu</a:t>
            </a:r>
            <a:r>
              <a:rPr lang="en-US" altLang="en-US" dirty="0">
                <a:solidFill>
                  <a:srgbClr val="070605"/>
                </a:solidFill>
              </a:rPr>
              <a:t>, </a:t>
            </a:r>
            <a:r>
              <a:rPr lang="en-US" altLang="en-US" dirty="0" err="1">
                <a:solidFill>
                  <a:srgbClr val="070605"/>
                </a:solidFill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sudah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digunakan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untuk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otentikasi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dokumen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cetak</a:t>
            </a:r>
            <a:r>
              <a:rPr lang="en-US" altLang="en-US" dirty="0">
                <a:solidFill>
                  <a:srgbClr val="070605"/>
                </a:solidFill>
              </a:rPr>
              <a:t>.</a:t>
            </a:r>
          </a:p>
          <a:p>
            <a:pPr eaLnBrk="1" hangingPunct="1"/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mempunyai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karakteristik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berikut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:</a:t>
            </a:r>
          </a:p>
          <a:p>
            <a:pPr marL="514350" indent="-346075" eaLnBrk="1" hangingPunct="1">
              <a:buFont typeface="+mj-lt"/>
              <a:buAutoNum type="arabicPeriod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bukti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otentik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marL="514350" indent="-346075" eaLnBrk="1" hangingPunct="1">
              <a:buFont typeface="+mj-lt"/>
              <a:buAutoNum type="arabicPeriod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dilupakan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marL="514350" indent="-346075" eaLnBrk="1" hangingPunct="1">
              <a:buFont typeface="+mj-lt"/>
              <a:buAutoNum type="arabicPeriod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dipindah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ulang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marL="514350" indent="-346075" eaLnBrk="1" hangingPunct="1">
              <a:buFont typeface="+mj-lt"/>
              <a:buAutoNum type="arabicPeriod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Dokumen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telah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ditandatangani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diubah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marL="514350" indent="-346075" eaLnBrk="1" hangingPunct="1">
              <a:buFont typeface="+mj-lt"/>
              <a:buAutoNum type="arabicPeriod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disangkal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  <a:endParaRPr lang="en-GB" altLang="en-US" dirty="0">
              <a:solidFill>
                <a:srgbClr val="070605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F52944-E25B-4AEB-AC3D-6B8F52AF0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766" y="2036624"/>
            <a:ext cx="5286375" cy="349567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135D97-15C7-D90D-E373-CADE84B8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F6B158-9DCE-7D27-0749-FBBAA260B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487" y="381585"/>
            <a:ext cx="7787660" cy="572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47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099077-D512-AFAF-88B8-A61698035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4898DA-AE33-AB1D-8C83-CAF8503E2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33" y="1194542"/>
            <a:ext cx="8926067" cy="49032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E0FF41-7D76-41E1-5CCB-9085B6C0DE2D}"/>
              </a:ext>
            </a:extLst>
          </p:cNvPr>
          <p:cNvSpPr txBox="1"/>
          <p:nvPr/>
        </p:nvSpPr>
        <p:spPr>
          <a:xfrm>
            <a:off x="1192285" y="225041"/>
            <a:ext cx="4038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1445 H </a:t>
            </a:r>
            <a:r>
              <a:rPr lang="en-US" sz="2400" dirty="0" err="1">
                <a:solidFill>
                  <a:srgbClr val="FF0000"/>
                </a:solidFill>
              </a:rPr>
              <a:t>diubah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menjadi</a:t>
            </a:r>
            <a:r>
              <a:rPr lang="en-US" sz="2400" dirty="0">
                <a:solidFill>
                  <a:srgbClr val="FF0000"/>
                </a:solidFill>
              </a:rPr>
              <a:t> 1446 H</a:t>
            </a:r>
          </a:p>
        </p:txBody>
      </p:sp>
    </p:spTree>
    <p:extLst>
      <p:ext uri="{BB962C8B-B14F-4D97-AF65-F5344CB8AC3E}">
        <p14:creationId xmlns:p14="http://schemas.microsoft.com/office/powerpoint/2010/main" val="1097206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E6617-3949-4A40-74DE-CDBE27F6E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343" y="2766218"/>
            <a:ext cx="10515600" cy="1325563"/>
          </a:xfrm>
        </p:spPr>
        <p:txBody>
          <a:bodyPr/>
          <a:lstStyle/>
          <a:p>
            <a:pPr algn="r"/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program </a:t>
            </a:r>
            <a:r>
              <a:rPr lang="en-US" dirty="0" err="1"/>
              <a:t>tanda-tangan</a:t>
            </a:r>
            <a:r>
              <a:rPr lang="en-US" dirty="0"/>
              <a:t> digital!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86B78-A8FF-CB7C-A037-A9D1EDEEA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771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E9DE8-6C0A-9ADF-6FFC-1162A2AE1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33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7FC73D-9A2A-99E1-B92E-3E4276876B0A}"/>
              </a:ext>
            </a:extLst>
          </p:cNvPr>
          <p:cNvSpPr txBox="1"/>
          <p:nvPr/>
        </p:nvSpPr>
        <p:spPr>
          <a:xfrm>
            <a:off x="368300" y="558286"/>
            <a:ext cx="117221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Crypto.PublicKey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import RSA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Crypto.Signature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import pkcs1_15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Crypto.Hash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import SHA256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PembangkitanKunciRSA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filekuncipublik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filekunciprivat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Buat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RSA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key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RSA.generate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(1024)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kunci_publik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key.publickey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Tampilkan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informasi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endParaRPr lang="en-US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print("Modulus (n):",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key.n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(e):",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key.e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(d):",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key.d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   #Simpan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publik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dan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kuncoi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dalam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dua file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berbeda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dengan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format PEM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with open(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filekuncipublik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") as file: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file.write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kunci_publik.exportKey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('PEM'))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file.close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with open(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filekunciprivat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") as file: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file.write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key.exportKey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('PEM','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passwordku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'))  # Password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bisa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diubah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file.close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</a:p>
        </p:txBody>
      </p:sp>
    </p:spTree>
    <p:extLst>
      <p:ext uri="{BB962C8B-B14F-4D97-AF65-F5344CB8AC3E}">
        <p14:creationId xmlns:p14="http://schemas.microsoft.com/office/powerpoint/2010/main" val="56263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036ABD-65C1-40B9-70DD-8CB424F2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34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A36676-E251-5F48-E0DA-1A8BB3C21444}"/>
              </a:ext>
            </a:extLst>
          </p:cNvPr>
          <p:cNvSpPr txBox="1"/>
          <p:nvPr/>
        </p:nvSpPr>
        <p:spPr>
          <a:xfrm>
            <a:off x="551543" y="1002942"/>
            <a:ext cx="1100182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menandatangani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file_kunci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#Mendandatangni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dengan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menggunakan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pengirim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   # 1.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Hitung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nilai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hash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pesan.encode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('utf-8')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nilai_hash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SHA256.new(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   # 2. Load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with open(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file_kunci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") as file: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kunci_privat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RSA.import_key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file.read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(), passphrase='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passwordku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# 3.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Buat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tanda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tangan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digital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dengan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fungsi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sign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tanda_tangan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pkcs1_15.new(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kunci_privat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).sign(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nilai_hash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tanda_tangan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3939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E862CD-E683-75B5-EE1B-4E653F51C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35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CB7430-834E-6791-536E-013807128CCA}"/>
              </a:ext>
            </a:extLst>
          </p:cNvPr>
          <p:cNvSpPr txBox="1"/>
          <p:nvPr/>
        </p:nvSpPr>
        <p:spPr>
          <a:xfrm>
            <a:off x="275771" y="881972"/>
            <a:ext cx="1164045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memverifikasi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tandatangan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file_kunci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#Verifikasi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tanda-tangan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digital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dengan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menggunakan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publik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pengirim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# 1.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Hitung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nilai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hash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pesan.encode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('utf-8')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nilai_hash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SHA256.new(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# 2. Load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publik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with open(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file_kunci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") as file: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kunci_publik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RSA.import_key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file.read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# 3.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Verifikasi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tanda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tangan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digital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dengan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fungsi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verify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try: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pkcs1_15.new(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kunci_publik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).verify(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nilai_hash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tandatangan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1 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# Tanda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tangan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valid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except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ValueError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TypeError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0 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# Tanda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tangan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tidak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valid</a:t>
            </a:r>
          </a:p>
        </p:txBody>
      </p:sp>
    </p:spTree>
    <p:extLst>
      <p:ext uri="{BB962C8B-B14F-4D97-AF65-F5344CB8AC3E}">
        <p14:creationId xmlns:p14="http://schemas.microsoft.com/office/powerpoint/2010/main" val="24037971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C24A32-090A-9D64-EEDA-BA20D1538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36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831EF-ADF9-FDB2-2A82-E9190B782F40}"/>
              </a:ext>
            </a:extLst>
          </p:cNvPr>
          <p:cNvSpPr txBox="1"/>
          <p:nvPr/>
        </p:nvSpPr>
        <p:spPr>
          <a:xfrm>
            <a:off x="700313" y="570151"/>
            <a:ext cx="1091111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#Program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utama</a:t>
            </a:r>
            <a:endParaRPr lang="en-US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#Alice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membangkitkan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publik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dan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privatnya</a:t>
            </a:r>
            <a:endParaRPr lang="en-US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print("\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nKUNCI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PUBLIK DAN KUNCI PRIVAT ALICE:")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PembangkitanKunciRSA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kunci_publik_Alice.pem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kunci_privat_Alice.pem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#Alice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mengetikkan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kepada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Bob,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lalu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menandatangi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tersebut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menggunakan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privatnya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Alice)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input("\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nAlice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ketikkan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teks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Bob: ")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tandatangandigital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menandatangani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kunci_privat_Alice.pem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print("\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nPesan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print("\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nTandatangan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digital:",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tandatangandigital.hex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# Alice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mengirim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tandantangan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digital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kepada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Bob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# Bob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memverifikasi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tanda-tangan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di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dalam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dengan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menggunakan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publik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Alice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hasil_verifikasi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memverifikasi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tandatangandigital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kunci_publik_Alice.pem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hasil_verifikasi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1: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print("\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nTanda-tangan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digital valid!")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else: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print("\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nTanda-tangan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digital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tidak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valid!")       		</a:t>
            </a:r>
          </a:p>
        </p:txBody>
      </p:sp>
    </p:spTree>
    <p:extLst>
      <p:ext uri="{BB962C8B-B14F-4D97-AF65-F5344CB8AC3E}">
        <p14:creationId xmlns:p14="http://schemas.microsoft.com/office/powerpoint/2010/main" val="20644705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5F1531-B4B4-EFBA-920A-A726AEF34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37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D7E47E-0119-E628-0FC4-5AFD1FEBBC34}"/>
              </a:ext>
            </a:extLst>
          </p:cNvPr>
          <p:cNvSpPr txBox="1"/>
          <p:nvPr/>
        </p:nvSpPr>
        <p:spPr>
          <a:xfrm>
            <a:off x="598713" y="1042297"/>
            <a:ext cx="1075508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#Contoh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hasil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verifikasi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yang salah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print("\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nContoh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yang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sudah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diubah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:")</a:t>
            </a:r>
            <a:endParaRPr lang="en-US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#Misal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asli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diubah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misalnya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huruf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pertama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diganti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dengan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karakter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'*' +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[1:]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hasil_verifikasi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memverifikasi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tandatangandigital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kunci_publik_Alice.pem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hasil_verifikasi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1: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print("Tanda-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tangan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digital valid!")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else: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print("Tanda-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tangan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digital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tidak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valid!") </a:t>
            </a:r>
          </a:p>
        </p:txBody>
      </p:sp>
    </p:spTree>
    <p:extLst>
      <p:ext uri="{BB962C8B-B14F-4D97-AF65-F5344CB8AC3E}">
        <p14:creationId xmlns:p14="http://schemas.microsoft.com/office/powerpoint/2010/main" val="649784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8ABB40-8865-EEF2-9ADD-DE9CE28E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38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996C45-40C9-5131-A5EA-0E946B7A6057}"/>
              </a:ext>
            </a:extLst>
          </p:cNvPr>
          <p:cNvSpPr txBox="1"/>
          <p:nvPr/>
        </p:nvSpPr>
        <p:spPr>
          <a:xfrm>
            <a:off x="413657" y="473611"/>
            <a:ext cx="11364686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KUNCI PUBLIK DAN KUNCI PRIVAT ALICE:</a:t>
            </a:r>
          </a:p>
          <a:p>
            <a:r>
              <a:rPr lang="en-US" sz="1600" dirty="0"/>
              <a:t>Modulus (n): 143212406056073850126421619343941105857030930130786592082434309942956611892158851379483269584859212713087636290162132499644054381668527879466271923120846873254325318778928060281481614523257757174605243810833684723232210008477698334467887008467191948622280790071468467188050971881759343289275088795310562498589</a:t>
            </a:r>
          </a:p>
          <a:p>
            <a:r>
              <a:rPr lang="en-US" sz="1600" dirty="0" err="1"/>
              <a:t>Kunci</a:t>
            </a:r>
            <a:r>
              <a:rPr lang="en-US" sz="1600" dirty="0"/>
              <a:t> </a:t>
            </a:r>
            <a:r>
              <a:rPr lang="en-US" sz="1600" dirty="0" err="1"/>
              <a:t>publik</a:t>
            </a:r>
            <a:r>
              <a:rPr lang="en-US" sz="1600" dirty="0"/>
              <a:t> (e): 65537</a:t>
            </a:r>
          </a:p>
          <a:p>
            <a:r>
              <a:rPr lang="en-US" sz="1600" dirty="0" err="1"/>
              <a:t>Kunci</a:t>
            </a:r>
            <a:r>
              <a:rPr lang="en-US" sz="1600" dirty="0"/>
              <a:t> </a:t>
            </a:r>
            <a:r>
              <a:rPr lang="en-US" sz="1600" dirty="0" err="1"/>
              <a:t>privat</a:t>
            </a:r>
            <a:r>
              <a:rPr lang="en-US" sz="1600" dirty="0"/>
              <a:t> (d): 27981672330866924803833389317472051825675283585222428729047276177114598093887332223236999970003543323482722472733358357232435362577864404787610235066640888435246404348647347556181013863331572022109952714357668197019390251667059094924634435720976564256142587558734101094125314045996842780688367666268087389313</a:t>
            </a:r>
          </a:p>
          <a:p>
            <a:endParaRPr lang="en-US" sz="1600" dirty="0"/>
          </a:p>
          <a:p>
            <a:r>
              <a:rPr lang="en-US" sz="1600" dirty="0"/>
              <a:t>Alice, </a:t>
            </a:r>
            <a:r>
              <a:rPr lang="en-US" sz="1600" dirty="0" err="1"/>
              <a:t>ketikkan</a:t>
            </a:r>
            <a:r>
              <a:rPr lang="en-US" sz="1600" dirty="0"/>
              <a:t> </a:t>
            </a:r>
            <a:r>
              <a:rPr lang="en-US" sz="1600" dirty="0" err="1"/>
              <a:t>pesan</a:t>
            </a:r>
            <a:r>
              <a:rPr lang="en-US" sz="1600" dirty="0"/>
              <a:t> </a:t>
            </a:r>
            <a:r>
              <a:rPr lang="en-US" sz="1600" dirty="0" err="1"/>
              <a:t>teks</a:t>
            </a:r>
            <a:r>
              <a:rPr lang="en-US" sz="1600" dirty="0"/>
              <a:t> </a:t>
            </a:r>
            <a:r>
              <a:rPr lang="en-US" sz="1600" dirty="0" err="1"/>
              <a:t>buat</a:t>
            </a:r>
            <a:r>
              <a:rPr lang="en-US" sz="1600" dirty="0"/>
              <a:t> Bob:  Guys, </a:t>
            </a:r>
            <a:r>
              <a:rPr lang="en-US" sz="1600" dirty="0" err="1"/>
              <a:t>apakah</a:t>
            </a:r>
            <a:r>
              <a:rPr lang="en-US" sz="1600" dirty="0"/>
              <a:t> kalian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proposal </a:t>
            </a:r>
            <a:r>
              <a:rPr lang="en-US" sz="1600" dirty="0" err="1"/>
              <a:t>Tugas</a:t>
            </a:r>
            <a:r>
              <a:rPr lang="en-US" sz="1600" dirty="0"/>
              <a:t> Akhir?</a:t>
            </a:r>
          </a:p>
          <a:p>
            <a:endParaRPr lang="en-US" sz="1600" dirty="0"/>
          </a:p>
          <a:p>
            <a:r>
              <a:rPr lang="en-US" sz="1600" dirty="0" err="1"/>
              <a:t>Pesan</a:t>
            </a:r>
            <a:r>
              <a:rPr lang="en-US" sz="1600" dirty="0"/>
              <a:t>:  Guys, </a:t>
            </a:r>
            <a:r>
              <a:rPr lang="en-US" sz="1600" dirty="0" err="1"/>
              <a:t>apakah</a:t>
            </a:r>
            <a:r>
              <a:rPr lang="en-US" sz="1600" dirty="0"/>
              <a:t> kalian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proposal </a:t>
            </a:r>
            <a:r>
              <a:rPr lang="en-US" sz="1600" dirty="0" err="1"/>
              <a:t>Tugas</a:t>
            </a:r>
            <a:r>
              <a:rPr lang="en-US" sz="1600" dirty="0"/>
              <a:t> Akhir?</a:t>
            </a:r>
          </a:p>
          <a:p>
            <a:endParaRPr lang="en-US" sz="1600" dirty="0"/>
          </a:p>
          <a:p>
            <a:r>
              <a:rPr lang="en-US" sz="1600" dirty="0" err="1"/>
              <a:t>Tandatangan</a:t>
            </a:r>
            <a:r>
              <a:rPr lang="en-US" sz="1600" dirty="0"/>
              <a:t> digital: 34ba0e6ee8d42f598d604532af0ee8297271cb1337c3dc08b35bb88be7667eff8eb9eec5783338bd578ce92bfd35bcbe75536dfa9855714a03cdb2467a1f3a9c8125e868a77b9b43f505e30e17a38c9510705f605f8e6323e16531df89e82da39dba6ed4c6d80212bfbdb219c1b22bbf8f3a11eaad77515293a9ceed65a5e206</a:t>
            </a:r>
          </a:p>
          <a:p>
            <a:endParaRPr lang="en-US" sz="1600" dirty="0"/>
          </a:p>
          <a:p>
            <a:r>
              <a:rPr lang="en-US" sz="1600" dirty="0"/>
              <a:t>Tanda-</a:t>
            </a:r>
            <a:r>
              <a:rPr lang="en-US" sz="1600" dirty="0" err="1"/>
              <a:t>tangan</a:t>
            </a:r>
            <a:r>
              <a:rPr lang="en-US" sz="1600" dirty="0"/>
              <a:t> digital valid!</a:t>
            </a:r>
          </a:p>
          <a:p>
            <a:endParaRPr lang="en-US" sz="1600" dirty="0"/>
          </a:p>
          <a:p>
            <a:r>
              <a:rPr lang="en-US" sz="1600" dirty="0" err="1"/>
              <a:t>Contoh</a:t>
            </a:r>
            <a:r>
              <a:rPr lang="en-US" sz="1600" dirty="0"/>
              <a:t> </a:t>
            </a:r>
            <a:r>
              <a:rPr lang="en-US" sz="1600" dirty="0" err="1"/>
              <a:t>pesan</a:t>
            </a:r>
            <a:r>
              <a:rPr lang="en-US" sz="1600" dirty="0"/>
              <a:t> yang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diubah</a:t>
            </a:r>
            <a:r>
              <a:rPr lang="en-US" sz="1600" dirty="0"/>
              <a:t>:</a:t>
            </a:r>
          </a:p>
          <a:p>
            <a:r>
              <a:rPr lang="en-US" sz="1600" dirty="0"/>
              <a:t>*</a:t>
            </a:r>
            <a:r>
              <a:rPr lang="en-US" sz="1600" dirty="0" err="1"/>
              <a:t>uys</a:t>
            </a:r>
            <a:r>
              <a:rPr lang="en-US" sz="1600" dirty="0"/>
              <a:t>, </a:t>
            </a:r>
            <a:r>
              <a:rPr lang="en-US" sz="1600" dirty="0" err="1"/>
              <a:t>apakah</a:t>
            </a:r>
            <a:r>
              <a:rPr lang="en-US" sz="1600" dirty="0"/>
              <a:t> kalian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proposal </a:t>
            </a:r>
            <a:r>
              <a:rPr lang="en-US" sz="1600" dirty="0" err="1"/>
              <a:t>Tugas</a:t>
            </a:r>
            <a:r>
              <a:rPr lang="en-US" sz="1600" dirty="0"/>
              <a:t> Akhir?</a:t>
            </a:r>
          </a:p>
          <a:p>
            <a:r>
              <a:rPr lang="en-US" sz="1600" dirty="0"/>
              <a:t>Tanda-</a:t>
            </a:r>
            <a:r>
              <a:rPr lang="en-US" sz="1600" dirty="0" err="1"/>
              <a:t>tangan</a:t>
            </a:r>
            <a:r>
              <a:rPr lang="en-US" sz="1600" dirty="0"/>
              <a:t> digital </a:t>
            </a:r>
            <a:r>
              <a:rPr lang="en-US" sz="1600" dirty="0" err="1"/>
              <a:t>tidak</a:t>
            </a:r>
            <a:r>
              <a:rPr lang="en-US" sz="1600" dirty="0"/>
              <a:t> valid!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94A4F-ED93-11A1-872A-69F5435C4D67}"/>
              </a:ext>
            </a:extLst>
          </p:cNvPr>
          <p:cNvSpPr txBox="1"/>
          <p:nvPr/>
        </p:nvSpPr>
        <p:spPr>
          <a:xfrm>
            <a:off x="413657" y="104279"/>
            <a:ext cx="1926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Hasil run program:</a:t>
            </a:r>
          </a:p>
        </p:txBody>
      </p:sp>
    </p:spTree>
    <p:extLst>
      <p:ext uri="{BB962C8B-B14F-4D97-AF65-F5344CB8AC3E}">
        <p14:creationId xmlns:p14="http://schemas.microsoft.com/office/powerpoint/2010/main" val="14129767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F22BC-5F5E-4E59-9F29-586BE388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SELAMAT BELAJAR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651A4-51B1-45D8-BC70-2C03DF1B7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89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5">
            <a:extLst>
              <a:ext uri="{FF2B5EF4-FFF2-40B4-BE49-F238E27FC236}">
                <a16:creationId xmlns:a16="http://schemas.microsoft.com/office/drawing/2014/main" id="{27EBBDCA-38C2-4AA9-90E4-B5BE98CA4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7DE5AE-2D3C-482A-917D-CD536728345A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2104C63F-8018-4EF8-9026-C089AF5CDE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3609" y="646043"/>
            <a:ext cx="10495721" cy="557060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dokumen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kertas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juga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diterapkan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otentikasi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pada data digital (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dokumen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elektronik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).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data digital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dinamakan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sz="2400" b="1" dirty="0">
                <a:solidFill>
                  <a:srgbClr val="070605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digital signature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Tanda-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digital di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konteks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yang di-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digitisasi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digitized signature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dipindai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difoto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3" name="Picture 6">
            <a:extLst>
              <a:ext uri="{FF2B5EF4-FFF2-40B4-BE49-F238E27FC236}">
                <a16:creationId xmlns:a16="http://schemas.microsoft.com/office/drawing/2014/main" id="{FB80F9C3-A407-4E01-A626-12C0DDBD9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0" y="3026273"/>
            <a:ext cx="4399280" cy="27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s">
            <a:extLst>
              <a:ext uri="{FF2B5EF4-FFF2-40B4-BE49-F238E27FC236}">
                <a16:creationId xmlns:a16="http://schemas.microsoft.com/office/drawing/2014/main" id="{D31BF323-EA4B-4FF3-AEBC-FDD3707C1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20" y="3048524"/>
            <a:ext cx="3477591" cy="272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551C47-FA97-2573-8C44-F052BBADE365}"/>
              </a:ext>
            </a:extLst>
          </p:cNvPr>
          <p:cNvSpPr txBox="1"/>
          <p:nvPr/>
        </p:nvSpPr>
        <p:spPr>
          <a:xfrm>
            <a:off x="2783840" y="5779492"/>
            <a:ext cx="2062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i="1" dirty="0">
                <a:solidFill>
                  <a:srgbClr val="070605"/>
                </a:solidFill>
                <a:cs typeface="Times New Roman" panose="02020603050405020304" pitchFamily="18" charset="0"/>
              </a:rPr>
              <a:t>digitized signature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70076A-0A6C-08F7-CE66-C816BEEA010D}"/>
              </a:ext>
            </a:extLst>
          </p:cNvPr>
          <p:cNvSpPr txBox="1"/>
          <p:nvPr/>
        </p:nvSpPr>
        <p:spPr>
          <a:xfrm>
            <a:off x="8610600" y="5815568"/>
            <a:ext cx="2062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i="1" dirty="0">
                <a:solidFill>
                  <a:srgbClr val="070605"/>
                </a:solidFill>
                <a:cs typeface="Times New Roman" panose="02020603050405020304" pitchFamily="18" charset="0"/>
              </a:rPr>
              <a:t>digitized signature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0107ADB9-3CEF-4FC6-801D-964E990AB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287" y="1073426"/>
            <a:ext cx="10366513" cy="489336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Tanda-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nilai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kriptografis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bergantung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pada 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isi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70605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70605"/>
                </a:solidFill>
              </a:rPr>
              <a:t>Jika </a:t>
            </a:r>
            <a:r>
              <a:rPr lang="en-US" altLang="en-US" dirty="0" err="1">
                <a:solidFill>
                  <a:srgbClr val="070605"/>
                </a:solidFill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seseorang</a:t>
            </a:r>
            <a:r>
              <a:rPr lang="en-US" altLang="en-US" dirty="0">
                <a:solidFill>
                  <a:srgbClr val="070605"/>
                </a:solidFill>
              </a:rPr>
              <a:t> pada </a:t>
            </a:r>
            <a:r>
              <a:rPr lang="en-US" altLang="en-US" dirty="0" err="1">
                <a:solidFill>
                  <a:srgbClr val="070605"/>
                </a:solidFill>
              </a:rPr>
              <a:t>dokumen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cetak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selalu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sama</a:t>
            </a:r>
            <a:r>
              <a:rPr lang="en-US" altLang="en-US" dirty="0">
                <a:solidFill>
                  <a:srgbClr val="070605"/>
                </a:solidFill>
              </a:rPr>
              <a:t>, </a:t>
            </a:r>
            <a:r>
              <a:rPr lang="en-US" altLang="en-US" dirty="0" err="1">
                <a:solidFill>
                  <a:srgbClr val="070605"/>
                </a:solidFill>
              </a:rPr>
              <a:t>apa</a:t>
            </a:r>
            <a:r>
              <a:rPr lang="en-US" altLang="en-US" dirty="0">
                <a:solidFill>
                  <a:srgbClr val="070605"/>
                </a:solidFill>
              </a:rPr>
              <a:t> pun </a:t>
            </a:r>
            <a:r>
              <a:rPr lang="en-US" altLang="en-US" dirty="0" err="1">
                <a:solidFill>
                  <a:srgbClr val="070605"/>
                </a:solidFill>
              </a:rPr>
              <a:t>isi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dokumennya</a:t>
            </a:r>
            <a:r>
              <a:rPr lang="en-US" altLang="en-US" dirty="0">
                <a:solidFill>
                  <a:srgbClr val="070605"/>
                </a:solidFill>
              </a:rPr>
              <a:t>,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70605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70605"/>
                </a:solidFill>
              </a:rPr>
              <a:t>maka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</a:rPr>
              <a:t> digital </a:t>
            </a:r>
            <a:r>
              <a:rPr lang="en-US" altLang="en-US" dirty="0" err="1">
                <a:solidFill>
                  <a:srgbClr val="070605"/>
                </a:solidFill>
              </a:rPr>
              <a:t>selalu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berbeda-beda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antara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satu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pesan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dengan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pesan</a:t>
            </a:r>
            <a:r>
              <a:rPr lang="en-US" altLang="en-US" dirty="0">
                <a:solidFill>
                  <a:srgbClr val="070605"/>
                </a:solidFill>
              </a:rPr>
              <a:t> lain, dan/</a:t>
            </a:r>
            <a:r>
              <a:rPr lang="en-US" altLang="en-US" dirty="0" err="1">
                <a:solidFill>
                  <a:srgbClr val="070605"/>
                </a:solidFill>
              </a:rPr>
              <a:t>atau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antara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satu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kunci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dengan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kunci</a:t>
            </a:r>
            <a:r>
              <a:rPr lang="en-US" altLang="en-US" dirty="0">
                <a:solidFill>
                  <a:srgbClr val="070605"/>
                </a:solidFill>
              </a:rPr>
              <a:t> yang lain.</a:t>
            </a:r>
            <a:endParaRPr lang="en-GB" altLang="en-US" dirty="0">
              <a:solidFill>
                <a:srgbClr val="070605"/>
              </a:solidFill>
            </a:endParaRPr>
          </a:p>
          <a:p>
            <a:pPr eaLnBrk="1" hangingPunct="1"/>
            <a:endParaRPr lang="en-US" altLang="en-US" dirty="0"/>
          </a:p>
        </p:txBody>
      </p:sp>
      <p:sp>
        <p:nvSpPr>
          <p:cNvPr id="8196" name="Slide Number Placeholder 4">
            <a:extLst>
              <a:ext uri="{FF2B5EF4-FFF2-40B4-BE49-F238E27FC236}">
                <a16:creationId xmlns:a16="http://schemas.microsoft.com/office/drawing/2014/main" id="{DFE6FA6E-193D-4D03-9076-C16772134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AFDCC4-1FE3-496E-A287-FFD0D1CB25DD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GB" alt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5">
            <a:extLst>
              <a:ext uri="{FF2B5EF4-FFF2-40B4-BE49-F238E27FC236}">
                <a16:creationId xmlns:a16="http://schemas.microsoft.com/office/drawing/2014/main" id="{0EFCF299-BC85-4EDE-B1A6-A74A6A469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CAC3FC-7B92-4B9E-BEFB-22BA3EEA80D0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235E61-7CA5-4DC7-AA51-34D313089D8C}"/>
              </a:ext>
            </a:extLst>
          </p:cNvPr>
          <p:cNvSpPr/>
          <p:nvPr/>
        </p:nvSpPr>
        <p:spPr>
          <a:xfrm>
            <a:off x="762001" y="428800"/>
            <a:ext cx="10439400" cy="5940088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Paris, 31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Desember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2018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Halo Alice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Sudah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lama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kita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tidak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berjumpa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sejak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lulus SMA.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Saya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sekarang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tinggal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di Paris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sejak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tahun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2016.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Saya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bekerja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sebuah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perusahaan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IT yang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bernama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Solution Express. Perusahaan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memberikan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layanan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keamanan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informasi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berbasis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cloud computing.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Saya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menjadi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menejer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Quality Control.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Klien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kami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umumnya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bank-bank yang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membutuhkan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keamanan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data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nasabah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Oh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ya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saya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belum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menanyakan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bagaimana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keadaanmu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sekarang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Di mana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kamu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bekerja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malah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melanjutkan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studi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S2 di mana?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Saya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ingat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kamu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dulu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jago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sekali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pelajaran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kimia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Apakah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kamu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masih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menekuni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bidang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kimia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saat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Oke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deh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jika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kamu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jalan-jalan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ke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Eropa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jangan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lupa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mampir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ke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kota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Paris.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Nanti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saya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akan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ajak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kamu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mengunjungi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Menara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Eiffel.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Bisa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naik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sampai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ke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atas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lho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Salam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temanmu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di Paris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Bob</a:t>
            </a:r>
          </a:p>
          <a:p>
            <a:pPr algn="just">
              <a:spcAft>
                <a:spcPts val="0"/>
              </a:spcAft>
            </a:pP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-- BEGIN SIGNATURE—</a:t>
            </a:r>
            <a:endParaRPr lang="en-US" sz="2000" dirty="0">
              <a:solidFill>
                <a:srgbClr val="FF0000"/>
              </a:solidFill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13706B6D42442620B2FD1098BD4D54ADFA9F7DC27576954ADCE5E5FC901</a:t>
            </a:r>
            <a:endParaRPr lang="en-US" sz="2000" b="1" dirty="0">
              <a:solidFill>
                <a:srgbClr val="FF0000"/>
              </a:solidFill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-- END SIGNATURE--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endParaRPr lang="en-US" sz="2000" dirty="0">
              <a:solidFill>
                <a:srgbClr val="FF0000"/>
              </a:solidFill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064-4BB6-6CAF-62DA-ABCB74CB5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n-lt"/>
              </a:rPr>
              <a:t>Persyaratan</a:t>
            </a:r>
            <a:r>
              <a:rPr lang="en-US" dirty="0">
                <a:latin typeface="+mn-lt"/>
              </a:rPr>
              <a:t> Tanda </a:t>
            </a:r>
            <a:r>
              <a:rPr lang="en-US" dirty="0" err="1">
                <a:latin typeface="+mn-lt"/>
              </a:rPr>
              <a:t>Tangan</a:t>
            </a:r>
            <a:r>
              <a:rPr lang="en-US" dirty="0">
                <a:latin typeface="+mn-lt"/>
              </a:rPr>
              <a:t> Digital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97C92-14CF-00EA-51C6-D1FDFC407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Tanda </a:t>
            </a:r>
            <a:r>
              <a:rPr lang="en-US" sz="2400" dirty="0" err="1"/>
              <a:t>tangan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rangkaian</a:t>
            </a:r>
            <a:r>
              <a:rPr lang="en-US" sz="2400" dirty="0"/>
              <a:t> bit yang </a:t>
            </a:r>
            <a:r>
              <a:rPr lang="en-US" sz="2400" dirty="0" err="1"/>
              <a:t>bergantung</a:t>
            </a:r>
            <a:r>
              <a:rPr lang="en-US" sz="2400" dirty="0"/>
              <a:t> pada </a:t>
            </a:r>
            <a:r>
              <a:rPr lang="en-US" sz="2400" dirty="0" err="1"/>
              <a:t>pesan</a:t>
            </a:r>
            <a:r>
              <a:rPr lang="en-US" sz="2400" dirty="0"/>
              <a:t> yang </a:t>
            </a:r>
            <a:r>
              <a:rPr lang="en-US" sz="2400" dirty="0" err="1"/>
              <a:t>ditandatangani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Tanda </a:t>
            </a:r>
            <a:r>
              <a:rPr lang="en-US" sz="2400" dirty="0" err="1"/>
              <a:t>tangan</a:t>
            </a:r>
            <a:r>
              <a:rPr lang="en-US" sz="2400" dirty="0"/>
              <a:t> 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yang </a:t>
            </a:r>
            <a:r>
              <a:rPr lang="en-US" sz="2400" dirty="0" err="1"/>
              <a:t>unik</a:t>
            </a:r>
            <a:r>
              <a:rPr lang="en-US" sz="2400" dirty="0"/>
              <a:t> (=</a:t>
            </a:r>
            <a:r>
              <a:rPr lang="en-US" sz="2400" dirty="0" err="1"/>
              <a:t>kunci</a:t>
            </a:r>
            <a:r>
              <a:rPr lang="en-US" sz="2400" dirty="0"/>
              <a:t>)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pengirim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mencegah</a:t>
            </a:r>
            <a:r>
              <a:rPr lang="en-US" sz="2400" dirty="0"/>
              <a:t> </a:t>
            </a:r>
            <a:r>
              <a:rPr lang="en-US" sz="2400" dirty="0" err="1"/>
              <a:t>pemalsuan</a:t>
            </a:r>
            <a:r>
              <a:rPr lang="en-US" sz="2400" dirty="0"/>
              <a:t> dan </a:t>
            </a:r>
            <a:r>
              <a:rPr lang="en-US" sz="2400" dirty="0" err="1"/>
              <a:t>penyangkalan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Membangkitkan</a:t>
            </a:r>
            <a:r>
              <a:rPr lang="en-US" sz="2400" dirty="0"/>
              <a:t>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digital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relatif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Mengenali</a:t>
            </a:r>
            <a:r>
              <a:rPr lang="en-US" sz="2400" dirty="0"/>
              <a:t> dan </a:t>
            </a:r>
            <a:r>
              <a:rPr lang="en-US" sz="2400" dirty="0" err="1"/>
              <a:t>memverifikasi</a:t>
            </a:r>
            <a:r>
              <a:rPr lang="en-US" sz="2400" dirty="0"/>
              <a:t>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digital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relatif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komputasi</a:t>
            </a:r>
            <a:r>
              <a:rPr lang="en-US" sz="2400" dirty="0"/>
              <a:t> </a:t>
            </a:r>
            <a:r>
              <a:rPr lang="en-US" sz="2400" dirty="0" err="1"/>
              <a:t>hampir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mungkin</a:t>
            </a:r>
            <a:r>
              <a:rPr lang="en-US" sz="2400" dirty="0"/>
              <a:t> </a:t>
            </a:r>
            <a:r>
              <a:rPr lang="en-US" sz="2400" dirty="0" err="1"/>
              <a:t>memalsukan</a:t>
            </a:r>
            <a:r>
              <a:rPr lang="en-US" sz="2400" dirty="0"/>
              <a:t>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digital,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merekonstruksi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digital yang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merekonstruksi</a:t>
            </a:r>
            <a:r>
              <a:rPr lang="en-US" sz="2400" dirty="0"/>
              <a:t>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</a:t>
            </a:r>
            <a:r>
              <a:rPr lang="en-US" sz="2400" dirty="0" err="1"/>
              <a:t>curang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yang </a:t>
            </a:r>
            <a:r>
              <a:rPr lang="en-US" sz="2400" dirty="0" err="1"/>
              <a:t>diberikan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Menyimpan</a:t>
            </a:r>
            <a:r>
              <a:rPr lang="en-US" sz="2400" dirty="0"/>
              <a:t> </a:t>
            </a:r>
            <a:r>
              <a:rPr lang="en-US" sz="2400" dirty="0" err="1"/>
              <a:t>salinan</a:t>
            </a:r>
            <a:r>
              <a:rPr lang="en-US" sz="2400" dirty="0"/>
              <a:t>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digital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storage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praktek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7BA068-B66D-48DC-78A0-DB0B731B2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50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074EB-9F89-DF22-AFDB-FCC5BD48A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Dua proses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tanda-tangan</a:t>
            </a:r>
            <a:r>
              <a:rPr lang="en-US" b="1" dirty="0"/>
              <a:t> digital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18B73-05D9-5F91-81B0-5906BF10A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/>
              <a:t>Menandatangani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 (</a:t>
            </a:r>
            <a:r>
              <a:rPr lang="en-US" i="1" dirty="0"/>
              <a:t>signing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tanda-tangan</a:t>
            </a:r>
            <a:r>
              <a:rPr lang="en-US" dirty="0"/>
              <a:t> pada </a:t>
            </a:r>
            <a:r>
              <a:rPr lang="en-US" dirty="0" err="1"/>
              <a:t>pesan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 err="1"/>
              <a:t>Memverifikasi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(</a:t>
            </a:r>
            <a:r>
              <a:rPr lang="en-US" i="1" dirty="0"/>
              <a:t>verification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Memeriksa</a:t>
            </a:r>
            <a:r>
              <a:rPr lang="en-US" dirty="0"/>
              <a:t> </a:t>
            </a:r>
            <a:r>
              <a:rPr lang="en-US" dirty="0" err="1"/>
              <a:t>keabsahan</a:t>
            </a:r>
            <a:r>
              <a:rPr lang="en-US" dirty="0"/>
              <a:t> </a:t>
            </a:r>
            <a:r>
              <a:rPr lang="en-US" dirty="0" err="1"/>
              <a:t>tanda-tangan</a:t>
            </a:r>
            <a:r>
              <a:rPr lang="en-US" dirty="0"/>
              <a:t> digital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F56CC3-9D18-322C-4F6A-EAE035D33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88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>
            <a:extLst>
              <a:ext uri="{FF2B5EF4-FFF2-40B4-BE49-F238E27FC236}">
                <a16:creationId xmlns:a16="http://schemas.microsoft.com/office/drawing/2014/main" id="{EAE9A043-49E7-47ED-9ED1-BEB690B72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608FB3-624F-4430-BCD2-2B2D859679C7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825128A9-E733-47EE-B9C0-10D097873F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3122" y="838200"/>
            <a:ext cx="9240078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err="1"/>
              <a:t>Bagaimana</a:t>
            </a:r>
            <a:r>
              <a:rPr lang="en-US" altLang="en-US" b="1" dirty="0"/>
              <a:t> </a:t>
            </a:r>
            <a:r>
              <a:rPr lang="en-US" altLang="en-US" b="1" dirty="0" err="1"/>
              <a:t>cara</a:t>
            </a:r>
            <a:r>
              <a:rPr lang="en-US" altLang="en-US" b="1" dirty="0"/>
              <a:t> </a:t>
            </a:r>
            <a:r>
              <a:rPr lang="en-US" altLang="en-US" b="1" dirty="0" err="1"/>
              <a:t>menandatangani</a:t>
            </a:r>
            <a:r>
              <a:rPr lang="en-US" altLang="en-US" b="1" dirty="0"/>
              <a:t> </a:t>
            </a:r>
            <a:r>
              <a:rPr lang="en-US" altLang="en-US" b="1" dirty="0" err="1"/>
              <a:t>pesan</a:t>
            </a:r>
            <a:r>
              <a:rPr lang="en-US" altLang="en-US" b="1" dirty="0"/>
              <a:t>?</a:t>
            </a:r>
            <a:endParaRPr lang="en-GB" altLang="en-US" b="1" dirty="0"/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C35DEB68-CE93-488D-8671-786A3A4107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77787" y="2074862"/>
            <a:ext cx="9130748" cy="44640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Ada dua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dilakukan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menandatangani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: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Mengenkripsi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       -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Khusus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rahasia</a:t>
            </a:r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609600" indent="-609600">
              <a:buFont typeface="Wingdings" panose="05000000000000000000" pitchFamily="2" charset="2"/>
              <a:buAutoNum type="arabicPeriod"/>
            </a:pPr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609600" indent="-609600">
              <a:buFont typeface="+mj-lt"/>
              <a:buAutoNum type="arabicPeriod" startAt="2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kombinasi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hash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hash function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 dan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kunci-publik</a:t>
            </a:r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       -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b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perlu</a:t>
            </a:r>
            <a:r>
              <a:rPr lang="en-US" altLang="en-US" b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rahasia</a:t>
            </a:r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endParaRPr lang="en-GB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2587</Words>
  <Application>Microsoft Office PowerPoint</Application>
  <PresentationFormat>Widescreen</PresentationFormat>
  <Paragraphs>353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Arial</vt:lpstr>
      <vt:lpstr>Calibri</vt:lpstr>
      <vt:lpstr>Calibri Light</vt:lpstr>
      <vt:lpstr>Courier New</vt:lpstr>
      <vt:lpstr>Georgia</vt:lpstr>
      <vt:lpstr>Symbol</vt:lpstr>
      <vt:lpstr>Times New Roman</vt:lpstr>
      <vt:lpstr>Wingdings</vt:lpstr>
      <vt:lpstr>Office Theme</vt:lpstr>
      <vt:lpstr>Document</vt:lpstr>
      <vt:lpstr>Visio</vt:lpstr>
      <vt:lpstr>VISIO</vt:lpstr>
      <vt:lpstr>Tanda-tangan Digital</vt:lpstr>
      <vt:lpstr>Review materi awal</vt:lpstr>
      <vt:lpstr>Tanda-tangan </vt:lpstr>
      <vt:lpstr>PowerPoint Presentation</vt:lpstr>
      <vt:lpstr>PowerPoint Presentation</vt:lpstr>
      <vt:lpstr>PowerPoint Presentation</vt:lpstr>
      <vt:lpstr>Persyaratan Tanda Tangan Digital</vt:lpstr>
      <vt:lpstr>Dua proses dalam tanda-tangan digital</vt:lpstr>
      <vt:lpstr>Bagaimana cara menandatangani pesan?</vt:lpstr>
      <vt:lpstr>Penandatanganan dengan Cara Mengenkripsi Pesan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Tanda-tangan Digital Menggunakan  Kombinasi Kriptografi kunci-publik dan Fungsi Hash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 calculator digital signature online</vt:lpstr>
      <vt:lpstr>PowerPoint Presentation</vt:lpstr>
      <vt:lpstr>PowerPoint Presentation</vt:lpstr>
      <vt:lpstr>PowerPoint Presentation</vt:lpstr>
      <vt:lpstr>Sekarang akan kita buat kode program tanda-tangan digital!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SELAMAT BELAJAR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Dr.Ir. Rinaldi Munir, MT</dc:creator>
  <cp:lastModifiedBy>Dr. Ir. Rinaldi, M.T.</cp:lastModifiedBy>
  <cp:revision>34</cp:revision>
  <dcterms:created xsi:type="dcterms:W3CDTF">2020-03-22T06:00:50Z</dcterms:created>
  <dcterms:modified xsi:type="dcterms:W3CDTF">2026-04-19T07:24:11Z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2024-04-19T08:37:04Z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6456b2ee-609b-4c08-ab24-d43e8a0d086d</vt:lpwstr>
  </property>
  <property fmtid="{D5CDD505-2E9C-101B-9397-08002B2CF9AE}" pid="8" name="MSIP_Label_38b525e5-f3da-4501-8f1e-526b6769fc56_ContentBits">
    <vt:lpwstr>0</vt:lpwstr>
  </property>
</Properties>
</file>