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88" r:id="rId2"/>
    <p:sldId id="257" r:id="rId3"/>
    <p:sldId id="258" r:id="rId4"/>
    <p:sldId id="259" r:id="rId5"/>
    <p:sldId id="260" r:id="rId6"/>
    <p:sldId id="261" r:id="rId7"/>
    <p:sldId id="262" r:id="rId8"/>
    <p:sldId id="263" r:id="rId9"/>
    <p:sldId id="264" r:id="rId10"/>
    <p:sldId id="265" r:id="rId11"/>
    <p:sldId id="282" r:id="rId12"/>
    <p:sldId id="269" r:id="rId13"/>
    <p:sldId id="279" r:id="rId14"/>
    <p:sldId id="270" r:id="rId15"/>
    <p:sldId id="271" r:id="rId16"/>
    <p:sldId id="272" r:id="rId17"/>
    <p:sldId id="273" r:id="rId18"/>
    <p:sldId id="274" r:id="rId19"/>
    <p:sldId id="275" r:id="rId20"/>
    <p:sldId id="276" r:id="rId21"/>
    <p:sldId id="284" r:id="rId22"/>
    <p:sldId id="277" r:id="rId23"/>
    <p:sldId id="283" r:id="rId24"/>
    <p:sldId id="280" r:id="rId25"/>
    <p:sldId id="281" r:id="rId26"/>
    <p:sldId id="285" r:id="rId27"/>
    <p:sldId id="287" r:id="rId28"/>
    <p:sldId id="289" r:id="rId29"/>
    <p:sldId id="267" r:id="rId30"/>
    <p:sldId id="278" r:id="rId31"/>
    <p:sldId id="292" r:id="rId32"/>
    <p:sldId id="268" r:id="rId33"/>
    <p:sldId id="293" r:id="rId34"/>
    <p:sldId id="294" r:id="rId35"/>
    <p:sldId id="295" r:id="rId36"/>
    <p:sldId id="296" r:id="rId37"/>
    <p:sldId id="297" r:id="rId38"/>
    <p:sldId id="298" r:id="rId39"/>
    <p:sldId id="302" r:id="rId40"/>
    <p:sldId id="303" r:id="rId41"/>
    <p:sldId id="301" r:id="rId42"/>
    <p:sldId id="304" r:id="rId43"/>
    <p:sldId id="290" r:id="rId44"/>
    <p:sldId id="469" r:id="rId45"/>
    <p:sldId id="470" r:id="rId46"/>
    <p:sldId id="472" r:id="rId47"/>
    <p:sldId id="473" r:id="rId48"/>
    <p:sldId id="471"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299" r:id="rId66"/>
    <p:sldId id="305" r:id="rId67"/>
    <p:sldId id="300" r:id="rId68"/>
    <p:sldId id="464" r:id="rId69"/>
    <p:sldId id="465" r:id="rId70"/>
    <p:sldId id="466" r:id="rId71"/>
    <p:sldId id="467" r:id="rId72"/>
    <p:sldId id="307" r:id="rId73"/>
    <p:sldId id="306" r:id="rId74"/>
    <p:sldId id="468" r:id="rId75"/>
    <p:sldId id="286"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5B0EB-A706-4056-8773-2BD6B8E332AF}" type="datetimeFigureOut">
              <a:rPr lang="en-US" smtClean="0"/>
              <a:t>4/11/2026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A8AE9-A0BD-47E9-9A75-0280E5940B95}" type="slidenum">
              <a:rPr lang="en-US" smtClean="0"/>
              <a:t>‹#›</a:t>
            </a:fld>
            <a:endParaRPr lang="en-US"/>
          </a:p>
        </p:txBody>
      </p:sp>
    </p:spTree>
    <p:extLst>
      <p:ext uri="{BB962C8B-B14F-4D97-AF65-F5344CB8AC3E}">
        <p14:creationId xmlns:p14="http://schemas.microsoft.com/office/powerpoint/2010/main" val="60806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7240E6F-7C3C-44D3-9CCD-FE96646C1488}"/>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557E7941-A5F2-45DF-9170-8DF1E7D1FF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2" name="Slide Number Placeholder 3">
            <a:extLst>
              <a:ext uri="{FF2B5EF4-FFF2-40B4-BE49-F238E27FC236}">
                <a16:creationId xmlns:a16="http://schemas.microsoft.com/office/drawing/2014/main" id="{D7A09CB0-6D19-4741-8F93-2EAD6C62C2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8249B7-9ED5-4F4A-A271-F7288125C468}" type="slidenum">
              <a:rPr lang="en-GB" altLang="en-US"/>
              <a:pPr>
                <a:spcBef>
                  <a:spcPct val="0"/>
                </a:spcBef>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C1C5-7FC6-4A0D-9A8B-683B19B69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3DB82-49A1-4657-ACF0-A016E4A72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CE0D78-7EB8-4FDD-824A-D71F9FE63150}"/>
              </a:ext>
            </a:extLst>
          </p:cNvPr>
          <p:cNvSpPr>
            <a:spLocks noGrp="1"/>
          </p:cNvSpPr>
          <p:nvPr>
            <p:ph type="dt" sz="half" idx="10"/>
          </p:nvPr>
        </p:nvSpPr>
        <p:spPr/>
        <p:txBody>
          <a:bodyPr/>
          <a:lstStyle/>
          <a:p>
            <a:fld id="{CF2E015F-E70D-48B4-8967-7E534F22A155}" type="datetime1">
              <a:rPr lang="en-US" smtClean="0"/>
              <a:t>4/11/2026</a:t>
            </a:fld>
            <a:endParaRPr lang="en-US"/>
          </a:p>
        </p:txBody>
      </p:sp>
      <p:sp>
        <p:nvSpPr>
          <p:cNvPr id="5" name="Footer Placeholder 4">
            <a:extLst>
              <a:ext uri="{FF2B5EF4-FFF2-40B4-BE49-F238E27FC236}">
                <a16:creationId xmlns:a16="http://schemas.microsoft.com/office/drawing/2014/main" id="{A171FE28-E93C-49BB-9EF0-E6883D130340}"/>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F4F38BC-304C-4CAF-AA8D-B39004E28F30}"/>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7059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BB6FB-967B-4651-AD73-332EE332B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75697-010D-48C5-8890-DB9B73935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F5C86-3CCC-49FD-9820-083ADBE93C36}"/>
              </a:ext>
            </a:extLst>
          </p:cNvPr>
          <p:cNvSpPr>
            <a:spLocks noGrp="1"/>
          </p:cNvSpPr>
          <p:nvPr>
            <p:ph type="dt" sz="half" idx="10"/>
          </p:nvPr>
        </p:nvSpPr>
        <p:spPr/>
        <p:txBody>
          <a:bodyPr/>
          <a:lstStyle/>
          <a:p>
            <a:fld id="{D34FDF0C-86CD-4F31-BA2C-FF18861F3B54}" type="datetime1">
              <a:rPr lang="en-US" smtClean="0"/>
              <a:t>4/11/2026</a:t>
            </a:fld>
            <a:endParaRPr lang="en-US"/>
          </a:p>
        </p:txBody>
      </p:sp>
      <p:sp>
        <p:nvSpPr>
          <p:cNvPr id="5" name="Footer Placeholder 4">
            <a:extLst>
              <a:ext uri="{FF2B5EF4-FFF2-40B4-BE49-F238E27FC236}">
                <a16:creationId xmlns:a16="http://schemas.microsoft.com/office/drawing/2014/main" id="{916EF899-BC94-4499-9BB5-A38069A6FF87}"/>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C3B0866D-3B2F-457B-AB5C-3C294ECD84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739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94B7B-96F6-4EA3-8020-0BFFBB5FAB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62EFA-0E52-4BA9-B048-5BF7E01B4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B6BDB-A352-497F-9E88-D59AD88AB594}"/>
              </a:ext>
            </a:extLst>
          </p:cNvPr>
          <p:cNvSpPr>
            <a:spLocks noGrp="1"/>
          </p:cNvSpPr>
          <p:nvPr>
            <p:ph type="dt" sz="half" idx="10"/>
          </p:nvPr>
        </p:nvSpPr>
        <p:spPr/>
        <p:txBody>
          <a:bodyPr/>
          <a:lstStyle/>
          <a:p>
            <a:fld id="{4E2A384D-A0DA-4B40-9C56-02CE8B4DE96C}" type="datetime1">
              <a:rPr lang="en-US" smtClean="0"/>
              <a:t>4/11/2026</a:t>
            </a:fld>
            <a:endParaRPr lang="en-US"/>
          </a:p>
        </p:txBody>
      </p:sp>
      <p:sp>
        <p:nvSpPr>
          <p:cNvPr id="5" name="Footer Placeholder 4">
            <a:extLst>
              <a:ext uri="{FF2B5EF4-FFF2-40B4-BE49-F238E27FC236}">
                <a16:creationId xmlns:a16="http://schemas.microsoft.com/office/drawing/2014/main" id="{83811A9A-4B65-4C22-A540-59CAB77967C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11F8C724-C422-4F44-B926-754DAA5E55FC}"/>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2202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E007-9865-4744-A2F9-7FDFFAA3D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74FC3-6694-4D02-B26A-77C132931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C1AA8-0F14-4681-A4C7-05B52512796B}"/>
              </a:ext>
            </a:extLst>
          </p:cNvPr>
          <p:cNvSpPr>
            <a:spLocks noGrp="1"/>
          </p:cNvSpPr>
          <p:nvPr>
            <p:ph type="dt" sz="half" idx="10"/>
          </p:nvPr>
        </p:nvSpPr>
        <p:spPr/>
        <p:txBody>
          <a:bodyPr/>
          <a:lstStyle/>
          <a:p>
            <a:fld id="{602CAAAD-6785-4234-9510-227A72CA7DCF}" type="datetime1">
              <a:rPr lang="en-US" smtClean="0"/>
              <a:t>4/11/2026</a:t>
            </a:fld>
            <a:endParaRPr lang="en-US"/>
          </a:p>
        </p:txBody>
      </p:sp>
      <p:sp>
        <p:nvSpPr>
          <p:cNvPr id="5" name="Footer Placeholder 4">
            <a:extLst>
              <a:ext uri="{FF2B5EF4-FFF2-40B4-BE49-F238E27FC236}">
                <a16:creationId xmlns:a16="http://schemas.microsoft.com/office/drawing/2014/main" id="{9633FE4A-A138-408D-A04C-20FF086D2C22}"/>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F03EF961-3EB4-439C-B463-42FF2BEBF134}"/>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8403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D871-5662-4E74-937A-6F6CA4D47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12F6F-2232-495F-AD69-B586FA87E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98F94-8B8D-43D4-BC14-15C909C79661}"/>
              </a:ext>
            </a:extLst>
          </p:cNvPr>
          <p:cNvSpPr>
            <a:spLocks noGrp="1"/>
          </p:cNvSpPr>
          <p:nvPr>
            <p:ph type="dt" sz="half" idx="10"/>
          </p:nvPr>
        </p:nvSpPr>
        <p:spPr/>
        <p:txBody>
          <a:bodyPr/>
          <a:lstStyle/>
          <a:p>
            <a:fld id="{2513B4FC-8926-4094-9222-58E4DC0D206F}" type="datetime1">
              <a:rPr lang="en-US" smtClean="0"/>
              <a:t>4/11/2026</a:t>
            </a:fld>
            <a:endParaRPr lang="en-US"/>
          </a:p>
        </p:txBody>
      </p:sp>
      <p:sp>
        <p:nvSpPr>
          <p:cNvPr id="5" name="Footer Placeholder 4">
            <a:extLst>
              <a:ext uri="{FF2B5EF4-FFF2-40B4-BE49-F238E27FC236}">
                <a16:creationId xmlns:a16="http://schemas.microsoft.com/office/drawing/2014/main" id="{CA8E47CA-609D-462D-A688-004CC76D4ED1}"/>
              </a:ext>
            </a:extLst>
          </p:cNvPr>
          <p:cNvSpPr>
            <a:spLocks noGrp="1"/>
          </p:cNvSpPr>
          <p:nvPr>
            <p:ph type="ftr" sz="quarter" idx="11"/>
          </p:nvPr>
        </p:nvSpPr>
        <p:spPr/>
        <p:txBody>
          <a:body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788CD742-9FA0-47C4-8C1A-090B3939D3AD}"/>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211560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E7D-E2E9-41BA-A574-B9D1AAD722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BD91F-513C-41BA-9E96-7FC40CC2C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F0B8F-200B-48AE-BD39-9560D126D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DBB6A7-A1F5-440A-9F83-4617DA6CE0CD}"/>
              </a:ext>
            </a:extLst>
          </p:cNvPr>
          <p:cNvSpPr>
            <a:spLocks noGrp="1"/>
          </p:cNvSpPr>
          <p:nvPr>
            <p:ph type="dt" sz="half" idx="10"/>
          </p:nvPr>
        </p:nvSpPr>
        <p:spPr/>
        <p:txBody>
          <a:bodyPr/>
          <a:lstStyle/>
          <a:p>
            <a:fld id="{951D1A75-3B4F-497B-83E5-B1E3CF63CB72}" type="datetime1">
              <a:rPr lang="en-US" smtClean="0"/>
              <a:t>4/11/2026</a:t>
            </a:fld>
            <a:endParaRPr lang="en-US"/>
          </a:p>
        </p:txBody>
      </p:sp>
      <p:sp>
        <p:nvSpPr>
          <p:cNvPr id="6" name="Footer Placeholder 5">
            <a:extLst>
              <a:ext uri="{FF2B5EF4-FFF2-40B4-BE49-F238E27FC236}">
                <a16:creationId xmlns:a16="http://schemas.microsoft.com/office/drawing/2014/main" id="{007CC69F-871A-41F6-8E40-F9E809CBC8B9}"/>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F5D7BB72-96BF-417C-BEB0-61F30198E853}"/>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61328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6A0B-AA4B-445A-9E41-3673F6DDA4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3551F-F14B-43F1-B7C5-ADC1B54C98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0D615-44D3-444A-BAC7-F9CD7FE3D4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56D721-6076-42FA-8F44-985FB5197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2DE35-892C-4BD0-8C8D-0543BF9239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1F56F-A8D4-4D07-B709-E0A229DAB621}"/>
              </a:ext>
            </a:extLst>
          </p:cNvPr>
          <p:cNvSpPr>
            <a:spLocks noGrp="1"/>
          </p:cNvSpPr>
          <p:nvPr>
            <p:ph type="dt" sz="half" idx="10"/>
          </p:nvPr>
        </p:nvSpPr>
        <p:spPr/>
        <p:txBody>
          <a:bodyPr/>
          <a:lstStyle/>
          <a:p>
            <a:fld id="{FB81C62A-0FDA-4A5B-92D7-62C5AB00C4C1}" type="datetime1">
              <a:rPr lang="en-US" smtClean="0"/>
              <a:t>4/11/2026</a:t>
            </a:fld>
            <a:endParaRPr lang="en-US"/>
          </a:p>
        </p:txBody>
      </p:sp>
      <p:sp>
        <p:nvSpPr>
          <p:cNvPr id="8" name="Footer Placeholder 7">
            <a:extLst>
              <a:ext uri="{FF2B5EF4-FFF2-40B4-BE49-F238E27FC236}">
                <a16:creationId xmlns:a16="http://schemas.microsoft.com/office/drawing/2014/main" id="{CB5C5E33-7834-4CAC-ADE9-6E750207FC1D}"/>
              </a:ext>
            </a:extLst>
          </p:cNvPr>
          <p:cNvSpPr>
            <a:spLocks noGrp="1"/>
          </p:cNvSpPr>
          <p:nvPr>
            <p:ph type="ftr" sz="quarter" idx="11"/>
          </p:nvPr>
        </p:nvSpPr>
        <p:spPr/>
        <p:txBody>
          <a:bodyPr/>
          <a:lstStyle/>
          <a:p>
            <a:r>
              <a:rPr lang="it-IT"/>
              <a:t>Rinaldi Munir/II4021 Kriptografi</a:t>
            </a:r>
            <a:endParaRPr lang="en-US"/>
          </a:p>
        </p:txBody>
      </p:sp>
      <p:sp>
        <p:nvSpPr>
          <p:cNvPr id="9" name="Slide Number Placeholder 8">
            <a:extLst>
              <a:ext uri="{FF2B5EF4-FFF2-40B4-BE49-F238E27FC236}">
                <a16:creationId xmlns:a16="http://schemas.microsoft.com/office/drawing/2014/main" id="{90F25C5A-1A7F-45A9-8596-FC7F21376E59}"/>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85104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4617-25F9-43AE-BCB3-8740F42D86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23B1A3-7B56-41F2-B1E6-B503BB04D5E6}"/>
              </a:ext>
            </a:extLst>
          </p:cNvPr>
          <p:cNvSpPr>
            <a:spLocks noGrp="1"/>
          </p:cNvSpPr>
          <p:nvPr>
            <p:ph type="dt" sz="half" idx="10"/>
          </p:nvPr>
        </p:nvSpPr>
        <p:spPr/>
        <p:txBody>
          <a:bodyPr/>
          <a:lstStyle/>
          <a:p>
            <a:fld id="{3553C95E-B7B4-43A2-90F3-817BBCCF6270}" type="datetime1">
              <a:rPr lang="en-US" smtClean="0"/>
              <a:t>4/11/2026</a:t>
            </a:fld>
            <a:endParaRPr lang="en-US"/>
          </a:p>
        </p:txBody>
      </p:sp>
      <p:sp>
        <p:nvSpPr>
          <p:cNvPr id="4" name="Footer Placeholder 3">
            <a:extLst>
              <a:ext uri="{FF2B5EF4-FFF2-40B4-BE49-F238E27FC236}">
                <a16:creationId xmlns:a16="http://schemas.microsoft.com/office/drawing/2014/main" id="{94C5ACAD-E6ED-4222-9099-8EFE8923765B}"/>
              </a:ext>
            </a:extLst>
          </p:cNvPr>
          <p:cNvSpPr>
            <a:spLocks noGrp="1"/>
          </p:cNvSpPr>
          <p:nvPr>
            <p:ph type="ftr" sz="quarter" idx="11"/>
          </p:nvPr>
        </p:nvSpPr>
        <p:spPr/>
        <p:txBody>
          <a:bodyPr/>
          <a:lstStyle/>
          <a:p>
            <a:r>
              <a:rPr lang="it-IT"/>
              <a:t>Rinaldi Munir/II4021 Kriptografi</a:t>
            </a:r>
            <a:endParaRPr lang="en-US"/>
          </a:p>
        </p:txBody>
      </p:sp>
      <p:sp>
        <p:nvSpPr>
          <p:cNvPr id="5" name="Slide Number Placeholder 4">
            <a:extLst>
              <a:ext uri="{FF2B5EF4-FFF2-40B4-BE49-F238E27FC236}">
                <a16:creationId xmlns:a16="http://schemas.microsoft.com/office/drawing/2014/main" id="{AEEAD8C8-4EAD-4D61-833B-D30A1F4F6EF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103088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94B43-A0E2-4C6E-8BEA-13843854E817}"/>
              </a:ext>
            </a:extLst>
          </p:cNvPr>
          <p:cNvSpPr>
            <a:spLocks noGrp="1"/>
          </p:cNvSpPr>
          <p:nvPr>
            <p:ph type="dt" sz="half" idx="10"/>
          </p:nvPr>
        </p:nvSpPr>
        <p:spPr/>
        <p:txBody>
          <a:bodyPr/>
          <a:lstStyle/>
          <a:p>
            <a:fld id="{58D83E7D-85C4-40CE-8FF7-9D65D2C336CE}" type="datetime1">
              <a:rPr lang="en-US" smtClean="0"/>
              <a:t>4/11/2026</a:t>
            </a:fld>
            <a:endParaRPr lang="en-US"/>
          </a:p>
        </p:txBody>
      </p:sp>
      <p:sp>
        <p:nvSpPr>
          <p:cNvPr id="3" name="Footer Placeholder 2">
            <a:extLst>
              <a:ext uri="{FF2B5EF4-FFF2-40B4-BE49-F238E27FC236}">
                <a16:creationId xmlns:a16="http://schemas.microsoft.com/office/drawing/2014/main" id="{DCA69822-6A78-47BC-BE52-B8E526B28DD5}"/>
              </a:ext>
            </a:extLst>
          </p:cNvPr>
          <p:cNvSpPr>
            <a:spLocks noGrp="1"/>
          </p:cNvSpPr>
          <p:nvPr>
            <p:ph type="ftr" sz="quarter" idx="11"/>
          </p:nvPr>
        </p:nvSpPr>
        <p:spPr/>
        <p:txBody>
          <a:bodyPr/>
          <a:lstStyle/>
          <a:p>
            <a:r>
              <a:rPr lang="it-IT"/>
              <a:t>Rinaldi Munir/II4021 Kriptografi</a:t>
            </a:r>
            <a:endParaRPr lang="en-US"/>
          </a:p>
        </p:txBody>
      </p:sp>
      <p:sp>
        <p:nvSpPr>
          <p:cNvPr id="4" name="Slide Number Placeholder 3">
            <a:extLst>
              <a:ext uri="{FF2B5EF4-FFF2-40B4-BE49-F238E27FC236}">
                <a16:creationId xmlns:a16="http://schemas.microsoft.com/office/drawing/2014/main" id="{59A8E49B-9FDB-4514-AE8E-C0FED812D376}"/>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45572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F89A-75E6-4AAA-A17E-5C427D709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215CD-9C7E-49CF-B445-42EF43D60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ED0AC-BBB0-4701-BC66-24F05AEBE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98280-2CCC-4D08-B4F5-36D2F593C337}"/>
              </a:ext>
            </a:extLst>
          </p:cNvPr>
          <p:cNvSpPr>
            <a:spLocks noGrp="1"/>
          </p:cNvSpPr>
          <p:nvPr>
            <p:ph type="dt" sz="half" idx="10"/>
          </p:nvPr>
        </p:nvSpPr>
        <p:spPr/>
        <p:txBody>
          <a:bodyPr/>
          <a:lstStyle/>
          <a:p>
            <a:fld id="{66226999-9A65-4B0B-A890-8E251CDB40EB}" type="datetime1">
              <a:rPr lang="en-US" smtClean="0"/>
              <a:t>4/11/2026</a:t>
            </a:fld>
            <a:endParaRPr lang="en-US"/>
          </a:p>
        </p:txBody>
      </p:sp>
      <p:sp>
        <p:nvSpPr>
          <p:cNvPr id="6" name="Footer Placeholder 5">
            <a:extLst>
              <a:ext uri="{FF2B5EF4-FFF2-40B4-BE49-F238E27FC236}">
                <a16:creationId xmlns:a16="http://schemas.microsoft.com/office/drawing/2014/main" id="{E6C14F37-8462-4BA8-B13D-AC31ABA520A6}"/>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B249CD86-2B15-4B7B-B28A-01F45353EFC5}"/>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55169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BA85-2DF8-49E2-BE42-0FA4437FC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96FC4-3809-426E-BF1F-89BE850EE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744BCF-B9C7-43BF-8FDE-0FDCABEC7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40F0C-0515-440D-8C25-E65D6F54B178}"/>
              </a:ext>
            </a:extLst>
          </p:cNvPr>
          <p:cNvSpPr>
            <a:spLocks noGrp="1"/>
          </p:cNvSpPr>
          <p:nvPr>
            <p:ph type="dt" sz="half" idx="10"/>
          </p:nvPr>
        </p:nvSpPr>
        <p:spPr/>
        <p:txBody>
          <a:bodyPr/>
          <a:lstStyle/>
          <a:p>
            <a:fld id="{AD74C957-6625-4C01-AEDF-838A68333A24}" type="datetime1">
              <a:rPr lang="en-US" smtClean="0"/>
              <a:t>4/11/2026</a:t>
            </a:fld>
            <a:endParaRPr lang="en-US"/>
          </a:p>
        </p:txBody>
      </p:sp>
      <p:sp>
        <p:nvSpPr>
          <p:cNvPr id="6" name="Footer Placeholder 5">
            <a:extLst>
              <a:ext uri="{FF2B5EF4-FFF2-40B4-BE49-F238E27FC236}">
                <a16:creationId xmlns:a16="http://schemas.microsoft.com/office/drawing/2014/main" id="{E122BC21-D899-494C-A7CD-CFA253422E9C}"/>
              </a:ext>
            </a:extLst>
          </p:cNvPr>
          <p:cNvSpPr>
            <a:spLocks noGrp="1"/>
          </p:cNvSpPr>
          <p:nvPr>
            <p:ph type="ftr" sz="quarter" idx="11"/>
          </p:nvPr>
        </p:nvSpPr>
        <p:spPr/>
        <p:txBody>
          <a:bodyPr/>
          <a:lstStyle/>
          <a:p>
            <a:r>
              <a:rPr lang="it-IT"/>
              <a:t>Rinaldi Munir/II4021 Kriptografi</a:t>
            </a:r>
            <a:endParaRPr lang="en-US"/>
          </a:p>
        </p:txBody>
      </p:sp>
      <p:sp>
        <p:nvSpPr>
          <p:cNvPr id="7" name="Slide Number Placeholder 6">
            <a:extLst>
              <a:ext uri="{FF2B5EF4-FFF2-40B4-BE49-F238E27FC236}">
                <a16:creationId xmlns:a16="http://schemas.microsoft.com/office/drawing/2014/main" id="{E4C4FAD8-7BB4-4EC8-97C3-906F01C9C6BB}"/>
              </a:ext>
            </a:extLst>
          </p:cNvPr>
          <p:cNvSpPr>
            <a:spLocks noGrp="1"/>
          </p:cNvSpPr>
          <p:nvPr>
            <p:ph type="sldNum" sz="quarter" idx="12"/>
          </p:nvPr>
        </p:nvSpPr>
        <p:spPr/>
        <p:txBody>
          <a:bodyPr/>
          <a:lstStyle/>
          <a:p>
            <a:fld id="{345A03E5-24FE-4ADA-BBDF-5347EA54DF86}" type="slidenum">
              <a:rPr lang="en-US" smtClean="0"/>
              <a:t>‹#›</a:t>
            </a:fld>
            <a:endParaRPr lang="en-US"/>
          </a:p>
        </p:txBody>
      </p:sp>
    </p:spTree>
    <p:extLst>
      <p:ext uri="{BB962C8B-B14F-4D97-AF65-F5344CB8AC3E}">
        <p14:creationId xmlns:p14="http://schemas.microsoft.com/office/powerpoint/2010/main" val="351276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43AD-82CF-475E-B694-7399479E0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00762-BC26-48E1-99C1-7B9BBE18E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97BAE-A17B-4AE6-ADE7-148A44DFA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A8FCD-67F0-40D9-8792-721D69E6EFCF}" type="datetime1">
              <a:rPr lang="en-US" smtClean="0"/>
              <a:t>4/11/2026</a:t>
            </a:fld>
            <a:endParaRPr lang="en-US"/>
          </a:p>
        </p:txBody>
      </p:sp>
      <p:sp>
        <p:nvSpPr>
          <p:cNvPr id="5" name="Footer Placeholder 4">
            <a:extLst>
              <a:ext uri="{FF2B5EF4-FFF2-40B4-BE49-F238E27FC236}">
                <a16:creationId xmlns:a16="http://schemas.microsoft.com/office/drawing/2014/main" id="{B5E89F09-7B74-4F7E-B30F-9EC4ECB2D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Rinaldi Munir/II4021 Kriptografi</a:t>
            </a:r>
            <a:endParaRPr lang="en-US"/>
          </a:p>
        </p:txBody>
      </p:sp>
      <p:sp>
        <p:nvSpPr>
          <p:cNvPr id="6" name="Slide Number Placeholder 5">
            <a:extLst>
              <a:ext uri="{FF2B5EF4-FFF2-40B4-BE49-F238E27FC236}">
                <a16:creationId xmlns:a16="http://schemas.microsoft.com/office/drawing/2014/main" id="{9258DD97-43CB-44EE-B3C9-7D687E404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A03E5-24FE-4ADA-BBDF-5347EA54DF86}" type="slidenum">
              <a:rPr lang="en-US" smtClean="0"/>
              <a:t>‹#›</a:t>
            </a:fld>
            <a:endParaRPr lang="en-US"/>
          </a:p>
        </p:txBody>
      </p:sp>
    </p:spTree>
    <p:extLst>
      <p:ext uri="{BB962C8B-B14F-4D97-AF65-F5344CB8AC3E}">
        <p14:creationId xmlns:p14="http://schemas.microsoft.com/office/powerpoint/2010/main" val="113727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2.png"/><Relationship Id="rId7" Type="http://schemas.openxmlformats.org/officeDocument/2006/relationships/oleObject" Target="../embeddings/oleObject5.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2.png"/><Relationship Id="rId7" Type="http://schemas.openxmlformats.org/officeDocument/2006/relationships/oleObject" Target="../embeddings/oleObject6.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png"/><Relationship Id="rId7" Type="http://schemas.openxmlformats.org/officeDocument/2006/relationships/oleObject" Target="../embeddings/oleObject7.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2.png"/><Relationship Id="rId7" Type="http://schemas.openxmlformats.org/officeDocument/2006/relationships/oleObject" Target="../embeddings/oleObject8.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oleObject" Target="../embeddings/oleObject9.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png"/><Relationship Id="rId7" Type="http://schemas.openxmlformats.org/officeDocument/2006/relationships/oleObject" Target="../embeddings/oleObject10.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2.png"/><Relationship Id="rId7" Type="http://schemas.openxmlformats.org/officeDocument/2006/relationships/oleObject" Target="../embeddings/oleObject1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eprint.iacr.org/2005/075"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natmchugh.blogspot.com/2015/05/how-to-make-two-binaries-with-same-md5.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faqs.org/rfcs/rfc3174.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hyperlink" Target="https://emn178.github.io/online-tools/sha1.html"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sha1-online.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schneier.com/blog/archives/2005/02/sha_1broken.html" TargetMode="External"/><Relationship Id="rId4" Type="http://schemas.openxmlformats.org/officeDocument/2006/relationships/hyperlink" Target="http://eprint.iacr.org/2005/01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ilmuhacking.com/cryptography/membuat-sha1-collision-fil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nfosecwriteups.com/breaking-down-sha-256-algorithm-2ce61d86f7a3"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infosecwriteups.com/breaking-down-sha-256-algorithm-2ce61d86f7a3"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ndex.php?title=Florian_Mendel&amp;action=edit&amp;redlink=1" TargetMode="External"/><Relationship Id="rId2" Type="http://schemas.openxmlformats.org/officeDocument/2006/relationships/hyperlink" Target="http://en.wikipedia.org/w/index.php?title=Krystian_Matusiewicz&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ndex.php?title=Martin_Schl%C3%A4ffer&amp;action=edit&amp;redlink=1" TargetMode="External"/><Relationship Id="rId4" Type="http://schemas.openxmlformats.org/officeDocument/2006/relationships/hyperlink" Target="http://en.wikipedia.org/w/index.php?title=Christian_Rechberger&amp;action=edit&amp;redlink=1"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en.wikipedia.org/w/index.php?title=Hongjun_Wu&amp;action=edit&amp;redlink=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ndex.php?title=Micha%C3%ABl_Peeter&amp;action=edit&amp;redlink=1" TargetMode="External"/><Relationship Id="rId2" Type="http://schemas.openxmlformats.org/officeDocument/2006/relationships/hyperlink" Target="http://en.wikipedia.org/w/index.php?title=Guido_Bertoni&amp;action=edit&amp;redlink=1" TargetMode="External"/><Relationship Id="rId1" Type="http://schemas.openxmlformats.org/officeDocument/2006/relationships/slideLayout" Target="../slideLayouts/slideLayout2.xml"/><Relationship Id="rId5" Type="http://schemas.openxmlformats.org/officeDocument/2006/relationships/hyperlink" Target="http://en.wikipedia.org/wiki/Cryptographic_hash_function" TargetMode="External"/><Relationship Id="rId4" Type="http://schemas.openxmlformats.org/officeDocument/2006/relationships/hyperlink" Target="http://en.wikipedia.org/w/index.php?title=Gilles_Van_Assche&amp;action=edit&amp;redlink=1"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en.wikipedia.org/wiki/Jon_Callas" TargetMode="External"/><Relationship Id="rId3" Type="http://schemas.openxmlformats.org/officeDocument/2006/relationships/hyperlink" Target="http://en.wikipedia.org/wiki/Stefan_Lucks" TargetMode="External"/><Relationship Id="rId7" Type="http://schemas.openxmlformats.org/officeDocument/2006/relationships/hyperlink" Target="http://en.wikipedia.org/w/index.php?title=Tadayoshi_Kohno&amp;action=edit&amp;redlink=1" TargetMode="External"/><Relationship Id="rId2" Type="http://schemas.openxmlformats.org/officeDocument/2006/relationships/hyperlink" Target="http://en.wikipedia.org/wiki/Bruce_Schneier" TargetMode="External"/><Relationship Id="rId1" Type="http://schemas.openxmlformats.org/officeDocument/2006/relationships/slideLayout" Target="../slideLayouts/slideLayout2.xml"/><Relationship Id="rId6" Type="http://schemas.openxmlformats.org/officeDocument/2006/relationships/hyperlink" Target="http://en.wikipedia.org/wiki/Mihir_Bellare" TargetMode="External"/><Relationship Id="rId5" Type="http://schemas.openxmlformats.org/officeDocument/2006/relationships/hyperlink" Target="http://en.wikipedia.org/w/index.php?title=Doug_Whiting&amp;action=edit&amp;redlink=1" TargetMode="External"/><Relationship Id="rId10" Type="http://schemas.openxmlformats.org/officeDocument/2006/relationships/hyperlink" Target="http://en.wikipedia.org/wiki/Cryptographic_hash_function" TargetMode="External"/><Relationship Id="rId4" Type="http://schemas.openxmlformats.org/officeDocument/2006/relationships/hyperlink" Target="http://en.wikipedia.org/wiki/Niels_Ferguson" TargetMode="External"/><Relationship Id="rId9" Type="http://schemas.openxmlformats.org/officeDocument/2006/relationships/hyperlink" Target="http://en.wikipedia.org/w/index.php?title=Jesse_Walker_(programmer)&amp;action=edit&amp;redlink=1"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ndex.php?title=Guido_Bertoni&amp;action=edit&amp;redlink=1" TargetMode="External"/><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hyperlink" Target="http://en.wikipedia.org/w/index.php?title=Gilles_Van_Assche&amp;action=edit&amp;redlink=1" TargetMode="External"/><Relationship Id="rId4" Type="http://schemas.openxmlformats.org/officeDocument/2006/relationships/hyperlink" Target="http://en.wikipedia.org/w/index.php?title=Micha%C3%ABl_Peeter&amp;action=edit&amp;redlink=1"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keccak.noekeon.org/specs_summary.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emn178.github.io/online-tools/keccak_256.html"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AB659-41BB-269D-CB41-A3C62F184BC6}"/>
            </a:ext>
          </a:extLst>
        </p:cNvPr>
        <p:cNvGrpSpPr/>
        <p:nvPr/>
      </p:nvGrpSpPr>
      <p:grpSpPr>
        <a:xfrm>
          <a:off x="0" y="0"/>
          <a:ext cx="0" cy="0"/>
          <a:chOff x="0" y="0"/>
          <a:chExt cx="0" cy="0"/>
        </a:xfrm>
      </p:grpSpPr>
      <p:sp>
        <p:nvSpPr>
          <p:cNvPr id="4099" name="Rectangle 33">
            <a:extLst>
              <a:ext uri="{FF2B5EF4-FFF2-40B4-BE49-F238E27FC236}">
                <a16:creationId xmlns:a16="http://schemas.microsoft.com/office/drawing/2014/main" id="{DCDE3D50-3139-EBF1-4040-2BBBB2FDD11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1</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03F90578-0E4B-F784-0935-02C5408C238D}"/>
              </a:ext>
            </a:extLst>
          </p:cNvPr>
          <p:cNvSpPr>
            <a:spLocks noGrp="1" noChangeArrowheads="1"/>
          </p:cNvSpPr>
          <p:nvPr>
            <p:ph type="ctrTitle"/>
          </p:nvPr>
        </p:nvSpPr>
        <p:spPr/>
        <p:txBody>
          <a:bodyPr/>
          <a:lstStyle/>
          <a:p>
            <a:pPr eaLnBrk="1" hangingPunct="1"/>
            <a:r>
              <a:rPr lang="en-US" altLang="en-US" b="1" dirty="0" err="1"/>
              <a:t>Beberapa</a:t>
            </a:r>
            <a:r>
              <a:rPr lang="en-US" altLang="en-US" b="1" dirty="0"/>
              <a:t> </a:t>
            </a:r>
            <a:r>
              <a:rPr lang="en-US" altLang="en-US" b="1" dirty="0" err="1"/>
              <a:t>Fungsi</a:t>
            </a:r>
            <a:r>
              <a:rPr lang="en-US" altLang="en-US" b="1" dirty="0"/>
              <a:t> Hash</a:t>
            </a:r>
            <a:endParaRPr lang="en-GB" altLang="en-US" b="1" dirty="0"/>
          </a:p>
        </p:txBody>
      </p:sp>
      <p:sp>
        <p:nvSpPr>
          <p:cNvPr id="4101" name="Rectangle 3">
            <a:extLst>
              <a:ext uri="{FF2B5EF4-FFF2-40B4-BE49-F238E27FC236}">
                <a16:creationId xmlns:a16="http://schemas.microsoft.com/office/drawing/2014/main" id="{FFA8B0BC-731D-3136-BD5F-14E09A82BAA6}"/>
              </a:ext>
            </a:extLst>
          </p:cNvPr>
          <p:cNvSpPr>
            <a:spLocks noGrp="1" noChangeArrowheads="1"/>
          </p:cNvSpPr>
          <p:nvPr>
            <p:ph type="subTitle" idx="1"/>
          </p:nvPr>
        </p:nvSpPr>
        <p:spPr>
          <a:xfrm>
            <a:off x="1524000" y="1122363"/>
            <a:ext cx="9144000" cy="573722"/>
          </a:xfrm>
        </p:spPr>
        <p:txBody>
          <a:bodyPr/>
          <a:lstStyle/>
          <a:p>
            <a:pPr eaLnBrk="1" hangingPunct="1"/>
            <a:r>
              <a:rPr lang="en-US" altLang="en-US" dirty="0"/>
              <a:t>Bahan Kuliah  II4021 Kriptografi</a:t>
            </a:r>
            <a:endParaRPr lang="en-GB" altLang="en-US" dirty="0"/>
          </a:p>
          <a:p>
            <a:pPr eaLnBrk="1" hangingPunct="1"/>
            <a:endParaRPr lang="en-GB" altLang="en-US" dirty="0"/>
          </a:p>
        </p:txBody>
      </p:sp>
      <p:sp>
        <p:nvSpPr>
          <p:cNvPr id="9" name="Subtitle 2">
            <a:extLst>
              <a:ext uri="{FF2B5EF4-FFF2-40B4-BE49-F238E27FC236}">
                <a16:creationId xmlns:a16="http://schemas.microsoft.com/office/drawing/2014/main" id="{1447DDF2-5C71-3411-EF2F-D05126338C90}"/>
              </a:ext>
            </a:extLst>
          </p:cNvPr>
          <p:cNvSpPr txBox="1">
            <a:spLocks/>
          </p:cNvSpPr>
          <p:nvPr/>
        </p:nvSpPr>
        <p:spPr>
          <a:xfrm>
            <a:off x="2590800" y="3886200"/>
            <a:ext cx="71628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0000"/>
                </a:solidFill>
              </a:rPr>
              <a:t>Oleh: Rinaldi M</a:t>
            </a:r>
          </a:p>
          <a:p>
            <a:endParaRPr lang="en-US" dirty="0"/>
          </a:p>
          <a:p>
            <a:r>
              <a:rPr lang="en-US" b="1" dirty="0"/>
              <a:t>Program Studi </a:t>
            </a:r>
            <a:r>
              <a:rPr lang="en-US" b="1" dirty="0" err="1"/>
              <a:t>Sistem</a:t>
            </a:r>
            <a:r>
              <a:rPr lang="en-US" b="1" dirty="0"/>
              <a:t> dan </a:t>
            </a:r>
            <a:r>
              <a:rPr lang="en-US" b="1" dirty="0" err="1"/>
              <a:t>Teknologi</a:t>
            </a:r>
            <a:r>
              <a:rPr lang="en-US" b="1" dirty="0"/>
              <a:t> </a:t>
            </a:r>
            <a:r>
              <a:rPr lang="en-US" b="1" dirty="0" err="1"/>
              <a:t>Informasi</a:t>
            </a:r>
            <a:endParaRPr lang="en-US" b="1" dirty="0"/>
          </a:p>
          <a:p>
            <a:r>
              <a:rPr lang="en-US" b="1" dirty="0"/>
              <a:t>Sekolah Teknik Elektro dan </a:t>
            </a:r>
            <a:r>
              <a:rPr lang="en-US" b="1" dirty="0" err="1"/>
              <a:t>Informatika</a:t>
            </a:r>
            <a:r>
              <a:rPr lang="en-US" b="1" dirty="0"/>
              <a:t>(STEI)</a:t>
            </a:r>
          </a:p>
          <a:p>
            <a:r>
              <a:rPr lang="en-US" b="1" dirty="0"/>
              <a:t>ITB</a:t>
            </a:r>
          </a:p>
        </p:txBody>
      </p:sp>
    </p:spTree>
    <p:extLst>
      <p:ext uri="{BB962C8B-B14F-4D97-AF65-F5344CB8AC3E}">
        <p14:creationId xmlns:p14="http://schemas.microsoft.com/office/powerpoint/2010/main" val="163570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a:extLst>
              <a:ext uri="{FF2B5EF4-FFF2-40B4-BE49-F238E27FC236}">
                <a16:creationId xmlns:a16="http://schemas.microsoft.com/office/drawing/2014/main" id="{E6B4446C-174B-4E99-87E2-BD295F14B6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A80B6E56-7BE5-4FE2-9407-F97B7D19C5D2}" type="slidenum">
              <a:rPr lang="en-GB" altLang="en-US" sz="1400">
                <a:latin typeface="Times New Roman" panose="02020603050405020304" pitchFamily="18" charset="0"/>
              </a:rPr>
              <a:pPr>
                <a:spcBef>
                  <a:spcPct val="0"/>
                </a:spcBef>
                <a:buSzTx/>
                <a:buFontTx/>
                <a:buNone/>
              </a:pPr>
              <a:t>10</a:t>
            </a:fld>
            <a:endParaRPr lang="en-GB" altLang="en-US" sz="1400">
              <a:latin typeface="Times New Roman" panose="02020603050405020304" pitchFamily="18" charset="0"/>
            </a:endParaRPr>
          </a:p>
        </p:txBody>
      </p:sp>
      <p:graphicFrame>
        <p:nvGraphicFramePr>
          <p:cNvPr id="12292" name="Object 4">
            <a:extLst>
              <a:ext uri="{FF2B5EF4-FFF2-40B4-BE49-F238E27FC236}">
                <a16:creationId xmlns:a16="http://schemas.microsoft.com/office/drawing/2014/main" id="{63DF0D86-6491-4519-BC50-B1E0B9A4C54C}"/>
              </a:ext>
            </a:extLst>
          </p:cNvPr>
          <p:cNvGraphicFramePr>
            <a:graphicFrameLocks noChangeAspect="1"/>
          </p:cNvGraphicFramePr>
          <p:nvPr>
            <p:extLst>
              <p:ext uri="{D42A27DB-BD31-4B8C-83A1-F6EECF244321}">
                <p14:modId xmlns:p14="http://schemas.microsoft.com/office/powerpoint/2010/main" val="2412902157"/>
              </p:ext>
            </p:extLst>
          </p:nvPr>
        </p:nvGraphicFramePr>
        <p:xfrm>
          <a:off x="384313" y="341312"/>
          <a:ext cx="4953000" cy="6175375"/>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313" y="341312"/>
                        <a:ext cx="4953000" cy="617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EBCA91D7-0EE7-41F0-B6E7-74CE2C75A314}"/>
              </a:ext>
            </a:extLst>
          </p:cNvPr>
          <p:cNvSpPr/>
          <p:nvPr/>
        </p:nvSpPr>
        <p:spPr>
          <a:xfrm>
            <a:off x="5943600" y="572645"/>
            <a:ext cx="6096000" cy="5410712"/>
          </a:xfrm>
          <a:prstGeom prst="rect">
            <a:avLst/>
          </a:prstGeom>
        </p:spPr>
        <p:txBody>
          <a:bodyPr>
            <a:spAutoFit/>
          </a:bodyPr>
          <a:lstStyle/>
          <a:p>
            <a:pPr>
              <a:lnSpc>
                <a:spcPct val="90000"/>
              </a:lnSpc>
            </a:pPr>
            <a:r>
              <a:rPr lang="en-US" altLang="en-US" sz="2400" dirty="0">
                <a:solidFill>
                  <a:srgbClr val="030305"/>
                </a:solidFill>
                <a:cs typeface="Times New Roman" panose="02020603050405020304" pitchFamily="18" charset="0"/>
              </a:rPr>
              <a:t>Pada Gambar </a:t>
            </a:r>
            <a:r>
              <a:rPr lang="en-US" altLang="en-US" sz="2400" dirty="0" err="1">
                <a:solidFill>
                  <a:srgbClr val="030305"/>
                </a:solidFill>
                <a:cs typeface="Times New Roman" panose="02020603050405020304" pitchFamily="18" charset="0"/>
              </a:rPr>
              <a:t>tersebut</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Y</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endParaRPr lang="en-US" altLang="en-US" sz="2400" dirty="0">
              <a:solidFill>
                <a:srgbClr val="030305"/>
              </a:solidFill>
              <a:cs typeface="Times New Roman" panose="02020603050405020304" pitchFamily="18" charset="0"/>
            </a:endParaRPr>
          </a:p>
          <a:p>
            <a:pPr>
              <a:lnSpc>
                <a:spcPct val="90000"/>
              </a:lnSpc>
            </a:pPr>
            <a:endParaRPr lang="en-US" altLang="en-US" sz="2400" i="1" dirty="0">
              <a:solidFill>
                <a:srgbClr val="030305"/>
              </a:solidFill>
              <a:cs typeface="Times New Roman" panose="02020603050405020304" pitchFamily="18" charset="0"/>
            </a:endParaRPr>
          </a:p>
          <a:p>
            <a:pPr>
              <a:lnSpc>
                <a:spcPct val="90000"/>
              </a:lnSpc>
            </a:pP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message digest</a:t>
            </a:r>
            <a:r>
              <a:rPr lang="en-US" altLang="en-US" sz="2400" dirty="0">
                <a:solidFill>
                  <a:srgbClr val="030305"/>
                </a:solidFill>
                <a:cs typeface="Times New Roman" panose="02020603050405020304" pitchFamily="18" charset="0"/>
              </a:rPr>
              <a:t> 128-bit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a:t>
            </a:r>
            <a:r>
              <a:rPr lang="en-US" altLang="en-US" sz="2400" dirty="0">
                <a:solidFill>
                  <a:srgbClr val="030305"/>
                </a:solidFill>
                <a:cs typeface="Times New Roman" panose="02020603050405020304" pitchFamily="18" charset="0"/>
              </a:rPr>
              <a:t>-</a:t>
            </a:r>
            <a:r>
              <a:rPr lang="en-US" altLang="en-US" sz="2400" i="1" dirty="0">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Pada </a:t>
            </a:r>
            <a:r>
              <a:rPr lang="en-US" altLang="en-US" sz="2400" dirty="0" err="1">
                <a:solidFill>
                  <a:srgbClr val="030305"/>
                </a:solidFill>
                <a:cs typeface="Times New Roman" panose="02020603050405020304" pitchFamily="18" charset="0"/>
              </a:rPr>
              <a:t>awal</a:t>
            </a:r>
            <a:r>
              <a:rPr lang="en-US" altLang="en-US" sz="2400" dirty="0">
                <a:solidFill>
                  <a:srgbClr val="030305"/>
                </a:solidFill>
                <a:cs typeface="Times New Roman" panose="02020603050405020304" pitchFamily="18" charset="0"/>
              </a:rPr>
              <a:t> proses, </a:t>
            </a:r>
            <a:r>
              <a:rPr lang="en-US" altLang="en-US" sz="2400" i="1" dirty="0" err="1">
                <a:solidFill>
                  <a:srgbClr val="030305"/>
                </a:solidFill>
                <a:cs typeface="Times New Roman" panose="02020603050405020304" pitchFamily="18" charset="0"/>
              </a:rPr>
              <a:t>MD</a:t>
            </a:r>
            <a:r>
              <a:rPr lang="en-US" altLang="en-US" sz="2400" i="1" baseline="-30000" dirty="0" err="1">
                <a:solidFill>
                  <a:srgbClr val="030305"/>
                </a:solidFill>
                <a:cs typeface="Times New Roman" panose="02020603050405020304" pitchFamily="18" charset="0"/>
              </a:rPr>
              <a:t>q</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berisi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nilai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inisialisasi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a:t>
            </a:r>
          </a:p>
          <a:p>
            <a:pPr>
              <a:lnSpc>
                <a:spcPct val="90000"/>
              </a:lnSpc>
            </a:pPr>
            <a:endParaRPr lang="en-US" altLang="en-US" sz="2400" dirty="0">
              <a:solidFill>
                <a:srgbClr val="030305"/>
              </a:solidFill>
              <a:cs typeface="Times New Roman" panose="02020603050405020304" pitchFamily="18" charset="0"/>
            </a:endParaRPr>
          </a:p>
          <a:p>
            <a:pPr>
              <a:lnSpc>
                <a:spcPct val="90000"/>
              </a:lnSpc>
            </a:pPr>
            <a:r>
              <a:rPr lang="en-US" altLang="en-US" sz="2400" dirty="0">
                <a:solidFill>
                  <a:srgbClr val="030305"/>
                </a:solidFill>
                <a:cs typeface="Times New Roman" panose="02020603050405020304" pitchFamily="18" charset="0"/>
              </a:rPr>
              <a:t>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4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melakukan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i="1" dirty="0">
                <a:solidFill>
                  <a:srgbClr val="030305"/>
                </a:solidFill>
                <a:cs typeface="Times New Roman" panose="02020603050405020304" pitchFamily="18" charset="0"/>
              </a:rPr>
              <a:t> MD5</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sebanyak</a:t>
            </a:r>
            <a:r>
              <a:rPr lang="en-US" altLang="en-US" sz="2400" dirty="0">
                <a:solidFill>
                  <a:srgbClr val="030305"/>
                </a:solidFill>
                <a:cs typeface="Times New Roman" panose="02020603050405020304" pitchFamily="18" charset="0"/>
              </a:rPr>
              <a:t> 16 kali</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melibatkan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fungsi</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F</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G</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H</a:t>
            </a:r>
            <a:r>
              <a:rPr lang="en-US" altLang="en-US" sz="2400" i="1" baseline="-30000" dirty="0">
                <a:solidFill>
                  <a:srgbClr val="030305"/>
                </a:solidFill>
                <a:cs typeface="Times New Roman" panose="02020603050405020304" pitchFamily="18" charset="0"/>
              </a:rPr>
              <a:t> </a:t>
            </a:r>
            <a:r>
              <a:rPr lang="en-US" altLang="en-US" sz="2400" dirty="0">
                <a:solidFill>
                  <a:srgbClr val="030305"/>
                </a:solidFill>
                <a:cs typeface="Times New Roman" panose="02020603050405020304" pitchFamily="18" charset="0"/>
              </a:rPr>
              <a:t>, dan </a:t>
            </a:r>
            <a:r>
              <a:rPr lang="en-US" altLang="en-US" sz="2400" i="1" dirty="0" err="1">
                <a:solidFill>
                  <a:srgbClr val="030305"/>
                </a:solidFill>
                <a:cs typeface="Times New Roman" panose="02020603050405020304" pitchFamily="18" charset="0"/>
              </a:rPr>
              <a:t>f</a:t>
            </a:r>
            <a:r>
              <a:rPr lang="en-US" altLang="en-US" sz="2400" i="1" baseline="-30000" dirty="0" err="1">
                <a:solidFill>
                  <a:srgbClr val="030305"/>
                </a:solidFill>
                <a:cs typeface="Times New Roman" panose="02020603050405020304" pitchFamily="18" charset="0"/>
              </a:rPr>
              <a:t>I</a:t>
            </a:r>
            <a:r>
              <a:rPr lang="en-US" altLang="en-US" sz="2400" dirty="0">
                <a:solidFill>
                  <a:srgbClr val="030305"/>
                </a:solidFill>
                <a:cs typeface="Times New Roman" panose="02020603050405020304" pitchFamily="18" charset="0"/>
              </a:rPr>
              <a:t> </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operasi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dasar</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p>
          <a:p>
            <a:pPr marL="342900" indent="-342900">
              <a:lnSpc>
                <a:spcPct val="90000"/>
              </a:lnSpc>
              <a:buFont typeface="Arial" panose="020B0604020202020204" pitchFamily="34" charset="0"/>
              <a:buChar char="•"/>
            </a:pPr>
            <a:r>
              <a:rPr lang="en-US" altLang="en-US" sz="2400" dirty="0" err="1">
                <a:solidFill>
                  <a:srgbClr val="030305"/>
                </a:solidFill>
                <a:cs typeface="Times New Roman" panose="02020603050405020304" pitchFamily="18" charset="0"/>
              </a:rPr>
              <a:t>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putaran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memakai</a:t>
            </a:r>
            <a:r>
              <a:rPr lang="en-US" altLang="en-US" sz="2400" dirty="0">
                <a:solidFill>
                  <a:srgbClr val="030305"/>
                </a:solidFill>
                <a:cs typeface="Times New Roman" panose="02020603050405020304" pitchFamily="18" charset="0"/>
              </a:rPr>
              <a:t> 16 </a:t>
            </a:r>
            <a:r>
              <a:rPr lang="en-US" altLang="en-US" sz="2400" dirty="0" err="1">
                <a:solidFill>
                  <a:srgbClr val="030305"/>
                </a:solidFill>
                <a:cs typeface="Times New Roman" panose="02020603050405020304" pitchFamily="18" charset="0"/>
              </a:rPr>
              <a:t>elemen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Tabel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T</a:t>
            </a:r>
            <a:r>
              <a:rPr lang="en-US" altLang="en-US" sz="2400" dirty="0">
                <a:solidFill>
                  <a:srgbClr val="030305"/>
                </a:solidFill>
                <a:cs typeface="Times New Roman" panose="02020603050405020304" pitchFamily="18" charset="0"/>
              </a:rPr>
              <a:t>.</a:t>
            </a:r>
            <a:endParaRPr lang="en-GB" altLang="en-US" sz="2400" dirty="0">
              <a:solidFill>
                <a:srgbClr val="030305"/>
              </a:solidFill>
            </a:endParaRPr>
          </a:p>
        </p:txBody>
      </p:sp>
      <p:sp>
        <p:nvSpPr>
          <p:cNvPr id="4" name="Rectangle 3">
            <a:extLst>
              <a:ext uri="{FF2B5EF4-FFF2-40B4-BE49-F238E27FC236}">
                <a16:creationId xmlns:a16="http://schemas.microsoft.com/office/drawing/2014/main" id="{B437BC1B-A13B-40CC-B42D-15B0D0A33910}"/>
              </a:ext>
            </a:extLst>
          </p:cNvPr>
          <p:cNvSpPr/>
          <p:nvPr/>
        </p:nvSpPr>
        <p:spPr>
          <a:xfrm>
            <a:off x="384313" y="1051034"/>
            <a:ext cx="5092147" cy="4932323"/>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E3BAB4-7F7A-4331-9227-CA480F62D618}"/>
              </a:ext>
            </a:extLst>
          </p:cNvPr>
          <p:cNvSpPr txBox="1"/>
          <p:nvPr/>
        </p:nvSpPr>
        <p:spPr>
          <a:xfrm>
            <a:off x="564584" y="5899666"/>
            <a:ext cx="782587" cy="461665"/>
          </a:xfrm>
          <a:prstGeom prst="rect">
            <a:avLst/>
          </a:prstGeom>
          <a:noFill/>
        </p:spPr>
        <p:txBody>
          <a:bodyPr wrap="none" rtlCol="0">
            <a:spAutoFit/>
          </a:bodyPr>
          <a:lstStyle/>
          <a:p>
            <a:r>
              <a:rPr lang="en-US" sz="2400" dirty="0">
                <a:solidFill>
                  <a:srgbClr val="FF0000"/>
                </a:solidFill>
              </a:rPr>
              <a:t>H</a:t>
            </a:r>
            <a:r>
              <a:rPr lang="en-US" sz="2400" baseline="-25000" dirty="0">
                <a:solidFill>
                  <a:srgbClr val="FF0000"/>
                </a:solidFill>
              </a:rPr>
              <a:t>MD5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1C81BC-E290-4BE5-83CE-3E8C8FF85A11}"/>
              </a:ext>
            </a:extLst>
          </p:cNvPr>
          <p:cNvSpPr>
            <a:spLocks noGrp="1"/>
          </p:cNvSpPr>
          <p:nvPr>
            <p:ph idx="1"/>
          </p:nvPr>
        </p:nvSpPr>
        <p:spPr>
          <a:xfrm>
            <a:off x="5108713" y="747712"/>
            <a:ext cx="6851374" cy="5486400"/>
          </a:xfrm>
        </p:spPr>
        <p:txBody>
          <a:bodyPr>
            <a:normAutofit/>
          </a:bodyPr>
          <a:lstStyle/>
          <a:p>
            <a:pPr marL="0" indent="0">
              <a:buNone/>
              <a:defRPr/>
            </a:pPr>
            <a:r>
              <a:rPr lang="en-US" sz="2400" dirty="0" err="1">
                <a:solidFill>
                  <a:srgbClr val="030305"/>
                </a:solidFill>
              </a:rPr>
              <a:t>Operasi</a:t>
            </a:r>
            <a:r>
              <a:rPr lang="en-US" sz="2400" dirty="0">
                <a:solidFill>
                  <a:srgbClr val="030305"/>
                </a:solidFill>
              </a:rPr>
              <a:t> </a:t>
            </a:r>
            <a:r>
              <a:rPr lang="en-US" sz="2400" dirty="0" err="1">
                <a:solidFill>
                  <a:srgbClr val="030305"/>
                </a:solidFill>
              </a:rPr>
              <a:t>dasar</a:t>
            </a:r>
            <a:r>
              <a:rPr lang="en-US" sz="2400" dirty="0">
                <a:solidFill>
                  <a:srgbClr val="030305"/>
                </a:solidFill>
              </a:rPr>
              <a:t> </a:t>
            </a:r>
            <a:r>
              <a:rPr lang="en-US" sz="2400" i="1" dirty="0">
                <a:solidFill>
                  <a:srgbClr val="030305"/>
                </a:solidFill>
              </a:rPr>
              <a:t>MD5</a:t>
            </a:r>
            <a:r>
              <a:rPr lang="en-US" sz="2400" dirty="0">
                <a:solidFill>
                  <a:srgbClr val="030305"/>
                </a:solidFill>
              </a:rPr>
              <a:t> pada </a:t>
            </a:r>
            <a:r>
              <a:rPr lang="en-US" sz="2400" dirty="0" err="1">
                <a:solidFill>
                  <a:srgbClr val="030305"/>
                </a:solidFill>
              </a:rPr>
              <a:t>gambar</a:t>
            </a:r>
            <a:r>
              <a:rPr lang="en-US" sz="2400" dirty="0">
                <a:solidFill>
                  <a:srgbClr val="030305"/>
                </a:solidFill>
              </a:rPr>
              <a:t> di </a:t>
            </a:r>
            <a:r>
              <a:rPr lang="en-US" sz="2400" dirty="0" err="1">
                <a:solidFill>
                  <a:srgbClr val="030305"/>
                </a:solidFill>
              </a:rPr>
              <a:t>samping</a:t>
            </a:r>
            <a:r>
              <a:rPr lang="en-US" sz="2400" dirty="0">
                <a:solidFill>
                  <a:srgbClr val="030305"/>
                </a:solidFill>
              </a:rPr>
              <a:t> </a:t>
            </a:r>
            <a:r>
              <a:rPr lang="en-US" sz="2400" dirty="0" err="1">
                <a:solidFill>
                  <a:srgbClr val="030305"/>
                </a:solidFill>
              </a:rPr>
              <a:t>dapat</a:t>
            </a:r>
            <a:r>
              <a:rPr lang="en-US" sz="2400" dirty="0">
                <a:solidFill>
                  <a:srgbClr val="030305"/>
                </a:solidFill>
              </a:rPr>
              <a:t> </a:t>
            </a:r>
            <a:r>
              <a:rPr lang="en-US" sz="2400" dirty="0" err="1">
                <a:solidFill>
                  <a:srgbClr val="030305"/>
                </a:solidFill>
              </a:rPr>
              <a:t>ditulis</a:t>
            </a:r>
            <a:r>
              <a:rPr lang="en-US" sz="2400" dirty="0">
                <a:solidFill>
                  <a:srgbClr val="030305"/>
                </a:solidFill>
              </a:rPr>
              <a:t> </a:t>
            </a:r>
            <a:r>
              <a:rPr lang="en-US" sz="2400" dirty="0" err="1">
                <a:solidFill>
                  <a:srgbClr val="030305"/>
                </a:solidFill>
              </a:rPr>
              <a:t>dengan</a:t>
            </a:r>
            <a:r>
              <a:rPr lang="en-US" sz="2400" dirty="0">
                <a:solidFill>
                  <a:srgbClr val="030305"/>
                </a:solidFill>
              </a:rPr>
              <a:t> </a:t>
            </a:r>
            <a:r>
              <a:rPr lang="en-US" sz="2400" dirty="0" err="1">
                <a:solidFill>
                  <a:srgbClr val="030305"/>
                </a:solidFill>
              </a:rPr>
              <a:t>sebuah</a:t>
            </a:r>
            <a:r>
              <a:rPr lang="en-US" sz="2400" dirty="0">
                <a:solidFill>
                  <a:srgbClr val="030305"/>
                </a:solidFill>
              </a:rPr>
              <a:t> </a:t>
            </a:r>
            <a:r>
              <a:rPr lang="en-US" sz="2400" dirty="0" err="1">
                <a:solidFill>
                  <a:srgbClr val="030305"/>
                </a:solidFill>
              </a:rPr>
              <a:t>persamaan</a:t>
            </a:r>
            <a:r>
              <a:rPr lang="en-US" sz="2400" dirty="0">
                <a:solidFill>
                  <a:srgbClr val="030305"/>
                </a:solidFill>
              </a:rPr>
              <a:t>: </a:t>
            </a:r>
          </a:p>
          <a:p>
            <a:pPr marL="0" indent="0">
              <a:buNone/>
              <a:defRPr/>
            </a:pPr>
            <a:r>
              <a:rPr lang="en-US" sz="2400" dirty="0">
                <a:solidFill>
                  <a:srgbClr val="030305"/>
                </a:solidFill>
              </a:rPr>
              <a:t> </a:t>
            </a:r>
          </a:p>
          <a:p>
            <a:pPr eaLnBrk="1" hangingPunct="1">
              <a:buFontTx/>
              <a:buNone/>
              <a:defRPr/>
            </a:pPr>
            <a:r>
              <a:rPr lang="en-US" sz="2400" i="1" dirty="0">
                <a:solidFill>
                  <a:srgbClr val="030305"/>
                </a:solidFill>
              </a:rPr>
              <a:t>	</a:t>
            </a:r>
            <a:r>
              <a:rPr lang="en-US" sz="2400" i="1" dirty="0">
                <a:solidFill>
                  <a:srgbClr val="FF0000"/>
                </a:solidFill>
              </a:rPr>
              <a:t>a</a:t>
            </a:r>
            <a:r>
              <a:rPr lang="en-US" sz="2400" dirty="0">
                <a:solidFill>
                  <a:srgbClr val="FF0000"/>
                </a:solidFill>
              </a:rPr>
              <a:t> </a:t>
            </a:r>
            <a:r>
              <a:rPr lang="en-US" sz="2400" dirty="0">
                <a:solidFill>
                  <a:srgbClr val="FF0000"/>
                </a:solidFill>
                <a:sym typeface="Symbol"/>
              </a:rPr>
              <a:t></a:t>
            </a:r>
            <a:r>
              <a:rPr lang="en-US" sz="2400" dirty="0">
                <a:solidFill>
                  <a:srgbClr val="FF0000"/>
                </a:solidFill>
              </a:rPr>
              <a:t> </a:t>
            </a:r>
            <a:r>
              <a:rPr lang="en-US" sz="2400" i="1" dirty="0">
                <a:solidFill>
                  <a:srgbClr val="FF0000"/>
                </a:solidFill>
              </a:rPr>
              <a:t>b</a:t>
            </a:r>
            <a:r>
              <a:rPr lang="en-US" sz="2400" dirty="0">
                <a:solidFill>
                  <a:srgbClr val="FF0000"/>
                </a:solidFill>
              </a:rPr>
              <a:t> + CLS</a:t>
            </a:r>
            <a:r>
              <a:rPr lang="en-US" sz="2400" i="1" baseline="-25000" dirty="0">
                <a:solidFill>
                  <a:srgbClr val="FF0000"/>
                </a:solidFill>
              </a:rPr>
              <a:t>s</a:t>
            </a:r>
            <a:r>
              <a:rPr lang="en-US" sz="2400" dirty="0">
                <a:solidFill>
                  <a:srgbClr val="FF0000"/>
                </a:solidFill>
              </a:rPr>
              <a:t>(</a:t>
            </a:r>
            <a:r>
              <a:rPr lang="en-US" sz="2400" i="1" dirty="0">
                <a:solidFill>
                  <a:srgbClr val="FF0000"/>
                </a:solidFill>
              </a:rPr>
              <a:t>a</a:t>
            </a:r>
            <a:r>
              <a:rPr lang="en-US" sz="2400" dirty="0">
                <a:solidFill>
                  <a:srgbClr val="FF0000"/>
                </a:solidFill>
              </a:rPr>
              <a:t> + </a:t>
            </a:r>
            <a:r>
              <a:rPr lang="en-US" sz="2400" i="1" dirty="0">
                <a:solidFill>
                  <a:srgbClr val="FF0000"/>
                </a:solidFill>
              </a:rPr>
              <a:t>g</a:t>
            </a:r>
            <a:r>
              <a:rPr lang="en-US" sz="2400" dirty="0">
                <a:solidFill>
                  <a:srgbClr val="FF0000"/>
                </a:solidFill>
              </a:rPr>
              <a:t>(</a:t>
            </a:r>
            <a:r>
              <a:rPr lang="en-US" sz="2400" i="1" dirty="0">
                <a:solidFill>
                  <a:srgbClr val="FF0000"/>
                </a:solidFill>
              </a:rPr>
              <a:t>b</a:t>
            </a:r>
            <a:r>
              <a:rPr lang="en-US" sz="2400" dirty="0">
                <a:solidFill>
                  <a:srgbClr val="FF0000"/>
                </a:solidFill>
              </a:rPr>
              <a:t>, </a:t>
            </a:r>
            <a:r>
              <a:rPr lang="en-US" sz="2400" i="1" dirty="0">
                <a:solidFill>
                  <a:srgbClr val="FF0000"/>
                </a:solidFill>
              </a:rPr>
              <a:t>c</a:t>
            </a:r>
            <a:r>
              <a:rPr lang="en-US" sz="2400" dirty="0">
                <a:solidFill>
                  <a:srgbClr val="FF0000"/>
                </a:solidFill>
              </a:rPr>
              <a:t>, </a:t>
            </a:r>
            <a:r>
              <a:rPr lang="en-US" sz="2400" i="1" dirty="0">
                <a:solidFill>
                  <a:srgbClr val="FF0000"/>
                </a:solidFill>
              </a:rPr>
              <a:t>d</a:t>
            </a:r>
            <a:r>
              <a:rPr lang="en-US" sz="2400" dirty="0">
                <a:solidFill>
                  <a:srgbClr val="FF0000"/>
                </a:solidFill>
              </a:rPr>
              <a:t>) + </a:t>
            </a:r>
            <a:r>
              <a:rPr lang="en-US" sz="2400" i="1" dirty="0">
                <a:solidFill>
                  <a:srgbClr val="FF0000"/>
                </a:solidFill>
              </a:rPr>
              <a:t>X</a:t>
            </a:r>
            <a:r>
              <a:rPr lang="en-US" sz="2400" dirty="0">
                <a:solidFill>
                  <a:srgbClr val="FF0000"/>
                </a:solidFill>
              </a:rPr>
              <a:t>[</a:t>
            </a:r>
            <a:r>
              <a:rPr lang="en-US" sz="2400" i="1" dirty="0">
                <a:solidFill>
                  <a:srgbClr val="FF0000"/>
                </a:solidFill>
              </a:rPr>
              <a:t>k</a:t>
            </a:r>
            <a:r>
              <a:rPr lang="en-US" sz="2400" dirty="0">
                <a:solidFill>
                  <a:srgbClr val="FF0000"/>
                </a:solidFill>
              </a:rPr>
              <a:t>] + </a:t>
            </a:r>
            <a:r>
              <a:rPr lang="en-US" sz="2400" i="1" dirty="0">
                <a:solidFill>
                  <a:srgbClr val="FF0000"/>
                </a:solidFill>
              </a:rPr>
              <a:t>T</a:t>
            </a:r>
            <a:r>
              <a:rPr lang="en-US" sz="2400" dirty="0">
                <a:solidFill>
                  <a:srgbClr val="FF0000"/>
                </a:solidFill>
              </a:rPr>
              <a:t>[</a:t>
            </a:r>
            <a:r>
              <a:rPr lang="en-US" sz="2400" i="1" dirty="0" err="1">
                <a:solidFill>
                  <a:srgbClr val="FF0000"/>
                </a:solidFill>
              </a:rPr>
              <a:t>i</a:t>
            </a:r>
            <a:r>
              <a:rPr lang="en-US" sz="2400" dirty="0">
                <a:solidFill>
                  <a:srgbClr val="FF0000"/>
                </a:solidFill>
              </a:rPr>
              <a:t>])	</a:t>
            </a:r>
          </a:p>
          <a:p>
            <a:pPr eaLnBrk="1" hangingPunct="1">
              <a:buFontTx/>
              <a:buNone/>
              <a:defRPr/>
            </a:pPr>
            <a:r>
              <a:rPr lang="en-US" sz="2400" dirty="0">
                <a:solidFill>
                  <a:srgbClr val="030305"/>
                </a:solidFill>
              </a:rPr>
              <a:t> </a:t>
            </a:r>
          </a:p>
          <a:p>
            <a:pPr eaLnBrk="1" hangingPunct="1">
              <a:buFontTx/>
              <a:buNone/>
              <a:defRPr/>
            </a:pP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r>
              <a:rPr lang="en-US" sz="2000" dirty="0">
                <a:solidFill>
                  <a:srgbClr val="030305"/>
                </a:solidFill>
              </a:rPr>
              <a:t> = </a:t>
            </a:r>
            <a:r>
              <a:rPr lang="en-US" sz="2000" dirty="0" err="1">
                <a:solidFill>
                  <a:srgbClr val="030305"/>
                </a:solidFill>
              </a:rPr>
              <a:t>empat</a:t>
            </a:r>
            <a:r>
              <a:rPr lang="en-US" sz="2000" dirty="0">
                <a:solidFill>
                  <a:srgbClr val="030305"/>
                </a:solidFill>
              </a:rPr>
              <a:t> </a:t>
            </a:r>
            <a:r>
              <a:rPr lang="en-US" sz="2000" dirty="0" err="1">
                <a:solidFill>
                  <a:srgbClr val="030305"/>
                </a:solidFill>
              </a:rPr>
              <a:t>buah</a:t>
            </a:r>
            <a:r>
              <a:rPr lang="en-US" sz="2000" dirty="0">
                <a:solidFill>
                  <a:srgbClr val="030305"/>
                </a:solidFill>
              </a:rPr>
              <a:t> </a:t>
            </a:r>
            <a:r>
              <a:rPr lang="en-US" sz="2000" dirty="0" err="1">
                <a:solidFill>
                  <a:srgbClr val="030305"/>
                </a:solidFill>
              </a:rPr>
              <a:t>peubah</a:t>
            </a:r>
            <a:r>
              <a:rPr lang="en-US" sz="2000" dirty="0">
                <a:solidFill>
                  <a:srgbClr val="030305"/>
                </a:solidFill>
              </a:rPr>
              <a:t> </a:t>
            </a:r>
            <a:r>
              <a:rPr lang="en-US" sz="2000" dirty="0" err="1">
                <a:solidFill>
                  <a:srgbClr val="030305"/>
                </a:solidFill>
              </a:rPr>
              <a:t>penyangga</a:t>
            </a:r>
            <a:r>
              <a:rPr lang="en-US" sz="2000" dirty="0">
                <a:solidFill>
                  <a:srgbClr val="030305"/>
                </a:solidFill>
              </a:rPr>
              <a:t> 32-bit </a:t>
            </a:r>
            <a:r>
              <a:rPr lang="en-US" sz="2000" i="1" dirty="0">
                <a:solidFill>
                  <a:srgbClr val="030305"/>
                </a:solidFill>
              </a:rPr>
              <a:t>A</a:t>
            </a:r>
            <a:r>
              <a:rPr lang="en-US" sz="2000" dirty="0">
                <a:solidFill>
                  <a:srgbClr val="030305"/>
                </a:solidFill>
              </a:rPr>
              <a:t>, </a:t>
            </a:r>
            <a:r>
              <a:rPr lang="en-US" sz="2000" i="1" dirty="0">
                <a:solidFill>
                  <a:srgbClr val="030305"/>
                </a:solidFill>
              </a:rPr>
              <a:t>B</a:t>
            </a:r>
            <a:r>
              <a:rPr lang="en-US" sz="2000" dirty="0">
                <a:solidFill>
                  <a:srgbClr val="030305"/>
                </a:solidFill>
              </a:rPr>
              <a:t>, </a:t>
            </a:r>
            <a:r>
              <a:rPr lang="en-US" sz="2000" i="1" dirty="0">
                <a:solidFill>
                  <a:srgbClr val="030305"/>
                </a:solidFill>
              </a:rPr>
              <a:t>C</a:t>
            </a:r>
            <a:r>
              <a:rPr lang="en-US" sz="2000" dirty="0">
                <a:solidFill>
                  <a:srgbClr val="030305"/>
                </a:solidFill>
              </a:rPr>
              <a:t>, </a:t>
            </a:r>
            <a:r>
              <a:rPr lang="en-US" sz="2000" i="1" dirty="0">
                <a:solidFill>
                  <a:srgbClr val="030305"/>
                </a:solidFill>
              </a:rPr>
              <a:t>D</a:t>
            </a:r>
            <a:endParaRPr lang="en-US" sz="2000" dirty="0">
              <a:solidFill>
                <a:srgbClr val="030305"/>
              </a:solidFill>
            </a:endParaRPr>
          </a:p>
          <a:p>
            <a:pPr eaLnBrk="1" hangingPunct="1">
              <a:buFontTx/>
              <a:buNone/>
              <a:defRPr/>
            </a:pPr>
            <a:r>
              <a:rPr lang="en-US" sz="2000" dirty="0">
                <a:solidFill>
                  <a:srgbClr val="030305"/>
                </a:solidFill>
              </a:rPr>
              <a:t>   </a:t>
            </a:r>
            <a:r>
              <a:rPr lang="en-US" sz="2000" i="1" dirty="0">
                <a:solidFill>
                  <a:srgbClr val="030305"/>
                </a:solidFill>
              </a:rPr>
              <a:t>g	=</a:t>
            </a:r>
            <a:r>
              <a:rPr lang="en-US" sz="2000" dirty="0">
                <a:solidFill>
                  <a:srgbClr val="030305"/>
                </a:solidFill>
              </a:rPr>
              <a:t> </a:t>
            </a:r>
            <a:r>
              <a:rPr lang="en-US" sz="2000" dirty="0" err="1">
                <a:solidFill>
                  <a:srgbClr val="030305"/>
                </a:solidFill>
              </a:rPr>
              <a:t>salah</a:t>
            </a:r>
            <a:r>
              <a:rPr lang="en-US" sz="2000" dirty="0">
                <a:solidFill>
                  <a:srgbClr val="030305"/>
                </a:solidFill>
              </a:rPr>
              <a:t> </a:t>
            </a:r>
            <a:r>
              <a:rPr lang="en-US" sz="2000" dirty="0" err="1">
                <a:solidFill>
                  <a:srgbClr val="030305"/>
                </a:solidFill>
              </a:rPr>
              <a:t>satu</a:t>
            </a:r>
            <a:r>
              <a:rPr lang="en-US" sz="2000" dirty="0">
                <a:solidFill>
                  <a:srgbClr val="030305"/>
                </a:solidFill>
              </a:rPr>
              <a:t> </a:t>
            </a:r>
            <a:r>
              <a:rPr lang="en-US" sz="2000" dirty="0" err="1">
                <a:solidFill>
                  <a:srgbClr val="030305"/>
                </a:solidFill>
              </a:rPr>
              <a:t>fungsi</a:t>
            </a:r>
            <a:r>
              <a:rPr lang="en-US" sz="2000" dirty="0">
                <a:solidFill>
                  <a:srgbClr val="030305"/>
                </a:solidFill>
              </a:rPr>
              <a:t> </a:t>
            </a:r>
            <a:r>
              <a:rPr lang="en-US" sz="2000" i="1" dirty="0">
                <a:solidFill>
                  <a:srgbClr val="030305"/>
                </a:solidFill>
              </a:rPr>
              <a:t>F</a:t>
            </a:r>
            <a:r>
              <a:rPr lang="en-US" sz="2000" dirty="0">
                <a:solidFill>
                  <a:srgbClr val="030305"/>
                </a:solidFill>
              </a:rPr>
              <a:t>, </a:t>
            </a:r>
            <a:r>
              <a:rPr lang="en-US" sz="2000" i="1" dirty="0">
                <a:solidFill>
                  <a:srgbClr val="030305"/>
                </a:solidFill>
              </a:rPr>
              <a:t>G</a:t>
            </a:r>
            <a:r>
              <a:rPr lang="en-US" sz="2000" dirty="0">
                <a:solidFill>
                  <a:srgbClr val="030305"/>
                </a:solidFill>
              </a:rPr>
              <a:t>, </a:t>
            </a:r>
            <a:r>
              <a:rPr lang="en-US" sz="2000" i="1" dirty="0">
                <a:solidFill>
                  <a:srgbClr val="030305"/>
                </a:solidFill>
              </a:rPr>
              <a:t>H</a:t>
            </a:r>
            <a:r>
              <a:rPr lang="en-US" sz="2000" dirty="0">
                <a:solidFill>
                  <a:srgbClr val="030305"/>
                </a:solidFill>
              </a:rPr>
              <a:t>, </a:t>
            </a:r>
            <a:r>
              <a:rPr lang="en-US" sz="2000" i="1" dirty="0">
                <a:solidFill>
                  <a:srgbClr val="030305"/>
                </a:solidFill>
              </a:rPr>
              <a:t>I</a:t>
            </a:r>
            <a:endParaRPr lang="en-US" sz="2000" dirty="0">
              <a:solidFill>
                <a:srgbClr val="030305"/>
              </a:solidFill>
            </a:endParaRPr>
          </a:p>
          <a:p>
            <a:pPr eaLnBrk="1" hangingPunct="1">
              <a:buFontTx/>
              <a:buNone/>
              <a:defRPr/>
            </a:pPr>
            <a:r>
              <a:rPr lang="en-US" sz="2000" dirty="0">
                <a:solidFill>
                  <a:srgbClr val="030305"/>
                </a:solidFill>
              </a:rPr>
              <a:t> CLS</a:t>
            </a:r>
            <a:r>
              <a:rPr lang="en-US" sz="2000" i="1" baseline="-25000" dirty="0">
                <a:solidFill>
                  <a:srgbClr val="030305"/>
                </a:solidFill>
              </a:rPr>
              <a:t>s</a:t>
            </a:r>
            <a:r>
              <a:rPr lang="en-US" sz="2000" dirty="0">
                <a:solidFill>
                  <a:srgbClr val="030305"/>
                </a:solidFill>
              </a:rPr>
              <a:t> 	= </a:t>
            </a:r>
            <a:r>
              <a:rPr lang="en-US" sz="2000" i="1" dirty="0">
                <a:solidFill>
                  <a:srgbClr val="030305"/>
                </a:solidFill>
              </a:rPr>
              <a:t>circular left shift</a:t>
            </a:r>
            <a:r>
              <a:rPr lang="en-US" sz="2000" dirty="0">
                <a:solidFill>
                  <a:srgbClr val="030305"/>
                </a:solidFill>
              </a:rPr>
              <a:t> </a:t>
            </a:r>
            <a:r>
              <a:rPr lang="en-US" sz="2000" dirty="0" err="1">
                <a:solidFill>
                  <a:srgbClr val="030305"/>
                </a:solidFill>
              </a:rPr>
              <a:t>sebanyak</a:t>
            </a:r>
            <a:r>
              <a:rPr lang="en-US" sz="2000" dirty="0">
                <a:solidFill>
                  <a:srgbClr val="030305"/>
                </a:solidFill>
              </a:rPr>
              <a:t> </a:t>
            </a:r>
            <a:r>
              <a:rPr lang="en-US" sz="2000" i="1" dirty="0">
                <a:solidFill>
                  <a:srgbClr val="030305"/>
                </a:solidFill>
              </a:rPr>
              <a:t>s</a:t>
            </a:r>
            <a:r>
              <a:rPr lang="en-US" sz="2000" dirty="0">
                <a:solidFill>
                  <a:srgbClr val="030305"/>
                </a:solidFill>
              </a:rPr>
              <a:t> bit</a:t>
            </a:r>
          </a:p>
          <a:p>
            <a:pPr eaLnBrk="1" hangingPunct="1">
              <a:buFontTx/>
              <a:buNone/>
              <a:defRPr/>
            </a:pPr>
            <a:r>
              <a:rPr lang="en-US" sz="2000" dirty="0">
                <a:solidFill>
                  <a:srgbClr val="030305"/>
                </a:solidFill>
              </a:rPr>
              <a:t> </a:t>
            </a:r>
            <a:r>
              <a:rPr lang="en-US" sz="2000" i="1" dirty="0">
                <a:solidFill>
                  <a:srgbClr val="030305"/>
                </a:solidFill>
              </a:rPr>
              <a:t>X</a:t>
            </a:r>
            <a:r>
              <a:rPr lang="en-US" sz="2000" dirty="0">
                <a:solidFill>
                  <a:srgbClr val="030305"/>
                </a:solidFill>
              </a:rPr>
              <a:t>[</a:t>
            </a:r>
            <a:r>
              <a:rPr lang="en-US" sz="2000" i="1" dirty="0">
                <a:solidFill>
                  <a:srgbClr val="030305"/>
                </a:solidFill>
              </a:rPr>
              <a:t>k</a:t>
            </a:r>
            <a:r>
              <a:rPr lang="en-US" sz="2000" dirty="0">
                <a:solidFill>
                  <a:srgbClr val="030305"/>
                </a:solidFill>
              </a:rPr>
              <a:t>]	= </a:t>
            </a:r>
            <a:r>
              <a:rPr lang="en-US" sz="2000" dirty="0" err="1">
                <a:solidFill>
                  <a:srgbClr val="030305"/>
                </a:solidFill>
              </a:rPr>
              <a:t>kelompok</a:t>
            </a:r>
            <a:r>
              <a:rPr lang="en-US" sz="2000" dirty="0">
                <a:solidFill>
                  <a:srgbClr val="030305"/>
                </a:solidFill>
              </a:rPr>
              <a:t> 32-bit </a:t>
            </a:r>
            <a:r>
              <a:rPr lang="en-US" sz="2000" dirty="0" err="1">
                <a:solidFill>
                  <a:srgbClr val="030305"/>
                </a:solidFill>
              </a:rPr>
              <a:t>ke</a:t>
            </a:r>
            <a:r>
              <a:rPr lang="en-US" sz="2000" dirty="0">
                <a:solidFill>
                  <a:srgbClr val="030305"/>
                </a:solidFill>
              </a:rPr>
              <a:t>-</a:t>
            </a:r>
            <a:r>
              <a:rPr lang="en-US" sz="2000" i="1" dirty="0">
                <a:solidFill>
                  <a:srgbClr val="030305"/>
                </a:solidFill>
              </a:rPr>
              <a:t>k</a:t>
            </a:r>
            <a:r>
              <a:rPr lang="en-US" sz="2000" dirty="0">
                <a:solidFill>
                  <a:srgbClr val="030305"/>
                </a:solidFill>
              </a:rPr>
              <a:t> </a:t>
            </a:r>
            <a:r>
              <a:rPr lang="en-US" sz="2000" dirty="0" err="1">
                <a:solidFill>
                  <a:srgbClr val="030305"/>
                </a:solidFill>
              </a:rPr>
              <a:t>dari</a:t>
            </a:r>
            <a:r>
              <a:rPr lang="en-US" sz="2000" dirty="0">
                <a:solidFill>
                  <a:srgbClr val="030305"/>
                </a:solidFill>
              </a:rPr>
              <a:t> </a:t>
            </a:r>
            <a:r>
              <a:rPr lang="en-US" sz="2000" dirty="0" err="1">
                <a:solidFill>
                  <a:srgbClr val="030305"/>
                </a:solidFill>
              </a:rPr>
              <a:t>blok</a:t>
            </a:r>
            <a:r>
              <a:rPr lang="en-US" sz="2000" dirty="0">
                <a:solidFill>
                  <a:srgbClr val="030305"/>
                </a:solidFill>
              </a:rPr>
              <a:t> 512 bit  </a:t>
            </a:r>
            <a:r>
              <a:rPr lang="en-US" sz="2000" i="1" dirty="0">
                <a:solidFill>
                  <a:srgbClr val="030305"/>
                </a:solidFill>
              </a:rPr>
              <a:t>message</a:t>
            </a:r>
            <a:r>
              <a:rPr lang="en-US" sz="2000" dirty="0">
                <a:solidFill>
                  <a:srgbClr val="030305"/>
                </a:solidFill>
              </a:rPr>
              <a:t> </a:t>
            </a:r>
            <a:r>
              <a:rPr lang="en-US" sz="2000" dirty="0" err="1">
                <a:solidFill>
                  <a:srgbClr val="030305"/>
                </a:solidFill>
              </a:rPr>
              <a:t>ke</a:t>
            </a:r>
            <a:r>
              <a:rPr lang="en-US" sz="2000" dirty="0">
                <a:solidFill>
                  <a:srgbClr val="030305"/>
                </a:solidFill>
              </a:rPr>
              <a:t>-</a:t>
            </a:r>
            <a:r>
              <a:rPr lang="en-US" sz="2000" i="1" dirty="0">
                <a:solidFill>
                  <a:srgbClr val="030305"/>
                </a:solidFill>
              </a:rPr>
              <a:t>q</a:t>
            </a:r>
            <a:r>
              <a:rPr lang="en-US" sz="2000" dirty="0">
                <a:solidFill>
                  <a:srgbClr val="030305"/>
                </a:solidFill>
              </a:rPr>
              <a:t>. 	   Nilai </a:t>
            </a:r>
            <a:r>
              <a:rPr lang="en-US" sz="2000" i="1" dirty="0">
                <a:solidFill>
                  <a:srgbClr val="030305"/>
                </a:solidFill>
              </a:rPr>
              <a:t>k</a:t>
            </a:r>
            <a:r>
              <a:rPr lang="en-US" sz="2000" dirty="0">
                <a:solidFill>
                  <a:srgbClr val="030305"/>
                </a:solidFill>
              </a:rPr>
              <a:t> = 0 </a:t>
            </a:r>
            <a:r>
              <a:rPr lang="en-US" sz="2000" dirty="0" err="1">
                <a:solidFill>
                  <a:srgbClr val="030305"/>
                </a:solidFill>
              </a:rPr>
              <a:t>sampai</a:t>
            </a:r>
            <a:r>
              <a:rPr lang="en-US" sz="2000" dirty="0">
                <a:solidFill>
                  <a:srgbClr val="030305"/>
                </a:solidFill>
              </a:rPr>
              <a:t> 15.</a:t>
            </a:r>
          </a:p>
          <a:p>
            <a:pPr eaLnBrk="1" hangingPunct="1">
              <a:buFontTx/>
              <a:buNone/>
              <a:defRPr/>
            </a:pPr>
            <a:r>
              <a:rPr lang="en-US" sz="2000" dirty="0">
                <a:solidFill>
                  <a:srgbClr val="030305"/>
                </a:solidFill>
              </a:rPr>
              <a:t> </a:t>
            </a:r>
            <a:r>
              <a:rPr lang="en-US" sz="2000" i="1" dirty="0">
                <a:solidFill>
                  <a:srgbClr val="030305"/>
                </a:solidFill>
              </a:rPr>
              <a:t> T</a:t>
            </a:r>
            <a:r>
              <a:rPr lang="en-US" sz="2000" dirty="0">
                <a:solidFill>
                  <a:srgbClr val="030305"/>
                </a:solidFill>
              </a:rPr>
              <a:t>[</a:t>
            </a:r>
            <a:r>
              <a:rPr lang="en-US" sz="2000" i="1" dirty="0" err="1">
                <a:solidFill>
                  <a:srgbClr val="030305"/>
                </a:solidFill>
              </a:rPr>
              <a:t>i</a:t>
            </a:r>
            <a:r>
              <a:rPr lang="en-US" sz="2000" dirty="0">
                <a:solidFill>
                  <a:srgbClr val="030305"/>
                </a:solidFill>
              </a:rPr>
              <a:t>]	= </a:t>
            </a:r>
            <a:r>
              <a:rPr lang="en-US" sz="2000" dirty="0" err="1">
                <a:solidFill>
                  <a:srgbClr val="030305"/>
                </a:solidFill>
              </a:rPr>
              <a:t>elemen</a:t>
            </a:r>
            <a:r>
              <a:rPr lang="en-US" sz="2000" dirty="0">
                <a:solidFill>
                  <a:srgbClr val="030305"/>
                </a:solidFill>
              </a:rPr>
              <a:t> </a:t>
            </a:r>
            <a:r>
              <a:rPr lang="en-US" sz="2000" dirty="0" err="1">
                <a:solidFill>
                  <a:srgbClr val="030305"/>
                </a:solidFill>
              </a:rPr>
              <a:t>Tabel</a:t>
            </a:r>
            <a:r>
              <a:rPr lang="en-US" sz="2000" dirty="0">
                <a:solidFill>
                  <a:srgbClr val="030305"/>
                </a:solidFill>
              </a:rPr>
              <a:t> </a:t>
            </a:r>
            <a:r>
              <a:rPr lang="en-US" sz="2000" i="1" dirty="0">
                <a:solidFill>
                  <a:srgbClr val="030305"/>
                </a:solidFill>
              </a:rPr>
              <a:t>T</a:t>
            </a:r>
            <a:r>
              <a:rPr lang="en-US" sz="2000" dirty="0">
                <a:solidFill>
                  <a:srgbClr val="030305"/>
                </a:solidFill>
              </a:rPr>
              <a:t> </a:t>
            </a:r>
            <a:r>
              <a:rPr lang="en-US" sz="2000" dirty="0" err="1">
                <a:solidFill>
                  <a:srgbClr val="030305"/>
                </a:solidFill>
              </a:rPr>
              <a:t>ke-</a:t>
            </a:r>
            <a:r>
              <a:rPr lang="en-US" sz="2000" i="1" dirty="0" err="1">
                <a:solidFill>
                  <a:srgbClr val="030305"/>
                </a:solidFill>
              </a:rPr>
              <a:t>i</a:t>
            </a:r>
            <a:r>
              <a:rPr lang="en-US" sz="2000" dirty="0">
                <a:solidFill>
                  <a:srgbClr val="030305"/>
                </a:solidFill>
              </a:rPr>
              <a:t> (32 bit)</a:t>
            </a:r>
          </a:p>
          <a:p>
            <a:pPr eaLnBrk="1" hangingPunct="1">
              <a:buFontTx/>
              <a:buNone/>
              <a:defRPr/>
            </a:pPr>
            <a:r>
              <a:rPr lang="en-US" sz="2000" dirty="0">
                <a:solidFill>
                  <a:srgbClr val="030305"/>
                </a:solidFill>
              </a:rPr>
              <a:t>   +	= </a:t>
            </a:r>
            <a:r>
              <a:rPr lang="en-US" sz="2000" dirty="0" err="1">
                <a:solidFill>
                  <a:srgbClr val="030305"/>
                </a:solidFill>
              </a:rPr>
              <a:t>operasi</a:t>
            </a:r>
            <a:r>
              <a:rPr lang="en-US" sz="2000" dirty="0">
                <a:solidFill>
                  <a:srgbClr val="030305"/>
                </a:solidFill>
              </a:rPr>
              <a:t> </a:t>
            </a:r>
            <a:r>
              <a:rPr lang="en-US" sz="2000" dirty="0" err="1">
                <a:solidFill>
                  <a:srgbClr val="030305"/>
                </a:solidFill>
              </a:rPr>
              <a:t>penjumlahan</a:t>
            </a:r>
            <a:r>
              <a:rPr lang="en-US" sz="2000" dirty="0">
                <a:solidFill>
                  <a:srgbClr val="030305"/>
                </a:solidFill>
              </a:rPr>
              <a:t> </a:t>
            </a:r>
            <a:r>
              <a:rPr lang="en-US" sz="2000" dirty="0" err="1">
                <a:solidFill>
                  <a:srgbClr val="030305"/>
                </a:solidFill>
              </a:rPr>
              <a:t>dalam</a:t>
            </a:r>
            <a:r>
              <a:rPr lang="en-US" sz="2000" dirty="0">
                <a:solidFill>
                  <a:srgbClr val="030305"/>
                </a:solidFill>
              </a:rPr>
              <a:t> modulo 2</a:t>
            </a:r>
            <a:r>
              <a:rPr lang="en-US" sz="2000" baseline="30000" dirty="0">
                <a:solidFill>
                  <a:srgbClr val="030305"/>
                </a:solidFill>
              </a:rPr>
              <a:t>32</a:t>
            </a:r>
            <a:endParaRPr lang="en-US" sz="2000" dirty="0">
              <a:solidFill>
                <a:srgbClr val="030305"/>
              </a:solidFill>
            </a:endParaRPr>
          </a:p>
          <a:p>
            <a:pPr eaLnBrk="1" hangingPunct="1">
              <a:buFontTx/>
              <a:buNone/>
              <a:defRPr/>
            </a:pPr>
            <a:endParaRPr lang="en-US" sz="2000" dirty="0">
              <a:solidFill>
                <a:srgbClr val="030305"/>
              </a:solidFill>
            </a:endParaRPr>
          </a:p>
        </p:txBody>
      </p:sp>
      <p:sp>
        <p:nvSpPr>
          <p:cNvPr id="16388" name="Slide Number Placeholder 4">
            <a:extLst>
              <a:ext uri="{FF2B5EF4-FFF2-40B4-BE49-F238E27FC236}">
                <a16:creationId xmlns:a16="http://schemas.microsoft.com/office/drawing/2014/main" id="{28A074A3-9577-4C08-AE06-9168AC017A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438E182-C8C4-4A00-B239-3137BFB16EA3}" type="slidenum">
              <a:rPr lang="en-GB" altLang="en-US" sz="1400">
                <a:latin typeface="Times New Roman" panose="02020603050405020304" pitchFamily="18" charset="0"/>
              </a:rPr>
              <a:pPr>
                <a:spcBef>
                  <a:spcPct val="0"/>
                </a:spcBef>
                <a:buSzTx/>
                <a:buFontTx/>
                <a:buNone/>
              </a:pPr>
              <a:t>11</a:t>
            </a:fld>
            <a:endParaRPr lang="en-GB" altLang="en-US" sz="1400">
              <a:latin typeface="Times New Roman" panose="02020603050405020304" pitchFamily="18" charset="0"/>
            </a:endParaRPr>
          </a:p>
        </p:txBody>
      </p:sp>
      <p:graphicFrame>
        <p:nvGraphicFramePr>
          <p:cNvPr id="5" name="Object 4">
            <a:extLst>
              <a:ext uri="{FF2B5EF4-FFF2-40B4-BE49-F238E27FC236}">
                <a16:creationId xmlns:a16="http://schemas.microsoft.com/office/drawing/2014/main" id="{95199C30-B7CD-4048-99D6-8B7B55B66F8C}"/>
              </a:ext>
            </a:extLst>
          </p:cNvPr>
          <p:cNvGraphicFramePr>
            <a:graphicFrameLocks noChangeAspect="1"/>
          </p:cNvGraphicFramePr>
          <p:nvPr>
            <p:extLst>
              <p:ext uri="{D42A27DB-BD31-4B8C-83A1-F6EECF244321}">
                <p14:modId xmlns:p14="http://schemas.microsoft.com/office/powerpoint/2010/main" val="3886509645"/>
              </p:ext>
            </p:extLst>
          </p:nvPr>
        </p:nvGraphicFramePr>
        <p:xfrm>
          <a:off x="487500" y="442912"/>
          <a:ext cx="4392613" cy="6096000"/>
        </p:xfrm>
        <a:graphic>
          <a:graphicData uri="http://schemas.openxmlformats.org/presentationml/2006/ole">
            <mc:AlternateContent xmlns:mc="http://schemas.openxmlformats.org/markup-compatibility/2006">
              <mc:Choice xmlns:v="urn:schemas-microsoft-com:vml" Requires="v">
                <p:oleObj name="VISIO" r:id="rId7" imgW="3051048" imgH="4226814" progId="Visio.Drawing.5">
                  <p:embed/>
                </p:oleObj>
              </mc:Choice>
              <mc:Fallback>
                <p:oleObj name="VISIO" r:id="rId7" imgW="3051048" imgH="4226814" progId="Visio.Drawing.5">
                  <p:embed/>
                  <p:pic>
                    <p:nvPicPr>
                      <p:cNvPr id="15364" name="Object 4">
                        <a:extLst>
                          <a:ext uri="{FF2B5EF4-FFF2-40B4-BE49-F238E27FC236}">
                            <a16:creationId xmlns:a16="http://schemas.microsoft.com/office/drawing/2014/main" id="{7A1B2024-74DA-4B6F-8A6B-909D2B676B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500" y="442912"/>
                        <a:ext cx="43926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a:extLst>
              <a:ext uri="{FF2B5EF4-FFF2-40B4-BE49-F238E27FC236}">
                <a16:creationId xmlns:a16="http://schemas.microsoft.com/office/drawing/2014/main" id="{DB337545-1AE4-4A98-82C1-2754D9A501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5043DA3-B9FA-4AA3-8270-F01B30AA2BBA}" type="slidenum">
              <a:rPr lang="en-GB" altLang="en-US" sz="1400">
                <a:latin typeface="Times New Roman" panose="02020603050405020304" pitchFamily="18" charset="0"/>
              </a:rPr>
              <a:pPr>
                <a:spcBef>
                  <a:spcPct val="0"/>
                </a:spcBef>
                <a:buSzTx/>
                <a:buFontTx/>
                <a:buNone/>
              </a:pPr>
              <a:t>12</a:t>
            </a:fld>
            <a:endParaRPr lang="en-GB" altLang="en-US" sz="1400">
              <a:latin typeface="Times New Roman" panose="02020603050405020304" pitchFamily="18" charset="0"/>
            </a:endParaRPr>
          </a:p>
        </p:txBody>
      </p:sp>
      <p:graphicFrame>
        <p:nvGraphicFramePr>
          <p:cNvPr id="19460" name="Object 4">
            <a:extLst>
              <a:ext uri="{FF2B5EF4-FFF2-40B4-BE49-F238E27FC236}">
                <a16:creationId xmlns:a16="http://schemas.microsoft.com/office/drawing/2014/main" id="{F9E5D627-ACFA-4483-9BAB-6BB283A095FC}"/>
              </a:ext>
            </a:extLst>
          </p:cNvPr>
          <p:cNvGraphicFramePr>
            <a:graphicFrameLocks noChangeAspect="1"/>
          </p:cNvGraphicFramePr>
          <p:nvPr>
            <p:extLst>
              <p:ext uri="{D42A27DB-BD31-4B8C-83A1-F6EECF244321}">
                <p14:modId xmlns:p14="http://schemas.microsoft.com/office/powerpoint/2010/main" val="3190054783"/>
              </p:ext>
            </p:extLst>
          </p:nvPr>
        </p:nvGraphicFramePr>
        <p:xfrm>
          <a:off x="460513" y="1494181"/>
          <a:ext cx="10757323" cy="3246783"/>
        </p:xfrm>
        <a:graphic>
          <a:graphicData uri="http://schemas.openxmlformats.org/presentationml/2006/ole">
            <mc:AlternateContent xmlns:mc="http://schemas.openxmlformats.org/markup-compatibility/2006">
              <mc:Choice xmlns:v="urn:schemas-microsoft-com:vml" Requires="v">
                <p:oleObj name="Document" r:id="rId7" imgW="5629656" imgH="1699260" progId="Word.Document.8">
                  <p:embed/>
                </p:oleObj>
              </mc:Choice>
              <mc:Fallback>
                <p:oleObj name="Document" r:id="rId7" imgW="5629656" imgH="1699260" progId="Word.Document.8">
                  <p:embed/>
                  <p:pic>
                    <p:nvPicPr>
                      <p:cNvPr id="19460" name="Object 4">
                        <a:extLst>
                          <a:ext uri="{FF2B5EF4-FFF2-40B4-BE49-F238E27FC236}">
                            <a16:creationId xmlns:a16="http://schemas.microsoft.com/office/drawing/2014/main" id="{F9E5D627-ACFA-4483-9BAB-6BB283A095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13" y="1494181"/>
                        <a:ext cx="10757323" cy="32467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2415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a:extLst>
              <a:ext uri="{FF2B5EF4-FFF2-40B4-BE49-F238E27FC236}">
                <a16:creationId xmlns:a16="http://schemas.microsoft.com/office/drawing/2014/main" id="{651CA843-36B0-4E0E-806D-2B41350A4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6750F26-ACF1-41F2-B198-C95B462C4935}" type="slidenum">
              <a:rPr lang="en-GB" altLang="en-US" sz="1400">
                <a:latin typeface="Times New Roman" panose="02020603050405020304" pitchFamily="18" charset="0"/>
              </a:rPr>
              <a:pPr>
                <a:spcBef>
                  <a:spcPct val="0"/>
                </a:spcBef>
                <a:buSzTx/>
                <a:buFontTx/>
                <a:buNone/>
              </a:pPr>
              <a:t>13</a:t>
            </a:fld>
            <a:endParaRPr lang="en-GB" altLang="en-US" sz="1400">
              <a:latin typeface="Times New Roman" panose="02020603050405020304" pitchFamily="18" charset="0"/>
            </a:endParaRPr>
          </a:p>
        </p:txBody>
      </p:sp>
      <p:sp>
        <p:nvSpPr>
          <p:cNvPr id="18436" name="Rectangle 5">
            <a:extLst>
              <a:ext uri="{FF2B5EF4-FFF2-40B4-BE49-F238E27FC236}">
                <a16:creationId xmlns:a16="http://schemas.microsoft.com/office/drawing/2014/main" id="{EEB2C9D1-94B1-4E46-8254-6D7FEB50CB32}"/>
              </a:ext>
            </a:extLst>
          </p:cNvPr>
          <p:cNvSpPr>
            <a:spLocks noChangeArrowheads="1"/>
          </p:cNvSpPr>
          <p:nvPr/>
        </p:nvSpPr>
        <p:spPr bwMode="auto">
          <a:xfrm>
            <a:off x="4252913" y="13525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eaLnBrk="1" hangingPunct="1">
              <a:spcBef>
                <a:spcPct val="0"/>
              </a:spcBef>
              <a:buSzTx/>
              <a:buFontTx/>
              <a:buNone/>
            </a:pPr>
            <a:endParaRPr lang="en-US" altLang="en-US" sz="2400">
              <a:latin typeface="Times New Roman" panose="02020603050405020304" pitchFamily="18" charset="0"/>
            </a:endParaRPr>
          </a:p>
        </p:txBody>
      </p:sp>
      <p:graphicFrame>
        <p:nvGraphicFramePr>
          <p:cNvPr id="18437" name="Object 4">
            <a:extLst>
              <a:ext uri="{FF2B5EF4-FFF2-40B4-BE49-F238E27FC236}">
                <a16:creationId xmlns:a16="http://schemas.microsoft.com/office/drawing/2014/main" id="{BFD6AFAF-4A41-4272-BFAE-DB80B83FFD9A}"/>
              </a:ext>
            </a:extLst>
          </p:cNvPr>
          <p:cNvGraphicFramePr>
            <a:graphicFrameLocks noChangeAspect="1"/>
          </p:cNvGraphicFramePr>
          <p:nvPr>
            <p:extLst>
              <p:ext uri="{D42A27DB-BD31-4B8C-83A1-F6EECF244321}">
                <p14:modId xmlns:p14="http://schemas.microsoft.com/office/powerpoint/2010/main" val="2128871382"/>
              </p:ext>
            </p:extLst>
          </p:nvPr>
        </p:nvGraphicFramePr>
        <p:xfrm>
          <a:off x="7060096" y="723900"/>
          <a:ext cx="4802188" cy="5410200"/>
        </p:xfrm>
        <a:graphic>
          <a:graphicData uri="http://schemas.openxmlformats.org/presentationml/2006/ole">
            <mc:AlternateContent xmlns:mc="http://schemas.openxmlformats.org/markup-compatibility/2006">
              <mc:Choice xmlns:v="urn:schemas-microsoft-com:vml" Requires="v">
                <p:oleObj name="Visio" r:id="rId7" imgW="3825184" imgH="4161476" progId="Visio.Drawing.6">
                  <p:embed/>
                </p:oleObj>
              </mc:Choice>
              <mc:Fallback>
                <p:oleObj name="Visio" r:id="rId7" imgW="3825184" imgH="4161476" progId="Visio.Drawing.6">
                  <p:embed/>
                  <p:pic>
                    <p:nvPicPr>
                      <p:cNvPr id="18437" name="Object 4">
                        <a:extLst>
                          <a:ext uri="{FF2B5EF4-FFF2-40B4-BE49-F238E27FC236}">
                            <a16:creationId xmlns:a16="http://schemas.microsoft.com/office/drawing/2014/main" id="{BFD6AFAF-4A41-4272-BFAE-DB80B83FFD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0096" y="723900"/>
                        <a:ext cx="4802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3">
            <a:extLst>
              <a:ext uri="{FF2B5EF4-FFF2-40B4-BE49-F238E27FC236}">
                <a16:creationId xmlns:a16="http://schemas.microsoft.com/office/drawing/2014/main" id="{29E7B94A-E75F-4EDC-969B-700A149BF722}"/>
              </a:ext>
            </a:extLst>
          </p:cNvPr>
          <p:cNvSpPr txBox="1">
            <a:spLocks noChangeArrowheads="1"/>
          </p:cNvSpPr>
          <p:nvPr/>
        </p:nvSpPr>
        <p:spPr>
          <a:xfrm>
            <a:off x="1073426" y="838200"/>
            <a:ext cx="598667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dirty="0">
                <a:solidFill>
                  <a:srgbClr val="030305"/>
                </a:solidFill>
                <a:cs typeface="Times New Roman" panose="02020603050405020304" pitchFamily="18" charset="0"/>
              </a:rPr>
              <a:t>Karena </a:t>
            </a:r>
            <a:r>
              <a:rPr lang="en-US" altLang="en-US" dirty="0" err="1">
                <a:solidFill>
                  <a:srgbClr val="030305"/>
                </a:solidFill>
                <a:cs typeface="Times New Roman" panose="02020603050405020304" pitchFamily="18" charset="0"/>
              </a:rPr>
              <a:t>ada</a:t>
            </a:r>
            <a:r>
              <a:rPr lang="en-US" altLang="en-US" dirty="0">
                <a:solidFill>
                  <a:srgbClr val="030305"/>
                </a:solidFill>
                <a:cs typeface="Times New Roman" panose="02020603050405020304" pitchFamily="18" charset="0"/>
              </a:rPr>
              <a:t> 16 kali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kali </a:t>
            </a:r>
            <a:r>
              <a:rPr lang="en-US" altLang="en-US" dirty="0" err="1">
                <a:solidFill>
                  <a:srgbClr val="030305"/>
                </a:solidFill>
                <a:cs typeface="Times New Roman" panose="02020603050405020304" pitchFamily="18" charset="0"/>
              </a:rPr>
              <a:t>selesai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digeser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kanan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sirkuler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pertukaran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a:buFontTx/>
              <a:buNone/>
            </a:pPr>
            <a:r>
              <a:rPr lang="en-US" altLang="en-US" dirty="0">
                <a:solidFill>
                  <a:srgbClr val="030305"/>
                </a:solidFill>
                <a:cs typeface="Times New Roman" panose="02020603050405020304" pitchFamily="18" charset="0"/>
              </a:rPr>
              <a:t> </a:t>
            </a:r>
          </a:p>
          <a:p>
            <a:pPr>
              <a:buFontTx/>
              <a:buNone/>
            </a:pPr>
            <a:r>
              <a:rPr lang="en-US" altLang="en-US" dirty="0">
                <a:solidFill>
                  <a:srgbClr val="030305"/>
                </a:solidFill>
                <a:cs typeface="Times New Roman" panose="02020603050405020304" pitchFamily="18" charset="0"/>
              </a:rPr>
              <a:t>		</a:t>
            </a:r>
            <a:r>
              <a:rPr lang="en-US" altLang="en-US" dirty="0">
                <a:solidFill>
                  <a:srgbClr val="030305"/>
                </a:solidFill>
                <a:latin typeface="Courier" pitchFamily="49" charset="0"/>
                <a:cs typeface="Times New Roman" panose="02020603050405020304" pitchFamily="18" charset="0"/>
              </a:rPr>
              <a:t>temp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d</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d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c</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c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b</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b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a</a:t>
            </a:r>
            <a:endParaRPr lang="en-US" altLang="en-US" dirty="0">
              <a:solidFill>
                <a:srgbClr val="030305"/>
              </a:solidFill>
              <a:cs typeface="Times New Roman" panose="02020603050405020304" pitchFamily="18" charset="0"/>
            </a:endParaRPr>
          </a:p>
          <a:p>
            <a:pPr>
              <a:buFontTx/>
              <a:buNone/>
            </a:pPr>
            <a:r>
              <a:rPr lang="en-US" altLang="en-US" dirty="0">
                <a:solidFill>
                  <a:srgbClr val="030305"/>
                </a:solidFill>
                <a:latin typeface="Courier" pitchFamily="49" charset="0"/>
                <a:cs typeface="Times New Roman" panose="02020603050405020304" pitchFamily="18" charset="0"/>
              </a:rPr>
              <a:t>		a </a:t>
            </a:r>
            <a:r>
              <a:rPr lang="en-US" altLang="en-US" dirty="0">
                <a:solidFill>
                  <a:srgbClr val="030305"/>
                </a:solidFill>
                <a:latin typeface="Courier" pitchFamily="49" charset="0"/>
                <a:cs typeface="Times New Roman" panose="02020603050405020304" pitchFamily="18" charset="0"/>
                <a:sym typeface="Symbol" panose="05050102010706020507" pitchFamily="18" charset="2"/>
              </a:rPr>
              <a:t></a:t>
            </a:r>
            <a:r>
              <a:rPr lang="en-US" altLang="en-US" dirty="0">
                <a:solidFill>
                  <a:srgbClr val="030305"/>
                </a:solidFill>
                <a:latin typeface="Courier" pitchFamily="49" charset="0"/>
                <a:cs typeface="Times New Roman" panose="02020603050405020304" pitchFamily="18" charset="0"/>
              </a:rPr>
              <a:t> temp</a:t>
            </a:r>
            <a:endParaRPr lang="en-US" altLang="en-US" dirty="0">
              <a:solidFill>
                <a:srgbClr val="030305"/>
              </a:solidFill>
              <a:cs typeface="Times New Roman" panose="02020603050405020304" pitchFamily="18" charset="0"/>
            </a:endParaRPr>
          </a:p>
          <a:p>
            <a:pPr>
              <a:buFontTx/>
              <a:buNone/>
            </a:pPr>
            <a:endParaRPr lang="en-US" altLang="en-US" dirty="0">
              <a:solidFill>
                <a:srgbClr val="03030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a:extLst>
              <a:ext uri="{FF2B5EF4-FFF2-40B4-BE49-F238E27FC236}">
                <a16:creationId xmlns:a16="http://schemas.microsoft.com/office/drawing/2014/main" id="{E036D3AB-97C0-46C4-A349-B3E208B606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2FA3D04A-9CB3-49AC-AA6A-893254E55EE7}" type="slidenum">
              <a:rPr lang="en-GB" altLang="en-US" sz="1400">
                <a:latin typeface="Times New Roman" panose="02020603050405020304" pitchFamily="18" charset="0"/>
              </a:rPr>
              <a:pPr>
                <a:spcBef>
                  <a:spcPct val="0"/>
                </a:spcBef>
                <a:buSzTx/>
                <a:buFontTx/>
                <a:buNone/>
              </a:pPr>
              <a:t>14</a:t>
            </a:fld>
            <a:endParaRPr lang="en-GB" altLang="en-US" sz="1400">
              <a:latin typeface="Times New Roman" panose="02020603050405020304" pitchFamily="18" charset="0"/>
            </a:endParaRPr>
          </a:p>
        </p:txBody>
      </p:sp>
      <p:graphicFrame>
        <p:nvGraphicFramePr>
          <p:cNvPr id="20484" name="Object 4">
            <a:extLst>
              <a:ext uri="{FF2B5EF4-FFF2-40B4-BE49-F238E27FC236}">
                <a16:creationId xmlns:a16="http://schemas.microsoft.com/office/drawing/2014/main" id="{60580E52-6A5E-4C9A-A1B5-E7D894792C36}"/>
              </a:ext>
            </a:extLst>
          </p:cNvPr>
          <p:cNvGraphicFramePr>
            <a:graphicFrameLocks noChangeAspect="1"/>
          </p:cNvGraphicFramePr>
          <p:nvPr>
            <p:extLst>
              <p:ext uri="{D42A27DB-BD31-4B8C-83A1-F6EECF244321}">
                <p14:modId xmlns:p14="http://schemas.microsoft.com/office/powerpoint/2010/main" val="925823035"/>
              </p:ext>
            </p:extLst>
          </p:nvPr>
        </p:nvGraphicFramePr>
        <p:xfrm>
          <a:off x="1095313" y="697395"/>
          <a:ext cx="10258487" cy="5172745"/>
        </p:xfrm>
        <a:graphic>
          <a:graphicData uri="http://schemas.openxmlformats.org/presentationml/2006/ole">
            <mc:AlternateContent xmlns:mc="http://schemas.openxmlformats.org/markup-compatibility/2006">
              <mc:Choice xmlns:v="urn:schemas-microsoft-com:vml" Requires="v">
                <p:oleObj name="Document" r:id="rId7" imgW="5632704" imgH="2839974" progId="Word.Document.8">
                  <p:embed/>
                </p:oleObj>
              </mc:Choice>
              <mc:Fallback>
                <p:oleObj name="Document" r:id="rId7" imgW="5632704" imgH="2839974" progId="Word.Document.8">
                  <p:embed/>
                  <p:pic>
                    <p:nvPicPr>
                      <p:cNvPr id="20484" name="Object 4">
                        <a:extLst>
                          <a:ext uri="{FF2B5EF4-FFF2-40B4-BE49-F238E27FC236}">
                            <a16:creationId xmlns:a16="http://schemas.microsoft.com/office/drawing/2014/main" id="{60580E52-6A5E-4C9A-A1B5-E7D894792C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313" y="697395"/>
                        <a:ext cx="10258487" cy="5172745"/>
                      </a:xfrm>
                      <a:prstGeom prst="rect">
                        <a:avLst/>
                      </a:prstGeom>
                      <a:noFill/>
                      <a:ln>
                        <a:noFill/>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a:extLst>
              <a:ext uri="{FF2B5EF4-FFF2-40B4-BE49-F238E27FC236}">
                <a16:creationId xmlns:a16="http://schemas.microsoft.com/office/drawing/2014/main" id="{ABC171E0-A940-45A1-BA3E-1B068E13E5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3"/>
              </a:buBlip>
              <a:defRPr sz="3200">
                <a:solidFill>
                  <a:schemeClr val="tx1"/>
                </a:solidFill>
                <a:latin typeface="Tahoma" panose="020B0604030504040204" pitchFamily="34" charset="0"/>
              </a:defRPr>
            </a:lvl1pPr>
            <a:lvl2pPr marL="742950" indent="-285750">
              <a:spcBef>
                <a:spcPct val="20000"/>
              </a:spcBef>
              <a:buSzPct val="80000"/>
              <a:buBlip>
                <a:blip r:embed="rId4"/>
              </a:buBlip>
              <a:defRPr sz="2800">
                <a:solidFill>
                  <a:schemeClr val="tx1"/>
                </a:solidFill>
                <a:latin typeface="Tahoma" panose="020B0604030504040204" pitchFamily="34" charset="0"/>
              </a:defRPr>
            </a:lvl2pPr>
            <a:lvl3pPr marL="1143000" indent="-228600">
              <a:spcBef>
                <a:spcPct val="20000"/>
              </a:spcBef>
              <a:buSzPct val="70000"/>
              <a:buBlip>
                <a:blip r:embed="rId5"/>
              </a:buBlip>
              <a:defRPr sz="2400">
                <a:solidFill>
                  <a:schemeClr val="tx1"/>
                </a:solidFill>
                <a:latin typeface="Tahoma" panose="020B0604030504040204" pitchFamily="34" charset="0"/>
              </a:defRPr>
            </a:lvl3pPr>
            <a:lvl4pPr marL="1600200" indent="-228600">
              <a:spcBef>
                <a:spcPct val="20000"/>
              </a:spcBef>
              <a:buSzPct val="70000"/>
              <a:buBlip>
                <a:blip r:embed="rId6"/>
              </a:buBlip>
              <a:defRPr sz="2000">
                <a:solidFill>
                  <a:schemeClr val="tx1"/>
                </a:solidFill>
                <a:latin typeface="Tahoma" panose="020B0604030504040204" pitchFamily="34" charset="0"/>
              </a:defRPr>
            </a:lvl4pPr>
            <a:lvl5pPr marL="2057400" indent="-228600">
              <a:spcBef>
                <a:spcPct val="20000"/>
              </a:spcBef>
              <a:buSzPct val="70000"/>
              <a:buBlip>
                <a:blip r:embed="rId7"/>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7"/>
              </a:buBlip>
              <a:defRPr sz="2000">
                <a:solidFill>
                  <a:schemeClr val="tx1"/>
                </a:solidFill>
                <a:latin typeface="Tahoma" panose="020B0604030504040204" pitchFamily="34" charset="0"/>
              </a:defRPr>
            </a:lvl9pPr>
          </a:lstStyle>
          <a:p>
            <a:pPr>
              <a:spcBef>
                <a:spcPct val="0"/>
              </a:spcBef>
              <a:buSzTx/>
              <a:buFontTx/>
              <a:buNone/>
            </a:pPr>
            <a:fld id="{DB2C6A4C-67EA-4565-B258-F3056211F340}" type="slidenum">
              <a:rPr lang="en-GB" altLang="en-US" sz="1400">
                <a:latin typeface="Times New Roman" panose="02020603050405020304" pitchFamily="18" charset="0"/>
              </a:rPr>
              <a:pPr>
                <a:spcBef>
                  <a:spcPct val="0"/>
                </a:spcBef>
                <a:buSzTx/>
                <a:buFontTx/>
                <a:buNone/>
              </a:pPr>
              <a:t>15</a:t>
            </a:fld>
            <a:endParaRPr lang="en-GB" altLang="en-US" sz="1400">
              <a:latin typeface="Times New Roman" panose="02020603050405020304" pitchFamily="18" charset="0"/>
            </a:endParaRPr>
          </a:p>
        </p:txBody>
      </p:sp>
      <p:sp>
        <p:nvSpPr>
          <p:cNvPr id="21508" name="Rectangle 3">
            <a:extLst>
              <a:ext uri="{FF2B5EF4-FFF2-40B4-BE49-F238E27FC236}">
                <a16:creationId xmlns:a16="http://schemas.microsoft.com/office/drawing/2014/main" id="{AF6D9E09-5A11-49CB-B5C4-925D9E8859B5}"/>
              </a:ext>
            </a:extLst>
          </p:cNvPr>
          <p:cNvSpPr>
            <a:spLocks noGrp="1" noChangeArrowheads="1"/>
          </p:cNvSpPr>
          <p:nvPr>
            <p:ph type="body" idx="1"/>
          </p:nvPr>
        </p:nvSpPr>
        <p:spPr>
          <a:xfrm>
            <a:off x="894522" y="762000"/>
            <a:ext cx="10624931" cy="5708374"/>
          </a:xfrm>
        </p:spPr>
        <p:txBody>
          <a:bodyPr>
            <a:normAutofit/>
          </a:bodyPr>
          <a:lstStyle/>
          <a:p>
            <a:pPr algn="just"/>
            <a:r>
              <a:rPr lang="en-US" altLang="en-US" sz="2400" dirty="0">
                <a:cs typeface="Times New Roman" panose="02020603050405020304" pitchFamily="18" charset="0"/>
              </a:rPr>
              <a:t> </a:t>
            </a:r>
            <a:r>
              <a:rPr lang="en-US" altLang="en-US" dirty="0" err="1">
                <a:solidFill>
                  <a:srgbClr val="030305"/>
                </a:solidFill>
                <a:cs typeface="Times New Roman" panose="02020603050405020304" pitchFamily="18" charset="0"/>
              </a:rPr>
              <a:t>Misalkan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abcd</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k </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s    </a:t>
            </a:r>
            <a:r>
              <a:rPr lang="en-US" altLang="en-US" i="1" dirty="0" err="1">
                <a:solidFill>
                  <a:srgbClr val="030305"/>
                </a:solidFill>
                <a:cs typeface="Times New Roman" panose="02020603050405020304" pitchFamily="18" charset="0"/>
              </a:rPr>
              <a:t>i</a:t>
            </a:r>
            <a:r>
              <a:rPr lang="en-US" altLang="en-US" dirty="0">
                <a:solidFill>
                  <a:srgbClr val="030305"/>
                </a:solidFill>
                <a:cs typeface="Times New Roman" panose="02020603050405020304" pitchFamily="18" charset="0"/>
              </a:rPr>
              <a:t>]</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menyatakan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dirty="0">
                <a:solidFill>
                  <a:srgbClr val="030305"/>
                </a:solidFill>
                <a:cs typeface="Times New Roman" panose="02020603050405020304" pitchFamily="18" charset="0"/>
              </a:rPr>
              <a:t> </a:t>
            </a:r>
          </a:p>
          <a:p>
            <a:pPr algn="just" eaLnBrk="1" hangingPunct="1">
              <a:lnSpc>
                <a:spcPct val="90000"/>
              </a:lnSpc>
              <a:buFontTx/>
              <a:buNone/>
            </a:pPr>
            <a:r>
              <a:rPr lang="en-US" altLang="en-US" i="1" dirty="0">
                <a:solidFill>
                  <a:srgbClr val="030305"/>
                </a:solidFill>
                <a:cs typeface="Times New Roman" panose="02020603050405020304" pitchFamily="18" charset="0"/>
              </a:rPr>
              <a:t>	          </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a:t>
            </a:r>
            <a:r>
              <a:rPr lang="en-US" altLang="en-US" dirty="0">
                <a:solidFill>
                  <a:srgbClr val="FF0000"/>
                </a:solidFill>
                <a:cs typeface="Times New Roman" panose="02020603050405020304" pitchFamily="18" charset="0"/>
                <a:sym typeface="Symbol" panose="05050102010706020507" pitchFamily="18" charset="2"/>
              </a:rPr>
              <a:t></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 CLS</a:t>
            </a:r>
            <a:r>
              <a:rPr lang="en-US" altLang="en-US" baseline="-25000" dirty="0">
                <a:solidFill>
                  <a:srgbClr val="FF0000"/>
                </a:solidFill>
                <a:cs typeface="Times New Roman" panose="02020603050405020304" pitchFamily="18" charset="0"/>
              </a:rPr>
              <a:t>s</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a</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g</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b</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c</a:t>
            </a:r>
            <a:r>
              <a:rPr lang="en-US" altLang="en-US" dirty="0">
                <a:solidFill>
                  <a:srgbClr val="FF0000"/>
                </a:solidFill>
                <a:cs typeface="Times New Roman" panose="02020603050405020304" pitchFamily="18" charset="0"/>
              </a:rPr>
              <a:t>, </a:t>
            </a:r>
            <a:r>
              <a:rPr lang="en-US" altLang="en-US" i="1" dirty="0">
                <a:solidFill>
                  <a:srgbClr val="FF0000"/>
                </a:solidFill>
                <a:cs typeface="Times New Roman" panose="02020603050405020304" pitchFamily="18" charset="0"/>
              </a:rPr>
              <a:t>d</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X</a:t>
            </a:r>
            <a:r>
              <a:rPr lang="en-US" altLang="en-US" dirty="0">
                <a:solidFill>
                  <a:srgbClr val="FF0000"/>
                </a:solidFill>
                <a:cs typeface="Times New Roman" panose="02020603050405020304" pitchFamily="18" charset="0"/>
              </a:rPr>
              <a:t>[</a:t>
            </a:r>
            <a:r>
              <a:rPr lang="en-US" altLang="en-US" i="1" dirty="0">
                <a:solidFill>
                  <a:srgbClr val="FF0000"/>
                </a:solidFill>
                <a:cs typeface="Times New Roman" panose="02020603050405020304" pitchFamily="18" charset="0"/>
              </a:rPr>
              <a:t>k</a:t>
            </a:r>
            <a:r>
              <a:rPr lang="en-US" altLang="en-US" dirty="0">
                <a:solidFill>
                  <a:srgbClr val="FF0000"/>
                </a:solidFill>
                <a:cs typeface="Times New Roman" panose="02020603050405020304" pitchFamily="18" charset="0"/>
              </a:rPr>
              <a:t>] + </a:t>
            </a:r>
            <a:r>
              <a:rPr lang="en-US" altLang="en-US" i="1" dirty="0">
                <a:solidFill>
                  <a:srgbClr val="FF0000"/>
                </a:solidFill>
                <a:cs typeface="Times New Roman" panose="02020603050405020304" pitchFamily="18" charset="0"/>
              </a:rPr>
              <a:t>T</a:t>
            </a:r>
            <a:r>
              <a:rPr lang="en-US" altLang="en-US" dirty="0">
                <a:solidFill>
                  <a:srgbClr val="FF0000"/>
                </a:solidFill>
                <a:cs typeface="Times New Roman" panose="02020603050405020304" pitchFamily="18" charset="0"/>
              </a:rPr>
              <a:t>[</a:t>
            </a:r>
            <a:r>
              <a:rPr lang="en-US" altLang="en-US" i="1" dirty="0" err="1">
                <a:solidFill>
                  <a:srgbClr val="FF0000"/>
                </a:solidFill>
                <a:cs typeface="Times New Roman" panose="02020603050405020304" pitchFamily="18" charset="0"/>
              </a:rPr>
              <a:t>i</a:t>
            </a:r>
            <a:r>
              <a:rPr lang="en-US" altLang="en-US" dirty="0">
                <a:solidFill>
                  <a:srgbClr val="FF0000"/>
                </a:solidFill>
                <a:cs typeface="Times New Roman" panose="02020603050405020304" pitchFamily="18" charset="0"/>
              </a:rPr>
              <a:t>])</a:t>
            </a:r>
          </a:p>
          <a:p>
            <a:pPr algn="just" eaLnBrk="1" hangingPunct="1">
              <a:lnSpc>
                <a:spcPct val="90000"/>
              </a:lnSpc>
              <a:buFontTx/>
              <a:buNone/>
            </a:pPr>
            <a:r>
              <a:rPr lang="en-US" altLang="en-US" dirty="0">
                <a:solidFill>
                  <a:srgbClr val="FF0000"/>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maka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operasi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dasar</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ditabulasikan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303967E2-A3F9-452E-8545-267492277F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0D3E8C65-EE18-4FB0-B3D6-A78F2CA11DEA}" type="slidenum">
              <a:rPr lang="en-GB" altLang="en-US" sz="1400">
                <a:latin typeface="Times New Roman" panose="02020603050405020304" pitchFamily="18" charset="0"/>
              </a:rPr>
              <a:pPr>
                <a:spcBef>
                  <a:spcPct val="0"/>
                </a:spcBef>
                <a:buSzTx/>
                <a:buFontTx/>
                <a:buNone/>
              </a:pPr>
              <a:t>16</a:t>
            </a:fld>
            <a:endParaRPr lang="en-GB" altLang="en-US" sz="1400">
              <a:latin typeface="Times New Roman" panose="02020603050405020304" pitchFamily="18" charset="0"/>
            </a:endParaRPr>
          </a:p>
        </p:txBody>
      </p:sp>
      <p:graphicFrame>
        <p:nvGraphicFramePr>
          <p:cNvPr id="23556" name="Object 4">
            <a:extLst>
              <a:ext uri="{FF2B5EF4-FFF2-40B4-BE49-F238E27FC236}">
                <a16:creationId xmlns:a16="http://schemas.microsoft.com/office/drawing/2014/main" id="{D5F0AD21-33D2-4A13-8A55-F08897BC8390}"/>
              </a:ext>
            </a:extLst>
          </p:cNvPr>
          <p:cNvGraphicFramePr>
            <a:graphicFrameLocks noChangeAspect="1"/>
          </p:cNvGraphicFramePr>
          <p:nvPr>
            <p:extLst>
              <p:ext uri="{D42A27DB-BD31-4B8C-83A1-F6EECF244321}">
                <p14:modId xmlns:p14="http://schemas.microsoft.com/office/powerpoint/2010/main" val="918335871"/>
              </p:ext>
            </p:extLst>
          </p:nvPr>
        </p:nvGraphicFramePr>
        <p:xfrm>
          <a:off x="188843" y="227806"/>
          <a:ext cx="9366627" cy="6402387"/>
        </p:xfrm>
        <a:graphic>
          <a:graphicData uri="http://schemas.openxmlformats.org/presentationml/2006/ole">
            <mc:AlternateContent xmlns:mc="http://schemas.openxmlformats.org/markup-compatibility/2006">
              <mc:Choice xmlns:v="urn:schemas-microsoft-com:vml" Requires="v">
                <p:oleObj name="Document" r:id="rId7" imgW="5629656" imgH="3848100" progId="Word.Document.8">
                  <p:embed/>
                </p:oleObj>
              </mc:Choice>
              <mc:Fallback>
                <p:oleObj name="Document" r:id="rId7" imgW="5629656" imgH="3848100" progId="Word.Document.8">
                  <p:embed/>
                  <p:pic>
                    <p:nvPicPr>
                      <p:cNvPr id="23556" name="Object 4">
                        <a:extLst>
                          <a:ext uri="{FF2B5EF4-FFF2-40B4-BE49-F238E27FC236}">
                            <a16:creationId xmlns:a16="http://schemas.microsoft.com/office/drawing/2014/main" id="{D5F0AD21-33D2-4A13-8A55-F08897BC8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43" y="227806"/>
                        <a:ext cx="9366627" cy="6402387"/>
                      </a:xfrm>
                      <a:prstGeom prst="rect">
                        <a:avLst/>
                      </a:prstGeom>
                      <a:noFill/>
                      <a:ln>
                        <a:noFill/>
                      </a:ln>
                      <a:effectLst/>
                    </p:spPr>
                  </p:pic>
                </p:oleObj>
              </mc:Fallback>
            </mc:AlternateContent>
          </a:graphicData>
        </a:graphic>
      </p:graphicFrame>
      <p:sp>
        <p:nvSpPr>
          <p:cNvPr id="10" name="Rectangle 9">
            <a:extLst>
              <a:ext uri="{FF2B5EF4-FFF2-40B4-BE49-F238E27FC236}">
                <a16:creationId xmlns:a16="http://schemas.microsoft.com/office/drawing/2014/main" id="{3E7BAFA4-2A91-4EB7-BA15-00D90EC94531}"/>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a:extLst>
              <a:ext uri="{FF2B5EF4-FFF2-40B4-BE49-F238E27FC236}">
                <a16:creationId xmlns:a16="http://schemas.microsoft.com/office/drawing/2014/main" id="{92026038-3085-4D45-83F2-E05CFC94DE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9BDC2D8-B839-44A4-B696-E64A9B15A455}" type="slidenum">
              <a:rPr lang="en-GB" altLang="en-US" sz="1400">
                <a:latin typeface="Times New Roman" panose="02020603050405020304" pitchFamily="18" charset="0"/>
              </a:rPr>
              <a:pPr>
                <a:spcBef>
                  <a:spcPct val="0"/>
                </a:spcBef>
                <a:buSzTx/>
                <a:buFontTx/>
                <a:buNone/>
              </a:pPr>
              <a:t>17</a:t>
            </a:fld>
            <a:endParaRPr lang="en-GB" altLang="en-US" sz="1400">
              <a:latin typeface="Times New Roman" panose="02020603050405020304" pitchFamily="18" charset="0"/>
            </a:endParaRPr>
          </a:p>
        </p:txBody>
      </p:sp>
      <p:graphicFrame>
        <p:nvGraphicFramePr>
          <p:cNvPr id="24580" name="Object 4">
            <a:extLst>
              <a:ext uri="{FF2B5EF4-FFF2-40B4-BE49-F238E27FC236}">
                <a16:creationId xmlns:a16="http://schemas.microsoft.com/office/drawing/2014/main" id="{423306C5-84B2-40C7-9B68-D9F05C829DF6}"/>
              </a:ext>
            </a:extLst>
          </p:cNvPr>
          <p:cNvGraphicFramePr>
            <a:graphicFrameLocks noChangeAspect="1"/>
          </p:cNvGraphicFramePr>
          <p:nvPr>
            <p:extLst>
              <p:ext uri="{D42A27DB-BD31-4B8C-83A1-F6EECF244321}">
                <p14:modId xmlns:p14="http://schemas.microsoft.com/office/powerpoint/2010/main" val="3381870684"/>
              </p:ext>
            </p:extLst>
          </p:nvPr>
        </p:nvGraphicFramePr>
        <p:xfrm>
          <a:off x="-565654" y="131267"/>
          <a:ext cx="9772639" cy="6402387"/>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4580" name="Object 4">
                        <a:extLst>
                          <a:ext uri="{FF2B5EF4-FFF2-40B4-BE49-F238E27FC236}">
                            <a16:creationId xmlns:a16="http://schemas.microsoft.com/office/drawing/2014/main" id="{423306C5-84B2-40C7-9B68-D9F05C829D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654" y="131267"/>
                        <a:ext cx="9772639" cy="6402387"/>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3F916306-6FEC-4977-9371-995F33EAD758}"/>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DE2A4ABD-F712-4C75-BD13-49EFD5766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AA4A7C3-BD7F-40F6-965C-D014F8C228E0}" type="slidenum">
              <a:rPr lang="en-GB" altLang="en-US" sz="1400">
                <a:latin typeface="Times New Roman" panose="02020603050405020304" pitchFamily="18" charset="0"/>
              </a:rPr>
              <a:pPr>
                <a:spcBef>
                  <a:spcPct val="0"/>
                </a:spcBef>
                <a:buSzTx/>
                <a:buFontTx/>
                <a:buNone/>
              </a:pPr>
              <a:t>18</a:t>
            </a:fld>
            <a:endParaRPr lang="en-GB" altLang="en-US" sz="1400">
              <a:latin typeface="Times New Roman" panose="02020603050405020304" pitchFamily="18" charset="0"/>
            </a:endParaRPr>
          </a:p>
        </p:txBody>
      </p:sp>
      <p:graphicFrame>
        <p:nvGraphicFramePr>
          <p:cNvPr id="25604" name="Object 4">
            <a:extLst>
              <a:ext uri="{FF2B5EF4-FFF2-40B4-BE49-F238E27FC236}">
                <a16:creationId xmlns:a16="http://schemas.microsoft.com/office/drawing/2014/main" id="{F9969F85-5988-4A3C-B4C9-5BF4852DD9E8}"/>
              </a:ext>
            </a:extLst>
          </p:cNvPr>
          <p:cNvGraphicFramePr>
            <a:graphicFrameLocks noChangeAspect="1"/>
          </p:cNvGraphicFramePr>
          <p:nvPr>
            <p:extLst>
              <p:ext uri="{D42A27DB-BD31-4B8C-83A1-F6EECF244321}">
                <p14:modId xmlns:p14="http://schemas.microsoft.com/office/powerpoint/2010/main" val="2432509218"/>
              </p:ext>
            </p:extLst>
          </p:nvPr>
        </p:nvGraphicFramePr>
        <p:xfrm>
          <a:off x="-327992" y="208722"/>
          <a:ext cx="9382845" cy="6147628"/>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5604" name="Object 4">
                        <a:extLst>
                          <a:ext uri="{FF2B5EF4-FFF2-40B4-BE49-F238E27FC236}">
                            <a16:creationId xmlns:a16="http://schemas.microsoft.com/office/drawing/2014/main" id="{F9969F85-5988-4A3C-B4C9-5BF4852DD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992" y="208722"/>
                        <a:ext cx="9382845" cy="6147628"/>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1BF17D2-18BB-48F6-BF35-8EF44E705786}"/>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a:extLst>
              <a:ext uri="{FF2B5EF4-FFF2-40B4-BE49-F238E27FC236}">
                <a16:creationId xmlns:a16="http://schemas.microsoft.com/office/drawing/2014/main" id="{A3681B24-F7A5-446B-AED0-D20E11C7B7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106D6ABD-0830-484E-BEB1-4686883126DF}" type="slidenum">
              <a:rPr lang="en-GB" altLang="en-US" sz="1400">
                <a:latin typeface="Times New Roman" panose="02020603050405020304" pitchFamily="18" charset="0"/>
              </a:rPr>
              <a:pPr>
                <a:spcBef>
                  <a:spcPct val="0"/>
                </a:spcBef>
                <a:buSzTx/>
                <a:buFontTx/>
                <a:buNone/>
              </a:pPr>
              <a:t>19</a:t>
            </a:fld>
            <a:endParaRPr lang="en-GB" altLang="en-US" sz="1400">
              <a:latin typeface="Times New Roman" panose="02020603050405020304" pitchFamily="18" charset="0"/>
            </a:endParaRPr>
          </a:p>
        </p:txBody>
      </p:sp>
      <p:graphicFrame>
        <p:nvGraphicFramePr>
          <p:cNvPr id="26628" name="Object 4">
            <a:extLst>
              <a:ext uri="{FF2B5EF4-FFF2-40B4-BE49-F238E27FC236}">
                <a16:creationId xmlns:a16="http://schemas.microsoft.com/office/drawing/2014/main" id="{111F523F-FA60-47BA-B609-E765AF55086D}"/>
              </a:ext>
            </a:extLst>
          </p:cNvPr>
          <p:cNvGraphicFramePr>
            <a:graphicFrameLocks noChangeAspect="1"/>
          </p:cNvGraphicFramePr>
          <p:nvPr>
            <p:extLst>
              <p:ext uri="{D42A27DB-BD31-4B8C-83A1-F6EECF244321}">
                <p14:modId xmlns:p14="http://schemas.microsoft.com/office/powerpoint/2010/main" val="2938133863"/>
              </p:ext>
            </p:extLst>
          </p:nvPr>
        </p:nvGraphicFramePr>
        <p:xfrm>
          <a:off x="-318052" y="136525"/>
          <a:ext cx="9462185" cy="6199612"/>
        </p:xfrm>
        <a:graphic>
          <a:graphicData uri="http://schemas.openxmlformats.org/presentationml/2006/ole">
            <mc:AlternateContent xmlns:mc="http://schemas.openxmlformats.org/markup-compatibility/2006">
              <mc:Choice xmlns:v="urn:schemas-microsoft-com:vml" Requires="v">
                <p:oleObj name="Document" r:id="rId7" imgW="5629656" imgH="3688080" progId="Word.Document.8">
                  <p:embed/>
                </p:oleObj>
              </mc:Choice>
              <mc:Fallback>
                <p:oleObj name="Document" r:id="rId7" imgW="5629656" imgH="3688080" progId="Word.Document.8">
                  <p:embed/>
                  <p:pic>
                    <p:nvPicPr>
                      <p:cNvPr id="26628" name="Object 4">
                        <a:extLst>
                          <a:ext uri="{FF2B5EF4-FFF2-40B4-BE49-F238E27FC236}">
                            <a16:creationId xmlns:a16="http://schemas.microsoft.com/office/drawing/2014/main" id="{111F523F-FA60-47BA-B609-E765AF5508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52" y="136525"/>
                        <a:ext cx="9462185" cy="6199612"/>
                      </a:xfrm>
                      <a:prstGeom prst="rect">
                        <a:avLst/>
                      </a:prstGeom>
                      <a:noFill/>
                      <a:ln>
                        <a:noFill/>
                      </a:ln>
                      <a:effectLst/>
                    </p:spPr>
                  </p:pic>
                </p:oleObj>
              </mc:Fallback>
            </mc:AlternateContent>
          </a:graphicData>
        </a:graphic>
      </p:graphicFrame>
      <p:sp>
        <p:nvSpPr>
          <p:cNvPr id="7" name="Rectangle 6">
            <a:extLst>
              <a:ext uri="{FF2B5EF4-FFF2-40B4-BE49-F238E27FC236}">
                <a16:creationId xmlns:a16="http://schemas.microsoft.com/office/drawing/2014/main" id="{C50E7AB6-ACD2-4F19-8EC1-2605C58484CD}"/>
              </a:ext>
            </a:extLst>
          </p:cNvPr>
          <p:cNvSpPr/>
          <p:nvPr/>
        </p:nvSpPr>
        <p:spPr>
          <a:xfrm>
            <a:off x="6746590" y="3438937"/>
            <a:ext cx="5096267" cy="461665"/>
          </a:xfrm>
          <a:prstGeom prst="rect">
            <a:avLst/>
          </a:prstGeom>
        </p:spPr>
        <p:txBody>
          <a:bodyPr wrap="none">
            <a:spAutoFit/>
          </a:bodyPr>
          <a:lstStyle/>
          <a:p>
            <a:r>
              <a:rPr lang="en-US" altLang="en-US" i="1" dirty="0">
                <a:solidFill>
                  <a:srgbClr val="030305"/>
                </a:solidFill>
                <a:cs typeface="Times New Roman" panose="02020603050405020304" pitchFamily="18" charset="0"/>
              </a:rPr>
              <a:t> </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a:t>
            </a:r>
            <a:r>
              <a:rPr lang="en-US" altLang="en-US" sz="2400" dirty="0">
                <a:solidFill>
                  <a:srgbClr val="FF0000"/>
                </a:solidFill>
                <a:cs typeface="Times New Roman" panose="02020603050405020304" pitchFamily="18" charset="0"/>
                <a:sym typeface="Symbol" panose="05050102010706020507" pitchFamily="18" charset="2"/>
              </a:rPr>
              <a:t></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 CLS</a:t>
            </a:r>
            <a:r>
              <a:rPr lang="en-US" altLang="en-US" sz="2400" baseline="-25000" dirty="0">
                <a:solidFill>
                  <a:srgbClr val="FF0000"/>
                </a:solidFill>
                <a:cs typeface="Times New Roman" panose="02020603050405020304" pitchFamily="18" charset="0"/>
              </a:rPr>
              <a:t>s</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a</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g</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b</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c</a:t>
            </a:r>
            <a:r>
              <a:rPr lang="en-US" altLang="en-US" sz="2400" dirty="0">
                <a:solidFill>
                  <a:srgbClr val="FF0000"/>
                </a:solidFill>
                <a:cs typeface="Times New Roman" panose="02020603050405020304" pitchFamily="18" charset="0"/>
              </a:rPr>
              <a:t>, </a:t>
            </a:r>
            <a:r>
              <a:rPr lang="en-US" altLang="en-US" sz="2400" i="1" dirty="0">
                <a:solidFill>
                  <a:srgbClr val="FF0000"/>
                </a:solidFill>
                <a:cs typeface="Times New Roman" panose="02020603050405020304" pitchFamily="18" charset="0"/>
              </a:rPr>
              <a:t>d</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X</a:t>
            </a:r>
            <a:r>
              <a:rPr lang="en-US" altLang="en-US" sz="2400" dirty="0">
                <a:solidFill>
                  <a:srgbClr val="FF0000"/>
                </a:solidFill>
                <a:cs typeface="Times New Roman" panose="02020603050405020304" pitchFamily="18" charset="0"/>
              </a:rPr>
              <a:t>[</a:t>
            </a:r>
            <a:r>
              <a:rPr lang="en-US" altLang="en-US" sz="2400" i="1" dirty="0">
                <a:solidFill>
                  <a:srgbClr val="FF0000"/>
                </a:solidFill>
                <a:cs typeface="Times New Roman" panose="02020603050405020304" pitchFamily="18" charset="0"/>
              </a:rPr>
              <a:t>k</a:t>
            </a:r>
            <a:r>
              <a:rPr lang="en-US" altLang="en-US" sz="2400" dirty="0">
                <a:solidFill>
                  <a:srgbClr val="FF0000"/>
                </a:solidFill>
                <a:cs typeface="Times New Roman" panose="02020603050405020304" pitchFamily="18" charset="0"/>
              </a:rPr>
              <a:t>] + </a:t>
            </a:r>
            <a:r>
              <a:rPr lang="en-US" altLang="en-US" sz="2400" i="1" dirty="0">
                <a:solidFill>
                  <a:srgbClr val="FF0000"/>
                </a:solidFill>
                <a:cs typeface="Times New Roman" panose="02020603050405020304" pitchFamily="18" charset="0"/>
              </a:rPr>
              <a:t>T</a:t>
            </a:r>
            <a:r>
              <a:rPr lang="en-US" altLang="en-US" sz="2400" dirty="0">
                <a:solidFill>
                  <a:srgbClr val="FF0000"/>
                </a:solidFill>
                <a:cs typeface="Times New Roman" panose="02020603050405020304" pitchFamily="18" charset="0"/>
              </a:rPr>
              <a:t>[</a:t>
            </a:r>
            <a:r>
              <a:rPr lang="en-US" altLang="en-US" sz="2400" i="1" dirty="0" err="1">
                <a:solidFill>
                  <a:srgbClr val="FF0000"/>
                </a:solidFill>
                <a:cs typeface="Times New Roman" panose="02020603050405020304" pitchFamily="18" charset="0"/>
              </a:rPr>
              <a:t>i</a:t>
            </a:r>
            <a:r>
              <a:rPr lang="en-US" altLang="en-US" sz="2400" dirty="0">
                <a:solidFill>
                  <a:srgbClr val="FF0000"/>
                </a:solidFill>
                <a:cs typeface="Times New Roman" panose="02020603050405020304" pitchFamily="18" charset="0"/>
              </a:rPr>
              <a:t>])</a:t>
            </a:r>
            <a:endParaRPr lang="en-US" sz="2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540000" y="3429000"/>
            <a:ext cx="9144000" cy="2387600"/>
          </a:xfrm>
        </p:spPr>
        <p:txBody>
          <a:bodyPr/>
          <a:lstStyle/>
          <a:p>
            <a:pPr algn="r" eaLnBrk="1" hangingPunct="1"/>
            <a:r>
              <a:rPr lang="en-US" altLang="en-US" b="1" dirty="0"/>
              <a:t>1. </a:t>
            </a:r>
            <a:r>
              <a:rPr lang="en-US" altLang="en-US" b="1" dirty="0" err="1"/>
              <a:t>Fungsi</a:t>
            </a:r>
            <a:r>
              <a:rPr lang="en-US" altLang="en-US" b="1" dirty="0"/>
              <a:t> Hash MD5</a:t>
            </a:r>
            <a:endParaRPr lang="en-GB" altLang="en-US" b="1" dirty="0"/>
          </a:p>
        </p:txBody>
      </p:sp>
      <p:pic>
        <p:nvPicPr>
          <p:cNvPr id="3" name="Picture 2" descr="A picture containing drawing, plate&#10;&#10;Description automatically generated">
            <a:extLst>
              <a:ext uri="{FF2B5EF4-FFF2-40B4-BE49-F238E27FC236}">
                <a16:creationId xmlns:a16="http://schemas.microsoft.com/office/drawing/2014/main" id="{CA88AA5F-4870-4F0C-B315-4BA887485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1664" y="1606777"/>
            <a:ext cx="2857500" cy="2857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a:extLst>
              <a:ext uri="{FF2B5EF4-FFF2-40B4-BE49-F238E27FC236}">
                <a16:creationId xmlns:a16="http://schemas.microsoft.com/office/drawing/2014/main" id="{EE2952FE-8DDF-405B-923F-D79BA6B5D7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FBB8268-640E-47E2-B171-8170535B97F3}" type="slidenum">
              <a:rPr lang="en-GB" altLang="en-US" sz="1400">
                <a:latin typeface="Times New Roman" panose="02020603050405020304" pitchFamily="18" charset="0"/>
              </a:rPr>
              <a:pPr>
                <a:spcBef>
                  <a:spcPct val="0"/>
                </a:spcBef>
                <a:buSzTx/>
                <a:buFontTx/>
                <a:buNone/>
              </a:pPr>
              <a:t>20</a:t>
            </a:fld>
            <a:endParaRPr lang="en-GB" altLang="en-US" sz="1400">
              <a:latin typeface="Times New Roman" panose="02020603050405020304" pitchFamily="18" charset="0"/>
            </a:endParaRPr>
          </a:p>
        </p:txBody>
      </p:sp>
      <p:sp>
        <p:nvSpPr>
          <p:cNvPr id="27652" name="Rectangle 3">
            <a:extLst>
              <a:ext uri="{FF2B5EF4-FFF2-40B4-BE49-F238E27FC236}">
                <a16:creationId xmlns:a16="http://schemas.microsoft.com/office/drawing/2014/main" id="{491A564E-864E-46C8-963F-F0BD642CC9B1}"/>
              </a:ext>
            </a:extLst>
          </p:cNvPr>
          <p:cNvSpPr>
            <a:spLocks noGrp="1" noChangeArrowheads="1"/>
          </p:cNvSpPr>
          <p:nvPr>
            <p:ph type="body" idx="1"/>
          </p:nvPr>
        </p:nvSpPr>
        <p:spPr>
          <a:xfrm>
            <a:off x="705679" y="1586948"/>
            <a:ext cx="5039139" cy="3886200"/>
          </a:xfrm>
        </p:spPr>
        <p:txBody>
          <a:bodyPr>
            <a:normAutofit fontScale="92500"/>
          </a:bodyPr>
          <a:lstStyle/>
          <a:p>
            <a:pPr eaLnBrk="1" hangingPunct="1">
              <a:lnSpc>
                <a:spcPct val="90000"/>
              </a:lnSpc>
            </a:pPr>
            <a:r>
              <a:rPr lang="en-US" altLang="en-US" dirty="0">
                <a:solidFill>
                  <a:srgbClr val="030305"/>
                </a:solidFill>
                <a:cs typeface="Times New Roman" panose="02020603050405020304" pitchFamily="18" charset="0"/>
              </a:rPr>
              <a:t>Setelah </a:t>
            </a:r>
            <a:r>
              <a:rPr lang="en-US" altLang="en-US" dirty="0" err="1">
                <a:solidFill>
                  <a:srgbClr val="030305"/>
                </a:solidFill>
                <a:cs typeface="Times New Roman" panose="02020603050405020304" pitchFamily="18" charset="0"/>
              </a:rPr>
              <a:t>putaran</a:t>
            </a:r>
            <a:r>
              <a:rPr lang="en-US" altLang="en-US" dirty="0">
                <a:solidFill>
                  <a:srgbClr val="030305"/>
                </a:solidFill>
                <a:cs typeface="Times New Roman" panose="02020603050405020304" pitchFamily="18" charset="0"/>
              </a:rPr>
              <a:t> ke-4,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ditambahkan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Selanjutnya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memproses</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blok</a:t>
            </a:r>
            <a:r>
              <a:rPr lang="en-US" altLang="en-US" dirty="0">
                <a:solidFill>
                  <a:srgbClr val="030305"/>
                </a:solidFill>
                <a:cs typeface="Times New Roman" panose="02020603050405020304" pitchFamily="18" charset="0"/>
              </a:rPr>
              <a:t> data </a:t>
            </a:r>
            <a:r>
              <a:rPr lang="en-US" altLang="en-US" dirty="0" err="1">
                <a:solidFill>
                  <a:srgbClr val="030305"/>
                </a:solidFill>
                <a:cs typeface="Times New Roman" panose="02020603050405020304" pitchFamily="18" charset="0"/>
              </a:rPr>
              <a:t>berikutnya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Y</a:t>
            </a:r>
            <a:r>
              <a:rPr lang="en-US" altLang="en-US" i="1" baseline="-30000" dirty="0">
                <a:solidFill>
                  <a:srgbClr val="030305"/>
                </a:solidFill>
                <a:cs typeface="Times New Roman" panose="02020603050405020304" pitchFamily="18" charset="0"/>
              </a:rPr>
              <a:t>q</a:t>
            </a:r>
            <a:r>
              <a:rPr lang="en-US" altLang="en-US" baseline="-30000" dirty="0">
                <a:solidFill>
                  <a:srgbClr val="030305"/>
                </a:solidFill>
                <a:cs typeface="Times New Roman" panose="02020603050405020304" pitchFamily="18" charset="0"/>
              </a:rPr>
              <a:t>+1</a:t>
            </a:r>
            <a:r>
              <a:rPr lang="en-US" altLang="en-US" dirty="0">
                <a:solidFill>
                  <a:srgbClr val="030305"/>
                </a:solidFill>
                <a:cs typeface="Times New Roman" panose="02020603050405020304" pitchFamily="18" charset="0"/>
              </a:rPr>
              <a:t>). </a:t>
            </a:r>
          </a:p>
          <a:p>
            <a:pPr eaLnBrk="1" hangingPunct="1">
              <a:lnSpc>
                <a:spcPct val="90000"/>
              </a:lnSpc>
            </a:pPr>
            <a:endParaRPr lang="en-US" altLang="en-US" dirty="0">
              <a:solidFill>
                <a:srgbClr val="030305"/>
              </a:solidFill>
              <a:cs typeface="Times New Roman" panose="02020603050405020304" pitchFamily="18" charset="0"/>
            </a:endParaRPr>
          </a:p>
          <a:p>
            <a:pPr eaLnBrk="1" hangingPunct="1">
              <a:lnSpc>
                <a:spcPct val="90000"/>
              </a:lnSpc>
            </a:pPr>
            <a:r>
              <a:rPr lang="en-US" altLang="en-US" dirty="0" err="1">
                <a:solidFill>
                  <a:srgbClr val="030305"/>
                </a:solidFill>
                <a:cs typeface="Times New Roman" panose="02020603050405020304" pitchFamily="18" charset="0"/>
              </a:rPr>
              <a:t>Luaran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penyambungan</a:t>
            </a:r>
            <a:r>
              <a:rPr lang="en-US" altLang="en-US" dirty="0">
                <a:solidFill>
                  <a:srgbClr val="030305"/>
                </a:solidFill>
                <a:cs typeface="Times New Roman" panose="02020603050405020304" pitchFamily="18" charset="0"/>
              </a:rPr>
              <a:t> bit-bit di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a:t>
            </a:r>
            <a:r>
              <a:rPr lang="en-US" altLang="en-US" i="1" dirty="0">
                <a:solidFill>
                  <a:srgbClr val="030305"/>
                </a:solidFill>
                <a:cs typeface="Times New Roman" panose="02020603050405020304" pitchFamily="18" charset="0"/>
              </a:rPr>
              <a:t>D</a:t>
            </a:r>
            <a:r>
              <a:rPr lang="en-US" altLang="en-US" dirty="0">
                <a:solidFill>
                  <a:srgbClr val="030305"/>
                </a:solidFill>
                <a:cs typeface="Times New Roman" panose="02020603050405020304" pitchFamily="18" charset="0"/>
              </a:rPr>
              <a:t>.</a:t>
            </a:r>
          </a:p>
          <a:p>
            <a:pPr eaLnBrk="1" hangingPunct="1">
              <a:lnSpc>
                <a:spcPct val="90000"/>
              </a:lnSpc>
            </a:pPr>
            <a:endParaRPr lang="en-GB" altLang="en-US" dirty="0">
              <a:solidFill>
                <a:srgbClr val="030305"/>
              </a:solidFill>
            </a:endParaRPr>
          </a:p>
        </p:txBody>
      </p:sp>
      <p:graphicFrame>
        <p:nvGraphicFramePr>
          <p:cNvPr id="5" name="Object 4">
            <a:extLst>
              <a:ext uri="{FF2B5EF4-FFF2-40B4-BE49-F238E27FC236}">
                <a16:creationId xmlns:a16="http://schemas.microsoft.com/office/drawing/2014/main" id="{D1EA8B9C-018A-4A83-9969-04DDA57FD37D}"/>
              </a:ext>
            </a:extLst>
          </p:cNvPr>
          <p:cNvGraphicFramePr>
            <a:graphicFrameLocks noChangeAspect="1"/>
          </p:cNvGraphicFramePr>
          <p:nvPr>
            <p:extLst>
              <p:ext uri="{D42A27DB-BD31-4B8C-83A1-F6EECF244321}">
                <p14:modId xmlns:p14="http://schemas.microsoft.com/office/powerpoint/2010/main" val="4125905944"/>
              </p:ext>
            </p:extLst>
          </p:nvPr>
        </p:nvGraphicFramePr>
        <p:xfrm>
          <a:off x="6278218" y="268358"/>
          <a:ext cx="5175766" cy="6453118"/>
        </p:xfrm>
        <a:graphic>
          <a:graphicData uri="http://schemas.openxmlformats.org/presentationml/2006/ole">
            <mc:AlternateContent xmlns:mc="http://schemas.openxmlformats.org/markup-compatibility/2006">
              <mc:Choice xmlns:v="urn:schemas-microsoft-com:vml" Requires="v">
                <p:oleObj name="VISIO" r:id="rId7" imgW="4326636" imgH="5383530" progId="Visio.Drawing.5">
                  <p:embed/>
                </p:oleObj>
              </mc:Choice>
              <mc:Fallback>
                <p:oleObj name="VISIO" r:id="rId7" imgW="4326636" imgH="5383530" progId="Visio.Drawing.5">
                  <p:embed/>
                  <p:pic>
                    <p:nvPicPr>
                      <p:cNvPr id="12292" name="Object 4">
                        <a:extLst>
                          <a:ext uri="{FF2B5EF4-FFF2-40B4-BE49-F238E27FC236}">
                            <a16:creationId xmlns:a16="http://schemas.microsoft.com/office/drawing/2014/main" id="{63DF0D86-6491-4519-BC50-B1E0B9A4C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218" y="268358"/>
                        <a:ext cx="5175766" cy="6453118"/>
                      </a:xfrm>
                      <a:prstGeom prst="rect">
                        <a:avLst/>
                      </a:prstGeom>
                      <a:noFill/>
                      <a:ln>
                        <a:noFill/>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CCDF8-75C4-44B8-AC58-6316B43EA2FA}"/>
              </a:ext>
            </a:extLst>
          </p:cNvPr>
          <p:cNvSpPr>
            <a:spLocks noGrp="1"/>
          </p:cNvSpPr>
          <p:nvPr>
            <p:ph idx="1"/>
          </p:nvPr>
        </p:nvSpPr>
        <p:spPr>
          <a:xfrm>
            <a:off x="838199" y="874643"/>
            <a:ext cx="11108635" cy="5302320"/>
          </a:xfrm>
        </p:spPr>
        <p:txBody>
          <a:bodyPr/>
          <a:lstStyle/>
          <a:p>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MD5:</a:t>
            </a:r>
          </a:p>
          <a:p>
            <a:pPr marL="0" indent="0">
              <a:buNone/>
            </a:pPr>
            <a:r>
              <a:rPr lang="en-US" dirty="0"/>
              <a:t> </a:t>
            </a:r>
          </a:p>
          <a:p>
            <a:pPr marL="0" indent="0">
              <a:buNone/>
            </a:pPr>
            <a:r>
              <a:rPr lang="en-US" dirty="0"/>
              <a:t>	md5(“</a:t>
            </a:r>
            <a:r>
              <a:rPr lang="en-US" dirty="0">
                <a:solidFill>
                  <a:srgbClr val="FF0000"/>
                </a:solidFill>
              </a:rPr>
              <a:t>halo</a:t>
            </a:r>
            <a:r>
              <a:rPr lang="en-US" dirty="0"/>
              <a:t>”) = 57f842286171094855e51fc3a541c1e2</a:t>
            </a:r>
          </a:p>
          <a:p>
            <a:pPr marL="0" indent="0">
              <a:buNone/>
            </a:pPr>
            <a:endParaRPr lang="en-US" dirty="0"/>
          </a:p>
          <a:p>
            <a:pPr marL="0" indent="0">
              <a:buNone/>
            </a:pPr>
            <a:r>
              <a:rPr lang="en-US" dirty="0"/>
              <a:t>	md5(“</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a:t>
            </a:r>
            <a:r>
              <a:rPr lang="en-US" dirty="0"/>
              <a:t>”) = 	</a:t>
            </a:r>
          </a:p>
          <a:p>
            <a:pPr marL="0" indent="0">
              <a:buNone/>
            </a:pPr>
            <a:r>
              <a:rPr lang="en-US" dirty="0"/>
              <a:t>		d29029a1dcf256466290d773f5dbfc0f</a:t>
            </a:r>
          </a:p>
          <a:p>
            <a:pPr marL="0" indent="0">
              <a:buNone/>
            </a:pPr>
            <a:endParaRPr lang="en-US" dirty="0"/>
          </a:p>
          <a:p>
            <a:pPr marL="0" indent="0">
              <a:buNone/>
            </a:pPr>
            <a:r>
              <a:rPr lang="en-US" dirty="0"/>
              <a:t>	md5(“</a:t>
            </a:r>
            <a:r>
              <a:rPr lang="en-US" dirty="0">
                <a:solidFill>
                  <a:srgbClr val="FF0000"/>
                </a:solidFill>
              </a:rPr>
              <a:t>The quick brown fox jumps over the lazy do</a:t>
            </a:r>
            <a:r>
              <a:rPr lang="en-US" dirty="0"/>
              <a:t>g”) = </a:t>
            </a:r>
          </a:p>
          <a:p>
            <a:pPr marL="0" indent="0">
              <a:buNone/>
            </a:pPr>
            <a:r>
              <a:rPr lang="en-US" dirty="0"/>
              <a:t>	           9e107d9d372bb6826bd81d3542a419d6</a:t>
            </a:r>
          </a:p>
          <a:p>
            <a:endParaRPr lang="en-US" dirty="0"/>
          </a:p>
        </p:txBody>
      </p:sp>
      <p:sp>
        <p:nvSpPr>
          <p:cNvPr id="4" name="Slide Number Placeholder 3">
            <a:extLst>
              <a:ext uri="{FF2B5EF4-FFF2-40B4-BE49-F238E27FC236}">
                <a16:creationId xmlns:a16="http://schemas.microsoft.com/office/drawing/2014/main" id="{1117FCDE-3BFC-A73E-EEC9-ABB5C395B278}"/>
              </a:ext>
            </a:extLst>
          </p:cNvPr>
          <p:cNvSpPr>
            <a:spLocks noGrp="1"/>
          </p:cNvSpPr>
          <p:nvPr>
            <p:ph type="sldNum" sz="quarter" idx="12"/>
          </p:nvPr>
        </p:nvSpPr>
        <p:spPr/>
        <p:txBody>
          <a:bodyPr/>
          <a:lstStyle/>
          <a:p>
            <a:fld id="{345A03E5-24FE-4ADA-BBDF-5347EA54DF86}" type="slidenum">
              <a:rPr lang="en-US" smtClean="0"/>
              <a:t>21</a:t>
            </a:fld>
            <a:endParaRPr lang="en-US"/>
          </a:p>
        </p:txBody>
      </p:sp>
    </p:spTree>
    <p:extLst>
      <p:ext uri="{BB962C8B-B14F-4D97-AF65-F5344CB8AC3E}">
        <p14:creationId xmlns:p14="http://schemas.microsoft.com/office/powerpoint/2010/main" val="2744668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AEFA3687-CF7F-4565-BF22-46AC9EAF01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6976DC-3A55-4011-9CC5-1BD0781728CE}" type="slidenum">
              <a:rPr lang="en-GB" altLang="en-US" sz="1400">
                <a:latin typeface="Times New Roman" panose="02020603050405020304" pitchFamily="18" charset="0"/>
              </a:rPr>
              <a:pPr>
                <a:spcBef>
                  <a:spcPct val="0"/>
                </a:spcBef>
                <a:buSzTx/>
                <a:buFontTx/>
                <a:buNone/>
              </a:pPr>
              <a:t>22</a:t>
            </a:fld>
            <a:endParaRPr lang="en-GB" altLang="en-US" sz="1400">
              <a:latin typeface="Times New Roman" panose="02020603050405020304" pitchFamily="18" charset="0"/>
            </a:endParaRPr>
          </a:p>
        </p:txBody>
      </p:sp>
      <p:graphicFrame>
        <p:nvGraphicFramePr>
          <p:cNvPr id="28676" name="Object 4">
            <a:extLst>
              <a:ext uri="{FF2B5EF4-FFF2-40B4-BE49-F238E27FC236}">
                <a16:creationId xmlns:a16="http://schemas.microsoft.com/office/drawing/2014/main" id="{D9CDFD3A-4766-45D2-B5E0-ED8A94EBC9AE}"/>
              </a:ext>
            </a:extLst>
          </p:cNvPr>
          <p:cNvGraphicFramePr>
            <a:graphicFrameLocks noChangeAspect="1"/>
          </p:cNvGraphicFramePr>
          <p:nvPr>
            <p:extLst>
              <p:ext uri="{D42A27DB-BD31-4B8C-83A1-F6EECF244321}">
                <p14:modId xmlns:p14="http://schemas.microsoft.com/office/powerpoint/2010/main" val="3879407945"/>
              </p:ext>
            </p:extLst>
          </p:nvPr>
        </p:nvGraphicFramePr>
        <p:xfrm>
          <a:off x="479699" y="309079"/>
          <a:ext cx="10245725" cy="3536950"/>
        </p:xfrm>
        <a:graphic>
          <a:graphicData uri="http://schemas.openxmlformats.org/presentationml/2006/ole">
            <mc:AlternateContent xmlns:mc="http://schemas.openxmlformats.org/markup-compatibility/2006">
              <mc:Choice xmlns:v="urn:schemas-microsoft-com:vml" Requires="v">
                <p:oleObj name="Document" r:id="rId7" imgW="5629325" imgH="1948452" progId="Word.Document.8">
                  <p:embed/>
                </p:oleObj>
              </mc:Choice>
              <mc:Fallback>
                <p:oleObj name="Document" r:id="rId7" imgW="5629325" imgH="1948452" progId="Word.Document.8">
                  <p:embed/>
                  <p:pic>
                    <p:nvPicPr>
                      <p:cNvPr id="28676" name="Object 4">
                        <a:extLst>
                          <a:ext uri="{FF2B5EF4-FFF2-40B4-BE49-F238E27FC236}">
                            <a16:creationId xmlns:a16="http://schemas.microsoft.com/office/drawing/2014/main" id="{D9CDFD3A-4766-45D2-B5E0-ED8A94EBC9AE}"/>
                          </a:ext>
                        </a:extLst>
                      </p:cNvPr>
                      <p:cNvPicPr>
                        <a:picLocks noChangeAspect="1" noChangeArrowheads="1"/>
                      </p:cNvPicPr>
                      <p:nvPr/>
                    </p:nvPicPr>
                    <p:blipFill>
                      <a:blip r:embed="rId8"/>
                      <a:srcRect/>
                      <a:stretch>
                        <a:fillRect/>
                      </a:stretch>
                    </p:blipFill>
                    <p:spPr bwMode="auto">
                      <a:xfrm>
                        <a:off x="479699" y="309079"/>
                        <a:ext cx="10245725" cy="3536950"/>
                      </a:xfrm>
                      <a:prstGeom prst="rect">
                        <a:avLst/>
                      </a:prstGeom>
                      <a:noFill/>
                      <a:ln>
                        <a:noFill/>
                      </a:ln>
                      <a:effectLst/>
                    </p:spPr>
                  </p:pic>
                </p:oleObj>
              </mc:Fallback>
            </mc:AlternateContent>
          </a:graphicData>
        </a:graphic>
      </p:graphicFrame>
      <p:sp>
        <p:nvSpPr>
          <p:cNvPr id="28677" name="Rectangle 5">
            <a:extLst>
              <a:ext uri="{FF2B5EF4-FFF2-40B4-BE49-F238E27FC236}">
                <a16:creationId xmlns:a16="http://schemas.microsoft.com/office/drawing/2014/main" id="{0D5E83C4-F599-4A17-8151-5D971BED90E3}"/>
              </a:ext>
            </a:extLst>
          </p:cNvPr>
          <p:cNvSpPr>
            <a:spLocks noChangeArrowheads="1"/>
          </p:cNvSpPr>
          <p:nvPr/>
        </p:nvSpPr>
        <p:spPr bwMode="auto">
          <a:xfrm>
            <a:off x="479699" y="3748154"/>
            <a:ext cx="10257875" cy="2800767"/>
          </a:xfrm>
          <a:prstGeom prst="rect">
            <a:avLst/>
          </a:prstGeom>
          <a:noFill/>
          <a:ln w="9525">
            <a:solidFill>
              <a:srgbClr val="0E0E1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lgn="just" eaLnBrk="1" hangingPunct="1">
              <a:spcBef>
                <a:spcPct val="0"/>
              </a:spcBef>
              <a:buSzTx/>
              <a:buFontTx/>
              <a:buNone/>
            </a:pPr>
            <a:r>
              <a:rPr lang="en-US" altLang="en-US" sz="1800" i="1" dirty="0">
                <a:solidFill>
                  <a:srgbClr val="0C0C10"/>
                </a:solidFill>
                <a:latin typeface="Times New Roman" panose="02020603050405020304" pitchFamily="18" charset="0"/>
                <a:cs typeface="Times New Roman" panose="02020603050405020304" pitchFamily="18" charset="0"/>
              </a:rPr>
              <a:t>Message digest</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dari</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arsip</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a:solidFill>
                  <a:srgbClr val="0C0C10"/>
                </a:solidFill>
                <a:latin typeface="Courier New" panose="02070309020205020404" pitchFamily="49" charset="0"/>
                <a:cs typeface="Courier New" panose="02070309020205020404" pitchFamily="49" charset="0"/>
              </a:rPr>
              <a:t>bandung.txt</a:t>
            </a:r>
            <a:r>
              <a:rPr lang="en-US" altLang="en-US" sz="1800" dirty="0">
                <a:solidFill>
                  <a:srgbClr val="0C0C10"/>
                </a:solidFill>
                <a:latin typeface="Times New Roman" panose="02020603050405020304" pitchFamily="18" charset="0"/>
                <a:cs typeface="Times New Roman" panose="02020603050405020304" pitchFamily="18" charset="0"/>
              </a:rPr>
              <a:t> yang </a:t>
            </a:r>
            <a:r>
              <a:rPr lang="en-US" altLang="en-US" sz="1800" dirty="0" err="1">
                <a:solidFill>
                  <a:srgbClr val="0C0C10"/>
                </a:solidFill>
                <a:latin typeface="Times New Roman" panose="02020603050405020304" pitchFamily="18" charset="0"/>
                <a:cs typeface="Times New Roman" panose="02020603050405020304" pitchFamily="18" charset="0"/>
              </a:rPr>
              <a:t>dihasilkan</a:t>
            </a:r>
            <a:r>
              <a:rPr lang="en-US" altLang="en-US" sz="1800" dirty="0">
                <a:solidFill>
                  <a:srgbClr val="0C0C10"/>
                </a:solidFill>
                <a:latin typeface="Times New Roman" panose="02020603050405020304" pitchFamily="18" charset="0"/>
                <a:cs typeface="Times New Roman" panose="02020603050405020304" pitchFamily="18" charset="0"/>
              </a:rPr>
              <a:t> oleh </a:t>
            </a:r>
            <a:r>
              <a:rPr lang="en-US" altLang="en-US" sz="1800" dirty="0" err="1">
                <a:solidFill>
                  <a:srgbClr val="0C0C10"/>
                </a:solidFill>
                <a:latin typeface="Times New Roman" panose="02020603050405020304" pitchFamily="18" charset="0"/>
                <a:cs typeface="Times New Roman" panose="02020603050405020304" pitchFamily="18" charset="0"/>
              </a:rPr>
              <a:t>algoritma</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i="1" dirty="0">
                <a:solidFill>
                  <a:srgbClr val="0C0C10"/>
                </a:solidFill>
                <a:latin typeface="Times New Roman" panose="02020603050405020304" pitchFamily="18" charset="0"/>
                <a:cs typeface="Times New Roman" panose="02020603050405020304" pitchFamily="18" charset="0"/>
              </a:rPr>
              <a:t>MD5</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 128-bit:</a:t>
            </a:r>
          </a:p>
          <a:p>
            <a:pPr algn="just">
              <a:spcBef>
                <a:spcPct val="0"/>
              </a:spcBef>
              <a:buSzTx/>
              <a:buFontTx/>
              <a:buNone/>
            </a:pPr>
            <a:r>
              <a:rPr lang="en-US" altLang="en-US" sz="1800" dirty="0">
                <a:solidFill>
                  <a:srgbClr val="0C0C10"/>
                </a:solidFill>
                <a:latin typeface="Times New Roman" panose="02020603050405020304" pitchFamily="18" charset="0"/>
                <a:cs typeface="Times New Roman" panose="02020603050405020304" pitchFamily="18" charset="0"/>
              </a:rPr>
              <a:t> </a:t>
            </a: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0010 1111 1000 0010 1100 0000 1100 1000 1000 0100 0101 0001 0010 0001 1011 0001 1011 1001 0101 0011 1101 0101 0111 1101 0100 1100 0101 1001 0001 1110 0110 0011</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lgn="just">
              <a:spcBef>
                <a:spcPct val="0"/>
              </a:spcBef>
              <a:buSzTx/>
              <a:buFontTx/>
              <a:buNone/>
            </a:pPr>
            <a:r>
              <a:rPr lang="en-US" altLang="en-US" sz="1800" dirty="0" err="1">
                <a:solidFill>
                  <a:srgbClr val="0C0C10"/>
                </a:solidFill>
                <a:latin typeface="Times New Roman" panose="02020603050405020304" pitchFamily="18" charset="0"/>
                <a:cs typeface="Times New Roman" panose="02020603050405020304" pitchFamily="18" charset="0"/>
              </a:rPr>
              <a:t>atau</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dalam</a:t>
            </a:r>
            <a:r>
              <a:rPr lang="en-US" altLang="en-US" sz="1800" dirty="0">
                <a:solidFill>
                  <a:srgbClr val="0C0C10"/>
                </a:solidFill>
                <a:latin typeface="Times New Roman" panose="02020603050405020304" pitchFamily="18" charset="0"/>
                <a:cs typeface="Times New Roman" panose="02020603050405020304" pitchFamily="18" charset="0"/>
              </a:rPr>
              <a:t> </a:t>
            </a:r>
            <a:r>
              <a:rPr lang="en-US" altLang="en-US" sz="1800" dirty="0" err="1">
                <a:solidFill>
                  <a:srgbClr val="0C0C10"/>
                </a:solidFill>
                <a:latin typeface="Times New Roman" panose="02020603050405020304" pitchFamily="18" charset="0"/>
                <a:cs typeface="Times New Roman" panose="02020603050405020304" pitchFamily="18" charset="0"/>
              </a:rPr>
              <a:t>notasi</a:t>
            </a:r>
            <a:r>
              <a:rPr lang="en-US" altLang="en-US" sz="1800" dirty="0">
                <a:solidFill>
                  <a:srgbClr val="0C0C10"/>
                </a:solidFill>
                <a:latin typeface="Times New Roman" panose="02020603050405020304" pitchFamily="18" charset="0"/>
                <a:cs typeface="Times New Roman" panose="02020603050405020304" pitchFamily="18" charset="0"/>
              </a:rPr>
              <a:t> HEX </a:t>
            </a:r>
            <a:r>
              <a:rPr lang="en-US" altLang="en-US" sz="1800" dirty="0" err="1">
                <a:solidFill>
                  <a:srgbClr val="0C0C10"/>
                </a:solidFill>
                <a:latin typeface="Times New Roman" panose="02020603050405020304" pitchFamily="18" charset="0"/>
                <a:cs typeface="Times New Roman" panose="02020603050405020304" pitchFamily="18" charset="0"/>
              </a:rPr>
              <a:t>adalah</a:t>
            </a:r>
            <a:r>
              <a:rPr lang="en-US" altLang="en-US" sz="1800" dirty="0">
                <a:solidFill>
                  <a:srgbClr val="0C0C10"/>
                </a:solidFill>
                <a:latin typeface="Times New Roman" panose="02020603050405020304" pitchFamily="18" charset="0"/>
                <a:cs typeface="Times New Roman" panose="02020603050405020304" pitchFamily="18" charset="0"/>
              </a:rPr>
              <a:t>:</a:t>
            </a:r>
          </a:p>
          <a:p>
            <a:pPr algn="just">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 </a:t>
            </a:r>
            <a:endParaRPr lang="en-US" altLang="en-US" sz="1800" dirty="0">
              <a:solidFill>
                <a:srgbClr val="0C0C10"/>
              </a:solidFill>
              <a:latin typeface="Times New Roman" panose="02020603050405020304" pitchFamily="18" charset="0"/>
              <a:cs typeface="Times New Roman" panose="02020603050405020304" pitchFamily="18" charset="0"/>
            </a:endParaRPr>
          </a:p>
          <a:p>
            <a:pPr>
              <a:spcBef>
                <a:spcPct val="0"/>
              </a:spcBef>
              <a:buSzTx/>
              <a:buFontTx/>
              <a:buNone/>
            </a:pPr>
            <a:r>
              <a:rPr lang="en-US" altLang="en-US" sz="1800" dirty="0">
                <a:solidFill>
                  <a:srgbClr val="0C0C10"/>
                </a:solidFill>
                <a:latin typeface="Courier New" panose="02070309020205020404" pitchFamily="49" charset="0"/>
                <a:cs typeface="Courier New" panose="02070309020205020404" pitchFamily="49" charset="0"/>
              </a:rPr>
              <a:t>2F82D0C845121B953D57E4C3C5E91E63</a:t>
            </a:r>
          </a:p>
          <a:p>
            <a:pPr>
              <a:spcBef>
                <a:spcPct val="0"/>
              </a:spcBef>
              <a:buSzTx/>
              <a:buFontTx/>
              <a:buNone/>
            </a:pPr>
            <a:endParaRPr lang="en-US" altLang="en-US" sz="1400" dirty="0">
              <a:solidFill>
                <a:srgbClr val="0C0C1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DEF8-AB48-4234-B3DE-08ACDA0D43D4}"/>
              </a:ext>
            </a:extLst>
          </p:cNvPr>
          <p:cNvSpPr>
            <a:spLocks noGrp="1"/>
          </p:cNvSpPr>
          <p:nvPr>
            <p:ph type="title"/>
          </p:nvPr>
        </p:nvSpPr>
        <p:spPr/>
        <p:txBody>
          <a:bodyPr/>
          <a:lstStyle/>
          <a:p>
            <a:r>
              <a:rPr lang="en-US" dirty="0" err="1"/>
              <a:t>Kriptanalisis</a:t>
            </a:r>
            <a:r>
              <a:rPr lang="en-US" dirty="0"/>
              <a:t> MD5</a:t>
            </a:r>
          </a:p>
        </p:txBody>
      </p:sp>
      <p:sp>
        <p:nvSpPr>
          <p:cNvPr id="3" name="Content Placeholder 2">
            <a:extLst>
              <a:ext uri="{FF2B5EF4-FFF2-40B4-BE49-F238E27FC236}">
                <a16:creationId xmlns:a16="http://schemas.microsoft.com/office/drawing/2014/main" id="{D862736E-25EB-4261-985E-AFED41835632}"/>
              </a:ext>
            </a:extLst>
          </p:cNvPr>
          <p:cNvSpPr>
            <a:spLocks noGrp="1"/>
          </p:cNvSpPr>
          <p:nvPr>
            <p:ph idx="1"/>
          </p:nvPr>
        </p:nvSpPr>
        <p:spPr/>
        <p:txBody>
          <a:bodyPr/>
          <a:lstStyle/>
          <a:p>
            <a:pPr marL="0" indent="0">
              <a:buNone/>
            </a:pPr>
            <a:r>
              <a:rPr lang="en-US" dirty="0"/>
              <a:t>Review </a:t>
            </a:r>
            <a:r>
              <a:rPr lang="en-US" dirty="0" err="1"/>
              <a:t>kembali</a:t>
            </a:r>
            <a:r>
              <a:rPr lang="en-US" dirty="0"/>
              <a:t> </a:t>
            </a:r>
            <a:r>
              <a:rPr lang="en-US" dirty="0" err="1"/>
              <a:t>sifat-sifat</a:t>
            </a:r>
            <a:r>
              <a:rPr lang="en-US" dirty="0"/>
              <a:t> </a:t>
            </a:r>
            <a:r>
              <a:rPr lang="en-US" dirty="0" err="1"/>
              <a:t>fungsi</a:t>
            </a:r>
            <a:r>
              <a:rPr lang="en-US" dirty="0"/>
              <a:t> </a:t>
            </a:r>
            <a:r>
              <a:rPr lang="en-US" i="1" dirty="0"/>
              <a:t>hash</a:t>
            </a:r>
            <a:r>
              <a:rPr lang="en-US" dirty="0"/>
              <a:t> </a:t>
            </a:r>
            <a:r>
              <a:rPr lang="en-US" i="1" dirty="0"/>
              <a:t>H</a:t>
            </a:r>
            <a:r>
              <a:rPr lang="en-US" dirty="0"/>
              <a:t>:</a:t>
            </a:r>
          </a:p>
          <a:p>
            <a:pPr marL="514350" indent="-514350">
              <a:buAutoNum type="alphaLcParenR"/>
            </a:pPr>
            <a:r>
              <a:rPr lang="en-US" dirty="0">
                <a:solidFill>
                  <a:srgbClr val="FF0000"/>
                </a:solidFill>
              </a:rPr>
              <a:t>collision resistance </a:t>
            </a:r>
            <a:r>
              <a:rPr lang="en-US" dirty="0"/>
              <a:t>: </a:t>
            </a:r>
            <a:r>
              <a:rPr lang="en-US" dirty="0" err="1"/>
              <a:t>sangat</a:t>
            </a:r>
            <a:r>
              <a:rPr lang="en-US" dirty="0"/>
              <a:t> </a:t>
            </a:r>
            <a:r>
              <a:rPr lang="en-US" dirty="0" err="1"/>
              <a:t>sukar</a:t>
            </a:r>
            <a:r>
              <a:rPr lang="en-US" dirty="0"/>
              <a:t> </a:t>
            </a:r>
            <a:r>
              <a:rPr lang="en-US" dirty="0" err="1"/>
              <a:t>menemukan</a:t>
            </a:r>
            <a:r>
              <a:rPr lang="en-US" dirty="0"/>
              <a:t> </a:t>
            </a:r>
            <a:r>
              <a:rPr lang="en-US" dirty="0" err="1"/>
              <a:t>dua</a:t>
            </a:r>
            <a:r>
              <a:rPr lang="en-US" dirty="0"/>
              <a:t> input </a:t>
            </a:r>
            <a:r>
              <a:rPr lang="en-US" i="1" dirty="0"/>
              <a:t>a</a:t>
            </a:r>
            <a:r>
              <a:rPr lang="en-US" dirty="0"/>
              <a:t> dan </a:t>
            </a:r>
            <a:r>
              <a:rPr lang="en-US" i="1" dirty="0"/>
              <a:t>b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H</a:t>
            </a:r>
            <a:r>
              <a:rPr lang="en-US" dirty="0"/>
              <a:t>(</a:t>
            </a:r>
            <a:r>
              <a:rPr lang="en-US" i="1" dirty="0"/>
              <a:t>b</a:t>
            </a:r>
            <a:r>
              <a:rPr lang="en-US" dirty="0"/>
              <a:t>) </a:t>
            </a:r>
          </a:p>
          <a:p>
            <a:pPr marL="514350" indent="-514350">
              <a:buAutoNum type="alphaLcParenR"/>
            </a:pPr>
            <a:endParaRPr lang="en-US" dirty="0"/>
          </a:p>
          <a:p>
            <a:pPr marL="403225" indent="-403225">
              <a:buNone/>
            </a:pPr>
            <a:r>
              <a:rPr lang="en-US" dirty="0">
                <a:solidFill>
                  <a:srgbClr val="FF0000"/>
                </a:solidFill>
              </a:rPr>
              <a:t>b) preimage resistance</a:t>
            </a:r>
            <a:r>
              <a:rPr lang="en-US" dirty="0"/>
              <a:t>: </a:t>
            </a:r>
            <a:r>
              <a:rPr lang="en-US" dirty="0" err="1"/>
              <a:t>untuk</a:t>
            </a:r>
            <a:r>
              <a:rPr lang="en-US" dirty="0"/>
              <a:t> </a:t>
            </a:r>
            <a:r>
              <a:rPr lang="en-US" dirty="0" err="1"/>
              <a:t>sembarang</a:t>
            </a:r>
            <a:r>
              <a:rPr lang="en-US" dirty="0"/>
              <a:t> output </a:t>
            </a:r>
            <a:r>
              <a:rPr lang="en-US" i="1" dirty="0"/>
              <a:t>y</a:t>
            </a:r>
            <a:r>
              <a:rPr lang="en-US" dirty="0"/>
              <a:t>, </a:t>
            </a:r>
            <a:r>
              <a:rPr lang="en-US" dirty="0" err="1"/>
              <a:t>sukar</a:t>
            </a:r>
            <a:r>
              <a:rPr lang="en-US" dirty="0"/>
              <a:t> </a:t>
            </a:r>
            <a:r>
              <a:rPr lang="en-US" dirty="0" err="1"/>
              <a:t>menemukan</a:t>
            </a:r>
            <a:r>
              <a:rPr lang="en-US" dirty="0"/>
              <a:t> input </a:t>
            </a:r>
            <a:r>
              <a:rPr lang="en-US" i="1" dirty="0"/>
              <a:t>a</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a</a:t>
            </a:r>
            <a:r>
              <a:rPr lang="en-US" dirty="0"/>
              <a:t>) = </a:t>
            </a:r>
            <a:r>
              <a:rPr lang="en-US" i="1" dirty="0"/>
              <a:t>y</a:t>
            </a:r>
          </a:p>
          <a:p>
            <a:pPr marL="0" indent="0">
              <a:buNone/>
            </a:pPr>
            <a:endParaRPr lang="en-US" dirty="0"/>
          </a:p>
          <a:p>
            <a:pPr marL="0" indent="0">
              <a:buNone/>
            </a:pPr>
            <a:r>
              <a:rPr lang="en-US" dirty="0">
                <a:solidFill>
                  <a:srgbClr val="FF0000"/>
                </a:solidFill>
              </a:rPr>
              <a:t>c)</a:t>
            </a:r>
            <a:r>
              <a:rPr lang="en-US" dirty="0"/>
              <a:t> </a:t>
            </a:r>
            <a:r>
              <a:rPr lang="en-US" dirty="0">
                <a:solidFill>
                  <a:srgbClr val="FF0000"/>
                </a:solidFill>
              </a:rPr>
              <a:t>second preimage resistance </a:t>
            </a:r>
            <a:r>
              <a:rPr lang="en-US" dirty="0"/>
              <a:t>– </a:t>
            </a:r>
            <a:r>
              <a:rPr lang="en-US" dirty="0" err="1"/>
              <a:t>untuk</a:t>
            </a:r>
            <a:r>
              <a:rPr lang="en-US" dirty="0"/>
              <a:t> input </a:t>
            </a:r>
            <a:r>
              <a:rPr lang="en-US" i="1" dirty="0"/>
              <a:t>a</a:t>
            </a:r>
            <a:r>
              <a:rPr lang="en-US" dirty="0"/>
              <a:t> dan output </a:t>
            </a:r>
            <a:r>
              <a:rPr lang="en-US" i="1" dirty="0"/>
              <a:t>y</a:t>
            </a:r>
            <a:r>
              <a:rPr lang="en-US" dirty="0"/>
              <a:t> = </a:t>
            </a:r>
            <a:r>
              <a:rPr lang="en-US" i="1" dirty="0"/>
              <a:t>H</a:t>
            </a:r>
            <a:r>
              <a:rPr lang="en-US" dirty="0"/>
              <a:t>(</a:t>
            </a:r>
            <a:r>
              <a:rPr lang="en-US" i="1" dirty="0"/>
              <a:t>a</a:t>
            </a:r>
            <a:r>
              <a:rPr lang="en-US" dirty="0"/>
              <a:t>), </a:t>
            </a:r>
          </a:p>
          <a:p>
            <a:pPr marL="344488" indent="58738">
              <a:buNone/>
            </a:pPr>
            <a:r>
              <a:rPr lang="en-US" dirty="0" err="1"/>
              <a:t>sukar</a:t>
            </a:r>
            <a:r>
              <a:rPr lang="en-US" dirty="0"/>
              <a:t> </a:t>
            </a:r>
            <a:r>
              <a:rPr lang="en-US" dirty="0" err="1"/>
              <a:t>menemukan</a:t>
            </a:r>
            <a:r>
              <a:rPr lang="en-US" dirty="0"/>
              <a:t> input </a:t>
            </a:r>
            <a:r>
              <a:rPr lang="en-US" dirty="0" err="1"/>
              <a:t>kedua</a:t>
            </a:r>
            <a:r>
              <a:rPr lang="en-US" dirty="0"/>
              <a:t> </a:t>
            </a:r>
            <a:r>
              <a:rPr lang="en-US" i="1" dirty="0"/>
              <a:t>b</a:t>
            </a:r>
            <a:r>
              <a:rPr lang="en-US" dirty="0"/>
              <a:t> </a:t>
            </a:r>
            <a:r>
              <a:rPr lang="en-US" dirty="0" err="1"/>
              <a:t>sedemikian</a:t>
            </a:r>
            <a:r>
              <a:rPr lang="en-US" dirty="0"/>
              <a:t> </a:t>
            </a:r>
            <a:r>
              <a:rPr lang="en-US" dirty="0" err="1"/>
              <a:t>sehingga</a:t>
            </a:r>
            <a:r>
              <a:rPr lang="en-US" dirty="0"/>
              <a:t> </a:t>
            </a:r>
            <a:r>
              <a:rPr lang="en-US" i="1" dirty="0"/>
              <a:t>H</a:t>
            </a:r>
            <a:r>
              <a:rPr lang="en-US" dirty="0"/>
              <a:t>(</a:t>
            </a:r>
            <a:r>
              <a:rPr lang="en-US" i="1" dirty="0"/>
              <a:t>b</a:t>
            </a:r>
            <a:r>
              <a:rPr lang="en-US" dirty="0"/>
              <a:t>) = </a:t>
            </a:r>
            <a:r>
              <a:rPr lang="en-US" i="1" dirty="0"/>
              <a:t>y</a:t>
            </a:r>
          </a:p>
          <a:p>
            <a:pPr marL="0" indent="0">
              <a:buNone/>
            </a:pPr>
            <a:endParaRPr lang="en-US" dirty="0"/>
          </a:p>
        </p:txBody>
      </p:sp>
      <p:sp>
        <p:nvSpPr>
          <p:cNvPr id="5" name="Slide Number Placeholder 4">
            <a:extLst>
              <a:ext uri="{FF2B5EF4-FFF2-40B4-BE49-F238E27FC236}">
                <a16:creationId xmlns:a16="http://schemas.microsoft.com/office/drawing/2014/main" id="{CEBC311C-F31A-2511-8BB3-1D81601299E1}"/>
              </a:ext>
            </a:extLst>
          </p:cNvPr>
          <p:cNvSpPr>
            <a:spLocks noGrp="1"/>
          </p:cNvSpPr>
          <p:nvPr>
            <p:ph type="sldNum" sz="quarter" idx="12"/>
          </p:nvPr>
        </p:nvSpPr>
        <p:spPr/>
        <p:txBody>
          <a:bodyPr/>
          <a:lstStyle/>
          <a:p>
            <a:fld id="{345A03E5-24FE-4ADA-BBDF-5347EA54DF86}" type="slidenum">
              <a:rPr lang="en-US" smtClean="0"/>
              <a:t>23</a:t>
            </a:fld>
            <a:endParaRPr lang="en-US"/>
          </a:p>
        </p:txBody>
      </p:sp>
    </p:spTree>
    <p:extLst>
      <p:ext uri="{BB962C8B-B14F-4D97-AF65-F5344CB8AC3E}">
        <p14:creationId xmlns:p14="http://schemas.microsoft.com/office/powerpoint/2010/main" val="180823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0B79A1AB-6997-47EB-8388-250D367E94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2EAA01C-D178-4C44-A90C-B9A87B676A5B}" type="slidenum">
              <a:rPr lang="en-GB" altLang="en-US" sz="1400">
                <a:latin typeface="Times New Roman" panose="02020603050405020304" pitchFamily="18" charset="0"/>
              </a:rPr>
              <a:pPr>
                <a:spcBef>
                  <a:spcPct val="0"/>
                </a:spcBef>
                <a:buSzTx/>
                <a:buFontTx/>
                <a:buNone/>
              </a:pPr>
              <a:t>24</a:t>
            </a:fld>
            <a:endParaRPr lang="en-GB" altLang="en-US" sz="1400">
              <a:latin typeface="Times New Roman" panose="02020603050405020304" pitchFamily="18" charset="0"/>
            </a:endParaRPr>
          </a:p>
        </p:txBody>
      </p:sp>
      <p:sp>
        <p:nvSpPr>
          <p:cNvPr id="29700" name="Rectangle 2">
            <a:extLst>
              <a:ext uri="{FF2B5EF4-FFF2-40B4-BE49-F238E27FC236}">
                <a16:creationId xmlns:a16="http://schemas.microsoft.com/office/drawing/2014/main" id="{0E86E86E-C2DA-491A-A2A5-B526D9E5655C}"/>
              </a:ext>
            </a:extLst>
          </p:cNvPr>
          <p:cNvSpPr>
            <a:spLocks noGrp="1" noChangeArrowheads="1"/>
          </p:cNvSpPr>
          <p:nvPr>
            <p:ph type="title"/>
          </p:nvPr>
        </p:nvSpPr>
        <p:spPr>
          <a:xfrm>
            <a:off x="755374" y="384175"/>
            <a:ext cx="7772400" cy="755650"/>
          </a:xfrm>
        </p:spPr>
        <p:txBody>
          <a:bodyPr/>
          <a:lstStyle/>
          <a:p>
            <a:pPr algn="l" eaLnBrk="1" hangingPunct="1"/>
            <a:r>
              <a:rPr lang="en-US" altLang="en-US" dirty="0" err="1"/>
              <a:t>Kriptanalisis</a:t>
            </a:r>
            <a:r>
              <a:rPr lang="en-US" altLang="en-US" dirty="0"/>
              <a:t> MD5</a:t>
            </a:r>
          </a:p>
        </p:txBody>
      </p:sp>
      <p:sp>
        <p:nvSpPr>
          <p:cNvPr id="29701" name="Rectangle 3">
            <a:extLst>
              <a:ext uri="{FF2B5EF4-FFF2-40B4-BE49-F238E27FC236}">
                <a16:creationId xmlns:a16="http://schemas.microsoft.com/office/drawing/2014/main" id="{7840BAD6-97FA-4F85-9E27-F10B9D47FC38}"/>
              </a:ext>
            </a:extLst>
          </p:cNvPr>
          <p:cNvSpPr>
            <a:spLocks noGrp="1" noChangeArrowheads="1"/>
          </p:cNvSpPr>
          <p:nvPr>
            <p:ph type="body" idx="1"/>
          </p:nvPr>
        </p:nvSpPr>
        <p:spPr>
          <a:xfrm>
            <a:off x="755374" y="1524000"/>
            <a:ext cx="10306878" cy="4572000"/>
          </a:xfrm>
        </p:spPr>
        <p:txBody>
          <a:bodyPr>
            <a:normAutofit/>
          </a:bodyPr>
          <a:lstStyle/>
          <a:p>
            <a:pPr algn="just" eaLnBrk="1" hangingPunct="1">
              <a:lnSpc>
                <a:spcPct val="90000"/>
              </a:lnSpc>
            </a:pPr>
            <a:r>
              <a:rPr lang="en-US" altLang="en-US" dirty="0" err="1">
                <a:solidFill>
                  <a:srgbClr val="030305"/>
                </a:solidFill>
                <a:cs typeface="Times New Roman" panose="02020603050405020304" pitchFamily="18" charset="0"/>
              </a:rPr>
              <a:t>Secara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teori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sangatlah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sukar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awalnya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menganggap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usaha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tersebut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hampir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tidak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mungkin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dilakukan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karena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sangat</a:t>
            </a:r>
            <a:r>
              <a:rPr lang="en-US" altLang="en-US" dirty="0">
                <a:solidFill>
                  <a:srgbClr val="030305"/>
                </a:solidFill>
                <a:cs typeface="Times New Roman" panose="02020603050405020304" pitchFamily="18" charset="0"/>
              </a:rPr>
              <a:t> lama.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tahun</a:t>
            </a:r>
            <a:r>
              <a:rPr lang="en-US" altLang="en-US" dirty="0">
                <a:solidFill>
                  <a:srgbClr val="030305"/>
                </a:solidFill>
                <a:cs typeface="Times New Roman" panose="02020603050405020304" pitchFamily="18" charset="0"/>
              </a:rPr>
              <a:t> 1996, </a:t>
            </a:r>
            <a:r>
              <a:rPr lang="en-US" altLang="en-US" dirty="0" err="1">
                <a:solidFill>
                  <a:srgbClr val="030305"/>
                </a:solidFill>
                <a:cs typeface="Times New Roman" panose="02020603050405020304" pitchFamily="18" charset="0"/>
              </a:rPr>
              <a:t>Dobbertin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melaporkan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penemuan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pada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meskipun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kecacatan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kelemahan</a:t>
            </a:r>
            <a:r>
              <a:rPr lang="en-US" altLang="en-US" dirty="0">
                <a:solidFill>
                  <a:srgbClr val="030305"/>
                </a:solidFill>
                <a:cs typeface="Times New Roman" panose="02020603050405020304" pitchFamily="18" charset="0"/>
              </a:rPr>
              <a:t> yang fatal. </a:t>
            </a:r>
            <a:endParaRPr lang="en-US" altLang="en-US" dirty="0">
              <a:solidFill>
                <a:srgbClr val="03030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id="{38340175-40C9-470D-AB6D-8218F7A7DE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8DF79D45-530A-4AEA-8764-54E098EEEFE2}" type="slidenum">
              <a:rPr lang="en-GB" altLang="en-US" sz="1400">
                <a:latin typeface="Times New Roman" panose="02020603050405020304" pitchFamily="18" charset="0"/>
              </a:rPr>
              <a:pPr>
                <a:spcBef>
                  <a:spcPct val="0"/>
                </a:spcBef>
                <a:buSzTx/>
                <a:buFontTx/>
                <a:buNone/>
              </a:pPr>
              <a:t>25</a:t>
            </a:fld>
            <a:endParaRPr lang="en-GB" altLang="en-US" sz="1400">
              <a:latin typeface="Times New Roman" panose="02020603050405020304" pitchFamily="18" charset="0"/>
            </a:endParaRPr>
          </a:p>
        </p:txBody>
      </p:sp>
      <p:sp>
        <p:nvSpPr>
          <p:cNvPr id="30724" name="Rectangle 3">
            <a:extLst>
              <a:ext uri="{FF2B5EF4-FFF2-40B4-BE49-F238E27FC236}">
                <a16:creationId xmlns:a16="http://schemas.microsoft.com/office/drawing/2014/main" id="{D4D388A0-6852-4CD5-BF0F-A8D9DF81CFDB}"/>
              </a:ext>
            </a:extLst>
          </p:cNvPr>
          <p:cNvSpPr>
            <a:spLocks noGrp="1" noChangeArrowheads="1"/>
          </p:cNvSpPr>
          <p:nvPr>
            <p:ph type="body" idx="1"/>
          </p:nvPr>
        </p:nvSpPr>
        <p:spPr>
          <a:xfrm>
            <a:off x="586409" y="762000"/>
            <a:ext cx="11151704" cy="5334000"/>
          </a:xfrm>
        </p:spPr>
        <p:txBody>
          <a:bodyPr/>
          <a:lstStyle/>
          <a:p>
            <a:pPr algn="just" eaLnBrk="1" hangingPunct="1">
              <a:lnSpc>
                <a:spcPct val="90000"/>
              </a:lnSpc>
            </a:pPr>
            <a:endParaRPr lang="en-US" altLang="en-US" sz="2400" dirty="0">
              <a:cs typeface="Times New Roman" panose="02020603050405020304" pitchFamily="18" charset="0"/>
            </a:endParaRPr>
          </a:p>
          <a:p>
            <a:pPr algn="just" eaLnBrk="1" hangingPunct="1">
              <a:lnSpc>
                <a:spcPct val="90000"/>
              </a:lnSpc>
            </a:pPr>
            <a:r>
              <a:rPr lang="en-US" altLang="en-US" dirty="0">
                <a:solidFill>
                  <a:srgbClr val="030305"/>
                </a:solidFill>
                <a:cs typeface="Times New Roman" panose="02020603050405020304" pitchFamily="18" charset="0"/>
              </a:rPr>
              <a:t>Pada </a:t>
            </a:r>
            <a:r>
              <a:rPr lang="en-US" altLang="en-US" dirty="0" err="1">
                <a:solidFill>
                  <a:srgbClr val="030305"/>
                </a:solidFill>
                <a:cs typeface="Times New Roman" panose="02020603050405020304" pitchFamily="18" charset="0"/>
              </a:rPr>
              <a:t>tanggal</a:t>
            </a:r>
            <a:r>
              <a:rPr lang="en-US" altLang="en-US" dirty="0">
                <a:solidFill>
                  <a:srgbClr val="030305"/>
                </a:solidFill>
                <a:cs typeface="Times New Roman" panose="02020603050405020304" pitchFamily="18" charset="0"/>
              </a:rPr>
              <a:t> 1 </a:t>
            </a:r>
            <a:r>
              <a:rPr lang="en-US" altLang="en-US" dirty="0" err="1">
                <a:solidFill>
                  <a:srgbClr val="030305"/>
                </a:solidFill>
                <a:cs typeface="Times New Roman" panose="02020603050405020304" pitchFamily="18" charset="0"/>
              </a:rPr>
              <a:t>Maret</a:t>
            </a:r>
            <a:r>
              <a:rPr lang="en-US" altLang="en-US" dirty="0">
                <a:solidFill>
                  <a:srgbClr val="030305"/>
                </a:solidFill>
                <a:cs typeface="Times New Roman" panose="02020603050405020304" pitchFamily="18" charset="0"/>
              </a:rPr>
              <a:t> 2005, Arjen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Xiaoyun</a:t>
            </a:r>
            <a:r>
              <a:rPr lang="en-US" altLang="en-US" dirty="0">
                <a:solidFill>
                  <a:srgbClr val="030305"/>
                </a:solidFill>
                <a:cs typeface="Times New Roman" panose="02020603050405020304" pitchFamily="18" charset="0"/>
              </a:rPr>
              <a:t> Wang, dan Benne de </a:t>
            </a:r>
            <a:r>
              <a:rPr lang="en-US" altLang="en-US" dirty="0" err="1">
                <a:solidFill>
                  <a:srgbClr val="030305"/>
                </a:solidFill>
                <a:cs typeface="Times New Roman" panose="02020603050405020304" pitchFamily="18" charset="0"/>
              </a:rPr>
              <a:t>Weger</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mendemostraskan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pembentukan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dua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berbeda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sertifikat</a:t>
            </a:r>
            <a:r>
              <a:rPr lang="en-US" altLang="en-US" dirty="0">
                <a:solidFill>
                  <a:srgbClr val="030305"/>
                </a:solidFill>
                <a:cs typeface="Times New Roman" panose="02020603050405020304" pitchFamily="18" charset="0"/>
              </a:rPr>
              <a:t> X.509, yang </a:t>
            </a:r>
            <a:r>
              <a:rPr lang="en-US" altLang="en-US" dirty="0" err="1">
                <a:solidFill>
                  <a:srgbClr val="030305"/>
                </a:solidFill>
                <a:cs typeface="Times New Roman" panose="02020603050405020304" pitchFamily="18" charset="0"/>
              </a:rPr>
              <a:t>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dijelaskan</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bab</a:t>
            </a:r>
            <a:r>
              <a:rPr lang="en-US" altLang="en-US"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Infrastruktur</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Kunci</a:t>
            </a:r>
            <a:r>
              <a:rPr lang="en-US" altLang="en-US" i="1" dirty="0">
                <a:solidFill>
                  <a:srgbClr val="030305"/>
                </a:solidFill>
                <a:cs typeface="Times New Roman" panose="02020603050405020304" pitchFamily="18" charset="0"/>
              </a:rPr>
              <a:t> </a:t>
            </a:r>
            <a:r>
              <a:rPr lang="en-US" altLang="en-US" i="1" dirty="0" err="1">
                <a:solidFill>
                  <a:srgbClr val="030305"/>
                </a:solidFill>
                <a:cs typeface="Times New Roman" panose="02020603050405020304" pitchFamily="18" charset="0"/>
              </a:rPr>
              <a:t>Publik</a:t>
            </a:r>
            <a:r>
              <a:rPr lang="en-US" altLang="en-US" i="1" dirty="0">
                <a:solidFill>
                  <a:srgbClr val="030305"/>
                </a:solidFill>
                <a:cs typeface="Times New Roman" panose="02020603050405020304" pitchFamily="18" charset="0"/>
              </a:rPr>
              <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tetapi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mempunyai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sama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lihat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publikasinya</a:t>
            </a:r>
            <a:r>
              <a:rPr lang="en-US" altLang="en-US" dirty="0">
                <a:solidFill>
                  <a:srgbClr val="030305"/>
                </a:solidFill>
                <a:cs typeface="Times New Roman" panose="02020603050405020304" pitchFamily="18" charset="0"/>
              </a:rPr>
              <a:t> di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u="sng" dirty="0">
                <a:solidFill>
                  <a:srgbClr val="030305"/>
                </a:solidFill>
                <a:cs typeface="Times New Roman" panose="02020603050405020304" pitchFamily="18" charset="0"/>
              </a:rPr>
              <a:t>hhtp://eprint.iacr.org/2005/067</a:t>
            </a:r>
            <a:r>
              <a:rPr lang="en-US" altLang="en-US" dirty="0">
                <a:solidFill>
                  <a:srgbClr val="030305"/>
                </a:solidFill>
                <a:cs typeface="Times New Roman" panose="02020603050405020304" pitchFamily="18" charset="0"/>
              </a:rPr>
              <a:t>). </a:t>
            </a:r>
          </a:p>
          <a:p>
            <a:pPr algn="just" eaLnBrk="1" hangingPunct="1">
              <a:lnSpc>
                <a:spcPct val="90000"/>
              </a:lnSpc>
            </a:pPr>
            <a:endParaRPr lang="en-US" altLang="en-US" dirty="0">
              <a:solidFill>
                <a:srgbClr val="030305"/>
              </a:solidFill>
              <a:cs typeface="Times New Roman" panose="02020603050405020304" pitchFamily="18" charset="0"/>
            </a:endParaRPr>
          </a:p>
          <a:p>
            <a:pPr algn="just" eaLnBrk="1" hangingPunct="1">
              <a:lnSpc>
                <a:spcPct val="90000"/>
              </a:lnSpc>
            </a:pP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kemudian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Vlastimil</a:t>
            </a:r>
            <a:r>
              <a:rPr lang="en-US" altLang="en-US" dirty="0">
                <a:solidFill>
                  <a:srgbClr val="030305"/>
                </a:solidFill>
                <a:cs typeface="Times New Roman" panose="02020603050405020304" pitchFamily="18" charset="0"/>
              </a:rPr>
              <a:t> Klima (</a:t>
            </a:r>
            <a:r>
              <a:rPr lang="en-US" altLang="en-US" dirty="0">
                <a:solidFill>
                  <a:srgbClr val="030305"/>
                </a:solidFill>
                <a:cs typeface="Times New Roman" panose="02020603050405020304" pitchFamily="18" charset="0"/>
                <a:hlinkClick r:id="rId7"/>
              </a:rPr>
              <a:t>http://eprint.iacr.org/2005/075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memperbaiki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Lenstra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dkk</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dapat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hanya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waktu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beberapa</a:t>
            </a:r>
            <a:r>
              <a:rPr lang="en-US" altLang="en-US" dirty="0">
                <a:solidFill>
                  <a:srgbClr val="030305"/>
                </a:solidFill>
                <a:cs typeface="Times New Roman" panose="02020603050405020304" pitchFamily="18" charset="0"/>
              </a:rPr>
              <a:t> jam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menggunakan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komputer</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PC.</a:t>
            </a:r>
          </a:p>
          <a:p>
            <a:pPr algn="just" eaLnBrk="1" hangingPunct="1">
              <a:lnSpc>
                <a:spcPct val="90000"/>
              </a:lnSpc>
            </a:pPr>
            <a:endParaRPr lang="en-US" altLang="en-US" dirty="0">
              <a:solidFill>
                <a:srgbClr val="030305"/>
              </a:solidFill>
              <a:cs typeface="Times New Roman" panose="02020603050405020304" pitchFamily="18" charset="0"/>
            </a:endParaRPr>
          </a:p>
          <a:p>
            <a:pPr marL="0" indent="0" algn="r" eaLnBrk="1" hangingPunct="1">
              <a:lnSpc>
                <a:spcPct val="90000"/>
              </a:lnSpc>
              <a:buNone/>
            </a:pPr>
            <a:r>
              <a:rPr lang="en-US" altLang="en-US" sz="2400" dirty="0">
                <a:solidFill>
                  <a:srgbClr val="030305"/>
                </a:solidFill>
                <a:cs typeface="Times New Roman" panose="02020603050405020304" pitchFamily="18" charset="0"/>
              </a:rPr>
              <a:t>(</a:t>
            </a:r>
            <a:r>
              <a:rPr lang="en-US" altLang="en-US" sz="2400" dirty="0" err="1">
                <a:solidFill>
                  <a:srgbClr val="030305"/>
                </a:solidFill>
                <a:cs typeface="Times New Roman" panose="02020603050405020304" pitchFamily="18" charset="0"/>
              </a:rPr>
              <a:t>Sumber</a:t>
            </a:r>
            <a:r>
              <a:rPr lang="en-US" altLang="en-US" sz="2400" dirty="0">
                <a:solidFill>
                  <a:srgbClr val="030305"/>
                </a:solidFill>
                <a:cs typeface="Times New Roman" panose="02020603050405020304" pitchFamily="18" charset="0"/>
              </a:rPr>
              <a:t>: Wikipedia)</a:t>
            </a:r>
            <a:endParaRPr lang="en-US" altLang="en-US" sz="2400" dirty="0">
              <a:solidFill>
                <a:srgbClr val="030305"/>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448B8D-325E-45B4-BF34-B38F3CA873B7}"/>
              </a:ext>
            </a:extLst>
          </p:cNvPr>
          <p:cNvSpPr/>
          <p:nvPr/>
        </p:nvSpPr>
        <p:spPr>
          <a:xfrm>
            <a:off x="987287" y="251170"/>
            <a:ext cx="10217426" cy="5816977"/>
          </a:xfrm>
          <a:prstGeom prst="rect">
            <a:avLst/>
          </a:prstGeom>
        </p:spPr>
        <p:txBody>
          <a:bodyPr wrap="square">
            <a:spAutoFit/>
          </a:bodyPr>
          <a:lstStyle/>
          <a:p>
            <a:pPr algn="just"/>
            <a:r>
              <a:rPr lang="en-US" sz="2400" dirty="0" err="1">
                <a:effectLst/>
                <a:ea typeface="Times New Roman" panose="02020603050405020304" pitchFamily="18" charset="0"/>
              </a:rPr>
              <a:t>Contoh</a:t>
            </a:r>
            <a:r>
              <a:rPr lang="en-US" sz="2400" dirty="0">
                <a:effectLst/>
                <a:ea typeface="Times New Roman" panose="02020603050405020304" pitchFamily="18" charset="0"/>
              </a:rPr>
              <a:t> </a:t>
            </a:r>
            <a:r>
              <a:rPr lang="en-US" sz="2400" dirty="0" err="1">
                <a:effectLst/>
                <a:ea typeface="Times New Roman" panose="02020603050405020304" pitchFamily="18" charset="0"/>
              </a:rPr>
              <a:t>dua</a:t>
            </a:r>
            <a:r>
              <a:rPr lang="en-US" sz="2400" dirty="0">
                <a:effectLst/>
                <a:ea typeface="Times New Roman" panose="02020603050405020304" pitchFamily="18" charset="0"/>
              </a:rPr>
              <a:t> </a:t>
            </a:r>
            <a:r>
              <a:rPr lang="en-US" sz="2400" dirty="0" err="1">
                <a:effectLst/>
                <a:ea typeface="Times New Roman" panose="02020603050405020304" pitchFamily="18" charset="0"/>
              </a:rPr>
              <a:t>pesan</a:t>
            </a:r>
            <a:r>
              <a:rPr lang="en-US" sz="2400" dirty="0">
                <a:effectLst/>
                <a:ea typeface="Times New Roman" panose="02020603050405020304" pitchFamily="18" charset="0"/>
              </a:rPr>
              <a:t> yang </a:t>
            </a:r>
            <a:r>
              <a:rPr lang="en-US" sz="2400" dirty="0" err="1">
                <a:effectLst/>
                <a:ea typeface="Times New Roman" panose="02020603050405020304" pitchFamily="18" charset="0"/>
              </a:rPr>
              <a:t>hanya</a:t>
            </a:r>
            <a:r>
              <a:rPr lang="en-US" sz="2400" dirty="0">
                <a:effectLst/>
                <a:ea typeface="Times New Roman" panose="02020603050405020304" pitchFamily="18" charset="0"/>
              </a:rPr>
              <a:t> </a:t>
            </a:r>
            <a:r>
              <a:rPr lang="en-US" sz="2400" dirty="0" err="1">
                <a:effectLst/>
                <a:ea typeface="Times New Roman" panose="02020603050405020304" pitchFamily="18" charset="0"/>
              </a:rPr>
              <a:t>berbeda</a:t>
            </a:r>
            <a:r>
              <a:rPr lang="en-US" sz="2400" dirty="0">
                <a:effectLst/>
                <a:ea typeface="Times New Roman" panose="02020603050405020304" pitchFamily="18" charset="0"/>
              </a:rPr>
              <a:t> 6 bit </a:t>
            </a:r>
            <a:r>
              <a:rPr lang="en-US" sz="2400" dirty="0" err="1">
                <a:effectLst/>
                <a:ea typeface="Times New Roman" panose="02020603050405020304" pitchFamily="18" charset="0"/>
              </a:rPr>
              <a:t>tetapi</a:t>
            </a:r>
            <a:r>
              <a:rPr lang="en-US" sz="2400" dirty="0">
                <a:effectLst/>
                <a:ea typeface="Times New Roman" panose="02020603050405020304" pitchFamily="18" charset="0"/>
              </a:rPr>
              <a:t> </a:t>
            </a:r>
            <a:r>
              <a:rPr lang="en-US" sz="2400" dirty="0" err="1">
                <a:effectLst/>
                <a:ea typeface="Times New Roman" panose="02020603050405020304" pitchFamily="18" charset="0"/>
              </a:rPr>
              <a:t>memiliki</a:t>
            </a:r>
            <a:r>
              <a:rPr lang="en-US" sz="2400" dirty="0">
                <a:effectLst/>
                <a:ea typeface="Times New Roman" panose="02020603050405020304" pitchFamily="18" charset="0"/>
              </a:rPr>
              <a:t> </a:t>
            </a:r>
            <a:r>
              <a:rPr lang="en-US" sz="2400" dirty="0" err="1">
                <a:effectLst/>
                <a:ea typeface="Times New Roman" panose="02020603050405020304" pitchFamily="18" charset="0"/>
              </a:rPr>
              <a:t>nilai</a:t>
            </a:r>
            <a:r>
              <a:rPr lang="en-US" sz="2400" dirty="0">
                <a:effectLst/>
                <a:ea typeface="Times New Roman" panose="02020603050405020304" pitchFamily="18" charset="0"/>
              </a:rPr>
              <a:t> </a:t>
            </a:r>
            <a:r>
              <a:rPr lang="en-US" sz="2400" i="1" dirty="0">
                <a:effectLst/>
                <a:ea typeface="Times New Roman" panose="02020603050405020304" pitchFamily="18" charset="0"/>
              </a:rPr>
              <a:t>hash</a:t>
            </a:r>
            <a:r>
              <a:rPr lang="en-US" sz="2400" dirty="0">
                <a:effectLst/>
                <a:ea typeface="Times New Roman" panose="02020603050405020304" pitchFamily="18" charset="0"/>
              </a:rPr>
              <a:t> </a:t>
            </a:r>
            <a:r>
              <a:rPr lang="en-US" sz="2400" dirty="0" err="1">
                <a:effectLst/>
                <a:ea typeface="Times New Roman" panose="02020603050405020304" pitchFamily="18" charset="0"/>
              </a:rPr>
              <a:t>sama</a:t>
            </a:r>
            <a:r>
              <a:rPr lang="en-US" sz="2400" dirty="0">
                <a:effectLst/>
                <a:ea typeface="Times New Roman" panose="02020603050405020304" pitchFamily="18" charset="0"/>
              </a:rPr>
              <a:t> (</a:t>
            </a:r>
            <a:r>
              <a:rPr lang="en-US" sz="2400" dirty="0" err="1">
                <a:effectLst/>
                <a:ea typeface="Times New Roman" panose="02020603050405020304" pitchFamily="18" charset="0"/>
              </a:rPr>
              <a:t>Sumber</a:t>
            </a:r>
            <a:r>
              <a:rPr lang="en-US" sz="2400" dirty="0">
                <a:effectLst/>
                <a:ea typeface="Times New Roman" panose="02020603050405020304" pitchFamily="18" charset="0"/>
              </a:rPr>
              <a:t>: </a:t>
            </a:r>
            <a:r>
              <a:rPr lang="en-US" sz="2400" i="1" dirty="0">
                <a:effectLst/>
                <a:ea typeface="Times New Roman" panose="02020603050405020304" pitchFamily="18" charset="0"/>
              </a:rPr>
              <a:t>Eric Rescorla (2004-08-17). </a:t>
            </a:r>
            <a:r>
              <a:rPr lang="en-US" sz="2400" i="1" dirty="0">
                <a:solidFill>
                  <a:srgbClr val="000000"/>
                </a:solidFill>
                <a:effectLst/>
                <a:ea typeface="Times New Roman" panose="02020603050405020304" pitchFamily="18" charset="0"/>
              </a:rPr>
              <a:t>"A real MD5 collision"</a:t>
            </a:r>
            <a:r>
              <a:rPr lang="en-US" sz="2400" dirty="0">
                <a:solidFill>
                  <a:srgbClr val="000000"/>
                </a:solidFill>
                <a:effectLst/>
                <a:ea typeface="Times New Roman" panose="02020603050405020304" pitchFamily="18" charset="0"/>
              </a:rPr>
              <a:t>):</a:t>
            </a:r>
            <a:endParaRPr lang="en-US" sz="2400" dirty="0">
              <a:effectLst/>
              <a:ea typeface="Times New Roman" panose="02020603050405020304" pitchFamily="18" charset="0"/>
            </a:endParaRPr>
          </a:p>
          <a:p>
            <a:pPr algn="just"/>
            <a:r>
              <a:rPr lang="en-US" sz="2000" dirty="0">
                <a:effectLst/>
                <a:latin typeface="Times New Roman" panose="02020603050405020304" pitchFamily="18" charset="0"/>
                <a:ea typeface="Times New Roman" panose="02020603050405020304" pitchFamily="18" charset="0"/>
              </a:rPr>
              <a:t> </a:t>
            </a:r>
          </a:p>
          <a:p>
            <a:pPr algn="just"/>
            <a:r>
              <a:rPr lang="en-US" sz="2000" dirty="0">
                <a:latin typeface="Times New Roman" panose="02020603050405020304" pitchFamily="18" charset="0"/>
                <a:ea typeface="Times New Roman" panose="02020603050405020304" pitchFamily="18" charset="0"/>
              </a:rPr>
              <a:t>M1 =</a:t>
            </a:r>
            <a:endParaRPr lang="en-US" sz="2000" dirty="0">
              <a:effectLst/>
              <a:latin typeface="Times New Roman" panose="02020603050405020304" pitchFamily="18" charset="0"/>
              <a:ea typeface="Times New Roman" panose="02020603050405020304" pitchFamily="18" charset="0"/>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8</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b</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b6ff72a70</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Times New Roman" panose="02020603050405020304" pitchFamily="18" charset="0"/>
              <a:ea typeface="Times New Roman" panose="02020603050405020304" pitchFamily="18" charset="0"/>
            </a:endParaRPr>
          </a:p>
          <a:p>
            <a:pPr algn="just"/>
            <a:r>
              <a:rPr lang="en-US" sz="2000" dirty="0">
                <a:ea typeface="Times New Roman" panose="02020603050405020304" pitchFamily="18" charset="0"/>
              </a:rPr>
              <a:t>M2 =</a:t>
            </a:r>
            <a:endParaRPr lang="en-US" sz="2000" dirty="0">
              <a:effectLst/>
              <a:ea typeface="Times New Roman" panose="02020603050405020304" pitchFamily="18" charset="0"/>
            </a:endParaRPr>
          </a:p>
          <a:p>
            <a:r>
              <a:rPr lang="en-US" sz="2400" dirty="0">
                <a:latin typeface="Courier New" panose="02070309020205020404" pitchFamily="49" charset="0"/>
                <a:ea typeface="Times New Roman" panose="02020603050405020304" pitchFamily="18" charset="0"/>
              </a:rPr>
              <a:t>d131dd02c5e6eec4693d9a0698aff95c2fcab5</a:t>
            </a:r>
            <a:r>
              <a:rPr lang="en-US" sz="2400" b="1" dirty="0">
                <a:solidFill>
                  <a:srgbClr val="FF0000"/>
                </a:solidFill>
                <a:latin typeface="Courier New" panose="02070309020205020404" pitchFamily="49" charset="0"/>
                <a:ea typeface="Times New Roman" panose="02020603050405020304" pitchFamily="18" charset="0"/>
              </a:rPr>
              <a:t>0</a:t>
            </a:r>
            <a:r>
              <a:rPr lang="en-US" sz="2400" dirty="0">
                <a:latin typeface="Courier New" panose="02070309020205020404" pitchFamily="49" charset="0"/>
                <a:ea typeface="Times New Roman" panose="02020603050405020304" pitchFamily="18" charset="0"/>
              </a:rPr>
              <a:t>712467eab4004583eb8fb7f8955ad340609f4b30283e4888325</a:t>
            </a:r>
            <a:r>
              <a:rPr lang="en-US" sz="2400" b="1" dirty="0">
                <a:solidFill>
                  <a:srgbClr val="FF0000"/>
                </a:solidFill>
                <a:latin typeface="Courier New" panose="02070309020205020404" pitchFamily="49" charset="0"/>
                <a:ea typeface="Times New Roman" panose="02020603050405020304" pitchFamily="18" charset="0"/>
              </a:rPr>
              <a:t>f</a:t>
            </a:r>
            <a:r>
              <a:rPr lang="en-US" sz="2400" dirty="0">
                <a:latin typeface="Courier New" panose="02070309020205020404" pitchFamily="49" charset="0"/>
                <a:ea typeface="Times New Roman" panose="02020603050405020304" pitchFamily="18" charset="0"/>
              </a:rPr>
              <a:t>1415a085125e8f7cdc99fd91dbd</a:t>
            </a:r>
            <a:r>
              <a:rPr lang="en-US" sz="2400" b="1" dirty="0">
                <a:solidFill>
                  <a:srgbClr val="FF0000"/>
                </a:solidFill>
                <a:latin typeface="Courier New" panose="02070309020205020404" pitchFamily="49" charset="0"/>
                <a:ea typeface="Times New Roman" panose="02020603050405020304" pitchFamily="18" charset="0"/>
              </a:rPr>
              <a:t>7</a:t>
            </a:r>
            <a:r>
              <a:rPr lang="en-US" sz="2400" dirty="0">
                <a:latin typeface="Courier New" panose="02070309020205020404" pitchFamily="49" charset="0"/>
                <a:ea typeface="Times New Roman" panose="02020603050405020304" pitchFamily="18" charset="0"/>
              </a:rPr>
              <a:t>280373c5bd8823e3156348f5bae6dacd436c919c6dd53e2</a:t>
            </a:r>
            <a:r>
              <a:rPr lang="en-US" sz="2400" b="1" dirty="0">
                <a:solidFill>
                  <a:srgbClr val="FF0000"/>
                </a:solidFill>
                <a:latin typeface="Courier New" panose="02070309020205020404" pitchFamily="49" charset="0"/>
                <a:ea typeface="Times New Roman" panose="02020603050405020304" pitchFamily="18" charset="0"/>
              </a:rPr>
              <a:t>3</a:t>
            </a:r>
            <a:r>
              <a:rPr lang="en-US" sz="2400" dirty="0">
                <a:latin typeface="Courier New" panose="02070309020205020404" pitchFamily="49" charset="0"/>
                <a:ea typeface="Times New Roman" panose="02020603050405020304" pitchFamily="18" charset="0"/>
              </a:rPr>
              <a:t>487da03fd02396306d248cda0e99f33420f577ee8ce54b67080</a:t>
            </a:r>
            <a:r>
              <a:rPr lang="en-US" sz="2400" b="1" dirty="0">
                <a:solidFill>
                  <a:srgbClr val="FF0000"/>
                </a:solidFill>
                <a:latin typeface="Courier New" panose="02070309020205020404" pitchFamily="49" charset="0"/>
                <a:ea typeface="Times New Roman" panose="02020603050405020304" pitchFamily="18" charset="0"/>
              </a:rPr>
              <a:t>2</a:t>
            </a:r>
            <a:r>
              <a:rPr lang="en-US" sz="2400" dirty="0">
                <a:latin typeface="Courier New" panose="02070309020205020404" pitchFamily="49" charset="0"/>
                <a:ea typeface="Times New Roman" panose="02020603050405020304" pitchFamily="18" charset="0"/>
              </a:rPr>
              <a:t>80d1ec69821bcb6a8839396f965</a:t>
            </a:r>
            <a:r>
              <a:rPr lang="en-US" sz="2400" b="1" dirty="0">
                <a:solidFill>
                  <a:srgbClr val="FF0000"/>
                </a:solidFill>
                <a:latin typeface="Courier New" panose="02070309020205020404" pitchFamily="49" charset="0"/>
                <a:ea typeface="Times New Roman" panose="02020603050405020304" pitchFamily="18" charset="0"/>
              </a:rPr>
              <a:t>a</a:t>
            </a:r>
            <a:r>
              <a:rPr lang="en-US" sz="2400" dirty="0">
                <a:latin typeface="Courier New" panose="02070309020205020404" pitchFamily="49" charset="0"/>
                <a:ea typeface="Times New Roman" panose="02020603050405020304" pitchFamily="18" charset="0"/>
              </a:rPr>
              <a:t>b6ff72a70</a:t>
            </a:r>
            <a:endParaRPr lang="en-US" sz="2400" dirty="0"/>
          </a:p>
        </p:txBody>
      </p:sp>
      <p:sp>
        <p:nvSpPr>
          <p:cNvPr id="5" name="Rectangle 4">
            <a:extLst>
              <a:ext uri="{FF2B5EF4-FFF2-40B4-BE49-F238E27FC236}">
                <a16:creationId xmlns:a16="http://schemas.microsoft.com/office/drawing/2014/main" id="{3848350E-360F-4CAF-B2D3-9F147DD666B5}"/>
              </a:ext>
            </a:extLst>
          </p:cNvPr>
          <p:cNvSpPr/>
          <p:nvPr/>
        </p:nvSpPr>
        <p:spPr>
          <a:xfrm>
            <a:off x="1194352" y="6206720"/>
            <a:ext cx="9803296" cy="400110"/>
          </a:xfrm>
          <a:prstGeom prst="rect">
            <a:avLst/>
          </a:prstGeom>
        </p:spPr>
        <p:txBody>
          <a:bodyPr wrap="square">
            <a:spAutoFit/>
          </a:bodyPr>
          <a:lstStyle/>
          <a:p>
            <a:r>
              <a:rPr lang="en-US" sz="2000" dirty="0" err="1">
                <a:latin typeface="Times New Roman" panose="02020603050405020304" pitchFamily="18" charset="0"/>
                <a:ea typeface="Times New Roman" panose="02020603050405020304" pitchFamily="18" charset="0"/>
              </a:rPr>
              <a:t>Kedua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pesan</a:t>
            </a:r>
            <a:r>
              <a:rPr lang="en-US" sz="2000" dirty="0">
                <a:latin typeface="Times New Roman" panose="02020603050405020304" pitchFamily="18" charset="0"/>
                <a:ea typeface="Times New Roman" panose="02020603050405020304" pitchFamily="18" charset="0"/>
              </a:rPr>
              <a:t> di </a:t>
            </a:r>
            <a:r>
              <a:rPr lang="en-US" sz="2000" dirty="0" err="1">
                <a:latin typeface="Times New Roman" panose="02020603050405020304" pitchFamily="18" charset="0"/>
                <a:ea typeface="Times New Roman" panose="02020603050405020304" pitchFamily="18" charset="0"/>
              </a:rPr>
              <a:t>atas</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memiliki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nilai</a:t>
            </a:r>
            <a:r>
              <a:rPr lang="en-US" sz="2000" dirty="0">
                <a:latin typeface="Times New Roman" panose="02020603050405020304" pitchFamily="18" charset="0"/>
                <a:ea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rPr>
              <a:t>hash</a:t>
            </a:r>
            <a:r>
              <a:rPr lang="en-US" sz="2000" dirty="0">
                <a:latin typeface="Times New Roman" panose="02020603050405020304" pitchFamily="18" charset="0"/>
                <a:ea typeface="Times New Roman" panose="02020603050405020304" pitchFamily="18" charset="0"/>
              </a:rPr>
              <a:t> </a:t>
            </a:r>
            <a:r>
              <a:rPr lang="en-US" sz="2000" b="1" dirty="0">
                <a:solidFill>
                  <a:srgbClr val="FF0000"/>
                </a:solidFill>
                <a:latin typeface="Courier New" panose="02070309020205020404" pitchFamily="49" charset="0"/>
                <a:ea typeface="Times New Roman" panose="02020603050405020304" pitchFamily="18" charset="0"/>
              </a:rPr>
              <a:t>79054025255fb1a26e4bc422aef54eb4</a:t>
            </a:r>
            <a:r>
              <a:rPr lang="en-US" sz="2000" b="1" dirty="0">
                <a:solidFill>
                  <a:srgbClr val="FF0000"/>
                </a:solidFill>
                <a:latin typeface="Times New Roman" panose="02020603050405020304" pitchFamily="18" charset="0"/>
                <a:ea typeface="Times New Roman" panose="02020603050405020304" pitchFamily="18" charset="0"/>
              </a:rPr>
              <a:t>.</a:t>
            </a:r>
            <a:r>
              <a:rPr lang="en-US" sz="2000" dirty="0">
                <a:solidFill>
                  <a:srgbClr val="FF0000"/>
                </a:solidFill>
                <a:latin typeface="Times New Roman" panose="02020603050405020304" pitchFamily="18" charset="0"/>
                <a:ea typeface="Times New Roman" panose="02020603050405020304" pitchFamily="18" charset="0"/>
              </a:rPr>
              <a:t> </a:t>
            </a:r>
            <a:endParaRPr lang="en-US" sz="2000" dirty="0">
              <a:solidFill>
                <a:srgbClr val="FF0000"/>
              </a:solidFill>
            </a:endParaRPr>
          </a:p>
        </p:txBody>
      </p:sp>
      <p:sp>
        <p:nvSpPr>
          <p:cNvPr id="3" name="Slide Number Placeholder 2">
            <a:extLst>
              <a:ext uri="{FF2B5EF4-FFF2-40B4-BE49-F238E27FC236}">
                <a16:creationId xmlns:a16="http://schemas.microsoft.com/office/drawing/2014/main" id="{93C82F36-4059-8522-E08F-24356F4306F9}"/>
              </a:ext>
            </a:extLst>
          </p:cNvPr>
          <p:cNvSpPr>
            <a:spLocks noGrp="1"/>
          </p:cNvSpPr>
          <p:nvPr>
            <p:ph type="sldNum" sz="quarter" idx="12"/>
          </p:nvPr>
        </p:nvSpPr>
        <p:spPr/>
        <p:txBody>
          <a:bodyPr/>
          <a:lstStyle/>
          <a:p>
            <a:fld id="{345A03E5-24FE-4ADA-BBDF-5347EA54DF86}" type="slidenum">
              <a:rPr lang="en-US" smtClean="0"/>
              <a:t>26</a:t>
            </a:fld>
            <a:endParaRPr lang="en-US"/>
          </a:p>
        </p:txBody>
      </p:sp>
    </p:spTree>
    <p:extLst>
      <p:ext uri="{BB962C8B-B14F-4D97-AF65-F5344CB8AC3E}">
        <p14:creationId xmlns:p14="http://schemas.microsoft.com/office/powerpoint/2010/main" val="1382206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creen with white text&#10;&#10;Description automatically generated">
            <a:extLst>
              <a:ext uri="{FF2B5EF4-FFF2-40B4-BE49-F238E27FC236}">
                <a16:creationId xmlns:a16="http://schemas.microsoft.com/office/drawing/2014/main" id="{54D09219-AC4E-A12C-83B3-D008F5DD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713" y="149385"/>
            <a:ext cx="3467918" cy="6559230"/>
          </a:xfrm>
          <a:prstGeom prst="rect">
            <a:avLst/>
          </a:prstGeom>
        </p:spPr>
      </p:pic>
      <p:sp>
        <p:nvSpPr>
          <p:cNvPr id="6" name="TextBox 5">
            <a:extLst>
              <a:ext uri="{FF2B5EF4-FFF2-40B4-BE49-F238E27FC236}">
                <a16:creationId xmlns:a16="http://schemas.microsoft.com/office/drawing/2014/main" id="{D369F705-521B-C6B9-88A6-41DDB704F087}"/>
              </a:ext>
            </a:extLst>
          </p:cNvPr>
          <p:cNvSpPr txBox="1"/>
          <p:nvPr/>
        </p:nvSpPr>
        <p:spPr>
          <a:xfrm flipH="1">
            <a:off x="960118" y="939019"/>
            <a:ext cx="5525087" cy="3108543"/>
          </a:xfrm>
          <a:prstGeom prst="rect">
            <a:avLst/>
          </a:prstGeom>
          <a:noFill/>
        </p:spPr>
        <p:txBody>
          <a:bodyPr wrap="square" rtlCol="0">
            <a:spAutoFit/>
          </a:bodyPr>
          <a:lstStyle/>
          <a:p>
            <a:r>
              <a:rPr lang="en-US" sz="2800" dirty="0"/>
              <a:t>Dua </a:t>
            </a:r>
            <a:r>
              <a:rPr lang="en-US" sz="2800" dirty="0" err="1"/>
              <a:t>buah</a:t>
            </a:r>
            <a:r>
              <a:rPr lang="en-US" sz="2800" dirty="0"/>
              <a:t> </a:t>
            </a:r>
            <a:r>
              <a:rPr lang="en-US" sz="2800" dirty="0" err="1"/>
              <a:t>gambar</a:t>
            </a:r>
            <a:r>
              <a:rPr lang="en-US" sz="2800" dirty="0"/>
              <a:t> biner yang </a:t>
            </a:r>
            <a:r>
              <a:rPr lang="en-US" sz="2800" dirty="0" err="1"/>
              <a:t>memiliki</a:t>
            </a:r>
            <a:r>
              <a:rPr lang="en-US" sz="2800" dirty="0"/>
              <a:t> </a:t>
            </a:r>
            <a:r>
              <a:rPr lang="en-US" sz="2800" dirty="0" err="1"/>
              <a:t>nilai</a:t>
            </a:r>
            <a:r>
              <a:rPr lang="en-US" sz="2800" dirty="0"/>
              <a:t> hash MD5 yang </a:t>
            </a:r>
            <a:r>
              <a:rPr lang="en-US" sz="2800" dirty="0" err="1"/>
              <a:t>sama</a:t>
            </a:r>
            <a:endParaRPr lang="en-US" sz="2800" dirty="0"/>
          </a:p>
          <a:p>
            <a:endParaRPr lang="en-US" sz="2800" dirty="0"/>
          </a:p>
          <a:p>
            <a:r>
              <a:rPr lang="en-US" sz="2800" dirty="0" err="1"/>
              <a:t>Sumber</a:t>
            </a:r>
            <a:r>
              <a:rPr lang="en-US" sz="2800" dirty="0"/>
              <a:t>: </a:t>
            </a:r>
            <a:r>
              <a:rPr lang="en-US" sz="2800" dirty="0">
                <a:hlinkClick r:id="rId3"/>
              </a:rPr>
              <a:t>https://natmchugh.blogspot.com/2015/05/how-to-make-two-binaries-with-same-md5.html</a:t>
            </a:r>
            <a:r>
              <a:rPr lang="en-US" sz="2800" dirty="0"/>
              <a:t> </a:t>
            </a:r>
          </a:p>
        </p:txBody>
      </p:sp>
      <p:sp>
        <p:nvSpPr>
          <p:cNvPr id="3" name="Slide Number Placeholder 2">
            <a:extLst>
              <a:ext uri="{FF2B5EF4-FFF2-40B4-BE49-F238E27FC236}">
                <a16:creationId xmlns:a16="http://schemas.microsoft.com/office/drawing/2014/main" id="{9FF26015-8898-1A35-2605-4250F7E4E0B0}"/>
              </a:ext>
            </a:extLst>
          </p:cNvPr>
          <p:cNvSpPr>
            <a:spLocks noGrp="1"/>
          </p:cNvSpPr>
          <p:nvPr>
            <p:ph type="sldNum" sz="quarter" idx="12"/>
          </p:nvPr>
        </p:nvSpPr>
        <p:spPr/>
        <p:txBody>
          <a:bodyPr/>
          <a:lstStyle/>
          <a:p>
            <a:fld id="{345A03E5-24FE-4ADA-BBDF-5347EA54DF86}" type="slidenum">
              <a:rPr lang="en-US" smtClean="0"/>
              <a:t>27</a:t>
            </a:fld>
            <a:endParaRPr lang="en-US"/>
          </a:p>
        </p:txBody>
      </p:sp>
    </p:spTree>
    <p:extLst>
      <p:ext uri="{BB962C8B-B14F-4D97-AF65-F5344CB8AC3E}">
        <p14:creationId xmlns:p14="http://schemas.microsoft.com/office/powerpoint/2010/main" val="3968595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
            <a:extLst>
              <a:ext uri="{FF2B5EF4-FFF2-40B4-BE49-F238E27FC236}">
                <a16:creationId xmlns:a16="http://schemas.microsoft.com/office/drawing/2014/main" id="{251F8710-80D5-4CC2-B70C-2A0893B0CDD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DD8803BF-EAB8-4100-AD87-642FF84AD812}" type="slidenum">
              <a:rPr lang="en-GB" altLang="en-US" sz="1400">
                <a:latin typeface="Times New Roman" panose="02020603050405020304" pitchFamily="18" charset="0"/>
              </a:rPr>
              <a:pPr>
                <a:spcBef>
                  <a:spcPct val="0"/>
                </a:spcBef>
                <a:buSzTx/>
                <a:buFontTx/>
                <a:buNone/>
              </a:pPr>
              <a:t>28</a:t>
            </a:fld>
            <a:endParaRPr lang="en-GB" altLang="en-US" sz="1400">
              <a:latin typeface="Times New Roman" panose="02020603050405020304" pitchFamily="18" charset="0"/>
            </a:endParaRPr>
          </a:p>
        </p:txBody>
      </p:sp>
      <p:sp>
        <p:nvSpPr>
          <p:cNvPr id="4100" name="Rectangle 2">
            <a:extLst>
              <a:ext uri="{FF2B5EF4-FFF2-40B4-BE49-F238E27FC236}">
                <a16:creationId xmlns:a16="http://schemas.microsoft.com/office/drawing/2014/main" id="{7EADFDF7-D05F-4915-B1DD-27C8CF5EFF0E}"/>
              </a:ext>
            </a:extLst>
          </p:cNvPr>
          <p:cNvSpPr>
            <a:spLocks noGrp="1" noChangeArrowheads="1"/>
          </p:cNvSpPr>
          <p:nvPr>
            <p:ph type="ctrTitle"/>
          </p:nvPr>
        </p:nvSpPr>
        <p:spPr>
          <a:xfrm>
            <a:off x="2083860" y="2870597"/>
            <a:ext cx="9681029" cy="2387600"/>
          </a:xfrm>
        </p:spPr>
        <p:txBody>
          <a:bodyPr/>
          <a:lstStyle/>
          <a:p>
            <a:r>
              <a:rPr lang="en-US" altLang="en-US" b="1" i="1" dirty="0">
                <a:cs typeface="Times New Roman" panose="02020603050405020304" pitchFamily="18" charset="0"/>
              </a:rPr>
              <a:t>2. 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b="1" dirty="0"/>
          </a:p>
        </p:txBody>
      </p:sp>
      <p:pic>
        <p:nvPicPr>
          <p:cNvPr id="19458" name="Picture 2" descr="Hasil gambar untuk SHA">
            <a:extLst>
              <a:ext uri="{FF2B5EF4-FFF2-40B4-BE49-F238E27FC236}">
                <a16:creationId xmlns:a16="http://schemas.microsoft.com/office/drawing/2014/main" id="{2F711D4C-1C61-4E10-8604-F63C38043C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9511" y="432197"/>
            <a:ext cx="3565378" cy="1928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76E7E4C9-CFC6-4E05-9AE9-C6D765DE75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20699432-6126-4332-9625-EAC528A5FE30}" type="slidenum">
              <a:rPr lang="en-GB" altLang="en-US" sz="1400">
                <a:solidFill>
                  <a:schemeClr val="tx2"/>
                </a:solidFill>
                <a:latin typeface="Arial" panose="020B0604020202020204" pitchFamily="34" charset="0"/>
              </a:rPr>
              <a:pPr>
                <a:spcBef>
                  <a:spcPct val="0"/>
                </a:spcBef>
                <a:buFontTx/>
                <a:buNone/>
              </a:pPr>
              <a:t>29</a:t>
            </a:fld>
            <a:endParaRPr lang="en-GB" altLang="en-US" sz="1400">
              <a:solidFill>
                <a:schemeClr val="tx2"/>
              </a:solidFill>
              <a:latin typeface="Arial" panose="020B0604020202020204" pitchFamily="34" charset="0"/>
            </a:endParaRPr>
          </a:p>
        </p:txBody>
      </p:sp>
      <p:sp>
        <p:nvSpPr>
          <p:cNvPr id="5124" name="Rectangle 2">
            <a:extLst>
              <a:ext uri="{FF2B5EF4-FFF2-40B4-BE49-F238E27FC236}">
                <a16:creationId xmlns:a16="http://schemas.microsoft.com/office/drawing/2014/main" id="{8541E2B8-2E0F-4491-8774-014937D376DA}"/>
              </a:ext>
            </a:extLst>
          </p:cNvPr>
          <p:cNvSpPr>
            <a:spLocks noGrp="1" noChangeArrowheads="1"/>
          </p:cNvSpPr>
          <p:nvPr>
            <p:ph type="title"/>
          </p:nvPr>
        </p:nvSpPr>
        <p:spPr>
          <a:xfrm>
            <a:off x="838200" y="136525"/>
            <a:ext cx="10515600" cy="1325563"/>
          </a:xfrm>
        </p:spPr>
        <p:txBody>
          <a:bodyPr/>
          <a:lstStyle/>
          <a:p>
            <a:pPr eaLnBrk="1" hangingPunct="1"/>
            <a:r>
              <a:rPr lang="en-US" altLang="en-US" b="1" i="1" dirty="0">
                <a:cs typeface="Times New Roman" panose="02020603050405020304" pitchFamily="18" charset="0"/>
              </a:rPr>
              <a:t>Secure Hash Algorithm</a:t>
            </a:r>
            <a:r>
              <a:rPr lang="en-US" altLang="en-US" b="1" dirty="0">
                <a:cs typeface="Times New Roman" panose="02020603050405020304" pitchFamily="18" charset="0"/>
              </a:rPr>
              <a:t> (</a:t>
            </a:r>
            <a:r>
              <a:rPr lang="en-US" altLang="en-US" b="1" i="1" dirty="0">
                <a:cs typeface="Times New Roman" panose="02020603050405020304" pitchFamily="18" charset="0"/>
              </a:rPr>
              <a:t>SHA</a:t>
            </a:r>
            <a:r>
              <a:rPr lang="en-US" altLang="en-US" b="1" dirty="0">
                <a:cs typeface="Times New Roman" panose="02020603050405020304" pitchFamily="18" charset="0"/>
              </a:rPr>
              <a:t>)</a:t>
            </a:r>
            <a:endParaRPr lang="en-GB" altLang="en-US" dirty="0">
              <a:cs typeface="Times New Roman" panose="02020603050405020304" pitchFamily="18" charset="0"/>
            </a:endParaRPr>
          </a:p>
        </p:txBody>
      </p:sp>
      <p:sp>
        <p:nvSpPr>
          <p:cNvPr id="5125" name="Rectangle 3">
            <a:extLst>
              <a:ext uri="{FF2B5EF4-FFF2-40B4-BE49-F238E27FC236}">
                <a16:creationId xmlns:a16="http://schemas.microsoft.com/office/drawing/2014/main" id="{8B16B0FA-2BC1-49A6-95CE-B307A8A88A4A}"/>
              </a:ext>
            </a:extLst>
          </p:cNvPr>
          <p:cNvSpPr>
            <a:spLocks noGrp="1" noChangeArrowheads="1"/>
          </p:cNvSpPr>
          <p:nvPr>
            <p:ph type="body" idx="1"/>
          </p:nvPr>
        </p:nvSpPr>
        <p:spPr>
          <a:xfrm>
            <a:off x="838200" y="1574800"/>
            <a:ext cx="10805160" cy="4781549"/>
          </a:xfrm>
        </p:spPr>
        <p:txBody>
          <a:bodyPr>
            <a:normAutofit lnSpcReduction="10000"/>
          </a:bodyPr>
          <a:lstStyle/>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adalah</a:t>
            </a:r>
            <a:r>
              <a:rPr lang="en-US" altLang="en-US" sz="2400" dirty="0">
                <a:cs typeface="Times New Roman" panose="02020603050405020304" pitchFamily="18" charset="0"/>
              </a:rPr>
              <a:t>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a:t>
            </a:r>
            <a:r>
              <a:rPr lang="en-US" altLang="en-US" sz="2400" i="1" dirty="0">
                <a:cs typeface="Times New Roman" panose="02020603050405020304" pitchFamily="18" charset="0"/>
              </a:rPr>
              <a:t>NIST</a:t>
            </a:r>
            <a:r>
              <a:rPr lang="en-US" altLang="en-US" sz="2400" dirty="0">
                <a:cs typeface="Times New Roman" panose="02020603050405020304" pitchFamily="18" charset="0"/>
              </a:rPr>
              <a:t> dan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bersama</a:t>
            </a:r>
            <a:r>
              <a:rPr lang="en-US" altLang="en-US" sz="2400" dirty="0">
                <a:cs typeface="Times New Roman" panose="02020603050405020304" pitchFamily="18" charset="0"/>
              </a:rPr>
              <a:t> </a:t>
            </a:r>
            <a:r>
              <a:rPr lang="en-US" altLang="en-US" sz="2400" i="1" dirty="0">
                <a:cs typeface="Times New Roman" panose="02020603050405020304" pitchFamily="18" charset="0"/>
              </a:rPr>
              <a:t>DSS</a:t>
            </a:r>
            <a:r>
              <a:rPr lang="en-US" altLang="en-US" sz="2400" dirty="0">
                <a:cs typeface="Times New Roman" panose="02020603050405020304" pitchFamily="18" charset="0"/>
              </a:rPr>
              <a:t> (</a:t>
            </a:r>
            <a:r>
              <a:rPr lang="en-US" altLang="en-US" sz="2400" i="1" dirty="0">
                <a:cs typeface="Times New Roman" panose="02020603050405020304" pitchFamily="18" charset="0"/>
              </a:rPr>
              <a:t>Digital Signature Standard</a:t>
            </a:r>
            <a:r>
              <a:rPr lang="en-US" altLang="en-US" sz="2400" dirty="0">
                <a:cs typeface="Times New Roman" panose="02020603050405020304" pitchFamily="18" charset="0"/>
              </a:rPr>
              <a:t>). </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Oleh </a:t>
            </a:r>
            <a:r>
              <a:rPr lang="en-US" altLang="en-US" sz="2400" i="1" dirty="0">
                <a:cs typeface="Times New Roman" panose="02020603050405020304" pitchFamily="18" charset="0"/>
              </a:rPr>
              <a:t>NSA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dinyatakan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sebagai</a:t>
            </a:r>
            <a:r>
              <a:rPr lang="en-US" altLang="en-US" sz="2400" dirty="0">
                <a:cs typeface="Times New Roman" panose="02020603050405020304" pitchFamily="18" charset="0"/>
              </a:rPr>
              <a:t> standard </a:t>
            </a:r>
            <a:r>
              <a:rPr lang="en-US" altLang="en-US" sz="2400" dirty="0" err="1">
                <a:cs typeface="Times New Roman" panose="02020603050405020304" pitchFamily="18" charset="0"/>
              </a:rPr>
              <a:t>fungsi</a:t>
            </a:r>
            <a:r>
              <a:rPr lang="en-US" altLang="en-US" sz="2400" dirty="0">
                <a:cs typeface="Times New Roman" panose="02020603050405020304" pitchFamily="18" charset="0"/>
              </a:rPr>
              <a:t> </a:t>
            </a:r>
            <a:r>
              <a:rPr lang="en-US" altLang="en-US" sz="2400" i="1" dirty="0">
                <a:cs typeface="Times New Roman" panose="02020603050405020304" pitchFamily="18" charset="0"/>
              </a:rPr>
              <a:t>hash</a:t>
            </a:r>
            <a:r>
              <a:rPr lang="en-US" altLang="en-US" sz="2400" dirty="0">
                <a:cs typeface="Times New Roman" panose="02020603050405020304" pitchFamily="18" charset="0"/>
              </a:rPr>
              <a:t> </a:t>
            </a:r>
            <a:r>
              <a:rPr lang="en-US" altLang="en-US" sz="2400" dirty="0" err="1">
                <a:cs typeface="Times New Roman" panose="02020603050405020304" pitchFamily="18" charset="0"/>
              </a:rPr>
              <a:t>satu-arah</a:t>
            </a:r>
            <a:r>
              <a:rPr lang="en-US" altLang="en-US" sz="2400" dirty="0">
                <a:cs typeface="Times New Roman" panose="02020603050405020304" pitchFamily="18" charset="0"/>
              </a:rPr>
              <a:t>. </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didasarkan</a:t>
            </a:r>
            <a:r>
              <a:rPr lang="en-US" altLang="en-US" sz="2400" dirty="0">
                <a:cs typeface="Times New Roman" panose="02020603050405020304" pitchFamily="18" charset="0"/>
              </a:rPr>
              <a:t> pada </a:t>
            </a:r>
            <a:r>
              <a:rPr lang="en-US" altLang="en-US" sz="2400" i="1" dirty="0">
                <a:cs typeface="Times New Roman" panose="02020603050405020304" pitchFamily="18" charset="0"/>
              </a:rPr>
              <a:t>MD4</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dibuat</a:t>
            </a:r>
            <a:r>
              <a:rPr lang="en-US" altLang="en-US" sz="2400" dirty="0">
                <a:cs typeface="Times New Roman" panose="02020603050405020304" pitchFamily="18" charset="0"/>
              </a:rPr>
              <a:t> oleh Ronald L. </a:t>
            </a:r>
            <a:r>
              <a:rPr lang="en-US" altLang="en-US" sz="2400" dirty="0" err="1">
                <a:cs typeface="Times New Roman" panose="02020603050405020304" pitchFamily="18" charset="0"/>
              </a:rPr>
              <a:t>Rivest</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MIT</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i="1"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menerima</a:t>
            </a:r>
            <a:r>
              <a:rPr lang="en-US" altLang="en-US" sz="2400" dirty="0">
                <a:cs typeface="Times New Roman" panose="02020603050405020304" pitchFamily="18" charset="0"/>
              </a:rPr>
              <a:t> </a:t>
            </a:r>
            <a:r>
              <a:rPr lang="en-US" altLang="en-US" sz="2400" dirty="0" err="1">
                <a:cs typeface="Times New Roman" panose="02020603050405020304" pitchFamily="18" charset="0"/>
              </a:rPr>
              <a:t>masukan</a:t>
            </a:r>
            <a:r>
              <a:rPr lang="en-US" altLang="en-US" sz="2400" dirty="0">
                <a:cs typeface="Times New Roman" panose="02020603050405020304" pitchFamily="18" charset="0"/>
              </a:rPr>
              <a:t> </a:t>
            </a:r>
            <a:r>
              <a:rPr lang="en-US" altLang="en-US" sz="2400" dirty="0" err="1">
                <a:cs typeface="Times New Roman" panose="02020603050405020304" pitchFamily="18" charset="0"/>
              </a:rPr>
              <a:t>berukuran</a:t>
            </a:r>
            <a:r>
              <a:rPr lang="en-US" altLang="en-US" sz="2400" dirty="0">
                <a:cs typeface="Times New Roman" panose="02020603050405020304" pitchFamily="18" charset="0"/>
              </a:rPr>
              <a:t> </a:t>
            </a:r>
            <a:r>
              <a:rPr lang="en-US" altLang="en-US" sz="2400" dirty="0" err="1">
                <a:cs typeface="Times New Roman" panose="02020603050405020304" pitchFamily="18" charset="0"/>
              </a:rPr>
              <a:t>maksimum</a:t>
            </a:r>
            <a:r>
              <a:rPr lang="en-US" altLang="en-US" sz="2400" dirty="0">
                <a:cs typeface="Times New Roman" panose="02020603050405020304" pitchFamily="18" charset="0"/>
              </a:rPr>
              <a:t> 2</a:t>
            </a:r>
            <a:r>
              <a:rPr lang="en-US" altLang="en-US" sz="2400" baseline="30000" dirty="0">
                <a:cs typeface="Times New Roman" panose="02020603050405020304" pitchFamily="18" charset="0"/>
              </a:rPr>
              <a:t>64</a:t>
            </a:r>
            <a:r>
              <a:rPr lang="en-US" altLang="en-US" sz="2400" dirty="0">
                <a:cs typeface="Times New Roman" panose="02020603050405020304" pitchFamily="18" charset="0"/>
              </a:rPr>
              <a:t> bit (2.147.483.648 </a:t>
            </a:r>
            <a:r>
              <a:rPr lang="en-US" altLang="en-US" sz="2400" i="1" dirty="0">
                <a:cs typeface="Times New Roman" panose="02020603050405020304" pitchFamily="18" charset="0"/>
              </a:rPr>
              <a:t>gigabyte</a:t>
            </a:r>
            <a:r>
              <a:rPr lang="en-US" altLang="en-US" sz="2400" dirty="0">
                <a:cs typeface="Times New Roman" panose="02020603050405020304" pitchFamily="18" charset="0"/>
              </a:rPr>
              <a:t>) dan </a:t>
            </a:r>
            <a:r>
              <a:rPr lang="en-US" altLang="en-US" sz="2400" dirty="0" err="1">
                <a:cs typeface="Times New Roman" panose="02020603050405020304" pitchFamily="18" charset="0"/>
              </a:rPr>
              <a:t>menghasilkan</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panjangnya</a:t>
            </a:r>
            <a:r>
              <a:rPr lang="en-US" altLang="en-US" sz="2400" dirty="0">
                <a:cs typeface="Times New Roman" panose="02020603050405020304" pitchFamily="18" charset="0"/>
              </a:rPr>
              <a:t> 160 bit.</a:t>
            </a:r>
          </a:p>
          <a:p>
            <a:pPr eaLnBrk="1" hangingPunct="1">
              <a:lnSpc>
                <a:spcPct val="90000"/>
              </a:lnSpc>
            </a:pPr>
            <a:endParaRPr lang="en-US" altLang="en-US" sz="2400" i="1" dirty="0">
              <a:cs typeface="Times New Roman" panose="02020603050405020304" pitchFamily="18" charset="0"/>
            </a:endParaRPr>
          </a:p>
          <a:p>
            <a:pPr eaLnBrk="1" hangingPunct="1">
              <a:lnSpc>
                <a:spcPct val="90000"/>
              </a:lnSpc>
            </a:pPr>
            <a:r>
              <a:rPr lang="en-US" altLang="en-US" sz="2400" i="1" dirty="0">
                <a:cs typeface="Times New Roman" panose="02020603050405020304" pitchFamily="18" charset="0"/>
              </a:rPr>
              <a:t>Message digest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SHA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panjang</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message digest</a:t>
            </a:r>
            <a:r>
              <a:rPr lang="en-US" altLang="en-US" sz="2400" dirty="0">
                <a:cs typeface="Times New Roman" panose="02020603050405020304" pitchFamily="18" charset="0"/>
              </a:rPr>
              <a:t> yang </a:t>
            </a:r>
            <a:r>
              <a:rPr lang="en-US" altLang="en-US" sz="2400" dirty="0" err="1">
                <a:cs typeface="Times New Roman" panose="02020603050405020304" pitchFamily="18" charset="0"/>
              </a:rPr>
              <a:t>dihasilkan</a:t>
            </a:r>
            <a:r>
              <a:rPr lang="en-US" altLang="en-US" sz="2400" dirty="0">
                <a:cs typeface="Times New Roman" panose="02020603050405020304" pitchFamily="18" charset="0"/>
              </a:rPr>
              <a:t> oleh </a:t>
            </a:r>
            <a:r>
              <a:rPr lang="en-US" altLang="en-US" sz="2400" i="1" dirty="0">
                <a:cs typeface="Times New Roman" panose="02020603050405020304" pitchFamily="18" charset="0"/>
              </a:rPr>
              <a:t>MD5 </a:t>
            </a:r>
            <a:r>
              <a:rPr lang="en-US" altLang="en-US" sz="2400" dirty="0">
                <a:cs typeface="Times New Roman" panose="02020603050405020304" pitchFamily="18" charset="0"/>
              </a:rPr>
              <a:t>(128 bit).</a:t>
            </a:r>
            <a:endParaRPr lang="en-GB"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5C6B9518-7DA0-45E3-8158-E242138747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F0560B2-198D-4A82-B27D-7A05A7ADB087}" type="slidenum">
              <a:rPr lang="en-GB" altLang="en-US" sz="1400">
                <a:latin typeface="Times New Roman" panose="02020603050405020304" pitchFamily="18" charset="0"/>
              </a:rPr>
              <a:pPr>
                <a:spcBef>
                  <a:spcPct val="0"/>
                </a:spcBef>
                <a:buSzTx/>
                <a:buFontTx/>
                <a:buNone/>
              </a:pPr>
              <a:t>3</a:t>
            </a:fld>
            <a:endParaRPr lang="en-GB" altLang="en-US" sz="1400">
              <a:latin typeface="Times New Roman" panose="02020603050405020304" pitchFamily="18" charset="0"/>
            </a:endParaRPr>
          </a:p>
        </p:txBody>
      </p:sp>
      <p:sp>
        <p:nvSpPr>
          <p:cNvPr id="5124" name="Rectangle 2">
            <a:extLst>
              <a:ext uri="{FF2B5EF4-FFF2-40B4-BE49-F238E27FC236}">
                <a16:creationId xmlns:a16="http://schemas.microsoft.com/office/drawing/2014/main" id="{72D9D94A-9DB9-49DD-95AD-49A1809B8F65}"/>
              </a:ext>
            </a:extLst>
          </p:cNvPr>
          <p:cNvSpPr>
            <a:spLocks noGrp="1" noChangeArrowheads="1"/>
          </p:cNvSpPr>
          <p:nvPr>
            <p:ph type="title"/>
          </p:nvPr>
        </p:nvSpPr>
        <p:spPr>
          <a:xfrm>
            <a:off x="1186069" y="736600"/>
            <a:ext cx="7772400" cy="831850"/>
          </a:xfrm>
        </p:spPr>
        <p:txBody>
          <a:bodyPr/>
          <a:lstStyle/>
          <a:p>
            <a:pPr algn="l" eaLnBrk="1" hangingPunct="1"/>
            <a:r>
              <a:rPr lang="en-US" altLang="en-US" b="1" dirty="0" err="1"/>
              <a:t>Pendahuluan</a:t>
            </a:r>
            <a:endParaRPr lang="en-GB" altLang="en-US" b="1" dirty="0"/>
          </a:p>
        </p:txBody>
      </p:sp>
      <p:sp>
        <p:nvSpPr>
          <p:cNvPr id="5125" name="Rectangle 3">
            <a:extLst>
              <a:ext uri="{FF2B5EF4-FFF2-40B4-BE49-F238E27FC236}">
                <a16:creationId xmlns:a16="http://schemas.microsoft.com/office/drawing/2014/main" id="{5B8D2657-BF0C-4CD4-9BDA-3C605389201A}"/>
              </a:ext>
            </a:extLst>
          </p:cNvPr>
          <p:cNvSpPr>
            <a:spLocks noGrp="1" noChangeArrowheads="1"/>
          </p:cNvSpPr>
          <p:nvPr>
            <p:ph type="body" idx="1"/>
          </p:nvPr>
        </p:nvSpPr>
        <p:spPr>
          <a:xfrm>
            <a:off x="1113183" y="1828800"/>
            <a:ext cx="10028582" cy="4267200"/>
          </a:xfrm>
        </p:spPr>
        <p:txBody>
          <a:bodyPr>
            <a:normAutofit/>
          </a:bodyPr>
          <a:lstStyle/>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fungsi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hash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satu-arah</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dibuat</a:t>
            </a:r>
            <a:r>
              <a:rPr lang="en-US" altLang="en-US" dirty="0">
                <a:solidFill>
                  <a:srgbClr val="030305"/>
                </a:solidFill>
                <a:cs typeface="Times New Roman" panose="02020603050405020304" pitchFamily="18" charset="0"/>
              </a:rPr>
              <a:t> oleh Ron </a:t>
            </a:r>
            <a:r>
              <a:rPr lang="en-US" altLang="en-US" dirty="0" err="1">
                <a:solidFill>
                  <a:srgbClr val="030305"/>
                </a:solidFill>
                <a:cs typeface="Times New Roman" panose="02020603050405020304" pitchFamily="18" charset="0"/>
              </a:rPr>
              <a:t>Rivest</a:t>
            </a:r>
            <a:r>
              <a:rPr lang="en-US" altLang="en-US" dirty="0">
                <a:solidFill>
                  <a:srgbClr val="030305"/>
                </a:solidFill>
                <a:cs typeface="Times New Roman" panose="02020603050405020304" pitchFamily="18" charset="0"/>
              </a:rPr>
              <a:t>. </a:t>
            </a:r>
          </a:p>
          <a:p>
            <a:pPr eaLnBrk="1" hangingPunct="1"/>
            <a:endParaRPr lang="en-US" altLang="en-US" dirty="0">
              <a:solidFill>
                <a:srgbClr val="030305"/>
              </a:solidFill>
              <a:cs typeface="Times New Roman" panose="02020603050405020304" pitchFamily="18" charset="0"/>
            </a:endParaRPr>
          </a:p>
          <a:p>
            <a:pPr eaLnBrk="1" hangingPunct="1"/>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merupakan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perbaikan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dari</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setelah</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MD4</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ditemukan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kolisinya</a:t>
            </a:r>
            <a:r>
              <a:rPr lang="en-US" altLang="en-US" dirty="0">
                <a:solidFill>
                  <a:srgbClr val="030305"/>
                </a:solidFill>
                <a:cs typeface="Times New Roman" panose="02020603050405020304" pitchFamily="18" charset="0"/>
              </a:rPr>
              <a:t>.</a:t>
            </a:r>
          </a:p>
          <a:p>
            <a:pPr eaLnBrk="1" hangingPunct="1"/>
            <a:endParaRPr lang="en-US" altLang="en-US" dirty="0">
              <a:solidFill>
                <a:srgbClr val="030305"/>
              </a:solidFill>
              <a:cs typeface="Times New Roman" panose="02020603050405020304" pitchFamily="18" charset="0"/>
            </a:endParaRPr>
          </a:p>
          <a:p>
            <a:pPr eaLnBrk="1" hangingPunct="1"/>
            <a:r>
              <a:rPr lang="en-US" altLang="en-US" dirty="0" err="1">
                <a:solidFill>
                  <a:srgbClr val="030305"/>
                </a:solidFill>
                <a:cs typeface="Times New Roman" panose="02020603050405020304" pitchFamily="18" charset="0"/>
              </a:rPr>
              <a:t>Algoritma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menerima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masukan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berupa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pesan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ukuran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sembarang</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menghasilkan</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message digest</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128 bit. </a:t>
            </a:r>
            <a:endParaRPr lang="en-GB" altLang="en-US" dirty="0">
              <a:solidFill>
                <a:srgbClr val="03030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1800BB1E-4BD2-4D41-BA1A-6789C0EC51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150AEF16-93E1-429C-BB9F-C0AEB38ECA49}" type="slidenum">
              <a:rPr lang="en-GB" altLang="en-US" sz="1400">
                <a:solidFill>
                  <a:schemeClr val="tx2"/>
                </a:solidFill>
                <a:latin typeface="Arial" panose="020B0604020202020204" pitchFamily="34" charset="0"/>
              </a:rPr>
              <a:pPr>
                <a:spcBef>
                  <a:spcPct val="0"/>
                </a:spcBef>
                <a:buFontTx/>
                <a:buNone/>
              </a:pPr>
              <a:t>30</a:t>
            </a:fld>
            <a:endParaRPr lang="en-GB" altLang="en-US" sz="1400">
              <a:solidFill>
                <a:schemeClr val="tx2"/>
              </a:solidFill>
              <a:latin typeface="Arial" panose="020B0604020202020204" pitchFamily="34" charset="0"/>
            </a:endParaRPr>
          </a:p>
        </p:txBody>
      </p:sp>
      <p:sp>
        <p:nvSpPr>
          <p:cNvPr id="6148" name="Rectangle 3">
            <a:extLst>
              <a:ext uri="{FF2B5EF4-FFF2-40B4-BE49-F238E27FC236}">
                <a16:creationId xmlns:a16="http://schemas.microsoft.com/office/drawing/2014/main" id="{1D50C29C-8950-4496-9AF0-D5C55A2C92D3}"/>
              </a:ext>
            </a:extLst>
          </p:cNvPr>
          <p:cNvSpPr>
            <a:spLocks noGrp="1" noChangeArrowheads="1"/>
          </p:cNvSpPr>
          <p:nvPr>
            <p:ph type="body" idx="1"/>
          </p:nvPr>
        </p:nvSpPr>
        <p:spPr>
          <a:xfrm>
            <a:off x="838200" y="516836"/>
            <a:ext cx="10515600" cy="6003234"/>
          </a:xfrm>
        </p:spPr>
        <p:txBody>
          <a:bodyPr>
            <a:normAutofit fontScale="92500" lnSpcReduction="10000"/>
          </a:bodyPr>
          <a:lstStyle/>
          <a:p>
            <a:pPr eaLnBrk="1" hangingPunct="1"/>
            <a:r>
              <a:rPr lang="en-US" altLang="en-US" dirty="0" err="1"/>
              <a:t>Sebutan</a:t>
            </a:r>
            <a:r>
              <a:rPr lang="en-US" altLang="en-US" i="1" dirty="0"/>
              <a:t> SHA</a:t>
            </a:r>
            <a:r>
              <a:rPr lang="en-US" altLang="en-US" dirty="0"/>
              <a:t> </a:t>
            </a:r>
            <a:r>
              <a:rPr lang="en-US" altLang="en-US" dirty="0" err="1"/>
              <a:t>mengacu</a:t>
            </a:r>
            <a:r>
              <a:rPr lang="en-US" altLang="en-US" dirty="0"/>
              <a:t> pada </a:t>
            </a:r>
            <a:r>
              <a:rPr lang="en-US" altLang="en-US" dirty="0" err="1"/>
              <a:t>keluarga</a:t>
            </a:r>
            <a:r>
              <a:rPr lang="en-US" altLang="en-US" dirty="0"/>
              <a:t> </a:t>
            </a:r>
            <a:r>
              <a:rPr lang="en-US" altLang="en-US" dirty="0" err="1"/>
              <a:t>fungsi</a:t>
            </a:r>
            <a:r>
              <a:rPr lang="en-US" altLang="en-US" dirty="0"/>
              <a:t> </a:t>
            </a:r>
            <a:r>
              <a:rPr lang="en-US" altLang="en-US" i="1" dirty="0"/>
              <a:t>hash</a:t>
            </a:r>
            <a:r>
              <a:rPr lang="en-US" altLang="en-US" dirty="0"/>
              <a:t> </a:t>
            </a:r>
            <a:r>
              <a:rPr lang="en-US" altLang="en-US" dirty="0" err="1"/>
              <a:t>satu-arah</a:t>
            </a:r>
            <a:r>
              <a:rPr lang="en-US" altLang="en-US" dirty="0"/>
              <a:t> SHA. </a:t>
            </a:r>
          </a:p>
          <a:p>
            <a:pPr eaLnBrk="1" hangingPunct="1"/>
            <a:r>
              <a:rPr lang="en-US" altLang="en-US" dirty="0" err="1"/>
              <a:t>Enam</a:t>
            </a:r>
            <a:r>
              <a:rPr lang="en-US" altLang="en-US" dirty="0"/>
              <a:t> </a:t>
            </a:r>
            <a:r>
              <a:rPr lang="en-US" altLang="en-US" dirty="0" err="1"/>
              <a:t>varian</a:t>
            </a:r>
            <a:r>
              <a:rPr lang="en-US" altLang="en-US" dirty="0"/>
              <a:t> </a:t>
            </a:r>
            <a:r>
              <a:rPr lang="en-US" altLang="en-US" i="1" dirty="0"/>
              <a:t>SHA</a:t>
            </a:r>
            <a:r>
              <a:rPr lang="en-US" altLang="en-US" dirty="0"/>
              <a:t>: </a:t>
            </a:r>
          </a:p>
          <a:p>
            <a:pPr marL="0" indent="0" eaLnBrk="1" hangingPunct="1">
              <a:buNone/>
            </a:pPr>
            <a:r>
              <a:rPr lang="en-US" altLang="en-US" dirty="0"/>
              <a:t>	- SHA-0</a:t>
            </a:r>
          </a:p>
          <a:p>
            <a:pPr marL="0" indent="0" eaLnBrk="1" hangingPunct="1">
              <a:buNone/>
            </a:pPr>
            <a:r>
              <a:rPr lang="en-US" altLang="en-US" dirty="0"/>
              <a:t>	- SHA-1</a:t>
            </a:r>
          </a:p>
          <a:p>
            <a:pPr marL="0" indent="0" eaLnBrk="1" hangingPunct="1">
              <a:buNone/>
            </a:pPr>
            <a:r>
              <a:rPr lang="en-US" altLang="en-US" dirty="0"/>
              <a:t>	- SHA-224</a:t>
            </a:r>
          </a:p>
          <a:p>
            <a:pPr marL="0" indent="0" eaLnBrk="1" hangingPunct="1">
              <a:buNone/>
            </a:pPr>
            <a:r>
              <a:rPr lang="en-US" altLang="en-US" dirty="0"/>
              <a:t>	- SHA-256</a:t>
            </a:r>
          </a:p>
          <a:p>
            <a:pPr marL="0" indent="0" eaLnBrk="1" hangingPunct="1">
              <a:buNone/>
            </a:pPr>
            <a:r>
              <a:rPr lang="en-US" altLang="en-US" dirty="0"/>
              <a:t>	- SHA-384</a:t>
            </a:r>
          </a:p>
          <a:p>
            <a:pPr marL="0" indent="0" eaLnBrk="1" hangingPunct="1">
              <a:buNone/>
            </a:pPr>
            <a:r>
              <a:rPr lang="en-US" altLang="en-US" dirty="0"/>
              <a:t>	- SHA-512</a:t>
            </a:r>
          </a:p>
          <a:p>
            <a:pPr marL="0" indent="0" eaLnBrk="1" hangingPunct="1">
              <a:buNone/>
            </a:pPr>
            <a:r>
              <a:rPr lang="en-US" altLang="en-US" dirty="0"/>
              <a:t>	 </a:t>
            </a:r>
          </a:p>
          <a:p>
            <a:pPr eaLnBrk="1" hangingPunct="1"/>
            <a:r>
              <a:rPr lang="en-US" altLang="en-US" dirty="0"/>
              <a:t>SHA-0 </a:t>
            </a:r>
            <a:r>
              <a:rPr lang="en-US" altLang="en-US" dirty="0" err="1"/>
              <a:t>sering</a:t>
            </a:r>
            <a:r>
              <a:rPr lang="en-US" altLang="en-US" dirty="0"/>
              <a:t> </a:t>
            </a:r>
            <a:r>
              <a:rPr lang="en-US" altLang="en-US" dirty="0" err="1"/>
              <a:t>diacu</a:t>
            </a:r>
            <a:r>
              <a:rPr lang="en-US" altLang="en-US" dirty="0"/>
              <a:t> </a:t>
            </a:r>
            <a:r>
              <a:rPr lang="en-US" altLang="en-US" dirty="0" err="1"/>
              <a:t>sebagai</a:t>
            </a:r>
            <a:r>
              <a:rPr lang="en-US" altLang="en-US" dirty="0"/>
              <a:t> </a:t>
            </a:r>
            <a:r>
              <a:rPr lang="en-US" altLang="en-US" i="1" dirty="0"/>
              <a:t>SHA</a:t>
            </a:r>
            <a:r>
              <a:rPr lang="en-US" altLang="en-US" dirty="0"/>
              <a:t> </a:t>
            </a:r>
            <a:r>
              <a:rPr lang="en-US" altLang="en-US" dirty="0" err="1"/>
              <a:t>saja</a:t>
            </a:r>
            <a:endParaRPr lang="en-US" altLang="en-US" dirty="0"/>
          </a:p>
          <a:p>
            <a:pPr eaLnBrk="1" hangingPunct="1"/>
            <a:r>
              <a:rPr lang="en-US" altLang="en-US" dirty="0"/>
              <a:t>Yang </a:t>
            </a:r>
            <a:r>
              <a:rPr lang="en-US" altLang="en-US" dirty="0" err="1"/>
              <a:t>akan</a:t>
            </a:r>
            <a:r>
              <a:rPr lang="en-US" altLang="en-US" dirty="0"/>
              <a:t> </a:t>
            </a:r>
            <a:r>
              <a:rPr lang="en-US" altLang="en-US" dirty="0" err="1"/>
              <a:t>dibahas</a:t>
            </a:r>
            <a:r>
              <a:rPr lang="en-US" altLang="en-US" dirty="0"/>
              <a:t>: SHA-1</a:t>
            </a:r>
          </a:p>
          <a:p>
            <a:r>
              <a:rPr lang="en-US" dirty="0" err="1"/>
              <a:t>Detil</a:t>
            </a:r>
            <a:r>
              <a:rPr lang="en-US" dirty="0"/>
              <a:t> </a:t>
            </a:r>
            <a:r>
              <a:rPr lang="en-US" dirty="0" err="1"/>
              <a:t>algoritma</a:t>
            </a:r>
            <a:r>
              <a:rPr lang="en-US" dirty="0"/>
              <a:t> SHA-1 </a:t>
            </a:r>
            <a:r>
              <a:rPr lang="en-US" dirty="0" err="1"/>
              <a:t>dapat</a:t>
            </a:r>
            <a:r>
              <a:rPr lang="en-US" dirty="0"/>
              <a:t> </a:t>
            </a:r>
            <a:r>
              <a:rPr lang="en-US" dirty="0" err="1"/>
              <a:t>dibaca</a:t>
            </a:r>
            <a:r>
              <a:rPr lang="en-US" dirty="0"/>
              <a:t> di </a:t>
            </a:r>
            <a:r>
              <a:rPr lang="en-US" dirty="0" err="1"/>
              <a:t>dalam</a:t>
            </a:r>
            <a:r>
              <a:rPr lang="en-US" dirty="0"/>
              <a:t> </a:t>
            </a:r>
            <a:r>
              <a:rPr lang="en-US" dirty="0" err="1"/>
              <a:t>dokumen</a:t>
            </a:r>
            <a:r>
              <a:rPr lang="en-US" dirty="0"/>
              <a:t> RFC 3174     (</a:t>
            </a:r>
            <a:r>
              <a:rPr lang="en-US" u="sng" dirty="0">
                <a:hlinkClick r:id="rId4"/>
              </a:rPr>
              <a:t>http://www.faqs.org/rfcs/rfc3174.html</a:t>
            </a:r>
            <a:r>
              <a:rPr lang="en-US" dirty="0"/>
              <a:t>)  </a:t>
            </a:r>
          </a:p>
          <a:p>
            <a:pPr eaLnBrk="1" hangingPunct="1"/>
            <a:endParaRPr lang="en-US" altLang="en-US" dirty="0"/>
          </a:p>
          <a:p>
            <a:pPr eaLnBrk="1" hangingPunct="1"/>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6215C-9C23-42FB-89FC-0AA52AA6E9E1}"/>
              </a:ext>
            </a:extLst>
          </p:cNvPr>
          <p:cNvPicPr>
            <a:picLocks noChangeAspect="1"/>
          </p:cNvPicPr>
          <p:nvPr/>
        </p:nvPicPr>
        <p:blipFill>
          <a:blip r:embed="rId2"/>
          <a:stretch>
            <a:fillRect/>
          </a:stretch>
        </p:blipFill>
        <p:spPr>
          <a:xfrm>
            <a:off x="776149" y="766970"/>
            <a:ext cx="10639702" cy="5494682"/>
          </a:xfrm>
          <a:prstGeom prst="rect">
            <a:avLst/>
          </a:prstGeom>
        </p:spPr>
      </p:pic>
      <p:sp>
        <p:nvSpPr>
          <p:cNvPr id="4" name="Slide Number Placeholder 3">
            <a:extLst>
              <a:ext uri="{FF2B5EF4-FFF2-40B4-BE49-F238E27FC236}">
                <a16:creationId xmlns:a16="http://schemas.microsoft.com/office/drawing/2014/main" id="{188F22ED-F22D-8180-7E56-8D405C8A2988}"/>
              </a:ext>
            </a:extLst>
          </p:cNvPr>
          <p:cNvSpPr>
            <a:spLocks noGrp="1"/>
          </p:cNvSpPr>
          <p:nvPr>
            <p:ph type="sldNum" sz="quarter" idx="12"/>
          </p:nvPr>
        </p:nvSpPr>
        <p:spPr/>
        <p:txBody>
          <a:bodyPr/>
          <a:lstStyle/>
          <a:p>
            <a:fld id="{345A03E5-24FE-4ADA-BBDF-5347EA54DF86}" type="slidenum">
              <a:rPr lang="en-US" smtClean="0"/>
              <a:t>31</a:t>
            </a:fld>
            <a:endParaRPr lang="en-US"/>
          </a:p>
        </p:txBody>
      </p:sp>
    </p:spTree>
    <p:extLst>
      <p:ext uri="{BB962C8B-B14F-4D97-AF65-F5344CB8AC3E}">
        <p14:creationId xmlns:p14="http://schemas.microsoft.com/office/powerpoint/2010/main" val="142191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22073F97-92B7-4285-A3D8-4320E7A227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90EE5F16-9854-4265-9D91-664A5A98B274}" type="slidenum">
              <a:rPr lang="en-GB" altLang="en-US" sz="1400">
                <a:solidFill>
                  <a:schemeClr val="tx2"/>
                </a:solidFill>
                <a:latin typeface="Arial" panose="020B0604020202020204" pitchFamily="34" charset="0"/>
              </a:rPr>
              <a:pPr>
                <a:spcBef>
                  <a:spcPct val="0"/>
                </a:spcBef>
                <a:buFontTx/>
                <a:buNone/>
              </a:pPr>
              <a:t>32</a:t>
            </a:fld>
            <a:endParaRPr lang="en-GB" altLang="en-US" sz="1400">
              <a:solidFill>
                <a:schemeClr val="tx2"/>
              </a:solidFill>
              <a:latin typeface="Arial" panose="020B0604020202020204" pitchFamily="34" charset="0"/>
            </a:endParaRPr>
          </a:p>
        </p:txBody>
      </p:sp>
      <p:sp>
        <p:nvSpPr>
          <p:cNvPr id="8196" name="Rectangle 5">
            <a:extLst>
              <a:ext uri="{FF2B5EF4-FFF2-40B4-BE49-F238E27FC236}">
                <a16:creationId xmlns:a16="http://schemas.microsoft.com/office/drawing/2014/main" id="{8291469D-6CE2-4BCA-AC84-60469FE25CE2}"/>
              </a:ext>
            </a:extLst>
          </p:cNvPr>
          <p:cNvSpPr>
            <a:spLocks noChangeArrowheads="1"/>
          </p:cNvSpPr>
          <p:nvPr/>
        </p:nvSpPr>
        <p:spPr bwMode="auto">
          <a:xfrm>
            <a:off x="3352800" y="17827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sp>
        <p:nvSpPr>
          <p:cNvPr id="8197" name="Rectangle 6">
            <a:extLst>
              <a:ext uri="{FF2B5EF4-FFF2-40B4-BE49-F238E27FC236}">
                <a16:creationId xmlns:a16="http://schemas.microsoft.com/office/drawing/2014/main" id="{AB5F6164-49AF-4FE1-9697-09ECF8CFD1B9}"/>
              </a:ext>
            </a:extLst>
          </p:cNvPr>
          <p:cNvSpPr>
            <a:spLocks noGrp="1" noChangeArrowheads="1"/>
          </p:cNvSpPr>
          <p:nvPr>
            <p:ph type="title"/>
          </p:nvPr>
        </p:nvSpPr>
        <p:spPr>
          <a:xfrm>
            <a:off x="838200" y="365126"/>
            <a:ext cx="10515600" cy="648666"/>
          </a:xfrm>
          <a:noFill/>
        </p:spPr>
        <p:txBody>
          <a:bodyPr/>
          <a:lstStyle/>
          <a:p>
            <a:pPr eaLnBrk="1" hangingPunct="1"/>
            <a:r>
              <a:rPr lang="en-US" altLang="en-US" sz="2800" b="1" dirty="0" err="1">
                <a:cs typeface="Times New Roman" panose="02020603050405020304" pitchFamily="18" charset="0"/>
              </a:rPr>
              <a:t>Gambaran</a:t>
            </a:r>
            <a:r>
              <a:rPr lang="en-US" altLang="en-US" sz="2800" b="1" dirty="0">
                <a:cs typeface="Times New Roman" panose="02020603050405020304" pitchFamily="18" charset="0"/>
              </a:rPr>
              <a:t> </a:t>
            </a:r>
            <a:r>
              <a:rPr lang="en-US" altLang="en-US" sz="2800" b="1" dirty="0" err="1">
                <a:cs typeface="Times New Roman" panose="02020603050405020304" pitchFamily="18" charset="0"/>
              </a:rPr>
              <a:t>Umum</a:t>
            </a:r>
            <a:r>
              <a:rPr lang="en-US" altLang="en-US" sz="2800" b="1" dirty="0">
                <a:cs typeface="Times New Roman" panose="02020603050405020304" pitchFamily="18" charset="0"/>
              </a:rPr>
              <a:t> </a:t>
            </a:r>
            <a:r>
              <a:rPr lang="en-US" altLang="en-US" sz="2800" b="1" i="1" dirty="0">
                <a:cs typeface="Times New Roman" panose="02020603050405020304" pitchFamily="18" charset="0"/>
              </a:rPr>
              <a:t>SHA-1</a:t>
            </a:r>
          </a:p>
        </p:txBody>
      </p:sp>
      <p:pic>
        <p:nvPicPr>
          <p:cNvPr id="8198" name="Picture 1">
            <a:extLst>
              <a:ext uri="{FF2B5EF4-FFF2-40B4-BE49-F238E27FC236}">
                <a16:creationId xmlns:a16="http://schemas.microsoft.com/office/drawing/2014/main" id="{416FCACA-B553-4A38-942C-CB792DE49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6770" y="1013792"/>
            <a:ext cx="8785430" cy="524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33</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normAutofit/>
          </a:bodyPr>
          <a:lstStyle/>
          <a:p>
            <a:pPr marL="0" indent="0" eaLnBrk="1" hangingPunct="1">
              <a:buNone/>
              <a:defRPr/>
            </a:pPr>
            <a:r>
              <a:rPr lang="en-US" b="1" dirty="0">
                <a:solidFill>
                  <a:srgbClr val="030305"/>
                </a:solidFill>
                <a:cs typeface="Times New Roman" pitchFamily="18" charset="0"/>
              </a:rPr>
              <a:t>Langkah-</a:t>
            </a:r>
            <a:r>
              <a:rPr lang="en-US" b="1" dirty="0" err="1">
                <a:solidFill>
                  <a:srgbClr val="030305"/>
                </a:solidFill>
                <a:cs typeface="Times New Roman" pitchFamily="18" charset="0"/>
              </a:rPr>
              <a:t>langkah</a:t>
            </a:r>
            <a:r>
              <a:rPr lang="en-US" b="1" dirty="0">
                <a:solidFill>
                  <a:srgbClr val="030305"/>
                </a:solidFill>
                <a:cs typeface="Times New Roman" pitchFamily="18" charset="0"/>
              </a:rPr>
              <a:t> </a:t>
            </a:r>
            <a:r>
              <a:rPr lang="en-US" b="1" dirty="0" err="1">
                <a:solidFill>
                  <a:srgbClr val="030305"/>
                </a:solidFill>
                <a:cs typeface="Times New Roman" pitchFamily="18" charset="0"/>
              </a:rPr>
              <a:t>pembuatan</a:t>
            </a:r>
            <a:r>
              <a:rPr lang="en-US" b="1" dirty="0">
                <a:solidFill>
                  <a:srgbClr val="030305"/>
                </a:solidFill>
                <a:cs typeface="Times New Roman" pitchFamily="18" charset="0"/>
              </a:rPr>
              <a:t> </a:t>
            </a:r>
            <a:r>
              <a:rPr lang="en-US" b="1" i="1" dirty="0">
                <a:solidFill>
                  <a:srgbClr val="030305"/>
                </a:solidFill>
                <a:cs typeface="Times New Roman" pitchFamily="18" charset="0"/>
              </a:rPr>
              <a:t>message digest</a:t>
            </a:r>
            <a:r>
              <a:rPr lang="en-US" b="1" dirty="0">
                <a:solidFill>
                  <a:srgbClr val="030305"/>
                </a:solidFill>
                <a:cs typeface="Times New Roman" pitchFamily="18" charset="0"/>
              </a:rPr>
              <a:t> </a:t>
            </a:r>
            <a:r>
              <a:rPr lang="en-US" b="1" dirty="0" err="1">
                <a:solidFill>
                  <a:srgbClr val="030305"/>
                </a:solidFill>
                <a:cs typeface="Times New Roman" pitchFamily="18" charset="0"/>
              </a:rPr>
              <a:t>dengan</a:t>
            </a:r>
            <a:r>
              <a:rPr lang="en-US" b="1" dirty="0">
                <a:solidFill>
                  <a:srgbClr val="030305"/>
                </a:solidFill>
                <a:cs typeface="Times New Roman" pitchFamily="18" charset="0"/>
              </a:rPr>
              <a:t> SHA-1</a:t>
            </a:r>
          </a:p>
          <a:p>
            <a:pPr marL="0" indent="0" eaLnBrk="1" hangingPunct="1">
              <a:buNone/>
              <a:defRPr/>
            </a:pPr>
            <a:endParaRPr lang="en-US" b="1" dirty="0">
              <a:solidFill>
                <a:srgbClr val="030305"/>
              </a:solidFill>
              <a:cs typeface="Times New Roman" pitchFamily="18" charset="0"/>
            </a:endParaRPr>
          </a:p>
          <a:p>
            <a:pPr>
              <a:defRPr/>
            </a:pPr>
            <a:r>
              <a:rPr lang="en-US" sz="2400" dirty="0" err="1">
                <a:solidFill>
                  <a:srgbClr val="030305"/>
                </a:solidFill>
                <a:cs typeface="Times New Roman" pitchFamily="18" charset="0"/>
              </a:rPr>
              <a:t>Secara</a:t>
            </a:r>
            <a:r>
              <a:rPr lang="en-US" sz="2400" dirty="0">
                <a:solidFill>
                  <a:srgbClr val="030305"/>
                </a:solidFill>
                <a:cs typeface="Times New Roman" pitchFamily="18" charset="0"/>
              </a:rPr>
              <a:t> </a:t>
            </a:r>
            <a:r>
              <a:rPr lang="en-US" sz="2400" dirty="0" err="1">
                <a:solidFill>
                  <a:srgbClr val="030305"/>
                </a:solidFill>
                <a:cs typeface="Times New Roman" pitchFamily="18" charset="0"/>
              </a:rPr>
              <a:t>umum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mirip</a:t>
            </a:r>
            <a:r>
              <a:rPr lang="en-US" sz="2400" dirty="0">
                <a:solidFill>
                  <a:srgbClr val="030305"/>
                </a:solidFill>
                <a:cs typeface="Times New Roman" pitchFamily="18" charset="0"/>
              </a:rPr>
              <a:t> </a:t>
            </a:r>
            <a:r>
              <a:rPr lang="en-US" sz="2400" dirty="0" err="1">
                <a:solidFill>
                  <a:srgbClr val="030305"/>
                </a:solidFill>
                <a:cs typeface="Times New Roman" pitchFamily="18" charset="0"/>
              </a:rPr>
              <a:t>dengan</a:t>
            </a:r>
            <a:r>
              <a:rPr lang="en-US" sz="2400" dirty="0">
                <a:solidFill>
                  <a:srgbClr val="030305"/>
                </a:solidFill>
                <a:cs typeface="Times New Roman" pitchFamily="18" charset="0"/>
              </a:rPr>
              <a:t> MD5, </a:t>
            </a:r>
            <a:r>
              <a:rPr lang="en-US" sz="2400" dirty="0" err="1">
                <a:solidFill>
                  <a:srgbClr val="030305"/>
                </a:solidFill>
                <a:cs typeface="Times New Roman" pitchFamily="18" charset="0"/>
              </a:rPr>
              <a:t>hanya</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berbeda</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jumlah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variabel</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(5 </a:t>
            </a:r>
            <a:r>
              <a:rPr lang="en-US" sz="2400" dirty="0" err="1">
                <a:solidFill>
                  <a:srgbClr val="030305"/>
                </a:solidFill>
                <a:cs typeface="Times New Roman" pitchFamily="18" charset="0"/>
              </a:rPr>
              <a:t>buah</a:t>
            </a:r>
            <a:r>
              <a:rPr lang="en-US" sz="2400" dirty="0">
                <a:solidFill>
                  <a:srgbClr val="030305"/>
                </a:solidFill>
                <a:cs typeface="Times New Roman" pitchFamily="18" charset="0"/>
              </a:rPr>
              <a:t>)  dan </a:t>
            </a:r>
            <a:r>
              <a:rPr lang="en-US" sz="2400" dirty="0" err="1">
                <a:solidFill>
                  <a:srgbClr val="030305"/>
                </a:solidFill>
                <a:cs typeface="Times New Roman" pitchFamily="18" charset="0"/>
              </a:rPr>
              <a:t>komputasi</a:t>
            </a:r>
            <a:r>
              <a:rPr lang="en-US" sz="2400" dirty="0">
                <a:solidFill>
                  <a:srgbClr val="030305"/>
                </a:solidFill>
                <a:cs typeface="Times New Roman" pitchFamily="18" charset="0"/>
              </a:rPr>
              <a:t>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512-bit.</a:t>
            </a:r>
          </a:p>
          <a:p>
            <a:pPr>
              <a:defRPr/>
            </a:pPr>
            <a:endParaRPr lang="en-US" sz="2400" dirty="0">
              <a:solidFill>
                <a:srgbClr val="030305"/>
              </a:solidFill>
              <a:cs typeface="Times New Roman" pitchFamily="18" charset="0"/>
            </a:endParaRPr>
          </a:p>
          <a:p>
            <a:pPr>
              <a:defRPr/>
            </a:pPr>
            <a:r>
              <a:rPr lang="en-US" sz="2400" dirty="0">
                <a:solidFill>
                  <a:srgbClr val="030305"/>
                </a:solidFill>
                <a:cs typeface="Times New Roman" pitchFamily="18" charset="0"/>
              </a:rPr>
              <a:t>Langkah-Langkah di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SHA-1 </a:t>
            </a:r>
            <a:r>
              <a:rPr lang="en-US" sz="2400" dirty="0" err="1">
                <a:solidFill>
                  <a:srgbClr val="030305"/>
                </a:solidFill>
                <a:cs typeface="Times New Roman" pitchFamily="18" charset="0"/>
              </a:rPr>
              <a:t>adalah</a:t>
            </a:r>
            <a:r>
              <a:rPr lang="en-US" sz="2400" dirty="0">
                <a:solidFill>
                  <a:srgbClr val="030305"/>
                </a:solidFill>
                <a:cs typeface="Times New Roman" pitchFamily="18" charset="0"/>
              </a:rPr>
              <a:t> </a:t>
            </a:r>
            <a:r>
              <a:rPr lang="en-US" sz="2400" dirty="0" err="1">
                <a:solidFill>
                  <a:srgbClr val="030305"/>
                </a:solidFill>
                <a:cs typeface="Times New Roman" pitchFamily="18" charset="0"/>
              </a:rPr>
              <a:t>sbb</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1.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bit-bit </a:t>
            </a:r>
            <a:r>
              <a:rPr lang="en-US" sz="2400" dirty="0" err="1">
                <a:solidFill>
                  <a:srgbClr val="030305"/>
                </a:solidFill>
                <a:cs typeface="Times New Roman" pitchFamily="18" charset="0"/>
              </a:rPr>
              <a:t>pengganjal</a:t>
            </a:r>
            <a:r>
              <a:rPr lang="en-US" sz="2400" dirty="0">
                <a:solidFill>
                  <a:srgbClr val="030305"/>
                </a:solidFill>
                <a:cs typeface="Times New Roman" pitchFamily="18" charset="0"/>
              </a:rPr>
              <a:t>  (</a:t>
            </a:r>
            <a:r>
              <a:rPr lang="en-US" sz="2400" i="1" dirty="0">
                <a:solidFill>
                  <a:srgbClr val="030305"/>
                </a:solidFill>
                <a:cs typeface="Times New Roman" pitchFamily="18" charset="0"/>
              </a:rPr>
              <a:t>padding bits</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2. </a:t>
            </a:r>
            <a:r>
              <a:rPr lang="en-US" sz="2400" dirty="0" err="1">
                <a:solidFill>
                  <a:srgbClr val="030305"/>
                </a:solidFill>
                <a:cs typeface="Times New Roman" pitchFamily="18" charset="0"/>
              </a:rPr>
              <a:t>Penambahan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nilai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panjang</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semula</a:t>
            </a:r>
            <a:r>
              <a:rPr lang="en-US" sz="2400" dirty="0">
                <a:solidFill>
                  <a:srgbClr val="030305"/>
                </a:solidFill>
                <a:cs typeface="Times New Roman" pitchFamily="18" charset="0"/>
              </a:rPr>
              <a:t>.</a:t>
            </a:r>
          </a:p>
          <a:p>
            <a:pPr eaLnBrk="1" hangingPunct="1">
              <a:buFontTx/>
              <a:buNone/>
              <a:defRPr/>
            </a:pPr>
            <a:r>
              <a:rPr lang="en-US" sz="2400" dirty="0">
                <a:solidFill>
                  <a:srgbClr val="030305"/>
                </a:solidFill>
                <a:cs typeface="Times New Roman" pitchFamily="18" charset="0"/>
              </a:rPr>
              <a:t>	3. </a:t>
            </a:r>
            <a:r>
              <a:rPr lang="en-US" sz="2400" dirty="0" err="1">
                <a:solidFill>
                  <a:srgbClr val="030305"/>
                </a:solidFill>
                <a:cs typeface="Times New Roman" pitchFamily="18" charset="0"/>
              </a:rPr>
              <a:t>Inisialisasi</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penyangga</a:t>
            </a:r>
            <a:r>
              <a:rPr lang="en-US" sz="2400" dirty="0">
                <a:solidFill>
                  <a:srgbClr val="030305"/>
                </a:solidFill>
                <a:cs typeface="Times New Roman" pitchFamily="18" charset="0"/>
              </a:rPr>
              <a:t> (</a:t>
            </a:r>
            <a:r>
              <a:rPr lang="en-US" sz="2400" i="1" dirty="0">
                <a:solidFill>
                  <a:srgbClr val="030305"/>
                </a:solidFill>
                <a:cs typeface="Times New Roman" pitchFamily="18" charset="0"/>
              </a:rPr>
              <a:t>buffer</a:t>
            </a:r>
            <a:r>
              <a:rPr lang="en-US" sz="2400" dirty="0">
                <a:solidFill>
                  <a:srgbClr val="030305"/>
                </a:solidFill>
                <a:cs typeface="Times New Roman" pitchFamily="18" charset="0"/>
              </a:rPr>
              <a:t>) </a:t>
            </a:r>
            <a:r>
              <a:rPr lang="en-US" sz="2400" i="1" dirty="0">
                <a:solidFill>
                  <a:srgbClr val="030305"/>
                </a:solidFill>
                <a:cs typeface="Times New Roman" pitchFamily="18" charset="0"/>
              </a:rPr>
              <a:t>MD</a:t>
            </a:r>
            <a:r>
              <a:rPr lang="en-US" sz="2400" dirty="0">
                <a:solidFill>
                  <a:srgbClr val="030305"/>
                </a:solidFill>
                <a:cs typeface="Times New Roman" pitchFamily="18" charset="0"/>
              </a:rPr>
              <a:t>.</a:t>
            </a:r>
          </a:p>
          <a:p>
            <a:pPr marL="681038" indent="-681038">
              <a:buNone/>
              <a:defRPr/>
            </a:pPr>
            <a:r>
              <a:rPr lang="en-US" sz="2400" dirty="0">
                <a:solidFill>
                  <a:srgbClr val="030305"/>
                </a:solidFill>
                <a:cs typeface="Times New Roman" pitchFamily="18" charset="0"/>
              </a:rPr>
              <a:t>   4. </a:t>
            </a:r>
            <a:r>
              <a:rPr lang="en-US" sz="2400" dirty="0" err="1">
                <a:solidFill>
                  <a:srgbClr val="030305"/>
                </a:solidFill>
                <a:cs typeface="Times New Roman" pitchFamily="18" charset="0"/>
              </a:rPr>
              <a:t>Pengolahan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pesan</a:t>
            </a:r>
            <a:r>
              <a:rPr lang="en-US" sz="2400" dirty="0">
                <a:solidFill>
                  <a:srgbClr val="030305"/>
                </a:solidFill>
                <a:cs typeface="Times New Roman" pitchFamily="18" charset="0"/>
              </a:rPr>
              <a:t> </a:t>
            </a:r>
            <a:r>
              <a:rPr lang="en-US" sz="2400" dirty="0" err="1">
                <a:solidFill>
                  <a:srgbClr val="030305"/>
                </a:solidFill>
                <a:cs typeface="Times New Roman" pitchFamily="18" charset="0"/>
              </a:rPr>
              <a:t>dalam</a:t>
            </a:r>
            <a:r>
              <a:rPr lang="en-US" sz="2400" dirty="0">
                <a:solidFill>
                  <a:srgbClr val="030305"/>
                </a:solidFill>
                <a:cs typeface="Times New Roman" pitchFamily="18" charset="0"/>
              </a:rPr>
              <a:t> </a:t>
            </a:r>
            <a:r>
              <a:rPr lang="en-US" sz="2400" dirty="0" err="1">
                <a:solidFill>
                  <a:srgbClr val="030305"/>
                </a:solidFill>
                <a:cs typeface="Times New Roman" pitchFamily="18" charset="0"/>
              </a:rPr>
              <a:t>blok</a:t>
            </a:r>
            <a:r>
              <a:rPr lang="en-US" sz="2400" dirty="0">
                <a:solidFill>
                  <a:srgbClr val="030305"/>
                </a:solidFill>
                <a:cs typeface="Times New Roman" pitchFamily="18" charset="0"/>
              </a:rPr>
              <a:t> </a:t>
            </a:r>
            <a:r>
              <a:rPr lang="en-US" sz="2400" dirty="0" err="1">
                <a:solidFill>
                  <a:srgbClr val="030305"/>
                </a:solidFill>
                <a:cs typeface="Times New Roman" pitchFamily="18" charset="0"/>
              </a:rPr>
              <a:t>berukuran</a:t>
            </a:r>
            <a:r>
              <a:rPr lang="en-US" sz="2400" dirty="0">
                <a:solidFill>
                  <a:srgbClr val="030305"/>
                </a:solidFill>
                <a:cs typeface="Times New Roman" pitchFamily="18" charset="0"/>
              </a:rPr>
              <a:t> 512 bit.</a:t>
            </a:r>
            <a:endParaRPr lang="en-GB" sz="2400" dirty="0">
              <a:solidFill>
                <a:srgbClr val="03030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34</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442528"/>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3" name="Picture 2">
            <a:extLst>
              <a:ext uri="{FF2B5EF4-FFF2-40B4-BE49-F238E27FC236}">
                <a16:creationId xmlns:a16="http://schemas.microsoft.com/office/drawing/2014/main" id="{F3FE0610-FCD5-4D90-BF25-D7C0F7355935}"/>
              </a:ext>
            </a:extLst>
          </p:cNvPr>
          <p:cNvPicPr>
            <a:picLocks noChangeAspect="1"/>
          </p:cNvPicPr>
          <p:nvPr/>
        </p:nvPicPr>
        <p:blipFill>
          <a:blip r:embed="rId7"/>
          <a:stretch>
            <a:fillRect/>
          </a:stretch>
        </p:blipFill>
        <p:spPr>
          <a:xfrm>
            <a:off x="880470" y="1157424"/>
            <a:ext cx="9699734" cy="19716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35</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8" name="Picture 7">
            <a:extLst>
              <a:ext uri="{FF2B5EF4-FFF2-40B4-BE49-F238E27FC236}">
                <a16:creationId xmlns:a16="http://schemas.microsoft.com/office/drawing/2014/main" id="{0AF14C16-043D-49A1-9458-4804312EE695}"/>
              </a:ext>
            </a:extLst>
          </p:cNvPr>
          <p:cNvPicPr>
            <a:picLocks noChangeAspect="1"/>
          </p:cNvPicPr>
          <p:nvPr/>
        </p:nvPicPr>
        <p:blipFill>
          <a:blip r:embed="rId7"/>
          <a:stretch>
            <a:fillRect/>
          </a:stretch>
        </p:blipFill>
        <p:spPr>
          <a:xfrm>
            <a:off x="1026008" y="1203135"/>
            <a:ext cx="9699734" cy="19716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36</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70" y="1350549"/>
            <a:ext cx="10667999" cy="5125278"/>
          </a:xfrm>
        </p:spPr>
        <p:txBody>
          <a:bodyPr>
            <a:normAutofit lnSpcReduction="10000"/>
          </a:bodyPr>
          <a:lstStyle/>
          <a:p>
            <a:r>
              <a:rPr lang="en-US" altLang="en-US" i="1" dirty="0">
                <a:cs typeface="Times New Roman" panose="02020603050405020304" pitchFamily="18" charset="0"/>
              </a:rPr>
              <a:t>SHA</a:t>
            </a:r>
            <a:r>
              <a:rPr lang="en-US" altLang="en-US" dirty="0">
                <a:cs typeface="Times New Roman" panose="02020603050405020304" pitchFamily="18" charset="0"/>
              </a:rPr>
              <a:t> </a:t>
            </a:r>
            <a:r>
              <a:rPr lang="en-US" altLang="en-US" dirty="0" err="1">
                <a:cs typeface="Times New Roman" panose="02020603050405020304" pitchFamily="18" charset="0"/>
              </a:rPr>
              <a:t>membutuhkan</a:t>
            </a:r>
            <a:r>
              <a:rPr lang="en-US" altLang="en-US" dirty="0">
                <a:cs typeface="Times New Roman" panose="02020603050405020304" pitchFamily="18" charset="0"/>
              </a:rPr>
              <a:t> 5 </a:t>
            </a:r>
            <a:r>
              <a:rPr lang="en-US" altLang="en-US" dirty="0" err="1">
                <a:cs typeface="Times New Roman" panose="02020603050405020304" pitchFamily="18" charset="0"/>
              </a:rPr>
              <a:t>buah</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buffer</a:t>
            </a:r>
            <a:r>
              <a:rPr lang="en-US" altLang="en-US" dirty="0">
                <a:cs typeface="Times New Roman" panose="02020603050405020304" pitchFamily="18" charset="0"/>
              </a:rPr>
              <a:t>) yang </a:t>
            </a:r>
            <a:r>
              <a:rPr lang="en-US" altLang="en-US" dirty="0" err="1">
                <a:cs typeface="Times New Roman" panose="02020603050405020304" pitchFamily="18" charset="0"/>
              </a:rPr>
              <a:t>masing-masing</a:t>
            </a:r>
            <a:r>
              <a:rPr lang="en-US" altLang="en-US" dirty="0">
                <a:cs typeface="Times New Roman" panose="02020603050405020304" pitchFamily="18" charset="0"/>
              </a:rPr>
              <a:t> </a:t>
            </a:r>
            <a:r>
              <a:rPr lang="en-US" altLang="en-US" dirty="0" err="1">
                <a:cs typeface="Times New Roman" panose="02020603050405020304" pitchFamily="18" charset="0"/>
              </a:rPr>
              <a:t>panjangnya</a:t>
            </a:r>
            <a:r>
              <a:rPr lang="en-US" altLang="en-US" dirty="0">
                <a:cs typeface="Times New Roman" panose="02020603050405020304" pitchFamily="18" charset="0"/>
              </a:rPr>
              <a:t> 32 bit.</a:t>
            </a:r>
          </a:p>
          <a:p>
            <a:r>
              <a:rPr lang="en-US" altLang="en-US" dirty="0">
                <a:cs typeface="Times New Roman" panose="02020603050405020304" pitchFamily="18" charset="0"/>
              </a:rPr>
              <a:t>Total </a:t>
            </a:r>
            <a:r>
              <a:rPr lang="en-US" altLang="en-US" dirty="0" err="1">
                <a:cs typeface="Times New Roman" panose="02020603050405020304" pitchFamily="18" charset="0"/>
              </a:rPr>
              <a:t>panjang</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5 </a:t>
            </a:r>
            <a:r>
              <a:rPr lang="en-US" altLang="en-US" dirty="0">
                <a:cs typeface="Times New Roman" panose="02020603050405020304" pitchFamily="18" charset="0"/>
                <a:sym typeface="Symbol" panose="05050102010706020507" pitchFamily="18" charset="2"/>
              </a:rPr>
              <a:t></a:t>
            </a:r>
            <a:r>
              <a:rPr lang="en-US" altLang="en-US" dirty="0">
                <a:cs typeface="Times New Roman" panose="02020603050405020304" pitchFamily="18" charset="0"/>
              </a:rPr>
              <a:t> 32 = 160 bit. </a:t>
            </a:r>
          </a:p>
          <a:p>
            <a:r>
              <a:rPr lang="en-US" altLang="en-US" dirty="0" err="1">
                <a:cs typeface="Times New Roman" panose="02020603050405020304" pitchFamily="18" charset="0"/>
              </a:rPr>
              <a:t>Kelima</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i="1" dirty="0">
                <a:cs typeface="Times New Roman" panose="02020603050405020304" pitchFamily="18" charset="0"/>
              </a:rPr>
              <a:t>MD</a:t>
            </a:r>
            <a:r>
              <a:rPr lang="en-US" altLang="en-US" dirty="0">
                <a:cs typeface="Times New Roman" panose="02020603050405020304" pitchFamily="18" charset="0"/>
              </a:rPr>
              <a:t> </a:t>
            </a:r>
            <a:r>
              <a:rPr lang="en-US" altLang="en-US" dirty="0" err="1">
                <a:cs typeface="Times New Roman" panose="02020603050405020304" pitchFamily="18" charset="0"/>
              </a:rPr>
              <a:t>ini</a:t>
            </a:r>
            <a:r>
              <a:rPr lang="en-US" altLang="en-US" dirty="0">
                <a:cs typeface="Times New Roman" panose="02020603050405020304" pitchFamily="18" charset="0"/>
              </a:rPr>
              <a:t> </a:t>
            </a:r>
            <a:r>
              <a:rPr lang="en-US" altLang="en-US" dirty="0" err="1">
                <a:cs typeface="Times New Roman" panose="02020603050405020304" pitchFamily="18" charset="0"/>
              </a:rPr>
              <a:t>diberi</a:t>
            </a:r>
            <a:r>
              <a:rPr lang="en-US" altLang="en-US" dirty="0">
                <a:cs typeface="Times New Roman" panose="02020603050405020304" pitchFamily="18" charset="0"/>
              </a:rPr>
              <a:t> </a:t>
            </a:r>
            <a:r>
              <a:rPr lang="en-US" altLang="en-US" dirty="0" err="1">
                <a:cs typeface="Times New Roman" panose="02020603050405020304" pitchFamily="18" charset="0"/>
              </a:rPr>
              <a:t>nama</a:t>
            </a:r>
            <a:r>
              <a:rPr lang="en-US" altLang="en-US" dirty="0">
                <a:cs typeface="Times New Roman" panose="02020603050405020304" pitchFamily="18" charset="0"/>
              </a:rPr>
              <a:t> </a:t>
            </a:r>
            <a:r>
              <a:rPr lang="en-US" altLang="en-US" i="1" dirty="0">
                <a:cs typeface="Times New Roman" panose="02020603050405020304" pitchFamily="18" charset="0"/>
              </a:rPr>
              <a:t>A</a:t>
            </a:r>
            <a:r>
              <a:rPr lang="en-US" altLang="en-US" dirty="0">
                <a:cs typeface="Times New Roman" panose="02020603050405020304" pitchFamily="18" charset="0"/>
              </a:rPr>
              <a:t>, </a:t>
            </a:r>
            <a:r>
              <a:rPr lang="en-US" altLang="en-US" i="1" dirty="0">
                <a:cs typeface="Times New Roman" panose="02020603050405020304" pitchFamily="18" charset="0"/>
              </a:rPr>
              <a:t>B</a:t>
            </a:r>
            <a:r>
              <a:rPr lang="en-US" altLang="en-US" dirty="0">
                <a:cs typeface="Times New Roman" panose="02020603050405020304" pitchFamily="18" charset="0"/>
              </a:rPr>
              <a:t>, </a:t>
            </a:r>
            <a:r>
              <a:rPr lang="en-US" altLang="en-US" i="1" dirty="0">
                <a:cs typeface="Times New Roman" panose="02020603050405020304" pitchFamily="18" charset="0"/>
              </a:rPr>
              <a:t>C</a:t>
            </a:r>
            <a:r>
              <a:rPr lang="en-US" altLang="en-US" dirty="0">
                <a:cs typeface="Times New Roman" panose="02020603050405020304" pitchFamily="18" charset="0"/>
              </a:rPr>
              <a:t>, </a:t>
            </a:r>
            <a:r>
              <a:rPr lang="en-US" altLang="en-US" i="1" dirty="0">
                <a:cs typeface="Times New Roman" panose="02020603050405020304" pitchFamily="18" charset="0"/>
              </a:rPr>
              <a:t>D</a:t>
            </a:r>
            <a:r>
              <a:rPr lang="en-US" altLang="en-US" dirty="0">
                <a:cs typeface="Times New Roman" panose="02020603050405020304" pitchFamily="18" charset="0"/>
              </a:rPr>
              <a:t>, dan </a:t>
            </a:r>
            <a:r>
              <a:rPr lang="en-US" altLang="en-US" i="1" dirty="0">
                <a:cs typeface="Times New Roman" panose="02020603050405020304" pitchFamily="18" charset="0"/>
              </a:rPr>
              <a:t>E</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penyangga</a:t>
            </a:r>
            <a:r>
              <a:rPr lang="en-US" altLang="en-US" dirty="0">
                <a:cs typeface="Times New Roman" panose="02020603050405020304" pitchFamily="18" charset="0"/>
              </a:rPr>
              <a:t> </a:t>
            </a:r>
            <a:r>
              <a:rPr lang="en-US" altLang="en-US" dirty="0" err="1">
                <a:cs typeface="Times New Roman" panose="02020603050405020304" pitchFamily="18" charset="0"/>
              </a:rPr>
              <a:t>diinisialisasi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nilai-nilai</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notasi</a:t>
            </a:r>
            <a:r>
              <a:rPr lang="en-US" altLang="en-US" dirty="0">
                <a:cs typeface="Times New Roman" panose="02020603050405020304" pitchFamily="18" charset="0"/>
              </a:rPr>
              <a:t> HEX)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berikut</a:t>
            </a:r>
            <a:r>
              <a:rPr lang="en-US" altLang="en-US" dirty="0">
                <a:cs typeface="Times New Roman" panose="02020603050405020304" pitchFamily="18" charset="0"/>
              </a:rPr>
              <a:t>:</a:t>
            </a:r>
          </a:p>
          <a:p>
            <a:pPr>
              <a:buNone/>
            </a:pPr>
            <a:r>
              <a:rPr lang="en-US" altLang="en-US" i="1" dirty="0">
                <a:cs typeface="Times New Roman" panose="02020603050405020304" pitchFamily="18" charset="0"/>
              </a:rPr>
              <a:t>		A</a:t>
            </a:r>
            <a:r>
              <a:rPr lang="en-US" altLang="en-US" dirty="0">
                <a:cs typeface="Times New Roman" panose="02020603050405020304" pitchFamily="18" charset="0"/>
              </a:rPr>
              <a:t> = 67452301</a:t>
            </a:r>
          </a:p>
          <a:p>
            <a:pPr>
              <a:buNone/>
            </a:pPr>
            <a:r>
              <a:rPr lang="en-US" altLang="en-US" i="1" dirty="0">
                <a:cs typeface="Times New Roman" panose="02020603050405020304" pitchFamily="18" charset="0"/>
              </a:rPr>
              <a:t>		B</a:t>
            </a:r>
            <a:r>
              <a:rPr lang="en-US" altLang="en-US" dirty="0">
                <a:cs typeface="Times New Roman" panose="02020603050405020304" pitchFamily="18" charset="0"/>
              </a:rPr>
              <a:t> = EFCDAB89</a:t>
            </a:r>
          </a:p>
          <a:p>
            <a:pPr>
              <a:buNone/>
            </a:pPr>
            <a:r>
              <a:rPr lang="en-US" altLang="en-US" i="1" dirty="0">
                <a:cs typeface="Times New Roman" panose="02020603050405020304" pitchFamily="18" charset="0"/>
              </a:rPr>
              <a:t>		C</a:t>
            </a:r>
            <a:r>
              <a:rPr lang="en-US" altLang="en-US" dirty="0">
                <a:cs typeface="Times New Roman" panose="02020603050405020304" pitchFamily="18" charset="0"/>
              </a:rPr>
              <a:t> = 98BADCFE</a:t>
            </a:r>
          </a:p>
          <a:p>
            <a:pPr>
              <a:buNone/>
            </a:pPr>
            <a:r>
              <a:rPr lang="en-US" altLang="en-US" i="1" dirty="0">
                <a:cs typeface="Times New Roman" panose="02020603050405020304" pitchFamily="18" charset="0"/>
              </a:rPr>
              <a:t>		D</a:t>
            </a:r>
            <a:r>
              <a:rPr lang="en-US" altLang="en-US" dirty="0">
                <a:cs typeface="Times New Roman" panose="02020603050405020304" pitchFamily="18" charset="0"/>
              </a:rPr>
              <a:t> = 10325476</a:t>
            </a:r>
          </a:p>
          <a:p>
            <a:pPr>
              <a:buNone/>
            </a:pPr>
            <a:r>
              <a:rPr lang="en-US" altLang="en-US" i="1" dirty="0">
                <a:cs typeface="Times New Roman" panose="02020603050405020304" pitchFamily="18" charset="0"/>
              </a:rPr>
              <a:t>		E</a:t>
            </a:r>
            <a:r>
              <a:rPr lang="en-US" altLang="en-US" dirty="0">
                <a:cs typeface="Times New Roman" panose="02020603050405020304" pitchFamily="18" charset="0"/>
              </a:rPr>
              <a:t> = C3D2E1F0</a:t>
            </a:r>
            <a:endParaRPr lang="en-GB" altLang="en-US" sz="2400" dirty="0">
              <a:solidFill>
                <a:srgbClr val="030305"/>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a:extLst>
              <a:ext uri="{FF2B5EF4-FFF2-40B4-BE49-F238E27FC236}">
                <a16:creationId xmlns:a16="http://schemas.microsoft.com/office/drawing/2014/main" id="{61879C9B-97CE-41E3-83ED-A2D8E65869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4684C9D1-90BA-4955-ADF8-5D69252E60B4}" type="slidenum">
              <a:rPr lang="en-GB" altLang="en-US" sz="1400">
                <a:solidFill>
                  <a:schemeClr val="tx2"/>
                </a:solidFill>
                <a:latin typeface="Arial" panose="020B0604020202020204" pitchFamily="34" charset="0"/>
              </a:rPr>
              <a:pPr>
                <a:spcBef>
                  <a:spcPct val="0"/>
                </a:spcBef>
                <a:buFontTx/>
                <a:buNone/>
              </a:pPr>
              <a:t>37</a:t>
            </a:fld>
            <a:endParaRPr lang="en-GB" altLang="en-US" sz="1400">
              <a:solidFill>
                <a:schemeClr val="tx2"/>
              </a:solidFill>
              <a:latin typeface="Arial" panose="020B0604020202020204" pitchFamily="34" charset="0"/>
            </a:endParaRPr>
          </a:p>
        </p:txBody>
      </p:sp>
      <p:pic>
        <p:nvPicPr>
          <p:cNvPr id="11270" name="Picture 1">
            <a:extLst>
              <a:ext uri="{FF2B5EF4-FFF2-40B4-BE49-F238E27FC236}">
                <a16:creationId xmlns:a16="http://schemas.microsoft.com/office/drawing/2014/main" id="{B299081A-BCE2-4073-9FE2-0EFF5405BF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092198"/>
            <a:ext cx="5030857" cy="54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D976C7E9-AE45-439B-AE7C-6DF539E7AE3A}"/>
              </a:ext>
            </a:extLst>
          </p:cNvPr>
          <p:cNvSpPr txBox="1">
            <a:spLocks noChangeArrowheads="1"/>
          </p:cNvSpPr>
          <p:nvPr/>
        </p:nvSpPr>
        <p:spPr>
          <a:xfrm>
            <a:off x="5448509" y="1507468"/>
            <a:ext cx="6438692" cy="43291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cs typeface="Times New Roman" panose="02020603050405020304" pitchFamily="18" charset="0"/>
              </a:rPr>
              <a:t>Proses </a:t>
            </a:r>
            <a:r>
              <a:rPr lang="en-US" altLang="en-US" sz="2400" i="1" dirty="0">
                <a:cs typeface="Times New Roman" panose="02020603050405020304" pitchFamily="18" charset="0"/>
              </a:rPr>
              <a:t>H</a:t>
            </a:r>
            <a:r>
              <a:rPr lang="en-US" altLang="en-US" sz="2400" baseline="-30000" dirty="0">
                <a:cs typeface="Times New Roman" panose="02020603050405020304" pitchFamily="18" charset="0"/>
              </a:rPr>
              <a:t>SHA</a:t>
            </a:r>
            <a:r>
              <a:rPr lang="en-US" altLang="en-US" sz="2400" dirty="0">
                <a:cs typeface="Times New Roman" panose="02020603050405020304" pitchFamily="18" charset="0"/>
              </a:rPr>
              <a:t>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80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i="1" dirty="0">
                <a:cs typeface="Times New Roman" panose="02020603050405020304" pitchFamily="18" charset="0"/>
              </a:rPr>
              <a:t>MD5</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4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r>
              <a:rPr lang="en-US" altLang="en-US" sz="2400" dirty="0" err="1">
                <a:cs typeface="Times New Roman" panose="02020603050405020304" pitchFamily="18" charset="0"/>
              </a:rPr>
              <a:t>Masing-masing</a:t>
            </a: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a:t>
            </a:r>
            <a:r>
              <a:rPr lang="en-US" altLang="en-US" sz="2400" dirty="0" err="1">
                <a:cs typeface="Times New Roman" panose="02020603050405020304" pitchFamily="18" charset="0"/>
              </a:rPr>
              <a:t>menggunakan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bilangan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penambah</a:t>
            </a:r>
            <a:r>
              <a:rPr lang="en-US" altLang="en-US" sz="2400" dirty="0">
                <a:cs typeface="Times New Roman" panose="02020603050405020304" pitchFamily="18" charset="0"/>
              </a:rPr>
              <a:t>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a:t>
            </a:r>
          </a:p>
          <a:p>
            <a:pPr>
              <a:buFontTx/>
              <a:buNone/>
            </a:pPr>
            <a:r>
              <a:rPr lang="en-US" altLang="en-US" sz="2400" dirty="0">
                <a:cs typeface="Times New Roman" panose="02020603050405020304" pitchFamily="18" charset="0"/>
              </a:rPr>
              <a:t> </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19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5A827999</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20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39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6ED9EBA1</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40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59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8F1BBCDC</a:t>
            </a:r>
          </a:p>
          <a:p>
            <a:pPr>
              <a:buFontTx/>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Putaran</a:t>
            </a:r>
            <a:r>
              <a:rPr lang="en-US" altLang="en-US" sz="2400" dirty="0">
                <a:cs typeface="Times New Roman" panose="02020603050405020304" pitchFamily="18" charset="0"/>
              </a:rPr>
              <a:t> 60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a:t>
            </a:r>
            <a:r>
              <a:rPr lang="en-US" altLang="en-US" sz="2400" i="1" dirty="0">
                <a:cs typeface="Times New Roman" panose="02020603050405020304" pitchFamily="18" charset="0"/>
              </a:rPr>
              <a:t>t</a:t>
            </a:r>
            <a:r>
              <a:rPr lang="en-US" altLang="en-US" sz="2400" dirty="0">
                <a:cs typeface="Times New Roman" panose="02020603050405020304" pitchFamily="18" charset="0"/>
              </a:rPr>
              <a:t> </a:t>
            </a:r>
            <a:r>
              <a:rPr lang="en-US" altLang="en-US" sz="2400" dirty="0">
                <a:cs typeface="Times New Roman" panose="02020603050405020304" pitchFamily="18" charset="0"/>
                <a:sym typeface="Symbol" panose="05050102010706020507" pitchFamily="18" charset="2"/>
              </a:rPr>
              <a:t></a:t>
            </a:r>
            <a:r>
              <a:rPr lang="en-US" altLang="en-US" sz="2400" dirty="0">
                <a:cs typeface="Times New Roman" panose="02020603050405020304" pitchFamily="18" charset="0"/>
              </a:rPr>
              <a:t> 79	</a:t>
            </a:r>
            <a:r>
              <a:rPr lang="en-US" altLang="en-US" sz="2400" i="1" dirty="0" err="1">
                <a:cs typeface="Times New Roman" panose="02020603050405020304" pitchFamily="18" charset="0"/>
              </a:rPr>
              <a:t>K</a:t>
            </a:r>
            <a:r>
              <a:rPr lang="en-US" altLang="en-US" sz="2400" i="1" baseline="-30000" dirty="0" err="1">
                <a:cs typeface="Times New Roman" panose="02020603050405020304" pitchFamily="18" charset="0"/>
              </a:rPr>
              <a:t>t</a:t>
            </a:r>
            <a:r>
              <a:rPr lang="en-US" altLang="en-US" sz="2400" dirty="0">
                <a:cs typeface="Times New Roman" panose="02020603050405020304" pitchFamily="18" charset="0"/>
              </a:rPr>
              <a:t> = CA62C1D6</a:t>
            </a:r>
            <a:endParaRPr lang="en-GB" altLang="en-US" sz="2400" dirty="0"/>
          </a:p>
        </p:txBody>
      </p:sp>
      <p:sp>
        <p:nvSpPr>
          <p:cNvPr id="10" name="Rectangle 2">
            <a:extLst>
              <a:ext uri="{FF2B5EF4-FFF2-40B4-BE49-F238E27FC236}">
                <a16:creationId xmlns:a16="http://schemas.microsoft.com/office/drawing/2014/main" id="{2809ED28-954D-4B5B-91C2-26327578FE1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a:extLst>
              <a:ext uri="{FF2B5EF4-FFF2-40B4-BE49-F238E27FC236}">
                <a16:creationId xmlns:a16="http://schemas.microsoft.com/office/drawing/2014/main" id="{BCADD623-F1E6-4848-A27F-5EA5A2D884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773E63BD-8A63-4594-994B-B4E84A0A9C75}" type="slidenum">
              <a:rPr lang="en-GB" altLang="en-US" sz="1400">
                <a:solidFill>
                  <a:schemeClr val="tx2"/>
                </a:solidFill>
                <a:latin typeface="Arial" panose="020B0604020202020204" pitchFamily="34" charset="0"/>
              </a:rPr>
              <a:pPr>
                <a:spcBef>
                  <a:spcPct val="0"/>
                </a:spcBef>
                <a:buFontTx/>
                <a:buNone/>
              </a:pPr>
              <a:t>38</a:t>
            </a:fld>
            <a:endParaRPr lang="en-GB" altLang="en-US" sz="1400">
              <a:solidFill>
                <a:schemeClr val="tx2"/>
              </a:solidFill>
              <a:latin typeface="Arial" panose="020B0604020202020204" pitchFamily="34" charset="0"/>
            </a:endParaRPr>
          </a:p>
        </p:txBody>
      </p:sp>
      <p:sp>
        <p:nvSpPr>
          <p:cNvPr id="13316" name="Rectangle 2">
            <a:extLst>
              <a:ext uri="{FF2B5EF4-FFF2-40B4-BE49-F238E27FC236}">
                <a16:creationId xmlns:a16="http://schemas.microsoft.com/office/drawing/2014/main" id="{34FCEB74-AA66-4B6C-8EE1-E5A9B8F38E82}"/>
              </a:ext>
            </a:extLst>
          </p:cNvPr>
          <p:cNvSpPr>
            <a:spLocks noGrp="1" noChangeArrowheads="1"/>
          </p:cNvSpPr>
          <p:nvPr>
            <p:ph type="title"/>
          </p:nvPr>
        </p:nvSpPr>
        <p:spPr>
          <a:xfrm>
            <a:off x="202096" y="365126"/>
            <a:ext cx="10515600" cy="461665"/>
          </a:xfrm>
        </p:spPr>
        <p:txBody>
          <a:bodyPr>
            <a:normAutofit fontScale="90000"/>
          </a:bodyPr>
          <a:lstStyle/>
          <a:p>
            <a:pPr eaLnBrk="1" hangingPunct="1"/>
            <a:r>
              <a:rPr lang="en-US" altLang="en-US" sz="3600" dirty="0" err="1">
                <a:latin typeface="+mn-lt"/>
              </a:rPr>
              <a:t>Operasi</a:t>
            </a:r>
            <a:r>
              <a:rPr lang="en-US" altLang="en-US" sz="3600" dirty="0">
                <a:latin typeface="+mn-lt"/>
              </a:rPr>
              <a:t> </a:t>
            </a:r>
            <a:r>
              <a:rPr lang="en-US" altLang="en-US" sz="3600" dirty="0" err="1">
                <a:latin typeface="+mn-lt"/>
              </a:rPr>
              <a:t>dasar</a:t>
            </a:r>
            <a:r>
              <a:rPr lang="en-US" altLang="en-US" sz="3600" dirty="0">
                <a:latin typeface="+mn-lt"/>
              </a:rPr>
              <a:t> pada </a:t>
            </a:r>
            <a:r>
              <a:rPr lang="en-US" altLang="en-US" sz="3600" dirty="0" err="1">
                <a:latin typeface="+mn-lt"/>
              </a:rPr>
              <a:t>setiap</a:t>
            </a:r>
            <a:r>
              <a:rPr lang="en-US" altLang="en-US" sz="3600" dirty="0">
                <a:latin typeface="+mn-lt"/>
              </a:rPr>
              <a:t> </a:t>
            </a:r>
            <a:r>
              <a:rPr lang="en-US" altLang="en-US" sz="3600" dirty="0" err="1">
                <a:latin typeface="+mn-lt"/>
              </a:rPr>
              <a:t>putaran</a:t>
            </a:r>
            <a:r>
              <a:rPr lang="en-US" altLang="en-US" sz="3600" dirty="0">
                <a:latin typeface="+mn-lt"/>
              </a:rPr>
              <a:t>:</a:t>
            </a:r>
            <a:endParaRPr lang="en-GB" altLang="en-US" sz="3600" dirty="0">
              <a:latin typeface="+mn-lt"/>
            </a:endParaRPr>
          </a:p>
        </p:txBody>
      </p:sp>
      <p:sp>
        <p:nvSpPr>
          <p:cNvPr id="13317" name="Rectangle 5">
            <a:extLst>
              <a:ext uri="{FF2B5EF4-FFF2-40B4-BE49-F238E27FC236}">
                <a16:creationId xmlns:a16="http://schemas.microsoft.com/office/drawing/2014/main" id="{99C7D277-8CF9-4E92-9080-E8DEEF73AB48}"/>
              </a:ext>
            </a:extLst>
          </p:cNvPr>
          <p:cNvSpPr>
            <a:spLocks noChangeArrowheads="1"/>
          </p:cNvSpPr>
          <p:nvPr/>
        </p:nvSpPr>
        <p:spPr bwMode="auto">
          <a:xfrm>
            <a:off x="4149725" y="18637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a:p>
        </p:txBody>
      </p:sp>
      <p:graphicFrame>
        <p:nvGraphicFramePr>
          <p:cNvPr id="13318" name="Object 4">
            <a:extLst>
              <a:ext uri="{FF2B5EF4-FFF2-40B4-BE49-F238E27FC236}">
                <a16:creationId xmlns:a16="http://schemas.microsoft.com/office/drawing/2014/main" id="{4E6889A6-B51F-45B0-ACE1-D1907FD565DE}"/>
              </a:ext>
            </a:extLst>
          </p:cNvPr>
          <p:cNvGraphicFramePr>
            <a:graphicFrameLocks noChangeAspect="1"/>
          </p:cNvGraphicFramePr>
          <p:nvPr/>
        </p:nvGraphicFramePr>
        <p:xfrm>
          <a:off x="470453" y="1168987"/>
          <a:ext cx="6103969" cy="4909930"/>
        </p:xfrm>
        <a:graphic>
          <a:graphicData uri="http://schemas.openxmlformats.org/presentationml/2006/ole">
            <mc:AlternateContent xmlns:mc="http://schemas.openxmlformats.org/markup-compatibility/2006">
              <mc:Choice xmlns:v="urn:schemas-microsoft-com:vml" Requires="v">
                <p:oleObj r:id="rId4" imgW="4584192" imgH="3691128" progId="Visio.Drawing.5">
                  <p:embed/>
                </p:oleObj>
              </mc:Choice>
              <mc:Fallback>
                <p:oleObj r:id="rId4" imgW="4584192" imgH="3691128" progId="Visio.Drawing.5">
                  <p:embed/>
                  <p:pic>
                    <p:nvPicPr>
                      <p:cNvPr id="13318" name="Object 4">
                        <a:extLst>
                          <a:ext uri="{FF2B5EF4-FFF2-40B4-BE49-F238E27FC236}">
                            <a16:creationId xmlns:a16="http://schemas.microsoft.com/office/drawing/2014/main" id="{4E6889A6-B51F-45B0-ACE1-D1907FD56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3" y="1168987"/>
                        <a:ext cx="6103969" cy="4909930"/>
                      </a:xfrm>
                      <a:prstGeom prst="rect">
                        <a:avLst/>
                      </a:prstGeom>
                      <a:noFill/>
                      <a:ln>
                        <a:noFill/>
                      </a:ln>
                    </p:spPr>
                  </p:pic>
                </p:oleObj>
              </mc:Fallback>
            </mc:AlternateContent>
          </a:graphicData>
        </a:graphic>
      </p:graphicFrame>
      <p:sp>
        <p:nvSpPr>
          <p:cNvPr id="7" name="Rectangle 3">
            <a:extLst>
              <a:ext uri="{FF2B5EF4-FFF2-40B4-BE49-F238E27FC236}">
                <a16:creationId xmlns:a16="http://schemas.microsoft.com/office/drawing/2014/main" id="{7ACBBEE7-F529-4121-8582-420330AD538E}"/>
              </a:ext>
            </a:extLst>
          </p:cNvPr>
          <p:cNvSpPr txBox="1">
            <a:spLocks noChangeArrowheads="1"/>
          </p:cNvSpPr>
          <p:nvPr/>
        </p:nvSpPr>
        <p:spPr>
          <a:xfrm>
            <a:off x="6864420" y="4845293"/>
            <a:ext cx="5142049" cy="1513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cs typeface="Times New Roman" panose="02020603050405020304" pitchFamily="18" charset="0"/>
              </a:rPr>
              <a:t>Nilai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a:t>
            </a:r>
            <a:r>
              <a:rPr lang="en-US" altLang="en-US" sz="2000" dirty="0">
                <a:cs typeface="Times New Roman" panose="02020603050405020304" pitchFamily="18" charset="0"/>
              </a:rPr>
              <a:t> </a:t>
            </a:r>
            <a:r>
              <a:rPr lang="en-US" altLang="en-US" sz="2000" dirty="0" err="1">
                <a:cs typeface="Times New Roman" panose="02020603050405020304" pitchFamily="18" charset="0"/>
              </a:rPr>
              <a:t>sampai</a:t>
            </a:r>
            <a:r>
              <a:rPr lang="en-US" altLang="en-US" sz="2000" dirty="0">
                <a:cs typeface="Times New Roman" panose="02020603050405020304" pitchFamily="18" charset="0"/>
              </a:rPr>
              <a:t> </a:t>
            </a:r>
            <a:r>
              <a:rPr lang="en-US" altLang="en-US" sz="2000" i="1" dirty="0">
                <a:cs typeface="Times New Roman" panose="02020603050405020304" pitchFamily="18" charset="0"/>
              </a:rPr>
              <a:t>W</a:t>
            </a:r>
            <a:r>
              <a:rPr lang="en-US" altLang="en-US" sz="2000" baseline="-30000" dirty="0">
                <a:cs typeface="Times New Roman" panose="02020603050405020304" pitchFamily="18" charset="0"/>
              </a:rPr>
              <a:t>16</a:t>
            </a:r>
            <a:r>
              <a:rPr lang="en-US" altLang="en-US" sz="2000" dirty="0">
                <a:cs typeface="Times New Roman" panose="02020603050405020304" pitchFamily="18" charset="0"/>
              </a:rPr>
              <a:t> </a:t>
            </a:r>
            <a:r>
              <a:rPr lang="en-US" altLang="en-US" sz="2000" dirty="0" err="1">
                <a:cs typeface="Times New Roman" panose="02020603050405020304" pitchFamily="18" charset="0"/>
              </a:rPr>
              <a:t>berasal</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16 </a:t>
            </a:r>
            <a:r>
              <a:rPr lang="en-US" altLang="en-US" sz="2000" i="1" dirty="0">
                <a:cs typeface="Times New Roman" panose="02020603050405020304" pitchFamily="18" charset="0"/>
              </a:rPr>
              <a:t>word</a:t>
            </a:r>
            <a:r>
              <a:rPr lang="en-US" altLang="en-US" sz="2000" dirty="0">
                <a:cs typeface="Times New Roman" panose="02020603050405020304" pitchFamily="18" charset="0"/>
              </a:rPr>
              <a:t> pada </a:t>
            </a:r>
            <a:r>
              <a:rPr lang="en-US" altLang="en-US" sz="2000" dirty="0" err="1">
                <a:cs typeface="Times New Roman" panose="02020603050405020304" pitchFamily="18" charset="0"/>
              </a:rPr>
              <a:t>blok</a:t>
            </a:r>
            <a:r>
              <a:rPr lang="en-US" altLang="en-US" sz="2000" dirty="0">
                <a:cs typeface="Times New Roman" panose="02020603050405020304" pitchFamily="18" charset="0"/>
              </a:rPr>
              <a:t> yang </a:t>
            </a:r>
            <a:r>
              <a:rPr lang="en-US" altLang="en-US" sz="2000" dirty="0" err="1">
                <a:cs typeface="Times New Roman" panose="02020603050405020304" pitchFamily="18" charset="0"/>
              </a:rPr>
              <a:t>sedang</a:t>
            </a:r>
            <a:r>
              <a:rPr lang="en-US" altLang="en-US" sz="2000" dirty="0">
                <a:cs typeface="Times New Roman" panose="02020603050405020304" pitchFamily="18" charset="0"/>
              </a:rPr>
              <a:t> </a:t>
            </a:r>
            <a:r>
              <a:rPr lang="en-US" altLang="en-US" sz="2000" dirty="0" err="1">
                <a:cs typeface="Times New Roman" panose="02020603050405020304" pitchFamily="18" charset="0"/>
              </a:rPr>
              <a:t>diproses</a:t>
            </a:r>
            <a:r>
              <a:rPr lang="en-US" altLang="en-US" sz="2000" dirty="0">
                <a:cs typeface="Times New Roman" panose="02020603050405020304" pitchFamily="18" charset="0"/>
              </a:rPr>
              <a:t> (1 word = 32 bit), </a:t>
            </a:r>
            <a:r>
              <a:rPr lang="en-US" altLang="en-US" sz="2000" dirty="0" err="1">
                <a:cs typeface="Times New Roman" panose="02020603050405020304" pitchFamily="18" charset="0"/>
              </a:rPr>
              <a:t>sedangkan</a:t>
            </a:r>
            <a:r>
              <a:rPr lang="en-US" altLang="en-US" sz="2000" dirty="0">
                <a:cs typeface="Times New Roman" panose="02020603050405020304" pitchFamily="18" charset="0"/>
              </a:rPr>
              <a:t> </a:t>
            </a:r>
            <a:r>
              <a:rPr lang="en-US" altLang="en-US" sz="2000" dirty="0" err="1">
                <a:cs typeface="Times New Roman" panose="02020603050405020304" pitchFamily="18" charset="0"/>
              </a:rPr>
              <a:t>nilai</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dirty="0">
                <a:cs typeface="Times New Roman" panose="02020603050405020304" pitchFamily="18" charset="0"/>
              </a:rPr>
              <a:t> </a:t>
            </a:r>
            <a:r>
              <a:rPr lang="en-US" altLang="en-US" sz="2000" dirty="0" err="1">
                <a:cs typeface="Times New Roman" panose="02020603050405020304" pitchFamily="18" charset="0"/>
              </a:rPr>
              <a:t>berikutnya</a:t>
            </a:r>
            <a:r>
              <a:rPr lang="en-US" altLang="en-US" sz="2000" dirty="0">
                <a:cs typeface="Times New Roman" panose="02020603050405020304" pitchFamily="18" charset="0"/>
              </a:rPr>
              <a:t> </a:t>
            </a:r>
            <a:r>
              <a:rPr lang="en-US" altLang="en-US" sz="2000" dirty="0" err="1">
                <a:cs typeface="Times New Roman" panose="02020603050405020304" pitchFamily="18" charset="0"/>
              </a:rPr>
              <a:t>didapatkan</a:t>
            </a:r>
            <a:r>
              <a:rPr lang="en-US" altLang="en-US" sz="2000" dirty="0">
                <a:cs typeface="Times New Roman" panose="02020603050405020304" pitchFamily="18" charset="0"/>
              </a:rPr>
              <a:t>  </a:t>
            </a:r>
            <a:r>
              <a:rPr lang="en-US" altLang="en-US" sz="2000" dirty="0" err="1">
                <a:cs typeface="Times New Roman" panose="02020603050405020304" pitchFamily="18" charset="0"/>
              </a:rPr>
              <a:t>dari</a:t>
            </a:r>
            <a:r>
              <a:rPr lang="en-US" altLang="en-US" sz="2000" dirty="0">
                <a:cs typeface="Times New Roman" panose="02020603050405020304" pitchFamily="18" charset="0"/>
              </a:rPr>
              <a:t> </a:t>
            </a:r>
            <a:r>
              <a:rPr lang="en-US" altLang="en-US" sz="2000" dirty="0" err="1">
                <a:cs typeface="Times New Roman" panose="02020603050405020304" pitchFamily="18" charset="0"/>
              </a:rPr>
              <a:t>persamaan</a:t>
            </a:r>
            <a:r>
              <a:rPr lang="en-US" altLang="en-US" sz="2000" dirty="0">
                <a:cs typeface="Times New Roman" panose="02020603050405020304" pitchFamily="18" charset="0"/>
              </a:rPr>
              <a:t> </a:t>
            </a:r>
          </a:p>
          <a:p>
            <a:pPr>
              <a:buFontTx/>
              <a:buNone/>
            </a:pPr>
            <a:r>
              <a:rPr lang="en-US" altLang="en-US" sz="2000" dirty="0">
                <a:cs typeface="Times New Roman" panose="02020603050405020304" pitchFamily="18" charset="0"/>
              </a:rPr>
              <a:t> </a:t>
            </a:r>
            <a:r>
              <a:rPr lang="en-US" altLang="en-US" sz="2000" i="1"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i="1" dirty="0">
                <a:cs typeface="Times New Roman" panose="02020603050405020304" pitchFamily="18" charset="0"/>
              </a:rPr>
              <a:t> </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16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14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8 </a:t>
            </a:r>
            <a:r>
              <a:rPr lang="en-US" altLang="en-US" sz="2000" dirty="0">
                <a:cs typeface="Times New Roman" panose="02020603050405020304" pitchFamily="18" charset="0"/>
                <a:sym typeface="Symbol" panose="05050102010706020507" pitchFamily="18" charset="2"/>
              </a:rPr>
              <a:t></a:t>
            </a:r>
            <a:r>
              <a:rPr lang="en-US" altLang="en-US" sz="2000" dirty="0">
                <a:cs typeface="Times New Roman" panose="02020603050405020304" pitchFamily="18" charset="0"/>
              </a:rPr>
              <a:t> </a:t>
            </a:r>
            <a:r>
              <a:rPr lang="en-US" altLang="en-US" sz="2000" i="1" dirty="0" err="1">
                <a:cs typeface="Times New Roman" panose="02020603050405020304" pitchFamily="18" charset="0"/>
              </a:rPr>
              <a:t>W</a:t>
            </a:r>
            <a:r>
              <a:rPr lang="en-US" altLang="en-US" sz="2000" i="1" baseline="-30000" dirty="0" err="1">
                <a:cs typeface="Times New Roman" panose="02020603050405020304" pitchFamily="18" charset="0"/>
              </a:rPr>
              <a:t>t</a:t>
            </a:r>
            <a:r>
              <a:rPr lang="en-US" altLang="en-US" sz="2000" baseline="-30000" dirty="0">
                <a:cs typeface="Times New Roman" panose="02020603050405020304" pitchFamily="18" charset="0"/>
              </a:rPr>
              <a:t> – 3 </a:t>
            </a:r>
            <a:endParaRPr lang="en-GB" altLang="en-US" sz="2400" dirty="0"/>
          </a:p>
        </p:txBody>
      </p:sp>
      <p:graphicFrame>
        <p:nvGraphicFramePr>
          <p:cNvPr id="8" name="Object 4">
            <a:extLst>
              <a:ext uri="{FF2B5EF4-FFF2-40B4-BE49-F238E27FC236}">
                <a16:creationId xmlns:a16="http://schemas.microsoft.com/office/drawing/2014/main" id="{A6ACEB87-5A68-4BE5-BA78-3EA737E008D9}"/>
              </a:ext>
            </a:extLst>
          </p:cNvPr>
          <p:cNvGraphicFramePr>
            <a:graphicFrameLocks noChangeAspect="1"/>
          </p:cNvGraphicFramePr>
          <p:nvPr/>
        </p:nvGraphicFramePr>
        <p:xfrm>
          <a:off x="5599043" y="136525"/>
          <a:ext cx="7066828" cy="2943285"/>
        </p:xfrm>
        <a:graphic>
          <a:graphicData uri="http://schemas.openxmlformats.org/presentationml/2006/ole">
            <mc:AlternateContent xmlns:mc="http://schemas.openxmlformats.org/markup-compatibility/2006">
              <mc:Choice xmlns:v="urn:schemas-microsoft-com:vml" Requires="v">
                <p:oleObj name="Document" r:id="rId6" imgW="5629325" imgH="2349106" progId="Word.Document.8">
                  <p:embed/>
                </p:oleObj>
              </mc:Choice>
              <mc:Fallback>
                <p:oleObj name="Document" r:id="rId6" imgW="5629325" imgH="2349106" progId="Word.Document.8">
                  <p:embed/>
                  <p:pic>
                    <p:nvPicPr>
                      <p:cNvPr id="8" name="Object 4">
                        <a:extLst>
                          <a:ext uri="{FF2B5EF4-FFF2-40B4-BE49-F238E27FC236}">
                            <a16:creationId xmlns:a16="http://schemas.microsoft.com/office/drawing/2014/main" id="{A6ACEB87-5A68-4BE5-BA78-3EA737E008D9}"/>
                          </a:ext>
                        </a:extLst>
                      </p:cNvPr>
                      <p:cNvPicPr>
                        <a:picLocks noChangeAspect="1" noChangeArrowheads="1"/>
                      </p:cNvPicPr>
                      <p:nvPr/>
                    </p:nvPicPr>
                    <p:blipFill>
                      <a:blip r:embed="rId7"/>
                      <a:srcRect/>
                      <a:stretch>
                        <a:fillRect/>
                      </a:stretch>
                    </p:blipFill>
                    <p:spPr bwMode="auto">
                      <a:xfrm>
                        <a:off x="5599043" y="136525"/>
                        <a:ext cx="7066828" cy="2943285"/>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6662D425-3AEE-49B4-ACD3-DAD99E2CBF63}"/>
              </a:ext>
            </a:extLst>
          </p:cNvPr>
          <p:cNvSpPr/>
          <p:nvPr/>
        </p:nvSpPr>
        <p:spPr>
          <a:xfrm>
            <a:off x="6851169" y="3065612"/>
            <a:ext cx="5061291" cy="1631216"/>
          </a:xfrm>
          <a:prstGeom prst="rect">
            <a:avLst/>
          </a:prstGeom>
        </p:spPr>
        <p:txBody>
          <a:bodyPr wrap="square">
            <a:spAutoFit/>
          </a:bodyPr>
          <a:lstStyle/>
          <a:p>
            <a:r>
              <a:rPr lang="en-US" sz="2000" i="1" dirty="0">
                <a:solidFill>
                  <a:srgbClr val="FF0000"/>
                </a:solidFill>
                <a:latin typeface="Times New Roman" panose="02020603050405020304" pitchFamily="18" charset="0"/>
                <a:ea typeface="Times New Roman" panose="02020603050405020304" pitchFamily="18" charset="0"/>
              </a:rPr>
              <a:t>e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d</a:t>
            </a:r>
          </a:p>
          <a:p>
            <a:r>
              <a:rPr lang="en-US" sz="2000" i="1" dirty="0">
                <a:solidFill>
                  <a:srgbClr val="FF0000"/>
                </a:solidFill>
                <a:latin typeface="Times New Roman" panose="02020603050405020304" pitchFamily="18" charset="0"/>
                <a:ea typeface="Times New Roman" panose="02020603050405020304" pitchFamily="18" charset="0"/>
              </a:rPr>
              <a:t>d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c</a:t>
            </a:r>
          </a:p>
          <a:p>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c</a:t>
            </a:r>
            <a:r>
              <a:rPr lang="en-US" sz="2000" i="1" dirty="0">
                <a:solidFill>
                  <a:srgbClr val="FF0000"/>
                </a:solidFill>
                <a:latin typeface="Times New Roman" panose="02020603050405020304" pitchFamily="18" charset="0"/>
                <a:ea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t>
            </a:r>
            <a:r>
              <a:rPr lang="en-US" sz="2000" dirty="0">
                <a:solidFill>
                  <a:srgbClr val="FF0000"/>
                </a:solidFill>
                <a:latin typeface="Times New Roman" panose="02020603050405020304" pitchFamily="18" charset="0"/>
                <a:ea typeface="Times New Roman" panose="02020603050405020304" pitchFamily="18" charset="0"/>
              </a:rPr>
              <a:t>CLS</a:t>
            </a:r>
            <a:r>
              <a:rPr lang="en-US" sz="2000" baseline="-25000" dirty="0">
                <a:solidFill>
                  <a:srgbClr val="FF0000"/>
                </a:solidFill>
                <a:latin typeface="Times New Roman" panose="02020603050405020304" pitchFamily="18" charset="0"/>
                <a:ea typeface="Times New Roman" panose="02020603050405020304" pitchFamily="18" charset="0"/>
              </a:rPr>
              <a:t>30</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a:t>
            </a:r>
            <a:endPar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endParaRPr>
          </a:p>
          <a:p>
            <a:r>
              <a:rPr lang="en-US" sz="2000" i="1" dirty="0">
                <a:solidFill>
                  <a:srgbClr val="FF0000"/>
                </a:solidFill>
                <a:latin typeface="Times New Roman" panose="02020603050405020304" pitchFamily="18" charset="0"/>
                <a:ea typeface="Times New Roman" panose="02020603050405020304" pitchFamily="18" charset="0"/>
              </a:rPr>
              <a:t>b </a:t>
            </a:r>
            <a:r>
              <a:rPr lang="en-US" sz="2000"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a:t>
            </a:r>
            <a:r>
              <a:rPr lang="en-US" sz="2000" i="1" dirty="0">
                <a:solidFill>
                  <a:srgbClr val="FF0000"/>
                </a:solidFill>
                <a:latin typeface="Times New Roman" panose="02020603050405020304" pitchFamily="18" charset="0"/>
                <a:ea typeface="Times New Roman" panose="02020603050405020304" pitchFamily="18" charset="0"/>
                <a:sym typeface="Symbol" panose="05050102010706020507" pitchFamily="18" charset="2"/>
              </a:rPr>
              <a:t> a</a:t>
            </a:r>
          </a:p>
          <a:p>
            <a:r>
              <a:rPr lang="en-US" sz="2000" i="1" dirty="0">
                <a:solidFill>
                  <a:srgbClr val="FF0000"/>
                </a:solidFill>
                <a:latin typeface="Times New Roman" panose="02020603050405020304" pitchFamily="18" charset="0"/>
                <a:ea typeface="Times New Roman" panose="02020603050405020304" pitchFamily="18" charset="0"/>
              </a:rPr>
              <a:t>a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FF0000"/>
                </a:solidFill>
                <a:latin typeface="Times New Roman" panose="02020603050405020304" pitchFamily="18" charset="0"/>
                <a:ea typeface="Times New Roman" panose="02020603050405020304" pitchFamily="18" charset="0"/>
              </a:rPr>
              <a:t> (CLS</a:t>
            </a:r>
            <a:r>
              <a:rPr lang="en-US" sz="2000" baseline="-25000" dirty="0">
                <a:solidFill>
                  <a:srgbClr val="FF0000"/>
                </a:solidFill>
                <a:latin typeface="Times New Roman" panose="02020603050405020304" pitchFamily="18" charset="0"/>
                <a:ea typeface="Times New Roman" panose="02020603050405020304" pitchFamily="18" charset="0"/>
              </a:rPr>
              <a:t>5</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a</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f</a:t>
            </a:r>
            <a:r>
              <a:rPr lang="en-US" sz="2000" i="1" baseline="-25000" dirty="0">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r>
              <a:rPr lang="en-US" sz="2000" i="1" dirty="0">
                <a:solidFill>
                  <a:srgbClr val="FF0000"/>
                </a:solidFill>
                <a:latin typeface="Times New Roman" panose="02020603050405020304" pitchFamily="18" charset="0"/>
                <a:ea typeface="Times New Roman" panose="02020603050405020304" pitchFamily="18" charset="0"/>
              </a:rPr>
              <a:t>b</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c</a:t>
            </a:r>
            <a:r>
              <a:rPr lang="en-US" sz="2000" dirty="0">
                <a:solidFill>
                  <a:srgbClr val="FF0000"/>
                </a:solidFill>
                <a:latin typeface="Times New Roman" panose="02020603050405020304" pitchFamily="18" charset="0"/>
                <a:ea typeface="Times New Roman" panose="02020603050405020304" pitchFamily="18" charset="0"/>
              </a:rPr>
              <a:t>, </a:t>
            </a:r>
            <a:r>
              <a:rPr lang="en-US" sz="2000" i="1" dirty="0">
                <a:solidFill>
                  <a:srgbClr val="FF0000"/>
                </a:solidFill>
                <a:latin typeface="Times New Roman" panose="02020603050405020304" pitchFamily="18" charset="0"/>
                <a:ea typeface="Times New Roman" panose="02020603050405020304" pitchFamily="18" charset="0"/>
              </a:rPr>
              <a:t>d</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a:solidFill>
                  <a:srgbClr val="FF0000"/>
                </a:solidFill>
                <a:latin typeface="Times New Roman" panose="02020603050405020304" pitchFamily="18" charset="0"/>
                <a:ea typeface="Times New Roman" panose="02020603050405020304" pitchFamily="18" charset="0"/>
              </a:rPr>
              <a:t>e</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W</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 + </a:t>
            </a:r>
            <a:r>
              <a:rPr lang="en-US" sz="2000" i="1" dirty="0" err="1">
                <a:solidFill>
                  <a:srgbClr val="FF0000"/>
                </a:solidFill>
                <a:latin typeface="Times New Roman" panose="02020603050405020304" pitchFamily="18" charset="0"/>
                <a:ea typeface="Times New Roman" panose="02020603050405020304" pitchFamily="18" charset="0"/>
              </a:rPr>
              <a:t>K</a:t>
            </a:r>
            <a:r>
              <a:rPr lang="en-US" sz="2000" i="1" baseline="-25000" dirty="0" err="1">
                <a:solidFill>
                  <a:srgbClr val="FF0000"/>
                </a:solidFill>
                <a:latin typeface="Times New Roman" panose="02020603050405020304" pitchFamily="18" charset="0"/>
                <a:ea typeface="Times New Roman" panose="02020603050405020304" pitchFamily="18" charset="0"/>
              </a:rPr>
              <a:t>t</a:t>
            </a:r>
            <a:r>
              <a:rPr lang="en-US" sz="2000" dirty="0">
                <a:solidFill>
                  <a:srgbClr val="FF0000"/>
                </a:solidFill>
                <a:latin typeface="Times New Roman" panose="02020603050405020304" pitchFamily="18" charset="0"/>
                <a:ea typeface="Times New Roman" panose="02020603050405020304"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769C0-AEFC-4AE0-D890-7388DE8958E9}"/>
              </a:ext>
            </a:extLst>
          </p:cNvPr>
          <p:cNvPicPr>
            <a:picLocks noChangeAspect="1"/>
          </p:cNvPicPr>
          <p:nvPr/>
        </p:nvPicPr>
        <p:blipFill>
          <a:blip r:embed="rId2"/>
          <a:stretch>
            <a:fillRect/>
          </a:stretch>
        </p:blipFill>
        <p:spPr>
          <a:xfrm>
            <a:off x="709637" y="765629"/>
            <a:ext cx="10175410" cy="5942298"/>
          </a:xfrm>
          <a:prstGeom prst="rect">
            <a:avLst/>
          </a:prstGeom>
        </p:spPr>
      </p:pic>
      <p:sp>
        <p:nvSpPr>
          <p:cNvPr id="4" name="TextBox 3">
            <a:extLst>
              <a:ext uri="{FF2B5EF4-FFF2-40B4-BE49-F238E27FC236}">
                <a16:creationId xmlns:a16="http://schemas.microsoft.com/office/drawing/2014/main" id="{374C6D13-7E47-A42E-F813-19CF9FC202A5}"/>
              </a:ext>
            </a:extLst>
          </p:cNvPr>
          <p:cNvSpPr txBox="1"/>
          <p:nvPr/>
        </p:nvSpPr>
        <p:spPr>
          <a:xfrm>
            <a:off x="597096" y="150073"/>
            <a:ext cx="8937960" cy="461665"/>
          </a:xfrm>
          <a:prstGeom prst="rect">
            <a:avLst/>
          </a:prstGeom>
          <a:noFill/>
        </p:spPr>
        <p:txBody>
          <a:bodyPr wrap="none" rtlCol="0">
            <a:spAutoFit/>
          </a:bodyPr>
          <a:lstStyle/>
          <a:p>
            <a:r>
              <a:rPr lang="en-US" sz="2400" dirty="0"/>
              <a:t>Demo SHA1 online: </a:t>
            </a:r>
            <a:r>
              <a:rPr lang="en-US" sz="2400" dirty="0">
                <a:hlinkClick r:id="rId3"/>
              </a:rPr>
              <a:t>https://emn178.github.io/online-tools/sha1.html</a:t>
            </a:r>
            <a:r>
              <a:rPr lang="en-US" sz="2400" dirty="0"/>
              <a:t>  </a:t>
            </a:r>
          </a:p>
        </p:txBody>
      </p:sp>
      <p:sp>
        <p:nvSpPr>
          <p:cNvPr id="5" name="Slide Number Placeholder 4">
            <a:extLst>
              <a:ext uri="{FF2B5EF4-FFF2-40B4-BE49-F238E27FC236}">
                <a16:creationId xmlns:a16="http://schemas.microsoft.com/office/drawing/2014/main" id="{5842C057-6440-04C1-2B54-F40247EC1AA4}"/>
              </a:ext>
            </a:extLst>
          </p:cNvPr>
          <p:cNvSpPr>
            <a:spLocks noGrp="1"/>
          </p:cNvSpPr>
          <p:nvPr>
            <p:ph type="sldNum" sz="quarter" idx="12"/>
          </p:nvPr>
        </p:nvSpPr>
        <p:spPr/>
        <p:txBody>
          <a:bodyPr/>
          <a:lstStyle/>
          <a:p>
            <a:fld id="{345A03E5-24FE-4ADA-BBDF-5347EA54DF86}" type="slidenum">
              <a:rPr lang="en-US" smtClean="0"/>
              <a:t>39</a:t>
            </a:fld>
            <a:endParaRPr lang="en-US"/>
          </a:p>
        </p:txBody>
      </p:sp>
    </p:spTree>
    <p:extLst>
      <p:ext uri="{BB962C8B-B14F-4D97-AF65-F5344CB8AC3E}">
        <p14:creationId xmlns:p14="http://schemas.microsoft.com/office/powerpoint/2010/main" val="8245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AFEBFFBA-1FBE-4D24-86F8-3DA03CEF62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62D35041-877A-460B-9698-281D78D2FA86}" type="slidenum">
              <a:rPr lang="en-GB" altLang="en-US" sz="1400">
                <a:latin typeface="Times New Roman" panose="02020603050405020304" pitchFamily="18" charset="0"/>
              </a:rPr>
              <a:pPr>
                <a:spcBef>
                  <a:spcPct val="0"/>
                </a:spcBef>
                <a:buSzTx/>
                <a:buFontTx/>
                <a:buNone/>
              </a:pPr>
              <a:t>4</a:t>
            </a:fld>
            <a:endParaRPr lang="en-GB" altLang="en-US" sz="1400">
              <a:latin typeface="Times New Roman" panose="02020603050405020304" pitchFamily="18" charset="0"/>
            </a:endParaRPr>
          </a:p>
        </p:txBody>
      </p:sp>
      <p:sp>
        <p:nvSpPr>
          <p:cNvPr id="6148" name="Rectangle 2">
            <a:extLst>
              <a:ext uri="{FF2B5EF4-FFF2-40B4-BE49-F238E27FC236}">
                <a16:creationId xmlns:a16="http://schemas.microsoft.com/office/drawing/2014/main" id="{87B49732-A9FE-48CD-B793-B7262A56B74B}"/>
              </a:ext>
            </a:extLst>
          </p:cNvPr>
          <p:cNvSpPr>
            <a:spLocks noGrp="1" noChangeArrowheads="1"/>
          </p:cNvSpPr>
          <p:nvPr>
            <p:ph type="title"/>
          </p:nvPr>
        </p:nvSpPr>
        <p:spPr>
          <a:xfrm>
            <a:off x="927652" y="251251"/>
            <a:ext cx="7772400" cy="679450"/>
          </a:xfrm>
        </p:spPr>
        <p:txBody>
          <a:bodyPr>
            <a:normAutofit fontScale="90000"/>
          </a:bodyPr>
          <a:lstStyle/>
          <a:p>
            <a:pPr algn="l" eaLnBrk="1" hangingPunct="1"/>
            <a:r>
              <a:rPr lang="en-US" altLang="en-US" dirty="0"/>
              <a:t>Gambaran </a:t>
            </a:r>
            <a:r>
              <a:rPr lang="en-US" altLang="en-US" dirty="0" err="1"/>
              <a:t>umum</a:t>
            </a:r>
            <a:r>
              <a:rPr lang="en-US" altLang="en-US" dirty="0"/>
              <a:t> MD5</a:t>
            </a:r>
            <a:endParaRPr lang="en-GB" altLang="en-US" dirty="0"/>
          </a:p>
        </p:txBody>
      </p:sp>
      <p:graphicFrame>
        <p:nvGraphicFramePr>
          <p:cNvPr id="6149" name="Object 4">
            <a:extLst>
              <a:ext uri="{FF2B5EF4-FFF2-40B4-BE49-F238E27FC236}">
                <a16:creationId xmlns:a16="http://schemas.microsoft.com/office/drawing/2014/main" id="{0099F0E9-7D59-44CA-8E0C-4FF5F1A95B65}"/>
              </a:ext>
            </a:extLst>
          </p:cNvPr>
          <p:cNvGraphicFramePr>
            <a:graphicFrameLocks noChangeAspect="1"/>
          </p:cNvGraphicFramePr>
          <p:nvPr>
            <p:extLst>
              <p:ext uri="{D42A27DB-BD31-4B8C-83A1-F6EECF244321}">
                <p14:modId xmlns:p14="http://schemas.microsoft.com/office/powerpoint/2010/main" val="1964296297"/>
              </p:ext>
            </p:extLst>
          </p:nvPr>
        </p:nvGraphicFramePr>
        <p:xfrm>
          <a:off x="927652" y="1074901"/>
          <a:ext cx="9694730" cy="5464011"/>
        </p:xfrm>
        <a:graphic>
          <a:graphicData uri="http://schemas.openxmlformats.org/presentationml/2006/ole">
            <mc:AlternateContent xmlns:mc="http://schemas.openxmlformats.org/markup-compatibility/2006">
              <mc:Choice xmlns:v="urn:schemas-microsoft-com:vml" Requires="v">
                <p:oleObj name="VISIO" r:id="rId7" imgW="6787134" imgH="3816858" progId="Visio.Drawing.5">
                  <p:embed/>
                </p:oleObj>
              </mc:Choice>
              <mc:Fallback>
                <p:oleObj name="VISIO" r:id="rId7" imgW="6787134" imgH="3816858" progId="Visio.Drawing.5">
                  <p:embed/>
                  <p:pic>
                    <p:nvPicPr>
                      <p:cNvPr id="6149" name="Object 4">
                        <a:extLst>
                          <a:ext uri="{FF2B5EF4-FFF2-40B4-BE49-F238E27FC236}">
                            <a16:creationId xmlns:a16="http://schemas.microsoft.com/office/drawing/2014/main" id="{0099F0E9-7D59-44CA-8E0C-4FF5F1A95B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652" y="1074901"/>
                        <a:ext cx="9694730" cy="5464011"/>
                      </a:xfrm>
                      <a:prstGeom prst="rect">
                        <a:avLst/>
                      </a:prstGeom>
                      <a:noFill/>
                      <a:ln>
                        <a:noFill/>
                      </a:ln>
                      <a:effectLst/>
                    </p:spPr>
                  </p:pic>
                </p:oleObj>
              </mc:Fallback>
            </mc:AlternateContent>
          </a:graphicData>
        </a:graphic>
      </p:graphicFrame>
      <p:sp>
        <p:nvSpPr>
          <p:cNvPr id="3" name="TextBox 2">
            <a:extLst>
              <a:ext uri="{FF2B5EF4-FFF2-40B4-BE49-F238E27FC236}">
                <a16:creationId xmlns:a16="http://schemas.microsoft.com/office/drawing/2014/main" id="{D9BF9EE3-DEFD-81B3-1754-7ABC74F79DDE}"/>
              </a:ext>
            </a:extLst>
          </p:cNvPr>
          <p:cNvSpPr txBox="1"/>
          <p:nvPr/>
        </p:nvSpPr>
        <p:spPr>
          <a:xfrm>
            <a:off x="838200" y="5960418"/>
            <a:ext cx="5591629" cy="707886"/>
          </a:xfrm>
          <a:prstGeom prst="rect">
            <a:avLst/>
          </a:prstGeom>
          <a:noFill/>
        </p:spPr>
        <p:txBody>
          <a:bodyPr wrap="square">
            <a:spAutoFit/>
          </a:bodyPr>
          <a:lstStyle/>
          <a:p>
            <a:r>
              <a:rPr lang="en-US" sz="2000" dirty="0" err="1">
                <a:solidFill>
                  <a:srgbClr val="FF0000"/>
                </a:solidFill>
              </a:rPr>
              <a:t>Kerangka</a:t>
            </a:r>
            <a:r>
              <a:rPr lang="en-US" sz="2000" dirty="0">
                <a:solidFill>
                  <a:srgbClr val="FF0000"/>
                </a:solidFill>
              </a:rPr>
              <a:t> </a:t>
            </a:r>
            <a:r>
              <a:rPr lang="en-US" sz="2000" dirty="0" err="1">
                <a:solidFill>
                  <a:srgbClr val="FF0000"/>
                </a:solidFill>
              </a:rPr>
              <a:t>umum</a:t>
            </a:r>
            <a:r>
              <a:rPr lang="en-US" sz="2000" dirty="0">
                <a:solidFill>
                  <a:srgbClr val="FF0000"/>
                </a:solidFill>
              </a:rPr>
              <a:t> </a:t>
            </a:r>
            <a:r>
              <a:rPr lang="en-US" sz="2000" dirty="0" err="1">
                <a:solidFill>
                  <a:srgbClr val="FF0000"/>
                </a:solidFill>
              </a:rPr>
              <a:t>fungsi</a:t>
            </a:r>
            <a:r>
              <a:rPr lang="en-US" sz="2000" dirty="0">
                <a:solidFill>
                  <a:srgbClr val="FF0000"/>
                </a:solidFill>
              </a:rPr>
              <a:t> hash </a:t>
            </a:r>
            <a:r>
              <a:rPr lang="en-US" sz="2000" dirty="0" err="1">
                <a:solidFill>
                  <a:srgbClr val="FF0000"/>
                </a:solidFill>
              </a:rPr>
              <a:t>seperti</a:t>
            </a:r>
            <a:r>
              <a:rPr lang="en-US" sz="2000" dirty="0">
                <a:solidFill>
                  <a:srgbClr val="FF0000"/>
                </a:solidFill>
              </a:rPr>
              <a:t> di </a:t>
            </a:r>
            <a:r>
              <a:rPr lang="en-US" sz="2000" dirty="0" err="1">
                <a:solidFill>
                  <a:srgbClr val="FF0000"/>
                </a:solidFill>
              </a:rPr>
              <a:t>atas</a:t>
            </a:r>
            <a:r>
              <a:rPr lang="en-US" sz="2000" dirty="0">
                <a:solidFill>
                  <a:srgbClr val="FF0000"/>
                </a:solidFill>
              </a:rPr>
              <a:t> </a:t>
            </a:r>
            <a:r>
              <a:rPr lang="en-US" sz="2000" dirty="0" err="1">
                <a:solidFill>
                  <a:srgbClr val="FF0000"/>
                </a:solidFill>
              </a:rPr>
              <a:t>dinamakan</a:t>
            </a:r>
            <a:r>
              <a:rPr lang="en-US" sz="2000" dirty="0">
                <a:solidFill>
                  <a:srgbClr val="FF0000"/>
                </a:solidFill>
              </a:rPr>
              <a:t> </a:t>
            </a:r>
            <a:r>
              <a:rPr lang="en-US" sz="2000" b="1" dirty="0">
                <a:solidFill>
                  <a:srgbClr val="FF0000"/>
                </a:solidFill>
              </a:rPr>
              <a:t>Merkle–Damgård construction</a:t>
            </a:r>
            <a:endParaRPr lang="en-US" sz="20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F79E4-4A54-3FE6-EA9A-F67C8946D7B9}"/>
              </a:ext>
            </a:extLst>
          </p:cNvPr>
          <p:cNvSpPr>
            <a:spLocks noGrp="1"/>
          </p:cNvSpPr>
          <p:nvPr>
            <p:ph idx="1"/>
          </p:nvPr>
        </p:nvSpPr>
        <p:spPr>
          <a:xfrm>
            <a:off x="838200" y="407963"/>
            <a:ext cx="10515600" cy="5769000"/>
          </a:xfrm>
        </p:spPr>
        <p:txBody>
          <a:bodyPr>
            <a:normAutofit/>
          </a:bodyPr>
          <a:lstStyle/>
          <a:p>
            <a:pPr marL="0" indent="0">
              <a:buNone/>
            </a:pPr>
            <a:r>
              <a:rPr lang="en-US" sz="2400" dirty="0"/>
              <a:t>Demo SHA1 online </a:t>
            </a:r>
            <a:r>
              <a:rPr lang="en-US" sz="2400" dirty="0" err="1"/>
              <a:t>lainnya</a:t>
            </a:r>
            <a:r>
              <a:rPr lang="en-US" sz="2400" dirty="0"/>
              <a:t>:  </a:t>
            </a:r>
            <a:r>
              <a:rPr lang="en-US" sz="2400" dirty="0">
                <a:hlinkClick r:id="rId2"/>
              </a:rPr>
              <a:t>http://www.sha1-online.com/</a:t>
            </a:r>
            <a:r>
              <a:rPr lang="en-US" sz="2400" dirty="0"/>
              <a:t> </a:t>
            </a:r>
          </a:p>
        </p:txBody>
      </p:sp>
      <p:pic>
        <p:nvPicPr>
          <p:cNvPr id="7" name="Picture 6">
            <a:extLst>
              <a:ext uri="{FF2B5EF4-FFF2-40B4-BE49-F238E27FC236}">
                <a16:creationId xmlns:a16="http://schemas.microsoft.com/office/drawing/2014/main" id="{AC053359-12C5-11E6-F39A-7BD275D3354F}"/>
              </a:ext>
            </a:extLst>
          </p:cNvPr>
          <p:cNvPicPr>
            <a:picLocks noChangeAspect="1"/>
          </p:cNvPicPr>
          <p:nvPr/>
        </p:nvPicPr>
        <p:blipFill>
          <a:blip r:embed="rId3"/>
          <a:stretch>
            <a:fillRect/>
          </a:stretch>
        </p:blipFill>
        <p:spPr>
          <a:xfrm>
            <a:off x="417286" y="1106256"/>
            <a:ext cx="11072812" cy="5486528"/>
          </a:xfrm>
          <a:prstGeom prst="rect">
            <a:avLst/>
          </a:prstGeom>
        </p:spPr>
      </p:pic>
      <p:sp>
        <p:nvSpPr>
          <p:cNvPr id="4" name="Slide Number Placeholder 3">
            <a:extLst>
              <a:ext uri="{FF2B5EF4-FFF2-40B4-BE49-F238E27FC236}">
                <a16:creationId xmlns:a16="http://schemas.microsoft.com/office/drawing/2014/main" id="{29592374-F9E0-90F4-5804-BC51D0130709}"/>
              </a:ext>
            </a:extLst>
          </p:cNvPr>
          <p:cNvSpPr>
            <a:spLocks noGrp="1"/>
          </p:cNvSpPr>
          <p:nvPr>
            <p:ph type="sldNum" sz="quarter" idx="12"/>
          </p:nvPr>
        </p:nvSpPr>
        <p:spPr/>
        <p:txBody>
          <a:bodyPr/>
          <a:lstStyle/>
          <a:p>
            <a:fld id="{345A03E5-24FE-4ADA-BBDF-5347EA54DF86}" type="slidenum">
              <a:rPr lang="en-US" smtClean="0"/>
              <a:t>40</a:t>
            </a:fld>
            <a:endParaRPr lang="en-US"/>
          </a:p>
        </p:txBody>
      </p:sp>
    </p:spTree>
    <p:extLst>
      <p:ext uri="{BB962C8B-B14F-4D97-AF65-F5344CB8AC3E}">
        <p14:creationId xmlns:p14="http://schemas.microsoft.com/office/powerpoint/2010/main" val="2132143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72D8DA-784A-4625-A61F-D36581432ACC}"/>
              </a:ext>
            </a:extLst>
          </p:cNvPr>
          <p:cNvSpPr>
            <a:spLocks noGrp="1"/>
          </p:cNvSpPr>
          <p:nvPr>
            <p:ph idx="1"/>
          </p:nvPr>
        </p:nvSpPr>
        <p:spPr>
          <a:xfrm>
            <a:off x="838200" y="874643"/>
            <a:ext cx="10515600" cy="5302320"/>
          </a:xfrm>
        </p:spPr>
        <p:txBody>
          <a:bodyPr/>
          <a:lstStyle/>
          <a:p>
            <a:pPr marL="0" indent="0">
              <a:buNone/>
            </a:pPr>
            <a:r>
              <a:rPr lang="en-US" dirty="0" err="1"/>
              <a:t>Contoh</a:t>
            </a:r>
            <a:r>
              <a:rPr lang="en-US" dirty="0"/>
              <a:t> </a:t>
            </a:r>
            <a:r>
              <a:rPr lang="en-US" i="1" dirty="0"/>
              <a:t>message digest</a:t>
            </a:r>
            <a:r>
              <a:rPr lang="en-US" dirty="0"/>
              <a:t> </a:t>
            </a:r>
            <a:r>
              <a:rPr lang="en-US" dirty="0" err="1"/>
              <a:t>beberapa</a:t>
            </a:r>
            <a:r>
              <a:rPr lang="en-US" dirty="0"/>
              <a:t> </a:t>
            </a:r>
            <a:r>
              <a:rPr lang="en-US" dirty="0" err="1"/>
              <a:t>pesan</a:t>
            </a:r>
            <a:r>
              <a:rPr lang="en-US" dirty="0"/>
              <a:t> yang </a:t>
            </a:r>
            <a:r>
              <a:rPr lang="en-US" dirty="0" err="1"/>
              <a:t>dihasilkan</a:t>
            </a:r>
            <a:r>
              <a:rPr lang="en-US" dirty="0"/>
              <a:t> oleh SHA-1:</a:t>
            </a:r>
          </a:p>
          <a:p>
            <a:pPr marL="0" indent="0">
              <a:buNone/>
            </a:pPr>
            <a:r>
              <a:rPr lang="en-US" dirty="0"/>
              <a:t> </a:t>
            </a:r>
          </a:p>
          <a:p>
            <a:pPr marL="0" indent="0">
              <a:buNone/>
            </a:pPr>
            <a:r>
              <a:rPr lang="en-US" dirty="0"/>
              <a:t>  sha1(“</a:t>
            </a:r>
            <a:r>
              <a:rPr lang="en-US" dirty="0">
                <a:solidFill>
                  <a:srgbClr val="FF0000"/>
                </a:solidFill>
              </a:rPr>
              <a:t>halo</a:t>
            </a:r>
            <a:r>
              <a:rPr lang="en-US" dirty="0"/>
              <a:t>”)= 33b1eac210971fb02a3b90afce9dbff758be794d</a:t>
            </a:r>
          </a:p>
          <a:p>
            <a:pPr marL="0" indent="0">
              <a:buNone/>
            </a:pPr>
            <a:r>
              <a:rPr lang="en-US" dirty="0"/>
              <a:t> </a:t>
            </a:r>
          </a:p>
          <a:p>
            <a:pPr marL="0" indent="0">
              <a:buNone/>
            </a:pPr>
            <a:r>
              <a:rPr lang="en-US" dirty="0"/>
              <a:t> sha1(“</a:t>
            </a:r>
            <a:r>
              <a:rPr lang="en-US" dirty="0">
                <a:solidFill>
                  <a:srgbClr val="FF0000"/>
                </a:solidFill>
              </a:rPr>
              <a:t>halo, </a:t>
            </a:r>
            <a:r>
              <a:rPr lang="en-US" dirty="0" err="1">
                <a:solidFill>
                  <a:srgbClr val="FF0000"/>
                </a:solidFill>
              </a:rPr>
              <a:t>apa</a:t>
            </a:r>
            <a:r>
              <a:rPr lang="en-US" dirty="0">
                <a:solidFill>
                  <a:srgbClr val="FF0000"/>
                </a:solidFill>
              </a:rPr>
              <a:t> </a:t>
            </a:r>
            <a:r>
              <a:rPr lang="en-US" dirty="0" err="1">
                <a:solidFill>
                  <a:srgbClr val="FF0000"/>
                </a:solidFill>
              </a:rPr>
              <a:t>kabar</a:t>
            </a:r>
            <a:r>
              <a:rPr lang="en-US" dirty="0">
                <a:solidFill>
                  <a:srgbClr val="FF0000"/>
                </a:solidFill>
              </a:rPr>
              <a:t> </a:t>
            </a:r>
            <a:r>
              <a:rPr lang="en-US" dirty="0" err="1">
                <a:solidFill>
                  <a:srgbClr val="FF0000"/>
                </a:solidFill>
              </a:rPr>
              <a:t>teman</a:t>
            </a:r>
            <a:r>
              <a:rPr lang="en-US" dirty="0">
                <a:solidFill>
                  <a:srgbClr val="FF0000"/>
                </a:solidFill>
              </a:rPr>
              <a:t>? </a:t>
            </a:r>
            <a:r>
              <a:rPr lang="en-US" dirty="0"/>
              <a:t>”) = 	03d17abd2962dbed1037d1230f012037cd25fe91</a:t>
            </a:r>
          </a:p>
          <a:p>
            <a:pPr marL="0" indent="0">
              <a:buNone/>
            </a:pPr>
            <a:r>
              <a:rPr lang="en-US" dirty="0"/>
              <a:t>  </a:t>
            </a:r>
          </a:p>
          <a:p>
            <a:pPr marL="0" indent="0">
              <a:buNone/>
            </a:pPr>
            <a:r>
              <a:rPr lang="en-US" dirty="0"/>
              <a:t>sha1(“</a:t>
            </a:r>
            <a:r>
              <a:rPr lang="en-US" dirty="0">
                <a:solidFill>
                  <a:srgbClr val="FF0000"/>
                </a:solidFill>
              </a:rPr>
              <a:t>The quick brown fox jumps over the lazy dog</a:t>
            </a:r>
            <a:r>
              <a:rPr lang="en-US" dirty="0"/>
              <a:t>”) = </a:t>
            </a:r>
          </a:p>
          <a:p>
            <a:pPr marL="0" indent="0">
              <a:buNone/>
            </a:pPr>
            <a:r>
              <a:rPr lang="en-US" dirty="0"/>
              <a:t>           2fd4e1c67a2d28fced849ee1bb76e7391b93eb12</a:t>
            </a:r>
          </a:p>
          <a:p>
            <a:pPr marL="0" indent="0">
              <a:buNone/>
            </a:pPr>
            <a:endParaRPr lang="en-US" dirty="0"/>
          </a:p>
        </p:txBody>
      </p:sp>
      <p:sp>
        <p:nvSpPr>
          <p:cNvPr id="4" name="Slide Number Placeholder 3">
            <a:extLst>
              <a:ext uri="{FF2B5EF4-FFF2-40B4-BE49-F238E27FC236}">
                <a16:creationId xmlns:a16="http://schemas.microsoft.com/office/drawing/2014/main" id="{C77AA568-06B9-B31F-3BA4-FA83A15DD7CC}"/>
              </a:ext>
            </a:extLst>
          </p:cNvPr>
          <p:cNvSpPr>
            <a:spLocks noGrp="1"/>
          </p:cNvSpPr>
          <p:nvPr>
            <p:ph type="sldNum" sz="quarter" idx="12"/>
          </p:nvPr>
        </p:nvSpPr>
        <p:spPr/>
        <p:txBody>
          <a:bodyPr/>
          <a:lstStyle/>
          <a:p>
            <a:fld id="{345A03E5-24FE-4ADA-BBDF-5347EA54DF86}" type="slidenum">
              <a:rPr lang="en-US" smtClean="0"/>
              <a:t>41</a:t>
            </a:fld>
            <a:endParaRPr lang="en-US"/>
          </a:p>
        </p:txBody>
      </p:sp>
    </p:spTree>
    <p:extLst>
      <p:ext uri="{BB962C8B-B14F-4D97-AF65-F5344CB8AC3E}">
        <p14:creationId xmlns:p14="http://schemas.microsoft.com/office/powerpoint/2010/main" val="2067758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a:extLst>
              <a:ext uri="{FF2B5EF4-FFF2-40B4-BE49-F238E27FC236}">
                <a16:creationId xmlns:a16="http://schemas.microsoft.com/office/drawing/2014/main" id="{C88B98A3-CDEE-4ED1-9397-11E14C417A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2"/>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3"/>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spcBef>
                <a:spcPct val="0"/>
              </a:spcBef>
              <a:buFontTx/>
              <a:buNone/>
            </a:pPr>
            <a:fld id="{E4AB1F3D-B598-4465-A061-16D72424347B}" type="slidenum">
              <a:rPr lang="en-GB" altLang="en-US" sz="1400">
                <a:solidFill>
                  <a:schemeClr val="tx2"/>
                </a:solidFill>
                <a:latin typeface="Arial" panose="020B0604020202020204" pitchFamily="34" charset="0"/>
              </a:rPr>
              <a:pPr>
                <a:spcBef>
                  <a:spcPct val="0"/>
                </a:spcBef>
                <a:buFontTx/>
                <a:buNone/>
              </a:pPr>
              <a:t>42</a:t>
            </a:fld>
            <a:endParaRPr lang="en-GB" altLang="en-US" sz="1400">
              <a:solidFill>
                <a:schemeClr val="tx2"/>
              </a:solidFill>
              <a:latin typeface="Arial" panose="020B0604020202020204" pitchFamily="34" charset="0"/>
            </a:endParaRPr>
          </a:p>
        </p:txBody>
      </p:sp>
      <p:sp>
        <p:nvSpPr>
          <p:cNvPr id="16388" name="Rectangle 2">
            <a:extLst>
              <a:ext uri="{FF2B5EF4-FFF2-40B4-BE49-F238E27FC236}">
                <a16:creationId xmlns:a16="http://schemas.microsoft.com/office/drawing/2014/main" id="{0FB72173-3A13-4943-8B0C-ABFD838784AD}"/>
              </a:ext>
            </a:extLst>
          </p:cNvPr>
          <p:cNvSpPr>
            <a:spLocks noGrp="1" noChangeArrowheads="1"/>
          </p:cNvSpPr>
          <p:nvPr>
            <p:ph type="title"/>
          </p:nvPr>
        </p:nvSpPr>
        <p:spPr/>
        <p:txBody>
          <a:bodyPr/>
          <a:lstStyle/>
          <a:p>
            <a:pPr eaLnBrk="1" hangingPunct="1"/>
            <a:r>
              <a:rPr lang="en-US" altLang="en-US"/>
              <a:t>Kriptanalisis </a:t>
            </a:r>
            <a:r>
              <a:rPr lang="en-US" altLang="en-US" i="1"/>
              <a:t>SHA</a:t>
            </a:r>
            <a:r>
              <a:rPr lang="en-US" altLang="en-US"/>
              <a:t>-1</a:t>
            </a:r>
          </a:p>
        </p:txBody>
      </p:sp>
      <p:sp>
        <p:nvSpPr>
          <p:cNvPr id="16389" name="Rectangle 3">
            <a:extLst>
              <a:ext uri="{FF2B5EF4-FFF2-40B4-BE49-F238E27FC236}">
                <a16:creationId xmlns:a16="http://schemas.microsoft.com/office/drawing/2014/main" id="{25793049-F523-4CF7-802C-A881C11F91B0}"/>
              </a:ext>
            </a:extLst>
          </p:cNvPr>
          <p:cNvSpPr>
            <a:spLocks noGrp="1" noChangeArrowheads="1"/>
          </p:cNvSpPr>
          <p:nvPr>
            <p:ph type="body" idx="1"/>
          </p:nvPr>
        </p:nvSpPr>
        <p:spPr/>
        <p:txBody>
          <a:bodyPr>
            <a:noAutofit/>
          </a:bodyPr>
          <a:lstStyle/>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tahun</a:t>
            </a:r>
            <a:r>
              <a:rPr lang="en-US" altLang="en-US" dirty="0">
                <a:cs typeface="Times New Roman" panose="02020603050405020304" pitchFamily="18" charset="0"/>
              </a:rPr>
              <a:t> 2005, </a:t>
            </a:r>
            <a:r>
              <a:rPr lang="en-US" altLang="en-US" dirty="0" err="1">
                <a:cs typeface="Times New Roman" panose="02020603050405020304" pitchFamily="18" charset="0"/>
              </a:rPr>
              <a:t>Rijmen</a:t>
            </a:r>
            <a:r>
              <a:rPr lang="en-US" altLang="en-US" dirty="0">
                <a:cs typeface="Times New Roman" panose="02020603050405020304" pitchFamily="18" charset="0"/>
              </a:rPr>
              <a:t> dan Oswald </a:t>
            </a:r>
            <a:r>
              <a:rPr lang="en-US" altLang="en-US" dirty="0" err="1">
                <a:cs typeface="Times New Roman" panose="02020603050405020304" pitchFamily="18" charset="0"/>
              </a:rPr>
              <a:t>mempubliksikan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i="1" dirty="0">
                <a:cs typeface="Times New Roman" panose="02020603050405020304" pitchFamily="18" charset="0"/>
              </a:rPr>
              <a:t>SHA</a:t>
            </a:r>
            <a:r>
              <a:rPr lang="en-US" altLang="en-US" dirty="0">
                <a:cs typeface="Times New Roman" panose="02020603050405020304" pitchFamily="18" charset="0"/>
              </a:rPr>
              <a:t>-1 yang </a:t>
            </a:r>
            <a:r>
              <a:rPr lang="en-US" altLang="en-US" dirty="0" err="1">
                <a:cs typeface="Times New Roman" panose="02020603050405020304" pitchFamily="18" charset="0"/>
              </a:rPr>
              <a:t>direduksi</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menggunakan</a:t>
            </a:r>
            <a:r>
              <a:rPr lang="en-US" altLang="en-US" dirty="0">
                <a:cs typeface="Times New Roman" panose="02020603050405020304" pitchFamily="18" charset="0"/>
              </a:rPr>
              <a:t> 53 </a:t>
            </a:r>
            <a:r>
              <a:rPr lang="en-US" altLang="en-US" dirty="0" err="1">
                <a:cs typeface="Times New Roman" panose="02020603050405020304" pitchFamily="18" charset="0"/>
              </a:rPr>
              <a:t>putaran</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80 </a:t>
            </a:r>
            <a:r>
              <a:rPr lang="en-US" altLang="en-US" dirty="0" err="1">
                <a:cs typeface="Times New Roman" panose="02020603050405020304" pitchFamily="18" charset="0"/>
              </a:rPr>
              <a:t>putaran</a:t>
            </a:r>
            <a:r>
              <a:rPr lang="en-US" altLang="en-US" dirty="0">
                <a:cs typeface="Times New Roman" panose="02020603050405020304" pitchFamily="18" charset="0"/>
              </a:rPr>
              <a:t>) dan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kompleksitas</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80</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di </a:t>
            </a:r>
            <a:r>
              <a:rPr lang="en-US" altLang="en-US" dirty="0">
                <a:cs typeface="Times New Roman" panose="02020603050405020304" pitchFamily="18" charset="0"/>
                <a:hlinkClick r:id="rId4"/>
              </a:rPr>
              <a:t>http://eprint.iacr.org/2005/010</a:t>
            </a:r>
            <a:r>
              <a:rPr lang="en-US" altLang="en-US" dirty="0">
                <a:cs typeface="Times New Roman" panose="02020603050405020304" pitchFamily="18" charset="0"/>
              </a:rPr>
              <a:t>). </a:t>
            </a:r>
          </a:p>
          <a:p>
            <a:pPr marL="0" indent="0" algn="just" eaLnBrk="1" hangingPunct="1">
              <a:lnSpc>
                <a:spcPct val="90000"/>
              </a:lnSpc>
              <a:buNone/>
            </a:pPr>
            <a:r>
              <a:rPr lang="en-US" altLang="en-US" dirty="0">
                <a:cs typeface="Times New Roman" panose="02020603050405020304" pitchFamily="18" charset="0"/>
              </a:rPr>
              <a:t> </a:t>
            </a:r>
          </a:p>
          <a:p>
            <a:pPr algn="just" eaLnBrk="1" hangingPunct="1">
              <a:lnSpc>
                <a:spcPct val="90000"/>
              </a:lnSpc>
            </a:pPr>
            <a:r>
              <a:rPr lang="en-US" altLang="en-US" dirty="0">
                <a:cs typeface="Times New Roman" panose="02020603050405020304" pitchFamily="18" charset="0"/>
              </a:rPr>
              <a:t>Pada </a:t>
            </a:r>
            <a:r>
              <a:rPr lang="en-US" altLang="en-US" dirty="0" err="1">
                <a:cs typeface="Times New Roman" panose="02020603050405020304" pitchFamily="18" charset="0"/>
              </a:rPr>
              <a:t>bulan</a:t>
            </a:r>
            <a:r>
              <a:rPr lang="en-US" altLang="en-US" dirty="0">
                <a:cs typeface="Times New Roman" panose="02020603050405020304" pitchFamily="18" charset="0"/>
              </a:rPr>
              <a:t> </a:t>
            </a:r>
            <a:r>
              <a:rPr lang="en-US" altLang="en-US" dirty="0" err="1">
                <a:cs typeface="Times New Roman" panose="02020603050405020304" pitchFamily="18" charset="0"/>
              </a:rPr>
              <a:t>Februari</a:t>
            </a:r>
            <a:r>
              <a:rPr lang="en-US" altLang="en-US" dirty="0">
                <a:cs typeface="Times New Roman" panose="02020603050405020304" pitchFamily="18" charset="0"/>
              </a:rPr>
              <a:t> 2005, </a:t>
            </a:r>
            <a:r>
              <a:rPr lang="en-US" altLang="en-US" dirty="0" err="1">
                <a:cs typeface="Times New Roman" panose="02020603050405020304" pitchFamily="18" charset="0"/>
              </a:rPr>
              <a:t>Xiayoun</a:t>
            </a:r>
            <a:r>
              <a:rPr lang="en-US" altLang="en-US" dirty="0">
                <a:cs typeface="Times New Roman" panose="02020603050405020304" pitchFamily="18" charset="0"/>
              </a:rPr>
              <a:t> Wang, </a:t>
            </a:r>
            <a:r>
              <a:rPr lang="en-US" altLang="en-US" dirty="0" err="1">
                <a:cs typeface="Times New Roman" panose="02020603050405020304" pitchFamily="18" charset="0"/>
              </a:rPr>
              <a:t>Yiqun</a:t>
            </a:r>
            <a:r>
              <a:rPr lang="en-US" altLang="en-US" dirty="0">
                <a:cs typeface="Times New Roman" panose="02020603050405020304" pitchFamily="18" charset="0"/>
              </a:rPr>
              <a:t> Lisa Yin, dan </a:t>
            </a:r>
            <a:r>
              <a:rPr lang="en-US" altLang="en-US" dirty="0" err="1">
                <a:cs typeface="Times New Roman" panose="02020603050405020304" pitchFamily="18" charset="0"/>
              </a:rPr>
              <a:t>Hongbo</a:t>
            </a:r>
            <a:r>
              <a:rPr lang="en-US" altLang="en-US" dirty="0">
                <a:cs typeface="Times New Roman" panose="02020603050405020304" pitchFamily="18" charset="0"/>
              </a:rPr>
              <a:t> </a:t>
            </a:r>
            <a:r>
              <a:rPr lang="en-US" altLang="en-US" dirty="0" err="1">
                <a:cs typeface="Times New Roman" panose="02020603050405020304" pitchFamily="18" charset="0"/>
              </a:rPr>
              <a:t>Yo</a:t>
            </a:r>
            <a:r>
              <a:rPr lang="en-US" altLang="en-US" dirty="0">
                <a:cs typeface="Times New Roman" panose="02020603050405020304" pitchFamily="18" charset="0"/>
              </a:rPr>
              <a:t> </a:t>
            </a:r>
            <a:r>
              <a:rPr lang="en-US" altLang="en-US" dirty="0" err="1">
                <a:cs typeface="Times New Roman" panose="02020603050405020304" pitchFamily="18" charset="0"/>
              </a:rPr>
              <a:t>mempublikasikan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yang </a:t>
            </a:r>
            <a:r>
              <a:rPr lang="en-US" altLang="en-US" dirty="0" err="1">
                <a:cs typeface="Times New Roman" panose="02020603050405020304" pitchFamily="18" charset="0"/>
              </a:rPr>
              <a:t>dapat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kolisi</a:t>
            </a:r>
            <a:r>
              <a:rPr lang="en-US" altLang="en-US" dirty="0">
                <a:cs typeface="Times New Roman" panose="02020603050405020304" pitchFamily="18" charset="0"/>
              </a:rPr>
              <a:t> pada </a:t>
            </a:r>
            <a:r>
              <a:rPr lang="en-US" altLang="en-US" dirty="0" err="1">
                <a:cs typeface="Times New Roman" panose="02020603050405020304" pitchFamily="18" charset="0"/>
              </a:rPr>
              <a:t>versi</a:t>
            </a:r>
            <a:r>
              <a:rPr lang="en-US" altLang="en-US" dirty="0">
                <a:cs typeface="Times New Roman" panose="02020603050405020304" pitchFamily="18" charset="0"/>
              </a:rPr>
              <a:t> </a:t>
            </a:r>
            <a:r>
              <a:rPr lang="en-US" altLang="en-US" dirty="0" err="1">
                <a:cs typeface="Times New Roman" panose="02020603050405020304" pitchFamily="18" charset="0"/>
              </a:rPr>
              <a:t>penuh</a:t>
            </a:r>
            <a:r>
              <a:rPr lang="en-US" altLang="en-US" dirty="0">
                <a:cs typeface="Times New Roman" panose="02020603050405020304" pitchFamily="18" charset="0"/>
              </a:rPr>
              <a:t> SHA-1, yang </a:t>
            </a:r>
            <a:r>
              <a:rPr lang="en-US" altLang="en-US" dirty="0" err="1">
                <a:cs typeface="Times New Roman" panose="02020603050405020304" pitchFamily="18" charset="0"/>
              </a:rPr>
              <a:t>membutuhkan</a:t>
            </a:r>
            <a:r>
              <a:rPr lang="en-US" altLang="en-US" dirty="0">
                <a:cs typeface="Times New Roman" panose="02020603050405020304" pitchFamily="18" charset="0"/>
              </a:rPr>
              <a:t> </a:t>
            </a:r>
            <a:r>
              <a:rPr lang="en-US" altLang="en-US" dirty="0" err="1">
                <a:cs typeface="Times New Roman" panose="02020603050405020304" pitchFamily="18" charset="0"/>
              </a:rPr>
              <a:t>sekitar</a:t>
            </a:r>
            <a:r>
              <a:rPr lang="en-US" altLang="en-US" dirty="0">
                <a:cs typeface="Times New Roman" panose="02020603050405020304" pitchFamily="18" charset="0"/>
              </a:rPr>
              <a:t> 2</a:t>
            </a:r>
            <a:r>
              <a:rPr lang="en-US" altLang="en-US" baseline="30000" dirty="0">
                <a:cs typeface="Times New Roman" panose="02020603050405020304" pitchFamily="18" charset="0"/>
              </a:rPr>
              <a:t>69</a:t>
            </a:r>
            <a:r>
              <a:rPr lang="en-US" altLang="en-US" dirty="0">
                <a:cs typeface="Times New Roman" panose="02020603050405020304" pitchFamily="18" charset="0"/>
              </a:rPr>
              <a:t> </a:t>
            </a:r>
            <a:r>
              <a:rPr lang="en-US" altLang="en-US" dirty="0" err="1">
                <a:cs typeface="Times New Roman" panose="02020603050405020304" pitchFamily="18" charset="0"/>
              </a:rPr>
              <a:t>operasi</a:t>
            </a:r>
            <a:r>
              <a:rPr lang="en-US" altLang="en-US" dirty="0">
                <a:cs typeface="Times New Roman" panose="02020603050405020304" pitchFamily="18" charset="0"/>
              </a:rPr>
              <a:t> (</a:t>
            </a:r>
            <a:r>
              <a:rPr lang="en-US" altLang="en-US" dirty="0" err="1">
                <a:cs typeface="Times New Roman" panose="02020603050405020304" pitchFamily="18" charset="0"/>
              </a:rPr>
              <a:t>lihat</a:t>
            </a:r>
            <a:r>
              <a:rPr lang="en-US" altLang="en-US" dirty="0">
                <a:cs typeface="Times New Roman" panose="02020603050405020304" pitchFamily="18" charset="0"/>
              </a:rPr>
              <a:t> </a:t>
            </a:r>
            <a:r>
              <a:rPr lang="en-US" altLang="en-US" dirty="0" err="1">
                <a:cs typeface="Times New Roman" panose="02020603050405020304" pitchFamily="18" charset="0"/>
              </a:rPr>
              <a:t>beritanya</a:t>
            </a:r>
            <a:r>
              <a:rPr lang="en-US" altLang="en-US" dirty="0">
                <a:cs typeface="Times New Roman" panose="02020603050405020304" pitchFamily="18" charset="0"/>
              </a:rPr>
              <a:t> di:</a:t>
            </a:r>
          </a:p>
          <a:p>
            <a:pPr marL="0" indent="0" algn="just" eaLnBrk="1" hangingPunct="1">
              <a:lnSpc>
                <a:spcPct val="90000"/>
              </a:lnSpc>
              <a:buNone/>
            </a:pPr>
            <a:r>
              <a:rPr lang="en-US" altLang="en-US" dirty="0">
                <a:cs typeface="Times New Roman" panose="02020603050405020304" pitchFamily="18" charset="0"/>
              </a:rPr>
              <a:t>   </a:t>
            </a:r>
            <a:r>
              <a:rPr lang="en-US" altLang="en-US" dirty="0">
                <a:cs typeface="Times New Roman" panose="02020603050405020304" pitchFamily="18" charset="0"/>
                <a:hlinkClick r:id="rId5"/>
              </a:rPr>
              <a:t>http://www.schneier.com/blog/archives/2005/02/sha_1broken.html</a:t>
            </a:r>
            <a:r>
              <a:rPr lang="en-US" altLang="en-US" dirty="0">
                <a:cs typeface="Times New Roman" panose="02020603050405020304" pitchFamily="18" charset="0"/>
              </a:rPr>
              <a:t>) </a:t>
            </a: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3BC0C-187B-488A-AD5A-282F0DF9C514}"/>
              </a:ext>
            </a:extLst>
          </p:cNvPr>
          <p:cNvSpPr>
            <a:spLocks noGrp="1"/>
          </p:cNvSpPr>
          <p:nvPr>
            <p:ph idx="1"/>
          </p:nvPr>
        </p:nvSpPr>
        <p:spPr>
          <a:xfrm>
            <a:off x="838200" y="238539"/>
            <a:ext cx="10515600" cy="5610433"/>
          </a:xfrm>
        </p:spPr>
        <p:txBody>
          <a:bodyPr>
            <a:normAutofit/>
          </a:bodyPr>
          <a:lstStyle/>
          <a:p>
            <a:r>
              <a:rPr lang="en-US" sz="2400" dirty="0" err="1"/>
              <a:t>Rizki</a:t>
            </a:r>
            <a:r>
              <a:rPr lang="en-US" sz="2400" dirty="0"/>
              <a:t> </a:t>
            </a:r>
            <a:r>
              <a:rPr lang="en-US" sz="2400" dirty="0" err="1"/>
              <a:t>Wicaksono</a:t>
            </a:r>
            <a:r>
              <a:rPr lang="en-US" sz="2400" dirty="0"/>
              <a:t>, </a:t>
            </a:r>
            <a:r>
              <a:rPr lang="en-US" sz="2400" dirty="0" err="1"/>
              <a:t>seorang</a:t>
            </a:r>
            <a:r>
              <a:rPr lang="en-US" sz="2400" dirty="0"/>
              <a:t> </a:t>
            </a:r>
            <a:r>
              <a:rPr lang="en-US" sz="2400" i="1" dirty="0"/>
              <a:t>hacker</a:t>
            </a:r>
            <a:r>
              <a:rPr lang="en-US" sz="2400" dirty="0"/>
              <a:t> alumni </a:t>
            </a:r>
            <a:r>
              <a:rPr lang="en-US" sz="2400" dirty="0" err="1"/>
              <a:t>Informatika</a:t>
            </a:r>
            <a:r>
              <a:rPr lang="en-US" sz="2400" dirty="0"/>
              <a:t> ITB Angkatan 1999 </a:t>
            </a:r>
            <a:r>
              <a:rPr lang="en-US" sz="2400" dirty="0" err="1"/>
              <a:t>mendemonstrasikan</a:t>
            </a:r>
            <a:r>
              <a:rPr lang="en-US" sz="2400" dirty="0"/>
              <a:t> </a:t>
            </a:r>
            <a:r>
              <a:rPr lang="en-US" sz="2400" dirty="0" err="1"/>
              <a:t>cara</a:t>
            </a:r>
            <a:r>
              <a:rPr lang="en-US" sz="2400" dirty="0"/>
              <a:t> </a:t>
            </a:r>
            <a:r>
              <a:rPr lang="en-US" sz="2400" dirty="0" err="1"/>
              <a:t>membentuk</a:t>
            </a:r>
            <a:r>
              <a:rPr lang="en-US" sz="2400" dirty="0"/>
              <a:t> </a:t>
            </a:r>
            <a:r>
              <a:rPr lang="en-US" sz="2400" dirty="0" err="1"/>
              <a:t>dua</a:t>
            </a:r>
            <a:r>
              <a:rPr lang="en-US" sz="2400" dirty="0"/>
              <a:t> file </a:t>
            </a:r>
            <a:r>
              <a:rPr lang="en-US" sz="2400" dirty="0" err="1"/>
              <a:t>berbeda</a:t>
            </a:r>
            <a:r>
              <a:rPr lang="en-US" sz="2400" dirty="0"/>
              <a:t> yang </a:t>
            </a:r>
            <a:r>
              <a:rPr lang="en-US" sz="2400" dirty="0" err="1"/>
              <a:t>memiliki</a:t>
            </a:r>
            <a:r>
              <a:rPr lang="en-US" sz="2400" dirty="0"/>
              <a:t> </a:t>
            </a:r>
            <a:r>
              <a:rPr lang="en-US" sz="2400" dirty="0" err="1"/>
              <a:t>nilai</a:t>
            </a:r>
            <a:r>
              <a:rPr lang="en-US" sz="2400" dirty="0"/>
              <a:t> </a:t>
            </a:r>
            <a:r>
              <a:rPr lang="en-US" sz="2400" i="1" dirty="0"/>
              <a:t>hash</a:t>
            </a:r>
            <a:r>
              <a:rPr lang="en-US" sz="2400" dirty="0"/>
              <a:t> SHA-1 </a:t>
            </a:r>
            <a:r>
              <a:rPr lang="en-US" sz="2400" dirty="0" err="1"/>
              <a:t>sama</a:t>
            </a:r>
            <a:r>
              <a:rPr lang="en-US" sz="2400" dirty="0"/>
              <a:t> (</a:t>
            </a:r>
            <a:r>
              <a:rPr lang="en-US" sz="2400" dirty="0" err="1"/>
              <a:t>silakan</a:t>
            </a:r>
            <a:r>
              <a:rPr lang="en-US" sz="2400" dirty="0"/>
              <a:t> </a:t>
            </a:r>
            <a:r>
              <a:rPr lang="en-US" sz="2400" dirty="0" err="1"/>
              <a:t>baca</a:t>
            </a:r>
            <a:r>
              <a:rPr lang="en-US" sz="2400" dirty="0"/>
              <a:t> </a:t>
            </a:r>
            <a:r>
              <a:rPr lang="en-US" sz="2400" dirty="0" err="1"/>
              <a:t>tulisannya</a:t>
            </a:r>
            <a:r>
              <a:rPr lang="en-US" sz="2400" dirty="0"/>
              <a:t> pada </a:t>
            </a:r>
            <a:r>
              <a:rPr lang="en-US" sz="2400" dirty="0" err="1"/>
              <a:t>pranala</a:t>
            </a:r>
            <a:r>
              <a:rPr lang="en-US" sz="2400" dirty="0"/>
              <a:t>:</a:t>
            </a:r>
          </a:p>
          <a:p>
            <a:pPr marL="0" indent="0">
              <a:buNone/>
            </a:pPr>
            <a:r>
              <a:rPr lang="en-US" sz="2400" dirty="0"/>
              <a:t>    </a:t>
            </a:r>
            <a:r>
              <a:rPr lang="en-US" sz="2400" u="sng" dirty="0">
                <a:hlinkClick r:id="rId2"/>
              </a:rPr>
              <a:t>http://www.ilmuhacking.com/cryptography/membuat-sha1-collision-file/</a:t>
            </a:r>
            <a:r>
              <a:rPr lang="en-US" sz="2400" dirty="0"/>
              <a:t> </a:t>
            </a:r>
          </a:p>
        </p:txBody>
      </p:sp>
      <p:pic>
        <p:nvPicPr>
          <p:cNvPr id="4" name="Picture 3">
            <a:extLst>
              <a:ext uri="{FF2B5EF4-FFF2-40B4-BE49-F238E27FC236}">
                <a16:creationId xmlns:a16="http://schemas.microsoft.com/office/drawing/2014/main" id="{3CAC7549-88EA-4863-B309-FBC3C18FE32D}"/>
              </a:ext>
            </a:extLst>
          </p:cNvPr>
          <p:cNvPicPr>
            <a:picLocks noChangeAspect="1"/>
          </p:cNvPicPr>
          <p:nvPr/>
        </p:nvPicPr>
        <p:blipFill>
          <a:blip r:embed="rId3"/>
          <a:stretch>
            <a:fillRect/>
          </a:stretch>
        </p:blipFill>
        <p:spPr>
          <a:xfrm>
            <a:off x="1600198" y="1836332"/>
            <a:ext cx="8221003" cy="5021668"/>
          </a:xfrm>
          <a:prstGeom prst="rect">
            <a:avLst/>
          </a:prstGeom>
        </p:spPr>
      </p:pic>
      <p:sp>
        <p:nvSpPr>
          <p:cNvPr id="5" name="Slide Number Placeholder 4">
            <a:extLst>
              <a:ext uri="{FF2B5EF4-FFF2-40B4-BE49-F238E27FC236}">
                <a16:creationId xmlns:a16="http://schemas.microsoft.com/office/drawing/2014/main" id="{8616DB15-5628-DA37-6AE5-DA87F7CB980C}"/>
              </a:ext>
            </a:extLst>
          </p:cNvPr>
          <p:cNvSpPr>
            <a:spLocks noGrp="1"/>
          </p:cNvSpPr>
          <p:nvPr>
            <p:ph type="sldNum" sz="quarter" idx="12"/>
          </p:nvPr>
        </p:nvSpPr>
        <p:spPr/>
        <p:txBody>
          <a:bodyPr/>
          <a:lstStyle/>
          <a:p>
            <a:fld id="{345A03E5-24FE-4ADA-BBDF-5347EA54DF86}" type="slidenum">
              <a:rPr lang="en-US" smtClean="0"/>
              <a:t>43</a:t>
            </a:fld>
            <a:endParaRPr lang="en-US"/>
          </a:p>
        </p:txBody>
      </p:sp>
    </p:spTree>
    <p:extLst>
      <p:ext uri="{BB962C8B-B14F-4D97-AF65-F5344CB8AC3E}">
        <p14:creationId xmlns:p14="http://schemas.microsoft.com/office/powerpoint/2010/main" val="3482320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32B7-6728-B382-FD09-1B88015AC6B3}"/>
              </a:ext>
            </a:extLst>
          </p:cNvPr>
          <p:cNvSpPr>
            <a:spLocks noGrp="1"/>
          </p:cNvSpPr>
          <p:nvPr>
            <p:ph type="title"/>
          </p:nvPr>
        </p:nvSpPr>
        <p:spPr>
          <a:xfrm>
            <a:off x="838200" y="365126"/>
            <a:ext cx="10515600" cy="960438"/>
          </a:xfrm>
        </p:spPr>
        <p:txBody>
          <a:bodyPr/>
          <a:lstStyle/>
          <a:p>
            <a:r>
              <a:rPr lang="en-US" b="1" dirty="0">
                <a:latin typeface="+mn-lt"/>
              </a:rPr>
              <a:t>SHA-256</a:t>
            </a:r>
          </a:p>
        </p:txBody>
      </p:sp>
      <p:sp>
        <p:nvSpPr>
          <p:cNvPr id="4" name="Slide Number Placeholder 3">
            <a:extLst>
              <a:ext uri="{FF2B5EF4-FFF2-40B4-BE49-F238E27FC236}">
                <a16:creationId xmlns:a16="http://schemas.microsoft.com/office/drawing/2014/main" id="{EB7194FC-ACE1-FCD5-4C47-C9EA363FD202}"/>
              </a:ext>
            </a:extLst>
          </p:cNvPr>
          <p:cNvSpPr>
            <a:spLocks noGrp="1"/>
          </p:cNvSpPr>
          <p:nvPr>
            <p:ph type="sldNum" sz="quarter" idx="12"/>
          </p:nvPr>
        </p:nvSpPr>
        <p:spPr/>
        <p:txBody>
          <a:bodyPr/>
          <a:lstStyle/>
          <a:p>
            <a:fld id="{345A03E5-24FE-4ADA-BBDF-5347EA54DF86}" type="slidenum">
              <a:rPr lang="en-US" smtClean="0"/>
              <a:t>44</a:t>
            </a:fld>
            <a:endParaRPr lang="en-US"/>
          </a:p>
        </p:txBody>
      </p:sp>
      <p:pic>
        <p:nvPicPr>
          <p:cNvPr id="23" name="Picture 22">
            <a:extLst>
              <a:ext uri="{FF2B5EF4-FFF2-40B4-BE49-F238E27FC236}">
                <a16:creationId xmlns:a16="http://schemas.microsoft.com/office/drawing/2014/main" id="{9731C32B-3441-A17A-DF7E-7179D3909CC9}"/>
              </a:ext>
            </a:extLst>
          </p:cNvPr>
          <p:cNvPicPr>
            <a:picLocks noChangeAspect="1"/>
          </p:cNvPicPr>
          <p:nvPr/>
        </p:nvPicPr>
        <p:blipFill>
          <a:blip r:embed="rId2"/>
          <a:stretch>
            <a:fillRect/>
          </a:stretch>
        </p:blipFill>
        <p:spPr>
          <a:xfrm>
            <a:off x="1312636" y="1439863"/>
            <a:ext cx="8395550" cy="5167312"/>
          </a:xfrm>
          <a:prstGeom prst="rect">
            <a:avLst/>
          </a:prstGeom>
        </p:spPr>
      </p:pic>
    </p:spTree>
    <p:extLst>
      <p:ext uri="{BB962C8B-B14F-4D97-AF65-F5344CB8AC3E}">
        <p14:creationId xmlns:p14="http://schemas.microsoft.com/office/powerpoint/2010/main" val="3653844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CCA0D-3F3F-C2C2-2604-D18E6E22C7ED}"/>
              </a:ext>
            </a:extLst>
          </p:cNvPr>
          <p:cNvSpPr>
            <a:spLocks noGrp="1"/>
          </p:cNvSpPr>
          <p:nvPr>
            <p:ph type="sldNum" sz="quarter" idx="12"/>
          </p:nvPr>
        </p:nvSpPr>
        <p:spPr/>
        <p:txBody>
          <a:bodyPr/>
          <a:lstStyle/>
          <a:p>
            <a:fld id="{345A03E5-24FE-4ADA-BBDF-5347EA54DF86}" type="slidenum">
              <a:rPr lang="en-US" smtClean="0"/>
              <a:t>45</a:t>
            </a:fld>
            <a:endParaRPr lang="en-US"/>
          </a:p>
        </p:txBody>
      </p:sp>
      <p:pic>
        <p:nvPicPr>
          <p:cNvPr id="4" name="Picture 3" descr="A diagram of a diagram&#10;&#10;AI-generated content may be incorrect.">
            <a:extLst>
              <a:ext uri="{FF2B5EF4-FFF2-40B4-BE49-F238E27FC236}">
                <a16:creationId xmlns:a16="http://schemas.microsoft.com/office/drawing/2014/main" id="{2A4E3B63-0431-E62B-72CA-616125CE5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27" y="404893"/>
            <a:ext cx="7689490" cy="5233125"/>
          </a:xfrm>
          <a:prstGeom prst="rect">
            <a:avLst/>
          </a:prstGeom>
        </p:spPr>
      </p:pic>
      <p:sp>
        <p:nvSpPr>
          <p:cNvPr id="6" name="TextBox 5">
            <a:extLst>
              <a:ext uri="{FF2B5EF4-FFF2-40B4-BE49-F238E27FC236}">
                <a16:creationId xmlns:a16="http://schemas.microsoft.com/office/drawing/2014/main" id="{54986F28-CEA5-CEB3-D0DF-AEBE33596928}"/>
              </a:ext>
            </a:extLst>
          </p:cNvPr>
          <p:cNvSpPr txBox="1"/>
          <p:nvPr/>
        </p:nvSpPr>
        <p:spPr>
          <a:xfrm>
            <a:off x="232227" y="6191850"/>
            <a:ext cx="8853715" cy="369332"/>
          </a:xfrm>
          <a:prstGeom prst="rect">
            <a:avLst/>
          </a:prstGeom>
          <a:noFill/>
        </p:spPr>
        <p:txBody>
          <a:bodyPr wrap="square">
            <a:spAutoFit/>
          </a:bodyPr>
          <a:lstStyle/>
          <a:p>
            <a:r>
              <a:rPr lang="en-US" dirty="0">
                <a:hlinkClick r:id="rId3"/>
              </a:rPr>
              <a:t>https://infosecwriteups.com/breaking-down-sha-256-algorithm-2ce61d86f7a3</a:t>
            </a:r>
            <a:r>
              <a:rPr lang="en-US" dirty="0"/>
              <a:t> </a:t>
            </a:r>
          </a:p>
        </p:txBody>
      </p:sp>
      <p:sp>
        <p:nvSpPr>
          <p:cNvPr id="7" name="TextBox 6">
            <a:extLst>
              <a:ext uri="{FF2B5EF4-FFF2-40B4-BE49-F238E27FC236}">
                <a16:creationId xmlns:a16="http://schemas.microsoft.com/office/drawing/2014/main" id="{00886668-76D9-5944-1577-18934BCBA9D6}"/>
              </a:ext>
            </a:extLst>
          </p:cNvPr>
          <p:cNvSpPr txBox="1"/>
          <p:nvPr/>
        </p:nvSpPr>
        <p:spPr>
          <a:xfrm>
            <a:off x="5468257" y="4708118"/>
            <a:ext cx="6723744" cy="1323439"/>
          </a:xfrm>
          <a:prstGeom prst="rect">
            <a:avLst/>
          </a:prstGeom>
          <a:noFill/>
        </p:spPr>
        <p:txBody>
          <a:bodyPr wrap="square">
            <a:spAutoFit/>
          </a:bodyPr>
          <a:lstStyle/>
          <a:p>
            <a:pPr>
              <a:buNone/>
            </a:pPr>
            <a:r>
              <a:rPr lang="en-US" sz="1600" dirty="0">
                <a:latin typeface="Courier New" panose="02070309020205020404" pitchFamily="49" charset="0"/>
              </a:rPr>
              <a:t>Ch(E, F, G) = (E AND F) XOR ((NOT E) AND G)</a:t>
            </a:r>
            <a:br>
              <a:rPr lang="en-US" sz="1600" dirty="0">
                <a:latin typeface="Courier New" panose="02070309020205020404" pitchFamily="49" charset="0"/>
              </a:rPr>
            </a:br>
            <a:r>
              <a:rPr lang="en-US" sz="1600" dirty="0">
                <a:latin typeface="Courier New" panose="02070309020205020404" pitchFamily="49" charset="0"/>
              </a:rPr>
              <a:t>Ma(A, B, C) = (A AND B) XOR (A AND C) XOR (B AND C)</a:t>
            </a:r>
            <a:br>
              <a:rPr lang="en-US" sz="1600" dirty="0">
                <a:latin typeface="Courier New" panose="02070309020205020404" pitchFamily="49" charset="0"/>
              </a:rPr>
            </a:br>
            <a:r>
              <a:rPr lang="en-US" sz="1600" dirty="0">
                <a:latin typeface="Courier New" panose="02070309020205020404" pitchFamily="49" charset="0"/>
              </a:rPr>
              <a:t>    ∑(A)    = (A &gt;&gt;&gt; 2) XOR (A &gt;&gt;&gt; 13) XOR (A &gt;&gt;&gt; 22)</a:t>
            </a:r>
            <a:br>
              <a:rPr lang="en-US" sz="1600" dirty="0">
                <a:latin typeface="Courier New" panose="02070309020205020404" pitchFamily="49" charset="0"/>
              </a:rPr>
            </a:br>
            <a:r>
              <a:rPr lang="en-US" sz="1600" dirty="0">
                <a:latin typeface="Courier New" panose="02070309020205020404" pitchFamily="49" charset="0"/>
              </a:rPr>
              <a:t>    ∑(E)    = (E &gt;&gt;&gt; 6) XOR (E &gt;&gt;&gt; 11) XOR (E &gt;&gt;&gt; 25)</a:t>
            </a:r>
            <a:br>
              <a:rPr lang="en-US" sz="1600" dirty="0">
                <a:latin typeface="Courier New" panose="02070309020205020404" pitchFamily="49" charset="0"/>
              </a:rPr>
            </a:br>
            <a:r>
              <a:rPr lang="en-US" sz="1600" dirty="0">
                <a:latin typeface="Courier New" panose="02070309020205020404" pitchFamily="49" charset="0"/>
              </a:rPr>
              <a:t>     +      = addition modulo 2³²</a:t>
            </a:r>
          </a:p>
        </p:txBody>
      </p:sp>
    </p:spTree>
    <p:extLst>
      <p:ext uri="{BB962C8B-B14F-4D97-AF65-F5344CB8AC3E}">
        <p14:creationId xmlns:p14="http://schemas.microsoft.com/office/powerpoint/2010/main" val="321777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AB356-FE55-0E31-042B-3BE118D114FA}"/>
              </a:ext>
            </a:extLst>
          </p:cNvPr>
          <p:cNvSpPr>
            <a:spLocks noGrp="1"/>
          </p:cNvSpPr>
          <p:nvPr>
            <p:ph idx="1"/>
          </p:nvPr>
        </p:nvSpPr>
        <p:spPr>
          <a:xfrm>
            <a:off x="838200" y="348343"/>
            <a:ext cx="10515600" cy="5465763"/>
          </a:xfrm>
        </p:spPr>
        <p:txBody>
          <a:bodyPr/>
          <a:lstStyle/>
          <a:p>
            <a:r>
              <a:rPr lang="en-US" dirty="0" err="1"/>
              <a:t>Inisialisasi</a:t>
            </a:r>
            <a:r>
              <a:rPr lang="en-US" dirty="0"/>
              <a:t> buffer</a:t>
            </a:r>
          </a:p>
          <a:p>
            <a:endParaRPr lang="en-US" dirty="0"/>
          </a:p>
          <a:p>
            <a:endParaRPr lang="en-US" dirty="0"/>
          </a:p>
          <a:p>
            <a:endParaRPr lang="en-US" dirty="0"/>
          </a:p>
          <a:p>
            <a:endParaRPr lang="en-US" dirty="0"/>
          </a:p>
          <a:p>
            <a:endParaRPr lang="en-US" dirty="0"/>
          </a:p>
          <a:p>
            <a:r>
              <a:rPr lang="en-US" dirty="0"/>
              <a:t>Nilai K[0..63}</a:t>
            </a:r>
          </a:p>
        </p:txBody>
      </p:sp>
      <p:sp>
        <p:nvSpPr>
          <p:cNvPr id="4" name="Slide Number Placeholder 3">
            <a:extLst>
              <a:ext uri="{FF2B5EF4-FFF2-40B4-BE49-F238E27FC236}">
                <a16:creationId xmlns:a16="http://schemas.microsoft.com/office/drawing/2014/main" id="{64B4FCB5-76B4-C98E-D404-5657A562F64A}"/>
              </a:ext>
            </a:extLst>
          </p:cNvPr>
          <p:cNvSpPr>
            <a:spLocks noGrp="1"/>
          </p:cNvSpPr>
          <p:nvPr>
            <p:ph type="sldNum" sz="quarter" idx="12"/>
          </p:nvPr>
        </p:nvSpPr>
        <p:spPr/>
        <p:txBody>
          <a:bodyPr/>
          <a:lstStyle/>
          <a:p>
            <a:fld id="{345A03E5-24FE-4ADA-BBDF-5347EA54DF86}" type="slidenum">
              <a:rPr lang="en-US" smtClean="0"/>
              <a:t>46</a:t>
            </a:fld>
            <a:endParaRPr lang="en-US"/>
          </a:p>
        </p:txBody>
      </p:sp>
      <p:sp>
        <p:nvSpPr>
          <p:cNvPr id="6" name="TextBox 5">
            <a:extLst>
              <a:ext uri="{FF2B5EF4-FFF2-40B4-BE49-F238E27FC236}">
                <a16:creationId xmlns:a16="http://schemas.microsoft.com/office/drawing/2014/main" id="{3D90D04A-0D53-798A-3C35-3257024C20AC}"/>
              </a:ext>
            </a:extLst>
          </p:cNvPr>
          <p:cNvSpPr txBox="1"/>
          <p:nvPr/>
        </p:nvSpPr>
        <p:spPr>
          <a:xfrm>
            <a:off x="1378858" y="885094"/>
            <a:ext cx="6096000" cy="2308324"/>
          </a:xfrm>
          <a:prstGeom prst="rect">
            <a:avLst/>
          </a:prstGeom>
          <a:noFill/>
        </p:spPr>
        <p:txBody>
          <a:bodyPr wrap="square">
            <a:spAutoFit/>
          </a:bodyPr>
          <a:lstStyle/>
          <a:p>
            <a:pPr>
              <a:buNone/>
            </a:pPr>
            <a:r>
              <a:rPr lang="pt-BR" dirty="0">
                <a:latin typeface="Courier New" panose="02070309020205020404" pitchFamily="49" charset="0"/>
              </a:rPr>
              <a:t>a = 0x6a09e667</a:t>
            </a:r>
            <a:br>
              <a:rPr lang="pt-BR" dirty="0">
                <a:latin typeface="Courier New" panose="02070309020205020404" pitchFamily="49" charset="0"/>
              </a:rPr>
            </a:br>
            <a:r>
              <a:rPr lang="pt-BR" dirty="0">
                <a:latin typeface="Courier New" panose="02070309020205020404" pitchFamily="49" charset="0"/>
              </a:rPr>
              <a:t>b = 0xbb67ae85</a:t>
            </a:r>
            <a:br>
              <a:rPr lang="pt-BR" dirty="0">
                <a:latin typeface="Courier New" panose="02070309020205020404" pitchFamily="49" charset="0"/>
              </a:rPr>
            </a:br>
            <a:r>
              <a:rPr lang="pt-BR" dirty="0">
                <a:latin typeface="Courier New" panose="02070309020205020404" pitchFamily="49" charset="0"/>
              </a:rPr>
              <a:t>c = 0x3c6ef372</a:t>
            </a:r>
            <a:br>
              <a:rPr lang="pt-BR" dirty="0">
                <a:latin typeface="Courier New" panose="02070309020205020404" pitchFamily="49" charset="0"/>
              </a:rPr>
            </a:br>
            <a:r>
              <a:rPr lang="pt-BR" dirty="0">
                <a:latin typeface="Courier New" panose="02070309020205020404" pitchFamily="49" charset="0"/>
              </a:rPr>
              <a:t>d = 0xa54ff53a</a:t>
            </a:r>
            <a:br>
              <a:rPr lang="pt-BR" dirty="0">
                <a:latin typeface="Courier New" panose="02070309020205020404" pitchFamily="49" charset="0"/>
              </a:rPr>
            </a:br>
            <a:r>
              <a:rPr lang="pt-BR" dirty="0">
                <a:latin typeface="Courier New" panose="02070309020205020404" pitchFamily="49" charset="0"/>
              </a:rPr>
              <a:t>e = 0x510e527f</a:t>
            </a:r>
            <a:br>
              <a:rPr lang="pt-BR" dirty="0">
                <a:latin typeface="Courier New" panose="02070309020205020404" pitchFamily="49" charset="0"/>
              </a:rPr>
            </a:br>
            <a:r>
              <a:rPr lang="pt-BR" dirty="0">
                <a:latin typeface="Courier New" panose="02070309020205020404" pitchFamily="49" charset="0"/>
              </a:rPr>
              <a:t>f = 0x9b05688c</a:t>
            </a:r>
            <a:br>
              <a:rPr lang="pt-BR" dirty="0">
                <a:latin typeface="Courier New" panose="02070309020205020404" pitchFamily="49" charset="0"/>
              </a:rPr>
            </a:br>
            <a:r>
              <a:rPr lang="pt-BR" dirty="0">
                <a:latin typeface="Courier New" panose="02070309020205020404" pitchFamily="49" charset="0"/>
              </a:rPr>
              <a:t>g = 0x1f83d9ab</a:t>
            </a:r>
            <a:br>
              <a:rPr lang="pt-BR" dirty="0">
                <a:latin typeface="Courier New" panose="02070309020205020404" pitchFamily="49" charset="0"/>
              </a:rPr>
            </a:br>
            <a:r>
              <a:rPr lang="pt-BR" dirty="0">
                <a:latin typeface="Courier New" panose="02070309020205020404" pitchFamily="49" charset="0"/>
              </a:rPr>
              <a:t>h = 0x5be0cd19</a:t>
            </a:r>
          </a:p>
        </p:txBody>
      </p:sp>
      <p:pic>
        <p:nvPicPr>
          <p:cNvPr id="8" name="Picture 7">
            <a:extLst>
              <a:ext uri="{FF2B5EF4-FFF2-40B4-BE49-F238E27FC236}">
                <a16:creationId xmlns:a16="http://schemas.microsoft.com/office/drawing/2014/main" id="{B18AFAE1-9109-9750-1D23-3672242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42533"/>
            <a:ext cx="11141333" cy="2308324"/>
          </a:xfrm>
          <a:prstGeom prst="rect">
            <a:avLst/>
          </a:prstGeom>
        </p:spPr>
      </p:pic>
    </p:spTree>
    <p:extLst>
      <p:ext uri="{BB962C8B-B14F-4D97-AF65-F5344CB8AC3E}">
        <p14:creationId xmlns:p14="http://schemas.microsoft.com/office/powerpoint/2010/main" val="3040921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91931-C7BB-F997-48D9-6ED13892F1C8}"/>
              </a:ext>
            </a:extLst>
          </p:cNvPr>
          <p:cNvSpPr>
            <a:spLocks noGrp="1"/>
          </p:cNvSpPr>
          <p:nvPr>
            <p:ph type="sldNum" sz="quarter" idx="12"/>
          </p:nvPr>
        </p:nvSpPr>
        <p:spPr/>
        <p:txBody>
          <a:bodyPr/>
          <a:lstStyle/>
          <a:p>
            <a:fld id="{345A03E5-24FE-4ADA-BBDF-5347EA54DF86}" type="slidenum">
              <a:rPr lang="en-US" smtClean="0"/>
              <a:t>47</a:t>
            </a:fld>
            <a:endParaRPr lang="en-US"/>
          </a:p>
        </p:txBody>
      </p:sp>
      <p:pic>
        <p:nvPicPr>
          <p:cNvPr id="4" name="Picture 3" descr="A screenshot of a computer program&#10;&#10;AI-generated content may be incorrect.">
            <a:extLst>
              <a:ext uri="{FF2B5EF4-FFF2-40B4-BE49-F238E27FC236}">
                <a16:creationId xmlns:a16="http://schemas.microsoft.com/office/drawing/2014/main" id="{00E2F20B-1968-0103-0AA9-47255C07D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167" y="136525"/>
            <a:ext cx="7637701" cy="6215618"/>
          </a:xfrm>
          <a:prstGeom prst="rect">
            <a:avLst/>
          </a:prstGeom>
        </p:spPr>
      </p:pic>
      <p:sp>
        <p:nvSpPr>
          <p:cNvPr id="5" name="TextBox 4">
            <a:extLst>
              <a:ext uri="{FF2B5EF4-FFF2-40B4-BE49-F238E27FC236}">
                <a16:creationId xmlns:a16="http://schemas.microsoft.com/office/drawing/2014/main" id="{2154CBD2-649E-6C29-9DF3-6D5CC50BE929}"/>
              </a:ext>
            </a:extLst>
          </p:cNvPr>
          <p:cNvSpPr txBox="1"/>
          <p:nvPr/>
        </p:nvSpPr>
        <p:spPr>
          <a:xfrm>
            <a:off x="348341" y="6488668"/>
            <a:ext cx="8853715" cy="369332"/>
          </a:xfrm>
          <a:prstGeom prst="rect">
            <a:avLst/>
          </a:prstGeom>
          <a:noFill/>
        </p:spPr>
        <p:txBody>
          <a:bodyPr wrap="square">
            <a:spAutoFit/>
          </a:bodyPr>
          <a:lstStyle/>
          <a:p>
            <a:r>
              <a:rPr lang="en-US" dirty="0">
                <a:hlinkClick r:id="rId3"/>
              </a:rPr>
              <a:t>https://infosecwriteups.com/breaking-down-sha-256-algorithm-2ce61d86f7a3</a:t>
            </a:r>
            <a:r>
              <a:rPr lang="en-US" dirty="0"/>
              <a:t> </a:t>
            </a:r>
          </a:p>
        </p:txBody>
      </p:sp>
      <p:sp>
        <p:nvSpPr>
          <p:cNvPr id="7" name="TextBox 6">
            <a:extLst>
              <a:ext uri="{FF2B5EF4-FFF2-40B4-BE49-F238E27FC236}">
                <a16:creationId xmlns:a16="http://schemas.microsoft.com/office/drawing/2014/main" id="{C33A1FD2-070A-32FE-867C-D47487469AD4}"/>
              </a:ext>
            </a:extLst>
          </p:cNvPr>
          <p:cNvSpPr txBox="1"/>
          <p:nvPr/>
        </p:nvSpPr>
        <p:spPr>
          <a:xfrm>
            <a:off x="506712" y="136525"/>
            <a:ext cx="2598057" cy="523220"/>
          </a:xfrm>
          <a:prstGeom prst="rect">
            <a:avLst/>
          </a:prstGeom>
          <a:noFill/>
        </p:spPr>
        <p:txBody>
          <a:bodyPr wrap="square">
            <a:spAutoFit/>
          </a:bodyPr>
          <a:lstStyle/>
          <a:p>
            <a:pPr marL="285750" indent="-285750">
              <a:buFont typeface="Arial" panose="020B0604020202020204" pitchFamily="34" charset="0"/>
              <a:buChar char="•"/>
            </a:pPr>
            <a:r>
              <a:rPr lang="en-US" sz="2800" dirty="0"/>
              <a:t>64 </a:t>
            </a:r>
            <a:r>
              <a:rPr lang="en-US" sz="2800" dirty="0" err="1"/>
              <a:t>putaran</a:t>
            </a:r>
            <a:endParaRPr lang="en-US" sz="2800" dirty="0"/>
          </a:p>
        </p:txBody>
      </p:sp>
    </p:spTree>
    <p:extLst>
      <p:ext uri="{BB962C8B-B14F-4D97-AF65-F5344CB8AC3E}">
        <p14:creationId xmlns:p14="http://schemas.microsoft.com/office/powerpoint/2010/main" val="3132998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6A8BEA32-D452-C2F9-6E96-EF3BA77448D4}"/>
              </a:ext>
            </a:extLst>
          </p:cNvPr>
          <p:cNvSpPr>
            <a:spLocks noGrp="1"/>
          </p:cNvSpPr>
          <p:nvPr>
            <p:ph type="sldNum" sz="quarter" idx="12"/>
          </p:nvPr>
        </p:nvSpPr>
        <p:spPr>
          <a:xfrm>
            <a:off x="8805333" y="6356350"/>
            <a:ext cx="2743200" cy="365125"/>
          </a:xfrm>
        </p:spPr>
        <p:txBody>
          <a:bodyPr>
            <a:normAutofit/>
          </a:bodyPr>
          <a:lstStyle/>
          <a:p>
            <a:pPr>
              <a:spcAft>
                <a:spcPts val="600"/>
              </a:spcAft>
            </a:pPr>
            <a:fld id="{345A03E5-24FE-4ADA-BBDF-5347EA54DF86}" type="slidenum">
              <a:rPr lang="en-US" smtClean="0"/>
              <a:pPr>
                <a:spcAft>
                  <a:spcPts val="600"/>
                </a:spcAft>
              </a:pPr>
              <a:t>48</a:t>
            </a:fld>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F11231-1FE5-441D-75AF-25A1CEF6B9A7}"/>
              </a:ext>
            </a:extLst>
          </p:cNvPr>
          <p:cNvPicPr>
            <a:picLocks noChangeAspect="1"/>
          </p:cNvPicPr>
          <p:nvPr/>
        </p:nvPicPr>
        <p:blipFill>
          <a:blip r:embed="rId2"/>
          <a:stretch>
            <a:fillRect/>
          </a:stretch>
        </p:blipFill>
        <p:spPr>
          <a:xfrm>
            <a:off x="177850" y="1659449"/>
            <a:ext cx="11370683" cy="403659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035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B71B-6A1A-1F72-E642-EE01543D8E42}"/>
              </a:ext>
            </a:extLst>
          </p:cNvPr>
          <p:cNvSpPr>
            <a:spLocks noGrp="1"/>
          </p:cNvSpPr>
          <p:nvPr>
            <p:ph type="title"/>
          </p:nvPr>
        </p:nvSpPr>
        <p:spPr>
          <a:xfrm>
            <a:off x="838200" y="365125"/>
            <a:ext cx="10515600" cy="633967"/>
          </a:xfrm>
        </p:spPr>
        <p:txBody>
          <a:bodyPr>
            <a:normAutofit fontScale="90000"/>
          </a:bodyPr>
          <a:lstStyle/>
          <a:p>
            <a:r>
              <a:rPr lang="en-US" dirty="0"/>
              <a:t>Kode Program Hash </a:t>
            </a:r>
            <a:r>
              <a:rPr lang="en-US" dirty="0" err="1"/>
              <a:t>dengan</a:t>
            </a:r>
            <a:r>
              <a:rPr lang="en-US" dirty="0"/>
              <a:t> Python (1)</a:t>
            </a:r>
          </a:p>
        </p:txBody>
      </p:sp>
      <p:sp>
        <p:nvSpPr>
          <p:cNvPr id="4" name="Slide Number Placeholder 3">
            <a:extLst>
              <a:ext uri="{FF2B5EF4-FFF2-40B4-BE49-F238E27FC236}">
                <a16:creationId xmlns:a16="http://schemas.microsoft.com/office/drawing/2014/main" id="{68658F90-C360-4543-3472-D337B71B9ABF}"/>
              </a:ext>
            </a:extLst>
          </p:cNvPr>
          <p:cNvSpPr>
            <a:spLocks noGrp="1"/>
          </p:cNvSpPr>
          <p:nvPr>
            <p:ph type="sldNum" sz="quarter" idx="12"/>
          </p:nvPr>
        </p:nvSpPr>
        <p:spPr/>
        <p:txBody>
          <a:bodyPr/>
          <a:lstStyle/>
          <a:p>
            <a:fld id="{0B8B75A9-6BDF-40DB-A827-720B25A73A4A}" type="slidenum">
              <a:rPr lang="en-US" smtClean="0"/>
              <a:t>49</a:t>
            </a:fld>
            <a:endParaRPr lang="en-US"/>
          </a:p>
        </p:txBody>
      </p:sp>
      <p:sp>
        <p:nvSpPr>
          <p:cNvPr id="6" name="TextBox 5">
            <a:extLst>
              <a:ext uri="{FF2B5EF4-FFF2-40B4-BE49-F238E27FC236}">
                <a16:creationId xmlns:a16="http://schemas.microsoft.com/office/drawing/2014/main" id="{54700075-FD9E-B79A-11F2-05F881D43DAA}"/>
              </a:ext>
            </a:extLst>
          </p:cNvPr>
          <p:cNvSpPr txBox="1"/>
          <p:nvPr/>
        </p:nvSpPr>
        <p:spPr>
          <a:xfrm>
            <a:off x="838200" y="1592857"/>
            <a:ext cx="10515599" cy="3046988"/>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#Karakter b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7" name="TextBox 6">
            <a:extLst>
              <a:ext uri="{FF2B5EF4-FFF2-40B4-BE49-F238E27FC236}">
                <a16:creationId xmlns:a16="http://schemas.microsoft.com/office/drawing/2014/main" id="{A72A2642-CDEC-8E4E-BAD8-BDA49C4AD2F6}"/>
              </a:ext>
            </a:extLst>
          </p:cNvPr>
          <p:cNvSpPr txBox="1"/>
          <p:nvPr/>
        </p:nvSpPr>
        <p:spPr>
          <a:xfrm>
            <a:off x="838200" y="4743027"/>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10" name="TextBox 9">
            <a:extLst>
              <a:ext uri="{FF2B5EF4-FFF2-40B4-BE49-F238E27FC236}">
                <a16:creationId xmlns:a16="http://schemas.microsoft.com/office/drawing/2014/main" id="{A99ED51A-460E-CBA7-1184-21D10A8FC86A}"/>
              </a:ext>
            </a:extLst>
          </p:cNvPr>
          <p:cNvSpPr txBox="1"/>
          <p:nvPr/>
        </p:nvSpPr>
        <p:spPr>
          <a:xfrm>
            <a:off x="838200" y="5151815"/>
            <a:ext cx="10733316" cy="1569660"/>
          </a:xfrm>
          <a:prstGeom prst="rect">
            <a:avLst/>
          </a:prstGeom>
          <a:noFill/>
        </p:spPr>
        <p:txBody>
          <a:bodyPr wrap="square">
            <a:spAutoFit/>
          </a:bodyPr>
          <a:lstStyle/>
          <a:p>
            <a:r>
              <a:rPr lang="en-US" sz="1600" dirty="0"/>
              <a:t>MD5 : df6ec566eb228237a59e012e343ecb13</a:t>
            </a:r>
          </a:p>
          <a:p>
            <a:r>
              <a:rPr lang="en-US" sz="1600" dirty="0"/>
              <a:t>SHA1 : aa8adef498e0ffd2222f49a0021d645b9f8cfa4d</a:t>
            </a:r>
          </a:p>
          <a:p>
            <a:r>
              <a:rPr lang="en-US" sz="1600" dirty="0"/>
              <a:t>SHA256 : c2494851d6345fac381077cc6ae6a283ad8c02ac7a4bbd8a9f57d5fb2145707f</a:t>
            </a:r>
          </a:p>
          <a:p>
            <a:r>
              <a:rPr lang="en-US" sz="1600" dirty="0"/>
              <a:t>SHA512 : e3edf0e24a4dc15291073b8b187ae41e21d30e5ec5db5a057a62950630a602c33c027eceb69d6695ccb041e0713c0f2dd27a2f653a6bf0b0da55313d3def17f9</a:t>
            </a:r>
          </a:p>
        </p:txBody>
      </p:sp>
      <p:sp>
        <p:nvSpPr>
          <p:cNvPr id="11" name="TextBox 10">
            <a:extLst>
              <a:ext uri="{FF2B5EF4-FFF2-40B4-BE49-F238E27FC236}">
                <a16:creationId xmlns:a16="http://schemas.microsoft.com/office/drawing/2014/main" id="{3C8848ED-5878-D881-11CF-CE3DE17A3C1E}"/>
              </a:ext>
            </a:extLst>
          </p:cNvPr>
          <p:cNvSpPr txBox="1"/>
          <p:nvPr/>
        </p:nvSpPr>
        <p:spPr>
          <a:xfrm>
            <a:off x="838200" y="1005245"/>
            <a:ext cx="4717382"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kode</a:t>
            </a:r>
            <a:r>
              <a:rPr lang="en-US" sz="2400" dirty="0">
                <a:solidFill>
                  <a:srgbClr val="FF0000"/>
                </a:solidFill>
              </a:rPr>
              <a:t> program:</a:t>
            </a:r>
          </a:p>
        </p:txBody>
      </p:sp>
    </p:spTree>
    <p:extLst>
      <p:ext uri="{BB962C8B-B14F-4D97-AF65-F5344CB8AC3E}">
        <p14:creationId xmlns:p14="http://schemas.microsoft.com/office/powerpoint/2010/main" val="373340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a:extLst>
              <a:ext uri="{FF2B5EF4-FFF2-40B4-BE49-F238E27FC236}">
                <a16:creationId xmlns:a16="http://schemas.microsoft.com/office/drawing/2014/main" id="{385FBDA2-8F9E-4851-B3BA-00CC6599AF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F2FDC04D-40C1-4825-AA6D-FD6E28395951}" type="slidenum">
              <a:rPr lang="en-GB" altLang="en-US" sz="1400">
                <a:latin typeface="Times New Roman" panose="02020603050405020304" pitchFamily="18" charset="0"/>
              </a:rPr>
              <a:pPr>
                <a:spcBef>
                  <a:spcPct val="0"/>
                </a:spcBef>
                <a:buSzTx/>
                <a:buFontTx/>
                <a:buNone/>
              </a:pPr>
              <a:t>5</a:t>
            </a:fld>
            <a:endParaRPr lang="en-GB" altLang="en-US" sz="1400">
              <a:latin typeface="Times New Roman" panose="02020603050405020304" pitchFamily="18" charset="0"/>
            </a:endParaRPr>
          </a:p>
        </p:txBody>
      </p:sp>
      <p:sp>
        <p:nvSpPr>
          <p:cNvPr id="2" name="Rectangle 3">
            <a:extLst>
              <a:ext uri="{FF2B5EF4-FFF2-40B4-BE49-F238E27FC236}">
                <a16:creationId xmlns:a16="http://schemas.microsoft.com/office/drawing/2014/main" id="{6DD3D155-1342-4BA6-A5A9-245E6EB04A3E}"/>
              </a:ext>
            </a:extLst>
          </p:cNvPr>
          <p:cNvSpPr>
            <a:spLocks noGrp="1" noChangeArrowheads="1"/>
          </p:cNvSpPr>
          <p:nvPr>
            <p:ph type="body" idx="1"/>
          </p:nvPr>
        </p:nvSpPr>
        <p:spPr>
          <a:xfrm>
            <a:off x="805070" y="914400"/>
            <a:ext cx="10396330" cy="5181600"/>
          </a:xfrm>
        </p:spPr>
        <p:txBody>
          <a:bodyPr/>
          <a:lstStyle/>
          <a:p>
            <a:pPr marL="0" indent="0" eaLnBrk="1" hangingPunct="1">
              <a:buNone/>
              <a:defRPr/>
            </a:pPr>
            <a:r>
              <a:rPr lang="en-US" b="1" dirty="0" err="1">
                <a:solidFill>
                  <a:srgbClr val="030305"/>
                </a:solidFill>
                <a:latin typeface="Times New Roman" pitchFamily="18" charset="0"/>
                <a:cs typeface="Times New Roman" pitchFamily="18" charset="0"/>
              </a:rPr>
              <a:t>Langkah-langkah</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pembuatan</a:t>
            </a:r>
            <a:r>
              <a:rPr lang="en-US" b="1" dirty="0">
                <a:solidFill>
                  <a:srgbClr val="030305"/>
                </a:solidFill>
                <a:latin typeface="Times New Roman" pitchFamily="18" charset="0"/>
                <a:cs typeface="Times New Roman" pitchFamily="18" charset="0"/>
              </a:rPr>
              <a:t> </a:t>
            </a:r>
            <a:r>
              <a:rPr lang="en-US" b="1" i="1" dirty="0">
                <a:solidFill>
                  <a:srgbClr val="030305"/>
                </a:solidFill>
                <a:latin typeface="Times New Roman" pitchFamily="18" charset="0"/>
                <a:cs typeface="Times New Roman" pitchFamily="18" charset="0"/>
              </a:rPr>
              <a:t>message digest</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secara</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garis</a:t>
            </a:r>
            <a:r>
              <a:rPr lang="en-US" b="1" dirty="0">
                <a:solidFill>
                  <a:srgbClr val="030305"/>
                </a:solidFill>
                <a:latin typeface="Times New Roman" pitchFamily="18" charset="0"/>
                <a:cs typeface="Times New Roman" pitchFamily="18" charset="0"/>
              </a:rPr>
              <a:t> </a:t>
            </a:r>
            <a:r>
              <a:rPr lang="en-US" b="1" dirty="0" err="1">
                <a:solidFill>
                  <a:srgbClr val="030305"/>
                </a:solidFill>
                <a:latin typeface="Times New Roman" pitchFamily="18" charset="0"/>
                <a:cs typeface="Times New Roman" pitchFamily="18" charset="0"/>
              </a:rPr>
              <a:t>besar</a:t>
            </a:r>
            <a:r>
              <a:rPr lang="en-US" b="1" dirty="0">
                <a:solidFill>
                  <a:srgbClr val="030305"/>
                </a:solidFill>
                <a:latin typeface="Times New Roman" pitchFamily="18" charset="0"/>
                <a:cs typeface="Times New Roman" pitchFamily="18" charset="0"/>
              </a:rPr>
              <a:t>:</a:t>
            </a:r>
          </a:p>
          <a:p>
            <a:pPr marL="0" indent="0" eaLnBrk="1" hangingPunct="1">
              <a:buNone/>
              <a:defRPr/>
            </a:pPr>
            <a:endParaRPr lang="en-US" b="1" dirty="0">
              <a:solidFill>
                <a:srgbClr val="030305"/>
              </a:solidFill>
              <a:latin typeface="Times New Roman" pitchFamily="18" charset="0"/>
              <a:cs typeface="Times New Roman" pitchFamily="18" charset="0"/>
            </a:endParaRPr>
          </a:p>
          <a:p>
            <a:pPr eaLnBrk="1" hangingPunct="1">
              <a:buFontTx/>
              <a:buNone/>
              <a:defRPr/>
            </a:pPr>
            <a:r>
              <a:rPr lang="en-US" dirty="0">
                <a:solidFill>
                  <a:srgbClr val="030305"/>
                </a:solidFill>
                <a:cs typeface="Times New Roman" pitchFamily="18" charset="0"/>
              </a:rPr>
              <a:t>	1. </a:t>
            </a:r>
            <a:r>
              <a:rPr lang="en-US" dirty="0" err="1">
                <a:solidFill>
                  <a:srgbClr val="030305"/>
                </a:solidFill>
                <a:cs typeface="Times New Roman" pitchFamily="18" charset="0"/>
              </a:rPr>
              <a:t>Penambahan</a:t>
            </a:r>
            <a:r>
              <a:rPr lang="en-US" dirty="0">
                <a:solidFill>
                  <a:srgbClr val="030305"/>
                </a:solidFill>
                <a:cs typeface="Times New Roman" pitchFamily="18" charset="0"/>
              </a:rPr>
              <a:t> bit-bit </a:t>
            </a:r>
            <a:r>
              <a:rPr lang="en-US" dirty="0" err="1">
                <a:solidFill>
                  <a:srgbClr val="030305"/>
                </a:solidFill>
                <a:cs typeface="Times New Roman" pitchFamily="18" charset="0"/>
              </a:rPr>
              <a:t>pengganjal</a:t>
            </a:r>
            <a:r>
              <a:rPr lang="en-US" dirty="0">
                <a:solidFill>
                  <a:srgbClr val="030305"/>
                </a:solidFill>
                <a:cs typeface="Times New Roman" pitchFamily="18" charset="0"/>
              </a:rPr>
              <a:t>  (</a:t>
            </a:r>
            <a:r>
              <a:rPr lang="en-US" i="1" dirty="0">
                <a:solidFill>
                  <a:srgbClr val="030305"/>
                </a:solidFill>
                <a:cs typeface="Times New Roman" pitchFamily="18" charset="0"/>
              </a:rPr>
              <a:t>padding bits</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2. </a:t>
            </a:r>
            <a:r>
              <a:rPr lang="en-US" dirty="0" err="1">
                <a:solidFill>
                  <a:srgbClr val="030305"/>
                </a:solidFill>
                <a:cs typeface="Times New Roman" pitchFamily="18" charset="0"/>
              </a:rPr>
              <a:t>Penambahan</a:t>
            </a:r>
            <a:r>
              <a:rPr lang="en-US" dirty="0">
                <a:solidFill>
                  <a:srgbClr val="030305"/>
                </a:solidFill>
                <a:cs typeface="Times New Roman" pitchFamily="18" charset="0"/>
              </a:rPr>
              <a:t> </a:t>
            </a:r>
            <a:r>
              <a:rPr lang="en-US" dirty="0" err="1">
                <a:solidFill>
                  <a:srgbClr val="030305"/>
                </a:solidFill>
                <a:cs typeface="Times New Roman" pitchFamily="18" charset="0"/>
              </a:rPr>
              <a:t>nilai</a:t>
            </a:r>
            <a:r>
              <a:rPr lang="en-US" dirty="0">
                <a:solidFill>
                  <a:srgbClr val="030305"/>
                </a:solidFill>
                <a:cs typeface="Times New Roman" pitchFamily="18" charset="0"/>
              </a:rPr>
              <a:t> </a:t>
            </a:r>
            <a:r>
              <a:rPr lang="en-US" dirty="0" err="1">
                <a:solidFill>
                  <a:srgbClr val="030305"/>
                </a:solidFill>
                <a:cs typeface="Times New Roman" pitchFamily="18" charset="0"/>
              </a:rPr>
              <a:t>panjang</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semula</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eaLnBrk="1" hangingPunct="1">
              <a:buFontTx/>
              <a:buNone/>
              <a:defRPr/>
            </a:pPr>
            <a:r>
              <a:rPr lang="en-US" dirty="0">
                <a:solidFill>
                  <a:srgbClr val="030305"/>
                </a:solidFill>
                <a:cs typeface="Times New Roman" pitchFamily="18" charset="0"/>
              </a:rPr>
              <a:t>	3. </a:t>
            </a:r>
            <a:r>
              <a:rPr lang="en-US" dirty="0" err="1">
                <a:solidFill>
                  <a:srgbClr val="030305"/>
                </a:solidFill>
                <a:cs typeface="Times New Roman" pitchFamily="18" charset="0"/>
              </a:rPr>
              <a:t>Inisialisasi</a:t>
            </a:r>
            <a:r>
              <a:rPr lang="en-US" dirty="0">
                <a:solidFill>
                  <a:srgbClr val="030305"/>
                </a:solidFill>
                <a:cs typeface="Times New Roman" pitchFamily="18" charset="0"/>
              </a:rPr>
              <a:t> </a:t>
            </a:r>
            <a:r>
              <a:rPr lang="en-US" dirty="0" err="1">
                <a:solidFill>
                  <a:srgbClr val="030305"/>
                </a:solidFill>
                <a:cs typeface="Times New Roman" pitchFamily="18" charset="0"/>
              </a:rPr>
              <a:t>penyangga</a:t>
            </a:r>
            <a:r>
              <a:rPr lang="en-US" dirty="0">
                <a:solidFill>
                  <a:srgbClr val="030305"/>
                </a:solidFill>
                <a:cs typeface="Times New Roman" pitchFamily="18" charset="0"/>
              </a:rPr>
              <a:t> (</a:t>
            </a:r>
            <a:r>
              <a:rPr lang="en-US" i="1" dirty="0">
                <a:solidFill>
                  <a:srgbClr val="030305"/>
                </a:solidFill>
                <a:cs typeface="Times New Roman" pitchFamily="18" charset="0"/>
              </a:rPr>
              <a:t>buffer</a:t>
            </a:r>
            <a:r>
              <a:rPr lang="en-US" dirty="0">
                <a:solidFill>
                  <a:srgbClr val="030305"/>
                </a:solidFill>
                <a:cs typeface="Times New Roman" pitchFamily="18" charset="0"/>
              </a:rPr>
              <a:t>) </a:t>
            </a:r>
            <a:r>
              <a:rPr lang="en-US" i="1" dirty="0">
                <a:solidFill>
                  <a:srgbClr val="030305"/>
                </a:solidFill>
                <a:cs typeface="Times New Roman" pitchFamily="18" charset="0"/>
              </a:rPr>
              <a:t>MD</a:t>
            </a:r>
            <a:r>
              <a:rPr lang="en-US" dirty="0">
                <a:solidFill>
                  <a:srgbClr val="030305"/>
                </a:solidFill>
                <a:cs typeface="Times New Roman" pitchFamily="18" charset="0"/>
              </a:rPr>
              <a:t>.</a:t>
            </a:r>
          </a:p>
          <a:p>
            <a:pPr eaLnBrk="1" hangingPunct="1">
              <a:buFontTx/>
              <a:buNone/>
              <a:defRPr/>
            </a:pPr>
            <a:endParaRPr lang="en-US" dirty="0">
              <a:solidFill>
                <a:srgbClr val="030305"/>
              </a:solidFill>
              <a:cs typeface="Times New Roman" pitchFamily="18" charset="0"/>
            </a:endParaRPr>
          </a:p>
          <a:p>
            <a:pPr marL="681038" indent="-681038">
              <a:buNone/>
              <a:defRPr/>
            </a:pPr>
            <a:r>
              <a:rPr lang="en-US" dirty="0">
                <a:solidFill>
                  <a:srgbClr val="030305"/>
                </a:solidFill>
                <a:cs typeface="Times New Roman" pitchFamily="18" charset="0"/>
              </a:rPr>
              <a:t>   4. </a:t>
            </a:r>
            <a:r>
              <a:rPr lang="en-US" dirty="0" err="1">
                <a:solidFill>
                  <a:srgbClr val="030305"/>
                </a:solidFill>
                <a:cs typeface="Times New Roman" pitchFamily="18" charset="0"/>
              </a:rPr>
              <a:t>Pengolahan</a:t>
            </a:r>
            <a:r>
              <a:rPr lang="en-US" dirty="0">
                <a:solidFill>
                  <a:srgbClr val="030305"/>
                </a:solidFill>
                <a:cs typeface="Times New Roman" pitchFamily="18" charset="0"/>
              </a:rPr>
              <a:t> </a:t>
            </a:r>
            <a:r>
              <a:rPr lang="en-US" dirty="0" err="1">
                <a:solidFill>
                  <a:srgbClr val="030305"/>
                </a:solidFill>
                <a:cs typeface="Times New Roman" pitchFamily="18" charset="0"/>
              </a:rPr>
              <a:t>pesan</a:t>
            </a:r>
            <a:r>
              <a:rPr lang="en-US" dirty="0">
                <a:solidFill>
                  <a:srgbClr val="030305"/>
                </a:solidFill>
                <a:cs typeface="Times New Roman" pitchFamily="18" charset="0"/>
              </a:rPr>
              <a:t> </a:t>
            </a:r>
            <a:r>
              <a:rPr lang="en-US" dirty="0" err="1">
                <a:solidFill>
                  <a:srgbClr val="030305"/>
                </a:solidFill>
                <a:cs typeface="Times New Roman" pitchFamily="18" charset="0"/>
              </a:rPr>
              <a:t>dalam</a:t>
            </a:r>
            <a:r>
              <a:rPr lang="en-US" dirty="0">
                <a:solidFill>
                  <a:srgbClr val="030305"/>
                </a:solidFill>
                <a:cs typeface="Times New Roman" pitchFamily="18" charset="0"/>
              </a:rPr>
              <a:t> </a:t>
            </a:r>
            <a:r>
              <a:rPr lang="en-US" dirty="0" err="1">
                <a:solidFill>
                  <a:srgbClr val="030305"/>
                </a:solidFill>
                <a:cs typeface="Times New Roman" pitchFamily="18" charset="0"/>
              </a:rPr>
              <a:t>blok</a:t>
            </a:r>
            <a:r>
              <a:rPr lang="en-US" dirty="0">
                <a:solidFill>
                  <a:srgbClr val="030305"/>
                </a:solidFill>
                <a:cs typeface="Times New Roman" pitchFamily="18" charset="0"/>
              </a:rPr>
              <a:t> </a:t>
            </a:r>
            <a:r>
              <a:rPr lang="en-US" dirty="0" err="1">
                <a:solidFill>
                  <a:srgbClr val="030305"/>
                </a:solidFill>
                <a:cs typeface="Times New Roman" pitchFamily="18" charset="0"/>
              </a:rPr>
              <a:t>berukuran</a:t>
            </a:r>
            <a:r>
              <a:rPr lang="en-US" dirty="0">
                <a:solidFill>
                  <a:srgbClr val="030305"/>
                </a:solidFill>
                <a:cs typeface="Times New Roman" pitchFamily="18" charset="0"/>
              </a:rPr>
              <a:t> 512 bit.</a:t>
            </a:r>
            <a:endParaRPr lang="en-GB" dirty="0">
              <a:solidFill>
                <a:srgbClr val="030305"/>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E7193-EB51-1135-92F6-48AF687928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194AE-5F3F-C2B1-9B72-163F40B893B3}"/>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(2)</a:t>
            </a:r>
          </a:p>
        </p:txBody>
      </p:sp>
      <p:sp>
        <p:nvSpPr>
          <p:cNvPr id="4" name="Slide Number Placeholder 3">
            <a:extLst>
              <a:ext uri="{FF2B5EF4-FFF2-40B4-BE49-F238E27FC236}">
                <a16:creationId xmlns:a16="http://schemas.microsoft.com/office/drawing/2014/main" id="{B1167F8A-143B-251C-A534-7488F6F63F60}"/>
              </a:ext>
            </a:extLst>
          </p:cNvPr>
          <p:cNvSpPr>
            <a:spLocks noGrp="1"/>
          </p:cNvSpPr>
          <p:nvPr>
            <p:ph type="sldNum" sz="quarter" idx="12"/>
          </p:nvPr>
        </p:nvSpPr>
        <p:spPr/>
        <p:txBody>
          <a:bodyPr/>
          <a:lstStyle/>
          <a:p>
            <a:fld id="{0B8B75A9-6BDF-40DB-A827-720B25A73A4A}" type="slidenum">
              <a:rPr lang="en-US" smtClean="0"/>
              <a:t>50</a:t>
            </a:fld>
            <a:endParaRPr lang="en-US"/>
          </a:p>
        </p:txBody>
      </p:sp>
      <p:sp>
        <p:nvSpPr>
          <p:cNvPr id="5" name="TextBox 4">
            <a:extLst>
              <a:ext uri="{FF2B5EF4-FFF2-40B4-BE49-F238E27FC236}">
                <a16:creationId xmlns:a16="http://schemas.microsoft.com/office/drawing/2014/main" id="{E1D3300F-D515-4F9F-DEF8-873A252FD1D5}"/>
              </a:ext>
            </a:extLst>
          </p:cNvPr>
          <p:cNvSpPr txBox="1"/>
          <p:nvPr/>
        </p:nvSpPr>
        <p:spPr>
          <a:xfrm>
            <a:off x="838200" y="1832035"/>
            <a:ext cx="10105571" cy="4524315"/>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message = input('</a:t>
            </a:r>
            <a:r>
              <a:rPr lang="en-US" sz="1600" dirty="0" err="1">
                <a:latin typeface="Courier New" panose="02070309020205020404" pitchFamily="49" charset="0"/>
                <a:cs typeface="Courier New" panose="02070309020205020404" pitchFamily="49" charset="0"/>
              </a:rPr>
              <a:t>Ketikkan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teks</a:t>
            </a:r>
            <a:r>
              <a:rPr lang="en-US" sz="1600" dirty="0">
                <a:latin typeface="Courier New" panose="02070309020205020404" pitchFamily="49" charset="0"/>
                <a:cs typeface="Courier New" panose="02070309020205020404" pitchFamily="49" charset="0"/>
              </a:rPr>
              <a:t>: ')</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Konversi</a:t>
            </a:r>
            <a:r>
              <a:rPr lang="en-US" sz="1600" i="1" dirty="0">
                <a:latin typeface="Courier New" panose="02070309020205020404" pitchFamily="49" charset="0"/>
                <a:cs typeface="Courier New" panose="02070309020205020404" pitchFamily="49" charset="0"/>
              </a:rPr>
              <a:t> string message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representasi</a:t>
            </a:r>
            <a:r>
              <a:rPr lang="en-US" sz="1600" i="1" dirty="0">
                <a:latin typeface="Courier New" panose="02070309020205020404" pitchFamily="49" charset="0"/>
                <a:cs typeface="Courier New" panose="02070309020205020404" pitchFamily="49" charset="0"/>
              </a:rPr>
              <a:t> byte </a:t>
            </a:r>
            <a:r>
              <a:rPr lang="en-US" sz="1600" i="1" dirty="0" err="1">
                <a:latin typeface="Courier New" panose="02070309020205020404" pitchFamily="49" charset="0"/>
                <a:cs typeface="Courier New" panose="02070309020205020404" pitchFamily="49" charset="0"/>
              </a:rPr>
              <a:t>menggunakan</a:t>
            </a:r>
            <a:r>
              <a:rPr lang="en-US" sz="1600" i="1" dirty="0">
                <a:latin typeface="Courier New" panose="02070309020205020404" pitchFamily="49" charset="0"/>
                <a:cs typeface="Courier New" panose="02070309020205020404" pitchFamily="49" charset="0"/>
              </a:rPr>
              <a:t> encoding UTF-8.</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fungsi</a:t>
            </a:r>
            <a:r>
              <a:rPr lang="en-US" sz="1600" i="1" dirty="0">
                <a:latin typeface="Courier New" panose="02070309020205020404" pitchFamily="49" charset="0"/>
                <a:cs typeface="Courier New" panose="02070309020205020404" pitchFamily="49" charset="0"/>
              </a:rPr>
              <a:t> encode('utf-8') </a:t>
            </a:r>
            <a:r>
              <a:rPr lang="en-US" sz="1600" i="1" dirty="0" err="1">
                <a:latin typeface="Courier New" panose="02070309020205020404" pitchFamily="49" charset="0"/>
                <a:cs typeface="Courier New" panose="02070309020205020404" pitchFamily="49" charset="0"/>
              </a:rPr>
              <a:t>mengubah</a:t>
            </a:r>
            <a:r>
              <a:rPr lang="en-US" sz="1600" i="1" dirty="0">
                <a:latin typeface="Courier New" panose="02070309020205020404" pitchFamily="49" charset="0"/>
                <a:cs typeface="Courier New" panose="02070309020205020404" pitchFamily="49" charset="0"/>
              </a:rPr>
              <a:t> string </a:t>
            </a:r>
            <a:r>
              <a:rPr lang="en-US" sz="1600" i="1" dirty="0" err="1">
                <a:latin typeface="Courier New" panose="02070309020205020404" pitchFamily="49" charset="0"/>
                <a:cs typeface="Courier New" panose="02070309020205020404" pitchFamily="49" charset="0"/>
              </a:rPr>
              <a:t>menjadi</a:t>
            </a:r>
            <a:r>
              <a:rPr lang="en-US" sz="1600" i="1" dirty="0">
                <a:latin typeface="Courier New" panose="02070309020205020404" pitchFamily="49" charset="0"/>
                <a:cs typeface="Courier New" panose="02070309020205020404" pitchFamily="49" charset="0"/>
              </a:rPr>
              <a:t> bytes, </a:t>
            </a:r>
            <a:r>
              <a:rPr lang="en-US" sz="1600" i="1" dirty="0" err="1">
                <a:latin typeface="Courier New" panose="02070309020205020404" pitchFamily="49" charset="0"/>
                <a:cs typeface="Courier New" panose="02070309020205020404" pitchFamily="49" charset="0"/>
              </a:rPr>
              <a:t>karena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algoritma</a:t>
            </a:r>
            <a:r>
              <a:rPr lang="en-US" sz="1600" i="1" dirty="0">
                <a:latin typeface="Courier New" panose="02070309020205020404" pitchFamily="49" charset="0"/>
                <a:cs typeface="Courier New" panose="02070309020205020404" pitchFamily="49" charset="0"/>
              </a:rPr>
              <a:t> hash </a:t>
            </a:r>
          </a:p>
          <a:p>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seperti</a:t>
            </a:r>
            <a:r>
              <a:rPr lang="en-US" sz="1600" i="1" dirty="0">
                <a:latin typeface="Courier New" panose="02070309020205020404" pitchFamily="49" charset="0"/>
                <a:cs typeface="Courier New" panose="02070309020205020404" pitchFamily="49" charset="0"/>
              </a:rPr>
              <a:t> MD5 dan SHA </a:t>
            </a:r>
            <a:r>
              <a:rPr lang="en-US" sz="1600" i="1" dirty="0" err="1">
                <a:latin typeface="Courier New" panose="02070309020205020404" pitchFamily="49" charset="0"/>
                <a:cs typeface="Courier New" panose="02070309020205020404" pitchFamily="49" charset="0"/>
              </a:rPr>
              <a:t>bekerja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data biner, </a:t>
            </a:r>
            <a:r>
              <a:rPr lang="en-US" sz="1600" i="1" dirty="0" err="1">
                <a:latin typeface="Courier New" panose="02070309020205020404" pitchFamily="49" charset="0"/>
                <a:cs typeface="Courier New" panose="02070309020205020404" pitchFamily="49" charset="0"/>
              </a:rPr>
              <a:t>bukan</a:t>
            </a:r>
            <a:r>
              <a:rPr lang="en-US" sz="1600" i="1" dirty="0">
                <a:latin typeface="Courier New" panose="02070309020205020404" pitchFamily="49" charset="0"/>
                <a:cs typeface="Courier New" panose="02070309020205020404" pitchFamily="49" charset="0"/>
              </a:rPr>
              <a:t> string.</a:t>
            </a:r>
          </a:p>
          <a:p>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message.encode</a:t>
            </a:r>
            <a:r>
              <a:rPr lang="en-US" sz="1600" dirty="0">
                <a:latin typeface="Courier New" panose="02070309020205020404" pitchFamily="49" charset="0"/>
                <a:cs typeface="Courier New" panose="02070309020205020404" pitchFamily="49" charset="0"/>
              </a:rPr>
              <a:t>('utf-8') </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hashMD5 = hashlib.md5(</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hashSHA1 = hashlib.sha1(</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 = hashlib.sha256(</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hashSHA512 = hashlib.sha512(</a:t>
            </a:r>
            <a:r>
              <a:rPr lang="en-US" sz="1600" dirty="0" err="1">
                <a:latin typeface="Courier New" panose="02070309020205020404" pitchFamily="49" charset="0"/>
                <a:cs typeface="Courier New" panose="02070309020205020404" pitchFamily="49" charset="0"/>
              </a:rPr>
              <a:t>encoded_message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print("MD5 :", hashMD5)</a:t>
            </a:r>
          </a:p>
          <a:p>
            <a:r>
              <a:rPr lang="en-US" sz="1600" dirty="0">
                <a:latin typeface="Courier New" panose="02070309020205020404" pitchFamily="49" charset="0"/>
                <a:cs typeface="Courier New" panose="02070309020205020404" pitchFamily="49" charset="0"/>
              </a:rPr>
              <a:t>print("SHA1 :", hashSHA1)</a:t>
            </a:r>
          </a:p>
          <a:p>
            <a:r>
              <a:rPr lang="en-US" sz="1600" dirty="0">
                <a:latin typeface="Courier New" panose="02070309020205020404" pitchFamily="49" charset="0"/>
                <a:cs typeface="Courier New" panose="02070309020205020404" pitchFamily="49" charset="0"/>
              </a:rPr>
              <a:t>print("SHA256 :", hashSHA256)</a:t>
            </a:r>
          </a:p>
          <a:p>
            <a:r>
              <a:rPr lang="en-US" sz="1600" dirty="0">
                <a:latin typeface="Courier New" panose="02070309020205020404" pitchFamily="49" charset="0"/>
                <a:cs typeface="Courier New" panose="02070309020205020404" pitchFamily="49" charset="0"/>
              </a:rPr>
              <a:t>print("SHA512 :", hashSHA512)</a:t>
            </a:r>
          </a:p>
        </p:txBody>
      </p:sp>
      <p:sp>
        <p:nvSpPr>
          <p:cNvPr id="8" name="TextBox 7">
            <a:extLst>
              <a:ext uri="{FF2B5EF4-FFF2-40B4-BE49-F238E27FC236}">
                <a16:creationId xmlns:a16="http://schemas.microsoft.com/office/drawing/2014/main" id="{5FE5028A-0F2E-E0D8-24E1-6419157708A9}"/>
              </a:ext>
            </a:extLst>
          </p:cNvPr>
          <p:cNvSpPr txBox="1"/>
          <p:nvPr/>
        </p:nvSpPr>
        <p:spPr>
          <a:xfrm>
            <a:off x="838200" y="1005245"/>
            <a:ext cx="3363549"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teks</a:t>
            </a:r>
            <a:r>
              <a:rPr lang="en-US" sz="2400" dirty="0">
                <a:solidFill>
                  <a:srgbClr val="FF0000"/>
                </a:solidFill>
              </a:rPr>
              <a:t> </a:t>
            </a:r>
            <a:r>
              <a:rPr lang="en-US" sz="2400" dirty="0" err="1">
                <a:solidFill>
                  <a:srgbClr val="FF0000"/>
                </a:solidFill>
              </a:rPr>
              <a:t>dari</a:t>
            </a:r>
            <a:r>
              <a:rPr lang="en-US" sz="2400" dirty="0">
                <a:solidFill>
                  <a:srgbClr val="FF0000"/>
                </a:solidFill>
              </a:rPr>
              <a:t> keyboard:</a:t>
            </a:r>
          </a:p>
        </p:txBody>
      </p:sp>
    </p:spTree>
    <p:extLst>
      <p:ext uri="{BB962C8B-B14F-4D97-AF65-F5344CB8AC3E}">
        <p14:creationId xmlns:p14="http://schemas.microsoft.com/office/powerpoint/2010/main" val="1471265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0A7AC-35C9-8035-EA00-7ABC6E17E184}"/>
              </a:ext>
            </a:extLst>
          </p:cNvPr>
          <p:cNvSpPr>
            <a:spLocks noGrp="1"/>
          </p:cNvSpPr>
          <p:nvPr>
            <p:ph type="sldNum" sz="quarter" idx="12"/>
          </p:nvPr>
        </p:nvSpPr>
        <p:spPr/>
        <p:txBody>
          <a:bodyPr/>
          <a:lstStyle/>
          <a:p>
            <a:fld id="{0B8B75A9-6BDF-40DB-A827-720B25A73A4A}" type="slidenum">
              <a:rPr lang="en-US" smtClean="0"/>
              <a:t>51</a:t>
            </a:fld>
            <a:endParaRPr lang="en-US"/>
          </a:p>
        </p:txBody>
      </p:sp>
      <p:sp>
        <p:nvSpPr>
          <p:cNvPr id="5" name="TextBox 4">
            <a:extLst>
              <a:ext uri="{FF2B5EF4-FFF2-40B4-BE49-F238E27FC236}">
                <a16:creationId xmlns:a16="http://schemas.microsoft.com/office/drawing/2014/main" id="{08BE3427-5A34-A633-83D4-474F1391AD2B}"/>
              </a:ext>
            </a:extLst>
          </p:cNvPr>
          <p:cNvSpPr txBox="1"/>
          <p:nvPr/>
        </p:nvSpPr>
        <p:spPr>
          <a:xfrm>
            <a:off x="1064985" y="1419668"/>
            <a:ext cx="10062029" cy="2308324"/>
          </a:xfrm>
          <a:prstGeom prst="rect">
            <a:avLst/>
          </a:prstGeom>
          <a:noFill/>
        </p:spPr>
        <p:txBody>
          <a:bodyPr wrap="square">
            <a:spAutoFit/>
          </a:bodyPr>
          <a:lstStyle/>
          <a:p>
            <a:r>
              <a:rPr lang="en-US" dirty="0" err="1"/>
              <a:t>Ketikkan</a:t>
            </a:r>
            <a:r>
              <a:rPr lang="en-US" dirty="0"/>
              <a:t> </a:t>
            </a:r>
            <a:r>
              <a:rPr lang="en-US" dirty="0" err="1"/>
              <a:t>teks</a:t>
            </a:r>
            <a:r>
              <a:rPr lang="en-US" dirty="0"/>
              <a:t>:  </a:t>
            </a:r>
            <a:r>
              <a:rPr lang="en-US" dirty="0" err="1"/>
              <a:t>Mereka</a:t>
            </a:r>
            <a:r>
              <a:rPr lang="en-US" dirty="0"/>
              <a:t> </a:t>
            </a:r>
            <a:r>
              <a:rPr lang="en-US" dirty="0" err="1"/>
              <a:t>pergi</a:t>
            </a:r>
            <a:r>
              <a:rPr lang="en-US" dirty="0"/>
              <a:t> </a:t>
            </a:r>
            <a:r>
              <a:rPr lang="en-US" dirty="0" err="1"/>
              <a:t>ke</a:t>
            </a:r>
            <a:r>
              <a:rPr lang="en-US" dirty="0"/>
              <a:t> </a:t>
            </a:r>
            <a:r>
              <a:rPr lang="en-US" dirty="0" err="1"/>
              <a:t>Gunung</a:t>
            </a:r>
            <a:r>
              <a:rPr lang="en-US" dirty="0"/>
              <a:t> </a:t>
            </a:r>
            <a:r>
              <a:rPr lang="en-US" dirty="0" err="1"/>
              <a:t>Tangkubanperahu</a:t>
            </a:r>
            <a:r>
              <a:rPr lang="en-US" dirty="0"/>
              <a:t> </a:t>
            </a:r>
            <a:r>
              <a:rPr lang="en-US" dirty="0" err="1"/>
              <a:t>pukul</a:t>
            </a:r>
            <a:r>
              <a:rPr lang="en-US" dirty="0"/>
              <a:t> 9.00</a:t>
            </a:r>
          </a:p>
          <a:p>
            <a:endParaRPr lang="en-US" dirty="0"/>
          </a:p>
          <a:p>
            <a:r>
              <a:rPr lang="en-US" dirty="0"/>
              <a:t>MD5 : 9f672f83fd302dcc7c5fe8cde648df7a</a:t>
            </a:r>
          </a:p>
          <a:p>
            <a:r>
              <a:rPr lang="en-US" dirty="0"/>
              <a:t>SHA1 : 1f73011345a09b10f8bd5fc0863679f3d0afb0ac</a:t>
            </a:r>
          </a:p>
          <a:p>
            <a:r>
              <a:rPr lang="en-US" dirty="0"/>
              <a:t>SHA256 : 389384279fda7612c44045fb433ccb8069c642f59049395c3b5a5490fd4ccb4c</a:t>
            </a:r>
          </a:p>
          <a:p>
            <a:r>
              <a:rPr lang="en-US" dirty="0"/>
              <a:t>SHA512 : cf2b7075c1c82eb83c5c1cf88d4818c02f6a9e7799bd111960f62fa247a28aa48933203645cda413eac702b8da64e415acbc11d2e303069d17a2db81e763d1ce</a:t>
            </a:r>
          </a:p>
        </p:txBody>
      </p:sp>
      <p:sp>
        <p:nvSpPr>
          <p:cNvPr id="6" name="TextBox 5">
            <a:extLst>
              <a:ext uri="{FF2B5EF4-FFF2-40B4-BE49-F238E27FC236}">
                <a16:creationId xmlns:a16="http://schemas.microsoft.com/office/drawing/2014/main" id="{5C221D04-F503-9DAB-D359-ABAA17F45AD1}"/>
              </a:ext>
            </a:extLst>
          </p:cNvPr>
          <p:cNvSpPr txBox="1"/>
          <p:nvPr/>
        </p:nvSpPr>
        <p:spPr>
          <a:xfrm>
            <a:off x="1070429" y="653865"/>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Tree>
    <p:extLst>
      <p:ext uri="{BB962C8B-B14F-4D97-AF65-F5344CB8AC3E}">
        <p14:creationId xmlns:p14="http://schemas.microsoft.com/office/powerpoint/2010/main" val="3323262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AF10-0FCA-645F-3C4C-6DAD1E939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A8CA2-F96B-D902-45F6-F3A6DA9307A8}"/>
              </a:ext>
            </a:extLst>
          </p:cNvPr>
          <p:cNvSpPr>
            <a:spLocks noGrp="1"/>
          </p:cNvSpPr>
          <p:nvPr>
            <p:ph type="title"/>
          </p:nvPr>
        </p:nvSpPr>
        <p:spPr>
          <a:xfrm>
            <a:off x="838200" y="269863"/>
            <a:ext cx="10515600" cy="621846"/>
          </a:xfrm>
        </p:spPr>
        <p:txBody>
          <a:bodyPr>
            <a:normAutofit fontScale="90000"/>
          </a:bodyPr>
          <a:lstStyle/>
          <a:p>
            <a:r>
              <a:rPr lang="en-US" dirty="0"/>
              <a:t>Kode Program Hash </a:t>
            </a:r>
            <a:r>
              <a:rPr lang="en-US" dirty="0" err="1"/>
              <a:t>dengan</a:t>
            </a:r>
            <a:r>
              <a:rPr lang="en-US" dirty="0"/>
              <a:t> Python (3)</a:t>
            </a:r>
          </a:p>
        </p:txBody>
      </p:sp>
      <p:sp>
        <p:nvSpPr>
          <p:cNvPr id="4" name="Slide Number Placeholder 3">
            <a:extLst>
              <a:ext uri="{FF2B5EF4-FFF2-40B4-BE49-F238E27FC236}">
                <a16:creationId xmlns:a16="http://schemas.microsoft.com/office/drawing/2014/main" id="{90B4AE9C-A1ED-C3CB-A06B-B5750A36F916}"/>
              </a:ext>
            </a:extLst>
          </p:cNvPr>
          <p:cNvSpPr>
            <a:spLocks noGrp="1"/>
          </p:cNvSpPr>
          <p:nvPr>
            <p:ph type="sldNum" sz="quarter" idx="12"/>
          </p:nvPr>
        </p:nvSpPr>
        <p:spPr/>
        <p:txBody>
          <a:bodyPr/>
          <a:lstStyle/>
          <a:p>
            <a:fld id="{0B8B75A9-6BDF-40DB-A827-720B25A73A4A}" type="slidenum">
              <a:rPr lang="en-US" smtClean="0"/>
              <a:t>52</a:t>
            </a:fld>
            <a:endParaRPr lang="en-US"/>
          </a:p>
        </p:txBody>
      </p:sp>
      <p:sp>
        <p:nvSpPr>
          <p:cNvPr id="3" name="TextBox 2">
            <a:extLst>
              <a:ext uri="{FF2B5EF4-FFF2-40B4-BE49-F238E27FC236}">
                <a16:creationId xmlns:a16="http://schemas.microsoft.com/office/drawing/2014/main" id="{4BB92A19-6090-B161-EEC7-B1E323A660C0}"/>
              </a:ext>
            </a:extLst>
          </p:cNvPr>
          <p:cNvSpPr txBox="1"/>
          <p:nvPr/>
        </p:nvSpPr>
        <p:spPr>
          <a:xfrm>
            <a:off x="838200" y="891709"/>
            <a:ext cx="1946367" cy="461665"/>
          </a:xfrm>
          <a:prstGeom prst="rect">
            <a:avLst/>
          </a:prstGeom>
          <a:noFill/>
        </p:spPr>
        <p:txBody>
          <a:bodyPr wrap="none" rtlCol="0">
            <a:spAutoFit/>
          </a:bodyPr>
          <a:lstStyle/>
          <a:p>
            <a:r>
              <a:rPr lang="en-US" sz="2400" dirty="0">
                <a:solidFill>
                  <a:srgbClr val="FF0000"/>
                </a:solidFill>
              </a:rPr>
              <a:t>Input </a:t>
            </a:r>
            <a:r>
              <a:rPr lang="en-US" sz="2400" dirty="0" err="1">
                <a:solidFill>
                  <a:srgbClr val="FF0000"/>
                </a:solidFill>
              </a:rPr>
              <a:t>dari</a:t>
            </a:r>
            <a:r>
              <a:rPr lang="en-US" sz="2400" dirty="0">
                <a:solidFill>
                  <a:srgbClr val="FF0000"/>
                </a:solidFill>
              </a:rPr>
              <a:t> file:</a:t>
            </a:r>
          </a:p>
        </p:txBody>
      </p:sp>
      <p:sp>
        <p:nvSpPr>
          <p:cNvPr id="7" name="TextBox 6">
            <a:extLst>
              <a:ext uri="{FF2B5EF4-FFF2-40B4-BE49-F238E27FC236}">
                <a16:creationId xmlns:a16="http://schemas.microsoft.com/office/drawing/2014/main" id="{8425F0EA-76BE-09C5-C010-3E83B3C501C6}"/>
              </a:ext>
            </a:extLst>
          </p:cNvPr>
          <p:cNvSpPr txBox="1"/>
          <p:nvPr/>
        </p:nvSpPr>
        <p:spPr>
          <a:xfrm>
            <a:off x="838200" y="1513555"/>
            <a:ext cx="10758714" cy="526297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def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Menghitung</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berupa</a:t>
            </a:r>
            <a:r>
              <a:rPr lang="en-US" sz="1600" i="1" dirty="0">
                <a:latin typeface="Courier New" panose="02070309020205020404" pitchFamily="49" charset="0"/>
                <a:cs typeface="Courier New" panose="02070309020205020404" pitchFamily="49" charset="0"/>
              </a:rPr>
              <a:t> file, </a:t>
            </a:r>
            <a:r>
              <a:rPr lang="en-US" sz="1600" i="1" dirty="0" err="1">
                <a:latin typeface="Courier New" panose="02070309020205020404" pitchFamily="49" charset="0"/>
                <a:cs typeface="Courier New" panose="02070309020205020404" pitchFamily="49" charset="0"/>
              </a:rPr>
              <a:t>misalkan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dengan</a:t>
            </a:r>
            <a:r>
              <a:rPr lang="en-US" sz="1600" i="1" dirty="0">
                <a:latin typeface="Courier New" panose="02070309020205020404" pitchFamily="49" charset="0"/>
                <a:cs typeface="Courier New" panose="02070309020205020404" pitchFamily="49" charset="0"/>
              </a:rPr>
              <a:t> SHA1</a:t>
            </a: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buat</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objek</a:t>
            </a:r>
            <a:r>
              <a:rPr lang="en-US" sz="1600" i="1" dirty="0">
                <a:latin typeface="Courier New" panose="02070309020205020404" pitchFamily="49" charset="0"/>
                <a:cs typeface="Courier New" panose="02070309020205020404" pitchFamily="49" charset="0"/>
              </a:rPr>
              <a:t> sha1</a:t>
            </a:r>
          </a:p>
          <a:p>
            <a:r>
              <a:rPr lang="en-US" sz="1600" dirty="0">
                <a:latin typeface="Courier New" panose="02070309020205020404" pitchFamily="49" charset="0"/>
                <a:cs typeface="Courier New" panose="02070309020205020404" pitchFamily="49" charset="0"/>
              </a:rPr>
              <a:t>   hash = hashlib.sha256()</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a:t>
            </a:r>
            <a:r>
              <a:rPr lang="en-US" sz="1600" i="1" dirty="0" err="1">
                <a:latin typeface="Courier New" panose="02070309020205020404" pitchFamily="49" charset="0"/>
                <a:cs typeface="Courier New" panose="02070309020205020404" pitchFamily="49" charset="0"/>
              </a:rPr>
              <a:t>buka</a:t>
            </a:r>
            <a:r>
              <a:rPr lang="en-US" sz="1600" i="1" dirty="0">
                <a:latin typeface="Courier New" panose="02070309020205020404" pitchFamily="49" charset="0"/>
                <a:cs typeface="Courier New" panose="02070309020205020404" pitchFamily="49" charset="0"/>
              </a:rPr>
              <a:t> file dan </a:t>
            </a:r>
            <a:r>
              <a:rPr lang="en-US" sz="1600" i="1" dirty="0" err="1">
                <a:latin typeface="Courier New" panose="02070309020205020404" pitchFamily="49" charset="0"/>
                <a:cs typeface="Courier New" panose="02070309020205020404" pitchFamily="49" charset="0"/>
              </a:rPr>
              <a:t>baca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mode biner</a:t>
            </a:r>
          </a:p>
          <a:p>
            <a:r>
              <a:rPr lang="en-US" sz="1600" dirty="0">
                <a:latin typeface="Courier New" panose="02070309020205020404" pitchFamily="49" charset="0"/>
                <a:cs typeface="Courier New" panose="02070309020205020404" pitchFamily="49" charset="0"/>
              </a:rPr>
              <a:t>   with open(</a:t>
            </a:r>
            <a:r>
              <a:rPr lang="en-US" sz="1600" dirty="0" err="1">
                <a:latin typeface="Courier New" panose="02070309020205020404" pitchFamily="49" charset="0"/>
                <a:cs typeface="Courier New" panose="02070309020205020404" pitchFamily="49" charset="0"/>
              </a:rPr>
              <a:t>filepath</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rb</a:t>
            </a:r>
            <a:r>
              <a:rPr lang="en-US" sz="1600" dirty="0">
                <a:latin typeface="Courier New" panose="02070309020205020404" pitchFamily="49" charset="0"/>
                <a:cs typeface="Courier New" panose="02070309020205020404" pitchFamily="49" charset="0"/>
              </a:rPr>
              <a:t>') as file:</a:t>
            </a:r>
          </a:p>
          <a:p>
            <a:r>
              <a:rPr lang="en-US" sz="1600"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 loop </a:t>
            </a:r>
            <a:r>
              <a:rPr lang="en-US" sz="1600" i="1" dirty="0" err="1">
                <a:latin typeface="Courier New" panose="02070309020205020404" pitchFamily="49" charset="0"/>
                <a:cs typeface="Courier New" panose="02070309020205020404" pitchFamily="49" charset="0"/>
              </a:rPr>
              <a:t>sampai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akhir</a:t>
            </a:r>
            <a:r>
              <a:rPr lang="en-US" sz="1600" i="1" dirty="0">
                <a:latin typeface="Courier New" panose="02070309020205020404" pitchFamily="49" charset="0"/>
                <a:cs typeface="Courier New" panose="02070309020205020404" pitchFamily="49" charset="0"/>
              </a:rPr>
              <a:t> file</a:t>
            </a:r>
          </a:p>
          <a:p>
            <a:r>
              <a:rPr lang="en-US" sz="1600" dirty="0">
                <a:latin typeface="Courier New" panose="02070309020205020404" pitchFamily="49" charset="0"/>
                <a:cs typeface="Courier New" panose="02070309020205020404" pitchFamily="49" charset="0"/>
              </a:rPr>
              <a:t>       chunk = 0</a:t>
            </a:r>
          </a:p>
          <a:p>
            <a:r>
              <a:rPr lang="en-US" sz="1600" dirty="0">
                <a:latin typeface="Courier New" panose="02070309020205020404" pitchFamily="49" charset="0"/>
                <a:cs typeface="Courier New" panose="02070309020205020404" pitchFamily="49" charset="0"/>
              </a:rPr>
              <a:t>       while chunk != b'':</a:t>
            </a:r>
          </a:p>
          <a:p>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baca</a:t>
            </a:r>
            <a:r>
              <a:rPr lang="en-US" sz="1600" dirty="0">
                <a:latin typeface="Courier New" panose="02070309020205020404" pitchFamily="49" charset="0"/>
                <a:cs typeface="Courier New" panose="02070309020205020404" pitchFamily="49" charset="0"/>
              </a:rPr>
              <a:t> 1024 byte </a:t>
            </a:r>
            <a:r>
              <a:rPr lang="en-US" sz="1600" dirty="0" err="1">
                <a:latin typeface="Courier New" panose="02070309020205020404" pitchFamily="49" charset="0"/>
                <a:cs typeface="Courier New" panose="02070309020205020404" pitchFamily="49" charset="0"/>
              </a:rPr>
              <a:t>setiap</a:t>
            </a:r>
            <a:r>
              <a:rPr lang="en-US" sz="1600" dirty="0">
                <a:latin typeface="Courier New" panose="02070309020205020404" pitchFamily="49" charset="0"/>
                <a:cs typeface="Courier New" panose="02070309020205020404" pitchFamily="49" charset="0"/>
              </a:rPr>
              <a:t> kali</a:t>
            </a:r>
          </a:p>
          <a:p>
            <a:r>
              <a:rPr lang="en-US" sz="1600" dirty="0">
                <a:latin typeface="Courier New" panose="02070309020205020404" pitchFamily="49" charset="0"/>
                <a:cs typeface="Courier New" panose="02070309020205020404" pitchFamily="49" charset="0"/>
              </a:rPr>
              <a:t>           chunk = </a:t>
            </a:r>
            <a:r>
              <a:rPr lang="en-US" sz="1600" dirty="0" err="1">
                <a:latin typeface="Courier New" panose="02070309020205020404" pitchFamily="49" charset="0"/>
                <a:cs typeface="Courier New" panose="02070309020205020404" pitchFamily="49" charset="0"/>
              </a:rPr>
              <a:t>file.read</a:t>
            </a:r>
            <a:r>
              <a:rPr lang="en-US" sz="1600" dirty="0">
                <a:latin typeface="Courier New" panose="02070309020205020404" pitchFamily="49" charset="0"/>
                <a:cs typeface="Courier New" panose="02070309020205020404" pitchFamily="49" charset="0"/>
              </a:rPr>
              <a:t>(1024)</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hash.update</a:t>
            </a:r>
            <a:r>
              <a:rPr lang="en-US" sz="1600" dirty="0">
                <a:latin typeface="Courier New" panose="02070309020205020404" pitchFamily="49" charset="0"/>
                <a:cs typeface="Courier New" panose="02070309020205020404" pitchFamily="49" charset="0"/>
              </a:rPr>
              <a:t>(chunk)</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 return </a:t>
            </a:r>
            <a:r>
              <a:rPr lang="en-US" sz="1600" i="1" dirty="0" err="1">
                <a:latin typeface="Courier New" panose="02070309020205020404" pitchFamily="49" charset="0"/>
                <a:cs typeface="Courier New" panose="02070309020205020404" pitchFamily="49" charset="0"/>
              </a:rPr>
              <a:t>nilai</a:t>
            </a:r>
            <a:r>
              <a:rPr lang="en-US" sz="1600" i="1" dirty="0">
                <a:latin typeface="Courier New" panose="02070309020205020404" pitchFamily="49" charset="0"/>
                <a:cs typeface="Courier New" panose="02070309020205020404" pitchFamily="49" charset="0"/>
              </a:rPr>
              <a:t> hash </a:t>
            </a:r>
            <a:r>
              <a:rPr lang="en-US" sz="1600" i="1" dirty="0" err="1">
                <a:latin typeface="Courier New" panose="02070309020205020404" pitchFamily="49" charset="0"/>
                <a:cs typeface="Courier New" panose="02070309020205020404" pitchFamily="49" charset="0"/>
              </a:rPr>
              <a:t>dalam</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kode</a:t>
            </a:r>
            <a:r>
              <a:rPr lang="en-US" sz="1600" i="1" dirty="0">
                <a:latin typeface="Courier New" panose="02070309020205020404" pitchFamily="49" charset="0"/>
                <a:cs typeface="Courier New" panose="02070309020205020404" pitchFamily="49" charset="0"/>
              </a:rPr>
              <a:t> hexadecimal</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hash.hexdigest</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 Program </a:t>
            </a:r>
            <a:r>
              <a:rPr lang="en-US" sz="1600" i="1" dirty="0" err="1">
                <a:latin typeface="Courier New" panose="02070309020205020404" pitchFamily="49" charset="0"/>
                <a:cs typeface="Courier New" panose="02070309020205020404" pitchFamily="49" charset="0"/>
              </a:rPr>
              <a:t>utama</a:t>
            </a:r>
            <a:endParaRPr lang="en-US" sz="1600" i="1"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 input("Nama file </a:t>
            </a:r>
            <a:r>
              <a:rPr lang="en-US" sz="1600" dirty="0" err="1">
                <a:latin typeface="Courier New" panose="02070309020205020404" pitchFamily="49" charset="0"/>
                <a:cs typeface="Courier New" panose="02070309020205020404" pitchFamily="49" charset="0"/>
              </a:rPr>
              <a:t>beserta</a:t>
            </a:r>
            <a:r>
              <a:rPr lang="en-US" sz="1600" dirty="0">
                <a:latin typeface="Courier New" panose="02070309020205020404" pitchFamily="49" charset="0"/>
                <a:cs typeface="Courier New" panose="02070309020205020404" pitchFamily="49" charset="0"/>
              </a:rPr>
              <a:t> path-</a:t>
            </a:r>
            <a:r>
              <a:rPr lang="en-US" sz="1600" dirty="0" err="1">
                <a:latin typeface="Courier New" panose="02070309020205020404" pitchFamily="49" charset="0"/>
                <a:cs typeface="Courier New" panose="02070309020205020404" pitchFamily="49" charset="0"/>
              </a:rPr>
              <a:t>nya</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digest = </a:t>
            </a:r>
            <a:r>
              <a:rPr lang="en-US" sz="1600" dirty="0" err="1">
                <a:latin typeface="Courier New" panose="02070309020205020404" pitchFamily="49" charset="0"/>
                <a:cs typeface="Courier New" panose="02070309020205020404" pitchFamily="49" charset="0"/>
              </a:rPr>
              <a:t>hash_file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namafile</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print("Nilai hash SHA1 : ", digest)</a:t>
            </a:r>
          </a:p>
        </p:txBody>
      </p:sp>
    </p:spTree>
    <p:extLst>
      <p:ext uri="{BB962C8B-B14F-4D97-AF65-F5344CB8AC3E}">
        <p14:creationId xmlns:p14="http://schemas.microsoft.com/office/powerpoint/2010/main" val="3556477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0D6A7-7126-4B6D-57FC-D28B0E351A36}"/>
              </a:ext>
            </a:extLst>
          </p:cNvPr>
          <p:cNvSpPr>
            <a:spLocks noGrp="1"/>
          </p:cNvSpPr>
          <p:nvPr>
            <p:ph type="sldNum" sz="quarter" idx="12"/>
          </p:nvPr>
        </p:nvSpPr>
        <p:spPr/>
        <p:txBody>
          <a:bodyPr/>
          <a:lstStyle/>
          <a:p>
            <a:fld id="{0B8B75A9-6BDF-40DB-A827-720B25A73A4A}" type="slidenum">
              <a:rPr lang="en-US" smtClean="0"/>
              <a:t>53</a:t>
            </a:fld>
            <a:endParaRPr lang="en-US"/>
          </a:p>
        </p:txBody>
      </p:sp>
      <p:sp>
        <p:nvSpPr>
          <p:cNvPr id="3" name="TextBox 2">
            <a:extLst>
              <a:ext uri="{FF2B5EF4-FFF2-40B4-BE49-F238E27FC236}">
                <a16:creationId xmlns:a16="http://schemas.microsoft.com/office/drawing/2014/main" id="{49EA2C65-CAC1-64CA-0B20-103C50AE59F3}"/>
              </a:ext>
            </a:extLst>
          </p:cNvPr>
          <p:cNvSpPr txBox="1"/>
          <p:nvPr/>
        </p:nvSpPr>
        <p:spPr>
          <a:xfrm>
            <a:off x="1094757" y="890709"/>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5" name="TextBox 4">
            <a:extLst>
              <a:ext uri="{FF2B5EF4-FFF2-40B4-BE49-F238E27FC236}">
                <a16:creationId xmlns:a16="http://schemas.microsoft.com/office/drawing/2014/main" id="{E5243B2C-AEEF-C31C-D6C5-9AF15743BA38}"/>
              </a:ext>
            </a:extLst>
          </p:cNvPr>
          <p:cNvSpPr txBox="1"/>
          <p:nvPr/>
        </p:nvSpPr>
        <p:spPr>
          <a:xfrm>
            <a:off x="1094757" y="1605393"/>
            <a:ext cx="9065243" cy="923330"/>
          </a:xfrm>
          <a:prstGeom prst="rect">
            <a:avLst/>
          </a:prstGeom>
          <a:noFill/>
        </p:spPr>
        <p:txBody>
          <a:bodyPr wrap="square">
            <a:spAutoFit/>
          </a:bodyPr>
          <a:lstStyle/>
          <a:p>
            <a:r>
              <a:rPr lang="en-US" dirty="0"/>
              <a:t>Nama file </a:t>
            </a:r>
            <a:r>
              <a:rPr lang="en-US" dirty="0" err="1"/>
              <a:t>beserta</a:t>
            </a:r>
            <a:r>
              <a:rPr lang="en-US" dirty="0"/>
              <a:t> path-</a:t>
            </a:r>
            <a:r>
              <a:rPr lang="en-US" dirty="0" err="1"/>
              <a:t>nya</a:t>
            </a:r>
            <a:r>
              <a:rPr lang="en-US" dirty="0"/>
              <a:t>:  E:/STIN/Kriptografi 2025/07-AES-(2025).pptx</a:t>
            </a:r>
          </a:p>
          <a:p>
            <a:endParaRPr lang="en-US" dirty="0"/>
          </a:p>
          <a:p>
            <a:r>
              <a:rPr lang="en-US" dirty="0"/>
              <a:t>Nilai hash SHA1 :  386e7a95c3b3e73d3fcd4e05e7e05efb7cd926844741e5cf434e66c16efe1fe7</a:t>
            </a:r>
          </a:p>
        </p:txBody>
      </p:sp>
    </p:spTree>
    <p:extLst>
      <p:ext uri="{BB962C8B-B14F-4D97-AF65-F5344CB8AC3E}">
        <p14:creationId xmlns:p14="http://schemas.microsoft.com/office/powerpoint/2010/main" val="2838408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4A3BF8-A23D-A9B2-4AC9-B0A83424F6A3}"/>
              </a:ext>
            </a:extLst>
          </p:cNvPr>
          <p:cNvSpPr>
            <a:spLocks noGrp="1"/>
          </p:cNvSpPr>
          <p:nvPr>
            <p:ph type="sldNum" sz="quarter" idx="12"/>
          </p:nvPr>
        </p:nvSpPr>
        <p:spPr/>
        <p:txBody>
          <a:bodyPr/>
          <a:lstStyle/>
          <a:p>
            <a:fld id="{0B8B75A9-6BDF-40DB-A827-720B25A73A4A}" type="slidenum">
              <a:rPr lang="en-US" smtClean="0"/>
              <a:t>54</a:t>
            </a:fld>
            <a:endParaRPr lang="en-US"/>
          </a:p>
        </p:txBody>
      </p:sp>
      <p:sp>
        <p:nvSpPr>
          <p:cNvPr id="3" name="Title 1">
            <a:extLst>
              <a:ext uri="{FF2B5EF4-FFF2-40B4-BE49-F238E27FC236}">
                <a16:creationId xmlns:a16="http://schemas.microsoft.com/office/drawing/2014/main" id="{78004FA4-3879-67CB-27D5-E414D8476BF6}"/>
              </a:ext>
            </a:extLst>
          </p:cNvPr>
          <p:cNvSpPr txBox="1">
            <a:spLocks/>
          </p:cNvSpPr>
          <p:nvPr/>
        </p:nvSpPr>
        <p:spPr>
          <a:xfrm>
            <a:off x="838200" y="269863"/>
            <a:ext cx="10515600" cy="621846"/>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Kode Program Hash </a:t>
            </a:r>
            <a:r>
              <a:rPr lang="en-US" dirty="0" err="1"/>
              <a:t>dengan</a:t>
            </a:r>
            <a:r>
              <a:rPr lang="en-US" dirty="0"/>
              <a:t> Python (4)</a:t>
            </a:r>
          </a:p>
        </p:txBody>
      </p:sp>
      <p:sp>
        <p:nvSpPr>
          <p:cNvPr id="4" name="TextBox 3">
            <a:extLst>
              <a:ext uri="{FF2B5EF4-FFF2-40B4-BE49-F238E27FC236}">
                <a16:creationId xmlns:a16="http://schemas.microsoft.com/office/drawing/2014/main" id="{2BB92C2B-E0F2-69CF-C31D-19A071D9F0CF}"/>
              </a:ext>
            </a:extLst>
          </p:cNvPr>
          <p:cNvSpPr txBox="1"/>
          <p:nvPr/>
        </p:nvSpPr>
        <p:spPr>
          <a:xfrm>
            <a:off x="838200" y="898047"/>
            <a:ext cx="8765989" cy="461665"/>
          </a:xfrm>
          <a:prstGeom prst="rect">
            <a:avLst/>
          </a:prstGeom>
          <a:noFill/>
        </p:spPr>
        <p:txBody>
          <a:bodyPr wrap="none" rtlCol="0">
            <a:spAutoFit/>
          </a:bodyPr>
          <a:lstStyle/>
          <a:p>
            <a:r>
              <a:rPr lang="en-US" sz="2400" dirty="0" err="1">
                <a:solidFill>
                  <a:srgbClr val="FF0000"/>
                </a:solidFill>
              </a:rPr>
              <a:t>Memeriksa</a:t>
            </a:r>
            <a:r>
              <a:rPr lang="en-US" sz="2400" dirty="0">
                <a:solidFill>
                  <a:srgbClr val="FF0000"/>
                </a:solidFill>
              </a:rPr>
              <a:t> </a:t>
            </a:r>
            <a:r>
              <a:rPr lang="en-US" sz="2400" dirty="0" err="1">
                <a:solidFill>
                  <a:srgbClr val="FF0000"/>
                </a:solidFill>
              </a:rPr>
              <a:t>integitas</a:t>
            </a:r>
            <a:r>
              <a:rPr lang="en-US" sz="2400" dirty="0">
                <a:solidFill>
                  <a:srgbClr val="FF0000"/>
                </a:solidFill>
              </a:rPr>
              <a:t> (</a:t>
            </a:r>
            <a:r>
              <a:rPr lang="en-US" sz="2400" dirty="0" err="1">
                <a:solidFill>
                  <a:srgbClr val="FF0000"/>
                </a:solidFill>
              </a:rPr>
              <a:t>keaslian</a:t>
            </a:r>
            <a:r>
              <a:rPr lang="en-US" sz="2400" dirty="0">
                <a:solidFill>
                  <a:srgbClr val="FF0000"/>
                </a:solidFill>
              </a:rPr>
              <a:t>) </a:t>
            </a:r>
            <a:r>
              <a:rPr lang="en-US" sz="2400" dirty="0" err="1">
                <a:solidFill>
                  <a:srgbClr val="FF0000"/>
                </a:solidFill>
              </a:rPr>
              <a:t>pesan</a:t>
            </a:r>
            <a:r>
              <a:rPr lang="en-US" sz="2400" dirty="0">
                <a:solidFill>
                  <a:srgbClr val="FF0000"/>
                </a:solidFill>
              </a:rPr>
              <a:t>, missal </a:t>
            </a:r>
            <a:r>
              <a:rPr lang="en-US" sz="2400" dirty="0" err="1">
                <a:solidFill>
                  <a:srgbClr val="FF0000"/>
                </a:solidFill>
              </a:rPr>
              <a:t>menggunakan</a:t>
            </a:r>
            <a:r>
              <a:rPr lang="en-US" sz="2400">
                <a:solidFill>
                  <a:srgbClr val="FF0000"/>
                </a:solidFill>
              </a:rPr>
              <a:t> SHA-256:</a:t>
            </a:r>
            <a:endParaRPr lang="en-US" sz="2400" dirty="0">
              <a:solidFill>
                <a:srgbClr val="FF0000"/>
              </a:solidFill>
            </a:endParaRPr>
          </a:p>
        </p:txBody>
      </p:sp>
      <p:sp>
        <p:nvSpPr>
          <p:cNvPr id="6" name="TextBox 5">
            <a:extLst>
              <a:ext uri="{FF2B5EF4-FFF2-40B4-BE49-F238E27FC236}">
                <a16:creationId xmlns:a16="http://schemas.microsoft.com/office/drawing/2014/main" id="{368A73E8-21A9-B6A3-459A-C31662E22F7F}"/>
              </a:ext>
            </a:extLst>
          </p:cNvPr>
          <p:cNvSpPr txBox="1"/>
          <p:nvPr/>
        </p:nvSpPr>
        <p:spPr>
          <a:xfrm>
            <a:off x="986971" y="1712636"/>
            <a:ext cx="10014858" cy="3293209"/>
          </a:xfrm>
          <a:prstGeom prst="rect">
            <a:avLst/>
          </a:prstGeom>
          <a:noFill/>
        </p:spPr>
        <p:txBody>
          <a:bodyPr wrap="square">
            <a:spAutoFit/>
          </a:bodyPr>
          <a:lstStyle/>
          <a:p>
            <a:r>
              <a:rPr lang="en-US" sz="1600" dirty="0">
                <a:latin typeface="Courier New" panose="02070309020205020404" pitchFamily="49" charset="0"/>
                <a:cs typeface="Courier New" panose="02070309020205020404" pitchFamily="49" charset="0"/>
              </a:rPr>
              <a:t>import </a:t>
            </a:r>
            <a:r>
              <a:rPr lang="en-US" sz="1600" dirty="0" err="1">
                <a:latin typeface="Courier New" panose="02070309020205020404" pitchFamily="49" charset="0"/>
                <a:cs typeface="Courier New" panose="02070309020205020404" pitchFamily="49" charset="0"/>
              </a:rPr>
              <a:t>hashlib</a:t>
            </a:r>
            <a:endParaRPr lang="en-US" sz="1600" dirty="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hashSHA256_1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(1) :", hashSHA256_1)</a:t>
            </a:r>
          </a:p>
          <a:p>
            <a:endParaRPr lang="en-US" sz="1600" dirty="0">
              <a:latin typeface="Courier New" panose="02070309020205020404" pitchFamily="49" charset="0"/>
              <a:cs typeface="Courier New" panose="02070309020205020404" pitchFamily="49" charset="0"/>
            </a:endParaRPr>
          </a:p>
          <a:p>
            <a:r>
              <a:rPr lang="en-US" sz="1600" i="1" dirty="0">
                <a:latin typeface="Courier New" panose="02070309020205020404" pitchFamily="49" charset="0"/>
                <a:cs typeface="Courier New" panose="02070309020205020404" pitchFamily="49" charset="0"/>
              </a:rPr>
              <a:t>#Ubah </a:t>
            </a:r>
            <a:r>
              <a:rPr lang="en-US" sz="1600" i="1" dirty="0" err="1">
                <a:latin typeface="Courier New" panose="02070309020205020404" pitchFamily="49" charset="0"/>
                <a:cs typeface="Courier New" panose="02070309020205020404" pitchFamily="49" charset="0"/>
              </a:rPr>
              <a:t>pesan</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kota</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jadi</a:t>
            </a:r>
            <a:r>
              <a:rPr lang="en-US" sz="1600" i="1" dirty="0">
                <a:latin typeface="Courier New" panose="02070309020205020404" pitchFamily="49" charset="0"/>
                <a:cs typeface="Courier New" panose="02070309020205020404" pitchFamily="49" charset="0"/>
              </a:rPr>
              <a:t> "</a:t>
            </a:r>
            <a:r>
              <a:rPr lang="en-US" sz="1600" i="1" dirty="0" err="1">
                <a:latin typeface="Courier New" panose="02070309020205020404" pitchFamily="49" charset="0"/>
                <a:cs typeface="Courier New" panose="02070309020205020404" pitchFamily="49" charset="0"/>
              </a:rPr>
              <a:t>koti</a:t>
            </a:r>
            <a:r>
              <a:rPr lang="en-US" sz="1600" i="1"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hashSHA256_2 = hashlib.sha256(</a:t>
            </a:r>
            <a:r>
              <a:rPr lang="en-US" sz="1600" dirty="0" err="1">
                <a:latin typeface="Courier New" panose="02070309020205020404" pitchFamily="49" charset="0"/>
                <a:cs typeface="Courier New" panose="02070309020205020404" pitchFamily="49" charset="0"/>
              </a:rPr>
              <a:t>b'Yogyakarta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koti</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kenangan</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hexdigest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print("SHA256 (2) :", hashSHA256_2)</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if hashSHA256_1 == hashSHA256_2:</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masih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utuh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belum</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dimanipulasi</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else:</a:t>
            </a:r>
          </a:p>
          <a:p>
            <a:r>
              <a:rPr lang="en-US" sz="1600" dirty="0">
                <a:latin typeface="Courier New" panose="02070309020205020404" pitchFamily="49" charset="0"/>
                <a:cs typeface="Courier New" panose="02070309020205020404" pitchFamily="49" charset="0"/>
              </a:rPr>
              <a:t>   print("</a:t>
            </a:r>
            <a:r>
              <a:rPr lang="en-US" sz="1600" dirty="0" err="1">
                <a:latin typeface="Courier New" panose="02070309020205020404" pitchFamily="49" charset="0"/>
                <a:cs typeface="Courier New" panose="02070309020205020404" pitchFamily="49" charset="0"/>
              </a:rPr>
              <a:t>Pesan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sudah</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diubah</a:t>
            </a:r>
            <a:r>
              <a:rPr lang="en-US" sz="16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73BBA103-844C-DB72-B4B0-163BEA578484}"/>
              </a:ext>
            </a:extLst>
          </p:cNvPr>
          <p:cNvSpPr txBox="1"/>
          <p:nvPr/>
        </p:nvSpPr>
        <p:spPr>
          <a:xfrm>
            <a:off x="838200" y="5219432"/>
            <a:ext cx="1160895" cy="461665"/>
          </a:xfrm>
          <a:prstGeom prst="rect">
            <a:avLst/>
          </a:prstGeom>
          <a:noFill/>
        </p:spPr>
        <p:txBody>
          <a:bodyPr wrap="none" rtlCol="0">
            <a:spAutoFit/>
          </a:bodyPr>
          <a:lstStyle/>
          <a:p>
            <a:r>
              <a:rPr lang="en-US" sz="2400" dirty="0">
                <a:solidFill>
                  <a:srgbClr val="FF0000"/>
                </a:solidFill>
              </a:rPr>
              <a:t>Output:</a:t>
            </a:r>
            <a:endParaRPr lang="en-US" dirty="0"/>
          </a:p>
        </p:txBody>
      </p:sp>
      <p:sp>
        <p:nvSpPr>
          <p:cNvPr id="9" name="TextBox 8">
            <a:extLst>
              <a:ext uri="{FF2B5EF4-FFF2-40B4-BE49-F238E27FC236}">
                <a16:creationId xmlns:a16="http://schemas.microsoft.com/office/drawing/2014/main" id="{C192CDDD-76C1-F885-36F5-E421666A927B}"/>
              </a:ext>
            </a:extLst>
          </p:cNvPr>
          <p:cNvSpPr txBox="1"/>
          <p:nvPr/>
        </p:nvSpPr>
        <p:spPr>
          <a:xfrm>
            <a:off x="838200" y="5681097"/>
            <a:ext cx="9535886" cy="923330"/>
          </a:xfrm>
          <a:prstGeom prst="rect">
            <a:avLst/>
          </a:prstGeom>
          <a:noFill/>
        </p:spPr>
        <p:txBody>
          <a:bodyPr wrap="square">
            <a:spAutoFit/>
          </a:bodyPr>
          <a:lstStyle/>
          <a:p>
            <a:r>
              <a:rPr lang="en-US" dirty="0"/>
              <a:t>SHA256 (1) : c2494851d6345fac381077cc6ae6a283ad8c02ac7a4bbd8a9f57d5fb2145707f</a:t>
            </a:r>
          </a:p>
          <a:p>
            <a:r>
              <a:rPr lang="en-US" dirty="0"/>
              <a:t>SHA256 (2) : f1212f92c60b4950fa78d7783653e487cefaa5c8d7eb8f7faedce647d76420df</a:t>
            </a:r>
          </a:p>
          <a:p>
            <a:r>
              <a:rPr lang="en-US" dirty="0" err="1"/>
              <a:t>Pesan</a:t>
            </a:r>
            <a:r>
              <a:rPr lang="en-US" dirty="0"/>
              <a:t> </a:t>
            </a:r>
            <a:r>
              <a:rPr lang="en-US" dirty="0" err="1"/>
              <a:t>sudah</a:t>
            </a:r>
            <a:r>
              <a:rPr lang="en-US" dirty="0"/>
              <a:t> </a:t>
            </a:r>
            <a:r>
              <a:rPr lang="en-US" dirty="0" err="1"/>
              <a:t>diubah</a:t>
            </a:r>
            <a:endParaRPr lang="en-US" dirty="0"/>
          </a:p>
        </p:txBody>
      </p:sp>
    </p:spTree>
    <p:extLst>
      <p:ext uri="{BB962C8B-B14F-4D97-AF65-F5344CB8AC3E}">
        <p14:creationId xmlns:p14="http://schemas.microsoft.com/office/powerpoint/2010/main" val="2452267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288" y="3803197"/>
            <a:ext cx="9144000" cy="2387600"/>
          </a:xfrm>
        </p:spPr>
        <p:txBody>
          <a:bodyPr/>
          <a:lstStyle/>
          <a:p>
            <a:pPr algn="r"/>
            <a:r>
              <a:rPr lang="en-US" b="1" dirty="0"/>
              <a:t>3. SHA-3  (Keccak)</a:t>
            </a:r>
          </a:p>
        </p:txBody>
      </p:sp>
      <p:pic>
        <p:nvPicPr>
          <p:cNvPr id="6" name="Picture 5" descr="A close up of a device&#10;&#10;Description automatically generated">
            <a:extLst>
              <a:ext uri="{FF2B5EF4-FFF2-40B4-BE49-F238E27FC236}">
                <a16:creationId xmlns:a16="http://schemas.microsoft.com/office/drawing/2014/main" id="{4F580722-588E-4F19-B5CB-ABCB25A1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444" y="1976926"/>
            <a:ext cx="4125844" cy="2155753"/>
          </a:xfrm>
          <a:prstGeom prst="rect">
            <a:avLst/>
          </a:prstGeom>
        </p:spPr>
      </p:pic>
      <p:pic>
        <p:nvPicPr>
          <p:cNvPr id="8" name="Picture 7" descr="A group of people in front of a crowd&#10;&#10;Description automatically generated">
            <a:extLst>
              <a:ext uri="{FF2B5EF4-FFF2-40B4-BE49-F238E27FC236}">
                <a16:creationId xmlns:a16="http://schemas.microsoft.com/office/drawing/2014/main" id="{D2496094-4883-49A4-959E-AF576BA5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61" y="287302"/>
            <a:ext cx="3152254" cy="2103023"/>
          </a:xfrm>
          <a:prstGeom prst="rect">
            <a:avLst/>
          </a:prstGeom>
        </p:spPr>
      </p:pic>
      <p:sp>
        <p:nvSpPr>
          <p:cNvPr id="9" name="Slide Number Placeholder 8">
            <a:extLst>
              <a:ext uri="{FF2B5EF4-FFF2-40B4-BE49-F238E27FC236}">
                <a16:creationId xmlns:a16="http://schemas.microsoft.com/office/drawing/2014/main" id="{FDFC15D1-7AC3-3CBA-B1FB-EAF039F81601}"/>
              </a:ext>
            </a:extLst>
          </p:cNvPr>
          <p:cNvSpPr>
            <a:spLocks noGrp="1"/>
          </p:cNvSpPr>
          <p:nvPr>
            <p:ph type="sldNum" sz="quarter" idx="12"/>
          </p:nvPr>
        </p:nvSpPr>
        <p:spPr/>
        <p:txBody>
          <a:bodyPr/>
          <a:lstStyle/>
          <a:p>
            <a:fld id="{345A03E5-24FE-4ADA-BBDF-5347EA54DF86}"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Latar</a:t>
            </a:r>
            <a:r>
              <a:rPr lang="en-US" dirty="0"/>
              <a:t> </a:t>
            </a:r>
            <a:r>
              <a:rPr lang="en-US" dirty="0" err="1"/>
              <a:t>Belakang</a:t>
            </a:r>
            <a:endParaRPr lang="en-US" dirty="0"/>
          </a:p>
        </p:txBody>
      </p:sp>
      <p:sp>
        <p:nvSpPr>
          <p:cNvPr id="3" name="Content Placeholder 2"/>
          <p:cNvSpPr>
            <a:spLocks noGrp="1"/>
          </p:cNvSpPr>
          <p:nvPr>
            <p:ph idx="1"/>
          </p:nvPr>
        </p:nvSpPr>
        <p:spPr/>
        <p:txBody>
          <a:bodyPr>
            <a:normAutofit/>
          </a:bodyPr>
          <a:lstStyle/>
          <a:p>
            <a:r>
              <a:rPr lang="en-US" dirty="0" err="1"/>
              <a:t>Seperti</a:t>
            </a:r>
            <a:r>
              <a:rPr lang="en-US" dirty="0"/>
              <a:t> </a:t>
            </a:r>
            <a:r>
              <a:rPr lang="en-US" dirty="0" err="1"/>
              <a:t>sejarah</a:t>
            </a:r>
            <a:r>
              <a:rPr lang="en-US" dirty="0"/>
              <a:t> AES, </a:t>
            </a:r>
            <a:r>
              <a:rPr lang="en-US" i="1" dirty="0"/>
              <a:t>National Institute of Standards and Technology </a:t>
            </a:r>
            <a:r>
              <a:rPr lang="en-US" dirty="0"/>
              <a:t>(NIST) </a:t>
            </a:r>
            <a:r>
              <a:rPr lang="en-US" dirty="0" err="1"/>
              <a:t>menyelenggarakan</a:t>
            </a:r>
            <a:r>
              <a:rPr lang="en-US" dirty="0"/>
              <a:t>  </a:t>
            </a:r>
            <a:r>
              <a:rPr lang="en-US" dirty="0" err="1"/>
              <a:t>kompetisi</a:t>
            </a:r>
            <a:r>
              <a:rPr lang="en-US" dirty="0"/>
              <a:t> </a:t>
            </a:r>
            <a:r>
              <a:rPr lang="en-US" dirty="0" err="1"/>
              <a:t>terbuka</a:t>
            </a:r>
            <a:r>
              <a:rPr lang="en-US" dirty="0"/>
              <a:t> </a:t>
            </a:r>
            <a:r>
              <a:rPr lang="en-US" dirty="0" err="1"/>
              <a:t>untuk</a:t>
            </a:r>
            <a:r>
              <a:rPr lang="en-US" dirty="0"/>
              <a:t> </a:t>
            </a:r>
            <a:r>
              <a:rPr lang="en-US" dirty="0" err="1"/>
              <a:t>mengembangkan</a:t>
            </a:r>
            <a:r>
              <a:rPr lang="en-US" dirty="0"/>
              <a:t> </a:t>
            </a:r>
            <a:r>
              <a:rPr lang="en-US" dirty="0" err="1"/>
              <a:t>fungsi</a:t>
            </a:r>
            <a:r>
              <a:rPr lang="en-US" dirty="0"/>
              <a:t> </a:t>
            </a:r>
            <a:r>
              <a:rPr lang="en-US" i="1" dirty="0"/>
              <a:t>hash</a:t>
            </a:r>
            <a:r>
              <a:rPr lang="en-US" dirty="0"/>
              <a:t> yang </a:t>
            </a:r>
            <a:r>
              <a:rPr lang="en-US" dirty="0" err="1"/>
              <a:t>baru</a:t>
            </a:r>
            <a:r>
              <a:rPr lang="en-US" dirty="0"/>
              <a:t>, </a:t>
            </a:r>
            <a:r>
              <a:rPr lang="en-US" dirty="0" err="1"/>
              <a:t>bernama</a:t>
            </a:r>
            <a:r>
              <a:rPr lang="en-US" dirty="0"/>
              <a:t> SHA-3</a:t>
            </a:r>
          </a:p>
          <a:p>
            <a:endParaRPr lang="en-US" dirty="0"/>
          </a:p>
          <a:p>
            <a:r>
              <a:rPr lang="en-US" dirty="0"/>
              <a:t>SHA-3 </a:t>
            </a:r>
            <a:r>
              <a:rPr lang="en-US" dirty="0" err="1"/>
              <a:t>menjadi</a:t>
            </a:r>
            <a:r>
              <a:rPr lang="en-US" dirty="0"/>
              <a:t> </a:t>
            </a:r>
            <a:r>
              <a:rPr lang="en-US" dirty="0" err="1"/>
              <a:t>komplementer</a:t>
            </a:r>
            <a:r>
              <a:rPr lang="en-US" dirty="0"/>
              <a:t> SHA-1 </a:t>
            </a:r>
            <a:r>
              <a:rPr lang="en-US" dirty="0" err="1"/>
              <a:t>dan</a:t>
            </a:r>
            <a:r>
              <a:rPr lang="en-US" dirty="0"/>
              <a:t> SHA-2</a:t>
            </a:r>
          </a:p>
          <a:p>
            <a:endParaRPr lang="en-US" dirty="0"/>
          </a:p>
          <a:p>
            <a:r>
              <a:rPr lang="en-US" dirty="0" err="1"/>
              <a:t>Kompetisi</a:t>
            </a:r>
            <a:r>
              <a:rPr lang="en-US" dirty="0"/>
              <a:t> </a:t>
            </a:r>
            <a:r>
              <a:rPr lang="en-US" dirty="0" err="1"/>
              <a:t>diumumkan</a:t>
            </a:r>
            <a:r>
              <a:rPr lang="en-US" dirty="0"/>
              <a:t> </a:t>
            </a:r>
            <a:r>
              <a:rPr lang="en-US" dirty="0" err="1"/>
              <a:t>pada</a:t>
            </a:r>
            <a:r>
              <a:rPr lang="en-US" dirty="0"/>
              <a:t> </a:t>
            </a:r>
            <a:r>
              <a:rPr lang="en-US" dirty="0" err="1"/>
              <a:t>tahun</a:t>
            </a:r>
            <a:r>
              <a:rPr lang="en-US" dirty="0"/>
              <a:t> 2007 </a:t>
            </a:r>
            <a:r>
              <a:rPr lang="en-US" dirty="0" err="1"/>
              <a:t>dan</a:t>
            </a:r>
            <a:r>
              <a:rPr lang="en-US" dirty="0"/>
              <a:t> </a:t>
            </a:r>
            <a:r>
              <a:rPr lang="en-US" dirty="0" err="1"/>
              <a:t>berakhir</a:t>
            </a:r>
            <a:r>
              <a:rPr lang="en-US" dirty="0"/>
              <a:t> </a:t>
            </a:r>
            <a:r>
              <a:rPr lang="en-US" dirty="0" err="1"/>
              <a:t>pada</a:t>
            </a:r>
            <a:r>
              <a:rPr lang="en-US" dirty="0"/>
              <a:t> </a:t>
            </a:r>
            <a:r>
              <a:rPr lang="en-US" dirty="0" err="1"/>
              <a:t>Oktober</a:t>
            </a:r>
            <a:r>
              <a:rPr lang="en-US" dirty="0"/>
              <a:t> 2012 </a:t>
            </a:r>
            <a:r>
              <a:rPr lang="en-US" dirty="0" err="1"/>
              <a:t>dengan</a:t>
            </a:r>
            <a:r>
              <a:rPr lang="en-US" dirty="0"/>
              <a:t> </a:t>
            </a:r>
            <a:r>
              <a:rPr lang="en-US" dirty="0" err="1"/>
              <a:t>memilih</a:t>
            </a:r>
            <a:r>
              <a:rPr lang="en-US" dirty="0"/>
              <a:t> </a:t>
            </a:r>
            <a:r>
              <a:rPr lang="en-US" dirty="0" err="1"/>
              <a:t>pemenang</a:t>
            </a:r>
            <a:r>
              <a:rPr lang="en-US" dirty="0"/>
              <a:t>.</a:t>
            </a:r>
          </a:p>
        </p:txBody>
      </p:sp>
      <p:sp>
        <p:nvSpPr>
          <p:cNvPr id="5" name="Slide Number Placeholder 4">
            <a:extLst>
              <a:ext uri="{FF2B5EF4-FFF2-40B4-BE49-F238E27FC236}">
                <a16:creationId xmlns:a16="http://schemas.microsoft.com/office/drawing/2014/main" id="{0B938A27-6F9B-AE84-4E74-89BB5787B8DB}"/>
              </a:ext>
            </a:extLst>
          </p:cNvPr>
          <p:cNvSpPr>
            <a:spLocks noGrp="1"/>
          </p:cNvSpPr>
          <p:nvPr>
            <p:ph type="sldNum" sz="quarter" idx="12"/>
          </p:nvPr>
        </p:nvSpPr>
        <p:spPr/>
        <p:txBody>
          <a:bodyPr/>
          <a:lstStyle/>
          <a:p>
            <a:fld id="{345A03E5-24FE-4ADA-BBDF-5347EA54DF86}"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Proses</a:t>
            </a:r>
            <a:r>
              <a:rPr lang="en-US" dirty="0"/>
              <a:t> </a:t>
            </a:r>
            <a:r>
              <a:rPr lang="en-US" dirty="0" err="1"/>
              <a:t>Pemilihan</a:t>
            </a:r>
            <a:endParaRPr lang="en-US" dirty="0"/>
          </a:p>
        </p:txBody>
      </p:sp>
      <p:sp>
        <p:nvSpPr>
          <p:cNvPr id="3" name="Content Placeholder 2"/>
          <p:cNvSpPr>
            <a:spLocks noGrp="1"/>
          </p:cNvSpPr>
          <p:nvPr>
            <p:ph idx="1"/>
          </p:nvPr>
        </p:nvSpPr>
        <p:spPr/>
        <p:txBody>
          <a:bodyPr>
            <a:normAutofit/>
          </a:bodyPr>
          <a:lstStyle/>
          <a:p>
            <a:r>
              <a:rPr lang="en-US" dirty="0" err="1"/>
              <a:t>Proses</a:t>
            </a:r>
            <a:r>
              <a:rPr lang="en-US" dirty="0"/>
              <a:t> </a:t>
            </a:r>
            <a:r>
              <a:rPr lang="en-US" dirty="0" err="1"/>
              <a:t>pemilihan</a:t>
            </a:r>
            <a:r>
              <a:rPr lang="en-US" dirty="0"/>
              <a:t> </a:t>
            </a:r>
            <a:r>
              <a:rPr lang="en-US" dirty="0" err="1"/>
              <a:t>terdiri</a:t>
            </a:r>
            <a:r>
              <a:rPr lang="en-US" dirty="0"/>
              <a:t> </a:t>
            </a:r>
            <a:r>
              <a:rPr lang="en-US" dirty="0" err="1"/>
              <a:t>dari</a:t>
            </a:r>
            <a:r>
              <a:rPr lang="en-US" dirty="0"/>
              <a:t> 2 </a:t>
            </a:r>
            <a:r>
              <a:rPr lang="en-US" dirty="0" err="1"/>
              <a:t>putaran</a:t>
            </a:r>
            <a:r>
              <a:rPr lang="en-US" dirty="0"/>
              <a:t> </a:t>
            </a:r>
            <a:r>
              <a:rPr lang="en-US" dirty="0" err="1"/>
              <a:t>dan</a:t>
            </a:r>
            <a:r>
              <a:rPr lang="en-US" dirty="0"/>
              <a:t> final</a:t>
            </a:r>
          </a:p>
          <a:p>
            <a:r>
              <a:rPr lang="en-US" dirty="0" err="1"/>
              <a:t>Jumlah</a:t>
            </a:r>
            <a:r>
              <a:rPr lang="en-US" dirty="0"/>
              <a:t> </a:t>
            </a:r>
            <a:r>
              <a:rPr lang="en-US" i="1" dirty="0"/>
              <a:t>submission</a:t>
            </a:r>
            <a:r>
              <a:rPr lang="en-US" dirty="0"/>
              <a:t> </a:t>
            </a:r>
            <a:r>
              <a:rPr lang="en-US" dirty="0" err="1"/>
              <a:t>adalah</a:t>
            </a:r>
            <a:r>
              <a:rPr lang="en-US" dirty="0"/>
              <a:t> 64 </a:t>
            </a:r>
            <a:r>
              <a:rPr lang="en-US" dirty="0" err="1"/>
              <a:t>rancangan</a:t>
            </a:r>
            <a:r>
              <a:rPr lang="en-US" dirty="0"/>
              <a:t> </a:t>
            </a:r>
            <a:r>
              <a:rPr lang="en-US" dirty="0" err="1"/>
              <a:t>fungsi</a:t>
            </a:r>
            <a:r>
              <a:rPr lang="en-US" dirty="0"/>
              <a:t> </a:t>
            </a:r>
            <a:r>
              <a:rPr lang="en-US" i="1" dirty="0"/>
              <a:t>hash</a:t>
            </a:r>
            <a:r>
              <a:rPr lang="en-US" dirty="0"/>
              <a:t>.</a:t>
            </a:r>
          </a:p>
          <a:p>
            <a:endParaRPr lang="en-US" dirty="0"/>
          </a:p>
          <a:p>
            <a:r>
              <a:rPr lang="en-US" dirty="0" err="1"/>
              <a:t>Putaran</a:t>
            </a:r>
            <a:r>
              <a:rPr lang="en-US" dirty="0"/>
              <a:t> </a:t>
            </a:r>
            <a:r>
              <a:rPr lang="en-US" dirty="0" err="1"/>
              <a:t>pertama</a:t>
            </a:r>
            <a:r>
              <a:rPr lang="en-US" dirty="0"/>
              <a:t> (</a:t>
            </a:r>
            <a:r>
              <a:rPr lang="en-US" dirty="0" err="1"/>
              <a:t>penyisihan</a:t>
            </a:r>
            <a:r>
              <a:rPr lang="en-US" dirty="0"/>
              <a:t>): </a:t>
            </a:r>
            <a:r>
              <a:rPr lang="en-US" dirty="0" err="1"/>
              <a:t>dipilih</a:t>
            </a:r>
            <a:r>
              <a:rPr lang="en-US" dirty="0"/>
              <a:t> 51 </a:t>
            </a:r>
            <a:r>
              <a:rPr lang="en-US" i="1" dirty="0"/>
              <a:t>submission</a:t>
            </a:r>
          </a:p>
          <a:p>
            <a:r>
              <a:rPr lang="en-US" dirty="0" err="1"/>
              <a:t>Putaran</a:t>
            </a:r>
            <a:r>
              <a:rPr lang="en-US" dirty="0"/>
              <a:t> </a:t>
            </a:r>
            <a:r>
              <a:rPr lang="en-US" dirty="0" err="1"/>
              <a:t>kedua</a:t>
            </a:r>
            <a:r>
              <a:rPr lang="en-US" dirty="0"/>
              <a:t> (semi final): </a:t>
            </a:r>
            <a:r>
              <a:rPr lang="en-US" dirty="0" err="1"/>
              <a:t>dipilih</a:t>
            </a:r>
            <a:r>
              <a:rPr lang="en-US" dirty="0"/>
              <a:t> 14 </a:t>
            </a:r>
            <a:r>
              <a:rPr lang="en-US" i="1" dirty="0"/>
              <a:t>submission</a:t>
            </a:r>
          </a:p>
          <a:p>
            <a:r>
              <a:rPr lang="en-US" dirty="0" err="1"/>
              <a:t>Babak</a:t>
            </a:r>
            <a:r>
              <a:rPr lang="en-US" dirty="0"/>
              <a:t> final: 5 </a:t>
            </a:r>
            <a:r>
              <a:rPr lang="en-US" dirty="0" err="1"/>
              <a:t>finalis</a:t>
            </a:r>
            <a:endParaRPr lang="en-US" dirty="0"/>
          </a:p>
        </p:txBody>
      </p:sp>
      <p:sp>
        <p:nvSpPr>
          <p:cNvPr id="5" name="Slide Number Placeholder 4">
            <a:extLst>
              <a:ext uri="{FF2B5EF4-FFF2-40B4-BE49-F238E27FC236}">
                <a16:creationId xmlns:a16="http://schemas.microsoft.com/office/drawing/2014/main" id="{EE531B2B-54B7-F698-135F-06A9D94EFC58}"/>
              </a:ext>
            </a:extLst>
          </p:cNvPr>
          <p:cNvSpPr>
            <a:spLocks noGrp="1"/>
          </p:cNvSpPr>
          <p:nvPr>
            <p:ph type="sldNum" sz="quarter" idx="12"/>
          </p:nvPr>
        </p:nvSpPr>
        <p:spPr/>
        <p:txBody>
          <a:bodyPr/>
          <a:lstStyle/>
          <a:p>
            <a:fld id="{345A03E5-24FE-4ADA-BBDF-5347EA54DF86}"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Finalis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BLAKE</a:t>
            </a:r>
          </a:p>
          <a:p>
            <a:pPr marL="514350" indent="-514350">
              <a:buFont typeface="+mj-lt"/>
              <a:buAutoNum type="arabicPeriod"/>
            </a:pPr>
            <a:r>
              <a:rPr lang="en-US" dirty="0" err="1"/>
              <a:t>Grøstl</a:t>
            </a:r>
            <a:r>
              <a:rPr lang="en-US" dirty="0"/>
              <a:t> </a:t>
            </a:r>
          </a:p>
          <a:p>
            <a:pPr marL="514350" indent="-514350">
              <a:buFont typeface="+mj-lt"/>
              <a:buAutoNum type="arabicPeriod"/>
            </a:pPr>
            <a:r>
              <a:rPr lang="en-US" dirty="0"/>
              <a:t>JH</a:t>
            </a:r>
          </a:p>
          <a:p>
            <a:pPr marL="514350" indent="-514350">
              <a:buFont typeface="+mj-lt"/>
              <a:buAutoNum type="arabicPeriod"/>
            </a:pPr>
            <a:r>
              <a:rPr lang="en-US" dirty="0" err="1"/>
              <a:t>Keccak</a:t>
            </a:r>
            <a:endParaRPr lang="en-US" dirty="0"/>
          </a:p>
          <a:p>
            <a:pPr marL="514350" indent="-514350">
              <a:buFont typeface="+mj-lt"/>
              <a:buAutoNum type="arabicPeriod"/>
            </a:pPr>
            <a:r>
              <a:rPr lang="en-US" dirty="0"/>
              <a:t>Skein </a:t>
            </a:r>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0EB2E8C5-A655-426E-89C4-2FADC04A1DE0}"/>
              </a:ext>
            </a:extLst>
          </p:cNvPr>
          <p:cNvSpPr>
            <a:spLocks noGrp="1"/>
          </p:cNvSpPr>
          <p:nvPr>
            <p:ph type="sldNum" sz="quarter" idx="12"/>
          </p:nvPr>
        </p:nvSpPr>
        <p:spPr/>
        <p:txBody>
          <a:bodyPr/>
          <a:lstStyle/>
          <a:p>
            <a:fld id="{345A03E5-24FE-4ADA-BBDF-5347EA54DF86}"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BLAKE</a:t>
            </a:r>
          </a:p>
        </p:txBody>
      </p:sp>
      <p:sp>
        <p:nvSpPr>
          <p:cNvPr id="3" name="Content Placeholder 2"/>
          <p:cNvSpPr>
            <a:spLocks noGrp="1"/>
          </p:cNvSpPr>
          <p:nvPr>
            <p:ph idx="1"/>
          </p:nvPr>
        </p:nvSpPr>
        <p:spPr/>
        <p:txBody>
          <a:bodyPr/>
          <a:lstStyle/>
          <a:p>
            <a:r>
              <a:rPr lang="en-US" dirty="0"/>
              <a:t>Designers: Jean-Philippe </a:t>
            </a:r>
            <a:r>
              <a:rPr lang="en-US" dirty="0" err="1"/>
              <a:t>Aumasson</a:t>
            </a:r>
            <a:r>
              <a:rPr lang="en-US" dirty="0"/>
              <a:t>, Luca </a:t>
            </a:r>
            <a:r>
              <a:rPr lang="en-US" dirty="0" err="1"/>
              <a:t>Henzen</a:t>
            </a:r>
            <a:r>
              <a:rPr lang="en-US" dirty="0"/>
              <a:t>, </a:t>
            </a:r>
            <a:r>
              <a:rPr lang="en-US" dirty="0" err="1"/>
              <a:t>Willi</a:t>
            </a:r>
            <a:r>
              <a:rPr lang="en-US" dirty="0"/>
              <a:t> Meier, Raphael C.-W. </a:t>
            </a:r>
            <a:r>
              <a:rPr lang="en-US" dirty="0" err="1"/>
              <a:t>Phan</a:t>
            </a:r>
            <a:r>
              <a:rPr lang="en-US" dirty="0"/>
              <a:t> </a:t>
            </a:r>
          </a:p>
          <a:p>
            <a:endParaRPr lang="en-US" dirty="0"/>
          </a:p>
          <a:p>
            <a:r>
              <a:rPr lang="en-US" dirty="0"/>
              <a:t>Detail: Digest sizes 224, 256, 384 or 512 bits </a:t>
            </a:r>
          </a:p>
          <a:p>
            <a:endParaRPr lang="en-US" dirty="0"/>
          </a:p>
          <a:p>
            <a:r>
              <a:rPr lang="en-US" dirty="0"/>
              <a:t>Rounds 14 or 16</a:t>
            </a:r>
          </a:p>
        </p:txBody>
      </p:sp>
      <p:sp>
        <p:nvSpPr>
          <p:cNvPr id="5" name="Slide Number Placeholder 4">
            <a:extLst>
              <a:ext uri="{FF2B5EF4-FFF2-40B4-BE49-F238E27FC236}">
                <a16:creationId xmlns:a16="http://schemas.microsoft.com/office/drawing/2014/main" id="{944BAB36-9686-7741-93F4-63AD45F74ACF}"/>
              </a:ext>
            </a:extLst>
          </p:cNvPr>
          <p:cNvSpPr>
            <a:spLocks noGrp="1"/>
          </p:cNvSpPr>
          <p:nvPr>
            <p:ph type="sldNum" sz="quarter" idx="12"/>
          </p:nvPr>
        </p:nvSpPr>
        <p:spPr/>
        <p:txBody>
          <a:bodyPr/>
          <a:lstStyle/>
          <a:p>
            <a:fld id="{345A03E5-24FE-4ADA-BBDF-5347EA54DF86}"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DD42DAEA-B3C0-443A-927E-B093336A6E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E2212FEF-B688-4508-B866-33441F36A3DB}" type="slidenum">
              <a:rPr lang="en-GB" altLang="en-US" sz="1400">
                <a:latin typeface="Times New Roman" panose="02020603050405020304" pitchFamily="18" charset="0"/>
              </a:rPr>
              <a:pPr>
                <a:spcBef>
                  <a:spcPct val="0"/>
                </a:spcBef>
                <a:buSzTx/>
                <a:buFontTx/>
                <a:buNone/>
              </a:pPr>
              <a:t>6</a:t>
            </a:fld>
            <a:endParaRPr lang="en-GB" altLang="en-US" sz="1400">
              <a:latin typeface="Times New Roman" panose="02020603050405020304" pitchFamily="18" charset="0"/>
            </a:endParaRPr>
          </a:p>
        </p:txBody>
      </p:sp>
      <p:sp>
        <p:nvSpPr>
          <p:cNvPr id="8196" name="Rectangle 2">
            <a:extLst>
              <a:ext uri="{FF2B5EF4-FFF2-40B4-BE49-F238E27FC236}">
                <a16:creationId xmlns:a16="http://schemas.microsoft.com/office/drawing/2014/main" id="{5593C680-F67D-40A0-9AF4-622D8737843E}"/>
              </a:ext>
            </a:extLst>
          </p:cNvPr>
          <p:cNvSpPr>
            <a:spLocks noGrp="1" noChangeArrowheads="1"/>
          </p:cNvSpPr>
          <p:nvPr>
            <p:ph type="title"/>
          </p:nvPr>
        </p:nvSpPr>
        <p:spPr>
          <a:xfrm>
            <a:off x="824948" y="374098"/>
            <a:ext cx="9157252" cy="908050"/>
          </a:xfrm>
        </p:spPr>
        <p:txBody>
          <a:bodyPr>
            <a:normAutofit fontScale="90000"/>
          </a:bodyPr>
          <a:lstStyle/>
          <a:p>
            <a:pPr algn="l" eaLnBrk="1" hangingPunct="1"/>
            <a:r>
              <a:rPr lang="en-US" altLang="en-US" sz="3200" b="1" i="1" dirty="0">
                <a:cs typeface="Times New Roman" panose="02020603050405020304" pitchFamily="18" charset="0"/>
              </a:rPr>
              <a:t>1.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Bit-bit </a:t>
            </a:r>
            <a:r>
              <a:rPr lang="en-US" altLang="en-US" sz="3200" b="1" i="1" dirty="0" err="1">
                <a:cs typeface="Times New Roman" panose="02020603050405020304" pitchFamily="18" charset="0"/>
              </a:rPr>
              <a:t>Pengganjal</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8197" name="Rectangle 3">
            <a:extLst>
              <a:ext uri="{FF2B5EF4-FFF2-40B4-BE49-F238E27FC236}">
                <a16:creationId xmlns:a16="http://schemas.microsoft.com/office/drawing/2014/main" id="{952972A1-75F7-4C69-8CEB-CE4322012AD3}"/>
              </a:ext>
            </a:extLst>
          </p:cNvPr>
          <p:cNvSpPr>
            <a:spLocks noGrp="1" noChangeArrowheads="1"/>
          </p:cNvSpPr>
          <p:nvPr>
            <p:ph type="body" idx="1"/>
          </p:nvPr>
        </p:nvSpPr>
        <p:spPr>
          <a:xfrm>
            <a:off x="1075703" y="3128204"/>
            <a:ext cx="10664687" cy="3170995"/>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sejumlah</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padding bits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sedemikian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sehingga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dalam</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satuan</a:t>
            </a:r>
            <a:r>
              <a:rPr lang="en-US" altLang="en-US" sz="2400" dirty="0">
                <a:solidFill>
                  <a:srgbClr val="030305"/>
                </a:solidFill>
                <a:cs typeface="Times New Roman" panose="02020603050405020304" pitchFamily="18" charset="0"/>
              </a:rPr>
              <a:t> bit) </a:t>
            </a:r>
            <a:r>
              <a:rPr lang="en-US" altLang="en-US" sz="2400" dirty="0" err="1">
                <a:solidFill>
                  <a:srgbClr val="030305"/>
                </a:solidFill>
                <a:cs typeface="Times New Roman" panose="02020603050405020304" pitchFamily="18" charset="0"/>
              </a:rPr>
              <a:t>kongruen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448 (mod 512).  </a:t>
            </a:r>
          </a:p>
          <a:p>
            <a:pPr eaLnBrk="1" hangingPunct="1"/>
            <a:r>
              <a:rPr lang="en-US" altLang="en-US" sz="2400" dirty="0">
                <a:solidFill>
                  <a:srgbClr val="030305"/>
                </a:solidFill>
                <a:cs typeface="Times New Roman" panose="02020603050405020304" pitchFamily="18" charset="0"/>
              </a:rPr>
              <a:t>Panjang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antara</a:t>
            </a:r>
            <a:r>
              <a:rPr lang="en-US" altLang="en-US" sz="2400" dirty="0">
                <a:solidFill>
                  <a:srgbClr val="030305"/>
                </a:solidFill>
                <a:cs typeface="Times New Roman" panose="02020603050405020304" pitchFamily="18" charset="0"/>
              </a:rPr>
              <a:t> 1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512. </a:t>
            </a:r>
          </a:p>
          <a:p>
            <a:r>
              <a:rPr lang="en-US" altLang="en-US" sz="2400" dirty="0">
                <a:solidFill>
                  <a:srgbClr val="030305"/>
                </a:solidFill>
                <a:cs typeface="Times New Roman" panose="02020603050405020304" pitchFamily="18" charset="0"/>
              </a:rPr>
              <a:t>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terdiri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dari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sebuah</a:t>
            </a:r>
            <a:r>
              <a:rPr lang="en-US" altLang="en-US" sz="2400" dirty="0">
                <a:solidFill>
                  <a:srgbClr val="030305"/>
                </a:solidFill>
                <a:cs typeface="Times New Roman" panose="02020603050405020304" pitchFamily="18" charset="0"/>
              </a:rPr>
              <a:t> bit 1 </a:t>
            </a:r>
            <a:r>
              <a:rPr lang="en-US" altLang="en-US" sz="2400" dirty="0" err="1">
                <a:solidFill>
                  <a:srgbClr val="030305"/>
                </a:solidFill>
                <a:cs typeface="Times New Roman" panose="02020603050405020304" pitchFamily="18" charset="0"/>
              </a:rPr>
              <a:t>diikuti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sisanya</a:t>
            </a:r>
            <a:r>
              <a:rPr lang="en-US" altLang="en-US" sz="2400" dirty="0">
                <a:solidFill>
                  <a:srgbClr val="030305"/>
                </a:solidFill>
                <a:cs typeface="Times New Roman" panose="02020603050405020304" pitchFamily="18" charset="0"/>
              </a:rPr>
              <a:t> bit 0.</a:t>
            </a:r>
          </a:p>
          <a:p>
            <a:endParaRPr lang="en-US" altLang="en-US" sz="2400" dirty="0">
              <a:solidFill>
                <a:srgbClr val="030305"/>
              </a:solidFill>
              <a:cs typeface="Times New Roman" panose="02020603050405020304" pitchFamily="18" charset="0"/>
            </a:endParaRPr>
          </a:p>
          <a:p>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bit </a:t>
            </a:r>
            <a:r>
              <a:rPr lang="en-US" altLang="en-US" sz="2400" dirty="0">
                <a:solidFill>
                  <a:srgbClr val="030305"/>
                </a:solidFill>
                <a:cs typeface="Times New Roman" panose="02020603050405020304" pitchFamily="18" charset="0"/>
                <a:sym typeface="Wingdings" panose="05000000000000000000" pitchFamily="2" charset="2"/>
              </a:rPr>
              <a:t> 32000 + </a:t>
            </a:r>
            <a:r>
              <a:rPr lang="en-US" altLang="en-US" sz="2400" dirty="0">
                <a:solidFill>
                  <a:srgbClr val="FF0000"/>
                </a:solidFill>
                <a:cs typeface="Times New Roman" panose="02020603050405020304" pitchFamily="18" charset="0"/>
                <a:sym typeface="Wingdings" panose="05000000000000000000" pitchFamily="2" charset="2"/>
              </a:rPr>
              <a:t>192 bit </a:t>
            </a:r>
            <a:r>
              <a:rPr lang="en-US" altLang="en-US" sz="2400" dirty="0">
                <a:solidFill>
                  <a:srgbClr val="030305"/>
                </a:solidFill>
                <a:cs typeface="Times New Roman" panose="02020603050405020304" pitchFamily="18" charset="0"/>
                <a:sym typeface="Wingdings" panose="05000000000000000000" pitchFamily="2" charset="2"/>
              </a:rPr>
              <a:t>= 32192  32192 mod 512 = 448</a:t>
            </a:r>
            <a:endParaRPr lang="en-GB" altLang="en-US" sz="2400" dirty="0">
              <a:solidFill>
                <a:srgbClr val="030305"/>
              </a:solidFill>
            </a:endParaRPr>
          </a:p>
        </p:txBody>
      </p:sp>
      <p:pic>
        <p:nvPicPr>
          <p:cNvPr id="2" name="Picture 1">
            <a:extLst>
              <a:ext uri="{FF2B5EF4-FFF2-40B4-BE49-F238E27FC236}">
                <a16:creationId xmlns:a16="http://schemas.microsoft.com/office/drawing/2014/main" id="{146E73D6-0C10-433C-8DC5-1A9B47747601}"/>
              </a:ext>
            </a:extLst>
          </p:cNvPr>
          <p:cNvPicPr>
            <a:picLocks noChangeAspect="1"/>
          </p:cNvPicPr>
          <p:nvPr/>
        </p:nvPicPr>
        <p:blipFill>
          <a:blip r:embed="rId7"/>
          <a:stretch>
            <a:fillRect/>
          </a:stretch>
        </p:blipFill>
        <p:spPr>
          <a:xfrm>
            <a:off x="1006129" y="931655"/>
            <a:ext cx="9145335" cy="185392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Grøstl</a:t>
            </a:r>
            <a:endParaRPr lang="en-US" dirty="0"/>
          </a:p>
        </p:txBody>
      </p:sp>
      <p:sp>
        <p:nvSpPr>
          <p:cNvPr id="3" name="Content Placeholder 2"/>
          <p:cNvSpPr>
            <a:spLocks noGrp="1"/>
          </p:cNvSpPr>
          <p:nvPr>
            <p:ph idx="1"/>
          </p:nvPr>
        </p:nvSpPr>
        <p:spPr/>
        <p:txBody>
          <a:bodyPr/>
          <a:lstStyle/>
          <a:p>
            <a:r>
              <a:rPr lang="en-US" dirty="0"/>
              <a:t>Designers: Praveen </a:t>
            </a:r>
            <a:r>
              <a:rPr lang="en-US" dirty="0" err="1"/>
              <a:t>Gauravaram</a:t>
            </a:r>
            <a:r>
              <a:rPr lang="en-US" dirty="0"/>
              <a:t>, Lars Knudsen, </a:t>
            </a:r>
            <a:r>
              <a:rPr lang="en-US" dirty="0" err="1">
                <a:hlinkClick r:id="rId2" tooltip="Krystian Matusiewicz (page does not exist)"/>
              </a:rPr>
              <a:t>Krystian</a:t>
            </a:r>
            <a:r>
              <a:rPr lang="en-US" dirty="0">
                <a:hlinkClick r:id="rId2" tooltip="Krystian Matusiewicz (page does not exist)"/>
              </a:rPr>
              <a:t> </a:t>
            </a:r>
            <a:r>
              <a:rPr lang="en-US" dirty="0" err="1">
                <a:hlinkClick r:id="rId2" tooltip="Krystian Matusiewicz (page does not exist)"/>
              </a:rPr>
              <a:t>Matusiewicz</a:t>
            </a:r>
            <a:r>
              <a:rPr lang="en-US" dirty="0"/>
              <a:t>, </a:t>
            </a:r>
            <a:r>
              <a:rPr lang="en-US" dirty="0" err="1">
                <a:hlinkClick r:id="rId3" tooltip="Florian Mendel (page does not exist)"/>
              </a:rPr>
              <a:t>Florian</a:t>
            </a:r>
            <a:r>
              <a:rPr lang="en-US" dirty="0">
                <a:hlinkClick r:id="rId3" tooltip="Florian Mendel (page does not exist)"/>
              </a:rPr>
              <a:t> Mendel</a:t>
            </a:r>
            <a:r>
              <a:rPr lang="en-US" dirty="0"/>
              <a:t>, </a:t>
            </a:r>
            <a:r>
              <a:rPr lang="en-US" dirty="0">
                <a:hlinkClick r:id="rId4" tooltip="Christian Rechberger (page does not exist)"/>
              </a:rPr>
              <a:t>Christian </a:t>
            </a:r>
            <a:r>
              <a:rPr lang="en-US" dirty="0" err="1">
                <a:hlinkClick r:id="rId4" tooltip="Christian Rechberger (page does not exist)"/>
              </a:rPr>
              <a:t>Rechberger</a:t>
            </a:r>
            <a:r>
              <a:rPr lang="en-US" dirty="0"/>
              <a:t>, </a:t>
            </a:r>
            <a:r>
              <a:rPr lang="en-US" dirty="0">
                <a:hlinkClick r:id="rId5" tooltip="Martin Schläffer (page does not exist)"/>
              </a:rPr>
              <a:t>Martin </a:t>
            </a:r>
            <a:r>
              <a:rPr lang="en-US" dirty="0" err="1">
                <a:hlinkClick r:id="rId5" tooltip="Martin Schläffer (page does not exist)"/>
              </a:rPr>
              <a:t>Schläffer</a:t>
            </a:r>
            <a:r>
              <a:rPr lang="en-US" dirty="0"/>
              <a:t>, and </a:t>
            </a:r>
            <a:r>
              <a:rPr lang="en-US" dirty="0" err="1"/>
              <a:t>Søren</a:t>
            </a:r>
            <a:r>
              <a:rPr lang="en-US" dirty="0"/>
              <a:t> S. Thomsen</a:t>
            </a:r>
          </a:p>
          <a:p>
            <a:endParaRPr lang="en-US" dirty="0"/>
          </a:p>
          <a:p>
            <a:r>
              <a:rPr lang="en-US" dirty="0"/>
              <a:t>Detail: Digest sizes 256 and 512</a:t>
            </a:r>
          </a:p>
        </p:txBody>
      </p:sp>
      <p:sp>
        <p:nvSpPr>
          <p:cNvPr id="5" name="Slide Number Placeholder 4">
            <a:extLst>
              <a:ext uri="{FF2B5EF4-FFF2-40B4-BE49-F238E27FC236}">
                <a16:creationId xmlns:a16="http://schemas.microsoft.com/office/drawing/2014/main" id="{C83AAD23-C77B-182F-DBCF-B7BF60289173}"/>
              </a:ext>
            </a:extLst>
          </p:cNvPr>
          <p:cNvSpPr>
            <a:spLocks noGrp="1"/>
          </p:cNvSpPr>
          <p:nvPr>
            <p:ph type="sldNum" sz="quarter" idx="12"/>
          </p:nvPr>
        </p:nvSpPr>
        <p:spPr/>
        <p:txBody>
          <a:bodyPr/>
          <a:lstStyle/>
          <a:p>
            <a:fld id="{345A03E5-24FE-4ADA-BBDF-5347EA54DF86}"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t>
            </a:r>
          </a:p>
        </p:txBody>
      </p:sp>
      <p:sp>
        <p:nvSpPr>
          <p:cNvPr id="3" name="Content Placeholder 2"/>
          <p:cNvSpPr>
            <a:spLocks noGrp="1"/>
          </p:cNvSpPr>
          <p:nvPr>
            <p:ph idx="1"/>
          </p:nvPr>
        </p:nvSpPr>
        <p:spPr/>
        <p:txBody>
          <a:bodyPr/>
          <a:lstStyle/>
          <a:p>
            <a:r>
              <a:rPr lang="en-US" dirty="0"/>
              <a:t>Designers: </a:t>
            </a:r>
            <a:r>
              <a:rPr lang="en-US" dirty="0" err="1">
                <a:hlinkClick r:id="rId2" tooltip="Hongjun Wu (page does not exist)"/>
              </a:rPr>
              <a:t>Hongjun</a:t>
            </a:r>
            <a:r>
              <a:rPr lang="en-US" dirty="0">
                <a:hlinkClick r:id="rId2" tooltip="Hongjun Wu (page does not exist)"/>
              </a:rPr>
              <a:t> Wu</a:t>
            </a:r>
            <a:endParaRPr lang="en-US" dirty="0"/>
          </a:p>
          <a:p>
            <a:endParaRPr lang="en-US" dirty="0"/>
          </a:p>
          <a:p>
            <a:r>
              <a:rPr lang="en-US" dirty="0"/>
              <a:t>Detail: Digest sizes 224, 256, 384, 512</a:t>
            </a:r>
          </a:p>
        </p:txBody>
      </p:sp>
      <p:sp>
        <p:nvSpPr>
          <p:cNvPr id="5" name="Slide Number Placeholder 4">
            <a:extLst>
              <a:ext uri="{FF2B5EF4-FFF2-40B4-BE49-F238E27FC236}">
                <a16:creationId xmlns:a16="http://schemas.microsoft.com/office/drawing/2014/main" id="{69CD1B40-3344-AB02-5432-8EDE3D3B4F83}"/>
              </a:ext>
            </a:extLst>
          </p:cNvPr>
          <p:cNvSpPr>
            <a:spLocks noGrp="1"/>
          </p:cNvSpPr>
          <p:nvPr>
            <p:ph type="sldNum" sz="quarter" idx="12"/>
          </p:nvPr>
        </p:nvSpPr>
        <p:spPr/>
        <p:txBody>
          <a:bodyPr/>
          <a:lstStyle/>
          <a:p>
            <a:fld id="{345A03E5-24FE-4ADA-BBDF-5347EA54DF86}"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Keccak</a:t>
            </a:r>
            <a:endParaRPr lang="en-US" dirty="0"/>
          </a:p>
        </p:txBody>
      </p:sp>
      <p:sp>
        <p:nvSpPr>
          <p:cNvPr id="3" name="Content Placeholder 2"/>
          <p:cNvSpPr>
            <a:spLocks noGrp="1"/>
          </p:cNvSpPr>
          <p:nvPr>
            <p:ph idx="1"/>
          </p:nvPr>
        </p:nvSpPr>
        <p:spPr/>
        <p:txBody>
          <a:bodyPr/>
          <a:lstStyle/>
          <a:p>
            <a:r>
              <a:rPr lang="en-US" dirty="0"/>
              <a:t>Designers: </a:t>
            </a:r>
            <a:r>
              <a:rPr lang="en-US" dirty="0">
                <a:hlinkClick r:id="rId2" tooltip="Guido Bertoni (page does not exist)"/>
              </a:rPr>
              <a:t>Guido Breton</a:t>
            </a:r>
            <a:r>
              <a:rPr lang="en-US" dirty="0"/>
              <a:t>, Joan </a:t>
            </a:r>
            <a:r>
              <a:rPr lang="en-US" dirty="0" err="1"/>
              <a:t>Daemen</a:t>
            </a:r>
            <a:r>
              <a:rPr lang="en-US" dirty="0"/>
              <a:t>, </a:t>
            </a:r>
            <a:r>
              <a:rPr lang="en-US" dirty="0" err="1">
                <a:hlinkClick r:id="rId3" tooltip="Michaël Peeter (page does not exist)"/>
              </a:rPr>
              <a:t>Michaël</a:t>
            </a:r>
            <a:r>
              <a:rPr lang="en-US" dirty="0">
                <a:hlinkClick r:id="rId3" tooltip="Michaël Peeter (page does not exist)"/>
              </a:rPr>
              <a:t> </a:t>
            </a:r>
            <a:r>
              <a:rPr lang="en-US" dirty="0" err="1">
                <a:hlinkClick r:id="rId3" tooltip="Michaël Peeter (page does not exist)"/>
              </a:rPr>
              <a:t>Peeters</a:t>
            </a:r>
            <a:r>
              <a:rPr lang="en-US" dirty="0"/>
              <a:t> and </a:t>
            </a:r>
            <a:r>
              <a:rPr lang="en-US" dirty="0">
                <a:hlinkClick r:id="rId4" tooltip="Gilles Van Assche (page does not exist)"/>
              </a:rPr>
              <a:t>Gilles Van </a:t>
            </a:r>
            <a:r>
              <a:rPr lang="en-US" dirty="0" err="1">
                <a:hlinkClick r:id="rId4" tooltip="Gilles Van Assche (page does not exist)"/>
              </a:rPr>
              <a:t>Assche</a:t>
            </a:r>
            <a:r>
              <a:rPr lang="en-US" dirty="0"/>
              <a:t>. </a:t>
            </a:r>
          </a:p>
          <a:p>
            <a:endParaRPr lang="en-US" dirty="0"/>
          </a:p>
          <a:p>
            <a:r>
              <a:rPr lang="en-US" dirty="0"/>
              <a:t>Detail: </a:t>
            </a:r>
            <a:r>
              <a:rPr lang="en-US" dirty="0">
                <a:hlinkClick r:id="rId5" tooltip="Cryptographic hash function"/>
              </a:rPr>
              <a:t>Digest sizes</a:t>
            </a:r>
            <a:r>
              <a:rPr lang="en-US" dirty="0"/>
              <a:t> arbitrary</a:t>
            </a:r>
          </a:p>
        </p:txBody>
      </p:sp>
      <p:sp>
        <p:nvSpPr>
          <p:cNvPr id="5" name="Slide Number Placeholder 4">
            <a:extLst>
              <a:ext uri="{FF2B5EF4-FFF2-40B4-BE49-F238E27FC236}">
                <a16:creationId xmlns:a16="http://schemas.microsoft.com/office/drawing/2014/main" id="{D1326190-7FF9-7628-5EC7-9FF3F7A9CF6B}"/>
              </a:ext>
            </a:extLst>
          </p:cNvPr>
          <p:cNvSpPr>
            <a:spLocks noGrp="1"/>
          </p:cNvSpPr>
          <p:nvPr>
            <p:ph type="sldNum" sz="quarter" idx="12"/>
          </p:nvPr>
        </p:nvSpPr>
        <p:spPr/>
        <p:txBody>
          <a:bodyPr/>
          <a:lstStyle/>
          <a:p>
            <a:fld id="{345A03E5-24FE-4ADA-BBDF-5347EA54DF86}"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SKEIN</a:t>
            </a:r>
          </a:p>
        </p:txBody>
      </p:sp>
      <p:sp>
        <p:nvSpPr>
          <p:cNvPr id="3" name="Content Placeholder 2"/>
          <p:cNvSpPr>
            <a:spLocks noGrp="1"/>
          </p:cNvSpPr>
          <p:nvPr>
            <p:ph idx="1"/>
          </p:nvPr>
        </p:nvSpPr>
        <p:spPr/>
        <p:txBody>
          <a:bodyPr/>
          <a:lstStyle/>
          <a:p>
            <a:r>
              <a:rPr lang="en-US" dirty="0"/>
              <a:t>Designers: </a:t>
            </a:r>
            <a:r>
              <a:rPr lang="en-US" dirty="0">
                <a:hlinkClick r:id="rId2" tooltip="Bruce Schneier"/>
              </a:rPr>
              <a:t>Bruce </a:t>
            </a:r>
            <a:r>
              <a:rPr lang="en-US" dirty="0" err="1">
                <a:hlinkClick r:id="rId2" tooltip="Bruce Schneier"/>
              </a:rPr>
              <a:t>Schneier</a:t>
            </a:r>
            <a:r>
              <a:rPr lang="en-US" dirty="0"/>
              <a:t>, </a:t>
            </a:r>
            <a:r>
              <a:rPr lang="en-US" dirty="0">
                <a:hlinkClick r:id="rId3" tooltip="Stefan Lucks"/>
              </a:rPr>
              <a:t>Stefan Lucks</a:t>
            </a:r>
            <a:r>
              <a:rPr lang="en-US" dirty="0"/>
              <a:t>, </a:t>
            </a:r>
            <a:r>
              <a:rPr lang="en-US" dirty="0" err="1">
                <a:hlinkClick r:id="rId4" tooltip="Niels Ferguson"/>
              </a:rPr>
              <a:t>Niels</a:t>
            </a:r>
            <a:r>
              <a:rPr lang="en-US" dirty="0">
                <a:hlinkClick r:id="rId4" tooltip="Niels Ferguson"/>
              </a:rPr>
              <a:t> Ferguson</a:t>
            </a:r>
            <a:r>
              <a:rPr lang="en-US" dirty="0"/>
              <a:t>, </a:t>
            </a:r>
            <a:r>
              <a:rPr lang="en-US" dirty="0">
                <a:hlinkClick r:id="rId5" tooltip="Doug Whiting (page does not exist)"/>
              </a:rPr>
              <a:t>Doug Whiting</a:t>
            </a:r>
            <a:r>
              <a:rPr lang="en-US" dirty="0"/>
              <a:t>, </a:t>
            </a:r>
            <a:r>
              <a:rPr lang="en-US" dirty="0" err="1">
                <a:hlinkClick r:id="rId6" tooltip="Mihir Bellare"/>
              </a:rPr>
              <a:t>Mihir</a:t>
            </a:r>
            <a:r>
              <a:rPr lang="en-US" dirty="0">
                <a:hlinkClick r:id="rId6" tooltip="Mihir Bellare"/>
              </a:rPr>
              <a:t> </a:t>
            </a:r>
            <a:r>
              <a:rPr lang="en-US" dirty="0" err="1">
                <a:hlinkClick r:id="rId6" tooltip="Mihir Bellare"/>
              </a:rPr>
              <a:t>Bellare</a:t>
            </a:r>
            <a:r>
              <a:rPr lang="en-US" dirty="0"/>
              <a:t>, </a:t>
            </a:r>
            <a:r>
              <a:rPr lang="en-US" dirty="0" err="1">
                <a:hlinkClick r:id="rId7" tooltip="Tadayoshi Kohno (page does not exist)"/>
              </a:rPr>
              <a:t>Tadayoshi</a:t>
            </a:r>
            <a:r>
              <a:rPr lang="en-US" dirty="0">
                <a:hlinkClick r:id="rId7" tooltip="Tadayoshi Kohno (page does not exist)"/>
              </a:rPr>
              <a:t> Kohno</a:t>
            </a:r>
            <a:r>
              <a:rPr lang="en-US" dirty="0"/>
              <a:t>, </a:t>
            </a:r>
            <a:r>
              <a:rPr lang="en-US" dirty="0">
                <a:hlinkClick r:id="rId8" tooltip="Jon Callas"/>
              </a:rPr>
              <a:t>Jon Callas</a:t>
            </a:r>
            <a:r>
              <a:rPr lang="en-US" dirty="0"/>
              <a:t> and </a:t>
            </a:r>
            <a:r>
              <a:rPr lang="en-US" dirty="0">
                <a:hlinkClick r:id="rId9" tooltip="Jesse Walker (programmer) (page does not exist)"/>
              </a:rPr>
              <a:t>Jesse Walker</a:t>
            </a:r>
            <a:r>
              <a:rPr lang="en-US" dirty="0"/>
              <a:t>.</a:t>
            </a:r>
          </a:p>
          <a:p>
            <a:endParaRPr lang="en-US" dirty="0"/>
          </a:p>
          <a:p>
            <a:r>
              <a:rPr lang="en-US" dirty="0"/>
              <a:t>Detail: </a:t>
            </a:r>
            <a:r>
              <a:rPr lang="en-US" dirty="0">
                <a:hlinkClick r:id="rId10" tooltip="Cryptographic hash function"/>
              </a:rPr>
              <a:t>Digest sizes</a:t>
            </a:r>
            <a:r>
              <a:rPr lang="en-US" dirty="0"/>
              <a:t> arbitrary</a:t>
            </a:r>
          </a:p>
          <a:p>
            <a:r>
              <a:rPr lang="en-US" dirty="0"/>
              <a:t>Rounds: 72 (256 &amp; 512 block size), 80 (1024 block size)</a:t>
            </a:r>
          </a:p>
          <a:p>
            <a:endParaRPr lang="en-US" dirty="0"/>
          </a:p>
          <a:p>
            <a:endParaRPr lang="en-US" dirty="0"/>
          </a:p>
        </p:txBody>
      </p:sp>
      <p:sp>
        <p:nvSpPr>
          <p:cNvPr id="5" name="Slide Number Placeholder 4">
            <a:extLst>
              <a:ext uri="{FF2B5EF4-FFF2-40B4-BE49-F238E27FC236}">
                <a16:creationId xmlns:a16="http://schemas.microsoft.com/office/drawing/2014/main" id="{D85DDC8D-483E-6C94-8F55-6A33D4B6BA3C}"/>
              </a:ext>
            </a:extLst>
          </p:cNvPr>
          <p:cNvSpPr>
            <a:spLocks noGrp="1"/>
          </p:cNvSpPr>
          <p:nvPr>
            <p:ph type="sldNum" sz="quarter" idx="12"/>
          </p:nvPr>
        </p:nvSpPr>
        <p:spPr/>
        <p:txBody>
          <a:bodyPr/>
          <a:lstStyle/>
          <a:p>
            <a:fld id="{345A03E5-24FE-4ADA-BBDF-5347EA54DF86}"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8666"/>
          </a:xfrm>
        </p:spPr>
        <p:txBody>
          <a:bodyPr>
            <a:normAutofit fontScale="90000"/>
          </a:bodyPr>
          <a:lstStyle/>
          <a:p>
            <a:r>
              <a:rPr lang="en-US" dirty="0" err="1"/>
              <a:t>dan</a:t>
            </a:r>
            <a:r>
              <a:rPr lang="en-US" dirty="0"/>
              <a:t> </a:t>
            </a:r>
            <a:r>
              <a:rPr lang="en-US" dirty="0" err="1"/>
              <a:t>pemenangnya</a:t>
            </a:r>
            <a:r>
              <a:rPr lang="en-US" dirty="0"/>
              <a:t> </a:t>
            </a:r>
            <a:r>
              <a:rPr lang="en-US" dirty="0" err="1"/>
              <a:t>adalah</a:t>
            </a:r>
            <a:r>
              <a:rPr lang="en-US" dirty="0"/>
              <a:t>…</a:t>
            </a:r>
          </a:p>
        </p:txBody>
      </p:sp>
      <p:sp>
        <p:nvSpPr>
          <p:cNvPr id="3" name="Content Placeholder 2"/>
          <p:cNvSpPr>
            <a:spLocks noGrp="1"/>
          </p:cNvSpPr>
          <p:nvPr>
            <p:ph idx="1"/>
          </p:nvPr>
        </p:nvSpPr>
        <p:spPr>
          <a:xfrm>
            <a:off x="838200" y="1123122"/>
            <a:ext cx="10515600" cy="5233228"/>
          </a:xfrm>
        </p:spPr>
        <p:txBody>
          <a:bodyPr>
            <a:normAutofit/>
          </a:bodyPr>
          <a:lstStyle/>
          <a:p>
            <a:pPr algn="ctr">
              <a:buNone/>
            </a:pPr>
            <a:r>
              <a:rPr lang="en-US" sz="4400" b="1" dirty="0" err="1"/>
              <a:t>Keccak</a:t>
            </a: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sz="4400" b="1" dirty="0"/>
          </a:p>
          <a:p>
            <a:pPr algn="ctr">
              <a:buNone/>
            </a:pPr>
            <a:endParaRPr lang="en-US" dirty="0"/>
          </a:p>
          <a:p>
            <a:pPr algn="ctr">
              <a:buNone/>
            </a:pPr>
            <a:endParaRPr lang="en-US" dirty="0"/>
          </a:p>
          <a:p>
            <a:pPr algn="ctr">
              <a:buNone/>
            </a:pPr>
            <a:endParaRPr lang="en-US" dirty="0"/>
          </a:p>
          <a:p>
            <a:pPr algn="ctr">
              <a:buNone/>
            </a:pPr>
            <a:endParaRPr lang="en-US" dirty="0"/>
          </a:p>
          <a:p>
            <a:pPr algn="ctr">
              <a:buNone/>
            </a:pPr>
            <a:endParaRPr lang="en-US" sz="4400" b="1" dirty="0"/>
          </a:p>
          <a:p>
            <a:pPr algn="ctr">
              <a:buNone/>
            </a:pPr>
            <a:endParaRPr lang="en-US" sz="4400" b="1" dirty="0"/>
          </a:p>
        </p:txBody>
      </p:sp>
      <p:pic>
        <p:nvPicPr>
          <p:cNvPr id="3074" name="Picture 2" descr="Les quatre auteurs de la fonction de hachage Keccak. De gauche à droite, Michaël Peeters (NXP Semiconductors), Guido Bertoni, Gilles Van Assche et Joan Daemen (tous trois chez STMicroelectronics)"/>
          <p:cNvPicPr>
            <a:picLocks noChangeAspect="1" noChangeArrowheads="1"/>
          </p:cNvPicPr>
          <p:nvPr/>
        </p:nvPicPr>
        <p:blipFill>
          <a:blip r:embed="rId2"/>
          <a:srcRect/>
          <a:stretch>
            <a:fillRect/>
          </a:stretch>
        </p:blipFill>
        <p:spPr bwMode="auto">
          <a:xfrm>
            <a:off x="2511554" y="1729409"/>
            <a:ext cx="7610828" cy="3805414"/>
          </a:xfrm>
          <a:prstGeom prst="rect">
            <a:avLst/>
          </a:prstGeom>
          <a:noFill/>
        </p:spPr>
      </p:pic>
      <p:sp>
        <p:nvSpPr>
          <p:cNvPr id="6" name="TextBox 5"/>
          <p:cNvSpPr txBox="1"/>
          <p:nvPr/>
        </p:nvSpPr>
        <p:spPr>
          <a:xfrm>
            <a:off x="2796209" y="5534823"/>
            <a:ext cx="7326173" cy="400110"/>
          </a:xfrm>
          <a:prstGeom prst="rect">
            <a:avLst/>
          </a:prstGeom>
          <a:noFill/>
        </p:spPr>
        <p:txBody>
          <a:bodyPr wrap="none" rtlCol="0">
            <a:spAutoFit/>
          </a:bodyPr>
          <a:lstStyle/>
          <a:p>
            <a:r>
              <a:rPr lang="en-US" sz="2000" dirty="0">
                <a:hlinkClick r:id="rId3" tooltip="Guido Bertoni (page does not exist)"/>
              </a:rPr>
              <a:t>Guido Breton</a:t>
            </a:r>
            <a:r>
              <a:rPr lang="en-US" sz="2000" dirty="0"/>
              <a:t>, Joan </a:t>
            </a:r>
            <a:r>
              <a:rPr lang="en-US" sz="2000" dirty="0" err="1"/>
              <a:t>Daemen</a:t>
            </a:r>
            <a:r>
              <a:rPr lang="en-US" sz="2000" dirty="0"/>
              <a:t>, </a:t>
            </a:r>
            <a:r>
              <a:rPr lang="en-US" sz="2000" dirty="0" err="1">
                <a:hlinkClick r:id="rId4" tooltip="Michaël Peeter (page does not exist)"/>
              </a:rPr>
              <a:t>Michaël</a:t>
            </a:r>
            <a:r>
              <a:rPr lang="en-US" sz="2000" dirty="0">
                <a:hlinkClick r:id="rId4" tooltip="Michaël Peeter (page does not exist)"/>
              </a:rPr>
              <a:t> </a:t>
            </a:r>
            <a:r>
              <a:rPr lang="en-US" sz="2000" dirty="0" err="1">
                <a:hlinkClick r:id="rId4" tooltip="Michaël Peeter (page does not exist)"/>
              </a:rPr>
              <a:t>Peeters</a:t>
            </a:r>
            <a:r>
              <a:rPr lang="en-US" sz="2000" dirty="0"/>
              <a:t> and </a:t>
            </a:r>
            <a:r>
              <a:rPr lang="en-US" sz="2000" dirty="0">
                <a:hlinkClick r:id="rId5" tooltip="Gilles Van Assche (page does not exist)"/>
              </a:rPr>
              <a:t>Gilles Van </a:t>
            </a:r>
            <a:r>
              <a:rPr lang="en-US" sz="2000" dirty="0" err="1">
                <a:hlinkClick r:id="rId5" tooltip="Gilles Van Assche (page does not exist)"/>
              </a:rPr>
              <a:t>Assche</a:t>
            </a:r>
            <a:r>
              <a:rPr lang="en-US" sz="2000" dirty="0"/>
              <a:t>. </a:t>
            </a:r>
          </a:p>
        </p:txBody>
      </p:sp>
      <p:sp>
        <p:nvSpPr>
          <p:cNvPr id="5" name="Rectangle 4">
            <a:extLst>
              <a:ext uri="{FF2B5EF4-FFF2-40B4-BE49-F238E27FC236}">
                <a16:creationId xmlns:a16="http://schemas.microsoft.com/office/drawing/2014/main" id="{C4D69AE1-A6ED-4CBE-B838-F02AD0848F1B}"/>
              </a:ext>
            </a:extLst>
          </p:cNvPr>
          <p:cNvSpPr/>
          <p:nvPr/>
        </p:nvSpPr>
        <p:spPr>
          <a:xfrm>
            <a:off x="4284549" y="6013060"/>
            <a:ext cx="3841564" cy="461665"/>
          </a:xfrm>
          <a:prstGeom prst="rect">
            <a:avLst/>
          </a:prstGeom>
        </p:spPr>
        <p:txBody>
          <a:bodyPr wrap="none">
            <a:spAutoFit/>
          </a:bodyPr>
          <a:lstStyle/>
          <a:p>
            <a:pPr algn="ctr">
              <a:buNone/>
            </a:pPr>
            <a:r>
              <a:rPr lang="en-US" sz="2400" dirty="0"/>
              <a:t>Keccak </a:t>
            </a:r>
            <a:r>
              <a:rPr lang="en-US" sz="2400" dirty="0" err="1"/>
              <a:t>terpilih</a:t>
            </a:r>
            <a:r>
              <a:rPr lang="en-US" sz="2400" dirty="0"/>
              <a:t> </a:t>
            </a:r>
            <a:r>
              <a:rPr lang="en-US" sz="2400" dirty="0" err="1"/>
              <a:t>sebagai</a:t>
            </a:r>
            <a:r>
              <a:rPr lang="en-US" sz="2400" dirty="0"/>
              <a:t> SHA-3</a:t>
            </a:r>
          </a:p>
        </p:txBody>
      </p:sp>
      <p:sp>
        <p:nvSpPr>
          <p:cNvPr id="7" name="Slide Number Placeholder 6">
            <a:extLst>
              <a:ext uri="{FF2B5EF4-FFF2-40B4-BE49-F238E27FC236}">
                <a16:creationId xmlns:a16="http://schemas.microsoft.com/office/drawing/2014/main" id="{3A7194F2-2D24-54AD-B19E-EA6C9536E0A0}"/>
              </a:ext>
            </a:extLst>
          </p:cNvPr>
          <p:cNvSpPr>
            <a:spLocks noGrp="1"/>
          </p:cNvSpPr>
          <p:nvPr>
            <p:ph type="sldNum" sz="quarter" idx="12"/>
          </p:nvPr>
        </p:nvSpPr>
        <p:spPr/>
        <p:txBody>
          <a:bodyPr/>
          <a:lstStyle/>
          <a:p>
            <a:fld id="{345A03E5-24FE-4ADA-BBDF-5347EA54DF86}"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Sekilas</a:t>
            </a:r>
            <a:r>
              <a:rPr lang="en-US" dirty="0"/>
              <a:t> </a:t>
            </a:r>
            <a:r>
              <a:rPr lang="en-US" dirty="0" err="1"/>
              <a:t>Keccak</a:t>
            </a:r>
            <a:endParaRPr lang="en-US" dirty="0"/>
          </a:p>
        </p:txBody>
      </p:sp>
      <p:sp>
        <p:nvSpPr>
          <p:cNvPr id="3" name="Content Placeholder 2"/>
          <p:cNvSpPr>
            <a:spLocks noGrp="1"/>
          </p:cNvSpPr>
          <p:nvPr>
            <p:ph idx="1"/>
          </p:nvPr>
        </p:nvSpPr>
        <p:spPr/>
        <p:txBody>
          <a:bodyPr>
            <a:normAutofit/>
          </a:bodyPr>
          <a:lstStyle/>
          <a:p>
            <a:r>
              <a:rPr lang="id-ID" dirty="0"/>
              <a:t>Nama 'Keccak' berasal dari </a:t>
            </a:r>
            <a:r>
              <a:rPr lang="en-US" dirty="0"/>
              <a:t>kata </a:t>
            </a:r>
            <a:r>
              <a:rPr lang="id-ID" dirty="0"/>
              <a:t>'Kecak’, </a:t>
            </a:r>
            <a:r>
              <a:rPr lang="en-US" dirty="0" err="1"/>
              <a:t>sebuah</a:t>
            </a:r>
            <a:r>
              <a:rPr lang="en-US" dirty="0"/>
              <a:t> </a:t>
            </a:r>
            <a:r>
              <a:rPr lang="id-ID" dirty="0"/>
              <a:t>tari</a:t>
            </a:r>
            <a:r>
              <a:rPr lang="en-US" dirty="0"/>
              <a:t> </a:t>
            </a:r>
            <a:r>
              <a:rPr lang="en-US" dirty="0" err="1"/>
              <a:t>dari</a:t>
            </a:r>
            <a:r>
              <a:rPr lang="en-US" dirty="0"/>
              <a:t> </a:t>
            </a:r>
            <a:r>
              <a:rPr lang="id-ID" dirty="0"/>
              <a:t> Bali. </a:t>
            </a:r>
            <a:endParaRPr lang="en-US" dirty="0"/>
          </a:p>
          <a:p>
            <a:endParaRPr lang="en-US" dirty="0"/>
          </a:p>
          <a:p>
            <a:r>
              <a:rPr lang="id-ID" dirty="0"/>
              <a:t>Keccak berbeda dari </a:t>
            </a:r>
            <a:r>
              <a:rPr lang="en-US" dirty="0" err="1"/>
              <a:t>finalis</a:t>
            </a:r>
            <a:r>
              <a:rPr lang="en-US" dirty="0"/>
              <a:t> </a:t>
            </a:r>
            <a:r>
              <a:rPr lang="id-ID" dirty="0"/>
              <a:t>SHA3 lainnya dalam hal </a:t>
            </a:r>
            <a:r>
              <a:rPr lang="en-US" dirty="0"/>
              <a:t>m</a:t>
            </a:r>
            <a:r>
              <a:rPr lang="id-ID" dirty="0"/>
              <a:t>enggunakan </a:t>
            </a:r>
            <a:r>
              <a:rPr lang="en-US" dirty="0" err="1"/>
              <a:t>konstruksi</a:t>
            </a:r>
            <a:r>
              <a:rPr lang="en-US" dirty="0"/>
              <a:t> </a:t>
            </a:r>
            <a:r>
              <a:rPr lang="id-ID" dirty="0"/>
              <a:t>'spons' </a:t>
            </a:r>
            <a:r>
              <a:rPr lang="en-US" dirty="0"/>
              <a:t>(</a:t>
            </a:r>
            <a:r>
              <a:rPr lang="en-US" i="1" dirty="0"/>
              <a:t>sponge construction</a:t>
            </a:r>
            <a:r>
              <a:rPr lang="en-US" dirty="0"/>
              <a:t>)</a:t>
            </a:r>
            <a:r>
              <a:rPr lang="id-ID" dirty="0"/>
              <a:t>. </a:t>
            </a:r>
            <a:r>
              <a:rPr lang="en-US" dirty="0" err="1"/>
              <a:t>Jika</a:t>
            </a:r>
            <a:r>
              <a:rPr lang="en-US" dirty="0"/>
              <a:t> </a:t>
            </a:r>
            <a:r>
              <a:rPr lang="en-US" dirty="0" err="1"/>
              <a:t>desain</a:t>
            </a:r>
            <a:r>
              <a:rPr lang="id-ID" dirty="0"/>
              <a:t> lainnya bergantung pada 'fungsi kompresi</a:t>
            </a:r>
            <a:r>
              <a:rPr lang="en-US" dirty="0"/>
              <a:t>,</a:t>
            </a:r>
            <a:r>
              <a:rPr lang="id-ID" dirty="0"/>
              <a:t> Keccak menggunakan fungsi non-</a:t>
            </a:r>
            <a:r>
              <a:rPr lang="en-US" dirty="0" err="1"/>
              <a:t>kompresi</a:t>
            </a:r>
            <a:r>
              <a:rPr lang="id-ID" dirty="0"/>
              <a:t> untuk menyerap dan kemudian 'memeras' </a:t>
            </a:r>
            <a:r>
              <a:rPr lang="id-ID" i="1" dirty="0"/>
              <a:t>digest</a:t>
            </a:r>
            <a:r>
              <a:rPr lang="en-US" dirty="0"/>
              <a:t>.</a:t>
            </a:r>
            <a:r>
              <a:rPr lang="id-ID" dirty="0"/>
              <a:t> </a:t>
            </a:r>
            <a:endParaRPr lang="en-US" dirty="0"/>
          </a:p>
          <a:p>
            <a:endParaRPr lang="en-US" dirty="0"/>
          </a:p>
          <a:p>
            <a:r>
              <a:rPr lang="en-US" dirty="0" err="1"/>
              <a:t>Desain</a:t>
            </a:r>
            <a:r>
              <a:rPr lang="en-US" dirty="0"/>
              <a:t> </a:t>
            </a:r>
            <a:r>
              <a:rPr lang="en-US" dirty="0" err="1"/>
              <a:t>Keccak</a:t>
            </a:r>
            <a:r>
              <a:rPr lang="en-US" dirty="0"/>
              <a:t> </a:t>
            </a:r>
            <a:r>
              <a:rPr lang="en-US" dirty="0" err="1"/>
              <a:t>berbeda</a:t>
            </a:r>
            <a:r>
              <a:rPr lang="en-US" dirty="0"/>
              <a:t> </a:t>
            </a:r>
            <a:r>
              <a:rPr lang="id-ID" dirty="0"/>
              <a:t>dari pendekatan yang ada.  NIST  merasa bahwa dalam kasus ini, yang berbeda adalah lebih baik.</a:t>
            </a:r>
            <a:endParaRPr lang="en-US" dirty="0"/>
          </a:p>
        </p:txBody>
      </p:sp>
      <p:sp>
        <p:nvSpPr>
          <p:cNvPr id="5" name="Slide Number Placeholder 4">
            <a:extLst>
              <a:ext uri="{FF2B5EF4-FFF2-40B4-BE49-F238E27FC236}">
                <a16:creationId xmlns:a16="http://schemas.microsoft.com/office/drawing/2014/main" id="{6FCEB16D-BEB7-C28C-37BB-85451F737B7C}"/>
              </a:ext>
            </a:extLst>
          </p:cNvPr>
          <p:cNvSpPr>
            <a:spLocks noGrp="1"/>
          </p:cNvSpPr>
          <p:nvPr>
            <p:ph type="sldNum" sz="quarter" idx="12"/>
          </p:nvPr>
        </p:nvSpPr>
        <p:spPr/>
        <p:txBody>
          <a:bodyPr/>
          <a:lstStyle/>
          <a:p>
            <a:fld id="{345A03E5-24FE-4ADA-BBDF-5347EA54DF86}"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rowd of people in a large body of water&#10;&#10;Description automatically generated">
            <a:extLst>
              <a:ext uri="{FF2B5EF4-FFF2-40B4-BE49-F238E27FC236}">
                <a16:creationId xmlns:a16="http://schemas.microsoft.com/office/drawing/2014/main" id="{E737F627-8435-4F0E-8E84-EE2571304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896" y="291497"/>
            <a:ext cx="9145548" cy="6275006"/>
          </a:xfrm>
          <a:prstGeom prst="rect">
            <a:avLst/>
          </a:prstGeom>
        </p:spPr>
      </p:pic>
      <p:sp>
        <p:nvSpPr>
          <p:cNvPr id="3" name="Slide Number Placeholder 2">
            <a:extLst>
              <a:ext uri="{FF2B5EF4-FFF2-40B4-BE49-F238E27FC236}">
                <a16:creationId xmlns:a16="http://schemas.microsoft.com/office/drawing/2014/main" id="{86E54056-7EF8-F76B-0591-7D94FD2B62A1}"/>
              </a:ext>
            </a:extLst>
          </p:cNvPr>
          <p:cNvSpPr>
            <a:spLocks noGrp="1"/>
          </p:cNvSpPr>
          <p:nvPr>
            <p:ph type="sldNum" sz="quarter" idx="12"/>
          </p:nvPr>
        </p:nvSpPr>
        <p:spPr/>
        <p:txBody>
          <a:bodyPr/>
          <a:lstStyle/>
          <a:p>
            <a:fld id="{345A03E5-24FE-4ADA-BBDF-5347EA54DF86}" type="slidenum">
              <a:rPr lang="en-US" smtClean="0"/>
              <a:t>66</a:t>
            </a:fld>
            <a:endParaRPr lang="en-US"/>
          </a:p>
        </p:txBody>
      </p:sp>
    </p:spTree>
    <p:extLst>
      <p:ext uri="{BB962C8B-B14F-4D97-AF65-F5344CB8AC3E}">
        <p14:creationId xmlns:p14="http://schemas.microsoft.com/office/powerpoint/2010/main" val="2846181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1275" y="342468"/>
            <a:ext cx="2743772" cy="461665"/>
          </a:xfrm>
          <a:prstGeom prst="rect">
            <a:avLst/>
          </a:prstGeom>
          <a:noFill/>
        </p:spPr>
        <p:txBody>
          <a:bodyPr wrap="square" rtlCol="0">
            <a:spAutoFit/>
          </a:bodyPr>
          <a:lstStyle/>
          <a:p>
            <a:pPr algn="ctr"/>
            <a:r>
              <a:rPr lang="en-US" sz="2400" b="1" dirty="0" err="1"/>
              <a:t>Konstruksi</a:t>
            </a:r>
            <a:r>
              <a:rPr lang="en-US" sz="2400" b="1" dirty="0"/>
              <a:t> </a:t>
            </a:r>
            <a:r>
              <a:rPr lang="en-US" sz="2400" b="1" dirty="0" err="1"/>
              <a:t>spons</a:t>
            </a:r>
            <a:endParaRPr lang="en-US" sz="2400" b="1" dirty="0"/>
          </a:p>
        </p:txBody>
      </p:sp>
      <p:pic>
        <p:nvPicPr>
          <p:cNvPr id="26628" name="Picture 4" descr="Figure displaying the sponge construction"/>
          <p:cNvPicPr>
            <a:picLocks noChangeAspect="1" noChangeArrowheads="1"/>
          </p:cNvPicPr>
          <p:nvPr/>
        </p:nvPicPr>
        <p:blipFill>
          <a:blip r:embed="rId2"/>
          <a:srcRect/>
          <a:stretch>
            <a:fillRect/>
          </a:stretch>
        </p:blipFill>
        <p:spPr bwMode="auto">
          <a:xfrm>
            <a:off x="3140767" y="136525"/>
            <a:ext cx="8789958" cy="4436165"/>
          </a:xfrm>
          <a:prstGeom prst="rect">
            <a:avLst/>
          </a:prstGeom>
          <a:noFill/>
        </p:spPr>
      </p:pic>
      <p:sp>
        <p:nvSpPr>
          <p:cNvPr id="5" name="Rectangle 4">
            <a:extLst>
              <a:ext uri="{FF2B5EF4-FFF2-40B4-BE49-F238E27FC236}">
                <a16:creationId xmlns:a16="http://schemas.microsoft.com/office/drawing/2014/main" id="{03A14EDC-D1B6-42DE-B75B-3E73830D69D8}"/>
              </a:ext>
            </a:extLst>
          </p:cNvPr>
          <p:cNvSpPr/>
          <p:nvPr/>
        </p:nvSpPr>
        <p:spPr>
          <a:xfrm>
            <a:off x="803413" y="4786690"/>
            <a:ext cx="10585174" cy="1569660"/>
          </a:xfrm>
          <a:prstGeom prst="rect">
            <a:avLst/>
          </a:prstGeom>
        </p:spPr>
        <p:txBody>
          <a:bodyPr wrap="square">
            <a:spAutoFit/>
          </a:bodyPr>
          <a:lstStyle/>
          <a:p>
            <a:r>
              <a:rPr lang="en-US" sz="2400" dirty="0" err="1"/>
              <a:t>Praproses</a:t>
            </a:r>
            <a:r>
              <a:rPr lang="en-US" sz="2400" dirty="0"/>
              <a:t>:</a:t>
            </a:r>
          </a:p>
          <a:p>
            <a:pPr marL="342900" indent="-342900">
              <a:buFont typeface="Arial" panose="020B0604020202020204" pitchFamily="34" charset="0"/>
              <a:buChar char="•"/>
            </a:pPr>
            <a:r>
              <a:rPr lang="en-US" sz="2400" dirty="0" err="1"/>
              <a:t>Misalkan</a:t>
            </a:r>
            <a:r>
              <a:rPr lang="en-US" sz="2400" dirty="0"/>
              <a:t> </a:t>
            </a:r>
            <a:r>
              <a:rPr lang="en-US" sz="2400" dirty="0" err="1"/>
              <a:t>panjang</a:t>
            </a:r>
            <a:r>
              <a:rPr lang="en-US" sz="2400" dirty="0"/>
              <a:t> </a:t>
            </a:r>
            <a:r>
              <a:rPr lang="en-US" sz="2400" i="1" dirty="0"/>
              <a:t>digest</a:t>
            </a:r>
            <a:r>
              <a:rPr lang="en-US" sz="2400" dirty="0"/>
              <a:t> yang </a:t>
            </a:r>
            <a:r>
              <a:rPr lang="en-US" sz="2400" dirty="0" err="1"/>
              <a:t>dinginkan</a:t>
            </a:r>
            <a:r>
              <a:rPr lang="en-US" sz="2400" dirty="0"/>
              <a:t> </a:t>
            </a:r>
            <a:r>
              <a:rPr lang="en-US" sz="2400" dirty="0" err="1"/>
              <a:t>adalah</a:t>
            </a:r>
            <a:r>
              <a:rPr lang="en-US" sz="2400" dirty="0"/>
              <a:t> </a:t>
            </a:r>
            <a:r>
              <a:rPr lang="en-US" sz="2400" i="1" dirty="0"/>
              <a:t>d</a:t>
            </a:r>
            <a:r>
              <a:rPr lang="en-US" sz="2400" dirty="0"/>
              <a:t> bit, Panjang </a:t>
            </a:r>
            <a:r>
              <a:rPr lang="en-US" sz="2400" dirty="0" err="1"/>
              <a:t>setiap</a:t>
            </a:r>
            <a:r>
              <a:rPr lang="en-US" sz="2400" dirty="0"/>
              <a:t> </a:t>
            </a:r>
            <a:r>
              <a:rPr lang="en-US" sz="2400" dirty="0" err="1"/>
              <a:t>blok</a:t>
            </a:r>
            <a:r>
              <a:rPr lang="en-US" sz="2400" dirty="0"/>
              <a:t> </a:t>
            </a:r>
            <a:r>
              <a:rPr lang="en-US" sz="2400" i="1" dirty="0"/>
              <a:t>r</a:t>
            </a:r>
            <a:r>
              <a:rPr lang="en-US" sz="2400" dirty="0"/>
              <a:t> bit. </a:t>
            </a:r>
          </a:p>
          <a:p>
            <a:pPr marL="342900" indent="-342900">
              <a:buFont typeface="Arial" panose="020B0604020202020204" pitchFamily="34" charset="0"/>
              <a:buChar char="•"/>
            </a:pPr>
            <a:r>
              <a:rPr lang="id-ID" sz="2400" dirty="0"/>
              <a:t>Pertama, </a:t>
            </a:r>
            <a:r>
              <a:rPr lang="en-US" sz="2400" dirty="0" err="1"/>
              <a:t>pesan</a:t>
            </a:r>
            <a:r>
              <a:rPr lang="en-US" sz="2400" dirty="0"/>
              <a:t> </a:t>
            </a:r>
            <a:r>
              <a:rPr lang="en-US" sz="2400" i="1" dirty="0"/>
              <a:t>M</a:t>
            </a:r>
            <a:r>
              <a:rPr lang="en-US" sz="2400" dirty="0"/>
              <a:t>  </a:t>
            </a:r>
            <a:r>
              <a:rPr lang="en-US" sz="2400" dirty="0" err="1"/>
              <a:t>ditambah</a:t>
            </a:r>
            <a:r>
              <a:rPr lang="en-US" sz="2400" dirty="0"/>
              <a:t> </a:t>
            </a:r>
            <a:r>
              <a:rPr lang="en-US" sz="2400" dirty="0" err="1"/>
              <a:t>dengan</a:t>
            </a:r>
            <a:r>
              <a:rPr lang="en-US" sz="2400" dirty="0"/>
              <a:t> bit-bit </a:t>
            </a:r>
            <a:r>
              <a:rPr lang="en-US" sz="2400" dirty="0" err="1"/>
              <a:t>pengganjal</a:t>
            </a:r>
            <a:r>
              <a:rPr lang="en-US" sz="2400" dirty="0"/>
              <a:t> (</a:t>
            </a:r>
            <a:r>
              <a:rPr lang="en-US" sz="2400" i="1" dirty="0"/>
              <a:t>padding</a:t>
            </a:r>
            <a:r>
              <a:rPr lang="en-US" sz="2400" dirty="0"/>
              <a:t>) </a:t>
            </a:r>
            <a:r>
              <a:rPr lang="en-US" sz="2400" dirty="0" err="1"/>
              <a:t>menjadi</a:t>
            </a:r>
            <a:r>
              <a:rPr lang="en-US" sz="2400" dirty="0"/>
              <a:t> string </a:t>
            </a:r>
            <a:r>
              <a:rPr lang="en-US" sz="2400" i="1" dirty="0"/>
              <a:t>P</a:t>
            </a:r>
            <a:r>
              <a:rPr lang="en-US" sz="2400" dirty="0"/>
              <a:t> </a:t>
            </a:r>
            <a:r>
              <a:rPr lang="en-US" sz="2400" dirty="0" err="1"/>
              <a:t>sehingga</a:t>
            </a:r>
            <a:r>
              <a:rPr lang="en-US" sz="2400" dirty="0"/>
              <a:t> </a:t>
            </a:r>
            <a:r>
              <a:rPr lang="en-US" sz="2400" dirty="0" err="1"/>
              <a:t>habis</a:t>
            </a:r>
            <a:r>
              <a:rPr lang="en-US" sz="2400" dirty="0"/>
              <a:t> </a:t>
            </a:r>
            <a:r>
              <a:rPr lang="en-US" sz="2400" dirty="0" err="1"/>
              <a:t>dibagi</a:t>
            </a:r>
            <a:r>
              <a:rPr lang="en-US" sz="2400" dirty="0"/>
              <a:t> </a:t>
            </a:r>
            <a:r>
              <a:rPr lang="en-US" sz="2400" dirty="0" err="1"/>
              <a:t>dengan</a:t>
            </a:r>
            <a:r>
              <a:rPr lang="en-US" sz="2400" dirty="0"/>
              <a:t> </a:t>
            </a:r>
            <a:r>
              <a:rPr lang="en-US" sz="2400" i="1" dirty="0"/>
              <a:t>r </a:t>
            </a:r>
            <a:r>
              <a:rPr lang="en-US" sz="2400" dirty="0" err="1"/>
              <a:t>atau</a:t>
            </a:r>
            <a:r>
              <a:rPr lang="en-US" sz="2400" dirty="0"/>
              <a:t> </a:t>
            </a:r>
            <a:r>
              <a:rPr lang="en-US" sz="2400" i="1" dirty="0"/>
              <a:t>n</a:t>
            </a:r>
            <a:r>
              <a:rPr lang="en-US" sz="2400" dirty="0"/>
              <a:t> = length(</a:t>
            </a:r>
            <a:r>
              <a:rPr lang="en-US" sz="2400" i="1" dirty="0"/>
              <a:t>P</a:t>
            </a:r>
            <a:r>
              <a:rPr lang="en-US" sz="2400" dirty="0"/>
              <a:t>)/</a:t>
            </a:r>
            <a:r>
              <a:rPr lang="en-US" sz="2400" i="1" dirty="0"/>
              <a:t>r</a:t>
            </a:r>
          </a:p>
        </p:txBody>
      </p:sp>
      <p:sp>
        <p:nvSpPr>
          <p:cNvPr id="2" name="Slide Number Placeholder 1">
            <a:extLst>
              <a:ext uri="{FF2B5EF4-FFF2-40B4-BE49-F238E27FC236}">
                <a16:creationId xmlns:a16="http://schemas.microsoft.com/office/drawing/2014/main" id="{1E206BA8-E968-3CC6-F0AD-16ABE9D03775}"/>
              </a:ext>
            </a:extLst>
          </p:cNvPr>
          <p:cNvSpPr>
            <a:spLocks noGrp="1"/>
          </p:cNvSpPr>
          <p:nvPr>
            <p:ph type="sldNum" sz="quarter" idx="12"/>
          </p:nvPr>
        </p:nvSpPr>
        <p:spPr/>
        <p:txBody>
          <a:bodyPr/>
          <a:lstStyle/>
          <a:p>
            <a:fld id="{345A03E5-24FE-4ADA-BBDF-5347EA54DF86}"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FDEDF-D0E7-4240-ABE0-262E50F26F69}"/>
              </a:ext>
            </a:extLst>
          </p:cNvPr>
          <p:cNvSpPr>
            <a:spLocks noGrp="1"/>
          </p:cNvSpPr>
          <p:nvPr>
            <p:ph idx="1"/>
          </p:nvPr>
        </p:nvSpPr>
        <p:spPr>
          <a:xfrm>
            <a:off x="838200" y="765313"/>
            <a:ext cx="10515600" cy="5212868"/>
          </a:xfrm>
        </p:spPr>
        <p:txBody>
          <a:bodyPr>
            <a:normAutofit/>
          </a:bodyPr>
          <a:lstStyle/>
          <a:p>
            <a:r>
              <a:rPr lang="en-US" dirty="0" err="1"/>
              <a:t>Selanjutnya</a:t>
            </a:r>
            <a:r>
              <a:rPr lang="en-US" dirty="0"/>
              <a:t>, </a:t>
            </a:r>
            <a:r>
              <a:rPr lang="en-US" i="1" dirty="0"/>
              <a:t>P</a:t>
            </a:r>
            <a:r>
              <a:rPr lang="en-US" dirty="0"/>
              <a:t> </a:t>
            </a:r>
            <a:r>
              <a:rPr lang="id-ID" dirty="0"/>
              <a:t>dipotong menjadi blok</a:t>
            </a:r>
            <a:r>
              <a:rPr lang="en-US" dirty="0"/>
              <a:t>-</a:t>
            </a:r>
            <a:r>
              <a:rPr lang="en-US" dirty="0" err="1"/>
              <a:t>blok</a:t>
            </a:r>
            <a:r>
              <a:rPr lang="en-US" dirty="0"/>
              <a:t> </a:t>
            </a:r>
            <a:r>
              <a:rPr lang="en-US" i="1" dirty="0"/>
              <a:t>P</a:t>
            </a:r>
            <a:r>
              <a:rPr lang="en-US" i="1" baseline="-25000" dirty="0"/>
              <a:t>i</a:t>
            </a:r>
            <a:r>
              <a:rPr lang="en-US" dirty="0"/>
              <a:t> </a:t>
            </a:r>
            <a:r>
              <a:rPr lang="en-US" dirty="0" err="1"/>
              <a:t>berukuran</a:t>
            </a:r>
            <a:r>
              <a:rPr lang="en-US" dirty="0"/>
              <a:t> </a:t>
            </a:r>
            <a:r>
              <a:rPr lang="en-US" i="1" dirty="0"/>
              <a:t>r-</a:t>
            </a:r>
            <a:r>
              <a:rPr lang="id-ID" dirty="0"/>
              <a:t>bi</a:t>
            </a:r>
            <a:r>
              <a:rPr lang="en-US" dirty="0"/>
              <a:t>t</a:t>
            </a:r>
            <a:r>
              <a:rPr lang="id-ID" dirty="0"/>
              <a:t>.</a:t>
            </a:r>
            <a:endParaRPr lang="en-US" dirty="0"/>
          </a:p>
          <a:p>
            <a:r>
              <a:rPr lang="id-ID" dirty="0"/>
              <a:t>Kemudian</a:t>
            </a:r>
            <a:r>
              <a:rPr lang="en-US" dirty="0"/>
              <a:t>, </a:t>
            </a:r>
            <a:r>
              <a:rPr lang="id-ID" i="1" dirty="0"/>
              <a:t>b</a:t>
            </a:r>
            <a:r>
              <a:rPr lang="en-US" i="1" dirty="0"/>
              <a:t>-</a:t>
            </a:r>
            <a:r>
              <a:rPr lang="en-US" dirty="0"/>
              <a:t>bit </a:t>
            </a:r>
            <a:r>
              <a:rPr lang="en-US" dirty="0" err="1"/>
              <a:t>dari</a:t>
            </a:r>
            <a:r>
              <a:rPr lang="en-US" dirty="0"/>
              <a:t> </a:t>
            </a:r>
            <a:r>
              <a:rPr lang="en-US" dirty="0" err="1"/>
              <a:t>peubah</a:t>
            </a:r>
            <a:r>
              <a:rPr lang="en-US" dirty="0"/>
              <a:t> status (</a:t>
            </a:r>
            <a:r>
              <a:rPr lang="en-US" i="1" dirty="0"/>
              <a:t>state</a:t>
            </a:r>
            <a:r>
              <a:rPr lang="en-US" dirty="0"/>
              <a:t>) </a:t>
            </a:r>
            <a:r>
              <a:rPr lang="en-US" i="1" dirty="0"/>
              <a:t>S</a:t>
            </a:r>
            <a:r>
              <a:rPr lang="en-US" dirty="0"/>
              <a:t> </a:t>
            </a:r>
            <a:r>
              <a:rPr lang="id-ID" dirty="0"/>
              <a:t>diinisialisasi menjadi nol dan konstruksi spons berlangsung dalam dua fase:</a:t>
            </a:r>
            <a:endParaRPr lang="en-US" dirty="0"/>
          </a:p>
          <a:p>
            <a:pPr>
              <a:buNone/>
            </a:pPr>
            <a:br>
              <a:rPr lang="id-ID" dirty="0"/>
            </a:br>
            <a:br>
              <a:rPr lang="id-ID" dirty="0"/>
            </a:br>
            <a:endParaRPr lang="en-US" dirty="0"/>
          </a:p>
        </p:txBody>
      </p:sp>
      <p:pic>
        <p:nvPicPr>
          <p:cNvPr id="8" name="Picture 7" descr="A picture containing drawing&#10;&#10;Description automatically generated">
            <a:extLst>
              <a:ext uri="{FF2B5EF4-FFF2-40B4-BE49-F238E27FC236}">
                <a16:creationId xmlns:a16="http://schemas.microsoft.com/office/drawing/2014/main" id="{D8AE3D8C-75B7-434D-8643-7C42DDD11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69" y="2569762"/>
            <a:ext cx="8609907" cy="3850916"/>
          </a:xfrm>
          <a:prstGeom prst="rect">
            <a:avLst/>
          </a:prstGeom>
        </p:spPr>
      </p:pic>
      <p:sp>
        <p:nvSpPr>
          <p:cNvPr id="9" name="TextBox 8">
            <a:extLst>
              <a:ext uri="{FF2B5EF4-FFF2-40B4-BE49-F238E27FC236}">
                <a16:creationId xmlns:a16="http://schemas.microsoft.com/office/drawing/2014/main" id="{A5C569CB-430A-48A7-B79B-E11F39504ED9}"/>
              </a:ext>
            </a:extLst>
          </p:cNvPr>
          <p:cNvSpPr txBox="1"/>
          <p:nvPr/>
        </p:nvSpPr>
        <p:spPr>
          <a:xfrm>
            <a:off x="2315818" y="6236012"/>
            <a:ext cx="821635" cy="369332"/>
          </a:xfrm>
          <a:prstGeom prst="rect">
            <a:avLst/>
          </a:prstGeom>
          <a:noFill/>
        </p:spPr>
        <p:txBody>
          <a:bodyPr wrap="none" rtlCol="0">
            <a:spAutoFit/>
          </a:bodyPr>
          <a:lstStyle/>
          <a:p>
            <a:r>
              <a:rPr lang="en-US" dirty="0">
                <a:solidFill>
                  <a:srgbClr val="FF0000"/>
                </a:solidFill>
              </a:rPr>
              <a:t>State S</a:t>
            </a:r>
          </a:p>
        </p:txBody>
      </p:sp>
      <p:sp>
        <p:nvSpPr>
          <p:cNvPr id="10" name="TextBox 9">
            <a:extLst>
              <a:ext uri="{FF2B5EF4-FFF2-40B4-BE49-F238E27FC236}">
                <a16:creationId xmlns:a16="http://schemas.microsoft.com/office/drawing/2014/main" id="{182B3045-8B1E-48E9-BAC5-5906B1458D07}"/>
              </a:ext>
            </a:extLst>
          </p:cNvPr>
          <p:cNvSpPr txBox="1"/>
          <p:nvPr/>
        </p:nvSpPr>
        <p:spPr>
          <a:xfrm>
            <a:off x="466717" y="4631635"/>
            <a:ext cx="1167307" cy="461665"/>
          </a:xfrm>
          <a:prstGeom prst="rect">
            <a:avLst/>
          </a:prstGeom>
          <a:noFill/>
        </p:spPr>
        <p:txBody>
          <a:bodyPr wrap="none" rtlCol="0">
            <a:spAutoFit/>
          </a:bodyPr>
          <a:lstStyle/>
          <a:p>
            <a:r>
              <a:rPr lang="en-US" sz="2400" dirty="0"/>
              <a:t>b = r + c</a:t>
            </a:r>
          </a:p>
        </p:txBody>
      </p:sp>
      <p:sp>
        <p:nvSpPr>
          <p:cNvPr id="4" name="Slide Number Placeholder 3">
            <a:extLst>
              <a:ext uri="{FF2B5EF4-FFF2-40B4-BE49-F238E27FC236}">
                <a16:creationId xmlns:a16="http://schemas.microsoft.com/office/drawing/2014/main" id="{260F734C-8960-8D90-306F-D9133B6CE67D}"/>
              </a:ext>
            </a:extLst>
          </p:cNvPr>
          <p:cNvSpPr>
            <a:spLocks noGrp="1"/>
          </p:cNvSpPr>
          <p:nvPr>
            <p:ph type="sldNum" sz="quarter" idx="12"/>
          </p:nvPr>
        </p:nvSpPr>
        <p:spPr/>
        <p:txBody>
          <a:bodyPr/>
          <a:lstStyle/>
          <a:p>
            <a:fld id="{345A03E5-24FE-4ADA-BBDF-5347EA54DF86}" type="slidenum">
              <a:rPr lang="en-US" smtClean="0"/>
              <a:t>68</a:t>
            </a:fld>
            <a:endParaRPr lang="en-US"/>
          </a:p>
        </p:txBody>
      </p:sp>
    </p:spTree>
    <p:extLst>
      <p:ext uri="{BB962C8B-B14F-4D97-AF65-F5344CB8AC3E}">
        <p14:creationId xmlns:p14="http://schemas.microsoft.com/office/powerpoint/2010/main" val="633932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3DAD2-4CFB-435E-84AF-6C4C3539197A}"/>
              </a:ext>
            </a:extLst>
          </p:cNvPr>
          <p:cNvSpPr>
            <a:spLocks noGrp="1"/>
          </p:cNvSpPr>
          <p:nvPr>
            <p:ph idx="1"/>
          </p:nvPr>
        </p:nvSpPr>
        <p:spPr>
          <a:xfrm>
            <a:off x="838200" y="387626"/>
            <a:ext cx="10840278" cy="5789337"/>
          </a:xfrm>
        </p:spPr>
        <p:txBody>
          <a:bodyPr/>
          <a:lstStyle/>
          <a:p>
            <a:pPr marL="0" indent="0">
              <a:buNone/>
            </a:pPr>
            <a:r>
              <a:rPr lang="en-US" b="1" dirty="0"/>
              <a:t>F</a:t>
            </a:r>
            <a:r>
              <a:rPr lang="id-ID" b="1" dirty="0"/>
              <a:t>ase penyerap</a:t>
            </a:r>
            <a:r>
              <a:rPr lang="en-US" b="1" dirty="0"/>
              <a:t>an (</a:t>
            </a:r>
            <a:r>
              <a:rPr lang="en-US" b="1" i="1" dirty="0"/>
              <a:t>absorbing</a:t>
            </a:r>
            <a:r>
              <a:rPr lang="en-US" b="1" dirty="0"/>
              <a:t>)</a:t>
            </a:r>
          </a:p>
          <a:p>
            <a:r>
              <a:rPr lang="en-US" dirty="0" err="1"/>
              <a:t>Untuk</a:t>
            </a:r>
            <a:r>
              <a:rPr lang="en-US" dirty="0"/>
              <a:t> </a:t>
            </a:r>
            <a:r>
              <a:rPr lang="en-US" dirty="0" err="1"/>
              <a:t>setiap</a:t>
            </a:r>
            <a:r>
              <a:rPr lang="en-US" dirty="0"/>
              <a:t> </a:t>
            </a:r>
            <a:r>
              <a:rPr lang="id-ID" dirty="0"/>
              <a:t>blok masukan </a:t>
            </a:r>
            <a:r>
              <a:rPr lang="en-US" i="1" dirty="0"/>
              <a:t>P</a:t>
            </a:r>
            <a:r>
              <a:rPr lang="en-US" i="1" baseline="-25000" dirty="0"/>
              <a:t>i</a:t>
            </a:r>
            <a:r>
              <a:rPr lang="en-US" baseline="-25000" dirty="0"/>
              <a:t> </a:t>
            </a:r>
            <a:r>
              <a:rPr lang="en-US" dirty="0" err="1"/>
              <a:t>berukuran</a:t>
            </a:r>
            <a:r>
              <a:rPr lang="en-US" dirty="0"/>
              <a:t> </a:t>
            </a:r>
            <a:r>
              <a:rPr lang="id-ID" i="1" dirty="0"/>
              <a:t>r</a:t>
            </a:r>
            <a:r>
              <a:rPr lang="id-ID" dirty="0"/>
              <a:t>-bit</a:t>
            </a:r>
            <a:r>
              <a:rPr lang="en-US" dirty="0"/>
              <a:t>, </a:t>
            </a:r>
            <a:r>
              <a:rPr lang="id-ID" dirty="0"/>
              <a:t>XOR</a:t>
            </a:r>
            <a:r>
              <a:rPr lang="en-US" dirty="0"/>
              <a:t>-</a:t>
            </a:r>
            <a:r>
              <a:rPr lang="en-US" dirty="0" err="1"/>
              <a:t>kan</a:t>
            </a:r>
            <a:r>
              <a:rPr lang="en-US" dirty="0"/>
              <a:t> </a:t>
            </a:r>
            <a:r>
              <a:rPr lang="en-US" dirty="0" err="1"/>
              <a:t>dengan</a:t>
            </a:r>
            <a:r>
              <a:rPr lang="en-US" dirty="0"/>
              <a:t> </a:t>
            </a:r>
            <a:r>
              <a:rPr lang="id-ID" i="1" dirty="0"/>
              <a:t>r</a:t>
            </a:r>
            <a:r>
              <a:rPr lang="en-US" dirty="0"/>
              <a:t>-bit</a:t>
            </a:r>
            <a:r>
              <a:rPr lang="id-ID" dirty="0"/>
              <a:t> pertama dari </a:t>
            </a:r>
            <a:r>
              <a:rPr lang="en-US" i="1" dirty="0"/>
              <a:t>state</a:t>
            </a:r>
            <a:r>
              <a:rPr lang="en-US" dirty="0"/>
              <a:t> </a:t>
            </a:r>
            <a:r>
              <a:rPr lang="en-US" i="1" dirty="0"/>
              <a:t>S</a:t>
            </a:r>
            <a:r>
              <a:rPr lang="id-ID" dirty="0"/>
              <a:t>, </a:t>
            </a:r>
            <a:r>
              <a:rPr lang="en-US" dirty="0" err="1"/>
              <a:t>lalu</a:t>
            </a:r>
            <a:r>
              <a:rPr lang="en-US" dirty="0"/>
              <a:t> </a:t>
            </a:r>
            <a:r>
              <a:rPr lang="en-US" dirty="0" err="1"/>
              <a:t>hasilnya</a:t>
            </a:r>
            <a:r>
              <a:rPr lang="en-US" dirty="0"/>
              <a:t> </a:t>
            </a:r>
            <a:r>
              <a:rPr lang="en-US" dirty="0" err="1"/>
              <a:t>dimasukkan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untuk</a:t>
            </a:r>
            <a:r>
              <a:rPr lang="en-US" dirty="0"/>
              <a:t>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r>
              <a:rPr lang="id-ID" dirty="0"/>
              <a:t>Bila semua blok </a:t>
            </a:r>
            <a:r>
              <a:rPr lang="en-US" dirty="0" err="1"/>
              <a:t>masukan</a:t>
            </a:r>
            <a:r>
              <a:rPr lang="id-ID" dirty="0"/>
              <a:t> </a:t>
            </a:r>
            <a:r>
              <a:rPr lang="en-US" dirty="0" err="1"/>
              <a:t>selesai</a:t>
            </a:r>
            <a:r>
              <a:rPr lang="en-US" dirty="0"/>
              <a:t> </a:t>
            </a:r>
            <a:r>
              <a:rPr lang="id-ID" dirty="0"/>
              <a:t>diproses, konstruksi spons beralih ke fase pemerasan</a:t>
            </a:r>
            <a:r>
              <a:rPr lang="en-US" dirty="0"/>
              <a:t> (</a:t>
            </a:r>
            <a:r>
              <a:rPr lang="en-US" i="1" dirty="0"/>
              <a:t>squeezing</a:t>
            </a:r>
            <a:r>
              <a:rPr lang="en-US" dirty="0"/>
              <a:t>)</a:t>
            </a:r>
            <a:r>
              <a:rPr lang="id-ID" dirty="0"/>
              <a:t>.</a:t>
            </a:r>
            <a:endParaRPr lang="en-US" dirty="0"/>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F77E80CB-03CE-4118-A7BC-88242B12B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130" y="3228016"/>
            <a:ext cx="7804838" cy="3490836"/>
          </a:xfrm>
          <a:prstGeom prst="rect">
            <a:avLst/>
          </a:prstGeom>
        </p:spPr>
      </p:pic>
      <p:sp>
        <p:nvSpPr>
          <p:cNvPr id="6" name="TextBox 5">
            <a:extLst>
              <a:ext uri="{FF2B5EF4-FFF2-40B4-BE49-F238E27FC236}">
                <a16:creationId xmlns:a16="http://schemas.microsoft.com/office/drawing/2014/main" id="{53B40B5F-CF2D-4D58-AFB2-6B45B22AF238}"/>
              </a:ext>
            </a:extLst>
          </p:cNvPr>
          <p:cNvSpPr txBox="1"/>
          <p:nvPr/>
        </p:nvSpPr>
        <p:spPr>
          <a:xfrm>
            <a:off x="2186609" y="6443735"/>
            <a:ext cx="821635" cy="369332"/>
          </a:xfrm>
          <a:prstGeom prst="rect">
            <a:avLst/>
          </a:prstGeom>
          <a:noFill/>
        </p:spPr>
        <p:txBody>
          <a:bodyPr wrap="none" rtlCol="0">
            <a:spAutoFit/>
          </a:bodyPr>
          <a:lstStyle/>
          <a:p>
            <a:r>
              <a:rPr lang="en-US" dirty="0">
                <a:solidFill>
                  <a:srgbClr val="FF0000"/>
                </a:solidFill>
              </a:rPr>
              <a:t>State S</a:t>
            </a:r>
          </a:p>
        </p:txBody>
      </p:sp>
      <p:sp>
        <p:nvSpPr>
          <p:cNvPr id="7" name="TextBox 6">
            <a:extLst>
              <a:ext uri="{FF2B5EF4-FFF2-40B4-BE49-F238E27FC236}">
                <a16:creationId xmlns:a16="http://schemas.microsoft.com/office/drawing/2014/main" id="{4B923591-AB22-4B76-BF5E-E21B32281DE1}"/>
              </a:ext>
            </a:extLst>
          </p:cNvPr>
          <p:cNvSpPr txBox="1"/>
          <p:nvPr/>
        </p:nvSpPr>
        <p:spPr>
          <a:xfrm>
            <a:off x="3542336" y="6470374"/>
            <a:ext cx="821635" cy="369332"/>
          </a:xfrm>
          <a:prstGeom prst="rect">
            <a:avLst/>
          </a:prstGeom>
          <a:noFill/>
        </p:spPr>
        <p:txBody>
          <a:bodyPr wrap="none" rtlCol="0">
            <a:spAutoFit/>
          </a:bodyPr>
          <a:lstStyle/>
          <a:p>
            <a:r>
              <a:rPr lang="en-US" dirty="0">
                <a:solidFill>
                  <a:srgbClr val="FF0000"/>
                </a:solidFill>
              </a:rPr>
              <a:t>State S</a:t>
            </a:r>
          </a:p>
        </p:txBody>
      </p:sp>
      <p:sp>
        <p:nvSpPr>
          <p:cNvPr id="8" name="TextBox 7">
            <a:extLst>
              <a:ext uri="{FF2B5EF4-FFF2-40B4-BE49-F238E27FC236}">
                <a16:creationId xmlns:a16="http://schemas.microsoft.com/office/drawing/2014/main" id="{54FCD360-076D-4F67-8C05-92A5B82C3999}"/>
              </a:ext>
            </a:extLst>
          </p:cNvPr>
          <p:cNvSpPr txBox="1"/>
          <p:nvPr/>
        </p:nvSpPr>
        <p:spPr>
          <a:xfrm>
            <a:off x="6453809" y="6488668"/>
            <a:ext cx="821635" cy="369332"/>
          </a:xfrm>
          <a:prstGeom prst="rect">
            <a:avLst/>
          </a:prstGeom>
          <a:noFill/>
        </p:spPr>
        <p:txBody>
          <a:bodyPr wrap="none" rtlCol="0">
            <a:spAutoFit/>
          </a:bodyPr>
          <a:lstStyle/>
          <a:p>
            <a:r>
              <a:rPr lang="en-US" dirty="0">
                <a:solidFill>
                  <a:srgbClr val="FF0000"/>
                </a:solidFill>
              </a:rPr>
              <a:t>State S</a:t>
            </a:r>
          </a:p>
        </p:txBody>
      </p:sp>
      <p:sp>
        <p:nvSpPr>
          <p:cNvPr id="9" name="TextBox 8">
            <a:extLst>
              <a:ext uri="{FF2B5EF4-FFF2-40B4-BE49-F238E27FC236}">
                <a16:creationId xmlns:a16="http://schemas.microsoft.com/office/drawing/2014/main" id="{2A74187F-1936-4C51-84F7-B308D2E610F7}"/>
              </a:ext>
            </a:extLst>
          </p:cNvPr>
          <p:cNvSpPr txBox="1"/>
          <p:nvPr/>
        </p:nvSpPr>
        <p:spPr>
          <a:xfrm>
            <a:off x="7832381" y="6493638"/>
            <a:ext cx="821635" cy="369332"/>
          </a:xfrm>
          <a:prstGeom prst="rect">
            <a:avLst/>
          </a:prstGeom>
          <a:noFill/>
        </p:spPr>
        <p:txBody>
          <a:bodyPr wrap="none" rtlCol="0">
            <a:spAutoFit/>
          </a:bodyPr>
          <a:lstStyle/>
          <a:p>
            <a:r>
              <a:rPr lang="en-US" dirty="0">
                <a:solidFill>
                  <a:srgbClr val="FF0000"/>
                </a:solidFill>
              </a:rPr>
              <a:t>State S</a:t>
            </a:r>
          </a:p>
        </p:txBody>
      </p:sp>
      <p:sp>
        <p:nvSpPr>
          <p:cNvPr id="4" name="Slide Number Placeholder 3">
            <a:extLst>
              <a:ext uri="{FF2B5EF4-FFF2-40B4-BE49-F238E27FC236}">
                <a16:creationId xmlns:a16="http://schemas.microsoft.com/office/drawing/2014/main" id="{F9B05A15-B7A8-5971-2A1B-F0B69862186C}"/>
              </a:ext>
            </a:extLst>
          </p:cNvPr>
          <p:cNvSpPr>
            <a:spLocks noGrp="1"/>
          </p:cNvSpPr>
          <p:nvPr>
            <p:ph type="sldNum" sz="quarter" idx="12"/>
          </p:nvPr>
        </p:nvSpPr>
        <p:spPr/>
        <p:txBody>
          <a:bodyPr/>
          <a:lstStyle/>
          <a:p>
            <a:fld id="{345A03E5-24FE-4ADA-BBDF-5347EA54DF86}" type="slidenum">
              <a:rPr lang="en-US" smtClean="0"/>
              <a:t>69</a:t>
            </a:fld>
            <a:endParaRPr lang="en-US"/>
          </a:p>
        </p:txBody>
      </p:sp>
    </p:spTree>
    <p:extLst>
      <p:ext uri="{BB962C8B-B14F-4D97-AF65-F5344CB8AC3E}">
        <p14:creationId xmlns:p14="http://schemas.microsoft.com/office/powerpoint/2010/main" val="254231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a:extLst>
              <a:ext uri="{FF2B5EF4-FFF2-40B4-BE49-F238E27FC236}">
                <a16:creationId xmlns:a16="http://schemas.microsoft.com/office/drawing/2014/main" id="{DFB82E46-FD9D-4120-AD4E-D1F22DABE3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BBECAD8E-91A2-4FC0-BE6B-14CE5EC78E24}" type="slidenum">
              <a:rPr lang="en-GB" altLang="en-US" sz="1400">
                <a:latin typeface="Times New Roman" panose="02020603050405020304" pitchFamily="18" charset="0"/>
              </a:rPr>
              <a:pPr>
                <a:spcBef>
                  <a:spcPct val="0"/>
                </a:spcBef>
                <a:buSzTx/>
                <a:buFontTx/>
                <a:buNone/>
              </a:pPr>
              <a:t>7</a:t>
            </a:fld>
            <a:endParaRPr lang="en-GB" altLang="en-US" sz="1400">
              <a:latin typeface="Times New Roman" panose="02020603050405020304" pitchFamily="18" charset="0"/>
            </a:endParaRPr>
          </a:p>
        </p:txBody>
      </p:sp>
      <p:sp>
        <p:nvSpPr>
          <p:cNvPr id="9220" name="Rectangle 2">
            <a:extLst>
              <a:ext uri="{FF2B5EF4-FFF2-40B4-BE49-F238E27FC236}">
                <a16:creationId xmlns:a16="http://schemas.microsoft.com/office/drawing/2014/main" id="{4BA1DD65-8BED-4C9A-9004-CD45A1580EDF}"/>
              </a:ext>
            </a:extLst>
          </p:cNvPr>
          <p:cNvSpPr>
            <a:spLocks noGrp="1" noChangeArrowheads="1"/>
          </p:cNvSpPr>
          <p:nvPr>
            <p:ph type="title"/>
          </p:nvPr>
        </p:nvSpPr>
        <p:spPr>
          <a:xfrm>
            <a:off x="947530" y="269496"/>
            <a:ext cx="7772400" cy="679450"/>
          </a:xfrm>
        </p:spPr>
        <p:txBody>
          <a:bodyPr/>
          <a:lstStyle/>
          <a:p>
            <a:pPr algn="l" eaLnBrk="1" hangingPunct="1"/>
            <a:r>
              <a:rPr lang="en-US" altLang="en-US" sz="3200" b="1" i="1" dirty="0">
                <a:cs typeface="Times New Roman" panose="02020603050405020304" pitchFamily="18" charset="0"/>
              </a:rPr>
              <a:t>2. </a:t>
            </a:r>
            <a:r>
              <a:rPr lang="en-US" altLang="en-US" sz="3200" b="1" i="1" dirty="0" err="1">
                <a:cs typeface="Times New Roman" panose="02020603050405020304" pitchFamily="18" charset="0"/>
              </a:rPr>
              <a:t>Penambahan</a:t>
            </a:r>
            <a:r>
              <a:rPr lang="en-US" altLang="en-US" sz="3200" b="1" i="1" dirty="0">
                <a:cs typeface="Times New Roman" panose="02020603050405020304" pitchFamily="18" charset="0"/>
              </a:rPr>
              <a:t> Nilai Panjang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endParaRPr lang="en-GB" altLang="en-US" dirty="0">
              <a:cs typeface="Times New Roman" panose="02020603050405020304" pitchFamily="18" charset="0"/>
            </a:endParaRPr>
          </a:p>
        </p:txBody>
      </p:sp>
      <p:sp>
        <p:nvSpPr>
          <p:cNvPr id="9221" name="Rectangle 3">
            <a:extLst>
              <a:ext uri="{FF2B5EF4-FFF2-40B4-BE49-F238E27FC236}">
                <a16:creationId xmlns:a16="http://schemas.microsoft.com/office/drawing/2014/main" id="{E91F30E0-F934-44D7-8D3D-39DD75D101C4}"/>
              </a:ext>
            </a:extLst>
          </p:cNvPr>
          <p:cNvSpPr>
            <a:spLocks noGrp="1" noChangeArrowheads="1"/>
          </p:cNvSpPr>
          <p:nvPr>
            <p:ph type="body" idx="1"/>
          </p:nvPr>
        </p:nvSpPr>
        <p:spPr>
          <a:xfrm>
            <a:off x="1026008" y="3429000"/>
            <a:ext cx="10771740" cy="2870200"/>
          </a:xfrm>
        </p:spPr>
        <p:txBody>
          <a:bodyPr>
            <a:normAutofit/>
          </a:bodyPr>
          <a:lstStyle/>
          <a:p>
            <a:pPr eaLnBrk="1" hangingPunct="1">
              <a:lnSpc>
                <a:spcPct val="90000"/>
              </a:lnSpc>
            </a:pP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telah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diberi</a:t>
            </a:r>
            <a:r>
              <a:rPr lang="en-US" altLang="en-US" sz="2400" dirty="0">
                <a:solidFill>
                  <a:srgbClr val="030305"/>
                </a:solidFill>
                <a:cs typeface="Times New Roman" panose="02020603050405020304" pitchFamily="18" charset="0"/>
              </a:rPr>
              <a:t> bit-bit </a:t>
            </a:r>
            <a:r>
              <a:rPr lang="en-US" altLang="en-US" sz="2400" dirty="0" err="1">
                <a:solidFill>
                  <a:srgbClr val="030305"/>
                </a:solidFill>
                <a:cs typeface="Times New Roman" panose="02020603050405020304" pitchFamily="18" charset="0"/>
              </a:rPr>
              <a:t>pengganjal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selanjutnya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lagi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yang </a:t>
            </a:r>
            <a:r>
              <a:rPr lang="en-US" altLang="en-US" sz="2400" dirty="0" err="1">
                <a:solidFill>
                  <a:srgbClr val="030305"/>
                </a:solidFill>
                <a:cs typeface="Times New Roman" panose="02020603050405020304" pitchFamily="18" charset="0"/>
              </a:rPr>
              <a:t>menyatakan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semula</a:t>
            </a:r>
            <a:r>
              <a:rPr lang="en-US" altLang="en-US" sz="2400" dirty="0">
                <a:solidFill>
                  <a:srgbClr val="030305"/>
                </a:solidFill>
                <a:cs typeface="Times New Roman" panose="02020603050405020304" pitchFamily="18" charset="0"/>
              </a:rPr>
              <a:t>. </a:t>
            </a:r>
          </a:p>
          <a:p>
            <a:pPr eaLnBrk="1" hangingPunct="1">
              <a:lnSpc>
                <a:spcPct val="90000"/>
              </a:lnSpc>
              <a:buFontTx/>
              <a:buNone/>
            </a:pP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Contoh</a:t>
            </a:r>
            <a:r>
              <a:rPr lang="en-US" altLang="en-US" sz="2400" dirty="0">
                <a:solidFill>
                  <a:srgbClr val="030305"/>
                </a:solidFill>
                <a:cs typeface="Times New Roman" panose="02020603050405020304" pitchFamily="18" charset="0"/>
              </a:rPr>
              <a:t>: K = 32000 = 111110100000000</a:t>
            </a:r>
            <a:r>
              <a:rPr lang="en-US" altLang="en-US" sz="2400" baseline="-25000" dirty="0">
                <a:solidFill>
                  <a:srgbClr val="030305"/>
                </a:solidFill>
                <a:cs typeface="Times New Roman" panose="02020603050405020304" pitchFamily="18" charset="0"/>
              </a:rPr>
              <a:t>2</a:t>
            </a:r>
            <a:r>
              <a:rPr lang="en-US" altLang="en-US" sz="2400" dirty="0">
                <a:solidFill>
                  <a:srgbClr val="030305"/>
                </a:solidFill>
                <a:cs typeface="Times New Roman" panose="02020603050405020304" pitchFamily="18" charset="0"/>
              </a:rPr>
              <a:t> = 000…111110100000000</a:t>
            </a:r>
          </a:p>
          <a:p>
            <a:pPr eaLnBrk="1" hangingPunct="1">
              <a:lnSpc>
                <a:spcPct val="90000"/>
              </a:lnSpc>
            </a:pPr>
            <a:endParaRPr lang="en-US" altLang="en-US" sz="2400" dirty="0">
              <a:solidFill>
                <a:srgbClr val="030305"/>
              </a:solidFill>
              <a:cs typeface="Times New Roman" panose="02020603050405020304" pitchFamily="18" charset="0"/>
            </a:endParaRPr>
          </a:p>
          <a:p>
            <a:pPr eaLnBrk="1" hangingPunct="1">
              <a:lnSpc>
                <a:spcPct val="90000"/>
              </a:lnSpc>
            </a:pPr>
            <a:r>
              <a:rPr lang="en-US" altLang="en-US" sz="2400" dirty="0" err="1">
                <a:solidFill>
                  <a:srgbClr val="030305"/>
                </a:solidFill>
                <a:cs typeface="Times New Roman" panose="02020603050405020304" pitchFamily="18" charset="0"/>
              </a:rPr>
              <a:t>Jika</a:t>
            </a:r>
            <a:r>
              <a:rPr lang="en-US" altLang="en-US" sz="2400" dirty="0">
                <a:solidFill>
                  <a:srgbClr val="030305"/>
                </a:solidFill>
                <a:cs typeface="Times New Roman" panose="02020603050405020304" pitchFamily="18" charset="0"/>
              </a:rPr>
              <a:t> K &gt;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maka</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diambil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adalah</a:t>
            </a:r>
            <a:r>
              <a:rPr lang="en-US" altLang="en-US" sz="2400" dirty="0">
                <a:solidFill>
                  <a:srgbClr val="030305"/>
                </a:solidFill>
                <a:cs typeface="Times New Roman" panose="02020603050405020304" pitchFamily="18" charset="0"/>
              </a:rPr>
              <a:t> K mod 2</a:t>
            </a:r>
            <a:r>
              <a:rPr lang="en-US" altLang="en-US" sz="2400" baseline="30000" dirty="0">
                <a:solidFill>
                  <a:srgbClr val="030305"/>
                </a:solidFill>
                <a:cs typeface="Times New Roman" panose="02020603050405020304" pitchFamily="18" charset="0"/>
              </a:rPr>
              <a:t>64</a:t>
            </a:r>
            <a:r>
              <a:rPr lang="en-US" altLang="en-US" sz="2400" dirty="0">
                <a:solidFill>
                  <a:srgbClr val="030305"/>
                </a:solidFill>
                <a:cs typeface="Times New Roman" panose="02020603050405020304" pitchFamily="18" charset="0"/>
              </a:rPr>
              <a:t>.  </a:t>
            </a:r>
          </a:p>
          <a:p>
            <a:pPr eaLnBrk="1" hangingPunct="1">
              <a:lnSpc>
                <a:spcPct val="90000"/>
              </a:lnSpc>
            </a:pPr>
            <a:r>
              <a:rPr lang="en-US" altLang="en-US" sz="2400" dirty="0">
                <a:solidFill>
                  <a:srgbClr val="030305"/>
                </a:solidFill>
                <a:cs typeface="Times New Roman" panose="02020603050405020304" pitchFamily="18" charset="0"/>
              </a:rPr>
              <a:t>Setelah </a:t>
            </a:r>
            <a:r>
              <a:rPr lang="en-US" altLang="en-US" sz="2400" dirty="0" err="1">
                <a:solidFill>
                  <a:srgbClr val="030305"/>
                </a:solidFill>
                <a:cs typeface="Times New Roman" panose="02020603050405020304" pitchFamily="18" charset="0"/>
              </a:rPr>
              <a:t>ditambah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64 bit, </a:t>
            </a:r>
            <a:r>
              <a:rPr lang="en-US" altLang="en-US" sz="2400" dirty="0" err="1">
                <a:solidFill>
                  <a:srgbClr val="030305"/>
                </a:solidFill>
                <a:cs typeface="Times New Roman" panose="02020603050405020304" pitchFamily="18" charset="0"/>
              </a:rPr>
              <a:t>panjang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sekarang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kelipatan</a:t>
            </a:r>
            <a:r>
              <a:rPr lang="en-US" altLang="en-US" sz="2400" dirty="0">
                <a:solidFill>
                  <a:srgbClr val="030305"/>
                </a:solidFill>
                <a:cs typeface="Times New Roman" panose="02020603050405020304" pitchFamily="18" charset="0"/>
              </a:rPr>
              <a:t> 512 bit.</a:t>
            </a:r>
            <a:endParaRPr lang="en-GB" altLang="en-US" sz="2400" dirty="0">
              <a:solidFill>
                <a:srgbClr val="030305"/>
              </a:solidFill>
            </a:endParaRPr>
          </a:p>
        </p:txBody>
      </p:sp>
      <p:pic>
        <p:nvPicPr>
          <p:cNvPr id="7" name="Picture 6">
            <a:extLst>
              <a:ext uri="{FF2B5EF4-FFF2-40B4-BE49-F238E27FC236}">
                <a16:creationId xmlns:a16="http://schemas.microsoft.com/office/drawing/2014/main" id="{6F4D93C8-4497-4666-BEC2-FF7C2B120A0A}"/>
              </a:ext>
            </a:extLst>
          </p:cNvPr>
          <p:cNvPicPr>
            <a:picLocks noChangeAspect="1"/>
          </p:cNvPicPr>
          <p:nvPr/>
        </p:nvPicPr>
        <p:blipFill>
          <a:blip r:embed="rId7"/>
          <a:stretch>
            <a:fillRect/>
          </a:stretch>
        </p:blipFill>
        <p:spPr>
          <a:xfrm>
            <a:off x="1026008" y="1063728"/>
            <a:ext cx="9145335" cy="185392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EB3C4-B8D3-41E1-AD76-9219B5480D0C}"/>
              </a:ext>
            </a:extLst>
          </p:cNvPr>
          <p:cNvSpPr>
            <a:spLocks noGrp="1"/>
          </p:cNvSpPr>
          <p:nvPr>
            <p:ph idx="1"/>
          </p:nvPr>
        </p:nvSpPr>
        <p:spPr>
          <a:xfrm>
            <a:off x="838200" y="407505"/>
            <a:ext cx="10515600" cy="5580615"/>
          </a:xfrm>
        </p:spPr>
        <p:txBody>
          <a:bodyPr/>
          <a:lstStyle/>
          <a:p>
            <a:pPr marL="0" indent="0">
              <a:buNone/>
            </a:pPr>
            <a:r>
              <a:rPr lang="en-US" b="1" dirty="0"/>
              <a:t>F</a:t>
            </a:r>
            <a:r>
              <a:rPr lang="id-ID" b="1" dirty="0"/>
              <a:t>ase pemerasan</a:t>
            </a:r>
            <a:r>
              <a:rPr lang="en-US" b="1" dirty="0"/>
              <a:t> (</a:t>
            </a:r>
            <a:r>
              <a:rPr lang="en-US" b="1" i="1" dirty="0"/>
              <a:t>squeezing</a:t>
            </a:r>
            <a:r>
              <a:rPr lang="en-US" b="1" dirty="0"/>
              <a:t>) </a:t>
            </a:r>
          </a:p>
          <a:p>
            <a:r>
              <a:rPr lang="en-US" i="1" dirty="0"/>
              <a:t>Message digest</a:t>
            </a:r>
            <a:r>
              <a:rPr lang="en-US" dirty="0"/>
              <a:t> </a:t>
            </a:r>
            <a:r>
              <a:rPr lang="en-US" dirty="0" err="1"/>
              <a:t>akan</a:t>
            </a:r>
            <a:r>
              <a:rPr lang="en-US" dirty="0"/>
              <a:t> </a:t>
            </a:r>
            <a:r>
              <a:rPr lang="en-US" dirty="0" err="1"/>
              <a:t>disimpan</a:t>
            </a:r>
            <a:r>
              <a:rPr lang="en-US" dirty="0"/>
              <a:t> di </a:t>
            </a:r>
            <a:r>
              <a:rPr lang="en-US" dirty="0" err="1"/>
              <a:t>dalam</a:t>
            </a:r>
            <a:r>
              <a:rPr lang="en-US" dirty="0"/>
              <a:t> </a:t>
            </a:r>
            <a:r>
              <a:rPr lang="en-US" i="1" dirty="0"/>
              <a:t>Z</a:t>
            </a:r>
            <a:r>
              <a:rPr lang="en-US" dirty="0"/>
              <a:t>.  </a:t>
            </a:r>
          </a:p>
          <a:p>
            <a:r>
              <a:rPr lang="en-US" dirty="0" err="1"/>
              <a:t>Inisialisasi</a:t>
            </a:r>
            <a:r>
              <a:rPr lang="en-US" dirty="0"/>
              <a:t> </a:t>
            </a:r>
            <a:r>
              <a:rPr lang="en-US" i="1" dirty="0"/>
              <a:t>Z</a:t>
            </a:r>
            <a:r>
              <a:rPr lang="en-US" dirty="0"/>
              <a:t> </a:t>
            </a:r>
            <a:r>
              <a:rPr lang="en-US" dirty="0" err="1"/>
              <a:t>dengan</a:t>
            </a:r>
            <a:r>
              <a:rPr lang="en-US" dirty="0"/>
              <a:t> string </a:t>
            </a:r>
            <a:r>
              <a:rPr lang="en-US" dirty="0" err="1"/>
              <a:t>kosong</a:t>
            </a:r>
            <a:r>
              <a:rPr lang="en-US" dirty="0"/>
              <a:t> (</a:t>
            </a:r>
            <a:r>
              <a:rPr lang="en-US" i="1" dirty="0"/>
              <a:t>null string</a:t>
            </a:r>
            <a:r>
              <a:rPr lang="en-US" dirty="0"/>
              <a:t>). </a:t>
            </a:r>
          </a:p>
          <a:p>
            <a:r>
              <a:rPr lang="en-US" dirty="0" err="1"/>
              <a:t>Selagi</a:t>
            </a:r>
            <a:r>
              <a:rPr lang="en-US" dirty="0"/>
              <a:t> </a:t>
            </a:r>
            <a:r>
              <a:rPr lang="en-US" dirty="0" err="1"/>
              <a:t>panjang</a:t>
            </a:r>
            <a:r>
              <a:rPr lang="en-US" dirty="0"/>
              <a:t> </a:t>
            </a:r>
            <a:r>
              <a:rPr lang="en-US" i="1" dirty="0"/>
              <a:t>Z</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id-ID" i="1" dirty="0"/>
              <a:t>r</a:t>
            </a:r>
            <a:r>
              <a:rPr lang="en-US" i="1" dirty="0"/>
              <a:t>-</a:t>
            </a:r>
            <a:r>
              <a:rPr lang="id-ID" dirty="0"/>
              <a:t>bit pertama dari </a:t>
            </a:r>
            <a:r>
              <a:rPr lang="en-US" i="1" dirty="0"/>
              <a:t>state</a:t>
            </a:r>
            <a:r>
              <a:rPr lang="en-US" dirty="0"/>
              <a:t> </a:t>
            </a:r>
            <a:r>
              <a:rPr lang="en-US" i="1" dirty="0"/>
              <a:t>S</a:t>
            </a:r>
            <a:r>
              <a:rPr lang="en-US" dirty="0"/>
              <a:t> </a:t>
            </a:r>
            <a:r>
              <a:rPr lang="id-ID" dirty="0"/>
              <a:t>di</a:t>
            </a:r>
            <a:r>
              <a:rPr lang="en-US" dirty="0" err="1"/>
              <a:t>sambungkan</a:t>
            </a:r>
            <a:r>
              <a:rPr lang="en-US" dirty="0"/>
              <a:t> (</a:t>
            </a:r>
            <a:r>
              <a:rPr lang="en-US" i="1" dirty="0"/>
              <a:t>append</a:t>
            </a:r>
            <a:r>
              <a:rPr lang="en-US" dirty="0"/>
              <a:t>) </a:t>
            </a:r>
            <a:r>
              <a:rPr lang="en-US" dirty="0" err="1"/>
              <a:t>ke</a:t>
            </a:r>
            <a:r>
              <a:rPr lang="en-US" dirty="0"/>
              <a:t> </a:t>
            </a:r>
            <a:r>
              <a:rPr lang="en-US" i="1" dirty="0"/>
              <a:t>Z</a:t>
            </a:r>
            <a:r>
              <a:rPr lang="en-US" dirty="0"/>
              <a:t>. </a:t>
            </a:r>
          </a:p>
          <a:p>
            <a:r>
              <a:rPr lang="en-US" dirty="0" err="1"/>
              <a:t>Jika</a:t>
            </a:r>
            <a:r>
              <a:rPr lang="en-US" dirty="0"/>
              <a:t> </a:t>
            </a:r>
            <a:r>
              <a:rPr lang="en-US" dirty="0" err="1"/>
              <a:t>panjang</a:t>
            </a:r>
            <a:r>
              <a:rPr lang="en-US" dirty="0"/>
              <a:t> </a:t>
            </a:r>
            <a:r>
              <a:rPr lang="en-US" i="1" dirty="0"/>
              <a:t>Z</a:t>
            </a:r>
            <a:r>
              <a:rPr lang="en-US" dirty="0"/>
              <a:t> </a:t>
            </a:r>
            <a:r>
              <a:rPr lang="en-US" dirty="0" err="1"/>
              <a:t>masih</a:t>
            </a:r>
            <a:r>
              <a:rPr lang="en-US" dirty="0"/>
              <a:t> </a:t>
            </a:r>
            <a:r>
              <a:rPr lang="en-US" dirty="0" err="1"/>
              <a:t>belum</a:t>
            </a:r>
            <a:r>
              <a:rPr lang="en-US" dirty="0"/>
              <a:t> </a:t>
            </a:r>
            <a:r>
              <a:rPr lang="en-US" dirty="0" err="1"/>
              <a:t>sama</a:t>
            </a:r>
            <a:r>
              <a:rPr lang="en-US" dirty="0"/>
              <a:t> </a:t>
            </a:r>
            <a:r>
              <a:rPr lang="en-US" dirty="0" err="1"/>
              <a:t>dengan</a:t>
            </a:r>
            <a:r>
              <a:rPr lang="en-US" dirty="0"/>
              <a:t> </a:t>
            </a:r>
            <a:r>
              <a:rPr lang="en-US" i="1" dirty="0"/>
              <a:t>d</a:t>
            </a:r>
            <a:r>
              <a:rPr lang="en-US" dirty="0"/>
              <a:t>, </a:t>
            </a:r>
            <a:r>
              <a:rPr lang="en-US" dirty="0" err="1"/>
              <a:t>masukkan</a:t>
            </a:r>
            <a:r>
              <a:rPr lang="en-US" dirty="0"/>
              <a:t> </a:t>
            </a:r>
            <a:r>
              <a:rPr lang="en-US" dirty="0" err="1"/>
              <a:t>ke</a:t>
            </a:r>
            <a:r>
              <a:rPr lang="en-US" dirty="0"/>
              <a:t> </a:t>
            </a:r>
            <a:r>
              <a:rPr lang="en-US" dirty="0" err="1"/>
              <a:t>dalam</a:t>
            </a:r>
            <a:r>
              <a:rPr lang="id-ID" dirty="0"/>
              <a:t> fungsi </a:t>
            </a:r>
            <a:r>
              <a:rPr lang="en-US" dirty="0" err="1"/>
              <a:t>permutasi</a:t>
            </a:r>
            <a:r>
              <a:rPr lang="en-US" dirty="0"/>
              <a:t> </a:t>
            </a:r>
            <a:r>
              <a:rPr lang="id-ID" i="1" dirty="0"/>
              <a:t>f </a:t>
            </a:r>
            <a:r>
              <a:rPr lang="en-US" dirty="0" err="1"/>
              <a:t>menghasilkan</a:t>
            </a:r>
            <a:r>
              <a:rPr lang="en-US" dirty="0"/>
              <a:t> </a:t>
            </a:r>
            <a:r>
              <a:rPr lang="en-US" i="1" dirty="0"/>
              <a:t>state</a:t>
            </a:r>
            <a:r>
              <a:rPr lang="en-US" dirty="0"/>
              <a:t> </a:t>
            </a:r>
            <a:r>
              <a:rPr lang="en-US" dirty="0" err="1"/>
              <a:t>baru</a:t>
            </a:r>
            <a:r>
              <a:rPr lang="en-US" dirty="0"/>
              <a:t> </a:t>
            </a:r>
            <a:r>
              <a:rPr lang="en-US" i="1" dirty="0"/>
              <a:t>S</a:t>
            </a:r>
            <a:r>
              <a:rPr lang="id-ID" dirty="0"/>
              <a:t>. </a:t>
            </a:r>
            <a:endParaRPr lang="en-US" dirty="0"/>
          </a:p>
          <a:p>
            <a:pPr marL="0" indent="0">
              <a:buNone/>
            </a:pPr>
            <a:br>
              <a:rPr lang="id-ID" dirty="0"/>
            </a:br>
            <a:r>
              <a:rPr lang="en-US" dirty="0"/>
              <a:t> </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749FE941-28B7-42CC-A061-1C433EFE8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713" y="3911564"/>
            <a:ext cx="6587664" cy="2946436"/>
          </a:xfrm>
          <a:prstGeom prst="rect">
            <a:avLst/>
          </a:prstGeom>
        </p:spPr>
      </p:pic>
      <p:sp>
        <p:nvSpPr>
          <p:cNvPr id="4" name="Slide Number Placeholder 3">
            <a:extLst>
              <a:ext uri="{FF2B5EF4-FFF2-40B4-BE49-F238E27FC236}">
                <a16:creationId xmlns:a16="http://schemas.microsoft.com/office/drawing/2014/main" id="{3D2F84FF-D4F4-7C54-D4FD-7FF33D6A1278}"/>
              </a:ext>
            </a:extLst>
          </p:cNvPr>
          <p:cNvSpPr>
            <a:spLocks noGrp="1"/>
          </p:cNvSpPr>
          <p:nvPr>
            <p:ph type="sldNum" sz="quarter" idx="12"/>
          </p:nvPr>
        </p:nvSpPr>
        <p:spPr/>
        <p:txBody>
          <a:bodyPr/>
          <a:lstStyle/>
          <a:p>
            <a:fld id="{345A03E5-24FE-4ADA-BBDF-5347EA54DF86}" type="slidenum">
              <a:rPr lang="en-US" smtClean="0"/>
              <a:t>70</a:t>
            </a:fld>
            <a:endParaRPr lang="en-US"/>
          </a:p>
        </p:txBody>
      </p:sp>
    </p:spTree>
    <p:extLst>
      <p:ext uri="{BB962C8B-B14F-4D97-AF65-F5344CB8AC3E}">
        <p14:creationId xmlns:p14="http://schemas.microsoft.com/office/powerpoint/2010/main" val="434158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016" y="566531"/>
            <a:ext cx="10942983" cy="5789820"/>
          </a:xfrm>
        </p:spPr>
        <p:txBody>
          <a:bodyPr>
            <a:normAutofit/>
          </a:bodyPr>
          <a:lstStyle/>
          <a:p>
            <a:r>
              <a:rPr lang="en-US" dirty="0" err="1"/>
              <a:t>Perhatikan</a:t>
            </a:r>
            <a:r>
              <a:rPr lang="en-US" dirty="0"/>
              <a:t> </a:t>
            </a:r>
            <a:r>
              <a:rPr lang="en-US" dirty="0" err="1"/>
              <a:t>bahwa</a:t>
            </a:r>
            <a:r>
              <a:rPr lang="en-US" dirty="0"/>
              <a:t> </a:t>
            </a:r>
            <a:r>
              <a:rPr lang="en-US" i="1" dirty="0"/>
              <a:t>c</a:t>
            </a:r>
            <a:r>
              <a:rPr lang="en-US" dirty="0"/>
              <a:t> bit </a:t>
            </a:r>
            <a:r>
              <a:rPr lang="id-ID" dirty="0"/>
              <a:t>terakhir dari </a:t>
            </a:r>
            <a:r>
              <a:rPr lang="en-US" i="1" dirty="0"/>
              <a:t>state</a:t>
            </a:r>
            <a:r>
              <a:rPr lang="id-ID" dirty="0"/>
              <a:t> tidak pernah terpengaruh secara langsung oleh blok </a:t>
            </a:r>
            <a:r>
              <a:rPr lang="en-US" dirty="0" err="1"/>
              <a:t>masukan</a:t>
            </a:r>
            <a:r>
              <a:rPr lang="en-US" dirty="0"/>
              <a:t> </a:t>
            </a:r>
            <a:r>
              <a:rPr lang="id-ID" dirty="0"/>
              <a:t>dan tidak pernah mengeluarkan </a:t>
            </a:r>
            <a:r>
              <a:rPr lang="en-US" dirty="0" err="1"/>
              <a:t>luaran</a:t>
            </a:r>
            <a:r>
              <a:rPr lang="en-US" dirty="0"/>
              <a:t> </a:t>
            </a:r>
            <a:r>
              <a:rPr lang="id-ID" dirty="0"/>
              <a:t>selama fase pemerasan.</a:t>
            </a:r>
            <a:r>
              <a:rPr lang="en-US" dirty="0"/>
              <a:t> Hal </a:t>
            </a:r>
            <a:r>
              <a:rPr lang="en-US" dirty="0" err="1"/>
              <a:t>ini</a:t>
            </a:r>
            <a:r>
              <a:rPr lang="en-US" dirty="0"/>
              <a:t> </a:t>
            </a:r>
            <a:r>
              <a:rPr lang="en-US" dirty="0" err="1"/>
              <a:t>untuk</a:t>
            </a:r>
            <a:r>
              <a:rPr lang="en-US" dirty="0"/>
              <a:t> </a:t>
            </a:r>
            <a:r>
              <a:rPr lang="en-US" dirty="0" err="1"/>
              <a:t>mencegah</a:t>
            </a:r>
            <a:r>
              <a:rPr lang="en-US" dirty="0"/>
              <a:t> </a:t>
            </a:r>
            <a:r>
              <a:rPr lang="en-US" dirty="0" err="1"/>
              <a:t>terjadinya</a:t>
            </a:r>
            <a:r>
              <a:rPr lang="en-US" dirty="0"/>
              <a:t> </a:t>
            </a:r>
            <a:r>
              <a:rPr lang="en-US" dirty="0" err="1"/>
              <a:t>kolisi</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Spesifikasi</a:t>
            </a:r>
            <a:r>
              <a:rPr lang="en-US" dirty="0"/>
              <a:t> Keccak (</a:t>
            </a:r>
            <a:r>
              <a:rPr lang="en-US" dirty="0" err="1"/>
              <a:t>termasuk</a:t>
            </a:r>
            <a:r>
              <a:rPr lang="en-US" dirty="0"/>
              <a:t> </a:t>
            </a:r>
            <a:r>
              <a:rPr lang="en-US" i="1" dirty="0"/>
              <a:t>source code</a:t>
            </a:r>
            <a:r>
              <a:rPr lang="en-US" dirty="0"/>
              <a:t>) </a:t>
            </a:r>
            <a:r>
              <a:rPr lang="en-US" dirty="0" err="1"/>
              <a:t>dapat</a:t>
            </a:r>
            <a:r>
              <a:rPr lang="en-US" dirty="0"/>
              <a:t> </a:t>
            </a:r>
            <a:r>
              <a:rPr lang="en-US" dirty="0" err="1"/>
              <a:t>dilihat</a:t>
            </a:r>
            <a:r>
              <a:rPr lang="en-US" dirty="0"/>
              <a:t> di: </a:t>
            </a:r>
            <a:r>
              <a:rPr lang="en-US" dirty="0">
                <a:hlinkClick r:id="rId2"/>
              </a:rPr>
              <a:t>http://keccak.noekeon.org/specs_summary.html</a:t>
            </a:r>
            <a:endParaRPr lang="en-US" dirty="0"/>
          </a:p>
          <a:p>
            <a:endParaRPr lang="en-US"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4C610511-A8E3-47B2-BC9B-64B6B77AC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948" y="2027452"/>
            <a:ext cx="7019646" cy="3139647"/>
          </a:xfrm>
          <a:prstGeom prst="rect">
            <a:avLst/>
          </a:prstGeom>
        </p:spPr>
      </p:pic>
      <p:sp>
        <p:nvSpPr>
          <p:cNvPr id="2" name="Slide Number Placeholder 1">
            <a:extLst>
              <a:ext uri="{FF2B5EF4-FFF2-40B4-BE49-F238E27FC236}">
                <a16:creationId xmlns:a16="http://schemas.microsoft.com/office/drawing/2014/main" id="{E89C0881-6E30-5C1D-F4C8-EFD7DC2EC9EF}"/>
              </a:ext>
            </a:extLst>
          </p:cNvPr>
          <p:cNvSpPr>
            <a:spLocks noGrp="1"/>
          </p:cNvSpPr>
          <p:nvPr>
            <p:ph type="sldNum" sz="quarter" idx="12"/>
          </p:nvPr>
        </p:nvSpPr>
        <p:spPr/>
        <p:txBody>
          <a:bodyPr/>
          <a:lstStyle/>
          <a:p>
            <a:fld id="{345A03E5-24FE-4ADA-BBDF-5347EA54DF86}" type="slidenum">
              <a:rPr lang="en-US" smtClean="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DA05A9-2C52-69B1-8910-F8CA7E492C77}"/>
              </a:ext>
            </a:extLst>
          </p:cNvPr>
          <p:cNvSpPr txBox="1"/>
          <p:nvPr/>
        </p:nvSpPr>
        <p:spPr>
          <a:xfrm>
            <a:off x="773016" y="136525"/>
            <a:ext cx="8056024" cy="369332"/>
          </a:xfrm>
          <a:prstGeom prst="rect">
            <a:avLst/>
          </a:prstGeom>
          <a:noFill/>
        </p:spPr>
        <p:txBody>
          <a:bodyPr wrap="square">
            <a:spAutoFit/>
          </a:bodyPr>
          <a:lstStyle/>
          <a:p>
            <a:r>
              <a:rPr lang="en-US" dirty="0"/>
              <a:t>Demo online: </a:t>
            </a:r>
            <a:r>
              <a:rPr lang="en-US" dirty="0">
                <a:hlinkClick r:id="rId2"/>
              </a:rPr>
              <a:t>https://emn178.github.io/online-tools/keccak_256.html</a:t>
            </a:r>
            <a:r>
              <a:rPr lang="en-US" dirty="0"/>
              <a:t> </a:t>
            </a:r>
          </a:p>
        </p:txBody>
      </p:sp>
      <p:pic>
        <p:nvPicPr>
          <p:cNvPr id="10" name="Picture 9">
            <a:extLst>
              <a:ext uri="{FF2B5EF4-FFF2-40B4-BE49-F238E27FC236}">
                <a16:creationId xmlns:a16="http://schemas.microsoft.com/office/drawing/2014/main" id="{691041BF-4C15-E5FE-E0C3-8B97B4A9D80B}"/>
              </a:ext>
            </a:extLst>
          </p:cNvPr>
          <p:cNvPicPr>
            <a:picLocks noChangeAspect="1"/>
          </p:cNvPicPr>
          <p:nvPr/>
        </p:nvPicPr>
        <p:blipFill>
          <a:blip r:embed="rId3"/>
          <a:stretch>
            <a:fillRect/>
          </a:stretch>
        </p:blipFill>
        <p:spPr>
          <a:xfrm>
            <a:off x="773016" y="656313"/>
            <a:ext cx="10332045" cy="6065162"/>
          </a:xfrm>
          <a:prstGeom prst="rect">
            <a:avLst/>
          </a:prstGeom>
        </p:spPr>
      </p:pic>
      <p:sp>
        <p:nvSpPr>
          <p:cNvPr id="3" name="Slide Number Placeholder 2">
            <a:extLst>
              <a:ext uri="{FF2B5EF4-FFF2-40B4-BE49-F238E27FC236}">
                <a16:creationId xmlns:a16="http://schemas.microsoft.com/office/drawing/2014/main" id="{DFB0065F-652C-4C1B-1A84-E573FFD7C744}"/>
              </a:ext>
            </a:extLst>
          </p:cNvPr>
          <p:cNvSpPr>
            <a:spLocks noGrp="1"/>
          </p:cNvSpPr>
          <p:nvPr>
            <p:ph type="sldNum" sz="quarter" idx="12"/>
          </p:nvPr>
        </p:nvSpPr>
        <p:spPr/>
        <p:txBody>
          <a:bodyPr/>
          <a:lstStyle/>
          <a:p>
            <a:fld id="{345A03E5-24FE-4ADA-BBDF-5347EA54DF86}" type="slidenum">
              <a:rPr lang="en-US" smtClean="0"/>
              <a:t>72</a:t>
            </a:fld>
            <a:endParaRPr lang="en-US"/>
          </a:p>
        </p:txBody>
      </p:sp>
    </p:spTree>
    <p:extLst>
      <p:ext uri="{BB962C8B-B14F-4D97-AF65-F5344CB8AC3E}">
        <p14:creationId xmlns:p14="http://schemas.microsoft.com/office/powerpoint/2010/main" val="2601882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C4E7C-DAA9-41DB-B535-A9D5D0D7A53F}"/>
              </a:ext>
            </a:extLst>
          </p:cNvPr>
          <p:cNvSpPr>
            <a:spLocks noGrp="1"/>
          </p:cNvSpPr>
          <p:nvPr>
            <p:ph idx="1"/>
          </p:nvPr>
        </p:nvSpPr>
        <p:spPr>
          <a:xfrm>
            <a:off x="838199" y="924338"/>
            <a:ext cx="10830339" cy="5432011"/>
          </a:xfrm>
        </p:spPr>
        <p:txBody>
          <a:bodyPr>
            <a:normAutofit fontScale="92500" lnSpcReduction="10000"/>
          </a:bodyPr>
          <a:lstStyle/>
          <a:p>
            <a:pPr marL="0" indent="0" algn="ctr">
              <a:buNone/>
            </a:pPr>
            <a:r>
              <a:rPr lang="en-US" sz="3000" dirty="0" err="1"/>
              <a:t>Contoh</a:t>
            </a:r>
            <a:r>
              <a:rPr lang="en-US" sz="3000" dirty="0"/>
              <a:t> </a:t>
            </a:r>
            <a:r>
              <a:rPr lang="en-US" sz="3000" i="1" dirty="0"/>
              <a:t>message digest </a:t>
            </a:r>
            <a:r>
              <a:rPr lang="en-US" sz="3000" dirty="0" err="1"/>
              <a:t>dengan</a:t>
            </a:r>
            <a:r>
              <a:rPr lang="en-US" sz="3000" dirty="0"/>
              <a:t> Keccak-256</a:t>
            </a:r>
          </a:p>
          <a:p>
            <a:pPr marL="0" indent="0">
              <a:buNone/>
            </a:pPr>
            <a:endParaRPr lang="en-US" dirty="0"/>
          </a:p>
          <a:p>
            <a:pPr marL="0" indent="0">
              <a:buNone/>
            </a:pPr>
            <a:r>
              <a:rPr lang="en-US" sz="2600" dirty="0"/>
              <a:t>keccak256(“</a:t>
            </a:r>
            <a:r>
              <a:rPr lang="en-US" sz="2600" dirty="0">
                <a:solidFill>
                  <a:srgbClr val="FF0000"/>
                </a:solidFill>
              </a:rPr>
              <a:t>halo</a:t>
            </a:r>
            <a:r>
              <a:rPr lang="en-US" sz="2600" dirty="0"/>
              <a:t>”)= </a:t>
            </a:r>
          </a:p>
          <a:p>
            <a:pPr marL="0" indent="0">
              <a:buNone/>
            </a:pPr>
            <a:r>
              <a:rPr lang="en-US" sz="2600" dirty="0"/>
              <a:t>51e5ddea5dcdaa85bc8623b8ac163bed5c3b00e9e2ceaeca78f7f3cd8016d836</a:t>
            </a:r>
          </a:p>
          <a:p>
            <a:pPr marL="0" indent="0">
              <a:buNone/>
            </a:pPr>
            <a:endParaRPr lang="en-US" dirty="0"/>
          </a:p>
          <a:p>
            <a:pPr marL="0" indent="0">
              <a:buNone/>
            </a:pPr>
            <a:r>
              <a:rPr lang="en-US" dirty="0"/>
              <a:t>keccak256(“</a:t>
            </a:r>
            <a:r>
              <a:rPr lang="en-US" dirty="0" err="1">
                <a:solidFill>
                  <a:srgbClr val="FF0000"/>
                </a:solidFill>
              </a:rPr>
              <a:t>halu</a:t>
            </a:r>
            <a:r>
              <a:rPr lang="en-US" dirty="0"/>
              <a:t>”)= </a:t>
            </a:r>
          </a:p>
          <a:p>
            <a:pPr marL="0" indent="0">
              <a:buNone/>
            </a:pPr>
            <a:r>
              <a:rPr lang="en-US" sz="2600" dirty="0"/>
              <a:t>beccbf92062e8427947bfed81a546d4ccebba76d3f002bc254e19a6d3359d144</a:t>
            </a:r>
          </a:p>
          <a:p>
            <a:pPr marL="0" indent="0">
              <a:buNone/>
            </a:pPr>
            <a:endParaRPr lang="en-US" sz="2600" dirty="0"/>
          </a:p>
          <a:p>
            <a:pPr marL="0" indent="0">
              <a:buNone/>
            </a:pPr>
            <a:r>
              <a:rPr lang="en-US" sz="2400" dirty="0"/>
              <a:t>keccak256</a:t>
            </a:r>
            <a:r>
              <a:rPr lang="en-US" sz="2600" dirty="0"/>
              <a:t>(“</a:t>
            </a:r>
            <a:r>
              <a:rPr lang="en-US" sz="2600" dirty="0">
                <a:solidFill>
                  <a:srgbClr val="FF0000"/>
                </a:solidFill>
              </a:rPr>
              <a:t>halo, </a:t>
            </a:r>
            <a:r>
              <a:rPr lang="en-US" sz="2600" dirty="0" err="1">
                <a:solidFill>
                  <a:srgbClr val="FF0000"/>
                </a:solidFill>
              </a:rPr>
              <a:t>apa</a:t>
            </a:r>
            <a:r>
              <a:rPr lang="en-US" sz="2600" dirty="0">
                <a:solidFill>
                  <a:srgbClr val="FF0000"/>
                </a:solidFill>
              </a:rPr>
              <a:t> </a:t>
            </a:r>
            <a:r>
              <a:rPr lang="en-US" sz="2600" dirty="0" err="1">
                <a:solidFill>
                  <a:srgbClr val="FF0000"/>
                </a:solidFill>
              </a:rPr>
              <a:t>kabar</a:t>
            </a:r>
            <a:r>
              <a:rPr lang="en-US" sz="2600" dirty="0">
                <a:solidFill>
                  <a:srgbClr val="FF0000"/>
                </a:solidFill>
              </a:rPr>
              <a:t> </a:t>
            </a:r>
            <a:r>
              <a:rPr lang="en-US" sz="2600" dirty="0" err="1">
                <a:solidFill>
                  <a:srgbClr val="FF0000"/>
                </a:solidFill>
              </a:rPr>
              <a:t>teman</a:t>
            </a:r>
            <a:r>
              <a:rPr lang="en-US" sz="2600" dirty="0">
                <a:solidFill>
                  <a:srgbClr val="FF0000"/>
                </a:solidFill>
              </a:rPr>
              <a:t>? </a:t>
            </a:r>
            <a:r>
              <a:rPr lang="en-US" sz="2600" dirty="0"/>
              <a:t>”) = 0055d097fad321072610be3f16147533355cd1d370577a21ffae735f9da47c48</a:t>
            </a:r>
          </a:p>
          <a:p>
            <a:pPr marL="0" indent="0">
              <a:buNone/>
            </a:pPr>
            <a:r>
              <a:rPr lang="en-US" sz="2600" dirty="0"/>
              <a:t>  </a:t>
            </a:r>
          </a:p>
          <a:p>
            <a:pPr marL="0" indent="0">
              <a:buNone/>
            </a:pPr>
            <a:r>
              <a:rPr lang="en-US" sz="2600" dirty="0" err="1"/>
              <a:t>keccak</a:t>
            </a:r>
            <a:r>
              <a:rPr lang="en-US" sz="2600" dirty="0"/>
              <a:t>(“</a:t>
            </a:r>
            <a:r>
              <a:rPr lang="en-US" sz="2600" dirty="0">
                <a:solidFill>
                  <a:srgbClr val="FF0000"/>
                </a:solidFill>
              </a:rPr>
              <a:t>The quick brown fox jumps over the lazy dog</a:t>
            </a:r>
            <a:r>
              <a:rPr lang="en-US" sz="2600" dirty="0"/>
              <a:t>”) = </a:t>
            </a:r>
          </a:p>
          <a:p>
            <a:pPr marL="0" indent="0">
              <a:buNone/>
            </a:pPr>
            <a:r>
              <a:rPr lang="en-US" sz="2600" dirty="0"/>
              <a:t>4d741b6f1eb29cb2a9b9911c82f56fa8d73b04959d3d9d222895df6c0b28aa15</a:t>
            </a:r>
          </a:p>
        </p:txBody>
      </p:sp>
      <p:sp>
        <p:nvSpPr>
          <p:cNvPr id="2" name="Slide Number Placeholder 1">
            <a:extLst>
              <a:ext uri="{FF2B5EF4-FFF2-40B4-BE49-F238E27FC236}">
                <a16:creationId xmlns:a16="http://schemas.microsoft.com/office/drawing/2014/main" id="{BCDF938A-598C-3605-7DB5-D67003E0B638}"/>
              </a:ext>
            </a:extLst>
          </p:cNvPr>
          <p:cNvSpPr>
            <a:spLocks noGrp="1"/>
          </p:cNvSpPr>
          <p:nvPr>
            <p:ph type="sldNum" sz="quarter" idx="12"/>
          </p:nvPr>
        </p:nvSpPr>
        <p:spPr/>
        <p:txBody>
          <a:bodyPr/>
          <a:lstStyle/>
          <a:p>
            <a:fld id="{345A03E5-24FE-4ADA-BBDF-5347EA54DF86}" type="slidenum">
              <a:rPr lang="en-US" smtClean="0"/>
              <a:t>73</a:t>
            </a:fld>
            <a:endParaRPr lang="en-US"/>
          </a:p>
        </p:txBody>
      </p:sp>
    </p:spTree>
    <p:extLst>
      <p:ext uri="{BB962C8B-B14F-4D97-AF65-F5344CB8AC3E}">
        <p14:creationId xmlns:p14="http://schemas.microsoft.com/office/powerpoint/2010/main" val="1411063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4" name="Slide Number Placeholder 3">
            <a:extLst>
              <a:ext uri="{FF2B5EF4-FFF2-40B4-BE49-F238E27FC236}">
                <a16:creationId xmlns:a16="http://schemas.microsoft.com/office/drawing/2014/main" id="{D3115409-ADFC-FE49-7C74-8437308520E2}"/>
              </a:ext>
            </a:extLst>
          </p:cNvPr>
          <p:cNvSpPr>
            <a:spLocks noGrp="1"/>
          </p:cNvSpPr>
          <p:nvPr>
            <p:ph type="sldNum" sz="quarter" idx="12"/>
          </p:nvPr>
        </p:nvSpPr>
        <p:spPr/>
        <p:txBody>
          <a:bodyPr/>
          <a:lstStyle/>
          <a:p>
            <a:fld id="{345A03E5-24FE-4ADA-BBDF-5347EA54DF86}" type="slidenum">
              <a:rPr lang="en-US" smtClean="0"/>
              <a:t>74</a:t>
            </a:fld>
            <a:endParaRPr lang="en-US"/>
          </a:p>
        </p:txBody>
      </p:sp>
    </p:spTree>
    <p:extLst>
      <p:ext uri="{BB962C8B-B14F-4D97-AF65-F5344CB8AC3E}">
        <p14:creationId xmlns:p14="http://schemas.microsoft.com/office/powerpoint/2010/main" val="3919142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1DEDC-A7F9-4C88-915F-99045E3AEFC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sz="4000" dirty="0"/>
              <a:t>SELAMAT BELAJAR</a:t>
            </a:r>
          </a:p>
        </p:txBody>
      </p:sp>
      <p:sp>
        <p:nvSpPr>
          <p:cNvPr id="4" name="Slide Number Placeholder 3">
            <a:extLst>
              <a:ext uri="{FF2B5EF4-FFF2-40B4-BE49-F238E27FC236}">
                <a16:creationId xmlns:a16="http://schemas.microsoft.com/office/drawing/2014/main" id="{D5419BFD-93D2-10A4-EE8D-0C8D2C72AADF}"/>
              </a:ext>
            </a:extLst>
          </p:cNvPr>
          <p:cNvSpPr>
            <a:spLocks noGrp="1"/>
          </p:cNvSpPr>
          <p:nvPr>
            <p:ph type="sldNum" sz="quarter" idx="12"/>
          </p:nvPr>
        </p:nvSpPr>
        <p:spPr/>
        <p:txBody>
          <a:bodyPr/>
          <a:lstStyle/>
          <a:p>
            <a:fld id="{345A03E5-24FE-4ADA-BBDF-5347EA54DF86}" type="slidenum">
              <a:rPr lang="en-US" smtClean="0"/>
              <a:t>75</a:t>
            </a:fld>
            <a:endParaRPr lang="en-US"/>
          </a:p>
        </p:txBody>
      </p:sp>
    </p:spTree>
    <p:extLst>
      <p:ext uri="{BB962C8B-B14F-4D97-AF65-F5344CB8AC3E}">
        <p14:creationId xmlns:p14="http://schemas.microsoft.com/office/powerpoint/2010/main" val="662300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a:extLst>
              <a:ext uri="{FF2B5EF4-FFF2-40B4-BE49-F238E27FC236}">
                <a16:creationId xmlns:a16="http://schemas.microsoft.com/office/drawing/2014/main" id="{9301801F-38D6-48D7-8975-0697DC167F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770782F5-80AF-4D81-9B43-902CDB888213}" type="slidenum">
              <a:rPr lang="en-GB" altLang="en-US" sz="1400">
                <a:latin typeface="Times New Roman" panose="02020603050405020304" pitchFamily="18" charset="0"/>
              </a:rPr>
              <a:pPr>
                <a:spcBef>
                  <a:spcPct val="0"/>
                </a:spcBef>
                <a:buSzTx/>
                <a:buFontTx/>
                <a:buNone/>
              </a:pPr>
              <a:t>8</a:t>
            </a:fld>
            <a:endParaRPr lang="en-GB" altLang="en-US" sz="1400">
              <a:latin typeface="Times New Roman" panose="02020603050405020304" pitchFamily="18" charset="0"/>
            </a:endParaRPr>
          </a:p>
        </p:txBody>
      </p:sp>
      <p:sp>
        <p:nvSpPr>
          <p:cNvPr id="10244" name="Rectangle 2">
            <a:extLst>
              <a:ext uri="{FF2B5EF4-FFF2-40B4-BE49-F238E27FC236}">
                <a16:creationId xmlns:a16="http://schemas.microsoft.com/office/drawing/2014/main" id="{27566899-3297-4577-8CEC-9EE7AFEA2AF7}"/>
              </a:ext>
            </a:extLst>
          </p:cNvPr>
          <p:cNvSpPr>
            <a:spLocks noGrp="1" noChangeArrowheads="1"/>
          </p:cNvSpPr>
          <p:nvPr>
            <p:ph type="title"/>
          </p:nvPr>
        </p:nvSpPr>
        <p:spPr>
          <a:xfrm>
            <a:off x="718931" y="403225"/>
            <a:ext cx="7772400" cy="1066800"/>
          </a:xfrm>
        </p:spPr>
        <p:txBody>
          <a:bodyPr/>
          <a:lstStyle/>
          <a:p>
            <a:pPr algn="l" eaLnBrk="1" hangingPunct="1"/>
            <a:r>
              <a:rPr lang="en-US" altLang="en-US" sz="3200" b="1" i="1" dirty="0">
                <a:cs typeface="Times New Roman" panose="02020603050405020304" pitchFamily="18" charset="0"/>
              </a:rPr>
              <a:t>3. </a:t>
            </a:r>
            <a:r>
              <a:rPr lang="en-US" altLang="en-US" sz="3200" b="1" i="1" dirty="0" err="1">
                <a:cs typeface="Times New Roman" panose="02020603050405020304" pitchFamily="18" charset="0"/>
              </a:rPr>
              <a:t>Inisialisasi</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Penyangga</a:t>
            </a:r>
            <a:r>
              <a:rPr lang="en-US" altLang="en-US" sz="3200" b="1" i="1" dirty="0">
                <a:cs typeface="Times New Roman" panose="02020603050405020304" pitchFamily="18" charset="0"/>
              </a:rPr>
              <a:t> MD</a:t>
            </a:r>
            <a:br>
              <a:rPr lang="en-US" altLang="en-US" sz="3200" dirty="0">
                <a:cs typeface="Times New Roman" panose="02020603050405020304" pitchFamily="18" charset="0"/>
              </a:rPr>
            </a:br>
            <a:endParaRPr lang="en-GB" altLang="en-US" sz="3200" dirty="0">
              <a:cs typeface="Times New Roman" panose="02020603050405020304" pitchFamily="18" charset="0"/>
            </a:endParaRPr>
          </a:p>
        </p:txBody>
      </p:sp>
      <p:sp>
        <p:nvSpPr>
          <p:cNvPr id="10245" name="Rectangle 3">
            <a:extLst>
              <a:ext uri="{FF2B5EF4-FFF2-40B4-BE49-F238E27FC236}">
                <a16:creationId xmlns:a16="http://schemas.microsoft.com/office/drawing/2014/main" id="{C01F63D4-4420-4B8D-B74B-6D899DB3DF2F}"/>
              </a:ext>
            </a:extLst>
          </p:cNvPr>
          <p:cNvSpPr>
            <a:spLocks noGrp="1" noChangeArrowheads="1"/>
          </p:cNvSpPr>
          <p:nvPr>
            <p:ph type="body" idx="1"/>
          </p:nvPr>
        </p:nvSpPr>
        <p:spPr>
          <a:xfrm>
            <a:off x="805069" y="1066800"/>
            <a:ext cx="10667999" cy="5125278"/>
          </a:xfrm>
        </p:spPr>
        <p:txBody>
          <a:bodyPr>
            <a:normAutofit fontScale="92500" lnSpcReduction="10000"/>
          </a:bodyPr>
          <a:lstStyle/>
          <a:p>
            <a:pPr eaLnBrk="1" hangingPunct="1">
              <a:lnSpc>
                <a:spcPct val="90000"/>
              </a:lnSpc>
            </a:pPr>
            <a:r>
              <a:rPr lang="en-US" altLang="en-US" i="1" dirty="0">
                <a:solidFill>
                  <a:srgbClr val="030305"/>
                </a:solidFill>
                <a:cs typeface="Times New Roman" panose="02020603050405020304" pitchFamily="18" charset="0"/>
              </a:rPr>
              <a:t>MD5</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membutuhkan</a:t>
            </a:r>
            <a:r>
              <a:rPr lang="en-US" altLang="en-US" dirty="0">
                <a:solidFill>
                  <a:srgbClr val="030305"/>
                </a:solidFill>
                <a:cs typeface="Times New Roman" panose="02020603050405020304" pitchFamily="18" charset="0"/>
              </a:rPr>
              <a:t> 4 </a:t>
            </a:r>
            <a:r>
              <a:rPr lang="en-US" altLang="en-US" dirty="0" err="1">
                <a:solidFill>
                  <a:srgbClr val="030305"/>
                </a:solidFill>
                <a:cs typeface="Times New Roman" panose="02020603050405020304" pitchFamily="18" charset="0"/>
              </a:rPr>
              <a:t>buah</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buffer</a:t>
            </a:r>
            <a:r>
              <a:rPr lang="en-US" altLang="en-US" dirty="0">
                <a:solidFill>
                  <a:srgbClr val="030305"/>
                </a:solidFill>
                <a:cs typeface="Times New Roman" panose="02020603050405020304" pitchFamily="18" charset="0"/>
              </a:rPr>
              <a:t>) yang </a:t>
            </a:r>
            <a:r>
              <a:rPr lang="en-US" altLang="en-US" dirty="0" err="1">
                <a:solidFill>
                  <a:srgbClr val="030305"/>
                </a:solidFill>
                <a:cs typeface="Times New Roman" panose="02020603050405020304" pitchFamily="18" charset="0"/>
              </a:rPr>
              <a:t>masing-masing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panjangnya</a:t>
            </a:r>
            <a:r>
              <a:rPr lang="en-US" altLang="en-US" dirty="0">
                <a:solidFill>
                  <a:srgbClr val="030305"/>
                </a:solidFill>
                <a:cs typeface="Times New Roman" panose="02020603050405020304" pitchFamily="18" charset="0"/>
              </a:rPr>
              <a:t> 32 bit. Total </a:t>
            </a:r>
            <a:r>
              <a:rPr lang="en-US" altLang="en-US" dirty="0" err="1">
                <a:solidFill>
                  <a:srgbClr val="030305"/>
                </a:solidFill>
                <a:cs typeface="Times New Roman" panose="02020603050405020304" pitchFamily="18" charset="0"/>
              </a:rPr>
              <a:t>panjang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adalah</a:t>
            </a:r>
            <a:r>
              <a:rPr lang="en-US" altLang="en-US" dirty="0">
                <a:solidFill>
                  <a:srgbClr val="030305"/>
                </a:solidFill>
                <a:cs typeface="Times New Roman" panose="02020603050405020304" pitchFamily="18" charset="0"/>
              </a:rPr>
              <a:t> 4 </a:t>
            </a:r>
            <a:r>
              <a:rPr lang="en-US" altLang="en-US" dirty="0">
                <a:solidFill>
                  <a:srgbClr val="030305"/>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dirty="0">
                <a:solidFill>
                  <a:srgbClr val="030305"/>
                </a:solidFill>
                <a:cs typeface="Times New Roman" panose="02020603050405020304" pitchFamily="18" charset="0"/>
              </a:rPr>
              <a:t> 32 = 128 bit.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menampung</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antara</a:t>
            </a:r>
            <a:r>
              <a:rPr lang="en-US" altLang="en-US" dirty="0">
                <a:solidFill>
                  <a:srgbClr val="030305"/>
                </a:solidFill>
                <a:cs typeface="Times New Roman" panose="02020603050405020304" pitchFamily="18" charset="0"/>
              </a:rPr>
              <a:t> dan </a:t>
            </a:r>
            <a:r>
              <a:rPr lang="en-US" altLang="en-US" dirty="0" err="1">
                <a:solidFill>
                  <a:srgbClr val="030305"/>
                </a:solidFill>
                <a:cs typeface="Times New Roman" panose="02020603050405020304" pitchFamily="18" charset="0"/>
              </a:rPr>
              <a:t>hasil</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akhir</a:t>
            </a:r>
            <a:r>
              <a:rPr lang="en-US" altLang="en-US" dirty="0">
                <a:solidFill>
                  <a:srgbClr val="030305"/>
                </a:solidFill>
                <a:cs typeface="Times New Roman" panose="02020603050405020304" pitchFamily="18" charset="0"/>
              </a:rPr>
              <a:t>. </a:t>
            </a:r>
          </a:p>
          <a:p>
            <a:pPr eaLnBrk="1" hangingPunct="1">
              <a:lnSpc>
                <a:spcPct val="90000"/>
              </a:lnSpc>
              <a:buFontTx/>
              <a:buNone/>
            </a:pPr>
            <a:r>
              <a:rPr lang="en-US" altLang="en-US" dirty="0">
                <a:solidFill>
                  <a:srgbClr val="030305"/>
                </a:solidFill>
                <a:cs typeface="Times New Roman" panose="02020603050405020304" pitchFamily="18" charset="0"/>
              </a:rPr>
              <a:t> </a:t>
            </a:r>
          </a:p>
          <a:p>
            <a:pPr eaLnBrk="1" hangingPunct="1">
              <a:lnSpc>
                <a:spcPct val="90000"/>
              </a:lnSpc>
            </a:pP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ini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diberi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nama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A</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B</a:t>
            </a:r>
            <a:r>
              <a:rPr lang="en-US" altLang="en-US" dirty="0">
                <a:solidFill>
                  <a:srgbClr val="030305"/>
                </a:solidFill>
                <a:cs typeface="Times New Roman" panose="02020603050405020304" pitchFamily="18" charset="0"/>
              </a:rPr>
              <a:t>, </a:t>
            </a:r>
            <a:r>
              <a:rPr lang="en-US" altLang="en-US" i="1" dirty="0">
                <a:solidFill>
                  <a:srgbClr val="030305"/>
                </a:solidFill>
                <a:cs typeface="Times New Roman" panose="02020603050405020304" pitchFamily="18" charset="0"/>
              </a:rPr>
              <a:t>C</a:t>
            </a:r>
            <a:r>
              <a:rPr lang="en-US" altLang="en-US" dirty="0">
                <a:solidFill>
                  <a:srgbClr val="030305"/>
                </a:solidFill>
                <a:cs typeface="Times New Roman" panose="02020603050405020304" pitchFamily="18" charset="0"/>
              </a:rPr>
              <a:t>, dan D. </a:t>
            </a:r>
            <a:r>
              <a:rPr lang="en-US" altLang="en-US" dirty="0" err="1">
                <a:solidFill>
                  <a:srgbClr val="030305"/>
                </a:solidFill>
                <a:cs typeface="Times New Roman" panose="02020603050405020304" pitchFamily="18" charset="0"/>
              </a:rPr>
              <a:t>Setiap</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diinisialisasi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dengan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nilai-nilai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dalam</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notasi</a:t>
            </a:r>
            <a:r>
              <a:rPr lang="en-US" altLang="en-US" dirty="0">
                <a:solidFill>
                  <a:srgbClr val="030305"/>
                </a:solidFill>
                <a:cs typeface="Times New Roman" panose="02020603050405020304" pitchFamily="18" charset="0"/>
              </a:rPr>
              <a:t> HEX) </a:t>
            </a:r>
            <a:r>
              <a:rPr lang="en-US" altLang="en-US" dirty="0" err="1">
                <a:solidFill>
                  <a:srgbClr val="030305"/>
                </a:solidFill>
                <a:cs typeface="Times New Roman" panose="02020603050405020304" pitchFamily="18" charset="0"/>
              </a:rPr>
              <a:t>sebagai</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berikut</a:t>
            </a:r>
            <a:r>
              <a:rPr lang="en-US" altLang="en-US" dirty="0">
                <a:solidFill>
                  <a:srgbClr val="030305"/>
                </a:solidFill>
                <a:cs typeface="Times New Roman" panose="02020603050405020304" pitchFamily="18" charset="0"/>
              </a:rPr>
              <a:t>:</a:t>
            </a:r>
          </a:p>
          <a:p>
            <a:pPr eaLnBrk="1" hangingPunct="1">
              <a:lnSpc>
                <a:spcPct val="90000"/>
              </a:lnSpc>
              <a:buFontTx/>
              <a:buNone/>
            </a:pPr>
            <a:r>
              <a:rPr lang="en-US" altLang="en-US" i="1" dirty="0">
                <a:solidFill>
                  <a:srgbClr val="030305"/>
                </a:solidFill>
                <a:cs typeface="Times New Roman" panose="02020603050405020304" pitchFamily="18" charset="0"/>
              </a:rPr>
              <a:t> 		A</a:t>
            </a:r>
            <a:r>
              <a:rPr lang="en-US" altLang="en-US" dirty="0">
                <a:solidFill>
                  <a:srgbClr val="030305"/>
                </a:solidFill>
                <a:cs typeface="Times New Roman" panose="02020603050405020304" pitchFamily="18" charset="0"/>
              </a:rPr>
              <a:t> = 01234567</a:t>
            </a:r>
          </a:p>
          <a:p>
            <a:pPr eaLnBrk="1" hangingPunct="1">
              <a:lnSpc>
                <a:spcPct val="90000"/>
              </a:lnSpc>
              <a:buFontTx/>
              <a:buNone/>
            </a:pPr>
            <a:r>
              <a:rPr lang="en-US" altLang="en-US" i="1" dirty="0">
                <a:solidFill>
                  <a:srgbClr val="030305"/>
                </a:solidFill>
                <a:cs typeface="Times New Roman" panose="02020603050405020304" pitchFamily="18" charset="0"/>
              </a:rPr>
              <a:t>		B</a:t>
            </a:r>
            <a:r>
              <a:rPr lang="en-US" altLang="en-US" dirty="0">
                <a:solidFill>
                  <a:srgbClr val="030305"/>
                </a:solidFill>
                <a:cs typeface="Times New Roman" panose="02020603050405020304" pitchFamily="18" charset="0"/>
              </a:rPr>
              <a:t> = 89ABCDEF</a:t>
            </a:r>
          </a:p>
          <a:p>
            <a:pPr eaLnBrk="1" hangingPunct="1">
              <a:lnSpc>
                <a:spcPct val="90000"/>
              </a:lnSpc>
              <a:buFontTx/>
              <a:buNone/>
            </a:pPr>
            <a:r>
              <a:rPr lang="en-US" altLang="en-US" i="1" dirty="0">
                <a:solidFill>
                  <a:srgbClr val="030305"/>
                </a:solidFill>
                <a:cs typeface="Times New Roman" panose="02020603050405020304" pitchFamily="18" charset="0"/>
              </a:rPr>
              <a:t>		C</a:t>
            </a:r>
            <a:r>
              <a:rPr lang="en-US" altLang="en-US" dirty="0">
                <a:solidFill>
                  <a:srgbClr val="030305"/>
                </a:solidFill>
                <a:cs typeface="Times New Roman" panose="02020603050405020304" pitchFamily="18" charset="0"/>
              </a:rPr>
              <a:t> = FEDCBA98</a:t>
            </a:r>
          </a:p>
          <a:p>
            <a:pPr eaLnBrk="1" hangingPunct="1">
              <a:lnSpc>
                <a:spcPct val="90000"/>
              </a:lnSpc>
              <a:buFontTx/>
              <a:buNone/>
            </a:pPr>
            <a:r>
              <a:rPr lang="en-US" altLang="en-US" i="1" dirty="0">
                <a:solidFill>
                  <a:srgbClr val="030305"/>
                </a:solidFill>
                <a:cs typeface="Times New Roman" panose="02020603050405020304" pitchFamily="18" charset="0"/>
              </a:rPr>
              <a:t>		D</a:t>
            </a:r>
            <a:r>
              <a:rPr lang="en-US" altLang="en-US" dirty="0">
                <a:solidFill>
                  <a:srgbClr val="030305"/>
                </a:solidFill>
                <a:cs typeface="Times New Roman" panose="02020603050405020304" pitchFamily="18" charset="0"/>
              </a:rPr>
              <a:t> = 76543210</a:t>
            </a:r>
          </a:p>
          <a:p>
            <a:pPr eaLnBrk="1" hangingPunct="1">
              <a:lnSpc>
                <a:spcPct val="90000"/>
              </a:lnSpc>
              <a:buFontTx/>
              <a:buNone/>
            </a:pPr>
            <a:endParaRPr lang="en-US" altLang="en-US" dirty="0">
              <a:solidFill>
                <a:srgbClr val="030305"/>
              </a:solidFill>
              <a:cs typeface="Times New Roman" panose="02020603050405020304" pitchFamily="18" charset="0"/>
            </a:endParaRPr>
          </a:p>
          <a:p>
            <a:r>
              <a:rPr lang="en-US" altLang="en-US" dirty="0" err="1">
                <a:solidFill>
                  <a:srgbClr val="030305"/>
                </a:solidFill>
                <a:cs typeface="Times New Roman" panose="02020603050405020304" pitchFamily="18" charset="0"/>
              </a:rPr>
              <a:t>Untuk</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mempersingkat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penyebutan</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keempat</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penyangga</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itu</a:t>
            </a:r>
            <a:r>
              <a:rPr lang="en-US" altLang="en-US" dirty="0">
                <a:solidFill>
                  <a:srgbClr val="030305"/>
                </a:solidFill>
                <a:cs typeface="Times New Roman" panose="02020603050405020304" pitchFamily="18" charset="0"/>
              </a:rPr>
              <a:t> </a:t>
            </a:r>
            <a:r>
              <a:rPr lang="en-US" altLang="en-US" dirty="0" err="1">
                <a:solidFill>
                  <a:srgbClr val="030305"/>
                </a:solidFill>
                <a:cs typeface="Times New Roman" panose="02020603050405020304" pitchFamily="18" charset="0"/>
              </a:rPr>
              <a:t>disebut</a:t>
            </a:r>
            <a:r>
              <a:rPr lang="en-US" altLang="en-US" dirty="0">
                <a:solidFill>
                  <a:srgbClr val="030305"/>
                </a:solidFill>
                <a:cs typeface="Times New Roman" panose="02020603050405020304" pitchFamily="18" charset="0"/>
              </a:rPr>
              <a:t> MD </a:t>
            </a:r>
            <a:r>
              <a:rPr lang="en-US" altLang="en-US" dirty="0" err="1">
                <a:solidFill>
                  <a:srgbClr val="030305"/>
                </a:solidFill>
                <a:cs typeface="Times New Roman" panose="02020603050405020304" pitchFamily="18" charset="0"/>
              </a:rPr>
              <a:t>saja</a:t>
            </a:r>
            <a:endParaRPr lang="en-US" altLang="en-US" dirty="0">
              <a:solidFill>
                <a:srgbClr val="030305"/>
              </a:solidFill>
              <a:cs typeface="Times New Roman" panose="02020603050405020304" pitchFamily="18" charset="0"/>
            </a:endParaRPr>
          </a:p>
          <a:p>
            <a:pPr eaLnBrk="1" hangingPunct="1">
              <a:lnSpc>
                <a:spcPct val="90000"/>
              </a:lnSpc>
              <a:buFontTx/>
              <a:buNone/>
            </a:pPr>
            <a:endParaRPr lang="en-GB" altLang="en-US" sz="2400" dirty="0">
              <a:solidFill>
                <a:srgbClr val="03030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a:extLst>
              <a:ext uri="{FF2B5EF4-FFF2-40B4-BE49-F238E27FC236}">
                <a16:creationId xmlns:a16="http://schemas.microsoft.com/office/drawing/2014/main" id="{CE43A7B5-D9EB-4B35-8122-FC76F34B23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90000"/>
              <a:buBlip>
                <a:blip r:embed="rId2"/>
              </a:buBlip>
              <a:defRPr sz="3200">
                <a:solidFill>
                  <a:schemeClr val="tx1"/>
                </a:solidFill>
                <a:latin typeface="Tahoma" panose="020B0604030504040204" pitchFamily="34" charset="0"/>
              </a:defRPr>
            </a:lvl1pPr>
            <a:lvl2pPr marL="742950" indent="-285750">
              <a:spcBef>
                <a:spcPct val="20000"/>
              </a:spcBef>
              <a:buSzPct val="80000"/>
              <a:buBlip>
                <a:blip r:embed="rId3"/>
              </a:buBlip>
              <a:defRPr sz="2800">
                <a:solidFill>
                  <a:schemeClr val="tx1"/>
                </a:solidFill>
                <a:latin typeface="Tahoma" panose="020B0604030504040204" pitchFamily="34" charset="0"/>
              </a:defRPr>
            </a:lvl2pPr>
            <a:lvl3pPr marL="1143000" indent="-228600">
              <a:spcBef>
                <a:spcPct val="20000"/>
              </a:spcBef>
              <a:buSzPct val="70000"/>
              <a:buBlip>
                <a:blip r:embed="rId4"/>
              </a:buBlip>
              <a:defRPr sz="2400">
                <a:solidFill>
                  <a:schemeClr val="tx1"/>
                </a:solidFill>
                <a:latin typeface="Tahoma" panose="020B0604030504040204" pitchFamily="34" charset="0"/>
              </a:defRPr>
            </a:lvl3pPr>
            <a:lvl4pPr marL="1600200" indent="-228600">
              <a:spcBef>
                <a:spcPct val="20000"/>
              </a:spcBef>
              <a:buSzPct val="70000"/>
              <a:buBlip>
                <a:blip r:embed="rId5"/>
              </a:buBlip>
              <a:defRPr sz="2000">
                <a:solidFill>
                  <a:schemeClr val="tx1"/>
                </a:solidFill>
                <a:latin typeface="Tahoma" panose="020B0604030504040204" pitchFamily="34" charset="0"/>
              </a:defRPr>
            </a:lvl4pPr>
            <a:lvl5pPr marL="2057400" indent="-228600">
              <a:spcBef>
                <a:spcPct val="20000"/>
              </a:spcBef>
              <a:buSzPct val="70000"/>
              <a:buBlip>
                <a:blip r:embed="rId6"/>
              </a:buBlip>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SzPct val="70000"/>
              <a:buBlip>
                <a:blip r:embed="rId6"/>
              </a:buBlip>
              <a:defRPr sz="2000">
                <a:solidFill>
                  <a:schemeClr val="tx1"/>
                </a:solidFill>
                <a:latin typeface="Tahoma" panose="020B0604030504040204" pitchFamily="34" charset="0"/>
              </a:defRPr>
            </a:lvl9pPr>
          </a:lstStyle>
          <a:p>
            <a:pPr>
              <a:spcBef>
                <a:spcPct val="0"/>
              </a:spcBef>
              <a:buSzTx/>
              <a:buFontTx/>
              <a:buNone/>
            </a:pPr>
            <a:fld id="{4EE30CAF-2166-4FD9-9951-4FDEEFABF765}" type="slidenum">
              <a:rPr lang="en-GB" altLang="en-US" sz="1400">
                <a:latin typeface="Times New Roman" panose="02020603050405020304" pitchFamily="18" charset="0"/>
              </a:rPr>
              <a:pPr>
                <a:spcBef>
                  <a:spcPct val="0"/>
                </a:spcBef>
                <a:buSzTx/>
                <a:buFontTx/>
                <a:buNone/>
              </a:pPr>
              <a:t>9</a:t>
            </a:fld>
            <a:endParaRPr lang="en-GB" altLang="en-US" sz="1400">
              <a:latin typeface="Times New Roman" panose="02020603050405020304" pitchFamily="18" charset="0"/>
            </a:endParaRPr>
          </a:p>
        </p:txBody>
      </p:sp>
      <p:sp>
        <p:nvSpPr>
          <p:cNvPr id="11268" name="Rectangle 2">
            <a:extLst>
              <a:ext uri="{FF2B5EF4-FFF2-40B4-BE49-F238E27FC236}">
                <a16:creationId xmlns:a16="http://schemas.microsoft.com/office/drawing/2014/main" id="{88559359-7A60-4BBB-8605-0493F2AE8423}"/>
              </a:ext>
            </a:extLst>
          </p:cNvPr>
          <p:cNvSpPr>
            <a:spLocks noGrp="1" noChangeArrowheads="1"/>
          </p:cNvSpPr>
          <p:nvPr>
            <p:ph type="title"/>
          </p:nvPr>
        </p:nvSpPr>
        <p:spPr>
          <a:xfrm>
            <a:off x="838200" y="0"/>
            <a:ext cx="10515600" cy="1325563"/>
          </a:xfrm>
        </p:spPr>
        <p:txBody>
          <a:bodyPr/>
          <a:lstStyle/>
          <a:p>
            <a:pPr algn="l" eaLnBrk="1" hangingPunct="1"/>
            <a:r>
              <a:rPr lang="en-US" altLang="en-US" sz="3200" b="1" i="1" dirty="0">
                <a:cs typeface="Times New Roman" panose="02020603050405020304" pitchFamily="18" charset="0"/>
              </a:rPr>
              <a:t>4. </a:t>
            </a:r>
            <a:r>
              <a:rPr lang="en-US" altLang="en-US" sz="3200" b="1" i="1" dirty="0" err="1">
                <a:cs typeface="Times New Roman" panose="02020603050405020304" pitchFamily="18" charset="0"/>
              </a:rPr>
              <a:t>Pengolahan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Pesan</a:t>
            </a:r>
            <a:r>
              <a:rPr lang="en-US" altLang="en-US" sz="3200" b="1" i="1" dirty="0">
                <a:cs typeface="Times New Roman" panose="02020603050405020304" pitchFamily="18" charset="0"/>
              </a:rPr>
              <a:t> </a:t>
            </a:r>
            <a:r>
              <a:rPr lang="en-US" altLang="en-US" sz="3200" b="1" i="1" dirty="0" err="1">
                <a:cs typeface="Times New Roman" panose="02020603050405020304" pitchFamily="18" charset="0"/>
              </a:rPr>
              <a:t>dalam</a:t>
            </a:r>
            <a:r>
              <a:rPr lang="en-US" altLang="en-US" sz="3200" b="1" i="1" dirty="0">
                <a:cs typeface="Times New Roman" panose="02020603050405020304" pitchFamily="18" charset="0"/>
              </a:rPr>
              <a:t> Blok </a:t>
            </a:r>
            <a:r>
              <a:rPr lang="en-US" altLang="en-US" sz="3200" b="1" i="1" dirty="0" err="1">
                <a:cs typeface="Times New Roman" panose="02020603050405020304" pitchFamily="18" charset="0"/>
              </a:rPr>
              <a:t>Berukuran</a:t>
            </a:r>
            <a:r>
              <a:rPr lang="en-US" altLang="en-US" sz="3200" b="1" i="1" dirty="0">
                <a:cs typeface="Times New Roman" panose="02020603050405020304" pitchFamily="18" charset="0"/>
              </a:rPr>
              <a:t> 512 bit.</a:t>
            </a:r>
            <a:endParaRPr lang="en-GB" altLang="en-US" sz="3200" dirty="0">
              <a:cs typeface="Times New Roman" panose="02020603050405020304" pitchFamily="18" charset="0"/>
            </a:endParaRPr>
          </a:p>
        </p:txBody>
      </p:sp>
      <p:sp>
        <p:nvSpPr>
          <p:cNvPr id="11269" name="Rectangle 3">
            <a:extLst>
              <a:ext uri="{FF2B5EF4-FFF2-40B4-BE49-F238E27FC236}">
                <a16:creationId xmlns:a16="http://schemas.microsoft.com/office/drawing/2014/main" id="{9D0CE687-FCBF-4897-8896-A8B030DD392D}"/>
              </a:ext>
            </a:extLst>
          </p:cNvPr>
          <p:cNvSpPr>
            <a:spLocks noGrp="1" noChangeArrowheads="1"/>
          </p:cNvSpPr>
          <p:nvPr>
            <p:ph type="body" idx="1"/>
          </p:nvPr>
        </p:nvSpPr>
        <p:spPr>
          <a:xfrm>
            <a:off x="838200" y="1164432"/>
            <a:ext cx="10515600" cy="4889016"/>
          </a:xfrm>
        </p:spPr>
        <p:txBody>
          <a:bodyPr>
            <a:normAutofit/>
          </a:bodyPr>
          <a:lstStyle/>
          <a:p>
            <a:pPr eaLnBrk="1" hangingPunct="1"/>
            <a:r>
              <a:rPr lang="en-US" altLang="en-US" sz="2400" dirty="0" err="1">
                <a:solidFill>
                  <a:srgbClr val="030305"/>
                </a:solidFill>
                <a:cs typeface="Times New Roman" panose="02020603050405020304" pitchFamily="18" charset="0"/>
              </a:rPr>
              <a:t>Pesan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dibagi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L</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buah</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yang </a:t>
            </a:r>
            <a:r>
              <a:rPr lang="en-US" altLang="en-US" sz="2400" dirty="0" err="1">
                <a:solidFill>
                  <a:srgbClr val="030305"/>
                </a:solidFill>
                <a:cs typeface="Times New Roman" panose="02020603050405020304" pitchFamily="18" charset="0"/>
              </a:rPr>
              <a:t>masing-masing</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panjangnya</a:t>
            </a:r>
            <a:r>
              <a:rPr lang="en-US" altLang="en-US" sz="2400" dirty="0">
                <a:solidFill>
                  <a:srgbClr val="030305"/>
                </a:solidFill>
                <a:cs typeface="Times New Roman" panose="02020603050405020304" pitchFamily="18" charset="0"/>
              </a:rPr>
              <a:t> 512 bit (</a:t>
            </a:r>
            <a:r>
              <a:rPr lang="en-US" altLang="en-US" sz="2400" i="1" dirty="0">
                <a:solidFill>
                  <a:srgbClr val="030305"/>
                </a:solidFill>
                <a:cs typeface="Times New Roman" panose="02020603050405020304" pitchFamily="18" charset="0"/>
              </a:rPr>
              <a:t>Y</a:t>
            </a:r>
            <a:r>
              <a:rPr lang="en-US" altLang="en-US" sz="2400" baseline="-30000" dirty="0">
                <a:solidFill>
                  <a:srgbClr val="030305"/>
                </a:solidFill>
                <a:cs typeface="Times New Roman" panose="02020603050405020304" pitchFamily="18" charset="0"/>
              </a:rPr>
              <a:t>0</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sampai</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Y</a:t>
            </a:r>
            <a:r>
              <a:rPr lang="en-US" altLang="en-US" sz="2400" i="1" baseline="-30000" dirty="0">
                <a:solidFill>
                  <a:srgbClr val="030305"/>
                </a:solidFill>
                <a:cs typeface="Times New Roman" panose="02020603050405020304" pitchFamily="18" charset="0"/>
              </a:rPr>
              <a:t>L</a:t>
            </a:r>
            <a:r>
              <a:rPr lang="en-US" altLang="en-US" sz="2400" baseline="-30000" dirty="0">
                <a:solidFill>
                  <a:srgbClr val="030305"/>
                </a:solidFill>
                <a:cs typeface="Times New Roman" panose="02020603050405020304" pitchFamily="18" charset="0"/>
              </a:rPr>
              <a:t> – 1</a:t>
            </a:r>
            <a:r>
              <a:rPr lang="en-US" altLang="en-US" sz="2400" dirty="0">
                <a:solidFill>
                  <a:srgbClr val="030305"/>
                </a:solidFill>
                <a:cs typeface="Times New Roman" panose="02020603050405020304" pitchFamily="18" charset="0"/>
              </a:rPr>
              <a:t>). </a:t>
            </a:r>
          </a:p>
          <a:p>
            <a:pPr eaLnBrk="1" hangingPunct="1">
              <a:buFontTx/>
              <a:buNone/>
            </a:pPr>
            <a:r>
              <a:rPr lang="en-US" altLang="en-US" sz="2400" dirty="0">
                <a:solidFill>
                  <a:srgbClr val="030305"/>
                </a:solidFill>
                <a:cs typeface="Times New Roman" panose="02020603050405020304" pitchFamily="18" charset="0"/>
              </a:rPr>
              <a:t> </a:t>
            </a: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endParaRPr lang="en-US" altLang="en-US" sz="2400" dirty="0">
              <a:solidFill>
                <a:srgbClr val="030305"/>
              </a:solidFill>
              <a:cs typeface="Times New Roman" panose="02020603050405020304" pitchFamily="18" charset="0"/>
            </a:endParaRPr>
          </a:p>
          <a:p>
            <a:pPr eaLnBrk="1" hangingPunct="1"/>
            <a:r>
              <a:rPr lang="en-US" altLang="en-US" sz="2400" dirty="0" err="1">
                <a:solidFill>
                  <a:srgbClr val="030305"/>
                </a:solidFill>
                <a:cs typeface="Times New Roman" panose="02020603050405020304" pitchFamily="18" charset="0"/>
              </a:rPr>
              <a:t>Setiap</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blok</a:t>
            </a:r>
            <a:r>
              <a:rPr lang="en-US" altLang="en-US" sz="2400" dirty="0">
                <a:solidFill>
                  <a:srgbClr val="030305"/>
                </a:solidFill>
                <a:cs typeface="Times New Roman" panose="02020603050405020304" pitchFamily="18" charset="0"/>
              </a:rPr>
              <a:t> 512-bit </a:t>
            </a:r>
            <a:r>
              <a:rPr lang="en-US" altLang="en-US" sz="2400" dirty="0" err="1">
                <a:solidFill>
                  <a:srgbClr val="030305"/>
                </a:solidFill>
                <a:cs typeface="Times New Roman" panose="02020603050405020304" pitchFamily="18" charset="0"/>
              </a:rPr>
              <a:t>diproses</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bersama</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dengan</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penyangga</a:t>
            </a:r>
            <a:r>
              <a:rPr lang="en-US" altLang="en-US" sz="2400" dirty="0">
                <a:solidFill>
                  <a:srgbClr val="030305"/>
                </a:solidFill>
                <a:cs typeface="Times New Roman" panose="02020603050405020304" pitchFamily="18" charset="0"/>
              </a:rPr>
              <a:t> </a:t>
            </a:r>
            <a:r>
              <a:rPr lang="en-US" altLang="en-US" sz="2400" i="1" dirty="0">
                <a:solidFill>
                  <a:srgbClr val="030305"/>
                </a:solidFill>
                <a:cs typeface="Times New Roman" panose="02020603050405020304" pitchFamily="18" charset="0"/>
              </a:rPr>
              <a:t>MD</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menjadi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keluaran</a:t>
            </a:r>
            <a:r>
              <a:rPr lang="en-US" altLang="en-US" sz="2400" dirty="0">
                <a:solidFill>
                  <a:srgbClr val="030305"/>
                </a:solidFill>
                <a:cs typeface="Times New Roman" panose="02020603050405020304" pitchFamily="18" charset="0"/>
              </a:rPr>
              <a:t> 128-bit, dan </a:t>
            </a:r>
            <a:r>
              <a:rPr lang="en-US" altLang="en-US" sz="2400" dirty="0" err="1">
                <a:solidFill>
                  <a:srgbClr val="030305"/>
                </a:solidFill>
                <a:cs typeface="Times New Roman" panose="02020603050405020304" pitchFamily="18" charset="0"/>
              </a:rPr>
              <a:t>ini</a:t>
            </a:r>
            <a:r>
              <a:rPr lang="en-US" altLang="en-US" sz="2400" dirty="0">
                <a:solidFill>
                  <a:srgbClr val="030305"/>
                </a:solidFill>
                <a:cs typeface="Times New Roman" panose="02020603050405020304" pitchFamily="18" charset="0"/>
              </a:rPr>
              <a:t> </a:t>
            </a:r>
            <a:r>
              <a:rPr lang="en-US" altLang="en-US" sz="2400" dirty="0" err="1">
                <a:solidFill>
                  <a:srgbClr val="030305"/>
                </a:solidFill>
                <a:cs typeface="Times New Roman" panose="02020603050405020304" pitchFamily="18" charset="0"/>
              </a:rPr>
              <a:t>disebut</a:t>
            </a:r>
            <a:r>
              <a:rPr lang="en-US" altLang="en-US" sz="2400" dirty="0">
                <a:solidFill>
                  <a:srgbClr val="030305"/>
                </a:solidFill>
                <a:cs typeface="Times New Roman" panose="02020603050405020304" pitchFamily="18" charset="0"/>
              </a:rPr>
              <a:t> proses </a:t>
            </a:r>
            <a:r>
              <a:rPr lang="en-US" altLang="en-US" sz="2400" i="1" dirty="0">
                <a:solidFill>
                  <a:srgbClr val="030305"/>
                </a:solidFill>
                <a:cs typeface="Times New Roman" panose="02020603050405020304" pitchFamily="18" charset="0"/>
              </a:rPr>
              <a:t>H</a:t>
            </a:r>
            <a:r>
              <a:rPr lang="en-US" altLang="en-US" sz="2400" baseline="-30000" dirty="0">
                <a:solidFill>
                  <a:srgbClr val="030305"/>
                </a:solidFill>
                <a:cs typeface="Times New Roman" panose="02020603050405020304" pitchFamily="18" charset="0"/>
              </a:rPr>
              <a:t>MD5</a:t>
            </a:r>
            <a:r>
              <a:rPr lang="en-US" altLang="en-US" sz="2400" dirty="0">
                <a:solidFill>
                  <a:srgbClr val="030305"/>
                </a:solidFill>
                <a:cs typeface="Times New Roman" panose="02020603050405020304" pitchFamily="18" charset="0"/>
              </a:rPr>
              <a:t>. </a:t>
            </a:r>
            <a:endParaRPr lang="en-GB" altLang="en-US" dirty="0">
              <a:solidFill>
                <a:srgbClr val="030305"/>
              </a:solidFill>
            </a:endParaRPr>
          </a:p>
        </p:txBody>
      </p:sp>
      <p:pic>
        <p:nvPicPr>
          <p:cNvPr id="2" name="Picture 1">
            <a:extLst>
              <a:ext uri="{FF2B5EF4-FFF2-40B4-BE49-F238E27FC236}">
                <a16:creationId xmlns:a16="http://schemas.microsoft.com/office/drawing/2014/main" id="{045D5235-F62D-490A-BABF-9EFD265E846E}"/>
              </a:ext>
            </a:extLst>
          </p:cNvPr>
          <p:cNvPicPr>
            <a:picLocks noChangeAspect="1"/>
          </p:cNvPicPr>
          <p:nvPr/>
        </p:nvPicPr>
        <p:blipFill>
          <a:blip r:embed="rId7"/>
          <a:stretch>
            <a:fillRect/>
          </a:stretch>
        </p:blipFill>
        <p:spPr>
          <a:xfrm>
            <a:off x="1357934" y="2127802"/>
            <a:ext cx="8820150" cy="29622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3647</Words>
  <Application>Microsoft Office PowerPoint</Application>
  <PresentationFormat>Widescreen</PresentationFormat>
  <Paragraphs>531</Paragraphs>
  <Slides>75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75</vt:i4>
      </vt:variant>
    </vt:vector>
  </HeadingPairs>
  <TitlesOfParts>
    <vt:vector size="87" baseType="lpstr">
      <vt:lpstr>Arial</vt:lpstr>
      <vt:lpstr>Calibri</vt:lpstr>
      <vt:lpstr>Calibri Light</vt:lpstr>
      <vt:lpstr>Courier</vt:lpstr>
      <vt:lpstr>Courier New</vt:lpstr>
      <vt:lpstr>Symbol</vt:lpstr>
      <vt:lpstr>Times New Roman</vt:lpstr>
      <vt:lpstr>Office Theme</vt:lpstr>
      <vt:lpstr>VISIO</vt:lpstr>
      <vt:lpstr>Document</vt:lpstr>
      <vt:lpstr>Visio</vt:lpstr>
      <vt:lpstr>Visio.Drawing.5</vt:lpstr>
      <vt:lpstr>Beberapa Fungsi Hash</vt:lpstr>
      <vt:lpstr>1. Fungsi Hash MD5</vt:lpstr>
      <vt:lpstr>Pendahuluan</vt:lpstr>
      <vt:lpstr>Gambaran umum MD5</vt:lpstr>
      <vt:lpstr>PowerPoint Presentation</vt:lpstr>
      <vt:lpstr>1. Penambahan Bit-bit Pengganjal </vt:lpstr>
      <vt:lpstr>2. Penambahan Nilai Panjang Pesan </vt:lpstr>
      <vt:lpstr>3. Inisialisasi Penyangga MD </vt:lpstr>
      <vt:lpstr>4. Pengolahan Pesan dalam Blok Berukuran 512 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Kriptanalisis MD5</vt:lpstr>
      <vt:lpstr>Kriptanalisis MD5</vt:lpstr>
      <vt:lpstr>PowerPoint Presentation</vt:lpstr>
      <vt:lpstr>PowerPoint Presentation</vt:lpstr>
      <vt:lpstr>PowerPoint Presentation</vt:lpstr>
      <vt:lpstr>2. Secure Hash Algorithm (SHA)</vt:lpstr>
      <vt:lpstr>Secure Hash Algorithm (SHA)</vt:lpstr>
      <vt:lpstr>PowerPoint Presentation</vt:lpstr>
      <vt:lpstr>PowerPoint Presentation</vt:lpstr>
      <vt:lpstr>Gambaran Umum SHA-1</vt:lpstr>
      <vt:lpstr>PowerPoint Presentation</vt:lpstr>
      <vt:lpstr>1. Penambahan Bit-bit Pengganjal </vt:lpstr>
      <vt:lpstr>2. Penambahan Nilai Panjang Pesan </vt:lpstr>
      <vt:lpstr>3. Inisialisasi Penyangga MD </vt:lpstr>
      <vt:lpstr>4. Pengolahan Pesan dalam Blok Berukuran 512 bit.</vt:lpstr>
      <vt:lpstr>Operasi dasar pada setiap putaran:</vt:lpstr>
      <vt:lpstr>PowerPoint Presentation</vt:lpstr>
      <vt:lpstr>PowerPoint Presentation</vt:lpstr>
      <vt:lpstr>PowerPoint Presentation</vt:lpstr>
      <vt:lpstr>Kriptanalisis SHA-1</vt:lpstr>
      <vt:lpstr>PowerPoint Presentation</vt:lpstr>
      <vt:lpstr>SHA-256</vt:lpstr>
      <vt:lpstr>PowerPoint Presentation</vt:lpstr>
      <vt:lpstr>PowerPoint Presentation</vt:lpstr>
      <vt:lpstr>PowerPoint Presentation</vt:lpstr>
      <vt:lpstr>PowerPoint Presentation</vt:lpstr>
      <vt:lpstr>Kode Program Hash dengan Python (1)</vt:lpstr>
      <vt:lpstr>Kode Program Hash dengan Python (2)</vt:lpstr>
      <vt:lpstr>PowerPoint Presentation</vt:lpstr>
      <vt:lpstr>Kode Program Hash dengan Python (3)</vt:lpstr>
      <vt:lpstr>PowerPoint Presentation</vt:lpstr>
      <vt:lpstr>PowerPoint Presentation</vt:lpstr>
      <vt:lpstr>3. SHA-3  (Keccak)</vt:lpstr>
      <vt:lpstr>Latar Belakang</vt:lpstr>
      <vt:lpstr>Proses Pemilihan</vt:lpstr>
      <vt:lpstr>Finalis</vt:lpstr>
      <vt:lpstr>BLAKE</vt:lpstr>
      <vt:lpstr>Grøstl</vt:lpstr>
      <vt:lpstr>JH</vt:lpstr>
      <vt:lpstr>Keccak</vt:lpstr>
      <vt:lpstr>SKEIN</vt:lpstr>
      <vt:lpstr>dan pemenangnya adalah…</vt:lpstr>
      <vt:lpstr>Sekilas Keccak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Dr.Ir. Rinaldi Munir, MT</dc:creator>
  <cp:lastModifiedBy>Dr. Ir. Rinaldi, M.T.</cp:lastModifiedBy>
  <cp:revision>33</cp:revision>
  <dcterms:created xsi:type="dcterms:W3CDTF">2020-03-24T06:56:47Z</dcterms:created>
  <dcterms:modified xsi:type="dcterms:W3CDTF">2026-04-11T03:39:25Z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2024-04-04T04:27:11Z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73e54c3a-7cda-4379-b173-c964be6829de</vt:lpwstr>
  </property>
  <property fmtid="{D5CDD505-2E9C-101B-9397-08002B2CF9AE}" pid="8" name="MSIP_Label_38b525e5-f3da-4501-8f1e-526b6769fc56_ContentBits">
    <vt:lpwstr>0</vt:lpwstr>
  </property>
</Properties>
</file>