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405" r:id="rId2"/>
    <p:sldId id="315" r:id="rId3"/>
    <p:sldId id="381" r:id="rId4"/>
    <p:sldId id="336" r:id="rId5"/>
    <p:sldId id="337" r:id="rId6"/>
    <p:sldId id="338" r:id="rId7"/>
    <p:sldId id="339" r:id="rId8"/>
    <p:sldId id="349" r:id="rId9"/>
    <p:sldId id="346" r:id="rId10"/>
    <p:sldId id="348" r:id="rId11"/>
    <p:sldId id="352" r:id="rId12"/>
    <p:sldId id="363" r:id="rId13"/>
    <p:sldId id="366" r:id="rId14"/>
    <p:sldId id="406" r:id="rId15"/>
    <p:sldId id="350" r:id="rId16"/>
    <p:sldId id="353" r:id="rId17"/>
    <p:sldId id="355" r:id="rId18"/>
    <p:sldId id="359" r:id="rId19"/>
    <p:sldId id="367" r:id="rId20"/>
    <p:sldId id="356" r:id="rId21"/>
    <p:sldId id="360" r:id="rId22"/>
    <p:sldId id="361" r:id="rId23"/>
    <p:sldId id="362" r:id="rId24"/>
    <p:sldId id="364" r:id="rId25"/>
    <p:sldId id="365" r:id="rId26"/>
    <p:sldId id="369" r:id="rId27"/>
    <p:sldId id="370" r:id="rId28"/>
    <p:sldId id="371" r:id="rId29"/>
    <p:sldId id="400" r:id="rId30"/>
    <p:sldId id="372" r:id="rId31"/>
    <p:sldId id="374" r:id="rId32"/>
    <p:sldId id="376" r:id="rId33"/>
    <p:sldId id="377" r:id="rId34"/>
    <p:sldId id="378" r:id="rId35"/>
    <p:sldId id="408" r:id="rId36"/>
    <p:sldId id="379" r:id="rId37"/>
    <p:sldId id="380" r:id="rId38"/>
    <p:sldId id="384" r:id="rId39"/>
    <p:sldId id="385" r:id="rId40"/>
    <p:sldId id="389" r:id="rId41"/>
    <p:sldId id="390" r:id="rId42"/>
    <p:sldId id="391" r:id="rId43"/>
    <p:sldId id="392" r:id="rId44"/>
    <p:sldId id="383" r:id="rId45"/>
    <p:sldId id="386" r:id="rId46"/>
    <p:sldId id="388" r:id="rId47"/>
    <p:sldId id="402" r:id="rId48"/>
    <p:sldId id="403" r:id="rId49"/>
    <p:sldId id="404" r:id="rId50"/>
    <p:sldId id="394" r:id="rId51"/>
    <p:sldId id="395" r:id="rId52"/>
    <p:sldId id="396" r:id="rId53"/>
    <p:sldId id="401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91A4-BDDA-4E0C-9EAC-87384FA968B5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BF92-96D4-422A-81EE-05B34A1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5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35F21-AF52-424B-B10B-DA1203165A83}" type="slidenum">
              <a:rPr lang="en-US"/>
              <a:pPr/>
              <a:t>42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4808-6DF8-40EB-995D-F43E8C074AE7}" type="slidenum">
              <a:rPr lang="en-US"/>
              <a:pPr/>
              <a:t>46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3C61E-04FD-4EFA-A78A-17DD529C57EB}" type="slidenum">
              <a:rPr lang="en-US"/>
              <a:pPr/>
              <a:t>50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3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57382-8188-4B1F-968E-9CF6F5FBC04D}" type="slidenum">
              <a:rPr lang="en-US"/>
              <a:pPr/>
              <a:t>51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8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54312-383B-4497-BD57-0F9D69715A76}" type="slidenum">
              <a:rPr lang="en-US"/>
              <a:pPr/>
              <a:t>52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BB7F-02FA-4DD2-B593-DE594EB5F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C2EB1-927B-44EB-BB6E-01B24C90D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36DA-7A3C-49FF-8C26-D013AB5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0D2-1C1A-4F55-967A-EE2A6B80798F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9488-2541-4AD4-B643-71062DC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EF1F-49C5-4104-B6E6-0CD237CA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3DEA-5A0B-49E8-88EC-4474BB78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3B833-81ED-4EFD-AE52-94280B77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9D65C-2E4B-43C7-AA96-866C1E04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8DFD6-7DC3-4033-A28A-8D65F8AD52FF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8D5D8-3698-40C1-B86E-C50408A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4252-1E64-4342-B179-54F521CD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1DAF7-2E8C-4D79-9B75-EADD97895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8B47-ECE0-46C9-9F83-9BE84C432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79F4-0A71-41A4-BE6F-DB926D8F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7384-5E5B-46ED-B7B3-88CAF916BABE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D5E2F-9DE4-4577-9E18-AF8191F8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D431-CBA6-4FC8-8CB1-E81FC369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7B11C-15E5-4E3D-AF98-8D56E6732B3E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Rinaldi Munir/II4021 Kriptografi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2691-EBC2-4D13-BBE3-5DAE01B45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9173-9372-4E18-BDA8-F10CC3E1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8D9E-A96F-4A0C-8433-FB22FD16F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DEB7-7463-496B-BF2D-3338B0DC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707F-FCE2-48A2-8429-EFCE9DD350D2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F92C2-5188-4E37-B528-5132B445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2D52-BA43-445D-A3AF-450386AB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36DF-EF15-4886-A3B7-254C5796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3284A-ED42-476F-BD3D-AFF8CABC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3A64-5C69-4B61-9DD7-1E4DE536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6C83-10F1-4447-80F6-589EE1A84DA1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F838-85AB-46D0-B2D6-AF57227B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415E4-D80E-420B-8624-340104D1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C027-68FD-46C3-9BEE-38A20721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0918C-EC03-4513-A68A-6F915A8F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1055-F6AA-4815-A0E0-63BCDD9F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4A90-9702-4030-9996-C7A964D5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6147-57B7-4B4B-8EB5-60274C6106CE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6736-4819-4EED-86AF-AA1D87CC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D1934-2EF8-48C1-A95B-F036B6F9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1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6DE1-46B7-4905-A891-A3F8309B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4FDE3-10D3-4308-B962-3C5D7821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9958D-5677-4B41-8BA5-5DD5EA65C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B3FAD-8A10-4C80-A423-4B0F2A326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A392E-2794-4053-B459-578D7B5A8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5B2896-C52A-4C17-AD69-451D719E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EB3C-58B9-400F-9473-DA57EFDD929C}" type="datetime1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8FB20-B078-4607-BA38-4A63B75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0A6E-B253-4A14-8D53-FD4C12E4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E05-64B1-4F9F-B9C9-7F3E9ABF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19CA3-B49F-4CD4-822C-5B04F94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10AA-AE74-4BB6-980B-250418A625C0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93B99-A6D2-481A-ACC5-521E25B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5EB17-F2F3-420F-8AF0-13225CB3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F7B18-D600-44E1-A191-F314D56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85A6-EC62-4B43-83C0-5EED92169F6A}" type="datetime1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3A611-B86A-4B17-AC32-4EDB3A6F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04FA-E5EC-4B08-95B1-50979C8F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144D-8655-406F-A4B7-D0C0C837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89DC-DC07-4EB8-B3EF-E0DE5C4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7DE55-72B4-4E78-81DF-2615B00B4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D300-4030-4F3C-BAB7-0F9FD158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BAA-667F-4FDD-97DB-84EE082AF82C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FE06-3497-4E3C-9600-47D7935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B41CF-0A89-4381-8815-E690088C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0523-01D5-4887-A881-48CAA289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EACF2-33D3-4927-BC48-37FC17004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D175-1080-450A-BC19-4D836E4B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B8082-8B4B-4B06-9CA5-755A3714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CD9C-F0FF-4DBF-936F-ACED4E7A51FF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07C1-C1F0-4826-BF64-85CCA4D4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79E62-68D6-4AF4-BD4F-4CB235BB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69E19-4AFB-4D21-97C4-22684B62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27293-4621-41ED-8F47-2ACDA95AE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393C-4A16-4B98-ABC2-1D2D7DF83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3960-878A-4CC2-9588-92C8AC6DEC1F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C84D1-104E-4967-8F76-CF62A3F3E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C37D-17E4-4391-8DA0-1106F6F22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andrea.corbellini.name/ecc/interactive/reals-add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andrea.corbellini.name/ecc/interactive/reals-add.html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(Bagian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II4022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000" y="1601787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/>
              <a:t>(a) P + Q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33900" y="2176800"/>
            <a:ext cx="388099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geometri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Jika</a:t>
            </a:r>
            <a:r>
              <a:rPr lang="en-US" sz="2000" dirty="0"/>
              <a:t> P </a:t>
            </a:r>
            <a:r>
              <a:rPr lang="en-US" sz="2000" dirty="0">
                <a:sym typeface="Symbol"/>
              </a:rPr>
              <a:t> Q, </a:t>
            </a:r>
            <a:r>
              <a:rPr lang="en-US" sz="2000" dirty="0" err="1">
                <a:sym typeface="Symbol"/>
              </a:rPr>
              <a:t>garis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tersebut</a:t>
            </a:r>
            <a:r>
              <a:rPr lang="en-US" sz="2000" dirty="0">
                <a:sym typeface="Symbol"/>
              </a:rPr>
              <a:t> </a:t>
            </a:r>
          </a:p>
          <a:p>
            <a:pPr marL="457200" indent="-457200"/>
            <a:r>
              <a:rPr lang="en-US" sz="2000" dirty="0">
                <a:sym typeface="Symbol"/>
              </a:rPr>
              <a:t>	</a:t>
            </a:r>
            <a:r>
              <a:rPr lang="en-US" sz="2000" dirty="0" err="1">
                <a:sym typeface="Symbol"/>
              </a:rPr>
              <a:t>memotong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kurva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pada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</a:t>
            </a:r>
            <a:r>
              <a:rPr lang="en-US" sz="2000" dirty="0" err="1"/>
              <a:t>itik</a:t>
            </a:r>
            <a:r>
              <a:rPr lang="en-US" sz="2000" dirty="0"/>
              <a:t>  -R</a:t>
            </a:r>
          </a:p>
          <a:p>
            <a:pPr marL="457200" indent="-457200"/>
            <a:r>
              <a:rPr lang="en-US" sz="2000" dirty="0"/>
              <a:t>3.     </a:t>
            </a:r>
            <a:r>
              <a:rPr lang="en-US" sz="2000" dirty="0" err="1"/>
              <a:t>Pencerminan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-R </a:t>
            </a:r>
            <a:r>
              <a:rPr lang="en-US" sz="2000" dirty="0" err="1"/>
              <a:t>terhadap</a:t>
            </a:r>
            <a:endParaRPr lang="en-US" sz="2000" dirty="0"/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sumbu</a:t>
            </a:r>
            <a:r>
              <a:rPr lang="en-US" sz="2000" dirty="0"/>
              <a:t>-x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R</a:t>
            </a:r>
          </a:p>
          <a:p>
            <a:pPr marL="457200" indent="-457200">
              <a:buAutoNum type="arabicPeriod" startAt="4"/>
            </a:pPr>
            <a:r>
              <a:rPr lang="en-US" sz="2000" dirty="0" err="1"/>
              <a:t>Titik</a:t>
            </a:r>
            <a:r>
              <a:rPr lang="en-US" sz="2000" dirty="0"/>
              <a:t> 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/>
            <a:r>
              <a:rPr lang="en-US" sz="2000" dirty="0"/>
              <a:t> </a:t>
            </a:r>
          </a:p>
          <a:p>
            <a:pPr marL="457200" indent="-457200"/>
            <a:r>
              <a:rPr lang="en-US" sz="2000" dirty="0" err="1"/>
              <a:t>Keterangan</a:t>
            </a:r>
            <a:r>
              <a:rPr lang="en-US" sz="2000" dirty="0"/>
              <a:t>:  </a:t>
            </a:r>
            <a:r>
              <a:rPr lang="en-US" sz="2000" dirty="0" err="1"/>
              <a:t>Jika</a:t>
            </a:r>
            <a:r>
              <a:rPr lang="en-US" sz="2000" dirty="0"/>
              <a:t> R =(x, y) </a:t>
            </a:r>
            <a:r>
              <a:rPr lang="en-US" sz="2000" dirty="0" err="1"/>
              <a:t>maka</a:t>
            </a:r>
            <a:r>
              <a:rPr lang="en-US" sz="2000" dirty="0"/>
              <a:t> –R </a:t>
            </a:r>
          </a:p>
          <a:p>
            <a:pPr marL="457200" indent="-457200"/>
            <a:r>
              <a:rPr lang="en-US" sz="2000" dirty="0"/>
              <a:t>		       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(x, -y)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1"/>
            <a:ext cx="4953000" cy="438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20" y="609601"/>
            <a:ext cx="89204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 P + Q = 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1600200"/>
            <a:ext cx="432711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7641" y="1521768"/>
            <a:ext cx="4015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   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</a:t>
            </a:r>
            <a:r>
              <a:rPr lang="en-US" sz="2400" i="1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+ </a:t>
            </a:r>
            <a:r>
              <a:rPr lang="en-US" sz="2400" i="1" dirty="0">
                <a:sym typeface="Symbol"/>
              </a:rPr>
              <a:t>c</a:t>
            </a:r>
            <a:endParaRPr lang="en-US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37641" y="2399184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0" y="3261360"/>
            <a:ext cx="38647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= x</a:t>
            </a:r>
            <a:r>
              <a:rPr lang="en-US" sz="2400" baseline="30000" dirty="0"/>
              <a:t>3</a:t>
            </a:r>
            <a:r>
              <a:rPr lang="en-US" sz="2400" dirty="0"/>
              <a:t> + ax + b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</a:t>
            </a:r>
          </a:p>
          <a:p>
            <a:r>
              <a:rPr lang="en-US" sz="2400" dirty="0">
                <a:sym typeface="Symbol"/>
              </a:rPr>
              <a:t>   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endParaRPr lang="en-US" sz="2400" baseline="-25000" dirty="0">
              <a:sym typeface="Symbol"/>
            </a:endParaRP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920" y="680721"/>
            <a:ext cx="9733280" cy="56756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Misalkan</a:t>
            </a:r>
            <a:r>
              <a:rPr lang="en-US" sz="2400" dirty="0">
                <a:latin typeface="Calibri" pitchFamily="34" charset="0"/>
              </a:rPr>
              <a:t> P(2, 4) </a:t>
            </a:r>
            <a:r>
              <a:rPr lang="en-US" sz="2400" dirty="0" err="1">
                <a:latin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</a:rPr>
              <a:t> Q(0, 2) </a:t>
            </a:r>
            <a:r>
              <a:rPr lang="en-US" sz="2400" dirty="0" err="1">
                <a:latin typeface="Calibri" pitchFamily="34" charset="0"/>
              </a:rPr>
              <a:t>dua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Penjumlahan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: P + Q = R. </a:t>
            </a:r>
            <a:r>
              <a:rPr lang="en-US" sz="2400" dirty="0" err="1">
                <a:latin typeface="Calibri" pitchFamily="34" charset="0"/>
              </a:rPr>
              <a:t>Tentukan</a:t>
            </a:r>
            <a:r>
              <a:rPr lang="en-US" sz="2400" dirty="0">
                <a:latin typeface="Calibri" pitchFamily="34" charset="0"/>
              </a:rPr>
              <a:t> R!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 	  </a:t>
            </a:r>
            <a:r>
              <a:rPr lang="en-US" sz="2400" dirty="0" err="1">
                <a:latin typeface="Calibri" pitchFamily="34" charset="0"/>
              </a:rPr>
              <a:t>Langkah-langkah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menghitung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R: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Gradien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garis</a:t>
            </a:r>
            <a:r>
              <a:rPr lang="en-US" sz="2400" dirty="0">
                <a:latin typeface="Calibri" pitchFamily="34" charset="0"/>
              </a:rPr>
              <a:t> g: </a:t>
            </a:r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=(4 – 2)/(2 – 0) = 1</a:t>
            </a:r>
          </a:p>
          <a:p>
            <a:pPr marL="738188" indent="-273050"/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  <a:r>
              <a:rPr lang="en-US" sz="2400" dirty="0">
                <a:latin typeface="Calibri" pitchFamily="34" charset="0"/>
              </a:rPr>
              <a:t>= 1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2  – 0 = –1   	</a:t>
            </a:r>
          </a:p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  <a:r>
              <a:rPr lang="en-US" sz="2400" dirty="0">
                <a:latin typeface="Calibri" pitchFamily="34" charset="0"/>
              </a:rPr>
              <a:t>= 1(2 – (-1)) – 4 = –1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R(-1, -1) 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Periksa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apakah</a:t>
            </a:r>
            <a:r>
              <a:rPr lang="en-US" sz="2400" dirty="0">
                <a:latin typeface="Calibri" pitchFamily="34" charset="0"/>
              </a:rPr>
              <a:t> R(-1, -1) </a:t>
            </a:r>
            <a:r>
              <a:rPr lang="en-US" sz="2400" dirty="0" err="1">
                <a:latin typeface="Calibri" pitchFamily="34" charset="0"/>
              </a:rPr>
              <a:t>sebuah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eliptik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</a:rPr>
              <a:t>   		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  </a:t>
            </a:r>
            <a:r>
              <a:rPr lang="en-US" sz="2400" dirty="0">
                <a:latin typeface="Calibri" pitchFamily="34" charset="0"/>
                <a:sym typeface="Symbol"/>
              </a:rPr>
              <a:t>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2</a:t>
            </a:r>
            <a:r>
              <a:rPr lang="en-US" sz="2400" dirty="0">
                <a:latin typeface="Calibri" pitchFamily="34" charset="0"/>
                <a:sym typeface="Symbol"/>
              </a:rPr>
              <a:t> =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3 </a:t>
            </a:r>
            <a:r>
              <a:rPr lang="en-US" sz="2400" dirty="0">
                <a:latin typeface="Calibri" pitchFamily="34" charset="0"/>
                <a:sym typeface="Symbol"/>
              </a:rPr>
              <a:t>+ 2(-1) + 4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-1 – 2 + 4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1   (</a:t>
            </a:r>
            <a:r>
              <a:rPr lang="en-US" sz="2400" dirty="0" err="1">
                <a:latin typeface="Calibri" pitchFamily="34" charset="0"/>
                <a:sym typeface="Symbol"/>
              </a:rPr>
              <a:t>terbukti</a:t>
            </a:r>
            <a:r>
              <a:rPr lang="en-US" sz="2400" dirty="0">
                <a:latin typeface="Calibri" pitchFamily="34" charset="0"/>
                <a:sym typeface="Symbol"/>
              </a:rPr>
              <a:t> R(-1,-1) </a:t>
            </a:r>
            <a:r>
              <a:rPr lang="en-US" sz="2400" dirty="0" err="1">
                <a:latin typeface="Calibri" pitchFamily="34" charset="0"/>
                <a:sym typeface="Symbol"/>
              </a:rPr>
              <a:t>titik</a:t>
            </a:r>
            <a:r>
              <a:rPr lang="en-US" sz="2400" dirty="0">
                <a:latin typeface="Calibri" pitchFamily="34" charset="0"/>
                <a:sym typeface="Symbol"/>
              </a:rPr>
              <a:t> yang </a:t>
            </a:r>
            <a:r>
              <a:rPr lang="en-US" sz="2400" dirty="0" err="1">
                <a:latin typeface="Calibri" pitchFamily="34" charset="0"/>
                <a:sym typeface="Symbol"/>
              </a:rPr>
              <a:t>terletak</a:t>
            </a:r>
            <a:r>
              <a:rPr lang="en-US" sz="2400" dirty="0">
                <a:latin typeface="Calibri" pitchFamily="34" charset="0"/>
                <a:sym typeface="Symbol"/>
              </a:rPr>
              <a:t> pada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	         </a:t>
            </a:r>
            <a:r>
              <a:rPr lang="en-US" sz="2400" dirty="0" err="1">
                <a:latin typeface="Calibri" pitchFamily="34" charset="0"/>
                <a:sym typeface="Symbol"/>
              </a:rPr>
              <a:t>kurva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sym typeface="Symbol"/>
              </a:rPr>
              <a:t>)</a:t>
            </a:r>
            <a:r>
              <a:rPr lang="en-US" sz="2400" dirty="0">
                <a:latin typeface="Calibri" pitchFamily="34" charset="0"/>
              </a:rPr>
              <a:t>	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685801"/>
            <a:ext cx="9083040" cy="54403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lain: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4" descr="ec2_1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0737" y="863600"/>
            <a:ext cx="5436659" cy="4744720"/>
          </a:xfrm>
          <a:prstGeom prst="rect">
            <a:avLst/>
          </a:prstGeom>
          <a:solidFill>
            <a:schemeClr val="tx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124200" y="57150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1281" y="1610362"/>
            <a:ext cx="4549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=(-1.86-0.836)/(-2.35-(-0.1))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 -2.696 / -2.25 = 1.198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46200" y="2948943"/>
            <a:ext cx="38760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</a:p>
          <a:p>
            <a:r>
              <a:rPr lang="en-US" sz="2400" baseline="-25000" dirty="0">
                <a:latin typeface="Calibri" pitchFamily="34" charset="0"/>
                <a:sym typeface="Symbol"/>
              </a:rPr>
              <a:t>     </a:t>
            </a:r>
            <a:r>
              <a:rPr lang="en-US" sz="2400" dirty="0">
                <a:latin typeface="Calibri" pitchFamily="34" charset="0"/>
              </a:rPr>
              <a:t>= (1.198)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(-2.35) – (-0.1)</a:t>
            </a:r>
          </a:p>
          <a:p>
            <a:r>
              <a:rPr lang="en-US" sz="2400" dirty="0">
                <a:latin typeface="Calibri" pitchFamily="34" charset="0"/>
              </a:rPr>
              <a:t>    = 3.89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996055" y="4287524"/>
            <a:ext cx="46269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1.198(-2.35 – 3.89) – (-1.86)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–5.62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E50CE9-8A2F-1DD9-2350-392F8062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996362-A2E2-AEBD-766D-A5E6DC8C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0969D8-7E2E-D0EA-399D-73AE090E81A8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2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186AC-72FF-BEF0-628A-D765EDC03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087" y="946946"/>
            <a:ext cx="10761418" cy="562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5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609601"/>
            <a:ext cx="10088880" cy="5135563"/>
          </a:xfrm>
        </p:spPr>
        <p:txBody>
          <a:bodyPr/>
          <a:lstStyle/>
          <a:p>
            <a:pPr>
              <a:buNone/>
            </a:pPr>
            <a:r>
              <a:rPr lang="en-US" dirty="0"/>
              <a:t>(b) P + (-P) = O,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sini</a:t>
            </a:r>
            <a:r>
              <a:rPr lang="en-US" dirty="0"/>
              <a:t>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4419600" cy="413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83361" y="1447800"/>
            <a:ext cx="370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P’= -P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invers</a:t>
            </a:r>
            <a:r>
              <a:rPr lang="en-US" sz="2400" dirty="0"/>
              <a:t>:</a:t>
            </a:r>
          </a:p>
          <a:p>
            <a:r>
              <a:rPr lang="en-US" sz="2400" dirty="0"/>
              <a:t>   P + P’ = P + (-P) = O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83361" y="2750729"/>
            <a:ext cx="3188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</a:t>
            </a:r>
          </a:p>
          <a:p>
            <a:r>
              <a:rPr lang="en-US" sz="2400" dirty="0"/>
              <a:t>   P + O = O + P =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7150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169243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Penggandaan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doubling</a:t>
            </a:r>
            <a:r>
              <a:rPr lang="en-US" sz="2400" dirty="0"/>
              <a:t>):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 err="1"/>
              <a:t>tangen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P(x, y)</a:t>
            </a:r>
          </a:p>
          <a:p>
            <a:endParaRPr lang="en-US" dirty="0"/>
          </a:p>
          <a:p>
            <a:r>
              <a:rPr lang="en-US" dirty="0"/>
              <a:t>P + P = 2P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2726" y="2209800"/>
            <a:ext cx="41052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4196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838201"/>
            <a:ext cx="10266680" cy="5287963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berpotongan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, P + P = 2P = 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1" y="5105400"/>
            <a:ext cx="2934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Cryptography,</a:t>
            </a:r>
          </a:p>
          <a:p>
            <a:r>
              <a:rPr lang="en-US" dirty="0">
                <a:solidFill>
                  <a:srgbClr val="FF0000"/>
                </a:solidFill>
              </a:rPr>
              <a:t> an Implementation Guide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1" y="1981201"/>
            <a:ext cx="44100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91236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dirty="0"/>
              <a:t>P + P = 2P = R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7120" y="1379309"/>
            <a:ext cx="429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tangen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9" y="2283521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53141" y="3122592"/>
            <a:ext cx="46410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54102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76400"/>
            <a:ext cx="40767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20" y="589281"/>
            <a:ext cx="10170160" cy="53641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698969" y="718105"/>
            <a:ext cx="4225188" cy="4944272"/>
            <a:chOff x="480" y="1056"/>
            <a:chExt cx="2346" cy="2562"/>
          </a:xfrm>
        </p:grpSpPr>
        <p:pic>
          <p:nvPicPr>
            <p:cNvPr id="7" name="Picture 3" descr="ec2_1_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536"/>
              <a:ext cx="2346" cy="2082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81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 i="1"/>
                <a:t>P+P = 2P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679292" y="57912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/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7228F5C6-8062-4DEA-A1A4-34CAA41316CA}"/>
              </a:ext>
            </a:extLst>
          </p:cNvPr>
          <p:cNvSpPr/>
          <p:nvPr/>
        </p:nvSpPr>
        <p:spPr>
          <a:xfrm>
            <a:off x="808839" y="3429000"/>
            <a:ext cx="27370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ym typeface="Symbol"/>
              </a:rPr>
              <a:t>Koordinat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Titik</a:t>
            </a:r>
            <a:r>
              <a:rPr lang="en-US" sz="2000" dirty="0">
                <a:sym typeface="Symbol"/>
              </a:rPr>
              <a:t> R: 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 = m</a:t>
            </a:r>
            <a:r>
              <a:rPr lang="en-US" sz="2000" baseline="30000" dirty="0">
                <a:sym typeface="Symbol"/>
              </a:rPr>
              <a:t>2 </a:t>
            </a:r>
            <a:r>
              <a:rPr lang="en-US" sz="2000" dirty="0">
                <a:sym typeface="Symbol"/>
              </a:rPr>
              <a:t>– 2x</a:t>
            </a:r>
            <a:r>
              <a:rPr lang="en-US" sz="2000" baseline="-25000" dirty="0">
                <a:sym typeface="Symbol"/>
              </a:rPr>
              <a:t>p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baseline="-25000" dirty="0">
                <a:sym typeface="Symbol"/>
              </a:rPr>
              <a:t> </a:t>
            </a:r>
            <a:r>
              <a:rPr lang="en-US" sz="2000" dirty="0">
                <a:sym typeface="Symbol"/>
              </a:rPr>
              <a:t>= m(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>
                <a:sym typeface="Symbol"/>
              </a:rPr>
              <a:t> –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) –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0850"/>
          </a:xfrm>
        </p:spPr>
        <p:txBody>
          <a:bodyPr>
            <a:normAutofit/>
          </a:bodyPr>
          <a:lstStyle/>
          <a:p>
            <a:r>
              <a:rPr lang="en-US" b="1" dirty="0" err="1"/>
              <a:t>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5975"/>
            <a:ext cx="10957561" cy="47503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Sebagian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kunci-publik</a:t>
            </a:r>
            <a:r>
              <a:rPr lang="en-US" sz="2600" dirty="0">
                <a:ea typeface="ＭＳ Ｐゴシック" pitchFamily="-107" charset="-128"/>
              </a:rPr>
              <a:t> (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RSA, </a:t>
            </a:r>
            <a:r>
              <a:rPr lang="en-US" sz="2600" dirty="0" err="1">
                <a:ea typeface="ＭＳ Ｐゴシック" pitchFamily="-107" charset="-128"/>
              </a:rPr>
              <a:t>ElGamal</a:t>
            </a:r>
            <a:r>
              <a:rPr lang="en-US" sz="2600" dirty="0">
                <a:ea typeface="ＭＳ Ｐゴシック" pitchFamily="-107" charset="-128"/>
              </a:rPr>
              <a:t>, Diffie-Hellman)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bilangan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bulat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sangat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komputasinya</a:t>
            </a:r>
            <a:r>
              <a:rPr lang="en-US" sz="2600" dirty="0">
                <a:ea typeface="ＭＳ Ｐゴシック" pitchFamily="-107" charset="-128"/>
              </a:rPr>
              <a:t>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Sistem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itu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memiliki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masalah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signifikan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menyimpan</a:t>
            </a:r>
            <a:r>
              <a:rPr lang="en-US" sz="2600" dirty="0">
                <a:ea typeface="ＭＳ Ｐゴシック" pitchFamily="-107" charset="-128"/>
              </a:rPr>
              <a:t>, </a:t>
            </a:r>
            <a:r>
              <a:rPr lang="en-US" sz="2600" dirty="0" err="1">
                <a:ea typeface="ＭＳ Ｐゴシック" pitchFamily="-107" charset="-128"/>
              </a:rPr>
              <a:t>memproses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dan </a:t>
            </a:r>
            <a:r>
              <a:rPr lang="en-US" sz="2600" dirty="0" err="1">
                <a:ea typeface="ＭＳ Ｐゴシック" pitchFamily="-107" charset="-128"/>
              </a:rPr>
              <a:t>pesan</a:t>
            </a:r>
            <a:r>
              <a:rPr lang="en-US" sz="2600" dirty="0">
                <a:ea typeface="ＭＳ Ｐゴシック" pitchFamily="-107" charset="-128"/>
              </a:rPr>
              <a:t>, dan </a:t>
            </a:r>
            <a:r>
              <a:rPr lang="en-US" sz="2600" dirty="0" err="1">
                <a:ea typeface="ＭＳ Ｐゴシック" pitchFamily="-107" charset="-128"/>
              </a:rPr>
              <a:t>membutuhkan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waktu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yang lama.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Sebagai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alternatif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adalah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melakukan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berbasis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(</a:t>
            </a:r>
            <a:r>
              <a:rPr lang="en-US" sz="2600" i="1" dirty="0">
                <a:ea typeface="ＭＳ Ｐゴシック" pitchFamily="-107" charset="-128"/>
              </a:rPr>
              <a:t>elliptic curve</a:t>
            </a:r>
            <a:r>
              <a:rPr lang="en-US" sz="2600" dirty="0">
                <a:ea typeface="ＭＳ Ｐゴシック" pitchFamily="-107" charset="-128"/>
              </a:rPr>
              <a:t>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dinamakan</a:t>
            </a:r>
            <a:r>
              <a:rPr lang="en-US" sz="2600" i="1" dirty="0">
                <a:ea typeface="ＭＳ Ｐゴシック" pitchFamily="-107" charset="-128"/>
              </a:rPr>
              <a:t> Elliptic Curve Cryptography</a:t>
            </a:r>
            <a:r>
              <a:rPr lang="en-US" sz="2600" dirty="0">
                <a:ea typeface="ＭＳ Ｐゴシック" pitchFamily="-107" charset="-128"/>
              </a:rPr>
              <a:t> (ECC).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menawarkan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keamanan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algoritma-algoritma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tersebut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namun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ukuran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lebih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kecil</a:t>
            </a:r>
            <a:r>
              <a:rPr lang="en-US" sz="2600" dirty="0">
                <a:ea typeface="ＭＳ Ｐゴシック" pitchFamily="-107" charset="-128"/>
              </a:rPr>
              <a:t>. 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2199" y="5954137"/>
            <a:ext cx="535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: William Stallings, 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Cryptography and Network Security</a:t>
            </a:r>
            <a:b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</a:b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Chapter 10, 5</a:t>
            </a:r>
            <a:r>
              <a:rPr lang="en-US" sz="1600" baseline="30000" dirty="0">
                <a:solidFill>
                  <a:srgbClr val="FF0000"/>
                </a:solidFill>
                <a:ea typeface="ＭＳ Ｐゴシック" pitchFamily="-107" charset="-128"/>
              </a:rPr>
              <a:t>th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 Edition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0D57-EE34-D5EF-FDA5-EF933CFC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5554" y="6356350"/>
            <a:ext cx="4114800" cy="365125"/>
          </a:xfrm>
        </p:spPr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Pelelaran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Pelelaran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iteration</a:t>
            </a:r>
            <a:r>
              <a:rPr lang="en-US" sz="2400" dirty="0"/>
              <a:t>): 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k – 1 kali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dirty="0" err="1"/>
              <a:t>P</a:t>
            </a:r>
            <a:r>
              <a:rPr lang="en-US" baseline="30000" dirty="0" err="1"/>
              <a:t>k</a:t>
            </a:r>
            <a:r>
              <a:rPr lang="en-US" dirty="0"/>
              <a:t> = </a:t>
            </a:r>
            <a:r>
              <a:rPr lang="en-US" dirty="0" err="1"/>
              <a:t>kP</a:t>
            </a:r>
            <a:r>
              <a:rPr lang="en-US" dirty="0"/>
              <a:t> = P + P + … + P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k = 2 </a:t>
            </a:r>
            <a:r>
              <a:rPr lang="en-US" dirty="0">
                <a:sym typeface="Wingdings" pitchFamily="2" charset="2"/>
              </a:rPr>
              <a:t> P</a:t>
            </a:r>
            <a:r>
              <a:rPr lang="en-US" baseline="30000" dirty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=2P = P + 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90800"/>
            <a:ext cx="40386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5626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81080" cy="1325563"/>
          </a:xfrm>
        </p:spPr>
        <p:txBody>
          <a:bodyPr>
            <a:normAutofit/>
          </a:bodyPr>
          <a:lstStyle/>
          <a:p>
            <a:r>
              <a:rPr lang="en-US" dirty="0" err="1"/>
              <a:t>Jelaslah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+&gt;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Karena:</a:t>
            </a:r>
          </a:p>
          <a:p>
            <a:r>
              <a:rPr lang="en-US" dirty="0" err="1"/>
              <a:t>Himpunan</a:t>
            </a:r>
            <a:r>
              <a:rPr lang="en-US" dirty="0"/>
              <a:t> G: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: +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Closure: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 + Q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Asosiatif</a:t>
            </a:r>
            <a:r>
              <a:rPr lang="en-US" dirty="0"/>
              <a:t>:  P + (Q + R) = (P + Q) + R</a:t>
            </a:r>
          </a:p>
          <a:p>
            <a:pPr>
              <a:buNone/>
            </a:pPr>
            <a:r>
              <a:rPr lang="en-US" dirty="0"/>
              <a:t>	3.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O:   P + O = O + P = P</a:t>
            </a:r>
          </a:p>
          <a:p>
            <a:pPr>
              <a:buNone/>
            </a:pPr>
            <a:r>
              <a:rPr lang="en-US" dirty="0"/>
              <a:t>	4. </a:t>
            </a:r>
            <a:r>
              <a:rPr lang="en-US" dirty="0" err="1"/>
              <a:t>Elemen</a:t>
            </a:r>
            <a:r>
              <a:rPr lang="en-US" dirty="0"/>
              <a:t> invers </a:t>
            </a:r>
            <a:r>
              <a:rPr lang="en-US" dirty="0" err="1"/>
              <a:t>adalah</a:t>
            </a:r>
            <a:r>
              <a:rPr lang="en-US" dirty="0"/>
              <a:t> -P:  P + (-P) = O</a:t>
            </a:r>
          </a:p>
          <a:p>
            <a:pPr>
              <a:buNone/>
            </a:pPr>
            <a:r>
              <a:rPr lang="en-US" dirty="0"/>
              <a:t>	5. </a:t>
            </a:r>
            <a:r>
              <a:rPr lang="en-US" dirty="0" err="1"/>
              <a:t>Komutatif</a:t>
            </a:r>
            <a:r>
              <a:rPr lang="en-US" dirty="0"/>
              <a:t>: P + Q = Q + P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Perkalian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47801"/>
            <a:ext cx="10256520" cy="5045074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</a:t>
            </a:r>
            <a:r>
              <a:rPr lang="en-US" sz="2400" dirty="0" err="1"/>
              <a:t>kP</a:t>
            </a:r>
            <a:r>
              <a:rPr lang="en-US" sz="2400" dirty="0"/>
              <a:t> = Q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Ket</a:t>
            </a:r>
            <a:r>
              <a:rPr lang="en-US" sz="2400" dirty="0"/>
              <a:t>: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,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perulangan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(P + Q = R)</a:t>
            </a:r>
          </a:p>
          <a:p>
            <a:pPr>
              <a:buNone/>
            </a:pPr>
            <a:r>
              <a:rPr lang="en-US" sz="2400" dirty="0"/>
              <a:t>	2. </a:t>
            </a: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(2P = R)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k = 3 </a:t>
            </a:r>
            <a:r>
              <a:rPr lang="en-US" sz="2400" dirty="0">
                <a:sym typeface="Wingdings" pitchFamily="2" charset="2"/>
              </a:rPr>
              <a:t> 3P = P + P + P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3P = 2P + P </a:t>
            </a:r>
          </a:p>
          <a:p>
            <a:pPr lvl="2">
              <a:buNone/>
            </a:pPr>
            <a:r>
              <a:rPr lang="en-US" sz="2400" dirty="0"/>
              <a:t>	   k = 23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</a:t>
            </a:r>
            <a:r>
              <a:rPr lang="en-US" sz="2400" dirty="0" err="1"/>
              <a:t>P</a:t>
            </a:r>
            <a:r>
              <a:rPr lang="en-US" sz="2400" dirty="0"/>
              <a:t> = 23P = 2(2(2(2P) + P) + P) +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>
            <a:normAutofit/>
          </a:bodyPr>
          <a:lstStyle/>
          <a:p>
            <a:r>
              <a:rPr lang="en-US" i="1" dirty="0">
                <a:latin typeface="+mn-lt"/>
              </a:rPr>
              <a:t>Elliptic Curve Discrete Logarithm Problem</a:t>
            </a:r>
            <a:r>
              <a:rPr lang="en-US" dirty="0">
                <a:latin typeface="+mn-lt"/>
              </a:rPr>
              <a:t> (</a:t>
            </a:r>
            <a:r>
              <a:rPr lang="en-US" i="1" dirty="0">
                <a:latin typeface="+mn-lt"/>
              </a:rPr>
              <a:t>ECDLP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4512"/>
            <a:ext cx="10515600" cy="4724400"/>
          </a:xfrm>
        </p:spPr>
        <p:txBody>
          <a:bodyPr>
            <a:normAutofit/>
          </a:bodyPr>
          <a:lstStyle/>
          <a:p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kP</a:t>
            </a:r>
            <a:r>
              <a:rPr lang="en-US" sz="2400" dirty="0"/>
              <a:t> = Q </a:t>
            </a:r>
            <a:r>
              <a:rPr lang="en-US" sz="2400" dirty="0" err="1"/>
              <a:t>mudah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k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diketahaui</a:t>
            </a:r>
            <a:r>
              <a:rPr lang="en-US" sz="2400" dirty="0"/>
              <a:t> P dan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. </a:t>
            </a:r>
            <a:r>
              <a:rPr lang="en-US" sz="2400" dirty="0" err="1"/>
              <a:t>Inilah</a:t>
            </a:r>
            <a:r>
              <a:rPr lang="en-US" sz="2400" dirty="0"/>
              <a:t> ECDLP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ECC.</a:t>
            </a:r>
          </a:p>
          <a:p>
            <a:r>
              <a:rPr lang="en-US" sz="2400" dirty="0"/>
              <a:t>ECDLP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titik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kurva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eliptik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carilah</a:t>
            </a:r>
            <a:r>
              <a:rPr lang="en-US" sz="2400" dirty="0">
                <a:solidFill>
                  <a:srgbClr val="FF0000"/>
                </a:solidFill>
              </a:rPr>
              <a:t> integer </a:t>
            </a:r>
            <a:r>
              <a:rPr lang="en-US" sz="2400" i="1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kP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k, </a:t>
            </a:r>
            <a:r>
              <a:rPr lang="en-US" sz="2400" dirty="0" err="1"/>
              <a:t>jika</a:t>
            </a:r>
            <a:r>
              <a:rPr lang="en-US" sz="2400" dirty="0"/>
              <a:t>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r>
              <a:rPr lang="en-US" sz="2400" dirty="0"/>
              <a:t>.  Nilai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logaritma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Q </a:t>
            </a:r>
            <a:r>
              <a:rPr lang="en-US" sz="2400" dirty="0" err="1"/>
              <a:t>dengan</a:t>
            </a:r>
            <a:r>
              <a:rPr lang="en-US" sz="2400" dirty="0"/>
              <a:t> basis P.     </a:t>
            </a:r>
            <a:r>
              <a:rPr lang="en-US" sz="2400" dirty="0">
                <a:solidFill>
                  <a:srgbClr val="FF0000"/>
                </a:solidFill>
              </a:rPr>
              <a:t>*)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ECC,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P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1" y="6019800"/>
            <a:ext cx="843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Catatan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ingatlah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 ,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Q =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, k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logaritma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diskrit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Q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Galois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1547019"/>
            <a:ext cx="10942320" cy="4953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pembulatan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integer.</a:t>
            </a:r>
          </a:p>
          <a:p>
            <a:endParaRPr lang="en-US" dirty="0"/>
          </a:p>
          <a:p>
            <a:r>
              <a:rPr lang="en-US" dirty="0"/>
              <a:t>Agar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Galois Field, </a:t>
            </a:r>
            <a:r>
              <a:rPr lang="en-US" dirty="0" err="1"/>
              <a:t>yaitu</a:t>
            </a:r>
            <a:r>
              <a:rPr lang="en-US" dirty="0"/>
              <a:t> GF(p) </a:t>
            </a:r>
            <a:r>
              <a:rPr lang="en-US" dirty="0" err="1"/>
              <a:t>dan</a:t>
            </a:r>
            <a:r>
              <a:rPr lang="en-US" dirty="0"/>
              <a:t> GF(2</a:t>
            </a:r>
            <a:r>
              <a:rPr lang="en-US" baseline="30000" dirty="0"/>
              <a:t>m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/>
              <a:t>Rinaldi Munir/II4021 Kriptografi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GF(p)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1690688"/>
            <a:ext cx="9895840" cy="4525963"/>
          </a:xfrm>
        </p:spPr>
        <p:txBody>
          <a:bodyPr>
            <a:normAutofit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r>
              <a:rPr lang="en-US" dirty="0"/>
              <a:t>) 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dan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galois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{0, 1, 2, …, p – 1}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553721"/>
            <a:ext cx="10251440" cy="5440363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y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x</a:t>
            </a:r>
            <a:r>
              <a:rPr lang="en-US" baseline="30000" dirty="0"/>
              <a:t>3</a:t>
            </a:r>
            <a:r>
              <a:rPr lang="en-US" dirty="0"/>
              <a:t> + x + 6  (mod 11)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x dan y </a:t>
            </a:r>
            <a:r>
              <a:rPr lang="en-US" dirty="0" err="1"/>
              <a:t>didefinisikan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GF(11)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x = 0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6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1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 </a:t>
            </a:r>
            <a:r>
              <a:rPr lang="en-US" sz="2400" dirty="0">
                <a:sym typeface="Symbol"/>
              </a:rPr>
              <a:t>8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2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16  (mod 11)  5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7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P(2,4)  dan P’(2, 7)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3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36  (mod 11)  3 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5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6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P(3,5)  dan P’(3, 6)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7391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= 4, 5, …, 10,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73" y="1336040"/>
            <a:ext cx="37182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45713" y="1490008"/>
            <a:ext cx="43629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titik-titik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(2, 4), (2, 7), (3, 5), (3, 6), (5, 2),</a:t>
            </a:r>
          </a:p>
          <a:p>
            <a:r>
              <a:rPr lang="en-US" sz="2400" dirty="0"/>
              <a:t>(5, 9), (7, 2), (7, 9), (8, 3), (8, 8),</a:t>
            </a:r>
          </a:p>
          <a:p>
            <a:r>
              <a:rPr lang="en-US" sz="2400" dirty="0"/>
              <a:t>(10, 2), (10, 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713" y="3798332"/>
            <a:ext cx="4090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O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</a:p>
          <a:p>
            <a:r>
              <a:rPr lang="en-US" sz="2400" dirty="0"/>
              <a:t>infinity,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n = 13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1" y="5867401"/>
            <a:ext cx="281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6557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98040" y="538350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Sebaran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 </a:t>
            </a:r>
            <a:r>
              <a:rPr lang="en-US" sz="2400" dirty="0" err="1"/>
              <a:t>pada</a:t>
            </a:r>
            <a:r>
              <a:rPr lang="en-US" sz="2400" dirty="0"/>
              <a:t> GF(11)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457201"/>
            <a:ext cx="10500360" cy="56689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lain: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 </a:t>
            </a:r>
            <a:r>
              <a:rPr lang="en-US" sz="2400" i="1" dirty="0"/>
              <a:t>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+ 1 (</a:t>
            </a:r>
            <a:r>
              <a:rPr lang="en-US" sz="2400" b="1" dirty="0"/>
              <a:t>mod</a:t>
            </a:r>
            <a:r>
              <a:rPr lang="en-US" sz="2400" dirty="0"/>
              <a:t> 23)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{(0, 1), (0, 22), (1, 7), (1, 16), (3, 10), (3, 13), (5, 4), (5, 19) , (6, 4),  (6, 19), (7,  11), (7, 12), (9, 7), (9, 16), (11, 3), (11, 20), (12, 4), (12,   19), (13, 7), (13, 16), (17, 3), (17, 20), (18, 3), (18, 20), (19, 5), (19, 18)}.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52801" y="2391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61" y="2135823"/>
            <a:ext cx="6875152" cy="42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3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44879"/>
            <a:ext cx="10439400" cy="5506721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ECC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kriptografi</a:t>
            </a:r>
            <a:r>
              <a:rPr lang="en-US" sz="3100" dirty="0"/>
              <a:t> </a:t>
            </a:r>
            <a:r>
              <a:rPr lang="en-US" sz="3100" dirty="0" err="1"/>
              <a:t>kunci-publik</a:t>
            </a:r>
            <a:r>
              <a:rPr lang="en-US" sz="3100" dirty="0"/>
              <a:t> yang </a:t>
            </a:r>
            <a:r>
              <a:rPr lang="en-US" sz="3100" dirty="0" err="1"/>
              <a:t>relatif</a:t>
            </a:r>
            <a:r>
              <a:rPr lang="en-US" sz="3100" dirty="0"/>
              <a:t>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baru</a:t>
            </a:r>
            <a:r>
              <a:rPr lang="en-US" sz="3100" dirty="0"/>
              <a:t> </a:t>
            </a:r>
            <a:r>
              <a:rPr lang="en-US" sz="3100" dirty="0" err="1"/>
              <a:t>usianya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Dikembangkan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Neal </a:t>
            </a:r>
            <a:r>
              <a:rPr lang="en-US" sz="3100" dirty="0" err="1"/>
              <a:t>Koblitz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Victor S. Miller </a:t>
            </a:r>
            <a:r>
              <a:rPr lang="en-US" sz="3100" dirty="0" err="1"/>
              <a:t>tahun</a:t>
            </a:r>
            <a:r>
              <a:rPr lang="en-US" sz="3100" dirty="0"/>
              <a:t> 1985.</a:t>
            </a:r>
          </a:p>
          <a:p>
            <a:endParaRPr lang="en-US" sz="3100" dirty="0"/>
          </a:p>
          <a:p>
            <a:r>
              <a:rPr lang="en-US" sz="3100" dirty="0" err="1"/>
              <a:t>Klaim</a:t>
            </a:r>
            <a:r>
              <a:rPr lang="en-US" sz="3100" dirty="0"/>
              <a:t>: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 </a:t>
            </a:r>
            <a:r>
              <a:rPr lang="en-US" sz="3100" dirty="0" err="1"/>
              <a:t>daripada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RSA, </a:t>
            </a:r>
            <a:r>
              <a:rPr lang="en-US" sz="3100" dirty="0" err="1"/>
              <a:t>namun</a:t>
            </a:r>
            <a:r>
              <a:rPr lang="en-US" sz="3100" dirty="0"/>
              <a:t> </a:t>
            </a:r>
            <a:r>
              <a:rPr lang="en-US" sz="3100" dirty="0" err="1"/>
              <a:t>memiliki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Contoh</a:t>
            </a:r>
            <a:r>
              <a:rPr lang="en-US" sz="3100" dirty="0"/>
              <a:t>: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sepanjang</a:t>
            </a:r>
            <a:r>
              <a:rPr lang="en-US" sz="3100" dirty="0"/>
              <a:t> 160-bit </a:t>
            </a:r>
            <a:r>
              <a:rPr lang="en-US" sz="3100" dirty="0" err="1"/>
              <a:t>menyediakan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1024-bit </a:t>
            </a:r>
            <a:r>
              <a:rPr lang="en-US" sz="3100" dirty="0" err="1"/>
              <a:t>kunci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Keuntungan</a:t>
            </a:r>
            <a:r>
              <a:rPr lang="en-US" sz="3100" dirty="0"/>
              <a:t>: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, </a:t>
            </a:r>
            <a:r>
              <a:rPr lang="en-US" sz="3100" dirty="0" err="1"/>
              <a:t>membutuhkan</a:t>
            </a:r>
            <a:r>
              <a:rPr lang="en-US" sz="3100" dirty="0"/>
              <a:t> </a:t>
            </a:r>
            <a:r>
              <a:rPr lang="en-US" sz="3100" dirty="0" err="1"/>
              <a:t>memori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komputasi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sedikit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Cocok</a:t>
            </a:r>
            <a:r>
              <a:rPr lang="en-US" sz="3100" dirty="0"/>
              <a:t>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piranti</a:t>
            </a:r>
            <a:r>
              <a:rPr lang="en-US" sz="3100" dirty="0"/>
              <a:t> </a:t>
            </a:r>
            <a:r>
              <a:rPr lang="en-US" sz="3100" dirty="0" err="1"/>
              <a:t>nirkabel</a:t>
            </a:r>
            <a:r>
              <a:rPr lang="en-US" sz="3100" dirty="0"/>
              <a:t>, </a:t>
            </a:r>
            <a:r>
              <a:rPr lang="en-US" sz="3100" dirty="0" err="1"/>
              <a:t>dimana</a:t>
            </a:r>
            <a:r>
              <a:rPr lang="en-US" sz="3100" dirty="0"/>
              <a:t> </a:t>
            </a:r>
            <a:r>
              <a:rPr lang="en-US" sz="3100" dirty="0" err="1"/>
              <a:t>prosesor</a:t>
            </a:r>
            <a:r>
              <a:rPr lang="en-US" sz="3100" dirty="0"/>
              <a:t>, </a:t>
            </a:r>
            <a:r>
              <a:rPr lang="en-US" sz="3100" dirty="0" err="1"/>
              <a:t>memori</a:t>
            </a:r>
            <a:r>
              <a:rPr lang="en-US" sz="3100" dirty="0"/>
              <a:t>, </a:t>
            </a:r>
            <a:r>
              <a:rPr lang="en-US" sz="3100" dirty="0" err="1"/>
              <a:t>umur</a:t>
            </a:r>
            <a:r>
              <a:rPr lang="en-US" sz="3100" dirty="0"/>
              <a:t> </a:t>
            </a:r>
            <a:r>
              <a:rPr lang="en-US" sz="3100" dirty="0" err="1"/>
              <a:t>batere</a:t>
            </a:r>
            <a:r>
              <a:rPr lang="en-US" sz="3100" dirty="0"/>
              <a:t> </a:t>
            </a:r>
            <a:r>
              <a:rPr lang="en-US" sz="3100" dirty="0" err="1"/>
              <a:t>terbatas</a:t>
            </a:r>
            <a:r>
              <a:rPr lang="en-US" sz="31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609601"/>
            <a:ext cx="9997440" cy="574674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dan Q(</a:t>
            </a:r>
            <a:r>
              <a:rPr lang="en-US" sz="2400" dirty="0" err="1"/>
              <a:t>x</a:t>
            </a:r>
            <a:r>
              <a:rPr lang="en-US" sz="2400" baseline="-25000" dirty="0" err="1"/>
              <a:t>q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q</a:t>
            </a:r>
            <a:r>
              <a:rPr lang="en-US" sz="2400" dirty="0"/>
              <a:t>).  </a:t>
            </a:r>
          </a:p>
          <a:p>
            <a:pPr>
              <a:buNone/>
            </a:pPr>
            <a:r>
              <a:rPr lang="en-US" sz="2400" dirty="0" err="1"/>
              <a:t>Penjumlahan</a:t>
            </a:r>
            <a:r>
              <a:rPr lang="en-US" sz="2400" dirty="0"/>
              <a:t>: P + Q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ym typeface="Symbol"/>
              </a:rPr>
              <a:t> m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gradien</a:t>
            </a:r>
            <a:r>
              <a:rPr lang="en-US" sz="2400" dirty="0">
                <a:sym typeface="Symbol"/>
              </a:rPr>
              <a:t>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609601"/>
            <a:ext cx="10610166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dirty="0" err="1"/>
              <a:t>Misalkan</a:t>
            </a:r>
            <a:r>
              <a:rPr lang="en-US" dirty="0"/>
              <a:t> P(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).  </a:t>
            </a:r>
          </a:p>
          <a:p>
            <a:pPr>
              <a:buNone/>
            </a:pPr>
            <a:r>
              <a:rPr lang="en-US" dirty="0" err="1"/>
              <a:t>Pengurangan</a:t>
            </a:r>
            <a:r>
              <a:rPr lang="en-US" dirty="0"/>
              <a:t>: P – Q  = P + (-Q),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–Q(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-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 (mod p)).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520" y="609601"/>
            <a:ext cx="8971280" cy="61118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Penggandaan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 0</a:t>
            </a:r>
            <a:r>
              <a:rPr lang="en-US" sz="2400" dirty="0"/>
              <a:t>.  </a:t>
            </a:r>
          </a:p>
          <a:p>
            <a:pPr>
              <a:buNone/>
            </a:pP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2P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 </a:t>
            </a:r>
            <a:r>
              <a:rPr lang="en-US" sz="2400" dirty="0">
                <a:sym typeface="Symbol"/>
              </a:rPr>
              <a:t>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m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1"/>
            <a:ext cx="9997440" cy="576579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P(2, 4) dan Q(5, 9) </a:t>
            </a:r>
            <a:r>
              <a:rPr lang="en-US" sz="2400" dirty="0" err="1"/>
              <a:t>adalah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(mod 11). </a:t>
            </a:r>
            <a:r>
              <a:rPr lang="en-US" sz="2400" dirty="0" err="1"/>
              <a:t>Tentukan</a:t>
            </a:r>
            <a:r>
              <a:rPr lang="en-US" sz="2400" dirty="0"/>
              <a:t> P  + Q </a:t>
            </a:r>
            <a:r>
              <a:rPr lang="en-US" sz="2400" dirty="0" err="1"/>
              <a:t>dan</a:t>
            </a:r>
            <a:r>
              <a:rPr lang="en-US" sz="2400" dirty="0"/>
              <a:t> 2P.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u="sng" dirty="0"/>
              <a:t>Jawab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    (a) </a:t>
            </a:r>
            <a:r>
              <a:rPr lang="en-US" sz="2400" dirty="0">
                <a:solidFill>
                  <a:srgbClr val="FF0000"/>
                </a:solidFill>
              </a:rPr>
              <a:t>P + Q = R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  m </a:t>
            </a:r>
            <a:r>
              <a:rPr lang="en-US" dirty="0">
                <a:sym typeface="Symbol" panose="05050102010706020507" pitchFamily="18" charset="2"/>
              </a:rPr>
              <a:t> </a:t>
            </a:r>
            <a:r>
              <a:rPr lang="en-US" dirty="0">
                <a:sym typeface="Symbol"/>
              </a:rPr>
              <a:t>  (9 – 4)/(5 – 2) (mod 11) =  5/3  (mod 11) = 5  3</a:t>
            </a:r>
            <a:r>
              <a:rPr lang="en-US" baseline="30000" dirty="0">
                <a:sym typeface="Symbol"/>
              </a:rPr>
              <a:t>–1 </a:t>
            </a:r>
            <a:r>
              <a:rPr lang="en-US" dirty="0">
                <a:sym typeface="Symbol"/>
              </a:rPr>
              <a:t>  (mod 11)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			                      = 5  4 (mod 11)  9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P + Q = R, </a:t>
            </a: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81 – 2 – 5 mod 11  8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11)</a:t>
            </a:r>
            <a:r>
              <a:rPr lang="en-US" sz="2400" dirty="0">
                <a:sym typeface="Symbol" panose="05050102010706020507" pitchFamily="18" charset="2"/>
              </a:rPr>
              <a:t>  </a:t>
            </a:r>
            <a:r>
              <a:rPr lang="en-US" sz="2400" dirty="0"/>
              <a:t> 9(2 – 8) – 4 mod 11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-58 (mod 11) </a:t>
            </a:r>
          </a:p>
          <a:p>
            <a:pPr>
              <a:buNone/>
            </a:pPr>
            <a:r>
              <a:rPr lang="en-US" sz="2400" dirty="0"/>
              <a:t>							                </a:t>
            </a:r>
            <a:r>
              <a:rPr lang="en-US" sz="2400" dirty="0">
                <a:sym typeface="Symbol"/>
              </a:rPr>
              <a:t> 8 (mod 11)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Jadi</a:t>
            </a:r>
            <a:r>
              <a:rPr lang="en-US" sz="2400" dirty="0"/>
              <a:t>,  R(8, 8)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762001"/>
            <a:ext cx="9133840" cy="58623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(b) </a:t>
            </a:r>
            <a:r>
              <a:rPr lang="en-US" sz="2400" dirty="0">
                <a:solidFill>
                  <a:srgbClr val="FF0000"/>
                </a:solidFill>
              </a:rPr>
              <a:t>2P = R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i="1" dirty="0">
                <a:sym typeface="Symbol"/>
              </a:rPr>
              <a:t> 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( 3(2)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+ 1)/ 8)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13/8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8</a:t>
            </a:r>
            <a:r>
              <a:rPr lang="en-US" sz="2400" baseline="30000" dirty="0">
                <a:sym typeface="Symbol"/>
              </a:rPr>
              <a:t>–1 </a:t>
            </a:r>
            <a:r>
              <a:rPr lang="en-US" sz="2400" dirty="0">
                <a:sym typeface="Symbol"/>
              </a:rPr>
              <a:t>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7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78 mod 11  3 (mod 11)</a:t>
            </a:r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R: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3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  2  (mod 11)  5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m</a:t>
            </a:r>
            <a:r>
              <a:rPr lang="en-US" sz="2400" dirty="0">
                <a:sym typeface="Symbol"/>
              </a:rPr>
              <a:t>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3(2 – 5) – 4 (mod 11) </a:t>
            </a:r>
          </a:p>
          <a:p>
            <a:pPr>
              <a:buNone/>
            </a:pPr>
            <a:r>
              <a:rPr lang="en-US" sz="2400" dirty="0"/>
              <a:t>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-13  (mod 11) </a:t>
            </a:r>
            <a:r>
              <a:rPr lang="en-US" sz="2400" dirty="0">
                <a:sym typeface="Symbol"/>
              </a:rPr>
              <a:t> 9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dirty="0" err="1">
                <a:sym typeface="Symbol"/>
              </a:rPr>
              <a:t>Jadi</a:t>
            </a:r>
            <a:r>
              <a:rPr lang="en-US" sz="2400" dirty="0">
                <a:sym typeface="Symbol"/>
              </a:rPr>
              <a:t>, R(5, 9)</a:t>
            </a:r>
            <a:r>
              <a:rPr lang="en-US" sz="2400" dirty="0"/>
              <a:t>						         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/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03EEDC-3AB8-6861-0672-94CEF8BD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E1E28-9737-FCC7-3F58-38A2D1E7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06FE0-24B1-215B-95BF-8BFC30367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952500"/>
            <a:ext cx="11134725" cy="4953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3C53BA-5F55-96B9-6B08-C4BA04318624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3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64919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457201"/>
            <a:ext cx="10347960" cy="5668963"/>
          </a:xfrm>
        </p:spPr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k = 2, 3, …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43001"/>
            <a:ext cx="1676400" cy="51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105401" y="1981201"/>
            <a:ext cx="5608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P,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endParaRPr lang="en-US" sz="2400" dirty="0"/>
          </a:p>
          <a:p>
            <a:r>
              <a:rPr lang="en-US" sz="2400" dirty="0"/>
              <a:t>     Q = </a:t>
            </a:r>
            <a:r>
              <a:rPr lang="en-US" sz="2400" dirty="0" err="1"/>
              <a:t>kP</a:t>
            </a:r>
            <a:r>
              <a:rPr lang="en-US" sz="24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1" y="3505200"/>
            <a:ext cx="5431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P dan Q,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sangat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sukar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menghitung</a:t>
            </a:r>
            <a:r>
              <a:rPr lang="en-US" sz="2400" dirty="0">
                <a:solidFill>
                  <a:srgbClr val="FF0000"/>
                </a:solidFill>
              </a:rPr>
              <a:t> k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Q = </a:t>
            </a:r>
            <a:r>
              <a:rPr lang="en-US" sz="2400" dirty="0" err="1">
                <a:solidFill>
                  <a:srgbClr val="FF0000"/>
                </a:solidFill>
              </a:rPr>
              <a:t>kP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           </a:t>
            </a:r>
            <a:r>
              <a:rPr lang="en-US" sz="2400" dirty="0"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    ECDLP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29"/>
            <a:ext cx="10515600" cy="1325563"/>
          </a:xfrm>
        </p:spPr>
        <p:txBody>
          <a:bodyPr/>
          <a:lstStyle/>
          <a:p>
            <a:r>
              <a:rPr lang="en-US" dirty="0"/>
              <a:t>Elliptic Curve Cryptography (ECC) </a:t>
            </a:r>
            <a:r>
              <a:rPr lang="en-US" baseline="30000" dirty="0"/>
              <a:t>*)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371601"/>
            <a:ext cx="10109200" cy="47545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ECC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,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RSA, Rabin, </a:t>
            </a:r>
            <a:r>
              <a:rPr lang="en-US" sz="2400" dirty="0" err="1"/>
              <a:t>ElGamal</a:t>
            </a:r>
            <a:r>
              <a:rPr lang="en-US" sz="2400" dirty="0"/>
              <a:t>, D-H,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privat</a:t>
            </a:r>
            <a:endParaRPr lang="en-US" sz="2400" b="1" dirty="0"/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enkripsi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verifikasi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privat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endParaRPr lang="en-US" sz="2000" dirty="0"/>
          </a:p>
          <a:p>
            <a:pPr marL="341313" indent="-341313"/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 lain:</a:t>
            </a:r>
          </a:p>
          <a:p>
            <a:pPr marL="341313" indent="-341313">
              <a:buNone/>
            </a:pPr>
            <a:r>
              <a:rPr lang="en-US" sz="2400" dirty="0"/>
              <a:t>	1. Elliptic Curve </a:t>
            </a:r>
            <a:r>
              <a:rPr lang="en-US" sz="2400" dirty="0" err="1"/>
              <a:t>Elgamal</a:t>
            </a:r>
            <a:r>
              <a:rPr lang="en-US" sz="2400" dirty="0"/>
              <a:t> (ECEG)</a:t>
            </a:r>
          </a:p>
          <a:p>
            <a:pPr marL="341313" indent="-341313">
              <a:buNone/>
            </a:pPr>
            <a:r>
              <a:rPr lang="en-US" sz="2400" dirty="0"/>
              <a:t>	2. Elliptic Curve Digital Signature (ECDSA)</a:t>
            </a:r>
          </a:p>
          <a:p>
            <a:pPr marL="341313" indent="-341313">
              <a:buNone/>
            </a:pPr>
            <a:r>
              <a:rPr lang="en-US" sz="2400" dirty="0"/>
              <a:t>	3. Elliptic Curve Diffie-Hellman (ECDH)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8699" y="5954137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Penggunaan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Kriptografi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981201"/>
            <a:ext cx="10617200" cy="4144963"/>
          </a:xfrm>
        </p:spPr>
        <p:txBody>
          <a:bodyPr>
            <a:normAutofit/>
          </a:bodyPr>
          <a:lstStyle/>
          <a:p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eliptik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+).</a:t>
            </a:r>
          </a:p>
          <a:p>
            <a:endParaRPr lang="en-US" sz="2400" dirty="0"/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</a:t>
            </a:r>
            <a:r>
              <a:rPr lang="en-US" sz="2400" dirty="0"/>
              <a:t>:</a:t>
            </a:r>
          </a:p>
          <a:p>
            <a:pPr marL="573088" indent="-573088">
              <a:buNone/>
            </a:pPr>
            <a:r>
              <a:rPr lang="en-US" sz="2400" dirty="0"/>
              <a:t>     -  Jika RSA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perpangkatan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mendasarinya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 marL="573088" indent="-573088">
              <a:buNone/>
            </a:pPr>
            <a:r>
              <a:rPr lang="en-US" sz="2400" dirty="0"/>
              <a:t>     -  ECC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kP</a:t>
            </a:r>
            <a:r>
              <a:rPr lang="en-US" sz="2400" dirty="0"/>
              <a:t>)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760" y="584707"/>
            <a:ext cx="10480040" cy="536416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parameter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sz="2400" dirty="0"/>
              <a:t>- </a:t>
            </a:r>
            <a:r>
              <a:rPr lang="en-US" sz="2400" dirty="0" err="1"/>
              <a:t>Nilai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</a:t>
            </a:r>
          </a:p>
          <a:p>
            <a:pPr>
              <a:buNone/>
            </a:pPr>
            <a:r>
              <a:rPr lang="en-US" sz="2400" dirty="0"/>
              <a:t>		- </a:t>
            </a:r>
            <a:r>
              <a:rPr lang="en-US" sz="2400" dirty="0" err="1"/>
              <a:t>Bilangan</a:t>
            </a:r>
            <a:r>
              <a:rPr lang="en-US" sz="2400" dirty="0"/>
              <a:t> prima p</a:t>
            </a:r>
          </a:p>
          <a:p>
            <a:pPr>
              <a:buNone/>
            </a:pPr>
            <a:r>
              <a:rPr lang="en-US" dirty="0"/>
              <a:t>	2. 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pPr marL="682625" indent="-682625">
              <a:buNone/>
            </a:pPr>
            <a:r>
              <a:rPr lang="en-US" dirty="0"/>
              <a:t>   3.  </a:t>
            </a:r>
            <a:r>
              <a:rPr lang="en-US" dirty="0" err="1"/>
              <a:t>Titik</a:t>
            </a:r>
            <a:r>
              <a:rPr lang="en-US" dirty="0"/>
              <a:t> basis (</a:t>
            </a:r>
            <a:r>
              <a:rPr lang="en-US" i="1" dirty="0"/>
              <a:t>base point</a:t>
            </a:r>
            <a:r>
              <a:rPr lang="en-US" dirty="0"/>
              <a:t>) B (</a:t>
            </a:r>
            <a:r>
              <a:rPr lang="en-US" dirty="0" err="1"/>
              <a:t>x</a:t>
            </a:r>
            <a:r>
              <a:rPr lang="en-US" baseline="-25000" dirty="0" err="1"/>
              <a:t>B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B</a:t>
            </a:r>
            <a:r>
              <a:rPr lang="en-US" dirty="0"/>
              <a:t>) 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= integer x,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 – 1]</a:t>
            </a:r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</a:t>
            </a:r>
            <a:r>
              <a:rPr lang="en-US" dirty="0" err="1"/>
              <a:t>titik</a:t>
            </a:r>
            <a:r>
              <a:rPr lang="en-US" dirty="0"/>
              <a:t> Q,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antara</a:t>
            </a:r>
            <a:r>
              <a:rPr lang="en-US" dirty="0"/>
              <a:t> x dan </a:t>
            </a:r>
            <a:r>
              <a:rPr lang="en-US" dirty="0" err="1"/>
              <a:t>titik</a:t>
            </a:r>
            <a:r>
              <a:rPr lang="en-US" dirty="0"/>
              <a:t> basis B: Q = x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</a:t>
            </a:r>
          </a:p>
          <a:p>
            <a:pPr lvl="1">
              <a:buNone/>
            </a:pPr>
            <a:endParaRPr lang="en-US" dirty="0"/>
          </a:p>
          <a:p>
            <a:pPr marL="341313" lvl="1" indent="-341313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7682" y="594887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Kurva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Eliptik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: </a:t>
            </a:r>
          </a:p>
          <a:p>
            <a:pPr>
              <a:spcBef>
                <a:spcPts val="1800"/>
              </a:spcBef>
              <a:buNone/>
            </a:pPr>
            <a:r>
              <a:rPr lang="en-US" dirty="0"/>
              <a:t>		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4a</a:t>
            </a:r>
            <a:r>
              <a:rPr lang="en-US" baseline="30000" dirty="0"/>
              <a:t>3</a:t>
            </a:r>
            <a:r>
              <a:rPr lang="en-US" dirty="0"/>
              <a:t> + 27b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 0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Tiap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nilai</a:t>
            </a:r>
            <a:r>
              <a:rPr lang="en-US" dirty="0">
                <a:sym typeface="Symbol"/>
              </a:rPr>
              <a:t> a dan b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memberikan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pula.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56531"/>
            <a:ext cx="90424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Ingatlah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diagram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Diffie</a:t>
            </a:r>
            <a:r>
              <a:rPr lang="en-US" sz="2400" dirty="0"/>
              <a:t>-Hellman: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A8983DDC-838F-4262-AC9D-39F40E39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D7053B-A214-F564-E773-BDAFE5064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93" y="2282349"/>
            <a:ext cx="5661007" cy="407400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4" y="1415414"/>
            <a:ext cx="7924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Public: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B</a:t>
            </a:r>
            <a:r>
              <a:rPr lang="en-US" sz="2400" dirty="0">
                <a:latin typeface="Times-Roman" charset="0"/>
              </a:rPr>
              <a:t>(</a:t>
            </a:r>
            <a:r>
              <a:rPr lang="en-US" sz="2400" dirty="0" err="1">
                <a:latin typeface="Times-Roman" charset="0"/>
              </a:rPr>
              <a:t>x,y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Secret:</a:t>
            </a:r>
            <a:r>
              <a:rPr lang="en-US" sz="2400" dirty="0"/>
              <a:t> Integer </a:t>
            </a:r>
            <a:r>
              <a:rPr lang="en-US" sz="2400" dirty="0" err="1"/>
              <a:t>milik</a:t>
            </a:r>
            <a:r>
              <a:rPr lang="en-US" sz="2400" dirty="0"/>
              <a:t> Alice, </a:t>
            </a:r>
            <a:r>
              <a:rPr lang="en-US" sz="2400" dirty="0">
                <a:latin typeface="Times-Roman" charset="0"/>
              </a:rPr>
              <a:t>a,</a:t>
            </a:r>
            <a:r>
              <a:rPr lang="en-US" sz="2400" dirty="0"/>
              <a:t> dan integer </a:t>
            </a:r>
            <a:r>
              <a:rPr lang="en-US" sz="2400" dirty="0" err="1"/>
              <a:t>milik</a:t>
            </a:r>
            <a:r>
              <a:rPr lang="en-US" sz="2400" dirty="0"/>
              <a:t> Bob, </a:t>
            </a:r>
            <a:r>
              <a:rPr lang="en-US" sz="2400" dirty="0">
                <a:latin typeface="Times-Roman" charset="0"/>
              </a:rPr>
              <a:t>b</a:t>
            </a:r>
            <a:endParaRPr lang="en-US" sz="2400" dirty="0"/>
          </a:p>
        </p:txBody>
      </p:sp>
      <p:sp>
        <p:nvSpPr>
          <p:cNvPr id="198660" name="Line 4"/>
          <p:cNvSpPr>
            <a:spLocks noChangeShapeType="1"/>
          </p:cNvSpPr>
          <p:nvPr/>
        </p:nvSpPr>
        <p:spPr bwMode="auto">
          <a:xfrm flipV="1">
            <a:off x="3505200" y="30384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Line 5"/>
          <p:cNvSpPr>
            <a:spLocks noChangeShapeType="1"/>
          </p:cNvSpPr>
          <p:nvPr/>
        </p:nvSpPr>
        <p:spPr bwMode="auto">
          <a:xfrm flipH="1" flipV="1">
            <a:off x="3429000" y="359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209800" y="3929064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Alice, </a:t>
            </a:r>
            <a:r>
              <a:rPr lang="en-US" sz="2400">
                <a:latin typeface="Courier" pitchFamily="49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8458201" y="3929064"/>
            <a:ext cx="1083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Bob, </a:t>
            </a:r>
            <a:r>
              <a:rPr lang="en-US" sz="2400">
                <a:latin typeface="Courier" pitchFamily="49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4929188" y="2541589"/>
            <a:ext cx="60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4953000" y="3124201"/>
            <a:ext cx="638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b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607938" y="4455162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Alice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  <a:sym typeface="Symbol"/>
              </a:rPr>
              <a:t> (</a:t>
            </a:r>
            <a:r>
              <a:rPr lang="en-US" sz="2400" dirty="0" err="1">
                <a:latin typeface="Times-Roman" charset="0"/>
                <a:sym typeface="Symbol"/>
              </a:rPr>
              <a:t>b.B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Bob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  <a:sym typeface="Symbol"/>
              </a:rPr>
              <a:t>(</a:t>
            </a:r>
            <a:r>
              <a:rPr lang="en-US" sz="2400" dirty="0" err="1">
                <a:latin typeface="Times-Roman" charset="0"/>
                <a:sym typeface="Symbol"/>
              </a:rPr>
              <a:t>aB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ba</a:t>
            </a:r>
            <a:endParaRPr lang="en-US" sz="2400" dirty="0">
              <a:latin typeface="Times-Roman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8676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81DE2-CB79-4618-B6F3-05F7EC75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83A47E-50EF-CB70-A9C8-D208C633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entr" presetSubtype="2741559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  <p:bldP spid="198661" grpId="0" animBg="1"/>
      <p:bldP spid="198664" grpId="0" autoUpdateAnimBg="0"/>
      <p:bldP spid="198665" grpId="0" autoUpdateAnimBg="0"/>
      <p:bldP spid="1986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67360"/>
            <a:ext cx="11104880" cy="5913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b="1" dirty="0" err="1"/>
              <a:t>Algoritma</a:t>
            </a:r>
            <a:r>
              <a:rPr lang="en-US" sz="2600" b="1" dirty="0"/>
              <a:t> Elliptic Curve Diffie-Hellman  (ECDH)</a:t>
            </a:r>
          </a:p>
          <a:p>
            <a:pPr>
              <a:buNone/>
            </a:pPr>
            <a:endParaRPr lang="en-US" sz="2400" dirty="0">
              <a:solidFill>
                <a:srgbClr val="FF33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FF0000"/>
                </a:solidFill>
              </a:rPr>
              <a:t>Alice dan Bob </a:t>
            </a:r>
            <a:r>
              <a:rPr lang="en-US" sz="2400" dirty="0" err="1">
                <a:solidFill>
                  <a:srgbClr val="FF0000"/>
                </a:solidFill>
              </a:rPr>
              <a:t>ingin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berbagi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rahasia</a:t>
            </a:r>
            <a:r>
              <a:rPr lang="en-US" sz="2400" dirty="0">
                <a:solidFill>
                  <a:srgbClr val="FF0000"/>
                </a:solidFill>
              </a:rPr>
              <a:t> K yang </a:t>
            </a:r>
            <a:r>
              <a:rPr lang="en-US" sz="2400" dirty="0" err="1">
                <a:solidFill>
                  <a:srgbClr val="FF0000"/>
                </a:solidFill>
              </a:rPr>
              <a:t>sama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 </a:t>
            </a:r>
            <a:r>
              <a:rPr lang="en-US" dirty="0"/>
              <a:t>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pada </a:t>
            </a:r>
            <a:r>
              <a:rPr lang="en-US" dirty="0" err="1"/>
              <a:t>kurva</a:t>
            </a:r>
            <a:endParaRPr lang="en-US" dirty="0"/>
          </a:p>
          <a:p>
            <a:pPr lvl="1" eaLnBrk="1" hangingPunct="1"/>
            <a:r>
              <a:rPr lang="en-US" dirty="0"/>
              <a:t>Alice dan Bob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2" eaLnBrk="1" hangingPunct="1"/>
            <a:r>
              <a:rPr lang="en-US" sz="2400" dirty="0"/>
              <a:t>Alice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</a:p>
          <a:p>
            <a:pPr lvl="2" eaLnBrk="1" hangingPunct="1"/>
            <a:r>
              <a:rPr lang="en-US" sz="2400" dirty="0"/>
              <a:t>Bob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b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</a:rPr>
              <a:t> B</a:t>
            </a:r>
          </a:p>
          <a:p>
            <a:pPr lvl="4" eaLnBrk="1" hangingPunct="1"/>
            <a:endParaRPr 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mitranya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bagi</a:t>
            </a:r>
            <a:endParaRPr lang="en-US" dirty="0"/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Alice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= 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Bob 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  <a:endParaRPr lang="en-US" sz="2400" dirty="0">
              <a:solidFill>
                <a:srgbClr val="FF0000"/>
              </a:solidFill>
            </a:endParaRPr>
          </a:p>
          <a:p>
            <a:pPr lvl="2" eaLnBrk="1" hangingPunct="1"/>
            <a:r>
              <a:rPr lang="en-US" sz="2400" b="1" dirty="0" err="1">
                <a:solidFill>
                  <a:srgbClr val="FF0000"/>
                </a:solidFill>
              </a:rPr>
              <a:t>Kunci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rahasia</a:t>
            </a:r>
            <a:r>
              <a:rPr lang="en-US" sz="2400" b="1" dirty="0">
                <a:solidFill>
                  <a:srgbClr val="FF0000"/>
                </a:solidFill>
              </a:rPr>
              <a:t> = K</a:t>
            </a:r>
            <a:r>
              <a:rPr lang="en-US" sz="2400" b="1" baseline="-25000" dirty="0">
                <a:solidFill>
                  <a:srgbClr val="FF0000"/>
                </a:solidFill>
              </a:rPr>
              <a:t>AB</a:t>
            </a:r>
            <a:r>
              <a:rPr lang="en-US" sz="2400" b="1" dirty="0">
                <a:solidFill>
                  <a:srgbClr val="FF0000"/>
                </a:solidFill>
              </a:rPr>
              <a:t> = </a:t>
            </a:r>
            <a:r>
              <a:rPr lang="en-US" sz="2400" b="1" dirty="0" err="1">
                <a:solidFill>
                  <a:srgbClr val="FF0000"/>
                </a:solidFill>
              </a:rPr>
              <a:t>abB</a:t>
            </a:r>
            <a:endParaRPr lang="en-US" sz="2400" b="1" dirty="0">
              <a:solidFill>
                <a:srgbClr val="FF0000"/>
              </a:solidFill>
            </a:endParaRPr>
          </a:p>
          <a:p>
            <a:pPr lvl="1" eaLnBrk="1" hangingPunct="1"/>
            <a:endParaRPr lang="en-US" sz="2000" dirty="0"/>
          </a:p>
          <a:p>
            <a:pPr lvl="3" eaLnBrk="1" hangingPunct="1"/>
            <a:endParaRPr lang="en-US" sz="16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89284" y="62484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574A06-B274-8AED-B65B-C63DF66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851EE-A9F5-2657-C3C3-2A1D4668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317214"/>
            <a:ext cx="1053592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dirty="0"/>
              <a:t> *): 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y</a:t>
            </a:r>
            <a:r>
              <a:rPr lang="en-US" sz="2200" baseline="30000" dirty="0"/>
              <a:t>2 </a:t>
            </a:r>
            <a:r>
              <a:rPr lang="en-US" sz="2200" dirty="0"/>
              <a:t>= x</a:t>
            </a:r>
            <a:r>
              <a:rPr lang="en-US" sz="2200" baseline="30000" dirty="0"/>
              <a:t>3 </a:t>
            </a:r>
            <a:r>
              <a:rPr lang="en-US" sz="2200" dirty="0"/>
              <a:t>+ 2x + 1 mod  5.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titik-titik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{(0, 1), (1, 3), (3, 3), (3, 2), (1, 2), (0, 4)}. Alice dan Bob </a:t>
            </a:r>
            <a:r>
              <a:rPr lang="en-US" sz="2200" dirty="0" err="1"/>
              <a:t>menyepakati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B(0, 1) </a:t>
            </a:r>
            <a:r>
              <a:rPr lang="en-US" sz="2200" dirty="0" err="1"/>
              <a:t>sebagai</a:t>
            </a:r>
            <a:r>
              <a:rPr lang="en-US" sz="2200" dirty="0"/>
              <a:t> basis.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Alice </a:t>
            </a:r>
            <a:r>
              <a:rPr lang="en-US" sz="2200" dirty="0" err="1"/>
              <a:t>memilih</a:t>
            </a:r>
            <a:r>
              <a:rPr lang="en-US" sz="2200" dirty="0"/>
              <a:t> a = 2,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A</a:t>
            </a:r>
            <a:r>
              <a:rPr lang="en-US" sz="2200" dirty="0"/>
              <a:t> = </a:t>
            </a:r>
            <a:r>
              <a:rPr lang="en-US" sz="2200" dirty="0" err="1"/>
              <a:t>a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2B = B + B = (1, 3)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Q</a:t>
            </a:r>
            <a:endParaRPr lang="en-US" sz="2200" dirty="0">
              <a:sym typeface="Symbol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200" dirty="0"/>
              <a:t>Bob </a:t>
            </a:r>
            <a:r>
              <a:rPr lang="en-US" sz="2200" dirty="0" err="1"/>
              <a:t>memilih</a:t>
            </a:r>
            <a:r>
              <a:rPr lang="en-US" sz="2200" dirty="0"/>
              <a:t> b = 3,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B</a:t>
            </a:r>
            <a:r>
              <a:rPr lang="en-US" sz="2200" dirty="0"/>
              <a:t> = </a:t>
            </a:r>
            <a:r>
              <a:rPr lang="en-US" sz="2200" dirty="0" err="1"/>
              <a:t>b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3B = B + B + B = 2B + B = (3, 3)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R</a:t>
            </a:r>
            <a:endParaRPr lang="en-US" sz="2200" dirty="0">
              <a:sym typeface="Symbol"/>
            </a:endParaRP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Bob, Bob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Alice.</a:t>
            </a: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aP</a:t>
            </a:r>
            <a:r>
              <a:rPr lang="en-US" sz="2200" baseline="-25000" dirty="0" err="1">
                <a:sym typeface="Symbol"/>
              </a:rPr>
              <a:t>B</a:t>
            </a:r>
            <a:r>
              <a:rPr lang="en-US" sz="2200" dirty="0">
                <a:sym typeface="Symbol"/>
              </a:rPr>
              <a:t> = 2R = R + R = (0, 4)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bP</a:t>
            </a:r>
            <a:r>
              <a:rPr lang="en-US" sz="2200" baseline="-25000" dirty="0" err="1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>
                <a:sym typeface="Symbol"/>
              </a:rPr>
              <a:t>= 3Q </a:t>
            </a:r>
            <a:r>
              <a:rPr lang="en-US" sz="2200" dirty="0">
                <a:sym typeface="Symbol"/>
              </a:rPr>
              <a:t>= Q + </a:t>
            </a:r>
            <a:r>
              <a:rPr lang="en-US" sz="2200">
                <a:sym typeface="Symbol"/>
              </a:rPr>
              <a:t>Q + Q = </a:t>
            </a:r>
            <a:r>
              <a:rPr lang="en-US" sz="2200" dirty="0">
                <a:sym typeface="Symbol"/>
              </a:rPr>
              <a:t>(0, 4)</a:t>
            </a:r>
          </a:p>
          <a:p>
            <a:pPr marL="457200" indent="-457200">
              <a:buNone/>
            </a:pPr>
            <a:r>
              <a:rPr lang="en-US" sz="2200" dirty="0" err="1">
                <a:sym typeface="Symbol"/>
              </a:rPr>
              <a:t>Jadi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sekarang</a:t>
            </a:r>
            <a:r>
              <a:rPr lang="en-US" sz="2200" dirty="0">
                <a:sym typeface="Symbol"/>
              </a:rPr>
              <a:t> Alice </a:t>
            </a:r>
            <a:r>
              <a:rPr lang="en-US" sz="2200" dirty="0" err="1">
                <a:sym typeface="Symbol"/>
              </a:rPr>
              <a:t>dan</a:t>
            </a: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sudah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berbagi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yang </a:t>
            </a:r>
            <a:r>
              <a:rPr lang="en-US" sz="2200" dirty="0" err="1">
                <a:sym typeface="Symbol"/>
              </a:rPr>
              <a:t>sama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yaitu</a:t>
            </a:r>
            <a:r>
              <a:rPr lang="en-US" sz="2200" dirty="0">
                <a:sym typeface="Symbol"/>
              </a:rPr>
              <a:t> (0, 4)</a:t>
            </a:r>
          </a:p>
          <a:p>
            <a:pPr marL="457200" indent="-457200">
              <a:buNone/>
            </a:pPr>
            <a:endParaRPr lang="en-US" sz="2000" dirty="0">
              <a:sym typeface="Symbol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8468" y="6027003"/>
            <a:ext cx="576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Nana </a:t>
            </a:r>
            <a:r>
              <a:rPr lang="en-US" sz="1600" dirty="0" err="1">
                <a:solidFill>
                  <a:srgbClr val="FF0000"/>
                </a:solidFill>
              </a:rPr>
              <a:t>Juhana</a:t>
            </a:r>
            <a:r>
              <a:rPr lang="en-US" sz="1600" dirty="0">
                <a:solidFill>
                  <a:srgbClr val="FF0000"/>
                </a:solidFill>
              </a:rPr>
              <a:t>, </a:t>
            </a:r>
            <a:r>
              <a:rPr lang="en-US" sz="1600" dirty="0" err="1">
                <a:solidFill>
                  <a:srgbClr val="FF0000"/>
                </a:solidFill>
              </a:rPr>
              <a:t>Implementasi</a:t>
            </a:r>
            <a:r>
              <a:rPr lang="en-US" sz="1600" dirty="0">
                <a:solidFill>
                  <a:srgbClr val="FF0000"/>
                </a:solidFill>
              </a:rPr>
              <a:t> Elliptic Curve Cryptography  (ECC) pada proses </a:t>
            </a:r>
            <a:r>
              <a:rPr lang="en-US" sz="1600" dirty="0" err="1">
                <a:solidFill>
                  <a:srgbClr val="FF0000"/>
                </a:solidFill>
              </a:rPr>
              <a:t>Pertukaran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Kunci</a:t>
            </a:r>
            <a:r>
              <a:rPr lang="en-US" sz="1600" dirty="0">
                <a:solidFill>
                  <a:srgbClr val="FF0000"/>
                </a:solidFill>
              </a:rPr>
              <a:t> Diffie-Hellman dan Skema </a:t>
            </a:r>
            <a:r>
              <a:rPr lang="en-US" sz="1600" dirty="0" err="1">
                <a:solidFill>
                  <a:srgbClr val="FF0000"/>
                </a:solidFill>
              </a:rPr>
              <a:t>Enkripsi</a:t>
            </a:r>
            <a:r>
              <a:rPr lang="en-US" sz="1600" dirty="0">
                <a:solidFill>
                  <a:srgbClr val="FF0000"/>
                </a:solidFill>
              </a:rPr>
              <a:t> El Gamal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FC7227-69DD-2C75-3111-387ACF51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Elliptic Curve </a:t>
            </a:r>
            <a:r>
              <a:rPr lang="en-US" dirty="0" err="1">
                <a:latin typeface="+mn-lt"/>
              </a:rPr>
              <a:t>Elgamal</a:t>
            </a:r>
            <a:r>
              <a:rPr lang="en-US" dirty="0">
                <a:latin typeface="+mn-lt"/>
              </a:rPr>
              <a:t> (ECEG)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24001"/>
            <a:ext cx="10505440" cy="4832349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Elliptic Curve </a:t>
            </a:r>
            <a:r>
              <a:rPr lang="en-US" sz="2600" i="1" dirty="0" err="1"/>
              <a:t>Elgamal</a:t>
            </a:r>
            <a:r>
              <a:rPr lang="en-US" sz="2600" dirty="0"/>
              <a:t>: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eliptik</a:t>
            </a:r>
            <a:r>
              <a:rPr lang="en-US" sz="2600" dirty="0"/>
              <a:t> yang </a:t>
            </a:r>
            <a:r>
              <a:rPr lang="en-US" sz="2600" dirty="0" err="1"/>
              <a:t>diadopsi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El Gamal.</a:t>
            </a:r>
          </a:p>
          <a:p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Alice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Bob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M yang </a:t>
            </a:r>
            <a:r>
              <a:rPr lang="en-US" sz="2600" dirty="0" err="1"/>
              <a:t>dienkripsi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Baik</a:t>
            </a:r>
            <a:r>
              <a:rPr lang="en-US" dirty="0"/>
              <a:t> 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elelitik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basis B.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lvl="2"/>
            <a:r>
              <a:rPr lang="en-US" sz="2400" dirty="0"/>
              <a:t>Alice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a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A</a:t>
            </a:r>
            <a:r>
              <a:rPr lang="en-US" sz="2400" dirty="0"/>
              <a:t> = a</a:t>
            </a:r>
            <a:r>
              <a:rPr lang="en-US" sz="2400" baseline="-250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2"/>
            <a:r>
              <a:rPr lang="en-US" sz="2400" dirty="0"/>
              <a:t>Bob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B</a:t>
            </a:r>
            <a:r>
              <a:rPr lang="en-US" sz="2400" dirty="0"/>
              <a:t> = 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, M,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mengkodekannya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P</a:t>
            </a:r>
            <a:r>
              <a:rPr lang="en-US" baseline="-25000" dirty="0"/>
              <a:t>M</a:t>
            </a:r>
            <a:r>
              <a:rPr lang="en-US" dirty="0"/>
              <a:t>, pada 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23244" y="59081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95961"/>
            <a:ext cx="10535919" cy="54403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Alice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p-1]</a:t>
            </a:r>
          </a:p>
          <a:p>
            <a:pPr lvl="1"/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M</a:t>
            </a:r>
            <a:r>
              <a:rPr lang="en-US" baseline="-25000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titik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P</a:t>
            </a:r>
            <a:r>
              <a:rPr lang="en-US" sz="2400" b="1" baseline="-25000" dirty="0">
                <a:solidFill>
                  <a:srgbClr val="FF0000"/>
                </a:solidFill>
              </a:rPr>
              <a:t>C</a:t>
            </a:r>
            <a:r>
              <a:rPr lang="en-US" sz="2400" b="1" dirty="0">
                <a:solidFill>
                  <a:srgbClr val="FF0000"/>
                </a:solidFill>
              </a:rPr>
              <a:t> = [ (</a:t>
            </a:r>
            <a:r>
              <a:rPr lang="en-US" sz="2400" b="1" dirty="0" err="1">
                <a:solidFill>
                  <a:srgbClr val="FF0000"/>
                </a:solidFill>
              </a:rPr>
              <a:t>kB</a:t>
            </a:r>
            <a:r>
              <a:rPr lang="en-US" sz="2400" b="1" dirty="0">
                <a:solidFill>
                  <a:srgbClr val="FF0000"/>
                </a:solidFill>
              </a:rPr>
              <a:t>), 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baseline="30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]</a:t>
            </a:r>
          </a:p>
          <a:p>
            <a:pPr lvl="2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, Bob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kB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b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 (kB)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b="1" baseline="-25000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di </a:t>
            </a:r>
            <a:r>
              <a:rPr lang="en-US" dirty="0" err="1"/>
              <a:t>atas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– [b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(kB)]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k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bB</a:t>
            </a:r>
            <a:r>
              <a:rPr lang="en-US" sz="2400" b="1" dirty="0">
                <a:solidFill>
                  <a:srgbClr val="FF0000"/>
                </a:solidFill>
              </a:rPr>
              <a:t>) – 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men-</a:t>
            </a:r>
            <a:r>
              <a:rPr lang="en-US" i="1" dirty="0"/>
              <a:t>decode</a:t>
            </a:r>
            <a:r>
              <a:rPr lang="en-US" dirty="0"/>
              <a:t> P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534160" y="2067560"/>
            <a:ext cx="912368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87964" y="577157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/>
              <a:t>Perbandingan</a:t>
            </a:r>
            <a:r>
              <a:rPr lang="en-US" sz="4000" b="1" dirty="0"/>
              <a:t> </a:t>
            </a:r>
            <a:r>
              <a:rPr lang="en-US" sz="4000" b="1" dirty="0" err="1"/>
              <a:t>Elgamal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Elliptic Curve </a:t>
            </a:r>
            <a:r>
              <a:rPr lang="en-US" sz="4000" b="1" dirty="0" err="1"/>
              <a:t>Elgamal</a:t>
            </a:r>
            <a:endParaRPr lang="en-US" sz="4000" b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480" y="1578928"/>
            <a:ext cx="11049000" cy="472027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dirty="0" err="1"/>
              <a:t>Cipherteks</a:t>
            </a:r>
            <a:r>
              <a:rPr lang="en-US" dirty="0"/>
              <a:t> pada EC-</a:t>
            </a:r>
            <a:r>
              <a:rPr lang="en-US" dirty="0" err="1"/>
              <a:t>Elgamal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titik</a:t>
            </a:r>
            <a:r>
              <a:rPr lang="en-US" dirty="0"/>
              <a:t> </a:t>
            </a:r>
          </a:p>
          <a:p>
            <a:pPr lvl="2"/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( (kB), (P</a:t>
            </a:r>
            <a:r>
              <a:rPr lang="en-US" sz="2400" baseline="-25000" dirty="0"/>
              <a:t>M</a:t>
            </a:r>
            <a:r>
              <a:rPr lang="en-US" sz="2400" baseline="30000" dirty="0"/>
              <a:t> </a:t>
            </a:r>
            <a:r>
              <a:rPr lang="en-US" sz="2400" dirty="0"/>
              <a:t>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)            (</a:t>
            </a:r>
            <a:r>
              <a:rPr lang="en-US" sz="2400" dirty="0" err="1"/>
              <a:t>ket</a:t>
            </a:r>
            <a:r>
              <a:rPr lang="en-US" sz="2400" dirty="0"/>
              <a:t>: P</a:t>
            </a:r>
            <a:r>
              <a:rPr lang="en-US" sz="2400" baseline="-25000" dirty="0"/>
              <a:t>b</a:t>
            </a:r>
            <a:r>
              <a:rPr lang="en-US" sz="2400" dirty="0"/>
              <a:t> =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Bob)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err="1">
                <a:solidFill>
                  <a:srgbClr val="FF0000"/>
                </a:solidFill>
              </a:rPr>
              <a:t>Cipherteks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Elgamal</a:t>
            </a:r>
            <a:r>
              <a:rPr lang="en-US" dirty="0">
                <a:solidFill>
                  <a:srgbClr val="FF0000"/>
                </a:solidFill>
              </a:rPr>
              <a:t> juga </a:t>
            </a:r>
            <a:r>
              <a:rPr lang="en-US" dirty="0" err="1">
                <a:solidFill>
                  <a:srgbClr val="FF0000"/>
                </a:solidFill>
              </a:rPr>
              <a:t>pasangan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C = (a, b) =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p,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p)	   (</a:t>
            </a:r>
            <a:r>
              <a:rPr lang="en-US" sz="2400" dirty="0" err="1">
                <a:solidFill>
                  <a:srgbClr val="FF0000"/>
                </a:solidFill>
              </a:rPr>
              <a:t>ket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Bob)</a:t>
            </a:r>
          </a:p>
          <a:p>
            <a:pPr lvl="1" eaLnBrk="1" hangingPunct="1">
              <a:buFontTx/>
              <a:buNone/>
            </a:pPr>
            <a:r>
              <a:rPr lang="en-US" dirty="0"/>
              <a:t>-----------------------------------------------------------------------------------------------------------</a:t>
            </a:r>
          </a:p>
          <a:p>
            <a:pPr lvl="1"/>
            <a:r>
              <a:rPr lang="en-US" dirty="0"/>
              <a:t>Pada </a:t>
            </a:r>
            <a:r>
              <a:rPr lang="en-US" dirty="0" err="1"/>
              <a:t>EC_Elgamal</a:t>
            </a:r>
            <a:r>
              <a:rPr lang="en-US" dirty="0"/>
              <a:t>, Bob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</a:t>
            </a:r>
            <a:r>
              <a:rPr lang="en-US" baseline="-25000" dirty="0"/>
              <a:t>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b="1" dirty="0"/>
              <a:t>b </a:t>
            </a:r>
            <a:r>
              <a:rPr lang="en-US" b="1" dirty="0">
                <a:sym typeface="Symbol"/>
              </a:rPr>
              <a:t></a:t>
            </a:r>
            <a:r>
              <a:rPr lang="en-US" b="1" dirty="0"/>
              <a:t> (kB)</a:t>
            </a:r>
            <a:endParaRPr lang="en-US" dirty="0"/>
          </a:p>
          <a:p>
            <a:pPr lvl="2" eaLnBrk="1" hangingPunct="1"/>
            <a:r>
              <a:rPr lang="en-US" sz="2400" dirty="0"/>
              <a:t>(P</a:t>
            </a:r>
            <a:r>
              <a:rPr lang="en-US" sz="2400" baseline="-25000" dirty="0"/>
              <a:t>M</a:t>
            </a:r>
            <a:r>
              <a:rPr lang="en-US" sz="2400" dirty="0"/>
              <a:t> 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– [b(</a:t>
            </a:r>
            <a:r>
              <a:rPr lang="en-US" sz="2400" dirty="0" err="1"/>
              <a:t>kB</a:t>
            </a:r>
            <a:r>
              <a:rPr lang="en-US" sz="2400" dirty="0"/>
              <a:t>)] = P</a:t>
            </a:r>
            <a:r>
              <a:rPr lang="en-US" sz="2400" baseline="-25000" dirty="0"/>
              <a:t>M</a:t>
            </a:r>
            <a:r>
              <a:rPr lang="en-US" sz="2400" dirty="0"/>
              <a:t> + k(</a:t>
            </a:r>
            <a:r>
              <a:rPr lang="en-US" sz="2400" dirty="0" err="1"/>
              <a:t>bB</a:t>
            </a:r>
            <a:r>
              <a:rPr lang="en-US" sz="2400" dirty="0"/>
              <a:t>) – b(</a:t>
            </a:r>
            <a:r>
              <a:rPr lang="en-US" sz="2400" dirty="0" err="1"/>
              <a:t>kB</a:t>
            </a:r>
            <a:r>
              <a:rPr lang="en-US" sz="2400" dirty="0"/>
              <a:t>) = P</a:t>
            </a:r>
            <a:r>
              <a:rPr lang="en-US" sz="2400" baseline="-25000" dirty="0"/>
              <a:t>M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Pada El Gamal, Bob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pertama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dipangkatkan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kunci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privat</a:t>
            </a:r>
            <a:r>
              <a:rPr lang="en-US" dirty="0">
                <a:solidFill>
                  <a:srgbClr val="FF0000"/>
                </a:solidFill>
              </a:rPr>
              <a:t> Bob</a:t>
            </a:r>
          </a:p>
          <a:p>
            <a:pPr lvl="2" eaLnBrk="1" hangingPunct="1"/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/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baseline="30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/ 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=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6558" y="571442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*) </a:t>
            </a:r>
            <a:r>
              <a:rPr lang="en-US" sz="1600" dirty="0" err="1">
                <a:solidFill>
                  <a:srgbClr val="0070C0"/>
                </a:solidFill>
              </a:rPr>
              <a:t>Sumber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bahan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  <a:r>
              <a:rPr lang="en-US" sz="1600" b="1" dirty="0" err="1">
                <a:solidFill>
                  <a:srgbClr val="0070C0"/>
                </a:solidFill>
              </a:rPr>
              <a:t>Debdeep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Mukhopadhyay</a:t>
            </a:r>
            <a:r>
              <a:rPr lang="en-US" sz="1600" b="1" dirty="0">
                <a:solidFill>
                  <a:srgbClr val="0070C0"/>
                </a:solidFill>
              </a:rPr>
              <a:t>, Elliptic Curve Cryptography ,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Dept of Computer Sc and </a:t>
            </a:r>
            <a:r>
              <a:rPr lang="en-US" sz="1600" dirty="0" err="1">
                <a:solidFill>
                  <a:srgbClr val="0070C0"/>
                </a:solidFill>
              </a:rPr>
              <a:t>Engg</a:t>
            </a:r>
            <a:r>
              <a:rPr lang="en-US" sz="1600" dirty="0">
                <a:solidFill>
                  <a:srgbClr val="0070C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238CD8-580A-6F0C-9D83-D3B6D980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5F37F-2E82-5510-C9E0-725EF362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4F4F-93D4-486F-8B0C-46B46570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Encoding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DCA4-AE81-4218-9309-FAEBCA821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ECC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dikonversi</a:t>
            </a:r>
            <a:r>
              <a:rPr lang="en-US" sz="2400" dirty="0"/>
              <a:t> (</a:t>
            </a:r>
            <a:r>
              <a:rPr lang="en-US" sz="2400" i="1" dirty="0"/>
              <a:t>encoding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memetakan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ASCII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256 </a:t>
            </a:r>
            <a:r>
              <a:rPr lang="en-US" sz="2400" dirty="0" err="1"/>
              <a:t>karakter</a:t>
            </a:r>
            <a:r>
              <a:rPr lang="en-US" sz="2400" dirty="0"/>
              <a:t> ASCII,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minimal 256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M  = ‘ENCRYPT’,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ASCII </a:t>
            </a:r>
            <a:r>
              <a:rPr lang="en-US" sz="2400" dirty="0" err="1"/>
              <a:t>adalah</a:t>
            </a:r>
            <a:r>
              <a:rPr lang="en-US" sz="2400" dirty="0"/>
              <a:t> ‘69’ ‘78’, ‘67’, ‘82’, ‘89’, ‘80’, ‘84’.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978C3-F500-E33F-73FF-64EEC166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009F6-90A9-A474-BE04-E4ED385D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64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D4D7-DBD7-4849-A289-C59A214C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7944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Kolbitz</a:t>
            </a:r>
            <a:r>
              <a:rPr lang="en-US" sz="2400" dirty="0"/>
              <a:t>. </a:t>
            </a:r>
            <a:r>
              <a:rPr lang="en-US" sz="2400" dirty="0" err="1"/>
              <a:t>Langkah-langkahnya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68325" indent="-568325">
              <a:buNone/>
            </a:pPr>
            <a:r>
              <a:rPr lang="en-US" sz="2400" dirty="0"/>
              <a:t>   1.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/>
              <a:t>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2.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karakter-karakter</a:t>
            </a:r>
            <a:r>
              <a:rPr lang="en-US" sz="2400" dirty="0"/>
              <a:t> </a:t>
            </a:r>
            <a:r>
              <a:rPr lang="en-US" sz="2400" dirty="0" err="1"/>
              <a:t>penyusun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0, 1, 2, …, 9 dan </a:t>
            </a:r>
            <a:r>
              <a:rPr lang="en-US" sz="2400" dirty="0" err="1"/>
              <a:t>huruf</a:t>
            </a:r>
            <a:r>
              <a:rPr lang="en-US" sz="2400" dirty="0"/>
              <a:t> A, B, C, … Z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10, 11, …, 35.</a:t>
            </a:r>
          </a:p>
          <a:p>
            <a:pPr marL="568325" indent="-568325">
              <a:buNone/>
            </a:pPr>
            <a:r>
              <a:rPr lang="en-US" sz="2400" dirty="0"/>
              <a:t>   3. 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karakater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0 dan 35.</a:t>
            </a:r>
          </a:p>
          <a:p>
            <a:pPr marL="568325" indent="-568325">
              <a:buNone/>
            </a:pPr>
            <a:r>
              <a:rPr lang="en-US" sz="2400" dirty="0"/>
              <a:t>   4.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parameter basis (</a:t>
            </a:r>
            <a:r>
              <a:rPr lang="en-US" sz="2400" dirty="0" err="1"/>
              <a:t>disepakati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). </a:t>
            </a:r>
          </a:p>
          <a:p>
            <a:pPr marL="568325" indent="-568325">
              <a:buNone/>
            </a:pPr>
            <a:r>
              <a:rPr lang="en-US" sz="2400" dirty="0"/>
              <a:t>   5.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 err="1"/>
              <a:t>mk</a:t>
            </a:r>
            <a:r>
              <a:rPr lang="en-US" sz="2400" dirty="0"/>
              <a:t>,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+ 1, </a:t>
            </a:r>
            <a:r>
              <a:rPr lang="en-US" sz="2400" dirty="0" err="1"/>
              <a:t>sulihkan</a:t>
            </a:r>
            <a:r>
              <a:rPr lang="en-US" sz="2400" dirty="0"/>
              <a:t> x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6.  Jika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,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+ 2,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7 . 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(x – 1)/k.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 </a:t>
            </a:r>
            <a:r>
              <a:rPr lang="en-US" sz="2400" dirty="0" err="1"/>
              <a:t>menjadi</a:t>
            </a:r>
            <a:r>
              <a:rPr lang="en-US" sz="2400" dirty="0"/>
              <a:t> symbol </a:t>
            </a:r>
            <a:r>
              <a:rPr lang="en-US" sz="2400" i="1" dirty="0"/>
              <a:t>m</a:t>
            </a:r>
            <a:r>
              <a:rPr lang="en-US" sz="2400" dirty="0"/>
              <a:t>.  </a:t>
            </a:r>
          </a:p>
          <a:p>
            <a:pPr marL="568325" indent="-568325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3FF177-0A77-3CB5-CC4A-9A29A54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40DD-3453-A32B-8827-14B8D004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71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7CBD8-E4F8-4DBC-B75B-EFDCC7CF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795000" cy="576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– x  + 188  (mod 751) .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N = 727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‘B’,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11. </a:t>
            </a:r>
          </a:p>
          <a:p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= 20,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i="1" dirty="0"/>
              <a:t> </a:t>
            </a:r>
            <a:r>
              <a:rPr lang="en-US" sz="2400" dirty="0"/>
              <a:t>+ 1 = (11)(20) + 1 = 221.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221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456 (mod 751).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 = (11)(20) + 2 = 222.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222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 = (11)(20) + 3 = 223.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223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+ 4 = (11)(20) + 4 = 224.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224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751). </a:t>
            </a:r>
            <a:r>
              <a:rPr lang="en-US" sz="2400" dirty="0" err="1"/>
              <a:t>Diperoleh</a:t>
            </a:r>
            <a:r>
              <a:rPr lang="en-US" sz="2400" dirty="0"/>
              <a:t> y =  248.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karakter</a:t>
            </a:r>
            <a:r>
              <a:rPr lang="en-US" sz="2400" dirty="0"/>
              <a:t> ‘B’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(224, 248)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 </a:t>
            </a:r>
          </a:p>
          <a:p>
            <a:r>
              <a:rPr lang="en-US" sz="2400" dirty="0"/>
              <a:t>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(x – 1)/k</a:t>
            </a:r>
            <a:r>
              <a:rPr lang="en-US" sz="2400" dirty="0">
                <a:sym typeface="Symbol" panose="05050102010706020507" pitchFamily="18" charset="2"/>
              </a:rPr>
              <a:t> </a:t>
            </a:r>
            <a:r>
              <a:rPr lang="en-US" sz="2400" dirty="0"/>
              <a:t>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(224 – 1)/20</a:t>
            </a:r>
            <a:r>
              <a:rPr lang="en-US" sz="2400" dirty="0">
                <a:sym typeface="Symbol" panose="05050102010706020507" pitchFamily="18" charset="2"/>
              </a:rPr>
              <a:t>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 1</a:t>
            </a:r>
            <a:r>
              <a:rPr lang="en-US" sz="2400" dirty="0"/>
              <a:t>1.15</a:t>
            </a:r>
            <a:r>
              <a:rPr lang="en-US" sz="2400" dirty="0">
                <a:sym typeface="Symbol" panose="05050102010706020507" pitchFamily="18" charset="2"/>
              </a:rPr>
              <a:t> = 11.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pesan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semula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huruf</a:t>
            </a:r>
            <a:r>
              <a:rPr lang="en-US" sz="2400" dirty="0">
                <a:sym typeface="Symbol" panose="05050102010706020507" pitchFamily="18" charset="2"/>
              </a:rPr>
              <a:t> ‘B’.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D58585-8615-FA22-9975-C915C59D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95C31-7963-2B4C-6D0A-8F9AF9B9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609601"/>
            <a:ext cx="10048240" cy="55165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– 4x </a:t>
            </a:r>
          </a:p>
          <a:p>
            <a:pPr lvl="2">
              <a:buNone/>
            </a:pPr>
            <a:r>
              <a:rPr lang="en-US" sz="2800" dirty="0"/>
              <a:t>		  = x(x – 2)(x + 2)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961" y="1712914"/>
            <a:ext cx="44137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4290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Keamanan</a:t>
            </a:r>
            <a:r>
              <a:rPr lang="en-US" b="1" dirty="0"/>
              <a:t> ECC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3760" y="1295401"/>
            <a:ext cx="532384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AES-128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public, </a:t>
            </a:r>
            <a:r>
              <a:rPr lang="en-US" sz="2400" dirty="0" err="1"/>
              <a:t>maka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RSA: 3072 bit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ECC </a:t>
            </a:r>
            <a:r>
              <a:rPr lang="en-US" dirty="0" err="1"/>
              <a:t>cuku</a:t>
            </a:r>
            <a:r>
              <a:rPr lang="en-US" dirty="0"/>
              <a:t> 256 bit </a:t>
            </a:r>
            <a:r>
              <a:rPr lang="en-US" dirty="0" err="1"/>
              <a:t>saja</a:t>
            </a:r>
            <a:endParaRPr lang="en-US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RSA?</a:t>
            </a:r>
          </a:p>
          <a:p>
            <a:pPr lvl="1" eaLnBrk="1" hangingPunct="1"/>
            <a:r>
              <a:rPr lang="en-US" dirty="0" err="1"/>
              <a:t>Tingkatkan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520700" indent="-57150" eaLnBrk="1" hangingPunct="1"/>
            <a:r>
              <a:rPr lang="en-US" sz="2400" b="1" dirty="0">
                <a:solidFill>
                  <a:srgbClr val="FF3300"/>
                </a:solidFill>
              </a:rPr>
              <a:t>  </a:t>
            </a:r>
            <a:r>
              <a:rPr lang="en-US" sz="2400" b="1" dirty="0" err="1">
                <a:solidFill>
                  <a:srgbClr val="FF3300"/>
                </a:solidFill>
              </a:rPr>
              <a:t>Tidak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Praktis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r>
              <a:rPr lang="en-US" sz="2400" dirty="0"/>
              <a:t> </a:t>
            </a:r>
          </a:p>
          <a:p>
            <a:pPr marL="280988" indent="-280988" eaLnBrk="1" hangingPunct="1"/>
            <a:endParaRPr lang="en-US" sz="2400" dirty="0"/>
          </a:p>
          <a:p>
            <a:pPr marL="280988" indent="-280988" eaLnBrk="1" hangingPunct="1"/>
            <a:r>
              <a:rPr lang="en-US" sz="2400" dirty="0" err="1"/>
              <a:t>Dengan</a:t>
            </a:r>
            <a:r>
              <a:rPr lang="en-US" sz="2400" dirty="0"/>
              <a:t> ECC, </a:t>
            </a:r>
            <a:r>
              <a:rPr lang="en-US" sz="2400" dirty="0" err="1"/>
              <a:t>pertambahan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RSA</a:t>
            </a:r>
          </a:p>
        </p:txBody>
      </p:sp>
      <p:pic>
        <p:nvPicPr>
          <p:cNvPr id="645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53250" y="2004097"/>
            <a:ext cx="5186593" cy="3213736"/>
          </a:xfrm>
        </p:spPr>
      </p:pic>
      <p:sp>
        <p:nvSpPr>
          <p:cNvPr id="5" name="TextBox 4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309472-C816-FD19-79AF-FE8F70A1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D2691-EBC2-4D13-BBE3-5DAE01B455F3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78DE-3F60-3F39-342C-C4038C35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Aplikasi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yang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 mana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ECC?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nirkabel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i="1" dirty="0"/>
              <a:t>Smart cards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Web server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penangangan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enkripsi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FF3300"/>
                </a:solidFill>
              </a:rPr>
              <a:t>Sembarang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aplikasi</a:t>
            </a:r>
            <a:r>
              <a:rPr lang="en-US" b="1" dirty="0">
                <a:solidFill>
                  <a:srgbClr val="FF3300"/>
                </a:solidFill>
              </a:rPr>
              <a:t> yang </a:t>
            </a:r>
            <a:r>
              <a:rPr lang="en-US" b="1" dirty="0" err="1">
                <a:solidFill>
                  <a:srgbClr val="FF3300"/>
                </a:solidFill>
              </a:rPr>
              <a:t>membutuhkan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keamanan</a:t>
            </a:r>
            <a:r>
              <a:rPr lang="en-US" b="1" dirty="0">
                <a:solidFill>
                  <a:srgbClr val="FF3300"/>
                </a:solidFill>
              </a:rPr>
              <a:t>  </a:t>
            </a:r>
            <a:r>
              <a:rPr lang="en-US" b="1" dirty="0" err="1">
                <a:solidFill>
                  <a:srgbClr val="FF3300"/>
                </a:solidFill>
              </a:rPr>
              <a:t>tetapi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memiliki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kekurangan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dalam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i="1" dirty="0">
                <a:solidFill>
                  <a:srgbClr val="FF3300"/>
                </a:solidFill>
              </a:rPr>
              <a:t>power</a:t>
            </a:r>
            <a:r>
              <a:rPr lang="en-US" b="1" dirty="0">
                <a:solidFill>
                  <a:srgbClr val="FF3300"/>
                </a:solidFill>
              </a:rPr>
              <a:t>, </a:t>
            </a:r>
            <a:r>
              <a:rPr lang="en-US" b="1" i="1" dirty="0">
                <a:solidFill>
                  <a:srgbClr val="FF3300"/>
                </a:solidFill>
              </a:rPr>
              <a:t>storage</a:t>
            </a:r>
            <a:r>
              <a:rPr lang="en-US" b="1" dirty="0">
                <a:solidFill>
                  <a:srgbClr val="FF3300"/>
                </a:solidFill>
              </a:rPr>
              <a:t> and </a:t>
            </a:r>
            <a:r>
              <a:rPr lang="en-US" b="1" dirty="0" err="1">
                <a:solidFill>
                  <a:srgbClr val="FF3300"/>
                </a:solidFill>
              </a:rPr>
              <a:t>kemampuan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komputasi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adalah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potensial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memerlukan</a:t>
            </a:r>
            <a:r>
              <a:rPr lang="en-US" b="1" dirty="0">
                <a:solidFill>
                  <a:srgbClr val="FF3300"/>
                </a:solidFill>
              </a:rPr>
              <a:t> ECC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1D3224-2A56-900B-52C9-F22054E0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5674C-61FA-4C70-D7CE-7C1BC9730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Keuntungan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lain:  </a:t>
            </a:r>
            <a:r>
              <a:rPr lang="en-US" i="1" dirty="0"/>
              <a:t>confidentiality</a:t>
            </a:r>
            <a:r>
              <a:rPr lang="en-US" dirty="0"/>
              <a:t>, </a:t>
            </a:r>
            <a:r>
              <a:rPr lang="en-US" i="1" dirty="0"/>
              <a:t>integrity</a:t>
            </a:r>
            <a:r>
              <a:rPr lang="en-US" dirty="0"/>
              <a:t>, </a:t>
            </a:r>
            <a:r>
              <a:rPr lang="en-US" i="1" dirty="0"/>
              <a:t>authentication</a:t>
            </a:r>
            <a:r>
              <a:rPr lang="en-US" dirty="0"/>
              <a:t> and </a:t>
            </a:r>
            <a:r>
              <a:rPr lang="en-US" i="1" dirty="0"/>
              <a:t>non-repudiation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…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Panjang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  <a:p>
            <a:pPr lvl="1" eaLnBrk="1" hangingPunct="1"/>
            <a:r>
              <a:rPr lang="en-US" dirty="0" err="1"/>
              <a:t>Mempercepat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i="1" dirty="0"/>
              <a:t>encryption</a:t>
            </a:r>
            <a:r>
              <a:rPr lang="en-US" dirty="0"/>
              <a:t>, </a:t>
            </a:r>
            <a:r>
              <a:rPr lang="en-US" i="1" dirty="0"/>
              <a:t>decryption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signature verification</a:t>
            </a:r>
          </a:p>
          <a:p>
            <a:pPr lvl="1" eaLnBrk="1" hangingPunct="1"/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i="1" dirty="0"/>
              <a:t>storage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bandwidth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4E9AF8-0813-1ECA-C73F-3FCF5220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C2FAD-7B9E-25E1-E353-C17E428A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6182-30C5-44BC-9C45-E2222FC5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C9581-4E87-4F8D-B4F6-533E5963E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15662-B566-336A-D136-3E18ACAB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01C1-E458-8AE6-E15D-BECD63C6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762000"/>
            <a:ext cx="4724400" cy="49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1" y="381000"/>
            <a:ext cx="35909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05000" y="1295400"/>
            <a:ext cx="8534400" cy="2514600"/>
            <a:chOff x="528" y="2448"/>
            <a:chExt cx="4800" cy="1248"/>
          </a:xfrm>
        </p:grpSpPr>
        <p:pic>
          <p:nvPicPr>
            <p:cNvPr id="7" name="Picture 6" descr="EllipticCurves"/>
            <p:cNvPicPr>
              <a:picLocks noChangeAspect="1" noChangeArrowheads="1"/>
            </p:cNvPicPr>
            <p:nvPr/>
          </p:nvPicPr>
          <p:blipFill>
            <a:blip r:embed="rId3" cstate="print">
              <a:lum bright="-12000" contrast="-12000"/>
            </a:blip>
            <a:srcRect/>
            <a:stretch>
              <a:fillRect/>
            </a:stretch>
          </p:blipFill>
          <p:spPr bwMode="auto">
            <a:xfrm>
              <a:off x="528" y="2880"/>
              <a:ext cx="4800" cy="81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24" y="2448"/>
              <a:ext cx="115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62200" y="48006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10414000" cy="5516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R</a:t>
            </a: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Didefinisikan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bernama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O(x, ), </a:t>
            </a:r>
            <a:r>
              <a:rPr lang="en-US" dirty="0" err="1">
                <a:sym typeface="Symbol"/>
              </a:rPr>
              <a:t>yaitu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infinity.</a:t>
            </a:r>
          </a:p>
          <a:p>
            <a:endParaRPr lang="en-US" i="1" dirty="0">
              <a:sym typeface="Symbol"/>
            </a:endParaRPr>
          </a:p>
          <a:p>
            <a:r>
              <a:rPr lang="en-US" dirty="0" err="1">
                <a:sym typeface="Symbol"/>
              </a:rPr>
              <a:t>Titik-titik</a:t>
            </a:r>
            <a:r>
              <a:rPr lang="en-US" dirty="0">
                <a:sym typeface="Symbol"/>
              </a:rPr>
              <a:t> P(x, y)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bersama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operasi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.</a:t>
            </a:r>
          </a:p>
          <a:p>
            <a:pPr>
              <a:buNone/>
            </a:pPr>
            <a:r>
              <a:rPr lang="en-US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G      : </a:t>
            </a:r>
            <a:r>
              <a:rPr lang="en-US" sz="2400" dirty="0" err="1">
                <a:sym typeface="Symbol"/>
              </a:rPr>
              <a:t>semua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P(x, y) pada </a:t>
            </a:r>
            <a:r>
              <a:rPr lang="en-US" sz="2400" dirty="0" err="1">
                <a:sym typeface="Symbol"/>
              </a:rPr>
              <a:t>kurva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eliptik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biner</a:t>
            </a:r>
            <a:r>
              <a:rPr lang="en-US" sz="2400" dirty="0">
                <a:sym typeface="Symbol"/>
              </a:rPr>
              <a:t>	  : +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r>
              <a:rPr lang="en-US" dirty="0" err="1">
                <a:sym typeface="Symbol"/>
              </a:rPr>
              <a:t>Penjelasan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kenapa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dijelaskan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slide-slide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berikut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ini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14.5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5280</Words>
  <Application>Microsoft Office PowerPoint</Application>
  <PresentationFormat>Widescreen</PresentationFormat>
  <Paragraphs>582</Paragraphs>
  <Slides>53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4" baseType="lpstr">
      <vt:lpstr>ＭＳ Ｐゴシック</vt:lpstr>
      <vt:lpstr>Arial</vt:lpstr>
      <vt:lpstr>Calibri</vt:lpstr>
      <vt:lpstr>Calibri Light</vt:lpstr>
      <vt:lpstr>Cambria Math</vt:lpstr>
      <vt:lpstr>Comic Sans MS</vt:lpstr>
      <vt:lpstr>Courier</vt:lpstr>
      <vt:lpstr>Symbol</vt:lpstr>
      <vt:lpstr>Times-Roman</vt:lpstr>
      <vt:lpstr>Wingdings</vt:lpstr>
      <vt:lpstr>Office Theme</vt:lpstr>
      <vt:lpstr>Elliptic Curve Cryptography (ECC) (Bagian 2)</vt:lpstr>
      <vt:lpstr>Pendahuluan</vt:lpstr>
      <vt:lpstr>PowerPoint Presentation</vt:lpstr>
      <vt:lpstr>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Penjumlahan Titik pada 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Penggandaan Titik</vt:lpstr>
      <vt:lpstr>PowerPoint Presentation</vt:lpstr>
      <vt:lpstr>PowerPoint Presentation</vt:lpstr>
      <vt:lpstr>PowerPoint Presentation</vt:lpstr>
      <vt:lpstr>Pelelaran Titik</vt:lpstr>
      <vt:lpstr>Jelaslah Kurva Eliptik membentuk Grup &lt;G, +&gt;</vt:lpstr>
      <vt:lpstr>Perkalian Titik</vt:lpstr>
      <vt:lpstr>Elliptic Curve Discrete Logarithm Problem (ECDLP)</vt:lpstr>
      <vt:lpstr>Kurva Eliptik pada Galois Field</vt:lpstr>
      <vt:lpstr>Kurva Eliptik pada GF(p)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Elliptic Curve Cryptography (ECC) *)</vt:lpstr>
      <vt:lpstr>Penggunaan Kurva Eliptik di dalam Kriptografi</vt:lpstr>
      <vt:lpstr>PowerPoint Presentation</vt:lpstr>
      <vt:lpstr>Elliptic Curve Diffie-Hellman (ECDH)</vt:lpstr>
      <vt:lpstr>Elliptic Curve Diffie-Hellman (ECDH)</vt:lpstr>
      <vt:lpstr>PowerPoint Presentation</vt:lpstr>
      <vt:lpstr>PowerPoint Presentation</vt:lpstr>
      <vt:lpstr>Elliptic Curve Elgamal (ECEG)</vt:lpstr>
      <vt:lpstr>PowerPoint Presentation</vt:lpstr>
      <vt:lpstr>Perbandingan Elgamal dengan Elliptic Curve Elgamal</vt:lpstr>
      <vt:lpstr>Encoding Pesan menjadi Titik di dalam Kurva</vt:lpstr>
      <vt:lpstr>PowerPoint Presentation</vt:lpstr>
      <vt:lpstr>PowerPoint Presentation</vt:lpstr>
      <vt:lpstr>Keamanan ECC</vt:lpstr>
      <vt:lpstr>Aplikasi ECC</vt:lpstr>
      <vt:lpstr>Keuntungan ECC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46</cp:revision>
  <dcterms:created xsi:type="dcterms:W3CDTF">2020-10-31T03:03:11Z</dcterms:created>
  <dcterms:modified xsi:type="dcterms:W3CDTF">2026-04-06T02:46:02Z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2024-03-30T05:01:14Z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0cef668e-7411-49f9-bc0c-d0589d560d6a</vt:lpwstr>
  </property>
  <property fmtid="{D5CDD505-2E9C-101B-9397-08002B2CF9AE}" pid="8" name="MSIP_Label_38b525e5-f3da-4501-8f1e-526b6769fc56_ContentBits">
    <vt:lpwstr>0</vt:lpwstr>
  </property>
</Properties>
</file>