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1" r:id="rId3"/>
    <p:sldId id="323" r:id="rId4"/>
    <p:sldId id="324" r:id="rId5"/>
    <p:sldId id="325" r:id="rId6"/>
    <p:sldId id="333" r:id="rId7"/>
    <p:sldId id="334" r:id="rId8"/>
    <p:sldId id="398" r:id="rId9"/>
    <p:sldId id="327" r:id="rId10"/>
    <p:sldId id="335" r:id="rId11"/>
    <p:sldId id="399" r:id="rId12"/>
    <p:sldId id="328" r:id="rId13"/>
    <p:sldId id="330" r:id="rId14"/>
    <p:sldId id="331" r:id="rId15"/>
    <p:sldId id="332" r:id="rId16"/>
    <p:sldId id="368" r:id="rId17"/>
    <p:sldId id="340" r:id="rId18"/>
    <p:sldId id="401" r:id="rId19"/>
    <p:sldId id="527" r:id="rId20"/>
    <p:sldId id="528" r:id="rId21"/>
    <p:sldId id="529" r:id="rId22"/>
    <p:sldId id="526" r:id="rId23"/>
    <p:sldId id="345" r:id="rId24"/>
    <p:sldId id="4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259EE-9205-4D28-862C-D3242322A5C5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CE774-1E9E-49CF-8568-0EC91B66A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47DD-81D1-4423-9491-C9F5D2DC1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27F34-2406-4C6F-841F-009DFA7D1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D886C-14AC-4255-9F12-474B9944F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1857A-7263-4B79-A058-631962825470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03CC7-69B1-4BE9-9691-CC2B907F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ED2FC-3A34-40D7-9748-53C3D773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3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C2F0-AF89-460D-886E-13B3B69E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46890-0EBA-43B5-8AC8-CA06E58F8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1A5F-1FD6-48E4-9AC3-A0D923AC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B7DE-0BA5-46C2-B835-51E4D3438959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F05C7-0842-41F5-8DAC-F8136417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CAB67-6970-4777-BD40-3D7DAA057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1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FF924-8AE2-4E1C-B76F-436A216A38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6D7D7-1AB0-425E-95DA-FCE7196DC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A39C-96F0-4648-90AC-17AD76C7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66BEF-DB1D-42B0-A3CA-B12B38489D0F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A5E8F-B7D8-4504-A811-2E6E31FD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5351C-8D26-4ED8-B5EB-77B55B1E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1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03B0-B9EF-48C7-96CD-19795EF4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D0CA-0250-4059-8E6E-A18AB4E11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8CC31-C552-406D-9B0B-8CC99C83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5BF0E-00FB-4143-AC83-01436B54C484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64AD8-4DB9-4356-9772-3D403D99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63FC-E248-48E1-80BC-169A45911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4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ACE-CE11-4752-9660-B63D65A75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F334A-4FBA-4484-A1C0-DEC2AA57F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A1269-CA87-4E98-974D-3613C4E9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18C01-BF3E-4912-A3A2-B70F1CA83835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A7428-E68F-46DF-AB32-B34A964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0C15-61A7-44CF-BA1B-D9D2A367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0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A165-247C-418F-9531-F4739950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719A-83BE-4DF3-B3DB-6B2B78C27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EBAFF-6A70-42DD-9A77-F8FF19FE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60F52-6D50-4CB7-A0BD-9D61D30C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1A19-2A34-45CA-B506-93217ED34011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5A8E3-F591-493E-B2D8-D73B6C2D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25854-8CBC-4279-B45C-53DC1357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D4F3-FCF4-4115-A6EF-A98CB53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CDCF0-316F-43AF-840F-90D808212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CFAF0-AB5D-4A26-921D-6E8F50B88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75A7D-B2EF-4F18-8E05-8B93B3739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A91AD-8A5A-455E-929E-45402785B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10C63A-431F-4191-8821-922C7B2E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E5529-77C7-489F-BEF1-292383B80868}" type="datetime1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78725-1B7F-4288-8986-259D94FE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83F6C-E431-41EC-8F80-41EA7812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6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1776-8126-42F8-83C4-C7C9497C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84F5C-B585-447A-89F5-156A58DE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AFF1E-0ADA-4BB8-97C8-FE9FBD621F9A}" type="datetime1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9DE89-267B-4987-9A5B-57548838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D1D25-C59F-4E5B-8E92-C7BBEA6C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9F89D-5AF1-4892-B634-0C1C6DCD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6E24-F71D-450C-A780-49A5205A25F1}" type="datetime1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B790AF-5BC3-45FF-97AC-683864A2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6CE22-9CB4-486E-B118-92B84CBA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6547-0DE7-4098-8900-87A1D8AF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4B68-FA68-4E2A-B7C2-22DDA231E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A8E8-2D36-45B8-9107-F3992BFB1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C2BB6-AC4E-47C9-B336-8FBBE9F00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526E-6083-466D-BB6D-F5345CE83858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DF1F9-9143-45CA-A94D-29C040CC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B7A4B-0ABF-4B81-A990-82AE2B61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556DB-7869-44BA-8CE0-522A3008B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F444F7-1D41-4570-B32F-81800EFC5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111DB-A456-4BF5-840F-998E4CC7A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DF044-E89A-466F-9199-F60DCE73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B130-CF70-4AEE-9EBC-51314D87CC43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9B346-1E72-4E21-A38D-FF364953E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14BAA-B5AD-4CFA-91D5-4F13A93B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5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18C11-4E9F-4993-B71F-E38F2B6CB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AAF95-AB80-4E10-821A-71DA5B9AA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3A581-040A-4A1B-8B26-D0A3EA601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15F3-7690-460F-9387-18C720A224CE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9D730-541A-401A-9EA4-FCFDCCDD2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4A7D9-1637-4BE3-9399-E088ED15A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4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urg-la-Reine" TargetMode="External"/><Relationship Id="rId7" Type="http://schemas.openxmlformats.org/officeDocument/2006/relationships/hyperlink" Target="http://en.wikipedia.org/wiki/Abelian_integra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Theory_of_equations" TargetMode="External"/><Relationship Id="rId5" Type="http://schemas.openxmlformats.org/officeDocument/2006/relationships/hyperlink" Target="http://en.wikipedia.org/wiki/July_Monarchy" TargetMode="External"/><Relationship Id="rId4" Type="http://schemas.openxmlformats.org/officeDocument/2006/relationships/hyperlink" Target="http://en.wikipedia.org/wiki/First_French_Empir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hyperlink" Target="http://en.wikipedia.org/wiki/Abelian_variety_of_CM-type" TargetMode="External"/><Relationship Id="rId18" Type="http://schemas.openxmlformats.org/officeDocument/2006/relationships/hyperlink" Target="http://en.wikipedia.org/wiki/Abelian_group" TargetMode="External"/><Relationship Id="rId26" Type="http://schemas.openxmlformats.org/officeDocument/2006/relationships/hyperlink" Target="http://en.wikipedia.org/wiki/Abel's_summation_formula" TargetMode="External"/><Relationship Id="rId39" Type="http://schemas.openxmlformats.org/officeDocument/2006/relationships/hyperlink" Target="http://en.wikipedia.org/wiki/Adrien-Marie_Legendre" TargetMode="External"/><Relationship Id="rId21" Type="http://schemas.openxmlformats.org/officeDocument/2006/relationships/hyperlink" Target="http://en.wikipedia.org/wiki/Abel's_irreducibility_theorem" TargetMode="External"/><Relationship Id="rId34" Type="http://schemas.openxmlformats.org/officeDocument/2006/relationships/hyperlink" Target="http://en.wikipedia.org/wiki/Elliptic_functions" TargetMode="External"/><Relationship Id="rId7" Type="http://schemas.openxmlformats.org/officeDocument/2006/relationships/hyperlink" Target="http://en.wikipedia.org/wiki/Mathematics" TargetMode="External"/><Relationship Id="rId12" Type="http://schemas.openxmlformats.org/officeDocument/2006/relationships/hyperlink" Target="http://en.wikipedia.org/wiki/Abelian_variety" TargetMode="External"/><Relationship Id="rId17" Type="http://schemas.openxmlformats.org/officeDocument/2006/relationships/hyperlink" Target="http://en.wikipedia.org/wiki/Abel_function" TargetMode="External"/><Relationship Id="rId25" Type="http://schemas.openxmlformats.org/officeDocument/2006/relationships/hyperlink" Target="http://en.wikipedia.org/wiki/Abel_sum" TargetMode="External"/><Relationship Id="rId33" Type="http://schemas.openxmlformats.org/officeDocument/2006/relationships/hyperlink" Target="http://en.wikipedia.org/wiki/General_quintic_equation" TargetMode="External"/><Relationship Id="rId38" Type="http://schemas.openxmlformats.org/officeDocument/2006/relationships/hyperlink" Target="http://en.wikipedia.org/wiki/Niels_Henrik_Abel#cite_note-2" TargetMode="External"/><Relationship Id="rId2" Type="http://schemas.openxmlformats.org/officeDocument/2006/relationships/image" Target="../media/image3.jpeg"/><Relationship Id="rId16" Type="http://schemas.openxmlformats.org/officeDocument/2006/relationships/hyperlink" Target="http://en.wikipedia.org/wiki/Abelian_extension" TargetMode="External"/><Relationship Id="rId20" Type="http://schemas.openxmlformats.org/officeDocument/2006/relationships/hyperlink" Target="http://en.wikipedia.org/wiki/Abel's_inequality" TargetMode="External"/><Relationship Id="rId29" Type="http://schemas.openxmlformats.org/officeDocument/2006/relationships/hyperlink" Target="http://en.wikipedia.org/wiki/Abel_transform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Norway" TargetMode="External"/><Relationship Id="rId11" Type="http://schemas.openxmlformats.org/officeDocument/2006/relationships/hyperlink" Target="http://en.wikipedia.org/wiki/Abelian_category" TargetMode="External"/><Relationship Id="rId24" Type="http://schemas.openxmlformats.org/officeDocument/2006/relationships/hyperlink" Target="http://en.wikipedia.org/wiki/Abel%E2%80%93Ruffini_theorem" TargetMode="External"/><Relationship Id="rId32" Type="http://schemas.openxmlformats.org/officeDocument/2006/relationships/hyperlink" Target="http://en.wikipedia.org/wiki/Mathematician" TargetMode="External"/><Relationship Id="rId37" Type="http://schemas.openxmlformats.org/officeDocument/2006/relationships/hyperlink" Target="http://en.wikipedia.org/wiki/Charles_Hermite" TargetMode="External"/><Relationship Id="rId40" Type="http://schemas.openxmlformats.org/officeDocument/2006/relationships/hyperlink" Target="http://en.wikipedia.org/wiki/Niels_Henrik_Abel#cite_note-3" TargetMode="External"/><Relationship Id="rId5" Type="http://schemas.openxmlformats.org/officeDocument/2006/relationships/hyperlink" Target="http://en.wikipedia.org/wiki/Froland" TargetMode="External"/><Relationship Id="rId15" Type="http://schemas.openxmlformats.org/officeDocument/2006/relationships/hyperlink" Target="http://en.wikipedia.org/wiki/Abel_equation_of_the_first_kind" TargetMode="External"/><Relationship Id="rId23" Type="http://schemas.openxmlformats.org/officeDocument/2006/relationships/hyperlink" Target="http://en.wikipedia.org/wiki/Abel%E2%80%93Plana_formula" TargetMode="External"/><Relationship Id="rId28" Type="http://schemas.openxmlformats.org/officeDocument/2006/relationships/hyperlink" Target="http://en.wikipedia.org/wiki/Abel_transform" TargetMode="External"/><Relationship Id="rId36" Type="http://schemas.openxmlformats.org/officeDocument/2006/relationships/hyperlink" Target="http://en.wikipedia.org/wiki/Niels_Henrik_Abel#cite_note-todayinsci.com-1" TargetMode="External"/><Relationship Id="rId10" Type="http://schemas.openxmlformats.org/officeDocument/2006/relationships/hyperlink" Target="http://en.wikipedia.org/wiki/Abel's_binomial_theorem" TargetMode="External"/><Relationship Id="rId19" Type="http://schemas.openxmlformats.org/officeDocument/2006/relationships/hyperlink" Target="http://en.wikipedia.org/wiki/Abel's_identity" TargetMode="External"/><Relationship Id="rId31" Type="http://schemas.openxmlformats.org/officeDocument/2006/relationships/hyperlink" Target="http://en.wikipedia.org/wiki/Norwegian_people" TargetMode="External"/><Relationship Id="rId4" Type="http://schemas.openxmlformats.org/officeDocument/2006/relationships/hyperlink" Target="http://en.wikipedia.org/wiki/Denmark-Norway" TargetMode="External"/><Relationship Id="rId9" Type="http://schemas.openxmlformats.org/officeDocument/2006/relationships/hyperlink" Target="http://en.wikipedia.org/wiki/University_of_Oslo" TargetMode="External"/><Relationship Id="rId14" Type="http://schemas.openxmlformats.org/officeDocument/2006/relationships/hyperlink" Target="http://en.wikipedia.org/wiki/Abel_equation" TargetMode="External"/><Relationship Id="rId22" Type="http://schemas.openxmlformats.org/officeDocument/2006/relationships/hyperlink" Target="http://en.wikipedia.org/wiki/Abel%E2%80%93Jacobi_map" TargetMode="External"/><Relationship Id="rId27" Type="http://schemas.openxmlformats.org/officeDocument/2006/relationships/hyperlink" Target="http://en.wikipedia.org/wiki/Abel's_theorem" TargetMode="External"/><Relationship Id="rId30" Type="http://schemas.openxmlformats.org/officeDocument/2006/relationships/hyperlink" Target="http://en.wikipedia.org/wiki/Dual_abelian_variety" TargetMode="External"/><Relationship Id="rId35" Type="http://schemas.openxmlformats.org/officeDocument/2006/relationships/hyperlink" Target="http://en.wikipedia.org/wiki/Abelian_function" TargetMode="External"/><Relationship Id="rId8" Type="http://schemas.openxmlformats.org/officeDocument/2006/relationships/hyperlink" Target="http://en.wikipedia.org/wiki/Alma_mater" TargetMode="External"/><Relationship Id="rId3" Type="http://schemas.openxmlformats.org/officeDocument/2006/relationships/hyperlink" Target="http://en.wikipedia.org/wiki/Nedstran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</a:t>
            </a:r>
            <a:r>
              <a:rPr lang="en-US" sz="4000" dirty="0" err="1"/>
              <a:t>Bagian</a:t>
            </a:r>
            <a:r>
              <a:rPr lang="en-US" sz="4000" dirty="0"/>
              <a:t> 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2026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762001"/>
            <a:ext cx="10078720" cy="53641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, &lt;Z,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, &lt;R,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rasional</a:t>
            </a:r>
            <a:r>
              <a:rPr lang="en-US" sz="2400" dirty="0"/>
              <a:t> (p/q),  &lt;Q, +, .&gt;</a:t>
            </a:r>
          </a:p>
          <a:p>
            <a:endParaRPr lang="en-US" sz="2400" dirty="0"/>
          </a:p>
          <a:p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(</a:t>
            </a:r>
            <a:r>
              <a:rPr lang="en-US" sz="2400" i="1" dirty="0"/>
              <a:t>finite field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himpunannya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yang </a:t>
            </a:r>
            <a:r>
              <a:rPr lang="en-US" sz="2400" dirty="0" err="1"/>
              <a:t>berhingga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	Jika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notasinya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i="1" baseline="-25000" dirty="0"/>
              <a:t>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: F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0 </a:t>
            </a:r>
            <a:r>
              <a:rPr lang="en-US" sz="2400" dirty="0" err="1"/>
              <a:t>dan</a:t>
            </a:r>
            <a:r>
              <a:rPr lang="en-US" sz="2400" dirty="0"/>
              <a:t> 1</a:t>
            </a:r>
          </a:p>
          <a:p>
            <a:endParaRPr lang="en-US" sz="2400" dirty="0"/>
          </a:p>
          <a:p>
            <a:r>
              <a:rPr lang="en-US" sz="2400" dirty="0"/>
              <a:t>Medan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juga </a:t>
            </a:r>
            <a:r>
              <a:rPr lang="en-US" sz="2400" dirty="0">
                <a:solidFill>
                  <a:srgbClr val="FF0000"/>
                </a:solidFill>
              </a:rPr>
              <a:t>Galois Field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menghormati</a:t>
            </a:r>
            <a:r>
              <a:rPr lang="en-US" sz="2400" dirty="0"/>
              <a:t> </a:t>
            </a:r>
            <a:r>
              <a:rPr lang="en-US" sz="2400" dirty="0" err="1"/>
              <a:t>Evariste</a:t>
            </a:r>
            <a:r>
              <a:rPr lang="en-US" sz="2400" dirty="0"/>
              <a:t> Galois,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matematikawan</a:t>
            </a:r>
            <a:r>
              <a:rPr lang="en-US" sz="2400" dirty="0"/>
              <a:t> </a:t>
            </a:r>
            <a:r>
              <a:rPr lang="en-US" sz="2400" dirty="0" err="1"/>
              <a:t>Perancis</a:t>
            </a:r>
            <a:r>
              <a:rPr lang="en-US" sz="2400" dirty="0"/>
              <a:t> (1811 – 1832)</a:t>
            </a:r>
            <a:endParaRPr lang="en-GB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8370" name="Picture 2" descr="Evariste galo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889" y="457201"/>
            <a:ext cx="2230562" cy="288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124200" y="3483451"/>
          <a:ext cx="6400800" cy="265176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Born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25 October 1811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 tooltip="Bourg-la-Reine"/>
                        </a:rPr>
                        <a:t>Bourg-la-Reine</a:t>
                      </a:r>
                      <a:r>
                        <a:rPr lang="en-US">
                          <a:effectLst/>
                        </a:rPr>
                        <a:t>, </a:t>
                      </a:r>
                      <a:r>
                        <a:rPr lang="en-US">
                          <a:effectLst/>
                          <a:hlinkClick r:id="rId4" tooltip="First French Empire"/>
                        </a:rPr>
                        <a:t>French Empire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Died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31 May 1832 (aged 20)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Paris, </a:t>
                      </a:r>
                      <a:r>
                        <a:rPr lang="en-US">
                          <a:effectLst/>
                          <a:hlinkClick r:id="rId5" tooltip="July Monarchy"/>
                        </a:rPr>
                        <a:t>Kingdom of France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Nationality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French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Fields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Mathematics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Known for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Work on the </a:t>
                      </a:r>
                      <a:r>
                        <a:rPr lang="en-US" dirty="0">
                          <a:effectLst/>
                          <a:hlinkClick r:id="rId6" tooltip="Theory of equations"/>
                        </a:rPr>
                        <a:t>theory of equations</a:t>
                      </a:r>
                      <a:r>
                        <a:rPr lang="en-US" dirty="0">
                          <a:effectLst/>
                        </a:rPr>
                        <a:t> and </a:t>
                      </a:r>
                      <a:r>
                        <a:rPr lang="en-US" dirty="0" err="1">
                          <a:effectLst/>
                          <a:hlinkClick r:id="rId7" tooltip="Abelian integral"/>
                        </a:rPr>
                        <a:t>Abelian</a:t>
                      </a:r>
                      <a:r>
                        <a:rPr lang="en-US" dirty="0">
                          <a:effectLst/>
                          <a:hlinkClick r:id="rId7" tooltip="Abelian integral"/>
                        </a:rPr>
                        <a:t> integrals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87868"/>
            <a:ext cx="1539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Evariste</a:t>
            </a:r>
            <a:r>
              <a:rPr lang="en-US" dirty="0">
                <a:solidFill>
                  <a:srgbClr val="FF0000"/>
                </a:solidFill>
              </a:rPr>
              <a:t> Galois</a:t>
            </a:r>
          </a:p>
        </p:txBody>
      </p:sp>
    </p:spTree>
    <p:extLst>
      <p:ext uri="{BB962C8B-B14F-4D97-AF65-F5344CB8AC3E}">
        <p14:creationId xmlns:p14="http://schemas.microsoft.com/office/powerpoint/2010/main" val="517120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E00324-682D-4B27-A85E-D44E21440583}" type="slidenum">
              <a:rPr lang="en-GB"/>
              <a:pPr/>
              <a:t>12</a:t>
            </a:fld>
            <a:endParaRPr lang="en-GB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6160" y="53340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</a:t>
            </a:r>
            <a:r>
              <a:rPr lang="en-US" b="1" dirty="0" err="1"/>
              <a:t>Berhingga</a:t>
            </a:r>
            <a:r>
              <a:rPr lang="en-US" b="1" dirty="0"/>
              <a:t> </a:t>
            </a:r>
            <a:r>
              <a:rPr lang="en-US" b="1" i="1" dirty="0" err="1"/>
              <a:t>F</a:t>
            </a:r>
            <a:r>
              <a:rPr lang="en-US" b="1" i="1" baseline="-25000" dirty="0" err="1"/>
              <a:t>p</a:t>
            </a:r>
            <a:endParaRPr lang="en-GB" b="1" i="1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6161" y="1600200"/>
            <a:ext cx="10327640" cy="47244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p</a:t>
            </a:r>
            <a:r>
              <a:rPr lang="en-US" baseline="-25000" dirty="0"/>
              <a:t> </a:t>
            </a:r>
            <a:r>
              <a:rPr lang="en-US" dirty="0"/>
              <a:t>,  </a:t>
            </a:r>
            <a:r>
              <a:rPr lang="en-US" dirty="0" err="1"/>
              <a:t>dengan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prima.</a:t>
            </a:r>
            <a:endParaRPr lang="en-US" i="1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i="1" dirty="0" err="1"/>
              <a:t>F</a:t>
            </a:r>
            <a:r>
              <a:rPr lang="en-US" i="1" baseline="-15000" dirty="0" err="1"/>
              <a:t>p</a:t>
            </a:r>
            <a:r>
              <a:rPr lang="en-US" i="1" baseline="-15000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{0, 1, 2, …, p – 1},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prima, dan dua </a:t>
            </a:r>
            <a:r>
              <a:rPr lang="en-US" dirty="0" err="1"/>
              <a:t>operasi</a:t>
            </a:r>
            <a:r>
              <a:rPr lang="en-US" dirty="0"/>
              <a:t>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/>
              <a:t>1. </a:t>
            </a:r>
            <a:r>
              <a:rPr lang="en-US" b="1" dirty="0" err="1"/>
              <a:t>Penjumlahan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modulus p</a:t>
            </a:r>
            <a:endParaRPr lang="en-US" b="1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+ b = r,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r = (a + b) mod p,  0 </a:t>
            </a:r>
            <a:r>
              <a:rPr lang="en-US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sym typeface="Symbol" pitchFamily="18" charset="2"/>
            </a:endParaRP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2. </a:t>
            </a:r>
            <a:r>
              <a:rPr lang="en-US" b="1" dirty="0" err="1"/>
              <a:t>Perkalian</a:t>
            </a:r>
            <a:r>
              <a:rPr lang="en-US" b="1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modulus p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= s,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>
              <a:buNone/>
            </a:pPr>
            <a:r>
              <a:rPr lang="en-US" dirty="0"/>
              <a:t>		s = (a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b) mod p,   0 </a:t>
            </a:r>
            <a:r>
              <a:rPr lang="en-US" dirty="0">
                <a:sym typeface="Symbol" pitchFamily="18" charset="2"/>
              </a:rPr>
              <a:t> s  p – 1 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GB" sz="2400" baseline="-1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D0401A-DCEA-4708-9BBC-20B41D389F64}" type="slidenum">
              <a:rPr lang="en-GB"/>
              <a:pPr/>
              <a:t>13</a:t>
            </a:fld>
            <a:endParaRPr lang="en-GB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pPr eaLnBrk="1" hangingPunct="1"/>
            <a:r>
              <a:rPr lang="en-US"/>
              <a:t>	</a:t>
            </a:r>
            <a:endParaRPr lang="en-GB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9520" y="990601"/>
            <a:ext cx="9641840" cy="5135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err="1"/>
              <a:t>Contoh</a:t>
            </a:r>
            <a:r>
              <a:rPr lang="en-US" dirty="0"/>
              <a:t>: F</a:t>
            </a:r>
            <a:r>
              <a:rPr lang="en-US" baseline="-25000" dirty="0"/>
              <a:t>23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{0, 1, 2, …, 22}.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   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F</a:t>
            </a:r>
            <a:r>
              <a:rPr lang="en-US" baseline="-25000" dirty="0"/>
              <a:t>23</a:t>
            </a:r>
            <a:r>
              <a:rPr lang="en-US" dirty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	12 + 20 = 9 (</a:t>
            </a:r>
            <a:r>
              <a:rPr lang="en-US" dirty="0" err="1"/>
              <a:t>karena</a:t>
            </a:r>
            <a:r>
              <a:rPr lang="en-US" dirty="0"/>
              <a:t> 12 + 20 = 32 mod 23 = 9)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8 </a:t>
            </a:r>
            <a:r>
              <a:rPr lang="en-US" dirty="0">
                <a:sym typeface="Symbol"/>
              </a:rPr>
              <a:t></a:t>
            </a:r>
            <a:r>
              <a:rPr lang="en-US" dirty="0">
                <a:sym typeface="Symbol" pitchFamily="18" charset="2"/>
              </a:rPr>
              <a:t> 9 = 3       (</a:t>
            </a:r>
            <a:r>
              <a:rPr lang="en-US" dirty="0" err="1">
                <a:sym typeface="Symbol" pitchFamily="18" charset="2"/>
              </a:rPr>
              <a:t>karena</a:t>
            </a:r>
            <a:r>
              <a:rPr lang="en-US" dirty="0">
                <a:sym typeface="Symbol" pitchFamily="18" charset="2"/>
              </a:rPr>
              <a:t> 8  9 = 72 mod 23 = 3)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DD3003-30AD-4EA2-AF27-C7FA0500B488}" type="slidenum">
              <a:rPr lang="en-GB"/>
              <a:pPr/>
              <a:t>14</a:t>
            </a:fld>
            <a:endParaRPr lang="en-GB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919481" y="681037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Galois (</a:t>
            </a:r>
            <a:r>
              <a:rPr lang="en-US" b="1" i="1" dirty="0"/>
              <a:t>Galois 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767646" cy="4530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/>
              <a:t>Medan Galois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i="1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 dan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 1</a:t>
            </a:r>
            <a:r>
              <a:rPr lang="en-US" sz="2400" dirty="0"/>
              <a:t>.</a:t>
            </a:r>
          </a:p>
          <a:p>
            <a:pPr eaLnBrk="1" hangingPunct="1"/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i="1" dirty="0"/>
              <a:t>GF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i="1" baseline="30000" dirty="0"/>
              <a:t>m</a:t>
            </a:r>
            <a:r>
              <a:rPr lang="en-US" sz="2400" dirty="0"/>
              <a:t>)</a:t>
            </a:r>
          </a:p>
          <a:p>
            <a:pPr eaLnBrk="1" hangingPunct="1"/>
            <a:r>
              <a:rPr lang="en-US" sz="2400" dirty="0" err="1"/>
              <a:t>Kasus</a:t>
            </a:r>
            <a:r>
              <a:rPr lang="en-US" sz="2400" dirty="0"/>
              <a:t> paling </a:t>
            </a:r>
            <a:r>
              <a:rPr lang="en-US" sz="2400" dirty="0" err="1"/>
              <a:t>sederhana</a:t>
            </a:r>
            <a:r>
              <a:rPr lang="en-US" sz="2400" dirty="0"/>
              <a:t>: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1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GF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atau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400" baseline="-25000" dirty="0" err="1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GF(p)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terdiri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himpunan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{0, 1, 2, …,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– 1} dan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operasi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penjumlahan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perkalian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dilakukan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di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modulus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/>
              <a:t>   1. </a:t>
            </a:r>
            <a:r>
              <a:rPr lang="en-US" sz="2400" b="1" dirty="0" err="1"/>
              <a:t>Penjumlahan</a:t>
            </a:r>
            <a:r>
              <a:rPr lang="en-US" sz="2400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modulus p</a:t>
            </a:r>
            <a:endParaRPr lang="en-US" sz="24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	    Jika a, b </a:t>
            </a:r>
            <a:r>
              <a:rPr lang="en-US" sz="2400" dirty="0">
                <a:sym typeface="Symbol" pitchFamily="18" charset="2"/>
              </a:rPr>
              <a:t> G</a:t>
            </a:r>
            <a:r>
              <a:rPr lang="en-US" sz="2400" dirty="0"/>
              <a:t>F(p)</a:t>
            </a:r>
            <a:r>
              <a:rPr lang="en-US" sz="2400" baseline="-150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a + b = r,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 r = (a + b) mod p,  0 </a:t>
            </a:r>
            <a:r>
              <a:rPr lang="en-US" sz="2400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>
              <a:sym typeface="Symbol" pitchFamily="18" charset="2"/>
            </a:endParaRP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2. </a:t>
            </a:r>
            <a:r>
              <a:rPr lang="en-US" sz="2400" b="1" dirty="0" err="1"/>
              <a:t>Perkalian</a:t>
            </a:r>
            <a:r>
              <a:rPr lang="en-US" sz="2400" b="1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modulus p</a:t>
            </a:r>
          </a:p>
          <a:p>
            <a:pPr>
              <a:buNone/>
            </a:pPr>
            <a:r>
              <a:rPr lang="en-US" sz="2400" dirty="0"/>
              <a:t>	   Jika a, b </a:t>
            </a:r>
            <a:r>
              <a:rPr lang="en-US" sz="2400" dirty="0">
                <a:sym typeface="Symbol" pitchFamily="18" charset="2"/>
              </a:rPr>
              <a:t> GF(p)</a:t>
            </a:r>
            <a:r>
              <a:rPr lang="en-US" sz="2400" baseline="-150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s,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s = (a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b) mod p,   0 </a:t>
            </a:r>
            <a:r>
              <a:rPr lang="en-US" sz="2400" dirty="0">
                <a:sym typeface="Symbol" pitchFamily="18" charset="2"/>
              </a:rPr>
              <a:t> s  p – 1 </a:t>
            </a:r>
            <a:endParaRPr lang="en-US" sz="2400" dirty="0"/>
          </a:p>
          <a:p>
            <a:pPr eaLnBrk="1" hangingPunct="1"/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009E65-E66C-410A-A6BD-6B545190FC46}" type="slidenum">
              <a:rPr lang="en-GB"/>
              <a:pPr/>
              <a:t>15</a:t>
            </a:fld>
            <a:endParaRPr lang="en-GB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219201"/>
            <a:ext cx="8636000" cy="5008879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(2):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		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 1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		   0    0    0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0		   1    0    1   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(3):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    2     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0    0    1    2        0    0   0   0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1    1    2    0        1    0   1   2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Times New Roman" pitchFamily="18" charset="0"/>
              </a:rPr>
              <a:t>	 2    2    0    1        2    0   2   1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</p:txBody>
      </p:sp>
      <p:cxnSp>
        <p:nvCxnSpPr>
          <p:cNvPr id="17413" name="Straight Connector 7"/>
          <p:cNvCxnSpPr>
            <a:cxnSpLocks noChangeShapeType="1"/>
          </p:cNvCxnSpPr>
          <p:nvPr/>
        </p:nvCxnSpPr>
        <p:spPr bwMode="auto">
          <a:xfrm>
            <a:off x="25908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4" name="Straight Connector 9"/>
          <p:cNvCxnSpPr>
            <a:cxnSpLocks noChangeShapeType="1"/>
          </p:cNvCxnSpPr>
          <p:nvPr/>
        </p:nvCxnSpPr>
        <p:spPr bwMode="auto">
          <a:xfrm rot="5400000">
            <a:off x="2592387" y="21320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5" name="Straight Connector 11"/>
          <p:cNvCxnSpPr>
            <a:cxnSpLocks noChangeShapeType="1"/>
          </p:cNvCxnSpPr>
          <p:nvPr/>
        </p:nvCxnSpPr>
        <p:spPr bwMode="auto">
          <a:xfrm>
            <a:off x="61722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6" name="Straight Connector 13"/>
          <p:cNvCxnSpPr>
            <a:cxnSpLocks noChangeShapeType="1"/>
          </p:cNvCxnSpPr>
          <p:nvPr/>
        </p:nvCxnSpPr>
        <p:spPr bwMode="auto">
          <a:xfrm rot="5400000">
            <a:off x="6249987" y="22082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7" name="Straight Connector 15"/>
          <p:cNvCxnSpPr>
            <a:cxnSpLocks noChangeShapeType="1"/>
          </p:cNvCxnSpPr>
          <p:nvPr/>
        </p:nvCxnSpPr>
        <p:spPr bwMode="auto">
          <a:xfrm>
            <a:off x="2552700" y="4023360"/>
            <a:ext cx="2971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8" name="Straight Connector 17"/>
          <p:cNvCxnSpPr>
            <a:cxnSpLocks noChangeShapeType="1"/>
          </p:cNvCxnSpPr>
          <p:nvPr/>
        </p:nvCxnSpPr>
        <p:spPr bwMode="auto">
          <a:xfrm rot="5400000">
            <a:off x="2401887" y="4303714"/>
            <a:ext cx="1447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9" name="Straight Connector 19"/>
          <p:cNvCxnSpPr>
            <a:cxnSpLocks noChangeShapeType="1"/>
          </p:cNvCxnSpPr>
          <p:nvPr/>
        </p:nvCxnSpPr>
        <p:spPr bwMode="auto">
          <a:xfrm>
            <a:off x="6172200" y="4021772"/>
            <a:ext cx="2590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20" name="Straight Connector 21"/>
          <p:cNvCxnSpPr>
            <a:cxnSpLocks noChangeShapeType="1"/>
          </p:cNvCxnSpPr>
          <p:nvPr/>
        </p:nvCxnSpPr>
        <p:spPr bwMode="auto">
          <a:xfrm rot="5400000">
            <a:off x="6021387" y="4189414"/>
            <a:ext cx="1524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1DB8955-042A-443F-9271-B7E54A73BCA1}"/>
              </a:ext>
            </a:extLst>
          </p:cNvPr>
          <p:cNvSpPr txBox="1"/>
          <p:nvPr/>
        </p:nvSpPr>
        <p:spPr>
          <a:xfrm>
            <a:off x="717226" y="11385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2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2777C0-D5B3-4173-9865-624D11C17497}"/>
              </a:ext>
            </a:extLst>
          </p:cNvPr>
          <p:cNvSpPr txBox="1"/>
          <p:nvPr/>
        </p:nvSpPr>
        <p:spPr>
          <a:xfrm>
            <a:off x="806686" y="31197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3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33401"/>
            <a:ext cx="10688320" cy="55927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  </a:t>
            </a:r>
            <a:r>
              <a:rPr lang="en-US" sz="2400" dirty="0" err="1"/>
              <a:t>Bentuklah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GF(11),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solusi </a:t>
            </a:r>
            <a:r>
              <a:rPr lang="en-US" sz="2400" dirty="0" err="1"/>
              <a:t>untuk</a:t>
            </a:r>
            <a:r>
              <a:rPr lang="en-US" sz="2400" dirty="0"/>
              <a:t> 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524000"/>
            <a:ext cx="5257800" cy="461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620000" y="2209800"/>
            <a:ext cx="240642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</a:p>
          <a:p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:</a:t>
            </a:r>
          </a:p>
          <a:p>
            <a:r>
              <a:rPr lang="en-US" sz="2400" dirty="0">
                <a:sym typeface="Symbol"/>
              </a:rPr>
              <a:t>   x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= 16 </a:t>
            </a:r>
            <a:r>
              <a:rPr lang="en-US" sz="2400" dirty="0">
                <a:sym typeface="Wingdings" pitchFamily="2" charset="2"/>
              </a:rPr>
              <a:t> x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</a:t>
            </a:r>
          </a:p>
          <a:p>
            <a:r>
              <a:rPr lang="en-US" sz="2400" dirty="0">
                <a:sym typeface="Wingdings" pitchFamily="2" charset="2"/>
              </a:rPr>
              <a:t>   x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49  x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7</a:t>
            </a:r>
          </a:p>
          <a:p>
            <a:endParaRPr lang="en-US" sz="2400" dirty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	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543801" y="4191001"/>
            <a:ext cx="31053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lain:  </a:t>
            </a:r>
            <a:r>
              <a:rPr lang="en-US" dirty="0" err="1"/>
              <a:t>cari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/>
              <a:t>diagonal = 5,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elemen</a:t>
            </a:r>
            <a:endParaRPr lang="en-US" dirty="0"/>
          </a:p>
          <a:p>
            <a:r>
              <a:rPr lang="en-US" dirty="0" err="1"/>
              <a:t>mendatar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 err="1"/>
              <a:t>Vertikalnya</a:t>
            </a:r>
            <a:r>
              <a:rPr lang="en-US" dirty="0"/>
              <a:t> (</a:t>
            </a:r>
            <a:r>
              <a:rPr lang="en-US" dirty="0" err="1"/>
              <a:t>dilingkari</a:t>
            </a:r>
            <a:r>
              <a:rPr lang="en-US" dirty="0"/>
              <a:t>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20640" y="6096000"/>
            <a:ext cx="5347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Galois Field GF(2</a:t>
            </a:r>
            <a:r>
              <a:rPr lang="en-US" b="1" baseline="30000" dirty="0">
                <a:latin typeface="+mn-lt"/>
              </a:rPr>
              <a:t>m</a:t>
            </a:r>
            <a:r>
              <a:rPr lang="en-US" b="1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601787"/>
            <a:ext cx="10515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Dari GF(p</a:t>
            </a:r>
            <a:r>
              <a:rPr lang="en-US" sz="2400" baseline="30000" dirty="0"/>
              <a:t>m</a:t>
            </a:r>
            <a:r>
              <a:rPr lang="en-US" sz="2400" dirty="0"/>
              <a:t>), </a:t>
            </a:r>
            <a:r>
              <a:rPr lang="en-US" sz="2400" dirty="0" err="1"/>
              <a:t>jika</a:t>
            </a:r>
            <a:r>
              <a:rPr lang="en-US" sz="2400" dirty="0"/>
              <a:t> p = 2, </a:t>
            </a:r>
            <a:r>
              <a:rPr lang="en-US" sz="2400" dirty="0" err="1"/>
              <a:t>maka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disebut</a:t>
            </a:r>
            <a:r>
              <a:rPr lang="en-US" sz="2400" dirty="0"/>
              <a:t> juga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biner.  </a:t>
            </a:r>
          </a:p>
          <a:p>
            <a:r>
              <a:rPr lang="en-US" sz="2400" dirty="0"/>
              <a:t>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F</a:t>
            </a:r>
            <a:r>
              <a:rPr lang="en-US" sz="2400" baseline="-25000" dirty="0"/>
              <a:t>2</a:t>
            </a:r>
            <a:r>
              <a:rPr lang="en-US" sz="2400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berdimensi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pada GF(2). 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integer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biner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bit.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GF(2</a:t>
            </a:r>
            <a:r>
              <a:rPr lang="en-US" sz="2400" baseline="30000" dirty="0"/>
              <a:t>4</a:t>
            </a:r>
            <a:r>
              <a:rPr lang="en-US" sz="2400" dirty="0"/>
              <a:t>), GF(2</a:t>
            </a:r>
            <a:r>
              <a:rPr lang="en-US" sz="2400" baseline="30000" dirty="0"/>
              <a:t>8</a:t>
            </a:r>
            <a:r>
              <a:rPr lang="en-US" sz="2400" dirty="0"/>
              <a:t>), </a:t>
            </a:r>
            <a:r>
              <a:rPr lang="en-US" sz="2400" dirty="0" err="1"/>
              <a:t>dst</a:t>
            </a:r>
            <a:r>
              <a:rPr lang="en-US" sz="2400" dirty="0"/>
              <a:t> </a:t>
            </a:r>
          </a:p>
          <a:p>
            <a:r>
              <a:rPr lang="en-US" sz="2400" dirty="0"/>
              <a:t>String biner 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m-2 </a:t>
            </a:r>
            <a:r>
              <a:rPr lang="en-US" sz="2400" dirty="0">
                <a:sym typeface="Symbol" pitchFamily="18" charset="2"/>
              </a:rPr>
              <a:t>…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0</a:t>
            </a:r>
            <a:r>
              <a:rPr lang="en-US" sz="2400" dirty="0">
                <a:sym typeface="Symbol" pitchFamily="18" charset="2"/>
              </a:rPr>
              <a:t>,  b</a:t>
            </a:r>
            <a:r>
              <a:rPr lang="en-US" sz="2400" baseline="-25000" dirty="0">
                <a:sym typeface="Symbol" pitchFamily="18" charset="2"/>
              </a:rPr>
              <a:t>i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{0,1},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polinom</a:t>
            </a:r>
            <a:endParaRPr 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itchFamily="18" charset="2"/>
              </a:rPr>
              <a:t>            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b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b</a:t>
            </a:r>
            <a:r>
              <a:rPr lang="en-US" sz="2400" baseline="-25000" dirty="0">
                <a:sym typeface="Symbol" pitchFamily="18" charset="2"/>
              </a:rPr>
              <a:t>0</a:t>
            </a:r>
            <a:endParaRPr lang="en-US" sz="2400" dirty="0">
              <a:sym typeface="Symbol" pitchFamily="18" charset="2"/>
            </a:endParaRPr>
          </a:p>
          <a:p>
            <a:endParaRPr lang="en-US" sz="2400" dirty="0">
              <a:sym typeface="Symbol" pitchFamily="18" charset="2"/>
            </a:endParaRPr>
          </a:p>
          <a:p>
            <a:r>
              <a:rPr lang="en-US" sz="2400" dirty="0">
                <a:sym typeface="Symbol" pitchFamily="18" charset="2"/>
              </a:rPr>
              <a:t>Jadi, </a:t>
            </a:r>
            <a:r>
              <a:rPr lang="en-US" sz="2400" dirty="0" err="1">
                <a:sym typeface="Symbol" pitchFamily="18" charset="2"/>
              </a:rPr>
              <a:t>setiap</a:t>
            </a:r>
            <a:r>
              <a:rPr lang="en-US" sz="2400" dirty="0">
                <a:sym typeface="Symbol" pitchFamily="18" charset="2"/>
              </a:rPr>
              <a:t> a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 pitchFamily="18" charset="2"/>
              </a:rPr>
              <a:t>		 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b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b</a:t>
            </a:r>
            <a:r>
              <a:rPr lang="en-US" sz="2400" baseline="-25000" dirty="0">
                <a:sym typeface="Symbol" pitchFamily="18" charset="2"/>
              </a:rPr>
              <a:t>0 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 1101  di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4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</a:t>
            </a:r>
          </a:p>
          <a:p>
            <a:pPr marL="0" indent="0">
              <a:buNone/>
            </a:pPr>
            <a:r>
              <a:rPr lang="en-US" sz="2400" dirty="0"/>
              <a:t>                   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01010111 di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</a:rPr>
              <a:t>dalam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400" dirty="0"/>
              <a:t>GF(2</a:t>
            </a:r>
            <a:r>
              <a:rPr lang="en-US" sz="2400" baseline="30000" dirty="0"/>
              <a:t>8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85801"/>
            <a:ext cx="1020064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aritmetika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GF(2</a:t>
            </a:r>
            <a:r>
              <a:rPr lang="en-US" b="1" baseline="30000" dirty="0"/>
              <a:t>m</a:t>
            </a:r>
            <a:r>
              <a:rPr lang="en-US" b="1" dirty="0"/>
              <a:t>) </a:t>
            </a:r>
          </a:p>
          <a:p>
            <a:pPr marL="457200" indent="-457200">
              <a:buNone/>
            </a:pPr>
            <a:r>
              <a:rPr lang="en-US" b="1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a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(b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...b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Penjumlahan</a:t>
            </a:r>
            <a:r>
              <a:rPr lang="en-US" sz="2400" b="1" u="sng" dirty="0">
                <a:cs typeface="Lucida Sans Unicode" pitchFamily="34" charset="0"/>
                <a:sym typeface="Symbol" pitchFamily="18" charset="2"/>
              </a:rPr>
              <a:t>: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 </a:t>
            </a:r>
          </a:p>
          <a:p>
            <a:pPr marL="457200" indent="-457200">
              <a:buNone/>
            </a:pPr>
            <a:r>
              <a:rPr lang="en-US" sz="2400" dirty="0">
                <a:cs typeface="Lucida Sans Unicode" pitchFamily="34" charset="0"/>
                <a:sym typeface="Symbol" pitchFamily="18" charset="2"/>
              </a:rPr>
              <a:t>	    a +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+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mod 2,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u="sng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Perkalian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: a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sisa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pembagian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polinom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a(x)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b(x)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i="1" dirty="0">
                <a:cs typeface="Lucida Sans Unicode" pitchFamily="34" charset="0"/>
                <a:sym typeface="Symbol" pitchFamily="18" charset="2"/>
              </a:rPr>
              <a:t>irreducible polynomial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derajat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m, 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).</a:t>
            </a:r>
          </a:p>
          <a:p>
            <a:pPr marL="457200" indent="-457200">
              <a:buFontTx/>
              <a:buChar char="•"/>
            </a:pPr>
            <a:endParaRPr lang="en-US" sz="2400" dirty="0"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dirty="0"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C7F8F56-1920-01B9-CE83-32198C3E00AB}"/>
              </a:ext>
            </a:extLst>
          </p:cNvPr>
          <p:cNvSpPr/>
          <p:nvPr/>
        </p:nvSpPr>
        <p:spPr>
          <a:xfrm>
            <a:off x="1250881" y="4217949"/>
            <a:ext cx="1060818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Note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direduksi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irreducible polynomial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dinyatakan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dua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lain  (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kecuali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dan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dirinya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sendiri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dan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4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adalah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irreducible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di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GF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(2</a:t>
            </a:r>
            <a:r>
              <a:rPr lang="en-US" sz="2000" i="1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),</a:t>
            </a:r>
          </a:p>
          <a:p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tetapi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reducible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karena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= (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+ 1) 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  <a:sym typeface="Symbol" panose="05050102010706020507" pitchFamily="18" charset="2"/>
              </a:rPr>
              <a:t>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(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+ 1)</a:t>
            </a:r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74F854-771C-BBDD-6D42-88024F77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685801"/>
            <a:ext cx="986536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00001101 =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dan b = 00000110 = x</a:t>
            </a:r>
            <a:r>
              <a:rPr lang="en-US" sz="2400" baseline="30000" dirty="0"/>
              <a:t>2 </a:t>
            </a:r>
            <a:r>
              <a:rPr lang="en-US" sz="2400" dirty="0"/>
              <a:t>+ x </a:t>
            </a:r>
          </a:p>
          <a:p>
            <a:pPr>
              <a:buNone/>
            </a:pPr>
            <a:r>
              <a:rPr lang="en-US" sz="2400" dirty="0"/>
              <a:t>		       a dan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8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   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Hex, a = ’0D’ dan b = ’06’)</a:t>
            </a:r>
          </a:p>
          <a:p>
            <a:pPr>
              <a:buNone/>
            </a:pPr>
            <a:endParaRPr lang="en-US" sz="2400" dirty="0"/>
          </a:p>
          <a:p>
            <a:pPr marL="514350" indent="-514350">
              <a:buAutoNum type="romanLcParenBoth"/>
            </a:pPr>
            <a:r>
              <a:rPr lang="en-US" sz="2400" dirty="0"/>
              <a:t>a + b = ‘0D’ + ‘06’ =  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+  (x</a:t>
            </a:r>
            <a:r>
              <a:rPr lang="en-US" sz="2400" baseline="30000" dirty="0"/>
              <a:t>2 </a:t>
            </a:r>
            <a:r>
              <a:rPr lang="en-US" sz="2400" dirty="0"/>
              <a:t>+ x ) = x</a:t>
            </a:r>
            <a:r>
              <a:rPr lang="en-US" sz="2400" baseline="30000" dirty="0"/>
              <a:t>3 </a:t>
            </a:r>
            <a:r>
              <a:rPr lang="en-US" sz="2400" dirty="0"/>
              <a:t>+ 2x</a:t>
            </a:r>
            <a:r>
              <a:rPr lang="en-US" sz="2400" baseline="30000" dirty="0"/>
              <a:t>2</a:t>
            </a:r>
            <a:r>
              <a:rPr lang="en-US" sz="2400" dirty="0"/>
              <a:t> + x + 1 (mod 2)</a:t>
            </a:r>
          </a:p>
          <a:p>
            <a:pPr marL="514350" indent="-514350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			      		   = x</a:t>
            </a:r>
            <a:r>
              <a:rPr lang="en-US" sz="2400" baseline="30000" dirty="0"/>
              <a:t>3 </a:t>
            </a:r>
            <a:r>
              <a:rPr lang="en-US" sz="2400" dirty="0"/>
              <a:t>+ 0x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pPr>
              <a:buNone/>
            </a:pPr>
            <a:r>
              <a:rPr lang="en-US" sz="2400" dirty="0"/>
              <a:t>					      		   = x</a:t>
            </a:r>
            <a:r>
              <a:rPr lang="en-US" sz="2400" baseline="30000" dirty="0"/>
              <a:t>3 </a:t>
            </a:r>
            <a:r>
              <a:rPr lang="en-US" sz="2400" dirty="0"/>
              <a:t>+ x + 1  = 00001011 = ‘0B’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00001101</a:t>
            </a:r>
          </a:p>
          <a:p>
            <a:pPr>
              <a:buNone/>
            </a:pPr>
            <a:r>
              <a:rPr lang="en-US" sz="2400" dirty="0"/>
              <a:t>		00000110 +</a:t>
            </a:r>
          </a:p>
          <a:p>
            <a:pPr>
              <a:buNone/>
            </a:pPr>
            <a:r>
              <a:rPr lang="en-US" sz="2400" dirty="0"/>
              <a:t>		00001011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00001011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2011680" y="4699000"/>
            <a:ext cx="14489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89927" y="2198860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D383C-A6E0-D597-609E-00DE797F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0" y="609601"/>
            <a:ext cx="1046988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Referensi</a:t>
            </a:r>
            <a:r>
              <a:rPr lang="en-US" b="1" dirty="0"/>
              <a:t>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Andreas Steffen, </a:t>
            </a:r>
            <a:r>
              <a:rPr lang="en-US" i="1" dirty="0">
                <a:solidFill>
                  <a:srgbClr val="FF0000"/>
                </a:solidFill>
              </a:rPr>
              <a:t>Elliptic Curve Cryptography, </a:t>
            </a:r>
            <a:r>
              <a:rPr lang="en-US" dirty="0" err="1">
                <a:solidFill>
                  <a:srgbClr val="FF0000"/>
                </a:solidFill>
              </a:rPr>
              <a:t>Zürcher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Hochschule</a:t>
            </a:r>
            <a:r>
              <a:rPr lang="en-US" dirty="0">
                <a:solidFill>
                  <a:srgbClr val="FF0000"/>
                </a:solidFill>
              </a:rPr>
              <a:t> Winterthur.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Debdeep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Mukhopadhyay</a:t>
            </a:r>
            <a:r>
              <a:rPr lang="en-US" dirty="0"/>
              <a:t>, </a:t>
            </a:r>
            <a:r>
              <a:rPr lang="en-US" i="1" dirty="0">
                <a:solidFill>
                  <a:srgbClr val="FF3300"/>
                </a:solidFill>
              </a:rPr>
              <a:t>Elliptic Curve Cryptography</a:t>
            </a:r>
            <a:r>
              <a:rPr lang="en-US" dirty="0"/>
              <a:t> ,</a:t>
            </a:r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</a:t>
            </a:r>
            <a:r>
              <a:rPr lang="en-US" i="1" dirty="0">
                <a:solidFill>
                  <a:srgbClr val="FF0000"/>
                </a:solidFill>
              </a:rPr>
              <a:t>, Elliptic Curve Cryptography,  an Implementation Guide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685801"/>
            <a:ext cx="10813366" cy="5670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01010111 = 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 dan b = 10000011 = x</a:t>
            </a:r>
            <a:r>
              <a:rPr lang="en-US" sz="2400" baseline="30000" dirty="0"/>
              <a:t>7 </a:t>
            </a:r>
            <a:r>
              <a:rPr lang="en-US" sz="2400" dirty="0"/>
              <a:t>+ x + 1 </a:t>
            </a:r>
          </a:p>
          <a:p>
            <a:pPr>
              <a:buNone/>
            </a:pPr>
            <a:r>
              <a:rPr lang="en-US" sz="2400" dirty="0"/>
              <a:t>		        a dan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8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Hex, a = ’57’ dan b = ’83’)</a:t>
            </a:r>
          </a:p>
          <a:p>
            <a:pPr marL="514350" indent="-514350">
              <a:buAutoNum type="romanLcParenBoth"/>
            </a:pPr>
            <a:r>
              <a:rPr lang="en-US" sz="2400" dirty="0"/>
              <a:t>a + b = ’57’ + ’83’  =  (x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+ 1 ) +  (x</a:t>
            </a:r>
            <a:r>
              <a:rPr lang="en-US" sz="2400" baseline="30000" dirty="0"/>
              <a:t>7 </a:t>
            </a:r>
            <a:r>
              <a:rPr lang="en-US" sz="2400" dirty="0"/>
              <a:t>+ x + 1 ) </a:t>
            </a:r>
          </a:p>
          <a:p>
            <a:pPr marL="0" indent="0">
              <a:buNone/>
            </a:pPr>
            <a:r>
              <a:rPr lang="en-US" sz="2400" dirty="0"/>
              <a:t>			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+ 2 (mod 2)</a:t>
            </a:r>
          </a:p>
          <a:p>
            <a:pPr>
              <a:buNone/>
            </a:pPr>
            <a:r>
              <a:rPr lang="en-US" sz="2400" dirty="0"/>
              <a:t> 			             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 + 0</a:t>
            </a:r>
          </a:p>
          <a:p>
            <a:pPr>
              <a:buNone/>
            </a:pPr>
            <a:r>
              <a:rPr lang="en-US" sz="2400" dirty="0"/>
              <a:t>				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 = 11010100 = ‘D4’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 01010111</a:t>
            </a:r>
          </a:p>
          <a:p>
            <a:pPr>
              <a:buNone/>
            </a:pPr>
            <a:r>
              <a:rPr lang="en-US" sz="2400" dirty="0"/>
              <a:t>		 10000011 +</a:t>
            </a:r>
          </a:p>
          <a:p>
            <a:pPr>
              <a:buNone/>
            </a:pPr>
            <a:r>
              <a:rPr lang="en-US" sz="2400" dirty="0"/>
              <a:t>		 11010100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11010100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2208628" y="4699000"/>
            <a:ext cx="12660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18859" y="2026921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1504ED-ADC4-02C2-2E89-F9F2D778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19" y="685801"/>
            <a:ext cx="10473397" cy="579940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romanLcParenBoth" startAt="2"/>
            </a:pP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7 </a:t>
            </a:r>
            <a:r>
              <a:rPr lang="en-US" sz="2400" dirty="0"/>
              <a:t>+ x + 1 )</a:t>
            </a:r>
            <a:r>
              <a:rPr lang="en-US" sz="2400" dirty="0">
                <a:sym typeface="Symbol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sym typeface="Symbol"/>
              </a:rPr>
              <a:t>             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baseline="30000" dirty="0"/>
              <a:t>8</a:t>
            </a:r>
            <a:r>
              <a:rPr lang="en-US" sz="2400" dirty="0"/>
              <a:t> + x</a:t>
            </a:r>
            <a:r>
              <a:rPr lang="en-US" sz="2400" baseline="30000" dirty="0"/>
              <a:t>2 </a:t>
            </a:r>
            <a:r>
              <a:rPr lang="en-US" sz="2400" dirty="0"/>
              <a:t>+ x + x</a:t>
            </a:r>
            <a:r>
              <a:rPr lang="en-US" sz="2400" baseline="30000" dirty="0"/>
              <a:t>7</a:t>
            </a:r>
            <a:r>
              <a:rPr lang="en-US" sz="2400" dirty="0"/>
              <a:t> + x + 1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+ 2x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+ 2x</a:t>
            </a:r>
            <a:r>
              <a:rPr lang="en-US" sz="2400" baseline="30000" dirty="0"/>
              <a:t>2</a:t>
            </a:r>
            <a:r>
              <a:rPr lang="en-US" sz="2400" dirty="0"/>
              <a:t> + 2x + 1 (mod 2)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+ 0x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+ 0x</a:t>
            </a:r>
            <a:r>
              <a:rPr lang="en-US" sz="2400" baseline="30000" dirty="0"/>
              <a:t>2</a:t>
            </a:r>
            <a:r>
              <a:rPr lang="en-US" sz="2400" dirty="0"/>
              <a:t> + 0x + 1 </a:t>
            </a:r>
          </a:p>
          <a:p>
            <a:pPr>
              <a:buNone/>
            </a:pPr>
            <a:r>
              <a:rPr lang="en-US" sz="2400" dirty="0"/>
              <a:t>	              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 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   Karena m = 8,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8 oleh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i="1" dirty="0"/>
              <a:t>irreducible polynomial . </a:t>
            </a:r>
          </a:p>
          <a:p>
            <a:pPr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, </a:t>
            </a:r>
            <a:r>
              <a:rPr lang="en-US" sz="2400" dirty="0" err="1"/>
              <a:t>algoritma</a:t>
            </a:r>
            <a:r>
              <a:rPr lang="en-US" sz="2400" dirty="0"/>
              <a:t> Rijndael (AES) </a:t>
            </a:r>
            <a:r>
              <a:rPr lang="en-US" sz="2400" dirty="0" err="1"/>
              <a:t>beroperasi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8</a:t>
            </a:r>
            <a:r>
              <a:rPr lang="en-US" sz="2400" dirty="0"/>
              <a:t>) dan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i="1" dirty="0"/>
              <a:t>irreducible polynomial </a:t>
            </a:r>
            <a:r>
              <a:rPr lang="en-US" sz="2400" dirty="0"/>
              <a:t> f(x) = x</a:t>
            </a:r>
            <a:r>
              <a:rPr lang="en-US" sz="2400" baseline="30000" dirty="0"/>
              <a:t>8 </a:t>
            </a:r>
            <a:r>
              <a:rPr lang="en-US" sz="2400" dirty="0"/>
              <a:t>+  x</a:t>
            </a:r>
            <a:r>
              <a:rPr lang="en-US" sz="2400" baseline="30000" dirty="0"/>
              <a:t>4 </a:t>
            </a:r>
            <a:r>
              <a:rPr lang="en-US" sz="2400" dirty="0"/>
              <a:t>+ 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</a:t>
            </a:r>
            <a:r>
              <a:rPr lang="en-US" sz="2400" dirty="0">
                <a:sym typeface="Symbol"/>
              </a:rPr>
              <a:t>(mod f(x)) = </a:t>
            </a:r>
            <a:r>
              <a:rPr lang="en-US" sz="2400" dirty="0"/>
              <a:t>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+ 1</a:t>
            </a:r>
            <a:r>
              <a:rPr lang="en-US" sz="2400" dirty="0">
                <a:sym typeface="Symbol"/>
              </a:rPr>
              <a:t>  = 11000001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11000001 = ‘C1’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F221EE-02F5-0368-46BE-85536D58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178FB83-F879-AB58-16EC-E525866B4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9DD622-646F-4961-A8D1-A247A118BA39}"/>
              </a:ext>
            </a:extLst>
          </p:cNvPr>
          <p:cNvSpPr txBox="1"/>
          <p:nvPr/>
        </p:nvSpPr>
        <p:spPr>
          <a:xfrm>
            <a:off x="4038600" y="1060325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 1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54A0E7-54AF-A66C-F3B9-7C7B6780723D}"/>
              </a:ext>
            </a:extLst>
          </p:cNvPr>
          <p:cNvCxnSpPr>
            <a:cxnSpLocks/>
          </p:cNvCxnSpPr>
          <p:nvPr/>
        </p:nvCxnSpPr>
        <p:spPr>
          <a:xfrm flipH="1">
            <a:off x="3657600" y="956603"/>
            <a:ext cx="381000" cy="6893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228C46F-10E1-03B3-3FFF-7B9EE5B1A6A8}"/>
              </a:ext>
            </a:extLst>
          </p:cNvPr>
          <p:cNvCxnSpPr/>
          <p:nvPr/>
        </p:nvCxnSpPr>
        <p:spPr>
          <a:xfrm>
            <a:off x="4038600" y="956603"/>
            <a:ext cx="48521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DAF9F45-904C-5663-8D27-AF22C3569B5C}"/>
              </a:ext>
            </a:extLst>
          </p:cNvPr>
          <p:cNvSpPr txBox="1"/>
          <p:nvPr/>
        </p:nvSpPr>
        <p:spPr>
          <a:xfrm>
            <a:off x="1366912" y="980276"/>
            <a:ext cx="264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8 </a:t>
            </a:r>
            <a:r>
              <a:rPr lang="en-US" sz="2400" dirty="0"/>
              <a:t>+  x</a:t>
            </a:r>
            <a:r>
              <a:rPr lang="en-US" sz="2400" baseline="30000" dirty="0"/>
              <a:t>4 </a:t>
            </a:r>
            <a:r>
              <a:rPr lang="en-US" sz="2400" dirty="0"/>
              <a:t>+ 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C23C37-C363-4CE4-69F5-ACC41B7BC01C}"/>
              </a:ext>
            </a:extLst>
          </p:cNvPr>
          <p:cNvSpPr txBox="1"/>
          <p:nvPr/>
        </p:nvSpPr>
        <p:spPr>
          <a:xfrm>
            <a:off x="4038600" y="518611"/>
            <a:ext cx="1197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 </a:t>
            </a:r>
            <a:r>
              <a:rPr lang="en-US" sz="2400" dirty="0"/>
              <a:t>+ </a:t>
            </a:r>
          </a:p>
          <a:p>
            <a:r>
              <a:rPr lang="en-US" sz="24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00C160-C210-6DD0-57E5-5F9EB0A4F173}"/>
              </a:ext>
            </a:extLst>
          </p:cNvPr>
          <p:cNvSpPr txBox="1"/>
          <p:nvPr/>
        </p:nvSpPr>
        <p:spPr>
          <a:xfrm>
            <a:off x="4038600" y="1521987"/>
            <a:ext cx="5052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13               </a:t>
            </a:r>
            <a:r>
              <a:rPr lang="en-US" sz="2400" dirty="0"/>
              <a:t>+ x</a:t>
            </a:r>
            <a:r>
              <a:rPr lang="en-US" sz="2400" baseline="30000" dirty="0"/>
              <a:t>9 </a:t>
            </a:r>
            <a:r>
              <a:rPr lang="en-US" sz="2400" dirty="0"/>
              <a:t>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E18DE5-BA23-F34E-B3A5-14E7DFCC6E7B}"/>
              </a:ext>
            </a:extLst>
          </p:cNvPr>
          <p:cNvCxnSpPr>
            <a:cxnSpLocks/>
          </p:cNvCxnSpPr>
          <p:nvPr/>
        </p:nvCxnSpPr>
        <p:spPr>
          <a:xfrm>
            <a:off x="4011638" y="1967347"/>
            <a:ext cx="5140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68AC149-0844-464B-ECB4-B8BB71105C30}"/>
              </a:ext>
            </a:extLst>
          </p:cNvPr>
          <p:cNvSpPr txBox="1"/>
          <p:nvPr/>
        </p:nvSpPr>
        <p:spPr>
          <a:xfrm>
            <a:off x="9179169" y="17388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E7F82B-1359-D121-FAC3-9C5B41BE13C1}"/>
              </a:ext>
            </a:extLst>
          </p:cNvPr>
          <p:cNvSpPr txBox="1"/>
          <p:nvPr/>
        </p:nvSpPr>
        <p:spPr>
          <a:xfrm>
            <a:off x="4038600" y="2057942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x</a:t>
            </a:r>
            <a:r>
              <a:rPr lang="en-US" sz="2400" baseline="30000" dirty="0"/>
              <a:t>11</a:t>
            </a:r>
            <a:r>
              <a:rPr lang="en-US" sz="2400" dirty="0"/>
              <a:t> +                           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 1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F8EC94-32FF-3137-A0AA-986822FA0C08}"/>
              </a:ext>
            </a:extLst>
          </p:cNvPr>
          <p:cNvSpPr txBox="1"/>
          <p:nvPr/>
        </p:nvSpPr>
        <p:spPr>
          <a:xfrm>
            <a:off x="4038600" y="2464571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x</a:t>
            </a:r>
            <a:r>
              <a:rPr lang="en-US" sz="2400" baseline="30000" dirty="0"/>
              <a:t>11</a:t>
            </a:r>
            <a:r>
              <a:rPr lang="en-US" sz="2400" dirty="0"/>
              <a:t> +               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D41BA41-3FB6-2413-1EDF-F03E0B374D55}"/>
              </a:ext>
            </a:extLst>
          </p:cNvPr>
          <p:cNvCxnSpPr>
            <a:cxnSpLocks/>
          </p:cNvCxnSpPr>
          <p:nvPr/>
        </p:nvCxnSpPr>
        <p:spPr>
          <a:xfrm>
            <a:off x="4661681" y="3106616"/>
            <a:ext cx="44905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07F657F-AE56-5254-50A3-C33947DACC5B}"/>
              </a:ext>
            </a:extLst>
          </p:cNvPr>
          <p:cNvSpPr txBox="1"/>
          <p:nvPr/>
        </p:nvSpPr>
        <p:spPr>
          <a:xfrm>
            <a:off x="9179169" y="277538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1844DE-0932-2990-8831-4652D8B769A9}"/>
              </a:ext>
            </a:extLst>
          </p:cNvPr>
          <p:cNvSpPr txBox="1"/>
          <p:nvPr/>
        </p:nvSpPr>
        <p:spPr>
          <a:xfrm>
            <a:off x="5513363" y="3182010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 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                +   1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31092D-C401-B057-AFA7-BBE33FC05338}"/>
              </a:ext>
            </a:extLst>
          </p:cNvPr>
          <p:cNvSpPr txBox="1"/>
          <p:nvPr/>
        </p:nvSpPr>
        <p:spPr>
          <a:xfrm>
            <a:off x="6581922" y="3506254"/>
            <a:ext cx="2127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Sisa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pembagian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880E6B-DA0D-E9CE-FFCD-60630FC4CFD5}"/>
              </a:ext>
            </a:extLst>
          </p:cNvPr>
          <p:cNvSpPr txBox="1"/>
          <p:nvPr/>
        </p:nvSpPr>
        <p:spPr>
          <a:xfrm>
            <a:off x="1167030" y="4535804"/>
            <a:ext cx="103731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Jadi, 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</a:t>
            </a:r>
            <a:r>
              <a:rPr lang="en-US" sz="2400" dirty="0">
                <a:sym typeface="Symbol"/>
              </a:rPr>
              <a:t>(mod f(x)) = </a:t>
            </a:r>
            <a:r>
              <a:rPr lang="en-US" sz="2400" dirty="0"/>
              <a:t>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+ 1</a:t>
            </a:r>
            <a:r>
              <a:rPr lang="en-US" sz="2400" dirty="0">
                <a:sym typeface="Symbol"/>
              </a:rPr>
              <a:t>  = 11000001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561ACB-56D7-2639-0387-6F15CD16E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93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685801"/>
            <a:ext cx="10657840" cy="567054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 3:   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2 </a:t>
            </a:r>
            <a:r>
              <a:rPr lang="en-US" sz="2400" dirty="0"/>
              <a:t>+ x )</a:t>
            </a:r>
            <a:r>
              <a:rPr lang="en-US" sz="2400" dirty="0">
                <a:sym typeface="Symbol"/>
              </a:rPr>
              <a:t>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+ 2x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 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= 10110</a:t>
            </a:r>
          </a:p>
          <a:p>
            <a:pPr>
              <a:buNone/>
            </a:pPr>
            <a:r>
              <a:rPr lang="en-US" sz="2400" dirty="0"/>
              <a:t>	Karena m = 4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4 oleh 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irreducible polynomial  </a:t>
            </a:r>
            <a:r>
              <a:rPr lang="en-US" sz="2400" dirty="0"/>
              <a:t>f(x)</a:t>
            </a:r>
            <a:r>
              <a:rPr lang="en-US" sz="2400" i="1" dirty="0"/>
              <a:t> = </a:t>
            </a:r>
            <a:r>
              <a:rPr lang="en-US" sz="2400" dirty="0"/>
              <a:t>x</a:t>
            </a:r>
            <a:r>
              <a:rPr lang="en-US" sz="2400" baseline="30000" dirty="0"/>
              <a:t>4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Jadi</a:t>
            </a:r>
            <a:r>
              <a:rPr lang="en-US" sz="2400" dirty="0"/>
              <a:t>,   (x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x)</a:t>
            </a:r>
            <a:r>
              <a:rPr lang="en-US" sz="2400" dirty="0">
                <a:sym typeface="Symbol"/>
              </a:rPr>
              <a:t>  mod f(x)   =  x</a:t>
            </a:r>
            <a:r>
              <a:rPr lang="en-US" sz="2400" baseline="30000" dirty="0">
                <a:sym typeface="Symbol"/>
              </a:rPr>
              <a:t>3  </a:t>
            </a:r>
            <a:r>
              <a:rPr lang="en-US" sz="2400" dirty="0">
                <a:sym typeface="Symbol"/>
              </a:rPr>
              <a:t>=</a:t>
            </a:r>
            <a:r>
              <a:rPr lang="en-US" sz="2400" baseline="30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1000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1000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5AB932-8823-4B88-A4D9-B44FAB31A48C}"/>
              </a:ext>
            </a:extLst>
          </p:cNvPr>
          <p:cNvSpPr/>
          <p:nvPr/>
        </p:nvSpPr>
        <p:spPr>
          <a:xfrm>
            <a:off x="1397874" y="2522429"/>
            <a:ext cx="77356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Proses </a:t>
            </a:r>
            <a:r>
              <a:rPr lang="en-US" sz="2400" dirty="0" err="1"/>
              <a:t>pembagiannya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r>
              <a:rPr lang="en-US" sz="2400" dirty="0"/>
              <a:t>	                      x</a:t>
            </a:r>
          </a:p>
          <a:p>
            <a:r>
              <a:rPr lang="en-US" sz="2400" dirty="0"/>
              <a:t>           x</a:t>
            </a:r>
            <a:r>
              <a:rPr lang="en-US" sz="2400" baseline="30000" dirty="0"/>
              <a:t>4 </a:t>
            </a:r>
            <a:r>
              <a:rPr lang="en-US" sz="2400" dirty="0"/>
              <a:t>+ x + 1      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r>
              <a:rPr lang="en-US" sz="2400" dirty="0"/>
              <a:t>		       x</a:t>
            </a:r>
            <a:r>
              <a:rPr lang="en-US" sz="2400" baseline="30000" dirty="0"/>
              <a:t>5 </a:t>
            </a:r>
            <a:r>
              <a:rPr lang="en-US" sz="2400" dirty="0"/>
              <a:t>+       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  +    </a:t>
            </a:r>
          </a:p>
          <a:p>
            <a:r>
              <a:rPr lang="en-US" sz="2400" dirty="0">
                <a:sym typeface="Symbol"/>
              </a:rPr>
              <a:t>		              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     </a:t>
            </a:r>
            <a:r>
              <a:rPr lang="en-US" sz="2400" dirty="0">
                <a:sym typeface="Symbol" panose="05050102010706020507" pitchFamily="18" charset="2"/>
              </a:rPr>
              <a:t>  </a:t>
            </a:r>
            <a:r>
              <a:rPr lang="en-US" sz="2400" dirty="0" err="1">
                <a:sym typeface="Symbol" panose="05050102010706020507" pitchFamily="18" charset="2"/>
              </a:rPr>
              <a:t>sisa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pembagian</a:t>
            </a:r>
            <a:endParaRPr lang="en-US" sz="2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A56BAC-76E2-49C4-9F20-55E3FD604FEF}"/>
              </a:ext>
            </a:extLst>
          </p:cNvPr>
          <p:cNvCxnSpPr>
            <a:cxnSpLocks/>
          </p:cNvCxnSpPr>
          <p:nvPr/>
        </p:nvCxnSpPr>
        <p:spPr>
          <a:xfrm>
            <a:off x="3570364" y="3680021"/>
            <a:ext cx="25256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0FFC3D-BEBA-45CB-A259-68962116612B}"/>
              </a:ext>
            </a:extLst>
          </p:cNvPr>
          <p:cNvCxnSpPr>
            <a:cxnSpLocks/>
          </p:cNvCxnSpPr>
          <p:nvPr/>
        </p:nvCxnSpPr>
        <p:spPr>
          <a:xfrm flipH="1">
            <a:off x="3342289" y="3676591"/>
            <a:ext cx="228075" cy="576668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6C7997-E2BA-4727-A4D8-889F76C43CD7}"/>
              </a:ext>
            </a:extLst>
          </p:cNvPr>
          <p:cNvCxnSpPr>
            <a:cxnSpLocks/>
          </p:cNvCxnSpPr>
          <p:nvPr/>
        </p:nvCxnSpPr>
        <p:spPr>
          <a:xfrm>
            <a:off x="3728019" y="4399979"/>
            <a:ext cx="18214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CEE82-BBBE-4DA6-BD32-9738169B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E1582-A174-4899-90E6-FB62C6A8D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3D8BA-D0EB-6C13-59D7-5291C167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6E48E-9F1A-73DA-88CC-6F8D4C69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Abstrak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ECC,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 yang </a:t>
            </a:r>
            <a:r>
              <a:rPr lang="en-US" dirty="0" err="1"/>
              <a:t>mendasarinya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Grup</a:t>
            </a:r>
            <a:r>
              <a:rPr lang="en-US" dirty="0"/>
              <a:t> (</a:t>
            </a:r>
            <a:r>
              <a:rPr lang="en-US" i="1" dirty="0"/>
              <a:t>group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Cincin</a:t>
            </a:r>
            <a:r>
              <a:rPr lang="en-US" dirty="0"/>
              <a:t> (</a:t>
            </a:r>
            <a:r>
              <a:rPr lang="en-US" i="1" dirty="0"/>
              <a:t>ring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3. Medan (</a:t>
            </a:r>
            <a:r>
              <a:rPr lang="en-US" i="1" dirty="0"/>
              <a:t>field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3. Galois field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381000"/>
            <a:ext cx="8229600" cy="868362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Grup</a:t>
            </a:r>
            <a:r>
              <a:rPr lang="en-US" b="1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295400"/>
            <a:ext cx="10759440" cy="5181600"/>
          </a:xfrm>
        </p:spPr>
        <p:txBody>
          <a:bodyPr>
            <a:normAutofit/>
          </a:bodyPr>
          <a:lstStyle/>
          <a:p>
            <a:r>
              <a:rPr lang="en-US" sz="2400" dirty="0" err="1"/>
              <a:t>Grup</a:t>
            </a:r>
            <a:r>
              <a:rPr lang="en-US" sz="2400" dirty="0"/>
              <a:t> (</a:t>
            </a:r>
            <a:r>
              <a:rPr lang="en-US" sz="2400" i="1" dirty="0"/>
              <a:t>group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*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aksioma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 </a:t>
            </a:r>
            <a:r>
              <a:rPr lang="en-US" sz="2400" i="1" dirty="0"/>
              <a:t>Closure</a:t>
            </a:r>
            <a:r>
              <a:rPr lang="en-US" sz="2400" dirty="0"/>
              <a:t>:	 	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</a:t>
            </a:r>
          </a:p>
          <a:p>
            <a:pPr>
              <a:buNone/>
            </a:pPr>
            <a:r>
              <a:rPr lang="en-US" sz="2400" dirty="0"/>
              <a:t>	2.  </a:t>
            </a:r>
            <a:r>
              <a:rPr lang="en-US" sz="2400" dirty="0" err="1"/>
              <a:t>Asosiatif</a:t>
            </a:r>
            <a:r>
              <a:rPr lang="en-US" sz="2400" dirty="0"/>
              <a:t>:		</a:t>
            </a:r>
            <a:r>
              <a:rPr lang="en-US" sz="2400" i="1" dirty="0"/>
              <a:t>a</a:t>
            </a:r>
            <a:r>
              <a:rPr lang="en-US" sz="2400" dirty="0"/>
              <a:t> * (</a:t>
            </a:r>
            <a:r>
              <a:rPr lang="en-US" sz="2400" i="1" dirty="0"/>
              <a:t>b</a:t>
            </a:r>
            <a:r>
              <a:rPr lang="en-US" sz="2400" dirty="0"/>
              <a:t> * </a:t>
            </a:r>
            <a:r>
              <a:rPr lang="en-US" sz="2400" i="1" dirty="0"/>
              <a:t>c</a:t>
            </a:r>
            <a:r>
              <a:rPr lang="en-US" sz="2400" dirty="0"/>
              <a:t>) = (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) * </a:t>
            </a:r>
            <a:r>
              <a:rPr lang="en-US" sz="2400" i="1" dirty="0"/>
              <a:t>c</a:t>
            </a:r>
          </a:p>
          <a:p>
            <a:pPr>
              <a:buNone/>
            </a:pPr>
            <a:r>
              <a:rPr lang="en-US" sz="2400" dirty="0"/>
              <a:t>	3. 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	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i="1" dirty="0"/>
              <a:t>e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4.  </a:t>
            </a:r>
            <a:r>
              <a:rPr lang="en-US" sz="2400" dirty="0" err="1">
                <a:sym typeface="Symbol"/>
              </a:rPr>
              <a:t>Elemen</a:t>
            </a:r>
            <a:r>
              <a:rPr lang="en-US" sz="2400" dirty="0">
                <a:sym typeface="Symbol"/>
              </a:rPr>
              <a:t> invers:	</a:t>
            </a:r>
            <a:r>
              <a:rPr lang="en-US" sz="2400" dirty="0" err="1">
                <a:sym typeface="Symbol"/>
              </a:rPr>
              <a:t>terdapat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a’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</a:t>
            </a:r>
          </a:p>
          <a:p>
            <a:endParaRPr lang="en-US" sz="2400" dirty="0"/>
          </a:p>
          <a:p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&lt;G, *&gt;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546080" cy="5592763"/>
          </a:xfrm>
        </p:spPr>
        <p:txBody>
          <a:bodyPr>
            <a:normAutofit/>
          </a:bodyPr>
          <a:lstStyle/>
          <a:p>
            <a:r>
              <a:rPr lang="en-US" sz="2400" dirty="0"/>
              <a:t>&lt;G, +&gt; 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.</a:t>
            </a:r>
          </a:p>
          <a:p>
            <a:r>
              <a:rPr lang="en-US" sz="2400" dirty="0"/>
              <a:t>&lt;G, </a:t>
            </a:r>
            <a:r>
              <a:rPr lang="en-US" sz="2400" dirty="0">
                <a:sym typeface="Symbol"/>
              </a:rPr>
              <a:t>&gt; </a:t>
            </a:r>
            <a:r>
              <a:rPr lang="en-US" sz="2400" dirty="0" err="1">
                <a:sym typeface="Symbol"/>
              </a:rPr>
              <a:t>menyatakan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sebuah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perkalian</a:t>
            </a:r>
            <a:endParaRPr lang="en-US" sz="2400" dirty="0">
              <a:sym typeface="Symbol"/>
            </a:endParaRPr>
          </a:p>
          <a:p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 err="1">
                <a:sym typeface="Symbol"/>
              </a:rPr>
              <a:t>Contoh-contoh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&lt;R, +&gt; 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0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–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 </a:t>
            </a:r>
          </a:p>
          <a:p>
            <a:pPr marL="457200" indent="-457200">
              <a:buNone/>
            </a:pPr>
            <a:endParaRPr lang="en-US" sz="2400" dirty="0">
              <a:sym typeface="Symbol"/>
            </a:endParaRPr>
          </a:p>
          <a:p>
            <a:pPr marL="457200" indent="-457200">
              <a:buAutoNum type="arabicPeriod" startAt="2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&lt;R*, &gt; </a:t>
            </a:r>
            <a:r>
              <a:rPr lang="en-US" sz="2400" dirty="0">
                <a:sym typeface="Symbol"/>
              </a:rPr>
              <a:t>: 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nol</a:t>
            </a:r>
            <a:r>
              <a:rPr lang="en-US" sz="2400" dirty="0">
                <a:sym typeface="Symbol"/>
              </a:rPr>
              <a:t> (</a:t>
            </a:r>
            <a:r>
              <a:rPr lang="en-US" sz="2400" dirty="0" err="1">
                <a:sym typeface="Symbol"/>
              </a:rPr>
              <a:t>yaitu</a:t>
            </a:r>
            <a:r>
              <a:rPr lang="en-US" sz="2400" dirty="0">
                <a:sym typeface="Symbol"/>
              </a:rPr>
              <a:t>, R* = R – { 0} 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kali ()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1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1/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 </a:t>
            </a:r>
            <a:r>
              <a:rPr lang="en-US" sz="2400" baseline="30000" dirty="0">
                <a:sym typeface="Symbol"/>
              </a:rPr>
              <a:t>-1</a:t>
            </a:r>
          </a:p>
          <a:p>
            <a:pPr marL="457200" indent="-457200">
              <a:buNone/>
            </a:pPr>
            <a:endParaRPr lang="en-US" sz="2400" baseline="30000" dirty="0">
              <a:sym typeface="Symbol"/>
            </a:endParaRP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3. 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+&gt;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&gt; </a:t>
            </a:r>
            <a:r>
              <a:rPr lang="en-US" sz="2400" dirty="0" err="1">
                <a:sym typeface="Symbol"/>
              </a:rPr>
              <a:t>masing-masing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bulat</a:t>
            </a:r>
            <a:r>
              <a:rPr lang="en-US" sz="2400" dirty="0">
                <a:sym typeface="Symbol"/>
              </a:rPr>
              <a:t> (</a:t>
            </a:r>
            <a:r>
              <a:rPr lang="en-US" sz="2400" i="1" dirty="0">
                <a:sym typeface="Symbol"/>
              </a:rPr>
              <a:t>integer</a:t>
            </a:r>
            <a:r>
              <a:rPr lang="en-US" sz="2400" dirty="0">
                <a:sym typeface="Symbol"/>
              </a:rPr>
              <a:t>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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914401"/>
            <a:ext cx="1043432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4</a:t>
            </a:r>
            <a:r>
              <a:rPr lang="en-US" sz="2400" dirty="0">
                <a:solidFill>
                  <a:srgbClr val="FF0000"/>
                </a:solidFill>
              </a:rPr>
              <a:t>.  &lt;Z</a:t>
            </a:r>
            <a:r>
              <a:rPr lang="en-US" sz="2400" baseline="-25000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Z</a:t>
            </a:r>
            <a:r>
              <a:rPr lang="en-US" sz="2400" i="1" baseline="-25000" dirty="0"/>
              <a:t>n</a:t>
            </a:r>
            <a:r>
              <a:rPr lang="en-US" sz="2400" dirty="0"/>
              <a:t> = {0, 1, 2, …, </a:t>
            </a:r>
            <a:r>
              <a:rPr lang="en-US" sz="2400" i="1" dirty="0"/>
              <a:t>n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n = 5, Z</a:t>
            </a:r>
            <a:r>
              <a:rPr lang="en-US" sz="2400" baseline="-25000" dirty="0"/>
              <a:t>n</a:t>
            </a:r>
            <a:r>
              <a:rPr lang="en-US" sz="2400" dirty="0"/>
              <a:t> = {0, 1, 2, 3, 4},   (3 </a:t>
            </a:r>
            <a:r>
              <a:rPr lang="en-US" sz="2400" dirty="0">
                <a:sym typeface="Symbol"/>
              </a:rPr>
              <a:t></a:t>
            </a:r>
            <a:r>
              <a:rPr lang="en-US" sz="2400" dirty="0"/>
              <a:t> 4) =  (3 + 4) mod 5 = 2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Z</a:t>
            </a:r>
            <a:r>
              <a:rPr lang="en-US" sz="2400" baseline="-25000" dirty="0" err="1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Z</a:t>
            </a:r>
            <a:r>
              <a:rPr lang="en-US" sz="2400" i="1" baseline="-25000" dirty="0" err="1"/>
              <a:t>p</a:t>
            </a:r>
            <a:r>
              <a:rPr lang="en-US" sz="2400" dirty="0"/>
              <a:t> = {0, 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&lt;Z*</a:t>
            </a:r>
            <a:r>
              <a:rPr lang="en-US" sz="2400" baseline="-25000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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integer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Z*</a:t>
            </a:r>
            <a:r>
              <a:rPr lang="en-US" sz="2400" i="1" baseline="-25000" dirty="0"/>
              <a:t>p</a:t>
            </a:r>
            <a:r>
              <a:rPr lang="en-US" sz="2400" dirty="0"/>
              <a:t> = {1,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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1"/>
            <a:ext cx="1020064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*&gt;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komutatif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komutatif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*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dirty="0"/>
              <a:t> *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 </a:t>
            </a:r>
            <a:r>
              <a:rPr lang="en-US" dirty="0">
                <a:sym typeface="Symbol"/>
              </a:rPr>
              <a:t> G.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&lt;R,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&lt;R,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&lt;Z,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&lt;Z,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tetapi</a:t>
            </a:r>
            <a:r>
              <a:rPr lang="en-US" dirty="0">
                <a:sym typeface="Symbol"/>
              </a:rPr>
              <a:t>, </a:t>
            </a:r>
            <a:r>
              <a:rPr lang="en-US" dirty="0"/>
              <a:t>&lt;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en-US" dirty="0"/>
              <a:t>&gt;,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2 x 2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 0 </a:t>
            </a:r>
            <a:r>
              <a:rPr lang="en-US" dirty="0" err="1">
                <a:sym typeface="Symbol" panose="05050102010706020507" pitchFamily="18" charset="2"/>
              </a:rPr>
              <a:t>bukan</a:t>
            </a:r>
            <a:r>
              <a:rPr lang="en-US" dirty="0">
                <a:sym typeface="Symbol" panose="05050102010706020507" pitchFamily="18" charset="2"/>
              </a:rPr>
              <a:t> abelian </a:t>
            </a:r>
            <a:r>
              <a:rPr lang="en-US" dirty="0"/>
              <a:t>(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kenapa</a:t>
            </a:r>
            <a:r>
              <a:rPr lang="en-US" dirty="0"/>
              <a:t>?)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pPr marL="0" indent="0">
              <a:buNone/>
            </a:pPr>
            <a:r>
              <a:rPr lang="en-US" sz="2400" dirty="0" err="1">
                <a:sym typeface="Symbol"/>
              </a:rPr>
              <a:t>Ket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Abelian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diambil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kata</a:t>
            </a:r>
            <a:r>
              <a:rPr lang="en-US" sz="2400" dirty="0">
                <a:sym typeface="Symbol"/>
              </a:rPr>
              <a:t> “</a:t>
            </a:r>
            <a:r>
              <a:rPr lang="en-US" sz="2400" dirty="0" err="1">
                <a:sym typeface="Symbol"/>
              </a:rPr>
              <a:t>abel</a:t>
            </a:r>
            <a:r>
              <a:rPr lang="en-US" sz="2400" dirty="0">
                <a:sym typeface="Symbol"/>
              </a:rPr>
              <a:t>”,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menghormati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Niels</a:t>
            </a:r>
            <a:r>
              <a:rPr lang="en-US" sz="2400" dirty="0">
                <a:sym typeface="Symbol"/>
              </a:rPr>
              <a:t> Abel, </a:t>
            </a:r>
            <a:r>
              <a:rPr lang="en-US" sz="2400" dirty="0" err="1">
                <a:sym typeface="Symbol"/>
              </a:rPr>
              <a:t>seorang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Matematikawan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Norwegia</a:t>
            </a:r>
            <a:r>
              <a:rPr lang="en-US" sz="2400" dirty="0">
                <a:sym typeface="Symbol"/>
              </a:rPr>
              <a:t> (1802 – 1829)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7346" name="Picture 2" descr="Niels Henrik Ab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438400"/>
            <a:ext cx="25527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705600" y="228600"/>
          <a:ext cx="3778956" cy="6342634"/>
        </p:xfrm>
        <a:graphic>
          <a:graphicData uri="http://schemas.openxmlformats.org/drawingml/2006/table">
            <a:tbl>
              <a:tblPr/>
              <a:tblGrid>
                <a:gridCol w="1889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Born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5 August 1802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  <a:hlinkClick r:id="rId3" tooltip="Nedstrand"/>
                        </a:rPr>
                        <a:t>Nedstrand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>
                          <a:effectLst/>
                          <a:hlinkClick r:id="rId4" tooltip="Denmark-Norway"/>
                        </a:rPr>
                        <a:t>Norway</a:t>
                      </a:r>
                      <a:endParaRPr lang="en-US" sz="120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Died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6 April 1829 (aged 26)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5" tooltip="Froland"/>
                        </a:rPr>
                        <a:t>Froland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>
                          <a:effectLst/>
                          <a:hlinkClick r:id="rId6" tooltip="Norway"/>
                        </a:rPr>
                        <a:t>Norway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Residence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Norway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Nationality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Norwegian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Fields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7" tooltip="Mathematics"/>
                        </a:rPr>
                        <a:t>Mathematics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  <a:hlinkClick r:id="rId8" tooltip="Alma mater"/>
                        </a:rPr>
                        <a:t>Alma mater</a:t>
                      </a:r>
                      <a:endParaRPr lang="en-US" sz="1200" dirty="0">
                        <a:effectLst/>
                      </a:endParaRPr>
                    </a:p>
                    <a:p>
                      <a:pPr algn="l"/>
                      <a:endParaRPr lang="en-US" sz="1200" dirty="0">
                        <a:effectLst/>
                      </a:endParaRPr>
                    </a:p>
                    <a:p>
                      <a:pPr algn="l"/>
                      <a:r>
                        <a:rPr lang="en-US" sz="1200" dirty="0">
                          <a:effectLst/>
                        </a:rPr>
                        <a:t>Known for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9" tooltip="University of Oslo"/>
                        </a:rPr>
                        <a:t>Royal Frederick University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7721"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10" tooltip="Abel's binomial theorem"/>
                        </a:rPr>
                        <a:t>Abel's binomial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1" tooltip="Abelian categor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1" tooltip="Abelian category"/>
                        </a:rPr>
                        <a:t> category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3" tooltip="Abelian variety of CM-type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3" tooltip="Abelian variety of CM-type"/>
                        </a:rPr>
                        <a:t> variety of CM-type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4" tooltip="Abel equation"/>
                        </a:rPr>
                        <a:t>Abel equation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5" tooltip="Abel equation of the first kind"/>
                        </a:rPr>
                        <a:t>Abel equation of the first kind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6" tooltip="Abelian extension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6" tooltip="Abelian extension"/>
                        </a:rPr>
                        <a:t> extension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7" tooltip="Abel function"/>
                        </a:rPr>
                        <a:t>Abel function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8" tooltip="Abelian group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8" tooltip="Abelian group"/>
                        </a:rPr>
                        <a:t> group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9" tooltip="Abel's identity"/>
                        </a:rPr>
                        <a:t>Abel's identity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0" tooltip="Abel's inequality"/>
                        </a:rPr>
                        <a:t>Abel's inequality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1" tooltip="Abel's irreducibility theorem"/>
                        </a:rPr>
                        <a:t>Abel's irreducibility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2" tooltip="Abel–Jacobi map"/>
                        </a:rPr>
                        <a:t>Abel–Jacobi map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3" tooltip="Abel–Plana formula"/>
                        </a:rPr>
                        <a:t>Abel–Plana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Abel–</a:t>
                      </a:r>
                      <a:r>
                        <a:rPr lang="en-US" sz="1200" dirty="0" err="1">
                          <a:effectLst/>
                          <a:hlinkClick r:id="rId24" tooltip="Abel–Ruffini theorem"/>
                        </a:rPr>
                        <a:t>Ruffini</a:t>
                      </a: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25" tooltip="Abel sum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25" tooltip="Abel sum"/>
                        </a:rPr>
                        <a:t> means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6" tooltip="Abel's summation formula"/>
                        </a:rPr>
                        <a:t>Abel's summation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7" tooltip="Abel's theorem"/>
                        </a:rPr>
                        <a:t>Abel's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8" tooltip="Abel transform"/>
                        </a:rPr>
                        <a:t>Abel transform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9" tooltip="Abel transformation"/>
                        </a:rPr>
                        <a:t>Abel transformation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Dual </a:t>
                      </a:r>
                      <a:r>
                        <a:rPr lang="en-US" sz="1200" dirty="0" err="1">
                          <a:effectLst/>
                          <a:hlinkClick r:id="rId30" tooltip="Dual 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 variety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52600" y="351886"/>
            <a:ext cx="403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/>
              <a:t>Niels</a:t>
            </a:r>
            <a:r>
              <a:rPr lang="en-US" sz="1600" b="1" dirty="0"/>
              <a:t> Henrik Abel</a:t>
            </a:r>
            <a:r>
              <a:rPr lang="en-US" sz="1600" dirty="0"/>
              <a:t> (5 August 1802 – 6 April 1829) was a </a:t>
            </a:r>
            <a:r>
              <a:rPr lang="en-US" sz="1600" dirty="0">
                <a:hlinkClick r:id="rId31" tooltip="Norwegian people"/>
              </a:rPr>
              <a:t>Norwegian</a:t>
            </a:r>
            <a:r>
              <a:rPr lang="en-US" sz="1600" dirty="0"/>
              <a:t> </a:t>
            </a:r>
            <a:r>
              <a:rPr lang="en-US" sz="1600" dirty="0">
                <a:hlinkClick r:id="rId32" tooltip="Mathematician"/>
              </a:rPr>
              <a:t>mathematician</a:t>
            </a:r>
            <a:r>
              <a:rPr lang="en-US" sz="1600" dirty="0"/>
              <a:t> who made pioneering contributions in a variety of fields. His most famous single result is the first complete proof demonstrating the impossibility of solving the </a:t>
            </a:r>
            <a:r>
              <a:rPr lang="en-US" sz="1600" dirty="0">
                <a:hlinkClick r:id="rId33" tooltip="General quintic equation"/>
              </a:rPr>
              <a:t>general </a:t>
            </a:r>
            <a:r>
              <a:rPr lang="en-US" sz="1600" dirty="0" err="1">
                <a:hlinkClick r:id="rId33" tooltip="General quintic equation"/>
              </a:rPr>
              <a:t>quintic</a:t>
            </a:r>
            <a:r>
              <a:rPr lang="en-US" sz="1600" dirty="0">
                <a:hlinkClick r:id="rId33" tooltip="General quintic equation"/>
              </a:rPr>
              <a:t> equation</a:t>
            </a:r>
            <a:r>
              <a:rPr lang="en-US" sz="1600" dirty="0"/>
              <a:t> in radicals. This question was one of the outstanding open problems of his day, and had been unresolved for 250 years. He was also an innovator in the field of </a:t>
            </a:r>
            <a:r>
              <a:rPr lang="en-US" sz="1600" dirty="0">
                <a:hlinkClick r:id="rId34" tooltip="Elliptic functions"/>
              </a:rPr>
              <a:t>elliptic functions</a:t>
            </a:r>
            <a:r>
              <a:rPr lang="en-US" sz="1600" dirty="0"/>
              <a:t>, discoverer of </a:t>
            </a:r>
            <a:r>
              <a:rPr lang="en-US" sz="1600" dirty="0" err="1">
                <a:hlinkClick r:id="rId35" tooltip="Abelian function"/>
              </a:rPr>
              <a:t>Abelian</a:t>
            </a:r>
            <a:r>
              <a:rPr lang="en-US" sz="1600" dirty="0">
                <a:hlinkClick r:id="rId35" tooltip="Abelian function"/>
              </a:rPr>
              <a:t> functions</a:t>
            </a:r>
            <a:r>
              <a:rPr lang="en-US" sz="1600" dirty="0"/>
              <a:t>. Despite his achievements, Abel was largely unrecognized during his lifetime; he made his discoveries while living in poverty and died at the age of 26.</a:t>
            </a:r>
          </a:p>
          <a:p>
            <a:r>
              <a:rPr lang="en-US" sz="1600" dirty="0"/>
              <a:t>Most of his work was done in six or seven years of his working life.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dirty="0"/>
              <a:t> Regarding Abel, the French mathematician </a:t>
            </a:r>
            <a:r>
              <a:rPr lang="en-US" sz="1600" dirty="0">
                <a:hlinkClick r:id="rId37" tooltip="Charles Hermite"/>
              </a:rPr>
              <a:t>Charles </a:t>
            </a:r>
            <a:r>
              <a:rPr lang="en-US" sz="1600" dirty="0" err="1">
                <a:hlinkClick r:id="rId37" tooltip="Charles Hermite"/>
              </a:rPr>
              <a:t>Hermite</a:t>
            </a:r>
            <a:r>
              <a:rPr lang="en-US" sz="1600" dirty="0"/>
              <a:t> said: "Abel has left mathematicians enough to keep them busy for five hundred years."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baseline="30000" dirty="0">
                <a:hlinkClick r:id="rId38"/>
              </a:rPr>
              <a:t>[2]</a:t>
            </a:r>
            <a:r>
              <a:rPr lang="en-US" sz="1600" dirty="0"/>
              <a:t> Another French mathematician, </a:t>
            </a:r>
            <a:r>
              <a:rPr lang="en-US" sz="1600" dirty="0">
                <a:hlinkClick r:id="rId39" tooltip="Adrien-Marie Legendre"/>
              </a:rPr>
              <a:t>Adrien-Marie Legendre</a:t>
            </a:r>
            <a:r>
              <a:rPr lang="en-US" sz="1600" dirty="0"/>
              <a:t>, said: "</a:t>
            </a:r>
            <a:r>
              <a:rPr lang="en-US" sz="1600" i="1" dirty="0" err="1"/>
              <a:t>quelle</a:t>
            </a:r>
            <a:r>
              <a:rPr lang="en-US" sz="1600" i="1" dirty="0"/>
              <a:t> tête </a:t>
            </a:r>
            <a:r>
              <a:rPr lang="en-US" sz="1600" i="1" dirty="0" err="1"/>
              <a:t>celle</a:t>
            </a:r>
            <a:r>
              <a:rPr lang="en-US" sz="1600" i="1" dirty="0"/>
              <a:t> du </a:t>
            </a:r>
            <a:r>
              <a:rPr lang="en-US" sz="1600" i="1" dirty="0" err="1"/>
              <a:t>jeune</a:t>
            </a:r>
            <a:r>
              <a:rPr lang="en-US" sz="1600" i="1" dirty="0"/>
              <a:t> </a:t>
            </a:r>
            <a:r>
              <a:rPr lang="en-US" sz="1600" i="1" dirty="0" err="1"/>
              <a:t>Norvégien</a:t>
            </a:r>
            <a:r>
              <a:rPr lang="en-US" sz="1600" i="1" dirty="0"/>
              <a:t>!</a:t>
            </a:r>
            <a:r>
              <a:rPr lang="en-US" sz="1600" dirty="0"/>
              <a:t>" ("what a head the young Norwegian has!").</a:t>
            </a:r>
            <a:r>
              <a:rPr lang="en-US" sz="1600" baseline="30000" dirty="0">
                <a:hlinkClick r:id="rId40"/>
              </a:rPr>
              <a:t>[3]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6369635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2470259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E61030-C9FE-4105-B5E0-001AEE90037C}" type="slidenum">
              <a:rPr lang="en-GB"/>
              <a:pPr/>
              <a:t>9</a:t>
            </a:fld>
            <a:endParaRPr lang="en-GB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985520" y="61976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(</a:t>
            </a:r>
            <a:r>
              <a:rPr lang="en-US" b="1" i="1" dirty="0"/>
              <a:t>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5520" y="1600200"/>
            <a:ext cx="10190480" cy="493268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600" dirty="0"/>
              <a:t>Medan (</a:t>
            </a:r>
            <a:r>
              <a:rPr lang="en-US" sz="2600" i="1" dirty="0"/>
              <a:t>field</a:t>
            </a:r>
            <a:r>
              <a:rPr lang="en-US" sz="2600" dirty="0"/>
              <a:t>) </a:t>
            </a:r>
            <a:r>
              <a:rPr lang="en-US" sz="2600" dirty="0" err="1"/>
              <a:t>adalah</a:t>
            </a:r>
            <a:r>
              <a:rPr lang="en-US" sz="2600" dirty="0"/>
              <a:t> system </a:t>
            </a:r>
            <a:r>
              <a:rPr lang="en-US" sz="2600" dirty="0" err="1"/>
              <a:t>aljabar</a:t>
            </a:r>
            <a:r>
              <a:rPr lang="en-US" sz="2600" dirty="0"/>
              <a:t> yang </a:t>
            </a:r>
            <a:r>
              <a:rPr lang="en-US" sz="2600" dirty="0" err="1"/>
              <a:t>terdidi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endParaRPr lang="en-US" sz="2600" dirty="0"/>
          </a:p>
          <a:p>
            <a:pPr marL="0" indent="0" eaLnBrk="1" hangingPunct="1">
              <a:buNone/>
            </a:pPr>
            <a:r>
              <a:rPr lang="en-US" sz="2600" dirty="0"/>
              <a:t>	- </a:t>
            </a:r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dirty="0" err="1"/>
              <a:t>elemen</a:t>
            </a:r>
            <a:r>
              <a:rPr lang="en-US" sz="2600" dirty="0"/>
              <a:t> (</a:t>
            </a:r>
            <a:r>
              <a:rPr lang="en-US" sz="2600" dirty="0" err="1"/>
              <a:t>disimbolkan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F) </a:t>
            </a:r>
          </a:p>
          <a:p>
            <a:pPr marL="0" indent="0" eaLnBrk="1" hangingPunct="1">
              <a:buNone/>
            </a:pPr>
            <a:r>
              <a:rPr lang="en-US" sz="2600" dirty="0"/>
              <a:t>	- </a:t>
            </a:r>
            <a:r>
              <a:rPr lang="en-US" sz="2600" dirty="0" err="1"/>
              <a:t>operasi</a:t>
            </a:r>
            <a:r>
              <a:rPr lang="en-US" sz="2600" dirty="0"/>
              <a:t> biner, </a:t>
            </a:r>
            <a:r>
              <a:rPr lang="en-US" sz="2600" dirty="0" err="1"/>
              <a:t>yaitu</a:t>
            </a:r>
            <a:r>
              <a:rPr lang="en-US" sz="2600" dirty="0"/>
              <a:t> </a:t>
            </a:r>
            <a:r>
              <a:rPr lang="en-US" sz="2600" dirty="0" err="1"/>
              <a:t>penjumlahan</a:t>
            </a:r>
            <a:r>
              <a:rPr lang="en-US" sz="2600" dirty="0"/>
              <a:t> (+) dan </a:t>
            </a:r>
            <a:r>
              <a:rPr lang="en-US" sz="2600" dirty="0" err="1"/>
              <a:t>perkalian</a:t>
            </a:r>
            <a:r>
              <a:rPr lang="en-US" sz="2600" dirty="0"/>
              <a:t> (</a:t>
            </a:r>
            <a:r>
              <a:rPr lang="en-US" sz="2600" dirty="0">
                <a:sym typeface="Symbol"/>
              </a:rPr>
              <a:t>)</a:t>
            </a:r>
            <a:r>
              <a:rPr lang="en-US" sz="2600" dirty="0"/>
              <a:t>.</a:t>
            </a:r>
          </a:p>
          <a:p>
            <a:pPr eaLnBrk="1" hangingPunct="1"/>
            <a:endParaRPr lang="en-US" sz="2600" dirty="0"/>
          </a:p>
          <a:p>
            <a:pPr eaLnBrk="1" hangingPunct="1"/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dirty="0" err="1"/>
              <a:t>struktur</a:t>
            </a:r>
            <a:r>
              <a:rPr lang="en-US" sz="2600" dirty="0"/>
              <a:t> </a:t>
            </a:r>
            <a:r>
              <a:rPr lang="en-US" sz="2600" dirty="0" err="1"/>
              <a:t>aljabar</a:t>
            </a:r>
            <a:r>
              <a:rPr lang="en-US" sz="2600" dirty="0"/>
              <a:t> &lt;F, +, </a:t>
            </a:r>
            <a:r>
              <a:rPr lang="en-US" sz="2600" dirty="0">
                <a:sym typeface="Symbol"/>
              </a:rPr>
              <a:t>&gt; </a:t>
            </a:r>
            <a:r>
              <a:rPr lang="en-US" sz="2600" dirty="0" err="1">
                <a:sym typeface="Symbol"/>
              </a:rPr>
              <a:t>disebut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hanya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:</a:t>
            </a: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1. &lt;F, +&gt;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2. &lt;F – {0}, &gt;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3.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 </a:t>
            </a:r>
            <a:r>
              <a:rPr lang="en-US" sz="2600" dirty="0" err="1">
                <a:sym typeface="Symbol"/>
              </a:rPr>
              <a:t>menyebar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terhadap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+  (</a:t>
            </a:r>
            <a:r>
              <a:rPr lang="en-US" sz="2600" dirty="0" err="1">
                <a:sym typeface="Symbol"/>
              </a:rPr>
              <a:t>sifat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)</a:t>
            </a:r>
          </a:p>
          <a:p>
            <a:pPr>
              <a:buNone/>
            </a:pPr>
            <a:r>
              <a:rPr lang="en-US" sz="2600" dirty="0">
                <a:sym typeface="Symbol"/>
              </a:rPr>
              <a:t> 	   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:	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( y + z)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y) +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</a:p>
          <a:p>
            <a:pPr>
              <a:buNone/>
            </a:pP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			(x + y)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 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 + (y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  <a:endParaRPr lang="en-US" sz="2600" dirty="0">
              <a:solidFill>
                <a:srgbClr val="FF0000"/>
              </a:solidFill>
              <a:sym typeface="Symbol"/>
            </a:endParaRPr>
          </a:p>
          <a:p>
            <a:endParaRPr lang="en-US" sz="2600" dirty="0">
              <a:sym typeface="Symbol"/>
            </a:endParaRPr>
          </a:p>
          <a:p>
            <a:r>
              <a:rPr lang="en-US" sz="2600" dirty="0" err="1">
                <a:sym typeface="Symbol"/>
              </a:rPr>
              <a:t>Jadi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sebuah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memenuhi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aksioma</a:t>
            </a:r>
            <a:r>
              <a:rPr lang="en-US" sz="2600" dirty="0">
                <a:sym typeface="Symbol"/>
              </a:rPr>
              <a:t>: </a:t>
            </a:r>
            <a:r>
              <a:rPr lang="en-US" sz="2600" i="1" dirty="0">
                <a:sym typeface="Symbol"/>
              </a:rPr>
              <a:t>closure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komutatif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asosiatif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endParaRPr lang="en-US" sz="2600" dirty="0">
              <a:sym typeface="Symbol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3128</Words>
  <Application>Microsoft Office PowerPoint</Application>
  <PresentationFormat>Widescreen</PresentationFormat>
  <Paragraphs>308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Arial Unicode MS</vt:lpstr>
      <vt:lpstr>Calibri</vt:lpstr>
      <vt:lpstr>Calibri Light</vt:lpstr>
      <vt:lpstr>Courier New</vt:lpstr>
      <vt:lpstr>Georgia</vt:lpstr>
      <vt:lpstr>Lucida Sans Unicode</vt:lpstr>
      <vt:lpstr>Symbol</vt:lpstr>
      <vt:lpstr>Times New Roman</vt:lpstr>
      <vt:lpstr>Wingdings</vt:lpstr>
      <vt:lpstr>Office Theme</vt:lpstr>
      <vt:lpstr>Elliptic Curve Cryptography (ECC) (Bagian 1)</vt:lpstr>
      <vt:lpstr>PowerPoint Presentation</vt:lpstr>
      <vt:lpstr>Teori Aljabar Abstrak</vt:lpstr>
      <vt:lpstr>Grup </vt:lpstr>
      <vt:lpstr>PowerPoint Presentation</vt:lpstr>
      <vt:lpstr>PowerPoint Presentation</vt:lpstr>
      <vt:lpstr>PowerPoint Presentation</vt:lpstr>
      <vt:lpstr>PowerPoint Presentation</vt:lpstr>
      <vt:lpstr>Medan (Field)</vt:lpstr>
      <vt:lpstr>PowerPoint Presentation</vt:lpstr>
      <vt:lpstr>PowerPoint Presentation</vt:lpstr>
      <vt:lpstr>Medan Berhingga Fp</vt:lpstr>
      <vt:lpstr> </vt:lpstr>
      <vt:lpstr>Medan Galois (Galois Field)</vt:lpstr>
      <vt:lpstr>PowerPoint Presentation</vt:lpstr>
      <vt:lpstr>PowerPoint Presentation</vt:lpstr>
      <vt:lpstr>Galois Field GF(2m)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25</cp:revision>
  <dcterms:created xsi:type="dcterms:W3CDTF">2020-10-31T02:53:27Z</dcterms:created>
  <dcterms:modified xsi:type="dcterms:W3CDTF">2026-04-06T02:43:31Z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2024-03-30T05:00:05Z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a488c704-abd6-4072-b918-4ca3f3dbf6c2</vt:lpwstr>
  </property>
  <property fmtid="{D5CDD505-2E9C-101B-9397-08002B2CF9AE}" pid="8" name="MSIP_Label_38b525e5-f3da-4501-8f1e-526b6769fc56_ContentBits">
    <vt:lpwstr>0</vt:lpwstr>
  </property>
</Properties>
</file>