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7" r:id="rId2"/>
    <p:sldId id="278" r:id="rId3"/>
    <p:sldId id="279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81" r:id="rId23"/>
    <p:sldId id="277" r:id="rId24"/>
    <p:sldId id="280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F7AAEB-6843-42DD-B278-7EB7409C279F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5EBC1A-7B72-42CF-A176-2AC5EB8331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903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DDA346F-8516-42F8-9CC8-7FB90316BEE6}" type="slidenum">
              <a:rPr lang="en-GB" altLang="en-US" sz="1200"/>
              <a:pPr/>
              <a:t>1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17658360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C3F25-7451-471E-8818-99D1258A4A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526A8F-7874-4F47-9DA4-9082D198EA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C4634-8296-48E0-9D83-B6F8A615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9C509-CE1F-452D-BC77-EF776515F92E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BED92-70D0-40D7-8460-31E9A0595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5EA2A-E0F7-4D71-B9DB-013856AE0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574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6807D-29F0-404A-BC82-E7BA887BA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0850F2-3562-4BC1-A753-8F57DE5E29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7F315-EEC6-4F69-84DE-B0D78CFE7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D1D9CE-51D9-45A9-8D2B-59C7FF78E8CC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CB64A-1F1C-4F6C-A6E3-50C360A16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4CC49-0CF3-4ECF-991E-E745A2B20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330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C1D86E-5D9D-4F62-9A02-A910413A24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786A08-F24B-42FF-A0FC-36CFA23D5D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5C562-5239-40C1-A5E2-FEBD73347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90709-806D-45DB-802F-75B5D6435923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6A34D-57B8-4294-8082-8D451687F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D5355E-D6C9-432A-9C0E-481FB6CA0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01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B35D6-B367-4963-8111-310D732E7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18EC4F-1865-412E-BAF7-2B23C350C8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5D6D6E-5F5E-4532-8FBA-5CB08A4D7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83CBB-72C6-4248-9595-5D7C01FE323F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AD9FB-BFB2-4777-A6FF-5E823FA61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1FDF9-053F-47E9-896B-E9EEB2402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974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88EBB-8D9A-4128-A3B3-A79C0C6C3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5FAAC8-231E-4A2A-8CFA-C7D52BF530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6E6AC-98EA-45F1-9EF4-EC77F01BC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D70B9-C36F-4627-A69B-BA028BBBCEEA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88CCB-14AB-464F-9D03-4BE8A224D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B8E8E-DEF0-407F-9346-3771ACA32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800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CA8A5-A19A-4258-80D9-C48CAB6F1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D482A-9817-4DEE-9B21-DA182314D6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DDA919-E4D1-48DB-BEB6-7A1802FA5F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3797A5-D903-4BFB-8DF5-07943264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022F4-91C3-4584-A4B8-391B57C18BF6}" type="datetime1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614394-8480-4EFB-A805-D7C4CF2E0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82EDEC-DF30-4553-AF00-343DB6030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246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26084-985F-41F2-9BC0-9D6BD0012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B9EC9F-B0A1-4C17-BA38-24E12D90F1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0A0984-1B45-4D4B-9B8A-A51E41FFA8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C5F92FF-1B70-4E08-8313-B24BBE529B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EA496A-F870-498F-B2B3-5CC6990E55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08C90D-39FD-4DE5-BD48-7406CE6D4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BA632-032C-4A29-94F9-D25131154C03}" type="datetime1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E0246E-6797-46CC-9E61-9456D73D5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D01ECD-6129-4DB6-8FF9-4E33E61CE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216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176D9-9DBE-4783-846D-317EA8830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471E80A-0152-4E37-861C-7AB89095CC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B5EA9-848B-439A-AEB9-4EB8BB35F108}" type="datetime1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D0A0B1-EEDB-41A0-995D-65465BD46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B974A19-F3FE-47D1-87AC-3703C3F08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780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010818-2789-4B70-9C20-0A61F67F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BEA418-D17F-4898-83F2-5BE7E4B4DB04}" type="datetime1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B8A6F40-6ACA-4E1D-86C4-5A79267A3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138BE0-EF40-4347-A118-7951B9011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275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6D325-9A74-41F4-8B7E-5331AF76F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E4CFD-9DE5-42E5-8402-D893038DE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709C4-7CAA-4F02-A1DF-74A6C3B6D3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BE7EE-CA45-4BF3-81FD-63EFC2C8C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4AC68-CB63-4DA5-A9B2-AA52B8D21606}" type="datetime1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2D2B7A-1075-47C3-8B00-99A6B791A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F7E04A-899A-456B-83AB-B0C0500E1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310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26162-D142-4422-9614-4ACB6C828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2BA7C4-359C-4176-9791-760F748DB3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7FDDF5-ADEE-490B-8BB9-2210B7950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EB0066-7D25-4014-9AC8-C2C205F29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FA3F6-32C7-41E9-9EFD-4155DF877BF0}" type="datetime1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19EA2D-32CB-40EE-8289-ABB2B8EE2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Rinaldi Munir/II4020 Kriptografi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6717C-AB9F-4673-B477-540F10425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88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41C277-42ED-49D9-A8AF-72C36EFC7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9ED07A-9351-4719-B3CC-6F63BBFF3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AB025-BEF9-41CA-8982-D3154743ED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B285F-EF72-4169-95C0-39FDF0BC6E29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091F94-0CCE-49B7-BF16-92302BF715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Rinaldi Munir/II4020 Kriptografi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56DFB-8A5A-4DBA-801B-4813956958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27AF3-A384-4F94-8496-772F6BE11F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237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asecuritysite.com/encryption/knapcode?val1=3%2C%205%2C%2015%2C%2025%2C%2054%2C%20110%2C%20225&amp;val2=10&amp;val3=439&amp;val4=1001000110010111011001101111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ieeexplore.ieee.org/xpl/conhome/4568363/proceeding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4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50021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666699"/>
              </a:buClr>
              <a:buSzPct val="7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67276A6-A886-4E9D-B727-5D2CEFC3861C}" type="slidenum">
              <a:rPr lang="en-GB" altLang="en-US" sz="140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GB" altLang="en-US" sz="1400">
              <a:solidFill>
                <a:schemeClr val="tx2"/>
              </a:solidFill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81752" y="1161988"/>
            <a:ext cx="8742680" cy="1447800"/>
          </a:xfrm>
        </p:spPr>
        <p:txBody>
          <a:bodyPr>
            <a:normAutofit fontScale="90000"/>
          </a:bodyPr>
          <a:lstStyle/>
          <a:p>
            <a:pPr algn="ctr" eaLnBrk="1" hangingPunct="1"/>
            <a:br>
              <a:rPr lang="en-US" altLang="en-US" b="1" dirty="0">
                <a:solidFill>
                  <a:srgbClr val="000000"/>
                </a:solidFill>
                <a:cs typeface="Times New Roman" panose="02020603050405020304" pitchFamily="18" charset="0"/>
              </a:rPr>
            </a:br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Algoritma</a:t>
            </a:r>
            <a:r>
              <a:rPr lang="en-US" altLang="en-US" b="1" dirty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Kriptografi</a:t>
            </a: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 Knapsack</a:t>
            </a:r>
            <a:b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en-US" altLang="en-US" sz="4400" b="1" dirty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4400" b="1" i="1" dirty="0">
                <a:solidFill>
                  <a:srgbClr val="FF0000"/>
                </a:solidFill>
                <a:cs typeface="Times New Roman" panose="02020603050405020304" pitchFamily="18" charset="0"/>
              </a:rPr>
              <a:t>Merkle-Hellman cryptosystem</a:t>
            </a:r>
            <a:r>
              <a:rPr lang="en-US" altLang="en-US" sz="4400" b="1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  <a:endParaRPr lang="en-GB" altLang="en-US" sz="44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77518" y="565071"/>
            <a:ext cx="6096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en-US" sz="2400" dirty="0"/>
              <a:t>Bahan </a:t>
            </a:r>
            <a:r>
              <a:rPr lang="en-US" altLang="en-US" sz="2400" dirty="0" err="1"/>
              <a:t>kuliah</a:t>
            </a:r>
            <a:r>
              <a:rPr lang="en-US" altLang="en-US" sz="2400" dirty="0"/>
              <a:t> II4021 Kriptografi</a:t>
            </a:r>
            <a:endParaRPr lang="en-GB" altLang="en-US" sz="2400" dirty="0"/>
          </a:p>
        </p:txBody>
      </p:sp>
      <p:pic>
        <p:nvPicPr>
          <p:cNvPr id="4" name="Picture 3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33CD49FC-E5FE-7904-B6CF-C68DEF47A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9889" y="2873513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D37CFFCE-9C73-E46C-258B-6C7F05D71AE2}"/>
              </a:ext>
            </a:extLst>
          </p:cNvPr>
          <p:cNvSpPr txBox="1">
            <a:spLocks/>
          </p:cNvSpPr>
          <p:nvPr/>
        </p:nvSpPr>
        <p:spPr bwMode="auto">
          <a:xfrm>
            <a:off x="1752600" y="4598987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625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sz="4500" kern="0" dirty="0"/>
              <a:t>Oleh: Rinaldi M</a:t>
            </a:r>
          </a:p>
          <a:p>
            <a:pPr algn="ctr">
              <a:defRPr/>
            </a:pPr>
            <a:endParaRPr lang="en-US" sz="4500" kern="0" dirty="0"/>
          </a:p>
          <a:p>
            <a:pPr algn="ctr">
              <a:defRPr/>
            </a:pPr>
            <a:r>
              <a:rPr lang="en-US" kern="0" dirty="0"/>
              <a:t>Program Studi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Institut</a:t>
            </a:r>
            <a:r>
              <a:rPr lang="en-US" kern="0" dirty="0"/>
              <a:t> </a:t>
            </a:r>
            <a:r>
              <a:rPr lang="en-US" kern="0" dirty="0" err="1"/>
              <a:t>Teknologi</a:t>
            </a:r>
            <a:r>
              <a:rPr lang="en-US" kern="0" dirty="0"/>
              <a:t> Bandung</a:t>
            </a:r>
          </a:p>
          <a:p>
            <a:pPr algn="ctr">
              <a:defRPr/>
            </a:pPr>
            <a:r>
              <a:rPr lang="en-US" kern="0" dirty="0"/>
              <a:t>2026</a:t>
            </a:r>
          </a:p>
          <a:p>
            <a:pPr algn="ctr">
              <a:defRPr/>
            </a:pPr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036747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760" y="955040"/>
            <a:ext cx="11094720" cy="5171124"/>
          </a:xfrm>
        </p:spPr>
        <p:txBody>
          <a:bodyPr>
            <a:normAutofit/>
          </a:bodyPr>
          <a:lstStyle/>
          <a:p>
            <a:pPr marL="1371600" lvl="2" indent="-457200">
              <a:buFont typeface="+mj-lt"/>
              <a:buAutoNum type="arabicParenR" startAt="4"/>
            </a:pPr>
            <a:r>
              <a:rPr lang="en-US" sz="2800" dirty="0" err="1"/>
              <a:t>Bobot</a:t>
            </a:r>
            <a:r>
              <a:rPr lang="en-US" sz="2800" dirty="0"/>
              <a:t> total </a:t>
            </a:r>
            <a:r>
              <a:rPr lang="en-US" sz="2800" dirty="0" err="1"/>
              <a:t>sekarang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18 – 13 = 5.</a:t>
            </a:r>
          </a:p>
          <a:p>
            <a:pPr marL="1371600" lvl="2" indent="-457200">
              <a:spcBef>
                <a:spcPts val="1800"/>
              </a:spcBef>
              <a:buFont typeface="+mj-lt"/>
              <a:buAutoNum type="arabicParenR" startAt="4"/>
            </a:pPr>
            <a:r>
              <a:rPr lang="en-US" sz="2800" dirty="0" err="1"/>
              <a:t>Bandingkan</a:t>
            </a:r>
            <a:r>
              <a:rPr lang="en-US" sz="2800" dirty="0"/>
              <a:t> 5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bobot</a:t>
            </a:r>
            <a:r>
              <a:rPr lang="en-US" sz="2800" dirty="0"/>
              <a:t> </a:t>
            </a:r>
            <a:r>
              <a:rPr lang="en-US" sz="2800" dirty="0" err="1"/>
              <a:t>terbesar</a:t>
            </a:r>
            <a:r>
              <a:rPr lang="en-US" sz="2800" dirty="0"/>
              <a:t> </a:t>
            </a:r>
            <a:r>
              <a:rPr lang="en-US" sz="2800" dirty="0" err="1"/>
              <a:t>kedua</a:t>
            </a:r>
            <a:r>
              <a:rPr lang="en-US" sz="2800" dirty="0"/>
              <a:t>, </a:t>
            </a:r>
            <a:r>
              <a:rPr lang="en-US" sz="2800" dirty="0" err="1"/>
              <a:t>yaitu</a:t>
            </a:r>
            <a:r>
              <a:rPr lang="en-US" sz="2800" dirty="0"/>
              <a:t> 6. Karena 6 &gt; 5, </a:t>
            </a:r>
            <a:r>
              <a:rPr lang="en-US" sz="2800" dirty="0" err="1"/>
              <a:t>maka</a:t>
            </a:r>
            <a:r>
              <a:rPr lang="en-US" sz="2800" dirty="0"/>
              <a:t> 6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dimasukkan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i="1" dirty="0"/>
              <a:t>knapsack</a:t>
            </a:r>
            <a:r>
              <a:rPr lang="en-US" sz="2800" dirty="0"/>
              <a:t>. </a:t>
            </a:r>
            <a:r>
              <a:rPr lang="en-US" sz="2800" dirty="0">
                <a:sym typeface="Symbol" panose="05050102010706020507" pitchFamily="18" charset="2"/>
              </a:rPr>
              <a:t> </a:t>
            </a:r>
            <a:r>
              <a:rPr lang="en-US" sz="2800" i="1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US" sz="2800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3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 = 0</a:t>
            </a:r>
            <a:endParaRPr lang="en-US" sz="2800" dirty="0">
              <a:solidFill>
                <a:srgbClr val="FF0000"/>
              </a:solidFill>
            </a:endParaRPr>
          </a:p>
          <a:p>
            <a:pPr marL="1371600" lvl="2" indent="-457200">
              <a:spcBef>
                <a:spcPts val="1800"/>
              </a:spcBef>
              <a:buFont typeface="+mj-lt"/>
              <a:buAutoNum type="arabicParenR" startAt="4"/>
            </a:pPr>
            <a:r>
              <a:rPr lang="en-US" sz="2800" dirty="0" err="1"/>
              <a:t>Bandingkan</a:t>
            </a:r>
            <a:r>
              <a:rPr lang="en-US" sz="2800" dirty="0"/>
              <a:t> 5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bobot</a:t>
            </a:r>
            <a:r>
              <a:rPr lang="en-US" sz="2800" dirty="0"/>
              <a:t> </a:t>
            </a:r>
            <a:r>
              <a:rPr lang="en-US" sz="2800" dirty="0" err="1"/>
              <a:t>terbesar</a:t>
            </a:r>
            <a:r>
              <a:rPr lang="en-US" sz="2800" dirty="0"/>
              <a:t> </a:t>
            </a:r>
            <a:r>
              <a:rPr lang="en-US" sz="2800" dirty="0" err="1"/>
              <a:t>berikutnya</a:t>
            </a:r>
            <a:r>
              <a:rPr lang="en-US" sz="2800" dirty="0"/>
              <a:t>, </a:t>
            </a:r>
            <a:r>
              <a:rPr lang="en-US" sz="2800" dirty="0" err="1"/>
              <a:t>yaitu</a:t>
            </a:r>
            <a:r>
              <a:rPr lang="en-US" sz="2800" dirty="0"/>
              <a:t> 3.  Karena 3 </a:t>
            </a:r>
            <a:r>
              <a:rPr lang="en-US" sz="2800" dirty="0">
                <a:sym typeface="Symbol"/>
              </a:rPr>
              <a:t></a:t>
            </a:r>
            <a:r>
              <a:rPr lang="en-US" sz="2800" dirty="0"/>
              <a:t> 5, </a:t>
            </a:r>
            <a:r>
              <a:rPr lang="en-US" sz="2800" dirty="0" err="1"/>
              <a:t>maka</a:t>
            </a:r>
            <a:r>
              <a:rPr lang="en-US" sz="2800" dirty="0"/>
              <a:t> 3 </a:t>
            </a:r>
            <a:r>
              <a:rPr lang="en-US" sz="2800" dirty="0" err="1"/>
              <a:t>dimasukkan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i="1" dirty="0"/>
              <a:t>knapsack</a:t>
            </a:r>
            <a:r>
              <a:rPr lang="en-US" sz="2800" dirty="0"/>
              <a:t>. </a:t>
            </a:r>
            <a:r>
              <a:rPr lang="en-US" sz="2800" dirty="0">
                <a:sym typeface="Symbol" panose="05050102010706020507" pitchFamily="18" charset="2"/>
              </a:rPr>
              <a:t> </a:t>
            </a:r>
            <a:r>
              <a:rPr lang="en-US" sz="2800" i="1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US" sz="2800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2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 = 1</a:t>
            </a:r>
            <a:endParaRPr lang="en-US" sz="2800" dirty="0"/>
          </a:p>
          <a:p>
            <a:pPr marL="1371600" lvl="2" indent="-457200">
              <a:spcBef>
                <a:spcPts val="1800"/>
              </a:spcBef>
              <a:buFont typeface="+mj-lt"/>
              <a:buAutoNum type="arabicParenR" startAt="4"/>
            </a:pPr>
            <a:r>
              <a:rPr lang="en-US" sz="2800" dirty="0" err="1"/>
              <a:t>Bobot</a:t>
            </a:r>
            <a:r>
              <a:rPr lang="en-US" sz="2800" dirty="0"/>
              <a:t> total </a:t>
            </a:r>
            <a:r>
              <a:rPr lang="en-US" sz="2800" dirty="0" err="1"/>
              <a:t>sekarang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5 – 3 = 2.</a:t>
            </a:r>
          </a:p>
          <a:p>
            <a:pPr marL="1371600" lvl="2" indent="-457200">
              <a:spcBef>
                <a:spcPts val="1800"/>
              </a:spcBef>
              <a:buFont typeface="+mj-lt"/>
              <a:buAutoNum type="arabicParenR" startAt="4"/>
            </a:pPr>
            <a:r>
              <a:rPr lang="en-US" sz="2800" dirty="0" err="1"/>
              <a:t>Bandingkan</a:t>
            </a:r>
            <a:r>
              <a:rPr lang="en-US" sz="2800" dirty="0"/>
              <a:t> 2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bobot</a:t>
            </a:r>
            <a:r>
              <a:rPr lang="en-US" sz="2800" dirty="0"/>
              <a:t> </a:t>
            </a:r>
            <a:r>
              <a:rPr lang="en-US" sz="2800" dirty="0" err="1"/>
              <a:t>terbesar</a:t>
            </a:r>
            <a:r>
              <a:rPr lang="en-US" sz="2800" dirty="0"/>
              <a:t> </a:t>
            </a:r>
            <a:r>
              <a:rPr lang="en-US" sz="2800" dirty="0" err="1"/>
              <a:t>berikutnya</a:t>
            </a:r>
            <a:r>
              <a:rPr lang="en-US" sz="2800" dirty="0"/>
              <a:t>, </a:t>
            </a:r>
            <a:r>
              <a:rPr lang="en-US" sz="2800" dirty="0" err="1"/>
              <a:t>yaitu</a:t>
            </a:r>
            <a:r>
              <a:rPr lang="en-US" sz="2800" dirty="0"/>
              <a:t> 2. Karena 2 </a:t>
            </a:r>
            <a:r>
              <a:rPr lang="en-US" sz="2800" dirty="0">
                <a:sym typeface="Symbol"/>
              </a:rPr>
              <a:t></a:t>
            </a:r>
            <a:r>
              <a:rPr lang="en-US" sz="2800" dirty="0"/>
              <a:t> 2, </a:t>
            </a:r>
            <a:r>
              <a:rPr lang="en-US" sz="2800" dirty="0" err="1"/>
              <a:t>maka</a:t>
            </a:r>
            <a:r>
              <a:rPr lang="en-US" sz="2800" dirty="0"/>
              <a:t> 2 </a:t>
            </a:r>
            <a:r>
              <a:rPr lang="en-US" sz="2800" dirty="0" err="1"/>
              <a:t>dimasukkan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i="1" dirty="0"/>
              <a:t>knapsack</a:t>
            </a:r>
            <a:r>
              <a:rPr lang="en-US" sz="2800" dirty="0"/>
              <a:t>. </a:t>
            </a:r>
            <a:r>
              <a:rPr lang="en-US" sz="2800" dirty="0">
                <a:sym typeface="Symbol" panose="05050102010706020507" pitchFamily="18" charset="2"/>
              </a:rPr>
              <a:t> </a:t>
            </a:r>
            <a:r>
              <a:rPr lang="en-US" sz="2800" i="1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US" sz="2800" i="1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1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 = 0</a:t>
            </a:r>
            <a:endParaRPr lang="en-US" sz="2800" dirty="0">
              <a:solidFill>
                <a:srgbClr val="FF0000"/>
              </a:solidFill>
            </a:endParaRPr>
          </a:p>
          <a:p>
            <a:pPr marL="1371600" lvl="2" indent="-457200">
              <a:spcBef>
                <a:spcPts val="1800"/>
              </a:spcBef>
              <a:buFont typeface="+mj-lt"/>
              <a:buAutoNum type="arabicParenR" startAt="4"/>
            </a:pPr>
            <a:r>
              <a:rPr lang="en-US" sz="2800" dirty="0" err="1"/>
              <a:t>Bobot</a:t>
            </a:r>
            <a:r>
              <a:rPr lang="en-US" sz="2800" dirty="0"/>
              <a:t> total </a:t>
            </a:r>
            <a:r>
              <a:rPr lang="en-US" sz="2800" dirty="0" err="1"/>
              <a:t>sekarang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2 – 2 = 0.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4560" y="710882"/>
            <a:ext cx="10668000" cy="582803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3000" dirty="0"/>
              <a:t>	</a:t>
            </a:r>
            <a:r>
              <a:rPr lang="en-US" sz="3600" dirty="0" err="1"/>
              <a:t>Karena</a:t>
            </a:r>
            <a:r>
              <a:rPr lang="en-US" sz="3600" dirty="0"/>
              <a:t> </a:t>
            </a:r>
            <a:r>
              <a:rPr lang="en-US" sz="3600" dirty="0" err="1"/>
              <a:t>bobot</a:t>
            </a:r>
            <a:r>
              <a:rPr lang="en-US" sz="3600" dirty="0"/>
              <a:t> total </a:t>
            </a:r>
            <a:r>
              <a:rPr lang="en-US" sz="3600" dirty="0" err="1"/>
              <a:t>tersisa</a:t>
            </a:r>
            <a:r>
              <a:rPr lang="en-US" sz="3600" dirty="0"/>
              <a:t> = 0, </a:t>
            </a:r>
            <a:r>
              <a:rPr lang="en-US" sz="3600" dirty="0" err="1"/>
              <a:t>maka</a:t>
            </a:r>
            <a:r>
              <a:rPr lang="en-US" sz="3600" dirty="0"/>
              <a:t> </a:t>
            </a:r>
            <a:r>
              <a:rPr lang="en-US" sz="3600" dirty="0" err="1"/>
              <a:t>solusi</a:t>
            </a:r>
            <a:r>
              <a:rPr lang="en-US" sz="3600" dirty="0"/>
              <a:t> </a:t>
            </a:r>
            <a:r>
              <a:rPr lang="en-US" sz="3600" dirty="0" err="1"/>
              <a:t>persoalan</a:t>
            </a:r>
            <a:r>
              <a:rPr lang="en-US" sz="3600" dirty="0"/>
              <a:t> </a:t>
            </a:r>
            <a:r>
              <a:rPr lang="en-US" sz="3600" i="1" dirty="0" err="1"/>
              <a:t>superincreasing</a:t>
            </a:r>
            <a:r>
              <a:rPr lang="en-US" sz="3600" i="1" dirty="0"/>
              <a:t> knapsack</a:t>
            </a:r>
            <a:r>
              <a:rPr lang="en-US" sz="3600" dirty="0"/>
              <a:t> </a:t>
            </a:r>
            <a:r>
              <a:rPr lang="en-US" sz="3600" dirty="0" err="1"/>
              <a:t>ditemukan</a:t>
            </a:r>
            <a:r>
              <a:rPr lang="en-US" sz="3600" dirty="0"/>
              <a:t>. </a:t>
            </a:r>
            <a:r>
              <a:rPr lang="en-US" sz="3600" dirty="0" err="1"/>
              <a:t>Barisan</a:t>
            </a:r>
            <a:r>
              <a:rPr lang="en-US" sz="3600" dirty="0"/>
              <a:t> </a:t>
            </a:r>
            <a:r>
              <a:rPr lang="en-US" sz="3600" dirty="0" err="1"/>
              <a:t>bobot</a:t>
            </a:r>
            <a:r>
              <a:rPr lang="en-US" sz="3600" dirty="0"/>
              <a:t> yang </a:t>
            </a:r>
            <a:r>
              <a:rPr lang="en-US" sz="3600" dirty="0" err="1"/>
              <a:t>dimasukkan</a:t>
            </a:r>
            <a:r>
              <a:rPr lang="en-US" sz="3600" dirty="0"/>
              <a:t> </a:t>
            </a:r>
            <a:r>
              <a:rPr lang="en-US" sz="3600" dirty="0" err="1"/>
              <a:t>ke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i="1" dirty="0"/>
              <a:t>knapsack</a:t>
            </a:r>
            <a:r>
              <a:rPr lang="en-US" sz="3600" dirty="0"/>
              <a:t> </a:t>
            </a:r>
            <a:r>
              <a:rPr lang="en-US" sz="3600" dirty="0" err="1"/>
              <a:t>adalah</a:t>
            </a:r>
            <a:r>
              <a:rPr lang="en-US" sz="3600" dirty="0"/>
              <a:t>  </a:t>
            </a:r>
          </a:p>
          <a:p>
            <a:pPr>
              <a:buNone/>
            </a:pPr>
            <a:endParaRPr lang="en-US" sz="3600" dirty="0"/>
          </a:p>
          <a:p>
            <a:pPr>
              <a:buNone/>
            </a:pPr>
            <a:r>
              <a:rPr lang="en-US" sz="3600" dirty="0"/>
              <a:t>		{2, 3, – , 13, – , 52}  </a:t>
            </a:r>
          </a:p>
          <a:p>
            <a:pPr>
              <a:buNone/>
            </a:pPr>
            <a:r>
              <a:rPr lang="en-US" sz="3600" dirty="0"/>
              <a:t>	</a:t>
            </a:r>
          </a:p>
          <a:p>
            <a:pPr>
              <a:buNone/>
            </a:pPr>
            <a:r>
              <a:rPr lang="en-US" sz="3600" dirty="0"/>
              <a:t>	</a:t>
            </a:r>
            <a:r>
              <a:rPr lang="en-US" sz="3600" dirty="0" err="1"/>
              <a:t>sehingga</a:t>
            </a:r>
            <a:endParaRPr lang="en-US" sz="3600" dirty="0"/>
          </a:p>
          <a:p>
            <a:pPr>
              <a:buNone/>
            </a:pPr>
            <a:r>
              <a:rPr lang="en-US" sz="3600" dirty="0"/>
              <a:t> </a:t>
            </a:r>
          </a:p>
          <a:p>
            <a:pPr>
              <a:buNone/>
            </a:pPr>
            <a:r>
              <a:rPr lang="en-US" sz="3600" dirty="0"/>
              <a:t>	   70 = (1 </a:t>
            </a:r>
            <a:r>
              <a:rPr lang="en-US" sz="3600" dirty="0">
                <a:sym typeface="Symbol"/>
              </a:rPr>
              <a:t></a:t>
            </a:r>
            <a:r>
              <a:rPr lang="en-US" sz="3600" dirty="0"/>
              <a:t> 2) + (1 </a:t>
            </a:r>
            <a:r>
              <a:rPr lang="en-US" sz="3600" dirty="0">
                <a:sym typeface="Symbol"/>
              </a:rPr>
              <a:t></a:t>
            </a:r>
            <a:r>
              <a:rPr lang="en-US" sz="3600" dirty="0"/>
              <a:t> 3) + (0 </a:t>
            </a:r>
            <a:r>
              <a:rPr lang="en-US" sz="3600" dirty="0">
                <a:sym typeface="Symbol"/>
              </a:rPr>
              <a:t></a:t>
            </a:r>
            <a:r>
              <a:rPr lang="en-US" sz="3600" dirty="0"/>
              <a:t> 6) + (1 </a:t>
            </a:r>
            <a:r>
              <a:rPr lang="en-US" sz="3600" dirty="0">
                <a:sym typeface="Symbol"/>
              </a:rPr>
              <a:t></a:t>
            </a:r>
            <a:r>
              <a:rPr lang="en-US" sz="3600" dirty="0"/>
              <a:t> 13) + </a:t>
            </a:r>
          </a:p>
          <a:p>
            <a:pPr>
              <a:buNone/>
            </a:pPr>
            <a:r>
              <a:rPr lang="en-US" sz="3600" dirty="0"/>
              <a:t>		     (0 </a:t>
            </a:r>
            <a:r>
              <a:rPr lang="en-US" sz="3600" dirty="0">
                <a:sym typeface="Symbol"/>
              </a:rPr>
              <a:t></a:t>
            </a:r>
            <a:r>
              <a:rPr lang="en-US" sz="3600" dirty="0"/>
              <a:t> 27) + (1 </a:t>
            </a:r>
            <a:r>
              <a:rPr lang="en-US" sz="3600" dirty="0">
                <a:sym typeface="Symbol"/>
              </a:rPr>
              <a:t></a:t>
            </a:r>
            <a:r>
              <a:rPr lang="en-US" sz="3600" dirty="0"/>
              <a:t> 52)</a:t>
            </a:r>
          </a:p>
          <a:p>
            <a:pPr>
              <a:buNone/>
            </a:pPr>
            <a:r>
              <a:rPr lang="en-US" sz="3600" dirty="0"/>
              <a:t> </a:t>
            </a:r>
          </a:p>
          <a:p>
            <a:pPr>
              <a:buNone/>
            </a:pPr>
            <a:r>
              <a:rPr lang="en-US" sz="3600" dirty="0"/>
              <a:t>	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kata</a:t>
            </a:r>
            <a:r>
              <a:rPr lang="en-US" sz="3600" dirty="0"/>
              <a:t> lain, </a:t>
            </a:r>
            <a:r>
              <a:rPr lang="en-US" sz="3600" dirty="0" err="1"/>
              <a:t>plainteks</a:t>
            </a:r>
            <a:r>
              <a:rPr lang="en-US" sz="3600" dirty="0"/>
              <a:t> </a:t>
            </a:r>
            <a:r>
              <a:rPr lang="en-US" sz="3600" dirty="0" err="1"/>
              <a:t>dari</a:t>
            </a:r>
            <a:r>
              <a:rPr lang="en-US" sz="3600" dirty="0"/>
              <a:t> </a:t>
            </a:r>
            <a:r>
              <a:rPr lang="en-US" sz="3600" dirty="0" err="1"/>
              <a:t>kriptogram</a:t>
            </a:r>
            <a:r>
              <a:rPr lang="en-US" sz="3600" dirty="0"/>
              <a:t> 70 </a:t>
            </a:r>
            <a:r>
              <a:rPr lang="en-US" sz="3600" dirty="0" err="1"/>
              <a:t>adalah</a:t>
            </a:r>
            <a:endParaRPr lang="en-US" sz="3600" dirty="0"/>
          </a:p>
          <a:p>
            <a:pPr>
              <a:buNone/>
            </a:pPr>
            <a:r>
              <a:rPr lang="en-US" sz="3600" dirty="0"/>
              <a:t>		 </a:t>
            </a:r>
            <a:r>
              <a:rPr lang="en-US" sz="3600" dirty="0">
                <a:solidFill>
                  <a:srgbClr val="FF0000"/>
                </a:solidFill>
              </a:rPr>
              <a:t>110101</a:t>
            </a:r>
            <a:r>
              <a:rPr lang="en-US" sz="3600" dirty="0"/>
              <a:t>.</a:t>
            </a:r>
          </a:p>
          <a:p>
            <a:pPr>
              <a:buNone/>
            </a:pPr>
            <a:r>
              <a:rPr lang="en-US" sz="3600" dirty="0"/>
              <a:t> 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>
                <a:latin typeface="+mn-lt"/>
              </a:rPr>
              <a:t>Algoritma</a:t>
            </a:r>
            <a:r>
              <a:rPr lang="en-US" b="1" dirty="0">
                <a:latin typeface="+mn-lt"/>
              </a:rPr>
              <a:t> </a:t>
            </a:r>
            <a:r>
              <a:rPr lang="en-US" b="1" i="1" dirty="0">
                <a:latin typeface="+mn-lt"/>
              </a:rPr>
              <a:t>Knapsack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Kunci-Publik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i="1" dirty="0" err="1"/>
              <a:t>superincreasing</a:t>
            </a:r>
            <a:r>
              <a:rPr lang="en-US" i="1" dirty="0"/>
              <a:t> knapsack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yang </a:t>
            </a:r>
            <a:r>
              <a:rPr lang="en-US" dirty="0" err="1"/>
              <a:t>lemah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didekripsi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plainteksnya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lanjar</a:t>
            </a:r>
            <a:r>
              <a:rPr lang="en-US" dirty="0"/>
              <a:t>. 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 lvl="0"/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i="1" dirty="0"/>
              <a:t>non-</a:t>
            </a:r>
            <a:r>
              <a:rPr lang="en-US" i="1" dirty="0" err="1"/>
              <a:t>superincreasing</a:t>
            </a:r>
            <a:r>
              <a:rPr lang="en-US" i="1" dirty="0"/>
              <a:t> knapsack </a:t>
            </a:r>
            <a:r>
              <a:rPr lang="en-US" dirty="0" err="1"/>
              <a:t>atau</a:t>
            </a:r>
            <a:r>
              <a:rPr lang="en-US" i="1" dirty="0"/>
              <a:t> normal knapsack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i="1" dirty="0"/>
              <a:t>knapsack</a:t>
            </a:r>
            <a:r>
              <a:rPr lang="en-US" dirty="0"/>
              <a:t> yang </a:t>
            </a:r>
            <a:r>
              <a:rPr lang="en-US" dirty="0" err="1"/>
              <a:t>sulit</a:t>
            </a:r>
            <a:r>
              <a:rPr lang="en-US" dirty="0"/>
              <a:t> (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komputasi</a:t>
            </a:r>
            <a:r>
              <a:rPr lang="en-US" dirty="0"/>
              <a:t>)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membutuhkan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orde</a:t>
            </a:r>
            <a:r>
              <a:rPr lang="en-US" dirty="0"/>
              <a:t> </a:t>
            </a:r>
            <a:r>
              <a:rPr lang="en-US" dirty="0" err="1"/>
              <a:t>eksponensial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memecahkannya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 lvl="0"/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i="1" dirty="0" err="1"/>
              <a:t>superincreasing</a:t>
            </a:r>
            <a:r>
              <a:rPr lang="en-US" i="1" dirty="0"/>
              <a:t> knapsack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dimodifikasi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i="1" dirty="0"/>
              <a:t>non-</a:t>
            </a:r>
            <a:r>
              <a:rPr lang="en-US" i="1" dirty="0" err="1"/>
              <a:t>superincreasing</a:t>
            </a:r>
            <a:r>
              <a:rPr lang="en-US" i="1" dirty="0"/>
              <a:t> knapsack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(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enkripsi</a:t>
            </a:r>
            <a:r>
              <a:rPr lang="en-US" dirty="0"/>
              <a:t>)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(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dekripsi</a:t>
            </a:r>
            <a:r>
              <a:rPr lang="en-US" dirty="0"/>
              <a:t>).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34720" y="914401"/>
            <a:ext cx="9977120" cy="5211763"/>
          </a:xfrm>
        </p:spPr>
        <p:txBody>
          <a:bodyPr>
            <a:normAutofit/>
          </a:bodyPr>
          <a:lstStyle/>
          <a:p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i="1" dirty="0"/>
              <a:t>non-</a:t>
            </a:r>
            <a:r>
              <a:rPr lang="en-US" i="1" dirty="0" err="1"/>
              <a:t>superincreasing</a:t>
            </a:r>
            <a:r>
              <a:rPr lang="en-US" dirty="0"/>
              <a:t>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i="1" dirty="0" err="1"/>
              <a:t>superincreasing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 err="1"/>
              <a:t>Modifikasi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Martin Hellman </a:t>
            </a:r>
            <a:r>
              <a:rPr lang="en-US" dirty="0" err="1"/>
              <a:t>dan</a:t>
            </a:r>
            <a:r>
              <a:rPr lang="en-US" dirty="0"/>
              <a:t> Ralph </a:t>
            </a:r>
            <a:r>
              <a:rPr lang="en-US" dirty="0" err="1"/>
              <a:t>Merkle</a:t>
            </a:r>
            <a:r>
              <a:rPr lang="en-US" dirty="0"/>
              <a:t>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2640" y="609601"/>
            <a:ext cx="10353040" cy="5516563"/>
          </a:xfrm>
        </p:spPr>
        <p:txBody>
          <a:bodyPr/>
          <a:lstStyle/>
          <a:p>
            <a:pPr lvl="0"/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dan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:</a:t>
            </a:r>
          </a:p>
          <a:p>
            <a:pPr lvl="0"/>
            <a:endParaRPr lang="en-US" sz="2400" dirty="0"/>
          </a:p>
          <a:p>
            <a:pPr marL="850900" lvl="1" indent="-449263">
              <a:buFont typeface="+mj-lt"/>
              <a:buAutoNum type="arabicPeriod"/>
            </a:pP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i="1" dirty="0" err="1"/>
              <a:t>superincreasing</a:t>
            </a:r>
            <a:r>
              <a:rPr lang="en-US" dirty="0"/>
              <a:t>.</a:t>
            </a:r>
          </a:p>
          <a:p>
            <a:pPr marL="850900" lvl="1" indent="-449263">
              <a:buFont typeface="+mj-lt"/>
              <a:buAutoNum type="arabicPeriod"/>
            </a:pPr>
            <a:endParaRPr lang="en-US" sz="2000" dirty="0"/>
          </a:p>
          <a:p>
            <a:pPr marL="850900" lvl="1" indent="-449263">
              <a:buFont typeface="+mj-lt"/>
              <a:buAutoNum type="arabicPeriod"/>
            </a:pPr>
            <a:r>
              <a:rPr lang="en-US" dirty="0" err="1"/>
              <a:t>Kalikan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 (mod </a:t>
            </a:r>
            <a:r>
              <a:rPr lang="en-US" i="1" dirty="0"/>
              <a:t>m</a:t>
            </a:r>
            <a:r>
              <a:rPr lang="en-US" dirty="0"/>
              <a:t>)</a:t>
            </a:r>
          </a:p>
          <a:p>
            <a:pPr marL="850900" lvl="1" indent="-449263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0066FF"/>
                </a:solidFill>
              </a:rPr>
              <a:t>( Modulus </a:t>
            </a:r>
            <a:r>
              <a:rPr lang="en-US" i="1" dirty="0">
                <a:solidFill>
                  <a:srgbClr val="0066FF"/>
                </a:solidFill>
              </a:rPr>
              <a:t>m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seharusnya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angka</a:t>
            </a:r>
            <a:r>
              <a:rPr lang="en-US" dirty="0">
                <a:solidFill>
                  <a:srgbClr val="0066FF"/>
                </a:solidFill>
              </a:rPr>
              <a:t> yang </a:t>
            </a:r>
            <a:r>
              <a:rPr lang="en-US" dirty="0" err="1">
                <a:solidFill>
                  <a:srgbClr val="0066FF"/>
                </a:solidFill>
              </a:rPr>
              <a:t>lebih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besar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daripada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jumlah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semua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elemen</a:t>
            </a:r>
            <a:r>
              <a:rPr lang="en-US" dirty="0">
                <a:solidFill>
                  <a:srgbClr val="0066FF"/>
                </a:solidFill>
              </a:rPr>
              <a:t> di </a:t>
            </a:r>
            <a:r>
              <a:rPr lang="en-US" dirty="0" err="1">
                <a:solidFill>
                  <a:srgbClr val="0066FF"/>
                </a:solidFill>
              </a:rPr>
              <a:t>dalam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barisan</a:t>
            </a:r>
            <a:r>
              <a:rPr lang="en-US" dirty="0">
                <a:solidFill>
                  <a:srgbClr val="0066FF"/>
                </a:solidFill>
              </a:rPr>
              <a:t>, </a:t>
            </a:r>
            <a:r>
              <a:rPr lang="en-US" dirty="0" err="1">
                <a:solidFill>
                  <a:srgbClr val="0066FF"/>
                </a:solidFill>
              </a:rPr>
              <a:t>sedangkan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pengali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i="1" dirty="0">
                <a:solidFill>
                  <a:srgbClr val="0066FF"/>
                </a:solidFill>
              </a:rPr>
              <a:t>n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seharusnya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tidak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mempunyai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faktor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persekutuan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err="1">
                <a:solidFill>
                  <a:srgbClr val="0066FF"/>
                </a:solidFill>
              </a:rPr>
              <a:t>dengan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i="1" dirty="0">
                <a:solidFill>
                  <a:srgbClr val="0066FF"/>
                </a:solidFill>
              </a:rPr>
              <a:t>m</a:t>
            </a:r>
            <a:r>
              <a:rPr lang="en-US" dirty="0">
                <a:solidFill>
                  <a:srgbClr val="0066FF"/>
                </a:solidFill>
              </a:rPr>
              <a:t>, </a:t>
            </a:r>
            <a:r>
              <a:rPr lang="en-US" dirty="0" err="1">
                <a:solidFill>
                  <a:srgbClr val="0066FF"/>
                </a:solidFill>
              </a:rPr>
              <a:t>atau</a:t>
            </a:r>
            <a:r>
              <a:rPr lang="en-US" dirty="0">
                <a:solidFill>
                  <a:srgbClr val="0066FF"/>
                </a:solidFill>
              </a:rPr>
              <a:t> PBB(n, m) = 1 )</a:t>
            </a:r>
          </a:p>
          <a:p>
            <a:pPr marL="850900" lvl="1" indent="-449263">
              <a:buNone/>
            </a:pPr>
            <a:endParaRPr lang="en-US" sz="2000" dirty="0">
              <a:solidFill>
                <a:srgbClr val="0066FF"/>
              </a:solidFill>
            </a:endParaRPr>
          </a:p>
          <a:p>
            <a:pPr marL="850900" indent="-449263">
              <a:buFont typeface="+mj-lt"/>
              <a:buAutoNum type="arabicPeriod" startAt="3"/>
            </a:pPr>
            <a:r>
              <a:rPr lang="en-US" dirty="0"/>
              <a:t>Hasil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i="1" dirty="0" err="1"/>
              <a:t>superincreasing</a:t>
            </a:r>
            <a:r>
              <a:rPr lang="en-US" dirty="0"/>
              <a:t> </a:t>
            </a:r>
            <a:r>
              <a:rPr lang="en-US" dirty="0" err="1"/>
              <a:t>semula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080" y="609601"/>
            <a:ext cx="10459720" cy="565911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3:</a:t>
            </a:r>
            <a:r>
              <a:rPr lang="en-US" dirty="0"/>
              <a:t> </a:t>
            </a:r>
            <a:r>
              <a:rPr lang="en-US" dirty="0" err="1"/>
              <a:t>Misalkan</a:t>
            </a:r>
            <a:r>
              <a:rPr lang="en-US" dirty="0"/>
              <a:t> </a:t>
            </a: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i="1" dirty="0" err="1"/>
              <a:t>superincreasing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{2, 3, 6, 13, 27, 52}, dan </a:t>
            </a:r>
            <a:r>
              <a:rPr lang="en-US" i="1" dirty="0"/>
              <a:t>m</a:t>
            </a:r>
            <a:r>
              <a:rPr lang="en-US" dirty="0"/>
              <a:t> = 105, dan </a:t>
            </a:r>
            <a:r>
              <a:rPr lang="en-US" i="1" dirty="0"/>
              <a:t>n</a:t>
            </a:r>
            <a:r>
              <a:rPr lang="en-US" dirty="0"/>
              <a:t> = 31.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i="1" dirty="0"/>
              <a:t>non-</a:t>
            </a:r>
            <a:r>
              <a:rPr lang="en-US" i="1" dirty="0" err="1"/>
              <a:t>superincreasing</a:t>
            </a:r>
            <a:r>
              <a:rPr lang="en-US" dirty="0"/>
              <a:t> (</a:t>
            </a:r>
            <a:r>
              <a:rPr lang="en-US" dirty="0" err="1"/>
              <a:t>atau</a:t>
            </a:r>
            <a:r>
              <a:rPr lang="en-US" dirty="0"/>
              <a:t> normal) </a:t>
            </a:r>
            <a:r>
              <a:rPr lang="en-US" i="1" dirty="0"/>
              <a:t>knapsack</a:t>
            </a:r>
            <a:r>
              <a:rPr lang="en-US" dirty="0"/>
              <a:t> </a:t>
            </a:r>
            <a:r>
              <a:rPr lang="en-US" dirty="0" err="1"/>
              <a:t>dihitung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		2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31 mod 105 = 62</a:t>
            </a:r>
          </a:p>
          <a:p>
            <a:pPr>
              <a:buNone/>
            </a:pPr>
            <a:r>
              <a:rPr lang="en-US" dirty="0"/>
              <a:t>		3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31 mod 105 = 93</a:t>
            </a:r>
          </a:p>
          <a:p>
            <a:pPr>
              <a:buNone/>
            </a:pPr>
            <a:r>
              <a:rPr lang="en-US" dirty="0"/>
              <a:t>		6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31 mod 105 = 81</a:t>
            </a:r>
          </a:p>
          <a:p>
            <a:pPr>
              <a:buNone/>
            </a:pPr>
            <a:r>
              <a:rPr lang="en-US" dirty="0"/>
              <a:t>		13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31 mod 105 = 88</a:t>
            </a:r>
          </a:p>
          <a:p>
            <a:pPr>
              <a:buNone/>
            </a:pPr>
            <a:r>
              <a:rPr lang="en-US" dirty="0"/>
              <a:t>		27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31 mod 105 = 102</a:t>
            </a:r>
          </a:p>
          <a:p>
            <a:pPr>
              <a:buNone/>
            </a:pPr>
            <a:r>
              <a:rPr lang="en-US" dirty="0"/>
              <a:t>		52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31 mod 105 = 37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{62, 93, 81, 88, 102, 37},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{2, 3, 6, 13, 27, 52}.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685801"/>
            <a:ext cx="10302240" cy="5440363"/>
          </a:xfrm>
        </p:spPr>
        <p:txBody>
          <a:bodyPr/>
          <a:lstStyle/>
          <a:p>
            <a:pPr>
              <a:buNone/>
            </a:pPr>
            <a:r>
              <a:rPr lang="en-US" b="1" i="1" dirty="0" err="1"/>
              <a:t>Enkripsi</a:t>
            </a:r>
            <a:endParaRPr lang="en-US" b="1" i="1" dirty="0"/>
          </a:p>
          <a:p>
            <a:pPr lvl="0"/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i="1" dirty="0"/>
              <a:t>knapsack</a:t>
            </a:r>
            <a:r>
              <a:rPr lang="en-US" dirty="0"/>
              <a:t> </a:t>
            </a:r>
            <a:r>
              <a:rPr lang="en-US" dirty="0" err="1"/>
              <a:t>sebelumnya</a:t>
            </a:r>
            <a:r>
              <a:rPr lang="en-US" dirty="0"/>
              <a:t>.</a:t>
            </a:r>
          </a:p>
          <a:p>
            <a:pPr lvl="0"/>
            <a:endParaRPr lang="en-US" dirty="0"/>
          </a:p>
          <a:p>
            <a:pPr lvl="0"/>
            <a:r>
              <a:rPr lang="en-US" dirty="0" err="1"/>
              <a:t>Mula-mula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</a:t>
            </a:r>
            <a:r>
              <a:rPr lang="en-US" dirty="0" err="1"/>
              <a:t>dipecah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bit yang </a:t>
            </a:r>
            <a:r>
              <a:rPr lang="en-US" dirty="0" err="1"/>
              <a:t>panjangnya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kardinalitas</a:t>
            </a:r>
            <a:r>
              <a:rPr lang="en-US" dirty="0"/>
              <a:t> </a:t>
            </a: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 </a:t>
            </a:r>
          </a:p>
          <a:p>
            <a:pPr lvl="0"/>
            <a:endParaRPr lang="en-US" dirty="0"/>
          </a:p>
          <a:p>
            <a:pPr lvl="0"/>
            <a:r>
              <a:rPr lang="en-US" dirty="0" err="1"/>
              <a:t>Kalikan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bit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yang </a:t>
            </a:r>
            <a:r>
              <a:rPr lang="en-US" dirty="0" err="1"/>
              <a:t>berkoresponden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8240" y="533401"/>
            <a:ext cx="10373360" cy="55927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4</a:t>
            </a:r>
            <a:r>
              <a:rPr lang="en-US" dirty="0"/>
              <a:t>:  </a:t>
            </a:r>
            <a:r>
              <a:rPr lang="en-US" dirty="0" err="1"/>
              <a:t>Misalkan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		</a:t>
            </a:r>
          </a:p>
          <a:p>
            <a:pPr>
              <a:buNone/>
              <a:tabLst>
                <a:tab pos="1203325" algn="l"/>
              </a:tabLst>
            </a:pPr>
            <a:r>
              <a:rPr lang="en-US" dirty="0"/>
              <a:t>	 	</a:t>
            </a:r>
            <a:r>
              <a:rPr lang="en-US" b="1" dirty="0" err="1"/>
              <a:t>Plainteks</a:t>
            </a:r>
            <a:r>
              <a:rPr lang="en-US" b="1" dirty="0"/>
              <a:t>: </a:t>
            </a:r>
            <a:r>
              <a:rPr lang="en-US" b="1" dirty="0">
                <a:solidFill>
                  <a:srgbClr val="FF0000"/>
                </a:solidFill>
              </a:rPr>
              <a:t>011000110101101110</a:t>
            </a:r>
          </a:p>
          <a:p>
            <a:pPr>
              <a:buNone/>
            </a:pPr>
            <a:r>
              <a:rPr lang="en-US" dirty="0"/>
              <a:t> 	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3,</a:t>
            </a:r>
          </a:p>
          <a:p>
            <a:pPr>
              <a:buNone/>
            </a:pPr>
            <a:r>
              <a:rPr lang="en-US" dirty="0"/>
              <a:t>		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= {62, 93, 81, 88, 102, 37},  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{2, 3, 6, 13, 27, 52}.</a:t>
            </a:r>
          </a:p>
          <a:p>
            <a:endParaRPr lang="en-US" dirty="0"/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Plainteks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yang </a:t>
            </a:r>
            <a:r>
              <a:rPr lang="en-US" dirty="0" err="1"/>
              <a:t>panjangnya</a:t>
            </a:r>
            <a:r>
              <a:rPr lang="en-US" dirty="0"/>
              <a:t> 6,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bit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</a:t>
            </a:r>
            <a:r>
              <a:rPr lang="en-US" dirty="0" err="1"/>
              <a:t>dikalikan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i="1" dirty="0"/>
              <a:t> </a:t>
            </a:r>
            <a:r>
              <a:rPr lang="en-US" dirty="0"/>
              <a:t>yang </a:t>
            </a:r>
            <a:r>
              <a:rPr lang="en-US" dirty="0" err="1"/>
              <a:t>berkorepsonden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457201"/>
            <a:ext cx="10444480" cy="5668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Blok </a:t>
            </a:r>
            <a:r>
              <a:rPr lang="en-US" dirty="0" err="1"/>
              <a:t>plainteks</a:t>
            </a:r>
            <a:r>
              <a:rPr lang="en-US" dirty="0"/>
              <a:t> ke-1	: 011000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		: 62, 93, 81, 88, 102, 37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Kriptogram</a:t>
            </a:r>
            <a:r>
              <a:rPr lang="en-US" dirty="0"/>
              <a:t>		: (1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93) + (1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81)  = 174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Blok </a:t>
            </a:r>
            <a:r>
              <a:rPr lang="en-US" dirty="0" err="1"/>
              <a:t>plainteks</a:t>
            </a:r>
            <a:r>
              <a:rPr lang="en-US" dirty="0"/>
              <a:t> ke-2	: 110101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		: 62, 93, 81, 88, 102, 37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Kriptogram</a:t>
            </a:r>
            <a:r>
              <a:rPr lang="en-US" dirty="0"/>
              <a:t>		: (1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62) + (1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93) + (1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88) + </a:t>
            </a:r>
          </a:p>
          <a:p>
            <a:pPr>
              <a:buNone/>
            </a:pPr>
            <a:r>
              <a:rPr lang="en-US" dirty="0"/>
              <a:t>				  (1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37)  = 280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Blok </a:t>
            </a:r>
            <a:r>
              <a:rPr lang="en-US" dirty="0" err="1"/>
              <a:t>plainteks</a:t>
            </a:r>
            <a:r>
              <a:rPr lang="en-US" dirty="0"/>
              <a:t> ke-3	: 101110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		: 62, 93, 81, 88, 102, 37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Kriptogram</a:t>
            </a:r>
            <a:r>
              <a:rPr lang="en-US" dirty="0"/>
              <a:t>		: (1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62) + (1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81) + (1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88) + </a:t>
            </a:r>
          </a:p>
          <a:p>
            <a:pPr>
              <a:buNone/>
            </a:pPr>
            <a:r>
              <a:rPr lang="en-US" dirty="0"/>
              <a:t>				  (1 </a:t>
            </a:r>
            <a:r>
              <a:rPr lang="en-US" dirty="0">
                <a:sym typeface="Symbol"/>
              </a:rPr>
              <a:t></a:t>
            </a:r>
            <a:r>
              <a:rPr lang="en-US" dirty="0"/>
              <a:t> 102)  = 333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cipherteks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: 174, 280, 333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5040" y="457200"/>
            <a:ext cx="10398760" cy="5867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i="1" dirty="0" err="1"/>
              <a:t>Dekripsi</a:t>
            </a:r>
            <a:endParaRPr lang="en-US" b="1" i="1" dirty="0"/>
          </a:p>
          <a:p>
            <a:pPr lvl="0"/>
            <a:endParaRPr lang="en-US" dirty="0"/>
          </a:p>
          <a:p>
            <a:pPr lvl="0"/>
            <a:r>
              <a:rPr lang="en-US" dirty="0" err="1"/>
              <a:t>Dekripsi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. </a:t>
            </a:r>
          </a:p>
          <a:p>
            <a:pPr lvl="0"/>
            <a:r>
              <a:rPr lang="en-US" dirty="0" err="1"/>
              <a:t>Mula-mula</a:t>
            </a:r>
            <a:r>
              <a:rPr lang="en-US" dirty="0"/>
              <a:t> </a:t>
            </a:r>
            <a:r>
              <a:rPr lang="en-US" dirty="0" err="1"/>
              <a:t>penerima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 </a:t>
            </a:r>
            <a:r>
              <a:rPr lang="en-US" dirty="0" err="1"/>
              <a:t>menghitung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baseline="30000" dirty="0"/>
              <a:t>–1 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balikan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 modulo </a:t>
            </a:r>
            <a:r>
              <a:rPr lang="en-US" i="1" dirty="0"/>
              <a:t>m</a:t>
            </a:r>
            <a:r>
              <a:rPr lang="en-US" dirty="0"/>
              <a:t>,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sehingga</a:t>
            </a:r>
            <a:endParaRPr lang="en-US" dirty="0"/>
          </a:p>
          <a:p>
            <a:pPr lvl="1">
              <a:buNone/>
            </a:pPr>
            <a:r>
              <a:rPr lang="en-US" dirty="0"/>
              <a:t>		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baseline="30000" dirty="0"/>
              <a:t>–1 </a:t>
            </a:r>
            <a:r>
              <a:rPr lang="en-US" dirty="0">
                <a:sym typeface="Symbol"/>
              </a:rPr>
              <a:t></a:t>
            </a:r>
            <a:r>
              <a:rPr lang="en-US" dirty="0"/>
              <a:t> 1 (mod </a:t>
            </a:r>
            <a:r>
              <a:rPr lang="en-US" i="1" dirty="0"/>
              <a:t>m</a:t>
            </a:r>
            <a:r>
              <a:rPr lang="en-US" dirty="0"/>
              <a:t>).  </a:t>
            </a:r>
          </a:p>
          <a:p>
            <a:pPr lvl="0"/>
            <a:endParaRPr lang="en-US" dirty="0"/>
          </a:p>
          <a:p>
            <a:pPr marL="336550" lvl="2" indent="-336550"/>
            <a:r>
              <a:rPr lang="en-US" sz="2800" dirty="0" err="1"/>
              <a:t>Kalikan</a:t>
            </a:r>
            <a:r>
              <a:rPr lang="en-US" sz="2800" dirty="0"/>
              <a:t> </a:t>
            </a:r>
            <a:r>
              <a:rPr lang="en-US" sz="2800" dirty="0" err="1"/>
              <a:t>setiap</a:t>
            </a:r>
            <a:r>
              <a:rPr lang="en-US" sz="2800" dirty="0"/>
              <a:t> </a:t>
            </a:r>
            <a:r>
              <a:rPr lang="en-US" sz="2800" dirty="0" err="1"/>
              <a:t>kriptogram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i="1" dirty="0"/>
              <a:t>n</a:t>
            </a:r>
            <a:r>
              <a:rPr lang="en-US" sz="2800" baseline="30000" dirty="0"/>
              <a:t>–1 </a:t>
            </a:r>
            <a:r>
              <a:rPr lang="en-US" sz="2800" dirty="0"/>
              <a:t>, </a:t>
            </a:r>
            <a:r>
              <a:rPr lang="en-US" sz="2800" dirty="0" err="1"/>
              <a:t>lalu</a:t>
            </a:r>
            <a:r>
              <a:rPr lang="en-US" sz="2800" dirty="0"/>
              <a:t> </a:t>
            </a:r>
            <a:r>
              <a:rPr lang="en-US" sz="2800" dirty="0" err="1"/>
              <a:t>nyatakan</a:t>
            </a:r>
            <a:r>
              <a:rPr lang="en-US" sz="2800" dirty="0"/>
              <a:t> </a:t>
            </a:r>
            <a:r>
              <a:rPr lang="en-US" sz="2800" dirty="0" err="1"/>
              <a:t>hasil</a:t>
            </a:r>
            <a:r>
              <a:rPr lang="en-US" sz="2800" dirty="0"/>
              <a:t> </a:t>
            </a:r>
            <a:r>
              <a:rPr lang="en-US" sz="2800" dirty="0" err="1"/>
              <a:t>kalinya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penjumlahan</a:t>
            </a:r>
            <a:r>
              <a:rPr lang="en-US" sz="2800" dirty="0"/>
              <a:t> </a:t>
            </a:r>
            <a:r>
              <a:rPr lang="en-US" sz="2800" dirty="0" err="1"/>
              <a:t>elemen-elemen</a:t>
            </a:r>
            <a:r>
              <a:rPr lang="en-US" sz="2800" dirty="0"/>
              <a:t> </a:t>
            </a:r>
            <a:r>
              <a:rPr lang="en-US" sz="2800" dirty="0" err="1"/>
              <a:t>kunci</a:t>
            </a:r>
            <a:r>
              <a:rPr lang="en-US" sz="2800" dirty="0"/>
              <a:t> </a:t>
            </a:r>
            <a:r>
              <a:rPr lang="en-US" sz="2800" dirty="0" err="1"/>
              <a:t>privat</a:t>
            </a:r>
            <a:r>
              <a:rPr lang="en-US" sz="2800" dirty="0"/>
              <a:t> 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memperoleh</a:t>
            </a:r>
            <a:r>
              <a:rPr lang="en-US" sz="2800" dirty="0"/>
              <a:t> </a:t>
            </a:r>
            <a:r>
              <a:rPr lang="en-US" sz="2800" dirty="0" err="1"/>
              <a:t>plainteks</a:t>
            </a:r>
            <a:r>
              <a:rPr lang="en-US" sz="2800" dirty="0"/>
              <a:t> 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</a:t>
            </a:r>
            <a:r>
              <a:rPr lang="en-US" sz="2800" dirty="0" err="1"/>
              <a:t>algoritma</a:t>
            </a:r>
            <a:r>
              <a:rPr lang="en-US" sz="2800" dirty="0"/>
              <a:t> </a:t>
            </a:r>
            <a:r>
              <a:rPr lang="en-US" sz="2800" dirty="0" err="1"/>
              <a:t>pencarian</a:t>
            </a:r>
            <a:r>
              <a:rPr lang="en-US" sz="2800" dirty="0"/>
              <a:t> </a:t>
            </a:r>
            <a:r>
              <a:rPr lang="en-US" sz="2800" dirty="0" err="1"/>
              <a:t>solusi</a:t>
            </a:r>
            <a:r>
              <a:rPr lang="en-US" sz="2800" dirty="0"/>
              <a:t> </a:t>
            </a:r>
            <a:r>
              <a:rPr lang="en-US" sz="2800" i="1" dirty="0" err="1"/>
              <a:t>superincreasing</a:t>
            </a:r>
            <a:r>
              <a:rPr lang="en-US" sz="2800" i="1" dirty="0"/>
              <a:t> knapsack</a:t>
            </a:r>
            <a:r>
              <a:rPr lang="en-US" sz="2800" dirty="0"/>
              <a:t>. 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+mn-lt"/>
              </a:rPr>
              <a:t>Algoritma</a:t>
            </a:r>
            <a:r>
              <a:rPr lang="en-US" b="1" dirty="0">
                <a:latin typeface="+mn-lt"/>
              </a:rPr>
              <a:t> </a:t>
            </a:r>
            <a:r>
              <a:rPr lang="en-US" b="1" dirty="0" err="1">
                <a:latin typeface="+mn-lt"/>
              </a:rPr>
              <a:t>Kriptografi</a:t>
            </a:r>
            <a:r>
              <a:rPr lang="en-US" b="1" dirty="0">
                <a:latin typeface="+mn-lt"/>
              </a:rPr>
              <a:t> </a:t>
            </a:r>
            <a:r>
              <a:rPr lang="en-US" b="1" i="1" dirty="0">
                <a:latin typeface="+mn-lt"/>
              </a:rPr>
              <a:t>Knapsack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err="1"/>
              <a:t>Merupakan</a:t>
            </a:r>
            <a:r>
              <a:rPr lang="en-US" sz="2200" dirty="0"/>
              <a:t> salah </a:t>
            </a:r>
            <a:r>
              <a:rPr lang="en-US" sz="2200" dirty="0" err="1"/>
              <a:t>satu</a:t>
            </a:r>
            <a:r>
              <a:rPr lang="en-US" sz="2200" dirty="0"/>
              <a:t> </a:t>
            </a:r>
            <a:r>
              <a:rPr lang="en-US" sz="2200" dirty="0" err="1"/>
              <a:t>algoritma</a:t>
            </a:r>
            <a:r>
              <a:rPr lang="en-US" sz="2200" dirty="0"/>
              <a:t> </a:t>
            </a:r>
            <a:r>
              <a:rPr lang="en-US" sz="2200" dirty="0" err="1"/>
              <a:t>kriptografi</a:t>
            </a:r>
            <a:r>
              <a:rPr lang="en-US" sz="2200" dirty="0"/>
              <a:t> </a:t>
            </a:r>
            <a:r>
              <a:rPr lang="en-US" sz="2200" dirty="0" err="1"/>
              <a:t>kunci-publik</a:t>
            </a:r>
            <a:r>
              <a:rPr lang="en-US" sz="2200" dirty="0"/>
              <a:t> </a:t>
            </a:r>
            <a:r>
              <a:rPr lang="en-US" sz="2200" dirty="0" err="1"/>
              <a:t>awal</a:t>
            </a:r>
            <a:r>
              <a:rPr lang="en-US" sz="2200" dirty="0"/>
              <a:t> yang </a:t>
            </a:r>
            <a:r>
              <a:rPr lang="en-US" sz="2200" dirty="0" err="1"/>
              <a:t>ditemukan</a:t>
            </a:r>
            <a:r>
              <a:rPr lang="en-US" sz="2200" dirty="0"/>
              <a:t> oleh Ralph Merkle dan Martin Hellman pada 1978.</a:t>
            </a:r>
          </a:p>
          <a:p>
            <a:r>
              <a:rPr lang="en-US" sz="2200" dirty="0" err="1"/>
              <a:t>Disebut</a:t>
            </a:r>
            <a:r>
              <a:rPr lang="en-US" sz="2200" dirty="0"/>
              <a:t> </a:t>
            </a:r>
            <a:r>
              <a:rPr lang="en-US" sz="2200" dirty="0" err="1"/>
              <a:t>juga</a:t>
            </a:r>
            <a:r>
              <a:rPr lang="en-US" sz="2200" dirty="0"/>
              <a:t> </a:t>
            </a:r>
            <a:r>
              <a:rPr lang="en-US" sz="2200" dirty="0" err="1"/>
              <a:t>algoritma</a:t>
            </a:r>
            <a:r>
              <a:rPr lang="en-US" sz="2200" dirty="0"/>
              <a:t> </a:t>
            </a:r>
            <a:r>
              <a:rPr lang="en-US" sz="2200" dirty="0" err="1"/>
              <a:t>Merkle</a:t>
            </a:r>
            <a:r>
              <a:rPr lang="en-US" sz="2200" dirty="0"/>
              <a:t>-Hellman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26" name="Picture 2" descr="https://i.vimeocdn.com/video/152141960_6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6263" y="3197913"/>
            <a:ext cx="5317527" cy="2991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4343399" y="6201083"/>
            <a:ext cx="27632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Merkle, Hellman, dan Diffie</a:t>
            </a:r>
          </a:p>
        </p:txBody>
      </p:sp>
    </p:spTree>
    <p:extLst>
      <p:ext uri="{BB962C8B-B14F-4D97-AF65-F5344CB8AC3E}">
        <p14:creationId xmlns:p14="http://schemas.microsoft.com/office/powerpoint/2010/main" val="25257401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6480" y="609601"/>
            <a:ext cx="10454640" cy="597407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5</a:t>
            </a:r>
            <a:r>
              <a:rPr lang="en-US" dirty="0"/>
              <a:t>:  Kita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mendekripsikan</a:t>
            </a:r>
            <a:r>
              <a:rPr lang="en-US" dirty="0"/>
              <a:t> </a:t>
            </a:r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4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  {2, 3, 6, 13, 27, 52}. Di </a:t>
            </a:r>
            <a:r>
              <a:rPr lang="en-US" dirty="0" err="1"/>
              <a:t>sini</a:t>
            </a:r>
            <a:r>
              <a:rPr lang="en-US" dirty="0"/>
              <a:t>, </a:t>
            </a:r>
            <a:r>
              <a:rPr lang="en-US" i="1" dirty="0"/>
              <a:t>n</a:t>
            </a:r>
            <a:r>
              <a:rPr lang="en-US" dirty="0"/>
              <a:t> = 31 dan </a:t>
            </a:r>
            <a:r>
              <a:rPr lang="en-US" i="1" dirty="0"/>
              <a:t>m</a:t>
            </a:r>
            <a:r>
              <a:rPr lang="en-US" dirty="0"/>
              <a:t> = 105. </a:t>
            </a:r>
          </a:p>
          <a:p>
            <a:pPr marL="0" indent="0">
              <a:buNone/>
            </a:pPr>
            <a:r>
              <a:rPr lang="en-US" dirty="0"/>
              <a:t>Nilai 31</a:t>
            </a:r>
            <a:r>
              <a:rPr lang="en-US" baseline="30000" dirty="0"/>
              <a:t>–1</a:t>
            </a:r>
            <a:r>
              <a:rPr lang="en-US" dirty="0"/>
              <a:t> (mod 105)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i="1" dirty="0"/>
              <a:t>	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dirty="0"/>
              <a:t>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baseline="30000" dirty="0"/>
              <a:t>–1 </a:t>
            </a:r>
            <a:r>
              <a:rPr lang="en-US" dirty="0">
                <a:sym typeface="Symbol"/>
              </a:rPr>
              <a:t></a:t>
            </a:r>
            <a:r>
              <a:rPr lang="en-US" dirty="0"/>
              <a:t> 1 (mod </a:t>
            </a:r>
            <a:r>
              <a:rPr lang="en-US" i="1" dirty="0"/>
              <a:t>m</a:t>
            </a:r>
            <a:r>
              <a:rPr lang="en-US" dirty="0"/>
              <a:t>) </a:t>
            </a:r>
            <a:r>
              <a:rPr lang="en-US" dirty="0">
                <a:sym typeface="Symbol" panose="05050102010706020507" pitchFamily="18" charset="2"/>
              </a:rPr>
              <a:t> 31</a:t>
            </a:r>
            <a:r>
              <a:rPr lang="en-US" dirty="0">
                <a:sym typeface="Symbol"/>
              </a:rPr>
              <a:t> 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baseline="30000" dirty="0"/>
              <a:t>–1 </a:t>
            </a:r>
            <a:r>
              <a:rPr lang="en-US" dirty="0">
                <a:sym typeface="Symbol"/>
              </a:rPr>
              <a:t></a:t>
            </a:r>
            <a:r>
              <a:rPr lang="en-US" dirty="0"/>
              <a:t> 1 (mod 105)</a:t>
            </a:r>
            <a:r>
              <a:rPr lang="en-US" dirty="0">
                <a:sym typeface="Symbol" panose="05050102010706020507" pitchFamily="18" charset="2"/>
              </a:rPr>
              <a:t>  </a:t>
            </a:r>
            <a:r>
              <a:rPr lang="en-US" i="1" dirty="0"/>
              <a:t>n</a:t>
            </a:r>
            <a:r>
              <a:rPr lang="en-US" baseline="30000" dirty="0"/>
              <a:t>–1 </a:t>
            </a:r>
            <a:r>
              <a:rPr lang="en-US" dirty="0"/>
              <a:t>= (1 + 105</a:t>
            </a:r>
            <a:r>
              <a:rPr lang="en-US" i="1" dirty="0"/>
              <a:t>k</a:t>
            </a:r>
            <a:r>
              <a:rPr lang="en-US" dirty="0"/>
              <a:t>)/31	</a:t>
            </a:r>
          </a:p>
          <a:p>
            <a:pPr>
              <a:buNone/>
            </a:pPr>
            <a:r>
              <a:rPr lang="en-US" dirty="0"/>
              <a:t>    </a:t>
            </a:r>
            <a:r>
              <a:rPr lang="en-US" dirty="0" err="1"/>
              <a:t>coba</a:t>
            </a:r>
            <a:r>
              <a:rPr lang="en-US" dirty="0"/>
              <a:t> </a:t>
            </a:r>
            <a:r>
              <a:rPr lang="en-US" i="1" dirty="0"/>
              <a:t>k</a:t>
            </a:r>
            <a:r>
              <a:rPr lang="en-US" dirty="0"/>
              <a:t> = 0, 1, 2, …, </a:t>
            </a:r>
            <a:r>
              <a:rPr lang="en-US" dirty="0" err="1"/>
              <a:t>diperoleh</a:t>
            </a:r>
            <a:r>
              <a:rPr lang="en-US" dirty="0"/>
              <a:t> </a:t>
            </a:r>
            <a:r>
              <a:rPr lang="en-US" i="1" dirty="0"/>
              <a:t>n</a:t>
            </a:r>
            <a:r>
              <a:rPr lang="en-US" baseline="30000" dirty="0"/>
              <a:t>–1</a:t>
            </a:r>
            <a:r>
              <a:rPr lang="en-US" dirty="0"/>
              <a:t> = 61</a:t>
            </a:r>
          </a:p>
          <a:p>
            <a:pPr>
              <a:buNone/>
            </a:pPr>
            <a:r>
              <a:rPr lang="en-US" b="1" dirty="0"/>
              <a:t> </a:t>
            </a:r>
          </a:p>
          <a:p>
            <a:pPr marL="0" indent="0">
              <a:buNone/>
            </a:pPr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4 </a:t>
            </a:r>
            <a:r>
              <a:rPr lang="en-US" dirty="0" err="1"/>
              <a:t>adalah</a:t>
            </a:r>
            <a:r>
              <a:rPr lang="en-US" dirty="0"/>
              <a:t> 174, 280, 333.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dekripsi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/>
              <a:t>	174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61 mod 105 = 9 =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>
                <a:sym typeface="Symbol" panose="05050102010706020507" pitchFamily="18" charset="2"/>
              </a:rPr>
              <a:t>2 +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</a:t>
            </a:r>
            <a:r>
              <a:rPr lang="en-US" dirty="0"/>
              <a:t>3 + 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>
                <a:sym typeface="Symbol" panose="05050102010706020507" pitchFamily="18" charset="2"/>
              </a:rPr>
              <a:t></a:t>
            </a:r>
            <a:r>
              <a:rPr lang="en-US" dirty="0"/>
              <a:t>6 +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>
                <a:sym typeface="Symbol" panose="05050102010706020507" pitchFamily="18" charset="2"/>
              </a:rPr>
              <a:t>13 +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0</a:t>
            </a:r>
            <a:r>
              <a:rPr lang="en-US" dirty="0">
                <a:sym typeface="Symbol" panose="05050102010706020507" pitchFamily="18" charset="2"/>
              </a:rPr>
              <a:t>27 +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0</a:t>
            </a:r>
            <a:r>
              <a:rPr lang="en-US" dirty="0">
                <a:sym typeface="Symbol" panose="05050102010706020507" pitchFamily="18" charset="2"/>
              </a:rPr>
              <a:t>52</a:t>
            </a:r>
            <a:r>
              <a:rPr lang="en-US" dirty="0"/>
              <a:t>   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011000</a:t>
            </a:r>
          </a:p>
          <a:p>
            <a:pPr>
              <a:buNone/>
            </a:pPr>
            <a:r>
              <a:rPr lang="en-US" dirty="0"/>
              <a:t>	 280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61 mod 105 = 70 = 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>
                <a:sym typeface="Symbol" panose="05050102010706020507" pitchFamily="18" charset="2"/>
              </a:rPr>
              <a:t>2 +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</a:t>
            </a:r>
            <a:r>
              <a:rPr lang="en-US" dirty="0"/>
              <a:t>3 +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>
                <a:sym typeface="Symbol" panose="05050102010706020507" pitchFamily="18" charset="2"/>
              </a:rPr>
              <a:t></a:t>
            </a:r>
            <a:r>
              <a:rPr lang="en-US" dirty="0"/>
              <a:t>6 + 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>
                <a:sym typeface="Symbol" panose="05050102010706020507" pitchFamily="18" charset="2"/>
              </a:rPr>
              <a:t>13 +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0</a:t>
            </a:r>
            <a:r>
              <a:rPr lang="en-US" dirty="0">
                <a:sym typeface="Symbol" panose="05050102010706020507" pitchFamily="18" charset="2"/>
              </a:rPr>
              <a:t>27 +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52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10101</a:t>
            </a:r>
          </a:p>
          <a:p>
            <a:pPr>
              <a:buNone/>
            </a:pPr>
            <a:r>
              <a:rPr lang="en-US" dirty="0"/>
              <a:t>	 333 </a:t>
            </a:r>
            <a:r>
              <a:rPr lang="en-US" dirty="0">
                <a:sym typeface="Symbol"/>
              </a:rPr>
              <a:t></a:t>
            </a:r>
            <a:r>
              <a:rPr lang="en-US" dirty="0"/>
              <a:t> 61 mod 105 = 48 = 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>
                <a:sym typeface="Symbol" panose="05050102010706020507" pitchFamily="18" charset="2"/>
              </a:rPr>
              <a:t>2 +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0</a:t>
            </a:r>
            <a:r>
              <a:rPr lang="en-US" dirty="0">
                <a:sym typeface="Symbol" panose="05050102010706020507" pitchFamily="18" charset="2"/>
              </a:rPr>
              <a:t></a:t>
            </a:r>
            <a:r>
              <a:rPr lang="en-US" dirty="0"/>
              <a:t>3 + 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>
                <a:sym typeface="Symbol" panose="05050102010706020507" pitchFamily="18" charset="2"/>
              </a:rPr>
              <a:t></a:t>
            </a:r>
            <a:r>
              <a:rPr lang="en-US" dirty="0"/>
              <a:t>6 + </a:t>
            </a:r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>
                <a:sym typeface="Symbol" panose="05050102010706020507" pitchFamily="18" charset="2"/>
              </a:rPr>
              <a:t>13 +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27 + </a:t>
            </a:r>
            <a:r>
              <a:rPr lang="en-US" dirty="0">
                <a:solidFill>
                  <a:srgbClr val="FF0000"/>
                </a:solidFill>
                <a:sym typeface="Symbol" panose="05050102010706020507" pitchFamily="18" charset="2"/>
              </a:rPr>
              <a:t>0</a:t>
            </a:r>
            <a:r>
              <a:rPr lang="en-US" dirty="0">
                <a:sym typeface="Symbol" panose="05050102010706020507" pitchFamily="18" charset="2"/>
              </a:rPr>
              <a:t>52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>
                <a:solidFill>
                  <a:srgbClr val="FF0000"/>
                </a:solidFill>
                <a:sym typeface="Wingdings" pitchFamily="2" charset="2"/>
              </a:rPr>
              <a:t>1</a:t>
            </a:r>
            <a:r>
              <a:rPr lang="en-US" dirty="0">
                <a:solidFill>
                  <a:srgbClr val="FF0000"/>
                </a:solidFill>
              </a:rPr>
              <a:t>01110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>
              <a:buNone/>
            </a:pPr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plainteks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  </a:t>
            </a:r>
          </a:p>
          <a:p>
            <a:pPr>
              <a:buNone/>
            </a:pPr>
            <a:r>
              <a:rPr lang="en-US" dirty="0"/>
              <a:t>		</a:t>
            </a:r>
            <a:r>
              <a:rPr lang="en-US" b="1" dirty="0">
                <a:solidFill>
                  <a:srgbClr val="FF0000"/>
                </a:solidFill>
              </a:rPr>
              <a:t> 011000110101101110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600" y="533401"/>
            <a:ext cx="10490200" cy="55927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i="1" dirty="0" err="1"/>
              <a:t>Implementasi</a:t>
            </a:r>
            <a:r>
              <a:rPr lang="en-US" b="1" i="1" dirty="0"/>
              <a:t> Knapsack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 lvl="0"/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cipherteks</a:t>
            </a:r>
            <a:r>
              <a:rPr lang="en-US" dirty="0"/>
              <a:t> yang </a:t>
            </a:r>
            <a:r>
              <a:rPr lang="en-US" dirty="0" err="1"/>
              <a:t>dihasilkan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plainteksnya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kriptogram</a:t>
            </a:r>
            <a:r>
              <a:rPr lang="en-US" dirty="0"/>
              <a:t> yang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desimalnya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desimal</a:t>
            </a:r>
            <a:r>
              <a:rPr lang="en-US" dirty="0"/>
              <a:t> </a:t>
            </a:r>
            <a:r>
              <a:rPr lang="en-US" dirty="0" err="1"/>
              <a:t>blok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yang </a:t>
            </a:r>
            <a:r>
              <a:rPr lang="en-US" dirty="0" err="1"/>
              <a:t>dienkripsikan</a:t>
            </a:r>
            <a:r>
              <a:rPr lang="en-US" dirty="0"/>
              <a:t>.</a:t>
            </a:r>
          </a:p>
          <a:p>
            <a:pPr lvl="0"/>
            <a:endParaRPr lang="en-US" dirty="0"/>
          </a:p>
          <a:p>
            <a:pPr lvl="0"/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menambah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i="1" dirty="0"/>
              <a:t>knapsack</a:t>
            </a:r>
            <a:r>
              <a:rPr lang="en-US" dirty="0"/>
              <a:t>,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privat</a:t>
            </a:r>
            <a:r>
              <a:rPr lang="en-US" dirty="0"/>
              <a:t> </a:t>
            </a:r>
            <a:r>
              <a:rPr lang="en-US" dirty="0" err="1"/>
              <a:t>seharusnya</a:t>
            </a:r>
            <a:r>
              <a:rPr lang="en-US" dirty="0"/>
              <a:t> paling </a:t>
            </a:r>
            <a:r>
              <a:rPr lang="en-US" dirty="0" err="1"/>
              <a:t>sedikit</a:t>
            </a:r>
            <a:r>
              <a:rPr lang="en-US" dirty="0"/>
              <a:t> 250 </a:t>
            </a:r>
            <a:r>
              <a:rPr lang="en-US" dirty="0" err="1"/>
              <a:t>elemen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200 </a:t>
            </a:r>
            <a:r>
              <a:rPr lang="en-US" dirty="0" err="1"/>
              <a:t>sampai</a:t>
            </a:r>
            <a:r>
              <a:rPr lang="en-US" dirty="0"/>
              <a:t> 400 bit </a:t>
            </a:r>
            <a:r>
              <a:rPr lang="en-US" dirty="0" err="1"/>
              <a:t>panjangnya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 modulus </a:t>
            </a:r>
            <a:r>
              <a:rPr lang="en-US" dirty="0" err="1"/>
              <a:t>antara</a:t>
            </a:r>
            <a:r>
              <a:rPr lang="en-US" dirty="0"/>
              <a:t> 100 </a:t>
            </a:r>
            <a:r>
              <a:rPr lang="en-US" dirty="0" err="1"/>
              <a:t>sampai</a:t>
            </a:r>
            <a:r>
              <a:rPr lang="en-US" dirty="0"/>
              <a:t> 200 bit. 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 lvl="0"/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i="1" dirty="0"/>
              <a:t>knapsack</a:t>
            </a:r>
            <a:r>
              <a:rPr lang="en-US" dirty="0"/>
              <a:t>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dibutuhkan</a:t>
            </a:r>
            <a:r>
              <a:rPr lang="en-US" dirty="0"/>
              <a:t> 10</a:t>
            </a:r>
            <a:r>
              <a:rPr lang="en-US" baseline="30000" dirty="0"/>
              <a:t>46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i="1" dirty="0"/>
              <a:t>brute force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asumsi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juta</a:t>
            </a:r>
            <a:r>
              <a:rPr lang="en-US" dirty="0"/>
              <a:t> </a:t>
            </a:r>
            <a:r>
              <a:rPr lang="en-US" dirty="0" err="1"/>
              <a:t>percobaan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detik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17CC0-E31A-9F9F-94E6-B216F55BC7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4446"/>
            <a:ext cx="10515600" cy="3024554"/>
          </a:xfrm>
        </p:spPr>
        <p:txBody>
          <a:bodyPr>
            <a:normAutofit/>
          </a:bodyPr>
          <a:lstStyle/>
          <a:p>
            <a:r>
              <a:rPr lang="en-US" sz="2400" dirty="0"/>
              <a:t>Demo Merkle-Hellman knapsack online: </a:t>
            </a:r>
            <a:r>
              <a:rPr lang="en-US" sz="2400" dirty="0">
                <a:hlinkClick r:id="rId2"/>
              </a:rPr>
              <a:t>https://asecuritysite.com/encryption/knapcode?val1=3%2C%205%2C%2015%2C%2025%2C%2054%2C%20110%2C%20225&amp;val2=10&amp;val3=439&amp;val4=1001000110010111011001101111</a:t>
            </a:r>
            <a:r>
              <a:rPr lang="en-US" sz="24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66A045-55D3-6406-BF04-05D7313205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774288"/>
            <a:ext cx="11277600" cy="480060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C04488-DFE9-084D-29C7-F47F502B8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4447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9359" y="609601"/>
            <a:ext cx="10263945" cy="5746749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b="1" i="1" dirty="0" err="1"/>
              <a:t>Kriptanalisis</a:t>
            </a:r>
            <a:r>
              <a:rPr lang="en-US" b="1" i="1" dirty="0"/>
              <a:t> Knapsack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 lvl="0"/>
            <a:r>
              <a:rPr lang="en-US" dirty="0" err="1"/>
              <a:t>Sayangnya</a:t>
            </a:r>
            <a:r>
              <a:rPr lang="en-US" dirty="0"/>
              <a:t>, </a:t>
            </a:r>
            <a:r>
              <a:rPr lang="en-US" dirty="0" err="1"/>
              <a:t>algoritma</a:t>
            </a:r>
            <a:r>
              <a:rPr lang="en-US" dirty="0"/>
              <a:t> </a:t>
            </a:r>
            <a:r>
              <a:rPr lang="en-US" i="1" dirty="0"/>
              <a:t>knapsack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i="1" dirty="0"/>
              <a:t>knapsack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dipecahkan</a:t>
            </a:r>
            <a:r>
              <a:rPr lang="en-US" dirty="0"/>
              <a:t> oleh </a:t>
            </a:r>
            <a:r>
              <a:rPr lang="en-US" dirty="0" err="1"/>
              <a:t>pasangan</a:t>
            </a:r>
            <a:r>
              <a:rPr lang="en-US" dirty="0"/>
              <a:t>  </a:t>
            </a:r>
            <a:r>
              <a:rPr lang="en-US" dirty="0" err="1"/>
              <a:t>kriptografer</a:t>
            </a:r>
            <a:r>
              <a:rPr lang="en-US" dirty="0"/>
              <a:t>  Adi Shamir. 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Shamir </a:t>
            </a:r>
            <a:r>
              <a:rPr lang="en-US" dirty="0" err="1"/>
              <a:t>merumuskan</a:t>
            </a:r>
            <a:r>
              <a:rPr lang="en-US" dirty="0"/>
              <a:t> </a:t>
            </a:r>
            <a:r>
              <a:rPr lang="en-US" dirty="0" err="1"/>
              <a:t>transformasi</a:t>
            </a:r>
            <a:r>
              <a:rPr lang="en-US" dirty="0"/>
              <a:t> yang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merekonstruksi</a:t>
            </a:r>
            <a:r>
              <a:rPr lang="en-US" dirty="0"/>
              <a:t> </a:t>
            </a:r>
            <a:r>
              <a:rPr lang="en-US" i="1" dirty="0" err="1"/>
              <a:t>superincreasing</a:t>
            </a:r>
            <a:r>
              <a:rPr lang="en-US" i="1" dirty="0"/>
              <a:t> knapsack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/>
              <a:t>normal knapsack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polynomial.</a:t>
            </a:r>
          </a:p>
          <a:p>
            <a:pPr lvl="0"/>
            <a:endParaRPr lang="en-US" dirty="0"/>
          </a:p>
          <a:p>
            <a:r>
              <a:rPr lang="en-US" dirty="0"/>
              <a:t>Baca </a:t>
            </a:r>
            <a:r>
              <a:rPr lang="en-US" dirty="0" err="1"/>
              <a:t>makalahnya</a:t>
            </a:r>
            <a:r>
              <a:rPr lang="en-US" dirty="0"/>
              <a:t>: </a:t>
            </a:r>
            <a:r>
              <a:rPr lang="en-US" i="1" dirty="0"/>
              <a:t>A polynomial time algorithm for breaking the basic Merkle-Hellman cryptosystem </a:t>
            </a:r>
          </a:p>
          <a:p>
            <a:pPr marL="168275" indent="-168275">
              <a:buNone/>
            </a:pPr>
            <a:r>
              <a:rPr lang="en-US" i="1" dirty="0"/>
              <a:t>   (</a:t>
            </a:r>
            <a:r>
              <a:rPr lang="en-US" b="1" dirty="0"/>
              <a:t>Published in: </a:t>
            </a:r>
            <a:r>
              <a:rPr lang="en-US" dirty="0">
                <a:hlinkClick r:id="rId2"/>
              </a:rPr>
              <a:t>23rd Annual Symposium on Foundations of Computer Science  (</a:t>
            </a:r>
            <a:r>
              <a:rPr lang="en-US" dirty="0" err="1">
                <a:hlinkClick r:id="rId2"/>
              </a:rPr>
              <a:t>sfcs</a:t>
            </a:r>
            <a:r>
              <a:rPr lang="en-US" dirty="0">
                <a:hlinkClick r:id="rId2"/>
              </a:rPr>
              <a:t> 1982)</a:t>
            </a:r>
            <a:r>
              <a:rPr lang="en-US" dirty="0"/>
              <a:t> </a:t>
            </a:r>
            <a:r>
              <a:rPr lang="en-US" i="1" dirty="0"/>
              <a:t>)</a:t>
            </a:r>
            <a:r>
              <a:rPr lang="en-US" dirty="0"/>
              <a:t> 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5ED9BE7-20E9-72BE-AFE5-985F89F527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451" y="464621"/>
            <a:ext cx="9866478" cy="5660408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2077C1-EFB2-CBD1-B710-FDE11A92B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27AF3-A384-4F94-8496-772F6BE11FE8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371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920" y="1419225"/>
            <a:ext cx="10515600" cy="4351338"/>
          </a:xfrm>
        </p:spPr>
        <p:txBody>
          <a:bodyPr>
            <a:normAutofit/>
          </a:bodyPr>
          <a:lstStyle/>
          <a:p>
            <a:pPr lvl="0"/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didasarkan</a:t>
            </a:r>
            <a:r>
              <a:rPr lang="en-US" sz="2400" dirty="0"/>
              <a:t> pada </a:t>
            </a:r>
            <a:r>
              <a:rPr lang="en-US" sz="2400" dirty="0" err="1"/>
              <a:t>persoalan</a:t>
            </a:r>
            <a:r>
              <a:rPr lang="en-US" sz="2400" dirty="0"/>
              <a:t> </a:t>
            </a:r>
            <a:r>
              <a:rPr lang="en-US" sz="2400" i="1" dirty="0"/>
              <a:t> Knapsack Problem:</a:t>
            </a:r>
            <a:endParaRPr lang="en-US" sz="2400" dirty="0"/>
          </a:p>
          <a:p>
            <a:pPr lvl="0"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dirty="0" err="1">
                <a:solidFill>
                  <a:srgbClr val="FF0000"/>
                </a:solidFill>
              </a:rPr>
              <a:t>Diberikan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bobot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knapsack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adalah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M</a:t>
            </a:r>
            <a:r>
              <a:rPr lang="en-US" sz="2400" dirty="0">
                <a:solidFill>
                  <a:srgbClr val="FF0000"/>
                </a:solidFill>
              </a:rPr>
              <a:t>. </a:t>
            </a:r>
            <a:r>
              <a:rPr lang="en-US" sz="2400" dirty="0" err="1">
                <a:solidFill>
                  <a:srgbClr val="FF0000"/>
                </a:solidFill>
              </a:rPr>
              <a:t>Diketahui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buah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objek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	yang </a:t>
            </a:r>
            <a:r>
              <a:rPr lang="en-US" sz="2400" dirty="0" err="1">
                <a:solidFill>
                  <a:srgbClr val="FF0000"/>
                </a:solidFill>
              </a:rPr>
              <a:t>masing-masing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bobotnya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adalah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i="1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, …, </a:t>
            </a:r>
            <a:r>
              <a:rPr lang="en-US" sz="2400" i="1" dirty="0" err="1">
                <a:solidFill>
                  <a:srgbClr val="FF0000"/>
                </a:solidFill>
              </a:rPr>
              <a:t>w</a:t>
            </a:r>
            <a:r>
              <a:rPr lang="en-US" sz="2400" i="1" baseline="-25000" dirty="0" err="1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. </a:t>
            </a:r>
            <a:r>
              <a:rPr lang="en-US" sz="2400" dirty="0" err="1">
                <a:solidFill>
                  <a:srgbClr val="FF0000"/>
                </a:solidFill>
              </a:rPr>
              <a:t>Tentukan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nilai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i="1" baseline="-25000" dirty="0">
                <a:solidFill>
                  <a:srgbClr val="FF0000"/>
                </a:solidFill>
              </a:rPr>
              <a:t>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sedemikian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sehingga</a:t>
            </a:r>
            <a:endParaRPr lang="en-US" sz="24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en-US" sz="2400" i="1" dirty="0">
                <a:solidFill>
                  <a:srgbClr val="FF0000"/>
                </a:solidFill>
              </a:rPr>
              <a:t>		M = b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i="1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i="1" dirty="0">
                <a:solidFill>
                  <a:srgbClr val="FF0000"/>
                </a:solidFill>
              </a:rPr>
              <a:t> + b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i="1" dirty="0">
                <a:solidFill>
                  <a:srgbClr val="FF0000"/>
                </a:solidFill>
              </a:rPr>
              <a:t>w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+ … + </a:t>
            </a:r>
            <a:r>
              <a:rPr lang="en-US" sz="2400" i="1" dirty="0" err="1">
                <a:solidFill>
                  <a:srgbClr val="FF0000"/>
                </a:solidFill>
              </a:rPr>
              <a:t>b</a:t>
            </a:r>
            <a:r>
              <a:rPr lang="en-US" sz="2400" i="1" baseline="-25000" dirty="0" err="1">
                <a:solidFill>
                  <a:srgbClr val="FF0000"/>
                </a:solidFill>
              </a:rPr>
              <a:t>n</a:t>
            </a:r>
            <a:r>
              <a:rPr lang="en-US" sz="2400" i="1" dirty="0" err="1">
                <a:solidFill>
                  <a:srgbClr val="FF0000"/>
                </a:solidFill>
              </a:rPr>
              <a:t>w</a:t>
            </a:r>
            <a:r>
              <a:rPr lang="en-US" sz="2400" i="1" baseline="-25000" dirty="0" err="1">
                <a:solidFill>
                  <a:srgbClr val="FF0000"/>
                </a:solidFill>
              </a:rPr>
              <a:t>n</a:t>
            </a:r>
            <a:r>
              <a:rPr lang="en-US" sz="2400" dirty="0">
                <a:solidFill>
                  <a:srgbClr val="FF0000"/>
                </a:solidFill>
              </a:rPr>
              <a:t>				(1)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 </a:t>
            </a:r>
          </a:p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	yang </a:t>
            </a:r>
            <a:r>
              <a:rPr lang="en-US" sz="2400" dirty="0" err="1">
                <a:solidFill>
                  <a:srgbClr val="FF0000"/>
                </a:solidFill>
              </a:rPr>
              <a:t>dalam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hal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ini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i="1" baseline="-25000" dirty="0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bernilai</a:t>
            </a:r>
            <a:r>
              <a:rPr lang="en-US" sz="2400" dirty="0">
                <a:solidFill>
                  <a:srgbClr val="FF0000"/>
                </a:solidFill>
              </a:rPr>
              <a:t> 0 </a:t>
            </a:r>
            <a:r>
              <a:rPr lang="en-US" sz="2400" dirty="0" err="1">
                <a:solidFill>
                  <a:srgbClr val="FF0000"/>
                </a:solidFill>
              </a:rPr>
              <a:t>atau</a:t>
            </a:r>
            <a:r>
              <a:rPr lang="en-US" sz="2400" dirty="0">
                <a:solidFill>
                  <a:srgbClr val="FF0000"/>
                </a:solidFill>
              </a:rPr>
              <a:t> 1. </a:t>
            </a:r>
            <a:r>
              <a:rPr lang="en-US" sz="2400" dirty="0" err="1">
                <a:solidFill>
                  <a:srgbClr val="FF0000"/>
                </a:solidFill>
              </a:rPr>
              <a:t>Jika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i="1" baseline="-25000" dirty="0">
                <a:solidFill>
                  <a:srgbClr val="FF0000"/>
                </a:solidFill>
              </a:rPr>
              <a:t>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= 1, </a:t>
            </a:r>
            <a:r>
              <a:rPr lang="en-US" sz="2400" dirty="0" err="1">
                <a:solidFill>
                  <a:srgbClr val="FF0000"/>
                </a:solidFill>
              </a:rPr>
              <a:t>berarti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objek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dimasukkan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ke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dalam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knapsack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sebaliknya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jika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>
                <a:solidFill>
                  <a:srgbClr val="FF0000"/>
                </a:solidFill>
              </a:rPr>
              <a:t>b</a:t>
            </a:r>
            <a:r>
              <a:rPr lang="en-US" sz="2400" i="1" baseline="-25000" dirty="0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 = 0, </a:t>
            </a:r>
            <a:r>
              <a:rPr lang="en-US" sz="2400" dirty="0" err="1">
                <a:solidFill>
                  <a:srgbClr val="FF0000"/>
                </a:solidFill>
              </a:rPr>
              <a:t>objek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tidak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dimasukkan</a:t>
            </a:r>
            <a:r>
              <a:rPr lang="en-US" sz="2400" dirty="0">
                <a:solidFill>
                  <a:srgbClr val="FF0000"/>
                </a:solidFill>
              </a:rPr>
              <a:t>.</a:t>
            </a:r>
          </a:p>
          <a:p>
            <a:pPr lvl="0">
              <a:buNone/>
            </a:pPr>
            <a:endParaRPr lang="en-US" sz="2400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10CD320F-B72C-47F3-8A43-75ED80C82E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3945" y="136525"/>
            <a:ext cx="2954215" cy="25603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6640" y="924561"/>
            <a:ext cx="10078720" cy="5516563"/>
          </a:xfrm>
        </p:spPr>
        <p:txBody>
          <a:bodyPr>
            <a:normAutofit/>
          </a:bodyPr>
          <a:lstStyle/>
          <a:p>
            <a:pPr lvl="0"/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teori</a:t>
            </a:r>
            <a:r>
              <a:rPr lang="en-US" sz="2600" dirty="0"/>
              <a:t> </a:t>
            </a:r>
            <a:r>
              <a:rPr lang="en-US" sz="2600" dirty="0" err="1"/>
              <a:t>algoritma</a:t>
            </a:r>
            <a:r>
              <a:rPr lang="en-US" sz="2600" dirty="0"/>
              <a:t>, </a:t>
            </a:r>
            <a:r>
              <a:rPr lang="en-US" sz="2600" dirty="0" err="1"/>
              <a:t>persoalan</a:t>
            </a:r>
            <a:r>
              <a:rPr lang="en-US" sz="2600" dirty="0"/>
              <a:t> </a:t>
            </a:r>
            <a:r>
              <a:rPr lang="en-US" sz="2600" i="1" dirty="0"/>
              <a:t>knapsack</a:t>
            </a:r>
            <a:r>
              <a:rPr lang="en-US" sz="2600" dirty="0"/>
              <a:t> </a:t>
            </a:r>
            <a:r>
              <a:rPr lang="en-US" sz="2600" dirty="0" err="1"/>
              <a:t>termasuk</a:t>
            </a:r>
            <a:r>
              <a:rPr lang="en-US" sz="2600" dirty="0"/>
              <a:t> </a:t>
            </a:r>
            <a:r>
              <a:rPr lang="en-US" sz="2600" dirty="0" err="1"/>
              <a:t>ke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kelompok</a:t>
            </a:r>
            <a:r>
              <a:rPr lang="en-US" sz="2600" dirty="0"/>
              <a:t> </a:t>
            </a:r>
            <a:r>
              <a:rPr lang="en-US" sz="2600" i="1" dirty="0"/>
              <a:t>NP-complete</a:t>
            </a:r>
            <a:r>
              <a:rPr lang="en-US" sz="2600" dirty="0"/>
              <a:t>. </a:t>
            </a:r>
          </a:p>
          <a:p>
            <a:pPr lvl="0"/>
            <a:endParaRPr lang="en-US" sz="2600" dirty="0"/>
          </a:p>
          <a:p>
            <a:pPr lvl="0"/>
            <a:r>
              <a:rPr lang="en-US" sz="2600" dirty="0" err="1"/>
              <a:t>Persoalan</a:t>
            </a:r>
            <a:r>
              <a:rPr lang="en-US" sz="2600" dirty="0"/>
              <a:t> yang </a:t>
            </a:r>
            <a:r>
              <a:rPr lang="en-US" sz="2600" dirty="0" err="1"/>
              <a:t>termasuk</a:t>
            </a:r>
            <a:r>
              <a:rPr lang="en-US" sz="2600" dirty="0"/>
              <a:t> </a:t>
            </a:r>
            <a:r>
              <a:rPr lang="en-US" sz="2600" i="1" dirty="0"/>
              <a:t>NP-complete </a:t>
            </a:r>
            <a:r>
              <a:rPr lang="en-US" sz="2600" dirty="0" err="1"/>
              <a:t>tidak</a:t>
            </a:r>
            <a:r>
              <a:rPr lang="en-US" sz="2600" dirty="0"/>
              <a:t> </a:t>
            </a:r>
            <a:r>
              <a:rPr lang="en-US" sz="2600" dirty="0" err="1"/>
              <a:t>dapat</a:t>
            </a:r>
            <a:r>
              <a:rPr lang="en-US" sz="2600" dirty="0"/>
              <a:t> </a:t>
            </a:r>
            <a:r>
              <a:rPr lang="en-US" sz="2600" dirty="0" err="1"/>
              <a:t>dipecahkan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orde</a:t>
            </a:r>
            <a:r>
              <a:rPr lang="en-US" sz="2600" dirty="0"/>
              <a:t> </a:t>
            </a:r>
            <a:r>
              <a:rPr lang="en-US" sz="2600" dirty="0" err="1"/>
              <a:t>waktu</a:t>
            </a:r>
            <a:r>
              <a:rPr lang="en-US" sz="2600" dirty="0"/>
              <a:t> </a:t>
            </a:r>
            <a:r>
              <a:rPr lang="en-US" sz="2600" dirty="0" err="1"/>
              <a:t>polinomial</a:t>
            </a:r>
            <a:r>
              <a:rPr lang="en-US" sz="2600" dirty="0"/>
              <a:t>. </a:t>
            </a:r>
          </a:p>
          <a:p>
            <a:pPr>
              <a:buNone/>
            </a:pPr>
            <a:r>
              <a:rPr lang="en-US" sz="2600" dirty="0"/>
              <a:t> </a:t>
            </a:r>
          </a:p>
          <a:p>
            <a:pPr lvl="0"/>
            <a:r>
              <a:rPr lang="en-US" sz="2600" dirty="0"/>
              <a:t>Ide </a:t>
            </a:r>
            <a:r>
              <a:rPr lang="en-US" sz="2600" dirty="0" err="1"/>
              <a:t>dasar</a:t>
            </a:r>
            <a:r>
              <a:rPr lang="en-US" sz="2600" dirty="0"/>
              <a:t>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  <a:r>
              <a:rPr lang="en-US" sz="2600" dirty="0" err="1"/>
              <a:t>algoritma</a:t>
            </a:r>
            <a:r>
              <a:rPr lang="en-US" sz="2600" dirty="0"/>
              <a:t> </a:t>
            </a:r>
            <a:r>
              <a:rPr lang="en-US" sz="2600" dirty="0" err="1"/>
              <a:t>kriptografi</a:t>
            </a:r>
            <a:r>
              <a:rPr lang="en-US" sz="2600" dirty="0"/>
              <a:t> </a:t>
            </a:r>
            <a:r>
              <a:rPr lang="en-US" sz="2600" i="1" dirty="0"/>
              <a:t>knapsack</a:t>
            </a:r>
            <a:r>
              <a:rPr lang="en-US" sz="2600" dirty="0"/>
              <a:t> </a:t>
            </a:r>
            <a:r>
              <a:rPr lang="en-US" sz="2600" dirty="0" err="1"/>
              <a:t>adalah</a:t>
            </a:r>
            <a:r>
              <a:rPr lang="en-US" sz="2600" dirty="0"/>
              <a:t> </a:t>
            </a:r>
            <a:r>
              <a:rPr lang="en-US" sz="2600" dirty="0" err="1"/>
              <a:t>mengkodekan</a:t>
            </a:r>
            <a:r>
              <a:rPr lang="en-US" sz="2600" dirty="0"/>
              <a:t> </a:t>
            </a:r>
            <a:r>
              <a:rPr lang="en-US" sz="2600" dirty="0" err="1"/>
              <a:t>pesan</a:t>
            </a:r>
            <a:r>
              <a:rPr lang="en-US" sz="2600" dirty="0"/>
              <a:t> </a:t>
            </a:r>
            <a:r>
              <a:rPr lang="en-US" sz="2600" dirty="0" err="1"/>
              <a:t>sebagai</a:t>
            </a:r>
            <a:r>
              <a:rPr lang="en-US" sz="2600" dirty="0"/>
              <a:t> </a:t>
            </a:r>
            <a:r>
              <a:rPr lang="en-US" sz="2600" dirty="0" err="1"/>
              <a:t>rangkaian</a:t>
            </a:r>
            <a:r>
              <a:rPr lang="en-US" sz="2600" dirty="0"/>
              <a:t> solusi </a:t>
            </a:r>
            <a:r>
              <a:rPr lang="en-US" sz="2600" dirty="0" err="1"/>
              <a:t>dari</a:t>
            </a:r>
            <a:r>
              <a:rPr lang="en-US" sz="2600" dirty="0"/>
              <a:t> </a:t>
            </a:r>
            <a:r>
              <a:rPr lang="en-US" sz="2600" dirty="0" err="1"/>
              <a:t>persoalan</a:t>
            </a:r>
            <a:r>
              <a:rPr lang="en-US" sz="2600" dirty="0"/>
              <a:t> </a:t>
            </a:r>
            <a:r>
              <a:rPr lang="en-US" sz="2600" i="1" dirty="0"/>
              <a:t>knapsack</a:t>
            </a:r>
            <a:r>
              <a:rPr lang="en-US" sz="2600" dirty="0"/>
              <a:t>. </a:t>
            </a:r>
          </a:p>
          <a:p>
            <a:pPr lvl="0"/>
            <a:endParaRPr lang="en-US" sz="2600" dirty="0"/>
          </a:p>
          <a:p>
            <a:pPr lvl="0"/>
            <a:r>
              <a:rPr lang="en-US" sz="2600" dirty="0" err="1"/>
              <a:t>Setiap</a:t>
            </a:r>
            <a:r>
              <a:rPr lang="en-US" sz="2600" dirty="0"/>
              <a:t> </a:t>
            </a:r>
            <a:r>
              <a:rPr lang="en-US" sz="2600" dirty="0" err="1"/>
              <a:t>bobot</a:t>
            </a:r>
            <a:r>
              <a:rPr lang="en-US" sz="2600" dirty="0"/>
              <a:t> </a:t>
            </a:r>
            <a:r>
              <a:rPr lang="en-US" sz="2600" i="1" dirty="0" err="1"/>
              <a:t>w</a:t>
            </a:r>
            <a:r>
              <a:rPr lang="en-US" sz="2600" i="1" baseline="-25000" dirty="0" err="1"/>
              <a:t>i</a:t>
            </a:r>
            <a:r>
              <a:rPr lang="en-US" sz="2600" i="1" dirty="0"/>
              <a:t> </a:t>
            </a:r>
            <a:r>
              <a:rPr lang="en-US" sz="2600" dirty="0" err="1"/>
              <a:t>di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dirty="0" err="1"/>
              <a:t>persoalan</a:t>
            </a:r>
            <a:r>
              <a:rPr lang="en-US" sz="2600" dirty="0"/>
              <a:t> </a:t>
            </a:r>
            <a:r>
              <a:rPr lang="en-US" sz="2600" i="1" dirty="0"/>
              <a:t>knapsack</a:t>
            </a:r>
            <a:r>
              <a:rPr lang="en-US" sz="2600" dirty="0"/>
              <a:t> </a:t>
            </a:r>
            <a:r>
              <a:rPr lang="en-US" sz="2600" dirty="0" err="1"/>
              <a:t>merupakan</a:t>
            </a:r>
            <a:r>
              <a:rPr lang="en-US" sz="2600" dirty="0"/>
              <a:t> </a:t>
            </a:r>
            <a:r>
              <a:rPr lang="en-US" sz="2600" dirty="0" err="1"/>
              <a:t>kunci</a:t>
            </a:r>
            <a:r>
              <a:rPr lang="en-US" sz="2600" dirty="0"/>
              <a:t> </a:t>
            </a:r>
            <a:r>
              <a:rPr lang="en-US" sz="2600" dirty="0" err="1"/>
              <a:t>rahasia</a:t>
            </a:r>
            <a:r>
              <a:rPr lang="en-US" sz="2600" dirty="0"/>
              <a:t>, </a:t>
            </a:r>
            <a:r>
              <a:rPr lang="en-US" sz="2600" dirty="0" err="1"/>
              <a:t>sedangkan</a:t>
            </a:r>
            <a:r>
              <a:rPr lang="en-US" sz="2600" dirty="0"/>
              <a:t> bit-bit </a:t>
            </a:r>
            <a:r>
              <a:rPr lang="en-US" sz="2600" dirty="0" err="1"/>
              <a:t>plainteks</a:t>
            </a:r>
            <a:r>
              <a:rPr lang="en-US" sz="2600" dirty="0"/>
              <a:t> </a:t>
            </a:r>
            <a:r>
              <a:rPr lang="en-US" sz="2600" dirty="0" err="1"/>
              <a:t>menyatakan</a:t>
            </a:r>
            <a:r>
              <a:rPr lang="en-US" sz="2600" dirty="0"/>
              <a:t> </a:t>
            </a:r>
            <a:r>
              <a:rPr lang="en-US" sz="2600" i="1" dirty="0"/>
              <a:t>b</a:t>
            </a:r>
            <a:r>
              <a:rPr lang="en-US" sz="2600" i="1" baseline="-25000" dirty="0"/>
              <a:t>i</a:t>
            </a:r>
            <a:r>
              <a:rPr lang="en-US" sz="2600" dirty="0"/>
              <a:t>. </a:t>
            </a:r>
          </a:p>
          <a:p>
            <a:pPr>
              <a:buNone/>
            </a:pPr>
            <a:r>
              <a:rPr lang="en-US" dirty="0"/>
              <a:t> 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8040" y="426720"/>
            <a:ext cx="10353040" cy="6004559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en-US" sz="6200" b="1" dirty="0" err="1"/>
              <a:t>Contoh</a:t>
            </a:r>
            <a:r>
              <a:rPr lang="en-US" sz="6200" b="1" dirty="0"/>
              <a:t> 1</a:t>
            </a:r>
            <a:r>
              <a:rPr lang="en-US" sz="6200" dirty="0"/>
              <a:t>:  </a:t>
            </a:r>
            <a:r>
              <a:rPr lang="en-US" sz="6200" dirty="0" err="1"/>
              <a:t>Misalkan</a:t>
            </a:r>
            <a:r>
              <a:rPr lang="en-US" sz="6200" dirty="0"/>
              <a:t> </a:t>
            </a:r>
            <a:r>
              <a:rPr lang="en-US" sz="6200" i="1" dirty="0"/>
              <a:t>n</a:t>
            </a:r>
            <a:r>
              <a:rPr lang="en-US" sz="6200" dirty="0"/>
              <a:t> = 6 </a:t>
            </a:r>
            <a:r>
              <a:rPr lang="en-US" sz="6200" dirty="0" err="1"/>
              <a:t>dan</a:t>
            </a:r>
            <a:r>
              <a:rPr lang="en-US" sz="6200" dirty="0"/>
              <a:t> </a:t>
            </a:r>
            <a:r>
              <a:rPr lang="en-US" sz="6200" i="1" dirty="0"/>
              <a:t>w</a:t>
            </a:r>
            <a:r>
              <a:rPr lang="en-US" sz="6200" baseline="-25000" dirty="0"/>
              <a:t>1</a:t>
            </a:r>
            <a:r>
              <a:rPr lang="en-US" sz="6200" dirty="0"/>
              <a:t> = 1, </a:t>
            </a:r>
            <a:r>
              <a:rPr lang="en-US" sz="6200" i="1" dirty="0"/>
              <a:t>w</a:t>
            </a:r>
            <a:r>
              <a:rPr lang="en-US" sz="6200" baseline="-25000" dirty="0"/>
              <a:t>2</a:t>
            </a:r>
            <a:r>
              <a:rPr lang="en-US" sz="6200" dirty="0"/>
              <a:t> = 5, </a:t>
            </a:r>
            <a:r>
              <a:rPr lang="en-US" sz="6200" i="1" dirty="0"/>
              <a:t>w</a:t>
            </a:r>
            <a:r>
              <a:rPr lang="en-US" sz="6200" baseline="-25000" dirty="0"/>
              <a:t>3</a:t>
            </a:r>
            <a:r>
              <a:rPr lang="en-US" sz="6200" dirty="0"/>
              <a:t> = 6,  </a:t>
            </a:r>
            <a:r>
              <a:rPr lang="en-US" sz="6200" i="1" dirty="0"/>
              <a:t>w</a:t>
            </a:r>
            <a:r>
              <a:rPr lang="en-US" sz="6200" baseline="-25000" dirty="0"/>
              <a:t>4</a:t>
            </a:r>
            <a:r>
              <a:rPr lang="en-US" sz="6200" dirty="0"/>
              <a:t> = 11, </a:t>
            </a:r>
            <a:r>
              <a:rPr lang="en-US" sz="6200" i="1" dirty="0"/>
              <a:t>w</a:t>
            </a:r>
            <a:r>
              <a:rPr lang="en-US" sz="6200" baseline="-25000" dirty="0"/>
              <a:t>5</a:t>
            </a:r>
            <a:r>
              <a:rPr lang="en-US" sz="6200" dirty="0"/>
              <a:t> = 14, </a:t>
            </a:r>
            <a:r>
              <a:rPr lang="en-US" sz="6200" dirty="0" err="1"/>
              <a:t>dan</a:t>
            </a:r>
            <a:r>
              <a:rPr lang="en-US" sz="6200" dirty="0"/>
              <a:t> </a:t>
            </a:r>
            <a:r>
              <a:rPr lang="en-US" sz="6200" i="1" dirty="0"/>
              <a:t>w</a:t>
            </a:r>
            <a:r>
              <a:rPr lang="en-US" sz="6200" baseline="-25000" dirty="0"/>
              <a:t>6</a:t>
            </a:r>
            <a:r>
              <a:rPr lang="en-US" sz="6200" dirty="0"/>
              <a:t> = 20.</a:t>
            </a:r>
          </a:p>
          <a:p>
            <a:pPr>
              <a:buNone/>
            </a:pPr>
            <a:r>
              <a:rPr lang="en-US" sz="6200" dirty="0"/>
              <a:t> </a:t>
            </a:r>
            <a:r>
              <a:rPr lang="en-US" sz="6200" b="1" dirty="0" err="1"/>
              <a:t>Plainteks</a:t>
            </a:r>
            <a:r>
              <a:rPr lang="en-US" sz="6200" b="1" dirty="0"/>
              <a:t>:  </a:t>
            </a:r>
            <a:r>
              <a:rPr lang="en-US" sz="6200" b="1" dirty="0">
                <a:solidFill>
                  <a:srgbClr val="FF0000"/>
                </a:solidFill>
              </a:rPr>
              <a:t>111001010110000000011000</a:t>
            </a:r>
          </a:p>
          <a:p>
            <a:pPr marL="0" indent="0">
              <a:buNone/>
            </a:pPr>
            <a:r>
              <a:rPr lang="en-US" sz="6200" dirty="0"/>
              <a:t> </a:t>
            </a:r>
            <a:r>
              <a:rPr lang="en-US" sz="6200" dirty="0" err="1"/>
              <a:t>Plainteks</a:t>
            </a:r>
            <a:r>
              <a:rPr lang="en-US" sz="6200" dirty="0"/>
              <a:t> </a:t>
            </a:r>
            <a:r>
              <a:rPr lang="en-US" sz="6200" dirty="0" err="1"/>
              <a:t>dibagi</a:t>
            </a:r>
            <a:r>
              <a:rPr lang="en-US" sz="6200" dirty="0"/>
              <a:t> </a:t>
            </a:r>
            <a:r>
              <a:rPr lang="en-US" sz="6200" dirty="0" err="1"/>
              <a:t>menjadi</a:t>
            </a:r>
            <a:r>
              <a:rPr lang="en-US" sz="6200" dirty="0"/>
              <a:t> </a:t>
            </a:r>
            <a:r>
              <a:rPr lang="en-US" sz="6200" dirty="0" err="1"/>
              <a:t>blok</a:t>
            </a:r>
            <a:r>
              <a:rPr lang="en-US" sz="6200" dirty="0"/>
              <a:t> yang </a:t>
            </a:r>
            <a:r>
              <a:rPr lang="en-US" sz="6200" dirty="0" err="1"/>
              <a:t>panjangnya</a:t>
            </a:r>
            <a:r>
              <a:rPr lang="en-US" sz="6200" dirty="0"/>
              <a:t> 6, </a:t>
            </a:r>
            <a:r>
              <a:rPr lang="en-US" sz="6200" dirty="0" err="1"/>
              <a:t>kemudian</a:t>
            </a:r>
            <a:r>
              <a:rPr lang="en-US" sz="6200" dirty="0"/>
              <a:t> </a:t>
            </a:r>
            <a:r>
              <a:rPr lang="en-US" sz="6200" dirty="0" err="1"/>
              <a:t>setiap</a:t>
            </a:r>
            <a:r>
              <a:rPr lang="en-US" sz="6200" dirty="0"/>
              <a:t> bit di </a:t>
            </a:r>
            <a:r>
              <a:rPr lang="en-US" sz="6200" dirty="0" err="1"/>
              <a:t>dalam</a:t>
            </a:r>
            <a:r>
              <a:rPr lang="en-US" sz="6200" dirty="0"/>
              <a:t> </a:t>
            </a:r>
            <a:r>
              <a:rPr lang="en-US" sz="6200" dirty="0" err="1"/>
              <a:t>blok</a:t>
            </a:r>
            <a:r>
              <a:rPr lang="en-US" sz="6200" dirty="0"/>
              <a:t> </a:t>
            </a:r>
            <a:r>
              <a:rPr lang="en-US" sz="6200" dirty="0" err="1"/>
              <a:t>dikalikan</a:t>
            </a:r>
            <a:r>
              <a:rPr lang="en-US" sz="6200" dirty="0"/>
              <a:t> </a:t>
            </a:r>
            <a:r>
              <a:rPr lang="en-US" sz="6200" dirty="0" err="1"/>
              <a:t>dengan</a:t>
            </a:r>
            <a:r>
              <a:rPr lang="en-US" sz="6200" dirty="0"/>
              <a:t> </a:t>
            </a:r>
            <a:r>
              <a:rPr lang="en-US" sz="6200" i="1" dirty="0" err="1"/>
              <a:t>w</a:t>
            </a:r>
            <a:r>
              <a:rPr lang="en-US" sz="6200" i="1" baseline="-25000" dirty="0" err="1"/>
              <a:t>i</a:t>
            </a:r>
            <a:r>
              <a:rPr lang="en-US" sz="6200" i="1" dirty="0"/>
              <a:t> </a:t>
            </a:r>
            <a:r>
              <a:rPr lang="en-US" sz="6200" dirty="0"/>
              <a:t>yang </a:t>
            </a:r>
            <a:r>
              <a:rPr lang="en-US" sz="6200" dirty="0" err="1"/>
              <a:t>berkoresponden</a:t>
            </a:r>
            <a:r>
              <a:rPr lang="en-US" sz="6200" dirty="0"/>
              <a:t> </a:t>
            </a:r>
            <a:r>
              <a:rPr lang="en-US" sz="6200" dirty="0" err="1"/>
              <a:t>sesuai</a:t>
            </a:r>
            <a:r>
              <a:rPr lang="en-US" sz="6200" dirty="0"/>
              <a:t> </a:t>
            </a:r>
            <a:r>
              <a:rPr lang="en-US" sz="6200" dirty="0" err="1"/>
              <a:t>dengan</a:t>
            </a:r>
            <a:r>
              <a:rPr lang="en-US" sz="6200" dirty="0"/>
              <a:t> </a:t>
            </a:r>
            <a:r>
              <a:rPr lang="en-US" sz="6200" dirty="0" err="1"/>
              <a:t>persamaan</a:t>
            </a:r>
            <a:r>
              <a:rPr lang="en-US" sz="6200" dirty="0"/>
              <a:t> (1):</a:t>
            </a:r>
          </a:p>
          <a:p>
            <a:pPr>
              <a:buNone/>
            </a:pPr>
            <a:r>
              <a:rPr lang="en-US" sz="6200" dirty="0"/>
              <a:t> </a:t>
            </a:r>
          </a:p>
          <a:p>
            <a:pPr>
              <a:buNone/>
            </a:pPr>
            <a:r>
              <a:rPr lang="en-US" sz="6200" dirty="0"/>
              <a:t>	Blok </a:t>
            </a:r>
            <a:r>
              <a:rPr lang="en-US" sz="6200" dirty="0" err="1"/>
              <a:t>plainteks</a:t>
            </a:r>
            <a:r>
              <a:rPr lang="en-US" sz="6200" dirty="0"/>
              <a:t> ke-1	: 111001 </a:t>
            </a:r>
          </a:p>
          <a:p>
            <a:pPr>
              <a:buNone/>
            </a:pPr>
            <a:r>
              <a:rPr lang="en-US" sz="6200" dirty="0"/>
              <a:t>	</a:t>
            </a:r>
            <a:r>
              <a:rPr lang="en-US" sz="6200" dirty="0" err="1"/>
              <a:t>Kriptogram</a:t>
            </a:r>
            <a:r>
              <a:rPr lang="en-US" sz="6200" dirty="0"/>
              <a:t>		: (1 </a:t>
            </a:r>
            <a:r>
              <a:rPr lang="en-US" sz="6200" dirty="0">
                <a:sym typeface="Symbol"/>
              </a:rPr>
              <a:t></a:t>
            </a:r>
            <a:r>
              <a:rPr lang="en-US" sz="6200" dirty="0"/>
              <a:t> 1) + (1 </a:t>
            </a:r>
            <a:r>
              <a:rPr lang="en-US" sz="6200" dirty="0">
                <a:sym typeface="Symbol"/>
              </a:rPr>
              <a:t></a:t>
            </a:r>
            <a:r>
              <a:rPr lang="en-US" sz="6200" dirty="0"/>
              <a:t> 5) + (1 </a:t>
            </a:r>
            <a:r>
              <a:rPr lang="en-US" sz="6200" dirty="0">
                <a:sym typeface="Symbol"/>
              </a:rPr>
              <a:t></a:t>
            </a:r>
            <a:r>
              <a:rPr lang="en-US" sz="6200" dirty="0"/>
              <a:t> 6) +  (0 </a:t>
            </a:r>
            <a:r>
              <a:rPr lang="en-US" sz="6200" dirty="0">
                <a:sym typeface="Symbol"/>
              </a:rPr>
              <a:t></a:t>
            </a:r>
            <a:r>
              <a:rPr lang="en-US" sz="6200" dirty="0"/>
              <a:t> 11) + (0 x 14) + (1 x 20)   = 32</a:t>
            </a:r>
          </a:p>
          <a:p>
            <a:pPr>
              <a:buNone/>
            </a:pPr>
            <a:endParaRPr lang="en-US" sz="6200" dirty="0"/>
          </a:p>
          <a:p>
            <a:pPr>
              <a:buNone/>
            </a:pPr>
            <a:r>
              <a:rPr lang="en-US" sz="6200" dirty="0"/>
              <a:t> 	Blok </a:t>
            </a:r>
            <a:r>
              <a:rPr lang="en-US" sz="6200" dirty="0" err="1"/>
              <a:t>plainteks</a:t>
            </a:r>
            <a:r>
              <a:rPr lang="en-US" sz="6200" dirty="0"/>
              <a:t> ke-2	: 010110 </a:t>
            </a:r>
          </a:p>
          <a:p>
            <a:pPr>
              <a:buNone/>
            </a:pPr>
            <a:r>
              <a:rPr lang="en-US" sz="6200" dirty="0"/>
              <a:t>	</a:t>
            </a:r>
            <a:r>
              <a:rPr lang="en-US" sz="6200" dirty="0" err="1"/>
              <a:t>Kriptogram</a:t>
            </a:r>
            <a:r>
              <a:rPr lang="en-US" sz="6200" dirty="0"/>
              <a:t>		: (1 </a:t>
            </a:r>
            <a:r>
              <a:rPr lang="en-US" sz="6200" dirty="0">
                <a:sym typeface="Symbol"/>
              </a:rPr>
              <a:t></a:t>
            </a:r>
            <a:r>
              <a:rPr lang="en-US" sz="6200" dirty="0"/>
              <a:t> 5) + (1 </a:t>
            </a:r>
            <a:r>
              <a:rPr lang="en-US" sz="6200" dirty="0">
                <a:sym typeface="Symbol"/>
              </a:rPr>
              <a:t></a:t>
            </a:r>
            <a:r>
              <a:rPr lang="en-US" sz="6200" dirty="0"/>
              <a:t> 11) + (1 </a:t>
            </a:r>
            <a:r>
              <a:rPr lang="en-US" sz="6200" dirty="0">
                <a:sym typeface="Symbol"/>
              </a:rPr>
              <a:t></a:t>
            </a:r>
            <a:r>
              <a:rPr lang="en-US" sz="6200" dirty="0"/>
              <a:t> 14) = 30</a:t>
            </a:r>
          </a:p>
          <a:p>
            <a:pPr>
              <a:buNone/>
            </a:pPr>
            <a:r>
              <a:rPr lang="en-US" sz="6200" dirty="0"/>
              <a:t> </a:t>
            </a:r>
          </a:p>
          <a:p>
            <a:pPr>
              <a:buNone/>
            </a:pPr>
            <a:r>
              <a:rPr lang="en-US" sz="6200" dirty="0"/>
              <a:t>	Blok </a:t>
            </a:r>
            <a:r>
              <a:rPr lang="en-US" sz="6200" dirty="0" err="1"/>
              <a:t>plainteks</a:t>
            </a:r>
            <a:r>
              <a:rPr lang="en-US" sz="6200" dirty="0"/>
              <a:t> ke-3	: 000000 </a:t>
            </a:r>
          </a:p>
          <a:p>
            <a:pPr>
              <a:buNone/>
            </a:pPr>
            <a:r>
              <a:rPr lang="en-US" sz="6200" dirty="0"/>
              <a:t>	</a:t>
            </a:r>
            <a:r>
              <a:rPr lang="en-US" sz="6200" dirty="0" err="1"/>
              <a:t>Kriptogram</a:t>
            </a:r>
            <a:r>
              <a:rPr lang="en-US" sz="6200" dirty="0"/>
              <a:t>		: 0</a:t>
            </a:r>
          </a:p>
          <a:p>
            <a:pPr>
              <a:buNone/>
            </a:pPr>
            <a:r>
              <a:rPr lang="en-US" sz="6200" dirty="0"/>
              <a:t> </a:t>
            </a:r>
          </a:p>
          <a:p>
            <a:pPr>
              <a:buNone/>
            </a:pPr>
            <a:r>
              <a:rPr lang="en-US" sz="6200" b="1" dirty="0"/>
              <a:t>	</a:t>
            </a:r>
            <a:r>
              <a:rPr lang="en-US" sz="6200" dirty="0"/>
              <a:t>Blok </a:t>
            </a:r>
            <a:r>
              <a:rPr lang="en-US" sz="6200" dirty="0" err="1"/>
              <a:t>plainteks</a:t>
            </a:r>
            <a:r>
              <a:rPr lang="en-US" sz="6200" dirty="0"/>
              <a:t> ke-4	: 011000 </a:t>
            </a:r>
          </a:p>
          <a:p>
            <a:pPr>
              <a:buNone/>
            </a:pPr>
            <a:r>
              <a:rPr lang="en-US" sz="6200" dirty="0"/>
              <a:t>	</a:t>
            </a:r>
            <a:r>
              <a:rPr lang="en-US" sz="6200" dirty="0" err="1"/>
              <a:t>Kriptogram</a:t>
            </a:r>
            <a:r>
              <a:rPr lang="en-US" sz="6200" dirty="0"/>
              <a:t>		: (1 </a:t>
            </a:r>
            <a:r>
              <a:rPr lang="en-US" sz="6200" dirty="0">
                <a:sym typeface="Symbol"/>
              </a:rPr>
              <a:t></a:t>
            </a:r>
            <a:r>
              <a:rPr lang="en-US" sz="6200" dirty="0"/>
              <a:t> 5) + (1 </a:t>
            </a:r>
            <a:r>
              <a:rPr lang="en-US" sz="6200" dirty="0">
                <a:sym typeface="Symbol"/>
              </a:rPr>
              <a:t></a:t>
            </a:r>
            <a:r>
              <a:rPr lang="en-US" sz="6200" dirty="0"/>
              <a:t> 6) = 11</a:t>
            </a:r>
          </a:p>
          <a:p>
            <a:pPr>
              <a:buNone/>
            </a:pPr>
            <a:r>
              <a:rPr lang="en-US" sz="6200" dirty="0"/>
              <a:t> </a:t>
            </a:r>
          </a:p>
          <a:p>
            <a:pPr>
              <a:buNone/>
            </a:pPr>
            <a:r>
              <a:rPr lang="en-US" sz="6200" dirty="0" err="1"/>
              <a:t>Jadi</a:t>
            </a:r>
            <a:r>
              <a:rPr lang="en-US" sz="6200" dirty="0"/>
              <a:t>, </a:t>
            </a:r>
            <a:r>
              <a:rPr lang="en-US" sz="6200" dirty="0" err="1"/>
              <a:t>cipherteks</a:t>
            </a:r>
            <a:r>
              <a:rPr lang="en-US" sz="6200" dirty="0"/>
              <a:t> yang </a:t>
            </a:r>
            <a:r>
              <a:rPr lang="en-US" sz="6200" dirty="0" err="1"/>
              <a:t>dihasilkan</a:t>
            </a:r>
            <a:r>
              <a:rPr lang="en-US" sz="6200" dirty="0"/>
              <a:t>:  </a:t>
            </a:r>
            <a:r>
              <a:rPr lang="en-US" sz="6200" dirty="0">
                <a:solidFill>
                  <a:srgbClr val="FF0000"/>
                </a:solidFill>
              </a:rPr>
              <a:t>32  30  0  11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320" y="533401"/>
            <a:ext cx="10210800" cy="5592763"/>
          </a:xfrm>
        </p:spPr>
        <p:txBody>
          <a:bodyPr>
            <a:noAutofit/>
          </a:bodyPr>
          <a:lstStyle/>
          <a:p>
            <a:pPr lvl="0"/>
            <a:r>
              <a:rPr lang="en-US" sz="2400" dirty="0" err="1"/>
              <a:t>Sayangnya</a:t>
            </a:r>
            <a:r>
              <a:rPr lang="en-US" sz="2400" dirty="0"/>
              <a:t>,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i="1" dirty="0"/>
              <a:t>knapsack</a:t>
            </a:r>
            <a:r>
              <a:rPr lang="en-US" sz="2400" dirty="0"/>
              <a:t> </a:t>
            </a:r>
            <a:r>
              <a:rPr lang="en-US" sz="2400" dirty="0" err="1"/>
              <a:t>sederhana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digunakan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enkripsi</a:t>
            </a:r>
            <a:r>
              <a:rPr lang="en-US" sz="2400" dirty="0"/>
              <a:t>, </a:t>
            </a:r>
            <a:r>
              <a:rPr lang="en-US" sz="2400" dirty="0" err="1"/>
              <a:t>tetapi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dekripsi</a:t>
            </a:r>
            <a:r>
              <a:rPr lang="en-US" sz="2400" dirty="0"/>
              <a:t>. 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 err="1"/>
              <a:t>Misalnya</a:t>
            </a:r>
            <a:r>
              <a:rPr lang="en-US" sz="2400" dirty="0"/>
              <a:t>,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diberikan</a:t>
            </a:r>
            <a:r>
              <a:rPr lang="en-US" sz="2400" dirty="0"/>
              <a:t> </a:t>
            </a:r>
            <a:r>
              <a:rPr lang="en-US" sz="2400" dirty="0" err="1"/>
              <a:t>kriptogram</a:t>
            </a:r>
            <a:r>
              <a:rPr lang="en-US" sz="2400" dirty="0"/>
              <a:t> = 32,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i="1" dirty="0"/>
              <a:t>b</a:t>
            </a:r>
            <a:r>
              <a:rPr lang="en-US" sz="2400" baseline="-25000" dirty="0"/>
              <a:t>1</a:t>
            </a:r>
            <a:r>
              <a:rPr lang="en-US" sz="2400" dirty="0"/>
              <a:t>, </a:t>
            </a:r>
            <a:r>
              <a:rPr lang="en-US" sz="2400" i="1" dirty="0"/>
              <a:t>b</a:t>
            </a:r>
            <a:r>
              <a:rPr lang="en-US" sz="2400" baseline="-25000" dirty="0"/>
              <a:t>2</a:t>
            </a:r>
            <a:r>
              <a:rPr lang="en-US" sz="2400" dirty="0"/>
              <a:t>, …, </a:t>
            </a:r>
            <a:r>
              <a:rPr lang="en-US" sz="2400" i="1" dirty="0"/>
              <a:t>b</a:t>
            </a:r>
            <a:r>
              <a:rPr lang="en-US" sz="2400" baseline="-25000" dirty="0"/>
              <a:t>6</a:t>
            </a:r>
            <a:r>
              <a:rPr lang="en-US" sz="2400" dirty="0"/>
              <a:t> </a:t>
            </a:r>
            <a:r>
              <a:rPr lang="en-US" sz="2400" dirty="0" err="1"/>
              <a:t>sedemikian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</a:p>
          <a:p>
            <a:pPr>
              <a:buNone/>
            </a:pPr>
            <a:r>
              <a:rPr lang="en-US" sz="2400" dirty="0"/>
              <a:t> </a:t>
            </a:r>
          </a:p>
          <a:p>
            <a:pPr>
              <a:buNone/>
            </a:pPr>
            <a:r>
              <a:rPr lang="en-US" sz="2400" dirty="0"/>
              <a:t>		32</a:t>
            </a:r>
            <a:r>
              <a:rPr lang="en-US" sz="2400" i="1" dirty="0"/>
              <a:t>= b</a:t>
            </a:r>
            <a:r>
              <a:rPr lang="en-US" sz="2400" baseline="-25000" dirty="0"/>
              <a:t>1</a:t>
            </a:r>
            <a:r>
              <a:rPr lang="en-US" sz="2400" i="1" dirty="0"/>
              <a:t> + </a:t>
            </a:r>
            <a:r>
              <a:rPr lang="en-US" sz="2400" dirty="0"/>
              <a:t>5</a:t>
            </a:r>
            <a:r>
              <a:rPr lang="en-US" sz="2400" i="1" dirty="0"/>
              <a:t>b</a:t>
            </a:r>
            <a:r>
              <a:rPr lang="en-US" sz="2400" baseline="-25000" dirty="0"/>
              <a:t>2</a:t>
            </a:r>
            <a:r>
              <a:rPr lang="en-US" sz="2400" dirty="0"/>
              <a:t> </a:t>
            </a:r>
            <a:r>
              <a:rPr lang="en-US" sz="2400" i="1" dirty="0"/>
              <a:t>+ </a:t>
            </a:r>
            <a:r>
              <a:rPr lang="en-US" sz="2400" dirty="0"/>
              <a:t>6</a:t>
            </a:r>
            <a:r>
              <a:rPr lang="en-US" sz="2400" i="1" dirty="0"/>
              <a:t>b</a:t>
            </a:r>
            <a:r>
              <a:rPr lang="en-US" sz="2400" baseline="-25000" dirty="0"/>
              <a:t>3</a:t>
            </a:r>
            <a:r>
              <a:rPr lang="en-US" sz="2400" dirty="0"/>
              <a:t> + 11</a:t>
            </a:r>
            <a:r>
              <a:rPr lang="en-US" sz="2400" i="1" dirty="0"/>
              <a:t>b</a:t>
            </a:r>
            <a:r>
              <a:rPr lang="en-US" sz="2400" baseline="-25000" dirty="0"/>
              <a:t>4</a:t>
            </a:r>
            <a:r>
              <a:rPr lang="en-US" sz="2400" dirty="0"/>
              <a:t> + 14</a:t>
            </a:r>
            <a:r>
              <a:rPr lang="en-US" sz="2400" i="1" dirty="0"/>
              <a:t>b</a:t>
            </a:r>
            <a:r>
              <a:rPr lang="en-US" sz="2400" baseline="-25000" dirty="0"/>
              <a:t>5</a:t>
            </a:r>
            <a:r>
              <a:rPr lang="en-US" sz="2400" dirty="0"/>
              <a:t> + 20</a:t>
            </a:r>
            <a:r>
              <a:rPr lang="en-US" sz="2400" i="1" dirty="0"/>
              <a:t>b</a:t>
            </a:r>
            <a:r>
              <a:rPr lang="en-US" sz="2400" baseline="-25000" dirty="0"/>
              <a:t>6</a:t>
            </a:r>
            <a:r>
              <a:rPr lang="en-US" sz="2400" dirty="0"/>
              <a:t> 		(2)</a:t>
            </a:r>
          </a:p>
          <a:p>
            <a:pPr>
              <a:buNone/>
            </a:pPr>
            <a:r>
              <a:rPr lang="en-US" sz="2400" dirty="0"/>
              <a:t> </a:t>
            </a:r>
          </a:p>
          <a:p>
            <a:r>
              <a:rPr lang="en-US" sz="2400" dirty="0" err="1"/>
              <a:t>Solusi</a:t>
            </a:r>
            <a:r>
              <a:rPr lang="en-US" sz="2400" dirty="0"/>
              <a:t> </a:t>
            </a:r>
            <a:r>
              <a:rPr lang="en-US" sz="2400" dirty="0" err="1"/>
              <a:t>persamaan</a:t>
            </a:r>
            <a:r>
              <a:rPr lang="en-US" sz="2400" dirty="0"/>
              <a:t> (2)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dipecahkan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orde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</a:t>
            </a:r>
            <a:r>
              <a:rPr lang="en-US" sz="2400" dirty="0" err="1"/>
              <a:t>polinomial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besarnya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 (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catatan</a:t>
            </a:r>
            <a:r>
              <a:rPr lang="en-US" sz="2400" dirty="0"/>
              <a:t> </a:t>
            </a:r>
            <a:r>
              <a:rPr lang="en-US" sz="2400" dirty="0" err="1"/>
              <a:t>barisan</a:t>
            </a:r>
            <a:r>
              <a:rPr lang="en-US" sz="2400" dirty="0"/>
              <a:t> </a:t>
            </a:r>
            <a:r>
              <a:rPr lang="en-US" sz="2400" dirty="0" err="1"/>
              <a:t>bobot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urutan</a:t>
            </a:r>
            <a:r>
              <a:rPr lang="en-US" sz="2400" dirty="0"/>
              <a:t> </a:t>
            </a:r>
            <a:r>
              <a:rPr lang="en-US" sz="2400" dirty="0" err="1"/>
              <a:t>menaik</a:t>
            </a:r>
            <a:r>
              <a:rPr lang="en-US" sz="2400" dirty="0"/>
              <a:t>). </a:t>
            </a:r>
          </a:p>
          <a:p>
            <a:endParaRPr lang="en-US" sz="2400" dirty="0"/>
          </a:p>
          <a:p>
            <a:r>
              <a:rPr lang="en-US" sz="2400" dirty="0" err="1"/>
              <a:t>Namun</a:t>
            </a:r>
            <a:r>
              <a:rPr lang="en-US" sz="2400" dirty="0"/>
              <a:t>,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inilah</a:t>
            </a:r>
            <a:r>
              <a:rPr lang="en-US" sz="2400" dirty="0"/>
              <a:t> yang </a:t>
            </a:r>
            <a:r>
              <a:rPr lang="en-US" sz="2400" dirty="0" err="1"/>
              <a:t>dijadikan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kekuatan</a:t>
            </a:r>
            <a:r>
              <a:rPr lang="en-US" sz="2400" dirty="0"/>
              <a:t>  </a:t>
            </a:r>
            <a:r>
              <a:rPr lang="en-US" sz="2400" dirty="0" err="1"/>
              <a:t>algoritma</a:t>
            </a:r>
            <a:r>
              <a:rPr lang="en-US" sz="2400" dirty="0"/>
              <a:t> </a:t>
            </a:r>
            <a:r>
              <a:rPr lang="en-US" sz="2400" i="1" dirty="0"/>
              <a:t>knapsack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4005"/>
            <a:ext cx="10515600" cy="1325563"/>
          </a:xfrm>
        </p:spPr>
        <p:txBody>
          <a:bodyPr>
            <a:normAutofit/>
          </a:bodyPr>
          <a:lstStyle/>
          <a:p>
            <a:r>
              <a:rPr lang="en-US" b="1" i="1" dirty="0" err="1">
                <a:latin typeface="+mn-lt"/>
              </a:rPr>
              <a:t>Superincreasing</a:t>
            </a:r>
            <a:r>
              <a:rPr lang="en-US" b="1" i="1" dirty="0">
                <a:latin typeface="+mn-lt"/>
              </a:rPr>
              <a:t> Knapsack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320" y="1463675"/>
            <a:ext cx="10434320" cy="5029200"/>
          </a:xfrm>
        </p:spPr>
        <p:txBody>
          <a:bodyPr>
            <a:noAutofit/>
          </a:bodyPr>
          <a:lstStyle/>
          <a:p>
            <a:pPr lvl="0"/>
            <a:r>
              <a:rPr lang="en-US" sz="2200" i="1" dirty="0" err="1"/>
              <a:t>Superincreasing</a:t>
            </a:r>
            <a:r>
              <a:rPr lang="en-US" sz="2200" i="1" dirty="0"/>
              <a:t> knapsack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persoalan</a:t>
            </a:r>
            <a:r>
              <a:rPr lang="en-US" sz="2200" dirty="0"/>
              <a:t> </a:t>
            </a:r>
            <a:r>
              <a:rPr lang="en-US" sz="2200" i="1" dirty="0"/>
              <a:t>knapsack</a:t>
            </a:r>
            <a:r>
              <a:rPr lang="en-US" sz="2200" dirty="0"/>
              <a:t> yang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dipecahkan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orde</a:t>
            </a:r>
            <a:r>
              <a:rPr lang="en-US" sz="2200" dirty="0"/>
              <a:t> </a:t>
            </a:r>
            <a:r>
              <a:rPr lang="en-US" sz="2200" i="1" dirty="0"/>
              <a:t>O</a:t>
            </a:r>
            <a:r>
              <a:rPr lang="en-US" sz="2200" dirty="0"/>
              <a:t>(</a:t>
            </a:r>
            <a:r>
              <a:rPr lang="en-US" sz="2200" i="1" dirty="0"/>
              <a:t>n</a:t>
            </a:r>
            <a:r>
              <a:rPr lang="en-US" sz="2200" dirty="0"/>
              <a:t>) (</a:t>
            </a:r>
            <a:r>
              <a:rPr lang="en-US" sz="2200" dirty="0" err="1"/>
              <a:t>jadi</a:t>
            </a:r>
            <a:r>
              <a:rPr lang="en-US" sz="2200" dirty="0"/>
              <a:t>, </a:t>
            </a:r>
            <a:r>
              <a:rPr lang="en-US" sz="2200" dirty="0" err="1"/>
              <a:t>polinomial</a:t>
            </a:r>
            <a:r>
              <a:rPr lang="en-US" sz="2200" dirty="0"/>
              <a:t>). </a:t>
            </a:r>
          </a:p>
          <a:p>
            <a:pPr lvl="0"/>
            <a:r>
              <a:rPr lang="en-US" sz="2200" dirty="0" err="1"/>
              <a:t>Ini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persoalan</a:t>
            </a:r>
            <a:r>
              <a:rPr lang="en-US" sz="2200" dirty="0"/>
              <a:t> </a:t>
            </a:r>
            <a:r>
              <a:rPr lang="en-US" sz="2200" i="1" dirty="0"/>
              <a:t>knapsack</a:t>
            </a:r>
            <a:r>
              <a:rPr lang="en-US" sz="2200" dirty="0"/>
              <a:t> yang </a:t>
            </a:r>
            <a:r>
              <a:rPr lang="en-US" sz="2200" dirty="0" err="1"/>
              <a:t>mudah</a:t>
            </a:r>
            <a:r>
              <a:rPr lang="en-US" sz="2200" dirty="0"/>
              <a:t> </a:t>
            </a:r>
            <a:r>
              <a:rPr lang="en-US" sz="2200" dirty="0" err="1"/>
              <a:t>sehingga</a:t>
            </a:r>
            <a:r>
              <a:rPr lang="en-US" sz="2200" dirty="0"/>
              <a:t> </a:t>
            </a:r>
            <a:r>
              <a:rPr lang="en-US" sz="2200" dirty="0" err="1"/>
              <a:t>tidak</a:t>
            </a:r>
            <a:r>
              <a:rPr lang="en-US" sz="2200" dirty="0"/>
              <a:t> </a:t>
            </a:r>
            <a:r>
              <a:rPr lang="en-US" sz="2200" dirty="0" err="1"/>
              <a:t>disukai</a:t>
            </a:r>
            <a:r>
              <a:rPr lang="en-US" sz="2200" dirty="0"/>
              <a:t> </a:t>
            </a:r>
            <a:r>
              <a:rPr lang="en-US" sz="2200" dirty="0" err="1"/>
              <a:t>untuk</a:t>
            </a:r>
            <a:r>
              <a:rPr lang="en-US" sz="2200" dirty="0"/>
              <a:t> </a:t>
            </a:r>
            <a:r>
              <a:rPr lang="en-US" sz="2200" dirty="0" err="1"/>
              <a:t>dijadikan</a:t>
            </a:r>
            <a:r>
              <a:rPr lang="en-US" sz="2200" dirty="0"/>
              <a:t> </a:t>
            </a:r>
            <a:r>
              <a:rPr lang="en-US" sz="2200" dirty="0" err="1"/>
              <a:t>sebagai</a:t>
            </a:r>
            <a:r>
              <a:rPr lang="en-US" sz="2200" dirty="0"/>
              <a:t> </a:t>
            </a:r>
            <a:r>
              <a:rPr lang="en-US" sz="2200" dirty="0" err="1"/>
              <a:t>algoritma</a:t>
            </a:r>
            <a:r>
              <a:rPr lang="en-US" sz="2200" dirty="0"/>
              <a:t> </a:t>
            </a:r>
            <a:r>
              <a:rPr lang="en-US" sz="2200" dirty="0" err="1"/>
              <a:t>kriptografi</a:t>
            </a:r>
            <a:r>
              <a:rPr lang="en-US" sz="2200" dirty="0"/>
              <a:t> yang </a:t>
            </a:r>
            <a:r>
              <a:rPr lang="en-US" sz="2200" dirty="0" err="1"/>
              <a:t>kuat</a:t>
            </a:r>
            <a:r>
              <a:rPr lang="en-US" sz="2200" dirty="0"/>
              <a:t>.</a:t>
            </a:r>
          </a:p>
          <a:p>
            <a:pPr>
              <a:buNone/>
            </a:pPr>
            <a:r>
              <a:rPr lang="en-US" sz="2200" dirty="0"/>
              <a:t> </a:t>
            </a:r>
          </a:p>
          <a:p>
            <a:pPr lvl="0"/>
            <a:r>
              <a:rPr lang="en-US" sz="2200" dirty="0" err="1"/>
              <a:t>Jika</a:t>
            </a:r>
            <a:r>
              <a:rPr lang="en-US" sz="2200" dirty="0"/>
              <a:t> </a:t>
            </a:r>
            <a:r>
              <a:rPr lang="en-US" sz="2200" dirty="0" err="1"/>
              <a:t>senarai</a:t>
            </a:r>
            <a:r>
              <a:rPr lang="en-US" sz="2200" dirty="0"/>
              <a:t> </a:t>
            </a:r>
            <a:r>
              <a:rPr lang="en-US" sz="2200" dirty="0" err="1"/>
              <a:t>bobot</a:t>
            </a:r>
            <a:r>
              <a:rPr lang="en-US" sz="2200" dirty="0"/>
              <a:t> </a:t>
            </a:r>
            <a:r>
              <a:rPr lang="en-US" sz="2200" dirty="0" err="1"/>
              <a:t>disebut</a:t>
            </a:r>
            <a:r>
              <a:rPr lang="en-US" sz="2200" dirty="0"/>
              <a:t> </a:t>
            </a:r>
            <a:r>
              <a:rPr lang="en-US" sz="2200" dirty="0" err="1"/>
              <a:t>barisan</a:t>
            </a:r>
            <a:r>
              <a:rPr lang="en-US" sz="2200" dirty="0"/>
              <a:t> </a:t>
            </a:r>
            <a:r>
              <a:rPr lang="en-US" sz="2200" i="1" dirty="0" err="1"/>
              <a:t>superincreasing</a:t>
            </a:r>
            <a:r>
              <a:rPr lang="en-US" sz="2200" dirty="0"/>
              <a:t>, </a:t>
            </a:r>
            <a:r>
              <a:rPr lang="en-US" sz="2200" dirty="0" err="1"/>
              <a:t>maka</a:t>
            </a:r>
            <a:r>
              <a:rPr lang="en-US" sz="2200" dirty="0"/>
              <a:t> </a:t>
            </a:r>
            <a:r>
              <a:rPr lang="en-US" sz="2200" dirty="0" err="1"/>
              <a:t>kita</a:t>
            </a:r>
            <a:r>
              <a:rPr lang="en-US" sz="2200" dirty="0"/>
              <a:t> </a:t>
            </a:r>
            <a:r>
              <a:rPr lang="en-US" sz="2200" dirty="0" err="1"/>
              <a:t>dapat</a:t>
            </a:r>
            <a:r>
              <a:rPr lang="en-US" sz="2200" dirty="0"/>
              <a:t> </a:t>
            </a:r>
            <a:r>
              <a:rPr lang="en-US" sz="2200" dirty="0" err="1"/>
              <a:t>membentuk</a:t>
            </a:r>
            <a:r>
              <a:rPr lang="en-US" sz="2200" dirty="0"/>
              <a:t> </a:t>
            </a:r>
            <a:r>
              <a:rPr lang="en-US" sz="2200" i="1" dirty="0" err="1"/>
              <a:t>superincreasing</a:t>
            </a:r>
            <a:r>
              <a:rPr lang="en-US" sz="2200" i="1" dirty="0"/>
              <a:t> knapsack</a:t>
            </a:r>
            <a:r>
              <a:rPr lang="en-US" sz="2200" dirty="0"/>
              <a:t>. </a:t>
            </a:r>
          </a:p>
          <a:p>
            <a:pPr lvl="0"/>
            <a:endParaRPr lang="en-US" sz="2200" dirty="0"/>
          </a:p>
          <a:p>
            <a:pPr lvl="0"/>
            <a:r>
              <a:rPr lang="en-US" sz="2200" dirty="0" err="1"/>
              <a:t>Barisan</a:t>
            </a:r>
            <a:r>
              <a:rPr lang="en-US" sz="2200" dirty="0"/>
              <a:t> </a:t>
            </a:r>
            <a:r>
              <a:rPr lang="en-US" sz="2200" i="1" dirty="0" err="1"/>
              <a:t>superincreasing</a:t>
            </a:r>
            <a:r>
              <a:rPr lang="en-US" sz="2200" dirty="0"/>
              <a:t> </a:t>
            </a:r>
            <a:r>
              <a:rPr lang="en-US" sz="2200" dirty="0" err="1"/>
              <a:t>adalah</a:t>
            </a:r>
            <a:r>
              <a:rPr lang="en-US" sz="2200" dirty="0"/>
              <a:t> </a:t>
            </a:r>
            <a:r>
              <a:rPr lang="en-US" sz="2200" dirty="0" err="1"/>
              <a:t>suatu</a:t>
            </a:r>
            <a:r>
              <a:rPr lang="en-US" sz="2200" dirty="0"/>
              <a:t> </a:t>
            </a:r>
            <a:r>
              <a:rPr lang="en-US" sz="2200" dirty="0" err="1"/>
              <a:t>barisan</a:t>
            </a:r>
            <a:r>
              <a:rPr lang="en-US" sz="2200" dirty="0"/>
              <a:t> </a:t>
            </a:r>
            <a:r>
              <a:rPr lang="en-US" sz="2200" dirty="0" err="1"/>
              <a:t>di</a:t>
            </a:r>
            <a:r>
              <a:rPr lang="en-US" sz="2200" dirty="0"/>
              <a:t> </a:t>
            </a:r>
            <a:r>
              <a:rPr lang="en-US" sz="2200" dirty="0" err="1"/>
              <a:t>mana</a:t>
            </a:r>
            <a:r>
              <a:rPr lang="en-US" sz="2200" dirty="0"/>
              <a:t> </a:t>
            </a:r>
            <a:r>
              <a:rPr lang="en-US" sz="2200" dirty="0" err="1"/>
              <a:t>setiap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  </a:t>
            </a:r>
            <a:r>
              <a:rPr lang="en-US" sz="2200" dirty="0" err="1"/>
              <a:t>di</a:t>
            </a:r>
            <a:r>
              <a:rPr lang="en-US" sz="2200" dirty="0"/>
              <a:t> </a:t>
            </a:r>
            <a:r>
              <a:rPr lang="en-US" sz="2200" dirty="0" err="1"/>
              <a:t>dalam</a:t>
            </a:r>
            <a:r>
              <a:rPr lang="en-US" sz="2200" dirty="0"/>
              <a:t> </a:t>
            </a:r>
            <a:r>
              <a:rPr lang="en-US" sz="2200" dirty="0" err="1"/>
              <a:t>barisan</a:t>
            </a:r>
            <a:r>
              <a:rPr lang="en-US" sz="2200" dirty="0"/>
              <a:t> </a:t>
            </a:r>
            <a:r>
              <a:rPr lang="en-US" sz="2200" dirty="0" err="1"/>
              <a:t>lebih</a:t>
            </a:r>
            <a:r>
              <a:rPr lang="en-US" sz="2200" dirty="0"/>
              <a:t> </a:t>
            </a:r>
            <a:r>
              <a:rPr lang="en-US" sz="2200" dirty="0" err="1"/>
              <a:t>besar</a:t>
            </a:r>
            <a:r>
              <a:rPr lang="en-US" sz="2200" dirty="0"/>
              <a:t> </a:t>
            </a:r>
            <a:r>
              <a:rPr lang="en-US" sz="2200" dirty="0" err="1"/>
              <a:t>daripada</a:t>
            </a:r>
            <a:r>
              <a:rPr lang="en-US" sz="2200" dirty="0"/>
              <a:t> </a:t>
            </a:r>
            <a:r>
              <a:rPr lang="en-US" sz="2200" dirty="0" err="1"/>
              <a:t>jumlah</a:t>
            </a:r>
            <a:r>
              <a:rPr lang="en-US" sz="2200" dirty="0"/>
              <a:t> </a:t>
            </a:r>
            <a:r>
              <a:rPr lang="en-US" sz="2200" dirty="0" err="1"/>
              <a:t>semua</a:t>
            </a:r>
            <a:r>
              <a:rPr lang="en-US" sz="2200" dirty="0"/>
              <a:t> </a:t>
            </a:r>
            <a:r>
              <a:rPr lang="en-US" sz="2200" dirty="0" err="1"/>
              <a:t>nilai</a:t>
            </a:r>
            <a:r>
              <a:rPr lang="en-US" sz="2200" dirty="0"/>
              <a:t>  </a:t>
            </a:r>
            <a:r>
              <a:rPr lang="en-US" sz="2200" dirty="0" err="1"/>
              <a:t>sebelumnya</a:t>
            </a:r>
            <a:r>
              <a:rPr lang="en-US" sz="2200" dirty="0"/>
              <a:t>. </a:t>
            </a:r>
          </a:p>
          <a:p>
            <a:pPr lvl="0"/>
            <a:r>
              <a:rPr lang="en-US" sz="2200" dirty="0" err="1"/>
              <a:t>Contoh</a:t>
            </a:r>
            <a:r>
              <a:rPr lang="en-US" sz="2200" dirty="0"/>
              <a:t>:   {1, 3, 6, 13, 27, 52}  </a:t>
            </a:r>
            <a:r>
              <a:rPr lang="en-US" sz="2200" dirty="0">
                <a:sym typeface="Wingdings" pitchFamily="2" charset="2"/>
              </a:rPr>
              <a:t> </a:t>
            </a:r>
            <a:r>
              <a:rPr lang="en-US" sz="2200" dirty="0" err="1"/>
              <a:t>barisan</a:t>
            </a:r>
            <a:r>
              <a:rPr lang="en-US" sz="2200" dirty="0"/>
              <a:t> </a:t>
            </a:r>
            <a:r>
              <a:rPr lang="en-US" sz="2200" i="1" dirty="0" err="1"/>
              <a:t>superincreasing</a:t>
            </a:r>
            <a:r>
              <a:rPr lang="en-US" sz="2200" i="1" dirty="0"/>
              <a:t>, </a:t>
            </a:r>
          </a:p>
          <a:p>
            <a:pPr lvl="2">
              <a:buNone/>
            </a:pPr>
            <a:r>
              <a:rPr lang="en-US" sz="2200" dirty="0"/>
              <a:t>	   {1, 3, 4, 9, 15, 25}     </a:t>
            </a:r>
            <a:r>
              <a:rPr lang="en-US" sz="2200" dirty="0">
                <a:sym typeface="Wingdings" pitchFamily="2" charset="2"/>
              </a:rPr>
              <a:t>  </a:t>
            </a:r>
            <a:r>
              <a:rPr lang="en-US" sz="2200" dirty="0" err="1"/>
              <a:t>bukan</a:t>
            </a:r>
            <a:r>
              <a:rPr lang="en-US" sz="2200" dirty="0"/>
              <a:t> </a:t>
            </a:r>
            <a:r>
              <a:rPr lang="en-US" sz="2200" dirty="0" err="1"/>
              <a:t>barisan</a:t>
            </a:r>
            <a:r>
              <a:rPr lang="en-US" sz="2200" dirty="0"/>
              <a:t> </a:t>
            </a:r>
            <a:r>
              <a:rPr lang="en-US" sz="2200" i="1" dirty="0" err="1"/>
              <a:t>superincreasing</a:t>
            </a:r>
            <a:endParaRPr lang="en-US" sz="2200" dirty="0"/>
          </a:p>
          <a:p>
            <a:pPr>
              <a:buNone/>
            </a:pPr>
            <a:r>
              <a:rPr lang="en-US" sz="2200" dirty="0"/>
              <a:t> </a:t>
            </a:r>
          </a:p>
          <a:p>
            <a:endParaRPr lang="en-US" sz="2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080" y="533401"/>
            <a:ext cx="10459720" cy="5822949"/>
          </a:xfrm>
        </p:spPr>
        <p:txBody>
          <a:bodyPr>
            <a:normAutofit/>
          </a:bodyPr>
          <a:lstStyle/>
          <a:p>
            <a:pPr lvl="0"/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i="1" dirty="0" err="1"/>
              <a:t>superincreasing</a:t>
            </a:r>
            <a:r>
              <a:rPr lang="en-US" i="1" dirty="0"/>
              <a:t> knapsack</a:t>
            </a:r>
            <a:r>
              <a:rPr lang="en-US" dirty="0"/>
              <a:t> (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i="1" dirty="0"/>
              <a:t>b</a:t>
            </a:r>
            <a:r>
              <a:rPr lang="en-US" baseline="-25000" dirty="0"/>
              <a:t>1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i="1" dirty="0" err="1"/>
              <a:t>b</a:t>
            </a:r>
            <a:r>
              <a:rPr lang="en-US" i="1" baseline="-25000" dirty="0" err="1"/>
              <a:t>n</a:t>
            </a:r>
            <a:r>
              <a:rPr lang="en-US" dirty="0"/>
              <a:t>)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dicari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(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mendekripsikan</a:t>
            </a:r>
            <a:r>
              <a:rPr lang="en-US" dirty="0"/>
              <a:t> </a:t>
            </a:r>
            <a:r>
              <a:rPr lang="en-US" dirty="0" err="1"/>
              <a:t>cipherteks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plainteks</a:t>
            </a:r>
            <a:r>
              <a:rPr lang="en-US" dirty="0"/>
              <a:t> </a:t>
            </a:r>
            <a:r>
              <a:rPr lang="en-US" dirty="0" err="1"/>
              <a:t>semula</a:t>
            </a:r>
            <a:r>
              <a:rPr lang="en-US" dirty="0"/>
              <a:t>): </a:t>
            </a:r>
            <a:endParaRPr lang="en-US" sz="2400" dirty="0"/>
          </a:p>
          <a:p>
            <a:pPr marL="971550" lvl="1" indent="-514350">
              <a:spcBef>
                <a:spcPts val="1800"/>
              </a:spcBef>
              <a:buFont typeface="+mj-lt"/>
              <a:buAutoNum type="arabicPeriod"/>
            </a:pPr>
            <a:r>
              <a:rPr lang="en-US" dirty="0" err="1"/>
              <a:t>Jumlahkan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barisan</a:t>
            </a:r>
            <a:r>
              <a:rPr lang="en-US" dirty="0"/>
              <a:t>.</a:t>
            </a:r>
            <a:endParaRPr lang="en-US" sz="2000" dirty="0"/>
          </a:p>
          <a:p>
            <a:pPr marL="971550" lvl="1" indent="-514350">
              <a:spcBef>
                <a:spcPts val="1800"/>
              </a:spcBef>
              <a:buFont typeface="+mj-lt"/>
              <a:buAutoNum type="arabicPeriod"/>
            </a:pPr>
            <a:r>
              <a:rPr lang="en-US" dirty="0" err="1"/>
              <a:t>Bandingkan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total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barisan</a:t>
            </a:r>
            <a:r>
              <a:rPr lang="en-US" dirty="0"/>
              <a:t>.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total,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i="1" dirty="0"/>
              <a:t>knapsack</a:t>
            </a:r>
            <a:r>
              <a:rPr lang="en-US" dirty="0"/>
              <a:t>,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.</a:t>
            </a:r>
            <a:endParaRPr lang="en-US" sz="2000" dirty="0"/>
          </a:p>
          <a:p>
            <a:pPr marL="971550" lvl="1" indent="-514350">
              <a:spcBef>
                <a:spcPts val="1800"/>
              </a:spcBef>
              <a:buFont typeface="+mj-lt"/>
              <a:buAutoNum type="arabicPeriod"/>
            </a:pPr>
            <a:r>
              <a:rPr lang="en-US" dirty="0" err="1"/>
              <a:t>Kurangi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total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dimasukkan</a:t>
            </a:r>
            <a:r>
              <a:rPr lang="en-US" dirty="0"/>
              <a:t>,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bandingkan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total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</a:t>
            </a:r>
            <a:r>
              <a:rPr lang="en-US" dirty="0" err="1"/>
              <a:t>selanjutnya</a:t>
            </a:r>
            <a:r>
              <a:rPr lang="en-US" dirty="0"/>
              <a:t>.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seterusnya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</a:t>
            </a:r>
            <a:r>
              <a:rPr lang="en-US" dirty="0" err="1"/>
              <a:t>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barisan</a:t>
            </a:r>
            <a:r>
              <a:rPr lang="en-US" dirty="0"/>
              <a:t> </a:t>
            </a:r>
            <a:r>
              <a:rPr lang="en-US" dirty="0" err="1"/>
              <a:t>selesai</a:t>
            </a:r>
            <a:r>
              <a:rPr lang="en-US" dirty="0"/>
              <a:t> </a:t>
            </a:r>
            <a:r>
              <a:rPr lang="en-US" dirty="0" err="1"/>
              <a:t>dibandingkan</a:t>
            </a:r>
            <a:r>
              <a:rPr lang="en-US" dirty="0"/>
              <a:t>.</a:t>
            </a:r>
            <a:endParaRPr lang="en-US" sz="2000" dirty="0"/>
          </a:p>
          <a:p>
            <a:pPr marL="971550" lvl="1" indent="-514350">
              <a:spcBef>
                <a:spcPts val="1800"/>
              </a:spcBef>
              <a:buFont typeface="+mj-lt"/>
              <a:buAutoNum type="arabicPeriod"/>
            </a:pP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bobot</a:t>
            </a:r>
            <a:r>
              <a:rPr lang="en-US" dirty="0"/>
              <a:t> total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nol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solusi</a:t>
            </a:r>
            <a:r>
              <a:rPr lang="en-US" dirty="0"/>
              <a:t> </a:t>
            </a:r>
            <a:r>
              <a:rPr lang="en-US" dirty="0" err="1"/>
              <a:t>persoalan</a:t>
            </a:r>
            <a:r>
              <a:rPr lang="en-US" dirty="0"/>
              <a:t> </a:t>
            </a:r>
            <a:r>
              <a:rPr lang="en-US" i="1" dirty="0" err="1"/>
              <a:t>superincreasing</a:t>
            </a:r>
            <a:r>
              <a:rPr lang="en-US" i="1" dirty="0"/>
              <a:t> knapsack</a:t>
            </a:r>
            <a:r>
              <a:rPr lang="en-US" dirty="0"/>
              <a:t> 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nol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solusinya</a:t>
            </a:r>
            <a:r>
              <a:rPr lang="en-US" dirty="0"/>
              <a:t>. </a:t>
            </a:r>
            <a:endParaRPr lang="en-US" sz="2000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760" y="685801"/>
            <a:ext cx="10647680" cy="5440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 err="1"/>
              <a:t>Contoh</a:t>
            </a:r>
            <a:r>
              <a:rPr lang="en-US" sz="2600" b="1" dirty="0"/>
              <a:t> 2</a:t>
            </a:r>
            <a:r>
              <a:rPr lang="en-US" sz="2600" dirty="0"/>
              <a:t>: </a:t>
            </a:r>
            <a:r>
              <a:rPr lang="en-US" sz="2600" dirty="0" err="1"/>
              <a:t>Misalkan</a:t>
            </a:r>
            <a:r>
              <a:rPr lang="en-US" sz="2600" dirty="0"/>
              <a:t> </a:t>
            </a:r>
            <a:r>
              <a:rPr lang="en-US" sz="2600" dirty="0" err="1"/>
              <a:t>bobot-bobot</a:t>
            </a:r>
            <a:r>
              <a:rPr lang="en-US" sz="2600" dirty="0"/>
              <a:t> yang </a:t>
            </a:r>
            <a:r>
              <a:rPr lang="en-US" sz="2600" dirty="0" err="1"/>
              <a:t>membentuk</a:t>
            </a:r>
            <a:r>
              <a:rPr lang="en-US" sz="2600" dirty="0"/>
              <a:t> </a:t>
            </a:r>
            <a:r>
              <a:rPr lang="en-US" sz="2600" dirty="0" err="1"/>
              <a:t>barisan</a:t>
            </a:r>
            <a:r>
              <a:rPr lang="en-US" sz="2600" dirty="0"/>
              <a:t> </a:t>
            </a:r>
            <a:r>
              <a:rPr lang="en-US" sz="2600" i="1" dirty="0" err="1"/>
              <a:t>superincreasing</a:t>
            </a:r>
            <a:r>
              <a:rPr lang="en-US" sz="2600" dirty="0"/>
              <a:t> </a:t>
            </a:r>
            <a:r>
              <a:rPr lang="en-US" sz="2600" dirty="0" err="1"/>
              <a:t>adalah</a:t>
            </a:r>
            <a:r>
              <a:rPr lang="en-US" sz="2600" dirty="0"/>
              <a:t> {2, 3, 6, 13, 27, 52}, </a:t>
            </a:r>
            <a:r>
              <a:rPr lang="en-US" sz="2600" dirty="0" err="1"/>
              <a:t>dan</a:t>
            </a:r>
            <a:r>
              <a:rPr lang="en-US" sz="2600" dirty="0"/>
              <a:t> </a:t>
            </a:r>
            <a:r>
              <a:rPr lang="en-US" sz="2600" dirty="0" err="1"/>
              <a:t>diketahui</a:t>
            </a:r>
            <a:r>
              <a:rPr lang="en-US" sz="2600" dirty="0"/>
              <a:t> </a:t>
            </a:r>
            <a:r>
              <a:rPr lang="en-US" sz="2600" dirty="0" err="1"/>
              <a:t>bobot</a:t>
            </a:r>
            <a:r>
              <a:rPr lang="en-US" sz="2600" dirty="0"/>
              <a:t> </a:t>
            </a:r>
            <a:r>
              <a:rPr lang="en-US" sz="2600" i="1" dirty="0"/>
              <a:t>knapsack</a:t>
            </a:r>
            <a:r>
              <a:rPr lang="en-US" sz="2600" dirty="0"/>
              <a:t> (</a:t>
            </a:r>
            <a:r>
              <a:rPr lang="en-US" sz="2600" i="1" dirty="0"/>
              <a:t>M</a:t>
            </a:r>
            <a:r>
              <a:rPr lang="en-US" sz="2600" dirty="0"/>
              <a:t>) = 70. Kita </a:t>
            </a:r>
            <a:r>
              <a:rPr lang="en-US" sz="2600" dirty="0" err="1"/>
              <a:t>akan</a:t>
            </a:r>
            <a:r>
              <a:rPr lang="en-US" sz="2600" dirty="0"/>
              <a:t> </a:t>
            </a:r>
            <a:r>
              <a:rPr lang="en-US" sz="2600" dirty="0" err="1"/>
              <a:t>mencari</a:t>
            </a:r>
            <a:r>
              <a:rPr lang="en-US" sz="2600" dirty="0"/>
              <a:t> </a:t>
            </a:r>
            <a:r>
              <a:rPr lang="en-US" sz="2600" i="1" dirty="0"/>
              <a:t>b</a:t>
            </a:r>
            <a:r>
              <a:rPr lang="en-US" sz="2600" baseline="-25000" dirty="0"/>
              <a:t>1</a:t>
            </a:r>
            <a:r>
              <a:rPr lang="en-US" sz="2600" dirty="0"/>
              <a:t>, </a:t>
            </a:r>
            <a:r>
              <a:rPr lang="en-US" sz="2600" i="1" dirty="0"/>
              <a:t>b</a:t>
            </a:r>
            <a:r>
              <a:rPr lang="en-US" sz="2600" baseline="-25000" dirty="0"/>
              <a:t>2</a:t>
            </a:r>
            <a:r>
              <a:rPr lang="en-US" sz="2600" dirty="0"/>
              <a:t>, …, </a:t>
            </a:r>
            <a:r>
              <a:rPr lang="en-US" sz="2600" i="1" dirty="0"/>
              <a:t>b</a:t>
            </a:r>
            <a:r>
              <a:rPr lang="en-US" sz="2600" baseline="-25000" dirty="0"/>
              <a:t>6</a:t>
            </a:r>
            <a:r>
              <a:rPr lang="en-US" sz="2600" dirty="0"/>
              <a:t> </a:t>
            </a:r>
            <a:r>
              <a:rPr lang="en-US" sz="2600" dirty="0" err="1"/>
              <a:t>sedemikian</a:t>
            </a:r>
            <a:r>
              <a:rPr lang="en-US" sz="2600" dirty="0"/>
              <a:t> </a:t>
            </a:r>
            <a:r>
              <a:rPr lang="en-US" sz="2600" dirty="0" err="1"/>
              <a:t>sehingga</a:t>
            </a:r>
            <a:endParaRPr lang="en-US" sz="2600" dirty="0"/>
          </a:p>
          <a:p>
            <a:pPr>
              <a:buNone/>
            </a:pPr>
            <a:r>
              <a:rPr lang="en-US" sz="2600" dirty="0"/>
              <a:t>		70</a:t>
            </a:r>
            <a:r>
              <a:rPr lang="en-US" sz="2600" i="1" dirty="0"/>
              <a:t>= </a:t>
            </a:r>
            <a:r>
              <a:rPr lang="en-US" sz="2600" dirty="0"/>
              <a:t>2</a:t>
            </a:r>
            <a:r>
              <a:rPr lang="en-US" sz="2600" i="1" dirty="0"/>
              <a:t>b</a:t>
            </a:r>
            <a:r>
              <a:rPr lang="en-US" sz="2600" baseline="-25000" dirty="0"/>
              <a:t>1</a:t>
            </a:r>
            <a:r>
              <a:rPr lang="en-US" sz="2600" i="1" dirty="0"/>
              <a:t> + </a:t>
            </a:r>
            <a:r>
              <a:rPr lang="en-US" sz="2600" dirty="0"/>
              <a:t>3</a:t>
            </a:r>
            <a:r>
              <a:rPr lang="en-US" sz="2600" i="1" dirty="0"/>
              <a:t>b</a:t>
            </a:r>
            <a:r>
              <a:rPr lang="en-US" sz="2600" baseline="-25000" dirty="0"/>
              <a:t>2</a:t>
            </a:r>
            <a:r>
              <a:rPr lang="en-US" sz="2600" dirty="0"/>
              <a:t> </a:t>
            </a:r>
            <a:r>
              <a:rPr lang="en-US" sz="2600" i="1" dirty="0"/>
              <a:t>+ </a:t>
            </a:r>
            <a:r>
              <a:rPr lang="en-US" sz="2600" dirty="0"/>
              <a:t>6</a:t>
            </a:r>
            <a:r>
              <a:rPr lang="en-US" sz="2600" i="1" dirty="0"/>
              <a:t>b</a:t>
            </a:r>
            <a:r>
              <a:rPr lang="en-US" sz="2600" baseline="-25000" dirty="0"/>
              <a:t>3</a:t>
            </a:r>
            <a:r>
              <a:rPr lang="en-US" sz="2600" dirty="0"/>
              <a:t> + 13</a:t>
            </a:r>
            <a:r>
              <a:rPr lang="en-US" sz="2600" i="1" dirty="0"/>
              <a:t>b</a:t>
            </a:r>
            <a:r>
              <a:rPr lang="en-US" sz="2600" baseline="-25000" dirty="0"/>
              <a:t>4</a:t>
            </a:r>
            <a:r>
              <a:rPr lang="en-US" sz="2600" dirty="0"/>
              <a:t> + 27</a:t>
            </a:r>
            <a:r>
              <a:rPr lang="en-US" sz="2600" i="1" dirty="0"/>
              <a:t>b</a:t>
            </a:r>
            <a:r>
              <a:rPr lang="en-US" sz="2600" baseline="-25000" dirty="0"/>
              <a:t>5</a:t>
            </a:r>
            <a:r>
              <a:rPr lang="en-US" sz="2600" dirty="0"/>
              <a:t> + 52</a:t>
            </a:r>
            <a:r>
              <a:rPr lang="en-US" sz="2600" i="1" dirty="0"/>
              <a:t>b</a:t>
            </a:r>
            <a:r>
              <a:rPr lang="en-US" sz="2600" baseline="-25000" dirty="0"/>
              <a:t>6</a:t>
            </a:r>
            <a:endParaRPr lang="en-US" sz="2600" dirty="0"/>
          </a:p>
          <a:p>
            <a:pPr>
              <a:buNone/>
            </a:pPr>
            <a:r>
              <a:rPr lang="en-US" sz="2600" dirty="0"/>
              <a:t> 	</a:t>
            </a:r>
            <a:r>
              <a:rPr lang="en-US" sz="2600" dirty="0" err="1"/>
              <a:t>Caranya</a:t>
            </a:r>
            <a:r>
              <a:rPr lang="en-US" sz="2600" dirty="0"/>
              <a:t> </a:t>
            </a:r>
            <a:r>
              <a:rPr lang="en-US" sz="2600" dirty="0" err="1"/>
              <a:t>sebagai</a:t>
            </a:r>
            <a:r>
              <a:rPr lang="en-US" sz="2600" dirty="0"/>
              <a:t> </a:t>
            </a:r>
            <a:r>
              <a:rPr lang="en-US" sz="2600" dirty="0" err="1"/>
              <a:t>berikut</a:t>
            </a:r>
            <a:r>
              <a:rPr lang="en-US" sz="2600" dirty="0"/>
              <a:t>:</a:t>
            </a:r>
          </a:p>
          <a:p>
            <a:pPr marL="1204912" lvl="2" indent="-514350">
              <a:spcBef>
                <a:spcPts val="1800"/>
              </a:spcBef>
              <a:buFont typeface="+mj-lt"/>
              <a:buAutoNum type="arabicParenR"/>
            </a:pPr>
            <a:r>
              <a:rPr lang="en-US" sz="2600" dirty="0" err="1"/>
              <a:t>Bandingkan</a:t>
            </a:r>
            <a:r>
              <a:rPr lang="en-US" sz="2600" dirty="0"/>
              <a:t> 70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bobot</a:t>
            </a:r>
            <a:r>
              <a:rPr lang="en-US" sz="2600" dirty="0"/>
              <a:t> </a:t>
            </a:r>
            <a:r>
              <a:rPr lang="en-US" sz="2600" dirty="0" err="1"/>
              <a:t>terbesar</a:t>
            </a:r>
            <a:r>
              <a:rPr lang="en-US" sz="2600" dirty="0"/>
              <a:t>, </a:t>
            </a:r>
            <a:r>
              <a:rPr lang="en-US" sz="2600" dirty="0" err="1"/>
              <a:t>yaitu</a:t>
            </a:r>
            <a:r>
              <a:rPr lang="en-US" sz="2600" dirty="0"/>
              <a:t> 52. Karena 52 </a:t>
            </a:r>
            <a:r>
              <a:rPr lang="en-US" sz="2600" dirty="0">
                <a:sym typeface="Symbol"/>
              </a:rPr>
              <a:t></a:t>
            </a:r>
            <a:r>
              <a:rPr lang="en-US" sz="2600" dirty="0"/>
              <a:t> 70, </a:t>
            </a:r>
            <a:r>
              <a:rPr lang="en-US" sz="2600" dirty="0" err="1"/>
              <a:t>maka</a:t>
            </a:r>
            <a:r>
              <a:rPr lang="en-US" sz="2600" dirty="0"/>
              <a:t> 52 </a:t>
            </a:r>
            <a:r>
              <a:rPr lang="en-US" sz="2600" dirty="0" err="1"/>
              <a:t>dimasukkan</a:t>
            </a:r>
            <a:r>
              <a:rPr lang="en-US" sz="2600" dirty="0"/>
              <a:t> </a:t>
            </a:r>
            <a:r>
              <a:rPr lang="en-US" sz="2600" dirty="0" err="1"/>
              <a:t>ke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i="1" dirty="0"/>
              <a:t>knapsack</a:t>
            </a:r>
            <a:r>
              <a:rPr lang="en-US" sz="2600" dirty="0"/>
              <a:t>.  </a:t>
            </a:r>
            <a:r>
              <a:rPr lang="en-US" sz="2600" dirty="0">
                <a:sym typeface="Symbol" panose="05050102010706020507" pitchFamily="18" charset="2"/>
              </a:rPr>
              <a:t> </a:t>
            </a:r>
            <a:r>
              <a:rPr lang="en-US" sz="2600" i="1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US" sz="2600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6</a:t>
            </a:r>
            <a:r>
              <a:rPr lang="en-US" sz="2600" dirty="0">
                <a:solidFill>
                  <a:srgbClr val="FF0000"/>
                </a:solidFill>
                <a:sym typeface="Symbol" panose="05050102010706020507" pitchFamily="18" charset="2"/>
              </a:rPr>
              <a:t> = 1</a:t>
            </a:r>
            <a:endParaRPr lang="en-US" sz="2600" dirty="0">
              <a:solidFill>
                <a:srgbClr val="FF0000"/>
              </a:solidFill>
            </a:endParaRPr>
          </a:p>
          <a:p>
            <a:pPr marL="1204912" lvl="2" indent="-514350">
              <a:spcBef>
                <a:spcPts val="1800"/>
              </a:spcBef>
              <a:buFont typeface="+mj-lt"/>
              <a:buAutoNum type="arabicParenR"/>
            </a:pPr>
            <a:r>
              <a:rPr lang="en-US" sz="2600" dirty="0" err="1"/>
              <a:t>Bobot</a:t>
            </a:r>
            <a:r>
              <a:rPr lang="en-US" sz="2600" dirty="0"/>
              <a:t> total </a:t>
            </a:r>
            <a:r>
              <a:rPr lang="en-US" sz="2600" dirty="0" err="1"/>
              <a:t>sekarang</a:t>
            </a:r>
            <a:r>
              <a:rPr lang="en-US" sz="2600" dirty="0"/>
              <a:t> </a:t>
            </a:r>
            <a:r>
              <a:rPr lang="en-US" sz="2600" dirty="0" err="1"/>
              <a:t>menjadi</a:t>
            </a:r>
            <a:r>
              <a:rPr lang="en-US" sz="2600" dirty="0"/>
              <a:t> 70 – 52 = 18. </a:t>
            </a:r>
            <a:r>
              <a:rPr lang="en-US" sz="2600" dirty="0" err="1"/>
              <a:t>Bandingkan</a:t>
            </a:r>
            <a:r>
              <a:rPr lang="en-US" sz="2600" dirty="0"/>
              <a:t> 18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bobot</a:t>
            </a:r>
            <a:r>
              <a:rPr lang="en-US" sz="2600" dirty="0"/>
              <a:t> </a:t>
            </a:r>
            <a:r>
              <a:rPr lang="en-US" sz="2600" dirty="0" err="1"/>
              <a:t>terbesar</a:t>
            </a:r>
            <a:r>
              <a:rPr lang="en-US" sz="2600" dirty="0"/>
              <a:t> </a:t>
            </a:r>
            <a:r>
              <a:rPr lang="en-US" sz="2600" dirty="0" err="1"/>
              <a:t>kedua</a:t>
            </a:r>
            <a:r>
              <a:rPr lang="en-US" sz="2600" dirty="0"/>
              <a:t>, </a:t>
            </a:r>
            <a:r>
              <a:rPr lang="en-US" sz="2600" dirty="0" err="1"/>
              <a:t>yaitu</a:t>
            </a:r>
            <a:r>
              <a:rPr lang="en-US" sz="2600" dirty="0"/>
              <a:t> 27. Karena 27 &gt; 18, </a:t>
            </a:r>
            <a:r>
              <a:rPr lang="en-US" sz="2600" dirty="0" err="1"/>
              <a:t>maka</a:t>
            </a:r>
            <a:r>
              <a:rPr lang="en-US" sz="2600" dirty="0"/>
              <a:t> 27 </a:t>
            </a:r>
            <a:r>
              <a:rPr lang="en-US" sz="2600" dirty="0" err="1"/>
              <a:t>tidak</a:t>
            </a:r>
            <a:r>
              <a:rPr lang="en-US" sz="2600" dirty="0"/>
              <a:t> </a:t>
            </a:r>
            <a:r>
              <a:rPr lang="en-US" sz="2600" dirty="0" err="1"/>
              <a:t>dimasukkan</a:t>
            </a:r>
            <a:r>
              <a:rPr lang="en-US" sz="2600" dirty="0"/>
              <a:t> </a:t>
            </a:r>
            <a:r>
              <a:rPr lang="en-US" sz="2600" dirty="0" err="1"/>
              <a:t>ke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i="1" dirty="0"/>
              <a:t>knapsack</a:t>
            </a:r>
            <a:r>
              <a:rPr lang="en-US" sz="2600" dirty="0"/>
              <a:t>. </a:t>
            </a:r>
            <a:r>
              <a:rPr lang="en-US" sz="2600" dirty="0">
                <a:sym typeface="Symbol" panose="05050102010706020507" pitchFamily="18" charset="2"/>
              </a:rPr>
              <a:t> </a:t>
            </a:r>
            <a:r>
              <a:rPr lang="en-US" sz="2600" i="1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US" sz="2600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5</a:t>
            </a:r>
            <a:r>
              <a:rPr lang="en-US" sz="2600" dirty="0">
                <a:solidFill>
                  <a:srgbClr val="FF0000"/>
                </a:solidFill>
                <a:sym typeface="Symbol" panose="05050102010706020507" pitchFamily="18" charset="2"/>
              </a:rPr>
              <a:t> = 0</a:t>
            </a:r>
            <a:endParaRPr lang="en-US" sz="2600" dirty="0"/>
          </a:p>
          <a:p>
            <a:pPr marL="1204912" lvl="2" indent="-514350">
              <a:spcBef>
                <a:spcPts val="1800"/>
              </a:spcBef>
              <a:buFont typeface="+mj-lt"/>
              <a:buAutoNum type="arabicParenR"/>
            </a:pPr>
            <a:r>
              <a:rPr lang="en-US" sz="2600" dirty="0" err="1"/>
              <a:t>Bandingkan</a:t>
            </a:r>
            <a:r>
              <a:rPr lang="en-US" sz="2600" dirty="0"/>
              <a:t> 18 </a:t>
            </a:r>
            <a:r>
              <a:rPr lang="en-US" sz="2600" dirty="0" err="1"/>
              <a:t>dengan</a:t>
            </a:r>
            <a:r>
              <a:rPr lang="en-US" sz="2600" dirty="0"/>
              <a:t> </a:t>
            </a:r>
            <a:r>
              <a:rPr lang="en-US" sz="2600" dirty="0" err="1"/>
              <a:t>bobot</a:t>
            </a:r>
            <a:r>
              <a:rPr lang="en-US" sz="2600" dirty="0"/>
              <a:t> </a:t>
            </a:r>
            <a:r>
              <a:rPr lang="en-US" sz="2600" dirty="0" err="1"/>
              <a:t>terbesar</a:t>
            </a:r>
            <a:r>
              <a:rPr lang="en-US" sz="2600" dirty="0"/>
              <a:t> </a:t>
            </a:r>
            <a:r>
              <a:rPr lang="en-US" sz="2600" dirty="0" err="1"/>
              <a:t>berikutnya</a:t>
            </a:r>
            <a:r>
              <a:rPr lang="en-US" sz="2600" dirty="0"/>
              <a:t>, </a:t>
            </a:r>
            <a:r>
              <a:rPr lang="en-US" sz="2600" dirty="0" err="1"/>
              <a:t>yaitu</a:t>
            </a:r>
            <a:r>
              <a:rPr lang="en-US" sz="2600" dirty="0"/>
              <a:t> 13. Karena 13 </a:t>
            </a:r>
            <a:r>
              <a:rPr lang="en-US" sz="2600" dirty="0">
                <a:sym typeface="Symbol"/>
              </a:rPr>
              <a:t></a:t>
            </a:r>
            <a:r>
              <a:rPr lang="en-US" sz="2600" dirty="0"/>
              <a:t> 18, </a:t>
            </a:r>
            <a:r>
              <a:rPr lang="en-US" sz="2600" dirty="0" err="1"/>
              <a:t>maka</a:t>
            </a:r>
            <a:r>
              <a:rPr lang="en-US" sz="2600" dirty="0"/>
              <a:t> 13 </a:t>
            </a:r>
            <a:r>
              <a:rPr lang="en-US" sz="2600" dirty="0" err="1"/>
              <a:t>dimasukkan</a:t>
            </a:r>
            <a:r>
              <a:rPr lang="en-US" sz="2600" dirty="0"/>
              <a:t> </a:t>
            </a:r>
            <a:r>
              <a:rPr lang="en-US" sz="2600" dirty="0" err="1"/>
              <a:t>ke</a:t>
            </a:r>
            <a:r>
              <a:rPr lang="en-US" sz="2600" dirty="0"/>
              <a:t> </a:t>
            </a:r>
            <a:r>
              <a:rPr lang="en-US" sz="2600" dirty="0" err="1"/>
              <a:t>dalam</a:t>
            </a:r>
            <a:r>
              <a:rPr lang="en-US" sz="2600" dirty="0"/>
              <a:t> </a:t>
            </a:r>
            <a:r>
              <a:rPr lang="en-US" sz="2600" i="1" dirty="0"/>
              <a:t>knapsack</a:t>
            </a:r>
            <a:r>
              <a:rPr lang="en-US" sz="2600" dirty="0"/>
              <a:t>. </a:t>
            </a:r>
            <a:r>
              <a:rPr lang="en-US" sz="2600" dirty="0">
                <a:sym typeface="Symbol" panose="05050102010706020507" pitchFamily="18" charset="2"/>
              </a:rPr>
              <a:t> </a:t>
            </a:r>
            <a:r>
              <a:rPr lang="en-US" sz="2600" i="1" dirty="0">
                <a:solidFill>
                  <a:srgbClr val="FF0000"/>
                </a:solidFill>
                <a:sym typeface="Symbol" panose="05050102010706020507" pitchFamily="18" charset="2"/>
              </a:rPr>
              <a:t>b</a:t>
            </a:r>
            <a:r>
              <a:rPr lang="en-US" sz="2600" i="1" baseline="-25000" dirty="0">
                <a:solidFill>
                  <a:srgbClr val="FF0000"/>
                </a:solidFill>
                <a:sym typeface="Symbol" panose="05050102010706020507" pitchFamily="18" charset="2"/>
              </a:rPr>
              <a:t>4</a:t>
            </a:r>
            <a:r>
              <a:rPr lang="en-US" sz="2600" dirty="0">
                <a:solidFill>
                  <a:srgbClr val="FF0000"/>
                </a:solidFill>
                <a:sym typeface="Symbol" panose="05050102010706020507" pitchFamily="18" charset="2"/>
              </a:rPr>
              <a:t> = 1</a:t>
            </a:r>
            <a:endParaRPr lang="en-US" sz="2600" dirty="0">
              <a:solidFill>
                <a:srgbClr val="FF0000"/>
              </a:solidFill>
            </a:endParaRPr>
          </a:p>
          <a:p>
            <a:pPr marL="1204912" lvl="2" indent="-514350">
              <a:spcBef>
                <a:spcPts val="1800"/>
              </a:spcBef>
              <a:buFont typeface="+mj-lt"/>
              <a:buAutoNum type="arabicParenR"/>
            </a:pPr>
            <a:endParaRPr lang="en-US" sz="2600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A2261-AE55-4F8D-924E-7FC7ED46BD9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963</TotalTime>
  <Words>2235</Words>
  <Application>Microsoft Office PowerPoint</Application>
  <PresentationFormat>Widescreen</PresentationFormat>
  <Paragraphs>214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 Algoritma Kriptografi Knapsack (Merkle-Hellman cryptosystem)</vt:lpstr>
      <vt:lpstr>Algoritma Kriptografi Knapsack</vt:lpstr>
      <vt:lpstr>PowerPoint Presentation</vt:lpstr>
      <vt:lpstr>PowerPoint Presentation</vt:lpstr>
      <vt:lpstr>PowerPoint Presentation</vt:lpstr>
      <vt:lpstr>PowerPoint Presentation</vt:lpstr>
      <vt:lpstr>Superincreasing Knapsack</vt:lpstr>
      <vt:lpstr>PowerPoint Presentation</vt:lpstr>
      <vt:lpstr>PowerPoint Presentation</vt:lpstr>
      <vt:lpstr>PowerPoint Presentation</vt:lpstr>
      <vt:lpstr>PowerPoint Presentation</vt:lpstr>
      <vt:lpstr>Algoritma Knapsack Kunci-Publik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19</cp:revision>
  <dcterms:created xsi:type="dcterms:W3CDTF">2020-10-24T09:45:30Z</dcterms:created>
  <dcterms:modified xsi:type="dcterms:W3CDTF">2026-03-24T06:37:56Z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2024-03-17T11:02:37Z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198a5704-6c92-4c0c-bdd2-abf43ff655d6</vt:lpwstr>
  </property>
  <property fmtid="{D5CDD505-2E9C-101B-9397-08002B2CF9AE}" pid="8" name="MSIP_Label_38b525e5-f3da-4501-8f1e-526b6769fc56_ContentBits">
    <vt:lpwstr>0</vt:lpwstr>
  </property>
</Properties>
</file>