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sldIdLst>
    <p:sldId id="371" r:id="rId2"/>
    <p:sldId id="343" r:id="rId3"/>
    <p:sldId id="367" r:id="rId4"/>
    <p:sldId id="326" r:id="rId5"/>
    <p:sldId id="364" r:id="rId6"/>
    <p:sldId id="365" r:id="rId7"/>
    <p:sldId id="368" r:id="rId8"/>
    <p:sldId id="324" r:id="rId9"/>
    <p:sldId id="348" r:id="rId10"/>
    <p:sldId id="349" r:id="rId11"/>
    <p:sldId id="579" r:id="rId12"/>
    <p:sldId id="580" r:id="rId13"/>
    <p:sldId id="581" r:id="rId14"/>
    <p:sldId id="582" r:id="rId15"/>
    <p:sldId id="583" r:id="rId16"/>
    <p:sldId id="496" r:id="rId17"/>
    <p:sldId id="353" r:id="rId18"/>
    <p:sldId id="354" r:id="rId19"/>
    <p:sldId id="370" r:id="rId20"/>
    <p:sldId id="355" r:id="rId21"/>
    <p:sldId id="360" r:id="rId22"/>
    <p:sldId id="362" r:id="rId23"/>
    <p:sldId id="361" r:id="rId24"/>
    <p:sldId id="503" r:id="rId25"/>
    <p:sldId id="504" r:id="rId26"/>
    <p:sldId id="505" r:id="rId27"/>
    <p:sldId id="506" r:id="rId28"/>
    <p:sldId id="548" r:id="rId29"/>
    <p:sldId id="559" r:id="rId30"/>
    <p:sldId id="551" r:id="rId31"/>
    <p:sldId id="554" r:id="rId32"/>
    <p:sldId id="555" r:id="rId33"/>
    <p:sldId id="577" r:id="rId34"/>
    <p:sldId id="578" r:id="rId35"/>
    <p:sldId id="556" r:id="rId36"/>
    <p:sldId id="560" r:id="rId37"/>
    <p:sldId id="557" r:id="rId38"/>
    <p:sldId id="575" r:id="rId39"/>
    <p:sldId id="558" r:id="rId40"/>
    <p:sldId id="549" r:id="rId41"/>
    <p:sldId id="550" r:id="rId42"/>
    <p:sldId id="576" r:id="rId43"/>
    <p:sldId id="561" r:id="rId44"/>
    <p:sldId id="562" r:id="rId45"/>
    <p:sldId id="563" r:id="rId46"/>
    <p:sldId id="564" r:id="rId47"/>
    <p:sldId id="565" r:id="rId48"/>
    <p:sldId id="566" r:id="rId49"/>
    <p:sldId id="372" r:id="rId50"/>
    <p:sldId id="373" r:id="rId51"/>
    <p:sldId id="374" r:id="rId52"/>
    <p:sldId id="375" r:id="rId53"/>
    <p:sldId id="376" r:id="rId54"/>
    <p:sldId id="377" r:id="rId5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438479-08D9-48C8-8E63-E0EC4453E81F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D28D3-6389-4995-8FE3-ECAF5C331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538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D5F5D82-2F7F-4EA0-ACE9-AA11C7C201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5C08EE78-D643-44AF-883F-690FB76F1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BDBAF9CF-3C27-4EB7-9CC8-FE75A2FB7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3B3CDA0-D419-4C73-94EE-D93D865A542F}" type="slidenum">
              <a:rPr lang="en-GB" altLang="en-US" sz="1200">
                <a:latin typeface="Arial" panose="020B0604020202020204" pitchFamily="34" charset="0"/>
              </a:rPr>
              <a:pPr/>
              <a:t>1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FC4E3-D605-4F74-80A2-A63D6C4780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A1110F-D1D7-41A5-A462-692BE01C49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B4F28A-0334-4812-BF2C-46E80CB97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3E99-A6B7-4F02-A6CF-3C9771D396E3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A2BDEA-BBA3-493D-B21E-36D146C81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F4E07-EFBB-460E-923C-22304846D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857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7CC50-5D52-4E03-A50C-2D22BD640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6A420C-3103-4906-9D2A-0C81483E0D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37015-A380-4D20-A0F5-12B04A9BA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2C324-7204-470A-A8BA-33A935B608FE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534AC0-10A5-4C73-A6CC-DF0A7193D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0B657-2471-4871-81E1-28A5615A4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749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DAF46-39D0-4F94-A6ED-5811403874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02BD6B-8011-40F9-8879-F253F267A0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FA04D-C0C0-4271-BE48-09285E5E2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49659-3B62-4AA0-93E1-818B6698F4DA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81B06-4D11-4E25-BD3B-48F77FD7A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6AF2C-D3AF-49F6-9355-CB421149A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9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93C1D-BCE3-4A1A-987C-3FBD1C185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70673-0967-4BB5-943E-19E12B284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5AA226-F923-4D78-8154-E853D9F26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9F8F4-E13A-484C-87DC-A4C0AB94734D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D3D0D2-6256-43C6-A4D1-DEBFE9AE5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15A01-DF2F-47EB-B1AA-9A6812C6A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65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DF5DB-36FE-4DC7-8224-18E067306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D377A0-4F08-4141-92D3-D4512ED95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F5CFA-50BC-4B59-92F2-FE2E21A9B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855F9-1431-4BE6-AD93-793D2FFB11DE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175CBC-F6B5-4E84-8AF8-71D72B941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52D8D-96F6-40D1-92F1-E2903D1FE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617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55C6D-0CB0-40BF-B901-463B428B6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B976B-78A0-4638-AFF7-53450486F9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9CAE64-C48B-4969-AB5D-FF349EB086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C4AFC-F778-4FCF-B74A-616F9FFAE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EA1B-490C-4CB6-9B13-DA37C23AA124}" type="datetime1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734D31-ACF5-47FA-A01C-DFCBD7B48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CE6DF0-9A94-441D-9796-640A31EE3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901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FF829-27B8-47F6-884E-4AEBD7757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AAD547-EB33-40FF-85DA-591C4761C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6B7646-41AE-4368-BC16-2E3561DA0E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D32237-D2B0-40F6-A442-ECB631ECCD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1630F2-EBCD-49B8-B323-2A06C56B20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7B710E-7EEA-4CB2-9CC7-3733830E8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BCE73-3E88-4F7C-8713-2632112A5EED}" type="datetime1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B4F915-D6DD-4EE7-91C4-5B0BC5888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BCB1D9-3B69-492D-B681-2F42F53B9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350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34E92-E550-4BB9-803B-0DAA502D2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16BE9B-A449-4602-90D2-5C69DAB25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1726-D19D-430B-9282-EB3EE32C5A1D}" type="datetime1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57CF54-AB90-43DD-AA21-24E51CD0D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CD3EAA-0A6F-43A2-A264-59CF08AF7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72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D76F06-296A-4E08-A892-7763A367F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A246-A29B-4C64-AA66-67A56575ECF4}" type="datetime1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7DF9AD-3269-4DD9-A298-72D1B953D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B38A7F-0C41-49FB-9983-E8723FBAD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385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04DE9-C242-4504-A394-D40E73F55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6CF87-8F56-4E19-8947-1219088D1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BE231A-D508-4B20-9236-BF10C46A2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DE05D9-F223-46ED-9F84-3436A313A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DFC6-B365-41D1-8A55-30D9C7894089}" type="datetime1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D14261-7804-43B3-8031-9CD79CCDE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237FDE-2D26-4E66-BAF2-F34D59A00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578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2DEF3-CBA4-448D-951D-F01B7C34E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E14B55-B0D6-478A-8955-F538383305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B86B06-DBA7-49DD-AD62-1FDD732719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64DC5B-4FDA-43DE-B7D4-86EB37CEE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404D-7E1B-4CF4-B7D1-08A91CFB8BC3}" type="datetime1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2E1B1-3933-4715-861F-AFA81269C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Munir/IF4020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57866A-D0CB-4DB6-9405-A03004A9C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516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E7893E-530E-498B-94A5-2BA6E03C6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90E6D7-058A-4C0B-8908-98875733F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6A1631-DFC9-4E1A-BFE0-6B7C2B4AD3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D184F-BFC8-439A-9012-B89B602D9053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2893B-8486-49F9-BC18-FA8D13AE8B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Munir/IF4020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B2464-9DF0-43BA-8892-21A4FBF2DD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DA54D-25D1-4CEE-805B-A2CA95D530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08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0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i-mgt.com.au/rsa_alg.html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www.lddgo.net/en/encrypt/rsa" TargetMode="Externa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3.png"/><Relationship Id="rId7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Leonard_Adleman" TargetMode="External"/><Relationship Id="rId5" Type="http://schemas.openxmlformats.org/officeDocument/2006/relationships/hyperlink" Target="http://en.wikipedia.org/wiki/Adi_Shamir" TargetMode="External"/><Relationship Id="rId4" Type="http://schemas.openxmlformats.org/officeDocument/2006/relationships/hyperlink" Target="http://en.wikipedia.org/wiki/Ron_Rivest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71">
            <a:extLst>
              <a:ext uri="{FF2B5EF4-FFF2-40B4-BE49-F238E27FC236}">
                <a16:creationId xmlns:a16="http://schemas.microsoft.com/office/drawing/2014/main" id="{64169A1B-0068-4A13-8FC1-F7C6009D1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A52BAF-79FF-490E-8593-4422967CF4F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BC614DA9-0422-48CE-BA22-25DF1A34F1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36382" y="1041855"/>
            <a:ext cx="8694738" cy="13224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20 - </a:t>
            </a:r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Algoritma</a:t>
            </a: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 RSA</a:t>
            </a:r>
            <a:endParaRPr lang="en-GB" altLang="en-US" sz="4000" dirty="0">
              <a:cs typeface="Times New Roman" panose="02020603050405020304" pitchFamily="18" charset="0"/>
            </a:endParaRP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8D58D451-035C-4C27-B883-BBA83C6479F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52600" y="865186"/>
            <a:ext cx="8001000" cy="644525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Bahan </a:t>
            </a:r>
            <a:r>
              <a:rPr lang="en-US" altLang="en-US" dirty="0" err="1">
                <a:solidFill>
                  <a:srgbClr val="000000"/>
                </a:solidFill>
              </a:rPr>
              <a:t>kuliah</a:t>
            </a:r>
            <a:r>
              <a:rPr lang="en-US" altLang="en-US" dirty="0">
                <a:solidFill>
                  <a:srgbClr val="000000"/>
                </a:solidFill>
              </a:rPr>
              <a:t> II4021 Kriptografi</a:t>
            </a: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B0D9637A-9D37-95C5-9586-720B6B5D6117}"/>
              </a:ext>
            </a:extLst>
          </p:cNvPr>
          <p:cNvSpPr txBox="1">
            <a:spLocks/>
          </p:cNvSpPr>
          <p:nvPr/>
        </p:nvSpPr>
        <p:spPr bwMode="auto">
          <a:xfrm>
            <a:off x="1752600" y="4598987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625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sz="4500" kern="0" dirty="0"/>
              <a:t>Oleh: Rinaldi M</a:t>
            </a:r>
          </a:p>
          <a:p>
            <a:pPr algn="ctr">
              <a:defRPr/>
            </a:pPr>
            <a:endParaRPr lang="en-US" sz="4500" kern="0" dirty="0"/>
          </a:p>
          <a:p>
            <a:pPr algn="ctr">
              <a:defRPr/>
            </a:pPr>
            <a:r>
              <a:rPr lang="en-US" kern="0" dirty="0"/>
              <a:t>Program Studi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Institut</a:t>
            </a:r>
            <a:r>
              <a:rPr lang="en-US" kern="0" dirty="0"/>
              <a:t> </a:t>
            </a:r>
            <a:r>
              <a:rPr lang="en-US" kern="0" dirty="0" err="1"/>
              <a:t>Teknologi</a:t>
            </a:r>
            <a:r>
              <a:rPr lang="en-US" kern="0" dirty="0"/>
              <a:t> Bandung</a:t>
            </a:r>
          </a:p>
          <a:p>
            <a:pPr algn="ctr">
              <a:defRPr/>
            </a:pPr>
            <a:r>
              <a:rPr lang="en-US" kern="0"/>
              <a:t>2026</a:t>
            </a:r>
            <a:endParaRPr lang="en-US" kern="0" dirty="0"/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3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2BE9E567-93E9-F5C0-6DC0-F5D9CD23D1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889" y="2873513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Slide Number Placeholder 5">
            <a:extLst>
              <a:ext uri="{FF2B5EF4-FFF2-40B4-BE49-F238E27FC236}">
                <a16:creationId xmlns:a16="http://schemas.microsoft.com/office/drawing/2014/main" id="{DA1316E9-42C0-4FA4-963B-CFAAFCF63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28CCB0E-8F2E-4F1C-80A7-440B8B41A05E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AD82C862-D800-4226-9E12-EB9100324C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Dekripsi</a:t>
            </a:r>
            <a:endParaRPr lang="en-US" altLang="en-US" b="1" dirty="0"/>
          </a:p>
        </p:txBody>
      </p:sp>
      <p:sp>
        <p:nvSpPr>
          <p:cNvPr id="13317" name="Rectangle 3">
            <a:extLst>
              <a:ext uri="{FF2B5EF4-FFF2-40B4-BE49-F238E27FC236}">
                <a16:creationId xmlns:a16="http://schemas.microsoft.com/office/drawing/2014/main" id="{AE28778A-22FD-4A67-AADD-9CA6BEFCEA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  <a:defRPr/>
            </a:pPr>
            <a:r>
              <a:rPr lang="en-US" dirty="0" err="1">
                <a:cs typeface="Times New Roman" pitchFamily="18" charset="0"/>
              </a:rPr>
              <a:t>Misalkan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cipherteks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adalah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1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2</a:t>
            </a:r>
            <a:r>
              <a:rPr lang="en-US" dirty="0">
                <a:cs typeface="Times New Roman" pitchFamily="18" charset="0"/>
              </a:rPr>
              <a:t>, 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baseline="-30000" dirty="0">
                <a:cs typeface="Times New Roman" pitchFamily="18" charset="0"/>
              </a:rPr>
              <a:t>3</a:t>
            </a:r>
            <a:r>
              <a:rPr lang="en-US" dirty="0">
                <a:cs typeface="Times New Roman" pitchFamily="18" charset="0"/>
              </a:rPr>
              <a:t>, …  </a:t>
            </a:r>
          </a:p>
          <a:p>
            <a:pPr marL="0" indent="0" algn="just">
              <a:buNone/>
              <a:defRPr/>
            </a:pPr>
            <a:r>
              <a:rPr lang="en-US" dirty="0">
                <a:cs typeface="Times New Roman" pitchFamily="18" charset="0"/>
              </a:rPr>
              <a:t>     </a:t>
            </a:r>
          </a:p>
          <a:p>
            <a:pPr marL="457200" indent="-457200" algn="just">
              <a:buFont typeface="+mj-lt"/>
              <a:buAutoNum type="arabicPeriod" startAt="2"/>
              <a:defRPr/>
            </a:pPr>
            <a:r>
              <a:rPr lang="en-US" dirty="0" err="1">
                <a:cs typeface="Times New Roman" pitchFamily="18" charset="0"/>
              </a:rPr>
              <a:t>Hitung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kembali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blok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plainteks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m</a:t>
            </a:r>
            <a:r>
              <a:rPr lang="en-US" i="1" baseline="-30000" dirty="0">
                <a:cs typeface="Times New Roman" pitchFamily="18" charset="0"/>
              </a:rPr>
              <a:t>i</a:t>
            </a:r>
            <a:r>
              <a:rPr lang="en-US" i="1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dari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blok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cipherteks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i="1" baseline="-30000" dirty="0">
                <a:cs typeface="Times New Roman" pitchFamily="18" charset="0"/>
              </a:rPr>
              <a:t>i </a:t>
            </a:r>
            <a:r>
              <a:rPr lang="en-US" dirty="0" err="1">
                <a:cs typeface="Times New Roman" pitchFamily="18" charset="0"/>
              </a:rPr>
              <a:t>menggunakan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kunci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privat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d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dengan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persamaan</a:t>
            </a:r>
            <a:r>
              <a:rPr lang="en-US" dirty="0">
                <a:cs typeface="Times New Roman" pitchFamily="18" charset="0"/>
              </a:rPr>
              <a:t> </a:t>
            </a:r>
            <a:endParaRPr lang="en-US" dirty="0">
              <a:latin typeface="Century Gothic" pitchFamily="34" charset="0"/>
              <a:cs typeface="Times New Roman" pitchFamily="18" charset="0"/>
            </a:endParaRPr>
          </a:p>
          <a:p>
            <a:pPr algn="just">
              <a:buNone/>
              <a:defRPr/>
            </a:pPr>
            <a:r>
              <a:rPr lang="en-US" i="1" dirty="0">
                <a:cs typeface="Times New Roman" pitchFamily="18" charset="0"/>
              </a:rPr>
              <a:t>                   </a:t>
            </a:r>
            <a:r>
              <a:rPr lang="en-US" altLang="en-US" i="1" dirty="0">
                <a:cs typeface="Times New Roman" panose="02020603050405020304" pitchFamily="18" charset="0"/>
              </a:rPr>
              <a:t>m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 err="1">
                <a:cs typeface="Times New Roman" panose="02020603050405020304" pitchFamily="18" charset="0"/>
              </a:rPr>
              <a:t>c</a:t>
            </a:r>
            <a:r>
              <a:rPr lang="en-US" altLang="en-US" i="1" baseline="-30000" dirty="0" err="1">
                <a:cs typeface="Times New Roman" panose="02020603050405020304" pitchFamily="18" charset="0"/>
              </a:rPr>
              <a:t>i</a:t>
            </a:r>
            <a:r>
              <a:rPr lang="en-US" altLang="en-US" i="1" baseline="30000" dirty="0" err="1">
                <a:cs typeface="Times New Roman" panose="02020603050405020304" pitchFamily="18" charset="0"/>
              </a:rPr>
              <a:t>d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cs typeface="Times New Roman" panose="02020603050405020304" pitchFamily="18" charset="0"/>
              </a:rPr>
              <a:t>mod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,</a:t>
            </a:r>
            <a:endParaRPr lang="en-US" altLang="en-US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Slide Number Placeholder 5">
            <a:extLst>
              <a:ext uri="{FF2B5EF4-FFF2-40B4-BE49-F238E27FC236}">
                <a16:creationId xmlns:a16="http://schemas.microsoft.com/office/drawing/2014/main" id="{8F690017-D7A7-4EA1-9BB2-6B04A9A7D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3D97F3E-F259-417A-9C45-56B0F6435003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AFBB51A0-3D2F-4FAB-B484-921620A963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Contoh</a:t>
            </a:r>
            <a:r>
              <a:rPr lang="en-US" altLang="en-US" dirty="0"/>
              <a:t> </a:t>
            </a:r>
            <a:r>
              <a:rPr lang="en-US" altLang="en-US" dirty="0" err="1"/>
              <a:t>pembangkitan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oleh Alice</a:t>
            </a:r>
          </a:p>
        </p:txBody>
      </p:sp>
      <p:sp>
        <p:nvSpPr>
          <p:cNvPr id="14341" name="Rectangle 3">
            <a:extLst>
              <a:ext uri="{FF2B5EF4-FFF2-40B4-BE49-F238E27FC236}">
                <a16:creationId xmlns:a16="http://schemas.microsoft.com/office/drawing/2014/main" id="{1BCCACB5-28F0-40F5-82A6-33F9CB0393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0119" y="1589088"/>
            <a:ext cx="10317161" cy="4557712"/>
          </a:xfrm>
        </p:spPr>
        <p:txBody>
          <a:bodyPr>
            <a:normAutofit fontScale="85000" lnSpcReduction="2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Misalkan</a:t>
            </a:r>
            <a:r>
              <a:rPr lang="en-US" altLang="en-US" dirty="0">
                <a:cs typeface="Times New Roman" panose="02020603050405020304" pitchFamily="18" charset="0"/>
              </a:rPr>
              <a:t> Alice </a:t>
            </a:r>
            <a:r>
              <a:rPr lang="en-US" altLang="en-US" dirty="0" err="1">
                <a:cs typeface="Times New Roman" panose="02020603050405020304" pitchFamily="18" charset="0"/>
              </a:rPr>
              <a:t>ingin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menghitung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pasangan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publik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privatnya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Misalkan</a:t>
            </a:r>
            <a:r>
              <a:rPr lang="en-US" altLang="en-US" dirty="0">
                <a:cs typeface="Times New Roman" panose="02020603050405020304" pitchFamily="18" charset="0"/>
              </a:rPr>
              <a:t> Alice </a:t>
            </a:r>
            <a:r>
              <a:rPr lang="en-US" altLang="en-US" dirty="0" err="1">
                <a:cs typeface="Times New Roman" panose="02020603050405020304" pitchFamily="18" charset="0"/>
              </a:rPr>
              <a:t>memilih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= 47 dan </a:t>
            </a:r>
            <a:r>
              <a:rPr lang="en-US" altLang="en-US" i="1" dirty="0">
                <a:cs typeface="Times New Roman" panose="02020603050405020304" pitchFamily="18" charset="0"/>
              </a:rPr>
              <a:t>q</a:t>
            </a:r>
            <a:r>
              <a:rPr lang="en-US" altLang="en-US" dirty="0">
                <a:cs typeface="Times New Roman" panose="02020603050405020304" pitchFamily="18" charset="0"/>
              </a:rPr>
              <a:t> = 71 (</a:t>
            </a:r>
            <a:r>
              <a:rPr lang="en-US" altLang="en-US" dirty="0" err="1">
                <a:cs typeface="Times New Roman" panose="02020603050405020304" pitchFamily="18" charset="0"/>
              </a:rPr>
              <a:t>keduanya</a:t>
            </a:r>
            <a:r>
              <a:rPr lang="en-US" altLang="en-US" dirty="0">
                <a:cs typeface="Times New Roman" panose="02020603050405020304" pitchFamily="18" charset="0"/>
              </a:rPr>
              <a:t> prima),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dihitung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n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q</a:t>
            </a:r>
            <a:r>
              <a:rPr lang="en-US" altLang="en-US" dirty="0">
                <a:cs typeface="Times New Roman" panose="02020603050405020304" pitchFamily="18" charset="0"/>
              </a:rPr>
              <a:t> = 3337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		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 = (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– 1)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q</a:t>
            </a:r>
            <a:r>
              <a:rPr lang="en-US" altLang="en-US" dirty="0">
                <a:cs typeface="Times New Roman" panose="02020603050405020304" pitchFamily="18" charset="0"/>
              </a:rPr>
              <a:t> – 1) = (47 – 1)(71 – 1) = 46 x 60 = 3220.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Alice </a:t>
            </a:r>
            <a:r>
              <a:rPr lang="en-US" altLang="en-US" dirty="0" err="1">
                <a:cs typeface="Times New Roman" panose="02020603050405020304" pitchFamily="18" charset="0"/>
              </a:rPr>
              <a:t>memilih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publik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e</a:t>
            </a:r>
            <a:r>
              <a:rPr lang="en-US" altLang="en-US" dirty="0">
                <a:cs typeface="Times New Roman" panose="02020603050405020304" pitchFamily="18" charset="0"/>
              </a:rPr>
              <a:t> = 79 (yang </a:t>
            </a:r>
            <a:r>
              <a:rPr lang="en-US" altLang="en-US" dirty="0" err="1">
                <a:cs typeface="Times New Roman" panose="02020603050405020304" pitchFamily="18" charset="0"/>
              </a:rPr>
              <a:t>relatif</a:t>
            </a:r>
            <a:r>
              <a:rPr lang="en-US" altLang="en-US" dirty="0">
                <a:cs typeface="Times New Roman" panose="02020603050405020304" pitchFamily="18" charset="0"/>
              </a:rPr>
              <a:t> prima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3220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pembagi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bersama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terbesarnya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1). 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publik</a:t>
            </a:r>
            <a:r>
              <a:rPr lang="en-US" altLang="en-US" dirty="0">
                <a:cs typeface="Times New Roman" panose="02020603050405020304" pitchFamily="18" charset="0"/>
              </a:rPr>
              <a:t> Alice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(e, n) = (79, 3337). Nilai </a:t>
            </a:r>
            <a:r>
              <a:rPr lang="en-US" altLang="en-US" i="1" dirty="0">
                <a:cs typeface="Times New Roman" panose="02020603050405020304" pitchFamily="18" charset="0"/>
              </a:rPr>
              <a:t>e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dipublikasikan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kepada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umum</a:t>
            </a:r>
            <a:r>
              <a:rPr lang="en-US" altLang="en-US" dirty="0">
                <a:cs typeface="Times New Roman" panose="02020603050405020304" pitchFamily="18" charset="0"/>
              </a:rPr>
              <a:t>. 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5F181D77-7F2C-4010-B604-502B6319B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675E7D7-83D6-48F8-AE54-B4C463698560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365" name="Rectangle 3">
                <a:extLst>
                  <a:ext uri="{FF2B5EF4-FFF2-40B4-BE49-F238E27FC236}">
                    <a16:creationId xmlns:a16="http://schemas.microsoft.com/office/drawing/2014/main" id="{4489C41C-3942-43E7-BB45-B496BA4AC773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1228969" y="461497"/>
                <a:ext cx="10515600" cy="6259977"/>
              </a:xfrm>
            </p:spPr>
            <p:txBody>
              <a:bodyPr>
                <a:normAutofit lnSpcReduction="10000"/>
              </a:bodyPr>
              <a:lstStyle/>
              <a:p>
                <a:pPr algn="just" eaLnBrk="1" hangingPunct="1">
                  <a:lnSpc>
                    <a:spcPct val="90000"/>
                  </a:lnSpc>
                </a:pPr>
                <a:r>
                  <a:rPr lang="en-US" altLang="en-US" sz="2400" dirty="0" err="1">
                    <a:cs typeface="Times New Roman" panose="02020603050405020304" pitchFamily="18" charset="0"/>
                  </a:rPr>
                  <a:t>Selanjutnya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Alice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menghitung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kunci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privat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i="1" dirty="0">
                    <a:cs typeface="Times New Roman" panose="02020603050405020304" pitchFamily="18" charset="0"/>
                  </a:rPr>
                  <a:t>d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dengan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kekongruenan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:</a:t>
                </a:r>
              </a:p>
              <a:p>
                <a:pPr algn="just" eaLnBrk="1" hangingPunct="1">
                  <a:lnSpc>
                    <a:spcPct val="90000"/>
                  </a:lnSpc>
                  <a:spcBef>
                    <a:spcPts val="1800"/>
                  </a:spcBef>
                  <a:spcAft>
                    <a:spcPts val="1200"/>
                  </a:spcAft>
                  <a:buFontTx/>
                  <a:buNone/>
                </a:pPr>
                <a:r>
                  <a:rPr lang="en-US" altLang="en-US" sz="2400" dirty="0">
                    <a:cs typeface="Times New Roman" panose="02020603050405020304" pitchFamily="18" charset="0"/>
                  </a:rPr>
                  <a:t> 		</a:t>
                </a:r>
                <a:r>
                  <a:rPr lang="en-US" altLang="en-US" sz="2400" i="1" dirty="0">
                    <a:cs typeface="Times New Roman" panose="02020603050405020304" pitchFamily="18" charset="0"/>
                  </a:rPr>
                  <a:t>ed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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1 (mod </a:t>
                </a:r>
                <a:r>
                  <a:rPr lang="en-US" altLang="en-US" sz="24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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(</a:t>
                </a:r>
                <a:r>
                  <a:rPr lang="en-US" altLang="en-US" sz="2400" i="1" dirty="0">
                    <a:cs typeface="Times New Roman" panose="02020603050405020304" pitchFamily="18" charset="0"/>
                  </a:rPr>
                  <a:t>n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))   </a:t>
                </a:r>
                <a:r>
                  <a:rPr lang="en-US" altLang="en-US" sz="24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 </a:t>
                </a:r>
                <a:r>
                  <a:rPr lang="en-US" sz="2400" i="1" dirty="0">
                    <a:cs typeface="Times New Roman" pitchFamily="18" charset="0"/>
                  </a:rPr>
                  <a:t>d</a:t>
                </a:r>
                <a:r>
                  <a:rPr lang="en-US" sz="2400" dirty="0"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1+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𝑘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 ∅(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𝑒</m:t>
                        </m:r>
                      </m:den>
                    </m:f>
                  </m:oMath>
                </a14:m>
                <a:r>
                  <a:rPr lang="en-US" sz="2400" dirty="0">
                    <a:cs typeface="Times New Roman" pitchFamily="18" charset="0"/>
                  </a:rPr>
                  <a:t> </a:t>
                </a:r>
                <a:endParaRPr lang="en-US" altLang="en-US" sz="2400" dirty="0"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 sz="2400" dirty="0">
                    <a:cs typeface="Times New Roman" panose="02020603050405020304" pitchFamily="18" charset="0"/>
                  </a:rPr>
                  <a:t>	</a:t>
                </a:r>
                <a:r>
                  <a:rPr lang="en-US" altLang="en-US" sz="2400" i="1" dirty="0">
                    <a:cs typeface="Times New Roman" panose="02020603050405020304" pitchFamily="18" charset="0"/>
                  </a:rPr>
                  <a:t>d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adalah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balikan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i="1" dirty="0">
                    <a:cs typeface="Times New Roman" panose="02020603050405020304" pitchFamily="18" charset="0"/>
                  </a:rPr>
                  <a:t>e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dalam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modulus </a:t>
                </a:r>
                <a:r>
                  <a:rPr lang="en-US" altLang="en-US" sz="24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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(</a:t>
                </a:r>
                <a:r>
                  <a:rPr lang="en-US" altLang="en-US" sz="2400" i="1" dirty="0">
                    <a:cs typeface="Times New Roman" panose="02020603050405020304" pitchFamily="18" charset="0"/>
                  </a:rPr>
                  <a:t>n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)</a:t>
                </a:r>
              </a:p>
              <a:p>
                <a:pPr algn="just"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 sz="2400" dirty="0">
                    <a:cs typeface="Times New Roman" panose="02020603050405020304" pitchFamily="18" charset="0"/>
                  </a:rPr>
                  <a:t>    </a:t>
                </a:r>
                <a:r>
                  <a:rPr lang="en-US" altLang="en-US" sz="2400" i="1" dirty="0">
                    <a:cs typeface="Times New Roman" panose="02020603050405020304" pitchFamily="18" charset="0"/>
                  </a:rPr>
                  <a:t>d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dapat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dihitung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dengan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dengan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rumus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:</a:t>
                </a:r>
              </a:p>
              <a:p>
                <a:pPr algn="just" eaLnBrk="1" hangingPunct="1">
                  <a:lnSpc>
                    <a:spcPct val="90000"/>
                  </a:lnSpc>
                  <a:buFontTx/>
                  <a:buNone/>
                </a:pPr>
                <a:endParaRPr lang="en-US" altLang="en-US" dirty="0"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 dirty="0">
                    <a:cs typeface="Times New Roman" panose="02020603050405020304" pitchFamily="18" charset="0"/>
                  </a:rPr>
                  <a:t>	</a:t>
                </a:r>
              </a:p>
              <a:p>
                <a:pPr algn="just"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 sz="2400" dirty="0">
                    <a:cs typeface="Times New Roman" panose="02020603050405020304" pitchFamily="18" charset="0"/>
                  </a:rPr>
                  <a:t>    Coba 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berbagai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nilai-nilai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i="1" dirty="0">
                    <a:cs typeface="Times New Roman" panose="02020603050405020304" pitchFamily="18" charset="0"/>
                  </a:rPr>
                  <a:t>k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= 1, 2, 3, …,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sampai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mendapatkan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i="1" dirty="0">
                    <a:cs typeface="Times New Roman" panose="02020603050405020304" pitchFamily="18" charset="0"/>
                  </a:rPr>
                  <a:t>d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bilangan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bulat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: </a:t>
                </a:r>
              </a:p>
              <a:p>
                <a:pPr algn="just"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 sz="2400" dirty="0">
                    <a:cs typeface="Times New Roman" panose="02020603050405020304" pitchFamily="18" charset="0"/>
                  </a:rPr>
                  <a:t>		k = 1 </a:t>
                </a:r>
                <a:r>
                  <a:rPr lang="en-US" altLang="en-US" sz="24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 d = (1 + 3220  1)/79 = 3221/79 = 40,77    (</a:t>
                </a:r>
                <a:r>
                  <a:rPr lang="en-US" altLang="en-US" sz="2400" dirty="0" err="1">
                    <a:cs typeface="Times New Roman" panose="02020603050405020304" pitchFamily="18" charset="0"/>
                    <a:sym typeface="Symbol" panose="05050102010706020507" pitchFamily="18" charset="2"/>
                  </a:rPr>
                  <a:t>bukan</a:t>
                </a:r>
                <a:r>
                  <a:rPr lang="en-US" altLang="en-US" sz="24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  <a:sym typeface="Symbol" panose="05050102010706020507" pitchFamily="18" charset="2"/>
                  </a:rPr>
                  <a:t>bilangan</a:t>
                </a:r>
                <a:r>
                  <a:rPr lang="en-US" altLang="en-US" sz="24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  <a:sym typeface="Symbol" panose="05050102010706020507" pitchFamily="18" charset="2"/>
                  </a:rPr>
                  <a:t>bulat</a:t>
                </a:r>
                <a:r>
                  <a:rPr lang="en-US" altLang="en-US" sz="24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)</a:t>
                </a:r>
              </a:p>
              <a:p>
                <a:pPr algn="just"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 sz="24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		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k = 2 </a:t>
                </a:r>
                <a:r>
                  <a:rPr lang="en-US" altLang="en-US" sz="24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 d = (1 + 3220  2)/79 = 6441/79 = 81,53    (</a:t>
                </a:r>
                <a:r>
                  <a:rPr lang="en-US" altLang="en-US" sz="2400" dirty="0" err="1">
                    <a:cs typeface="Times New Roman" panose="02020603050405020304" pitchFamily="18" charset="0"/>
                    <a:sym typeface="Symbol" panose="05050102010706020507" pitchFamily="18" charset="2"/>
                  </a:rPr>
                  <a:t>bukan</a:t>
                </a:r>
                <a:r>
                  <a:rPr lang="en-US" altLang="en-US" sz="24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  <a:sym typeface="Symbol" panose="05050102010706020507" pitchFamily="18" charset="2"/>
                  </a:rPr>
                  <a:t>bilangan</a:t>
                </a:r>
                <a:r>
                  <a:rPr lang="en-US" altLang="en-US" sz="24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  <a:sym typeface="Symbol" panose="05050102010706020507" pitchFamily="18" charset="2"/>
                  </a:rPr>
                  <a:t>bulat</a:t>
                </a:r>
                <a:r>
                  <a:rPr lang="en-US" altLang="en-US" sz="2400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)</a:t>
                </a:r>
              </a:p>
              <a:p>
                <a:pPr algn="just"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 sz="2400" dirty="0">
                    <a:cs typeface="Times New Roman" panose="02020603050405020304" pitchFamily="18" charset="0"/>
                  </a:rPr>
                  <a:t>		k = …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dst</a:t>
                </a:r>
                <a:endParaRPr lang="en-US" altLang="en-US" sz="2400" dirty="0"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 sz="2400" dirty="0">
                    <a:cs typeface="Times New Roman" panose="02020603050405020304" pitchFamily="18" charset="0"/>
                  </a:rPr>
                  <a:t>		</a:t>
                </a:r>
                <a:r>
                  <a:rPr lang="en-US" altLang="en-US" sz="2400" b="1" dirty="0">
                    <a:cs typeface="Times New Roman" panose="02020603050405020304" pitchFamily="18" charset="0"/>
                  </a:rPr>
                  <a:t>k = 25 </a:t>
                </a:r>
                <a:r>
                  <a:rPr lang="en-US" altLang="en-US" sz="2400" b="1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 d = (1 + 3220  25)/79 = 80501/79 = 1019    (</a:t>
                </a:r>
                <a:r>
                  <a:rPr lang="en-US" altLang="en-US" sz="2400" b="1" dirty="0" err="1">
                    <a:cs typeface="Times New Roman" panose="02020603050405020304" pitchFamily="18" charset="0"/>
                    <a:sym typeface="Symbol" panose="05050102010706020507" pitchFamily="18" charset="2"/>
                  </a:rPr>
                  <a:t>bilangan</a:t>
                </a:r>
                <a:r>
                  <a:rPr lang="en-US" altLang="en-US" sz="2400" b="1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altLang="en-US" sz="2400" b="1" dirty="0" err="1">
                    <a:cs typeface="Times New Roman" panose="02020603050405020304" pitchFamily="18" charset="0"/>
                    <a:sym typeface="Symbol" panose="05050102010706020507" pitchFamily="18" charset="2"/>
                  </a:rPr>
                  <a:t>bulat</a:t>
                </a:r>
                <a:r>
                  <a:rPr lang="en-US" altLang="en-US" sz="2400" b="1" dirty="0">
                    <a:cs typeface="Times New Roman" panose="02020603050405020304" pitchFamily="18" charset="0"/>
                    <a:sym typeface="Symbol" panose="05050102010706020507" pitchFamily="18" charset="2"/>
                  </a:rPr>
                  <a:t>)</a:t>
                </a:r>
                <a:endParaRPr lang="en-US" altLang="en-US" sz="2400" b="1" dirty="0"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Tx/>
                  <a:buNone/>
                </a:pPr>
                <a:r>
                  <a:rPr lang="en-US" altLang="en-US" sz="2400" dirty="0">
                    <a:cs typeface="Times New Roman" panose="02020603050405020304" pitchFamily="18" charset="0"/>
                  </a:rPr>
                  <a:t>  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diperoleh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nilai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i="1" dirty="0">
                    <a:cs typeface="Times New Roman" panose="02020603050405020304" pitchFamily="18" charset="0"/>
                  </a:rPr>
                  <a:t>d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yang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bulat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adalah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1019.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Ini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adalah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kunci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privat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. </a:t>
                </a:r>
              </a:p>
              <a:p>
                <a:pPr algn="just"/>
                <a:r>
                  <a:rPr lang="en-US" altLang="en-US" sz="2400" dirty="0">
                    <a:cs typeface="Times New Roman" panose="02020603050405020304" pitchFamily="18" charset="0"/>
                  </a:rPr>
                  <a:t>Jadi,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kunci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privat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Alice </a:t>
                </a:r>
                <a:r>
                  <a:rPr lang="en-US" altLang="en-US" sz="2400" dirty="0" err="1">
                    <a:cs typeface="Times New Roman" panose="02020603050405020304" pitchFamily="18" charset="0"/>
                  </a:rPr>
                  <a:t>adalah</a:t>
                </a:r>
                <a:r>
                  <a:rPr lang="en-US" altLang="en-US" sz="2400" dirty="0">
                    <a:cs typeface="Times New Roman" panose="02020603050405020304" pitchFamily="18" charset="0"/>
                  </a:rPr>
                  <a:t> (d, n) = (1019, 3337). </a:t>
                </a:r>
                <a:r>
                  <a:rPr lang="en-US" altLang="en-US" sz="2400" i="1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Keep them secret!</a:t>
                </a:r>
                <a:endParaRPr lang="en-GB" altLang="en-US" sz="2400" i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5365" name="Rectangle 3">
                <a:extLst>
                  <a:ext uri="{FF2B5EF4-FFF2-40B4-BE49-F238E27FC236}">
                    <a16:creationId xmlns:a16="http://schemas.microsoft.com/office/drawing/2014/main" id="{4489C41C-3942-43E7-BB45-B496BA4AC7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228969" y="461497"/>
                <a:ext cx="10515600" cy="6259977"/>
              </a:xfrm>
              <a:blipFill>
                <a:blip r:embed="rId4"/>
                <a:stretch>
                  <a:fillRect l="-812" t="-18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366" name="Object 4">
                <a:extLst>
                  <a:ext uri="{FF2B5EF4-FFF2-40B4-BE49-F238E27FC236}">
                    <a16:creationId xmlns:a16="http://schemas.microsoft.com/office/drawing/2014/main" id="{B0E82FEC-61B3-4773-A0F0-BC0208A358D1}"/>
                  </a:ext>
                </a:extLst>
              </p:cNvPr>
              <p:cNvSpPr txBox="1"/>
              <p:nvPr/>
            </p:nvSpPr>
            <p:spPr bwMode="auto">
              <a:xfrm>
                <a:off x="3558344" y="2574986"/>
                <a:ext cx="3236351" cy="115295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92500"/>
              </a:bodyPr>
              <a:lstStyle/>
              <a:p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28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8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</m:t>
                        </m:r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(</m:t>
                        </m:r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𝑛</m:t>
                        </m:r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)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den>
                    </m:f>
                  </m:oMath>
                </a14:m>
                <a:r>
                  <a:rPr lang="en-US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1+3220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79</m:t>
                        </m:r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5366" name="Object 4">
                <a:extLst>
                  <a:ext uri="{FF2B5EF4-FFF2-40B4-BE49-F238E27FC236}">
                    <a16:creationId xmlns:a16="http://schemas.microsoft.com/office/drawing/2014/main" id="{B0E82FEC-61B3-4773-A0F0-BC0208A358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58344" y="2574986"/>
                <a:ext cx="3236351" cy="115295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C28B7-7F41-CF1D-5041-58BB07414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8640"/>
            <a:ext cx="10515600" cy="56283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pengiriman</a:t>
            </a:r>
            <a:r>
              <a:rPr lang="en-US" b="1" dirty="0"/>
              <a:t> </a:t>
            </a:r>
            <a:r>
              <a:rPr lang="en-US" b="1" dirty="0" err="1"/>
              <a:t>pesan</a:t>
            </a:r>
            <a:r>
              <a:rPr lang="en-US" b="1" dirty="0"/>
              <a:t> 1: </a:t>
            </a:r>
          </a:p>
          <a:p>
            <a:r>
              <a:rPr lang="en-US" sz="2400" dirty="0" err="1"/>
              <a:t>Misalkan</a:t>
            </a:r>
            <a:r>
              <a:rPr lang="en-US" sz="2400" dirty="0"/>
              <a:t> Bob </a:t>
            </a:r>
            <a:r>
              <a:rPr lang="en-US" sz="2400" dirty="0" err="1"/>
              <a:t>mengirim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= 16 </a:t>
            </a:r>
            <a:r>
              <a:rPr lang="en-US" sz="2400" dirty="0" err="1"/>
              <a:t>kepada</a:t>
            </a:r>
            <a:r>
              <a:rPr lang="en-US" sz="2400" dirty="0"/>
              <a:t> Alice. Bob </a:t>
            </a:r>
            <a:r>
              <a:rPr lang="en-US" sz="2400" dirty="0" err="1"/>
              <a:t>mengenkripsi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Alice (e, n) = (79, 3337)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           </a:t>
            </a:r>
            <a:r>
              <a:rPr lang="en-US" sz="2400" i="1" dirty="0">
                <a:cs typeface="Times New Roman" pitchFamily="18" charset="0"/>
              </a:rPr>
              <a:t> c</a:t>
            </a:r>
            <a:r>
              <a:rPr lang="en-US" sz="2400" dirty="0">
                <a:cs typeface="Times New Roman" pitchFamily="18" charset="0"/>
              </a:rPr>
              <a:t> = </a:t>
            </a:r>
            <a:r>
              <a:rPr lang="en-US" sz="2400" i="1" dirty="0">
                <a:cs typeface="Times New Roman" pitchFamily="18" charset="0"/>
              </a:rPr>
              <a:t>m</a:t>
            </a:r>
            <a:r>
              <a:rPr lang="en-US" sz="2400" i="1" baseline="30000" dirty="0">
                <a:cs typeface="Times New Roman" pitchFamily="18" charset="0"/>
              </a:rPr>
              <a:t>e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mod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i="1" dirty="0">
                <a:cs typeface="Times New Roman" pitchFamily="18" charset="0"/>
              </a:rPr>
              <a:t>n</a:t>
            </a:r>
            <a:r>
              <a:rPr lang="en-US" sz="2400" dirty="0">
                <a:cs typeface="Times New Roman" pitchFamily="18" charset="0"/>
              </a:rPr>
              <a:t>  = 16</a:t>
            </a:r>
            <a:r>
              <a:rPr lang="en-US" sz="2400" baseline="30000" dirty="0">
                <a:cs typeface="Times New Roman" pitchFamily="18" charset="0"/>
              </a:rPr>
              <a:t>79</a:t>
            </a:r>
            <a:r>
              <a:rPr lang="en-US" sz="2400" dirty="0">
                <a:cs typeface="Times New Roman" pitchFamily="18" charset="0"/>
              </a:rPr>
              <a:t> mod 3337 = 1493</a:t>
            </a:r>
          </a:p>
          <a:p>
            <a:pPr marL="0" indent="0">
              <a:buNone/>
            </a:pPr>
            <a:endParaRPr lang="en-US" sz="2400" dirty="0"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cs typeface="Times New Roman" pitchFamily="18" charset="0"/>
              </a:rPr>
              <a:t>   Bob </a:t>
            </a:r>
            <a:r>
              <a:rPr lang="en-US" sz="2400" dirty="0" err="1">
                <a:cs typeface="Times New Roman" pitchFamily="18" charset="0"/>
              </a:rPr>
              <a:t>mengirim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i="1" dirty="0">
                <a:cs typeface="Times New Roman" pitchFamily="18" charset="0"/>
              </a:rPr>
              <a:t>c</a:t>
            </a:r>
            <a:r>
              <a:rPr lang="en-US" sz="2400" dirty="0">
                <a:cs typeface="Times New Roman" pitchFamily="18" charset="0"/>
              </a:rPr>
              <a:t> = 1493 </a:t>
            </a:r>
            <a:r>
              <a:rPr lang="en-US" sz="2400" dirty="0" err="1">
                <a:cs typeface="Times New Roman" pitchFamily="18" charset="0"/>
              </a:rPr>
              <a:t>kepada</a:t>
            </a:r>
            <a:r>
              <a:rPr lang="en-US" sz="2400" dirty="0">
                <a:cs typeface="Times New Roman" pitchFamily="18" charset="0"/>
              </a:rPr>
              <a:t> Alice</a:t>
            </a:r>
          </a:p>
          <a:p>
            <a:endParaRPr lang="en-US" sz="2400" dirty="0">
              <a:cs typeface="Times New Roman" pitchFamily="18" charset="0"/>
            </a:endParaRPr>
          </a:p>
          <a:p>
            <a:r>
              <a:rPr lang="en-US" sz="2400" dirty="0">
                <a:cs typeface="Times New Roman" pitchFamily="18" charset="0"/>
              </a:rPr>
              <a:t>Alice </a:t>
            </a:r>
            <a:r>
              <a:rPr lang="en-US" sz="2400" dirty="0" err="1">
                <a:cs typeface="Times New Roman" pitchFamily="18" charset="0"/>
              </a:rPr>
              <a:t>mendekripsi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cipherteks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i="1" dirty="0">
                <a:cs typeface="Times New Roman" pitchFamily="18" charset="0"/>
              </a:rPr>
              <a:t>c </a:t>
            </a:r>
            <a:r>
              <a:rPr lang="en-US" sz="2400" dirty="0">
                <a:cs typeface="Times New Roman" pitchFamily="18" charset="0"/>
              </a:rPr>
              <a:t>= 1493 </a:t>
            </a:r>
            <a:r>
              <a:rPr lang="en-US" sz="2400" dirty="0" err="1">
                <a:cs typeface="Times New Roman" pitchFamily="18" charset="0"/>
              </a:rPr>
              <a:t>dengan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kunci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privat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miliknya</a:t>
            </a:r>
            <a:r>
              <a:rPr lang="en-US" sz="2400" dirty="0">
                <a:cs typeface="Times New Roman" pitchFamily="18" charset="0"/>
              </a:rPr>
              <a:t>, </a:t>
            </a:r>
            <a:r>
              <a:rPr lang="en-US" sz="2400" dirty="0" err="1">
                <a:cs typeface="Times New Roman" pitchFamily="18" charset="0"/>
              </a:rPr>
              <a:t>yaitu</a:t>
            </a:r>
            <a:r>
              <a:rPr lang="en-US" sz="2400" dirty="0">
                <a:cs typeface="Times New Roman" pitchFamily="18" charset="0"/>
              </a:rPr>
              <a:t> (d, n) = (1019, 3337) </a:t>
            </a:r>
            <a:r>
              <a:rPr lang="en-US" sz="2400" dirty="0" err="1">
                <a:cs typeface="Times New Roman" pitchFamily="18" charset="0"/>
              </a:rPr>
              <a:t>sebagai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err="1">
                <a:cs typeface="Times New Roman" pitchFamily="18" charset="0"/>
              </a:rPr>
              <a:t>berikut</a:t>
            </a:r>
            <a:r>
              <a:rPr lang="en-US" sz="2400" dirty="0"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i="1" dirty="0">
                <a:cs typeface="Times New Roman" pitchFamily="18" charset="0"/>
              </a:rPr>
              <a:t> m</a:t>
            </a:r>
            <a:r>
              <a:rPr lang="en-US" sz="2400" dirty="0">
                <a:cs typeface="Times New Roman" pitchFamily="18" charset="0"/>
              </a:rPr>
              <a:t> = </a:t>
            </a:r>
            <a:r>
              <a:rPr lang="en-US" sz="2400" i="1" dirty="0">
                <a:cs typeface="Times New Roman" pitchFamily="18" charset="0"/>
              </a:rPr>
              <a:t>c</a:t>
            </a:r>
            <a:r>
              <a:rPr lang="en-US" sz="2400" i="1" baseline="30000" dirty="0">
                <a:cs typeface="Times New Roman" pitchFamily="18" charset="0"/>
              </a:rPr>
              <a:t>d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mod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i="1" dirty="0">
                <a:cs typeface="Times New Roman" pitchFamily="18" charset="0"/>
              </a:rPr>
              <a:t>n</a:t>
            </a:r>
            <a:r>
              <a:rPr lang="en-US" sz="2400" dirty="0">
                <a:cs typeface="Times New Roman" pitchFamily="18" charset="0"/>
              </a:rPr>
              <a:t>  = 1493</a:t>
            </a:r>
            <a:r>
              <a:rPr lang="en-US" sz="2400" baseline="30000" dirty="0">
                <a:cs typeface="Times New Roman" pitchFamily="18" charset="0"/>
              </a:rPr>
              <a:t>1019</a:t>
            </a:r>
            <a:r>
              <a:rPr lang="en-US" sz="2400" dirty="0">
                <a:cs typeface="Times New Roman" pitchFamily="18" charset="0"/>
              </a:rPr>
              <a:t> mod 3337 = 16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Alice </a:t>
            </a:r>
            <a:r>
              <a:rPr lang="en-US" sz="2400" dirty="0" err="1"/>
              <a:t>mendapatkan</a:t>
            </a:r>
            <a:r>
              <a:rPr lang="en-US" sz="2400" dirty="0"/>
              <a:t> </a:t>
            </a:r>
            <a:r>
              <a:rPr lang="en-US" sz="2400" dirty="0" err="1"/>
              <a:t>kembali</a:t>
            </a:r>
            <a:r>
              <a:rPr lang="en-US" sz="2400" dirty="0"/>
              <a:t> </a:t>
            </a:r>
            <a:r>
              <a:rPr lang="en-US" sz="2400" dirty="0" err="1"/>
              <a:t>plainteks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Bob,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= 16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6E3EDA-FF6C-3DBE-F477-918D4E973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22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lide Number Placeholder 5">
            <a:extLst>
              <a:ext uri="{FF2B5EF4-FFF2-40B4-BE49-F238E27FC236}">
                <a16:creationId xmlns:a16="http://schemas.microsoft.com/office/drawing/2014/main" id="{91A6B29B-1023-4430-AC5C-A9099E5BB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F8EC51-5070-4592-BFB5-E245D7986A67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84CD034C-6AAE-49F0-AADF-06EAA0A48D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80161" y="422030"/>
            <a:ext cx="9916159" cy="6435969"/>
          </a:xfrm>
        </p:spPr>
        <p:txBody>
          <a:bodyPr>
            <a:normAutofit fontScale="92500" lnSpcReduction="10000"/>
          </a:bodyPr>
          <a:lstStyle/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en-US" sz="3000" b="1" dirty="0" err="1">
                <a:cs typeface="Times New Roman" panose="02020603050405020304" pitchFamily="18" charset="0"/>
              </a:rPr>
              <a:t>Contoh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pengiriman</a:t>
            </a:r>
            <a:r>
              <a:rPr lang="en-US" altLang="en-US" sz="3000" b="1" dirty="0"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cs typeface="Times New Roman" panose="02020603050405020304" pitchFamily="18" charset="0"/>
              </a:rPr>
              <a:t>pesan</a:t>
            </a:r>
            <a:r>
              <a:rPr lang="en-US" altLang="en-US" sz="3000" b="1" dirty="0">
                <a:cs typeface="Times New Roman" panose="02020603050405020304" pitchFamily="18" charset="0"/>
              </a:rPr>
              <a:t> 2: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Misalkan</a:t>
            </a:r>
            <a:r>
              <a:rPr lang="en-US" altLang="en-US" sz="2400" dirty="0">
                <a:cs typeface="Times New Roman" panose="02020603050405020304" pitchFamily="18" charset="0"/>
              </a:rPr>
              <a:t> Bob </a:t>
            </a:r>
            <a:r>
              <a:rPr lang="en-US" altLang="en-US" sz="2400" dirty="0" err="1">
                <a:cs typeface="Times New Roman" panose="02020603050405020304" pitchFamily="18" charset="0"/>
              </a:rPr>
              <a:t>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mengirim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plainteks</a:t>
            </a: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= ‘HELLO ALICE’ </a:t>
            </a:r>
            <a:r>
              <a:rPr lang="en-US" altLang="en-US" sz="2400" dirty="0" err="1">
                <a:cs typeface="Times New Roman" panose="02020603050405020304" pitchFamily="18" charset="0"/>
              </a:rPr>
              <a:t>kepada</a:t>
            </a:r>
            <a:r>
              <a:rPr lang="en-US" altLang="en-US" sz="2400" dirty="0">
                <a:cs typeface="Times New Roman" panose="02020603050405020304" pitchFamily="18" charset="0"/>
              </a:rPr>
              <a:t> Alice</a:t>
            </a:r>
          </a:p>
          <a:p>
            <a:endParaRPr lang="en-US" sz="2400" dirty="0"/>
          </a:p>
          <a:p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memisalkan</a:t>
            </a:r>
            <a:r>
              <a:rPr lang="en-US" sz="2400" dirty="0"/>
              <a:t> A = 00, B = 01, …, Z = 25,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plainteks</a:t>
            </a:r>
            <a:r>
              <a:rPr lang="en-US" sz="2400" dirty="0"/>
              <a:t> </a:t>
            </a:r>
            <a:r>
              <a:rPr lang="en-US" sz="2400" dirty="0" err="1"/>
              <a:t>dikodekan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i="1" dirty="0"/>
              <a:t>integer</a:t>
            </a:r>
            <a:r>
              <a:rPr lang="en-US" sz="2400" dirty="0"/>
              <a:t>  (</a:t>
            </a:r>
            <a:r>
              <a:rPr lang="en-US" sz="2400" dirty="0" err="1"/>
              <a:t>spasi</a:t>
            </a:r>
            <a:r>
              <a:rPr lang="en-US" sz="2400" dirty="0"/>
              <a:t> </a:t>
            </a:r>
            <a:r>
              <a:rPr lang="en-US" sz="2400" dirty="0" err="1"/>
              <a:t>diabaikan</a:t>
            </a:r>
            <a:r>
              <a:rPr lang="en-US" sz="2400" dirty="0"/>
              <a:t>)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endParaRPr lang="fi-FI" sz="2400" i="1" dirty="0"/>
          </a:p>
          <a:p>
            <a:pPr marL="0" indent="0">
              <a:buNone/>
            </a:pPr>
            <a:r>
              <a:rPr lang="fi-FI" sz="2400" i="1" dirty="0"/>
              <a:t>	m</a:t>
            </a:r>
            <a:r>
              <a:rPr lang="fi-FI" sz="2400" dirty="0"/>
              <a:t> = 07041111140011080204</a:t>
            </a:r>
            <a:endParaRPr lang="en-US" sz="2400" dirty="0"/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Nilai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sangat </a:t>
            </a:r>
            <a:r>
              <a:rPr lang="en-US" altLang="en-US" sz="2400" dirty="0" err="1">
                <a:cs typeface="Times New Roman" panose="02020603050405020304" pitchFamily="18" charset="0"/>
              </a:rPr>
              <a:t>besar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dipangkatkan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berada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selang</a:t>
            </a:r>
            <a:r>
              <a:rPr lang="en-US" altLang="en-US" sz="2400" dirty="0">
                <a:cs typeface="Times New Roman" panose="02020603050405020304" pitchFamily="18" charset="0"/>
              </a:rPr>
              <a:t>         [0, 3337-1], oleh </a:t>
            </a:r>
            <a:r>
              <a:rPr lang="en-US" altLang="en-US" sz="2400" dirty="0" err="1"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itu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pecah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menjadi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blok-blok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lebih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kecil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misalnya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blok</a:t>
            </a:r>
            <a:r>
              <a:rPr lang="en-US" altLang="en-US" sz="2400" dirty="0">
                <a:cs typeface="Times New Roman" panose="02020603050405020304" pitchFamily="18" charset="0"/>
              </a:rPr>
              <a:t> 4 digit:</a:t>
            </a:r>
          </a:p>
          <a:p>
            <a:pPr marL="0" indent="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fi-FI" sz="2400" i="1" dirty="0"/>
              <a:t>m</a:t>
            </a:r>
            <a:r>
              <a:rPr lang="fi-FI" sz="2400" baseline="-25000" dirty="0"/>
              <a:t>1</a:t>
            </a:r>
            <a:r>
              <a:rPr lang="fi-FI" sz="2400" dirty="0"/>
              <a:t> = 0704		</a:t>
            </a:r>
            <a:r>
              <a:rPr lang="fi-FI" sz="2400" i="1" dirty="0"/>
              <a:t>m</a:t>
            </a:r>
            <a:r>
              <a:rPr lang="fi-FI" sz="2400" baseline="-25000" dirty="0"/>
              <a:t>4</a:t>
            </a:r>
            <a:r>
              <a:rPr lang="fi-FI" sz="2400" dirty="0"/>
              <a:t> = 1108</a:t>
            </a:r>
            <a:endParaRPr lang="en-US" sz="2400" dirty="0"/>
          </a:p>
          <a:p>
            <a:pPr marL="0" indent="0">
              <a:buNone/>
            </a:pPr>
            <a:r>
              <a:rPr lang="fi-FI" sz="2400" i="1" dirty="0"/>
              <a:t>	m</a:t>
            </a:r>
            <a:r>
              <a:rPr lang="fi-FI" sz="2400" baseline="-25000" dirty="0"/>
              <a:t>2</a:t>
            </a:r>
            <a:r>
              <a:rPr lang="fi-FI" sz="2400" dirty="0"/>
              <a:t> = 1111		</a:t>
            </a:r>
            <a:r>
              <a:rPr lang="fi-FI" sz="2400" i="1" dirty="0"/>
              <a:t>m</a:t>
            </a:r>
            <a:r>
              <a:rPr lang="fi-FI" sz="2400" baseline="-25000" dirty="0"/>
              <a:t>5</a:t>
            </a:r>
            <a:r>
              <a:rPr lang="fi-FI" sz="2400" dirty="0"/>
              <a:t> = 0204</a:t>
            </a:r>
            <a:endParaRPr lang="en-US" sz="2400" dirty="0"/>
          </a:p>
          <a:p>
            <a:pPr marL="0" indent="0">
              <a:buNone/>
            </a:pPr>
            <a:r>
              <a:rPr lang="fi-FI" sz="2400" i="1" dirty="0"/>
              <a:t>	m</a:t>
            </a:r>
            <a:r>
              <a:rPr lang="fi-FI" sz="2400" baseline="-25000" dirty="0"/>
              <a:t>3</a:t>
            </a:r>
            <a:r>
              <a:rPr lang="fi-FI" sz="2400" dirty="0"/>
              <a:t> = 1400		</a:t>
            </a:r>
            <a:endParaRPr lang="en-US" sz="2400" dirty="0"/>
          </a:p>
          <a:p>
            <a:pPr marL="0" indent="0" algn="just"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(</a:t>
            </a:r>
            <a:r>
              <a:rPr lang="en-US" altLang="en-US" sz="2400" dirty="0" err="1">
                <a:cs typeface="Times New Roman" panose="02020603050405020304" pitchFamily="18" charset="0"/>
              </a:rPr>
              <a:t>Perhatikan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i="1" baseline="-25000" dirty="0"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masih</a:t>
            </a:r>
            <a:r>
              <a:rPr lang="en-US" altLang="en-US" sz="2400" dirty="0">
                <a:cs typeface="Times New Roman" panose="02020603050405020304" pitchFamily="18" charset="0"/>
              </a:rPr>
              <a:t> valid </a:t>
            </a:r>
            <a:r>
              <a:rPr lang="en-US" altLang="en-US" sz="2400" dirty="0" err="1"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terletak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selang</a:t>
            </a:r>
            <a:r>
              <a:rPr lang="en-US" altLang="en-US" sz="2400" dirty="0">
                <a:cs typeface="Times New Roman" panose="02020603050405020304" pitchFamily="18" charset="0"/>
              </a:rPr>
              <a:t> [0, 3337 – 1] )</a:t>
            </a:r>
            <a:endParaRPr lang="en-GB" altLang="en-US" sz="24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Slide Number Placeholder 5">
            <a:extLst>
              <a:ext uri="{FF2B5EF4-FFF2-40B4-BE49-F238E27FC236}">
                <a16:creationId xmlns:a16="http://schemas.microsoft.com/office/drawing/2014/main" id="{5E58B65E-BE88-4AA0-991E-69D8BA532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A07FF7E-508C-42DB-80D3-903E51ADDFF4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E6B522A4-F04D-4AC4-8964-4FA683A407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2640" y="943428"/>
            <a:ext cx="10373359" cy="5067799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cs typeface="Times New Roman" panose="02020603050405020304" pitchFamily="18" charset="0"/>
              </a:rPr>
              <a:t>Bob </a:t>
            </a:r>
            <a:r>
              <a:rPr lang="en-US" altLang="en-US" sz="2600" dirty="0" err="1">
                <a:cs typeface="Times New Roman" panose="02020603050405020304" pitchFamily="18" charset="0"/>
              </a:rPr>
              <a:t>mengenkripsi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setiap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blok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plainteks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menggunakan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kunci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600" dirty="0">
                <a:cs typeface="Times New Roman" panose="02020603050405020304" pitchFamily="18" charset="0"/>
              </a:rPr>
              <a:t> Alice (</a:t>
            </a:r>
            <a:r>
              <a:rPr lang="en-US" altLang="en-US" sz="2600" i="1" dirty="0">
                <a:cs typeface="Times New Roman" panose="02020603050405020304" pitchFamily="18" charset="0"/>
              </a:rPr>
              <a:t>e</a:t>
            </a:r>
            <a:r>
              <a:rPr lang="en-US" altLang="en-US" sz="2600" dirty="0">
                <a:cs typeface="Times New Roman" panose="02020603050405020304" pitchFamily="18" charset="0"/>
              </a:rPr>
              <a:t> = 79, n = 3337):</a:t>
            </a:r>
          </a:p>
          <a:p>
            <a:pPr marL="0" indent="0">
              <a:buNone/>
            </a:pPr>
            <a:r>
              <a:rPr lang="en-US" altLang="en-US" sz="2600" i="1" dirty="0">
                <a:cs typeface="Times New Roman" panose="02020603050405020304" pitchFamily="18" charset="0"/>
              </a:rPr>
              <a:t>	</a:t>
            </a:r>
            <a:r>
              <a:rPr lang="fi-FI" sz="2400" i="1" dirty="0"/>
              <a:t> m</a:t>
            </a:r>
            <a:r>
              <a:rPr lang="fi-FI" sz="2400" baseline="-25000" dirty="0"/>
              <a:t>1</a:t>
            </a:r>
            <a:r>
              <a:rPr lang="fi-FI" sz="2400" dirty="0"/>
              <a:t> = 0704 </a:t>
            </a:r>
            <a:r>
              <a:rPr lang="fi-FI" sz="2400" dirty="0">
                <a:sym typeface="Symbol" panose="05050102010706020507" pitchFamily="18" charset="2"/>
              </a:rPr>
              <a:t> </a:t>
            </a:r>
            <a:r>
              <a:rPr lang="fi-FI" sz="2600" i="1" dirty="0"/>
              <a:t>c</a:t>
            </a:r>
            <a:r>
              <a:rPr lang="fi-FI" sz="2600" baseline="-25000" dirty="0"/>
              <a:t>1</a:t>
            </a:r>
            <a:r>
              <a:rPr lang="fi-FI" sz="2600" dirty="0"/>
              <a:t> = 704</a:t>
            </a:r>
            <a:r>
              <a:rPr lang="fi-FI" sz="2600" baseline="30000" dirty="0"/>
              <a:t>79</a:t>
            </a:r>
            <a:r>
              <a:rPr lang="fi-FI" sz="2600" dirty="0"/>
              <a:t> mod 3337 = 328;	</a:t>
            </a:r>
            <a:endParaRPr lang="en-US" sz="2600" dirty="0"/>
          </a:p>
          <a:p>
            <a:pPr marL="0" indent="0">
              <a:buNone/>
            </a:pPr>
            <a:r>
              <a:rPr lang="fi-FI" sz="2600" i="1" dirty="0"/>
              <a:t>	</a:t>
            </a:r>
            <a:r>
              <a:rPr lang="fi-FI" i="1" dirty="0"/>
              <a:t> </a:t>
            </a:r>
            <a:r>
              <a:rPr lang="fi-FI" sz="2400" i="1" dirty="0"/>
              <a:t>m</a:t>
            </a:r>
            <a:r>
              <a:rPr lang="fi-FI" sz="2400" baseline="-25000" dirty="0"/>
              <a:t>2</a:t>
            </a:r>
            <a:r>
              <a:rPr lang="fi-FI" sz="2400" dirty="0"/>
              <a:t> = 1111 </a:t>
            </a:r>
            <a:r>
              <a:rPr lang="fi-FI" sz="2400" dirty="0">
                <a:sym typeface="Symbol" panose="05050102010706020507" pitchFamily="18" charset="2"/>
              </a:rPr>
              <a:t> </a:t>
            </a:r>
            <a:r>
              <a:rPr lang="fi-FI" sz="2400" i="1" dirty="0"/>
              <a:t>c</a:t>
            </a:r>
            <a:r>
              <a:rPr lang="fi-FI" sz="2400" baseline="-25000" dirty="0"/>
              <a:t>2</a:t>
            </a:r>
            <a:r>
              <a:rPr lang="fi-FI" sz="2400" dirty="0"/>
              <a:t> = 1111</a:t>
            </a:r>
            <a:r>
              <a:rPr lang="fi-FI" sz="2400" baseline="30000" dirty="0"/>
              <a:t>79</a:t>
            </a:r>
            <a:r>
              <a:rPr lang="fi-FI" sz="2400" dirty="0"/>
              <a:t> mod 3337 = 301;</a:t>
            </a:r>
            <a:endParaRPr lang="en-US" sz="2400" dirty="0"/>
          </a:p>
          <a:p>
            <a:pPr marL="0" indent="0">
              <a:buNone/>
            </a:pPr>
            <a:r>
              <a:rPr lang="fi-FI" sz="2400" i="1" dirty="0"/>
              <a:t>	 m</a:t>
            </a:r>
            <a:r>
              <a:rPr lang="fi-FI" sz="2400" baseline="-25000" dirty="0"/>
              <a:t>3</a:t>
            </a:r>
            <a:r>
              <a:rPr lang="fi-FI" sz="2400" dirty="0"/>
              <a:t> = 1400 </a:t>
            </a:r>
            <a:r>
              <a:rPr lang="fi-FI" sz="2400" dirty="0">
                <a:sym typeface="Symbol" panose="05050102010706020507" pitchFamily="18" charset="2"/>
              </a:rPr>
              <a:t> </a:t>
            </a:r>
            <a:r>
              <a:rPr lang="fi-FI" sz="2600" i="1" dirty="0"/>
              <a:t>c</a:t>
            </a:r>
            <a:r>
              <a:rPr lang="fi-FI" sz="2600" baseline="-25000" dirty="0"/>
              <a:t>3</a:t>
            </a:r>
            <a:r>
              <a:rPr lang="fi-FI" sz="2600" dirty="0"/>
              <a:t> = 1400</a:t>
            </a:r>
            <a:r>
              <a:rPr lang="fi-FI" sz="2600" baseline="30000" dirty="0"/>
              <a:t>79</a:t>
            </a:r>
            <a:r>
              <a:rPr lang="fi-FI" sz="2600" dirty="0"/>
              <a:t> mod 3337 = 2653;	 </a:t>
            </a:r>
            <a:endParaRPr lang="en-US" sz="2600" dirty="0"/>
          </a:p>
          <a:p>
            <a:pPr marL="0" indent="0">
              <a:buNone/>
            </a:pPr>
            <a:r>
              <a:rPr lang="fi-FI" sz="2600" i="1" dirty="0"/>
              <a:t>	</a:t>
            </a:r>
            <a:r>
              <a:rPr lang="fi-FI" sz="2400" i="1" dirty="0"/>
              <a:t> m</a:t>
            </a:r>
            <a:r>
              <a:rPr lang="fi-FI" sz="2400" baseline="-25000" dirty="0"/>
              <a:t>4</a:t>
            </a:r>
            <a:r>
              <a:rPr lang="fi-FI" sz="2400" dirty="0"/>
              <a:t> = 1108 </a:t>
            </a:r>
            <a:r>
              <a:rPr lang="fi-FI" sz="2400" dirty="0">
                <a:sym typeface="Symbol" panose="05050102010706020507" pitchFamily="18" charset="2"/>
              </a:rPr>
              <a:t> </a:t>
            </a:r>
            <a:r>
              <a:rPr lang="fi-FI" sz="2400" i="1" dirty="0"/>
              <a:t>c</a:t>
            </a:r>
            <a:r>
              <a:rPr lang="fi-FI" sz="2400" baseline="-25000" dirty="0"/>
              <a:t>4</a:t>
            </a:r>
            <a:r>
              <a:rPr lang="fi-FI" sz="2400" dirty="0"/>
              <a:t> = 1108</a:t>
            </a:r>
            <a:r>
              <a:rPr lang="fi-FI" sz="2400" baseline="30000" dirty="0"/>
              <a:t>79</a:t>
            </a:r>
            <a:r>
              <a:rPr lang="fi-FI" sz="2400" dirty="0"/>
              <a:t> mod 3337 = 2986; </a:t>
            </a:r>
            <a:endParaRPr lang="en-US" sz="2400" dirty="0"/>
          </a:p>
          <a:p>
            <a:pPr marL="0" indent="0">
              <a:buNone/>
            </a:pPr>
            <a:r>
              <a:rPr lang="fi-FI" sz="2400" i="1" dirty="0"/>
              <a:t>	 m</a:t>
            </a:r>
            <a:r>
              <a:rPr lang="fi-FI" sz="2400" baseline="-25000" dirty="0"/>
              <a:t>1</a:t>
            </a:r>
            <a:r>
              <a:rPr lang="fi-FI" sz="2400" dirty="0"/>
              <a:t> = 204 </a:t>
            </a:r>
            <a:r>
              <a:rPr lang="fi-FI" dirty="0">
                <a:sym typeface="Symbol" panose="05050102010706020507" pitchFamily="18" charset="2"/>
              </a:rPr>
              <a:t> </a:t>
            </a:r>
            <a:r>
              <a:rPr lang="fi-FI" sz="2600" i="1" dirty="0"/>
              <a:t>c</a:t>
            </a:r>
            <a:r>
              <a:rPr lang="fi-FI" sz="2600" baseline="-25000" dirty="0"/>
              <a:t>5</a:t>
            </a:r>
            <a:r>
              <a:rPr lang="fi-FI" sz="2600" dirty="0"/>
              <a:t> = 204</a:t>
            </a:r>
            <a:r>
              <a:rPr lang="fi-FI" sz="2600" baseline="30000" dirty="0"/>
              <a:t>79</a:t>
            </a:r>
            <a:r>
              <a:rPr lang="fi-FI" sz="2600" dirty="0"/>
              <a:t> mod 3337 = 1164; </a:t>
            </a:r>
            <a:endParaRPr lang="en-US" sz="2600" dirty="0"/>
          </a:p>
          <a:p>
            <a:pPr algn="just">
              <a:buNone/>
            </a:pPr>
            <a:r>
              <a:rPr lang="en-US" altLang="en-US" sz="2600" dirty="0">
                <a:cs typeface="Times New Roman" panose="02020603050405020304" pitchFamily="18" charset="0"/>
              </a:rPr>
              <a:t>	</a:t>
            </a:r>
          </a:p>
          <a:p>
            <a:pPr algn="just">
              <a:buNone/>
            </a:pPr>
            <a:r>
              <a:rPr lang="en-US" altLang="en-US" sz="2600" dirty="0">
                <a:cs typeface="Times New Roman" panose="02020603050405020304" pitchFamily="18" charset="0"/>
              </a:rPr>
              <a:t>    </a:t>
            </a:r>
            <a:r>
              <a:rPr lang="en-US" altLang="en-US" sz="26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600" dirty="0">
                <a:cs typeface="Times New Roman" panose="02020603050405020304" pitchFamily="18" charset="0"/>
              </a:rPr>
              <a:t>: </a:t>
            </a:r>
            <a:r>
              <a:rPr lang="fi-FI" altLang="en-US" sz="2600" i="1" dirty="0">
                <a:cs typeface="Times New Roman" panose="02020603050405020304" pitchFamily="18" charset="0"/>
              </a:rPr>
              <a:t>C</a:t>
            </a:r>
            <a:r>
              <a:rPr lang="fi-FI" sz="2600" dirty="0"/>
              <a:t> = 0328, 0301, 2653, 2986, 1164</a:t>
            </a:r>
            <a:endParaRPr lang="en-US" sz="2600" dirty="0"/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en-US" sz="2600" dirty="0"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altLang="en-US" sz="2600" dirty="0">
                <a:cs typeface="Times New Roman" panose="02020603050405020304" pitchFamily="18" charset="0"/>
              </a:rPr>
              <a:t> Bob </a:t>
            </a:r>
            <a:r>
              <a:rPr lang="en-US" altLang="en-US" sz="2600" dirty="0" err="1">
                <a:cs typeface="Times New Roman" panose="02020603050405020304" pitchFamily="18" charset="0"/>
              </a:rPr>
              <a:t>mengirim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i="1" dirty="0">
                <a:cs typeface="Times New Roman" panose="02020603050405020304" pitchFamily="18" charset="0"/>
              </a:rPr>
              <a:t>C </a:t>
            </a:r>
            <a:r>
              <a:rPr lang="en-US" altLang="en-US" sz="2600" dirty="0" err="1">
                <a:cs typeface="Times New Roman" panose="02020603050405020304" pitchFamily="18" charset="0"/>
              </a:rPr>
              <a:t>kepada</a:t>
            </a:r>
            <a:r>
              <a:rPr lang="en-US" altLang="en-US" sz="2600" dirty="0">
                <a:cs typeface="Times New Roman" panose="02020603050405020304" pitchFamily="18" charset="0"/>
              </a:rPr>
              <a:t> Alice</a:t>
            </a:r>
            <a:endParaRPr lang="en-GB" altLang="en-US" sz="26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DB1CCEB-65D7-46E8-AE9A-B6C43196734C}"/>
              </a:ext>
            </a:extLst>
          </p:cNvPr>
          <p:cNvSpPr/>
          <p:nvPr/>
        </p:nvSpPr>
        <p:spPr>
          <a:xfrm>
            <a:off x="8459403" y="255428"/>
            <a:ext cx="318067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600" dirty="0" err="1">
                <a:solidFill>
                  <a:srgbClr val="FF0000"/>
                </a:solidFill>
              </a:rPr>
              <a:t>Enkripsi</a:t>
            </a:r>
            <a:r>
              <a:rPr lang="en-US" sz="2600" dirty="0">
                <a:solidFill>
                  <a:srgbClr val="FF0000"/>
                </a:solidFill>
              </a:rPr>
              <a:t>: </a:t>
            </a:r>
            <a:r>
              <a:rPr lang="en-US" sz="2600" i="1" dirty="0">
                <a:solidFill>
                  <a:srgbClr val="FF0000"/>
                </a:solidFill>
              </a:rPr>
              <a:t>c</a:t>
            </a:r>
            <a:r>
              <a:rPr lang="en-US" sz="2600" dirty="0">
                <a:solidFill>
                  <a:srgbClr val="FF0000"/>
                </a:solidFill>
              </a:rPr>
              <a:t> = </a:t>
            </a:r>
            <a:r>
              <a:rPr lang="en-US" sz="2600" i="1" dirty="0">
                <a:solidFill>
                  <a:srgbClr val="FF0000"/>
                </a:solidFill>
              </a:rPr>
              <a:t>m</a:t>
            </a:r>
            <a:r>
              <a:rPr lang="en-US" sz="2600" i="1" baseline="30000" dirty="0">
                <a:solidFill>
                  <a:srgbClr val="FF0000"/>
                </a:solidFill>
              </a:rPr>
              <a:t>e</a:t>
            </a:r>
            <a:r>
              <a:rPr lang="en-US" sz="2600" dirty="0">
                <a:solidFill>
                  <a:srgbClr val="FF0000"/>
                </a:solidFill>
              </a:rPr>
              <a:t> mod </a:t>
            </a:r>
            <a:r>
              <a:rPr lang="en-US" sz="2600" i="1" dirty="0">
                <a:solidFill>
                  <a:srgbClr val="FF0000"/>
                </a:solidFill>
              </a:rPr>
              <a:t>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427AF0A-DDD2-4369-994D-D7F042C46F6D}"/>
              </a:ext>
            </a:extLst>
          </p:cNvPr>
          <p:cNvSpPr/>
          <p:nvPr/>
        </p:nvSpPr>
        <p:spPr>
          <a:xfrm>
            <a:off x="8421444" y="255428"/>
            <a:ext cx="3218638" cy="49244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7CE8D-2E08-4929-A0E5-C616F7D42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9886"/>
            <a:ext cx="10515600" cy="545646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altLang="en-US" dirty="0">
                <a:cs typeface="Times New Roman" panose="02020603050405020304" pitchFamily="18" charset="0"/>
              </a:rPr>
              <a:t>Alice </a:t>
            </a:r>
            <a:r>
              <a:rPr lang="en-US" altLang="en-US" dirty="0" err="1">
                <a:cs typeface="Times New Roman" panose="02020603050405020304" pitchFamily="18" charset="0"/>
              </a:rPr>
              <a:t>mendekripsi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fi-FI" altLang="en-US" i="1" dirty="0">
                <a:cs typeface="Times New Roman" panose="02020603050405020304" pitchFamily="18" charset="0"/>
              </a:rPr>
              <a:t>C</a:t>
            </a:r>
            <a:r>
              <a:rPr lang="fi-FI" dirty="0"/>
              <a:t> = 0328, 0301, 2653, 2986, 1164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privatnya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yaitu</a:t>
            </a:r>
            <a:r>
              <a:rPr lang="en-US" altLang="en-US" dirty="0">
                <a:cs typeface="Times New Roman" panose="02020603050405020304" pitchFamily="18" charset="0"/>
              </a:rPr>
              <a:t>  d = 1019, n = 3337:</a:t>
            </a:r>
          </a:p>
          <a:p>
            <a:pPr algn="just"/>
            <a:endParaRPr lang="en-US" altLang="en-US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	</a:t>
            </a:r>
            <a:r>
              <a:rPr lang="fi-FI" i="1" dirty="0"/>
              <a:t> c</a:t>
            </a:r>
            <a:r>
              <a:rPr lang="fi-FI" baseline="-25000" dirty="0"/>
              <a:t>1</a:t>
            </a:r>
            <a:r>
              <a:rPr lang="fi-FI" dirty="0"/>
              <a:t> = 0328 </a:t>
            </a:r>
            <a:r>
              <a:rPr lang="fi-FI" dirty="0">
                <a:sym typeface="Symbol" panose="05050102010706020507" pitchFamily="18" charset="2"/>
              </a:rPr>
              <a:t> </a:t>
            </a:r>
            <a:r>
              <a:rPr lang="fi-FI" i="1" dirty="0"/>
              <a:t>m</a:t>
            </a:r>
            <a:r>
              <a:rPr lang="fi-FI" baseline="-25000" dirty="0"/>
              <a:t>1</a:t>
            </a:r>
            <a:r>
              <a:rPr lang="fi-FI" dirty="0"/>
              <a:t> = 328</a:t>
            </a:r>
            <a:r>
              <a:rPr lang="fi-FI" baseline="30000" dirty="0"/>
              <a:t>1019</a:t>
            </a:r>
            <a:r>
              <a:rPr lang="fi-FI" dirty="0"/>
              <a:t> mod 3337 = 704 = 0704 </a:t>
            </a:r>
            <a:endParaRPr lang="en-US" dirty="0"/>
          </a:p>
          <a:p>
            <a:pPr marL="0" indent="0">
              <a:buNone/>
            </a:pPr>
            <a:r>
              <a:rPr lang="fi-FI" i="1" dirty="0"/>
              <a:t>	 c</a:t>
            </a:r>
            <a:r>
              <a:rPr lang="fi-FI" baseline="-25000" dirty="0"/>
              <a:t>2</a:t>
            </a:r>
            <a:r>
              <a:rPr lang="fi-FI" dirty="0"/>
              <a:t> = 0301 </a:t>
            </a:r>
            <a:r>
              <a:rPr lang="fi-FI" dirty="0">
                <a:sym typeface="Symbol" panose="05050102010706020507" pitchFamily="18" charset="2"/>
              </a:rPr>
              <a:t> </a:t>
            </a:r>
            <a:r>
              <a:rPr lang="fi-FI" i="1" dirty="0"/>
              <a:t>m</a:t>
            </a:r>
            <a:r>
              <a:rPr lang="fi-FI" baseline="-25000" dirty="0"/>
              <a:t>2</a:t>
            </a:r>
            <a:r>
              <a:rPr lang="fi-FI" dirty="0"/>
              <a:t> = 301</a:t>
            </a:r>
            <a:r>
              <a:rPr lang="fi-FI" baseline="30000" dirty="0"/>
              <a:t>1019</a:t>
            </a:r>
            <a:r>
              <a:rPr lang="fi-FI" dirty="0"/>
              <a:t> mod 3337 = 1111 </a:t>
            </a:r>
            <a:endParaRPr lang="en-US" dirty="0"/>
          </a:p>
          <a:p>
            <a:pPr marL="0" indent="0">
              <a:buNone/>
            </a:pPr>
            <a:r>
              <a:rPr lang="fi-FI" i="1" dirty="0"/>
              <a:t>	 c</a:t>
            </a:r>
            <a:r>
              <a:rPr lang="fi-FI" baseline="-25000" dirty="0"/>
              <a:t>3</a:t>
            </a:r>
            <a:r>
              <a:rPr lang="fi-FI" dirty="0"/>
              <a:t> = 2653 </a:t>
            </a:r>
            <a:r>
              <a:rPr lang="fi-FI" dirty="0">
                <a:sym typeface="Symbol" panose="05050102010706020507" pitchFamily="18" charset="2"/>
              </a:rPr>
              <a:t> </a:t>
            </a:r>
            <a:r>
              <a:rPr lang="fi-FI" i="1" dirty="0"/>
              <a:t>m</a:t>
            </a:r>
            <a:r>
              <a:rPr lang="fi-FI" baseline="-25000" dirty="0"/>
              <a:t>3</a:t>
            </a:r>
            <a:r>
              <a:rPr lang="fi-FI" dirty="0"/>
              <a:t> = 2653</a:t>
            </a:r>
            <a:r>
              <a:rPr lang="fi-FI" baseline="30000" dirty="0"/>
              <a:t>1019</a:t>
            </a:r>
            <a:r>
              <a:rPr lang="fi-FI" dirty="0"/>
              <a:t> mod 3337 = 1400</a:t>
            </a:r>
            <a:endParaRPr lang="en-US" dirty="0"/>
          </a:p>
          <a:p>
            <a:pPr marL="0" indent="0">
              <a:buNone/>
            </a:pPr>
            <a:r>
              <a:rPr lang="fi-FI" i="1" dirty="0"/>
              <a:t>	 c</a:t>
            </a:r>
            <a:r>
              <a:rPr lang="fi-FI" baseline="-25000" dirty="0"/>
              <a:t>4</a:t>
            </a:r>
            <a:r>
              <a:rPr lang="fi-FI" dirty="0"/>
              <a:t> = 2986 </a:t>
            </a:r>
            <a:r>
              <a:rPr lang="fi-FI" dirty="0">
                <a:sym typeface="Symbol" panose="05050102010706020507" pitchFamily="18" charset="2"/>
              </a:rPr>
              <a:t> </a:t>
            </a:r>
            <a:r>
              <a:rPr lang="fi-FI" i="1" dirty="0"/>
              <a:t>m</a:t>
            </a:r>
            <a:r>
              <a:rPr lang="fi-FI" baseline="-25000" dirty="0"/>
              <a:t>4</a:t>
            </a:r>
            <a:r>
              <a:rPr lang="fi-FI" dirty="0"/>
              <a:t> = 2986</a:t>
            </a:r>
            <a:r>
              <a:rPr lang="fi-FI" baseline="30000" dirty="0"/>
              <a:t>1019</a:t>
            </a:r>
            <a:r>
              <a:rPr lang="fi-FI" dirty="0"/>
              <a:t> mod 3337 = 1108</a:t>
            </a:r>
            <a:endParaRPr lang="en-US" dirty="0"/>
          </a:p>
          <a:p>
            <a:pPr marL="0" indent="0">
              <a:buNone/>
            </a:pPr>
            <a:r>
              <a:rPr lang="fi-FI" i="1" dirty="0"/>
              <a:t>	 c</a:t>
            </a:r>
            <a:r>
              <a:rPr lang="fi-FI" baseline="-25000" dirty="0"/>
              <a:t>5</a:t>
            </a:r>
            <a:r>
              <a:rPr lang="fi-FI" dirty="0"/>
              <a:t> = 1164 </a:t>
            </a:r>
            <a:r>
              <a:rPr lang="fi-FI" dirty="0">
                <a:sym typeface="Symbol" panose="05050102010706020507" pitchFamily="18" charset="2"/>
              </a:rPr>
              <a:t> </a:t>
            </a:r>
            <a:r>
              <a:rPr lang="fi-FI" i="1" dirty="0"/>
              <a:t>m</a:t>
            </a:r>
            <a:r>
              <a:rPr lang="fi-FI" baseline="-25000" dirty="0"/>
              <a:t>5</a:t>
            </a:r>
            <a:r>
              <a:rPr lang="fi-FI" dirty="0"/>
              <a:t> = 1164</a:t>
            </a:r>
            <a:r>
              <a:rPr lang="fi-FI" baseline="30000" dirty="0"/>
              <a:t>1019</a:t>
            </a:r>
            <a:r>
              <a:rPr lang="fi-FI" dirty="0"/>
              <a:t> mod 3337 = 204</a:t>
            </a:r>
            <a:endParaRPr lang="en-US" dirty="0"/>
          </a:p>
          <a:p>
            <a:endParaRPr lang="en-US" dirty="0"/>
          </a:p>
          <a:p>
            <a:r>
              <a:rPr lang="en-US" dirty="0"/>
              <a:t>Alice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Bob </a:t>
            </a:r>
          </a:p>
          <a:p>
            <a:pPr marL="0" indent="0">
              <a:buNone/>
            </a:pPr>
            <a:r>
              <a:rPr lang="fi-FI" i="1" dirty="0"/>
              <a:t>	m</a:t>
            </a:r>
            <a:r>
              <a:rPr lang="fi-FI" dirty="0"/>
              <a:t> = 07041111140011080204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   yang </a:t>
            </a:r>
            <a:r>
              <a:rPr lang="en-US" dirty="0" err="1"/>
              <a:t>dikodekan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(</a:t>
            </a:r>
            <a:r>
              <a:rPr lang="pl-PL" dirty="0"/>
              <a:t>A = 00, B = 01,</a:t>
            </a:r>
            <a:r>
              <a:rPr lang="en-US" dirty="0"/>
              <a:t> C = 02,</a:t>
            </a:r>
            <a:r>
              <a:rPr lang="pl-PL" dirty="0"/>
              <a:t> …, Z = 25</a:t>
            </a:r>
            <a:r>
              <a:rPr lang="en-US" dirty="0"/>
              <a:t>) </a:t>
            </a:r>
            <a:r>
              <a:rPr lang="en-US" dirty="0" err="1"/>
              <a:t>menjadi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i="1" dirty="0"/>
              <a:t>	M</a:t>
            </a:r>
            <a:r>
              <a:rPr lang="en-US" dirty="0"/>
              <a:t> = HELLO ALICE	</a:t>
            </a:r>
          </a:p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6EC257-9091-4742-923C-5E545DED8DCB}"/>
              </a:ext>
            </a:extLst>
          </p:cNvPr>
          <p:cNvSpPr/>
          <p:nvPr/>
        </p:nvSpPr>
        <p:spPr>
          <a:xfrm>
            <a:off x="8736326" y="152400"/>
            <a:ext cx="321863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600" dirty="0" err="1">
                <a:solidFill>
                  <a:srgbClr val="FF0000"/>
                </a:solidFill>
              </a:rPr>
              <a:t>Dekripsi</a:t>
            </a:r>
            <a:r>
              <a:rPr lang="en-US" sz="2600" dirty="0">
                <a:solidFill>
                  <a:srgbClr val="FF0000"/>
                </a:solidFill>
              </a:rPr>
              <a:t>: </a:t>
            </a:r>
            <a:r>
              <a:rPr lang="en-US" sz="2600" i="1" dirty="0">
                <a:solidFill>
                  <a:srgbClr val="FF0000"/>
                </a:solidFill>
              </a:rPr>
              <a:t>m</a:t>
            </a:r>
            <a:r>
              <a:rPr lang="en-US" sz="2600" dirty="0">
                <a:solidFill>
                  <a:srgbClr val="FF0000"/>
                </a:solidFill>
              </a:rPr>
              <a:t> = </a:t>
            </a:r>
            <a:r>
              <a:rPr lang="en-US" sz="2600" i="1" dirty="0">
                <a:solidFill>
                  <a:srgbClr val="FF0000"/>
                </a:solidFill>
              </a:rPr>
              <a:t>c</a:t>
            </a:r>
            <a:r>
              <a:rPr lang="en-US" sz="2600" i="1" baseline="30000" dirty="0">
                <a:solidFill>
                  <a:srgbClr val="FF0000"/>
                </a:solidFill>
              </a:rPr>
              <a:t>d</a:t>
            </a:r>
            <a:r>
              <a:rPr lang="en-US" sz="2600" dirty="0">
                <a:solidFill>
                  <a:srgbClr val="FF0000"/>
                </a:solidFill>
              </a:rPr>
              <a:t> mod </a:t>
            </a:r>
            <a:r>
              <a:rPr lang="en-US" sz="2600" i="1" dirty="0">
                <a:solidFill>
                  <a:srgbClr val="FF0000"/>
                </a:solidFill>
              </a:rPr>
              <a:t>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372E025-A459-4110-A0B3-3C3D78959A2D}"/>
              </a:ext>
            </a:extLst>
          </p:cNvPr>
          <p:cNvSpPr/>
          <p:nvPr/>
        </p:nvSpPr>
        <p:spPr>
          <a:xfrm>
            <a:off x="8736326" y="152400"/>
            <a:ext cx="3218638" cy="49244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7826FE-AB01-53B2-8093-15D6F4BE9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2958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Slide Number Placeholder 5">
            <a:extLst>
              <a:ext uri="{FF2B5EF4-FFF2-40B4-BE49-F238E27FC236}">
                <a16:creationId xmlns:a16="http://schemas.microsoft.com/office/drawing/2014/main" id="{318F63BD-74C3-4889-A376-765EF7D77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1B9B591-94B0-4B44-AF25-FAD59DD47D4D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F05591F4-E818-4989-8823-7E7437F927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>
                <a:cs typeface="Times New Roman" panose="02020603050405020304" pitchFamily="18" charset="0"/>
              </a:rPr>
              <a:t>Keamanan</a:t>
            </a:r>
            <a:r>
              <a:rPr lang="en-US" altLang="en-US" b="1" dirty="0">
                <a:cs typeface="Times New Roman" panose="02020603050405020304" pitchFamily="18" charset="0"/>
              </a:rPr>
              <a:t> RSA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8435DA67-B41A-4CFB-97A6-0390E89E79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Keamanan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RSA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terletak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tingkat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kesulitan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memfaktorkan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bulat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 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faktor-faktor</a:t>
            </a:r>
            <a:r>
              <a:rPr lang="en-US" altLang="en-US" dirty="0">
                <a:cs typeface="Times New Roman" panose="02020603050405020304" pitchFamily="18" charset="0"/>
              </a:rPr>
              <a:t> prima (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i="1" dirty="0">
                <a:cs typeface="Times New Roman" panose="02020603050405020304" pitchFamily="18" charset="0"/>
              </a:rPr>
              <a:t>q</a:t>
            </a:r>
            <a:r>
              <a:rPr lang="en-US" altLang="en-US" dirty="0">
                <a:cs typeface="Times New Roman" panose="02020603050405020304" pitchFamily="18" charset="0"/>
              </a:rPr>
              <a:t>), yang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q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Sekali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berhasil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difaktorkan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i="1" dirty="0">
                <a:cs typeface="Times New Roman" panose="02020603050405020304" pitchFamily="18" charset="0"/>
              </a:rPr>
              <a:t>q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) = (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– 1)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q</a:t>
            </a:r>
            <a:r>
              <a:rPr lang="en-US" altLang="en-US" dirty="0">
                <a:cs typeface="Times New Roman" panose="02020603050405020304" pitchFamily="18" charset="0"/>
              </a:rPr>
              <a:t> – 1)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dihitung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  </a:t>
            </a:r>
            <a:r>
              <a:rPr lang="en-US" altLang="en-US" dirty="0" err="1">
                <a:cs typeface="Times New Roman" panose="02020603050405020304" pitchFamily="18" charset="0"/>
              </a:rPr>
              <a:t>Selanjutnya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diumumkan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rahasia</a:t>
            </a:r>
            <a:r>
              <a:rPr lang="en-US" altLang="en-US" dirty="0">
                <a:cs typeface="Times New Roman" panose="02020603050405020304" pitchFamily="18" charset="0"/>
              </a:rPr>
              <a:t>),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 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d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dihitung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kekongruenen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           </a:t>
            </a:r>
            <a:r>
              <a:rPr lang="en-US" altLang="en-US" i="1" dirty="0">
                <a:cs typeface="Times New Roman" panose="02020603050405020304" pitchFamily="18" charset="0"/>
              </a:rPr>
              <a:t>ed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altLang="en-US" dirty="0">
                <a:cs typeface="Times New Roman" panose="02020603050405020304" pitchFamily="18" charset="0"/>
              </a:rPr>
              <a:t> 1 (mod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)). 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Slide Number Placeholder 5">
            <a:extLst>
              <a:ext uri="{FF2B5EF4-FFF2-40B4-BE49-F238E27FC236}">
                <a16:creationId xmlns:a16="http://schemas.microsoft.com/office/drawing/2014/main" id="{CE52004D-E489-4505-ACC9-91CC61A69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0C07625-096B-46AA-B3A4-02C0133E1C89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105B4092-960F-4252-8858-A330170EBE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3579" y="425562"/>
            <a:ext cx="10784839" cy="5822947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600" dirty="0" err="1">
                <a:cs typeface="Times New Roman" panose="02020603050405020304" pitchFamily="18" charset="0"/>
              </a:rPr>
              <a:t>Penemu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algoritma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i="1" dirty="0">
                <a:cs typeface="Times New Roman" panose="02020603050405020304" pitchFamily="18" charset="0"/>
              </a:rPr>
              <a:t>RSA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menyarankan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nilai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i="1" dirty="0">
                <a:cs typeface="Times New Roman" panose="02020603050405020304" pitchFamily="18" charset="0"/>
              </a:rPr>
              <a:t>p</a:t>
            </a:r>
            <a:r>
              <a:rPr lang="en-US" altLang="en-US" sz="2600" dirty="0">
                <a:cs typeface="Times New Roman" panose="02020603050405020304" pitchFamily="18" charset="0"/>
              </a:rPr>
              <a:t> dan </a:t>
            </a:r>
            <a:r>
              <a:rPr lang="en-US" altLang="en-US" sz="2600" i="1" dirty="0">
                <a:cs typeface="Times New Roman" panose="02020603050405020304" pitchFamily="18" charset="0"/>
              </a:rPr>
              <a:t>q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panjangnya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lebih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dari</a:t>
            </a:r>
            <a:r>
              <a:rPr lang="en-US" altLang="en-US" sz="2600" dirty="0">
                <a:cs typeface="Times New Roman" panose="02020603050405020304" pitchFamily="18" charset="0"/>
              </a:rPr>
              <a:t> 100 digit. </a:t>
            </a:r>
            <a:r>
              <a:rPr lang="en-US" altLang="en-US" sz="26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demikian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hasil</a:t>
            </a:r>
            <a:r>
              <a:rPr lang="en-US" altLang="en-US" sz="2600" dirty="0">
                <a:cs typeface="Times New Roman" panose="02020603050405020304" pitchFamily="18" charset="0"/>
              </a:rPr>
              <a:t> kali </a:t>
            </a:r>
            <a:r>
              <a:rPr lang="en-US" altLang="en-US" sz="2600" i="1" dirty="0">
                <a:cs typeface="Times New Roman" panose="02020603050405020304" pitchFamily="18" charset="0"/>
              </a:rPr>
              <a:t>n</a:t>
            </a:r>
            <a:r>
              <a:rPr lang="en-US" altLang="en-US" sz="2600" dirty="0">
                <a:cs typeface="Times New Roman" panose="02020603050405020304" pitchFamily="18" charset="0"/>
              </a:rPr>
              <a:t> = </a:t>
            </a:r>
            <a:r>
              <a:rPr lang="en-US" altLang="en-US" sz="2600" i="1" dirty="0">
                <a:cs typeface="Times New Roman" panose="02020603050405020304" pitchFamily="18" charset="0"/>
              </a:rPr>
              <a:t>p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i="1" dirty="0">
                <a:cs typeface="Times New Roman" panose="02020603050405020304" pitchFamily="18" charset="0"/>
              </a:rPr>
              <a:t>q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akan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berukuran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lebih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dari</a:t>
            </a:r>
            <a:r>
              <a:rPr lang="en-US" altLang="en-US" sz="2600" dirty="0">
                <a:cs typeface="Times New Roman" panose="02020603050405020304" pitchFamily="18" charset="0"/>
              </a:rPr>
              <a:t> 200 digit.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600" dirty="0">
              <a:cs typeface="Times New Roman" panose="02020603050405020304" pitchFamily="18" charset="0"/>
            </a:endParaRPr>
          </a:p>
          <a:p>
            <a:pPr algn="just"/>
            <a:r>
              <a:rPr lang="en-US" altLang="en-US" sz="2600" dirty="0">
                <a:cs typeface="Times New Roman" panose="02020603050405020304" pitchFamily="18" charset="0"/>
              </a:rPr>
              <a:t>Usaha </a:t>
            </a:r>
            <a:r>
              <a:rPr lang="en-US" altLang="en-US" sz="2600" dirty="0" err="1">
                <a:cs typeface="Times New Roman" panose="02020603050405020304" pitchFamily="18" charset="0"/>
              </a:rPr>
              <a:t>untuk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mencari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faktor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600" dirty="0">
                <a:cs typeface="Times New Roman" panose="02020603050405020304" pitchFamily="18" charset="0"/>
              </a:rPr>
              <a:t> 200 digit </a:t>
            </a:r>
            <a:r>
              <a:rPr lang="en-US" altLang="en-US" sz="2600" dirty="0" err="1">
                <a:cs typeface="Times New Roman" panose="02020603050405020304" pitchFamily="18" charset="0"/>
              </a:rPr>
              <a:t>membutuhkan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waktu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komputasi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selama</a:t>
            </a:r>
            <a:r>
              <a:rPr lang="en-US" altLang="en-US" sz="2600" dirty="0">
                <a:cs typeface="Times New Roman" panose="02020603050405020304" pitchFamily="18" charset="0"/>
              </a:rPr>
              <a:t> 4 </a:t>
            </a:r>
            <a:r>
              <a:rPr lang="en-US" altLang="en-US" sz="2600" dirty="0" err="1">
                <a:cs typeface="Times New Roman" panose="02020603050405020304" pitchFamily="18" charset="0"/>
              </a:rPr>
              <a:t>milyar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tahun</a:t>
            </a:r>
            <a:r>
              <a:rPr lang="en-US" altLang="en-US" sz="2600" dirty="0">
                <a:cs typeface="Times New Roman" panose="02020603050405020304" pitchFamily="18" charset="0"/>
              </a:rPr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500 digit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10</a:t>
            </a:r>
            <a:r>
              <a:rPr lang="en-US" baseline="30000" dirty="0"/>
              <a:t>25</a:t>
            </a:r>
            <a:r>
              <a:rPr lang="en-US" dirty="0"/>
              <a:t> </a:t>
            </a:r>
            <a:r>
              <a:rPr lang="en-US" dirty="0" err="1"/>
              <a:t>tahun</a:t>
            </a:r>
            <a:endParaRPr lang="en-US" altLang="en-US" sz="2600" dirty="0">
              <a:cs typeface="Times New Roman" panose="02020603050405020304" pitchFamily="18" charset="0"/>
            </a:endParaRPr>
          </a:p>
          <a:p>
            <a:pPr marL="284163" indent="-284163" algn="just" eaLnBrk="1" hangingPunct="1">
              <a:lnSpc>
                <a:spcPct val="90000"/>
              </a:lnSpc>
              <a:buNone/>
            </a:pPr>
            <a:r>
              <a:rPr lang="en-US" altLang="en-US" sz="2600" dirty="0">
                <a:cs typeface="Times New Roman" panose="02020603050405020304" pitchFamily="18" charset="0"/>
              </a:rPr>
              <a:t>   (</a:t>
            </a:r>
            <a:r>
              <a:rPr lang="en-US" altLang="en-US" sz="26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asumsi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bahwa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algoritma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pemfaktoran</a:t>
            </a:r>
            <a:r>
              <a:rPr lang="en-US" altLang="en-US" sz="2600" dirty="0">
                <a:cs typeface="Times New Roman" panose="02020603050405020304" pitchFamily="18" charset="0"/>
              </a:rPr>
              <a:t> yang </a:t>
            </a:r>
            <a:r>
              <a:rPr lang="en-US" altLang="en-US" sz="2600" dirty="0" err="1">
                <a:cs typeface="Times New Roman" panose="02020603050405020304" pitchFamily="18" charset="0"/>
              </a:rPr>
              <a:t>digunakan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algoritma</a:t>
            </a:r>
            <a:r>
              <a:rPr lang="en-US" altLang="en-US" sz="2600" dirty="0">
                <a:cs typeface="Times New Roman" panose="02020603050405020304" pitchFamily="18" charset="0"/>
              </a:rPr>
              <a:t>  yang </a:t>
            </a:r>
            <a:r>
              <a:rPr lang="en-US" altLang="en-US" sz="2600" dirty="0" err="1">
                <a:cs typeface="Times New Roman" panose="02020603050405020304" pitchFamily="18" charset="0"/>
              </a:rPr>
              <a:t>tercepat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saat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ini</a:t>
            </a:r>
            <a:r>
              <a:rPr lang="en-US" altLang="en-US" sz="2600" dirty="0">
                <a:cs typeface="Times New Roman" panose="02020603050405020304" pitchFamily="18" charset="0"/>
              </a:rPr>
              <a:t> dan </a:t>
            </a:r>
            <a:r>
              <a:rPr lang="en-US" altLang="en-US" sz="2600" dirty="0" err="1">
                <a:cs typeface="Times New Roman" panose="02020603050405020304" pitchFamily="18" charset="0"/>
              </a:rPr>
              <a:t>komputer</a:t>
            </a:r>
            <a:r>
              <a:rPr lang="en-US" altLang="en-US" sz="2600" dirty="0">
                <a:cs typeface="Times New Roman" panose="02020603050405020304" pitchFamily="18" charset="0"/>
              </a:rPr>
              <a:t> yang </a:t>
            </a:r>
            <a:r>
              <a:rPr lang="en-US" altLang="en-US" sz="2600" dirty="0" err="1">
                <a:cs typeface="Times New Roman" panose="02020603050405020304" pitchFamily="18" charset="0"/>
              </a:rPr>
              <a:t>dipakai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mempunyai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kecepatan</a:t>
            </a:r>
            <a:r>
              <a:rPr lang="en-US" altLang="en-US" sz="2600" dirty="0">
                <a:cs typeface="Times New Roman" panose="02020603050405020304" pitchFamily="18" charset="0"/>
              </a:rPr>
              <a:t> 1 </a:t>
            </a:r>
            <a:r>
              <a:rPr lang="en-US" altLang="en-US" sz="2600" dirty="0" err="1">
                <a:cs typeface="Times New Roman" panose="02020603050405020304" pitchFamily="18" charset="0"/>
              </a:rPr>
              <a:t>milidetik</a:t>
            </a:r>
            <a:r>
              <a:rPr lang="en-US" altLang="en-US" sz="2600" dirty="0">
                <a:cs typeface="Times New Roman" panose="02020603050405020304" pitchFamily="18" charset="0"/>
              </a:rPr>
              <a:t>).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600" dirty="0">
              <a:cs typeface="Times New Roman" panose="02020603050405020304" pitchFamily="18" charset="0"/>
            </a:endParaRPr>
          </a:p>
          <a:p>
            <a:pPr algn="just"/>
            <a:r>
              <a:rPr lang="en-US" sz="2600" dirty="0" err="1"/>
              <a:t>Algoritma</a:t>
            </a:r>
            <a:r>
              <a:rPr lang="en-US" sz="2600" dirty="0"/>
              <a:t> </a:t>
            </a:r>
            <a:r>
              <a:rPr lang="en-US" sz="2600" dirty="0" err="1"/>
              <a:t>pemfaktoran</a:t>
            </a:r>
            <a:r>
              <a:rPr lang="en-US" sz="2600" dirty="0"/>
              <a:t> yang </a:t>
            </a:r>
            <a:r>
              <a:rPr lang="en-US" sz="2600" dirty="0" err="1"/>
              <a:t>tercepat</a:t>
            </a:r>
            <a:r>
              <a:rPr lang="en-US" sz="2600" dirty="0"/>
              <a:t> </a:t>
            </a:r>
            <a:r>
              <a:rPr lang="en-US" sz="2600" dirty="0" err="1"/>
              <a:t>saat</a:t>
            </a:r>
            <a:r>
              <a:rPr lang="en-US" sz="2600" dirty="0"/>
              <a:t> </a:t>
            </a:r>
            <a:r>
              <a:rPr lang="en-US" sz="2600" dirty="0" err="1"/>
              <a:t>ini</a:t>
            </a:r>
            <a:r>
              <a:rPr lang="en-US" sz="2600" dirty="0"/>
              <a:t> </a:t>
            </a:r>
            <a:r>
              <a:rPr lang="en-US" sz="2600" dirty="0" err="1"/>
              <a:t>memiliki</a:t>
            </a:r>
            <a:r>
              <a:rPr lang="en-US" sz="2600" dirty="0"/>
              <a:t> </a:t>
            </a:r>
            <a:r>
              <a:rPr lang="en-US" sz="2600" dirty="0" err="1"/>
              <a:t>kompleksitas</a:t>
            </a:r>
            <a:r>
              <a:rPr lang="en-US" sz="2600" dirty="0"/>
              <a:t>  </a:t>
            </a:r>
          </a:p>
          <a:p>
            <a:pPr algn="just"/>
            <a:endParaRPr lang="en-US" sz="2600" dirty="0"/>
          </a:p>
          <a:p>
            <a:pPr marL="0" indent="0" algn="just">
              <a:buNone/>
            </a:pPr>
            <a:r>
              <a:rPr lang="en-US" sz="2600" dirty="0"/>
              <a:t>    </a:t>
            </a:r>
          </a:p>
          <a:p>
            <a:pPr marL="0" indent="0" algn="just">
              <a:buNone/>
            </a:pPr>
            <a:r>
              <a:rPr lang="en-US" sz="2600" dirty="0"/>
              <a:t>   </a:t>
            </a:r>
          </a:p>
          <a:p>
            <a:pPr marL="0" indent="0" algn="just">
              <a:buNone/>
            </a:pPr>
            <a:r>
              <a:rPr lang="en-US" sz="2600" dirty="0"/>
              <a:t>   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bilangan</a:t>
            </a:r>
            <a:r>
              <a:rPr lang="en-US" sz="2600" dirty="0"/>
              <a:t> </a:t>
            </a:r>
            <a:r>
              <a:rPr lang="en-US" sz="2600" dirty="0" err="1"/>
              <a:t>bulat</a:t>
            </a:r>
            <a:r>
              <a:rPr lang="en-US" sz="2600" dirty="0"/>
              <a:t> </a:t>
            </a:r>
            <a:r>
              <a:rPr lang="en-US" sz="2600" i="1" dirty="0"/>
              <a:t>n</a:t>
            </a:r>
            <a:r>
              <a:rPr lang="en-US" sz="2600" dirty="0"/>
              <a:t> </a:t>
            </a:r>
            <a:r>
              <a:rPr lang="en-US" sz="2600" dirty="0" err="1"/>
              <a:t>sepanjang</a:t>
            </a:r>
            <a:r>
              <a:rPr lang="en-US" sz="2600" dirty="0"/>
              <a:t> b-bit.</a:t>
            </a:r>
          </a:p>
          <a:p>
            <a:pPr algn="just" eaLnBrk="1" hangingPunct="1">
              <a:lnSpc>
                <a:spcPct val="90000"/>
              </a:lnSpc>
            </a:pPr>
            <a:endParaRPr lang="en-GB" altLang="en-US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067C354-054E-41F8-B4CC-7CB9C34D75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9040" y="451104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7E5D877A-150E-4215-B362-D467F2B128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618971"/>
              </p:ext>
            </p:extLst>
          </p:nvPr>
        </p:nvGraphicFramePr>
        <p:xfrm>
          <a:off x="3412784" y="4530541"/>
          <a:ext cx="2788318" cy="849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244600" imgH="381000" progId="Equation.3">
                  <p:embed/>
                </p:oleObj>
              </mc:Choice>
              <mc:Fallback>
                <p:oleObj r:id="rId4" imgW="1244600" imgH="3810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2784" y="4530541"/>
                        <a:ext cx="2788318" cy="8492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D3A98-C4A0-42CA-9818-AD4DAE3002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545" y="1681657"/>
            <a:ext cx="10515600" cy="3710152"/>
          </a:xfrm>
        </p:spPr>
        <p:txBody>
          <a:bodyPr/>
          <a:lstStyle/>
          <a:p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dirty="0" err="1"/>
              <a:t>pemfaktoran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polinomial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Fakta</a:t>
            </a:r>
            <a:r>
              <a:rPr lang="en-US" dirty="0"/>
              <a:t> </a:t>
            </a:r>
            <a:r>
              <a:rPr lang="en-US" dirty="0" err="1"/>
              <a:t>inilah</a:t>
            </a:r>
            <a:r>
              <a:rPr lang="en-US" dirty="0"/>
              <a:t> yang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i="1" dirty="0"/>
              <a:t>RSA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bulatnya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lama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memfaktorkannya</a:t>
            </a:r>
            <a:r>
              <a:rPr lang="en-US" dirty="0"/>
              <a:t>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509B9B-E58B-897F-158E-2126DB1C0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892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5">
            <a:extLst>
              <a:ext uri="{FF2B5EF4-FFF2-40B4-BE49-F238E27FC236}">
                <a16:creationId xmlns:a16="http://schemas.microsoft.com/office/drawing/2014/main" id="{26CBA319-79CE-42B7-801C-41BF414CA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6D40785-5427-4CB1-A0ED-6175B813FE08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483885FD-AC9E-4380-8410-B6ED6C6B1A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>
                <a:cs typeface="Times New Roman" panose="02020603050405020304" pitchFamily="18" charset="0"/>
              </a:rPr>
              <a:t>Pendahuluan</a:t>
            </a:r>
            <a:endParaRPr lang="en-GB" altLang="en-US" b="1" dirty="0">
              <a:cs typeface="Times New Roman" panose="02020603050405020304" pitchFamily="18" charset="0"/>
            </a:endParaRP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2CB90781-973B-40CC-BB10-5BD7090DE6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RSA </a:t>
            </a:r>
            <a:r>
              <a:rPr lang="en-US" altLang="en-US" dirty="0" err="1">
                <a:cs typeface="Times New Roman" panose="02020603050405020304" pitchFamily="18" charset="0"/>
              </a:rPr>
              <a:t>merupakan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kunci-publik</a:t>
            </a:r>
            <a:r>
              <a:rPr lang="en-US" altLang="en-US" dirty="0">
                <a:cs typeface="Times New Roman" panose="02020603050405020304" pitchFamily="18" charset="0"/>
              </a:rPr>
              <a:t> yang paling </a:t>
            </a:r>
            <a:r>
              <a:rPr lang="en-US" altLang="en-US" dirty="0" err="1">
                <a:cs typeface="Times New Roman" panose="02020603050405020304" pitchFamily="18" charset="0"/>
              </a:rPr>
              <a:t>terkenal</a:t>
            </a:r>
            <a:r>
              <a:rPr lang="en-US" altLang="en-US" dirty="0">
                <a:cs typeface="Times New Roman" panose="02020603050405020304" pitchFamily="18" charset="0"/>
              </a:rPr>
              <a:t> dan paling </a:t>
            </a:r>
            <a:r>
              <a:rPr lang="en-US" altLang="en-US" dirty="0" err="1">
                <a:cs typeface="Times New Roman" panose="02020603050405020304" pitchFamily="18" charset="0"/>
              </a:rPr>
              <a:t>banyak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aplikasinya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Dibuat</a:t>
            </a:r>
            <a:r>
              <a:rPr lang="en-US" altLang="en-US" dirty="0">
                <a:cs typeface="Times New Roman" panose="02020603050405020304" pitchFamily="18" charset="0"/>
              </a:rPr>
              <a:t> oleh </a:t>
            </a:r>
            <a:r>
              <a:rPr lang="en-US" altLang="en-US" dirty="0" err="1">
                <a:cs typeface="Times New Roman" panose="02020603050405020304" pitchFamily="18" charset="0"/>
              </a:rPr>
              <a:t>tiga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peneliti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MIT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 err="1">
                <a:cs typeface="Times New Roman" panose="02020603050405020304" pitchFamily="18" charset="0"/>
              </a:rPr>
              <a:t>Massachussets</a:t>
            </a:r>
            <a:r>
              <a:rPr lang="en-US" altLang="en-US" i="1" dirty="0">
                <a:cs typeface="Times New Roman" panose="02020603050405020304" pitchFamily="18" charset="0"/>
              </a:rPr>
              <a:t> Institute of Technology</a:t>
            </a:r>
            <a:r>
              <a:rPr lang="en-US" altLang="en-US" dirty="0">
                <a:cs typeface="Times New Roman" panose="02020603050405020304" pitchFamily="18" charset="0"/>
              </a:rPr>
              <a:t>), </a:t>
            </a:r>
            <a:r>
              <a:rPr lang="en-US" altLang="en-US" dirty="0" err="1">
                <a:cs typeface="Times New Roman" panose="02020603050405020304" pitchFamily="18" charset="0"/>
              </a:rPr>
              <a:t>yaitu</a:t>
            </a:r>
            <a:r>
              <a:rPr lang="en-US" altLang="en-US" dirty="0">
                <a:cs typeface="Times New Roman" panose="02020603050405020304" pitchFamily="18" charset="0"/>
              </a:rPr>
              <a:t> Ronald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Rivest</a:t>
            </a:r>
            <a:r>
              <a:rPr lang="en-US" altLang="en-US" dirty="0">
                <a:cs typeface="Times New Roman" panose="02020603050405020304" pitchFamily="18" charset="0"/>
              </a:rPr>
              <a:t>, Adi 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Shamir</a:t>
            </a:r>
            <a:r>
              <a:rPr lang="en-US" altLang="en-US" dirty="0">
                <a:cs typeface="Times New Roman" panose="02020603050405020304" pitchFamily="18" charset="0"/>
              </a:rPr>
              <a:t>, dan Leonard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Adleman</a:t>
            </a:r>
            <a:r>
              <a:rPr lang="en-US" altLang="en-US" dirty="0">
                <a:cs typeface="Times New Roman" panose="02020603050405020304" pitchFamily="18" charset="0"/>
              </a:rPr>
              <a:t>, pada </a:t>
            </a:r>
            <a:r>
              <a:rPr lang="en-US" altLang="en-US" dirty="0" err="1">
                <a:cs typeface="Times New Roman" panose="02020603050405020304" pitchFamily="18" charset="0"/>
              </a:rPr>
              <a:t>tahun</a:t>
            </a:r>
            <a:r>
              <a:rPr lang="en-US" altLang="en-US" dirty="0">
                <a:cs typeface="Times New Roman" panose="02020603050405020304" pitchFamily="18" charset="0"/>
              </a:rPr>
              <a:t> 1976. </a:t>
            </a:r>
          </a:p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RSA = </a:t>
            </a:r>
            <a:r>
              <a:rPr lang="en-US" altLang="en-US" dirty="0" err="1">
                <a:cs typeface="Times New Roman" panose="02020603050405020304" pitchFamily="18" charset="0"/>
              </a:rPr>
              <a:t>Rivest</a:t>
            </a:r>
            <a:r>
              <a:rPr lang="en-US" altLang="en-US" dirty="0">
                <a:cs typeface="Times New Roman" panose="02020603050405020304" pitchFamily="18" charset="0"/>
              </a:rPr>
              <a:t>-Shamir-</a:t>
            </a:r>
            <a:r>
              <a:rPr lang="en-US" altLang="en-US" dirty="0" err="1">
                <a:cs typeface="Times New Roman" panose="02020603050405020304" pitchFamily="18" charset="0"/>
              </a:rPr>
              <a:t>Adleman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Keamanan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RSA </a:t>
            </a:r>
            <a:r>
              <a:rPr lang="en-US" altLang="en-US" dirty="0" err="1">
                <a:cs typeface="Times New Roman" panose="02020603050405020304" pitchFamily="18" charset="0"/>
              </a:rPr>
              <a:t>terletak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sulitnya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memfaktorkan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bulat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faktor-faktor</a:t>
            </a:r>
            <a:r>
              <a:rPr lang="en-US" altLang="en-US" dirty="0">
                <a:cs typeface="Times New Roman" panose="02020603050405020304" pitchFamily="18" charset="0"/>
              </a:rPr>
              <a:t> prima.</a:t>
            </a:r>
            <a:r>
              <a:rPr lang="en-GB" altLang="en-US" dirty="0"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Slide Number Placeholder 5">
            <a:extLst>
              <a:ext uri="{FF2B5EF4-FFF2-40B4-BE49-F238E27FC236}">
                <a16:creationId xmlns:a16="http://schemas.microsoft.com/office/drawing/2014/main" id="{913FF634-B8FC-41E7-82AA-A7538E19B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25FF699-47D9-4FC3-A10C-5E5F427BC676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58FA0A27-C4E7-45AA-A2E4-CAE6593A20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0759" y="30988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err="1"/>
              <a:t>Contoh</a:t>
            </a:r>
            <a:r>
              <a:rPr lang="en-US" altLang="en-US" dirty="0"/>
              <a:t> parameter RSA </a:t>
            </a:r>
            <a:endParaRPr lang="en-GB" altLang="en-US" baseline="30000" dirty="0">
              <a:sym typeface="Symbol" panose="05050102010706020507" pitchFamily="18" charset="2"/>
            </a:endParaRPr>
          </a:p>
        </p:txBody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id="{CA88CEDE-12B7-45A3-9709-D5444FE51A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0759" y="1077595"/>
            <a:ext cx="10449241" cy="5546725"/>
          </a:xfrm>
        </p:spPr>
        <p:txBody>
          <a:bodyPr>
            <a:normAutofit fontScale="40000" lnSpcReduction="20000"/>
          </a:bodyPr>
          <a:lstStyle/>
          <a:p>
            <a:r>
              <a:rPr lang="en-US" sz="5000" dirty="0"/>
              <a:t>Modulus </a:t>
            </a:r>
            <a:r>
              <a:rPr lang="en-US" sz="5000" i="1" dirty="0"/>
              <a:t>n </a:t>
            </a:r>
            <a:r>
              <a:rPr lang="en-US" sz="5000" dirty="0" err="1"/>
              <a:t>sepanjang</a:t>
            </a:r>
            <a:r>
              <a:rPr lang="en-US" sz="5000" dirty="0"/>
              <a:t> 1024 bit (</a:t>
            </a:r>
            <a:r>
              <a:rPr lang="en-US" sz="5000" dirty="0" err="1"/>
              <a:t>setara</a:t>
            </a:r>
            <a:r>
              <a:rPr lang="en-US" sz="5000" dirty="0"/>
              <a:t> 300 </a:t>
            </a:r>
            <a:r>
              <a:rPr lang="en-US" sz="5000" dirty="0" err="1"/>
              <a:t>angka</a:t>
            </a:r>
            <a:r>
              <a:rPr lang="en-US" sz="5000" dirty="0"/>
              <a:t> decimal</a:t>
            </a:r>
          </a:p>
          <a:p>
            <a:r>
              <a:rPr lang="en-US" sz="5000" dirty="0" err="1"/>
              <a:t>Bilangan</a:t>
            </a:r>
            <a:r>
              <a:rPr lang="en-US" sz="5000" dirty="0"/>
              <a:t> prima </a:t>
            </a:r>
            <a:r>
              <a:rPr lang="en-US" sz="5000" i="1" dirty="0"/>
              <a:t>p</a:t>
            </a:r>
            <a:r>
              <a:rPr lang="en-US" sz="5000" dirty="0"/>
              <a:t> dan </a:t>
            </a:r>
            <a:r>
              <a:rPr lang="en-US" sz="5000" i="1" dirty="0"/>
              <a:t>q</a:t>
            </a:r>
            <a:r>
              <a:rPr lang="en-US" sz="5000" dirty="0"/>
              <a:t> </a:t>
            </a:r>
            <a:r>
              <a:rPr lang="en-US" sz="5000" dirty="0" err="1"/>
              <a:t>masing-masing</a:t>
            </a:r>
            <a:r>
              <a:rPr lang="en-US" sz="5000" dirty="0"/>
              <a:t> </a:t>
            </a:r>
            <a:r>
              <a:rPr lang="en-US" sz="5000" dirty="0" err="1"/>
              <a:t>panjangnya</a:t>
            </a:r>
            <a:r>
              <a:rPr lang="en-US" sz="5000" dirty="0"/>
              <a:t> </a:t>
            </a:r>
            <a:r>
              <a:rPr lang="en-US" sz="5000" dirty="0" err="1"/>
              <a:t>sekitar</a:t>
            </a:r>
            <a:r>
              <a:rPr lang="en-US" sz="5000" dirty="0"/>
              <a:t>  154 </a:t>
            </a:r>
            <a:r>
              <a:rPr lang="en-US" sz="5000" dirty="0" err="1"/>
              <a:t>angka</a:t>
            </a:r>
            <a:r>
              <a:rPr lang="en-US" sz="5000" dirty="0"/>
              <a:t> decimal</a:t>
            </a:r>
          </a:p>
          <a:p>
            <a:r>
              <a:rPr lang="en-US" sz="5000" dirty="0" err="1"/>
              <a:t>Sumber</a:t>
            </a:r>
            <a:r>
              <a:rPr lang="en-US" sz="5000" dirty="0"/>
              <a:t>:  </a:t>
            </a:r>
            <a:r>
              <a:rPr lang="en-US" sz="5000" dirty="0">
                <a:hlinkClick r:id="rId4"/>
              </a:rPr>
              <a:t>https://www.di-mgt.com.au/rsa_alg.html</a:t>
            </a:r>
            <a:endParaRPr lang="en-US" sz="5000" dirty="0"/>
          </a:p>
          <a:p>
            <a:endParaRPr lang="fi-F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n = 119294134840169509055527211331255649644606569661527638012067481954943056851150333806315957037715620297305000118628770846689969112892212245457118060574995989517080042105263427376322274266393116193517839570773505632231596681121927337473973220312512599061231322250945506260066557538238517575390621262940383913963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</a:p>
          <a:p>
            <a:r>
              <a:rPr lang="fi-FI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p = 10933766183632575817611517034730668287155799984632223454138745671121273456287670008290843302875521274970245314593222946129064538358581018615539828479146469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fi-FI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q = 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33363" indent="0">
              <a:buNone/>
            </a:pPr>
            <a:r>
              <a:rPr lang="fi-FI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10910616967349110231723734078614922645337060882141748968209834225138976011179993394299810159736904468554021708289824396553412180514827996444845438176099727</a:t>
            </a:r>
            <a:endParaRPr lang="en-GB" altLang="en-US" sz="4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Slide Number Placeholder 5">
            <a:extLst>
              <a:ext uri="{FF2B5EF4-FFF2-40B4-BE49-F238E27FC236}">
                <a16:creationId xmlns:a16="http://schemas.microsoft.com/office/drawing/2014/main" id="{CE98BC61-152E-483B-ADE4-BCF0B1AEE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56F8298-738B-42A1-B691-284E46E34824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34148699-D32D-4E07-8200-C9C03E1BB0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51560" y="11144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umum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disimpulkan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bahwa</a:t>
            </a:r>
            <a:r>
              <a:rPr lang="en-US" altLang="en-US" dirty="0">
                <a:cs typeface="Times New Roman" panose="02020603050405020304" pitchFamily="18" charset="0"/>
              </a:rPr>
              <a:t> RSA </a:t>
            </a: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cukup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besar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panjang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256 bit </a:t>
            </a:r>
            <a:r>
              <a:rPr lang="en-US" altLang="en-US" dirty="0" err="1"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kurang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ia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difaktorkan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beberapa</a:t>
            </a:r>
            <a:r>
              <a:rPr lang="en-US" altLang="en-US" dirty="0">
                <a:cs typeface="Times New Roman" panose="02020603050405020304" pitchFamily="18" charset="0"/>
              </a:rPr>
              <a:t> jam </a:t>
            </a:r>
            <a:r>
              <a:rPr lang="en-US" altLang="en-US" dirty="0" err="1">
                <a:cs typeface="Times New Roman" panose="02020603050405020304" pitchFamily="18" charset="0"/>
              </a:rPr>
              <a:t>saja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komputer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PC</a:t>
            </a:r>
            <a:r>
              <a:rPr lang="en-US" altLang="en-US" dirty="0">
                <a:cs typeface="Times New Roman" panose="02020603050405020304" pitchFamily="18" charset="0"/>
              </a:rPr>
              <a:t> dan program yang </a:t>
            </a:r>
            <a:r>
              <a:rPr lang="en-US" altLang="en-US" dirty="0" err="1">
                <a:cs typeface="Times New Roman" panose="02020603050405020304" pitchFamily="18" charset="0"/>
              </a:rPr>
              <a:t>tersedia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bebas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Jika </a:t>
            </a:r>
            <a:r>
              <a:rPr lang="en-US" altLang="en-US" dirty="0" err="1">
                <a:cs typeface="Times New Roman" panose="02020603050405020304" pitchFamily="18" charset="0"/>
              </a:rPr>
              <a:t>panjang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512 bit </a:t>
            </a:r>
            <a:r>
              <a:rPr lang="en-US" altLang="en-US" dirty="0" err="1"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kurang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ia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difaktorkan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beberapa</a:t>
            </a:r>
            <a:r>
              <a:rPr lang="en-US" altLang="en-US" dirty="0">
                <a:cs typeface="Times New Roman" panose="02020603050405020304" pitchFamily="18" charset="0"/>
              </a:rPr>
              <a:t> ratus computer.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Saat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panjang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RSA yang </a:t>
            </a:r>
            <a:r>
              <a:rPr lang="en-US" altLang="en-US" dirty="0" err="1">
                <a:cs typeface="Times New Roman" panose="02020603050405020304" pitchFamily="18" charset="0"/>
              </a:rPr>
              <a:t>aman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cs typeface="Times New Roman" panose="02020603050405020304" pitchFamily="18" charset="0"/>
              </a:rPr>
              <a:t>atas</a:t>
            </a:r>
            <a:r>
              <a:rPr lang="en-US" altLang="en-US" dirty="0">
                <a:cs typeface="Times New Roman" panose="02020603050405020304" pitchFamily="18" charset="0"/>
              </a:rPr>
              <a:t> 1024 bit.</a:t>
            </a:r>
            <a:endParaRPr lang="en-US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Slide Number Placeholder 5">
            <a:extLst>
              <a:ext uri="{FF2B5EF4-FFF2-40B4-BE49-F238E27FC236}">
                <a16:creationId xmlns:a16="http://schemas.microsoft.com/office/drawing/2014/main" id="{1C100345-A952-445F-81B1-FEB465A5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7FD4F2C-FF05-464D-860B-74A32ADF06BE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1999AAAA-93DF-4795-B368-9677822136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82040" y="1083945"/>
            <a:ext cx="10515600" cy="4351338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Tahun</a:t>
            </a:r>
            <a:r>
              <a:rPr lang="en-US" altLang="en-US" dirty="0"/>
              <a:t> 1977, 3 orang </a:t>
            </a:r>
            <a:r>
              <a:rPr lang="en-US" altLang="en-US" dirty="0" err="1"/>
              <a:t>penemu</a:t>
            </a:r>
            <a:r>
              <a:rPr lang="en-US" altLang="en-US" dirty="0"/>
              <a:t> </a:t>
            </a:r>
            <a:r>
              <a:rPr lang="en-US" altLang="en-US" i="1" dirty="0"/>
              <a:t>RSA</a:t>
            </a:r>
            <a:r>
              <a:rPr lang="en-US" altLang="en-US" dirty="0"/>
              <a:t> </a:t>
            </a:r>
            <a:r>
              <a:rPr lang="en-US" altLang="en-US" dirty="0" err="1"/>
              <a:t>membuat</a:t>
            </a:r>
            <a:r>
              <a:rPr lang="en-US" altLang="en-US" dirty="0"/>
              <a:t> </a:t>
            </a:r>
            <a:r>
              <a:rPr lang="en-US" altLang="en-US" dirty="0" err="1"/>
              <a:t>sayembara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memecahkan</a:t>
            </a:r>
            <a:r>
              <a:rPr lang="en-US" altLang="en-US" dirty="0"/>
              <a:t> </a:t>
            </a:r>
            <a:r>
              <a:rPr lang="en-US" altLang="en-US" dirty="0" err="1"/>
              <a:t>cipherteks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menggunakan</a:t>
            </a:r>
            <a:r>
              <a:rPr lang="en-US" altLang="en-US" dirty="0"/>
              <a:t> RSA di </a:t>
            </a:r>
            <a:r>
              <a:rPr lang="en-US" altLang="en-US" dirty="0" err="1"/>
              <a:t>majalah</a:t>
            </a:r>
            <a:r>
              <a:rPr lang="en-US" altLang="en-US" dirty="0"/>
              <a:t> </a:t>
            </a:r>
            <a:r>
              <a:rPr lang="en-US" altLang="en-US" i="1" dirty="0"/>
              <a:t>Scientific American</a:t>
            </a:r>
            <a:r>
              <a:rPr lang="en-US" altLang="en-US" dirty="0"/>
              <a:t>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Hadiahnya</a:t>
            </a:r>
            <a:r>
              <a:rPr lang="en-US" altLang="en-US" dirty="0"/>
              <a:t>: $100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 err="1"/>
              <a:t>Tahun</a:t>
            </a:r>
            <a:r>
              <a:rPr lang="en-US" altLang="en-US" dirty="0"/>
              <a:t> 1994, </a:t>
            </a:r>
            <a:r>
              <a:rPr lang="en-US" altLang="en-US" dirty="0" err="1"/>
              <a:t>kelompok</a:t>
            </a:r>
            <a:r>
              <a:rPr lang="en-US" altLang="en-US" dirty="0"/>
              <a:t> yang </a:t>
            </a:r>
            <a:r>
              <a:rPr lang="en-US" altLang="en-US" dirty="0" err="1"/>
              <a:t>bekerja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kolaborasi</a:t>
            </a:r>
            <a:r>
              <a:rPr lang="en-US" altLang="en-US" dirty="0"/>
              <a:t> internet </a:t>
            </a:r>
            <a:r>
              <a:rPr lang="en-US" altLang="en-US" dirty="0" err="1"/>
              <a:t>berhasil</a:t>
            </a:r>
            <a:r>
              <a:rPr lang="en-US" altLang="en-US" dirty="0"/>
              <a:t> </a:t>
            </a:r>
            <a:r>
              <a:rPr lang="en-US" altLang="en-US" dirty="0" err="1"/>
              <a:t>memecahkan</a:t>
            </a:r>
            <a:r>
              <a:rPr lang="en-US" altLang="en-US" dirty="0"/>
              <a:t> </a:t>
            </a:r>
            <a:r>
              <a:rPr lang="en-US" altLang="en-US" dirty="0" err="1"/>
              <a:t>cipherteks</a:t>
            </a:r>
            <a:r>
              <a:rPr lang="en-US" altLang="en-US" dirty="0"/>
              <a:t> </a:t>
            </a:r>
            <a:r>
              <a:rPr lang="en-US" altLang="en-US" dirty="0" err="1"/>
              <a:t>hanya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waktu</a:t>
            </a:r>
            <a:r>
              <a:rPr lang="en-US" altLang="en-US" dirty="0"/>
              <a:t> 8 </a:t>
            </a:r>
            <a:r>
              <a:rPr lang="en-US" altLang="en-US" dirty="0" err="1"/>
              <a:t>bulan</a:t>
            </a:r>
            <a:r>
              <a:rPr lang="en-US" altLang="en-US" dirty="0"/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Slide Number Placeholder 5">
            <a:extLst>
              <a:ext uri="{FF2B5EF4-FFF2-40B4-BE49-F238E27FC236}">
                <a16:creationId xmlns:a16="http://schemas.microsoft.com/office/drawing/2014/main" id="{4C20DFA5-C68A-4640-B11F-9706EF00B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7EC4A68-747E-4ADE-8983-B1137AED3293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06B6279F-2AF9-4FD1-841B-24473FCB8F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0280" y="491172"/>
            <a:ext cx="10515600" cy="6106576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4300" b="1" dirty="0" err="1"/>
              <a:t>Kelemahan</a:t>
            </a:r>
            <a:r>
              <a:rPr lang="en-US" altLang="en-US" sz="4300" b="1" dirty="0"/>
              <a:t> RSA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i="1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i="1" dirty="0">
                <a:cs typeface="Times New Roman" panose="02020603050405020304" pitchFamily="18" charset="0"/>
              </a:rPr>
              <a:t>RSA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lebih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lambat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daripada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algoritma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kriptografi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kunci-simetri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seperti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DES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i="1" dirty="0">
                <a:cs typeface="Times New Roman" panose="02020603050405020304" pitchFamily="18" charset="0"/>
              </a:rPr>
              <a:t>AES</a:t>
            </a:r>
            <a:r>
              <a:rPr lang="en-US" altLang="en-US" sz="2400" dirty="0"/>
              <a:t>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praktek</a:t>
            </a:r>
            <a:r>
              <a:rPr lang="en-US" altLang="en-US" sz="2400" dirty="0"/>
              <a:t>, </a:t>
            </a:r>
            <a:r>
              <a:rPr lang="en-US" altLang="en-US" sz="2400" i="1" dirty="0"/>
              <a:t>RSA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mengenkripsi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berukuran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besar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tetapi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mengenkripsi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simetri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sesi</a:t>
            </a:r>
            <a:r>
              <a:rPr lang="en-US" altLang="en-US" sz="2400" dirty="0"/>
              <a:t>)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publik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penerima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. Karena,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simeteri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umumnya</a:t>
            </a:r>
            <a:r>
              <a:rPr lang="en-US" altLang="en-US" sz="2400" dirty="0"/>
              <a:t> relative </a:t>
            </a:r>
            <a:r>
              <a:rPr lang="en-US" altLang="en-US" sz="2400" dirty="0" err="1"/>
              <a:t>pendek</a:t>
            </a:r>
            <a:r>
              <a:rPr lang="en-US" altLang="en-US" sz="2400" dirty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Pesan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tetap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dienkripsi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simetri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seperti</a:t>
            </a:r>
            <a:r>
              <a:rPr lang="en-US" altLang="en-US" sz="2400" dirty="0"/>
              <a:t> DES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AES.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Pesan</a:t>
            </a:r>
            <a:r>
              <a:rPr lang="en-US" altLang="en-US" sz="2400" dirty="0"/>
              <a:t>  dan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simetri</a:t>
            </a:r>
            <a:r>
              <a:rPr lang="en-US" altLang="en-US" sz="2400" dirty="0"/>
              <a:t> (yang </a:t>
            </a:r>
            <a:r>
              <a:rPr lang="en-US" altLang="en-US" sz="2400" dirty="0" err="1"/>
              <a:t>terenkripsi</a:t>
            </a:r>
            <a:r>
              <a:rPr lang="en-US" altLang="en-US" sz="2400" dirty="0"/>
              <a:t>)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dikirim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bersamaan</a:t>
            </a:r>
            <a:r>
              <a:rPr lang="en-US" altLang="en-US" sz="2400" dirty="0"/>
              <a:t>. </a:t>
            </a:r>
            <a:r>
              <a:rPr lang="en-US" altLang="en-US" sz="2400" dirty="0" err="1"/>
              <a:t>Penerima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mendekripsi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simetri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privatnya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lalu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mendekripsi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simetri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tersebut</a:t>
            </a:r>
            <a:r>
              <a:rPr lang="en-US" altLang="en-US" sz="2400" dirty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Kombinasi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kedua</a:t>
            </a:r>
            <a:r>
              <a:rPr lang="en-US" altLang="en-US" sz="2400" dirty="0"/>
              <a:t> system </a:t>
            </a:r>
            <a:r>
              <a:rPr lang="en-US" altLang="en-US" sz="2400" dirty="0" err="1"/>
              <a:t>kriptografi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ini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simeteri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nirsimetri</a:t>
            </a:r>
            <a:r>
              <a:rPr lang="en-US" altLang="en-US" sz="2400" dirty="0"/>
              <a:t>) </a:t>
            </a:r>
            <a:r>
              <a:rPr lang="en-US" altLang="en-US" sz="2400" dirty="0" err="1"/>
              <a:t>dinamakan</a:t>
            </a:r>
            <a:r>
              <a:rPr lang="en-US" altLang="en-US" sz="2400" dirty="0"/>
              <a:t> </a:t>
            </a:r>
            <a:r>
              <a:rPr lang="en-US" altLang="en-US" sz="2400" i="1" dirty="0"/>
              <a:t>hybrid cryptography</a:t>
            </a:r>
            <a:r>
              <a:rPr lang="en-US" altLang="en-US" sz="2400" dirty="0"/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3EFAF-C327-7755-AD43-01F3C7EA3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0123"/>
            <a:ext cx="10795782" cy="5866227"/>
          </a:xfrm>
        </p:spPr>
        <p:txBody>
          <a:bodyPr>
            <a:normAutofit fontScale="92500" lnSpcReduction="10000"/>
          </a:bodyPr>
          <a:lstStyle/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Man-in-the-middle Attack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Karena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pengirim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penerima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harus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berbagi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distribusi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mengalami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serangan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man-in-the-middle attack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 dan Bob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mengirim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masing-masing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melalui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saluran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komunikasi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Orang-di-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tengah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Carol,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mengintersepsi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komunikasi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antara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Bob dan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lalu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berpura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-pura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salah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pihak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Bob).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Carol (yang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menyamar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mengirim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kepada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Bob (Bob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percaya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Alice), dan Carol (yang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menyamar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Bob)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mengirim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kepada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 (Alice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percaya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Bob).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Selanjutnya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Carol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pesan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Bob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menyimpan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salinannya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lalu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pesan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Alice,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mengirim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kepada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Alice. Alice dan Bob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mendeteksi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keberadaan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Carol.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229EC4-C3EE-2D00-072C-22BB10686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2035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E59C7-5143-90A6-C267-3D305891B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786" y="184314"/>
            <a:ext cx="10515600" cy="496723"/>
          </a:xfrm>
        </p:spPr>
        <p:txBody>
          <a:bodyPr>
            <a:normAutofit fontScale="90000"/>
          </a:bodyPr>
          <a:lstStyle/>
          <a:p>
            <a:r>
              <a:rPr lang="en-US" dirty="0"/>
              <a:t>Demo Online RSA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05EA76-5AC0-087B-8179-CEAB98C31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25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8ED2120-26D3-ED78-2E9B-D242BA64EE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061" y="761454"/>
            <a:ext cx="11568464" cy="581802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49B2893-0876-BA86-236C-784802E1130F}"/>
              </a:ext>
            </a:extLst>
          </p:cNvPr>
          <p:cNvSpPr txBox="1"/>
          <p:nvPr/>
        </p:nvSpPr>
        <p:spPr>
          <a:xfrm>
            <a:off x="5257800" y="25012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http://www.steyrerbrains.at/math/rsa.html</a:t>
            </a:r>
          </a:p>
        </p:txBody>
      </p:sp>
    </p:spTree>
    <p:extLst>
      <p:ext uri="{BB962C8B-B14F-4D97-AF65-F5344CB8AC3E}">
        <p14:creationId xmlns:p14="http://schemas.microsoft.com/office/powerpoint/2010/main" val="11029001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BE6E83-634E-C623-7581-69E282114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26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7909F5-9116-7697-6B58-015B1F5D4D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178" y="600075"/>
            <a:ext cx="11704822" cy="514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4204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F382E4F-45FF-76E3-44A0-F62ADCFAA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27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8408061-1BBB-ECAB-4341-DE4D44643CC6}"/>
              </a:ext>
            </a:extLst>
          </p:cNvPr>
          <p:cNvSpPr txBox="1">
            <a:spLocks/>
          </p:cNvSpPr>
          <p:nvPr/>
        </p:nvSpPr>
        <p:spPr>
          <a:xfrm>
            <a:off x="417786" y="184314"/>
            <a:ext cx="10515600" cy="496723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Demo Online RSA 2            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BD13039-3039-3BDA-06B5-FD590AE195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335" y="717770"/>
            <a:ext cx="11221329" cy="580413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A28D332-63B4-8100-2899-7CE64DCD9893}"/>
              </a:ext>
            </a:extLst>
          </p:cNvPr>
          <p:cNvSpPr txBox="1"/>
          <p:nvPr/>
        </p:nvSpPr>
        <p:spPr>
          <a:xfrm>
            <a:off x="4356741" y="151358"/>
            <a:ext cx="609834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https://umaranis.com/rsa_calculator_demo.html</a:t>
            </a:r>
          </a:p>
        </p:txBody>
      </p:sp>
    </p:spTree>
    <p:extLst>
      <p:ext uri="{BB962C8B-B14F-4D97-AF65-F5344CB8AC3E}">
        <p14:creationId xmlns:p14="http://schemas.microsoft.com/office/powerpoint/2010/main" val="18299891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E217CB3-8195-1AF2-BD0C-41B4D1EA2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28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47C8186-B53D-E4DC-1B5D-9BBC3560CBEF}"/>
              </a:ext>
            </a:extLst>
          </p:cNvPr>
          <p:cNvSpPr txBox="1">
            <a:spLocks/>
          </p:cNvSpPr>
          <p:nvPr/>
        </p:nvSpPr>
        <p:spPr>
          <a:xfrm>
            <a:off x="417786" y="184314"/>
            <a:ext cx="10515600" cy="496723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Demo Online RSA 3</a:t>
            </a:r>
            <a:r>
              <a:rPr lang="en-US"/>
              <a:t>: </a:t>
            </a:r>
            <a:r>
              <a:rPr lang="en-US">
                <a:hlinkClick r:id="rId2"/>
              </a:rPr>
              <a:t>https://www.lddgo.net/en/encrypt/rsa</a:t>
            </a:r>
            <a:r>
              <a:rPr lang="en-US"/>
              <a:t> 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024FAD1-0EB4-A5F5-5681-1B39327AEB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643" y="994676"/>
            <a:ext cx="10812157" cy="5531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1000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DAF96-75D3-9410-C5C8-30C4BFD22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Kode Program RSA </a:t>
            </a:r>
            <a:r>
              <a:rPr lang="en-US" dirty="0" err="1"/>
              <a:t>dalam</a:t>
            </a:r>
            <a:r>
              <a:rPr lang="en-US" dirty="0"/>
              <a:t> Bahasa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FAF6D-365A-E9C8-DD02-7164BCAB2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Kode program </a:t>
            </a:r>
            <a:r>
              <a:rPr lang="en-US" dirty="0" err="1"/>
              <a:t>enkripsi</a:t>
            </a:r>
            <a:r>
              <a:rPr lang="en-US" dirty="0"/>
              <a:t> dan </a:t>
            </a:r>
            <a:r>
              <a:rPr lang="en-US" dirty="0" err="1"/>
              <a:t>dekripsi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dan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milik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di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400" dirty="0"/>
              <a:t>- </a:t>
            </a:r>
            <a:r>
              <a:rPr lang="en-US" sz="2400" dirty="0" err="1"/>
              <a:t>mensimulasikan</a:t>
            </a:r>
            <a:r>
              <a:rPr lang="en-US" sz="2400" dirty="0"/>
              <a:t> </a:t>
            </a:r>
            <a:r>
              <a:rPr lang="en-US" sz="2400" dirty="0" err="1"/>
              <a:t>perhitungan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dan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privat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dirty="0"/>
              <a:t>	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dirty="0"/>
              <a:t>Kode program </a:t>
            </a:r>
            <a:r>
              <a:rPr lang="en-US" dirty="0" err="1"/>
              <a:t>enkripsi</a:t>
            </a:r>
            <a:r>
              <a:rPr lang="en-US" dirty="0"/>
              <a:t> dan </a:t>
            </a:r>
            <a:r>
              <a:rPr lang="en-US" dirty="0" err="1"/>
              <a:t>dekripsi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dan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milik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di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sz="2400" dirty="0" err="1"/>
              <a:t>membangkitkan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dan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privat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/>
              <a:t>	  </a:t>
            </a:r>
            <a:r>
              <a:rPr lang="en-US" sz="2400" dirty="0" err="1"/>
              <a:t>RSA.generate</a:t>
            </a:r>
            <a:r>
              <a:rPr lang="en-US" sz="2400" dirty="0"/>
              <a:t>()</a:t>
            </a:r>
          </a:p>
          <a:p>
            <a:pPr marL="0" indent="0">
              <a:buNone/>
            </a:pPr>
            <a:r>
              <a:rPr lang="en-US" sz="2400" dirty="0"/>
              <a:t>	-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dan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privat</a:t>
            </a:r>
            <a:r>
              <a:rPr lang="en-US" sz="2400" dirty="0"/>
              <a:t> </a:t>
            </a:r>
            <a:r>
              <a:rPr lang="en-US" sz="2400" dirty="0" err="1"/>
              <a:t>disimpan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file  </a:t>
            </a:r>
            <a:r>
              <a:rPr lang="en-US" sz="2400" dirty="0" err="1"/>
              <a:t>dengan</a:t>
            </a:r>
            <a:r>
              <a:rPr lang="en-US" sz="2400" dirty="0"/>
              <a:t> format PEM</a:t>
            </a:r>
          </a:p>
          <a:p>
            <a:pPr marL="0" indent="0">
              <a:buNone/>
            </a:pPr>
            <a:endParaRPr lang="en-US" sz="2400" dirty="0"/>
          </a:p>
          <a:p>
            <a:pPr marL="465138" indent="-465138">
              <a:buNone/>
            </a:pPr>
            <a:r>
              <a:rPr lang="en-US" dirty="0"/>
              <a:t>3.   Kode program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pengirim</a:t>
            </a:r>
            <a:r>
              <a:rPr lang="en-US" dirty="0"/>
              <a:t> (Bob) dan </a:t>
            </a:r>
            <a:r>
              <a:rPr lang="en-US" dirty="0" err="1"/>
              <a:t>dekripsi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(Alice)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400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265706-F817-EDD2-33D4-F1B0AED5A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263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4">
            <a:extLst>
              <a:ext uri="{FF2B5EF4-FFF2-40B4-BE49-F238E27FC236}">
                <a16:creationId xmlns:a16="http://schemas.microsoft.com/office/drawing/2014/main" id="{EE7F5CEE-9F83-47AD-9B18-6B5EFE156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7375646-7D51-4B80-94AB-4A56B14108C1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6148" name="TextBox 6">
            <a:extLst>
              <a:ext uri="{FF2B5EF4-FFF2-40B4-BE49-F238E27FC236}">
                <a16:creationId xmlns:a16="http://schemas.microsoft.com/office/drawing/2014/main" id="{062C66DB-94DC-4F78-A7C8-6270D38517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4650" y="424654"/>
            <a:ext cx="632079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dirty="0"/>
              <a:t>The authors of RSA: </a:t>
            </a:r>
            <a:r>
              <a:rPr lang="en-US" altLang="en-US" sz="2400" dirty="0" err="1">
                <a:hlinkClick r:id="rId4" tooltip="Ron Rivest"/>
              </a:rPr>
              <a:t>Rivest</a:t>
            </a:r>
            <a:r>
              <a:rPr lang="en-US" altLang="en-US" sz="2400" dirty="0"/>
              <a:t>, </a:t>
            </a:r>
            <a:r>
              <a:rPr lang="en-US" altLang="en-US" sz="2400" dirty="0">
                <a:hlinkClick r:id="rId5" tooltip="Adi Shamir"/>
              </a:rPr>
              <a:t>Shamir</a:t>
            </a:r>
            <a:r>
              <a:rPr lang="en-US" altLang="en-US" sz="2400" dirty="0"/>
              <a:t> and </a:t>
            </a:r>
            <a:r>
              <a:rPr lang="en-US" altLang="en-US" sz="2400" dirty="0" err="1">
                <a:hlinkClick r:id="rId6" tooltip="Leonard Adleman"/>
              </a:rPr>
              <a:t>Adleman</a:t>
            </a:r>
            <a:endParaRPr lang="en-US" altLang="en-US" sz="2400" dirty="0"/>
          </a:p>
        </p:txBody>
      </p:sp>
      <p:pic>
        <p:nvPicPr>
          <p:cNvPr id="6149" name="Picture 7" descr="http://www.boiledbeans.net/wp-content/uploads/2007/10/3d454f411f112cb3df7e62ed5907b4a0.jpg">
            <a:extLst>
              <a:ext uri="{FF2B5EF4-FFF2-40B4-BE49-F238E27FC236}">
                <a16:creationId xmlns:a16="http://schemas.microsoft.com/office/drawing/2014/main" id="{655610DE-D3C6-4197-A6ED-854642C258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080" y="307182"/>
            <a:ext cx="4155744" cy="291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9" descr="http://www.usc.edu/dept/molecular-science/pictures/RSA-2003.jpg">
            <a:extLst>
              <a:ext uri="{FF2B5EF4-FFF2-40B4-BE49-F238E27FC236}">
                <a16:creationId xmlns:a16="http://schemas.microsoft.com/office/drawing/2014/main" id="{2BB60674-6AD1-4E6D-BA37-DD01CDF129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3734" y="2670180"/>
            <a:ext cx="4636292" cy="3090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1" name="TextBox 1">
            <a:extLst>
              <a:ext uri="{FF2B5EF4-FFF2-40B4-BE49-F238E27FC236}">
                <a16:creationId xmlns:a16="http://schemas.microsoft.com/office/drawing/2014/main" id="{86529669-30AD-4947-BA8F-6C3BFE14F2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5850" y="3291842"/>
            <a:ext cx="10207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dirty="0" err="1"/>
              <a:t>dahulu</a:t>
            </a:r>
            <a:endParaRPr lang="en-US" altLang="en-US" sz="2400" dirty="0"/>
          </a:p>
        </p:txBody>
      </p:sp>
      <p:sp>
        <p:nvSpPr>
          <p:cNvPr id="6152" name="TextBox 8">
            <a:extLst>
              <a:ext uri="{FF2B5EF4-FFF2-40B4-BE49-F238E27FC236}">
                <a16:creationId xmlns:a16="http://schemas.microsoft.com/office/drawing/2014/main" id="{969177E8-753F-42C9-8A5A-10B7A5BF3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5631" y="5828508"/>
            <a:ext cx="1277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dirty="0" err="1"/>
              <a:t>sekarang</a:t>
            </a:r>
            <a:endParaRPr lang="en-US" altLang="en-US" sz="2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9E992-DCFA-2CDF-9AC8-ACD8E528D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6726"/>
            <a:ext cx="10515600" cy="592818"/>
          </a:xfrm>
        </p:spPr>
        <p:txBody>
          <a:bodyPr>
            <a:normAutofit fontScale="90000"/>
          </a:bodyPr>
          <a:lstStyle/>
          <a:p>
            <a:r>
              <a:rPr lang="en-US" dirty="0"/>
              <a:t>1. Kode Program RSA (1)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AAADA-569B-2B99-9E58-2EB88658D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30</a:t>
            </a:fld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38D6223-8918-42AD-DC93-7395CE4E842A}"/>
              </a:ext>
            </a:extLst>
          </p:cNvPr>
          <p:cNvSpPr txBox="1"/>
          <p:nvPr/>
        </p:nvSpPr>
        <p:spPr>
          <a:xfrm>
            <a:off x="838200" y="1394989"/>
            <a:ext cx="1012008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Crypto.PublicKey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import RSA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Crypto.Cipher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import PKCS1_OAEP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Crypto.Util.number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import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getPrime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inverse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PembangkitanKunciRSA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key_size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1024 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Gunakan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1024-bit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untuk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menghindari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error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p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getPrime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key_size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// 2)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q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getPrime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key_size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// 2)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n = p * q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phi_n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(p - 1) * (q - 1)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e = 65537 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publik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, default,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bisa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diganti</a:t>
            </a:r>
            <a:endParaRPr lang="en-US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d = inverse(e,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phi_n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</a:t>
            </a:r>
            <a:endParaRPr lang="en-US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   #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Buat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RSA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key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RSA.construct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((n, e, d, p, q))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5250781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56DAA53-C6C6-B37D-C989-DC425291C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31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57E0F3-FD2D-8515-9A37-FC30081FD9ED}"/>
              </a:ext>
            </a:extLst>
          </p:cNvPr>
          <p:cNvSpPr txBox="1"/>
          <p:nvPr/>
        </p:nvSpPr>
        <p:spPr>
          <a:xfrm>
            <a:off x="1001485" y="300841"/>
            <a:ext cx="872308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i="1" dirty="0">
                <a:latin typeface="Courier New" panose="02070309020205020404" pitchFamily="49" charset="0"/>
                <a:cs typeface="Courier New" panose="02070309020205020404" pitchFamily="49" charset="0"/>
              </a:rPr>
              <a:t>    # </a:t>
            </a:r>
            <a:r>
              <a:rPr lang="en-US" sz="18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Bungkus</a:t>
            </a:r>
            <a:r>
              <a:rPr lang="en-US" sz="18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sz="18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dalam</a:t>
            </a:r>
            <a:r>
              <a:rPr lang="en-US" sz="1800" i="1" dirty="0">
                <a:latin typeface="Courier New" panose="02070309020205020404" pitchFamily="49" charset="0"/>
                <a:cs typeface="Courier New" panose="02070309020205020404" pitchFamily="49" charset="0"/>
              </a:rPr>
              <a:t> format PKCS1_OAEP </a:t>
            </a:r>
            <a:r>
              <a:rPr lang="en-US" sz="18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untuk</a:t>
            </a:r>
            <a:r>
              <a:rPr lang="en-US" sz="1800" i="1" dirty="0">
                <a:latin typeface="Courier New" panose="02070309020205020404" pitchFamily="49" charset="0"/>
                <a:cs typeface="Courier New" panose="02070309020205020404" pitchFamily="49" charset="0"/>
              </a:rPr>
              <a:t> padding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public_key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PKCS1_OAEP.new(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key.publickey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private_key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PKCS1_OAEP.new(key)</a:t>
            </a:r>
          </a:p>
          <a:p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i="1" dirty="0">
                <a:latin typeface="Courier New" panose="02070309020205020404" pitchFamily="49" charset="0"/>
                <a:cs typeface="Courier New" panose="02070309020205020404" pitchFamily="49" charset="0"/>
              </a:rPr>
              <a:t>    # </a:t>
            </a:r>
            <a:r>
              <a:rPr lang="en-US" sz="18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Tampilkan</a:t>
            </a:r>
            <a:r>
              <a:rPr lang="en-US" sz="18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informasi</a:t>
            </a:r>
            <a:r>
              <a:rPr lang="en-US" sz="18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endParaRPr lang="en-US" sz="18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print("Modulus (n):",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key.n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publik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(e):",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key.e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(d):",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key.d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Bilangan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prima p:",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key.p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Bilangan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prima q:",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key.q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public_key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private_key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13FBFB-4351-B994-42B4-0B231195589B}"/>
              </a:ext>
            </a:extLst>
          </p:cNvPr>
          <p:cNvSpPr txBox="1"/>
          <p:nvPr/>
        </p:nvSpPr>
        <p:spPr>
          <a:xfrm>
            <a:off x="1001485" y="4119306"/>
            <a:ext cx="928914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encrypt_message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(message,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public_key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):    </a:t>
            </a:r>
          </a:p>
          <a:p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   #Enkripsi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pesan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dengan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PKCS1_OAEP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public_key.encrypt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message.encode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02D992-FB1F-EE36-B1B3-C2FA01B96204}"/>
              </a:ext>
            </a:extLst>
          </p:cNvPr>
          <p:cNvSpPr txBox="1"/>
          <p:nvPr/>
        </p:nvSpPr>
        <p:spPr>
          <a:xfrm>
            <a:off x="1001485" y="5431191"/>
            <a:ext cx="1023620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decrypt_message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(ciphertext,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private_key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):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#Dekripsi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pesan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dengan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PKCS1_OAEP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private_key.decrypt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(ciphertext).decode()</a:t>
            </a:r>
          </a:p>
        </p:txBody>
      </p:sp>
    </p:spTree>
    <p:extLst>
      <p:ext uri="{BB962C8B-B14F-4D97-AF65-F5344CB8AC3E}">
        <p14:creationId xmlns:p14="http://schemas.microsoft.com/office/powerpoint/2010/main" val="22108013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1FA1AA-69F6-623E-9240-7A9005B99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32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00DF2C-0A38-BA22-CBE3-360F910B7FD1}"/>
              </a:ext>
            </a:extLst>
          </p:cNvPr>
          <p:cNvSpPr txBox="1"/>
          <p:nvPr/>
        </p:nvSpPr>
        <p:spPr>
          <a:xfrm>
            <a:off x="1233715" y="957943"/>
            <a:ext cx="891177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# Program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utama</a:t>
            </a:r>
            <a:endParaRPr lang="en-US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public_key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private_key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PembangkitanKunciRSA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input("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Ketikkan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teks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")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ciphertext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encrypt_message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public_key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print("\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nCiphertext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ciphertext.hex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decrypted_message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decrypt_message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(ciphertext,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private_key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print("\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nPesan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setelah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dekripsi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decrypted_message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353258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FA0A7-E134-D2B9-0832-12BDF9189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1200"/>
            <a:ext cx="10515600" cy="54657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err="1"/>
              <a:t>Keterangan</a:t>
            </a:r>
            <a:r>
              <a:rPr lang="en-US" sz="2400" b="1" dirty="0"/>
              <a:t>: </a:t>
            </a:r>
          </a:p>
          <a:p>
            <a:r>
              <a:rPr lang="en-US" sz="2400" dirty="0"/>
              <a:t>PKCS #1-OAEP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singkatan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i="1" dirty="0"/>
              <a:t>Public-Key Cryptography Standards #1 – Optimal Asymmetric Encryption Padding</a:t>
            </a:r>
            <a:r>
              <a:rPr lang="en-US" sz="2400" dirty="0"/>
              <a:t>.</a:t>
            </a:r>
          </a:p>
          <a:p>
            <a:r>
              <a:rPr lang="en-US" sz="2400" dirty="0"/>
              <a:t>Jadi PKCS1_OAEP </a:t>
            </a:r>
            <a:r>
              <a:rPr lang="en-US" sz="2400" dirty="0" err="1"/>
              <a:t>merujuk</a:t>
            </a:r>
            <a:r>
              <a:rPr lang="en-US" sz="2400" dirty="0"/>
              <a:t> pada </a:t>
            </a:r>
            <a:r>
              <a:rPr lang="en-US" sz="2400" dirty="0" err="1"/>
              <a:t>skema</a:t>
            </a:r>
            <a:r>
              <a:rPr lang="en-US" sz="2400" dirty="0"/>
              <a:t> </a:t>
            </a:r>
            <a:r>
              <a:rPr lang="en-US" sz="2400" i="1" dirty="0"/>
              <a:t>padding</a:t>
            </a:r>
            <a:r>
              <a:rPr lang="en-US" sz="2400" dirty="0"/>
              <a:t> yang </a:t>
            </a:r>
            <a:r>
              <a:rPr lang="en-US" sz="2400" dirty="0" err="1"/>
              <a:t>digunakan</a:t>
            </a:r>
            <a:r>
              <a:rPr lang="en-US" sz="2400" dirty="0"/>
              <a:t> pada </a:t>
            </a:r>
            <a:r>
              <a:rPr lang="en-US" sz="2400" dirty="0" err="1"/>
              <a:t>enkripsi</a:t>
            </a:r>
            <a:r>
              <a:rPr lang="en-US" sz="2400" dirty="0"/>
              <a:t> RSA agar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aman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1. PKCS #1</a:t>
            </a:r>
          </a:p>
          <a:p>
            <a:r>
              <a:rPr lang="en-US" sz="2400" dirty="0"/>
              <a:t>PKCS #1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standar</a:t>
            </a:r>
            <a:r>
              <a:rPr lang="en-US" sz="2400" dirty="0"/>
              <a:t> kriptografi yang </a:t>
            </a:r>
            <a:r>
              <a:rPr lang="en-US" sz="2400" dirty="0" err="1"/>
              <a:t>mendefinisikan</a:t>
            </a:r>
            <a:r>
              <a:rPr lang="en-US" sz="2400" dirty="0"/>
              <a:t> </a:t>
            </a: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RSA </a:t>
            </a:r>
            <a:r>
              <a:rPr lang="en-US" sz="2400" dirty="0" err="1"/>
              <a:t>digunakan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 err="1"/>
              <a:t>Standar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dibuat</a:t>
            </a:r>
            <a:r>
              <a:rPr lang="en-US" sz="2400" dirty="0"/>
              <a:t> oleh RSA Laboratories dan </a:t>
            </a:r>
            <a:r>
              <a:rPr lang="en-US" sz="2400" dirty="0" err="1"/>
              <a:t>berisi</a:t>
            </a:r>
            <a:r>
              <a:rPr lang="en-US" sz="2400" dirty="0"/>
              <a:t> </a:t>
            </a:r>
            <a:r>
              <a:rPr lang="en-US" sz="2400" dirty="0" err="1"/>
              <a:t>spesifikasi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:</a:t>
            </a:r>
          </a:p>
          <a:p>
            <a:pPr marL="566738" indent="-334963"/>
            <a:r>
              <a:rPr lang="en-US" sz="2200" dirty="0" err="1"/>
              <a:t>Enkripsi</a:t>
            </a:r>
            <a:r>
              <a:rPr lang="en-US" sz="2200" dirty="0"/>
              <a:t> RSA</a:t>
            </a:r>
          </a:p>
          <a:p>
            <a:pPr marL="566738" indent="-334963"/>
            <a:r>
              <a:rPr lang="en-US" sz="2200" dirty="0"/>
              <a:t>Tanda </a:t>
            </a:r>
            <a:r>
              <a:rPr lang="en-US" sz="2200" dirty="0" err="1"/>
              <a:t>tangan</a:t>
            </a:r>
            <a:r>
              <a:rPr lang="en-US" sz="2200" dirty="0"/>
              <a:t> digital RSA</a:t>
            </a:r>
          </a:p>
          <a:p>
            <a:pPr marL="566738" indent="-334963"/>
            <a:r>
              <a:rPr lang="en-US" sz="2200" dirty="0"/>
              <a:t>Format </a:t>
            </a:r>
            <a:r>
              <a:rPr lang="en-US" sz="2200" dirty="0" err="1"/>
              <a:t>kunci</a:t>
            </a:r>
            <a:endParaRPr lang="en-US" sz="2200" dirty="0"/>
          </a:p>
          <a:p>
            <a:pPr marL="566738" indent="-334963"/>
            <a:r>
              <a:rPr lang="en-US" sz="2200" dirty="0"/>
              <a:t>Skema </a:t>
            </a:r>
            <a:r>
              <a:rPr lang="en-US" sz="2200" i="1" dirty="0"/>
              <a:t>padding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388F86-145D-8630-CDDF-275C84365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6154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72393-F53E-D504-17A5-0237AA3F6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8971"/>
            <a:ext cx="10515600" cy="6242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2. OAEP (</a:t>
            </a:r>
            <a:r>
              <a:rPr lang="en-US" sz="2400" i="1" dirty="0"/>
              <a:t>Optimal Asymmetric Encryption Padding</a:t>
            </a:r>
            <a:r>
              <a:rPr lang="en-US" sz="2400" dirty="0"/>
              <a:t>)</a:t>
            </a:r>
          </a:p>
          <a:p>
            <a:r>
              <a:rPr lang="en-US" sz="2400" dirty="0"/>
              <a:t>OAEP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i="1" dirty="0"/>
              <a:t>padding</a:t>
            </a:r>
            <a:r>
              <a:rPr lang="en-US" sz="2400" dirty="0"/>
              <a:t> yang </a:t>
            </a:r>
            <a:r>
              <a:rPr lang="en-US" sz="2400" dirty="0" err="1"/>
              <a:t>ditambahkan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sebelum</a:t>
            </a:r>
            <a:r>
              <a:rPr lang="en-US" sz="2400" dirty="0"/>
              <a:t> </a:t>
            </a:r>
            <a:r>
              <a:rPr lang="en-US" sz="2400" dirty="0" err="1"/>
              <a:t>dienkripsi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RSA.</a:t>
            </a:r>
          </a:p>
          <a:p>
            <a:r>
              <a:rPr lang="en-US" sz="2400" i="1" dirty="0"/>
              <a:t>Padding</a:t>
            </a:r>
            <a:r>
              <a:rPr lang="en-US" sz="2400" dirty="0"/>
              <a:t> </a:t>
            </a:r>
            <a:r>
              <a:rPr lang="en-US" sz="2400" dirty="0" err="1"/>
              <a:t>diperlukan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:</a:t>
            </a:r>
          </a:p>
          <a:p>
            <a:pPr marL="508000" indent="-217488"/>
            <a:r>
              <a:rPr lang="en-US" sz="2200" dirty="0"/>
              <a:t>RSA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boleh</a:t>
            </a:r>
            <a:r>
              <a:rPr lang="en-US" sz="2200" dirty="0"/>
              <a:t> </a:t>
            </a:r>
            <a:r>
              <a:rPr lang="en-US" sz="2200" dirty="0" err="1"/>
              <a:t>mengenkripsi</a:t>
            </a:r>
            <a:r>
              <a:rPr lang="en-US" sz="2200" dirty="0"/>
              <a:t> </a:t>
            </a:r>
            <a:r>
              <a:rPr lang="en-US" sz="2200" dirty="0" err="1"/>
              <a:t>pesan</a:t>
            </a:r>
            <a:r>
              <a:rPr lang="en-US" sz="2200" dirty="0"/>
              <a:t> </a:t>
            </a:r>
            <a:r>
              <a:rPr lang="en-US" sz="2200" dirty="0" err="1"/>
              <a:t>langsung</a:t>
            </a:r>
            <a:endParaRPr lang="en-US" sz="2200" dirty="0"/>
          </a:p>
          <a:p>
            <a:pPr marL="508000" indent="-217488"/>
            <a:r>
              <a:rPr lang="en-US" sz="2200" dirty="0" err="1"/>
              <a:t>Tanpa</a:t>
            </a:r>
            <a:r>
              <a:rPr lang="en-US" sz="2200" dirty="0"/>
              <a:t> </a:t>
            </a:r>
            <a:r>
              <a:rPr lang="en-US" sz="2200" i="1" dirty="0"/>
              <a:t>padding</a:t>
            </a:r>
            <a:r>
              <a:rPr lang="en-US" sz="2200" dirty="0"/>
              <a:t>, RSA </a:t>
            </a:r>
            <a:r>
              <a:rPr lang="en-US" sz="2200" dirty="0" err="1"/>
              <a:t>rentan</a:t>
            </a:r>
            <a:r>
              <a:rPr lang="en-US" sz="2200" dirty="0"/>
              <a:t> </a:t>
            </a:r>
            <a:r>
              <a:rPr lang="en-US" sz="2200" dirty="0" err="1"/>
              <a:t>terhadap</a:t>
            </a:r>
            <a:r>
              <a:rPr lang="en-US" sz="2200" dirty="0"/>
              <a:t> </a:t>
            </a:r>
            <a:r>
              <a:rPr lang="en-US" sz="2200" dirty="0" err="1"/>
              <a:t>berbagai</a:t>
            </a:r>
            <a:r>
              <a:rPr lang="en-US" sz="2200" dirty="0"/>
              <a:t> </a:t>
            </a:r>
            <a:r>
              <a:rPr lang="en-US" sz="2200" dirty="0" err="1"/>
              <a:t>serangan</a:t>
            </a:r>
            <a:r>
              <a:rPr lang="en-US" sz="2200" dirty="0"/>
              <a:t> kriptografi</a:t>
            </a:r>
          </a:p>
          <a:p>
            <a:pPr marL="288925" indent="-288925">
              <a:buNone/>
            </a:pPr>
            <a:endParaRPr lang="en-US" sz="2200" dirty="0"/>
          </a:p>
          <a:p>
            <a:r>
              <a:rPr lang="en-US" sz="2400" dirty="0"/>
              <a:t>OAEP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acak</a:t>
            </a:r>
            <a:r>
              <a:rPr lang="en-US" sz="2400" dirty="0"/>
              <a:t> (</a:t>
            </a:r>
            <a:r>
              <a:rPr lang="en-US" sz="2400" i="1" dirty="0"/>
              <a:t>randomized</a:t>
            </a:r>
            <a:r>
              <a:rPr lang="en-US" sz="2400" dirty="0"/>
              <a:t>) </a:t>
            </a:r>
            <a:r>
              <a:rPr lang="en-US" sz="2400" dirty="0" err="1"/>
              <a:t>sebelum</a:t>
            </a:r>
            <a:r>
              <a:rPr lang="en-US" sz="2400" dirty="0"/>
              <a:t> </a:t>
            </a:r>
            <a:r>
              <a:rPr lang="en-US" sz="2400" dirty="0" err="1"/>
              <a:t>dienkripsi</a:t>
            </a:r>
            <a:r>
              <a:rPr lang="en-US" sz="2400" dirty="0"/>
              <a:t> RSA,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aman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200" i="1" dirty="0"/>
              <a:t>chosen-ciphertext attack</a:t>
            </a:r>
          </a:p>
          <a:p>
            <a:pPr marL="508000" indent="-217488"/>
            <a:r>
              <a:rPr lang="en-US" sz="2200" dirty="0"/>
              <a:t>Skema </a:t>
            </a:r>
            <a:r>
              <a:rPr lang="en-US" sz="2200" dirty="0" err="1"/>
              <a:t>ini</a:t>
            </a:r>
            <a:r>
              <a:rPr lang="en-US" sz="2200" dirty="0"/>
              <a:t> </a:t>
            </a:r>
            <a:r>
              <a:rPr lang="en-US" sz="2200" dirty="0" err="1"/>
              <a:t>diperkenalkan</a:t>
            </a:r>
            <a:r>
              <a:rPr lang="en-US" sz="2200" dirty="0"/>
              <a:t> oleh Mihir Bellare dan Phillip </a:t>
            </a:r>
            <a:r>
              <a:rPr lang="en-US" sz="2200" dirty="0" err="1"/>
              <a:t>Rogaway</a:t>
            </a:r>
            <a:r>
              <a:rPr lang="en-US" sz="2200" dirty="0"/>
              <a:t> pada </a:t>
            </a:r>
            <a:r>
              <a:rPr lang="en-US" sz="2200" dirty="0" err="1"/>
              <a:t>tahun</a:t>
            </a:r>
            <a:r>
              <a:rPr lang="en-US" sz="2200" dirty="0"/>
              <a:t> 1994.</a:t>
            </a:r>
          </a:p>
          <a:p>
            <a:r>
              <a:rPr lang="en-US" sz="2400" dirty="0" err="1"/>
              <a:t>Pesan</a:t>
            </a:r>
            <a:r>
              <a:rPr lang="en-US" sz="2400" dirty="0"/>
              <a:t> M </a:t>
            </a:r>
            <a:r>
              <a:rPr lang="en-US" sz="2400" dirty="0" err="1"/>
              <a:t>sebelum</a:t>
            </a:r>
            <a:r>
              <a:rPr lang="en-US" sz="2400" dirty="0"/>
              <a:t> </a:t>
            </a:r>
            <a:r>
              <a:rPr lang="en-US" sz="2400" dirty="0" err="1"/>
              <a:t>dienkripsi</a:t>
            </a:r>
            <a:r>
              <a:rPr lang="en-US" sz="2400" dirty="0"/>
              <a:t> RSA </a:t>
            </a:r>
            <a:r>
              <a:rPr lang="en-US" sz="2400" dirty="0" err="1"/>
              <a:t>diproses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600" dirty="0"/>
              <a:t>       </a:t>
            </a:r>
            <a:r>
              <a:rPr lang="en-US" sz="2400" dirty="0"/>
              <a:t>M → </a:t>
            </a:r>
            <a:r>
              <a:rPr lang="en-US" sz="2400" i="1" dirty="0"/>
              <a:t>OAEP padding </a:t>
            </a:r>
            <a:r>
              <a:rPr lang="en-US" sz="2400" dirty="0"/>
              <a:t>→ </a:t>
            </a:r>
            <a:r>
              <a:rPr lang="en-US" sz="2400" i="1" dirty="0"/>
              <a:t>encoded message </a:t>
            </a:r>
            <a:r>
              <a:rPr lang="en-US" sz="2400" dirty="0"/>
              <a:t>→ </a:t>
            </a:r>
            <a:r>
              <a:rPr lang="en-US" sz="2400" i="1" dirty="0"/>
              <a:t>RSA encryption</a:t>
            </a:r>
          </a:p>
          <a:p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i="1" dirty="0"/>
              <a:t>ciphertext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deterministik</a:t>
            </a:r>
            <a:r>
              <a:rPr lang="en-US" sz="2400" dirty="0"/>
              <a:t> (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enkripsi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walaupun</a:t>
            </a:r>
            <a:r>
              <a:rPr lang="en-US" sz="2400" dirty="0"/>
              <a:t> </a:t>
            </a:r>
            <a:r>
              <a:rPr lang="en-US" sz="2400" dirty="0" err="1"/>
              <a:t>pesannya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).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39E360-3F43-297F-5F61-4E0DA0471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6383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02A6CC-253A-D863-0672-CD562B30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35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0AB9AA-2F14-0BD4-E813-FBBDA2F26FCD}"/>
              </a:ext>
            </a:extLst>
          </p:cNvPr>
          <p:cNvSpPr txBox="1"/>
          <p:nvPr/>
        </p:nvSpPr>
        <p:spPr>
          <a:xfrm>
            <a:off x="405307" y="190913"/>
            <a:ext cx="25010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Hasil run program: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968B81-ACE4-6127-F213-4C79D0E1CC25}"/>
              </a:ext>
            </a:extLst>
          </p:cNvPr>
          <p:cNvSpPr txBox="1"/>
          <p:nvPr/>
        </p:nvSpPr>
        <p:spPr>
          <a:xfrm>
            <a:off x="405307" y="652578"/>
            <a:ext cx="11381386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Modulus (n): 107105801666381847954881869810751656703821503083388128631744323336432788577942098439294333502698599718426847478960644350032989011854010624540750250536568182920407035631068956453832473995678447677208125743590950090093164725147330319921452988314503237189123711753248647211503422093004552869551870711947005483849</a:t>
            </a:r>
          </a:p>
          <a:p>
            <a:r>
              <a:rPr lang="en-US" sz="1600" dirty="0" err="1"/>
              <a:t>Kunci</a:t>
            </a:r>
            <a:r>
              <a:rPr lang="en-US" sz="1600" dirty="0"/>
              <a:t> </a:t>
            </a:r>
            <a:r>
              <a:rPr lang="en-US" sz="1600" dirty="0" err="1"/>
              <a:t>publik</a:t>
            </a:r>
            <a:r>
              <a:rPr lang="en-US" sz="1600" dirty="0"/>
              <a:t> (e): 65537</a:t>
            </a:r>
          </a:p>
          <a:p>
            <a:r>
              <a:rPr lang="en-US" sz="1600" dirty="0" err="1"/>
              <a:t>Kunci</a:t>
            </a:r>
            <a:r>
              <a:rPr lang="en-US" sz="1600" dirty="0"/>
              <a:t> </a:t>
            </a:r>
            <a:r>
              <a:rPr lang="en-US" sz="1600" dirty="0" err="1"/>
              <a:t>privat</a:t>
            </a:r>
            <a:r>
              <a:rPr lang="en-US" sz="1600" dirty="0"/>
              <a:t> (d): 88659684459179017220079366422528913074787014087825289199568633611570239412139079303778286960364359594193455234960632253372745989182905479062753880885741226888277549278356314768209292806654664685871882901216942160617495933541722201224770676765418726410970036083435315876752959271005017433215094032454718793473</a:t>
            </a:r>
          </a:p>
          <a:p>
            <a:r>
              <a:rPr lang="en-US" sz="1600" dirty="0" err="1"/>
              <a:t>Bilangan</a:t>
            </a:r>
            <a:r>
              <a:rPr lang="en-US" sz="1600" dirty="0"/>
              <a:t> prima p: 12115346562002677978162714575056977711102473898073244348311435985283946006049868448197767106104734550194383642530988866326301478377001051348593488982269009</a:t>
            </a:r>
          </a:p>
          <a:p>
            <a:r>
              <a:rPr lang="en-US" sz="1600" dirty="0" err="1"/>
              <a:t>Bilangan</a:t>
            </a:r>
            <a:r>
              <a:rPr lang="en-US" sz="1600" dirty="0"/>
              <a:t> prima q: 8840506634972987516522193798981655082021407304357958496002060150298408257949284934821087945573509029862903244820432503295022054179047843976171822356752761</a:t>
            </a:r>
          </a:p>
          <a:p>
            <a:endParaRPr lang="en-US" sz="1600" dirty="0"/>
          </a:p>
          <a:p>
            <a:r>
              <a:rPr lang="en-US" sz="1600" dirty="0" err="1"/>
              <a:t>Ketikkan</a:t>
            </a:r>
            <a:r>
              <a:rPr lang="en-US" sz="1600" dirty="0"/>
              <a:t> </a:t>
            </a:r>
            <a:r>
              <a:rPr lang="en-US" sz="1600" dirty="0" err="1"/>
              <a:t>pesan</a:t>
            </a:r>
            <a:r>
              <a:rPr lang="en-US" sz="1600" dirty="0"/>
              <a:t> </a:t>
            </a:r>
            <a:r>
              <a:rPr lang="en-US" sz="1600" dirty="0" err="1"/>
              <a:t>teks</a:t>
            </a:r>
            <a:r>
              <a:rPr lang="en-US" sz="1600" dirty="0"/>
              <a:t>:  Baru-</a:t>
            </a:r>
            <a:r>
              <a:rPr lang="en-US" sz="1600" dirty="0" err="1"/>
              <a:t>baru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gempa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magnitido</a:t>
            </a:r>
            <a:r>
              <a:rPr lang="en-US" sz="1600" dirty="0"/>
              <a:t> 7,8 </a:t>
            </a:r>
            <a:r>
              <a:rPr lang="en-US" sz="1600" dirty="0" err="1"/>
              <a:t>terjadi</a:t>
            </a:r>
            <a:r>
              <a:rPr lang="en-US" sz="1600" dirty="0"/>
              <a:t> di negara Myanmar</a:t>
            </a:r>
          </a:p>
          <a:p>
            <a:endParaRPr lang="en-US" sz="1600" dirty="0"/>
          </a:p>
          <a:p>
            <a:r>
              <a:rPr lang="en-US" sz="1600" dirty="0"/>
              <a:t>Ciphertext: 79b5dc24a95089df2b05c336381c6cde964f6f0d40cf1e97b83c3d9989998a29ebe0d2370248ab89458141a71a7a0f4c571cb4048aefe2d69500c0509e1732567bd5bd4e1049cb75e73cefcc20b79863fa9af2b8d07930e36d33e5f602070291e0eaa2831448bed53bdfefd5be19bbbb39afd8d6ebca04a54a2065a5b575389c</a:t>
            </a:r>
          </a:p>
          <a:p>
            <a:endParaRPr lang="en-US" sz="1600" dirty="0"/>
          </a:p>
          <a:p>
            <a:r>
              <a:rPr lang="en-US" sz="1600" dirty="0" err="1"/>
              <a:t>Pesan</a:t>
            </a:r>
            <a:r>
              <a:rPr lang="en-US" sz="1600" dirty="0"/>
              <a:t> </a:t>
            </a:r>
            <a:r>
              <a:rPr lang="en-US" sz="1600" dirty="0" err="1"/>
              <a:t>setelah</a:t>
            </a:r>
            <a:r>
              <a:rPr lang="en-US" sz="1600" dirty="0"/>
              <a:t> </a:t>
            </a:r>
            <a:r>
              <a:rPr lang="en-US" sz="1600" dirty="0" err="1"/>
              <a:t>dekripsi</a:t>
            </a:r>
            <a:r>
              <a:rPr lang="en-US" sz="1600" dirty="0"/>
              <a:t>: Baru-</a:t>
            </a:r>
            <a:r>
              <a:rPr lang="en-US" sz="1600" dirty="0" err="1"/>
              <a:t>baru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gempa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magnitido</a:t>
            </a:r>
            <a:r>
              <a:rPr lang="en-US" sz="1600" dirty="0"/>
              <a:t> 7,8 </a:t>
            </a:r>
            <a:r>
              <a:rPr lang="en-US" sz="1600" dirty="0" err="1"/>
              <a:t>terjadi</a:t>
            </a:r>
            <a:r>
              <a:rPr lang="en-US" sz="1600" dirty="0"/>
              <a:t> di negara Myanmar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437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475BAA-C713-2AC6-B530-068979207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36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B2A868A-326E-0037-5CAE-6AD7CCE25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840" y="184876"/>
            <a:ext cx="10515600" cy="592818"/>
          </a:xfrm>
        </p:spPr>
        <p:txBody>
          <a:bodyPr>
            <a:normAutofit fontScale="90000"/>
          </a:bodyPr>
          <a:lstStyle/>
          <a:p>
            <a:r>
              <a:rPr lang="en-US" dirty="0"/>
              <a:t>2. Kode Program RSA Python (2)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EB9312-39BC-1DB0-4C93-4C1B2DC664EE}"/>
              </a:ext>
            </a:extLst>
          </p:cNvPr>
          <p:cNvSpPr txBox="1"/>
          <p:nvPr/>
        </p:nvSpPr>
        <p:spPr>
          <a:xfrm>
            <a:off x="624840" y="856357"/>
            <a:ext cx="11416908" cy="57554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Crypto.PublicKey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import RSA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Crypto.Cipher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import PKCS1_OAEP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PembangkitanKunciRSA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   #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Buat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RSA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key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RSA.generate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(1024)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kunci_publik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key.publickey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   #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Tampilkan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informasi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endParaRPr lang="en-US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print("Modulus (n):",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key.n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publik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(e):",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key.e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(d):",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key.d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Bilangan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prima p:",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key.p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Bilangan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prima q:",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key.q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   #Simpan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publik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dan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dalam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dua file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berbeda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dengan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format PEM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with open("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kunci_publik.pem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") as file: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file.write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kunci_publik.exportKey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('PEM'))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file.close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with open("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kunci_privat.pem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") as file: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file.write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key.exportKey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('PEM','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passwordku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'))  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# Password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bisa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diubah</a:t>
            </a:r>
            <a:endParaRPr lang="en-US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file.close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</a:p>
        </p:txBody>
      </p:sp>
    </p:spTree>
    <p:extLst>
      <p:ext uri="{BB962C8B-B14F-4D97-AF65-F5344CB8AC3E}">
        <p14:creationId xmlns:p14="http://schemas.microsoft.com/office/powerpoint/2010/main" val="12702639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CB7E50-0637-8451-CAF4-1825E1966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37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D21E4D-929B-308E-DCE9-4A4BF9BF4E5D}"/>
              </a:ext>
            </a:extLst>
          </p:cNvPr>
          <p:cNvSpPr txBox="1"/>
          <p:nvPr/>
        </p:nvSpPr>
        <p:spPr>
          <a:xfrm>
            <a:off x="979714" y="740229"/>
            <a:ext cx="1023257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encrypt_message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(message,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file_kunci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#Enkripsi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pesan</a:t>
            </a:r>
            <a:endParaRPr lang="en-US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with open(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file_kunci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") as file: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kunci_publik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RSA.importKey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file.read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RSA_cipher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PKCS1_OAEP.new(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kunci_publik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ciphertext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RSA_cipher.encrypt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message.encode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ciphertext	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decrypt_message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(ciphertext,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file_kunci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#Dekripsi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pesan</a:t>
            </a:r>
            <a:endParaRPr lang="en-US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with open(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file_kunci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") as file: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kunci_privat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RSA.importKey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file.read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(),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passwordku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RSA_cipher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PKCS1_OAEP.new(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kunci_privat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plaintext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RSA_cipher.decrypt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(ciphertext)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plaintext</a:t>
            </a:r>
          </a:p>
        </p:txBody>
      </p:sp>
    </p:spTree>
    <p:extLst>
      <p:ext uri="{BB962C8B-B14F-4D97-AF65-F5344CB8AC3E}">
        <p14:creationId xmlns:p14="http://schemas.microsoft.com/office/powerpoint/2010/main" val="317017836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559346E-6E8A-5ABD-7056-73493ACC0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38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4803D5-BA52-E798-81A8-66FF1AB1AE3D}"/>
              </a:ext>
            </a:extLst>
          </p:cNvPr>
          <p:cNvSpPr txBox="1"/>
          <p:nvPr/>
        </p:nvSpPr>
        <p:spPr>
          <a:xfrm>
            <a:off x="957943" y="1299366"/>
            <a:ext cx="986971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# Program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utamaPembangkitanKunciRSA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input("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Ketikkan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teks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")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ciphertext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encrypt_message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kunci_publik.pem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’)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print("\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nCiphertext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ciphertext.hex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decrypted_message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decrypt_message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(ciphertext,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kunci_privat.pem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’)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print("\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nPesan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setelah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dekripsi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decrypted_message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36645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45DF5D-F3B4-7187-9F75-2C0D41A22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39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14315E-BE0B-6D04-FE10-890A1F81215C}"/>
              </a:ext>
            </a:extLst>
          </p:cNvPr>
          <p:cNvSpPr txBox="1"/>
          <p:nvPr/>
        </p:nvSpPr>
        <p:spPr>
          <a:xfrm>
            <a:off x="595085" y="537269"/>
            <a:ext cx="11001829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Modulus (n): 129428027742826116391039211608213298025036352427274045813577140837303610752194709849672822185553895563514204395998563858870746123164213866342870439399833895077457112257782227694977335378691877526536711461976364506307142604756346431374448472349959227968384755818880379229937448616455038499865890135966212361877</a:t>
            </a:r>
          </a:p>
          <a:p>
            <a:r>
              <a:rPr lang="en-US" sz="1600" dirty="0" err="1"/>
              <a:t>Kunci</a:t>
            </a:r>
            <a:r>
              <a:rPr lang="en-US" sz="1600" dirty="0"/>
              <a:t> </a:t>
            </a:r>
            <a:r>
              <a:rPr lang="en-US" sz="1600" dirty="0" err="1"/>
              <a:t>publik</a:t>
            </a:r>
            <a:r>
              <a:rPr lang="en-US" sz="1600" dirty="0"/>
              <a:t> (e): 65537</a:t>
            </a:r>
          </a:p>
          <a:p>
            <a:r>
              <a:rPr lang="en-US" sz="1600" dirty="0" err="1"/>
              <a:t>Kunci</a:t>
            </a:r>
            <a:r>
              <a:rPr lang="en-US" sz="1600" dirty="0"/>
              <a:t> </a:t>
            </a:r>
            <a:r>
              <a:rPr lang="en-US" sz="1600" dirty="0" err="1"/>
              <a:t>privat</a:t>
            </a:r>
            <a:r>
              <a:rPr lang="en-US" sz="1600" dirty="0"/>
              <a:t> (d): 33941358298397562435793451184896437836753090177935294389048072554439759314472654848885392350764026826103374793655939664013947514316519853119638415044100963525782272744597579785293177625253571985309427665828864711937189948146369489017606074426517690369789472954429472499509155580885497866786513172164421031343</a:t>
            </a:r>
          </a:p>
          <a:p>
            <a:r>
              <a:rPr lang="en-US" sz="1600" dirty="0" err="1"/>
              <a:t>Bilangan</a:t>
            </a:r>
            <a:r>
              <a:rPr lang="en-US" sz="1600" dirty="0"/>
              <a:t> prima p: 11109814140532216551962446341065440140624865537270204460867712139854739184120501396765588604932990781446506648660775077857155929078175380364641869770047307</a:t>
            </a:r>
          </a:p>
          <a:p>
            <a:r>
              <a:rPr lang="en-US" sz="1600" dirty="0" err="1"/>
              <a:t>Bilangan</a:t>
            </a:r>
            <a:r>
              <a:rPr lang="en-US" sz="1600" dirty="0"/>
              <a:t> prima q: 11649882356774139173164308320585253404070598881349399907791492473577022741271001824330641103524095521868122085712042830875357509472168340428251252369284511</a:t>
            </a:r>
          </a:p>
          <a:p>
            <a:endParaRPr lang="en-US" sz="1600" dirty="0"/>
          </a:p>
          <a:p>
            <a:r>
              <a:rPr lang="en-US" sz="1600" dirty="0" err="1"/>
              <a:t>Ketikkan</a:t>
            </a:r>
            <a:r>
              <a:rPr lang="en-US" sz="1600" dirty="0"/>
              <a:t> </a:t>
            </a:r>
            <a:r>
              <a:rPr lang="en-US" sz="1600" dirty="0" err="1"/>
              <a:t>pesan</a:t>
            </a:r>
            <a:r>
              <a:rPr lang="en-US" sz="1600" dirty="0"/>
              <a:t> </a:t>
            </a:r>
            <a:r>
              <a:rPr lang="en-US" sz="1600" dirty="0" err="1"/>
              <a:t>teks</a:t>
            </a:r>
            <a:r>
              <a:rPr lang="en-US" sz="1600" dirty="0"/>
              <a:t>:  Jalan-</a:t>
            </a:r>
            <a:r>
              <a:rPr lang="en-US" sz="1600" dirty="0" err="1"/>
              <a:t>jalan</a:t>
            </a:r>
            <a:r>
              <a:rPr lang="en-US" sz="1600" dirty="0"/>
              <a:t> </a:t>
            </a:r>
            <a:r>
              <a:rPr lang="en-US" sz="1600" dirty="0" err="1"/>
              <a:t>ke</a:t>
            </a:r>
            <a:r>
              <a:rPr lang="en-US" sz="1600" dirty="0"/>
              <a:t> </a:t>
            </a:r>
            <a:r>
              <a:rPr lang="en-US" sz="1600" dirty="0" err="1"/>
              <a:t>pulau</a:t>
            </a:r>
            <a:r>
              <a:rPr lang="en-US" sz="1600" dirty="0"/>
              <a:t> </a:t>
            </a:r>
            <a:r>
              <a:rPr lang="en-US" sz="1600" dirty="0" err="1"/>
              <a:t>Bunaken</a:t>
            </a:r>
            <a:r>
              <a:rPr lang="en-US" sz="1600" dirty="0"/>
              <a:t> di Sulawesi Utara</a:t>
            </a:r>
          </a:p>
          <a:p>
            <a:endParaRPr lang="en-US" sz="1600" dirty="0"/>
          </a:p>
          <a:p>
            <a:r>
              <a:rPr lang="en-US" sz="1600" dirty="0"/>
              <a:t>Ciphertext: 6baef110cc8af3fe69ff7606f66e5a2744617b57bca2064da729971266c159877a93a8d3b7ac14afd2fda9920da55acb28684687db0e5ae45fe7de96ab696784631ed5c8cc6a93039a947c87a37e4af6b7da9479ce9ff13ea0b5f1190a666cad77677a4752bc1100362d10b3c9b8c704b0bf95c431b23cdee5845d0aff72d001</a:t>
            </a:r>
          </a:p>
          <a:p>
            <a:endParaRPr lang="en-US" sz="1600" dirty="0"/>
          </a:p>
          <a:p>
            <a:r>
              <a:rPr lang="en-US" sz="1600" dirty="0" err="1"/>
              <a:t>Pesan</a:t>
            </a:r>
            <a:r>
              <a:rPr lang="en-US" sz="1600" dirty="0"/>
              <a:t> </a:t>
            </a:r>
            <a:r>
              <a:rPr lang="en-US" sz="1600" dirty="0" err="1"/>
              <a:t>setelah</a:t>
            </a:r>
            <a:r>
              <a:rPr lang="en-US" sz="1600" dirty="0"/>
              <a:t> </a:t>
            </a:r>
            <a:r>
              <a:rPr lang="en-US" sz="1600" dirty="0" err="1"/>
              <a:t>dekripsi</a:t>
            </a:r>
            <a:r>
              <a:rPr lang="en-US" sz="1600" dirty="0"/>
              <a:t>: </a:t>
            </a:r>
            <a:r>
              <a:rPr lang="en-US" sz="1600" dirty="0" err="1"/>
              <a:t>b'Jalan-jalan</a:t>
            </a:r>
            <a:r>
              <a:rPr lang="en-US" sz="1600" dirty="0"/>
              <a:t> </a:t>
            </a:r>
            <a:r>
              <a:rPr lang="en-US" sz="1600" dirty="0" err="1"/>
              <a:t>ke</a:t>
            </a:r>
            <a:r>
              <a:rPr lang="en-US" sz="1600" dirty="0"/>
              <a:t> </a:t>
            </a:r>
            <a:r>
              <a:rPr lang="en-US" sz="1600" dirty="0" err="1"/>
              <a:t>pulau</a:t>
            </a:r>
            <a:r>
              <a:rPr lang="en-US" sz="1600" dirty="0"/>
              <a:t> </a:t>
            </a:r>
            <a:r>
              <a:rPr lang="en-US" sz="1600" dirty="0" err="1"/>
              <a:t>Bunaken</a:t>
            </a:r>
            <a:r>
              <a:rPr lang="en-US" sz="1600" dirty="0"/>
              <a:t> di Sulawesi Utara'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B8C0DD-8BEC-C9EE-D4D8-BC5D9BBF593B}"/>
              </a:ext>
            </a:extLst>
          </p:cNvPr>
          <p:cNvSpPr txBox="1"/>
          <p:nvPr/>
        </p:nvSpPr>
        <p:spPr>
          <a:xfrm>
            <a:off x="595085" y="75604"/>
            <a:ext cx="25010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Hasil run program:</a:t>
            </a:r>
          </a:p>
        </p:txBody>
      </p:sp>
    </p:spTree>
    <p:extLst>
      <p:ext uri="{BB962C8B-B14F-4D97-AF65-F5344CB8AC3E}">
        <p14:creationId xmlns:p14="http://schemas.microsoft.com/office/powerpoint/2010/main" val="787971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0162E671-6298-4F2B-A644-29C3B57BB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B44E7D9-12BE-40C4-99E7-F7C4FA4395CE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1B45343B-E022-411D-AA74-AA90DB1273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Properti</a:t>
            </a:r>
            <a:r>
              <a:rPr lang="en-US" altLang="en-US" b="1" dirty="0"/>
              <a:t> </a:t>
            </a:r>
            <a:r>
              <a:rPr lang="en-US" altLang="en-US" b="1" dirty="0" err="1"/>
              <a:t>Algoritma</a:t>
            </a:r>
            <a:r>
              <a:rPr lang="en-US" altLang="en-US" b="1" dirty="0"/>
              <a:t> RSA</a:t>
            </a:r>
            <a:endParaRPr lang="en-GB" altLang="en-US" b="1" dirty="0"/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DEA0E4C6-075A-4579-B97F-CE619A4E5D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3479" y="1614488"/>
            <a:ext cx="9219881" cy="4329112"/>
          </a:xfrm>
        </p:spPr>
        <p:txBody>
          <a:bodyPr/>
          <a:lstStyle/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1.  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i="1" dirty="0">
                <a:cs typeface="Times New Roman" panose="02020603050405020304" pitchFamily="18" charset="0"/>
              </a:rPr>
              <a:t>q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prima		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rahasia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2.   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q</a:t>
            </a:r>
            <a:r>
              <a:rPr lang="en-US" altLang="en-US" sz="2400" dirty="0">
                <a:cs typeface="Times New Roman" panose="02020603050405020304" pitchFamily="18" charset="0"/>
              </a:rPr>
              <a:t>				(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rahasia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3.  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) = (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– 1)(</a:t>
            </a:r>
            <a:r>
              <a:rPr lang="en-US" altLang="en-US" sz="2400" i="1" dirty="0">
                <a:cs typeface="Times New Roman" panose="02020603050405020304" pitchFamily="18" charset="0"/>
              </a:rPr>
              <a:t>q</a:t>
            </a:r>
            <a:r>
              <a:rPr lang="en-US" altLang="en-US" sz="2400" dirty="0">
                <a:cs typeface="Times New Roman" panose="02020603050405020304" pitchFamily="18" charset="0"/>
              </a:rPr>
              <a:t> – 1)		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rahasia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4</a:t>
            </a:r>
            <a:r>
              <a:rPr lang="en-US" altLang="en-US" sz="2400" i="1" dirty="0">
                <a:cs typeface="Times New Roman" panose="02020603050405020304" pitchFamily="18" charset="0"/>
              </a:rPr>
              <a:t>.   e</a:t>
            </a:r>
            <a:r>
              <a:rPr lang="en-US" altLang="en-US" sz="2400" dirty="0">
                <a:cs typeface="Times New Roman" panose="02020603050405020304" pitchFamily="18" charset="0"/>
              </a:rPr>
              <a:t>     (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cs typeface="Times New Roman" panose="02020603050405020304" pitchFamily="18" charset="0"/>
              </a:rPr>
              <a:t>) 		(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rahasia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  </a:t>
            </a:r>
            <a:r>
              <a:rPr lang="en-US" altLang="en-US" sz="2400" dirty="0" err="1">
                <a:cs typeface="Times New Roman" panose="02020603050405020304" pitchFamily="18" charset="0"/>
              </a:rPr>
              <a:t>Syarat</a:t>
            </a:r>
            <a:r>
              <a:rPr lang="en-US" altLang="en-US" sz="2400" dirty="0">
                <a:cs typeface="Times New Roman" panose="02020603050405020304" pitchFamily="18" charset="0"/>
              </a:rPr>
              <a:t>: PBB(</a:t>
            </a:r>
            <a:r>
              <a:rPr lang="en-US" altLang="en-US" sz="2400" i="1" dirty="0">
                <a:cs typeface="Times New Roman" panose="02020603050405020304" pitchFamily="18" charset="0"/>
              </a:rPr>
              <a:t>e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)) = 1   , PBB = </a:t>
            </a:r>
            <a:r>
              <a:rPr lang="en-US" altLang="en-US" sz="2400" dirty="0" err="1">
                <a:cs typeface="Times New Roman" panose="02020603050405020304" pitchFamily="18" charset="0"/>
              </a:rPr>
              <a:t>pembagi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bersama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terbessar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gcd</a:t>
            </a:r>
            <a:endParaRPr lang="en-US" altLang="en-US" sz="2400" i="1" dirty="0">
              <a:cs typeface="Times New Roman" panose="02020603050405020304" pitchFamily="18" charset="0"/>
            </a:endParaRP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5.  </a:t>
            </a:r>
            <a:r>
              <a:rPr lang="en-US" altLang="en-US" sz="2400" i="1" dirty="0">
                <a:cs typeface="Times New Roman" panose="02020603050405020304" pitchFamily="18" charset="0"/>
              </a:rPr>
              <a:t>d</a:t>
            </a:r>
            <a:r>
              <a:rPr lang="en-US" altLang="en-US" sz="2400" dirty="0">
                <a:cs typeface="Times New Roman" panose="02020603050405020304" pitchFamily="18" charset="0"/>
              </a:rPr>
              <a:t>     (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dekripsi</a:t>
            </a:r>
            <a:r>
              <a:rPr lang="en-US" altLang="en-US" sz="2400" dirty="0">
                <a:cs typeface="Times New Roman" panose="02020603050405020304" pitchFamily="18" charset="0"/>
              </a:rPr>
              <a:t>)		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rahasia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  </a:t>
            </a:r>
            <a:r>
              <a:rPr lang="en-US" altLang="en-US" sz="2400" i="1" dirty="0">
                <a:cs typeface="Times New Roman" panose="02020603050405020304" pitchFamily="18" charset="0"/>
              </a:rPr>
              <a:t>d</a:t>
            </a:r>
            <a:r>
              <a:rPr lang="en-US" altLang="en-US" sz="2400" dirty="0">
                <a:cs typeface="Times New Roman" panose="02020603050405020304" pitchFamily="18" charset="0"/>
              </a:rPr>
              <a:t>    </a:t>
            </a:r>
            <a:r>
              <a:rPr lang="en-US" altLang="en-US" sz="2400" dirty="0" err="1">
                <a:cs typeface="Times New Roman" panose="02020603050405020304" pitchFamily="18" charset="0"/>
              </a:rPr>
              <a:t>dihitung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d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 </a:t>
            </a:r>
            <a:r>
              <a:rPr lang="en-US" altLang="en-US" sz="2400" i="1" dirty="0"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en-US" altLang="en-US" sz="2400" baseline="30000" dirty="0">
                <a:cs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 mod (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) )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6. 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   (</a:t>
            </a:r>
            <a:r>
              <a:rPr lang="en-US" altLang="en-US" sz="2400" dirty="0" err="1">
                <a:cs typeface="Times New Roman" panose="02020603050405020304" pitchFamily="18" charset="0"/>
              </a:rPr>
              <a:t>plainteks</a:t>
            </a:r>
            <a:r>
              <a:rPr lang="en-US" altLang="en-US" sz="2400" dirty="0">
                <a:cs typeface="Times New Roman" panose="02020603050405020304" pitchFamily="18" charset="0"/>
              </a:rPr>
              <a:t>)			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rahasia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7.  </a:t>
            </a:r>
            <a:r>
              <a:rPr lang="en-US" altLang="en-US" sz="2400" i="1" dirty="0">
                <a:cs typeface="Times New Roman" panose="02020603050405020304" pitchFamily="18" charset="0"/>
              </a:rPr>
              <a:t>c</a:t>
            </a:r>
            <a:r>
              <a:rPr lang="en-US" altLang="en-US" sz="2400" dirty="0">
                <a:cs typeface="Times New Roman" panose="02020603050405020304" pitchFamily="18" charset="0"/>
              </a:rPr>
              <a:t>    (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)			(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rahasia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  <a:endParaRPr lang="en-US" altLang="en-US" sz="24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5C717-34D1-D3CB-8900-A6668BE4E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4457"/>
            <a:ext cx="10515600" cy="6257018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Catatan</a:t>
            </a:r>
            <a:r>
              <a:rPr lang="en-US" b="1" dirty="0"/>
              <a:t>:</a:t>
            </a:r>
          </a:p>
          <a:p>
            <a:pPr marL="457200" indent="-457200">
              <a:buAutoNum type="arabicPeriod"/>
            </a:pPr>
            <a:r>
              <a:rPr lang="en-US" sz="2400" dirty="0"/>
              <a:t>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pustaka</a:t>
            </a:r>
            <a:r>
              <a:rPr lang="en-US" sz="2400" dirty="0"/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Crypto.PublicKey.RSA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PyCryptodome</a:t>
            </a:r>
            <a:r>
              <a:rPr lang="en-US" sz="2400" dirty="0"/>
              <a:t>,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RSA.generate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2400" dirty="0" err="1"/>
              <a:t>secara</a:t>
            </a:r>
            <a:r>
              <a:rPr lang="en-US" sz="2400" dirty="0"/>
              <a:t> default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e = 0x10001 (</a:t>
            </a:r>
            <a:r>
              <a:rPr lang="en-US" sz="2400" dirty="0" err="1"/>
              <a:t>atau</a:t>
            </a:r>
            <a:r>
              <a:rPr lang="en-US" sz="2400" dirty="0"/>
              <a:t> 65537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desimal</a:t>
            </a:r>
            <a:r>
              <a:rPr lang="en-US" sz="2400" dirty="0"/>
              <a:t>),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dianggap</a:t>
            </a:r>
            <a:r>
              <a:rPr lang="en-US" sz="2400" dirty="0"/>
              <a:t> </a:t>
            </a:r>
            <a:r>
              <a:rPr lang="en-US" sz="2400" dirty="0" err="1"/>
              <a:t>aman</a:t>
            </a:r>
            <a:r>
              <a:rPr lang="en-US" sz="2400" dirty="0"/>
              <a:t> dan </a:t>
            </a:r>
            <a:r>
              <a:rPr lang="en-US" sz="2400" dirty="0" err="1"/>
              <a:t>efisien</a:t>
            </a:r>
            <a:r>
              <a:rPr lang="en-US" sz="2400" dirty="0"/>
              <a:t>.</a:t>
            </a:r>
          </a:p>
          <a:p>
            <a:pPr marL="457200" indent="-457200">
              <a:buAutoNum type="arabicPeriod"/>
            </a:pPr>
            <a:r>
              <a:rPr lang="en-US" sz="2400" dirty="0" err="1"/>
              <a:t>Namun</a:t>
            </a:r>
            <a:r>
              <a:rPr lang="en-US" sz="2400" dirty="0"/>
              <a:t>, </a:t>
            </a:r>
            <a:r>
              <a:rPr lang="en-US" sz="2400" dirty="0" err="1"/>
              <a:t>jika</a:t>
            </a:r>
            <a:r>
              <a:rPr lang="en-US" sz="2400" dirty="0"/>
              <a:t> Anda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mespesifikasikan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e lain (</a:t>
            </a:r>
            <a:r>
              <a:rPr lang="en-US" sz="2400" dirty="0" err="1"/>
              <a:t>misalnya</a:t>
            </a:r>
            <a:r>
              <a:rPr lang="en-US" sz="2400" dirty="0"/>
              <a:t> 97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), Anda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e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memanggil</a:t>
            </a:r>
            <a:r>
              <a:rPr lang="en-US" sz="2400" dirty="0"/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RSA.generate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400" dirty="0"/>
              <a:t>,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/>
            </a:pPr>
            <a:endParaRPr lang="en-US" sz="1600" dirty="0"/>
          </a:p>
          <a:p>
            <a:pPr marL="457200" indent="-457200">
              <a:buAutoNum type="arabicPeriod"/>
            </a:pPr>
            <a:r>
              <a:rPr lang="en-US" sz="2400" dirty="0" err="1"/>
              <a:t>Pastikan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b="1" dirty="0"/>
              <a:t>e</a:t>
            </a:r>
            <a:r>
              <a:rPr lang="en-US" sz="2400" dirty="0"/>
              <a:t> yang </a:t>
            </a:r>
            <a:r>
              <a:rPr lang="en-US" sz="2400" dirty="0" err="1"/>
              <a:t>dipilih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b="1" dirty="0" err="1"/>
              <a:t>bilangan</a:t>
            </a:r>
            <a:r>
              <a:rPr lang="en-US" sz="2400" b="1" dirty="0"/>
              <a:t> </a:t>
            </a:r>
            <a:r>
              <a:rPr lang="en-US" sz="2400" b="1" dirty="0" err="1"/>
              <a:t>ganjil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terlalu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menghindari</a:t>
            </a:r>
            <a:r>
              <a:rPr lang="en-US" sz="2400" dirty="0"/>
              <a:t> </a:t>
            </a:r>
            <a:r>
              <a:rPr lang="en-US" sz="2400" dirty="0" err="1"/>
              <a:t>potensi</a:t>
            </a:r>
            <a:r>
              <a:rPr lang="en-US" sz="2400" dirty="0"/>
              <a:t> </a:t>
            </a:r>
            <a:r>
              <a:rPr lang="en-US" sz="2400" dirty="0" err="1"/>
              <a:t>kelemahan</a:t>
            </a:r>
            <a:r>
              <a:rPr lang="en-US" sz="2400" dirty="0"/>
              <a:t> RSA.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26FF31-9DC8-37B6-5AD4-496F88B91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40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9F0E2BD-F8D0-7B6C-BC6B-DD40E6C603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9848" y="3219110"/>
            <a:ext cx="5228909" cy="2295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6312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4A292C5-C0C9-E7E6-345E-22FBE5F00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41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5F50C61-DE09-6F98-4087-8952524459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870" y="1162503"/>
            <a:ext cx="11910259" cy="3801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72146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972963-8F19-075C-FB08-C27C09EBD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42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D31C2C8-9ECD-8501-5EF0-5AE0B299A8B1}"/>
              </a:ext>
            </a:extLst>
          </p:cNvPr>
          <p:cNvSpPr txBox="1">
            <a:spLocks/>
          </p:cNvSpPr>
          <p:nvPr/>
        </p:nvSpPr>
        <p:spPr>
          <a:xfrm>
            <a:off x="624840" y="184876"/>
            <a:ext cx="10515600" cy="592818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3. Kode Program RSA Python (3)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425304-D461-17A4-450B-B1D5472EFA82}"/>
              </a:ext>
            </a:extLst>
          </p:cNvPr>
          <p:cNvSpPr txBox="1"/>
          <p:nvPr/>
        </p:nvSpPr>
        <p:spPr>
          <a:xfrm>
            <a:off x="1161143" y="166914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A6FDBA-2472-AE1D-8A9D-DC8B32DACB57}"/>
              </a:ext>
            </a:extLst>
          </p:cNvPr>
          <p:cNvSpPr txBox="1"/>
          <p:nvPr/>
        </p:nvSpPr>
        <p:spPr>
          <a:xfrm>
            <a:off x="838200" y="777694"/>
            <a:ext cx="11063514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Crypto.PublicKey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import RSA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Crypto.Cipher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import PKCS1_OAEP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PembangkitanKunciRSA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filekuncipublik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filekunciprivat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   #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Buat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RSA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key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RSA.generate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(1024)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kunci_publik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key.publickey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Tampilkan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informasi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endParaRPr lang="en-US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print("Modulus (n):",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key.n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publik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(e):",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key.e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(d):",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key.d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Bilangan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prima p:",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key.p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Bilangan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prima q:",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key.q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#Simpan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publik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dan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dalam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dua file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berbeda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, format PEM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with open(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filekuncipublik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") as file: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file.write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kunci_publik.exportKey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('PEM'))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file.close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with open(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filekunciprivat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") as file: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file.write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key.exportKey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('PEM','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passwordku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'))  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# Password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bisa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diubah</a:t>
            </a:r>
            <a:endParaRPr lang="en-US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file.close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</a:p>
        </p:txBody>
      </p:sp>
    </p:spTree>
    <p:extLst>
      <p:ext uri="{BB962C8B-B14F-4D97-AF65-F5344CB8AC3E}">
        <p14:creationId xmlns:p14="http://schemas.microsoft.com/office/powerpoint/2010/main" val="119162598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55698A-70A8-5964-0DD3-FC0C194C6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43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4B436A-2907-298C-277A-A0FB300703DF}"/>
              </a:ext>
            </a:extLst>
          </p:cNvPr>
          <p:cNvSpPr txBox="1"/>
          <p:nvPr/>
        </p:nvSpPr>
        <p:spPr>
          <a:xfrm>
            <a:off x="1233714" y="1028343"/>
            <a:ext cx="10740572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encrypt_message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(message,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file_kunci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#Enkripsi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pesan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with open(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file_kunci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") as file: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kunci_publik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RSA.importKey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file.read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RSA_cipher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PKCS1_OAEP.new(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kunci_publik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ciphertext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RSA_cipher.encrypt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message.encode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ciphertext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decrypt_message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(ciphertext,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file_kunci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#Dekripsi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pesan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with open(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file_kunci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") as file: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kunci_privat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RSA.importKey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file.read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(),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passwordku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RSA_cipher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PKCS1_OAEP.new(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kunci_privat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plaintext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RSA_cipher.decrypt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(ciphertext)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plaintext</a:t>
            </a:r>
          </a:p>
        </p:txBody>
      </p:sp>
    </p:spTree>
    <p:extLst>
      <p:ext uri="{BB962C8B-B14F-4D97-AF65-F5344CB8AC3E}">
        <p14:creationId xmlns:p14="http://schemas.microsoft.com/office/powerpoint/2010/main" val="3439290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C46CA92-D350-0285-F1FF-955E2368C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44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655BBA-DD07-7FE0-318A-95D97AD5AD0E}"/>
              </a:ext>
            </a:extLst>
          </p:cNvPr>
          <p:cNvSpPr txBox="1"/>
          <p:nvPr/>
        </p:nvSpPr>
        <p:spPr>
          <a:xfrm>
            <a:off x="1088572" y="138514"/>
            <a:ext cx="1110342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# Program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utama</a:t>
            </a:r>
            <a:endParaRPr lang="en-US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#Alice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membangkitkan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publik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dan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privatnya</a:t>
            </a:r>
            <a:endParaRPr lang="en-US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print("\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nKUNCI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PUBLIK DAN KUNCI PRIVAT ALICE:")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PembangkitanKunciRSA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kunci_publik_Alice.pem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kunci_privat_Alice.pem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#Bob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membangkitkan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publik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dan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privatnya</a:t>
            </a:r>
            <a:endParaRPr lang="en-US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print("\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nKUNCI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PUBLIK DAN KUNCI PRIVAT BOB:")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PembangkitanKunciRSA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kunci_publik_Bob.pem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kunci_privat_Bob.pem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#Bob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mengirim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pesan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kepada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Alice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input("\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nBob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ketikkan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teks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Alice: ")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#Bob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mengenkripsi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pesan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dengan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menggunakan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publik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Alice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ciphertext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encrypt_message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kunci_publik_Alice.pem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print("\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nCiphertext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dari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Bob):",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ciphertext.hex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#Alice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mendekripsi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ciphertext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dari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Bob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menggunakab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privatnya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sendiri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Alice)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decrypted_message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decrypt_message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(ciphertext,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kunci_privat_Alice.pem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print("\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nPesan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setelah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dekripsi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oleh Alice:",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decrypted_message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63332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FE4BF0-D7FF-D620-C325-6933F0DE6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45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693A4E-6C8E-4113-8914-2038CAE5A1A3}"/>
              </a:ext>
            </a:extLst>
          </p:cNvPr>
          <p:cNvSpPr txBox="1"/>
          <p:nvPr/>
        </p:nvSpPr>
        <p:spPr>
          <a:xfrm>
            <a:off x="957943" y="885601"/>
            <a:ext cx="10276114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#Alice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membalas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pesan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dari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Bob,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dengan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mengirim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pesan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berikut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input("\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nAlice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ketikkan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teks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Bob: ")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#Alice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mengenkripsi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pesan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dengan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menggunakan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publik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Bob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ciphertext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encrypt_message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pesan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kunci_publik_Bob.pem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print("\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nCiphertext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dari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Alice):",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ciphertext.hex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#Bob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mendekripsi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ciphertext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dari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Alice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menggunakab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privatnya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sendiri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Bob)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decrypted_message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decrypt_message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(ciphertext,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kunci_privat_Bob.pem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print("\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nPesan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setelah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dekripsi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oleh Bob:",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decrypted_message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1120860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F30BEC-9781-F9DC-5F2A-93C852735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46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FD339F-E73F-F2A6-C99F-951E0DA8CD20}"/>
              </a:ext>
            </a:extLst>
          </p:cNvPr>
          <p:cNvSpPr txBox="1"/>
          <p:nvPr/>
        </p:nvSpPr>
        <p:spPr>
          <a:xfrm>
            <a:off x="595085" y="75604"/>
            <a:ext cx="25010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Hasil run program: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5CA094-EB4A-E6E5-7384-63F61330A0DC}"/>
              </a:ext>
            </a:extLst>
          </p:cNvPr>
          <p:cNvSpPr txBox="1"/>
          <p:nvPr/>
        </p:nvSpPr>
        <p:spPr>
          <a:xfrm>
            <a:off x="595085" y="596087"/>
            <a:ext cx="105156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KUNCI PUBLIK DAN KUNCI PRIVAT ALICE:</a:t>
            </a:r>
          </a:p>
          <a:p>
            <a:r>
              <a:rPr lang="en-US" dirty="0"/>
              <a:t>Modulus (n): 121324487645695249671247284139024317804822350910948676936549389547136261071696843972478141247434307677599510380401888766625858354119775266228364320596631241680947167155650023493095730308895983781189578163153037209199770859543928326892430357969416275830939335223499796217037614957603521783374145640784114434563</a:t>
            </a:r>
          </a:p>
          <a:p>
            <a:endParaRPr lang="en-US" dirty="0"/>
          </a:p>
          <a:p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(e): 65537</a:t>
            </a:r>
          </a:p>
          <a:p>
            <a:endParaRPr lang="en-US" dirty="0"/>
          </a:p>
          <a:p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(d): 339393361536904788232530256580066093924817497500250608130278388548580413046234769086485383249608970111945571250952585672440616724221312115932477716547635538084253806280952456990472059874731060015045340299556018306078460861526542442894603564004740903003998810068546432010940711141178270308307312496291007873</a:t>
            </a:r>
          </a:p>
          <a:p>
            <a:endParaRPr lang="en-US" dirty="0"/>
          </a:p>
          <a:p>
            <a:r>
              <a:rPr lang="en-US" dirty="0" err="1"/>
              <a:t>Bilangan</a:t>
            </a:r>
            <a:r>
              <a:rPr lang="en-US" dirty="0"/>
              <a:t> prima p: 10266126063909086853415825065972364144507017404008150872006369257162348806926981473326304598535326382555815580890529498065963607781847774320340012781016929</a:t>
            </a:r>
          </a:p>
          <a:p>
            <a:endParaRPr lang="en-US" dirty="0"/>
          </a:p>
          <a:p>
            <a:r>
              <a:rPr lang="en-US" dirty="0" err="1"/>
              <a:t>Bilangan</a:t>
            </a:r>
            <a:r>
              <a:rPr lang="en-US" dirty="0"/>
              <a:t> prima q: 11817942512143464363674809387674657751200321120697482150084327982300021312243111046301987479351994521852050851664698261250524580829201805990724029021874147</a:t>
            </a:r>
          </a:p>
        </p:txBody>
      </p:sp>
    </p:spTree>
    <p:extLst>
      <p:ext uri="{BB962C8B-B14F-4D97-AF65-F5344CB8AC3E}">
        <p14:creationId xmlns:p14="http://schemas.microsoft.com/office/powerpoint/2010/main" val="125976594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85463C6-7146-319C-157D-ADAA968BF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47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AB89C6-6A00-A5E4-B064-1AF9DFA14124}"/>
              </a:ext>
            </a:extLst>
          </p:cNvPr>
          <p:cNvSpPr txBox="1"/>
          <p:nvPr/>
        </p:nvSpPr>
        <p:spPr>
          <a:xfrm>
            <a:off x="732971" y="352603"/>
            <a:ext cx="10377714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KUNCI PUBLIK DAN KUNCI PRIVAT BOB:</a:t>
            </a:r>
          </a:p>
          <a:p>
            <a:r>
              <a:rPr lang="en-US" dirty="0"/>
              <a:t>Modulus (n): 166849945292485789138232294581326251341129318223836974845260523372874568341196667883164769671350993682836723086797587170075503900188700167822316544899938712936536455510465493707365982892129712589859541722763559046642574039480605479421279179816357971677653115772159590836882786763184690297360998353712774925663</a:t>
            </a:r>
          </a:p>
          <a:p>
            <a:endParaRPr lang="en-US" dirty="0"/>
          </a:p>
          <a:p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(e): 65537</a:t>
            </a:r>
          </a:p>
          <a:p>
            <a:endParaRPr lang="en-US" dirty="0"/>
          </a:p>
          <a:p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(d): 49665207940031017204153922252964165451008601857128213151064929581122680000611327907361922681061311698197640935307495468419868625125977125499759695407296701221530876721890673262210333929406662357288667014818590277953319087362912211231695547837601738007794939591565254920756114236209947678024829366112756493953</a:t>
            </a:r>
          </a:p>
          <a:p>
            <a:endParaRPr lang="en-US" dirty="0"/>
          </a:p>
          <a:p>
            <a:r>
              <a:rPr lang="en-US" dirty="0" err="1"/>
              <a:t>Bilangan</a:t>
            </a:r>
            <a:r>
              <a:rPr lang="en-US" dirty="0"/>
              <a:t> prima p: 12756899911737560415443568562012610624553035603549936342814513066343076483263450118315249363209417884220088720467829317972477109073296012670939188116565711</a:t>
            </a:r>
          </a:p>
          <a:p>
            <a:r>
              <a:rPr lang="en-US" dirty="0" err="1"/>
              <a:t>Bilangan</a:t>
            </a:r>
            <a:r>
              <a:rPr lang="en-US" dirty="0"/>
              <a:t> prima q:</a:t>
            </a:r>
          </a:p>
          <a:p>
            <a:r>
              <a:rPr lang="en-US" dirty="0"/>
              <a:t> 13079192158509292762619678154182188534883777630496480796760824060032445583278740710222849089025955849634046551071349701708960132858083226877641768264965233</a:t>
            </a:r>
          </a:p>
        </p:txBody>
      </p:sp>
    </p:spTree>
    <p:extLst>
      <p:ext uri="{BB962C8B-B14F-4D97-AF65-F5344CB8AC3E}">
        <p14:creationId xmlns:p14="http://schemas.microsoft.com/office/powerpoint/2010/main" val="240989277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EFE8105-AA58-050E-63E4-5FA36DE97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8F7DB-13A0-4D61-B738-332A2FA11422}" type="slidenum">
              <a:rPr lang="en-US" smtClean="0"/>
              <a:t>48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42DCA0-D8DB-2354-83D7-0EDA2EEF2AB0}"/>
              </a:ext>
            </a:extLst>
          </p:cNvPr>
          <p:cNvSpPr txBox="1"/>
          <p:nvPr/>
        </p:nvSpPr>
        <p:spPr>
          <a:xfrm>
            <a:off x="561773" y="474345"/>
            <a:ext cx="1118028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Bob, </a:t>
            </a:r>
            <a:r>
              <a:rPr lang="en-US" dirty="0" err="1"/>
              <a:t>ketikkan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buat</a:t>
            </a:r>
            <a:r>
              <a:rPr lang="en-US" dirty="0"/>
              <a:t> Alice:  Alice,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kabar</a:t>
            </a:r>
            <a:r>
              <a:rPr lang="en-US" dirty="0"/>
              <a:t>, </a:t>
            </a:r>
            <a:r>
              <a:rPr lang="en-US" dirty="0" err="1"/>
              <a:t>sayang</a:t>
            </a:r>
            <a:r>
              <a:rPr lang="en-US" dirty="0"/>
              <a:t>? </a:t>
            </a:r>
            <a:r>
              <a:rPr lang="en-US" dirty="0" err="1"/>
              <a:t>Sudah</a:t>
            </a:r>
            <a:r>
              <a:rPr lang="en-US" dirty="0"/>
              <a:t> lama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bertemu</a:t>
            </a:r>
            <a:r>
              <a:rPr lang="en-US" dirty="0"/>
              <a:t>.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kabarmu</a:t>
            </a:r>
            <a:r>
              <a:rPr lang="en-US" dirty="0"/>
              <a:t>? Sehat?</a:t>
            </a:r>
          </a:p>
          <a:p>
            <a:endParaRPr lang="en-US" dirty="0"/>
          </a:p>
          <a:p>
            <a:r>
              <a:rPr lang="en-US" dirty="0"/>
              <a:t>Ciphertext (</a:t>
            </a:r>
            <a:r>
              <a:rPr lang="en-US" dirty="0" err="1"/>
              <a:t>dari</a:t>
            </a:r>
            <a:r>
              <a:rPr lang="en-US" dirty="0"/>
              <a:t> Bob): 33142cf0694daef5cc6d72dcdacafbec647e1cf55889b9a9125c7b09d0168da7bc2b27651d113754907776f818d054e925bfa0e4b6968f9586bd553bb9bd901aea32e71dd8328a9250fbd171ec485b45e70041515b12fe82742958d0601e274dca7f8f404a7a7d6d3209cae1b0d401d28c9aeba0b9f128d2ea10ab257582e7ff</a:t>
            </a:r>
          </a:p>
          <a:p>
            <a:endParaRPr lang="en-US" dirty="0"/>
          </a:p>
          <a:p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dekripsi</a:t>
            </a:r>
            <a:r>
              <a:rPr lang="en-US" dirty="0"/>
              <a:t> oleh Alice: </a:t>
            </a:r>
            <a:r>
              <a:rPr lang="en-US" dirty="0" err="1"/>
              <a:t>b'Alice</a:t>
            </a:r>
            <a:r>
              <a:rPr lang="en-US" dirty="0"/>
              <a:t>,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kabar</a:t>
            </a:r>
            <a:r>
              <a:rPr lang="en-US" dirty="0"/>
              <a:t>, </a:t>
            </a:r>
            <a:r>
              <a:rPr lang="en-US" dirty="0" err="1"/>
              <a:t>sayang</a:t>
            </a:r>
            <a:r>
              <a:rPr lang="en-US" dirty="0"/>
              <a:t>? </a:t>
            </a:r>
            <a:r>
              <a:rPr lang="en-US" dirty="0" err="1"/>
              <a:t>Sudah</a:t>
            </a:r>
            <a:r>
              <a:rPr lang="en-US" dirty="0"/>
              <a:t> lama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bertemu</a:t>
            </a:r>
            <a:r>
              <a:rPr lang="en-US" dirty="0"/>
              <a:t>.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kabarmu</a:t>
            </a:r>
            <a:r>
              <a:rPr lang="en-US" dirty="0"/>
              <a:t>? Sehat?'</a:t>
            </a:r>
          </a:p>
          <a:p>
            <a:endParaRPr lang="en-US" dirty="0"/>
          </a:p>
          <a:p>
            <a:r>
              <a:rPr lang="en-US" dirty="0"/>
              <a:t>Alice, </a:t>
            </a:r>
            <a:r>
              <a:rPr lang="en-US" dirty="0" err="1"/>
              <a:t>ketikkan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buat</a:t>
            </a:r>
            <a:r>
              <a:rPr lang="en-US" dirty="0"/>
              <a:t> Bob:  Alhamdulillah, </a:t>
            </a:r>
            <a:r>
              <a:rPr lang="en-US" dirty="0" err="1"/>
              <a:t>sehat</a:t>
            </a:r>
            <a:r>
              <a:rPr lang="en-US" dirty="0"/>
              <a:t> Bob. Kamu </a:t>
            </a:r>
            <a:r>
              <a:rPr lang="en-US" dirty="0" err="1"/>
              <a:t>sekarang</a:t>
            </a:r>
            <a:r>
              <a:rPr lang="en-US" dirty="0"/>
              <a:t> di mana? Masih </a:t>
            </a:r>
            <a:r>
              <a:rPr lang="en-US" dirty="0" err="1"/>
              <a:t>bertugas</a:t>
            </a:r>
            <a:r>
              <a:rPr lang="en-US" dirty="0"/>
              <a:t> di Balikpapan?</a:t>
            </a:r>
          </a:p>
          <a:p>
            <a:endParaRPr lang="en-US" dirty="0"/>
          </a:p>
          <a:p>
            <a:r>
              <a:rPr lang="en-US" dirty="0"/>
              <a:t>Ciphertext (</a:t>
            </a:r>
            <a:r>
              <a:rPr lang="en-US" dirty="0" err="1"/>
              <a:t>dari</a:t>
            </a:r>
            <a:r>
              <a:rPr lang="en-US" dirty="0"/>
              <a:t> Alice): bd820c7dd21d06f284da43725f3319af6fa058146c2eaf7b95a72cdb4f7123581a9d7e2145a446286f4c211082f6a33f671db427e843b550c925e3bc22812cc50c79056be69dda98452cc644fd4a3b187ea884feee8a4810eca66f149fd700efa14b08f4ce8d9a64749e63cfe2a7cedddf2a21435b83b0d62baedc282902856f</a:t>
            </a:r>
          </a:p>
          <a:p>
            <a:endParaRPr lang="en-US" dirty="0"/>
          </a:p>
          <a:p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dekripsi</a:t>
            </a:r>
            <a:r>
              <a:rPr lang="en-US" dirty="0"/>
              <a:t> oleh Bob: </a:t>
            </a:r>
            <a:r>
              <a:rPr lang="en-US" dirty="0" err="1"/>
              <a:t>b'Alhamdulillah</a:t>
            </a:r>
            <a:r>
              <a:rPr lang="en-US" dirty="0"/>
              <a:t>, </a:t>
            </a:r>
            <a:r>
              <a:rPr lang="en-US" dirty="0" err="1"/>
              <a:t>sehat</a:t>
            </a:r>
            <a:r>
              <a:rPr lang="en-US" dirty="0"/>
              <a:t> Bob. Kamu </a:t>
            </a:r>
            <a:r>
              <a:rPr lang="en-US" dirty="0" err="1"/>
              <a:t>sekarang</a:t>
            </a:r>
            <a:r>
              <a:rPr lang="en-US" dirty="0"/>
              <a:t> di mana? Masih </a:t>
            </a:r>
            <a:r>
              <a:rPr lang="en-US" dirty="0" err="1"/>
              <a:t>bertugas</a:t>
            </a:r>
            <a:r>
              <a:rPr lang="en-US" dirty="0"/>
              <a:t> di Balikpapan?'</a:t>
            </a:r>
          </a:p>
        </p:txBody>
      </p:sp>
    </p:spTree>
    <p:extLst>
      <p:ext uri="{BB962C8B-B14F-4D97-AF65-F5344CB8AC3E}">
        <p14:creationId xmlns:p14="http://schemas.microsoft.com/office/powerpoint/2010/main" val="350701581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54931-A994-1871-FA0F-33A2F54A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Lampiran </a:t>
            </a:r>
            <a:r>
              <a:rPr lang="en-US" dirty="0" err="1"/>
              <a:t>Bilangan</a:t>
            </a:r>
            <a:r>
              <a:rPr lang="en-US" dirty="0"/>
              <a:t> Prima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A9B33-BE94-22C0-8614-954F177467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D99B37-3243-4102-B3B5-58BBD1483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99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B4DEAA5E-0E4B-429F-BC9A-D8A2F3F1E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Penurunan</a:t>
            </a:r>
            <a:r>
              <a:rPr lang="en-US" altLang="en-US" b="1" dirty="0"/>
              <a:t> </a:t>
            </a:r>
            <a:r>
              <a:rPr lang="en-US" altLang="en-US" b="1" dirty="0" err="1"/>
              <a:t>Rumus</a:t>
            </a:r>
            <a:r>
              <a:rPr lang="en-US" altLang="en-US" b="1" dirty="0"/>
              <a:t> </a:t>
            </a:r>
            <a:r>
              <a:rPr lang="en-US" altLang="en-US" b="1" dirty="0" err="1"/>
              <a:t>Enkripsi</a:t>
            </a:r>
            <a:r>
              <a:rPr lang="en-US" altLang="en-US" b="1" dirty="0"/>
              <a:t> dan </a:t>
            </a:r>
            <a:r>
              <a:rPr lang="en-US" altLang="en-US" b="1" dirty="0" err="1"/>
              <a:t>Dekripsi</a:t>
            </a:r>
            <a:r>
              <a:rPr lang="en-US" altLang="en-US" b="1" dirty="0"/>
              <a:t> RSA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4431881D-AB73-420D-8E3E-9E7EFFC45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879" y="1690688"/>
            <a:ext cx="10515600" cy="432911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err="1"/>
              <a:t>Prinsip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digunakan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Teorema</a:t>
            </a:r>
            <a:r>
              <a:rPr lang="en-US" altLang="en-US" sz="2400" dirty="0"/>
              <a:t> Euler    </a:t>
            </a:r>
            <a:r>
              <a:rPr lang="en-US" altLang="en-US" sz="2400" i="1" dirty="0">
                <a:solidFill>
                  <a:srgbClr val="FF0000"/>
                </a:solidFill>
              </a:rPr>
              <a:t>a</a:t>
            </a:r>
            <a:r>
              <a:rPr lang="en-US" altLang="en-US" sz="2400" i="1" baseline="30000" dirty="0">
                <a:solidFill>
                  <a:srgbClr val="FF0000"/>
                </a:solidFill>
                <a:sym typeface="Symbol" panose="05050102010706020507" pitchFamily="18" charset="2"/>
              </a:rPr>
              <a:t></a:t>
            </a:r>
            <a:r>
              <a:rPr lang="en-US" altLang="en-US" sz="2400" baseline="30000" dirty="0">
                <a:solidFill>
                  <a:srgbClr val="FF0000"/>
                </a:solidFill>
              </a:rPr>
              <a:t>(</a:t>
            </a:r>
            <a:r>
              <a:rPr lang="en-US" altLang="en-US" sz="2400" i="1" baseline="30000" dirty="0">
                <a:solidFill>
                  <a:srgbClr val="FF0000"/>
                </a:solidFill>
              </a:rPr>
              <a:t>n</a:t>
            </a:r>
            <a:r>
              <a:rPr lang="en-US" altLang="en-US" sz="2400" baseline="30000" dirty="0">
                <a:solidFill>
                  <a:srgbClr val="FF0000"/>
                </a:solidFill>
              </a:rPr>
              <a:t>)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</a:t>
            </a:r>
            <a:r>
              <a:rPr lang="en-US" altLang="en-US" sz="2400" dirty="0">
                <a:solidFill>
                  <a:srgbClr val="FF0000"/>
                </a:solidFill>
              </a:rPr>
              <a:t> 1 (mod </a:t>
            </a:r>
            <a:r>
              <a:rPr lang="en-US" altLang="en-US" sz="2400" i="1" dirty="0">
                <a:solidFill>
                  <a:srgbClr val="FF0000"/>
                </a:solidFill>
              </a:rPr>
              <a:t>n</a:t>
            </a:r>
            <a:r>
              <a:rPr lang="en-US" altLang="en-US" sz="2400" dirty="0">
                <a:solidFill>
                  <a:srgbClr val="FF0000"/>
                </a:solidFill>
              </a:rPr>
              <a:t>)	</a:t>
            </a:r>
          </a:p>
          <a:p>
            <a:pPr eaLnBrk="1" hangingPunct="1"/>
            <a:r>
              <a:rPr lang="en-US" altLang="en-US" sz="2400" dirty="0" err="1"/>
              <a:t>Syarat</a:t>
            </a:r>
            <a:r>
              <a:rPr lang="en-US" altLang="en-US" sz="2400" dirty="0"/>
              <a:t>: </a:t>
            </a:r>
          </a:p>
          <a:p>
            <a:pPr marL="457200" indent="-223838" eaLnBrk="1" hangingPunct="1">
              <a:buFont typeface="+mj-lt"/>
              <a:buAutoNum type="arabicPeriod"/>
            </a:pPr>
            <a:r>
              <a:rPr lang="en-US" altLang="en-US" sz="2400" dirty="0"/>
              <a:t> </a:t>
            </a:r>
            <a:r>
              <a:rPr lang="en-US" altLang="en-US" sz="2400" i="1" dirty="0"/>
              <a:t>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harus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relatif</a:t>
            </a:r>
            <a:r>
              <a:rPr lang="en-US" altLang="en-US" sz="2400" dirty="0"/>
              <a:t> prima </a:t>
            </a:r>
            <a:r>
              <a:rPr lang="en-US" altLang="en-US" sz="2400" dirty="0" err="1"/>
              <a:t>terhadap</a:t>
            </a:r>
            <a:r>
              <a:rPr lang="en-US" altLang="en-US" sz="2400" dirty="0"/>
              <a:t> </a:t>
            </a:r>
            <a:r>
              <a:rPr lang="en-US" altLang="en-US" sz="2400" i="1" dirty="0"/>
              <a:t>n , </a:t>
            </a:r>
            <a:r>
              <a:rPr lang="en-US" altLang="en-US" sz="2400" dirty="0" err="1"/>
              <a:t>yaitu</a:t>
            </a:r>
            <a:r>
              <a:rPr lang="en-US" altLang="en-US" sz="2400" dirty="0"/>
              <a:t> PBB(</a:t>
            </a:r>
            <a:r>
              <a:rPr lang="en-US" altLang="en-US" sz="2400" i="1" dirty="0"/>
              <a:t>a</a:t>
            </a:r>
            <a:r>
              <a:rPr lang="en-US" altLang="en-US" sz="2400" dirty="0"/>
              <a:t>,</a:t>
            </a:r>
            <a:r>
              <a:rPr lang="en-US" altLang="en-US" sz="2400" i="1" dirty="0"/>
              <a:t> n</a:t>
            </a:r>
            <a:r>
              <a:rPr lang="en-US" altLang="en-US" sz="2400" dirty="0"/>
              <a:t>)</a:t>
            </a:r>
            <a:r>
              <a:rPr lang="en-US" altLang="en-US" sz="2400" i="1" dirty="0"/>
              <a:t> </a:t>
            </a:r>
            <a:r>
              <a:rPr lang="en-US" altLang="en-US" sz="2400" dirty="0"/>
              <a:t>= 1          (PBB = </a:t>
            </a:r>
            <a:r>
              <a:rPr lang="en-US" altLang="en-US" sz="2400" i="1" dirty="0" err="1"/>
              <a:t>gcd</a:t>
            </a:r>
            <a:r>
              <a:rPr lang="en-US" altLang="en-US" sz="2400" dirty="0"/>
              <a:t>)</a:t>
            </a:r>
          </a:p>
          <a:p>
            <a:pPr marL="457200" indent="-223838" eaLnBrk="1" hangingPunct="1">
              <a:buFont typeface="+mj-lt"/>
              <a:buAutoNum type="arabicPeriod"/>
            </a:pPr>
            <a:r>
              <a:rPr lang="en-US" altLang="en-US" sz="2400" dirty="0"/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</a:t>
            </a:r>
            <a:r>
              <a:rPr lang="en-US" altLang="en-US" sz="2400" dirty="0"/>
              <a:t>(</a:t>
            </a:r>
            <a:r>
              <a:rPr lang="en-US" altLang="en-US" sz="2400" i="1" dirty="0"/>
              <a:t>n</a:t>
            </a:r>
            <a:r>
              <a:rPr lang="en-US" altLang="en-US" sz="2400" dirty="0"/>
              <a:t>) = </a:t>
            </a:r>
            <a:r>
              <a:rPr lang="en-US" altLang="en-US" sz="2400" i="1" dirty="0" err="1"/>
              <a:t>Toitent</a:t>
            </a:r>
            <a:r>
              <a:rPr lang="en-US" altLang="en-US" sz="2400" i="1" dirty="0"/>
              <a:t> Euler </a:t>
            </a:r>
            <a:r>
              <a:rPr lang="en-US" altLang="en-US" sz="2400" dirty="0"/>
              <a:t>= </a:t>
            </a:r>
            <a:r>
              <a:rPr lang="en-US" altLang="en-US" sz="2400" dirty="0" err="1"/>
              <a:t>fungsi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menentukan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berapa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banyak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bilangan-bilangan</a:t>
            </a:r>
            <a:r>
              <a:rPr lang="en-US" altLang="en-US" sz="2400" dirty="0"/>
              <a:t> 1, 2, 3, …, </a:t>
            </a:r>
            <a:r>
              <a:rPr lang="en-US" altLang="en-US" sz="2400" i="1" dirty="0"/>
              <a:t>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relatif</a:t>
            </a:r>
            <a:r>
              <a:rPr lang="en-US" altLang="en-US" sz="2400" dirty="0"/>
              <a:t> prima </a:t>
            </a:r>
            <a:r>
              <a:rPr lang="en-US" altLang="en-US" sz="2400" dirty="0" err="1"/>
              <a:t>terhadap</a:t>
            </a:r>
            <a:r>
              <a:rPr lang="en-US" altLang="en-US" sz="2400" dirty="0"/>
              <a:t> </a:t>
            </a:r>
            <a:r>
              <a:rPr lang="en-US" altLang="en-US" sz="2400" i="1" dirty="0"/>
              <a:t>n</a:t>
            </a:r>
            <a:r>
              <a:rPr lang="en-US" altLang="en-US" sz="2400" dirty="0"/>
              <a:t>.</a:t>
            </a:r>
          </a:p>
          <a:p>
            <a:pPr marL="457200" indent="-457200" eaLnBrk="1" hangingPunct="1">
              <a:buFontTx/>
              <a:buNone/>
            </a:pPr>
            <a:r>
              <a:rPr lang="en-US" altLang="en-US" dirty="0"/>
              <a:t>	</a:t>
            </a:r>
            <a:r>
              <a:rPr lang="en-US" altLang="en-US" sz="2400" dirty="0" err="1">
                <a:sym typeface="Symbol" panose="05050102010706020507" pitchFamily="18" charset="2"/>
              </a:rPr>
              <a:t>Contoh</a:t>
            </a:r>
            <a:r>
              <a:rPr lang="en-US" altLang="en-US" sz="2400" dirty="0">
                <a:sym typeface="Symbol" panose="05050102010706020507" pitchFamily="18" charset="2"/>
              </a:rPr>
              <a:t>: </a:t>
            </a:r>
            <a:r>
              <a:rPr lang="en-US" altLang="en-US" sz="2400" dirty="0"/>
              <a:t>(20) = 8, </a:t>
            </a:r>
            <a:r>
              <a:rPr lang="en-US" altLang="en-US" sz="2400" dirty="0" err="1"/>
              <a:t>sebab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terdapat</a:t>
            </a:r>
            <a:r>
              <a:rPr lang="en-US" altLang="en-US" sz="2400" dirty="0"/>
              <a:t> 8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 yang </a:t>
            </a:r>
            <a:r>
              <a:rPr lang="en-US" altLang="en-US" sz="2400" dirty="0" err="1"/>
              <a:t>relatif</a:t>
            </a:r>
            <a:r>
              <a:rPr lang="en-US" altLang="en-US" sz="2400" dirty="0"/>
              <a:t>  prima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20, </a:t>
            </a:r>
            <a:r>
              <a:rPr lang="en-US" altLang="en-US" sz="2400" dirty="0" err="1"/>
              <a:t>yaitu</a:t>
            </a:r>
            <a:r>
              <a:rPr lang="en-US" altLang="en-US" sz="2400" dirty="0"/>
              <a:t>  1, 3, 7, 9, 11, 13, 17, 19.	</a:t>
            </a:r>
          </a:p>
          <a:p>
            <a:pPr eaLnBrk="1" hangingPunct="1">
              <a:buFontTx/>
              <a:buNone/>
            </a:pPr>
            <a:r>
              <a:rPr lang="en-US" altLang="en-US" sz="2400" dirty="0"/>
              <a:t>	  </a:t>
            </a:r>
          </a:p>
          <a:p>
            <a:pPr eaLnBrk="1" hangingPunct="1">
              <a:buFontTx/>
              <a:buNone/>
            </a:pPr>
            <a:r>
              <a:rPr lang="en-US" altLang="en-US" sz="2400" dirty="0"/>
              <a:t>      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</a:t>
            </a:r>
            <a:r>
              <a:rPr lang="en-US" altLang="en-US" sz="2400" i="1" dirty="0"/>
              <a:t>n</a:t>
            </a:r>
            <a:r>
              <a:rPr lang="en-US" altLang="en-US" sz="2400" dirty="0"/>
              <a:t> = </a:t>
            </a:r>
            <a:r>
              <a:rPr lang="en-US" altLang="en-US" sz="2400" i="1" dirty="0" err="1"/>
              <a:t>pq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bilangan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komposit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i="1" dirty="0"/>
              <a:t>p</a:t>
            </a:r>
            <a:r>
              <a:rPr lang="en-US" altLang="en-US" sz="2400" dirty="0"/>
              <a:t> dan </a:t>
            </a:r>
            <a:r>
              <a:rPr lang="en-US" altLang="en-US" sz="2400" i="1" dirty="0"/>
              <a:t>q</a:t>
            </a:r>
            <a:r>
              <a:rPr lang="en-US" altLang="en-US" sz="2400" dirty="0"/>
              <a:t>  prima, </a:t>
            </a:r>
            <a:r>
              <a:rPr lang="en-US" altLang="en-US" sz="2400" dirty="0" err="1"/>
              <a:t>maka</a:t>
            </a:r>
            <a:endParaRPr lang="en-US" altLang="en-US" sz="2400" dirty="0"/>
          </a:p>
          <a:p>
            <a:pPr eaLnBrk="1" hangingPunct="1">
              <a:buFontTx/>
              <a:buNone/>
            </a:pPr>
            <a:r>
              <a:rPr lang="en-US" altLang="en-US" sz="2400" dirty="0"/>
              <a:t>             </a:t>
            </a:r>
            <a:r>
              <a:rPr lang="en-US" altLang="en-US" sz="2400" dirty="0">
                <a:sym typeface="Symbol" panose="05050102010706020507" pitchFamily="18" charset="2"/>
              </a:rPr>
              <a:t></a:t>
            </a:r>
            <a:r>
              <a:rPr lang="en-US" altLang="en-US" sz="2400" dirty="0"/>
              <a:t>(</a:t>
            </a:r>
            <a:r>
              <a:rPr lang="en-US" altLang="en-US" sz="2400" i="1" dirty="0"/>
              <a:t>n</a:t>
            </a:r>
            <a:r>
              <a:rPr lang="en-US" altLang="en-US" sz="2400" dirty="0"/>
              <a:t>) = </a:t>
            </a:r>
            <a:r>
              <a:rPr lang="en-US" altLang="en-US" sz="2400" dirty="0">
                <a:sym typeface="Symbol" panose="05050102010706020507" pitchFamily="18" charset="2"/>
              </a:rPr>
              <a:t></a:t>
            </a:r>
            <a:r>
              <a:rPr lang="en-US" altLang="en-US" sz="2400" dirty="0"/>
              <a:t>(</a:t>
            </a:r>
            <a:r>
              <a:rPr lang="en-US" altLang="en-US" sz="2400" i="1" dirty="0"/>
              <a:t>p</a:t>
            </a:r>
            <a:r>
              <a:rPr lang="en-US" altLang="en-US" sz="2400" dirty="0"/>
              <a:t>) </a:t>
            </a:r>
            <a:r>
              <a:rPr lang="en-US" altLang="en-US" sz="2400" dirty="0">
                <a:sym typeface="Symbol" panose="05050102010706020507" pitchFamily="18" charset="2"/>
              </a:rPr>
              <a:t></a:t>
            </a:r>
            <a:r>
              <a:rPr lang="en-US" altLang="en-US" sz="2400" dirty="0"/>
              <a:t>(</a:t>
            </a:r>
            <a:r>
              <a:rPr lang="en-US" altLang="en-US" sz="2400" i="1" dirty="0"/>
              <a:t>q</a:t>
            </a:r>
            <a:r>
              <a:rPr lang="en-US" altLang="en-US" sz="2400" dirty="0"/>
              <a:t>) = (</a:t>
            </a:r>
            <a:r>
              <a:rPr lang="en-US" altLang="en-US" sz="2400" i="1" dirty="0"/>
              <a:t>p</a:t>
            </a:r>
            <a:r>
              <a:rPr lang="en-US" altLang="en-US" sz="2400" dirty="0"/>
              <a:t> – 1)(</a:t>
            </a:r>
            <a:r>
              <a:rPr lang="en-US" altLang="en-US" sz="2400" i="1" dirty="0"/>
              <a:t>q</a:t>
            </a:r>
            <a:r>
              <a:rPr lang="en-US" altLang="en-US" sz="2400" dirty="0"/>
              <a:t> – 1).</a:t>
            </a:r>
          </a:p>
          <a:p>
            <a:pPr eaLnBrk="1" hangingPunct="1">
              <a:buFontTx/>
              <a:buNone/>
            </a:pPr>
            <a:endParaRPr lang="en-US" altLang="en-US" sz="2400" dirty="0"/>
          </a:p>
          <a:p>
            <a:pPr eaLnBrk="1" hangingPunct="1">
              <a:buFontTx/>
              <a:buNone/>
            </a:pPr>
            <a:endParaRPr lang="en-US" altLang="en-US" dirty="0"/>
          </a:p>
          <a:p>
            <a:pPr eaLnBrk="1" hangingPunct="1">
              <a:buFontTx/>
              <a:buNone/>
            </a:pPr>
            <a:endParaRPr lang="en-US" altLang="en-US" dirty="0"/>
          </a:p>
        </p:txBody>
      </p:sp>
      <p:sp>
        <p:nvSpPr>
          <p:cNvPr id="8197" name="Slide Number Placeholder 4">
            <a:extLst>
              <a:ext uri="{FF2B5EF4-FFF2-40B4-BE49-F238E27FC236}">
                <a16:creationId xmlns:a16="http://schemas.microsoft.com/office/drawing/2014/main" id="{C21012DF-E897-4652-B334-DE7F2233C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9A8C31E-C4CD-41DD-9382-E9B8098999E3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7C8EBB-C384-7F4D-BE3D-C6A604DE8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50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0B62A4-8359-2F0C-7823-910120C0ABAD}"/>
              </a:ext>
            </a:extLst>
          </p:cNvPr>
          <p:cNvSpPr txBox="1"/>
          <p:nvPr/>
        </p:nvSpPr>
        <p:spPr>
          <a:xfrm>
            <a:off x="345440" y="735131"/>
            <a:ext cx="11221720" cy="5621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bawah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daftar 10.000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pertama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Sumber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http://primes.utm.edu):</a:t>
            </a:r>
          </a:p>
          <a:p>
            <a:pPr algn="just">
              <a:lnSpc>
                <a:spcPct val="96000"/>
              </a:lnSpc>
            </a:pPr>
            <a:r>
              <a:rPr lang="en-US" sz="800" b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US" sz="2400" b="1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2      3      5      7     11     13     17     19     23     29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31     37     41     43     47     53     59     61     67     71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73     79     83     89     97    101    103    107    109    113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 127    131    137    139    149    151    157    163    167    173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 179    181    191    193    197    199    211    223    227    229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 233    239    241    251    257    263    269    271    277    281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 283    293    307    311    313    317    331    337    347    349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 353    359    367    373    379    383    389    397    401    409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 419    421    431    433    439    443    449    457    461    463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 467    479    487    491    499    503    509    521    523    541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 547    557    563    569    571    577    587    593    599    601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 607    613    617    619    631    641    643    647    653    659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 661    673    677    683    691    701    709    719    727    733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 739    743    751    757    761    769    773    787    797    809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 811    821    823    827    829    839    853    857    859    863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 877    881    883    887    907    911    919    929    937    941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 947    953    967    971    977    983    991    997   1009   1013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62937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17CF01E-3AB2-32C8-5DE9-914B2C0E5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51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4602FA-4DC3-C881-C3BB-FA8079437209}"/>
              </a:ext>
            </a:extLst>
          </p:cNvPr>
          <p:cNvSpPr txBox="1"/>
          <p:nvPr/>
        </p:nvSpPr>
        <p:spPr>
          <a:xfrm>
            <a:off x="762000" y="784453"/>
            <a:ext cx="1022096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1019   1021   1031   1033   1039   1049   1051   1061   1063   1069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1087   1091   1093   1097   1103   1109   1117   1123   1129   1151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1153   1163   1171   1181   1187   1193   1201   1213   1217   1223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1229   1231   1237   1249   1259   1277   1279   1283   1289   1291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1297   1301   1303   1307   1319   1321   1327   1361   1367   1373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1381   1399   1409   1423   1427   1429   1433   1439   1447   1451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1453   1459   1471   1481   1483   1487   1489   1493   1499   1511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1523   1531   1543   1549   1553   1559   1567   1571   1579   1583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1597   1601   1607   1609   1613   1619   1621   1627   1637   1657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1663   1667   1669   1693   1697   1699   1709   1721   1723   1733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1741   1747   1753   1759   1777   1783   1787   1789   1801   1811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1823   1831   1847   1861   1867   1871   1873   1877   1879   1889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1901   1907   1913   1931   1933   1949   1951   1973   1979   1987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1993   1997   1999   2003   2011   2017   2027   2029   2039   2053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2063   2069   2081   2083   2087   2089   2099   2111   2113   2129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2131   2137   2141   2143   2153   2161   2179   2203   2207   2213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2221   2237   2239   2243   2251   2267   2269   2273   2281   2287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2293   2297   2309   2311   2333   2339   2341   2347   2351   2357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59742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6E1E9E2-B108-BEEC-DAED-F6582B82D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52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3E16C5-852A-AAA4-A709-EB7A6FE375E5}"/>
              </a:ext>
            </a:extLst>
          </p:cNvPr>
          <p:cNvSpPr txBox="1"/>
          <p:nvPr/>
        </p:nvSpPr>
        <p:spPr>
          <a:xfrm>
            <a:off x="1168400" y="525096"/>
            <a:ext cx="1050544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2371   2377   2381   2383   2389   2393   2399   2411   2417   2423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2437   2441   2447   2459   2467   2473   2477   2503   2521   2531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2539   2543   2549   2551   2557   2579   2591   2593   2609   2617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2621   2633   2647   2657   2659   2663   2671   2677   2683   2687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2689   2693   2699   2707   2711   2713   2719   2729   2731   2741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2749   2753   2767   2777   2789   2791   2797   2801   2803   2819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2833   2837   2843   2851   2857   2861   2879   2887   2897   2903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2909   2917   2927   2939   2953   2957   2963   2969   2971   2999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3001   3011   3019   3023   3037   3041   3049   3061   3067   3079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3083   3089   3109   3119   3121   3137   3163   3167   3169   3181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3187   3191   3203   3209   3217   3221   3229   3251   3253   3257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3259   3271   3299   3301   3307   3313   3319   3323   3329   3331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3343   3347   3359   3361   3371   3373   3389   3391   3407   3413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3433   3449   3457   3461   3463   3467   3469   3491   3499   3511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3517   3527   3529   3533   3539   3541   3547   3557   3559   3571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3581   3583   3593   3607   3613   3617   3623   3631   3637   3643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3659   3671   3673   3677   3691   3697   3701   3709   3719   3727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3733   3739   3761   3767   3769   3779   3793   3797   3803   3821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3823   3833   3847   3851   3853   3863   3877   3881   3889   3907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3911   3917   3919   3923   3929   3931   3943   3947   3967   3989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88300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9D3E7E0-C700-9082-F6BE-5B00D51FE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53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73D078-3499-D746-0CA7-D9F87E100590}"/>
              </a:ext>
            </a:extLst>
          </p:cNvPr>
          <p:cNvSpPr txBox="1"/>
          <p:nvPr/>
        </p:nvSpPr>
        <p:spPr>
          <a:xfrm>
            <a:off x="795020" y="170041"/>
            <a:ext cx="1060196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4001   4003   4007   4013   4019   4021   4027   4049   4051   4057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4073   4079   4091   4093   4099   4111   4127   4129   4133   4139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4153   4157   4159   4177   4201   4211   4217   4219   4229   4231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4241   4243   4253   4259   4261   4271   4273   4283   4289   4297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4327   4337   4339   4349   4357   4363   4373   4391   4397   4409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4421   4423   4441   4447   4451   4457   4463   4481   4483   4493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4507   4513   4517   4519   4523   4547   4549   4561   4567   4583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4591   4597   4603   4621   4637   4639   4643   4649   4651   4657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4663   4673   4679   4691   4703   4721   4723   4729   4733   4751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4759   4783   4787   4789   4793   4799   4801   4813   4817   4831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4861   4871   4877   4889   4903   4909   4919   4931   4933   4937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4943   4951   4957   4967   4969   4973   4987   4993   4999   5003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5009   5011   5021   5023   5039   5051   5059   5077   5081   5087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5099   5101   5107   5113   5119   5147   5153   5167   5171   5179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5189   5197   5209   5227   5231   5233   5237   5261   5273   5279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5281   5297   5303   5309   5323   5333   5347   5351   5381   5387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5393   5399   5407   5413   5417   5419   5431   5437   5441   5443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5449   5471   5477   5479   5483   5501   5503   5507   5519   5521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5527   5531   5557   5563   5569   5573   5581   5591   5623   5639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5641   5647   5651   5653   5657   5659   5669   5683   5689   5693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5701   5711   5717   5737   5741   5743   5749   5779   5783   5791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</a:rPr>
              <a:t>   5801   5807   5813   5821   5827   5839   5843   5849   5851   5857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67908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9955C7-B61C-C902-2F3D-9EE5D60A2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DA54D-25D1-4CEE-805B-A2CA95D53052}" type="slidenum">
              <a:rPr lang="en-US" smtClean="0"/>
              <a:t>54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71E441-04DA-B817-5198-768ABB2A2F70}"/>
              </a:ext>
            </a:extLst>
          </p:cNvPr>
          <p:cNvSpPr txBox="1"/>
          <p:nvPr/>
        </p:nvSpPr>
        <p:spPr>
          <a:xfrm>
            <a:off x="876300" y="207367"/>
            <a:ext cx="10439400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5861   5867   5869   5879   5881   5897   5903   5923   5927   5939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5953   5981   5987   6007   6011   6029   6037   6043   6047   6053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6067   6073   6079   6089   6091   6101   6113   6121   6131   6133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6143   6151   6163   6173   6197   6199   6203   6211   6217   6221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6229   6247   6257   6263   6269   6271   6277   6287   6299   6301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6311   6317   6323   6329   6337   6343   6353   6359   6361   6367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6373   6379   6389   6397   6421   6427   6449   6451   6469   6473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6481   6491   6521   6529   6547   6551   6553   6563   6569   6571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6577   6581   6599   6607   6619   6637   6653   6659   6661   6673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6679   6689   6691   6701   6703   6709   6719   6733   6737   6761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6763   6779   6781   6791   6793   6803   6823   6827   6829   6833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6841   6857   6863   6869   6871   6883   6899   6907   6911   6917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6947   6949   6959   6961   6967   6971   6977   6983   6991   6997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7001   7013   7019   7027   7039   7043   7057   7069   7079   7103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7109   7121   7127   7129   7151   7159   7177   7187   7193   7207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7211   7213   7219   7229   7237   7243   7247   7253   7283   7297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7307   7309   7321   7331   7333   7349   7351   7369   7393   7411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7417   7433   7451   7457   7459   7477   7481   7487   7489   7499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7507   7517   7523   7529   7537   7541   7547   7549   7559   7561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7573   7577   7583   7589   7591   7603   7607   7621   7639   7643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7649   7669   7673   7681   7687   7691   7699   7703   7717   7723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7727   7741   7753   7757   7759   7789   7793   7817   7823   7829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>
                <a:effectLst/>
                <a:latin typeface="Courier New" panose="02070309020205020404" pitchFamily="49" charset="0"/>
                <a:ea typeface="MS Mincho" panose="02020609040205080304" pitchFamily="49" charset="-128"/>
                <a:cs typeface="Times New Roman" panose="02020603050405020304" pitchFamily="18" charset="0"/>
              </a:rPr>
              <a:t>   7841   7853   7867   7873   7877   7879   7883   7901   7907   7919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363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id="{F4FEBD95-2A0D-47EA-B16E-699EA6DB3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6120" y="1249680"/>
            <a:ext cx="8239759" cy="491744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altLang="en-US" i="1" dirty="0"/>
              <a:t>a</a:t>
            </a:r>
            <a:r>
              <a:rPr lang="en-US" altLang="en-US" i="1" baseline="30000" dirty="0">
                <a:sym typeface="Symbol" panose="05050102010706020507" pitchFamily="18" charset="2"/>
              </a:rPr>
              <a:t></a:t>
            </a:r>
            <a:r>
              <a:rPr lang="en-US" altLang="en-US" baseline="30000" dirty="0"/>
              <a:t>(</a:t>
            </a:r>
            <a:r>
              <a:rPr lang="en-US" altLang="en-US" i="1" baseline="30000" dirty="0"/>
              <a:t>n</a:t>
            </a:r>
            <a:r>
              <a:rPr lang="en-US" altLang="en-US" baseline="30000" dirty="0"/>
              <a:t>)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</a:t>
            </a:r>
            <a:r>
              <a:rPr lang="en-US" altLang="en-US" dirty="0"/>
              <a:t> 1 (mod </a:t>
            </a:r>
            <a:r>
              <a:rPr lang="en-US" altLang="en-US" i="1" dirty="0"/>
              <a:t>n</a:t>
            </a:r>
            <a:r>
              <a:rPr lang="en-US" altLang="en-US" dirty="0"/>
              <a:t>)	</a:t>
            </a:r>
          </a:p>
          <a:p>
            <a:pPr eaLnBrk="1" hangingPunct="1">
              <a:buFontTx/>
              <a:buNone/>
            </a:pPr>
            <a:r>
              <a:rPr lang="en-US" altLang="en-US" dirty="0"/>
              <a:t>	   </a:t>
            </a:r>
            <a:r>
              <a:rPr lang="en-US" altLang="en-US" dirty="0">
                <a:sym typeface="Symbol" panose="05050102010706020507" pitchFamily="18" charset="2"/>
              </a:rPr>
              <a:t></a:t>
            </a:r>
            <a:r>
              <a:rPr lang="en-US" altLang="en-US" dirty="0"/>
              <a:t>		(</a:t>
            </a:r>
            <a:r>
              <a:rPr lang="en-US" altLang="en-US" dirty="0" err="1"/>
              <a:t>pangkatkan</a:t>
            </a:r>
            <a:r>
              <a:rPr lang="en-US" altLang="en-US" dirty="0"/>
              <a:t> </a:t>
            </a:r>
            <a:r>
              <a:rPr lang="en-US" altLang="en-US" dirty="0" err="1"/>
              <a:t>kedua</a:t>
            </a:r>
            <a:r>
              <a:rPr lang="en-US" altLang="en-US" dirty="0"/>
              <a:t> </a:t>
            </a:r>
            <a:r>
              <a:rPr lang="en-US" altLang="en-US" dirty="0" err="1"/>
              <a:t>ruas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k)</a:t>
            </a:r>
          </a:p>
          <a:p>
            <a:pPr eaLnBrk="1" hangingPunct="1">
              <a:buFontTx/>
              <a:buNone/>
            </a:pPr>
            <a:r>
              <a:rPr lang="en-US" altLang="en-US" i="1" dirty="0" err="1"/>
              <a:t>a</a:t>
            </a:r>
            <a:r>
              <a:rPr lang="en-US" altLang="en-US" i="1" baseline="30000" dirty="0" err="1"/>
              <a:t>k</a:t>
            </a:r>
            <a:r>
              <a:rPr lang="en-US" altLang="en-US" baseline="30000" dirty="0">
                <a:sym typeface="Symbol" panose="05050102010706020507" pitchFamily="18" charset="2"/>
              </a:rPr>
              <a:t></a:t>
            </a:r>
            <a:r>
              <a:rPr lang="en-US" altLang="en-US" baseline="30000" dirty="0"/>
              <a:t>(</a:t>
            </a:r>
            <a:r>
              <a:rPr lang="en-US" altLang="en-US" i="1" baseline="30000" dirty="0"/>
              <a:t>n</a:t>
            </a:r>
            <a:r>
              <a:rPr lang="en-US" altLang="en-US" baseline="30000" dirty="0"/>
              <a:t>)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</a:t>
            </a:r>
            <a:r>
              <a:rPr lang="en-US" altLang="en-US" dirty="0"/>
              <a:t> 1</a:t>
            </a:r>
            <a:r>
              <a:rPr lang="en-US" altLang="en-US" i="1" baseline="30000" dirty="0"/>
              <a:t>k</a:t>
            </a:r>
            <a:r>
              <a:rPr lang="en-US" altLang="en-US" dirty="0"/>
              <a:t> (mod </a:t>
            </a:r>
            <a:r>
              <a:rPr lang="en-US" altLang="en-US" i="1" dirty="0"/>
              <a:t>n</a:t>
            </a:r>
            <a:r>
              <a:rPr lang="en-US" altLang="en-US" dirty="0"/>
              <a:t>)</a:t>
            </a:r>
          </a:p>
          <a:p>
            <a:pPr eaLnBrk="1" hangingPunct="1">
              <a:buFontTx/>
              <a:buNone/>
            </a:pPr>
            <a:r>
              <a:rPr lang="en-US" altLang="en-US" dirty="0"/>
              <a:t>	   </a:t>
            </a:r>
            <a:r>
              <a:rPr lang="en-US" altLang="en-US" dirty="0">
                <a:sym typeface="Symbol" panose="05050102010706020507" pitchFamily="18" charset="2"/>
              </a:rPr>
              <a:t></a:t>
            </a:r>
            <a:endParaRPr lang="en-US" altLang="en-US" dirty="0"/>
          </a:p>
          <a:p>
            <a:pPr eaLnBrk="1" hangingPunct="1">
              <a:buFontTx/>
              <a:buNone/>
            </a:pPr>
            <a:r>
              <a:rPr lang="en-US" altLang="en-US" i="1" dirty="0" err="1"/>
              <a:t>a</a:t>
            </a:r>
            <a:r>
              <a:rPr lang="en-US" altLang="en-US" i="1" baseline="30000" dirty="0" err="1"/>
              <a:t>k</a:t>
            </a:r>
            <a:r>
              <a:rPr lang="en-US" altLang="en-US" baseline="30000" dirty="0">
                <a:sym typeface="Symbol" panose="05050102010706020507" pitchFamily="18" charset="2"/>
              </a:rPr>
              <a:t></a:t>
            </a:r>
            <a:r>
              <a:rPr lang="en-US" altLang="en-US" baseline="30000" dirty="0"/>
              <a:t>(</a:t>
            </a:r>
            <a:r>
              <a:rPr lang="en-US" altLang="en-US" i="1" baseline="30000" dirty="0"/>
              <a:t>n</a:t>
            </a:r>
            <a:r>
              <a:rPr lang="en-US" altLang="en-US" baseline="30000" dirty="0"/>
              <a:t>)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</a:t>
            </a:r>
            <a:r>
              <a:rPr lang="en-US" altLang="en-US" dirty="0"/>
              <a:t> 1 (mod </a:t>
            </a:r>
            <a:r>
              <a:rPr lang="en-US" altLang="en-US" i="1" dirty="0"/>
              <a:t>n</a:t>
            </a:r>
            <a:r>
              <a:rPr lang="en-US" altLang="en-US" dirty="0"/>
              <a:t>)</a:t>
            </a:r>
          </a:p>
          <a:p>
            <a:pPr eaLnBrk="1" hangingPunct="1">
              <a:buFontTx/>
              <a:buNone/>
            </a:pPr>
            <a:r>
              <a:rPr lang="en-US" altLang="en-US" dirty="0">
                <a:sym typeface="Symbol" panose="05050102010706020507" pitchFamily="18" charset="2"/>
              </a:rPr>
              <a:t>	    		(</a:t>
            </a:r>
            <a:r>
              <a:rPr lang="en-US" altLang="en-US" dirty="0" err="1">
                <a:sym typeface="Symbol" panose="05050102010706020507" pitchFamily="18" charset="2"/>
              </a:rPr>
              <a:t>ganti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i="1" dirty="0">
                <a:sym typeface="Symbol" panose="05050102010706020507" pitchFamily="18" charset="2"/>
              </a:rPr>
              <a:t>a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dengan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i="1" dirty="0">
                <a:sym typeface="Symbol" panose="05050102010706020507" pitchFamily="18" charset="2"/>
              </a:rPr>
              <a:t>m</a:t>
            </a:r>
            <a:r>
              <a:rPr lang="en-US" altLang="en-US" dirty="0">
                <a:sym typeface="Symbol" panose="05050102010706020507" pitchFamily="18" charset="2"/>
              </a:rPr>
              <a:t>)</a:t>
            </a:r>
            <a:endParaRPr lang="en-US" altLang="en-US" dirty="0"/>
          </a:p>
          <a:p>
            <a:pPr eaLnBrk="1" hangingPunct="1">
              <a:buFontTx/>
              <a:buNone/>
            </a:pPr>
            <a:r>
              <a:rPr lang="en-US" altLang="en-US" i="1" dirty="0" err="1"/>
              <a:t>m</a:t>
            </a:r>
            <a:r>
              <a:rPr lang="en-US" altLang="en-US" i="1" baseline="30000" dirty="0" err="1"/>
              <a:t>k</a:t>
            </a:r>
            <a:r>
              <a:rPr lang="en-US" altLang="en-US" baseline="30000" dirty="0">
                <a:sym typeface="Symbol" panose="05050102010706020507" pitchFamily="18" charset="2"/>
              </a:rPr>
              <a:t></a:t>
            </a:r>
            <a:r>
              <a:rPr lang="en-US" altLang="en-US" baseline="30000" dirty="0"/>
              <a:t>(</a:t>
            </a:r>
            <a:r>
              <a:rPr lang="en-US" altLang="en-US" i="1" baseline="30000" dirty="0"/>
              <a:t>n</a:t>
            </a:r>
            <a:r>
              <a:rPr lang="en-US" altLang="en-US" baseline="30000" dirty="0"/>
              <a:t>)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</a:t>
            </a:r>
            <a:r>
              <a:rPr lang="en-US" altLang="en-US" dirty="0"/>
              <a:t> 1 (mod </a:t>
            </a:r>
            <a:r>
              <a:rPr lang="en-US" altLang="en-US" i="1" dirty="0"/>
              <a:t>n</a:t>
            </a:r>
            <a:r>
              <a:rPr lang="en-US" altLang="en-US" dirty="0"/>
              <a:t>)</a:t>
            </a:r>
          </a:p>
          <a:p>
            <a:pPr eaLnBrk="1" hangingPunct="1">
              <a:buFontTx/>
              <a:buNone/>
            </a:pPr>
            <a:r>
              <a:rPr lang="en-US" altLang="en-US" dirty="0"/>
              <a:t>	    </a:t>
            </a:r>
            <a:r>
              <a:rPr lang="en-US" altLang="en-US" dirty="0">
                <a:sym typeface="Symbol" panose="05050102010706020507" pitchFamily="18" charset="2"/>
              </a:rPr>
              <a:t>		(</a:t>
            </a:r>
            <a:r>
              <a:rPr lang="en-US" altLang="en-US" dirty="0" err="1">
                <a:sym typeface="Symbol" panose="05050102010706020507" pitchFamily="18" charset="2"/>
              </a:rPr>
              <a:t>kalikan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kedua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ruas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dirty="0" err="1">
                <a:sym typeface="Symbol" panose="05050102010706020507" pitchFamily="18" charset="2"/>
              </a:rPr>
              <a:t>dengan</a:t>
            </a: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i="1" dirty="0">
                <a:sym typeface="Symbol" panose="05050102010706020507" pitchFamily="18" charset="2"/>
              </a:rPr>
              <a:t>m</a:t>
            </a:r>
            <a:r>
              <a:rPr lang="en-US" altLang="en-US" dirty="0">
                <a:sym typeface="Symbol" panose="05050102010706020507" pitchFamily="18" charset="2"/>
              </a:rPr>
              <a:t>)</a:t>
            </a:r>
            <a:endParaRPr lang="en-US" altLang="en-US" dirty="0"/>
          </a:p>
          <a:p>
            <a:pPr eaLnBrk="1" hangingPunct="1">
              <a:buFontTx/>
              <a:buNone/>
            </a:pPr>
            <a:r>
              <a:rPr lang="en-US" altLang="en-US" i="1" dirty="0" err="1"/>
              <a:t>m</a:t>
            </a:r>
            <a:r>
              <a:rPr lang="en-US" altLang="en-US" i="1" baseline="30000" dirty="0" err="1"/>
              <a:t>k</a:t>
            </a:r>
            <a:r>
              <a:rPr lang="en-US" altLang="en-US" baseline="30000" dirty="0">
                <a:sym typeface="Symbol" panose="05050102010706020507" pitchFamily="18" charset="2"/>
              </a:rPr>
              <a:t></a:t>
            </a:r>
            <a:r>
              <a:rPr lang="en-US" altLang="en-US" baseline="30000" dirty="0"/>
              <a:t>(</a:t>
            </a:r>
            <a:r>
              <a:rPr lang="en-US" altLang="en-US" i="1" baseline="30000" dirty="0"/>
              <a:t>n</a:t>
            </a:r>
            <a:r>
              <a:rPr lang="en-US" altLang="en-US" baseline="30000" dirty="0"/>
              <a:t>) + 1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</a:t>
            </a:r>
            <a:r>
              <a:rPr lang="en-US" altLang="en-US" dirty="0"/>
              <a:t> </a:t>
            </a:r>
            <a:r>
              <a:rPr lang="en-US" altLang="en-US" i="1" dirty="0"/>
              <a:t>m</a:t>
            </a:r>
            <a:r>
              <a:rPr lang="en-US" altLang="en-US" dirty="0"/>
              <a:t> (mod </a:t>
            </a:r>
            <a:r>
              <a:rPr lang="en-US" altLang="en-US" i="1" dirty="0"/>
              <a:t>n</a:t>
            </a:r>
            <a:r>
              <a:rPr lang="en-US" altLang="en-US" dirty="0"/>
              <a:t>)</a:t>
            </a:r>
          </a:p>
          <a:p>
            <a:pPr eaLnBrk="1" hangingPunct="1">
              <a:buFontTx/>
              <a:buNone/>
            </a:pPr>
            <a:r>
              <a:rPr lang="en-US" altLang="en-US" dirty="0">
                <a:sym typeface="Symbol" panose="05050102010706020507" pitchFamily="18" charset="2"/>
              </a:rPr>
              <a:t>	    </a:t>
            </a:r>
            <a:r>
              <a:rPr lang="en-US" altLang="en-US" dirty="0"/>
              <a:t>						</a:t>
            </a:r>
          </a:p>
          <a:p>
            <a:pPr eaLnBrk="1" hangingPunct="1">
              <a:buFontTx/>
              <a:buNone/>
            </a:pPr>
            <a:endParaRPr lang="en-US" altLang="en-US" dirty="0"/>
          </a:p>
        </p:txBody>
      </p:sp>
      <p:sp>
        <p:nvSpPr>
          <p:cNvPr id="9220" name="Slide Number Placeholder 4">
            <a:extLst>
              <a:ext uri="{FF2B5EF4-FFF2-40B4-BE49-F238E27FC236}">
                <a16:creationId xmlns:a16="http://schemas.microsoft.com/office/drawing/2014/main" id="{91E385BB-22DD-47C4-9DFB-2B8FB9C34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B7D2E2A-ED8C-4534-ACC5-D82EAA7186F0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3D8D3-34B6-4D79-A745-66AC822AE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6519" y="750888"/>
            <a:ext cx="9880281" cy="5477192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en-US" sz="3300" dirty="0" err="1"/>
              <a:t>Misalkan</a:t>
            </a:r>
            <a:r>
              <a:rPr lang="en-US" sz="3300" dirty="0"/>
              <a:t> </a:t>
            </a:r>
            <a:r>
              <a:rPr lang="en-US" sz="3300" i="1" dirty="0"/>
              <a:t>e</a:t>
            </a:r>
            <a:r>
              <a:rPr lang="en-US" sz="3300" dirty="0"/>
              <a:t> </a:t>
            </a:r>
            <a:r>
              <a:rPr lang="en-US" sz="3300" dirty="0" err="1"/>
              <a:t>dan</a:t>
            </a:r>
            <a:r>
              <a:rPr lang="en-US" sz="3300" dirty="0"/>
              <a:t> </a:t>
            </a:r>
            <a:r>
              <a:rPr lang="en-US" sz="3300" i="1" dirty="0"/>
              <a:t>d</a:t>
            </a:r>
            <a:r>
              <a:rPr lang="en-US" sz="3300" dirty="0"/>
              <a:t> </a:t>
            </a:r>
            <a:r>
              <a:rPr lang="en-US" sz="3300" dirty="0" err="1"/>
              <a:t>dipilih</a:t>
            </a:r>
            <a:r>
              <a:rPr lang="en-US" sz="3300" dirty="0"/>
              <a:t> </a:t>
            </a:r>
            <a:r>
              <a:rPr lang="en-US" sz="3300" dirty="0" err="1"/>
              <a:t>sedemikian</a:t>
            </a:r>
            <a:r>
              <a:rPr lang="en-US" sz="3300" dirty="0"/>
              <a:t> </a:t>
            </a:r>
            <a:r>
              <a:rPr lang="en-US" sz="3300" dirty="0" err="1"/>
              <a:t>sehingga</a:t>
            </a:r>
            <a:r>
              <a:rPr lang="en-US" sz="3300" dirty="0"/>
              <a:t> 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n-US" sz="3300" i="1" dirty="0"/>
              <a:t>		e</a:t>
            </a:r>
            <a:r>
              <a:rPr lang="en-US" sz="3300" dirty="0"/>
              <a:t> </a:t>
            </a:r>
            <a:r>
              <a:rPr lang="en-US" sz="3300" dirty="0">
                <a:sym typeface="Symbol"/>
              </a:rPr>
              <a:t></a:t>
            </a:r>
            <a:r>
              <a:rPr lang="en-US" sz="3300" dirty="0"/>
              <a:t> </a:t>
            </a:r>
            <a:r>
              <a:rPr lang="en-US" sz="3300" i="1" dirty="0"/>
              <a:t>d</a:t>
            </a:r>
            <a:r>
              <a:rPr lang="en-US" sz="3300" dirty="0"/>
              <a:t> </a:t>
            </a:r>
            <a:r>
              <a:rPr lang="en-US" sz="3300" dirty="0">
                <a:sym typeface="Symbol"/>
              </a:rPr>
              <a:t></a:t>
            </a:r>
            <a:r>
              <a:rPr lang="en-US" sz="3300" dirty="0"/>
              <a:t> 1 (mod </a:t>
            </a:r>
            <a:r>
              <a:rPr lang="en-US" sz="3300" dirty="0">
                <a:sym typeface="Symbol"/>
              </a:rPr>
              <a:t></a:t>
            </a:r>
            <a:r>
              <a:rPr lang="en-US" sz="3300" dirty="0"/>
              <a:t>(</a:t>
            </a:r>
            <a:r>
              <a:rPr lang="en-US" sz="3300" i="1" dirty="0"/>
              <a:t>n</a:t>
            </a:r>
            <a:r>
              <a:rPr lang="en-US" sz="3300" dirty="0"/>
              <a:t>))</a:t>
            </a:r>
          </a:p>
          <a:p>
            <a:pPr eaLnBrk="1" hangingPunct="1">
              <a:buFontTx/>
              <a:buNone/>
              <a:defRPr/>
            </a:pPr>
            <a:r>
              <a:rPr lang="en-US" sz="3300" dirty="0"/>
              <a:t>	</a:t>
            </a:r>
            <a:r>
              <a:rPr lang="en-US" sz="3300" dirty="0" err="1"/>
              <a:t>atau</a:t>
            </a:r>
            <a:endParaRPr lang="en-US" sz="3300" dirty="0"/>
          </a:p>
          <a:p>
            <a:pPr eaLnBrk="1" hangingPunct="1">
              <a:buFontTx/>
              <a:buNone/>
              <a:defRPr/>
            </a:pPr>
            <a:r>
              <a:rPr lang="en-US" sz="3300" i="1" dirty="0"/>
              <a:t>		e</a:t>
            </a:r>
            <a:r>
              <a:rPr lang="en-US" sz="3300" dirty="0"/>
              <a:t> </a:t>
            </a:r>
            <a:r>
              <a:rPr lang="en-US" sz="3300" dirty="0">
                <a:sym typeface="Symbol"/>
              </a:rPr>
              <a:t></a:t>
            </a:r>
            <a:r>
              <a:rPr lang="en-US" sz="3300" dirty="0"/>
              <a:t> </a:t>
            </a:r>
            <a:r>
              <a:rPr lang="en-US" sz="3300" i="1" dirty="0"/>
              <a:t>d</a:t>
            </a:r>
            <a:r>
              <a:rPr lang="en-US" sz="3300" dirty="0"/>
              <a:t> = </a:t>
            </a:r>
            <a:r>
              <a:rPr lang="en-US" sz="3300" i="1" dirty="0"/>
              <a:t>k</a:t>
            </a:r>
            <a:r>
              <a:rPr lang="en-US" sz="3300" dirty="0">
                <a:sym typeface="Symbol"/>
              </a:rPr>
              <a:t></a:t>
            </a:r>
            <a:r>
              <a:rPr lang="en-US" sz="3300" dirty="0"/>
              <a:t>(</a:t>
            </a:r>
            <a:r>
              <a:rPr lang="en-US" sz="3300" i="1" dirty="0"/>
              <a:t>n</a:t>
            </a:r>
            <a:r>
              <a:rPr lang="en-US" sz="3300" dirty="0"/>
              <a:t>) + 1</a:t>
            </a:r>
          </a:p>
          <a:p>
            <a:pPr eaLnBrk="1" hangingPunct="1">
              <a:buFontTx/>
              <a:buNone/>
              <a:defRPr/>
            </a:pPr>
            <a:r>
              <a:rPr lang="en-US" sz="3300" dirty="0"/>
              <a:t>	</a:t>
            </a:r>
            <a:r>
              <a:rPr lang="en-US" sz="3300" dirty="0" err="1"/>
              <a:t>Maka</a:t>
            </a:r>
            <a:endParaRPr lang="en-US" sz="3300" dirty="0"/>
          </a:p>
          <a:p>
            <a:pPr eaLnBrk="1" hangingPunct="1">
              <a:buFontTx/>
              <a:buNone/>
              <a:defRPr/>
            </a:pPr>
            <a:r>
              <a:rPr lang="en-US" sz="3300" dirty="0"/>
              <a:t>		</a:t>
            </a:r>
            <a:r>
              <a:rPr lang="en-US" sz="3300" i="1" dirty="0" err="1"/>
              <a:t>m</a:t>
            </a:r>
            <a:r>
              <a:rPr lang="en-US" sz="3300" i="1" baseline="30000" dirty="0" err="1"/>
              <a:t>k</a:t>
            </a:r>
            <a:r>
              <a:rPr lang="en-US" sz="3300" baseline="30000" dirty="0">
                <a:sym typeface="Symbol"/>
              </a:rPr>
              <a:t></a:t>
            </a:r>
            <a:r>
              <a:rPr lang="en-US" sz="3300" baseline="30000" dirty="0"/>
              <a:t>(</a:t>
            </a:r>
            <a:r>
              <a:rPr lang="en-US" sz="3300" i="1" baseline="30000" dirty="0"/>
              <a:t>n</a:t>
            </a:r>
            <a:r>
              <a:rPr lang="en-US" sz="3300" baseline="30000" dirty="0"/>
              <a:t>) + 1</a:t>
            </a:r>
            <a:r>
              <a:rPr lang="en-US" sz="3300" dirty="0"/>
              <a:t> </a:t>
            </a:r>
            <a:r>
              <a:rPr lang="en-US" sz="3300" dirty="0">
                <a:sym typeface="Symbol"/>
              </a:rPr>
              <a:t></a:t>
            </a:r>
            <a:r>
              <a:rPr lang="en-US" sz="3300" dirty="0"/>
              <a:t> </a:t>
            </a:r>
            <a:r>
              <a:rPr lang="en-US" sz="3300" i="1" dirty="0"/>
              <a:t>m</a:t>
            </a:r>
            <a:r>
              <a:rPr lang="en-US" sz="3300" dirty="0"/>
              <a:t> (mod </a:t>
            </a:r>
            <a:r>
              <a:rPr lang="en-US" sz="3300" i="1" dirty="0"/>
              <a:t>n</a:t>
            </a:r>
            <a:r>
              <a:rPr lang="en-US" sz="3300" dirty="0"/>
              <a:t>)</a:t>
            </a:r>
          </a:p>
          <a:p>
            <a:pPr eaLnBrk="1" hangingPunct="1">
              <a:buFontTx/>
              <a:buNone/>
              <a:defRPr/>
            </a:pPr>
            <a:r>
              <a:rPr lang="en-US" sz="3300" dirty="0"/>
              <a:t>			</a:t>
            </a:r>
            <a:r>
              <a:rPr lang="en-US" sz="3300" dirty="0">
                <a:sym typeface="Symbol"/>
              </a:rPr>
              <a:t></a:t>
            </a:r>
            <a:endParaRPr lang="en-US" sz="3300" dirty="0"/>
          </a:p>
          <a:p>
            <a:pPr eaLnBrk="1" hangingPunct="1">
              <a:buFontTx/>
              <a:buNone/>
              <a:defRPr/>
            </a:pPr>
            <a:r>
              <a:rPr lang="en-US" sz="3300" dirty="0"/>
              <a:t>		</a:t>
            </a:r>
            <a:r>
              <a:rPr lang="en-US" sz="3300" i="1" dirty="0"/>
              <a:t>m</a:t>
            </a:r>
            <a:r>
              <a:rPr lang="en-US" sz="3300" i="1" baseline="30000" dirty="0"/>
              <a:t>e</a:t>
            </a:r>
            <a:r>
              <a:rPr lang="en-US" sz="3300" i="1" baseline="30000" dirty="0">
                <a:sym typeface="Symbol"/>
              </a:rPr>
              <a:t></a:t>
            </a:r>
            <a:r>
              <a:rPr lang="en-US" sz="3300" i="1" baseline="30000" dirty="0"/>
              <a:t> d</a:t>
            </a:r>
            <a:r>
              <a:rPr lang="en-US" sz="3300" dirty="0"/>
              <a:t> </a:t>
            </a:r>
            <a:r>
              <a:rPr lang="en-US" sz="3300" dirty="0">
                <a:sym typeface="Symbol"/>
              </a:rPr>
              <a:t></a:t>
            </a:r>
            <a:r>
              <a:rPr lang="en-US" sz="3300" dirty="0"/>
              <a:t> </a:t>
            </a:r>
            <a:r>
              <a:rPr lang="en-US" sz="3300" i="1" dirty="0"/>
              <a:t>m</a:t>
            </a:r>
            <a:r>
              <a:rPr lang="en-US" sz="3300" dirty="0"/>
              <a:t> (mod </a:t>
            </a:r>
            <a:r>
              <a:rPr lang="en-US" sz="3300" i="1" dirty="0"/>
              <a:t>n</a:t>
            </a:r>
            <a:r>
              <a:rPr lang="en-US" sz="3300" dirty="0"/>
              <a:t>)  </a:t>
            </a:r>
            <a:r>
              <a:rPr lang="en-US" sz="3300" dirty="0">
                <a:sym typeface="Symbol"/>
              </a:rPr>
              <a:t> </a:t>
            </a:r>
            <a:r>
              <a:rPr lang="en-US" sz="3300" dirty="0"/>
              <a:t>	(</a:t>
            </a:r>
            <a:r>
              <a:rPr lang="en-US" sz="3300" i="1" dirty="0"/>
              <a:t>m</a:t>
            </a:r>
            <a:r>
              <a:rPr lang="en-US" sz="3300" i="1" baseline="30000" dirty="0"/>
              <a:t>e</a:t>
            </a:r>
            <a:r>
              <a:rPr lang="en-US" sz="3300" dirty="0"/>
              <a:t>)</a:t>
            </a:r>
            <a:r>
              <a:rPr lang="en-US" sz="3300" i="1" baseline="30000" dirty="0"/>
              <a:t>d</a:t>
            </a:r>
            <a:r>
              <a:rPr lang="en-US" sz="3300" dirty="0"/>
              <a:t> </a:t>
            </a:r>
            <a:r>
              <a:rPr lang="en-US" sz="3300" dirty="0">
                <a:sym typeface="Symbol"/>
              </a:rPr>
              <a:t></a:t>
            </a:r>
            <a:r>
              <a:rPr lang="en-US" sz="3300" dirty="0"/>
              <a:t> </a:t>
            </a:r>
            <a:r>
              <a:rPr lang="en-US" sz="3300" i="1" dirty="0"/>
              <a:t>m</a:t>
            </a:r>
            <a:r>
              <a:rPr lang="en-US" sz="3300" dirty="0"/>
              <a:t> (mod </a:t>
            </a:r>
            <a:r>
              <a:rPr lang="en-US" sz="3300" i="1" dirty="0"/>
              <a:t>n</a:t>
            </a:r>
            <a:r>
              <a:rPr lang="en-US" sz="3300" dirty="0"/>
              <a:t>)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US" sz="3300" dirty="0"/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US" sz="3300" dirty="0" err="1"/>
              <a:t>Enkripsi</a:t>
            </a:r>
            <a:r>
              <a:rPr lang="en-US" sz="3300" i="1" dirty="0"/>
              <a:t>:  c </a:t>
            </a:r>
            <a:r>
              <a:rPr lang="en-US" sz="3300" dirty="0"/>
              <a:t>=</a:t>
            </a:r>
            <a:r>
              <a:rPr lang="en-US" sz="3300" i="1" dirty="0"/>
              <a:t> </a:t>
            </a:r>
            <a:r>
              <a:rPr lang="en-US" sz="3300" i="1" dirty="0" err="1"/>
              <a:t>E</a:t>
            </a:r>
            <a:r>
              <a:rPr lang="en-US" sz="3300" i="1" baseline="-25000" dirty="0" err="1"/>
              <a:t>e</a:t>
            </a:r>
            <a:r>
              <a:rPr lang="en-US" sz="3300" dirty="0"/>
              <a:t>(</a:t>
            </a:r>
            <a:r>
              <a:rPr lang="en-US" sz="3300" i="1" dirty="0"/>
              <a:t>m</a:t>
            </a:r>
            <a:r>
              <a:rPr lang="en-US" sz="3300" dirty="0"/>
              <a:t>) = </a:t>
            </a:r>
            <a:r>
              <a:rPr lang="en-US" sz="3300" i="1" dirty="0"/>
              <a:t>m</a:t>
            </a:r>
            <a:r>
              <a:rPr lang="en-US" sz="3300" i="1" baseline="30000" dirty="0"/>
              <a:t>e</a:t>
            </a:r>
            <a:r>
              <a:rPr lang="en-US" sz="3300" dirty="0"/>
              <a:t> mod </a:t>
            </a:r>
            <a:r>
              <a:rPr lang="en-US" sz="3300" i="1" dirty="0"/>
              <a:t>n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US" sz="3300" dirty="0"/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US" sz="3300" dirty="0" err="1"/>
              <a:t>Dekripsi</a:t>
            </a:r>
            <a:r>
              <a:rPr lang="en-US" sz="3300" dirty="0"/>
              <a:t>:  </a:t>
            </a:r>
            <a:r>
              <a:rPr lang="en-US" sz="3300" i="1" dirty="0"/>
              <a:t>m</a:t>
            </a:r>
            <a:r>
              <a:rPr lang="en-US" sz="3300" dirty="0"/>
              <a:t> = </a:t>
            </a:r>
            <a:r>
              <a:rPr lang="en-US" sz="3300" i="1" dirty="0"/>
              <a:t>D</a:t>
            </a:r>
            <a:r>
              <a:rPr lang="en-US" sz="3300" i="1" baseline="-25000" dirty="0"/>
              <a:t>d</a:t>
            </a:r>
            <a:r>
              <a:rPr lang="en-US" sz="3300" dirty="0"/>
              <a:t>(</a:t>
            </a:r>
            <a:r>
              <a:rPr lang="en-US" sz="3300" i="1" dirty="0"/>
              <a:t>c</a:t>
            </a:r>
            <a:r>
              <a:rPr lang="en-US" sz="3300" dirty="0"/>
              <a:t>) = </a:t>
            </a:r>
            <a:r>
              <a:rPr lang="en-US" sz="3300" i="1" dirty="0"/>
              <a:t>c</a:t>
            </a:r>
            <a:r>
              <a:rPr lang="en-US" sz="3300" i="1" baseline="30000" dirty="0"/>
              <a:t>d</a:t>
            </a:r>
            <a:r>
              <a:rPr lang="en-US" sz="3300" dirty="0"/>
              <a:t> mod </a:t>
            </a:r>
            <a:r>
              <a:rPr lang="en-US" sz="3300" i="1" dirty="0"/>
              <a:t>n</a:t>
            </a:r>
            <a:r>
              <a:rPr lang="en-US" sz="3300" dirty="0"/>
              <a:t>	</a:t>
            </a:r>
          </a:p>
          <a:p>
            <a:pPr eaLnBrk="1" hangingPunct="1">
              <a:buFontTx/>
              <a:buNone/>
              <a:defRPr/>
            </a:pPr>
            <a:endParaRPr lang="en-US" sz="2400" dirty="0"/>
          </a:p>
        </p:txBody>
      </p:sp>
      <p:sp>
        <p:nvSpPr>
          <p:cNvPr id="10244" name="Slide Number Placeholder 4">
            <a:extLst>
              <a:ext uri="{FF2B5EF4-FFF2-40B4-BE49-F238E27FC236}">
                <a16:creationId xmlns:a16="http://schemas.microsoft.com/office/drawing/2014/main" id="{78145169-5C6C-4693-994E-8FAA8E610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105D129-5691-4EF2-957B-3E5E23D9BA60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DC871D-8F33-4E0D-848B-684C8055E113}"/>
              </a:ext>
            </a:extLst>
          </p:cNvPr>
          <p:cNvSpPr/>
          <p:nvPr/>
        </p:nvSpPr>
        <p:spPr>
          <a:xfrm>
            <a:off x="3027680" y="4399280"/>
            <a:ext cx="3403600" cy="701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E81FF5-0FFA-47A6-8B62-53A87F6678EB}"/>
              </a:ext>
            </a:extLst>
          </p:cNvPr>
          <p:cNvSpPr/>
          <p:nvPr/>
        </p:nvSpPr>
        <p:spPr>
          <a:xfrm>
            <a:off x="3027680" y="5220182"/>
            <a:ext cx="3403600" cy="701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Slide Number Placeholder 5">
            <a:extLst>
              <a:ext uri="{FF2B5EF4-FFF2-40B4-BE49-F238E27FC236}">
                <a16:creationId xmlns:a16="http://schemas.microsoft.com/office/drawing/2014/main" id="{64B74EA9-64AE-449D-9C4F-B93763D7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8D02B1C-02CB-4AE8-B10C-1E6A3BD5CA2C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E7A9C59A-957E-4142-B544-71BE27192F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40525" y="1828800"/>
            <a:ext cx="9774620" cy="4572000"/>
          </a:xfrm>
        </p:spPr>
        <p:txBody>
          <a:bodyPr>
            <a:normAutofit fontScale="85000" lnSpcReduction="20000"/>
          </a:bodyPr>
          <a:lstStyle/>
          <a:p>
            <a:pPr marL="457200" indent="-457200" algn="just">
              <a:buFont typeface="+mj-lt"/>
              <a:buAutoNum type="arabicPeriod"/>
              <a:defRPr/>
            </a:pPr>
            <a:r>
              <a:rPr lang="en-US" dirty="0" err="1">
                <a:cs typeface="Times New Roman" pitchFamily="18" charset="0"/>
              </a:rPr>
              <a:t>Pilih</a:t>
            </a:r>
            <a:r>
              <a:rPr lang="en-US" dirty="0">
                <a:cs typeface="Times New Roman" pitchFamily="18" charset="0"/>
              </a:rPr>
              <a:t> dua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prima, </a:t>
            </a:r>
            <a:r>
              <a:rPr lang="en-US" i="1" dirty="0">
                <a:cs typeface="Times New Roman" pitchFamily="18" charset="0"/>
              </a:rPr>
              <a:t>p</a:t>
            </a:r>
            <a:r>
              <a:rPr lang="en-US" dirty="0">
                <a:cs typeface="Times New Roman" pitchFamily="18" charset="0"/>
              </a:rPr>
              <a:t> dan </a:t>
            </a:r>
            <a:r>
              <a:rPr lang="en-US" i="1" dirty="0">
                <a:cs typeface="Times New Roman" pitchFamily="18" charset="0"/>
              </a:rPr>
              <a:t>q  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dirty="0" err="1">
                <a:cs typeface="Times New Roman" pitchFamily="18" charset="0"/>
              </a:rPr>
              <a:t>sebaiknya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p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  <a:sym typeface="Symbol" panose="05050102010706020507" pitchFamily="18" charset="2"/>
              </a:rPr>
              <a:t> </a:t>
            </a:r>
            <a:r>
              <a:rPr lang="en-US" i="1" dirty="0">
                <a:cs typeface="Times New Roman" pitchFamily="18" charset="0"/>
                <a:sym typeface="Symbol" panose="05050102010706020507" pitchFamily="18" charset="2"/>
              </a:rPr>
              <a:t>q</a:t>
            </a:r>
            <a:r>
              <a:rPr lang="en-US" dirty="0">
                <a:cs typeface="Times New Roman" pitchFamily="18" charset="0"/>
                <a:sym typeface="Symbol" panose="05050102010706020507" pitchFamily="18" charset="2"/>
              </a:rPr>
              <a:t>)</a:t>
            </a:r>
            <a:endParaRPr lang="en-US" dirty="0">
              <a:latin typeface="Century Gothic" pitchFamily="34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en-US" dirty="0" err="1">
                <a:cs typeface="Times New Roman" pitchFamily="18" charset="0"/>
              </a:rPr>
              <a:t>Hitung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 = </a:t>
            </a:r>
            <a:r>
              <a:rPr lang="en-US" i="1" dirty="0" err="1">
                <a:cs typeface="Times New Roman" pitchFamily="18" charset="0"/>
              </a:rPr>
              <a:t>pq</a:t>
            </a:r>
            <a:r>
              <a:rPr lang="en-US" dirty="0">
                <a:cs typeface="Times New Roman" pitchFamily="18" charset="0"/>
              </a:rPr>
              <a:t>. </a:t>
            </a:r>
            <a:endParaRPr lang="en-US" dirty="0">
              <a:latin typeface="Century Gothic" pitchFamily="34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en-US" dirty="0" err="1">
                <a:cs typeface="Times New Roman" pitchFamily="18" charset="0"/>
              </a:rPr>
              <a:t>Hitung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  <a:sym typeface="Symbol" pitchFamily="18" charset="2"/>
              </a:rPr>
              <a:t>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 = (</a:t>
            </a:r>
            <a:r>
              <a:rPr lang="en-US" i="1" dirty="0">
                <a:cs typeface="Times New Roman" pitchFamily="18" charset="0"/>
              </a:rPr>
              <a:t>p</a:t>
            </a:r>
            <a:r>
              <a:rPr lang="en-US" dirty="0">
                <a:cs typeface="Times New Roman" pitchFamily="18" charset="0"/>
              </a:rPr>
              <a:t> – 1)(</a:t>
            </a:r>
            <a:r>
              <a:rPr lang="en-US" i="1" dirty="0">
                <a:cs typeface="Times New Roman" pitchFamily="18" charset="0"/>
              </a:rPr>
              <a:t>q</a:t>
            </a:r>
            <a:r>
              <a:rPr lang="en-US" dirty="0">
                <a:cs typeface="Times New Roman" pitchFamily="18" charset="0"/>
              </a:rPr>
              <a:t> – 1). </a:t>
            </a:r>
          </a:p>
          <a:p>
            <a:pPr marL="465138" indent="-465138" algn="just">
              <a:buFont typeface="+mj-lt"/>
              <a:buAutoNum type="arabicPeriod"/>
              <a:defRPr/>
            </a:pPr>
            <a:r>
              <a:rPr lang="en-US" dirty="0" err="1">
                <a:cs typeface="Times New Roman" pitchFamily="18" charset="0"/>
              </a:rPr>
              <a:t>Pilih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sebuah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bulat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e </a:t>
            </a:r>
            <a:r>
              <a:rPr lang="en-US" dirty="0" err="1">
                <a:cs typeface="Times New Roman" pitchFamily="18" charset="0"/>
              </a:rPr>
              <a:t>sebagai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kunci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publik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e </a:t>
            </a:r>
            <a:r>
              <a:rPr lang="en-US" dirty="0" err="1">
                <a:cs typeface="Times New Roman" pitchFamily="18" charset="0"/>
              </a:rPr>
              <a:t>harus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relatif</a:t>
            </a:r>
            <a:r>
              <a:rPr lang="en-US" dirty="0">
                <a:cs typeface="Times New Roman" pitchFamily="18" charset="0"/>
              </a:rPr>
              <a:t> prima </a:t>
            </a:r>
            <a:r>
              <a:rPr lang="en-US" dirty="0" err="1">
                <a:cs typeface="Times New Roman" pitchFamily="18" charset="0"/>
              </a:rPr>
              <a:t>terhadap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  <a:sym typeface="Symbol" pitchFamily="18" charset="2"/>
              </a:rPr>
              <a:t>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 .  </a:t>
            </a:r>
            <a:endParaRPr lang="en-US" dirty="0">
              <a:latin typeface="Century Gothic" pitchFamily="34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en-US" dirty="0" err="1">
                <a:cs typeface="Times New Roman" pitchFamily="18" charset="0"/>
              </a:rPr>
              <a:t>Hitung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kunci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dekripsi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d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err="1">
                <a:cs typeface="Times New Roman" pitchFamily="18" charset="0"/>
              </a:rPr>
              <a:t>dengan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persamaaan</a:t>
            </a:r>
            <a:endParaRPr lang="en-US" dirty="0">
              <a:cs typeface="Times New Roman" pitchFamily="18" charset="0"/>
            </a:endParaRPr>
          </a:p>
          <a:p>
            <a:pPr marL="457200" indent="-457200" algn="just">
              <a:buNone/>
              <a:defRPr/>
            </a:pPr>
            <a:r>
              <a:rPr lang="en-US" dirty="0">
                <a:cs typeface="Times New Roman" pitchFamily="18" charset="0"/>
              </a:rPr>
              <a:t>		 </a:t>
            </a:r>
            <a:r>
              <a:rPr lang="en-US" i="1" dirty="0">
                <a:cs typeface="Times New Roman" pitchFamily="18" charset="0"/>
              </a:rPr>
              <a:t>ed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  <a:sym typeface="Symbol" pitchFamily="18" charset="2"/>
              </a:rPr>
              <a:t></a:t>
            </a:r>
            <a:r>
              <a:rPr lang="en-US" dirty="0">
                <a:cs typeface="Times New Roman" pitchFamily="18" charset="0"/>
              </a:rPr>
              <a:t> 1 (</a:t>
            </a:r>
            <a:r>
              <a:rPr lang="en-US" b="1" dirty="0">
                <a:cs typeface="Times New Roman" pitchFamily="18" charset="0"/>
              </a:rPr>
              <a:t>mod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  <a:sym typeface="Symbol" pitchFamily="18" charset="2"/>
              </a:rPr>
              <a:t>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)) </a:t>
            </a:r>
            <a:r>
              <a:rPr lang="en-US" dirty="0" err="1">
                <a:cs typeface="Times New Roman" pitchFamily="18" charset="0"/>
              </a:rPr>
              <a:t>atau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d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  <a:sym typeface="Symbol" pitchFamily="18" charset="2"/>
              </a:rPr>
              <a:t> </a:t>
            </a:r>
            <a:r>
              <a:rPr lang="en-US" i="1" dirty="0">
                <a:cs typeface="Times New Roman" pitchFamily="18" charset="0"/>
                <a:sym typeface="Symbol" pitchFamily="18" charset="2"/>
              </a:rPr>
              <a:t>e</a:t>
            </a:r>
            <a:r>
              <a:rPr lang="en-US" baseline="30000" dirty="0">
                <a:cs typeface="Times New Roman" pitchFamily="18" charset="0"/>
                <a:sym typeface="Symbol" pitchFamily="18" charset="2"/>
              </a:rPr>
              <a:t>–1 </a:t>
            </a:r>
            <a:r>
              <a:rPr lang="en-US" dirty="0">
                <a:cs typeface="Times New Roman" pitchFamily="18" charset="0"/>
                <a:sym typeface="Symbol" pitchFamily="18" charset="2"/>
              </a:rPr>
              <a:t> ( mod (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 )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endParaRPr lang="en-US" dirty="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 err="1">
                <a:cs typeface="Times New Roman" pitchFamily="18" charset="0"/>
              </a:rPr>
              <a:t>Hasil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dari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algoritma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atas</a:t>
            </a:r>
            <a:r>
              <a:rPr lang="en-US" dirty="0">
                <a:cs typeface="Times New Roman" pitchFamily="18" charset="0"/>
              </a:rPr>
              <a:t>: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>
                <a:cs typeface="Times New Roman" pitchFamily="18" charset="0"/>
              </a:rPr>
              <a:t>	-  </a:t>
            </a:r>
            <a:r>
              <a:rPr lang="en-US" dirty="0" err="1">
                <a:cs typeface="Times New Roman" pitchFamily="18" charset="0"/>
              </a:rPr>
              <a:t>Kunci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publik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adalah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pasangan</a:t>
            </a:r>
            <a:r>
              <a:rPr lang="en-US" dirty="0">
                <a:cs typeface="Times New Roman" pitchFamily="18" charset="0"/>
              </a:rPr>
              <a:t> (</a:t>
            </a:r>
            <a:r>
              <a:rPr lang="en-US" i="1" dirty="0">
                <a:cs typeface="Times New Roman" pitchFamily="18" charset="0"/>
              </a:rPr>
              <a:t>e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 	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>
                <a:cs typeface="Times New Roman" pitchFamily="18" charset="0"/>
              </a:rPr>
              <a:t>	 - </a:t>
            </a:r>
            <a:r>
              <a:rPr lang="en-US" dirty="0" err="1">
                <a:cs typeface="Times New Roman" pitchFamily="18" charset="0"/>
              </a:rPr>
              <a:t>Kunci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privat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adalah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pasangan</a:t>
            </a:r>
            <a:r>
              <a:rPr lang="en-US" dirty="0">
                <a:cs typeface="Times New Roman" pitchFamily="18" charset="0"/>
              </a:rPr>
              <a:t> (</a:t>
            </a:r>
            <a:r>
              <a:rPr lang="en-US" i="1" dirty="0">
                <a:cs typeface="Times New Roman" pitchFamily="18" charset="0"/>
              </a:rPr>
              <a:t>d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>
                <a:cs typeface="Times New Roman" pitchFamily="18" charset="0"/>
              </a:rPr>
              <a:t> </a:t>
            </a:r>
            <a:endParaRPr lang="en-US" sz="2400" dirty="0">
              <a:latin typeface="Century Gothic" pitchFamily="34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sz="2400" dirty="0"/>
          </a:p>
        </p:txBody>
      </p:sp>
      <p:sp>
        <p:nvSpPr>
          <p:cNvPr id="11269" name="Rectangle 2">
            <a:extLst>
              <a:ext uri="{FF2B5EF4-FFF2-40B4-BE49-F238E27FC236}">
                <a16:creationId xmlns:a16="http://schemas.microsoft.com/office/drawing/2014/main" id="{3D390E69-E001-41A0-A27A-652CB174A8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Prosedur</a:t>
            </a:r>
            <a:r>
              <a:rPr lang="en-US" altLang="en-US" b="1" dirty="0"/>
              <a:t> </a:t>
            </a:r>
            <a:r>
              <a:rPr lang="en-US" altLang="en-US" b="1" dirty="0" err="1"/>
              <a:t>Pembangkitan</a:t>
            </a:r>
            <a:r>
              <a:rPr lang="en-US" altLang="en-US" b="1" dirty="0"/>
              <a:t> </a:t>
            </a:r>
            <a:r>
              <a:rPr lang="en-US" altLang="en-US" b="1" dirty="0" err="1"/>
              <a:t>Sepasang</a:t>
            </a:r>
            <a:r>
              <a:rPr lang="en-US" altLang="en-US" b="1" dirty="0"/>
              <a:t> </a:t>
            </a:r>
            <a:r>
              <a:rPr lang="en-US" altLang="en-US" b="1" dirty="0" err="1"/>
              <a:t>Kunci</a:t>
            </a:r>
            <a:endParaRPr lang="en-GB" altLang="en-US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Slide Number Placeholder 5">
            <a:extLst>
              <a:ext uri="{FF2B5EF4-FFF2-40B4-BE49-F238E27FC236}">
                <a16:creationId xmlns:a16="http://schemas.microsoft.com/office/drawing/2014/main" id="{0C86FE52-F702-482C-8CC8-595B6ECB2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s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F7A3347-400A-42BB-8631-30242E638FC8}" type="slidenum">
              <a:rPr lang="en-GB" altLang="en-US" sz="14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GB" altLang="en-US" sz="1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2292" name="Rectangle 2">
            <a:extLst>
              <a:ext uri="{FF2B5EF4-FFF2-40B4-BE49-F238E27FC236}">
                <a16:creationId xmlns:a16="http://schemas.microsoft.com/office/drawing/2014/main" id="{31AD6CEA-7CCD-427A-B571-6C5EAB7F0B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Enkripsi </a:t>
            </a:r>
          </a:p>
        </p:txBody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218CBF5D-4222-4767-9ED4-B98C6217AD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83060" y="1690688"/>
            <a:ext cx="10036885" cy="4481512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  <a:defRPr/>
            </a:pPr>
            <a:r>
              <a:rPr lang="en-US" dirty="0">
                <a:cs typeface="Times New Roman" pitchFamily="18" charset="0"/>
              </a:rPr>
              <a:t>Jika </a:t>
            </a:r>
            <a:r>
              <a:rPr lang="en-US" dirty="0" err="1">
                <a:cs typeface="Times New Roman" pitchFamily="18" charset="0"/>
              </a:rPr>
              <a:t>pesan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berukuran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besar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err="1">
                <a:cs typeface="Times New Roman" pitchFamily="18" charset="0"/>
              </a:rPr>
              <a:t>nyatakan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pesan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menjadi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blok-blok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plainteks</a:t>
            </a:r>
            <a:r>
              <a:rPr lang="en-US" dirty="0">
                <a:cs typeface="Times New Roman" pitchFamily="18" charset="0"/>
              </a:rPr>
              <a:t> yang </a:t>
            </a:r>
            <a:r>
              <a:rPr lang="en-US" dirty="0" err="1">
                <a:cs typeface="Times New Roman" pitchFamily="18" charset="0"/>
              </a:rPr>
              <a:t>lebih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kecil</a:t>
            </a:r>
            <a:r>
              <a:rPr lang="en-US" dirty="0">
                <a:cs typeface="Times New Roman" pitchFamily="18" charset="0"/>
              </a:rPr>
              <a:t>: </a:t>
            </a:r>
            <a:r>
              <a:rPr lang="en-US" i="1" dirty="0">
                <a:cs typeface="Times New Roman" pitchFamily="18" charset="0"/>
              </a:rPr>
              <a:t>m</a:t>
            </a:r>
            <a:r>
              <a:rPr lang="en-US" baseline="-30000" dirty="0">
                <a:cs typeface="Times New Roman" pitchFamily="18" charset="0"/>
              </a:rPr>
              <a:t>1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m</a:t>
            </a:r>
            <a:r>
              <a:rPr lang="en-US" baseline="-30000" dirty="0">
                <a:cs typeface="Times New Roman" pitchFamily="18" charset="0"/>
              </a:rPr>
              <a:t>2</a:t>
            </a:r>
            <a:r>
              <a:rPr lang="en-US" dirty="0">
                <a:cs typeface="Times New Roman" pitchFamily="18" charset="0"/>
              </a:rPr>
              <a:t>,  </a:t>
            </a:r>
            <a:r>
              <a:rPr lang="en-US" i="1" dirty="0">
                <a:cs typeface="Times New Roman" pitchFamily="18" charset="0"/>
              </a:rPr>
              <a:t>m</a:t>
            </a:r>
            <a:r>
              <a:rPr lang="en-US" baseline="-30000" dirty="0">
                <a:cs typeface="Times New Roman" pitchFamily="18" charset="0"/>
              </a:rPr>
              <a:t>3</a:t>
            </a:r>
            <a:r>
              <a:rPr lang="en-US" dirty="0">
                <a:cs typeface="Times New Roman" pitchFamily="18" charset="0"/>
              </a:rPr>
              <a:t>, …  </a:t>
            </a:r>
          </a:p>
          <a:p>
            <a:pPr marL="0" indent="0" algn="just">
              <a:buNone/>
              <a:defRPr/>
            </a:pPr>
            <a:r>
              <a:rPr lang="en-US" dirty="0">
                <a:cs typeface="Times New Roman" pitchFamily="18" charset="0"/>
              </a:rPr>
              <a:t>      ( </a:t>
            </a:r>
            <a:r>
              <a:rPr lang="en-US" dirty="0" err="1">
                <a:cs typeface="Times New Roman" pitchFamily="18" charset="0"/>
              </a:rPr>
              <a:t>syarat</a:t>
            </a:r>
            <a:r>
              <a:rPr lang="en-US" dirty="0">
                <a:cs typeface="Times New Roman" pitchFamily="18" charset="0"/>
              </a:rPr>
              <a:t>: 0 </a:t>
            </a:r>
            <a:r>
              <a:rPr lang="en-US" dirty="0">
                <a:cs typeface="Times New Roman" pitchFamily="18" charset="0"/>
                <a:sym typeface="Symbol" panose="05050102010706020507" pitchFamily="18" charset="2"/>
              </a:rPr>
              <a:t> 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m</a:t>
            </a:r>
            <a:r>
              <a:rPr lang="en-US" i="1" baseline="-30000" dirty="0">
                <a:cs typeface="Times New Roman" pitchFamily="18" charset="0"/>
              </a:rPr>
              <a:t>i  </a:t>
            </a:r>
            <a:r>
              <a:rPr lang="en-US" i="1" dirty="0">
                <a:cs typeface="Times New Roman" pitchFamily="18" charset="0"/>
              </a:rPr>
              <a:t>&lt; n</a:t>
            </a:r>
            <a:r>
              <a:rPr lang="en-US" dirty="0">
                <a:cs typeface="Times New Roman" pitchFamily="18" charset="0"/>
              </a:rPr>
              <a:t> – 1)</a:t>
            </a:r>
          </a:p>
          <a:p>
            <a:pPr algn="just" eaLnBrk="1" hangingPunct="1">
              <a:buFontTx/>
              <a:buNone/>
              <a:defRPr/>
            </a:pPr>
            <a:endParaRPr lang="en-US" dirty="0">
              <a:latin typeface="Century Gothic" pitchFamily="34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 startAt="2"/>
              <a:defRPr/>
            </a:pPr>
            <a:r>
              <a:rPr lang="en-US" dirty="0" err="1">
                <a:cs typeface="Times New Roman" pitchFamily="18" charset="0"/>
              </a:rPr>
              <a:t>Hitung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cipherteks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c</a:t>
            </a:r>
            <a:r>
              <a:rPr lang="en-US" i="1" baseline="-30000" dirty="0">
                <a:cs typeface="Times New Roman" pitchFamily="18" charset="0"/>
              </a:rPr>
              <a:t>i</a:t>
            </a:r>
            <a:r>
              <a:rPr lang="en-US" i="1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untuk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plainteks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m</a:t>
            </a:r>
            <a:r>
              <a:rPr lang="en-US" i="1" baseline="-30000" dirty="0">
                <a:cs typeface="Times New Roman" pitchFamily="18" charset="0"/>
              </a:rPr>
              <a:t>i </a:t>
            </a:r>
            <a:r>
              <a:rPr lang="en-US" dirty="0" err="1">
                <a:cs typeface="Times New Roman" pitchFamily="18" charset="0"/>
              </a:rPr>
              <a:t>menggunakan</a:t>
            </a:r>
            <a:r>
              <a:rPr lang="en-US" dirty="0">
                <a:cs typeface="Times New Roman" pitchFamily="18" charset="0"/>
              </a:rPr>
              <a:t>  </a:t>
            </a:r>
            <a:r>
              <a:rPr lang="en-US" dirty="0" err="1">
                <a:cs typeface="Times New Roman" pitchFamily="18" charset="0"/>
              </a:rPr>
              <a:t>kunci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publik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e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dengan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persamaan</a:t>
            </a:r>
            <a:r>
              <a:rPr lang="en-US" dirty="0">
                <a:cs typeface="Times New Roman" pitchFamily="18" charset="0"/>
              </a:rPr>
              <a:t> </a:t>
            </a:r>
            <a:endParaRPr lang="en-US" dirty="0">
              <a:latin typeface="Century Gothic" pitchFamily="34" charset="0"/>
              <a:cs typeface="Times New Roman" pitchFamily="18" charset="0"/>
            </a:endParaRPr>
          </a:p>
          <a:p>
            <a:pPr algn="just" eaLnBrk="1" hangingPunct="1">
              <a:buFontTx/>
              <a:buNone/>
              <a:defRPr/>
            </a:pPr>
            <a:r>
              <a:rPr lang="en-US" i="1" dirty="0">
                <a:cs typeface="Times New Roman" pitchFamily="18" charset="0"/>
              </a:rPr>
              <a:t>                   </a:t>
            </a:r>
            <a:r>
              <a:rPr lang="en-US" i="1" dirty="0" err="1">
                <a:cs typeface="Times New Roman" pitchFamily="18" charset="0"/>
              </a:rPr>
              <a:t>c</a:t>
            </a:r>
            <a:r>
              <a:rPr lang="en-US" i="1" baseline="-30000" dirty="0" err="1">
                <a:cs typeface="Times New Roman" pitchFamily="18" charset="0"/>
              </a:rPr>
              <a:t>i</a:t>
            </a:r>
            <a:r>
              <a:rPr lang="en-US" dirty="0">
                <a:cs typeface="Times New Roman" pitchFamily="18" charset="0"/>
              </a:rPr>
              <a:t> = </a:t>
            </a:r>
            <a:r>
              <a:rPr lang="en-US" i="1" dirty="0" err="1">
                <a:cs typeface="Times New Roman" pitchFamily="18" charset="0"/>
              </a:rPr>
              <a:t>m</a:t>
            </a:r>
            <a:r>
              <a:rPr lang="en-US" i="1" baseline="-30000" dirty="0" err="1">
                <a:cs typeface="Times New Roman" pitchFamily="18" charset="0"/>
              </a:rPr>
              <a:t>i</a:t>
            </a:r>
            <a:r>
              <a:rPr lang="en-US" i="1" baseline="30000" dirty="0" err="1">
                <a:cs typeface="Times New Roman" pitchFamily="18" charset="0"/>
              </a:rPr>
              <a:t>e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b="1" dirty="0">
                <a:cs typeface="Times New Roman" pitchFamily="18" charset="0"/>
              </a:rPr>
              <a:t>mod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n</a:t>
            </a:r>
            <a:endParaRPr lang="en-US" dirty="0">
              <a:latin typeface="Century Gothic" pitchFamily="34" charset="0"/>
              <a:cs typeface="Times New Roman" pitchFamily="18" charset="0"/>
            </a:endParaRPr>
          </a:p>
          <a:p>
            <a:pPr algn="just" eaLnBrk="1" hangingPunct="1">
              <a:buFontTx/>
              <a:buNone/>
              <a:defRPr/>
            </a:pPr>
            <a:r>
              <a:rPr lang="en-US" dirty="0">
                <a:cs typeface="Times New Roman" pitchFamily="18" charset="0"/>
              </a:rPr>
              <a:t>	  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1089</TotalTime>
  <Words>5576</Words>
  <Application>Microsoft Office PowerPoint</Application>
  <PresentationFormat>Widescreen</PresentationFormat>
  <Paragraphs>649</Paragraphs>
  <Slides>54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67" baseType="lpstr">
      <vt:lpstr>MS Mincho</vt:lpstr>
      <vt:lpstr>Arial</vt:lpstr>
      <vt:lpstr>Calibri</vt:lpstr>
      <vt:lpstr>Calibri Light</vt:lpstr>
      <vt:lpstr>Cambria Math</vt:lpstr>
      <vt:lpstr>Century Gothic</vt:lpstr>
      <vt:lpstr>Courier New</vt:lpstr>
      <vt:lpstr>Georgia</vt:lpstr>
      <vt:lpstr>Symbol</vt:lpstr>
      <vt:lpstr>Times New Roman</vt:lpstr>
      <vt:lpstr>Wingdings</vt:lpstr>
      <vt:lpstr>Office Theme</vt:lpstr>
      <vt:lpstr>Equation.3</vt:lpstr>
      <vt:lpstr>20 - Algoritma RSA</vt:lpstr>
      <vt:lpstr>Pendahuluan</vt:lpstr>
      <vt:lpstr>PowerPoint Presentation</vt:lpstr>
      <vt:lpstr>Properti Algoritma RSA</vt:lpstr>
      <vt:lpstr>Penurunan Rumus Enkripsi dan Dekripsi RSA</vt:lpstr>
      <vt:lpstr>PowerPoint Presentation</vt:lpstr>
      <vt:lpstr>PowerPoint Presentation</vt:lpstr>
      <vt:lpstr>Prosedur Pembangkitan Sepasang Kunci</vt:lpstr>
      <vt:lpstr>Enkripsi </vt:lpstr>
      <vt:lpstr>Dekripsi</vt:lpstr>
      <vt:lpstr>Contoh pembangkitan kunci oleh Alice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Keamanan RSA</vt:lpstr>
      <vt:lpstr>PowerPoint Presentation</vt:lpstr>
      <vt:lpstr>PowerPoint Presentation</vt:lpstr>
      <vt:lpstr>Contoh parameter RSA </vt:lpstr>
      <vt:lpstr>PowerPoint Presentation</vt:lpstr>
      <vt:lpstr>PowerPoint Presentation</vt:lpstr>
      <vt:lpstr>PowerPoint Presentation</vt:lpstr>
      <vt:lpstr>PowerPoint Presentation</vt:lpstr>
      <vt:lpstr>Demo Online RSA 1</vt:lpstr>
      <vt:lpstr>PowerPoint Presentation</vt:lpstr>
      <vt:lpstr>PowerPoint Presentation</vt:lpstr>
      <vt:lpstr>PowerPoint Presentation</vt:lpstr>
      <vt:lpstr>Kode Program RSA dalam Bahasa Python</vt:lpstr>
      <vt:lpstr>1. Kode Program RSA (1)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Kode Program RSA Python (2)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Lampiran Bilangan Prima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35</cp:revision>
  <dcterms:created xsi:type="dcterms:W3CDTF">2020-10-21T01:53:43Z</dcterms:created>
  <dcterms:modified xsi:type="dcterms:W3CDTF">2026-03-24T06:10:43Z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2024-03-10T07:55:57Z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1d49449d-f5ea-4dd1-8eeb-8edf1f941c41</vt:lpwstr>
  </property>
  <property fmtid="{D5CDD505-2E9C-101B-9397-08002B2CF9AE}" pid="8" name="MSIP_Label_38b525e5-f3da-4501-8f1e-526b6769fc56_ContentBits">
    <vt:lpwstr>0</vt:lpwstr>
  </property>
</Properties>
</file>