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71" r:id="rId2"/>
    <p:sldId id="258" r:id="rId3"/>
    <p:sldId id="368" r:id="rId4"/>
    <p:sldId id="369" r:id="rId5"/>
    <p:sldId id="367" r:id="rId6"/>
    <p:sldId id="259" r:id="rId7"/>
    <p:sldId id="492" r:id="rId8"/>
    <p:sldId id="260" r:id="rId9"/>
    <p:sldId id="372" r:id="rId10"/>
    <p:sldId id="370" r:id="rId11"/>
    <p:sldId id="276" r:id="rId12"/>
    <p:sldId id="262" r:id="rId13"/>
    <p:sldId id="275" r:id="rId14"/>
    <p:sldId id="264" r:id="rId15"/>
    <p:sldId id="267" r:id="rId16"/>
    <p:sldId id="277" r:id="rId17"/>
    <p:sldId id="373" r:id="rId18"/>
    <p:sldId id="265" r:id="rId19"/>
    <p:sldId id="268" r:id="rId20"/>
    <p:sldId id="269" r:id="rId21"/>
    <p:sldId id="270" r:id="rId22"/>
    <p:sldId id="271" r:id="rId23"/>
    <p:sldId id="272" r:id="rId24"/>
    <p:sldId id="50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46771-86A4-4D44-BC04-526FD7B81EAE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B0984-0313-4CD5-AAAB-BDAD8DC23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58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92F8D-1B0A-4B94-B6EB-65511BA77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E3FA3-0C3A-4D41-92A3-9DA12F4FD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15A98-D597-4E11-ACC2-2B110F8A1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AC1D4-9165-4A4E-8B55-21885BDE3798}" type="datetime1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00303-CD33-47E1-834B-B55E5C111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1F8EF-3815-4D9F-94B4-8356F044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2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4585B-A956-4EBB-BA6E-34375AF6E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91AB7-A7E6-43B2-83AF-27BB440FB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E58AA-B51D-4DD6-A09E-A148A47A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1BA17-FF8D-4827-9897-0CB65968BA5B}" type="datetime1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60FBE-4841-4474-B77F-9A8F573B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B0E34-05BD-407C-A557-CE0DF016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5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B3263-6FDE-4222-982E-E65B0DCFD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2C228-1DF5-4027-AADA-D48F0E9A3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55BE7-4F15-49A0-9589-DC4544B92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D35B-31D4-4364-B4E8-1BA825EF8AB6}" type="datetime1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6ADDA-3372-407E-8D52-EC3F076A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9F2A6-869E-4BBE-932C-0EF28998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4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5210F-6144-4E43-8B7F-64846686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B9B64-7C80-46CB-86B9-DD86C3427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53AEC-8413-4C4E-86CB-40478DEB7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63FE-E79C-4FED-BF3D-EFA5238FC60F}" type="datetime1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4FA0F-A0D2-4EBC-AD88-4AC15C69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F86D-2A4E-4E6C-8F9C-1A7E027C5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6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ADA7-9DD1-4784-B1C3-1909764A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C5CE4-FE84-4AFA-85E6-B8A0655DC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51E4A-B97A-4B2C-BB1D-74F7D558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F1CC-1D45-4742-9BA2-FD6368AC3562}" type="datetime1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A9E53-859D-4640-9D85-E81D94B8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44FA5-D981-49E7-8AA8-996F01AD2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5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3A842-7368-4A70-AC8B-CC4FF29FF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7C255-3477-4B3C-BEA5-389D3B55B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A75EE-DC57-4E2E-98B1-7430AF2D3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AC315-D799-4ABF-9F78-7CF65050F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FFB2-B583-4911-A90E-7DFC22FDA32B}" type="datetime1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C17AB-6C34-43E0-BFF7-79ED016B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6761F-8489-470E-8033-8A2BF25C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6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B218D-CCD5-47E3-B4C7-AD1199B23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4A8E5-C27E-4E8D-80ED-5D20DD194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B8115-0B9C-47CA-875A-72389F656C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65BC9-028A-42FD-8556-72A1603AB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88410-472B-434C-8D3A-04A06B77FF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18F05-0503-454E-B153-38E9FC370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5A84-3F79-4E88-A7E0-398C5B7ABDD5}" type="datetime1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19488C-22D3-478E-93F7-EBC314F0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043DF9-5757-4F5F-8C5D-6C23DC794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9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51CFC-B02D-4531-A166-70F5696B4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EB069-23A7-452D-AD98-4CA2FADDE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5581-A898-45F2-85FC-6B26D93118C3}" type="datetime1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6B4AD5-4F64-4688-B20C-E668A3EB0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9DFBA9-150D-49CA-97C6-CD9275884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9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8EBE2-6774-448A-A733-EB552A408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B5B4-61A3-47AF-BE45-683B4F4992B6}" type="datetime1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0DAFB7-AF56-4A46-BB02-B32D88468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577F9-D695-45C4-9418-D68976DD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2FA3A-A956-4D53-B0E5-946A22D6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2E2CC-676B-4C91-8A10-C787CF4B0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46BDC3-D439-4B8E-AED9-6D0E0674F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3E6D1-635F-42FB-AD38-5CB0923E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0216B-ECCA-4048-95B2-B0E9888852B4}" type="datetime1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15BE1-3F21-47D5-861F-6A842342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83A65-3A46-4AE8-A430-978B5F2A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4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0617A-633C-4FC1-8463-FE5E6812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05818C-A3CE-4718-A0F2-EBCB40356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2E149-74E9-41AC-A666-0FD21A3B4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B6F7B-063C-43E4-8A0A-058BF11A7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7C76-2EC4-4CC1-BA5E-67D02E1B95F5}" type="datetime1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86B0BE-F831-45D8-836B-7FCB6F4E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5285E-BB4A-49E8-AC2B-E2FDB9DF6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2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37BF1C-CDE8-4954-B854-DA72F8A91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7A39E-37C1-47F1-ACB3-41905955D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6F7DA-98EB-4658-9CE3-54C4D4FFC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A30A9-08C2-4677-925F-4D0F88BAA880}" type="datetime1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FB67B-9B14-4BE2-9168-F5DB11068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5E1FA-B210-46BB-8D5E-C1E3DCD3A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3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commons/8/88/Diffie_and_Hellman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6382" y="1041855"/>
            <a:ext cx="8694738" cy="132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19 - Kriptografi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-Publik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>
                <a:solidFill>
                  <a:srgbClr val="000000"/>
                </a:solidFill>
              </a:rPr>
              <a:t> II4021 </a:t>
            </a:r>
            <a:r>
              <a:rPr lang="en-US" altLang="en-US" dirty="0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2026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D237C-018E-4D26-9939-D8EE7CD51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242243"/>
          </a:xfrm>
        </p:spPr>
        <p:txBody>
          <a:bodyPr>
            <a:normAutofit/>
          </a:bodyPr>
          <a:lstStyle/>
          <a:p>
            <a:r>
              <a:rPr lang="en-US" dirty="0"/>
              <a:t>Istilah “</a:t>
            </a:r>
            <a:r>
              <a:rPr lang="en-US" dirty="0" err="1"/>
              <a:t>publik</a:t>
            </a:r>
            <a:r>
              <a:rPr lang="en-US" dirty="0"/>
              <a:t>”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diumumkan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),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repositori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oleh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Hanya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rahasia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dibangkitkan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.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i="1" dirty="0"/>
              <a:t>invers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ditutunkan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bersesuaian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607428-E8A2-0C69-56F5-6F29CB3D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3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C637FFC6-F7FD-4B0A-9EE7-8212B774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27767D-1BAB-4478-AB16-777194643A9F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1647A59-4A01-4C87-8FFE-D2D4C3C510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0900" y="1529047"/>
            <a:ext cx="653542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/>
              <a:t>Analogi</a:t>
            </a:r>
            <a:r>
              <a:rPr lang="en-US" altLang="en-US" sz="2400" dirty="0"/>
              <a:t> yang lain </a:t>
            </a:r>
            <a:r>
              <a:rPr lang="en-US" altLang="en-US" sz="2400" dirty="0" err="1"/>
              <a:t>tentang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depan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rumah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 di </a:t>
            </a:r>
            <a:r>
              <a:rPr lang="en-US" altLang="en-US" sz="2400" dirty="0" err="1"/>
              <a:t>kantor</a:t>
            </a:r>
            <a:r>
              <a:rPr lang="en-US" altLang="en-US" sz="2400" dirty="0"/>
              <a:t> pos,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dikunci</a:t>
            </a:r>
            <a:r>
              <a:rPr lang="en-US" altLang="en-US" sz="2400" dirty="0"/>
              <a:t>.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Alamat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=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endParaRPr lang="en-US" altLang="en-US" sz="2400" dirty="0"/>
          </a:p>
          <a:p>
            <a:pPr marL="0" indent="0" eaLnBrk="1" hangingPunct="1">
              <a:buNone/>
            </a:pPr>
            <a:r>
              <a:rPr lang="en-US" altLang="en-US" sz="2400" dirty="0"/>
              <a:t>  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=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</a:t>
            </a:r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Siapapun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Box. </a:t>
            </a:r>
            <a:r>
              <a:rPr lang="en-US" altLang="en-US" sz="2400" dirty="0" err="1"/>
              <a:t>Namun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pemilik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kotak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PO Box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membukanya</a:t>
            </a:r>
            <a:endParaRPr lang="en-US" altLang="en-US" sz="2400" dirty="0"/>
          </a:p>
          <a:p>
            <a:pPr eaLnBrk="1" hangingPunct="1"/>
            <a:endParaRPr lang="en-US" alt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9FF96DA-C3D6-43CE-9302-67AB75CB6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114" y="248001"/>
            <a:ext cx="4053840" cy="3203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building, cabinet, side, old&#10;&#10;Description automatically generated">
            <a:extLst>
              <a:ext uri="{FF2B5EF4-FFF2-40B4-BE49-F238E27FC236}">
                <a16:creationId xmlns:a16="http://schemas.microsoft.com/office/drawing/2014/main" id="{BDFEEF1B-F982-436B-B756-2D53B88DD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594" y="3917918"/>
            <a:ext cx="4246880" cy="22296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47B1F5-0A11-4833-B91E-A09A0B360BE2}"/>
              </a:ext>
            </a:extLst>
          </p:cNvPr>
          <p:cNvSpPr txBox="1"/>
          <p:nvPr/>
        </p:nvSpPr>
        <p:spPr>
          <a:xfrm>
            <a:off x="9131967" y="6240667"/>
            <a:ext cx="85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 Box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365DAB1-369F-36D7-A57D-7FE33F59F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 err="1"/>
              <a:t>Analogi</a:t>
            </a:r>
            <a:r>
              <a:rPr lang="en-US" altLang="en-US" b="1" dirty="0"/>
              <a:t> </a:t>
            </a:r>
            <a:r>
              <a:rPr lang="en-US" altLang="en-US" b="1" dirty="0" err="1"/>
              <a:t>Kriptografi</a:t>
            </a:r>
            <a:r>
              <a:rPr lang="en-US" altLang="en-US" b="1" dirty="0"/>
              <a:t> </a:t>
            </a:r>
            <a:r>
              <a:rPr lang="en-US" altLang="en-US" b="1" dirty="0" err="1"/>
              <a:t>Kunci</a:t>
            </a:r>
            <a:r>
              <a:rPr lang="en-US" altLang="en-US" b="1" dirty="0"/>
              <a:t>-Publik</a:t>
            </a:r>
            <a:endParaRPr lang="en-GB" altLang="en-US" b="1" dirty="0"/>
          </a:p>
        </p:txBody>
      </p:sp>
    </p:spTree>
    <p:extLst>
      <p:ext uri="{BB962C8B-B14F-4D97-AF65-F5344CB8AC3E}">
        <p14:creationId xmlns:p14="http://schemas.microsoft.com/office/powerpoint/2010/main" val="3336642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F4F756AB-1654-4C50-94FF-1ADCA5F2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E2FDA-17E8-4C9B-9A36-FCF7DF92628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0791824-1B13-487D-A69F-DE0329E02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5360" y="660400"/>
            <a:ext cx="5120640" cy="5435600"/>
          </a:xfrm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melalui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unsecure channel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kriptanalis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menyadap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7646BD-FD5F-4909-B730-3398383E4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2" y="399098"/>
            <a:ext cx="5086347" cy="5827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476C5A6A-9149-448C-874A-5DC75F9BB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F89FB9-451D-4F29-AB07-A888E0E89CA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97AAD39-1AEE-44A3-B22E-DAC28224F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762000"/>
            <a:ext cx="10302240" cy="5334000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keuntungan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:</a:t>
            </a:r>
          </a:p>
          <a:p>
            <a:pPr marL="609600" indent="-325438">
              <a:buFontTx/>
              <a:buAutoNum type="arabicPeriod"/>
            </a:pPr>
            <a:r>
              <a:rPr lang="en-US" altLang="en-US" dirty="0"/>
              <a:t> 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diperlukan</a:t>
            </a:r>
            <a:r>
              <a:rPr lang="en-US" altLang="en-US" dirty="0"/>
              <a:t> </a:t>
            </a:r>
            <a:r>
              <a:rPr lang="en-US" altLang="en-US" dirty="0" err="1"/>
              <a:t>pengiriman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privat</a:t>
            </a:r>
            <a:r>
              <a:rPr lang="en-US" altLang="en-US" dirty="0"/>
              <a:t> (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rahasia</a:t>
            </a:r>
            <a:r>
              <a:rPr lang="en-US" altLang="en-US" dirty="0"/>
              <a:t>)</a:t>
            </a:r>
          </a:p>
          <a:p>
            <a:pPr marL="284162" indent="0">
              <a:buNone/>
            </a:pPr>
            <a:r>
              <a:rPr lang="en-US" altLang="en-US" dirty="0"/>
              <a:t>    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orang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</a:p>
          <a:p>
            <a:pPr marL="798512" indent="-514350">
              <a:buFont typeface="+mj-lt"/>
              <a:buAutoNum type="arabicPeriod" startAt="2"/>
            </a:pP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ditekan</a:t>
            </a:r>
            <a:endParaRPr lang="en-US" altLang="en-US" dirty="0"/>
          </a:p>
          <a:p>
            <a:pPr marL="803275" indent="-520700">
              <a:buNone/>
            </a:pPr>
            <a:r>
              <a:rPr lang="en-US" altLang="en-US" sz="2400" dirty="0"/>
              <a:t>     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orang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sepasang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saja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privat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 orang lain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diketahui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repositori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.</a:t>
            </a:r>
          </a:p>
          <a:p>
            <a:pPr marL="609600" indent="-325438">
              <a:buFontTx/>
              <a:buAutoNum type="arabicPeriod" startAt="2"/>
            </a:pPr>
            <a:endParaRPr lang="en-US" altLang="en-US" dirty="0"/>
          </a:p>
          <a:p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didasarkan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fakta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mudah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marL="517525" indent="-517525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2. 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hampir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infeasible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menurunkan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GB" altLang="en-US" sz="2400" dirty="0"/>
              <a:t> </a:t>
            </a:r>
          </a:p>
          <a:p>
            <a:pPr marL="284162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1BF9A945-12A2-4C65-B4CA-16CA5F34B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C2FB42-D067-4BA2-A9EF-711A1200137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D68FD242-39EF-40D9-8D97-1014EB8411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0080" y="457200"/>
            <a:ext cx="11206480" cy="5638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pada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</a:t>
            </a:r>
            <a:r>
              <a:rPr lang="en-US" sz="2400" dirty="0" err="1"/>
              <a:t>klasik</a:t>
            </a:r>
            <a:r>
              <a:rPr lang="en-US" sz="2400" dirty="0"/>
              <a:t> yang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1. </a:t>
            </a:r>
            <a:r>
              <a:rPr lang="en-US" sz="2400" b="1" dirty="0" err="1"/>
              <a:t>Pemfaktoran</a:t>
            </a:r>
            <a:endParaRPr lang="en-US" sz="2400" b="1" dirty="0"/>
          </a:p>
          <a:p>
            <a:pPr marL="630238" indent="-630238">
              <a:buNone/>
              <a:defRPr/>
            </a:pPr>
            <a:r>
              <a:rPr lang="en-US" sz="2400" dirty="0"/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bilangan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bulat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n. </a:t>
            </a:r>
            <a:r>
              <a:rPr lang="en-US" sz="2400" dirty="0" err="1">
                <a:solidFill>
                  <a:srgbClr val="FF0000"/>
                </a:solidFill>
              </a:rPr>
              <a:t>Faktorkan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menjadi</a:t>
            </a:r>
            <a:r>
              <a:rPr lang="en-US" sz="2400" dirty="0">
                <a:solidFill>
                  <a:srgbClr val="FF0000"/>
                </a:solidFill>
              </a:rPr>
              <a:t> factor-</a:t>
            </a:r>
            <a:r>
              <a:rPr lang="en-US" sz="2400" dirty="0" err="1">
                <a:solidFill>
                  <a:srgbClr val="FF0000"/>
                </a:solidFill>
              </a:rPr>
              <a:t>faktor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primanya</a:t>
            </a: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 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i="1" dirty="0"/>
              <a:t>n</a:t>
            </a:r>
            <a:r>
              <a:rPr lang="en-US" sz="2400" dirty="0"/>
              <a:t> = 10 = 2 x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	          </a:t>
            </a:r>
            <a:r>
              <a:rPr lang="en-US" sz="2400" i="1" dirty="0"/>
              <a:t>n</a:t>
            </a:r>
            <a:r>
              <a:rPr lang="en-US" sz="2400" dirty="0"/>
              <a:t> = 60 = 2 x 2 x 3 x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</a:t>
            </a:r>
            <a:r>
              <a:rPr lang="en-US" sz="2400" i="1" dirty="0"/>
              <a:t>n</a:t>
            </a:r>
            <a:r>
              <a:rPr lang="en-US" sz="2400" dirty="0"/>
              <a:t> = 252601 = 41 * 61 * 101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</a:t>
            </a:r>
            <a:r>
              <a:rPr lang="en-US" sz="2400" i="1" dirty="0"/>
              <a:t>n</a:t>
            </a:r>
            <a:r>
              <a:rPr lang="en-US" sz="2400" dirty="0"/>
              <a:t> = 2</a:t>
            </a:r>
            <a:r>
              <a:rPr lang="en-US" sz="2400" baseline="30000" dirty="0"/>
              <a:t>13</a:t>
            </a:r>
            <a:r>
              <a:rPr lang="en-US" sz="2400" dirty="0"/>
              <a:t> – 1 = 3391 x 23279 x 65993 x 1868569 * 1066818132868207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memfaktorkan</a:t>
            </a:r>
            <a:r>
              <a:rPr lang="en-US" sz="2400" dirty="0"/>
              <a:t> (</a:t>
            </a:r>
            <a:r>
              <a:rPr lang="en-US" sz="2400" dirty="0" err="1"/>
              <a:t>butuh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lama).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Algoritma</a:t>
            </a:r>
            <a:r>
              <a:rPr lang="en-US" sz="2400" dirty="0"/>
              <a:t> yang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: </a:t>
            </a:r>
            <a:r>
              <a:rPr lang="en-US" sz="2400" i="1" dirty="0"/>
              <a:t>RSA</a:t>
            </a:r>
            <a:r>
              <a:rPr lang="en-US" sz="2400" dirty="0"/>
              <a:t> 		</a:t>
            </a:r>
            <a:endParaRPr lang="en-GB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79D2352B-8B5D-4BD1-BB29-FCF8BE7E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0AD402-008C-48BA-B244-B70E1430711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56C059A-59D4-4308-A9EB-EFD22FFF3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0400" y="685800"/>
            <a:ext cx="10525760" cy="55016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2. </a:t>
            </a:r>
            <a:r>
              <a:rPr lang="en-US" altLang="en-US" sz="2400" b="1" dirty="0" err="1"/>
              <a:t>Logaritma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diskrit</a:t>
            </a:r>
            <a:endParaRPr lang="en-US" altLang="en-US" sz="24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</a:t>
            </a:r>
            <a:r>
              <a:rPr lang="en-US" altLang="en-US" sz="2400" dirty="0" err="1">
                <a:solidFill>
                  <a:srgbClr val="FF0000"/>
                </a:solidFill>
              </a:rPr>
              <a:t>Temukan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x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sedemikian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sehingga</a:t>
            </a:r>
            <a:r>
              <a:rPr lang="en-US" altLang="en-US" sz="2400" dirty="0">
                <a:solidFill>
                  <a:srgbClr val="FF0000"/>
                </a:solidFill>
              </a:rPr>
              <a:t> 	</a:t>
            </a:r>
            <a:r>
              <a:rPr lang="en-US" altLang="en-US" sz="2400" i="1" dirty="0">
                <a:solidFill>
                  <a:srgbClr val="FF0000"/>
                </a:solidFill>
              </a:rPr>
              <a:t>a</a:t>
            </a:r>
            <a:r>
              <a:rPr lang="en-US" altLang="en-US" sz="2400" i="1" baseline="30000" dirty="0">
                <a:solidFill>
                  <a:srgbClr val="FF0000"/>
                </a:solidFill>
              </a:rPr>
              <a:t>x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(mod </a:t>
            </a:r>
            <a:r>
              <a:rPr lang="en-US" alt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 dirty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ym typeface="Wingdings" panose="05000000000000000000" pitchFamily="2" charset="2"/>
              </a:rPr>
              <a:t>	 </a:t>
            </a:r>
            <a:r>
              <a:rPr lang="en-US" altLang="en-US" sz="2400" dirty="0" err="1">
                <a:sym typeface="Wingdings" panose="05000000000000000000" pitchFamily="2" charset="2"/>
              </a:rPr>
              <a:t>sulit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dihitung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3</a:t>
            </a:r>
            <a:r>
              <a:rPr lang="en-US" altLang="en-US" sz="2400" i="1" baseline="30000" dirty="0"/>
              <a:t>x</a:t>
            </a:r>
            <a:r>
              <a:rPr lang="en-US" altLang="en-US" sz="2400" i="1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 15 (mod 17)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x</a:t>
            </a:r>
            <a:r>
              <a:rPr lang="en-US" altLang="en-US" sz="2400" dirty="0">
                <a:sym typeface="Symbol" panose="05050102010706020507" pitchFamily="18" charset="2"/>
              </a:rPr>
              <a:t>  </a:t>
            </a:r>
            <a:r>
              <a:rPr lang="en-US" altLang="en-US" sz="2400" baseline="30000" dirty="0">
                <a:sym typeface="Symbol" panose="05050102010706020507" pitchFamily="18" charset="2"/>
              </a:rPr>
              <a:t>3</a:t>
            </a:r>
            <a:r>
              <a:rPr lang="en-US" altLang="en-US" sz="2400" dirty="0">
                <a:sym typeface="Symbol" panose="05050102010706020507" pitchFamily="18" charset="2"/>
              </a:rPr>
              <a:t>log 15 (mod 17) = 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 </a:t>
            </a:r>
            <a:r>
              <a:rPr lang="en-US" altLang="en-US" sz="2400" i="1" dirty="0"/>
              <a:t>a</a:t>
            </a:r>
            <a:r>
              <a:rPr lang="en-US" altLang="en-US" sz="2400" dirty="0"/>
              <a:t>, </a:t>
            </a:r>
            <a:r>
              <a:rPr lang="en-US" altLang="en-US" sz="2400" i="1" dirty="0"/>
              <a:t>b</a:t>
            </a:r>
            <a:r>
              <a:rPr lang="en-US" altLang="en-US" sz="2400" dirty="0"/>
              <a:t>, dan </a:t>
            </a:r>
            <a:r>
              <a:rPr lang="en-US" altLang="en-US" sz="2400" i="1" dirty="0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sulit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memfaktorkan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butuh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lama).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prinsip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ElGamal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DSA</a:t>
            </a:r>
            <a:r>
              <a:rPr lang="en-US" altLang="en-US" sz="2400" dirty="0"/>
              <a:t>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Catatan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logaritma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diskrit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kebalikan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perpangkatan</a:t>
            </a:r>
            <a:r>
              <a:rPr lang="en-US" altLang="en-US" sz="2400" dirty="0"/>
              <a:t> modular: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	 </a:t>
            </a:r>
            <a:r>
              <a:rPr lang="en-US" altLang="en-US" sz="2400" i="1" dirty="0"/>
              <a:t>b</a:t>
            </a:r>
            <a:r>
              <a:rPr lang="en-US" altLang="en-US" sz="2400" dirty="0"/>
              <a:t> =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x</a:t>
            </a:r>
            <a:r>
              <a:rPr lang="en-US" altLang="en-US" sz="2400" i="1" dirty="0"/>
              <a:t> </a:t>
            </a:r>
            <a:r>
              <a:rPr lang="en-US" altLang="en-US" sz="2400" dirty="0"/>
              <a:t>mod </a:t>
            </a:r>
            <a:r>
              <a:rPr lang="en-US" altLang="en-US" sz="2400" i="1" dirty="0"/>
              <a:t>n      </a:t>
            </a:r>
            <a:r>
              <a:rPr lang="en-US" altLang="en-US" sz="2400" dirty="0"/>
              <a:t>              </a:t>
            </a:r>
            <a:r>
              <a:rPr lang="en-US" altLang="en-US" sz="2400" dirty="0">
                <a:sym typeface="Wingdings" panose="05000000000000000000" pitchFamily="2" charset="2"/>
              </a:rPr>
              <a:t>  </a:t>
            </a:r>
            <a:r>
              <a:rPr lang="en-US" altLang="en-US" sz="2400" dirty="0" err="1">
                <a:sym typeface="Wingdings" panose="05000000000000000000" pitchFamily="2" charset="2"/>
              </a:rPr>
              <a:t>perpangkatan</a:t>
            </a:r>
            <a:r>
              <a:rPr lang="en-US" altLang="en-US" sz="2400" dirty="0">
                <a:sym typeface="Wingdings" panose="05000000000000000000" pitchFamily="2" charset="2"/>
              </a:rPr>
              <a:t> modular, </a:t>
            </a:r>
            <a:r>
              <a:rPr lang="en-US" altLang="en-US" sz="2400" i="1" dirty="0">
                <a:sym typeface="Wingdings" panose="05000000000000000000" pitchFamily="2" charset="2"/>
              </a:rPr>
              <a:t>b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/>
              <a:t>mudah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	 </a:t>
            </a:r>
          </a:p>
          <a:p>
            <a:pPr>
              <a:buNone/>
            </a:pPr>
            <a:r>
              <a:rPr lang="en-US" altLang="en-US" sz="2400" dirty="0"/>
              <a:t>		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x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ym typeface="Symbol" panose="05050102010706020507" pitchFamily="18" charset="2"/>
              </a:rPr>
              <a:t> (mod </a:t>
            </a:r>
            <a:r>
              <a:rPr lang="en-US" altLang="en-US" sz="2400" i="1" dirty="0"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ym typeface="Symbol" panose="05050102010706020507" pitchFamily="18" charset="2"/>
              </a:rPr>
              <a:t>), </a:t>
            </a:r>
            <a:r>
              <a:rPr lang="en-US" altLang="en-US" sz="2400" i="1" dirty="0">
                <a:sym typeface="Symbol" panose="05050102010706020507" pitchFamily="18" charset="2"/>
              </a:rPr>
              <a:t>x </a:t>
            </a:r>
            <a:r>
              <a:rPr lang="en-US" altLang="en-US" sz="2400" dirty="0">
                <a:sym typeface="Symbol" panose="05050102010706020507" pitchFamily="18" charset="2"/>
              </a:rPr>
              <a:t>= ?</a:t>
            </a:r>
            <a:r>
              <a:rPr lang="en-US" altLang="en-US" sz="2400" dirty="0">
                <a:solidFill>
                  <a:srgbClr val="FF0000"/>
                </a:solidFill>
              </a:rPr>
              <a:t>	    </a:t>
            </a:r>
            <a:r>
              <a:rPr lang="en-US" altLang="en-US" sz="2400" dirty="0">
                <a:sym typeface="Wingdings" panose="05000000000000000000" pitchFamily="2" charset="2"/>
              </a:rPr>
              <a:t>  </a:t>
            </a:r>
            <a:r>
              <a:rPr lang="en-US" altLang="en-US" sz="2400" dirty="0" err="1">
                <a:sym typeface="Wingdings" panose="05000000000000000000" pitchFamily="2" charset="2"/>
              </a:rPr>
              <a:t>logaritma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diskrit</a:t>
            </a:r>
            <a:r>
              <a:rPr lang="en-US" altLang="en-US" sz="2400" dirty="0">
                <a:sym typeface="Wingdings" panose="05000000000000000000" pitchFamily="2" charset="2"/>
              </a:rPr>
              <a:t>, 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sulit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/>
              <a:t>dihitung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54CEFD5-D0A8-4D77-A997-B2EF68866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558800"/>
            <a:ext cx="1008888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dirty="0"/>
              <a:t>3.</a:t>
            </a:r>
            <a:r>
              <a:rPr lang="en-US" altLang="en-US" sz="2400" b="1" dirty="0"/>
              <a:t> </a:t>
            </a:r>
            <a:r>
              <a:rPr lang="en-US" altLang="en-US" sz="2400" b="1" i="1" dirty="0"/>
              <a:t>Elliptic Curve Discrete Logarithm Problem</a:t>
            </a:r>
            <a:r>
              <a:rPr lang="en-US" altLang="en-US" sz="2400" b="1" dirty="0"/>
              <a:t> (</a:t>
            </a:r>
            <a:r>
              <a:rPr lang="en-US" altLang="en-US" sz="2400" b="1" i="1" dirty="0"/>
              <a:t>ECDLP</a:t>
            </a:r>
            <a:r>
              <a:rPr lang="en-US" altLang="en-US" sz="2400" b="1" dirty="0"/>
              <a:t>)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	</a:t>
            </a:r>
            <a:endParaRPr lang="en-US" altLang="en-US" sz="2400" i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prinsip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: </a:t>
            </a:r>
            <a:r>
              <a:rPr lang="en-US" altLang="en-US" sz="2400" i="1" dirty="0"/>
              <a:t>Elliptic Curve Cryptography </a:t>
            </a:r>
            <a:r>
              <a:rPr lang="en-US" altLang="en-US" sz="2400" dirty="0"/>
              <a:t>(ECC)	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DDD7BB3C-9EBB-4006-84E7-3DB29B662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835B2B-0BE3-472C-BDDA-1B27E20E039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29C6C0-1F5B-56B5-58ED-860E9388973C}"/>
              </a:ext>
            </a:extLst>
          </p:cNvPr>
          <p:cNvSpPr txBox="1"/>
          <p:nvPr/>
        </p:nvSpPr>
        <p:spPr>
          <a:xfrm>
            <a:off x="1013460" y="1123979"/>
            <a:ext cx="8239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</a:rPr>
              <a:t>Diberikan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P</a:t>
            </a:r>
            <a:r>
              <a:rPr lang="en-US" altLang="en-US" sz="2400" dirty="0">
                <a:solidFill>
                  <a:srgbClr val="FF0000"/>
                </a:solidFill>
              </a:rPr>
              <a:t> dan </a:t>
            </a:r>
            <a:r>
              <a:rPr lang="en-US" altLang="en-US" sz="2400" i="1" dirty="0">
                <a:solidFill>
                  <a:srgbClr val="FF0000"/>
                </a:solidFill>
              </a:rPr>
              <a:t>Q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adalah</a:t>
            </a:r>
            <a:r>
              <a:rPr lang="en-US" altLang="en-US" sz="2400" dirty="0">
                <a:solidFill>
                  <a:srgbClr val="FF0000"/>
                </a:solidFill>
              </a:rPr>
              <a:t> dua </a:t>
            </a:r>
            <a:r>
              <a:rPr lang="en-US" altLang="en-US" sz="2400" dirty="0" err="1">
                <a:solidFill>
                  <a:srgbClr val="FF0000"/>
                </a:solidFill>
              </a:rPr>
              <a:t>buah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titik</a:t>
            </a:r>
            <a:r>
              <a:rPr lang="en-US" altLang="en-US" sz="2400" dirty="0">
                <a:solidFill>
                  <a:srgbClr val="FF0000"/>
                </a:solidFill>
              </a:rPr>
              <a:t> di </a:t>
            </a:r>
            <a:r>
              <a:rPr lang="en-US" altLang="en-US" sz="2400" dirty="0" err="1">
                <a:solidFill>
                  <a:srgbClr val="FF0000"/>
                </a:solidFill>
              </a:rPr>
              <a:t>kurva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eliptik</a:t>
            </a:r>
            <a:r>
              <a:rPr lang="en-US" altLang="en-US" sz="2400" dirty="0">
                <a:solidFill>
                  <a:srgbClr val="FF0000"/>
                </a:solidFill>
              </a:rPr>
              <a:t>, </a:t>
            </a:r>
          </a:p>
          <a:p>
            <a:pPr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</a:rPr>
              <a:t>carilah</a:t>
            </a:r>
            <a:r>
              <a:rPr lang="en-US" altLang="en-US" sz="2400" dirty="0">
                <a:solidFill>
                  <a:srgbClr val="FF0000"/>
                </a:solidFill>
              </a:rPr>
              <a:t> integer </a:t>
            </a:r>
            <a:r>
              <a:rPr lang="en-US" altLang="en-US" sz="2400" i="1" dirty="0">
                <a:solidFill>
                  <a:srgbClr val="FF0000"/>
                </a:solidFill>
              </a:rPr>
              <a:t>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sedemikian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sehingga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P</a:t>
            </a:r>
            <a:r>
              <a:rPr lang="en-US" altLang="en-US" sz="2400" dirty="0">
                <a:solidFill>
                  <a:srgbClr val="FF0000"/>
                </a:solidFill>
              </a:rPr>
              <a:t> = </a:t>
            </a:r>
            <a:r>
              <a:rPr lang="en-US" altLang="en-US" sz="2400" i="1" dirty="0">
                <a:solidFill>
                  <a:srgbClr val="FF0000"/>
                </a:solidFill>
              </a:rPr>
              <a:t>n Q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C6E2B484-E75F-C57E-08B6-780D8A9E7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760" y="2741987"/>
            <a:ext cx="5741240" cy="3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B465A-3255-1BB4-1BF0-2497B0256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4. </a:t>
            </a:r>
            <a:r>
              <a:rPr lang="en-US" altLang="en-US" sz="2400" b="1" i="1" dirty="0"/>
              <a:t>Knapsack problem</a:t>
            </a:r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endParaRPr lang="en-US" altLang="en-US" sz="2400" b="1" i="1" dirty="0"/>
          </a:p>
          <a:p>
            <a:pPr marL="0" indent="0">
              <a:buNone/>
            </a:pPr>
            <a:r>
              <a:rPr lang="en-US" altLang="en-US" sz="2400" b="1" i="1" dirty="0"/>
              <a:t>5. </a:t>
            </a:r>
            <a:r>
              <a:rPr lang="en-US" altLang="en-US" sz="2400" b="1" dirty="0" err="1"/>
              <a:t>Persamaan</a:t>
            </a:r>
            <a:r>
              <a:rPr lang="en-US" altLang="en-US" sz="2400" b="1" dirty="0"/>
              <a:t> </a:t>
            </a:r>
            <a:r>
              <a:rPr lang="en-US" altLang="en-US" sz="2400" b="1" i="1" dirty="0" err="1"/>
              <a:t>diophantine</a:t>
            </a:r>
            <a:endParaRPr lang="en-US" altLang="en-US" sz="2400" b="1" i="1" dirty="0"/>
          </a:p>
          <a:p>
            <a:pPr marL="280988" indent="-280988">
              <a:buNone/>
            </a:pPr>
            <a:r>
              <a:rPr lang="en-US" sz="2400" dirty="0"/>
              <a:t>   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i="1" dirty="0" err="1"/>
              <a:t>diophantine</a:t>
            </a:r>
            <a:r>
              <a:rPr lang="en-US" sz="2400" dirty="0"/>
              <a:t> linier a</a:t>
            </a:r>
            <a:r>
              <a:rPr lang="en-US" sz="2400" baseline="-25000" dirty="0"/>
              <a:t>1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+ a</a:t>
            </a:r>
            <a:r>
              <a:rPr lang="en-US" sz="2400" baseline="-25000" dirty="0"/>
              <a:t>2</a:t>
            </a:r>
            <a:r>
              <a:rPr lang="en-US" sz="2400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+ … + </a:t>
            </a:r>
            <a:r>
              <a:rPr lang="en-US" sz="2400" dirty="0" err="1"/>
              <a:t>a</a:t>
            </a:r>
            <a:r>
              <a:rPr lang="en-US" sz="2400" baseline="-25000" dirty="0" err="1"/>
              <a:t>n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 = c, </a:t>
            </a:r>
            <a:r>
              <a:rPr lang="en-US" sz="2400" dirty="0" err="1"/>
              <a:t>tentukan</a:t>
            </a:r>
            <a:r>
              <a:rPr lang="en-US" sz="2400" dirty="0"/>
              <a:t> solusi integer non-</a:t>
            </a:r>
            <a:r>
              <a:rPr lang="en-US" sz="2400" dirty="0" err="1"/>
              <a:t>negatif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i="1" dirty="0" err="1"/>
              <a:t>diophantine</a:t>
            </a:r>
            <a:r>
              <a:rPr lang="en-US" sz="2400" dirty="0"/>
              <a:t> yang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, </a:t>
            </a:r>
            <a:r>
              <a:rPr lang="en-US" sz="2400" dirty="0" err="1"/>
              <a:t>persolan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NP-complete.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088E2-9362-52B2-737E-89F8DB68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E29AB2-F48B-B661-D077-B9A24844E66D}"/>
              </a:ext>
            </a:extLst>
          </p:cNvPr>
          <p:cNvSpPr txBox="1"/>
          <p:nvPr/>
        </p:nvSpPr>
        <p:spPr>
          <a:xfrm>
            <a:off x="1013460" y="1420753"/>
            <a:ext cx="101650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bobot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Diketahui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 yang masing-masing </a:t>
            </a:r>
            <a:r>
              <a:rPr lang="en-US" sz="2400" dirty="0" err="1">
                <a:solidFill>
                  <a:srgbClr val="FF0000"/>
                </a:solidFill>
              </a:rPr>
              <a:t>bobotnya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, …, 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Tentukan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nilai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		M = b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 + b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+ … + </a:t>
            </a:r>
            <a:r>
              <a:rPr lang="en-US" sz="2400" i="1" dirty="0" err="1">
                <a:solidFill>
                  <a:srgbClr val="FF0000"/>
                </a:solidFill>
              </a:rPr>
              <a:t>b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				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yang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bernilai</a:t>
            </a:r>
            <a:r>
              <a:rPr lang="en-US" sz="2400" dirty="0">
                <a:solidFill>
                  <a:srgbClr val="FF0000"/>
                </a:solidFill>
              </a:rPr>
              <a:t> 0 </a:t>
            </a:r>
            <a:r>
              <a:rPr lang="en-US" sz="2400" dirty="0" err="1">
                <a:solidFill>
                  <a:srgbClr val="FF0000"/>
                </a:solidFill>
              </a:rPr>
              <a:t>atau</a:t>
            </a:r>
            <a:r>
              <a:rPr lang="en-US" sz="2400" dirty="0">
                <a:solidFill>
                  <a:srgbClr val="FF0000"/>
                </a:solidFill>
              </a:rPr>
              <a:t> 1. Jika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1, </a:t>
            </a:r>
            <a:r>
              <a:rPr lang="en-US" sz="2400" dirty="0" err="1">
                <a:solidFill>
                  <a:srgbClr val="FF0000"/>
                </a:solidFill>
              </a:rPr>
              <a:t>berarti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sebaliknya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= 0,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tidak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9146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3B331587-5C08-4397-915C-792F8543E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8AA85B-389D-4B1C-B5ED-1B6243DF0627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95B42E03-9C55-4207-9773-6169F990DA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Kunci-Simetri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>
                <a:latin typeface="+mn-lt"/>
                <a:cs typeface="Times New Roman" panose="02020603050405020304" pitchFamily="18" charset="0"/>
              </a:rPr>
              <a:t>vs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Kunci-publik</a:t>
            </a:r>
            <a:r>
              <a:rPr lang="en-GB" altLang="en-US" b="1" dirty="0">
                <a:latin typeface="+mn-lt"/>
              </a:rPr>
              <a:t> 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479CDAB4-F0C2-4650-A715-42E2A734E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Kelebihan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P</a:t>
            </a:r>
            <a:r>
              <a:rPr lang="en-US" altLang="en-US" dirty="0">
                <a:cs typeface="Times New Roman" panose="02020603050405020304" pitchFamily="18" charset="0"/>
              </a:rPr>
              <a:t>roses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membutuhkan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singkat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pendek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langsung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diterima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660DB06B-40FF-4D9A-9AC5-4A13221C5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86735B-29C2-4BDD-A359-28D92F0D4F0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3D01DA2-C6BB-44D5-B871-411373AEA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5040" y="762000"/>
            <a:ext cx="10657840" cy="53340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Kelemahan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berkomunikasi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kerahasiaan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mungkin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F3C81C6D-BD9A-4AE1-A545-6220A1C9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44A270-0508-410F-9963-DF996070073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FBFC2B1B-1304-4091-9D7C-BF4F3CB4D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2A36544F-2776-4FDC-91A4-9A4DB31C0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2320" y="1524000"/>
            <a:ext cx="10830560" cy="483234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Sebelum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pertengahan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tahun</a:t>
            </a:r>
            <a:r>
              <a:rPr lang="en-US" altLang="en-US" sz="2600" dirty="0">
                <a:cs typeface="Times New Roman" panose="02020603050405020304" pitchFamily="18" charset="0"/>
              </a:rPr>
              <a:t> 1970-an, </a:t>
            </a:r>
            <a:r>
              <a:rPr lang="en-US" altLang="en-US" sz="2600" dirty="0" err="1">
                <a:cs typeface="Times New Roman" panose="02020603050405020304" pitchFamily="18" charset="0"/>
              </a:rPr>
              <a:t>hanya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ada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sistem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Pengirim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memiliki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600" dirty="0">
                <a:cs typeface="Times New Roman" panose="02020603050405020304" pitchFamily="18" charset="0"/>
              </a:rPr>
              <a:t> (K)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sama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600" i="1" dirty="0">
                <a:cs typeface="Times New Roman" panose="02020603050405020304" pitchFamily="18" charset="0"/>
              </a:rPr>
              <a:t>E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600" dirty="0"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dirty="0">
                <a:cs typeface="Times New Roman" panose="02020603050405020304" pitchFamily="18" charset="0"/>
              </a:rPr>
              <a:t>) = </a:t>
            </a:r>
            <a:r>
              <a:rPr lang="en-US" altLang="en-US" sz="2600" i="1" dirty="0">
                <a:cs typeface="Times New Roman" panose="02020603050405020304" pitchFamily="18" charset="0"/>
              </a:rPr>
              <a:t>C</a:t>
            </a:r>
            <a:r>
              <a:rPr lang="en-US" altLang="en-US" sz="2600" dirty="0">
                <a:cs typeface="Times New Roman" panose="02020603050405020304" pitchFamily="18" charset="0"/>
              </a:rPr>
              <a:t>	dan </a:t>
            </a:r>
            <a:r>
              <a:rPr lang="en-US" altLang="en-US" sz="2600" i="1" dirty="0">
                <a:cs typeface="Times New Roman" panose="02020603050405020304" pitchFamily="18" charset="0"/>
              </a:rPr>
              <a:t>D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600" dirty="0"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cs typeface="Times New Roman" panose="02020603050405020304" pitchFamily="18" charset="0"/>
              </a:rPr>
              <a:t>C</a:t>
            </a:r>
            <a:r>
              <a:rPr lang="en-US" altLang="en-US" sz="2600" dirty="0">
                <a:cs typeface="Times New Roman" panose="02020603050405020304" pitchFamily="18" charset="0"/>
              </a:rPr>
              <a:t>) =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818EF34-629A-4524-81B7-FF608B9C6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360" y="3406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563E2E-E38E-72C7-2D7D-6ECC6B067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125" y="4055085"/>
            <a:ext cx="8220075" cy="21240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631082C1-C474-4355-BDCF-145FD5FC5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F3E44F-DC0C-4614-8D8E-E402401CFF9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5C12224-39E0-4981-A18D-74577E28F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0240" y="457200"/>
            <a:ext cx="11033760" cy="5638800"/>
          </a:xfrm>
        </p:spPr>
        <p:txBody>
          <a:bodyPr>
            <a:normAutofit lnSpcReduction="10000"/>
          </a:bodyPr>
          <a:lstStyle/>
          <a:p>
            <a:pPr marL="533400" indent="-5334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Kelebihan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dijaga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kerahasiaannya</a:t>
            </a:r>
            <a:r>
              <a:rPr lang="en-US" altLang="en-US" dirty="0">
                <a:cs typeface="Times New Roman" panose="02020603050405020304" pitchFamily="18" charset="0"/>
              </a:rPr>
              <a:t>  oleh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berkomunikasi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kebutuhan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sebagaimana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public dan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periode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mengamankan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tangan</a:t>
            </a:r>
            <a:r>
              <a:rPr lang="en-US" altLang="en-US" dirty="0">
                <a:cs typeface="Times New Roman" panose="02020603050405020304" pitchFamily="18" charset="0"/>
              </a:rPr>
              <a:t> digital pada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dijelaskan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materi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kuliah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selanjutnya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endParaRPr lang="en-GB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76FED1E5-C0A7-48FD-A095-0D9A91078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26D482-858A-4730-B06A-2DA95F436AB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BB303C1-62FC-44EE-AE23-B2A6A2B4E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3760" y="762000"/>
            <a:ext cx="10139680" cy="5334000"/>
          </a:xfrm>
        </p:spPr>
        <p:txBody>
          <a:bodyPr>
            <a:normAutofit/>
          </a:bodyPr>
          <a:lstStyle/>
          <a:p>
            <a:pPr marL="533400" indent="-5334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Kelemahan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melibatkan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operasi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perpangkatan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bisa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empat</a:t>
            </a:r>
            <a:r>
              <a:rPr lang="en-US" altLang="en-US" dirty="0">
                <a:cs typeface="Times New Roman" panose="02020603050405020304" pitchFamily="18" charset="0"/>
              </a:rPr>
              <a:t> kali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2D150810-0B21-4166-B4E6-2F6967F0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859C41-9978-460B-B3E1-E8A175069AC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6C800848-D852-416D-80C6-63F0DD595B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838200"/>
            <a:ext cx="9956800" cy="5257800"/>
          </a:xfrm>
        </p:spPr>
        <p:txBody>
          <a:bodyPr/>
          <a:lstStyle/>
          <a:p>
            <a:pPr marL="609600" indent="-609600">
              <a:buFontTx/>
              <a:buAutoNum type="arabicPeriod" startAt="4"/>
            </a:pPr>
            <a:r>
              <a:rPr lang="en-US" altLang="en-US" dirty="0">
                <a:cs typeface="Times New Roman" panose="02020603050405020304" pitchFamily="18" charset="0"/>
              </a:rPr>
              <a:t>Karena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luas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orang,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informasi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 startAt="4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 startAt="4"/>
            </a:pP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terbukti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block cipher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Kebanyakan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mendasarkan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keamanannya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memecahkan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persoalan-persoalan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aritmetik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pemfaktoran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logaritmik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dsb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pembangkitan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4A8D65A6-B4FF-4E13-8A3F-75C4FB97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57CFAE-4E56-4A3E-9765-73960AE05C7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GB" altLang="en-US" sz="1400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7C0E7546-3D52-4FF5-81BB-4E43F2AC2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27025"/>
            <a:ext cx="7772400" cy="838200"/>
          </a:xfrm>
        </p:spPr>
        <p:txBody>
          <a:bodyPr/>
          <a:lstStyle/>
          <a:p>
            <a:pPr algn="l"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Aplikasi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Kunci-Publik</a:t>
            </a: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E14F9F15-A745-4948-9B9F-664636F2D2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1513840"/>
            <a:ext cx="10119360" cy="4505960"/>
          </a:xfrm>
        </p:spPr>
        <p:txBody>
          <a:bodyPr/>
          <a:lstStyle/>
          <a:p>
            <a:pPr eaLnBrk="1" hangingPunct="1"/>
            <a:r>
              <a:rPr lang="en-US" altLang="en-US" sz="2400" dirty="0" err="1"/>
              <a:t>Meskipun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berusia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muda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tetapi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aplikasi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luas</a:t>
            </a:r>
            <a:r>
              <a:rPr lang="en-US" altLang="en-US" sz="2400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1. </a:t>
            </a:r>
            <a:r>
              <a:rPr lang="en-US" altLang="en-US" sz="2400" b="1" dirty="0" err="1"/>
              <a:t>Enkripsi</a:t>
            </a:r>
            <a:r>
              <a:rPr lang="en-US" altLang="en-US" sz="2400" b="1" dirty="0"/>
              <a:t>/</a:t>
            </a:r>
            <a:r>
              <a:rPr lang="en-US" altLang="en-US" sz="2400" b="1" dirty="0" err="1"/>
              <a:t>dekripsi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pesan</a:t>
            </a:r>
            <a:endParaRPr lang="en-US" altLang="en-US" sz="2400" b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	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Rabin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i="1" dirty="0">
                <a:cs typeface="Times New Roman" panose="02020603050405020304" pitchFamily="18" charset="0"/>
              </a:rPr>
              <a:t>Knapsack</a:t>
            </a:r>
            <a:r>
              <a:rPr lang="en-US" altLang="en-US" sz="2400" dirty="0">
                <a:cs typeface="Times New Roman" panose="02020603050405020304" pitchFamily="18" charset="0"/>
              </a:rPr>
              <a:t>,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ElGamal</a:t>
            </a:r>
            <a:r>
              <a:rPr lang="en-GB" altLang="en-US" sz="2400" dirty="0"/>
              <a:t> , </a:t>
            </a:r>
            <a:r>
              <a:rPr lang="en-GB" altLang="en-US" sz="2400" i="1" dirty="0" err="1"/>
              <a:t>Paillier</a:t>
            </a:r>
            <a:r>
              <a:rPr lang="en-GB" altLang="en-US" sz="2400" dirty="0"/>
              <a:t>, </a:t>
            </a:r>
            <a:r>
              <a:rPr lang="en-GB" altLang="en-US" sz="2400" i="1" dirty="0"/>
              <a:t>ECEG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2. </a:t>
            </a:r>
            <a:r>
              <a:rPr lang="en-US" altLang="en-US" sz="2400" b="1" i="1" dirty="0">
                <a:cs typeface="Times New Roman" panose="02020603050405020304" pitchFamily="18" charset="0"/>
              </a:rPr>
              <a:t>Digital signatures</a:t>
            </a:r>
            <a:r>
              <a:rPr lang="en-GB" altLang="en-US" sz="2400" b="1" dirty="0"/>
              <a:t> </a:t>
            </a:r>
            <a:endParaRPr lang="en-US" altLang="en-US" sz="2400" b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	    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membuktikan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	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DSA, ECC</a:t>
            </a:r>
          </a:p>
          <a:p>
            <a:pPr eaLnBrk="1" hangingPunct="1">
              <a:buFontTx/>
              <a:buNone/>
            </a:pPr>
            <a:r>
              <a:rPr lang="en-US" altLang="en-US" sz="2400" i="1" dirty="0"/>
              <a:t>	</a:t>
            </a:r>
            <a:r>
              <a:rPr lang="en-US" altLang="en-US" sz="2400" dirty="0"/>
              <a:t>3.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Pertukaran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b="1" dirty="0">
                <a:cs typeface="Times New Roman" panose="02020603050405020304" pitchFamily="18" charset="0"/>
              </a:rPr>
              <a:t> (</a:t>
            </a:r>
            <a:r>
              <a:rPr lang="en-US" altLang="en-US" sz="2400" b="1" i="1" dirty="0">
                <a:cs typeface="Times New Roman" panose="02020603050405020304" pitchFamily="18" charset="0"/>
              </a:rPr>
              <a:t>key exchange</a:t>
            </a:r>
            <a:r>
              <a:rPr lang="en-US" altLang="en-US" sz="2400" b="1" dirty="0">
                <a:cs typeface="Times New Roman" panose="02020603050405020304" pitchFamily="18" charset="0"/>
              </a:rPr>
              <a:t>)</a:t>
            </a:r>
            <a:r>
              <a:rPr lang="en-US" altLang="en-US" sz="2400" dirty="0">
                <a:cs typeface="Times New Roman" panose="02020603050405020304" pitchFamily="18" charset="0"/>
              </a:rPr>
              <a:t> 	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i="1" dirty="0"/>
              <a:t>	    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berbagi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 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/>
              <a:t>Diffie-Hellman</a:t>
            </a:r>
            <a:endParaRPr lang="en-GB" altLang="en-US" sz="2400" i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E96EE2-445C-3FAF-F0BB-772D395B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24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C7C64A-DF2E-AF5D-D7C1-2072644A3F4F}"/>
              </a:ext>
            </a:extLst>
          </p:cNvPr>
          <p:cNvSpPr txBox="1"/>
          <p:nvPr/>
        </p:nvSpPr>
        <p:spPr>
          <a:xfrm>
            <a:off x="1142736" y="1062030"/>
            <a:ext cx="5472267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RSA (</a:t>
            </a:r>
            <a:r>
              <a:rPr lang="en-US" sz="2600" dirty="0" err="1">
                <a:solidFill>
                  <a:srgbClr val="FF0000"/>
                </a:solidFill>
              </a:rPr>
              <a:t>Rivest</a:t>
            </a:r>
            <a:r>
              <a:rPr lang="en-US" sz="2600" dirty="0">
                <a:solidFill>
                  <a:srgbClr val="FF0000"/>
                </a:solidFill>
              </a:rPr>
              <a:t>-Shamir-</a:t>
            </a:r>
            <a:r>
              <a:rPr lang="en-US" sz="2600" dirty="0" err="1">
                <a:solidFill>
                  <a:srgbClr val="FF0000"/>
                </a:solidFill>
              </a:rPr>
              <a:t>Adleman</a:t>
            </a:r>
            <a:r>
              <a:rPr lang="en-US" sz="2600" dirty="0">
                <a:solidFill>
                  <a:srgbClr val="FF0000"/>
                </a:solidFill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ElGamal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DSA 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Diffie-Hellman Key-Exchange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Mercke</a:t>
            </a:r>
            <a:r>
              <a:rPr lang="en-US" sz="2600" dirty="0">
                <a:solidFill>
                  <a:srgbClr val="FF0000"/>
                </a:solidFill>
              </a:rPr>
              <a:t>-Hellman Knapsack Algorithm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Rabin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EPOC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Mc </a:t>
            </a:r>
            <a:r>
              <a:rPr lang="en-US" sz="2600" dirty="0" err="1">
                <a:solidFill>
                  <a:srgbClr val="FF0000"/>
                </a:solidFill>
              </a:rPr>
              <a:t>Eliece</a:t>
            </a:r>
            <a:r>
              <a:rPr lang="en-US" sz="2600" dirty="0">
                <a:solidFill>
                  <a:srgbClr val="FF0000"/>
                </a:solidFill>
              </a:rPr>
              <a:t> cryptosystem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XTR</a:t>
            </a: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Paillier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 err="1">
                <a:solidFill>
                  <a:srgbClr val="FF0000"/>
                </a:solidFill>
              </a:rPr>
              <a:t>Kyber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Cramer-</a:t>
            </a:r>
            <a:r>
              <a:rPr lang="en-US" sz="2600" dirty="0" err="1">
                <a:solidFill>
                  <a:srgbClr val="FF0000"/>
                </a:solidFill>
              </a:rPr>
              <a:t>Shoup</a:t>
            </a:r>
            <a:endParaRPr lang="en-US" sz="26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Diophantine cryptosystem</a:t>
            </a:r>
          </a:p>
          <a:p>
            <a:pPr marL="285750" indent="-285750">
              <a:buFontTx/>
              <a:buChar char="-"/>
            </a:pPr>
            <a:r>
              <a:rPr lang="en-US" sz="2600" dirty="0">
                <a:solidFill>
                  <a:srgbClr val="FF0000"/>
                </a:solidFill>
              </a:rPr>
              <a:t>ECC (</a:t>
            </a:r>
            <a:r>
              <a:rPr lang="en-US" sz="2600" i="1" dirty="0">
                <a:solidFill>
                  <a:srgbClr val="FF0000"/>
                </a:solidFill>
              </a:rPr>
              <a:t>Elliptic Curve Cryptography</a:t>
            </a:r>
            <a:r>
              <a:rPr lang="en-US" sz="2600" dirty="0">
                <a:solidFill>
                  <a:srgbClr val="FF0000"/>
                </a:solidFill>
              </a:rPr>
              <a:t>)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AF85BE-CE4A-FCA4-B910-A8C45AA9F853}"/>
              </a:ext>
            </a:extLst>
          </p:cNvPr>
          <p:cNvSpPr txBox="1"/>
          <p:nvPr/>
        </p:nvSpPr>
        <p:spPr>
          <a:xfrm>
            <a:off x="861849" y="378246"/>
            <a:ext cx="6596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kriptografi</a:t>
            </a:r>
            <a:r>
              <a:rPr lang="en-US" sz="2800" dirty="0"/>
              <a:t> </a:t>
            </a:r>
            <a:r>
              <a:rPr lang="en-US" sz="2800" dirty="0" err="1"/>
              <a:t>kunci-publik</a:t>
            </a:r>
            <a:r>
              <a:rPr lang="en-US" sz="2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51649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92D5-D642-4E98-813B-B7A066105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1830"/>
            <a:ext cx="10515600" cy="551452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>
                <a:cs typeface="Times New Roman" panose="02020603050405020304" pitchFamily="18" charset="0"/>
              </a:rPr>
              <a:t>Satu </a:t>
            </a:r>
            <a:r>
              <a:rPr lang="en-US" altLang="en-US" dirty="0" err="1">
                <a:cs typeface="Times New Roman" panose="02020603050405020304" pitchFamily="18" charset="0"/>
              </a:rPr>
              <a:t>masalah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bagaimana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berbagi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cs typeface="Times New Roman" panose="02020603050405020304" pitchFamily="18" charset="0"/>
              </a:rPr>
              <a:t> K  </a:t>
            </a:r>
            <a:r>
              <a:rPr lang="en-US" altLang="en-US" dirty="0" err="1">
                <a:cs typeface="Times New Roman" panose="02020603050405020304" pitchFamily="18" charset="0"/>
              </a:rPr>
              <a:t>kepada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telepon</a:t>
            </a:r>
            <a:r>
              <a:rPr lang="en-US" altLang="en-US" dirty="0">
                <a:cs typeface="Times New Roman" panose="02020603050405020304" pitchFamily="18" charset="0"/>
              </a:rPr>
              <a:t>, internet, pos) </a:t>
            </a:r>
            <a:r>
              <a:rPr lang="en-US" altLang="en-US" dirty="0" err="1">
                <a:cs typeface="Times New Roman" panose="02020603050405020304" pitchFamily="18" charset="0"/>
              </a:rPr>
              <a:t>sangat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Oleh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benar-benar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 dan mahal.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Pada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1976 </a:t>
            </a:r>
            <a:r>
              <a:rPr lang="en-US" altLang="en-US" dirty="0" err="1">
                <a:cs typeface="Times New Roman" panose="02020603050405020304" pitchFamily="18" charset="0"/>
              </a:rPr>
              <a:t>muncul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gagasan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cs typeface="Times New Roman" panose="02020603050405020304" pitchFamily="18" charset="0"/>
              </a:rPr>
              <a:t>kriptografi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public-key </a:t>
            </a:r>
            <a:r>
              <a:rPr lang="en-US" altLang="en-US" i="1" dirty="0" err="1">
                <a:cs typeface="Times New Roman" panose="02020603050405020304" pitchFamily="18" charset="0"/>
              </a:rPr>
              <a:t>cryprography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mengatasi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persoalan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101242-7F2B-FB84-0394-0472305DC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0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571DA-75E4-4824-9F1F-D18B940A8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795000" cy="6238240"/>
          </a:xfrm>
        </p:spPr>
        <p:txBody>
          <a:bodyPr>
            <a:normAutofit/>
          </a:bodyPr>
          <a:lstStyle/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dirty="0"/>
          </a:p>
        </p:txBody>
      </p:sp>
      <p:pic>
        <p:nvPicPr>
          <p:cNvPr id="5" name="Picture 4" descr="http://upload.wikimedia.org/wikipedia/commons/8/88/Diffie_and_Hellman.jpg">
            <a:extLst>
              <a:ext uri="{FF2B5EF4-FFF2-40B4-BE49-F238E27FC236}">
                <a16:creationId xmlns:a16="http://schemas.microsoft.com/office/drawing/2014/main" id="{7DC3FC63-DF9F-41C7-AE5E-F7CD8B60E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120" y="1743455"/>
            <a:ext cx="5110480" cy="3083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39D56-BD45-3223-EF56-36FE05AD8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AF20124-AEFA-BCAF-E453-2C178EA32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>
                <a:latin typeface="+mn-lt"/>
              </a:rPr>
              <a:t>Sejarah </a:t>
            </a:r>
            <a:r>
              <a:rPr lang="en-US" altLang="en-US" b="1" dirty="0" err="1">
                <a:latin typeface="+mn-lt"/>
              </a:rPr>
              <a:t>Kriptografi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Kunci</a:t>
            </a:r>
            <a:r>
              <a:rPr lang="en-US" altLang="en-US" b="1" dirty="0">
                <a:latin typeface="+mn-lt"/>
              </a:rPr>
              <a:t>-Publik</a:t>
            </a:r>
            <a:endParaRPr lang="en-GB" altLang="en-US" b="1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EFD588-4B47-93F1-18B2-01181FCC2DDD}"/>
              </a:ext>
            </a:extLst>
          </p:cNvPr>
          <p:cNvSpPr txBox="1"/>
          <p:nvPr/>
        </p:nvSpPr>
        <p:spPr>
          <a:xfrm>
            <a:off x="838200" y="1540726"/>
            <a:ext cx="6096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Makalah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perihal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ditulis</a:t>
            </a:r>
            <a:r>
              <a:rPr lang="en-US" altLang="en-US" sz="2400" dirty="0"/>
              <a:t> oleh Whitfield Diffie (</a:t>
            </a:r>
            <a:r>
              <a:rPr lang="en-US" altLang="en-US" sz="2400" dirty="0" err="1"/>
              <a:t>kiri</a:t>
            </a:r>
            <a:r>
              <a:rPr lang="en-US" altLang="en-US" sz="2400" dirty="0"/>
              <a:t>) dan Martin E. Hellman (</a:t>
            </a:r>
            <a:r>
              <a:rPr lang="en-US" altLang="en-US" sz="2400" dirty="0" err="1"/>
              <a:t>kanan</a:t>
            </a:r>
            <a:r>
              <a:rPr lang="en-US" altLang="en-US" sz="2400" dirty="0"/>
              <a:t>) di IEEE 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1976.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Keduanya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ilmuwan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Stanford University  dan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penemu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konsep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8295C5-56B4-C211-112D-AFAF57848C97}"/>
              </a:ext>
            </a:extLst>
          </p:cNvPr>
          <p:cNvSpPr txBox="1"/>
          <p:nvPr/>
        </p:nvSpPr>
        <p:spPr>
          <a:xfrm>
            <a:off x="838200" y="5190292"/>
            <a:ext cx="10795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Judul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makalahnya</a:t>
            </a:r>
            <a:r>
              <a:rPr lang="en-US" altLang="en-US" sz="2400" dirty="0"/>
              <a:t> “</a:t>
            </a:r>
            <a:r>
              <a:rPr lang="en-US" altLang="en-US" sz="2400" i="1" dirty="0"/>
              <a:t>New Directions in Cryptography</a:t>
            </a:r>
            <a:r>
              <a:rPr lang="en-US" altLang="en-US" sz="2400" dirty="0"/>
              <a:t>”. </a:t>
            </a:r>
            <a:r>
              <a:rPr lang="en-US" altLang="en-US" sz="2400" dirty="0" err="1"/>
              <a:t>Namun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didefinsikan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sesungguhnya</a:t>
            </a:r>
            <a:r>
              <a:rPr lang="en-US" alt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1763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A7C67E-83E8-406E-91D7-4D179F5FF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40" y="607714"/>
            <a:ext cx="10251440" cy="564257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7E38ED-E619-F998-B403-1CB0CA460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77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20C0E9C7-5B19-4AD8-9AFF-984232D9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1E0B4F-2774-4DA1-A7D6-AFB1852AD1F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CFDC6BF-1DDC-40A0-A9BE-FE7575E39B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522514"/>
            <a:ext cx="10414000" cy="6066972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sz="2600" dirty="0"/>
              <a:t>Di </a:t>
            </a:r>
            <a:r>
              <a:rPr lang="en-US" altLang="en-US" sz="2600" dirty="0" err="1"/>
              <a:t>dalam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sistem</a:t>
            </a:r>
            <a:r>
              <a:rPr lang="en-US" altLang="en-US" sz="2600" dirty="0"/>
              <a:t> kriptografi </a:t>
            </a:r>
            <a:r>
              <a:rPr lang="en-US" altLang="en-US" sz="2600" dirty="0" err="1"/>
              <a:t>kunci-publik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enkripsi</a:t>
            </a:r>
            <a:r>
              <a:rPr lang="en-US" altLang="en-US" sz="2600" dirty="0"/>
              <a:t> dan </a:t>
            </a:r>
            <a:r>
              <a:rPr lang="en-US" altLang="en-US" sz="2600" dirty="0" err="1"/>
              <a:t>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menggunakan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yang </a:t>
            </a:r>
            <a:r>
              <a:rPr lang="en-US" altLang="en-US" sz="2600" dirty="0" err="1"/>
              <a:t>berbeda</a:t>
            </a:r>
            <a:r>
              <a:rPr lang="en-US" altLang="en-US" sz="2600" dirty="0"/>
              <a:t>: </a:t>
            </a:r>
          </a:p>
          <a:p>
            <a:pPr>
              <a:buNone/>
            </a:pPr>
            <a:r>
              <a:rPr lang="en-US" altLang="en-US" sz="2600" dirty="0"/>
              <a:t>	1.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(K1):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endParaRPr lang="en-US" altLang="en-US" sz="2600" dirty="0"/>
          </a:p>
          <a:p>
            <a:pPr>
              <a:buNone/>
            </a:pPr>
            <a:r>
              <a:rPr lang="en-US" altLang="en-US" sz="2600" dirty="0"/>
              <a:t>	2.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(K2):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.</a:t>
            </a:r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r>
              <a:rPr lang="en-US" altLang="en-US" sz="2600" dirty="0"/>
              <a:t>  </a:t>
            </a:r>
            <a:r>
              <a:rPr lang="en-US" altLang="en-US" sz="2600" i="1" dirty="0">
                <a:cs typeface="Times New Roman" panose="02020603050405020304" pitchFamily="18" charset="0"/>
              </a:rPr>
              <a:t>E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K1</a:t>
            </a:r>
            <a:r>
              <a:rPr lang="en-US" altLang="en-US" sz="2600" dirty="0"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dirty="0">
                <a:cs typeface="Times New Roman" panose="02020603050405020304" pitchFamily="18" charset="0"/>
              </a:rPr>
              <a:t>) = </a:t>
            </a:r>
            <a:r>
              <a:rPr lang="en-US" altLang="en-US" sz="2600" i="1" dirty="0">
                <a:cs typeface="Times New Roman" panose="02020603050405020304" pitchFamily="18" charset="0"/>
              </a:rPr>
              <a:t>C</a:t>
            </a:r>
            <a:r>
              <a:rPr lang="en-US" altLang="en-US" sz="2600" dirty="0">
                <a:cs typeface="Times New Roman" panose="02020603050405020304" pitchFamily="18" charset="0"/>
              </a:rPr>
              <a:t>	dan </a:t>
            </a:r>
            <a:r>
              <a:rPr lang="en-US" altLang="en-US" sz="2600" i="1" dirty="0">
                <a:cs typeface="Times New Roman" panose="02020603050405020304" pitchFamily="18" charset="0"/>
              </a:rPr>
              <a:t>D</a:t>
            </a:r>
            <a:r>
              <a:rPr lang="en-US" altLang="en-US" sz="2600" i="1" baseline="-30000" dirty="0">
                <a:cs typeface="Times New Roman" panose="02020603050405020304" pitchFamily="18" charset="0"/>
              </a:rPr>
              <a:t>K2</a:t>
            </a:r>
            <a:r>
              <a:rPr lang="en-US" altLang="en-US" sz="2600" dirty="0"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cs typeface="Times New Roman" panose="02020603050405020304" pitchFamily="18" charset="0"/>
              </a:rPr>
              <a:t>C</a:t>
            </a:r>
            <a:r>
              <a:rPr lang="en-US" altLang="en-US" sz="2600" dirty="0">
                <a:cs typeface="Times New Roman" panose="02020603050405020304" pitchFamily="18" charset="0"/>
              </a:rPr>
              <a:t>) =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</a:p>
          <a:p>
            <a:endParaRPr lang="en-US" altLang="en-US" sz="2600" dirty="0">
              <a:cs typeface="Times New Roman" panose="02020603050405020304" pitchFamily="18" charset="0"/>
            </a:endParaRPr>
          </a:p>
          <a:p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tidak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600" dirty="0">
                <a:cs typeface="Times New Roman" panose="02020603050405020304" pitchFamily="18" charset="0"/>
              </a:rPr>
              <a:t>, </a:t>
            </a:r>
            <a:r>
              <a:rPr lang="en-US" altLang="en-US" sz="2600" dirty="0" err="1">
                <a:cs typeface="Times New Roman" panose="02020603050405020304" pitchFamily="18" charset="0"/>
              </a:rPr>
              <a:t>sedangkan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600" dirty="0">
                <a:cs typeface="Times New Roman" panose="02020603050405020304" pitchFamily="18" charset="0"/>
              </a:rPr>
              <a:t>.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tidak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perlu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ke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cs typeface="Times New Roman" panose="02020603050405020304" pitchFamily="18" charset="0"/>
              </a:rPr>
              <a:t>, </a:t>
            </a:r>
            <a:r>
              <a:rPr lang="en-US" altLang="en-US" sz="26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memiliki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privatnya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sendiri</a:t>
            </a: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sz="2600" dirty="0">
              <a:cs typeface="Times New Roman" panose="02020603050405020304" pitchFamily="18" charset="0"/>
            </a:endParaRPr>
          </a:p>
          <a:p>
            <a:r>
              <a:rPr lang="en-US" altLang="en-US" sz="2600" dirty="0">
                <a:cs typeface="Times New Roman" panose="02020603050405020304" pitchFamily="18" charset="0"/>
              </a:rPr>
              <a:t>Karena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publk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tidak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sama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maka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sistem</a:t>
            </a:r>
            <a:r>
              <a:rPr lang="en-US" altLang="en-US" sz="2600" dirty="0">
                <a:cs typeface="Times New Roman" panose="02020603050405020304" pitchFamily="18" charset="0"/>
              </a:rPr>
              <a:t> kriptografi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-public </a:t>
            </a:r>
            <a:r>
              <a:rPr lang="en-US" altLang="en-US" sz="2600" dirty="0" err="1">
                <a:cs typeface="Times New Roman" panose="02020603050405020304" pitchFamily="18" charset="0"/>
              </a:rPr>
              <a:t>dinamakan</a:t>
            </a:r>
            <a:r>
              <a:rPr lang="en-US" altLang="en-US" sz="2600" dirty="0">
                <a:cs typeface="Times New Roman" panose="02020603050405020304" pitchFamily="18" charset="0"/>
              </a:rPr>
              <a:t> juga kriptografi </a:t>
            </a:r>
            <a:r>
              <a:rPr lang="en-US" altLang="en-US" sz="2600" dirty="0" err="1">
                <a:cs typeface="Times New Roman" panose="02020603050405020304" pitchFamily="18" charset="0"/>
              </a:rPr>
              <a:t>nir-simetri</a:t>
            </a:r>
            <a:r>
              <a:rPr lang="en-US" altLang="en-US" sz="2600" dirty="0">
                <a:cs typeface="Times New Roman" panose="02020603050405020304" pitchFamily="18" charset="0"/>
              </a:rPr>
              <a:t> (</a:t>
            </a:r>
            <a:r>
              <a:rPr lang="en-US" altLang="en-US" sz="2600" i="1" dirty="0">
                <a:cs typeface="Times New Roman" panose="02020603050405020304" pitchFamily="18" charset="0"/>
              </a:rPr>
              <a:t>asymmetric-key </a:t>
            </a:r>
            <a:r>
              <a:rPr lang="en-US" altLang="en-US" sz="2600" i="1" dirty="0" err="1">
                <a:cs typeface="Times New Roman" panose="02020603050405020304" pitchFamily="18" charset="0"/>
              </a:rPr>
              <a:t>cryprography</a:t>
            </a:r>
            <a:r>
              <a:rPr lang="en-US" altLang="en-US" sz="2600" dirty="0">
                <a:cs typeface="Times New Roman" panose="02020603050405020304" pitchFamily="18" charset="0"/>
              </a:rPr>
              <a:t>).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en-US" sz="2600" dirty="0"/>
          </a:p>
          <a:p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C84AC48-D0D9-45FC-ADBF-D769616F1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915149"/>
              </p:ext>
            </p:extLst>
          </p:nvPr>
        </p:nvGraphicFramePr>
        <p:xfrm>
          <a:off x="2029053" y="2057968"/>
          <a:ext cx="7085919" cy="1801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614618" imgH="1412652" progId="Visio.Drawing.6">
                  <p:embed/>
                </p:oleObj>
              </mc:Choice>
              <mc:Fallback>
                <p:oleObj r:id="rId2" imgW="5614618" imgH="1412652" progId="Visio.Drawing.6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C65964C-4A7A-42C0-AE88-9E045449FA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053" y="2057968"/>
                        <a:ext cx="7085919" cy="18017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B38E9C-4D20-682E-7E50-A7E51CD63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B9F5-0D30-470F-9EF7-AF0567F51E7B}" type="slidenum">
              <a:rPr lang="en-US" smtClean="0"/>
              <a:t>7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5B4915-C3A7-BD56-DCFC-BCFAC254B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1210" y="1149350"/>
            <a:ext cx="1344612" cy="132715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“The quick brown fox jumps over the lazy dog”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2FD59BD-4E46-AEDA-2234-E1280825C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535" y="1393825"/>
            <a:ext cx="2259012" cy="10826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“Py75c%bn&amp;*)9|fDe^bDFaq#xzjFr@g5=&amp;nmdFg$5knvMd’rkvegMs”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8B7276F-C070-3DB6-D1C9-A07ACD04D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1672" y="1149350"/>
            <a:ext cx="1344613" cy="132715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“The quick brown fox jumps over the lazy dog”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A06DD9E-5F23-DC17-A6CA-653F1C5B9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572" y="762000"/>
            <a:ext cx="2136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Plaintext input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A9ADFFD-A309-679C-5791-DB04AB5D5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4172" y="762000"/>
            <a:ext cx="2298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Plaintext output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FAB5591D-957B-C342-8B60-28CD8F91F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0972" y="990600"/>
            <a:ext cx="1543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Ciphertext</a:t>
            </a:r>
          </a:p>
        </p:txBody>
      </p:sp>
      <p:sp>
        <p:nvSpPr>
          <p:cNvPr id="9" name="AutoShape 11">
            <a:extLst>
              <a:ext uri="{FF2B5EF4-FFF2-40B4-BE49-F238E27FC236}">
                <a16:creationId xmlns:a16="http://schemas.microsoft.com/office/drawing/2014/main" id="{41781B6F-3C08-FC3C-ADF1-A5149E1B8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0972" y="3286125"/>
            <a:ext cx="484188" cy="811213"/>
          </a:xfrm>
          <a:prstGeom prst="upArrow">
            <a:avLst>
              <a:gd name="adj1" fmla="val 50000"/>
              <a:gd name="adj2" fmla="val 8370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CA" altLang="en-US"/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id="{EFE80663-7E15-6FA1-676D-9609C0746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7310" y="3286125"/>
            <a:ext cx="484187" cy="811213"/>
          </a:xfrm>
          <a:prstGeom prst="upArrow">
            <a:avLst>
              <a:gd name="adj1" fmla="val 50000"/>
              <a:gd name="adj2" fmla="val 8370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CA" altLang="en-US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87652D14-EB91-2DB1-23B2-422BDFE2E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5985" y="4271963"/>
            <a:ext cx="2603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Different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keys</a:t>
            </a:r>
          </a:p>
        </p:txBody>
      </p:sp>
      <p:sp>
        <p:nvSpPr>
          <p:cNvPr id="12" name="Line 14">
            <a:extLst>
              <a:ext uri="{FF2B5EF4-FFF2-40B4-BE49-F238E27FC236}">
                <a16:creationId xmlns:a16="http://schemas.microsoft.com/office/drawing/2014/main" id="{8EB50AD5-8601-BA79-423A-85E10AFB91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14360" y="4730750"/>
            <a:ext cx="708025" cy="4048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">
            <a:extLst>
              <a:ext uri="{FF2B5EF4-FFF2-40B4-BE49-F238E27FC236}">
                <a16:creationId xmlns:a16="http://schemas.microsoft.com/office/drawing/2014/main" id="{21A26BD2-68B6-72B8-717B-23A3A0EB9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9122" y="4730750"/>
            <a:ext cx="708025" cy="4048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134DF8E8-B619-7E31-F58A-D1CB00D59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235" y="4699000"/>
            <a:ext cx="2187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Public key</a:t>
            </a:r>
          </a:p>
        </p:txBody>
      </p:sp>
      <p:sp>
        <p:nvSpPr>
          <p:cNvPr id="15" name="Rectangle 17">
            <a:extLst>
              <a:ext uri="{FF2B5EF4-FFF2-40B4-BE49-F238E27FC236}">
                <a16:creationId xmlns:a16="http://schemas.microsoft.com/office/drawing/2014/main" id="{F0DDA20B-2AA3-6E67-6F54-3FBFCBAF2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6910" y="4699000"/>
            <a:ext cx="2162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Private key</a:t>
            </a:r>
          </a:p>
        </p:txBody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id="{9125A7F9-955D-E1F2-9CC0-3E7CDD71709A}"/>
              </a:ext>
            </a:extLst>
          </p:cNvPr>
          <p:cNvGrpSpPr>
            <a:grpSpLocks/>
          </p:cNvGrpSpPr>
          <p:nvPr/>
        </p:nvGrpSpPr>
        <p:grpSpPr bwMode="auto">
          <a:xfrm>
            <a:off x="7294110" y="4144963"/>
            <a:ext cx="890587" cy="1709737"/>
            <a:chOff x="3813" y="2947"/>
            <a:chExt cx="561" cy="1077"/>
          </a:xfrm>
        </p:grpSpPr>
        <p:grpSp>
          <p:nvGrpSpPr>
            <p:cNvPr id="17" name="Group 19">
              <a:extLst>
                <a:ext uri="{FF2B5EF4-FFF2-40B4-BE49-F238E27FC236}">
                  <a16:creationId xmlns:a16="http://schemas.microsoft.com/office/drawing/2014/main" id="{3339B096-FB19-82F1-CAA7-86CC531AEF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13" y="2947"/>
              <a:ext cx="561" cy="1077"/>
              <a:chOff x="3813" y="2947"/>
              <a:chExt cx="561" cy="1077"/>
            </a:xfrm>
          </p:grpSpPr>
          <p:sp>
            <p:nvSpPr>
              <p:cNvPr id="19" name="Freeform 20">
                <a:extLst>
                  <a:ext uri="{FF2B5EF4-FFF2-40B4-BE49-F238E27FC236}">
                    <a16:creationId xmlns:a16="http://schemas.microsoft.com/office/drawing/2014/main" id="{6967974E-1CEF-24CD-00BE-6BD3B70AC1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7" y="2947"/>
                <a:ext cx="547" cy="1071"/>
              </a:xfrm>
              <a:custGeom>
                <a:avLst/>
                <a:gdLst>
                  <a:gd name="T0" fmla="*/ 349 w 547"/>
                  <a:gd name="T1" fmla="*/ 0 h 1071"/>
                  <a:gd name="T2" fmla="*/ 185 w 547"/>
                  <a:gd name="T3" fmla="*/ 0 h 1071"/>
                  <a:gd name="T4" fmla="*/ 215 w 547"/>
                  <a:gd name="T5" fmla="*/ 41 h 1071"/>
                  <a:gd name="T6" fmla="*/ 312 w 547"/>
                  <a:gd name="T7" fmla="*/ 41 h 1071"/>
                  <a:gd name="T8" fmla="*/ 348 w 547"/>
                  <a:gd name="T9" fmla="*/ 106 h 1071"/>
                  <a:gd name="T10" fmla="*/ 182 w 547"/>
                  <a:gd name="T11" fmla="*/ 106 h 1071"/>
                  <a:gd name="T12" fmla="*/ 216 w 547"/>
                  <a:gd name="T13" fmla="*/ 42 h 1071"/>
                  <a:gd name="T14" fmla="*/ 185 w 547"/>
                  <a:gd name="T15" fmla="*/ 1 h 1071"/>
                  <a:gd name="T16" fmla="*/ 127 w 547"/>
                  <a:gd name="T17" fmla="*/ 102 h 1071"/>
                  <a:gd name="T18" fmla="*/ 95 w 547"/>
                  <a:gd name="T19" fmla="*/ 103 h 1071"/>
                  <a:gd name="T20" fmla="*/ 84 w 547"/>
                  <a:gd name="T21" fmla="*/ 137 h 1071"/>
                  <a:gd name="T22" fmla="*/ 35 w 547"/>
                  <a:gd name="T23" fmla="*/ 137 h 1071"/>
                  <a:gd name="T24" fmla="*/ 35 w 547"/>
                  <a:gd name="T25" fmla="*/ 162 h 1071"/>
                  <a:gd name="T26" fmla="*/ 16 w 547"/>
                  <a:gd name="T27" fmla="*/ 163 h 1071"/>
                  <a:gd name="T28" fmla="*/ 0 w 547"/>
                  <a:gd name="T29" fmla="*/ 163 h 1071"/>
                  <a:gd name="T30" fmla="*/ 0 w 547"/>
                  <a:gd name="T31" fmla="*/ 312 h 1071"/>
                  <a:gd name="T32" fmla="*/ 35 w 547"/>
                  <a:gd name="T33" fmla="*/ 313 h 1071"/>
                  <a:gd name="T34" fmla="*/ 36 w 547"/>
                  <a:gd name="T35" fmla="*/ 344 h 1071"/>
                  <a:gd name="T36" fmla="*/ 82 w 547"/>
                  <a:gd name="T37" fmla="*/ 344 h 1071"/>
                  <a:gd name="T38" fmla="*/ 96 w 547"/>
                  <a:gd name="T39" fmla="*/ 381 h 1071"/>
                  <a:gd name="T40" fmla="*/ 121 w 547"/>
                  <a:gd name="T41" fmla="*/ 382 h 1071"/>
                  <a:gd name="T42" fmla="*/ 123 w 547"/>
                  <a:gd name="T43" fmla="*/ 458 h 1071"/>
                  <a:gd name="T44" fmla="*/ 141 w 547"/>
                  <a:gd name="T45" fmla="*/ 458 h 1071"/>
                  <a:gd name="T46" fmla="*/ 146 w 547"/>
                  <a:gd name="T47" fmla="*/ 469 h 1071"/>
                  <a:gd name="T48" fmla="*/ 146 w 547"/>
                  <a:gd name="T49" fmla="*/ 545 h 1071"/>
                  <a:gd name="T50" fmla="*/ 177 w 547"/>
                  <a:gd name="T51" fmla="*/ 546 h 1071"/>
                  <a:gd name="T52" fmla="*/ 175 w 547"/>
                  <a:gd name="T53" fmla="*/ 1002 h 1071"/>
                  <a:gd name="T54" fmla="*/ 248 w 547"/>
                  <a:gd name="T55" fmla="*/ 1070 h 1071"/>
                  <a:gd name="T56" fmla="*/ 341 w 547"/>
                  <a:gd name="T57" fmla="*/ 991 h 1071"/>
                  <a:gd name="T58" fmla="*/ 307 w 547"/>
                  <a:gd name="T59" fmla="*/ 969 h 1071"/>
                  <a:gd name="T60" fmla="*/ 307 w 547"/>
                  <a:gd name="T61" fmla="*/ 942 h 1071"/>
                  <a:gd name="T62" fmla="*/ 341 w 547"/>
                  <a:gd name="T63" fmla="*/ 918 h 1071"/>
                  <a:gd name="T64" fmla="*/ 307 w 547"/>
                  <a:gd name="T65" fmla="*/ 898 h 1071"/>
                  <a:gd name="T66" fmla="*/ 312 w 547"/>
                  <a:gd name="T67" fmla="*/ 889 h 1071"/>
                  <a:gd name="T68" fmla="*/ 342 w 547"/>
                  <a:gd name="T69" fmla="*/ 870 h 1071"/>
                  <a:gd name="T70" fmla="*/ 346 w 547"/>
                  <a:gd name="T71" fmla="*/ 812 h 1071"/>
                  <a:gd name="T72" fmla="*/ 351 w 547"/>
                  <a:gd name="T73" fmla="*/ 806 h 1071"/>
                  <a:gd name="T74" fmla="*/ 307 w 547"/>
                  <a:gd name="T75" fmla="*/ 772 h 1071"/>
                  <a:gd name="T76" fmla="*/ 307 w 547"/>
                  <a:gd name="T77" fmla="*/ 742 h 1071"/>
                  <a:gd name="T78" fmla="*/ 342 w 547"/>
                  <a:gd name="T79" fmla="*/ 708 h 1071"/>
                  <a:gd name="T80" fmla="*/ 307 w 547"/>
                  <a:gd name="T81" fmla="*/ 677 h 1071"/>
                  <a:gd name="T82" fmla="*/ 307 w 547"/>
                  <a:gd name="T83" fmla="*/ 646 h 1071"/>
                  <a:gd name="T84" fmla="*/ 341 w 547"/>
                  <a:gd name="T85" fmla="*/ 606 h 1071"/>
                  <a:gd name="T86" fmla="*/ 346 w 547"/>
                  <a:gd name="T87" fmla="*/ 542 h 1071"/>
                  <a:gd name="T88" fmla="*/ 387 w 547"/>
                  <a:gd name="T89" fmla="*/ 542 h 1071"/>
                  <a:gd name="T90" fmla="*/ 387 w 547"/>
                  <a:gd name="T91" fmla="*/ 455 h 1071"/>
                  <a:gd name="T92" fmla="*/ 412 w 547"/>
                  <a:gd name="T93" fmla="*/ 455 h 1071"/>
                  <a:gd name="T94" fmla="*/ 412 w 547"/>
                  <a:gd name="T95" fmla="*/ 378 h 1071"/>
                  <a:gd name="T96" fmla="*/ 438 w 547"/>
                  <a:gd name="T97" fmla="*/ 378 h 1071"/>
                  <a:gd name="T98" fmla="*/ 450 w 547"/>
                  <a:gd name="T99" fmla="*/ 341 h 1071"/>
                  <a:gd name="T100" fmla="*/ 505 w 547"/>
                  <a:gd name="T101" fmla="*/ 341 h 1071"/>
                  <a:gd name="T102" fmla="*/ 505 w 547"/>
                  <a:gd name="T103" fmla="*/ 310 h 1071"/>
                  <a:gd name="T104" fmla="*/ 546 w 547"/>
                  <a:gd name="T105" fmla="*/ 310 h 1071"/>
                  <a:gd name="T106" fmla="*/ 546 w 547"/>
                  <a:gd name="T107" fmla="*/ 159 h 1071"/>
                  <a:gd name="T108" fmla="*/ 505 w 547"/>
                  <a:gd name="T109" fmla="*/ 159 h 1071"/>
                  <a:gd name="T110" fmla="*/ 505 w 547"/>
                  <a:gd name="T111" fmla="*/ 137 h 1071"/>
                  <a:gd name="T112" fmla="*/ 459 w 547"/>
                  <a:gd name="T113" fmla="*/ 137 h 1071"/>
                  <a:gd name="T114" fmla="*/ 448 w 547"/>
                  <a:gd name="T115" fmla="*/ 127 h 1071"/>
                  <a:gd name="T116" fmla="*/ 437 w 547"/>
                  <a:gd name="T117" fmla="*/ 103 h 1071"/>
                  <a:gd name="T118" fmla="*/ 412 w 547"/>
                  <a:gd name="T119" fmla="*/ 103 h 1071"/>
                  <a:gd name="T120" fmla="*/ 349 w 547"/>
                  <a:gd name="T121" fmla="*/ 0 h 107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47"/>
                  <a:gd name="T184" fmla="*/ 0 h 1071"/>
                  <a:gd name="T185" fmla="*/ 547 w 547"/>
                  <a:gd name="T186" fmla="*/ 1071 h 107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47" h="1071">
                    <a:moveTo>
                      <a:pt x="349" y="0"/>
                    </a:moveTo>
                    <a:lnTo>
                      <a:pt x="185" y="0"/>
                    </a:lnTo>
                    <a:lnTo>
                      <a:pt x="215" y="41"/>
                    </a:lnTo>
                    <a:lnTo>
                      <a:pt x="312" y="41"/>
                    </a:lnTo>
                    <a:lnTo>
                      <a:pt x="348" y="106"/>
                    </a:lnTo>
                    <a:lnTo>
                      <a:pt x="182" y="106"/>
                    </a:lnTo>
                    <a:lnTo>
                      <a:pt x="216" y="42"/>
                    </a:lnTo>
                    <a:lnTo>
                      <a:pt x="185" y="1"/>
                    </a:lnTo>
                    <a:lnTo>
                      <a:pt x="127" y="102"/>
                    </a:lnTo>
                    <a:lnTo>
                      <a:pt x="95" y="103"/>
                    </a:lnTo>
                    <a:lnTo>
                      <a:pt x="84" y="137"/>
                    </a:lnTo>
                    <a:lnTo>
                      <a:pt x="35" y="137"/>
                    </a:lnTo>
                    <a:lnTo>
                      <a:pt x="35" y="162"/>
                    </a:lnTo>
                    <a:lnTo>
                      <a:pt x="16" y="163"/>
                    </a:lnTo>
                    <a:lnTo>
                      <a:pt x="0" y="163"/>
                    </a:lnTo>
                    <a:lnTo>
                      <a:pt x="0" y="312"/>
                    </a:lnTo>
                    <a:lnTo>
                      <a:pt x="35" y="313"/>
                    </a:lnTo>
                    <a:lnTo>
                      <a:pt x="36" y="344"/>
                    </a:lnTo>
                    <a:lnTo>
                      <a:pt x="82" y="344"/>
                    </a:lnTo>
                    <a:lnTo>
                      <a:pt x="96" y="381"/>
                    </a:lnTo>
                    <a:lnTo>
                      <a:pt x="121" y="382"/>
                    </a:lnTo>
                    <a:lnTo>
                      <a:pt x="123" y="458"/>
                    </a:lnTo>
                    <a:lnTo>
                      <a:pt x="141" y="458"/>
                    </a:lnTo>
                    <a:lnTo>
                      <a:pt x="146" y="469"/>
                    </a:lnTo>
                    <a:lnTo>
                      <a:pt x="146" y="545"/>
                    </a:lnTo>
                    <a:lnTo>
                      <a:pt x="177" y="546"/>
                    </a:lnTo>
                    <a:lnTo>
                      <a:pt x="175" y="1002"/>
                    </a:lnTo>
                    <a:lnTo>
                      <a:pt x="248" y="1070"/>
                    </a:lnTo>
                    <a:lnTo>
                      <a:pt x="341" y="991"/>
                    </a:lnTo>
                    <a:lnTo>
                      <a:pt x="307" y="969"/>
                    </a:lnTo>
                    <a:lnTo>
                      <a:pt x="307" y="942"/>
                    </a:lnTo>
                    <a:lnTo>
                      <a:pt x="341" y="918"/>
                    </a:lnTo>
                    <a:lnTo>
                      <a:pt x="307" y="898"/>
                    </a:lnTo>
                    <a:lnTo>
                      <a:pt x="312" y="889"/>
                    </a:lnTo>
                    <a:lnTo>
                      <a:pt x="342" y="870"/>
                    </a:lnTo>
                    <a:lnTo>
                      <a:pt x="346" y="812"/>
                    </a:lnTo>
                    <a:lnTo>
                      <a:pt x="351" y="806"/>
                    </a:lnTo>
                    <a:lnTo>
                      <a:pt x="307" y="772"/>
                    </a:lnTo>
                    <a:lnTo>
                      <a:pt x="307" y="742"/>
                    </a:lnTo>
                    <a:lnTo>
                      <a:pt x="342" y="708"/>
                    </a:lnTo>
                    <a:lnTo>
                      <a:pt x="307" y="677"/>
                    </a:lnTo>
                    <a:lnTo>
                      <a:pt x="307" y="646"/>
                    </a:lnTo>
                    <a:lnTo>
                      <a:pt x="341" y="606"/>
                    </a:lnTo>
                    <a:lnTo>
                      <a:pt x="346" y="542"/>
                    </a:lnTo>
                    <a:lnTo>
                      <a:pt x="387" y="542"/>
                    </a:lnTo>
                    <a:lnTo>
                      <a:pt x="387" y="455"/>
                    </a:lnTo>
                    <a:lnTo>
                      <a:pt x="412" y="455"/>
                    </a:lnTo>
                    <a:lnTo>
                      <a:pt x="412" y="378"/>
                    </a:lnTo>
                    <a:lnTo>
                      <a:pt x="438" y="378"/>
                    </a:lnTo>
                    <a:lnTo>
                      <a:pt x="450" y="341"/>
                    </a:lnTo>
                    <a:lnTo>
                      <a:pt x="505" y="341"/>
                    </a:lnTo>
                    <a:lnTo>
                      <a:pt x="505" y="310"/>
                    </a:lnTo>
                    <a:lnTo>
                      <a:pt x="546" y="310"/>
                    </a:lnTo>
                    <a:lnTo>
                      <a:pt x="546" y="159"/>
                    </a:lnTo>
                    <a:lnTo>
                      <a:pt x="505" y="159"/>
                    </a:lnTo>
                    <a:lnTo>
                      <a:pt x="505" y="137"/>
                    </a:lnTo>
                    <a:lnTo>
                      <a:pt x="459" y="137"/>
                    </a:lnTo>
                    <a:lnTo>
                      <a:pt x="448" y="127"/>
                    </a:lnTo>
                    <a:lnTo>
                      <a:pt x="437" y="103"/>
                    </a:lnTo>
                    <a:lnTo>
                      <a:pt x="412" y="103"/>
                    </a:lnTo>
                    <a:lnTo>
                      <a:pt x="349" y="0"/>
                    </a:lnTo>
                  </a:path>
                </a:pathLst>
              </a:custGeom>
              <a:solidFill>
                <a:srgbClr val="00A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21">
                <a:extLst>
                  <a:ext uri="{FF2B5EF4-FFF2-40B4-BE49-F238E27FC236}">
                    <a16:creationId xmlns:a16="http://schemas.microsoft.com/office/drawing/2014/main" id="{95F72642-3CC0-2852-DED8-8586D9B392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3" y="2953"/>
                <a:ext cx="547" cy="1071"/>
              </a:xfrm>
              <a:custGeom>
                <a:avLst/>
                <a:gdLst>
                  <a:gd name="T0" fmla="*/ 350 w 547"/>
                  <a:gd name="T1" fmla="*/ 0 h 1071"/>
                  <a:gd name="T2" fmla="*/ 186 w 547"/>
                  <a:gd name="T3" fmla="*/ 0 h 1071"/>
                  <a:gd name="T4" fmla="*/ 217 w 547"/>
                  <a:gd name="T5" fmla="*/ 41 h 1071"/>
                  <a:gd name="T6" fmla="*/ 312 w 547"/>
                  <a:gd name="T7" fmla="*/ 41 h 1071"/>
                  <a:gd name="T8" fmla="*/ 348 w 547"/>
                  <a:gd name="T9" fmla="*/ 106 h 1071"/>
                  <a:gd name="T10" fmla="*/ 183 w 547"/>
                  <a:gd name="T11" fmla="*/ 106 h 1071"/>
                  <a:gd name="T12" fmla="*/ 217 w 547"/>
                  <a:gd name="T13" fmla="*/ 42 h 1071"/>
                  <a:gd name="T14" fmla="*/ 186 w 547"/>
                  <a:gd name="T15" fmla="*/ 1 h 1071"/>
                  <a:gd name="T16" fmla="*/ 128 w 547"/>
                  <a:gd name="T17" fmla="*/ 102 h 1071"/>
                  <a:gd name="T18" fmla="*/ 97 w 547"/>
                  <a:gd name="T19" fmla="*/ 102 h 1071"/>
                  <a:gd name="T20" fmla="*/ 86 w 547"/>
                  <a:gd name="T21" fmla="*/ 137 h 1071"/>
                  <a:gd name="T22" fmla="*/ 37 w 547"/>
                  <a:gd name="T23" fmla="*/ 137 h 1071"/>
                  <a:gd name="T24" fmla="*/ 36 w 547"/>
                  <a:gd name="T25" fmla="*/ 162 h 1071"/>
                  <a:gd name="T26" fmla="*/ 17 w 547"/>
                  <a:gd name="T27" fmla="*/ 162 h 1071"/>
                  <a:gd name="T28" fmla="*/ 0 w 547"/>
                  <a:gd name="T29" fmla="*/ 162 h 1071"/>
                  <a:gd name="T30" fmla="*/ 0 w 547"/>
                  <a:gd name="T31" fmla="*/ 312 h 1071"/>
                  <a:gd name="T32" fmla="*/ 37 w 547"/>
                  <a:gd name="T33" fmla="*/ 313 h 1071"/>
                  <a:gd name="T34" fmla="*/ 37 w 547"/>
                  <a:gd name="T35" fmla="*/ 343 h 1071"/>
                  <a:gd name="T36" fmla="*/ 84 w 547"/>
                  <a:gd name="T37" fmla="*/ 343 h 1071"/>
                  <a:gd name="T38" fmla="*/ 97 w 547"/>
                  <a:gd name="T39" fmla="*/ 381 h 1071"/>
                  <a:gd name="T40" fmla="*/ 122 w 547"/>
                  <a:gd name="T41" fmla="*/ 382 h 1071"/>
                  <a:gd name="T42" fmla="*/ 125 w 547"/>
                  <a:gd name="T43" fmla="*/ 458 h 1071"/>
                  <a:gd name="T44" fmla="*/ 141 w 547"/>
                  <a:gd name="T45" fmla="*/ 458 h 1071"/>
                  <a:gd name="T46" fmla="*/ 146 w 547"/>
                  <a:gd name="T47" fmla="*/ 464 h 1071"/>
                  <a:gd name="T48" fmla="*/ 146 w 547"/>
                  <a:gd name="T49" fmla="*/ 545 h 1071"/>
                  <a:gd name="T50" fmla="*/ 178 w 547"/>
                  <a:gd name="T51" fmla="*/ 545 h 1071"/>
                  <a:gd name="T52" fmla="*/ 176 w 547"/>
                  <a:gd name="T53" fmla="*/ 1002 h 1071"/>
                  <a:gd name="T54" fmla="*/ 248 w 547"/>
                  <a:gd name="T55" fmla="*/ 1070 h 1071"/>
                  <a:gd name="T56" fmla="*/ 341 w 547"/>
                  <a:gd name="T57" fmla="*/ 991 h 1071"/>
                  <a:gd name="T58" fmla="*/ 308 w 547"/>
                  <a:gd name="T59" fmla="*/ 969 h 1071"/>
                  <a:gd name="T60" fmla="*/ 308 w 547"/>
                  <a:gd name="T61" fmla="*/ 942 h 1071"/>
                  <a:gd name="T62" fmla="*/ 341 w 547"/>
                  <a:gd name="T63" fmla="*/ 918 h 1071"/>
                  <a:gd name="T64" fmla="*/ 308 w 547"/>
                  <a:gd name="T65" fmla="*/ 897 h 1071"/>
                  <a:gd name="T66" fmla="*/ 313 w 547"/>
                  <a:gd name="T67" fmla="*/ 889 h 1071"/>
                  <a:gd name="T68" fmla="*/ 342 w 547"/>
                  <a:gd name="T69" fmla="*/ 870 h 1071"/>
                  <a:gd name="T70" fmla="*/ 347 w 547"/>
                  <a:gd name="T71" fmla="*/ 812 h 1071"/>
                  <a:gd name="T72" fmla="*/ 351 w 547"/>
                  <a:gd name="T73" fmla="*/ 807 h 1071"/>
                  <a:gd name="T74" fmla="*/ 307 w 547"/>
                  <a:gd name="T75" fmla="*/ 772 h 1071"/>
                  <a:gd name="T76" fmla="*/ 307 w 547"/>
                  <a:gd name="T77" fmla="*/ 742 h 1071"/>
                  <a:gd name="T78" fmla="*/ 342 w 547"/>
                  <a:gd name="T79" fmla="*/ 708 h 1071"/>
                  <a:gd name="T80" fmla="*/ 308 w 547"/>
                  <a:gd name="T81" fmla="*/ 677 h 1071"/>
                  <a:gd name="T82" fmla="*/ 308 w 547"/>
                  <a:gd name="T83" fmla="*/ 646 h 1071"/>
                  <a:gd name="T84" fmla="*/ 341 w 547"/>
                  <a:gd name="T85" fmla="*/ 606 h 1071"/>
                  <a:gd name="T86" fmla="*/ 347 w 547"/>
                  <a:gd name="T87" fmla="*/ 542 h 1071"/>
                  <a:gd name="T88" fmla="*/ 387 w 547"/>
                  <a:gd name="T89" fmla="*/ 542 h 1071"/>
                  <a:gd name="T90" fmla="*/ 387 w 547"/>
                  <a:gd name="T91" fmla="*/ 455 h 1071"/>
                  <a:gd name="T92" fmla="*/ 411 w 547"/>
                  <a:gd name="T93" fmla="*/ 455 h 1071"/>
                  <a:gd name="T94" fmla="*/ 411 w 547"/>
                  <a:gd name="T95" fmla="*/ 378 h 1071"/>
                  <a:gd name="T96" fmla="*/ 438 w 547"/>
                  <a:gd name="T97" fmla="*/ 378 h 1071"/>
                  <a:gd name="T98" fmla="*/ 450 w 547"/>
                  <a:gd name="T99" fmla="*/ 341 h 1071"/>
                  <a:gd name="T100" fmla="*/ 505 w 547"/>
                  <a:gd name="T101" fmla="*/ 341 h 1071"/>
                  <a:gd name="T102" fmla="*/ 505 w 547"/>
                  <a:gd name="T103" fmla="*/ 310 h 1071"/>
                  <a:gd name="T104" fmla="*/ 546 w 547"/>
                  <a:gd name="T105" fmla="*/ 310 h 1071"/>
                  <a:gd name="T106" fmla="*/ 546 w 547"/>
                  <a:gd name="T107" fmla="*/ 159 h 1071"/>
                  <a:gd name="T108" fmla="*/ 506 w 547"/>
                  <a:gd name="T109" fmla="*/ 159 h 1071"/>
                  <a:gd name="T110" fmla="*/ 506 w 547"/>
                  <a:gd name="T111" fmla="*/ 137 h 1071"/>
                  <a:gd name="T112" fmla="*/ 459 w 547"/>
                  <a:gd name="T113" fmla="*/ 137 h 1071"/>
                  <a:gd name="T114" fmla="*/ 449 w 547"/>
                  <a:gd name="T115" fmla="*/ 127 h 1071"/>
                  <a:gd name="T116" fmla="*/ 438 w 547"/>
                  <a:gd name="T117" fmla="*/ 102 h 1071"/>
                  <a:gd name="T118" fmla="*/ 411 w 547"/>
                  <a:gd name="T119" fmla="*/ 102 h 1071"/>
                  <a:gd name="T120" fmla="*/ 350 w 547"/>
                  <a:gd name="T121" fmla="*/ 0 h 107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47"/>
                  <a:gd name="T184" fmla="*/ 0 h 1071"/>
                  <a:gd name="T185" fmla="*/ 547 w 547"/>
                  <a:gd name="T186" fmla="*/ 1071 h 107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47" h="1071">
                    <a:moveTo>
                      <a:pt x="350" y="0"/>
                    </a:moveTo>
                    <a:lnTo>
                      <a:pt x="186" y="0"/>
                    </a:lnTo>
                    <a:lnTo>
                      <a:pt x="217" y="41"/>
                    </a:lnTo>
                    <a:lnTo>
                      <a:pt x="312" y="41"/>
                    </a:lnTo>
                    <a:lnTo>
                      <a:pt x="348" y="106"/>
                    </a:lnTo>
                    <a:lnTo>
                      <a:pt x="183" y="106"/>
                    </a:lnTo>
                    <a:lnTo>
                      <a:pt x="217" y="42"/>
                    </a:lnTo>
                    <a:lnTo>
                      <a:pt x="186" y="1"/>
                    </a:lnTo>
                    <a:lnTo>
                      <a:pt x="128" y="102"/>
                    </a:lnTo>
                    <a:lnTo>
                      <a:pt x="97" y="102"/>
                    </a:lnTo>
                    <a:lnTo>
                      <a:pt x="86" y="137"/>
                    </a:lnTo>
                    <a:lnTo>
                      <a:pt x="37" y="137"/>
                    </a:lnTo>
                    <a:lnTo>
                      <a:pt x="36" y="162"/>
                    </a:lnTo>
                    <a:lnTo>
                      <a:pt x="17" y="162"/>
                    </a:lnTo>
                    <a:lnTo>
                      <a:pt x="0" y="162"/>
                    </a:lnTo>
                    <a:lnTo>
                      <a:pt x="0" y="312"/>
                    </a:lnTo>
                    <a:lnTo>
                      <a:pt x="37" y="313"/>
                    </a:lnTo>
                    <a:lnTo>
                      <a:pt x="37" y="343"/>
                    </a:lnTo>
                    <a:lnTo>
                      <a:pt x="84" y="343"/>
                    </a:lnTo>
                    <a:lnTo>
                      <a:pt x="97" y="381"/>
                    </a:lnTo>
                    <a:lnTo>
                      <a:pt x="122" y="382"/>
                    </a:lnTo>
                    <a:lnTo>
                      <a:pt x="125" y="458"/>
                    </a:lnTo>
                    <a:lnTo>
                      <a:pt x="141" y="458"/>
                    </a:lnTo>
                    <a:lnTo>
                      <a:pt x="146" y="464"/>
                    </a:lnTo>
                    <a:lnTo>
                      <a:pt x="146" y="545"/>
                    </a:lnTo>
                    <a:lnTo>
                      <a:pt x="178" y="545"/>
                    </a:lnTo>
                    <a:lnTo>
                      <a:pt x="176" y="1002"/>
                    </a:lnTo>
                    <a:lnTo>
                      <a:pt x="248" y="1070"/>
                    </a:lnTo>
                    <a:lnTo>
                      <a:pt x="341" y="991"/>
                    </a:lnTo>
                    <a:lnTo>
                      <a:pt x="308" y="969"/>
                    </a:lnTo>
                    <a:lnTo>
                      <a:pt x="308" y="942"/>
                    </a:lnTo>
                    <a:lnTo>
                      <a:pt x="341" y="918"/>
                    </a:lnTo>
                    <a:lnTo>
                      <a:pt x="308" y="897"/>
                    </a:lnTo>
                    <a:lnTo>
                      <a:pt x="313" y="889"/>
                    </a:lnTo>
                    <a:lnTo>
                      <a:pt x="342" y="870"/>
                    </a:lnTo>
                    <a:lnTo>
                      <a:pt x="347" y="812"/>
                    </a:lnTo>
                    <a:lnTo>
                      <a:pt x="351" y="807"/>
                    </a:lnTo>
                    <a:lnTo>
                      <a:pt x="307" y="772"/>
                    </a:lnTo>
                    <a:lnTo>
                      <a:pt x="307" y="742"/>
                    </a:lnTo>
                    <a:lnTo>
                      <a:pt x="342" y="708"/>
                    </a:lnTo>
                    <a:lnTo>
                      <a:pt x="308" y="677"/>
                    </a:lnTo>
                    <a:lnTo>
                      <a:pt x="308" y="646"/>
                    </a:lnTo>
                    <a:lnTo>
                      <a:pt x="341" y="606"/>
                    </a:lnTo>
                    <a:lnTo>
                      <a:pt x="347" y="542"/>
                    </a:lnTo>
                    <a:lnTo>
                      <a:pt x="387" y="542"/>
                    </a:lnTo>
                    <a:lnTo>
                      <a:pt x="387" y="455"/>
                    </a:lnTo>
                    <a:lnTo>
                      <a:pt x="411" y="455"/>
                    </a:lnTo>
                    <a:lnTo>
                      <a:pt x="411" y="378"/>
                    </a:lnTo>
                    <a:lnTo>
                      <a:pt x="438" y="378"/>
                    </a:lnTo>
                    <a:lnTo>
                      <a:pt x="450" y="341"/>
                    </a:lnTo>
                    <a:lnTo>
                      <a:pt x="505" y="341"/>
                    </a:lnTo>
                    <a:lnTo>
                      <a:pt x="505" y="310"/>
                    </a:lnTo>
                    <a:lnTo>
                      <a:pt x="546" y="310"/>
                    </a:lnTo>
                    <a:lnTo>
                      <a:pt x="546" y="159"/>
                    </a:lnTo>
                    <a:lnTo>
                      <a:pt x="506" y="159"/>
                    </a:lnTo>
                    <a:lnTo>
                      <a:pt x="506" y="137"/>
                    </a:lnTo>
                    <a:lnTo>
                      <a:pt x="459" y="137"/>
                    </a:lnTo>
                    <a:lnTo>
                      <a:pt x="449" y="127"/>
                    </a:lnTo>
                    <a:lnTo>
                      <a:pt x="438" y="102"/>
                    </a:lnTo>
                    <a:lnTo>
                      <a:pt x="411" y="102"/>
                    </a:lnTo>
                    <a:lnTo>
                      <a:pt x="350" y="0"/>
                    </a:lnTo>
                  </a:path>
                </a:pathLst>
              </a:custGeom>
              <a:solidFill>
                <a:srgbClr val="438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22">
                <a:extLst>
                  <a:ext uri="{FF2B5EF4-FFF2-40B4-BE49-F238E27FC236}">
                    <a16:creationId xmlns:a16="http://schemas.microsoft.com/office/drawing/2014/main" id="{0699BF5F-A9DD-4773-0CEB-CD1F9E9C0E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66" y="3126"/>
                <a:ext cx="417" cy="117"/>
                <a:chOff x="3866" y="3126"/>
                <a:chExt cx="417" cy="117"/>
              </a:xfrm>
            </p:grpSpPr>
            <p:sp>
              <p:nvSpPr>
                <p:cNvPr id="33" name="Freeform 23">
                  <a:extLst>
                    <a:ext uri="{FF2B5EF4-FFF2-40B4-BE49-F238E27FC236}">
                      <a16:creationId xmlns:a16="http://schemas.microsoft.com/office/drawing/2014/main" id="{BE254444-9926-911D-F755-7B2CF16278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98" y="3126"/>
                  <a:ext cx="385" cy="117"/>
                </a:xfrm>
                <a:custGeom>
                  <a:avLst/>
                  <a:gdLst>
                    <a:gd name="T0" fmla="*/ 384 w 385"/>
                    <a:gd name="T1" fmla="*/ 60 h 117"/>
                    <a:gd name="T2" fmla="*/ 350 w 385"/>
                    <a:gd name="T3" fmla="*/ 0 h 117"/>
                    <a:gd name="T4" fmla="*/ 0 w 385"/>
                    <a:gd name="T5" fmla="*/ 0 h 117"/>
                    <a:gd name="T6" fmla="*/ 2 w 385"/>
                    <a:gd name="T7" fmla="*/ 5 h 117"/>
                    <a:gd name="T8" fmla="*/ 346 w 385"/>
                    <a:gd name="T9" fmla="*/ 5 h 117"/>
                    <a:gd name="T10" fmla="*/ 376 w 385"/>
                    <a:gd name="T11" fmla="*/ 60 h 117"/>
                    <a:gd name="T12" fmla="*/ 346 w 385"/>
                    <a:gd name="T13" fmla="*/ 112 h 117"/>
                    <a:gd name="T14" fmla="*/ 353 w 385"/>
                    <a:gd name="T15" fmla="*/ 116 h 117"/>
                    <a:gd name="T16" fmla="*/ 384 w 385"/>
                    <a:gd name="T17" fmla="*/ 60 h 11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85"/>
                    <a:gd name="T28" fmla="*/ 0 h 117"/>
                    <a:gd name="T29" fmla="*/ 385 w 385"/>
                    <a:gd name="T30" fmla="*/ 117 h 11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85" h="117">
                      <a:moveTo>
                        <a:pt x="384" y="60"/>
                      </a:moveTo>
                      <a:lnTo>
                        <a:pt x="350" y="0"/>
                      </a:lnTo>
                      <a:lnTo>
                        <a:pt x="0" y="0"/>
                      </a:lnTo>
                      <a:lnTo>
                        <a:pt x="2" y="5"/>
                      </a:lnTo>
                      <a:lnTo>
                        <a:pt x="346" y="5"/>
                      </a:lnTo>
                      <a:lnTo>
                        <a:pt x="376" y="60"/>
                      </a:lnTo>
                      <a:lnTo>
                        <a:pt x="346" y="112"/>
                      </a:lnTo>
                      <a:lnTo>
                        <a:pt x="353" y="116"/>
                      </a:lnTo>
                      <a:lnTo>
                        <a:pt x="384" y="60"/>
                      </a:lnTo>
                    </a:path>
                  </a:pathLst>
                </a:custGeom>
                <a:solidFill>
                  <a:srgbClr val="31650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Freeform 24">
                  <a:extLst>
                    <a:ext uri="{FF2B5EF4-FFF2-40B4-BE49-F238E27FC236}">
                      <a16:creationId xmlns:a16="http://schemas.microsoft.com/office/drawing/2014/main" id="{AC1567E4-5DE9-C412-F6E4-671BF426EF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66" y="3126"/>
                  <a:ext cx="386" cy="116"/>
                </a:xfrm>
                <a:custGeom>
                  <a:avLst/>
                  <a:gdLst>
                    <a:gd name="T0" fmla="*/ 0 w 386"/>
                    <a:gd name="T1" fmla="*/ 54 h 116"/>
                    <a:gd name="T2" fmla="*/ 33 w 386"/>
                    <a:gd name="T3" fmla="*/ 115 h 116"/>
                    <a:gd name="T4" fmla="*/ 385 w 386"/>
                    <a:gd name="T5" fmla="*/ 115 h 116"/>
                    <a:gd name="T6" fmla="*/ 382 w 386"/>
                    <a:gd name="T7" fmla="*/ 110 h 116"/>
                    <a:gd name="T8" fmla="*/ 37 w 386"/>
                    <a:gd name="T9" fmla="*/ 110 h 116"/>
                    <a:gd name="T10" fmla="*/ 5 w 386"/>
                    <a:gd name="T11" fmla="*/ 54 h 116"/>
                    <a:gd name="T12" fmla="*/ 36 w 386"/>
                    <a:gd name="T13" fmla="*/ 3 h 116"/>
                    <a:gd name="T14" fmla="*/ 30 w 386"/>
                    <a:gd name="T15" fmla="*/ 0 h 116"/>
                    <a:gd name="T16" fmla="*/ 0 w 386"/>
                    <a:gd name="T17" fmla="*/ 54 h 11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86"/>
                    <a:gd name="T28" fmla="*/ 0 h 116"/>
                    <a:gd name="T29" fmla="*/ 386 w 386"/>
                    <a:gd name="T30" fmla="*/ 116 h 11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86" h="116">
                      <a:moveTo>
                        <a:pt x="0" y="54"/>
                      </a:moveTo>
                      <a:lnTo>
                        <a:pt x="33" y="115"/>
                      </a:lnTo>
                      <a:lnTo>
                        <a:pt x="385" y="115"/>
                      </a:lnTo>
                      <a:lnTo>
                        <a:pt x="382" y="110"/>
                      </a:lnTo>
                      <a:lnTo>
                        <a:pt x="37" y="110"/>
                      </a:lnTo>
                      <a:lnTo>
                        <a:pt x="5" y="54"/>
                      </a:lnTo>
                      <a:lnTo>
                        <a:pt x="36" y="3"/>
                      </a:lnTo>
                      <a:lnTo>
                        <a:pt x="30" y="0"/>
                      </a:lnTo>
                      <a:lnTo>
                        <a:pt x="0" y="54"/>
                      </a:lnTo>
                    </a:path>
                  </a:pathLst>
                </a:custGeom>
                <a:solidFill>
                  <a:srgbClr val="00A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" name="Rectangle 25">
                <a:extLst>
                  <a:ext uri="{FF2B5EF4-FFF2-40B4-BE49-F238E27FC236}">
                    <a16:creationId xmlns:a16="http://schemas.microsoft.com/office/drawing/2014/main" id="{7CB7989B-786A-606D-EC5D-B7D7D6B37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2" y="3105"/>
                <a:ext cx="463" cy="16"/>
              </a:xfrm>
              <a:prstGeom prst="rect">
                <a:avLst/>
              </a:prstGeom>
              <a:solidFill>
                <a:srgbClr val="00A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endParaRPr lang="en-CA" altLang="en-US"/>
              </a:p>
            </p:txBody>
          </p:sp>
          <p:sp>
            <p:nvSpPr>
              <p:cNvPr id="23" name="Rectangle 26">
                <a:extLst>
                  <a:ext uri="{FF2B5EF4-FFF2-40B4-BE49-F238E27FC236}">
                    <a16:creationId xmlns:a16="http://schemas.microsoft.com/office/drawing/2014/main" id="{8F03C19D-267F-07E9-B30F-C8DE209EA4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9" y="3081"/>
                <a:ext cx="360" cy="16"/>
              </a:xfrm>
              <a:prstGeom prst="rect">
                <a:avLst/>
              </a:prstGeom>
              <a:solidFill>
                <a:srgbClr val="00A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endParaRPr lang="en-CA" altLang="en-US"/>
              </a:p>
            </p:txBody>
          </p:sp>
          <p:grpSp>
            <p:nvGrpSpPr>
              <p:cNvPr id="24" name="Group 27">
                <a:extLst>
                  <a:ext uri="{FF2B5EF4-FFF2-40B4-BE49-F238E27FC236}">
                    <a16:creationId xmlns:a16="http://schemas.microsoft.com/office/drawing/2014/main" id="{A8EFE0C2-E042-B579-6E86-332EA9B4D77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50" y="3266"/>
                <a:ext cx="466" cy="757"/>
                <a:chOff x="3850" y="3266"/>
                <a:chExt cx="466" cy="757"/>
              </a:xfrm>
            </p:grpSpPr>
            <p:sp>
              <p:nvSpPr>
                <p:cNvPr id="25" name="Freeform 28">
                  <a:extLst>
                    <a:ext uri="{FF2B5EF4-FFF2-40B4-BE49-F238E27FC236}">
                      <a16:creationId xmlns:a16="http://schemas.microsoft.com/office/drawing/2014/main" id="{EC20FA98-73E6-8294-C8C9-1432881373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95" y="3415"/>
                  <a:ext cx="17" cy="582"/>
                </a:xfrm>
                <a:custGeom>
                  <a:avLst/>
                  <a:gdLst>
                    <a:gd name="T0" fmla="*/ 0 w 17"/>
                    <a:gd name="T1" fmla="*/ 0 h 582"/>
                    <a:gd name="T2" fmla="*/ 0 w 17"/>
                    <a:gd name="T3" fmla="*/ 581 h 582"/>
                    <a:gd name="T4" fmla="*/ 16 w 17"/>
                    <a:gd name="T5" fmla="*/ 572 h 582"/>
                    <a:gd name="T6" fmla="*/ 16 w 17"/>
                    <a:gd name="T7" fmla="*/ 18 h 582"/>
                    <a:gd name="T8" fmla="*/ 0 w 17"/>
                    <a:gd name="T9" fmla="*/ 0 h 58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582"/>
                    <a:gd name="T17" fmla="*/ 17 w 17"/>
                    <a:gd name="T18" fmla="*/ 582 h 58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582">
                      <a:moveTo>
                        <a:pt x="0" y="0"/>
                      </a:moveTo>
                      <a:lnTo>
                        <a:pt x="0" y="581"/>
                      </a:lnTo>
                      <a:lnTo>
                        <a:pt x="16" y="572"/>
                      </a:lnTo>
                      <a:lnTo>
                        <a:pt x="16" y="1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A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Freeform 29">
                  <a:extLst>
                    <a:ext uri="{FF2B5EF4-FFF2-40B4-BE49-F238E27FC236}">
                      <a16:creationId xmlns:a16="http://schemas.microsoft.com/office/drawing/2014/main" id="{CDFC66FB-477B-F098-15D3-D75BF2B11E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29" y="3431"/>
                  <a:ext cx="17" cy="567"/>
                </a:xfrm>
                <a:custGeom>
                  <a:avLst/>
                  <a:gdLst>
                    <a:gd name="T0" fmla="*/ 5 w 17"/>
                    <a:gd name="T1" fmla="*/ 0 h 567"/>
                    <a:gd name="T2" fmla="*/ 0 w 17"/>
                    <a:gd name="T3" fmla="*/ 557 h 567"/>
                    <a:gd name="T4" fmla="*/ 16 w 17"/>
                    <a:gd name="T5" fmla="*/ 566 h 567"/>
                    <a:gd name="T6" fmla="*/ 16 w 17"/>
                    <a:gd name="T7" fmla="*/ 45 h 567"/>
                    <a:gd name="T8" fmla="*/ 5 w 17"/>
                    <a:gd name="T9" fmla="*/ 0 h 56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567"/>
                    <a:gd name="T17" fmla="*/ 17 w 17"/>
                    <a:gd name="T18" fmla="*/ 567 h 56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567">
                      <a:moveTo>
                        <a:pt x="5" y="0"/>
                      </a:moveTo>
                      <a:lnTo>
                        <a:pt x="0" y="557"/>
                      </a:lnTo>
                      <a:lnTo>
                        <a:pt x="16" y="566"/>
                      </a:lnTo>
                      <a:lnTo>
                        <a:pt x="16" y="45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00A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7" name="Group 30">
                  <a:extLst>
                    <a:ext uri="{FF2B5EF4-FFF2-40B4-BE49-F238E27FC236}">
                      <a16:creationId xmlns:a16="http://schemas.microsoft.com/office/drawing/2014/main" id="{2C41639C-ADC1-1857-F170-2397D568B6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850" y="3266"/>
                  <a:ext cx="466" cy="757"/>
                  <a:chOff x="3850" y="3266"/>
                  <a:chExt cx="466" cy="757"/>
                </a:xfrm>
              </p:grpSpPr>
              <p:sp>
                <p:nvSpPr>
                  <p:cNvPr id="28" name="Rectangle 31">
                    <a:extLst>
                      <a:ext uri="{FF2B5EF4-FFF2-40B4-BE49-F238E27FC236}">
                        <a16:creationId xmlns:a16="http://schemas.microsoft.com/office/drawing/2014/main" id="{9FD4A9A6-3499-DEB1-B5D7-A7F3D2034FD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850" y="3266"/>
                    <a:ext cx="466" cy="16"/>
                  </a:xfrm>
                  <a:prstGeom prst="rect">
                    <a:avLst/>
                  </a:prstGeom>
                  <a:solidFill>
                    <a:srgbClr val="31650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9pPr>
                  </a:lstStyle>
                  <a:p>
                    <a:endParaRPr lang="en-CA" altLang="en-US"/>
                  </a:p>
                </p:txBody>
              </p:sp>
              <p:sp>
                <p:nvSpPr>
                  <p:cNvPr id="29" name="Rectangle 32">
                    <a:extLst>
                      <a:ext uri="{FF2B5EF4-FFF2-40B4-BE49-F238E27FC236}">
                        <a16:creationId xmlns:a16="http://schemas.microsoft.com/office/drawing/2014/main" id="{89C35DEC-A84D-E6FB-4038-A640EA1126D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8" y="3337"/>
                    <a:ext cx="281" cy="16"/>
                  </a:xfrm>
                  <a:prstGeom prst="rect">
                    <a:avLst/>
                  </a:prstGeom>
                  <a:solidFill>
                    <a:srgbClr val="31650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Verdana" panose="020B0604030504040204" pitchFamily="34" charset="0"/>
                      </a:defRPr>
                    </a:lvl9pPr>
                  </a:lstStyle>
                  <a:p>
                    <a:endParaRPr lang="en-CA" altLang="en-US"/>
                  </a:p>
                </p:txBody>
              </p:sp>
              <p:sp>
                <p:nvSpPr>
                  <p:cNvPr id="30" name="Freeform 33">
                    <a:extLst>
                      <a:ext uri="{FF2B5EF4-FFF2-40B4-BE49-F238E27FC236}">
                        <a16:creationId xmlns:a16="http://schemas.microsoft.com/office/drawing/2014/main" id="{72210AC0-4675-1716-7BD7-82A79AEE7BB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31" y="3432"/>
                    <a:ext cx="30" cy="591"/>
                  </a:xfrm>
                  <a:custGeom>
                    <a:avLst/>
                    <a:gdLst>
                      <a:gd name="T0" fmla="*/ 0 w 30"/>
                      <a:gd name="T1" fmla="*/ 0 h 591"/>
                      <a:gd name="T2" fmla="*/ 7 w 30"/>
                      <a:gd name="T3" fmla="*/ 38 h 591"/>
                      <a:gd name="T4" fmla="*/ 18 w 30"/>
                      <a:gd name="T5" fmla="*/ 71 h 591"/>
                      <a:gd name="T6" fmla="*/ 18 w 30"/>
                      <a:gd name="T7" fmla="*/ 579 h 591"/>
                      <a:gd name="T8" fmla="*/ 26 w 30"/>
                      <a:gd name="T9" fmla="*/ 590 h 591"/>
                      <a:gd name="T10" fmla="*/ 29 w 30"/>
                      <a:gd name="T11" fmla="*/ 62 h 591"/>
                      <a:gd name="T12" fmla="*/ 0 w 30"/>
                      <a:gd name="T13" fmla="*/ 0 h 59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30"/>
                      <a:gd name="T22" fmla="*/ 0 h 591"/>
                      <a:gd name="T23" fmla="*/ 30 w 30"/>
                      <a:gd name="T24" fmla="*/ 591 h 59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30" h="591">
                        <a:moveTo>
                          <a:pt x="0" y="0"/>
                        </a:moveTo>
                        <a:lnTo>
                          <a:pt x="7" y="38"/>
                        </a:lnTo>
                        <a:lnTo>
                          <a:pt x="18" y="71"/>
                        </a:lnTo>
                        <a:lnTo>
                          <a:pt x="18" y="579"/>
                        </a:lnTo>
                        <a:lnTo>
                          <a:pt x="26" y="590"/>
                        </a:lnTo>
                        <a:lnTo>
                          <a:pt x="29" y="6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31650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" name="Freeform 34">
                    <a:extLst>
                      <a:ext uri="{FF2B5EF4-FFF2-40B4-BE49-F238E27FC236}">
                        <a16:creationId xmlns:a16="http://schemas.microsoft.com/office/drawing/2014/main" id="{55E0E92D-667E-6DD0-DD05-9D7BC202E1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55" y="3410"/>
                    <a:ext cx="244" cy="83"/>
                  </a:xfrm>
                  <a:custGeom>
                    <a:avLst/>
                    <a:gdLst>
                      <a:gd name="T0" fmla="*/ 202 w 244"/>
                      <a:gd name="T1" fmla="*/ 82 h 83"/>
                      <a:gd name="T2" fmla="*/ 218 w 244"/>
                      <a:gd name="T3" fmla="*/ 64 h 83"/>
                      <a:gd name="T4" fmla="*/ 218 w 244"/>
                      <a:gd name="T5" fmla="*/ 9 h 83"/>
                      <a:gd name="T6" fmla="*/ 243 w 244"/>
                      <a:gd name="T7" fmla="*/ 9 h 83"/>
                      <a:gd name="T8" fmla="*/ 243 w 244"/>
                      <a:gd name="T9" fmla="*/ 0 h 83"/>
                      <a:gd name="T10" fmla="*/ 0 w 244"/>
                      <a:gd name="T11" fmla="*/ 0 h 83"/>
                      <a:gd name="T12" fmla="*/ 5 w 244"/>
                      <a:gd name="T13" fmla="*/ 9 h 83"/>
                      <a:gd name="T14" fmla="*/ 137 w 244"/>
                      <a:gd name="T15" fmla="*/ 9 h 83"/>
                      <a:gd name="T16" fmla="*/ 148 w 244"/>
                      <a:gd name="T17" fmla="*/ 25 h 83"/>
                      <a:gd name="T18" fmla="*/ 197 w 244"/>
                      <a:gd name="T19" fmla="*/ 25 h 83"/>
                      <a:gd name="T20" fmla="*/ 202 w 244"/>
                      <a:gd name="T21" fmla="*/ 82 h 8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44"/>
                      <a:gd name="T34" fmla="*/ 0 h 83"/>
                      <a:gd name="T35" fmla="*/ 244 w 244"/>
                      <a:gd name="T36" fmla="*/ 83 h 83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44" h="83">
                        <a:moveTo>
                          <a:pt x="202" y="82"/>
                        </a:moveTo>
                        <a:lnTo>
                          <a:pt x="218" y="64"/>
                        </a:lnTo>
                        <a:lnTo>
                          <a:pt x="218" y="9"/>
                        </a:lnTo>
                        <a:lnTo>
                          <a:pt x="243" y="9"/>
                        </a:lnTo>
                        <a:lnTo>
                          <a:pt x="243" y="0"/>
                        </a:lnTo>
                        <a:lnTo>
                          <a:pt x="0" y="0"/>
                        </a:lnTo>
                        <a:lnTo>
                          <a:pt x="5" y="9"/>
                        </a:lnTo>
                        <a:lnTo>
                          <a:pt x="137" y="9"/>
                        </a:lnTo>
                        <a:lnTo>
                          <a:pt x="148" y="25"/>
                        </a:lnTo>
                        <a:lnTo>
                          <a:pt x="197" y="25"/>
                        </a:lnTo>
                        <a:lnTo>
                          <a:pt x="202" y="82"/>
                        </a:lnTo>
                      </a:path>
                    </a:pathLst>
                  </a:custGeom>
                  <a:solidFill>
                    <a:srgbClr val="31650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 35">
                    <a:extLst>
                      <a:ext uri="{FF2B5EF4-FFF2-40B4-BE49-F238E27FC236}">
                        <a16:creationId xmlns:a16="http://schemas.microsoft.com/office/drawing/2014/main" id="{497E4C5F-25C8-7F7A-940F-6727BB6D82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96" y="3296"/>
                    <a:ext cx="367" cy="17"/>
                  </a:xfrm>
                  <a:custGeom>
                    <a:avLst/>
                    <a:gdLst>
                      <a:gd name="T0" fmla="*/ 366 w 367"/>
                      <a:gd name="T1" fmla="*/ 0 h 17"/>
                      <a:gd name="T2" fmla="*/ 0 w 367"/>
                      <a:gd name="T3" fmla="*/ 0 h 17"/>
                      <a:gd name="T4" fmla="*/ 3 w 367"/>
                      <a:gd name="T5" fmla="*/ 16 h 17"/>
                      <a:gd name="T6" fmla="*/ 363 w 367"/>
                      <a:gd name="T7" fmla="*/ 16 h 17"/>
                      <a:gd name="T8" fmla="*/ 366 w 367"/>
                      <a:gd name="T9" fmla="*/ 0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67"/>
                      <a:gd name="T16" fmla="*/ 0 h 17"/>
                      <a:gd name="T17" fmla="*/ 367 w 367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67" h="17">
                        <a:moveTo>
                          <a:pt x="366" y="0"/>
                        </a:moveTo>
                        <a:lnTo>
                          <a:pt x="0" y="0"/>
                        </a:lnTo>
                        <a:lnTo>
                          <a:pt x="3" y="16"/>
                        </a:lnTo>
                        <a:lnTo>
                          <a:pt x="363" y="16"/>
                        </a:lnTo>
                        <a:lnTo>
                          <a:pt x="366" y="0"/>
                        </a:lnTo>
                      </a:path>
                    </a:pathLst>
                  </a:custGeom>
                  <a:solidFill>
                    <a:srgbClr val="31650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8" name="Rectangle 36">
              <a:extLst>
                <a:ext uri="{FF2B5EF4-FFF2-40B4-BE49-F238E27FC236}">
                  <a16:creationId xmlns:a16="http://schemas.microsoft.com/office/drawing/2014/main" id="{F882BE77-4CE7-3A02-E013-4FDCAC487E1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843" y="3095"/>
              <a:ext cx="48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400" b="1">
                  <a:latin typeface="Times New Roman" panose="02020603050405020304" pitchFamily="18" charset="0"/>
                </a:rPr>
                <a:t>private</a:t>
              </a:r>
            </a:p>
          </p:txBody>
        </p:sp>
      </p:grpSp>
      <p:grpSp>
        <p:nvGrpSpPr>
          <p:cNvPr id="35" name="Group 37">
            <a:extLst>
              <a:ext uri="{FF2B5EF4-FFF2-40B4-BE49-F238E27FC236}">
                <a16:creationId xmlns:a16="http://schemas.microsoft.com/office/drawing/2014/main" id="{F3D2D0EE-C999-2717-3D6A-05BA88D24058}"/>
              </a:ext>
            </a:extLst>
          </p:cNvPr>
          <p:cNvGrpSpPr>
            <a:grpSpLocks/>
          </p:cNvGrpSpPr>
          <p:nvPr/>
        </p:nvGrpSpPr>
        <p:grpSpPr bwMode="auto">
          <a:xfrm>
            <a:off x="3603172" y="4138613"/>
            <a:ext cx="862013" cy="1760537"/>
            <a:chOff x="1488" y="2943"/>
            <a:chExt cx="543" cy="1109"/>
          </a:xfrm>
        </p:grpSpPr>
        <p:graphicFrame>
          <p:nvGraphicFramePr>
            <p:cNvPr id="36" name="Object 38">
              <a:extLst>
                <a:ext uri="{FF2B5EF4-FFF2-40B4-BE49-F238E27FC236}">
                  <a16:creationId xmlns:a16="http://schemas.microsoft.com/office/drawing/2014/main" id="{125C4365-E576-0224-8FBE-6D8A70FA5CB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488" y="2943"/>
            <a:ext cx="543" cy="11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2" imgW="861840" imgH="1760400" progId="MS_ClipArt_Gallery.2">
                    <p:embed/>
                  </p:oleObj>
                </mc:Choice>
                <mc:Fallback>
                  <p:oleObj name="Clip" r:id="rId2" imgW="861840" imgH="1760400" progId="MS_ClipArt_Gallery.2">
                    <p:embed/>
                    <p:pic>
                      <p:nvPicPr>
                        <p:cNvPr id="36" name="Object 38">
                          <a:extLst>
                            <a:ext uri="{FF2B5EF4-FFF2-40B4-BE49-F238E27FC236}">
                              <a16:creationId xmlns:a16="http://schemas.microsoft.com/office/drawing/2014/main" id="{125C4365-E576-0224-8FBE-6D8A70FA5CB5}"/>
                            </a:ext>
                          </a:extLst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2943"/>
                          <a:ext cx="543" cy="11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Rectangle 39">
              <a:extLst>
                <a:ext uri="{FF2B5EF4-FFF2-40B4-BE49-F238E27FC236}">
                  <a16:creationId xmlns:a16="http://schemas.microsoft.com/office/drawing/2014/main" id="{270AF6A5-D784-487B-5851-39D40B7AB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7" y="3088"/>
              <a:ext cx="4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400" b="1">
                  <a:latin typeface="Times New Roman" panose="02020603050405020304" pitchFamily="18" charset="0"/>
                </a:rPr>
                <a:t>public</a:t>
              </a:r>
            </a:p>
          </p:txBody>
        </p:sp>
      </p:grpSp>
      <p:sp>
        <p:nvSpPr>
          <p:cNvPr id="38" name="Rectangle 40">
            <a:extLst>
              <a:ext uri="{FF2B5EF4-FFF2-40B4-BE49-F238E27FC236}">
                <a16:creationId xmlns:a16="http://schemas.microsoft.com/office/drawing/2014/main" id="{5FCCF740-A886-AEC7-8294-3CC0E0BA4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522" y="2566988"/>
            <a:ext cx="1435100" cy="673100"/>
          </a:xfrm>
          <a:prstGeom prst="rect">
            <a:avLst/>
          </a:prstGeom>
          <a:gradFill rotWithShape="0">
            <a:gsLst>
              <a:gs pos="0">
                <a:srgbClr val="9DB9FE"/>
              </a:gs>
              <a:gs pos="100000">
                <a:srgbClr val="9DB9FE">
                  <a:gamma/>
                  <a:shade val="69804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Encryption</a:t>
            </a:r>
          </a:p>
        </p:txBody>
      </p:sp>
      <p:sp>
        <p:nvSpPr>
          <p:cNvPr id="39" name="Rectangle 41">
            <a:extLst>
              <a:ext uri="{FF2B5EF4-FFF2-40B4-BE49-F238E27FC236}">
                <a16:creationId xmlns:a16="http://schemas.microsoft.com/office/drawing/2014/main" id="{0A06D596-FD29-DB77-2099-86710A8CC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0110" y="2566988"/>
            <a:ext cx="1435100" cy="673100"/>
          </a:xfrm>
          <a:prstGeom prst="rect">
            <a:avLst/>
          </a:prstGeom>
          <a:gradFill rotWithShape="0">
            <a:gsLst>
              <a:gs pos="0">
                <a:srgbClr val="9DB9FE"/>
              </a:gs>
              <a:gs pos="100000">
                <a:srgbClr val="9DB9FE">
                  <a:gamma/>
                  <a:shade val="69804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Decryption</a:t>
            </a:r>
          </a:p>
        </p:txBody>
      </p:sp>
      <p:sp>
        <p:nvSpPr>
          <p:cNvPr id="40" name="Freeform 42">
            <a:extLst>
              <a:ext uri="{FF2B5EF4-FFF2-40B4-BE49-F238E27FC236}">
                <a16:creationId xmlns:a16="http://schemas.microsoft.com/office/drawing/2014/main" id="{495D578F-3998-AA74-2499-A68993E6601E}"/>
              </a:ext>
            </a:extLst>
          </p:cNvPr>
          <p:cNvSpPr>
            <a:spLocks/>
          </p:cNvSpPr>
          <p:nvPr/>
        </p:nvSpPr>
        <p:spPr bwMode="auto">
          <a:xfrm>
            <a:off x="8499022" y="2260600"/>
            <a:ext cx="717550" cy="788988"/>
          </a:xfrm>
          <a:custGeom>
            <a:avLst/>
            <a:gdLst>
              <a:gd name="T0" fmla="*/ 142875 w 452"/>
              <a:gd name="T1" fmla="*/ 303213 h 497"/>
              <a:gd name="T2" fmla="*/ 282575 w 452"/>
              <a:gd name="T3" fmla="*/ 303213 h 497"/>
              <a:gd name="T4" fmla="*/ 282575 w 452"/>
              <a:gd name="T5" fmla="*/ 500063 h 497"/>
              <a:gd name="T6" fmla="*/ 280988 w 452"/>
              <a:gd name="T7" fmla="*/ 528638 h 497"/>
              <a:gd name="T8" fmla="*/ 277813 w 452"/>
              <a:gd name="T9" fmla="*/ 550863 h 497"/>
              <a:gd name="T10" fmla="*/ 269875 w 452"/>
              <a:gd name="T11" fmla="*/ 573088 h 497"/>
              <a:gd name="T12" fmla="*/ 260350 w 452"/>
              <a:gd name="T13" fmla="*/ 596900 h 497"/>
              <a:gd name="T14" fmla="*/ 244475 w 452"/>
              <a:gd name="T15" fmla="*/ 619125 h 497"/>
              <a:gd name="T16" fmla="*/ 230188 w 452"/>
              <a:gd name="T17" fmla="*/ 641350 h 497"/>
              <a:gd name="T18" fmla="*/ 211138 w 452"/>
              <a:gd name="T19" fmla="*/ 660400 h 497"/>
              <a:gd name="T20" fmla="*/ 193675 w 452"/>
              <a:gd name="T21" fmla="*/ 676275 h 497"/>
              <a:gd name="T22" fmla="*/ 176213 w 452"/>
              <a:gd name="T23" fmla="*/ 690563 h 497"/>
              <a:gd name="T24" fmla="*/ 157163 w 452"/>
              <a:gd name="T25" fmla="*/ 701675 h 497"/>
              <a:gd name="T26" fmla="*/ 136525 w 452"/>
              <a:gd name="T27" fmla="*/ 714375 h 497"/>
              <a:gd name="T28" fmla="*/ 115888 w 452"/>
              <a:gd name="T29" fmla="*/ 725488 h 497"/>
              <a:gd name="T30" fmla="*/ 93662 w 452"/>
              <a:gd name="T31" fmla="*/ 736600 h 497"/>
              <a:gd name="T32" fmla="*/ 71438 w 452"/>
              <a:gd name="T33" fmla="*/ 746125 h 497"/>
              <a:gd name="T34" fmla="*/ 49212 w 452"/>
              <a:gd name="T35" fmla="*/ 755650 h 497"/>
              <a:gd name="T36" fmla="*/ 28575 w 452"/>
              <a:gd name="T37" fmla="*/ 762000 h 497"/>
              <a:gd name="T38" fmla="*/ 0 w 452"/>
              <a:gd name="T39" fmla="*/ 768350 h 497"/>
              <a:gd name="T40" fmla="*/ 25400 w 452"/>
              <a:gd name="T41" fmla="*/ 777875 h 497"/>
              <a:gd name="T42" fmla="*/ 47625 w 452"/>
              <a:gd name="T43" fmla="*/ 784225 h 497"/>
              <a:gd name="T44" fmla="*/ 73025 w 452"/>
              <a:gd name="T45" fmla="*/ 787400 h 497"/>
              <a:gd name="T46" fmla="*/ 100012 w 452"/>
              <a:gd name="T47" fmla="*/ 787400 h 497"/>
              <a:gd name="T48" fmla="*/ 127000 w 452"/>
              <a:gd name="T49" fmla="*/ 787400 h 497"/>
              <a:gd name="T50" fmla="*/ 158750 w 452"/>
              <a:gd name="T51" fmla="*/ 787400 h 497"/>
              <a:gd name="T52" fmla="*/ 193675 w 452"/>
              <a:gd name="T53" fmla="*/ 785813 h 497"/>
              <a:gd name="T54" fmla="*/ 227013 w 452"/>
              <a:gd name="T55" fmla="*/ 784225 h 497"/>
              <a:gd name="T56" fmla="*/ 258763 w 452"/>
              <a:gd name="T57" fmla="*/ 777875 h 497"/>
              <a:gd name="T58" fmla="*/ 292100 w 452"/>
              <a:gd name="T59" fmla="*/ 768350 h 497"/>
              <a:gd name="T60" fmla="*/ 323850 w 452"/>
              <a:gd name="T61" fmla="*/ 758825 h 497"/>
              <a:gd name="T62" fmla="*/ 354013 w 452"/>
              <a:gd name="T63" fmla="*/ 746125 h 497"/>
              <a:gd name="T64" fmla="*/ 388937 w 452"/>
              <a:gd name="T65" fmla="*/ 730250 h 497"/>
              <a:gd name="T66" fmla="*/ 414338 w 452"/>
              <a:gd name="T67" fmla="*/ 714375 h 497"/>
              <a:gd name="T68" fmla="*/ 449263 w 452"/>
              <a:gd name="T69" fmla="*/ 695325 h 497"/>
              <a:gd name="T70" fmla="*/ 479425 w 452"/>
              <a:gd name="T71" fmla="*/ 668338 h 497"/>
              <a:gd name="T72" fmla="*/ 503238 w 452"/>
              <a:gd name="T73" fmla="*/ 647700 h 497"/>
              <a:gd name="T74" fmla="*/ 530225 w 452"/>
              <a:gd name="T75" fmla="*/ 620713 h 497"/>
              <a:gd name="T76" fmla="*/ 547688 w 452"/>
              <a:gd name="T77" fmla="*/ 592138 h 497"/>
              <a:gd name="T78" fmla="*/ 563563 w 452"/>
              <a:gd name="T79" fmla="*/ 565150 h 497"/>
              <a:gd name="T80" fmla="*/ 573088 w 452"/>
              <a:gd name="T81" fmla="*/ 525463 h 497"/>
              <a:gd name="T82" fmla="*/ 574675 w 452"/>
              <a:gd name="T83" fmla="*/ 493713 h 497"/>
              <a:gd name="T84" fmla="*/ 574675 w 452"/>
              <a:gd name="T85" fmla="*/ 461963 h 497"/>
              <a:gd name="T86" fmla="*/ 574675 w 452"/>
              <a:gd name="T87" fmla="*/ 303213 h 497"/>
              <a:gd name="T88" fmla="*/ 715963 w 452"/>
              <a:gd name="T89" fmla="*/ 303213 h 497"/>
              <a:gd name="T90" fmla="*/ 431800 w 452"/>
              <a:gd name="T91" fmla="*/ 0 h 497"/>
              <a:gd name="T92" fmla="*/ 142875 w 452"/>
              <a:gd name="T93" fmla="*/ 303213 h 497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52"/>
              <a:gd name="T142" fmla="*/ 0 h 497"/>
              <a:gd name="T143" fmla="*/ 452 w 452"/>
              <a:gd name="T144" fmla="*/ 497 h 497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52" h="497">
                <a:moveTo>
                  <a:pt x="90" y="191"/>
                </a:moveTo>
                <a:lnTo>
                  <a:pt x="178" y="191"/>
                </a:lnTo>
                <a:lnTo>
                  <a:pt x="178" y="315"/>
                </a:lnTo>
                <a:lnTo>
                  <a:pt x="177" y="333"/>
                </a:lnTo>
                <a:lnTo>
                  <a:pt x="175" y="347"/>
                </a:lnTo>
                <a:lnTo>
                  <a:pt x="170" y="361"/>
                </a:lnTo>
                <a:lnTo>
                  <a:pt x="164" y="376"/>
                </a:lnTo>
                <a:lnTo>
                  <a:pt x="154" y="390"/>
                </a:lnTo>
                <a:lnTo>
                  <a:pt x="145" y="404"/>
                </a:lnTo>
                <a:lnTo>
                  <a:pt x="133" y="416"/>
                </a:lnTo>
                <a:lnTo>
                  <a:pt x="122" y="426"/>
                </a:lnTo>
                <a:lnTo>
                  <a:pt x="111" y="435"/>
                </a:lnTo>
                <a:lnTo>
                  <a:pt x="99" y="442"/>
                </a:lnTo>
                <a:lnTo>
                  <a:pt x="86" y="450"/>
                </a:lnTo>
                <a:lnTo>
                  <a:pt x="73" y="457"/>
                </a:lnTo>
                <a:lnTo>
                  <a:pt x="59" y="464"/>
                </a:lnTo>
                <a:lnTo>
                  <a:pt x="45" y="470"/>
                </a:lnTo>
                <a:lnTo>
                  <a:pt x="31" y="476"/>
                </a:lnTo>
                <a:lnTo>
                  <a:pt x="18" y="480"/>
                </a:lnTo>
                <a:lnTo>
                  <a:pt x="0" y="484"/>
                </a:lnTo>
                <a:lnTo>
                  <a:pt x="16" y="490"/>
                </a:lnTo>
                <a:lnTo>
                  <a:pt x="30" y="494"/>
                </a:lnTo>
                <a:lnTo>
                  <a:pt x="46" y="496"/>
                </a:lnTo>
                <a:lnTo>
                  <a:pt x="63" y="496"/>
                </a:lnTo>
                <a:lnTo>
                  <a:pt x="80" y="496"/>
                </a:lnTo>
                <a:lnTo>
                  <a:pt x="100" y="496"/>
                </a:lnTo>
                <a:lnTo>
                  <a:pt x="122" y="495"/>
                </a:lnTo>
                <a:lnTo>
                  <a:pt x="143" y="494"/>
                </a:lnTo>
                <a:lnTo>
                  <a:pt x="163" y="490"/>
                </a:lnTo>
                <a:lnTo>
                  <a:pt x="184" y="484"/>
                </a:lnTo>
                <a:lnTo>
                  <a:pt x="204" y="478"/>
                </a:lnTo>
                <a:lnTo>
                  <a:pt x="223" y="470"/>
                </a:lnTo>
                <a:lnTo>
                  <a:pt x="245" y="460"/>
                </a:lnTo>
                <a:lnTo>
                  <a:pt x="261" y="450"/>
                </a:lnTo>
                <a:lnTo>
                  <a:pt x="283" y="438"/>
                </a:lnTo>
                <a:lnTo>
                  <a:pt x="302" y="421"/>
                </a:lnTo>
                <a:lnTo>
                  <a:pt x="317" y="408"/>
                </a:lnTo>
                <a:lnTo>
                  <a:pt x="334" y="391"/>
                </a:lnTo>
                <a:lnTo>
                  <a:pt x="345" y="373"/>
                </a:lnTo>
                <a:lnTo>
                  <a:pt x="355" y="356"/>
                </a:lnTo>
                <a:lnTo>
                  <a:pt x="361" y="331"/>
                </a:lnTo>
                <a:lnTo>
                  <a:pt x="362" y="311"/>
                </a:lnTo>
                <a:lnTo>
                  <a:pt x="362" y="291"/>
                </a:lnTo>
                <a:lnTo>
                  <a:pt x="362" y="191"/>
                </a:lnTo>
                <a:lnTo>
                  <a:pt x="451" y="191"/>
                </a:lnTo>
                <a:lnTo>
                  <a:pt x="272" y="0"/>
                </a:lnTo>
                <a:lnTo>
                  <a:pt x="90" y="191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" name="Freeform 43">
            <a:extLst>
              <a:ext uri="{FF2B5EF4-FFF2-40B4-BE49-F238E27FC236}">
                <a16:creationId xmlns:a16="http://schemas.microsoft.com/office/drawing/2014/main" id="{BFED0C00-CA57-1658-6F9D-A2681562E4DF}"/>
              </a:ext>
            </a:extLst>
          </p:cNvPr>
          <p:cNvSpPr>
            <a:spLocks/>
          </p:cNvSpPr>
          <p:nvPr/>
        </p:nvSpPr>
        <p:spPr bwMode="auto">
          <a:xfrm>
            <a:off x="4814435" y="2336800"/>
            <a:ext cx="714375" cy="788988"/>
          </a:xfrm>
          <a:custGeom>
            <a:avLst/>
            <a:gdLst>
              <a:gd name="T0" fmla="*/ 141288 w 450"/>
              <a:gd name="T1" fmla="*/ 303213 h 497"/>
              <a:gd name="T2" fmla="*/ 280988 w 450"/>
              <a:gd name="T3" fmla="*/ 303213 h 497"/>
              <a:gd name="T4" fmla="*/ 280988 w 450"/>
              <a:gd name="T5" fmla="*/ 500063 h 497"/>
              <a:gd name="T6" fmla="*/ 279400 w 450"/>
              <a:gd name="T7" fmla="*/ 528638 h 497"/>
              <a:gd name="T8" fmla="*/ 276225 w 450"/>
              <a:gd name="T9" fmla="*/ 550863 h 497"/>
              <a:gd name="T10" fmla="*/ 268288 w 450"/>
              <a:gd name="T11" fmla="*/ 573088 h 497"/>
              <a:gd name="T12" fmla="*/ 258763 w 450"/>
              <a:gd name="T13" fmla="*/ 596900 h 497"/>
              <a:gd name="T14" fmla="*/ 244475 w 450"/>
              <a:gd name="T15" fmla="*/ 619125 h 497"/>
              <a:gd name="T16" fmla="*/ 228600 w 450"/>
              <a:gd name="T17" fmla="*/ 641350 h 497"/>
              <a:gd name="T18" fmla="*/ 209550 w 450"/>
              <a:gd name="T19" fmla="*/ 660400 h 497"/>
              <a:gd name="T20" fmla="*/ 193675 w 450"/>
              <a:gd name="T21" fmla="*/ 676275 h 497"/>
              <a:gd name="T22" fmla="*/ 174625 w 450"/>
              <a:gd name="T23" fmla="*/ 690563 h 497"/>
              <a:gd name="T24" fmla="*/ 155575 w 450"/>
              <a:gd name="T25" fmla="*/ 701675 h 497"/>
              <a:gd name="T26" fmla="*/ 134938 w 450"/>
              <a:gd name="T27" fmla="*/ 714375 h 497"/>
              <a:gd name="T28" fmla="*/ 114300 w 450"/>
              <a:gd name="T29" fmla="*/ 725488 h 497"/>
              <a:gd name="T30" fmla="*/ 93662 w 450"/>
              <a:gd name="T31" fmla="*/ 736600 h 497"/>
              <a:gd name="T32" fmla="*/ 71438 w 450"/>
              <a:gd name="T33" fmla="*/ 746125 h 497"/>
              <a:gd name="T34" fmla="*/ 49212 w 450"/>
              <a:gd name="T35" fmla="*/ 755650 h 497"/>
              <a:gd name="T36" fmla="*/ 28575 w 450"/>
              <a:gd name="T37" fmla="*/ 762000 h 497"/>
              <a:gd name="T38" fmla="*/ 0 w 450"/>
              <a:gd name="T39" fmla="*/ 768350 h 497"/>
              <a:gd name="T40" fmla="*/ 23812 w 450"/>
              <a:gd name="T41" fmla="*/ 777875 h 497"/>
              <a:gd name="T42" fmla="*/ 46037 w 450"/>
              <a:gd name="T43" fmla="*/ 784225 h 497"/>
              <a:gd name="T44" fmla="*/ 73025 w 450"/>
              <a:gd name="T45" fmla="*/ 787400 h 497"/>
              <a:gd name="T46" fmla="*/ 100012 w 450"/>
              <a:gd name="T47" fmla="*/ 787400 h 497"/>
              <a:gd name="T48" fmla="*/ 125413 w 450"/>
              <a:gd name="T49" fmla="*/ 787400 h 497"/>
              <a:gd name="T50" fmla="*/ 157163 w 450"/>
              <a:gd name="T51" fmla="*/ 787400 h 497"/>
              <a:gd name="T52" fmla="*/ 193675 w 450"/>
              <a:gd name="T53" fmla="*/ 785813 h 497"/>
              <a:gd name="T54" fmla="*/ 225425 w 450"/>
              <a:gd name="T55" fmla="*/ 784225 h 497"/>
              <a:gd name="T56" fmla="*/ 257175 w 450"/>
              <a:gd name="T57" fmla="*/ 777875 h 497"/>
              <a:gd name="T58" fmla="*/ 290513 w 450"/>
              <a:gd name="T59" fmla="*/ 768350 h 497"/>
              <a:gd name="T60" fmla="*/ 322263 w 450"/>
              <a:gd name="T61" fmla="*/ 758825 h 497"/>
              <a:gd name="T62" fmla="*/ 352425 w 450"/>
              <a:gd name="T63" fmla="*/ 746125 h 497"/>
              <a:gd name="T64" fmla="*/ 387350 w 450"/>
              <a:gd name="T65" fmla="*/ 730250 h 497"/>
              <a:gd name="T66" fmla="*/ 412750 w 450"/>
              <a:gd name="T67" fmla="*/ 714375 h 497"/>
              <a:gd name="T68" fmla="*/ 446088 w 450"/>
              <a:gd name="T69" fmla="*/ 695325 h 497"/>
              <a:gd name="T70" fmla="*/ 476250 w 450"/>
              <a:gd name="T71" fmla="*/ 668338 h 497"/>
              <a:gd name="T72" fmla="*/ 501650 w 450"/>
              <a:gd name="T73" fmla="*/ 647700 h 497"/>
              <a:gd name="T74" fmla="*/ 527050 w 450"/>
              <a:gd name="T75" fmla="*/ 620713 h 497"/>
              <a:gd name="T76" fmla="*/ 546100 w 450"/>
              <a:gd name="T77" fmla="*/ 592138 h 497"/>
              <a:gd name="T78" fmla="*/ 560388 w 450"/>
              <a:gd name="T79" fmla="*/ 565150 h 497"/>
              <a:gd name="T80" fmla="*/ 569913 w 450"/>
              <a:gd name="T81" fmla="*/ 525463 h 497"/>
              <a:gd name="T82" fmla="*/ 573088 w 450"/>
              <a:gd name="T83" fmla="*/ 493713 h 497"/>
              <a:gd name="T84" fmla="*/ 573088 w 450"/>
              <a:gd name="T85" fmla="*/ 461963 h 497"/>
              <a:gd name="T86" fmla="*/ 573088 w 450"/>
              <a:gd name="T87" fmla="*/ 303213 h 497"/>
              <a:gd name="T88" fmla="*/ 712788 w 450"/>
              <a:gd name="T89" fmla="*/ 303213 h 497"/>
              <a:gd name="T90" fmla="*/ 430213 w 450"/>
              <a:gd name="T91" fmla="*/ 0 h 497"/>
              <a:gd name="T92" fmla="*/ 141288 w 450"/>
              <a:gd name="T93" fmla="*/ 303213 h 497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50"/>
              <a:gd name="T142" fmla="*/ 0 h 497"/>
              <a:gd name="T143" fmla="*/ 450 w 450"/>
              <a:gd name="T144" fmla="*/ 497 h 497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50" h="497">
                <a:moveTo>
                  <a:pt x="89" y="191"/>
                </a:moveTo>
                <a:lnTo>
                  <a:pt x="177" y="191"/>
                </a:lnTo>
                <a:lnTo>
                  <a:pt x="177" y="315"/>
                </a:lnTo>
                <a:lnTo>
                  <a:pt x="176" y="333"/>
                </a:lnTo>
                <a:lnTo>
                  <a:pt x="174" y="347"/>
                </a:lnTo>
                <a:lnTo>
                  <a:pt x="169" y="361"/>
                </a:lnTo>
                <a:lnTo>
                  <a:pt x="163" y="376"/>
                </a:lnTo>
                <a:lnTo>
                  <a:pt x="154" y="390"/>
                </a:lnTo>
                <a:lnTo>
                  <a:pt x="144" y="404"/>
                </a:lnTo>
                <a:lnTo>
                  <a:pt x="132" y="416"/>
                </a:lnTo>
                <a:lnTo>
                  <a:pt x="122" y="426"/>
                </a:lnTo>
                <a:lnTo>
                  <a:pt x="110" y="435"/>
                </a:lnTo>
                <a:lnTo>
                  <a:pt x="98" y="442"/>
                </a:lnTo>
                <a:lnTo>
                  <a:pt x="85" y="450"/>
                </a:lnTo>
                <a:lnTo>
                  <a:pt x="72" y="457"/>
                </a:lnTo>
                <a:lnTo>
                  <a:pt x="59" y="464"/>
                </a:lnTo>
                <a:lnTo>
                  <a:pt x="45" y="470"/>
                </a:lnTo>
                <a:lnTo>
                  <a:pt x="31" y="476"/>
                </a:lnTo>
                <a:lnTo>
                  <a:pt x="18" y="480"/>
                </a:lnTo>
                <a:lnTo>
                  <a:pt x="0" y="484"/>
                </a:lnTo>
                <a:lnTo>
                  <a:pt x="15" y="490"/>
                </a:lnTo>
                <a:lnTo>
                  <a:pt x="29" y="494"/>
                </a:lnTo>
                <a:lnTo>
                  <a:pt x="46" y="496"/>
                </a:lnTo>
                <a:lnTo>
                  <a:pt x="63" y="496"/>
                </a:lnTo>
                <a:lnTo>
                  <a:pt x="79" y="496"/>
                </a:lnTo>
                <a:lnTo>
                  <a:pt x="99" y="496"/>
                </a:lnTo>
                <a:lnTo>
                  <a:pt x="122" y="495"/>
                </a:lnTo>
                <a:lnTo>
                  <a:pt x="142" y="494"/>
                </a:lnTo>
                <a:lnTo>
                  <a:pt x="162" y="490"/>
                </a:lnTo>
                <a:lnTo>
                  <a:pt x="183" y="484"/>
                </a:lnTo>
                <a:lnTo>
                  <a:pt x="203" y="478"/>
                </a:lnTo>
                <a:lnTo>
                  <a:pt x="222" y="470"/>
                </a:lnTo>
                <a:lnTo>
                  <a:pt x="244" y="460"/>
                </a:lnTo>
                <a:lnTo>
                  <a:pt x="260" y="450"/>
                </a:lnTo>
                <a:lnTo>
                  <a:pt x="281" y="438"/>
                </a:lnTo>
                <a:lnTo>
                  <a:pt x="300" y="421"/>
                </a:lnTo>
                <a:lnTo>
                  <a:pt x="316" y="408"/>
                </a:lnTo>
                <a:lnTo>
                  <a:pt x="332" y="391"/>
                </a:lnTo>
                <a:lnTo>
                  <a:pt x="344" y="373"/>
                </a:lnTo>
                <a:lnTo>
                  <a:pt x="353" y="356"/>
                </a:lnTo>
                <a:lnTo>
                  <a:pt x="359" y="331"/>
                </a:lnTo>
                <a:lnTo>
                  <a:pt x="361" y="311"/>
                </a:lnTo>
                <a:lnTo>
                  <a:pt x="361" y="291"/>
                </a:lnTo>
                <a:lnTo>
                  <a:pt x="361" y="191"/>
                </a:lnTo>
                <a:lnTo>
                  <a:pt x="449" y="191"/>
                </a:lnTo>
                <a:lnTo>
                  <a:pt x="271" y="0"/>
                </a:lnTo>
                <a:lnTo>
                  <a:pt x="89" y="191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2" name="Freeform 44">
            <a:extLst>
              <a:ext uri="{FF2B5EF4-FFF2-40B4-BE49-F238E27FC236}">
                <a16:creationId xmlns:a16="http://schemas.microsoft.com/office/drawing/2014/main" id="{716CD8E2-9C5B-3848-1CD2-E98E1AFB515C}"/>
              </a:ext>
            </a:extLst>
          </p:cNvPr>
          <p:cNvSpPr>
            <a:spLocks/>
          </p:cNvSpPr>
          <p:nvPr/>
        </p:nvSpPr>
        <p:spPr bwMode="auto">
          <a:xfrm>
            <a:off x="6063797" y="2420938"/>
            <a:ext cx="974725" cy="804862"/>
          </a:xfrm>
          <a:custGeom>
            <a:avLst/>
            <a:gdLst>
              <a:gd name="T0" fmla="*/ 657225 w 614"/>
              <a:gd name="T1" fmla="*/ 147637 h 507"/>
              <a:gd name="T2" fmla="*/ 657225 w 614"/>
              <a:gd name="T3" fmla="*/ 309562 h 507"/>
              <a:gd name="T4" fmla="*/ 244475 w 614"/>
              <a:gd name="T5" fmla="*/ 309562 h 507"/>
              <a:gd name="T6" fmla="*/ 220663 w 614"/>
              <a:gd name="T7" fmla="*/ 307975 h 507"/>
              <a:gd name="T8" fmla="*/ 201612 w 614"/>
              <a:gd name="T9" fmla="*/ 304800 h 507"/>
              <a:gd name="T10" fmla="*/ 180975 w 614"/>
              <a:gd name="T11" fmla="*/ 295275 h 507"/>
              <a:gd name="T12" fmla="*/ 161925 w 614"/>
              <a:gd name="T13" fmla="*/ 285750 h 507"/>
              <a:gd name="T14" fmla="*/ 142875 w 614"/>
              <a:gd name="T15" fmla="*/ 269875 h 507"/>
              <a:gd name="T16" fmla="*/ 125412 w 614"/>
              <a:gd name="T17" fmla="*/ 252412 h 507"/>
              <a:gd name="T18" fmla="*/ 107950 w 614"/>
              <a:gd name="T19" fmla="*/ 233362 h 507"/>
              <a:gd name="T20" fmla="*/ 95250 w 614"/>
              <a:gd name="T21" fmla="*/ 214312 h 507"/>
              <a:gd name="T22" fmla="*/ 80962 w 614"/>
              <a:gd name="T23" fmla="*/ 193675 h 507"/>
              <a:gd name="T24" fmla="*/ 73025 w 614"/>
              <a:gd name="T25" fmla="*/ 171450 h 507"/>
              <a:gd name="T26" fmla="*/ 61912 w 614"/>
              <a:gd name="T27" fmla="*/ 149225 h 507"/>
              <a:gd name="T28" fmla="*/ 50800 w 614"/>
              <a:gd name="T29" fmla="*/ 127000 h 507"/>
              <a:gd name="T30" fmla="*/ 42862 w 614"/>
              <a:gd name="T31" fmla="*/ 103187 h 507"/>
              <a:gd name="T32" fmla="*/ 33337 w 614"/>
              <a:gd name="T33" fmla="*/ 79375 h 507"/>
              <a:gd name="T34" fmla="*/ 26988 w 614"/>
              <a:gd name="T35" fmla="*/ 55562 h 507"/>
              <a:gd name="T36" fmla="*/ 20637 w 614"/>
              <a:gd name="T37" fmla="*/ 31750 h 507"/>
              <a:gd name="T38" fmla="*/ 15875 w 614"/>
              <a:gd name="T39" fmla="*/ 0 h 507"/>
              <a:gd name="T40" fmla="*/ 6350 w 614"/>
              <a:gd name="T41" fmla="*/ 26987 h 507"/>
              <a:gd name="T42" fmla="*/ 1588 w 614"/>
              <a:gd name="T43" fmla="*/ 52387 h 507"/>
              <a:gd name="T44" fmla="*/ 0 w 614"/>
              <a:gd name="T45" fmla="*/ 80962 h 507"/>
              <a:gd name="T46" fmla="*/ 0 w 614"/>
              <a:gd name="T47" fmla="*/ 111125 h 507"/>
              <a:gd name="T48" fmla="*/ 0 w 614"/>
              <a:gd name="T49" fmla="*/ 139700 h 507"/>
              <a:gd name="T50" fmla="*/ 0 w 614"/>
              <a:gd name="T51" fmla="*/ 176212 h 507"/>
              <a:gd name="T52" fmla="*/ 0 w 614"/>
              <a:gd name="T53" fmla="*/ 214312 h 507"/>
              <a:gd name="T54" fmla="*/ 1588 w 614"/>
              <a:gd name="T55" fmla="*/ 249237 h 507"/>
              <a:gd name="T56" fmla="*/ 6350 w 614"/>
              <a:gd name="T57" fmla="*/ 284162 h 507"/>
              <a:gd name="T58" fmla="*/ 15875 w 614"/>
              <a:gd name="T59" fmla="*/ 320675 h 507"/>
              <a:gd name="T60" fmla="*/ 22225 w 614"/>
              <a:gd name="T61" fmla="*/ 357187 h 507"/>
              <a:gd name="T62" fmla="*/ 33337 w 614"/>
              <a:gd name="T63" fmla="*/ 388937 h 507"/>
              <a:gd name="T64" fmla="*/ 47625 w 614"/>
              <a:gd name="T65" fmla="*/ 427037 h 507"/>
              <a:gd name="T66" fmla="*/ 61912 w 614"/>
              <a:gd name="T67" fmla="*/ 455612 h 507"/>
              <a:gd name="T68" fmla="*/ 79375 w 614"/>
              <a:gd name="T69" fmla="*/ 493712 h 507"/>
              <a:gd name="T70" fmla="*/ 100012 w 614"/>
              <a:gd name="T71" fmla="*/ 527050 h 507"/>
              <a:gd name="T72" fmla="*/ 117475 w 614"/>
              <a:gd name="T73" fmla="*/ 552450 h 507"/>
              <a:gd name="T74" fmla="*/ 142875 w 614"/>
              <a:gd name="T75" fmla="*/ 581025 h 507"/>
              <a:gd name="T76" fmla="*/ 165100 w 614"/>
              <a:gd name="T77" fmla="*/ 601662 h 507"/>
              <a:gd name="T78" fmla="*/ 190500 w 614"/>
              <a:gd name="T79" fmla="*/ 619125 h 507"/>
              <a:gd name="T80" fmla="*/ 222250 w 614"/>
              <a:gd name="T81" fmla="*/ 630237 h 507"/>
              <a:gd name="T82" fmla="*/ 250825 w 614"/>
              <a:gd name="T83" fmla="*/ 631825 h 507"/>
              <a:gd name="T84" fmla="*/ 276225 w 614"/>
              <a:gd name="T85" fmla="*/ 631825 h 507"/>
              <a:gd name="T86" fmla="*/ 657225 w 614"/>
              <a:gd name="T87" fmla="*/ 631825 h 507"/>
              <a:gd name="T88" fmla="*/ 657225 w 614"/>
              <a:gd name="T89" fmla="*/ 803275 h 507"/>
              <a:gd name="T90" fmla="*/ 973138 w 614"/>
              <a:gd name="T91" fmla="*/ 476250 h 507"/>
              <a:gd name="T92" fmla="*/ 657225 w 614"/>
              <a:gd name="T93" fmla="*/ 147637 h 507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14"/>
              <a:gd name="T142" fmla="*/ 0 h 507"/>
              <a:gd name="T143" fmla="*/ 614 w 614"/>
              <a:gd name="T144" fmla="*/ 507 h 507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14" h="507">
                <a:moveTo>
                  <a:pt x="414" y="93"/>
                </a:moveTo>
                <a:lnTo>
                  <a:pt x="414" y="195"/>
                </a:lnTo>
                <a:lnTo>
                  <a:pt x="154" y="195"/>
                </a:lnTo>
                <a:lnTo>
                  <a:pt x="139" y="194"/>
                </a:lnTo>
                <a:lnTo>
                  <a:pt x="127" y="192"/>
                </a:lnTo>
                <a:lnTo>
                  <a:pt x="114" y="186"/>
                </a:lnTo>
                <a:lnTo>
                  <a:pt x="102" y="180"/>
                </a:lnTo>
                <a:lnTo>
                  <a:pt x="90" y="170"/>
                </a:lnTo>
                <a:lnTo>
                  <a:pt x="79" y="159"/>
                </a:lnTo>
                <a:lnTo>
                  <a:pt x="68" y="147"/>
                </a:lnTo>
                <a:lnTo>
                  <a:pt x="60" y="135"/>
                </a:lnTo>
                <a:lnTo>
                  <a:pt x="51" y="122"/>
                </a:lnTo>
                <a:lnTo>
                  <a:pt x="46" y="108"/>
                </a:lnTo>
                <a:lnTo>
                  <a:pt x="39" y="94"/>
                </a:lnTo>
                <a:lnTo>
                  <a:pt x="32" y="80"/>
                </a:lnTo>
                <a:lnTo>
                  <a:pt x="27" y="65"/>
                </a:lnTo>
                <a:lnTo>
                  <a:pt x="21" y="50"/>
                </a:lnTo>
                <a:lnTo>
                  <a:pt x="17" y="35"/>
                </a:lnTo>
                <a:lnTo>
                  <a:pt x="13" y="20"/>
                </a:lnTo>
                <a:lnTo>
                  <a:pt x="10" y="0"/>
                </a:lnTo>
                <a:lnTo>
                  <a:pt x="4" y="17"/>
                </a:lnTo>
                <a:lnTo>
                  <a:pt x="1" y="33"/>
                </a:lnTo>
                <a:lnTo>
                  <a:pt x="0" y="51"/>
                </a:lnTo>
                <a:lnTo>
                  <a:pt x="0" y="70"/>
                </a:lnTo>
                <a:lnTo>
                  <a:pt x="0" y="88"/>
                </a:lnTo>
                <a:lnTo>
                  <a:pt x="0" y="111"/>
                </a:lnTo>
                <a:lnTo>
                  <a:pt x="0" y="135"/>
                </a:lnTo>
                <a:lnTo>
                  <a:pt x="1" y="157"/>
                </a:lnTo>
                <a:lnTo>
                  <a:pt x="4" y="179"/>
                </a:lnTo>
                <a:lnTo>
                  <a:pt x="10" y="202"/>
                </a:lnTo>
                <a:lnTo>
                  <a:pt x="14" y="225"/>
                </a:lnTo>
                <a:lnTo>
                  <a:pt x="21" y="245"/>
                </a:lnTo>
                <a:lnTo>
                  <a:pt x="30" y="269"/>
                </a:lnTo>
                <a:lnTo>
                  <a:pt x="39" y="287"/>
                </a:lnTo>
                <a:lnTo>
                  <a:pt x="50" y="311"/>
                </a:lnTo>
                <a:lnTo>
                  <a:pt x="63" y="332"/>
                </a:lnTo>
                <a:lnTo>
                  <a:pt x="74" y="348"/>
                </a:lnTo>
                <a:lnTo>
                  <a:pt x="90" y="366"/>
                </a:lnTo>
                <a:lnTo>
                  <a:pt x="104" y="379"/>
                </a:lnTo>
                <a:lnTo>
                  <a:pt x="120" y="390"/>
                </a:lnTo>
                <a:lnTo>
                  <a:pt x="140" y="397"/>
                </a:lnTo>
                <a:lnTo>
                  <a:pt x="158" y="398"/>
                </a:lnTo>
                <a:lnTo>
                  <a:pt x="174" y="398"/>
                </a:lnTo>
                <a:lnTo>
                  <a:pt x="414" y="398"/>
                </a:lnTo>
                <a:lnTo>
                  <a:pt x="414" y="506"/>
                </a:lnTo>
                <a:lnTo>
                  <a:pt x="613" y="300"/>
                </a:lnTo>
                <a:lnTo>
                  <a:pt x="414" y="93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" name="Freeform 45">
            <a:extLst>
              <a:ext uri="{FF2B5EF4-FFF2-40B4-BE49-F238E27FC236}">
                <a16:creationId xmlns:a16="http://schemas.microsoft.com/office/drawing/2014/main" id="{9434703B-C14D-A46E-8FF7-7E19211B4CE0}"/>
              </a:ext>
            </a:extLst>
          </p:cNvPr>
          <p:cNvSpPr>
            <a:spLocks/>
          </p:cNvSpPr>
          <p:nvPr/>
        </p:nvSpPr>
        <p:spPr bwMode="auto">
          <a:xfrm>
            <a:off x="2358572" y="2420938"/>
            <a:ext cx="973138" cy="804862"/>
          </a:xfrm>
          <a:custGeom>
            <a:avLst/>
            <a:gdLst>
              <a:gd name="T0" fmla="*/ 657225 w 613"/>
              <a:gd name="T1" fmla="*/ 147637 h 507"/>
              <a:gd name="T2" fmla="*/ 657225 w 613"/>
              <a:gd name="T3" fmla="*/ 309562 h 507"/>
              <a:gd name="T4" fmla="*/ 244475 w 613"/>
              <a:gd name="T5" fmla="*/ 309562 h 507"/>
              <a:gd name="T6" fmla="*/ 219075 w 613"/>
              <a:gd name="T7" fmla="*/ 307975 h 507"/>
              <a:gd name="T8" fmla="*/ 201613 w 613"/>
              <a:gd name="T9" fmla="*/ 304800 h 507"/>
              <a:gd name="T10" fmla="*/ 180975 w 613"/>
              <a:gd name="T11" fmla="*/ 295275 h 507"/>
              <a:gd name="T12" fmla="*/ 161925 w 613"/>
              <a:gd name="T13" fmla="*/ 285750 h 507"/>
              <a:gd name="T14" fmla="*/ 142875 w 613"/>
              <a:gd name="T15" fmla="*/ 269875 h 507"/>
              <a:gd name="T16" fmla="*/ 123825 w 613"/>
              <a:gd name="T17" fmla="*/ 252412 h 507"/>
              <a:gd name="T18" fmla="*/ 107950 w 613"/>
              <a:gd name="T19" fmla="*/ 233362 h 507"/>
              <a:gd name="T20" fmla="*/ 93663 w 613"/>
              <a:gd name="T21" fmla="*/ 214312 h 507"/>
              <a:gd name="T22" fmla="*/ 80963 w 613"/>
              <a:gd name="T23" fmla="*/ 193675 h 507"/>
              <a:gd name="T24" fmla="*/ 73025 w 613"/>
              <a:gd name="T25" fmla="*/ 171450 h 507"/>
              <a:gd name="T26" fmla="*/ 61913 w 613"/>
              <a:gd name="T27" fmla="*/ 149225 h 507"/>
              <a:gd name="T28" fmla="*/ 50800 w 613"/>
              <a:gd name="T29" fmla="*/ 127000 h 507"/>
              <a:gd name="T30" fmla="*/ 42863 w 613"/>
              <a:gd name="T31" fmla="*/ 103187 h 507"/>
              <a:gd name="T32" fmla="*/ 33338 w 613"/>
              <a:gd name="T33" fmla="*/ 79375 h 507"/>
              <a:gd name="T34" fmla="*/ 26988 w 613"/>
              <a:gd name="T35" fmla="*/ 55562 h 507"/>
              <a:gd name="T36" fmla="*/ 20638 w 613"/>
              <a:gd name="T37" fmla="*/ 31750 h 507"/>
              <a:gd name="T38" fmla="*/ 14288 w 613"/>
              <a:gd name="T39" fmla="*/ 0 h 507"/>
              <a:gd name="T40" fmla="*/ 6350 w 613"/>
              <a:gd name="T41" fmla="*/ 26987 h 507"/>
              <a:gd name="T42" fmla="*/ 1588 w 613"/>
              <a:gd name="T43" fmla="*/ 52387 h 507"/>
              <a:gd name="T44" fmla="*/ 0 w 613"/>
              <a:gd name="T45" fmla="*/ 80962 h 507"/>
              <a:gd name="T46" fmla="*/ 0 w 613"/>
              <a:gd name="T47" fmla="*/ 111125 h 507"/>
              <a:gd name="T48" fmla="*/ 0 w 613"/>
              <a:gd name="T49" fmla="*/ 139700 h 507"/>
              <a:gd name="T50" fmla="*/ 0 w 613"/>
              <a:gd name="T51" fmla="*/ 176212 h 507"/>
              <a:gd name="T52" fmla="*/ 0 w 613"/>
              <a:gd name="T53" fmla="*/ 214312 h 507"/>
              <a:gd name="T54" fmla="*/ 1588 w 613"/>
              <a:gd name="T55" fmla="*/ 249237 h 507"/>
              <a:gd name="T56" fmla="*/ 6350 w 613"/>
              <a:gd name="T57" fmla="*/ 284162 h 507"/>
              <a:gd name="T58" fmla="*/ 14288 w 613"/>
              <a:gd name="T59" fmla="*/ 320675 h 507"/>
              <a:gd name="T60" fmla="*/ 22225 w 613"/>
              <a:gd name="T61" fmla="*/ 357187 h 507"/>
              <a:gd name="T62" fmla="*/ 33338 w 613"/>
              <a:gd name="T63" fmla="*/ 388937 h 507"/>
              <a:gd name="T64" fmla="*/ 47625 w 613"/>
              <a:gd name="T65" fmla="*/ 427037 h 507"/>
              <a:gd name="T66" fmla="*/ 61913 w 613"/>
              <a:gd name="T67" fmla="*/ 455612 h 507"/>
              <a:gd name="T68" fmla="*/ 77788 w 613"/>
              <a:gd name="T69" fmla="*/ 493712 h 507"/>
              <a:gd name="T70" fmla="*/ 100013 w 613"/>
              <a:gd name="T71" fmla="*/ 527050 h 507"/>
              <a:gd name="T72" fmla="*/ 117475 w 613"/>
              <a:gd name="T73" fmla="*/ 552450 h 507"/>
              <a:gd name="T74" fmla="*/ 141288 w 613"/>
              <a:gd name="T75" fmla="*/ 581025 h 507"/>
              <a:gd name="T76" fmla="*/ 165100 w 613"/>
              <a:gd name="T77" fmla="*/ 601662 h 507"/>
              <a:gd name="T78" fmla="*/ 188913 w 613"/>
              <a:gd name="T79" fmla="*/ 619125 h 507"/>
              <a:gd name="T80" fmla="*/ 222250 w 613"/>
              <a:gd name="T81" fmla="*/ 630237 h 507"/>
              <a:gd name="T82" fmla="*/ 249238 w 613"/>
              <a:gd name="T83" fmla="*/ 631825 h 507"/>
              <a:gd name="T84" fmla="*/ 276225 w 613"/>
              <a:gd name="T85" fmla="*/ 631825 h 507"/>
              <a:gd name="T86" fmla="*/ 657225 w 613"/>
              <a:gd name="T87" fmla="*/ 631825 h 507"/>
              <a:gd name="T88" fmla="*/ 657225 w 613"/>
              <a:gd name="T89" fmla="*/ 803275 h 507"/>
              <a:gd name="T90" fmla="*/ 971550 w 613"/>
              <a:gd name="T91" fmla="*/ 476250 h 507"/>
              <a:gd name="T92" fmla="*/ 657225 w 613"/>
              <a:gd name="T93" fmla="*/ 147637 h 507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613"/>
              <a:gd name="T142" fmla="*/ 0 h 507"/>
              <a:gd name="T143" fmla="*/ 613 w 613"/>
              <a:gd name="T144" fmla="*/ 507 h 507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613" h="507">
                <a:moveTo>
                  <a:pt x="414" y="93"/>
                </a:moveTo>
                <a:lnTo>
                  <a:pt x="414" y="195"/>
                </a:lnTo>
                <a:lnTo>
                  <a:pt x="154" y="195"/>
                </a:lnTo>
                <a:lnTo>
                  <a:pt x="138" y="194"/>
                </a:lnTo>
                <a:lnTo>
                  <a:pt x="127" y="192"/>
                </a:lnTo>
                <a:lnTo>
                  <a:pt x="114" y="186"/>
                </a:lnTo>
                <a:lnTo>
                  <a:pt x="102" y="180"/>
                </a:lnTo>
                <a:lnTo>
                  <a:pt x="90" y="170"/>
                </a:lnTo>
                <a:lnTo>
                  <a:pt x="78" y="159"/>
                </a:lnTo>
                <a:lnTo>
                  <a:pt x="68" y="147"/>
                </a:lnTo>
                <a:lnTo>
                  <a:pt x="59" y="135"/>
                </a:lnTo>
                <a:lnTo>
                  <a:pt x="51" y="122"/>
                </a:lnTo>
                <a:lnTo>
                  <a:pt x="46" y="108"/>
                </a:lnTo>
                <a:lnTo>
                  <a:pt x="39" y="94"/>
                </a:lnTo>
                <a:lnTo>
                  <a:pt x="32" y="80"/>
                </a:lnTo>
                <a:lnTo>
                  <a:pt x="27" y="65"/>
                </a:lnTo>
                <a:lnTo>
                  <a:pt x="21" y="50"/>
                </a:lnTo>
                <a:lnTo>
                  <a:pt x="17" y="35"/>
                </a:lnTo>
                <a:lnTo>
                  <a:pt x="13" y="20"/>
                </a:lnTo>
                <a:lnTo>
                  <a:pt x="9" y="0"/>
                </a:lnTo>
                <a:lnTo>
                  <a:pt x="4" y="17"/>
                </a:lnTo>
                <a:lnTo>
                  <a:pt x="1" y="33"/>
                </a:lnTo>
                <a:lnTo>
                  <a:pt x="0" y="51"/>
                </a:lnTo>
                <a:lnTo>
                  <a:pt x="0" y="70"/>
                </a:lnTo>
                <a:lnTo>
                  <a:pt x="0" y="88"/>
                </a:lnTo>
                <a:lnTo>
                  <a:pt x="0" y="111"/>
                </a:lnTo>
                <a:lnTo>
                  <a:pt x="0" y="135"/>
                </a:lnTo>
                <a:lnTo>
                  <a:pt x="1" y="157"/>
                </a:lnTo>
                <a:lnTo>
                  <a:pt x="4" y="179"/>
                </a:lnTo>
                <a:lnTo>
                  <a:pt x="9" y="202"/>
                </a:lnTo>
                <a:lnTo>
                  <a:pt x="14" y="225"/>
                </a:lnTo>
                <a:lnTo>
                  <a:pt x="21" y="245"/>
                </a:lnTo>
                <a:lnTo>
                  <a:pt x="30" y="269"/>
                </a:lnTo>
                <a:lnTo>
                  <a:pt x="39" y="287"/>
                </a:lnTo>
                <a:lnTo>
                  <a:pt x="49" y="311"/>
                </a:lnTo>
                <a:lnTo>
                  <a:pt x="63" y="332"/>
                </a:lnTo>
                <a:lnTo>
                  <a:pt x="74" y="348"/>
                </a:lnTo>
                <a:lnTo>
                  <a:pt x="89" y="366"/>
                </a:lnTo>
                <a:lnTo>
                  <a:pt x="104" y="379"/>
                </a:lnTo>
                <a:lnTo>
                  <a:pt x="119" y="390"/>
                </a:lnTo>
                <a:lnTo>
                  <a:pt x="140" y="397"/>
                </a:lnTo>
                <a:lnTo>
                  <a:pt x="157" y="398"/>
                </a:lnTo>
                <a:lnTo>
                  <a:pt x="174" y="398"/>
                </a:lnTo>
                <a:lnTo>
                  <a:pt x="414" y="398"/>
                </a:lnTo>
                <a:lnTo>
                  <a:pt x="414" y="506"/>
                </a:lnTo>
                <a:lnTo>
                  <a:pt x="612" y="300"/>
                </a:lnTo>
                <a:lnTo>
                  <a:pt x="414" y="93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3ECB684-9EAF-1A35-DE8A-539C8787584D}"/>
              </a:ext>
            </a:extLst>
          </p:cNvPr>
          <p:cNvSpPr txBox="1"/>
          <p:nvPr/>
        </p:nvSpPr>
        <p:spPr>
          <a:xfrm>
            <a:off x="5431970" y="6248400"/>
            <a:ext cx="592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 Cryptography in E-Commerce </a:t>
            </a:r>
          </a:p>
        </p:txBody>
      </p:sp>
    </p:spTree>
    <p:extLst>
      <p:ext uri="{BB962C8B-B14F-4D97-AF65-F5344CB8AC3E}">
        <p14:creationId xmlns:p14="http://schemas.microsoft.com/office/powerpoint/2010/main" val="22980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/>
      <p:bldP spid="8" grpId="0"/>
      <p:bldP spid="9" grpId="0" animBg="1"/>
      <p:bldP spid="10" grpId="0" animBg="1"/>
      <p:bldP spid="11" grpId="0"/>
      <p:bldP spid="14" grpId="0"/>
      <p:bldP spid="15" grpId="0"/>
      <p:bldP spid="3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6D1ABC76-FCB9-4F3D-B6E7-9B426C7EB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9162F3-40D2-4611-8700-120357EBEA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904DC30-1F67-469E-A940-4910FC09A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2960" y="761999"/>
            <a:ext cx="10759440" cy="5711371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600" dirty="0" err="1"/>
              <a:t>Misalkan</a:t>
            </a:r>
            <a:r>
              <a:rPr lang="en-US" altLang="en-US" sz="2600" dirty="0"/>
              <a:t>:   </a:t>
            </a:r>
            <a:r>
              <a:rPr lang="en-US" altLang="en-US" sz="2600" dirty="0" err="1"/>
              <a:t>Pengirim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: Bob</a:t>
            </a:r>
          </a:p>
          <a:p>
            <a:pPr eaLnBrk="1" hangingPunct="1">
              <a:buFontTx/>
              <a:buNone/>
            </a:pPr>
            <a:r>
              <a:rPr lang="en-US" altLang="en-US" sz="2600" dirty="0"/>
              <a:t>		          </a:t>
            </a:r>
            <a:r>
              <a:rPr lang="en-US" altLang="en-US" sz="2600" dirty="0" err="1"/>
              <a:t>Penerima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: Alice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Bob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Alice</a:t>
            </a:r>
          </a:p>
          <a:p>
            <a:pPr marL="233363" indent="-233363" eaLnBrk="1" hangingPunct="1">
              <a:buNone/>
            </a:pPr>
            <a:r>
              <a:rPr lang="en-US" altLang="en-US" sz="2600" dirty="0"/>
              <a:t>   Alice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cipherteks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Bob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sendiri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Alice)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Jika Alice </a:t>
            </a:r>
            <a:r>
              <a:rPr lang="en-US" altLang="en-US" sz="2600" dirty="0" err="1"/>
              <a:t>membalas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Bob, </a:t>
            </a:r>
            <a:r>
              <a:rPr lang="en-US" altLang="en-US" sz="2600" dirty="0" err="1"/>
              <a:t>maka</a:t>
            </a:r>
            <a:r>
              <a:rPr lang="en-US" altLang="en-US" sz="2600" dirty="0"/>
              <a:t>  Alice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Bob</a:t>
            </a:r>
          </a:p>
          <a:p>
            <a:pPr marL="0" indent="0" eaLnBrk="1" hangingPunct="1">
              <a:buNone/>
            </a:pPr>
            <a:r>
              <a:rPr lang="en-US" altLang="en-US" sz="2600" dirty="0"/>
              <a:t>   Bob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Bob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Bob)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mekanisme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seperti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ini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tidak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ada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kebutuhan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mengirim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masing-masing </a:t>
            </a:r>
            <a:r>
              <a:rPr lang="en-US" altLang="en-US" sz="2600" dirty="0" err="1"/>
              <a:t>seperti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halnya</a:t>
            </a:r>
            <a:r>
              <a:rPr lang="en-US" altLang="en-US" sz="2600" dirty="0"/>
              <a:t> pada </a:t>
            </a:r>
            <a:r>
              <a:rPr lang="en-US" altLang="en-US" sz="2600" dirty="0" err="1"/>
              <a:t>sistem</a:t>
            </a:r>
            <a:r>
              <a:rPr lang="en-US" altLang="en-US" sz="2600" dirty="0"/>
              <a:t> kriptografi </a:t>
            </a:r>
            <a:r>
              <a:rPr lang="en-US" altLang="en-US" sz="2600" dirty="0" err="1"/>
              <a:t>kunci-simetri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karena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pengirim</a:t>
            </a:r>
            <a:r>
              <a:rPr lang="en-US" altLang="en-US" sz="2600" dirty="0"/>
              <a:t> dan </a:t>
            </a:r>
            <a:r>
              <a:rPr lang="en-US" altLang="en-US" sz="2600" dirty="0" err="1"/>
              <a:t>peenrima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memiliki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dan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sendiri-sendiri</a:t>
            </a:r>
            <a:r>
              <a:rPr lang="en-US" altLang="en-US" sz="2600" dirty="0"/>
              <a:t>.</a:t>
            </a:r>
            <a:endParaRPr lang="en-GB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072067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DD71E9-A972-8AF0-16F5-614E43D3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78F44BC1-7A96-75BB-25FB-6F2284195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074" y="218569"/>
            <a:ext cx="6022527" cy="58870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17DC15-55D9-2710-DBBD-2C82797DB365}"/>
              </a:ext>
            </a:extLst>
          </p:cNvPr>
          <p:cNvSpPr txBox="1"/>
          <p:nvPr/>
        </p:nvSpPr>
        <p:spPr>
          <a:xfrm>
            <a:off x="838200" y="6105589"/>
            <a:ext cx="2802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37711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1567</Words>
  <Application>Microsoft Office PowerPoint</Application>
  <PresentationFormat>Widescreen</PresentationFormat>
  <Paragraphs>223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Visio.Drawing.6</vt:lpstr>
      <vt:lpstr>Clip</vt:lpstr>
      <vt:lpstr>19 - Kriptografi Kunci-Publik</vt:lpstr>
      <vt:lpstr>Pendahuluan</vt:lpstr>
      <vt:lpstr>PowerPoint Presentation</vt:lpstr>
      <vt:lpstr>Sejarah Kriptografi Kunci-Publik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Analogi Kriptografi Kunci-Publik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Kriptografi Kunci-Simetri vs Kriptografi  Kunci-publik </vt:lpstr>
      <vt:lpstr>PowerPoint Presentation</vt:lpstr>
      <vt:lpstr>PowerPoint Presentation</vt:lpstr>
      <vt:lpstr>PowerPoint Presentation</vt:lpstr>
      <vt:lpstr>PowerPoint Presentation</vt:lpstr>
      <vt:lpstr>Aplikasi Kriptografi Kunci-Publik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29</cp:revision>
  <dcterms:created xsi:type="dcterms:W3CDTF">2020-10-14T09:16:02Z</dcterms:created>
  <dcterms:modified xsi:type="dcterms:W3CDTF">2026-03-14T12:35:11Z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2024-03-10T07:50:17Z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e16573bc-eaa7-4e82-97ff-28cc4d286e64</vt:lpwstr>
  </property>
  <property fmtid="{D5CDD505-2E9C-101B-9397-08002B2CF9AE}" pid="8" name="MSIP_Label_38b525e5-f3da-4501-8f1e-526b6769fc56_ContentBits">
    <vt:lpwstr>0</vt:lpwstr>
  </property>
</Properties>
</file>