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419" r:id="rId2"/>
    <p:sldId id="426" r:id="rId3"/>
    <p:sldId id="448" r:id="rId4"/>
    <p:sldId id="427" r:id="rId5"/>
    <p:sldId id="428" r:id="rId6"/>
    <p:sldId id="429" r:id="rId7"/>
    <p:sldId id="435" r:id="rId8"/>
    <p:sldId id="430" r:id="rId9"/>
    <p:sldId id="431" r:id="rId10"/>
    <p:sldId id="436" r:id="rId11"/>
    <p:sldId id="437" r:id="rId12"/>
    <p:sldId id="432" r:id="rId13"/>
    <p:sldId id="433" r:id="rId14"/>
    <p:sldId id="446" r:id="rId15"/>
    <p:sldId id="447" r:id="rId16"/>
    <p:sldId id="434" r:id="rId17"/>
    <p:sldId id="438" r:id="rId18"/>
    <p:sldId id="445" r:id="rId19"/>
    <p:sldId id="439" r:id="rId20"/>
    <p:sldId id="441" r:id="rId21"/>
    <p:sldId id="442" r:id="rId22"/>
    <p:sldId id="443" r:id="rId23"/>
    <p:sldId id="444" r:id="rId24"/>
    <p:sldId id="449" r:id="rId25"/>
    <p:sldId id="450" r:id="rId26"/>
    <p:sldId id="44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4EEF56-CD61-482D-A737-C4039E60432F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1DA16-4B3C-4398-8EC2-EF54C41DB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196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1626A082-3A9E-CA70-DE0C-7234839DA2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69888" y="688975"/>
            <a:ext cx="6118225" cy="3441700"/>
          </a:xfrm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1BEF03D6-44BE-34AF-61F1-E2575CD4EA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FB43562D-2F01-8575-21D1-3E7772D398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12AFEF46-44C0-4D55-9B6D-46C18E0BDBEF}" type="slidenum">
              <a:rPr lang="en-US" altLang="en-US">
                <a:latin typeface="Arial" panose="020B0604020202020204" pitchFamily="34" charset="0"/>
              </a:rPr>
              <a:pPr/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C07C6-523F-B31F-4B8E-50CC8EB560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CBE0D5-2AB6-65A0-453E-8231C21BA4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0F323-BAB8-C3ED-B0A9-BCB060D20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B0B02-B30F-4E52-8B29-40E282428176}" type="datetime1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73F4B-8EE5-0BAC-9E1D-EEE96DD4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C6CC9-DAFA-D288-5D15-5A3962E58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398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3C363-B6C5-C6FE-A275-6DD7CB78D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97647B-04B2-5D43-B7EE-9F45C35AE7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BBD63-45FB-7D90-6851-7A9B519D3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D24F-2508-411F-98B2-2F251DB9B954}" type="datetime1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5EE55-9E11-6A10-E188-75F74E160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8FC4B-407D-A688-AE06-A878FACB3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16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01A241-AB50-E8AE-4CE1-B1700DA4AC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E3A58D-F09B-C1F2-9DB8-E9B3D1157D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7C0449-AE74-57DC-34AD-157BEB463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00D-B89F-4BA0-950F-CE2D750B5B98}" type="datetime1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CAB25-562B-7B32-7678-BF5FAFA26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604C7-5D19-0B43-A24B-041235027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887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F06FB-2627-BAF6-2A41-E7ECFAE97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1F502-D492-5F8B-635D-FC2285542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008CB-DE31-2EAC-0FC5-55094159E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F0457-3E2C-454B-B023-5A9582C2A105}" type="datetime1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814AA-9B46-86E4-AF32-59B638BB2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824120-9118-FC6F-D0AB-4DCAB3C5B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52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3E3C9-6D7B-55B9-582E-87BA93FEE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B6EB29-CE60-18F3-EE92-3C0E5E432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1483D-FBFA-F5B1-2060-990EED9D6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B69C-628E-43BD-949A-7EFE14ED5E10}" type="datetime1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EB1BA-B815-9B24-F31D-5ECC24193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84B7C-639F-BB25-0F31-6FF186022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344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5481C-2046-62C1-F010-3984AC977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4D597-9A14-148C-73C6-D1B09CD0B6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B6D532-3FC1-D676-5993-25DFB81DFA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D79112-BDD3-C3F2-9DEA-5F2AB8183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D589-35CB-4C00-9946-81F29D952C69}" type="datetime1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9889A-F499-33D6-2AAF-549FC7284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1E4B58-AABB-D29E-F32A-60E21EFAE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94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9ABA7-E726-5AFB-F6B8-66A54C6E0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86C08E-0F9A-B6B1-62A7-14E448DA1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51191F-EE50-060E-AD84-2F0640BAEA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49CD35-D996-EA21-FE7B-CE41DB9B25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37ED52-C627-B7D4-B2B8-6F90A18B75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0EA2AF-2F3E-0963-98BE-61106E54B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50D1-2BAB-4BDD-B3B0-E5280B54648E}" type="datetime1">
              <a:rPr lang="en-US" smtClean="0"/>
              <a:t>2/21/2026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FF3E87-FFF6-49D7-2C4A-C4A7826C7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35CF44-89A3-2C82-6028-9CFD64F1F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797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4D85B-A1EE-3812-6C15-2E412E45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DAD0D6-48D2-0A79-F43A-227504772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1D6D9-1CF1-4CB4-9824-5F31FADFF573}" type="datetime1">
              <a:rPr lang="en-US" smtClean="0"/>
              <a:t>2/21/2026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CD3D7B-164A-94F6-7387-70992984B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DF31B6-1499-ADF7-03B4-1E730399C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0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9352FB-405C-66F4-261D-391CB3F57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54840-175A-4308-B0BB-AE1A15B079A9}" type="datetime1">
              <a:rPr lang="en-US" smtClean="0"/>
              <a:t>2/21/2026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003EFC-ACEB-FB50-F3CB-090C43382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D1D73E-3EB9-E2A7-5F03-310206E97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419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13164-8751-9472-D908-B7382CC57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448A6-5E04-DBC6-58A1-A9ACABC1C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D1DD6D-5A5F-76DF-BA04-34E8EEDA61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8E903D-1FA3-D832-419D-ACDCAE73A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C918E-95A1-4F91-A71C-BC6B315FA419}" type="datetime1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9A3320-4169-FE58-5D5D-0747872B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8B171-4883-5FAF-DD73-B0292772F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874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0EDB4-DAB4-1E33-70EA-76A7C23F0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165E49-CEF4-43A3-A8CA-5052264682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27C564-44C0-3E59-7B5F-D3C52D725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71B635-17F4-8E82-ECB6-889DCF6D5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25A3E-35D0-4C2F-8552-B5243AD5F7CE}" type="datetime1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F83978-8EA0-B708-AA14-3856D7423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E1D422-ED23-C696-2F04-2C842F544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877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129C89-E21F-E5FA-FA07-D516178F6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F735F-BC28-1ED5-8223-951352487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A97A7-888C-25D0-3AC0-1B7AD5BD14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EFD985-4DE3-4DEA-A6C4-2F73C319E3A3}" type="datetime1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484898-74F0-3DBD-0E1A-A727EC1A65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Rinaldi Munir/Teknik Informatika 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653CE-36C9-84AF-4389-9FBCA48DEC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438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C95EA54-1C1F-AA6E-2D6F-F04B2381842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57939" y="1071562"/>
            <a:ext cx="11634061" cy="15716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b="1" dirty="0">
                <a:solidFill>
                  <a:srgbClr val="FF0000"/>
                </a:solidFill>
              </a:rPr>
              <a:t>10 - Metode BPCS Steganography</a:t>
            </a:r>
            <a:br>
              <a:rPr lang="en-US" b="1" dirty="0"/>
            </a:br>
            <a:r>
              <a:rPr lang="en-US" sz="3200" b="1" dirty="0"/>
              <a:t>(Bit-Plane Complexity Segmentation)</a:t>
            </a:r>
            <a:endParaRPr lang="en-US" sz="3200" b="1" i="1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7199CCA-E26B-890F-441B-B1CD1D94FB4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256663" y="3036094"/>
            <a:ext cx="6032500" cy="7858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600" b="1" dirty="0">
                <a:solidFill>
                  <a:srgbClr val="0000FF"/>
                </a:solidFill>
              </a:rPr>
              <a:t>Oleh: Rinaldi M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600" b="1" dirty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D10BEF8-88A9-8D15-4826-81A3C97BC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9750" y="5174659"/>
            <a:ext cx="6032500" cy="1181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defRPr/>
            </a:pPr>
            <a:r>
              <a:rPr lang="en-US" sz="2400" b="1" kern="0" dirty="0">
                <a:latin typeface="Calibri" panose="020F0502020204030204" pitchFamily="34" charset="0"/>
                <a:cs typeface="Calibri" panose="020F0502020204030204" pitchFamily="34" charset="0"/>
              </a:rPr>
              <a:t>Program Studi </a:t>
            </a:r>
            <a:r>
              <a:rPr lang="en-US" sz="2400" b="1" kern="0" dirty="0" err="1">
                <a:latin typeface="Calibri" panose="020F0502020204030204" pitchFamily="34" charset="0"/>
                <a:cs typeface="Calibri" panose="020F0502020204030204" pitchFamily="34" charset="0"/>
              </a:rPr>
              <a:t>Sistem</a:t>
            </a:r>
            <a:r>
              <a:rPr lang="en-US" sz="2400" b="1" kern="0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sz="2400" b="1" kern="0" dirty="0" err="1">
                <a:latin typeface="Calibri" panose="020F0502020204030204" pitchFamily="34" charset="0"/>
                <a:cs typeface="Calibri" panose="020F0502020204030204" pitchFamily="34" charset="0"/>
              </a:rPr>
              <a:t>Teknologi</a:t>
            </a:r>
            <a:r>
              <a:rPr lang="en-US" sz="2400" b="1" kern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kern="0" dirty="0" err="1">
                <a:latin typeface="Calibri" panose="020F0502020204030204" pitchFamily="34" charset="0"/>
                <a:cs typeface="Calibri" panose="020F0502020204030204" pitchFamily="34" charset="0"/>
              </a:rPr>
              <a:t>Informasi</a:t>
            </a:r>
            <a:endParaRPr lang="en-US" sz="2400" b="1" kern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kern="0" dirty="0" err="1">
                <a:latin typeface="Calibri" panose="020F0502020204030204" pitchFamily="34" charset="0"/>
                <a:cs typeface="Calibri" panose="020F0502020204030204" pitchFamily="34" charset="0"/>
              </a:rPr>
              <a:t>Sekolah</a:t>
            </a:r>
            <a:r>
              <a:rPr lang="en-US" sz="2400" b="1" kern="0" dirty="0">
                <a:latin typeface="Calibri" panose="020F0502020204030204" pitchFamily="34" charset="0"/>
                <a:cs typeface="Calibri" panose="020F0502020204030204" pitchFamily="34" charset="0"/>
              </a:rPr>
              <a:t> Teknik Elektro dan </a:t>
            </a:r>
            <a:r>
              <a:rPr lang="en-US" sz="2400" b="1" kern="0" dirty="0" err="1">
                <a:latin typeface="Calibri" panose="020F0502020204030204" pitchFamily="34" charset="0"/>
                <a:cs typeface="Calibri" panose="020F0502020204030204" pitchFamily="34" charset="0"/>
              </a:rPr>
              <a:t>Informatika</a:t>
            </a:r>
            <a:r>
              <a:rPr lang="en-US" sz="2400" b="1" kern="0" dirty="0">
                <a:latin typeface="Calibri" panose="020F0502020204030204" pitchFamily="34" charset="0"/>
                <a:cs typeface="Calibri" panose="020F0502020204030204" pitchFamily="34" charset="0"/>
              </a:rPr>
              <a:t> ITB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kern="0" dirty="0">
                <a:latin typeface="Calibri" panose="020F0502020204030204" pitchFamily="34" charset="0"/>
                <a:cs typeface="Calibri" panose="020F0502020204030204" pitchFamily="34" charset="0"/>
              </a:rPr>
              <a:t>2026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600" b="1" kern="0" dirty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400" kern="0" dirty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400" kern="0" dirty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400" kern="0" dirty="0">
              <a:solidFill>
                <a:srgbClr val="0000FF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E65F8E-1B15-FC54-D2FC-11A39597A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61BDA264-E143-E4EE-E4F3-0B2A20F96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/>
              <a:t>Canonical Gray Coding </a:t>
            </a:r>
            <a:r>
              <a:rPr lang="en-US" altLang="en-US"/>
              <a:t>(</a:t>
            </a:r>
            <a:r>
              <a:rPr lang="en-US" altLang="en-US" i="1"/>
              <a:t>CGC</a:t>
            </a:r>
            <a:r>
              <a:rPr lang="en-US" altLang="en-US"/>
              <a:t>)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02468FD4-52DC-DF8D-D678-3288FDA73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9264"/>
            <a:ext cx="10630546" cy="4638675"/>
          </a:xfrm>
        </p:spPr>
        <p:txBody>
          <a:bodyPr>
            <a:noAutofit/>
          </a:bodyPr>
          <a:lstStyle/>
          <a:p>
            <a:r>
              <a:rPr lang="en-US" altLang="en-US" sz="2400" dirty="0"/>
              <a:t>Proses </a:t>
            </a:r>
            <a:r>
              <a:rPr lang="en-US" altLang="en-US" sz="2400" dirty="0" err="1"/>
              <a:t>penyisipan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pada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i="1" dirty="0"/>
              <a:t>CGC</a:t>
            </a:r>
            <a:r>
              <a:rPr lang="en-US" altLang="en-US" sz="2400" dirty="0"/>
              <a:t> (</a:t>
            </a:r>
            <a:r>
              <a:rPr lang="en-US" altLang="en-US" sz="2400" i="1" dirty="0"/>
              <a:t>Canonical Gray Coding</a:t>
            </a:r>
            <a:r>
              <a:rPr lang="en-US" altLang="en-US" sz="2400" dirty="0"/>
              <a:t>) </a:t>
            </a:r>
            <a:r>
              <a:rPr lang="en-US" altLang="en-US" sz="2400" dirty="0" err="1"/>
              <a:t>ketimbang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i="1" dirty="0"/>
              <a:t>PBC</a:t>
            </a:r>
            <a:r>
              <a:rPr lang="en-US" altLang="en-US" sz="2400" dirty="0"/>
              <a:t>.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Mengubah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i="1" dirty="0"/>
              <a:t>PBC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i="1" dirty="0"/>
              <a:t>CGC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persamaan</a:t>
            </a:r>
            <a:r>
              <a:rPr lang="en-US" altLang="en-US" sz="2400" dirty="0"/>
              <a:t> </a:t>
            </a:r>
            <a:r>
              <a:rPr lang="en-US" altLang="en-US" sz="2400" i="1" dirty="0"/>
              <a:t>XOR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berikut</a:t>
            </a:r>
            <a:r>
              <a:rPr lang="en-US" altLang="en-US" sz="2400" dirty="0"/>
              <a:t>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	</a:t>
            </a:r>
            <a:r>
              <a:rPr lang="en-US" altLang="en-US" sz="2400" i="1" dirty="0"/>
              <a:t>g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 = </a:t>
            </a:r>
            <a:r>
              <a:rPr lang="en-US" altLang="en-US" sz="2400" i="1" dirty="0"/>
              <a:t>b</a:t>
            </a:r>
            <a:r>
              <a:rPr lang="en-US" altLang="en-US" sz="2400" baseline="-25000" dirty="0"/>
              <a:t>1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	</a:t>
            </a:r>
            <a:r>
              <a:rPr lang="en-US" altLang="en-US" sz="2400" i="1" dirty="0" err="1"/>
              <a:t>g</a:t>
            </a:r>
            <a:r>
              <a:rPr lang="en-US" altLang="en-US" sz="2400" i="1" baseline="-25000" dirty="0" err="1"/>
              <a:t>i</a:t>
            </a:r>
            <a:r>
              <a:rPr lang="en-US" altLang="en-US" sz="2400" i="1" dirty="0"/>
              <a:t> </a:t>
            </a:r>
            <a:r>
              <a:rPr lang="en-US" altLang="en-US" sz="2400" dirty="0"/>
              <a:t>= </a:t>
            </a:r>
            <a:r>
              <a:rPr lang="en-US" altLang="en-US" sz="2400" i="1" dirty="0"/>
              <a:t>b</a:t>
            </a:r>
            <a:r>
              <a:rPr lang="en-US" altLang="en-US" sz="2400" i="1" baseline="-25000" dirty="0"/>
              <a:t>i</a:t>
            </a:r>
            <a:r>
              <a:rPr lang="en-US" altLang="en-US" sz="2400" baseline="-25000" dirty="0"/>
              <a:t> – 1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 </a:t>
            </a:r>
            <a:r>
              <a:rPr lang="en-US" altLang="en-US" sz="2400" i="1" dirty="0">
                <a:sym typeface="Symbol" panose="05050102010706020507" pitchFamily="18" charset="2"/>
              </a:rPr>
              <a:t>b</a:t>
            </a:r>
            <a:r>
              <a:rPr lang="en-US" altLang="en-US" sz="2400" i="1" baseline="-25000" dirty="0">
                <a:sym typeface="Symbol" panose="05050102010706020507" pitchFamily="18" charset="2"/>
              </a:rPr>
              <a:t>i</a:t>
            </a:r>
          </a:p>
          <a:p>
            <a:r>
              <a:rPr lang="en-US" altLang="en-US" sz="2400" dirty="0" err="1">
                <a:sym typeface="Symbol" panose="05050102010706020507" pitchFamily="18" charset="2"/>
              </a:rPr>
              <a:t>Sebaliknya</a:t>
            </a:r>
            <a:r>
              <a:rPr lang="en-US" altLang="en-US" sz="2400" dirty="0">
                <a:sym typeface="Symbol" panose="05050102010706020507" pitchFamily="18" charset="2"/>
              </a:rPr>
              <a:t>, </a:t>
            </a:r>
            <a:r>
              <a:rPr lang="en-US" altLang="en-US" sz="2400" dirty="0" err="1">
                <a:sym typeface="Symbol" panose="05050102010706020507" pitchFamily="18" charset="2"/>
              </a:rPr>
              <a:t>mengubah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sistem</a:t>
            </a:r>
            <a:r>
              <a:rPr lang="en-US" altLang="en-US" sz="2400" dirty="0">
                <a:sym typeface="Symbol" panose="05050102010706020507" pitchFamily="18" charset="2"/>
              </a:rPr>
              <a:t> CGC </a:t>
            </a:r>
            <a:r>
              <a:rPr lang="en-US" altLang="en-US" sz="2400" dirty="0" err="1">
                <a:sym typeface="Symbol" panose="05050102010706020507" pitchFamily="18" charset="2"/>
              </a:rPr>
              <a:t>menjadi</a:t>
            </a:r>
            <a:r>
              <a:rPr lang="en-US" altLang="en-US" sz="2400" dirty="0">
                <a:sym typeface="Symbol" panose="05050102010706020507" pitchFamily="18" charset="2"/>
              </a:rPr>
              <a:t> PBC </a:t>
            </a:r>
            <a:r>
              <a:rPr lang="en-US" altLang="en-US" sz="2400" dirty="0" err="1">
                <a:sym typeface="Symbol" panose="05050102010706020507" pitchFamily="18" charset="2"/>
              </a:rPr>
              <a:t>dilakukan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persamaan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berikut</a:t>
            </a:r>
            <a:r>
              <a:rPr lang="en-US" altLang="en-US" sz="2400" dirty="0">
                <a:sym typeface="Symbol" panose="05050102010706020507" pitchFamily="18" charset="2"/>
              </a:rPr>
              <a:t>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	</a:t>
            </a:r>
            <a:r>
              <a:rPr lang="en-US" altLang="en-US" sz="2400" i="1" dirty="0"/>
              <a:t>b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 = </a:t>
            </a:r>
            <a:r>
              <a:rPr lang="en-US" altLang="en-US" sz="2400" i="1" dirty="0"/>
              <a:t>g</a:t>
            </a:r>
            <a:r>
              <a:rPr lang="en-US" altLang="en-US" sz="2400" baseline="-25000" dirty="0"/>
              <a:t>1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	</a:t>
            </a:r>
            <a:r>
              <a:rPr lang="en-US" altLang="en-US" sz="2400" i="1" dirty="0" err="1"/>
              <a:t>g</a:t>
            </a:r>
            <a:r>
              <a:rPr lang="en-US" altLang="en-US" sz="2400" i="1" baseline="-25000" dirty="0" err="1"/>
              <a:t>i</a:t>
            </a:r>
            <a:r>
              <a:rPr lang="en-US" altLang="en-US" sz="2400" i="1" dirty="0"/>
              <a:t> </a:t>
            </a:r>
            <a:r>
              <a:rPr lang="en-US" altLang="en-US" sz="2400" dirty="0"/>
              <a:t>= </a:t>
            </a:r>
            <a:r>
              <a:rPr lang="en-US" altLang="en-US" sz="2400" i="1" dirty="0"/>
              <a:t>b</a:t>
            </a:r>
            <a:r>
              <a:rPr lang="en-US" altLang="en-US" sz="2400" i="1" baseline="-25000" dirty="0"/>
              <a:t>i</a:t>
            </a:r>
            <a:r>
              <a:rPr lang="en-US" altLang="en-US" sz="2400" baseline="-25000" dirty="0"/>
              <a:t> – 1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 </a:t>
            </a:r>
            <a:r>
              <a:rPr lang="en-US" altLang="en-US" sz="2400" i="1" dirty="0">
                <a:sym typeface="Symbol" panose="05050102010706020507" pitchFamily="18" charset="2"/>
              </a:rPr>
              <a:t>b</a:t>
            </a:r>
            <a:r>
              <a:rPr lang="en-US" altLang="en-US" sz="2400" i="1" baseline="-25000" dirty="0">
                <a:sym typeface="Symbol" panose="05050102010706020507" pitchFamily="18" charset="2"/>
              </a:rPr>
              <a:t>i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 		</a:t>
            </a:r>
            <a:r>
              <a:rPr lang="en-US" altLang="en-US" sz="2400" dirty="0"/>
              <a:t> </a:t>
            </a: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E72D01A4-6FAF-9EB0-906A-C339DE343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A8818F29-6781-48AB-A412-933B5A3924AC}" type="slidenum">
              <a:rPr lang="en-US" altLang="en-US">
                <a:latin typeface="Arial" panose="020B0604020202020204" pitchFamily="34" charset="0"/>
              </a:rPr>
              <a:pPr/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>
            <a:extLst>
              <a:ext uri="{FF2B5EF4-FFF2-40B4-BE49-F238E27FC236}">
                <a16:creationId xmlns:a16="http://schemas.microsoft.com/office/drawing/2014/main" id="{CF9BDF49-F5B5-CD95-5BCD-0CA6C2EA7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BDBA1D8E-5AA3-438F-B392-BF70B53BC484}" type="slidenum">
              <a:rPr lang="en-US" altLang="en-US">
                <a:latin typeface="Arial" panose="020B0604020202020204" pitchFamily="34" charset="0"/>
              </a:rPr>
              <a:pPr/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16387" name="Picture 2">
            <a:extLst>
              <a:ext uri="{FF2B5EF4-FFF2-40B4-BE49-F238E27FC236}">
                <a16:creationId xmlns:a16="http://schemas.microsoft.com/office/drawing/2014/main" id="{A5A5D3D8-E80F-D946-0B4F-DC18822781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4994" y="920750"/>
            <a:ext cx="7565948" cy="5210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B85462D5-623C-D959-F283-098BA75E5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7188"/>
            <a:ext cx="10212092" cy="1060450"/>
          </a:xfrm>
        </p:spPr>
        <p:txBody>
          <a:bodyPr>
            <a:normAutofit/>
          </a:bodyPr>
          <a:lstStyle/>
          <a:p>
            <a:r>
              <a:rPr lang="en-US" altLang="en-US" i="1" dirty="0"/>
              <a:t>Informative Region</a:t>
            </a:r>
            <a:r>
              <a:rPr lang="en-US" altLang="en-US" dirty="0"/>
              <a:t> dan </a:t>
            </a:r>
            <a:r>
              <a:rPr lang="en-US" altLang="en-US" i="1" dirty="0"/>
              <a:t>Noise-like Region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91055-27B1-DEC2-FB6C-1543CF3D4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9263"/>
            <a:ext cx="11064498" cy="4781550"/>
          </a:xfrm>
        </p:spPr>
        <p:txBody>
          <a:bodyPr/>
          <a:lstStyle/>
          <a:p>
            <a:pPr>
              <a:defRPr/>
            </a:pPr>
            <a:r>
              <a:rPr lang="en-US" sz="2400" i="1" dirty="0"/>
              <a:t>Informative region</a:t>
            </a:r>
            <a:r>
              <a:rPr lang="en-US" sz="2400" dirty="0"/>
              <a:t>: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citra</a:t>
            </a:r>
            <a:r>
              <a:rPr lang="en-US" sz="2400" dirty="0"/>
              <a:t> yang </a:t>
            </a:r>
            <a:r>
              <a:rPr lang="en-US" sz="2400" dirty="0" err="1"/>
              <a:t>berisi</a:t>
            </a:r>
            <a:r>
              <a:rPr lang="en-US" sz="2400" dirty="0"/>
              <a:t> </a:t>
            </a:r>
            <a:r>
              <a:rPr lang="en-US" sz="2400" dirty="0" err="1"/>
              <a:t>gambar</a:t>
            </a:r>
            <a:r>
              <a:rPr lang="en-US" sz="2400" dirty="0"/>
              <a:t> yang </a:t>
            </a:r>
            <a:r>
              <a:rPr lang="en-US" sz="2400" dirty="0" err="1"/>
              <a:t>simpel</a:t>
            </a:r>
            <a:r>
              <a:rPr lang="en-US" sz="2400" dirty="0"/>
              <a:t>.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/>
              <a:t>	-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, </a:t>
            </a:r>
            <a:r>
              <a:rPr lang="en-US" sz="2400" dirty="0" err="1"/>
              <a:t>sensitif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manipulasi</a:t>
            </a:r>
            <a:endParaRPr lang="en-US" sz="2400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/>
              <a:t>	-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penyisipan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sini</a:t>
            </a:r>
            <a:endParaRPr lang="en-US" sz="2400" dirty="0"/>
          </a:p>
          <a:p>
            <a:pPr>
              <a:buFont typeface="Wingdings" panose="05000000000000000000" pitchFamily="2" charset="2"/>
              <a:buNone/>
              <a:defRPr/>
            </a:pPr>
            <a:endParaRPr lang="en-US" sz="2400" dirty="0"/>
          </a:p>
          <a:p>
            <a:pPr>
              <a:defRPr/>
            </a:pPr>
            <a:r>
              <a:rPr lang="en-US" sz="2400" i="1" dirty="0"/>
              <a:t>Noise-like region</a:t>
            </a:r>
            <a:r>
              <a:rPr lang="en-US" sz="2400" dirty="0"/>
              <a:t>: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citra</a:t>
            </a:r>
            <a:r>
              <a:rPr lang="en-US" sz="2400" dirty="0"/>
              <a:t> yang </a:t>
            </a:r>
            <a:r>
              <a:rPr lang="en-US" sz="2400" dirty="0" err="1"/>
              <a:t>berisi</a:t>
            </a:r>
            <a:r>
              <a:rPr lang="en-US" sz="2400" dirty="0"/>
              <a:t> </a:t>
            </a:r>
            <a:r>
              <a:rPr lang="en-US" sz="2400" dirty="0" err="1"/>
              <a:t>gambar</a:t>
            </a:r>
            <a:r>
              <a:rPr lang="en-US" sz="2400" dirty="0"/>
              <a:t> yang </a:t>
            </a:r>
            <a:r>
              <a:rPr lang="en-US" sz="2400" dirty="0" err="1"/>
              <a:t>kompleks</a:t>
            </a:r>
            <a:r>
              <a:rPr lang="en-US" sz="2400" dirty="0"/>
              <a:t>.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/>
              <a:t>	- </a:t>
            </a:r>
            <a:r>
              <a:rPr lang="en-US" sz="2400" dirty="0" err="1"/>
              <a:t>bagian</a:t>
            </a:r>
            <a:r>
              <a:rPr lang="en-US" sz="2400" dirty="0"/>
              <a:t> yang </a:t>
            </a:r>
            <a:r>
              <a:rPr lang="en-US" sz="2400" dirty="0" err="1"/>
              <a:t>kurang</a:t>
            </a:r>
            <a:r>
              <a:rPr lang="en-US" sz="2400" dirty="0"/>
              <a:t> </a:t>
            </a:r>
            <a:r>
              <a:rPr lang="en-US" sz="2400" dirty="0" err="1"/>
              <a:t>informatif</a:t>
            </a:r>
            <a:r>
              <a:rPr lang="en-US" sz="2400" dirty="0"/>
              <a:t>. </a:t>
            </a:r>
          </a:p>
          <a:p>
            <a:pPr marL="512763" indent="-512763">
              <a:buNone/>
              <a:defRPr/>
            </a:pPr>
            <a:r>
              <a:rPr lang="en-US" sz="2400" dirty="0"/>
              <a:t>    - </a:t>
            </a:r>
            <a:r>
              <a:rPr lang="en-US" sz="2400" dirty="0" err="1"/>
              <a:t>perubahan</a:t>
            </a:r>
            <a:r>
              <a:rPr lang="en-US" sz="2400" dirty="0"/>
              <a:t> bit </a:t>
            </a:r>
            <a:r>
              <a:rPr lang="en-US" sz="2400" dirty="0" err="1"/>
              <a:t>akibat</a:t>
            </a:r>
            <a:r>
              <a:rPr lang="en-US" sz="2400" dirty="0"/>
              <a:t> </a:t>
            </a:r>
            <a:r>
              <a:rPr lang="en-US" sz="2400" dirty="0" err="1"/>
              <a:t>manipulasi</a:t>
            </a:r>
            <a:r>
              <a:rPr lang="en-US" sz="2400" dirty="0"/>
              <a:t> </a:t>
            </a:r>
            <a:r>
              <a:rPr lang="en-US" sz="2400" dirty="0" err="1"/>
              <a:t>tetap</a:t>
            </a:r>
            <a:r>
              <a:rPr lang="en-US" sz="2400" dirty="0"/>
              <a:t> </a:t>
            </a:r>
            <a:r>
              <a:rPr lang="en-US" sz="2400" dirty="0" err="1"/>
              <a:t>membuatnya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i="1" dirty="0"/>
              <a:t>noise-like region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/>
              <a:t>	- </a:t>
            </a:r>
            <a:r>
              <a:rPr lang="en-US" sz="2400" dirty="0" err="1"/>
              <a:t>penyisipan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sini</a:t>
            </a:r>
            <a:r>
              <a:rPr lang="en-US" sz="2400" dirty="0"/>
              <a:t>.</a:t>
            </a: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B0BB6468-BA59-360F-B2B4-AAD9AB8AD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84D446E0-194D-4096-AB88-F6ED7B232790}" type="slidenum">
              <a:rPr lang="en-US" altLang="en-US">
                <a:latin typeface="Arial" panose="020B0604020202020204" pitchFamily="34" charset="0"/>
              </a:rPr>
              <a:pPr/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075DCBA2-FE31-38EF-44F4-AA0D5257B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1892" y="1177871"/>
            <a:ext cx="10361908" cy="5251504"/>
          </a:xfrm>
        </p:spPr>
        <p:txBody>
          <a:bodyPr/>
          <a:lstStyle/>
          <a:p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menentukan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apakah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region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termasuk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kategori</a:t>
            </a:r>
            <a:r>
              <a:rPr lang="en-US" altLang="en-US" sz="2400" dirty="0"/>
              <a:t> </a:t>
            </a:r>
            <a:r>
              <a:rPr lang="en-US" altLang="en-US" sz="2400" i="1" dirty="0"/>
              <a:t>informative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kategori</a:t>
            </a:r>
            <a:r>
              <a:rPr lang="en-US" altLang="en-US" sz="2400" dirty="0"/>
              <a:t> </a:t>
            </a:r>
            <a:r>
              <a:rPr lang="en-US" altLang="en-US" sz="2400" i="1" dirty="0"/>
              <a:t>noise-like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digunakan</a:t>
            </a:r>
            <a:r>
              <a:rPr lang="en-US" altLang="en-US" sz="2400" dirty="0"/>
              <a:t> parameter </a:t>
            </a:r>
            <a:r>
              <a:rPr lang="en-US" altLang="en-US" sz="2400" dirty="0" err="1"/>
              <a:t>kompleksitas</a:t>
            </a:r>
            <a:r>
              <a:rPr lang="en-US" altLang="en-US" sz="2400" dirty="0"/>
              <a:t>.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Sebuah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region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dimasukkan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kategori</a:t>
            </a:r>
            <a:r>
              <a:rPr lang="en-US" altLang="en-US" sz="2400" dirty="0"/>
              <a:t> </a:t>
            </a:r>
            <a:r>
              <a:rPr lang="en-US" altLang="en-US" sz="2400" i="1" dirty="0"/>
              <a:t>informative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kompleksitasnya</a:t>
            </a:r>
            <a:r>
              <a:rPr lang="en-US" altLang="en-US" sz="2400" dirty="0"/>
              <a:t> </a:t>
            </a:r>
            <a:r>
              <a:rPr lang="en-US" altLang="en-US" sz="2400" b="1" dirty="0" err="1"/>
              <a:t>lebih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kecil</a:t>
            </a:r>
            <a:r>
              <a:rPr lang="en-US" altLang="en-US" sz="2400" b="1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ambang</a:t>
            </a:r>
            <a:r>
              <a:rPr lang="en-US" altLang="en-US" sz="2400" dirty="0"/>
              <a:t> (</a:t>
            </a:r>
            <a:r>
              <a:rPr lang="en-US" altLang="en-US" sz="2400" i="1" dirty="0"/>
              <a:t>threshold</a:t>
            </a:r>
            <a:r>
              <a:rPr lang="en-US" altLang="en-US" sz="2400" dirty="0"/>
              <a:t>), </a:t>
            </a:r>
            <a:r>
              <a:rPr lang="en-US" altLang="en-US" sz="2400" dirty="0">
                <a:sym typeface="Symbol" panose="05050102010706020507" pitchFamily="18" charset="2"/>
              </a:rPr>
              <a:t></a:t>
            </a:r>
            <a:r>
              <a:rPr lang="en-US" altLang="en-US" sz="2400" baseline="-25000" dirty="0">
                <a:sym typeface="Symbol" panose="05050102010706020507" pitchFamily="18" charset="2"/>
              </a:rPr>
              <a:t>0</a:t>
            </a:r>
            <a:r>
              <a:rPr lang="en-US" altLang="en-US" sz="2400" dirty="0">
                <a:sym typeface="Symbol" panose="05050102010706020507" pitchFamily="18" charset="2"/>
              </a:rPr>
              <a:t>.</a:t>
            </a:r>
          </a:p>
          <a:p>
            <a:endParaRPr lang="en-US" altLang="en-US" sz="2400" dirty="0">
              <a:sym typeface="Symbol" panose="05050102010706020507" pitchFamily="18" charset="2"/>
            </a:endParaRPr>
          </a:p>
          <a:p>
            <a:r>
              <a:rPr lang="en-US" altLang="en-US" sz="2400" dirty="0" err="1"/>
              <a:t>Sebuah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region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dimasukkan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kategori</a:t>
            </a:r>
            <a:r>
              <a:rPr lang="en-US" altLang="en-US" sz="2400" dirty="0"/>
              <a:t> </a:t>
            </a:r>
            <a:r>
              <a:rPr lang="en-US" altLang="en-US" sz="2400" i="1" dirty="0"/>
              <a:t>noise-like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kompleksitasnya</a:t>
            </a:r>
            <a:r>
              <a:rPr lang="en-US" altLang="en-US" sz="2400" dirty="0"/>
              <a:t> </a:t>
            </a:r>
            <a:r>
              <a:rPr lang="en-US" altLang="en-US" sz="2400" b="1" dirty="0" err="1"/>
              <a:t>lebih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besar</a:t>
            </a:r>
            <a:r>
              <a:rPr lang="en-US" altLang="en-US" sz="2400" b="1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ambang</a:t>
            </a:r>
            <a:r>
              <a:rPr lang="en-US" altLang="en-US" sz="2400" dirty="0"/>
              <a:t> (</a:t>
            </a:r>
            <a:r>
              <a:rPr lang="en-US" altLang="en-US" sz="2400" i="1" dirty="0"/>
              <a:t>threshold</a:t>
            </a:r>
            <a:r>
              <a:rPr lang="en-US" altLang="en-US" sz="2400" dirty="0"/>
              <a:t>), </a:t>
            </a:r>
            <a:r>
              <a:rPr lang="en-US" altLang="en-US" sz="2400" dirty="0">
                <a:sym typeface="Symbol" panose="05050102010706020507" pitchFamily="18" charset="2"/>
              </a:rPr>
              <a:t></a:t>
            </a:r>
            <a:r>
              <a:rPr lang="en-US" altLang="en-US" sz="2400" baseline="-25000" dirty="0">
                <a:sym typeface="Symbol" panose="05050102010706020507" pitchFamily="18" charset="2"/>
              </a:rPr>
              <a:t>0</a:t>
            </a:r>
            <a:r>
              <a:rPr lang="en-US" altLang="en-US" sz="2400" dirty="0">
                <a:sym typeface="Symbol" panose="05050102010706020507" pitchFamily="18" charset="2"/>
              </a:rPr>
              <a:t>.</a:t>
            </a:r>
          </a:p>
          <a:p>
            <a:endParaRPr lang="en-US" altLang="en-US" sz="2400" dirty="0">
              <a:sym typeface="Symbol" panose="05050102010706020507" pitchFamily="18" charset="2"/>
            </a:endParaRPr>
          </a:p>
          <a:p>
            <a:r>
              <a:rPr lang="en-US" altLang="en-US" sz="2400" dirty="0">
                <a:sym typeface="Symbol" panose="05050102010706020507" pitchFamily="18" charset="2"/>
              </a:rPr>
              <a:t>Nilai </a:t>
            </a:r>
            <a:r>
              <a:rPr lang="en-US" altLang="en-US" sz="2400" dirty="0" err="1">
                <a:sym typeface="Symbol" panose="05050102010706020507" pitchFamily="18" charset="2"/>
              </a:rPr>
              <a:t>ambang</a:t>
            </a:r>
            <a:r>
              <a:rPr lang="en-US" altLang="en-US" sz="2400" dirty="0">
                <a:sym typeface="Symbol" panose="05050102010706020507" pitchFamily="18" charset="2"/>
              </a:rPr>
              <a:t> yang </a:t>
            </a:r>
            <a:r>
              <a:rPr lang="en-US" altLang="en-US" sz="2400" dirty="0" err="1">
                <a:sym typeface="Symbol" panose="05050102010706020507" pitchFamily="18" charset="2"/>
              </a:rPr>
              <a:t>digunakan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bervariasi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antara</a:t>
            </a:r>
            <a:r>
              <a:rPr lang="en-US" altLang="en-US" sz="2400" dirty="0">
                <a:sym typeface="Symbol" panose="05050102010706020507" pitchFamily="18" charset="2"/>
              </a:rPr>
              <a:t> 0.1 </a:t>
            </a:r>
            <a:r>
              <a:rPr lang="en-US" altLang="en-US" sz="2400" dirty="0" err="1">
                <a:sym typeface="Symbol" panose="05050102010706020507" pitchFamily="18" charset="2"/>
              </a:rPr>
              <a:t>sampai</a:t>
            </a:r>
            <a:r>
              <a:rPr lang="en-US" altLang="en-US" sz="2400" dirty="0">
                <a:sym typeface="Symbol" panose="05050102010706020507" pitchFamily="18" charset="2"/>
              </a:rPr>
              <a:t> 0.5</a:t>
            </a:r>
          </a:p>
          <a:p>
            <a:endParaRPr lang="en-US" altLang="en-US" sz="2400" dirty="0">
              <a:sym typeface="Symbol" panose="05050102010706020507" pitchFamily="18" charset="2"/>
            </a:endParaRPr>
          </a:p>
          <a:p>
            <a:endParaRPr lang="en-US" altLang="en-US" sz="2400" dirty="0">
              <a:sym typeface="Symbol" panose="05050102010706020507" pitchFamily="18" charset="2"/>
            </a:endParaRPr>
          </a:p>
          <a:p>
            <a:endParaRPr lang="en-US" altLang="en-US" sz="2400" dirty="0"/>
          </a:p>
        </p:txBody>
      </p:sp>
      <p:sp>
        <p:nvSpPr>
          <p:cNvPr id="18435" name="Slide Number Placeholder 3">
            <a:extLst>
              <a:ext uri="{FF2B5EF4-FFF2-40B4-BE49-F238E27FC236}">
                <a16:creationId xmlns:a16="http://schemas.microsoft.com/office/drawing/2014/main" id="{A1BFD162-CA86-3B70-AF7D-D648DD2E0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CEB78958-3D52-4E1F-883E-864395F3EC62}" type="slidenum">
              <a:rPr lang="en-US" altLang="en-US">
                <a:latin typeface="Arial" panose="020B0604020202020204" pitchFamily="34" charset="0"/>
              </a:rPr>
              <a:pPr/>
              <a:t>13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E5962532-7571-3A36-ADD8-4066BA211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Konyugasi Citra Biner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901564FF-913D-9B26-608B-B8F5E6AAF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95" y="1719262"/>
            <a:ext cx="10392905" cy="4637087"/>
          </a:xfrm>
        </p:spPr>
        <p:txBody>
          <a:bodyPr>
            <a:noAutofit/>
          </a:bodyPr>
          <a:lstStyle/>
          <a:p>
            <a:r>
              <a:rPr lang="en-US" altLang="en-US" sz="2400" dirty="0" err="1"/>
              <a:t>Sebuah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 8 x 8 </a:t>
            </a:r>
            <a:r>
              <a:rPr lang="en-US" altLang="en-US" sz="2400" i="1" dirty="0"/>
              <a:t>pixel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dikonyugasi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 lain </a:t>
            </a:r>
            <a:r>
              <a:rPr lang="en-US" altLang="en-US" sz="2400" dirty="0" err="1"/>
              <a:t>berukuran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sama</a:t>
            </a:r>
            <a:r>
              <a:rPr lang="en-US" altLang="en-US" sz="2400" dirty="0"/>
              <a:t>.</a:t>
            </a:r>
          </a:p>
          <a:p>
            <a:r>
              <a:rPr lang="en-US" altLang="en-US" sz="2400" dirty="0" err="1"/>
              <a:t>Tujuan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meningkatkan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kompleksitas</a:t>
            </a:r>
            <a:r>
              <a:rPr lang="en-US" altLang="en-US" sz="2400" dirty="0"/>
              <a:t>.</a:t>
            </a:r>
          </a:p>
          <a:p>
            <a:r>
              <a:rPr lang="en-US" altLang="en-US" sz="2400" dirty="0"/>
              <a:t>Jika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 P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kompleksitas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, </a:t>
            </a:r>
            <a:r>
              <a:rPr lang="en-US" altLang="en-US" sz="2400" dirty="0" err="1">
                <a:sym typeface="Symbol" panose="05050102010706020507" pitchFamily="18" charset="2"/>
              </a:rPr>
              <a:t>maka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konyugasinya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memiliki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kompleksitas</a:t>
            </a:r>
            <a:r>
              <a:rPr lang="en-US" altLang="en-US" sz="2400" dirty="0">
                <a:sym typeface="Symbol" panose="05050102010706020507" pitchFamily="18" charset="2"/>
              </a:rPr>
              <a:t> 1 – .  </a:t>
            </a:r>
          </a:p>
          <a:p>
            <a:r>
              <a:rPr lang="en-US" altLang="en-US" sz="2400" dirty="0" err="1">
                <a:sym typeface="Symbol" panose="05050102010706020507" pitchFamily="18" charset="2"/>
              </a:rPr>
              <a:t>Contoh</a:t>
            </a:r>
            <a:r>
              <a:rPr lang="en-US" altLang="en-US" sz="2400" dirty="0">
                <a:sym typeface="Symbol" panose="05050102010706020507" pitchFamily="18" charset="2"/>
              </a:rPr>
              <a:t>: </a:t>
            </a:r>
            <a:r>
              <a:rPr lang="en-US" altLang="en-US" sz="2400" dirty="0" err="1">
                <a:sym typeface="Symbol" panose="05050102010706020507" pitchFamily="18" charset="2"/>
              </a:rPr>
              <a:t>misalkan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terdapat</a:t>
            </a:r>
            <a:r>
              <a:rPr lang="en-US" altLang="en-US" sz="2400" dirty="0">
                <a:sym typeface="Symbol" panose="05050102010706020507" pitchFamily="18" charset="2"/>
              </a:rPr>
              <a:t> 5 </a:t>
            </a:r>
            <a:r>
              <a:rPr lang="en-US" altLang="en-US" sz="2400" dirty="0" err="1">
                <a:sym typeface="Symbol" panose="05050102010706020507" pitchFamily="18" charset="2"/>
              </a:rPr>
              <a:t>citra</a:t>
            </a:r>
            <a:r>
              <a:rPr lang="en-US" altLang="en-US" sz="2400" dirty="0">
                <a:sym typeface="Symbol" panose="05050102010706020507" pitchFamily="18" charset="2"/>
              </a:rPr>
              <a:t> biner </a:t>
            </a:r>
            <a:r>
              <a:rPr lang="en-US" altLang="en-US" sz="2400" dirty="0" err="1">
                <a:sym typeface="Symbol" panose="05050102010706020507" pitchFamily="18" charset="2"/>
              </a:rPr>
              <a:t>sebagai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berikut</a:t>
            </a:r>
            <a:r>
              <a:rPr lang="en-US" altLang="en-US" sz="2400" dirty="0">
                <a:sym typeface="Symbol" panose="05050102010706020507" pitchFamily="18" charset="2"/>
              </a:rPr>
              <a:t>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</a:t>
            </a:r>
            <a:r>
              <a:rPr lang="en-US" altLang="en-US" sz="2400" i="1" dirty="0">
                <a:sym typeface="Symbol" panose="05050102010706020507" pitchFamily="18" charset="2"/>
              </a:rPr>
              <a:t>P </a:t>
            </a:r>
            <a:r>
              <a:rPr lang="en-US" altLang="en-US" sz="2400" dirty="0">
                <a:sym typeface="Symbol" panose="05050102010706020507" pitchFamily="18" charset="2"/>
              </a:rPr>
              <a:t>: </a:t>
            </a:r>
            <a:r>
              <a:rPr lang="en-US" altLang="en-US" sz="2400" dirty="0" err="1">
                <a:sym typeface="Symbol" panose="05050102010706020507" pitchFamily="18" charset="2"/>
              </a:rPr>
              <a:t>citra</a:t>
            </a:r>
            <a:r>
              <a:rPr lang="en-US" altLang="en-US" sz="2400" dirty="0">
                <a:sym typeface="Symbol" panose="05050102010706020507" pitchFamily="18" charset="2"/>
              </a:rPr>
              <a:t> biner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background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putih</a:t>
            </a:r>
            <a:r>
              <a:rPr lang="en-US" altLang="en-US" sz="2400" dirty="0">
                <a:sym typeface="Symbol" panose="05050102010706020507" pitchFamily="18" charset="2"/>
              </a:rPr>
              <a:t> dan </a:t>
            </a:r>
            <a:r>
              <a:rPr lang="en-US" altLang="en-US" sz="2400" i="1" dirty="0">
                <a:sym typeface="Symbol" panose="05050102010706020507" pitchFamily="18" charset="2"/>
              </a:rPr>
              <a:t>foreground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hitam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i="1" dirty="0">
                <a:sym typeface="Symbol" panose="05050102010706020507" pitchFamily="18" charset="2"/>
              </a:rPr>
              <a:t>    W</a:t>
            </a:r>
            <a:r>
              <a:rPr lang="en-US" altLang="en-US" sz="2400" dirty="0">
                <a:sym typeface="Symbol" panose="05050102010706020507" pitchFamily="18" charset="2"/>
              </a:rPr>
              <a:t> : </a:t>
            </a:r>
            <a:r>
              <a:rPr lang="en-US" altLang="en-US" sz="2400" dirty="0" err="1">
                <a:sym typeface="Symbol" panose="05050102010706020507" pitchFamily="18" charset="2"/>
              </a:rPr>
              <a:t>citra</a:t>
            </a:r>
            <a:r>
              <a:rPr lang="en-US" altLang="en-US" sz="2400" dirty="0">
                <a:sym typeface="Symbol" panose="05050102010706020507" pitchFamily="18" charset="2"/>
              </a:rPr>
              <a:t> biner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semua</a:t>
            </a:r>
            <a:r>
              <a:rPr lang="en-US" altLang="en-US" sz="2400" dirty="0">
                <a:sym typeface="Symbol" panose="05050102010706020507" pitchFamily="18" charset="2"/>
              </a:rPr>
              <a:t> pixel </a:t>
            </a:r>
            <a:r>
              <a:rPr lang="en-US" altLang="en-US" sz="2400" dirty="0" err="1">
                <a:sym typeface="Symbol" panose="05050102010706020507" pitchFamily="18" charset="2"/>
              </a:rPr>
              <a:t>berwarna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putiih</a:t>
            </a:r>
            <a:endParaRPr lang="en-US" altLang="en-US" sz="2400" dirty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</a:t>
            </a:r>
            <a:r>
              <a:rPr lang="en-US" altLang="en-US" sz="2400" i="1" dirty="0">
                <a:sym typeface="Symbol" panose="05050102010706020507" pitchFamily="18" charset="2"/>
              </a:rPr>
              <a:t>B</a:t>
            </a:r>
            <a:r>
              <a:rPr lang="en-US" altLang="en-US" sz="2400" dirty="0">
                <a:sym typeface="Symbol" panose="05050102010706020507" pitchFamily="18" charset="2"/>
              </a:rPr>
              <a:t> : </a:t>
            </a:r>
            <a:r>
              <a:rPr lang="en-US" altLang="en-US" sz="2400" dirty="0" err="1">
                <a:sym typeface="Symbol" panose="05050102010706020507" pitchFamily="18" charset="2"/>
              </a:rPr>
              <a:t>citra</a:t>
            </a:r>
            <a:r>
              <a:rPr lang="en-US" altLang="en-US" sz="2400" dirty="0">
                <a:sym typeface="Symbol" panose="05050102010706020507" pitchFamily="18" charset="2"/>
              </a:rPr>
              <a:t> biner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semua</a:t>
            </a:r>
            <a:r>
              <a:rPr lang="en-US" altLang="en-US" sz="2400" dirty="0">
                <a:sym typeface="Symbol" panose="05050102010706020507" pitchFamily="18" charset="2"/>
              </a:rPr>
              <a:t> pixel </a:t>
            </a:r>
            <a:r>
              <a:rPr lang="en-US" altLang="en-US" sz="2400" dirty="0" err="1">
                <a:sym typeface="Symbol" panose="05050102010706020507" pitchFamily="18" charset="2"/>
              </a:rPr>
              <a:t>berwarna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hitam</a:t>
            </a:r>
            <a:endParaRPr lang="en-US" altLang="en-US" sz="2400" dirty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</a:t>
            </a:r>
            <a:r>
              <a:rPr lang="en-US" altLang="en-US" sz="2400" i="1" dirty="0" err="1">
                <a:sym typeface="Symbol" panose="05050102010706020507" pitchFamily="18" charset="2"/>
              </a:rPr>
              <a:t>Wc</a:t>
            </a:r>
            <a:r>
              <a:rPr lang="en-US" altLang="en-US" sz="2400" dirty="0">
                <a:sym typeface="Symbol" panose="05050102010706020507" pitchFamily="18" charset="2"/>
              </a:rPr>
              <a:t>: </a:t>
            </a:r>
            <a:r>
              <a:rPr lang="en-US" altLang="en-US" sz="2400" dirty="0" err="1">
                <a:sym typeface="Symbol" panose="05050102010706020507" pitchFamily="18" charset="2"/>
              </a:rPr>
              <a:t>citra</a:t>
            </a:r>
            <a:r>
              <a:rPr lang="en-US" altLang="en-US" sz="2400" dirty="0">
                <a:sym typeface="Symbol" panose="05050102010706020507" pitchFamily="18" charset="2"/>
              </a:rPr>
              <a:t> biner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pola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papan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catur</a:t>
            </a:r>
            <a:endParaRPr lang="en-US" altLang="en-US" sz="2400" dirty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</a:t>
            </a:r>
            <a:r>
              <a:rPr lang="en-US" altLang="en-US" sz="2400" i="1" dirty="0" err="1">
                <a:sym typeface="Symbol" panose="05050102010706020507" pitchFamily="18" charset="2"/>
              </a:rPr>
              <a:t>Bc</a:t>
            </a:r>
            <a:r>
              <a:rPr lang="en-US" altLang="en-US" sz="2400" dirty="0">
                <a:sym typeface="Symbol" panose="05050102010706020507" pitchFamily="18" charset="2"/>
              </a:rPr>
              <a:t>: </a:t>
            </a:r>
            <a:r>
              <a:rPr lang="en-US" altLang="en-US" sz="2400" dirty="0" err="1">
                <a:sym typeface="Symbol" panose="05050102010706020507" pitchFamily="18" charset="2"/>
              </a:rPr>
              <a:t>citra</a:t>
            </a:r>
            <a:r>
              <a:rPr lang="en-US" altLang="en-US" sz="2400" dirty="0">
                <a:sym typeface="Symbol" panose="05050102010706020507" pitchFamily="18" charset="2"/>
              </a:rPr>
              <a:t> biner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pola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papan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catur</a:t>
            </a:r>
            <a:r>
              <a:rPr lang="en-US" altLang="en-US" sz="2400" dirty="0">
                <a:sym typeface="Symbol" panose="05050102010706020507" pitchFamily="18" charset="2"/>
              </a:rPr>
              <a:t>, </a:t>
            </a:r>
            <a:r>
              <a:rPr lang="en-US" altLang="en-US" sz="2400" dirty="0" err="1">
                <a:sym typeface="Symbol" panose="05050102010706020507" pitchFamily="18" charset="2"/>
              </a:rPr>
              <a:t>negasi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dari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 err="1">
                <a:sym typeface="Symbol" panose="05050102010706020507" pitchFamily="18" charset="2"/>
              </a:rPr>
              <a:t>Wc</a:t>
            </a:r>
            <a:r>
              <a:rPr lang="en-US" altLang="en-US" sz="2400" dirty="0">
                <a:sym typeface="Symbol" panose="05050102010706020507" pitchFamily="18" charset="2"/>
              </a:rPr>
              <a:t>. </a:t>
            </a:r>
            <a:endParaRPr lang="en-US" altLang="en-US" sz="2400" dirty="0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84D839C2-4B23-FFAD-1D4E-A81F21D87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493EFEF1-08C7-4805-B7C6-FE827A4AB83E}" type="slidenum">
              <a:rPr lang="en-US" altLang="en-US">
                <a:latin typeface="Arial" panose="020B0604020202020204" pitchFamily="34" charset="0"/>
              </a:rPr>
              <a:pPr/>
              <a:t>14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D8C365F8-1A4A-573B-D698-2E6888FE9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5362" y="2071689"/>
            <a:ext cx="10306373" cy="4357687"/>
          </a:xfrm>
        </p:spPr>
        <p:txBody>
          <a:bodyPr>
            <a:normAutofit/>
          </a:bodyPr>
          <a:lstStyle/>
          <a:p>
            <a:r>
              <a:rPr lang="en-US" altLang="en-US" sz="2400" i="1" dirty="0"/>
              <a:t>P</a:t>
            </a:r>
            <a:r>
              <a:rPr lang="en-US" altLang="en-US" sz="2400" dirty="0"/>
              <a:t>*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konyugas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i="1" dirty="0"/>
              <a:t>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spesifikasi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berikut</a:t>
            </a:r>
            <a:r>
              <a:rPr lang="en-US" altLang="en-US" sz="2400" dirty="0"/>
              <a:t>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    1)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bentuk</a:t>
            </a:r>
            <a:r>
              <a:rPr lang="en-US" altLang="en-US" sz="2400" dirty="0"/>
              <a:t> area </a:t>
            </a:r>
            <a:r>
              <a:rPr lang="en-US" altLang="en-US" sz="2400" i="1" dirty="0"/>
              <a:t>foreground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i="1" dirty="0"/>
              <a:t>P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    2)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pola</a:t>
            </a:r>
            <a:r>
              <a:rPr lang="en-US" altLang="en-US" sz="2400" dirty="0"/>
              <a:t> area </a:t>
            </a:r>
            <a:r>
              <a:rPr lang="en-US" altLang="en-US" sz="2400" i="1" dirty="0"/>
              <a:t>foreground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pola</a:t>
            </a:r>
            <a:r>
              <a:rPr lang="en-US" altLang="en-US" sz="2400" dirty="0"/>
              <a:t> </a:t>
            </a:r>
            <a:r>
              <a:rPr lang="en-US" altLang="en-US" sz="2400" i="1" dirty="0" err="1"/>
              <a:t>Bc</a:t>
            </a:r>
            <a:endParaRPr lang="en-US" altLang="en-US" sz="2400" i="1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    3)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pola</a:t>
            </a:r>
            <a:r>
              <a:rPr lang="en-US" altLang="en-US" sz="2400" dirty="0"/>
              <a:t> area </a:t>
            </a:r>
            <a:r>
              <a:rPr lang="en-US" altLang="en-US" sz="2400" i="1" dirty="0"/>
              <a:t>background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pola</a:t>
            </a:r>
            <a:r>
              <a:rPr lang="en-US" altLang="en-US" sz="2400" dirty="0"/>
              <a:t> </a:t>
            </a:r>
            <a:r>
              <a:rPr lang="en-US" altLang="en-US" sz="2400" i="1" dirty="0" err="1"/>
              <a:t>Wc</a:t>
            </a:r>
            <a:r>
              <a:rPr lang="en-US" altLang="en-US" sz="2400" i="1" dirty="0"/>
              <a:t> </a:t>
            </a:r>
          </a:p>
          <a:p>
            <a:r>
              <a:rPr lang="en-US" altLang="en-US" sz="2400" dirty="0"/>
              <a:t>Jadi,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membangun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konyugasi</a:t>
            </a:r>
            <a:r>
              <a:rPr lang="en-US" altLang="en-US" sz="2400" dirty="0"/>
              <a:t> </a:t>
            </a:r>
            <a:r>
              <a:rPr lang="en-US" altLang="en-US" sz="2400" i="1" dirty="0"/>
              <a:t>P</a:t>
            </a:r>
            <a:r>
              <a:rPr lang="en-US" altLang="en-US" sz="2400" dirty="0"/>
              <a:t>*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i="1" dirty="0"/>
              <a:t>P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caranya</a:t>
            </a:r>
            <a:r>
              <a:rPr lang="en-US" altLang="en-US" sz="2400" dirty="0"/>
              <a:t>: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 			</a:t>
            </a:r>
            <a:r>
              <a:rPr lang="en-US" altLang="en-US" sz="2400" i="1" dirty="0"/>
              <a:t>P</a:t>
            </a:r>
            <a:r>
              <a:rPr lang="en-US" altLang="en-US" sz="2400" dirty="0"/>
              <a:t>* = </a:t>
            </a:r>
            <a:r>
              <a:rPr lang="en-US" altLang="en-US" sz="2400" i="1" dirty="0"/>
              <a:t>P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 </a:t>
            </a:r>
            <a:r>
              <a:rPr lang="en-US" altLang="en-US" sz="2400" i="1" dirty="0" err="1">
                <a:sym typeface="Symbol" panose="05050102010706020507" pitchFamily="18" charset="2"/>
              </a:rPr>
              <a:t>Wc</a:t>
            </a:r>
            <a:r>
              <a:rPr lang="en-US" altLang="en-US" sz="2400" i="1" dirty="0">
                <a:sym typeface="Symbol" panose="05050102010706020507" pitchFamily="18" charset="2"/>
              </a:rPr>
              <a:t> </a:t>
            </a:r>
          </a:p>
          <a:p>
            <a:r>
              <a:rPr lang="en-US" altLang="en-US" sz="2400" dirty="0" err="1">
                <a:sym typeface="Symbol" panose="05050102010706020507" pitchFamily="18" charset="2"/>
              </a:rPr>
              <a:t>Perhatikan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bahwa</a:t>
            </a:r>
            <a:endParaRPr lang="en-US" altLang="en-US" sz="2400" dirty="0">
              <a:sym typeface="Symbol" panose="05050102010706020507" pitchFamily="18" charset="2"/>
            </a:endParaRP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dirty="0">
                <a:sym typeface="Symbol" panose="05050102010706020507" pitchFamily="18" charset="2"/>
              </a:rPr>
              <a:t>			(</a:t>
            </a:r>
            <a:r>
              <a:rPr lang="en-US" altLang="en-US" i="1" dirty="0">
                <a:sym typeface="Symbol" panose="05050102010706020507" pitchFamily="18" charset="2"/>
              </a:rPr>
              <a:t>P</a:t>
            </a:r>
            <a:r>
              <a:rPr lang="en-US" altLang="en-US" dirty="0">
                <a:sym typeface="Symbol" panose="05050102010706020507" pitchFamily="18" charset="2"/>
              </a:rPr>
              <a:t>*)* = </a:t>
            </a:r>
            <a:r>
              <a:rPr lang="en-US" altLang="en-US" i="1" dirty="0">
                <a:sym typeface="Symbol" panose="05050102010706020507" pitchFamily="18" charset="2"/>
              </a:rPr>
              <a:t>P 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i="1" dirty="0">
                <a:sym typeface="Symbol" panose="05050102010706020507" pitchFamily="18" charset="2"/>
              </a:rPr>
              <a:t>			P*</a:t>
            </a:r>
            <a:r>
              <a:rPr lang="en-US" altLang="en-US" dirty="0">
                <a:sym typeface="Symbol" panose="05050102010706020507" pitchFamily="18" charset="2"/>
              </a:rPr>
              <a:t>  P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i="1" dirty="0">
                <a:sym typeface="Symbol" panose="05050102010706020507" pitchFamily="18" charset="2"/>
              </a:rPr>
              <a:t>			</a:t>
            </a:r>
            <a:r>
              <a:rPr lang="en-US" altLang="en-US" dirty="0">
                <a:sym typeface="Symbol" panose="05050102010706020507" pitchFamily="18" charset="2"/>
              </a:rPr>
              <a:t>(</a:t>
            </a:r>
            <a:r>
              <a:rPr lang="en-US" altLang="en-US" i="1" dirty="0">
                <a:sym typeface="Symbol" panose="05050102010706020507" pitchFamily="18" charset="2"/>
              </a:rPr>
              <a:t>P*</a:t>
            </a:r>
            <a:r>
              <a:rPr lang="en-US" altLang="en-US" dirty="0">
                <a:sym typeface="Symbol" panose="05050102010706020507" pitchFamily="18" charset="2"/>
              </a:rPr>
              <a:t>) </a:t>
            </a:r>
            <a:r>
              <a:rPr lang="en-US" altLang="en-US" i="1" dirty="0">
                <a:sym typeface="Symbol" panose="05050102010706020507" pitchFamily="18" charset="2"/>
              </a:rPr>
              <a:t>= </a:t>
            </a:r>
            <a:r>
              <a:rPr lang="en-US" altLang="en-US" dirty="0">
                <a:sym typeface="Symbol" panose="05050102010706020507" pitchFamily="18" charset="2"/>
              </a:rPr>
              <a:t>1</a:t>
            </a:r>
            <a:r>
              <a:rPr lang="en-US" altLang="en-US" i="1" dirty="0">
                <a:sym typeface="Symbol" panose="05050102010706020507" pitchFamily="18" charset="2"/>
              </a:rPr>
              <a:t> – </a:t>
            </a:r>
            <a:r>
              <a:rPr lang="en-US" altLang="en-US" dirty="0">
                <a:sym typeface="Symbol" panose="05050102010706020507" pitchFamily="18" charset="2"/>
              </a:rPr>
              <a:t>(</a:t>
            </a:r>
            <a:r>
              <a:rPr lang="en-US" altLang="en-US" i="1" dirty="0">
                <a:sym typeface="Symbol" panose="05050102010706020507" pitchFamily="18" charset="2"/>
              </a:rPr>
              <a:t>P</a:t>
            </a:r>
            <a:r>
              <a:rPr lang="en-US" altLang="en-US" dirty="0">
                <a:sym typeface="Symbol" panose="05050102010706020507" pitchFamily="18" charset="2"/>
              </a:rPr>
              <a:t>) </a:t>
            </a:r>
            <a:endParaRPr lang="en-US" altLang="en-US" dirty="0"/>
          </a:p>
        </p:txBody>
      </p:sp>
      <p:sp>
        <p:nvSpPr>
          <p:cNvPr id="20483" name="Slide Number Placeholder 3">
            <a:extLst>
              <a:ext uri="{FF2B5EF4-FFF2-40B4-BE49-F238E27FC236}">
                <a16:creationId xmlns:a16="http://schemas.microsoft.com/office/drawing/2014/main" id="{A56AF4CA-BB27-C230-808E-207524F1A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A02DD6E5-DE79-4067-9638-73485F3FD8FB}" type="slidenum">
              <a:rPr lang="en-US" altLang="en-US">
                <a:latin typeface="Arial" panose="020B0604020202020204" pitchFamily="34" charset="0"/>
              </a:rPr>
              <a:pPr/>
              <a:t>15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20484" name="Picture 2">
            <a:extLst>
              <a:ext uri="{FF2B5EF4-FFF2-40B4-BE49-F238E27FC236}">
                <a16:creationId xmlns:a16="http://schemas.microsoft.com/office/drawing/2014/main" id="{E10C5E3B-19D1-F28A-2EB6-1859D85BA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2" y="297859"/>
            <a:ext cx="8448675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E9224471-E1CC-7B8A-72BB-2157BAC2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Algoritma</a:t>
            </a:r>
            <a:r>
              <a:rPr lang="en-US" altLang="en-US" dirty="0"/>
              <a:t> BPCS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A4256-5E75-E247-15AC-1B4173DCB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831"/>
            <a:ext cx="10515600" cy="4943044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n-US" b="1" dirty="0"/>
              <a:t>A. </a:t>
            </a:r>
            <a:r>
              <a:rPr lang="en-US" b="1" dirty="0" err="1"/>
              <a:t>Penyisipan</a:t>
            </a:r>
            <a:r>
              <a:rPr lang="en-US" b="1" dirty="0"/>
              <a:t> </a:t>
            </a:r>
            <a:r>
              <a:rPr lang="en-US" b="1" dirty="0" err="1"/>
              <a:t>Pesan</a:t>
            </a:r>
            <a:endParaRPr lang="en-US" b="1" dirty="0"/>
          </a:p>
          <a:p>
            <a:pPr marL="0" indent="0">
              <a:buNone/>
              <a:defRPr/>
            </a:pPr>
            <a:r>
              <a:rPr lang="en-US" sz="2400" dirty="0" err="1"/>
              <a:t>Asumsikan</a:t>
            </a:r>
            <a:r>
              <a:rPr lang="en-US" sz="2400" dirty="0"/>
              <a:t> </a:t>
            </a:r>
            <a:r>
              <a:rPr lang="en-US" sz="2400" dirty="0" err="1"/>
              <a:t>citra</a:t>
            </a:r>
            <a:r>
              <a:rPr lang="en-US" sz="2400" dirty="0"/>
              <a:t> </a:t>
            </a:r>
            <a:r>
              <a:rPr lang="en-US" sz="2400" dirty="0" err="1"/>
              <a:t>berukuran</a:t>
            </a:r>
            <a:r>
              <a:rPr lang="en-US" sz="2400" dirty="0"/>
              <a:t> </a:t>
            </a:r>
            <a:r>
              <a:rPr lang="en-US" sz="2400" dirty="0" err="1"/>
              <a:t>kelipatan</a:t>
            </a:r>
            <a:r>
              <a:rPr lang="en-US" sz="2400" dirty="0"/>
              <a:t> 8.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kelipatan</a:t>
            </a:r>
            <a:r>
              <a:rPr lang="en-US" sz="2400" dirty="0"/>
              <a:t> 8, </a:t>
            </a:r>
            <a:r>
              <a:rPr lang="en-US" sz="2400" dirty="0" err="1"/>
              <a:t>tambahkan</a:t>
            </a:r>
            <a:r>
              <a:rPr lang="en-US" sz="2400" dirty="0"/>
              <a:t> </a:t>
            </a:r>
            <a:r>
              <a:rPr lang="en-US" sz="2400" i="1" dirty="0"/>
              <a:t>pixel-pixel</a:t>
            </a:r>
            <a:r>
              <a:rPr lang="en-US" sz="2400" dirty="0"/>
              <a:t> </a:t>
            </a:r>
            <a:r>
              <a:rPr lang="en-US" sz="2400" dirty="0" err="1"/>
              <a:t>semu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berukuran</a:t>
            </a:r>
            <a:r>
              <a:rPr lang="en-US" sz="2400" dirty="0"/>
              <a:t> 8 x 8.</a:t>
            </a:r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i="1" dirty="0"/>
              <a:t>cover-image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blok</a:t>
            </a:r>
            <a:r>
              <a:rPr lang="en-US" sz="2400" dirty="0"/>
              <a:t> 8 x 8 </a:t>
            </a:r>
            <a:r>
              <a:rPr lang="en-US" sz="2400" i="1" dirty="0"/>
              <a:t>pixel</a:t>
            </a:r>
            <a:r>
              <a:rPr lang="en-US" sz="2400" dirty="0"/>
              <a:t>.</a:t>
            </a:r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blok</a:t>
            </a:r>
            <a:r>
              <a:rPr lang="en-US" sz="2400" dirty="0"/>
              <a:t> 8 x 8 </a:t>
            </a:r>
            <a:r>
              <a:rPr lang="en-US" sz="2400" i="1" dirty="0"/>
              <a:t>pixel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PBC yang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8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i="1" dirty="0"/>
              <a:t>bit-plane</a:t>
            </a:r>
            <a:r>
              <a:rPr lang="en-US" sz="2400" dirty="0"/>
              <a:t>.  </a:t>
            </a:r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Ubah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i="1" dirty="0"/>
              <a:t>PBC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i="1" dirty="0"/>
              <a:t>CGC</a:t>
            </a:r>
            <a:r>
              <a:rPr lang="en-US" sz="2400" dirty="0"/>
              <a:t> (</a:t>
            </a:r>
            <a:r>
              <a:rPr lang="en-US" sz="2400" i="1" dirty="0"/>
              <a:t>Canonical Gray Coding</a:t>
            </a:r>
            <a:r>
              <a:rPr lang="en-US" sz="2400" dirty="0"/>
              <a:t>) </a:t>
            </a:r>
            <a:r>
              <a:rPr lang="en-US" sz="2400" dirty="0">
                <a:sym typeface="Wingdings" panose="05000000000000000000" pitchFamily="2" charset="2"/>
              </a:rPr>
              <a:t></a:t>
            </a:r>
            <a:r>
              <a:rPr lang="en-US" sz="2400" dirty="0" err="1">
                <a:sym typeface="Wingdings" panose="05000000000000000000" pitchFamily="2" charset="2"/>
              </a:rPr>
              <a:t>langkah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Opsional</a:t>
            </a:r>
            <a:r>
              <a:rPr lang="en-US" sz="2400" dirty="0"/>
              <a:t>.</a:t>
            </a:r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i="1" dirty="0"/>
              <a:t>bit-plane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i="1" dirty="0"/>
              <a:t>informative region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i="1" dirty="0"/>
              <a:t>noise-like region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ambang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</a:t>
            </a:r>
            <a:r>
              <a:rPr lang="en-US" sz="2400" baseline="-25000" dirty="0">
                <a:sym typeface="Symbol"/>
              </a:rPr>
              <a:t>0</a:t>
            </a:r>
            <a:r>
              <a:rPr lang="en-US" sz="2400" dirty="0">
                <a:sym typeface="Symbol"/>
              </a:rPr>
              <a:t>. </a:t>
            </a:r>
            <a:r>
              <a:rPr lang="en-US" sz="2400" dirty="0" err="1">
                <a:sym typeface="Symbol"/>
              </a:rPr>
              <a:t>Nilai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default</a:t>
            </a:r>
            <a:r>
              <a:rPr lang="en-US" sz="2400" dirty="0">
                <a:sym typeface="Symbol"/>
              </a:rPr>
              <a:t> </a:t>
            </a:r>
            <a:r>
              <a:rPr lang="en-US" sz="2400" baseline="-25000" dirty="0">
                <a:sym typeface="Symbol"/>
              </a:rPr>
              <a:t>0</a:t>
            </a:r>
            <a:r>
              <a:rPr lang="en-US" sz="2400" dirty="0">
                <a:sym typeface="Symbol"/>
              </a:rPr>
              <a:t> = 0.3. </a:t>
            </a:r>
            <a:r>
              <a:rPr lang="en-US" sz="2400" dirty="0" err="1">
                <a:sym typeface="Symbol"/>
              </a:rPr>
              <a:t>Jika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tergolong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noise-like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region</a:t>
            </a:r>
            <a:r>
              <a:rPr lang="en-US" sz="2400" dirty="0">
                <a:sym typeface="Symbol"/>
              </a:rPr>
              <a:t>, </a:t>
            </a:r>
            <a:r>
              <a:rPr lang="en-US" sz="2400" dirty="0" err="1">
                <a:sym typeface="Symbol"/>
              </a:rPr>
              <a:t>maka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pesan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bisa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disisipkan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pada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bit-plane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tersebut</a:t>
            </a:r>
            <a:r>
              <a:rPr lang="en-US" sz="2400" dirty="0">
                <a:sym typeface="Symbol"/>
              </a:rPr>
              <a:t>, </a:t>
            </a:r>
            <a:r>
              <a:rPr lang="en-US" sz="2400" dirty="0" err="1">
                <a:sym typeface="Symbol"/>
              </a:rPr>
              <a:t>tetapi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jika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termasuk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informative region</a:t>
            </a:r>
            <a:r>
              <a:rPr lang="en-US" sz="2400" dirty="0">
                <a:sym typeface="Symbol"/>
              </a:rPr>
              <a:t>, </a:t>
            </a:r>
            <a:r>
              <a:rPr lang="en-US" sz="2400" dirty="0" err="1">
                <a:sym typeface="Symbol"/>
              </a:rPr>
              <a:t>maka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tidak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dapat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digunakan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untuk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menyisipkan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pesan</a:t>
            </a:r>
            <a:r>
              <a:rPr lang="en-US" sz="2400" dirty="0">
                <a:sym typeface="Symbol"/>
              </a:rPr>
              <a:t>.</a:t>
            </a:r>
            <a:endParaRPr lang="en-US" sz="2400" dirty="0"/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endParaRPr lang="en-US" sz="2200" dirty="0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87145BDA-4573-08EC-1F4C-9149A4AB6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B93EAA82-DA5E-45C7-A24C-A5C887CB2F1F}" type="slidenum">
              <a:rPr lang="en-US" altLang="en-US">
                <a:latin typeface="Arial" panose="020B0604020202020204" pitchFamily="34" charset="0"/>
              </a:rPr>
              <a:pPr/>
              <a:t>16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CDCF2F66-1178-54D0-E63F-19F08431F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1892" y="1143001"/>
            <a:ext cx="10182386" cy="498792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AutoNum type="arabicPeriod" startAt="5"/>
            </a:pPr>
            <a:r>
              <a:rPr lang="en-US" altLang="en-US" sz="2400" dirty="0" err="1">
                <a:sym typeface="Symbol" panose="05050102010706020507" pitchFamily="18" charset="2"/>
              </a:rPr>
              <a:t>Bagi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segmen-segmen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berukuran</a:t>
            </a:r>
            <a:r>
              <a:rPr lang="en-US" altLang="en-US" sz="2400" dirty="0"/>
              <a:t> 64-bit, </a:t>
            </a:r>
            <a:r>
              <a:rPr lang="en-US" altLang="en-US" sz="2400" dirty="0" err="1"/>
              <a:t>lalu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nyatakan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segmen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biner </a:t>
            </a:r>
            <a:r>
              <a:rPr lang="en-US" altLang="en-US" sz="2400" dirty="0" err="1"/>
              <a:t>berukuran</a:t>
            </a:r>
            <a:r>
              <a:rPr lang="en-US" altLang="en-US" sz="2400" dirty="0"/>
              <a:t> 8 x 8. </a:t>
            </a:r>
          </a:p>
          <a:p>
            <a:pPr marL="457200" indent="-457200">
              <a:buFont typeface="Arial" panose="020B0604020202020204" pitchFamily="34" charset="0"/>
              <a:buAutoNum type="arabicPeriod" startAt="5"/>
            </a:pPr>
            <a:r>
              <a:rPr lang="en-US" altLang="en-US" sz="2400" dirty="0"/>
              <a:t>Jika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</a:t>
            </a:r>
            <a:r>
              <a:rPr lang="en-US" altLang="en-US" sz="2400" i="1" dirty="0"/>
              <a:t>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dibandingkan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ambang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</a:t>
            </a:r>
            <a:r>
              <a:rPr lang="en-US" altLang="en-US" sz="2400" baseline="-25000" dirty="0">
                <a:sym typeface="Symbol" panose="05050102010706020507" pitchFamily="18" charset="2"/>
              </a:rPr>
              <a:t>0</a:t>
            </a:r>
            <a:r>
              <a:rPr lang="en-US" altLang="en-US" sz="2400" dirty="0">
                <a:sym typeface="Symbol" panose="05050102010706020507" pitchFamily="18" charset="2"/>
              </a:rPr>
              <a:t> (</a:t>
            </a:r>
            <a:r>
              <a:rPr lang="en-US" altLang="en-US" sz="2400" dirty="0" err="1">
                <a:sym typeface="Symbol" panose="05050102010706020507" pitchFamily="18" charset="2"/>
              </a:rPr>
              <a:t>yaitu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termasuk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kategori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informative region</a:t>
            </a:r>
            <a:r>
              <a:rPr lang="en-US" altLang="en-US" sz="2400" dirty="0">
                <a:sym typeface="Symbol" panose="05050102010706020507" pitchFamily="18" charset="2"/>
              </a:rPr>
              <a:t>), </a:t>
            </a:r>
            <a:r>
              <a:rPr lang="en-US" altLang="en-US" sz="2400" dirty="0" err="1">
                <a:sym typeface="Symbol" panose="05050102010706020507" pitchFamily="18" charset="2"/>
              </a:rPr>
              <a:t>lakukan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konyugasi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terhadap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S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untuk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mendapatkan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S</a:t>
            </a:r>
            <a:r>
              <a:rPr lang="en-US" altLang="en-US" sz="2400" dirty="0">
                <a:sym typeface="Symbol" panose="05050102010706020507" pitchFamily="18" charset="2"/>
              </a:rPr>
              <a:t>* yang </a:t>
            </a:r>
            <a:r>
              <a:rPr lang="en-US" altLang="en-US" sz="2400" dirty="0" err="1">
                <a:sym typeface="Symbol" panose="05050102010706020507" pitchFamily="18" charset="2"/>
              </a:rPr>
              <a:t>lebih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kompleks</a:t>
            </a:r>
            <a:r>
              <a:rPr lang="en-US" altLang="en-US" sz="2400" dirty="0">
                <a:sym typeface="Symbol" panose="05050102010706020507" pitchFamily="18" charset="2"/>
              </a:rPr>
              <a:t>.</a:t>
            </a:r>
          </a:p>
          <a:p>
            <a:pPr marL="457200" indent="-457200">
              <a:buFont typeface="Arial" panose="020B0604020202020204" pitchFamily="34" charset="0"/>
              <a:buAutoNum type="arabicPeriod" startAt="5"/>
            </a:pPr>
            <a:r>
              <a:rPr lang="en-US" altLang="en-US" sz="2400" dirty="0" err="1"/>
              <a:t>Sisipkan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segmen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64-bit </a:t>
            </a:r>
            <a:r>
              <a:rPr lang="en-US" altLang="en-US" sz="2400" dirty="0" err="1"/>
              <a:t>ke</a:t>
            </a:r>
            <a:r>
              <a:rPr lang="en-US" altLang="en-US" sz="2400" dirty="0"/>
              <a:t>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merupakan</a:t>
            </a:r>
            <a:r>
              <a:rPr lang="en-US" altLang="en-US" sz="2400" dirty="0"/>
              <a:t> </a:t>
            </a:r>
            <a:r>
              <a:rPr lang="en-US" altLang="en-US" sz="2400" i="1" dirty="0"/>
              <a:t>noise-like region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mengganti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seluruh</a:t>
            </a:r>
            <a:r>
              <a:rPr lang="en-US" altLang="en-US" sz="2400" dirty="0"/>
              <a:t> bit pada </a:t>
            </a:r>
            <a:r>
              <a:rPr lang="en-US" altLang="en-US" sz="2400" i="1" dirty="0"/>
              <a:t>noise-like region </a:t>
            </a:r>
            <a:r>
              <a:rPr lang="en-US" altLang="en-US" sz="2400" i="1" dirty="0" err="1"/>
              <a:t>tersebut</a:t>
            </a:r>
            <a:r>
              <a:rPr lang="en-US" altLang="en-US" sz="2400" i="1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64-bit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).</a:t>
            </a:r>
          </a:p>
          <a:p>
            <a:pPr marL="457200" indent="-457200">
              <a:buFont typeface="Arial" panose="020B0604020202020204" pitchFamily="34" charset="0"/>
              <a:buAutoNum type="arabicPeriod" startAt="5"/>
            </a:pPr>
            <a:r>
              <a:rPr lang="en-US" altLang="en-US" sz="2400" dirty="0"/>
              <a:t>Jika </a:t>
            </a:r>
            <a:r>
              <a:rPr lang="en-US" altLang="en-US" sz="2400" dirty="0" err="1"/>
              <a:t>bloks</a:t>
            </a:r>
            <a:r>
              <a:rPr lang="en-US" altLang="en-US" sz="2400" dirty="0"/>
              <a:t> </a:t>
            </a:r>
            <a:r>
              <a:rPr lang="en-US" altLang="en-US" sz="2400" i="1" dirty="0"/>
              <a:t>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dikonyugasi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simpan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pada “conjugation map”.</a:t>
            </a:r>
          </a:p>
          <a:p>
            <a:pPr marL="457200" indent="-457200">
              <a:buFont typeface="Arial" panose="020B0604020202020204" pitchFamily="34" charset="0"/>
              <a:buAutoNum type="arabicPeriod" startAt="5"/>
            </a:pPr>
            <a:r>
              <a:rPr lang="en-US" altLang="en-US" sz="2400" dirty="0" err="1"/>
              <a:t>Sisipkan</a:t>
            </a:r>
            <a:r>
              <a:rPr lang="en-US" altLang="en-US" sz="2400" dirty="0"/>
              <a:t> juga </a:t>
            </a:r>
            <a:r>
              <a:rPr lang="en-US" altLang="en-US" sz="2400" dirty="0" err="1"/>
              <a:t>pemetaan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konyugasi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telah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dibuat</a:t>
            </a:r>
            <a:r>
              <a:rPr lang="en-US" altLang="en-US" sz="2400" dirty="0"/>
              <a:t>.</a:t>
            </a:r>
          </a:p>
          <a:p>
            <a:pPr marL="457200" indent="-457200">
              <a:buFont typeface="Arial" panose="020B0604020202020204" pitchFamily="34" charset="0"/>
              <a:buAutoNum type="arabicPeriod" startAt="5"/>
            </a:pPr>
            <a:r>
              <a:rPr lang="en-US" altLang="en-US" sz="2400" dirty="0" err="1"/>
              <a:t>Ubah</a:t>
            </a:r>
            <a:r>
              <a:rPr lang="en-US" altLang="en-US" sz="2400" dirty="0"/>
              <a:t> </a:t>
            </a:r>
            <a:r>
              <a:rPr lang="en-US" altLang="en-US" sz="2400" i="1" dirty="0" err="1"/>
              <a:t>stego</a:t>
            </a:r>
            <a:r>
              <a:rPr lang="en-US" altLang="en-US" sz="2400" i="1" dirty="0"/>
              <a:t>-image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i="1" dirty="0"/>
              <a:t>CGC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i="1" dirty="0"/>
              <a:t>PBC</a:t>
            </a:r>
            <a:r>
              <a:rPr lang="en-US" altLang="en-US" sz="2400" dirty="0"/>
              <a:t>.</a:t>
            </a: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624ADB33-7CD7-025A-43F8-5FBCCE63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6CE7D246-DB1B-437E-900A-FC05267510FF}" type="slidenum">
              <a:rPr lang="en-US" altLang="en-US">
                <a:latin typeface="Arial" panose="020B0604020202020204" pitchFamily="34" charset="0"/>
              </a:rPr>
              <a:pPr/>
              <a:t>17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3A359-F53A-390E-E7C5-DD6D092DF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919" y="1100380"/>
            <a:ext cx="11096786" cy="5030546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b="1" dirty="0" err="1"/>
              <a:t>B.Ekstraksi</a:t>
            </a:r>
            <a:r>
              <a:rPr lang="en-US" b="1" dirty="0"/>
              <a:t> </a:t>
            </a:r>
            <a:r>
              <a:rPr lang="en-US" b="1" dirty="0" err="1"/>
              <a:t>Pesan</a:t>
            </a:r>
            <a:endParaRPr lang="en-US" b="1" dirty="0"/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i="1" dirty="0" err="1"/>
              <a:t>stego</a:t>
            </a:r>
            <a:r>
              <a:rPr lang="en-US" sz="2400" i="1" dirty="0"/>
              <a:t>-image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blok</a:t>
            </a:r>
            <a:r>
              <a:rPr lang="en-US" sz="2400" dirty="0"/>
              <a:t> 8 x 8 </a:t>
            </a:r>
            <a:r>
              <a:rPr lang="en-US" sz="2400" i="1" dirty="0"/>
              <a:t>pixel</a:t>
            </a:r>
            <a:r>
              <a:rPr lang="en-US" sz="2400" dirty="0"/>
              <a:t>.</a:t>
            </a:r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blok</a:t>
            </a:r>
            <a:r>
              <a:rPr lang="en-US" sz="2400" dirty="0"/>
              <a:t> 8 x 8 </a:t>
            </a:r>
            <a:r>
              <a:rPr lang="en-US" sz="2400" i="1" dirty="0"/>
              <a:t>pixel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i="1" dirty="0"/>
              <a:t>PBC</a:t>
            </a:r>
            <a:r>
              <a:rPr lang="en-US" sz="2400" dirty="0"/>
              <a:t> yang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8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i="1" dirty="0"/>
              <a:t>bit-plane</a:t>
            </a:r>
            <a:r>
              <a:rPr lang="en-US" sz="2400" dirty="0"/>
              <a:t>.  </a:t>
            </a:r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Ubah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i="1" dirty="0"/>
              <a:t>PBC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i="1" dirty="0"/>
              <a:t>CGC</a:t>
            </a:r>
            <a:r>
              <a:rPr lang="en-US" sz="2400" dirty="0"/>
              <a:t> (</a:t>
            </a:r>
            <a:r>
              <a:rPr lang="en-US" sz="2400" i="1" dirty="0"/>
              <a:t>Canonical Gray Coding</a:t>
            </a:r>
            <a:r>
              <a:rPr lang="en-US" sz="2400" dirty="0"/>
              <a:t>)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 err="1">
                <a:sym typeface="Wingdings" panose="05000000000000000000" pitchFamily="2" charset="2"/>
              </a:rPr>
              <a:t>Opsional</a:t>
            </a:r>
            <a:r>
              <a:rPr lang="en-US" sz="2400" dirty="0"/>
              <a:t>.</a:t>
            </a:r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n-US" sz="2400" dirty="0" err="1"/>
              <a:t>kompleksitas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i="1" dirty="0"/>
              <a:t>bit-plane</a:t>
            </a:r>
            <a:r>
              <a:rPr lang="en-US" sz="2400" dirty="0"/>
              <a:t>.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kompleksitasnya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ambang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</a:t>
            </a:r>
            <a:r>
              <a:rPr lang="en-US" sz="2400" baseline="-25000" dirty="0">
                <a:sym typeface="Symbol"/>
              </a:rPr>
              <a:t>0</a:t>
            </a:r>
            <a:r>
              <a:rPr lang="en-US" sz="2400" dirty="0">
                <a:sym typeface="Symbol"/>
              </a:rPr>
              <a:t>, </a:t>
            </a:r>
            <a:r>
              <a:rPr lang="en-US" sz="2400" dirty="0" err="1">
                <a:sym typeface="Symbol"/>
              </a:rPr>
              <a:t>maka</a:t>
            </a:r>
            <a:r>
              <a:rPr lang="en-US" sz="2400" dirty="0">
                <a:sym typeface="Symbol"/>
              </a:rPr>
              <a:t> bit-plane </a:t>
            </a:r>
            <a:r>
              <a:rPr lang="en-US" sz="2400" dirty="0" err="1">
                <a:sym typeface="Symbol"/>
              </a:rPr>
              <a:t>tersebut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bagian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dari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pesan</a:t>
            </a:r>
            <a:r>
              <a:rPr lang="en-US" sz="2400" dirty="0">
                <a:sym typeface="Symbol"/>
              </a:rPr>
              <a:t>. </a:t>
            </a:r>
            <a:r>
              <a:rPr lang="en-US" sz="2400" dirty="0" err="1">
                <a:sym typeface="Symbol"/>
              </a:rPr>
              <a:t>Tabel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konyugasi</a:t>
            </a:r>
            <a:r>
              <a:rPr lang="en-US" sz="2400" dirty="0">
                <a:sym typeface="Symbol"/>
              </a:rPr>
              <a:t> yang </a:t>
            </a:r>
            <a:r>
              <a:rPr lang="en-US" sz="2400" dirty="0" err="1">
                <a:sym typeface="Symbol"/>
              </a:rPr>
              <a:t>disisipkan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juga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dibaca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untuk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melihat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proses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konyugas</a:t>
            </a:r>
            <a:r>
              <a:rPr lang="en-US" sz="2400" dirty="0">
                <a:sym typeface="Symbol"/>
              </a:rPr>
              <a:t> yang </a:t>
            </a:r>
            <a:r>
              <a:rPr lang="en-US" sz="2400" dirty="0" err="1">
                <a:sym typeface="Symbol"/>
              </a:rPr>
              <a:t>perlu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dilakukan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pada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tiap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blok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pesan</a:t>
            </a:r>
            <a:r>
              <a:rPr lang="en-US" sz="2400" dirty="0">
                <a:sym typeface="Symbol"/>
              </a:rPr>
              <a:t>. </a:t>
            </a:r>
            <a:endParaRPr lang="en-US" sz="2400" dirty="0"/>
          </a:p>
        </p:txBody>
      </p:sp>
      <p:sp>
        <p:nvSpPr>
          <p:cNvPr id="23555" name="Slide Number Placeholder 3">
            <a:extLst>
              <a:ext uri="{FF2B5EF4-FFF2-40B4-BE49-F238E27FC236}">
                <a16:creationId xmlns:a16="http://schemas.microsoft.com/office/drawing/2014/main" id="{A94F298A-A31F-2044-5806-32C63AA5B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177072D6-748B-493B-BD4F-D0E6D7DD4C0F}" type="slidenum">
              <a:rPr lang="en-US" altLang="en-US">
                <a:latin typeface="Arial" panose="020B0604020202020204" pitchFamily="34" charset="0"/>
              </a:rPr>
              <a:pPr/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6DD15B02-B4C0-8B61-3DE8-A37CC8F4C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9349" y="714375"/>
            <a:ext cx="9639946" cy="54165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400" dirty="0" err="1"/>
              <a:t>Contoh</a:t>
            </a:r>
            <a:r>
              <a:rPr lang="en-US" altLang="en-US" sz="2400" dirty="0"/>
              <a:t>:</a:t>
            </a:r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9C7A19A1-175F-9B4A-FC82-010B99ED9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1CB9E0A8-FC26-4133-BCC1-DA817986DD81}" type="slidenum">
              <a:rPr lang="en-US" altLang="en-US">
                <a:latin typeface="Arial" panose="020B0604020202020204" pitchFamily="34" charset="0"/>
              </a:rPr>
              <a:pPr/>
              <a:t>19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24580" name="Picture 2">
            <a:extLst>
              <a:ext uri="{FF2B5EF4-FFF2-40B4-BE49-F238E27FC236}">
                <a16:creationId xmlns:a16="http://schemas.microsoft.com/office/drawing/2014/main" id="{E402CC60-7107-B30B-A2CA-D89FDEC442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563" y="1285876"/>
            <a:ext cx="6515100" cy="50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51EA09A-FD39-36EE-9783-82F5C6F0F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latin typeface="+mn-lt"/>
              </a:rPr>
              <a:t>BPCS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0F8BF854-AEC6-0A37-6E87-3C262424F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BPCS = </a:t>
            </a:r>
            <a:r>
              <a:rPr lang="en-US" altLang="en-US" sz="2400" i="1" dirty="0"/>
              <a:t>Bit-Plane Complexity Segmentation</a:t>
            </a:r>
            <a:r>
              <a:rPr lang="en-US" altLang="en-US" sz="2400" dirty="0"/>
              <a:t>. 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Dikembangkan</a:t>
            </a:r>
            <a:r>
              <a:rPr lang="en-US" altLang="en-US" sz="2400" dirty="0"/>
              <a:t> oleh </a:t>
            </a:r>
            <a:r>
              <a:rPr lang="en-US" altLang="en-US" sz="2400" dirty="0" err="1"/>
              <a:t>Eij</a:t>
            </a:r>
            <a:r>
              <a:rPr lang="en-US" altLang="en-US" sz="2400" dirty="0"/>
              <a:t> Kawaguchi dan R. O. Eason pada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 1997.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Merupakan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steganografi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berkapasitas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besar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besar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 LSB. </a:t>
            </a:r>
          </a:p>
          <a:p>
            <a:endParaRPr lang="en-US" altLang="en-US" sz="2400" dirty="0"/>
          </a:p>
          <a:p>
            <a:r>
              <a:rPr lang="en-US" altLang="en-US" sz="2400" dirty="0"/>
              <a:t>Jika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LSB </a:t>
            </a:r>
            <a:r>
              <a:rPr lang="en-US" altLang="en-US" sz="2400" dirty="0" err="1"/>
              <a:t>hanya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menyisipkan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satu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beberapa</a:t>
            </a:r>
            <a:r>
              <a:rPr lang="en-US" altLang="en-US" sz="2400" dirty="0"/>
              <a:t> bit LSB, </a:t>
            </a:r>
            <a:r>
              <a:rPr lang="en-US" altLang="en-US" sz="2400" dirty="0" err="1"/>
              <a:t>maka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BPCS </a:t>
            </a:r>
            <a:r>
              <a:rPr lang="en-US" altLang="en-US" sz="2400" dirty="0" err="1"/>
              <a:t>menyisipkan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satu</a:t>
            </a:r>
            <a:r>
              <a:rPr lang="en-US" altLang="en-US" sz="2400" dirty="0"/>
              <a:t>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.  </a:t>
            </a:r>
            <a:endParaRPr lang="en-US" altLang="en-US" sz="2400" dirty="0">
              <a:solidFill>
                <a:srgbClr val="CFF5FD"/>
              </a:solidFill>
            </a:endParaRPr>
          </a:p>
          <a:p>
            <a:endParaRPr lang="en-US" altLang="en-US" sz="2200" dirty="0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00A140B0-3841-DCA1-F34A-D015D5C9D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BD65B808-A8E7-427E-83F8-AD2541EA99BF}" type="slidenum">
              <a:rPr lang="en-US" altLang="en-US">
                <a:latin typeface="Arial" panose="020B0604020202020204" pitchFamily="34" charset="0"/>
              </a:rPr>
              <a:pPr/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55BAC7C5-BBAD-4710-B3E4-FA1F0563B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544" y="899319"/>
            <a:ext cx="10330912" cy="50593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2400" dirty="0"/>
              <a:t>Pada </a:t>
            </a:r>
            <a:r>
              <a:rPr lang="en-US" altLang="en-US" sz="2400" i="1" dirty="0"/>
              <a:t>bit-plane </a:t>
            </a:r>
            <a:r>
              <a:rPr lang="en-US" altLang="en-US" sz="2400" dirty="0"/>
              <a:t>0,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perubahan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hitam-putih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47 kali. Jadi k = 47.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maksimum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perubahan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warna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 yang </a:t>
            </a:r>
            <a:r>
              <a:rPr lang="en-US" altLang="en-US" sz="2400" dirty="0" err="1"/>
              <a:t>berukuran</a:t>
            </a:r>
            <a:r>
              <a:rPr lang="en-US" altLang="en-US" sz="2400" dirty="0"/>
              <a:t> 8 x 8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112 kali. Jadi </a:t>
            </a:r>
            <a:r>
              <a:rPr lang="en-US" altLang="en-US" sz="2400" i="1" dirty="0"/>
              <a:t>n</a:t>
            </a:r>
            <a:r>
              <a:rPr lang="en-US" altLang="en-US" sz="2400" dirty="0"/>
              <a:t> = 112.</a:t>
            </a:r>
          </a:p>
          <a:p>
            <a:pPr marL="0" indent="0">
              <a:buNone/>
            </a:pPr>
            <a:r>
              <a:rPr lang="en-US" altLang="en-US" sz="2400" dirty="0"/>
              <a:t>Nilai </a:t>
            </a:r>
            <a:r>
              <a:rPr lang="en-US" altLang="en-US" sz="2400" dirty="0" err="1"/>
              <a:t>kompleksitas</a:t>
            </a:r>
            <a:r>
              <a:rPr lang="en-US" altLang="en-US" sz="2400" dirty="0"/>
              <a:t> bit-plane 0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 = 47/112 = 0.42.</a:t>
            </a:r>
          </a:p>
          <a:p>
            <a:pPr marL="0" indent="0">
              <a:buNone/>
            </a:pPr>
            <a:endParaRPr lang="en-US" altLang="en-U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menggunakan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nilai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ambang</a:t>
            </a:r>
            <a:r>
              <a:rPr lang="en-US" altLang="en-US" sz="2400" dirty="0">
                <a:sym typeface="Symbol" panose="05050102010706020507" pitchFamily="18" charset="2"/>
              </a:rPr>
              <a:t> </a:t>
            </a:r>
            <a:r>
              <a:rPr lang="en-US" altLang="en-US" sz="2400" baseline="-25000" dirty="0">
                <a:sym typeface="Symbol" panose="05050102010706020507" pitchFamily="18" charset="2"/>
              </a:rPr>
              <a:t>0</a:t>
            </a:r>
            <a:r>
              <a:rPr lang="en-US" altLang="en-US" sz="2400" dirty="0">
                <a:sym typeface="Symbol" panose="05050102010706020507" pitchFamily="18" charset="2"/>
              </a:rPr>
              <a:t> = 0.3, </a:t>
            </a:r>
            <a:r>
              <a:rPr lang="en-US" altLang="en-US" sz="2400" dirty="0" err="1">
                <a:sym typeface="Symbol" panose="05050102010706020507" pitchFamily="18" charset="2"/>
              </a:rPr>
              <a:t>maka</a:t>
            </a:r>
            <a:r>
              <a:rPr lang="en-US" altLang="en-US" sz="2400" dirty="0">
                <a:sym typeface="Symbol" panose="05050102010706020507" pitchFamily="18" charset="2"/>
              </a:rPr>
              <a:t> 0.42 &gt; </a:t>
            </a:r>
            <a:r>
              <a:rPr lang="en-US" altLang="en-US" sz="2400" baseline="-25000" dirty="0">
                <a:sym typeface="Symbol" panose="05050102010706020507" pitchFamily="18" charset="2"/>
              </a:rPr>
              <a:t>0</a:t>
            </a:r>
            <a:r>
              <a:rPr lang="en-US" altLang="en-US" sz="2400" dirty="0">
                <a:sym typeface="Symbol" panose="05050102010706020507" pitchFamily="18" charset="2"/>
              </a:rPr>
              <a:t>, </a:t>
            </a:r>
            <a:r>
              <a:rPr lang="en-US" altLang="en-US" sz="2400" dirty="0" err="1">
                <a:sym typeface="Symbol" panose="05050102010706020507" pitchFamily="18" charset="2"/>
              </a:rPr>
              <a:t>sehingga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bit-plane </a:t>
            </a:r>
            <a:r>
              <a:rPr lang="en-US" altLang="en-US" sz="2400" dirty="0">
                <a:sym typeface="Symbol" panose="05050102010706020507" pitchFamily="18" charset="2"/>
              </a:rPr>
              <a:t>0 </a:t>
            </a:r>
            <a:r>
              <a:rPr lang="en-US" altLang="en-US" sz="2400" dirty="0" err="1">
                <a:sym typeface="Symbol" panose="05050102010706020507" pitchFamily="18" charset="2"/>
              </a:rPr>
              <a:t>dikategorikan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sebagai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noise-like region </a:t>
            </a:r>
            <a:r>
              <a:rPr lang="en-US" altLang="en-US" sz="2400" dirty="0" err="1">
                <a:sym typeface="Symbol" panose="05050102010706020507" pitchFamily="18" charset="2"/>
              </a:rPr>
              <a:t>sehingga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bisa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digunakan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untuk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menyisipkan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pesan</a:t>
            </a:r>
            <a:r>
              <a:rPr lang="en-US" altLang="en-US" sz="2400" dirty="0">
                <a:sym typeface="Symbol" panose="05050102010706020507" pitchFamily="18" charset="2"/>
              </a:rPr>
              <a:t>. </a:t>
            </a:r>
          </a:p>
          <a:p>
            <a:pPr marL="0" indent="0">
              <a:buNone/>
            </a:pPr>
            <a:endParaRPr lang="en-US" altLang="en-U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altLang="en-US" sz="2400" i="1" dirty="0">
                <a:sym typeface="Symbol" panose="05050102010706020507" pitchFamily="18" charset="2"/>
              </a:rPr>
              <a:t>Bit-plane</a:t>
            </a:r>
            <a:r>
              <a:rPr lang="en-US" altLang="en-US" sz="2400" dirty="0">
                <a:sym typeface="Symbol" panose="05050102010706020507" pitchFamily="18" charset="2"/>
              </a:rPr>
              <a:t> 1 juga </a:t>
            </a:r>
            <a:r>
              <a:rPr lang="en-US" altLang="en-US" sz="2400" dirty="0" err="1">
                <a:sym typeface="Symbol" panose="05050102010706020507" pitchFamily="18" charset="2"/>
              </a:rPr>
              <a:t>termasuk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noise-like region </a:t>
            </a:r>
            <a:r>
              <a:rPr lang="en-US" altLang="en-US" sz="2400" dirty="0" err="1">
                <a:sym typeface="Symbol" panose="05050102010706020507" pitchFamily="18" charset="2"/>
              </a:rPr>
              <a:t>karena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nilai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kompleksitasnya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lebih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besar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dari</a:t>
            </a:r>
            <a:r>
              <a:rPr lang="en-US" altLang="en-US" sz="2400" dirty="0">
                <a:sym typeface="Symbol" panose="05050102010706020507" pitchFamily="18" charset="2"/>
              </a:rPr>
              <a:t> </a:t>
            </a:r>
            <a:r>
              <a:rPr lang="en-US" altLang="en-US" sz="2400" baseline="-25000" dirty="0">
                <a:sym typeface="Symbol" panose="05050102010706020507" pitchFamily="18" charset="2"/>
              </a:rPr>
              <a:t>0</a:t>
            </a:r>
            <a:r>
              <a:rPr lang="en-US" altLang="en-US" sz="2400" dirty="0">
                <a:sym typeface="Symbol" panose="05050102010706020507" pitchFamily="18" charset="2"/>
              </a:rPr>
              <a:t>.</a:t>
            </a:r>
            <a:endParaRPr lang="en-US" altLang="en-US" sz="2400" dirty="0"/>
          </a:p>
        </p:txBody>
      </p:sp>
      <p:sp>
        <p:nvSpPr>
          <p:cNvPr id="25603" name="Slide Number Placeholder 3">
            <a:extLst>
              <a:ext uri="{FF2B5EF4-FFF2-40B4-BE49-F238E27FC236}">
                <a16:creationId xmlns:a16="http://schemas.microsoft.com/office/drawing/2014/main" id="{5772E439-3B3F-2CBB-FD71-85D3E54ED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757E3886-8D1D-4156-B28B-2B7DDB6D7A02}" type="slidenum">
              <a:rPr lang="en-US" altLang="en-US">
                <a:latin typeface="Arial" panose="020B0604020202020204" pitchFamily="34" charset="0"/>
              </a:rPr>
              <a:pPr/>
              <a:t>20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B6C975F8-F1AA-BCB5-E3C5-175C20038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417" y="928689"/>
            <a:ext cx="10594383" cy="5202237"/>
          </a:xfrm>
        </p:spPr>
        <p:txBody>
          <a:bodyPr/>
          <a:lstStyle/>
          <a:p>
            <a:r>
              <a:rPr lang="en-US" altLang="en-US" sz="2400" dirty="0" err="1"/>
              <a:t>Misalkan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</a:t>
            </a:r>
            <a:r>
              <a:rPr lang="en-US" altLang="en-US" sz="2400" i="1" dirty="0"/>
              <a:t>M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disisipkan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sepanjang</a:t>
            </a:r>
            <a:r>
              <a:rPr lang="en-US" altLang="en-US" sz="2400" dirty="0"/>
              <a:t> 128 bit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berikut</a:t>
            </a:r>
            <a:r>
              <a:rPr lang="en-US" altLang="en-US" sz="2400" dirty="0"/>
              <a:t>:</a:t>
            </a:r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r>
              <a:rPr lang="en-US" altLang="en-US" sz="2400" dirty="0" err="1"/>
              <a:t>Bagi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M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dua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, </a:t>
            </a:r>
            <a:r>
              <a:rPr lang="en-US" altLang="en-US" sz="2400" i="1" dirty="0"/>
              <a:t>S</a:t>
            </a:r>
            <a:r>
              <a:rPr lang="en-US" altLang="en-US" sz="2400" baseline="-25000" dirty="0"/>
              <a:t>0</a:t>
            </a:r>
            <a:r>
              <a:rPr lang="en-US" altLang="en-US" sz="2400" dirty="0"/>
              <a:t> dan </a:t>
            </a:r>
            <a:r>
              <a:rPr lang="en-US" altLang="en-US" sz="2400" i="1" dirty="0"/>
              <a:t>S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.</a:t>
            </a:r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4C4E0649-5B90-4D06-CFA3-D41A1638D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70977BB9-CC97-49AE-88BF-DDB127887B79}" type="slidenum">
              <a:rPr lang="en-US" altLang="en-US">
                <a:latin typeface="Arial" panose="020B0604020202020204" pitchFamily="34" charset="0"/>
              </a:rPr>
              <a:pPr/>
              <a:t>21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26628" name="Picture 2">
            <a:extLst>
              <a:ext uri="{FF2B5EF4-FFF2-40B4-BE49-F238E27FC236}">
                <a16:creationId xmlns:a16="http://schemas.microsoft.com/office/drawing/2014/main" id="{CE36530D-DDC5-4D34-C323-164563EC9A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630" y="1985964"/>
            <a:ext cx="81629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3">
            <a:extLst>
              <a:ext uri="{FF2B5EF4-FFF2-40B4-BE49-F238E27FC236}">
                <a16:creationId xmlns:a16="http://schemas.microsoft.com/office/drawing/2014/main" id="{CF9A8402-544A-BC5B-B62F-CB5458E32C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630" y="4061836"/>
            <a:ext cx="81057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1027A1DA-7E3B-648D-B934-23BC93BA6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419" y="1000125"/>
            <a:ext cx="10399363" cy="5130800"/>
          </a:xfrm>
        </p:spPr>
        <p:txBody>
          <a:bodyPr/>
          <a:lstStyle/>
          <a:p>
            <a:r>
              <a:rPr lang="en-US" altLang="en-US" sz="2400" dirty="0" err="1"/>
              <a:t>Representasikan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 yang </a:t>
            </a:r>
            <a:r>
              <a:rPr lang="en-US" altLang="en-US" sz="2400" dirty="0" err="1"/>
              <a:t>berukuran</a:t>
            </a:r>
            <a:r>
              <a:rPr lang="en-US" altLang="en-US" sz="2400" dirty="0"/>
              <a:t> 8 x 8.</a:t>
            </a:r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CB09365F-0663-AC81-55E7-03E3FB830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DE83FD77-B7DD-4229-BCF4-DF1FE0CE21D3}" type="slidenum">
              <a:rPr lang="en-US" altLang="en-US">
                <a:latin typeface="Arial" panose="020B0604020202020204" pitchFamily="34" charset="0"/>
              </a:rPr>
              <a:pPr/>
              <a:t>22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27652" name="Picture 2">
            <a:extLst>
              <a:ext uri="{FF2B5EF4-FFF2-40B4-BE49-F238E27FC236}">
                <a16:creationId xmlns:a16="http://schemas.microsoft.com/office/drawing/2014/main" id="{6C581C09-1E45-A36A-75F3-BC8B0E3696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600" y="2071687"/>
            <a:ext cx="660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4B7A2-D9A1-7404-8EDA-15D0FC56C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95" y="785812"/>
            <a:ext cx="10244380" cy="55705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sz="2200" b="1" dirty="0" err="1"/>
              <a:t>Penyisipan</a:t>
            </a:r>
            <a:r>
              <a:rPr lang="en-US" sz="2200" b="1" dirty="0"/>
              <a:t> </a:t>
            </a:r>
            <a:r>
              <a:rPr lang="en-US" sz="2200" b="1" dirty="0" err="1"/>
              <a:t>blok</a:t>
            </a:r>
            <a:r>
              <a:rPr lang="en-US" sz="2200" b="1" dirty="0"/>
              <a:t> </a:t>
            </a:r>
            <a:r>
              <a:rPr lang="en-US" sz="2200" b="1" dirty="0" err="1"/>
              <a:t>pesan</a:t>
            </a:r>
            <a:r>
              <a:rPr lang="en-US" sz="2200" b="1" dirty="0"/>
              <a:t> </a:t>
            </a:r>
            <a:r>
              <a:rPr lang="en-US" sz="2200" b="1" i="1" dirty="0"/>
              <a:t>M</a:t>
            </a:r>
            <a:r>
              <a:rPr lang="en-US" sz="2200" b="1" baseline="-25000" dirty="0"/>
              <a:t>S0</a:t>
            </a:r>
          </a:p>
          <a:p>
            <a:pPr marL="0" indent="0">
              <a:buNone/>
              <a:defRPr/>
            </a:pPr>
            <a:r>
              <a:rPr lang="en-US" sz="2200" dirty="0" err="1"/>
              <a:t>Sebelum</a:t>
            </a:r>
            <a:r>
              <a:rPr lang="en-US" sz="2200" dirty="0"/>
              <a:t> </a:t>
            </a:r>
            <a:r>
              <a:rPr lang="en-US" sz="2200" dirty="0" err="1"/>
              <a:t>disisipkan</a:t>
            </a:r>
            <a:r>
              <a:rPr lang="en-US" sz="2200" dirty="0"/>
              <a:t>, </a:t>
            </a:r>
            <a:r>
              <a:rPr lang="en-US" sz="2200" dirty="0" err="1"/>
              <a:t>hitung</a:t>
            </a:r>
            <a:r>
              <a:rPr lang="en-US" sz="2200" dirty="0"/>
              <a:t> </a:t>
            </a:r>
            <a:r>
              <a:rPr lang="en-US" sz="2200" dirty="0" err="1"/>
              <a:t>terlebih</a:t>
            </a:r>
            <a:r>
              <a:rPr lang="en-US" sz="2200" dirty="0"/>
              <a:t> </a:t>
            </a:r>
            <a:r>
              <a:rPr lang="en-US" sz="2200" dirty="0" err="1"/>
              <a:t>dahulu</a:t>
            </a:r>
            <a:r>
              <a:rPr lang="en-US" sz="2200" dirty="0"/>
              <a:t> </a:t>
            </a:r>
            <a:r>
              <a:rPr lang="en-US" sz="2200" dirty="0" err="1"/>
              <a:t>kompleksitas</a:t>
            </a:r>
            <a:r>
              <a:rPr lang="en-US" sz="2200" dirty="0"/>
              <a:t> </a:t>
            </a:r>
            <a:r>
              <a:rPr lang="en-US" sz="2200" dirty="0" err="1"/>
              <a:t>blok</a:t>
            </a:r>
            <a:r>
              <a:rPr lang="en-US" sz="2200" dirty="0"/>
              <a:t> </a:t>
            </a:r>
            <a:r>
              <a:rPr lang="en-US" sz="2200" dirty="0" err="1"/>
              <a:t>pesan</a:t>
            </a:r>
            <a:r>
              <a:rPr lang="en-US" sz="2200" dirty="0"/>
              <a:t> </a:t>
            </a:r>
            <a:r>
              <a:rPr lang="en-US" sz="2200" i="1" dirty="0"/>
              <a:t>M</a:t>
            </a:r>
            <a:r>
              <a:rPr lang="en-US" sz="2200" baseline="-25000" dirty="0"/>
              <a:t>S0</a:t>
            </a:r>
            <a:r>
              <a:rPr lang="en-US" sz="2200" dirty="0"/>
              <a:t>.</a:t>
            </a:r>
          </a:p>
          <a:p>
            <a:pPr marL="0" indent="0">
              <a:buNone/>
              <a:defRPr/>
            </a:pPr>
            <a:r>
              <a:rPr lang="en-US" sz="2200" dirty="0" err="1"/>
              <a:t>Jumlah</a:t>
            </a:r>
            <a:r>
              <a:rPr lang="en-US" sz="2200" dirty="0"/>
              <a:t> </a:t>
            </a:r>
            <a:r>
              <a:rPr lang="en-US" sz="2200" dirty="0" err="1"/>
              <a:t>perubahan</a:t>
            </a:r>
            <a:r>
              <a:rPr lang="en-US" sz="2200" dirty="0"/>
              <a:t> </a:t>
            </a:r>
            <a:r>
              <a:rPr lang="en-US" sz="2200" dirty="0" err="1"/>
              <a:t>warna</a:t>
            </a:r>
            <a:r>
              <a:rPr lang="en-US" sz="2200" dirty="0"/>
              <a:t> = 54 kali</a:t>
            </a:r>
          </a:p>
          <a:p>
            <a:pPr marL="0" indent="0">
              <a:buNone/>
              <a:defRPr/>
            </a:pPr>
            <a:r>
              <a:rPr lang="en-US" sz="2200" dirty="0" err="1"/>
              <a:t>Kompleksitas</a:t>
            </a:r>
            <a:r>
              <a:rPr lang="en-US" sz="2200" dirty="0"/>
              <a:t> </a:t>
            </a:r>
            <a:r>
              <a:rPr lang="en-US" sz="2200" dirty="0">
                <a:sym typeface="Symbol"/>
              </a:rPr>
              <a:t> = 54/112 = 0.48.</a:t>
            </a:r>
          </a:p>
          <a:p>
            <a:pPr marL="0" indent="0">
              <a:buNone/>
              <a:tabLst>
                <a:tab pos="2632075" algn="l"/>
              </a:tabLst>
              <a:defRPr/>
            </a:pPr>
            <a:r>
              <a:rPr lang="en-US" sz="2200" dirty="0" err="1">
                <a:sym typeface="Symbol"/>
              </a:rPr>
              <a:t>Karena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/>
              <a:t> 0.48 &gt; </a:t>
            </a:r>
            <a:r>
              <a:rPr lang="en-US" sz="2200" dirty="0">
                <a:sym typeface="Symbol"/>
              </a:rPr>
              <a:t></a:t>
            </a:r>
            <a:r>
              <a:rPr lang="en-US" sz="2200" baseline="-25000" dirty="0">
                <a:sym typeface="Symbol"/>
              </a:rPr>
              <a:t>0</a:t>
            </a:r>
            <a:r>
              <a:rPr lang="en-US" sz="2200" dirty="0">
                <a:sym typeface="Symbol"/>
              </a:rPr>
              <a:t>, </a:t>
            </a:r>
            <a:r>
              <a:rPr lang="en-US" sz="2200" dirty="0" err="1">
                <a:sym typeface="Symbol"/>
              </a:rPr>
              <a:t>maka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semua</a:t>
            </a:r>
            <a:r>
              <a:rPr lang="en-US" sz="2200" dirty="0">
                <a:sym typeface="Symbol"/>
              </a:rPr>
              <a:t> </a:t>
            </a:r>
            <a:r>
              <a:rPr lang="en-US" sz="2200" i="1" dirty="0">
                <a:sym typeface="Symbol"/>
              </a:rPr>
              <a:t>bit plane </a:t>
            </a:r>
            <a:r>
              <a:rPr lang="en-US" sz="2200" dirty="0">
                <a:sym typeface="Symbol"/>
              </a:rPr>
              <a:t>0 </a:t>
            </a:r>
            <a:r>
              <a:rPr lang="en-US" sz="2200" dirty="0" err="1">
                <a:sym typeface="Symbol"/>
              </a:rPr>
              <a:t>diganti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dengan</a:t>
            </a:r>
            <a:r>
              <a:rPr lang="en-US" sz="2200" dirty="0">
                <a:sym typeface="Symbol"/>
              </a:rPr>
              <a:t> 64-bit </a:t>
            </a:r>
            <a:r>
              <a:rPr lang="en-US" sz="2200" dirty="0" err="1">
                <a:sym typeface="Symbol"/>
              </a:rPr>
              <a:t>blok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pesan</a:t>
            </a:r>
            <a:r>
              <a:rPr lang="en-US" sz="2200" dirty="0">
                <a:sym typeface="Symbol"/>
              </a:rPr>
              <a:t> </a:t>
            </a:r>
            <a:r>
              <a:rPr lang="en-US" sz="2200" i="1" dirty="0"/>
              <a:t>M</a:t>
            </a:r>
            <a:r>
              <a:rPr lang="en-US" sz="2200" baseline="-25000" dirty="0"/>
              <a:t>S0</a:t>
            </a:r>
            <a:r>
              <a:rPr lang="en-US" sz="2200" dirty="0"/>
              <a:t>. </a:t>
            </a:r>
          </a:p>
          <a:p>
            <a:pPr marL="0" indent="0">
              <a:buNone/>
              <a:tabLst>
                <a:tab pos="2632075" algn="l"/>
              </a:tabLst>
              <a:defRPr/>
            </a:pPr>
            <a:endParaRPr lang="en-US" sz="2000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200" b="1" dirty="0" err="1"/>
              <a:t>Penyisipan</a:t>
            </a:r>
            <a:r>
              <a:rPr lang="en-US" sz="2200" b="1" dirty="0"/>
              <a:t> </a:t>
            </a:r>
            <a:r>
              <a:rPr lang="en-US" sz="2200" b="1" dirty="0" err="1"/>
              <a:t>blok</a:t>
            </a:r>
            <a:r>
              <a:rPr lang="en-US" sz="2200" b="1" dirty="0"/>
              <a:t> </a:t>
            </a:r>
            <a:r>
              <a:rPr lang="en-US" sz="2200" b="1" dirty="0" err="1"/>
              <a:t>pesan</a:t>
            </a:r>
            <a:r>
              <a:rPr lang="en-US" sz="2200" b="1" dirty="0"/>
              <a:t> </a:t>
            </a:r>
            <a:r>
              <a:rPr lang="en-US" sz="2200" b="1" i="1" dirty="0"/>
              <a:t>M</a:t>
            </a:r>
            <a:r>
              <a:rPr lang="en-US" sz="2200" b="1" baseline="-25000" dirty="0"/>
              <a:t>S1</a:t>
            </a:r>
          </a:p>
          <a:p>
            <a:pPr marL="0" indent="0">
              <a:buNone/>
              <a:defRPr/>
            </a:pPr>
            <a:r>
              <a:rPr lang="en-US" sz="2200" dirty="0" err="1"/>
              <a:t>Sebelum</a:t>
            </a:r>
            <a:r>
              <a:rPr lang="en-US" sz="2200" dirty="0"/>
              <a:t> </a:t>
            </a:r>
            <a:r>
              <a:rPr lang="en-US" sz="2200" dirty="0" err="1"/>
              <a:t>disisipkan</a:t>
            </a:r>
            <a:r>
              <a:rPr lang="en-US" sz="2200" dirty="0"/>
              <a:t>, </a:t>
            </a:r>
            <a:r>
              <a:rPr lang="en-US" sz="2200" dirty="0" err="1"/>
              <a:t>hitung</a:t>
            </a:r>
            <a:r>
              <a:rPr lang="en-US" sz="2200" dirty="0"/>
              <a:t> </a:t>
            </a:r>
            <a:r>
              <a:rPr lang="en-US" sz="2200" dirty="0" err="1"/>
              <a:t>terlebih</a:t>
            </a:r>
            <a:r>
              <a:rPr lang="en-US" sz="2200" dirty="0"/>
              <a:t> </a:t>
            </a:r>
            <a:r>
              <a:rPr lang="en-US" sz="2200" dirty="0" err="1"/>
              <a:t>dahulu</a:t>
            </a:r>
            <a:r>
              <a:rPr lang="en-US" sz="2200" dirty="0"/>
              <a:t> </a:t>
            </a:r>
            <a:r>
              <a:rPr lang="en-US" sz="2200" dirty="0" err="1"/>
              <a:t>kompleksitas</a:t>
            </a:r>
            <a:r>
              <a:rPr lang="en-US" sz="2200" dirty="0"/>
              <a:t> </a:t>
            </a:r>
            <a:r>
              <a:rPr lang="en-US" sz="2200" dirty="0" err="1"/>
              <a:t>blok</a:t>
            </a:r>
            <a:r>
              <a:rPr lang="en-US" sz="2200" dirty="0"/>
              <a:t> </a:t>
            </a:r>
            <a:r>
              <a:rPr lang="en-US" sz="2200" dirty="0" err="1"/>
              <a:t>pesan</a:t>
            </a:r>
            <a:r>
              <a:rPr lang="en-US" sz="2200" dirty="0"/>
              <a:t> </a:t>
            </a:r>
            <a:r>
              <a:rPr lang="en-US" sz="2200" i="1" dirty="0"/>
              <a:t>M</a:t>
            </a:r>
            <a:r>
              <a:rPr lang="en-US" sz="2200" baseline="-25000" dirty="0"/>
              <a:t>S1</a:t>
            </a:r>
            <a:r>
              <a:rPr lang="en-US" sz="2200" dirty="0"/>
              <a:t>.</a:t>
            </a:r>
          </a:p>
          <a:p>
            <a:pPr marL="0" indent="0">
              <a:buNone/>
              <a:defRPr/>
            </a:pPr>
            <a:r>
              <a:rPr lang="en-US" sz="2200" dirty="0" err="1"/>
              <a:t>Jumlah</a:t>
            </a:r>
            <a:r>
              <a:rPr lang="en-US" sz="2200" dirty="0"/>
              <a:t> </a:t>
            </a:r>
            <a:r>
              <a:rPr lang="en-US" sz="2200" dirty="0" err="1"/>
              <a:t>perubahan</a:t>
            </a:r>
            <a:r>
              <a:rPr lang="en-US" sz="2200" dirty="0"/>
              <a:t> </a:t>
            </a:r>
            <a:r>
              <a:rPr lang="en-US" sz="2200" dirty="0" err="1"/>
              <a:t>warna</a:t>
            </a:r>
            <a:r>
              <a:rPr lang="en-US" sz="2200" dirty="0"/>
              <a:t> = 32 kali</a:t>
            </a:r>
          </a:p>
          <a:p>
            <a:pPr marL="0" indent="0">
              <a:buNone/>
              <a:defRPr/>
            </a:pPr>
            <a:r>
              <a:rPr lang="en-US" sz="2200" dirty="0" err="1"/>
              <a:t>Kompleksitas</a:t>
            </a:r>
            <a:r>
              <a:rPr lang="en-US" sz="2200" dirty="0"/>
              <a:t> </a:t>
            </a:r>
            <a:r>
              <a:rPr lang="en-US" sz="2200" dirty="0">
                <a:sym typeface="Symbol"/>
              </a:rPr>
              <a:t> = 32/112 = 0.29.</a:t>
            </a:r>
          </a:p>
          <a:p>
            <a:pPr marL="0" indent="0">
              <a:buNone/>
              <a:tabLst>
                <a:tab pos="2632075" algn="l"/>
              </a:tabLst>
              <a:defRPr/>
            </a:pPr>
            <a:r>
              <a:rPr lang="en-US" sz="2200" dirty="0" err="1">
                <a:sym typeface="Symbol"/>
              </a:rPr>
              <a:t>Karena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/>
              <a:t> 0.29 &lt; </a:t>
            </a:r>
            <a:r>
              <a:rPr lang="en-US" sz="2200" dirty="0">
                <a:sym typeface="Symbol"/>
              </a:rPr>
              <a:t></a:t>
            </a:r>
            <a:r>
              <a:rPr lang="en-US" sz="2200" baseline="-25000" dirty="0">
                <a:sym typeface="Symbol"/>
              </a:rPr>
              <a:t>0</a:t>
            </a:r>
            <a:r>
              <a:rPr lang="en-US" sz="2200" dirty="0">
                <a:sym typeface="Symbol"/>
              </a:rPr>
              <a:t>, </a:t>
            </a:r>
            <a:r>
              <a:rPr lang="en-US" sz="2200" dirty="0" err="1">
                <a:sym typeface="Symbol"/>
              </a:rPr>
              <a:t>itu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berarti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blok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pesan</a:t>
            </a:r>
            <a:r>
              <a:rPr lang="en-US" sz="2200" dirty="0">
                <a:sym typeface="Symbol"/>
              </a:rPr>
              <a:t> </a:t>
            </a:r>
            <a:r>
              <a:rPr lang="en-US" sz="2200" i="1" dirty="0"/>
              <a:t>M</a:t>
            </a:r>
            <a:r>
              <a:rPr lang="en-US" sz="2200" baseline="-25000" dirty="0"/>
              <a:t>S1</a:t>
            </a:r>
            <a:r>
              <a:rPr lang="en-US" sz="2200" dirty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cukup</a:t>
            </a:r>
            <a:r>
              <a:rPr lang="en-US" sz="2200" dirty="0"/>
              <a:t> </a:t>
            </a:r>
            <a:r>
              <a:rPr lang="en-US" sz="2200" dirty="0" err="1"/>
              <a:t>kompleks</a:t>
            </a:r>
            <a:r>
              <a:rPr lang="en-US" sz="2200" dirty="0"/>
              <a:t>. Agar </a:t>
            </a:r>
            <a:r>
              <a:rPr lang="en-US" sz="2200" dirty="0" err="1"/>
              <a:t>cukup</a:t>
            </a:r>
            <a:r>
              <a:rPr lang="en-US" sz="2200" dirty="0"/>
              <a:t> </a:t>
            </a:r>
            <a:r>
              <a:rPr lang="en-US" sz="2200" dirty="0" err="1"/>
              <a:t>kompleks</a:t>
            </a:r>
            <a:r>
              <a:rPr lang="en-US" sz="2200" dirty="0"/>
              <a:t>, </a:t>
            </a:r>
            <a:r>
              <a:rPr lang="en-US" sz="2200" dirty="0" err="1"/>
              <a:t>lakukan</a:t>
            </a:r>
            <a:r>
              <a:rPr lang="en-US" sz="2200" dirty="0"/>
              <a:t> </a:t>
            </a:r>
            <a:r>
              <a:rPr lang="en-US" sz="2200" dirty="0" err="1"/>
              <a:t>konyugasi</a:t>
            </a:r>
            <a:r>
              <a:rPr lang="en-US" sz="2200" dirty="0"/>
              <a:t> </a:t>
            </a:r>
            <a:r>
              <a:rPr lang="en-US" sz="2200" dirty="0" err="1"/>
              <a:t>terhadap</a:t>
            </a:r>
            <a:r>
              <a:rPr lang="en-US" sz="2200" dirty="0"/>
              <a:t> </a:t>
            </a:r>
            <a:r>
              <a:rPr lang="en-US" sz="2200" i="1" dirty="0"/>
              <a:t>M</a:t>
            </a:r>
            <a:r>
              <a:rPr lang="en-US" sz="2200" baseline="-25000" dirty="0"/>
              <a:t>S1</a:t>
            </a:r>
            <a:r>
              <a:rPr lang="en-US" sz="2200" dirty="0"/>
              <a:t> . </a:t>
            </a:r>
            <a:r>
              <a:rPr lang="en-US" sz="2200" dirty="0" err="1"/>
              <a:t>Misalkan</a:t>
            </a:r>
            <a:r>
              <a:rPr lang="en-US" sz="2200" dirty="0"/>
              <a:t> </a:t>
            </a:r>
            <a:r>
              <a:rPr lang="en-US" sz="2200" dirty="0" err="1"/>
              <a:t>hasil</a:t>
            </a:r>
            <a:r>
              <a:rPr lang="en-US" sz="2200" dirty="0"/>
              <a:t> </a:t>
            </a:r>
            <a:r>
              <a:rPr lang="en-US" sz="2200" dirty="0" err="1"/>
              <a:t>konyugasi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i="1" dirty="0"/>
              <a:t>M</a:t>
            </a:r>
            <a:r>
              <a:rPr lang="en-US" sz="2200" baseline="-25000" dirty="0"/>
              <a:t>S1*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 </a:t>
            </a:r>
            <a:r>
              <a:rPr lang="en-US" sz="2200" dirty="0" err="1"/>
              <a:t>kompleksitasnya</a:t>
            </a:r>
            <a:r>
              <a:rPr lang="en-US" sz="2200" dirty="0"/>
              <a:t> 0.71. </a:t>
            </a:r>
            <a:r>
              <a:rPr lang="en-US" sz="2200" dirty="0" err="1"/>
              <a:t>Karena</a:t>
            </a:r>
            <a:r>
              <a:rPr lang="en-US" sz="2200" dirty="0"/>
              <a:t> 0.71 &gt; </a:t>
            </a:r>
            <a:r>
              <a:rPr lang="en-US" sz="2200" dirty="0">
                <a:sym typeface="Symbol"/>
              </a:rPr>
              <a:t></a:t>
            </a:r>
            <a:r>
              <a:rPr lang="en-US" sz="2200" baseline="-25000" dirty="0">
                <a:sym typeface="Symbol"/>
              </a:rPr>
              <a:t>0</a:t>
            </a:r>
            <a:r>
              <a:rPr lang="en-US" sz="2200" dirty="0">
                <a:sym typeface="Symbol"/>
              </a:rPr>
              <a:t>, </a:t>
            </a:r>
            <a:r>
              <a:rPr lang="en-US" sz="2200" dirty="0" err="1">
                <a:sym typeface="Symbol"/>
              </a:rPr>
              <a:t>maka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semua</a:t>
            </a:r>
            <a:r>
              <a:rPr lang="en-US" sz="2200" dirty="0">
                <a:sym typeface="Symbol"/>
              </a:rPr>
              <a:t> </a:t>
            </a:r>
            <a:r>
              <a:rPr lang="en-US" sz="2200" i="1" dirty="0">
                <a:sym typeface="Symbol"/>
              </a:rPr>
              <a:t>bit plane </a:t>
            </a:r>
            <a:r>
              <a:rPr lang="en-US" sz="2200" dirty="0">
                <a:sym typeface="Symbol"/>
              </a:rPr>
              <a:t>1 </a:t>
            </a:r>
            <a:r>
              <a:rPr lang="en-US" sz="2200" dirty="0" err="1">
                <a:sym typeface="Symbol"/>
              </a:rPr>
              <a:t>diganti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dengan</a:t>
            </a:r>
            <a:r>
              <a:rPr lang="en-US" sz="2200" dirty="0">
                <a:sym typeface="Symbol"/>
              </a:rPr>
              <a:t> 64-bit </a:t>
            </a:r>
            <a:r>
              <a:rPr lang="en-US" sz="2200" dirty="0" err="1">
                <a:sym typeface="Symbol"/>
              </a:rPr>
              <a:t>blok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pesan</a:t>
            </a:r>
            <a:r>
              <a:rPr lang="en-US" sz="2200" dirty="0">
                <a:sym typeface="Symbol"/>
              </a:rPr>
              <a:t> </a:t>
            </a:r>
            <a:r>
              <a:rPr lang="en-US" sz="2200" i="1" dirty="0"/>
              <a:t>M</a:t>
            </a:r>
            <a:r>
              <a:rPr lang="en-US" sz="2200" baseline="-25000" dirty="0"/>
              <a:t>S1*</a:t>
            </a:r>
            <a:r>
              <a:rPr lang="en-US" sz="2200" dirty="0"/>
              <a:t> . </a:t>
            </a:r>
          </a:p>
          <a:p>
            <a:pPr marL="0" indent="0">
              <a:buNone/>
              <a:tabLst>
                <a:tab pos="2632075" algn="l"/>
              </a:tabLst>
              <a:defRPr/>
            </a:pPr>
            <a:endParaRPr lang="en-US" sz="2200" dirty="0"/>
          </a:p>
          <a:p>
            <a:pPr marL="0" indent="0">
              <a:buNone/>
              <a:tabLst>
                <a:tab pos="2632075" algn="l"/>
              </a:tabLst>
              <a:defRPr/>
            </a:pPr>
            <a:endParaRPr lang="en-US" sz="2200" dirty="0"/>
          </a:p>
          <a:p>
            <a:pPr marL="0" indent="0">
              <a:buNone/>
              <a:tabLst>
                <a:tab pos="2632075" algn="l"/>
              </a:tabLst>
              <a:defRPr/>
            </a:pPr>
            <a:endParaRPr lang="en-US" sz="2000" dirty="0"/>
          </a:p>
        </p:txBody>
      </p:sp>
      <p:sp>
        <p:nvSpPr>
          <p:cNvPr id="28675" name="Slide Number Placeholder 3">
            <a:extLst>
              <a:ext uri="{FF2B5EF4-FFF2-40B4-BE49-F238E27FC236}">
                <a16:creationId xmlns:a16="http://schemas.microsoft.com/office/drawing/2014/main" id="{51FB8EB1-40AB-912B-F5EB-86A4D1143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EAF4EDF4-3939-47AE-966A-850AE59AC8B7}" type="slidenum">
              <a:rPr lang="en-US" altLang="en-US">
                <a:latin typeface="Arial" panose="020B0604020202020204" pitchFamily="34" charset="0"/>
              </a:rPr>
              <a:pPr/>
              <a:t>23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264AF-C184-D5E4-D0EC-32D235481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penyisipan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BPCS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4AD2C9-99EF-1089-0654-18DADF51F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24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F199034-694C-9F08-892E-EFB90F68C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1413" y="1690688"/>
            <a:ext cx="8232652" cy="441257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3F5A28B-83B0-7435-4EF8-E610E0AAC62F}"/>
              </a:ext>
            </a:extLst>
          </p:cNvPr>
          <p:cNvSpPr txBox="1"/>
          <p:nvPr/>
        </p:nvSpPr>
        <p:spPr>
          <a:xfrm>
            <a:off x="492070" y="6352143"/>
            <a:ext cx="103567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 dirty="0" err="1"/>
              <a:t>Sumber</a:t>
            </a:r>
            <a:r>
              <a:rPr lang="en-US" altLang="en-US" sz="1800" dirty="0"/>
              <a:t>: Eiji Kawaguchi &amp; Richard O. Eason, Principle and applications of BPCS-Steganography</a:t>
            </a:r>
          </a:p>
        </p:txBody>
      </p:sp>
    </p:spTree>
    <p:extLst>
      <p:ext uri="{BB962C8B-B14F-4D97-AF65-F5344CB8AC3E}">
        <p14:creationId xmlns:p14="http://schemas.microsoft.com/office/powerpoint/2010/main" val="6100844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57BA7E5-100A-7122-57C3-0AA19B776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25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7812CE-9A3C-A8EC-D0A1-D4EEE5CD1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009" y="599752"/>
            <a:ext cx="10046044" cy="491764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658117D-2DBB-286E-36C2-8FB1F0D29E54}"/>
              </a:ext>
            </a:extLst>
          </p:cNvPr>
          <p:cNvSpPr txBox="1"/>
          <p:nvPr/>
        </p:nvSpPr>
        <p:spPr>
          <a:xfrm>
            <a:off x="737659" y="5752207"/>
            <a:ext cx="103567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 dirty="0" err="1"/>
              <a:t>Sumber</a:t>
            </a:r>
            <a:r>
              <a:rPr lang="en-US" altLang="en-US" sz="1800" dirty="0"/>
              <a:t>: Eiji Kawaguchi &amp; Richard O. Eason, Principle and applications of BPCS-Steganography</a:t>
            </a:r>
          </a:p>
        </p:txBody>
      </p:sp>
    </p:spTree>
    <p:extLst>
      <p:ext uri="{BB962C8B-B14F-4D97-AF65-F5344CB8AC3E}">
        <p14:creationId xmlns:p14="http://schemas.microsoft.com/office/powerpoint/2010/main" val="18008879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37A6662A-241B-FECC-2816-D43D34E79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Referensi</a:t>
            </a:r>
            <a:endParaRPr lang="en-US" altLang="en-US" dirty="0"/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957D6352-5423-5EC3-5044-AF9C93727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en-US" sz="2400" dirty="0"/>
              <a:t>Eiji Kawaguchi &amp; Richard O. Eason, Principle and applications of BPCS-Steganography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en-US" sz="2400" dirty="0"/>
              <a:t>Arya </a:t>
            </a:r>
            <a:r>
              <a:rPr lang="en-US" altLang="en-US" sz="2400" dirty="0" err="1"/>
              <a:t>Widyanarko</a:t>
            </a:r>
            <a:r>
              <a:rPr lang="en-US" altLang="en-US" sz="2400" i="1" dirty="0"/>
              <a:t>, </a:t>
            </a:r>
            <a:r>
              <a:rPr lang="en-US" altLang="en-US" sz="2400" i="1" dirty="0" err="1"/>
              <a:t>Implementasi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Stegtanografi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dengan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Metode</a:t>
            </a:r>
            <a:r>
              <a:rPr lang="en-US" altLang="en-US" sz="2400" i="1" dirty="0"/>
              <a:t> Bit-Plane Complexity Segmentation (BPCS) </a:t>
            </a:r>
            <a:r>
              <a:rPr lang="en-US" altLang="en-US" sz="2400" i="1" dirty="0" err="1"/>
              <a:t>untuk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Dokumen</a:t>
            </a:r>
            <a:r>
              <a:rPr lang="en-US" altLang="en-US" sz="2400" i="1" dirty="0"/>
              <a:t> Citra </a:t>
            </a:r>
            <a:r>
              <a:rPr lang="en-US" altLang="en-US" sz="2400" i="1" dirty="0" err="1"/>
              <a:t>Terkompresi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Tugas</a:t>
            </a:r>
            <a:r>
              <a:rPr lang="en-US" altLang="en-US" sz="2400" dirty="0"/>
              <a:t> Akhir </a:t>
            </a:r>
            <a:r>
              <a:rPr lang="en-US" altLang="en-US" sz="2400" dirty="0" err="1"/>
              <a:t>Informatika</a:t>
            </a:r>
            <a:r>
              <a:rPr lang="en-US" altLang="en-US" sz="2400" dirty="0"/>
              <a:t> ITB, 2008.</a:t>
            </a:r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87F9C551-475A-20EC-2258-F3424475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93BE63AD-86D5-4AC6-8723-141E0C7453FE}" type="slidenum">
              <a:rPr lang="en-US" altLang="en-US">
                <a:latin typeface="Arial" panose="020B0604020202020204" pitchFamily="34" charset="0"/>
              </a:rPr>
              <a:pPr/>
              <a:t>26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CDB9E8-314A-CAEE-B699-60617094D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5F5C-1832-4BF7-B322-E355389C1694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8368C9-7459-22AA-564F-1B44D9B703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823" y="136526"/>
            <a:ext cx="8616166" cy="6269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300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id="{3C3120CA-C96F-F149-E19E-DE4133198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9013" y="1102559"/>
            <a:ext cx="10153974" cy="5059362"/>
          </a:xfrm>
        </p:spPr>
        <p:txBody>
          <a:bodyPr/>
          <a:lstStyle/>
          <a:p>
            <a:r>
              <a:rPr lang="en-US" altLang="en-US" sz="2400" dirty="0" err="1"/>
              <a:t>Ingat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kembali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teori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telah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dijelaskan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modifikasi</a:t>
            </a:r>
            <a:r>
              <a:rPr lang="en-US" altLang="en-US" sz="2400" dirty="0"/>
              <a:t> LSB.</a:t>
            </a:r>
          </a:p>
          <a:p>
            <a:endParaRPr lang="en-US" altLang="en-US" sz="2400" dirty="0"/>
          </a:p>
          <a:p>
            <a:r>
              <a:rPr lang="en-US" altLang="en-US" sz="2400" i="1" dirty="0"/>
              <a:t>Bit-plane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 yang </a:t>
            </a:r>
            <a:r>
              <a:rPr lang="en-US" altLang="en-US" sz="2400" dirty="0" err="1"/>
              <a:t>berisi</a:t>
            </a:r>
            <a:r>
              <a:rPr lang="en-US" altLang="en-US" sz="2400" dirty="0"/>
              <a:t> bit </a:t>
            </a:r>
            <a:r>
              <a:rPr lang="en-US" altLang="en-US" sz="2400" dirty="0" err="1"/>
              <a:t>ke-</a:t>
            </a:r>
            <a:r>
              <a:rPr lang="en-US" altLang="en-US" sz="2400" i="1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pixel-pixel di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. </a:t>
            </a:r>
          </a:p>
          <a:p>
            <a:endParaRPr lang="en-US" altLang="en-US" sz="2400" dirty="0"/>
          </a:p>
          <a:p>
            <a:r>
              <a:rPr lang="en-US" altLang="en-US" sz="2400" dirty="0"/>
              <a:t>Pada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grayscale 1 </a:t>
            </a:r>
            <a:r>
              <a:rPr lang="en-US" altLang="en-US" sz="2400" i="1" dirty="0"/>
              <a:t>pixel</a:t>
            </a:r>
            <a:r>
              <a:rPr lang="en-US" altLang="en-US" sz="2400" dirty="0"/>
              <a:t> = 1 </a:t>
            </a:r>
            <a:r>
              <a:rPr lang="en-US" altLang="en-US" sz="2400" i="1" dirty="0"/>
              <a:t>byte</a:t>
            </a:r>
            <a:r>
              <a:rPr lang="en-US" altLang="en-US" sz="2400" dirty="0"/>
              <a:t>, dan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i="1" dirty="0"/>
              <a:t>byte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panjangnya</a:t>
            </a:r>
            <a:r>
              <a:rPr lang="en-US" altLang="en-US" sz="2400" dirty="0"/>
              <a:t> 8 bit (bit ke-1 </a:t>
            </a:r>
            <a:r>
              <a:rPr lang="en-US" altLang="en-US" sz="2400" dirty="0" err="1"/>
              <a:t>sampai</a:t>
            </a:r>
            <a:r>
              <a:rPr lang="en-US" altLang="en-US" sz="2400" dirty="0"/>
              <a:t> bit ke-8), </a:t>
            </a:r>
            <a:r>
              <a:rPr lang="en-US" altLang="en-US" sz="2400" dirty="0" err="1"/>
              <a:t>maka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terdapat</a:t>
            </a:r>
            <a:r>
              <a:rPr lang="en-US" altLang="en-US" sz="2400" dirty="0"/>
              <a:t> 8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.</a:t>
            </a:r>
          </a:p>
          <a:p>
            <a:endParaRPr lang="en-US" altLang="en-US" sz="2400" dirty="0"/>
          </a:p>
          <a:p>
            <a:r>
              <a:rPr lang="en-US" altLang="en-US" sz="2400" dirty="0"/>
              <a:t>Pada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berwarna</a:t>
            </a:r>
            <a:r>
              <a:rPr lang="en-US" altLang="en-US" sz="2400" dirty="0"/>
              <a:t> 24-bit, 1 </a:t>
            </a:r>
            <a:r>
              <a:rPr lang="en-US" altLang="en-US" sz="2400" i="1" dirty="0"/>
              <a:t>pixel</a:t>
            </a:r>
            <a:r>
              <a:rPr lang="en-US" altLang="en-US" sz="2400" dirty="0"/>
              <a:t> = 3 </a:t>
            </a:r>
            <a:r>
              <a:rPr lang="en-US" altLang="en-US" sz="2400" i="1" dirty="0"/>
              <a:t>byte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maka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terdapat</a:t>
            </a:r>
            <a:r>
              <a:rPr lang="en-US" altLang="en-US" sz="2400" dirty="0"/>
              <a:t> 24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.</a:t>
            </a:r>
          </a:p>
        </p:txBody>
      </p:sp>
      <p:sp>
        <p:nvSpPr>
          <p:cNvPr id="9219" name="Slide Number Placeholder 3">
            <a:extLst>
              <a:ext uri="{FF2B5EF4-FFF2-40B4-BE49-F238E27FC236}">
                <a16:creationId xmlns:a16="http://schemas.microsoft.com/office/drawing/2014/main" id="{BD3E7E65-B026-B442-B7F9-EE70EBAE0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DA2A0AC7-9BD0-49D1-8730-4924AA6E252F}" type="slidenum">
              <a:rPr lang="en-US" altLang="en-US">
                <a:latin typeface="Arial" panose="020B0604020202020204" pitchFamily="34" charset="0"/>
              </a:rPr>
              <a:pPr/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>
            <a:extLst>
              <a:ext uri="{FF2B5EF4-FFF2-40B4-BE49-F238E27FC236}">
                <a16:creationId xmlns:a16="http://schemas.microsoft.com/office/drawing/2014/main" id="{09F46747-6E4A-C44B-F192-892A6C925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397" y="1071563"/>
            <a:ext cx="9265403" cy="5059362"/>
          </a:xfrm>
        </p:spPr>
        <p:txBody>
          <a:bodyPr/>
          <a:lstStyle/>
          <a:p>
            <a:r>
              <a:rPr lang="en-US" altLang="en-US" sz="2400" dirty="0" err="1"/>
              <a:t>Contoh</a:t>
            </a:r>
            <a:r>
              <a:rPr lang="en-US" altLang="en-US" sz="2400" dirty="0"/>
              <a:t> 8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</a:t>
            </a:r>
            <a:r>
              <a:rPr lang="en-US" altLang="en-US" sz="2400" i="1" dirty="0"/>
              <a:t>grayscale</a:t>
            </a:r>
            <a:r>
              <a:rPr lang="en-US" altLang="en-US" sz="2400" dirty="0"/>
              <a:t>. </a:t>
            </a:r>
          </a:p>
        </p:txBody>
      </p:sp>
      <p:sp>
        <p:nvSpPr>
          <p:cNvPr id="10243" name="Slide Number Placeholder 3">
            <a:extLst>
              <a:ext uri="{FF2B5EF4-FFF2-40B4-BE49-F238E27FC236}">
                <a16:creationId xmlns:a16="http://schemas.microsoft.com/office/drawing/2014/main" id="{B0D93DF9-388D-3757-55F4-3F356853A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AB89BDD4-4C20-42B7-8368-D722D74B16D6}" type="slidenum">
              <a:rPr lang="en-US" altLang="en-US">
                <a:latin typeface="Arial" panose="020B0604020202020204" pitchFamily="34" charset="0"/>
              </a:rPr>
              <a:pPr/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10244" name="Picture 3" descr="camera">
            <a:extLst>
              <a:ext uri="{FF2B5EF4-FFF2-40B4-BE49-F238E27FC236}">
                <a16:creationId xmlns:a16="http://schemas.microsoft.com/office/drawing/2014/main" id="{3029BFDD-E567-D05B-E588-F4893CD7EB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26" y="2071688"/>
            <a:ext cx="1643063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4" descr="M1">
            <a:extLst>
              <a:ext uri="{FF2B5EF4-FFF2-40B4-BE49-F238E27FC236}">
                <a16:creationId xmlns:a16="http://schemas.microsoft.com/office/drawing/2014/main" id="{A16373A9-9F59-D93B-23FD-E1C7611D24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5813" y="2071688"/>
            <a:ext cx="1643062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5" descr="M2">
            <a:extLst>
              <a:ext uri="{FF2B5EF4-FFF2-40B4-BE49-F238E27FC236}">
                <a16:creationId xmlns:a16="http://schemas.microsoft.com/office/drawing/2014/main" id="{D6C53259-CE3E-17D0-9B7C-3F1020BBB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6063" y="2071688"/>
            <a:ext cx="1643062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6" descr="M3">
            <a:extLst>
              <a:ext uri="{FF2B5EF4-FFF2-40B4-BE49-F238E27FC236}">
                <a16:creationId xmlns:a16="http://schemas.microsoft.com/office/drawing/2014/main" id="{89A44766-4A1A-5ECF-190B-2B13549884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6313" y="2071688"/>
            <a:ext cx="1643062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7" descr="M4">
            <a:extLst>
              <a:ext uri="{FF2B5EF4-FFF2-40B4-BE49-F238E27FC236}">
                <a16:creationId xmlns:a16="http://schemas.microsoft.com/office/drawing/2014/main" id="{6451E10A-B709-FB14-70D2-A22DF26628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313" y="4429126"/>
            <a:ext cx="1643062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8" descr="M5">
            <a:extLst>
              <a:ext uri="{FF2B5EF4-FFF2-40B4-BE49-F238E27FC236}">
                <a16:creationId xmlns:a16="http://schemas.microsoft.com/office/drawing/2014/main" id="{7A27DC24-EA62-C74F-C9A9-2BF94566E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1" y="4429126"/>
            <a:ext cx="1643063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9" descr="M6">
            <a:extLst>
              <a:ext uri="{FF2B5EF4-FFF2-40B4-BE49-F238E27FC236}">
                <a16:creationId xmlns:a16="http://schemas.microsoft.com/office/drawing/2014/main" id="{DBADAC9F-45CD-944C-2A1B-E91E227703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0188" y="4429126"/>
            <a:ext cx="1643062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1" name="Picture 10" descr="M7">
            <a:extLst>
              <a:ext uri="{FF2B5EF4-FFF2-40B4-BE49-F238E27FC236}">
                <a16:creationId xmlns:a16="http://schemas.microsoft.com/office/drawing/2014/main" id="{4DC793AE-49A2-C84B-91FB-1574195F74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26" y="4429126"/>
            <a:ext cx="1643063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2" name="Picture 11" descr="M8">
            <a:extLst>
              <a:ext uri="{FF2B5EF4-FFF2-40B4-BE49-F238E27FC236}">
                <a16:creationId xmlns:a16="http://schemas.microsoft.com/office/drawing/2014/main" id="{970BA077-1EF4-6B0D-D809-E9592A67DB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2063" y="4429126"/>
            <a:ext cx="1643062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4C92210B-23CE-D11C-E628-5A541F5D6470}"/>
              </a:ext>
            </a:extLst>
          </p:cNvPr>
          <p:cNvSpPr txBox="1"/>
          <p:nvPr/>
        </p:nvSpPr>
        <p:spPr>
          <a:xfrm>
            <a:off x="2599877" y="3786188"/>
            <a:ext cx="1359796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dirty="0">
                <a:latin typeface="+mj-lt"/>
              </a:rPr>
              <a:t>Original image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46BA48-3ACF-CA8B-344D-C4B38A0E8BA1}"/>
              </a:ext>
            </a:extLst>
          </p:cNvPr>
          <p:cNvSpPr txBox="1"/>
          <p:nvPr/>
        </p:nvSpPr>
        <p:spPr>
          <a:xfrm>
            <a:off x="4953319" y="3786188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 dirty="0">
                <a:latin typeface="+mj-lt"/>
              </a:rPr>
              <a:t>Bit-plane</a:t>
            </a:r>
            <a:r>
              <a:rPr lang="en-US" sz="1600" dirty="0">
                <a:latin typeface="+mj-lt"/>
              </a:rPr>
              <a:t> 7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7D743B4-2208-C4A0-0FE2-9A4971F6632F}"/>
              </a:ext>
            </a:extLst>
          </p:cNvPr>
          <p:cNvSpPr txBox="1"/>
          <p:nvPr/>
        </p:nvSpPr>
        <p:spPr>
          <a:xfrm>
            <a:off x="6918644" y="3786188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 dirty="0">
                <a:latin typeface="+mj-lt"/>
              </a:rPr>
              <a:t>Bit-plane</a:t>
            </a:r>
            <a:r>
              <a:rPr lang="en-US" sz="1600" dirty="0">
                <a:latin typeface="+mj-lt"/>
              </a:rPr>
              <a:t> 6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22369F3-7B3B-FC74-5ADA-E049AA504CA8}"/>
              </a:ext>
            </a:extLst>
          </p:cNvPr>
          <p:cNvSpPr txBox="1"/>
          <p:nvPr/>
        </p:nvSpPr>
        <p:spPr>
          <a:xfrm>
            <a:off x="8918894" y="3786188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 dirty="0">
                <a:latin typeface="+mj-lt"/>
              </a:rPr>
              <a:t>Bit-plane</a:t>
            </a:r>
            <a:r>
              <a:rPr lang="en-US" sz="1600" dirty="0">
                <a:latin typeface="+mj-lt"/>
              </a:rPr>
              <a:t> 5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9C35BE9-9E74-38E5-9204-7D78D76D7A86}"/>
              </a:ext>
            </a:extLst>
          </p:cNvPr>
          <p:cNvSpPr txBox="1"/>
          <p:nvPr/>
        </p:nvSpPr>
        <p:spPr>
          <a:xfrm>
            <a:off x="2060894" y="6143625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 dirty="0">
                <a:latin typeface="+mj-lt"/>
              </a:rPr>
              <a:t>Bit-plane</a:t>
            </a:r>
            <a:r>
              <a:rPr lang="en-US" sz="1600" dirty="0">
                <a:latin typeface="+mj-lt"/>
              </a:rPr>
              <a:t> 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2184966-8798-DE10-C319-37EB217F95F5}"/>
              </a:ext>
            </a:extLst>
          </p:cNvPr>
          <p:cNvSpPr txBox="1"/>
          <p:nvPr/>
        </p:nvSpPr>
        <p:spPr>
          <a:xfrm>
            <a:off x="3775394" y="6143625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 dirty="0">
                <a:latin typeface="+mj-lt"/>
              </a:rPr>
              <a:t>Bit-plane</a:t>
            </a:r>
            <a:r>
              <a:rPr lang="en-US" sz="1600" dirty="0">
                <a:latin typeface="+mj-lt"/>
              </a:rPr>
              <a:t> 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C1548C0-0F9B-8DC7-E85F-01C458DE7D7F}"/>
              </a:ext>
            </a:extLst>
          </p:cNvPr>
          <p:cNvSpPr txBox="1"/>
          <p:nvPr/>
        </p:nvSpPr>
        <p:spPr>
          <a:xfrm>
            <a:off x="5561331" y="6143625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 dirty="0">
                <a:latin typeface="+mj-lt"/>
              </a:rPr>
              <a:t>Bit-plane</a:t>
            </a:r>
            <a:r>
              <a:rPr lang="en-US" sz="1600" dirty="0">
                <a:latin typeface="+mj-lt"/>
              </a:rPr>
              <a:t> 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7BC85D-1278-6A16-611A-4566F3263EE1}"/>
              </a:ext>
            </a:extLst>
          </p:cNvPr>
          <p:cNvSpPr txBox="1"/>
          <p:nvPr/>
        </p:nvSpPr>
        <p:spPr>
          <a:xfrm>
            <a:off x="7347269" y="6143625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 dirty="0">
                <a:latin typeface="+mj-lt"/>
              </a:rPr>
              <a:t>Bit-plane</a:t>
            </a:r>
            <a:r>
              <a:rPr lang="en-US" sz="1600" dirty="0">
                <a:latin typeface="+mj-lt"/>
              </a:rPr>
              <a:t>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B8D2470-D2AB-96BF-5A74-38AFB958FBCF}"/>
              </a:ext>
            </a:extLst>
          </p:cNvPr>
          <p:cNvSpPr txBox="1"/>
          <p:nvPr/>
        </p:nvSpPr>
        <p:spPr>
          <a:xfrm>
            <a:off x="9061769" y="6143625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>
                <a:latin typeface="+mj-lt"/>
              </a:rPr>
              <a:t>Bit-plane</a:t>
            </a:r>
            <a:r>
              <a:rPr lang="en-US" sz="1600">
                <a:latin typeface="+mj-lt"/>
              </a:rPr>
              <a:t> </a:t>
            </a:r>
            <a:r>
              <a:rPr lang="en-US" sz="1600" dirty="0">
                <a:latin typeface="+mj-lt"/>
              </a:rPr>
              <a:t>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>
            <a:extLst>
              <a:ext uri="{FF2B5EF4-FFF2-40B4-BE49-F238E27FC236}">
                <a16:creationId xmlns:a16="http://schemas.microsoft.com/office/drawing/2014/main" id="{BEA8DC73-62C9-24C2-EA45-A343CCF7F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714375"/>
            <a:ext cx="10864312" cy="5416550"/>
          </a:xfrm>
        </p:spPr>
        <p:txBody>
          <a:bodyPr/>
          <a:lstStyle/>
          <a:p>
            <a:r>
              <a:rPr lang="en-US" altLang="en-US" sz="2400" dirty="0"/>
              <a:t>Pada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BPCS,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dibagi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berukuran</a:t>
            </a:r>
            <a:r>
              <a:rPr lang="en-US" altLang="en-US" sz="2400" dirty="0"/>
              <a:t> 8 x 8 </a:t>
            </a:r>
            <a:r>
              <a:rPr lang="en-US" altLang="en-US" sz="2400" i="1" dirty="0"/>
              <a:t>pixel</a:t>
            </a:r>
            <a:r>
              <a:rPr lang="en-US" altLang="en-US" sz="2400" dirty="0"/>
              <a:t>.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</a:t>
            </a:r>
            <a:r>
              <a:rPr lang="en-US" altLang="en-US" sz="2400" i="1" dirty="0"/>
              <a:t>pixel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8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bit-plane. 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i="1" dirty="0"/>
              <a:t>plane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berisi</a:t>
            </a:r>
            <a:r>
              <a:rPr lang="en-US" altLang="en-US" sz="2400" dirty="0"/>
              <a:t> 8 x 8 = 64 bit.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Delapan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tersebut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dinamakan</a:t>
            </a:r>
            <a:r>
              <a:rPr lang="en-US" altLang="en-US" sz="2400" dirty="0"/>
              <a:t> </a:t>
            </a:r>
            <a:r>
              <a:rPr lang="en-US" altLang="en-US" sz="2400" i="1" dirty="0"/>
              <a:t>PBC system </a:t>
            </a:r>
            <a:r>
              <a:rPr lang="en-US" altLang="en-US" sz="2400" dirty="0"/>
              <a:t>(</a:t>
            </a:r>
            <a:r>
              <a:rPr lang="en-US" altLang="en-US" sz="2400" i="1" dirty="0"/>
              <a:t>Pure Binary Coding</a:t>
            </a:r>
            <a:r>
              <a:rPr lang="en-US" altLang="en-US" sz="2400" dirty="0"/>
              <a:t>). </a:t>
            </a:r>
          </a:p>
          <a:p>
            <a:endParaRPr lang="en-US" altLang="en-US" sz="2400" dirty="0"/>
          </a:p>
        </p:txBody>
      </p:sp>
      <p:sp>
        <p:nvSpPr>
          <p:cNvPr id="11267" name="Slide Number Placeholder 3">
            <a:extLst>
              <a:ext uri="{FF2B5EF4-FFF2-40B4-BE49-F238E27FC236}">
                <a16:creationId xmlns:a16="http://schemas.microsoft.com/office/drawing/2014/main" id="{63575717-2E51-45BB-DC0F-41374B276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620EF9D5-822B-453C-B524-87C5407A47BB}" type="slidenum">
              <a:rPr lang="en-US" altLang="en-US">
                <a:latin typeface="Arial" panose="020B0604020202020204" pitchFamily="34" charset="0"/>
              </a:rPr>
              <a:pPr/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11268" name="Picture 3">
            <a:extLst>
              <a:ext uri="{FF2B5EF4-FFF2-40B4-BE49-F238E27FC236}">
                <a16:creationId xmlns:a16="http://schemas.microsoft.com/office/drawing/2014/main" id="{0275B66E-123A-FCC7-1D9D-03C5FFBCDB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2209" y="2681692"/>
            <a:ext cx="8641517" cy="3309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>
            <a:extLst>
              <a:ext uri="{FF2B5EF4-FFF2-40B4-BE49-F238E27FC236}">
                <a16:creationId xmlns:a16="http://schemas.microsoft.com/office/drawing/2014/main" id="{794D6255-8CD1-29CD-FBB0-DC241FA30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393" y="790415"/>
            <a:ext cx="10647336" cy="5340512"/>
          </a:xfrm>
        </p:spPr>
        <p:txBody>
          <a:bodyPr/>
          <a:lstStyle/>
          <a:p>
            <a:r>
              <a:rPr lang="en-US" altLang="en-US" sz="2400" dirty="0" err="1"/>
              <a:t>Penyisipan</a:t>
            </a:r>
            <a:r>
              <a:rPr lang="en-US" altLang="en-US" sz="2400" dirty="0"/>
              <a:t> bit-bit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pada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tinggi</a:t>
            </a:r>
            <a:r>
              <a:rPr lang="en-US" altLang="en-US" sz="2400" dirty="0"/>
              <a:t>, yang </a:t>
            </a:r>
            <a:r>
              <a:rPr lang="en-US" altLang="en-US" sz="2400" dirty="0" err="1"/>
              <a:t>disebut</a:t>
            </a:r>
            <a:r>
              <a:rPr lang="en-US" altLang="en-US" sz="2400" dirty="0"/>
              <a:t> </a:t>
            </a:r>
            <a:r>
              <a:rPr lang="en-US" altLang="en-US" sz="2400" i="1" dirty="0"/>
              <a:t>noise-like regions</a:t>
            </a:r>
            <a:r>
              <a:rPr lang="en-US" altLang="en-US" sz="2400" dirty="0"/>
              <a:t>. 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Penyisipan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seluruh</a:t>
            </a:r>
            <a:r>
              <a:rPr lang="en-US" altLang="en-US" sz="2400" dirty="0"/>
              <a:t> bit di </a:t>
            </a:r>
            <a:r>
              <a:rPr lang="en-US" altLang="en-US" sz="2400" i="1" dirty="0"/>
              <a:t>noise-like regions </a:t>
            </a:r>
            <a:r>
              <a:rPr lang="en-US" altLang="en-US" sz="2400" dirty="0"/>
              <a:t>(64 bit), </a:t>
            </a:r>
            <a:r>
              <a:rPr lang="en-US" altLang="en-US" sz="2400" dirty="0" err="1"/>
              <a:t>sehingga</a:t>
            </a:r>
            <a:r>
              <a:rPr lang="en-US" altLang="en-US" sz="2400" dirty="0"/>
              <a:t> bit yang </a:t>
            </a:r>
            <a:r>
              <a:rPr lang="en-US" altLang="en-US" sz="2400" dirty="0" err="1"/>
              <a:t>disisipkan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jauh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banyak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modifikasi</a:t>
            </a:r>
            <a:r>
              <a:rPr lang="en-US" altLang="en-US" sz="2400" dirty="0"/>
              <a:t> LSB. </a:t>
            </a:r>
          </a:p>
          <a:p>
            <a:endParaRPr lang="en-US" altLang="en-US" sz="2400" dirty="0"/>
          </a:p>
          <a:p>
            <a:r>
              <a:rPr lang="en-US" altLang="en-US" sz="2400" dirty="0"/>
              <a:t>Karena </a:t>
            </a:r>
            <a:r>
              <a:rPr lang="en-US" altLang="en-US" sz="2400" dirty="0" err="1"/>
              <a:t>itu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kapasitas</a:t>
            </a:r>
            <a:r>
              <a:rPr lang="en-US" altLang="en-US" sz="2400" dirty="0"/>
              <a:t> data pada BPCS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mencapai</a:t>
            </a:r>
            <a:r>
              <a:rPr lang="en-US" altLang="en-US" sz="2400" dirty="0"/>
              <a:t> 50%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ukuran</a:t>
            </a:r>
            <a:r>
              <a:rPr lang="en-US" altLang="en-US" sz="2400" dirty="0"/>
              <a:t> </a:t>
            </a:r>
            <a:r>
              <a:rPr lang="en-US" altLang="en-US" sz="2400" i="1" dirty="0"/>
              <a:t>cover-image</a:t>
            </a:r>
            <a:r>
              <a:rPr lang="en-US" altLang="en-US" sz="2400" dirty="0"/>
              <a:t>.</a:t>
            </a:r>
          </a:p>
          <a:p>
            <a:endParaRPr lang="en-US" altLang="en-US" sz="2400" dirty="0"/>
          </a:p>
        </p:txBody>
      </p:sp>
      <p:sp>
        <p:nvSpPr>
          <p:cNvPr id="12291" name="Slide Number Placeholder 3">
            <a:extLst>
              <a:ext uri="{FF2B5EF4-FFF2-40B4-BE49-F238E27FC236}">
                <a16:creationId xmlns:a16="http://schemas.microsoft.com/office/drawing/2014/main" id="{65308684-5F19-16B2-6CD6-7A4D4EE85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E2314A63-3A00-482F-97BF-CB96B7C87490}" type="slidenum">
              <a:rPr lang="en-US" altLang="en-US">
                <a:latin typeface="Arial" panose="020B0604020202020204" pitchFamily="34" charset="0"/>
              </a:rPr>
              <a:pPr/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2B8F7C5-3D9D-078F-27FE-254AAE21D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Kompleksitas Citra Biner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F582F064-D833-0FEE-1187-6DAF4451C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err="1"/>
              <a:t>Kompleksitas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kerumitan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biner. </a:t>
            </a:r>
          </a:p>
          <a:p>
            <a:endParaRPr lang="en-US" altLang="en-US" sz="2400" dirty="0"/>
          </a:p>
          <a:p>
            <a:r>
              <a:rPr lang="en-US" altLang="en-US" sz="2400" dirty="0"/>
              <a:t>Eiji Kawaguchi </a:t>
            </a:r>
            <a:r>
              <a:rPr lang="en-US" altLang="en-US" sz="2400" dirty="0" err="1"/>
              <a:t>mendefinisikan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i="1" dirty="0"/>
              <a:t>black-and-white border image complexity</a:t>
            </a:r>
            <a:r>
              <a:rPr lang="en-US" altLang="en-US" sz="2400" dirty="0"/>
              <a:t>. </a:t>
            </a:r>
          </a:p>
          <a:p>
            <a:endParaRPr lang="en-US" altLang="en-US" sz="2400" dirty="0"/>
          </a:p>
          <a:p>
            <a:r>
              <a:rPr lang="en-US" altLang="en-US" sz="2400" i="1" dirty="0"/>
              <a:t>Black-and-white border image complexity 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dihitung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perubahan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warna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hitam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putih</a:t>
            </a:r>
            <a:r>
              <a:rPr lang="en-US" altLang="en-US" sz="2400" dirty="0"/>
              <a:t>. Jika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perubahan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warna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terjadi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banyak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dikatakan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tersebut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tinggi</a:t>
            </a:r>
            <a:r>
              <a:rPr lang="en-US" altLang="en-US" sz="2400" dirty="0"/>
              <a:t>.</a:t>
            </a:r>
          </a:p>
          <a:p>
            <a:endParaRPr lang="en-US" altLang="en-US" sz="2400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DAF63F45-7D14-B6B4-05BB-7A114BD4E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73465AF6-607C-4A5A-B494-591CAF5EBC31}" type="slidenum">
              <a:rPr lang="en-US" altLang="en-US">
                <a:latin typeface="Arial" panose="020B0604020202020204" pitchFamily="34" charset="0"/>
              </a:rPr>
              <a:pPr/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>
            <a:extLst>
              <a:ext uri="{FF2B5EF4-FFF2-40B4-BE49-F238E27FC236}">
                <a16:creationId xmlns:a16="http://schemas.microsoft.com/office/drawing/2014/main" id="{761CD22A-9D76-6022-577B-E34F64738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4086E46A-74DB-4989-91A3-0CD741A1B943}" type="slidenum">
              <a:rPr lang="en-US" altLang="en-US">
                <a:latin typeface="Arial" panose="020B0604020202020204" pitchFamily="34" charset="0"/>
              </a:rPr>
              <a:pPr/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14339" name="Picture 2">
            <a:extLst>
              <a:ext uri="{FF2B5EF4-FFF2-40B4-BE49-F238E27FC236}">
                <a16:creationId xmlns:a16="http://schemas.microsoft.com/office/drawing/2014/main" id="{443FA5EF-AC84-3FF7-AA57-B1F082F0CC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1313" y="357188"/>
            <a:ext cx="59817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Content Placeholder 5">
            <a:extLst>
              <a:ext uri="{FF2B5EF4-FFF2-40B4-BE49-F238E27FC236}">
                <a16:creationId xmlns:a16="http://schemas.microsoft.com/office/drawing/2014/main" id="{25BB1DC1-2824-D6E0-1927-E92F9C4EF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57564"/>
            <a:ext cx="11353800" cy="3286125"/>
          </a:xfrm>
        </p:spPr>
        <p:txBody>
          <a:bodyPr/>
          <a:lstStyle/>
          <a:p>
            <a:r>
              <a:rPr lang="en-US" altLang="en-US" sz="2400" dirty="0"/>
              <a:t>Pada </a:t>
            </a:r>
            <a:r>
              <a:rPr lang="en-US" altLang="en-US" sz="2400" dirty="0" err="1"/>
              <a:t>gambar</a:t>
            </a:r>
            <a:r>
              <a:rPr lang="en-US" altLang="en-US" sz="2400" dirty="0"/>
              <a:t> (a),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perubahan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warna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hitam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putih</a:t>
            </a:r>
            <a:r>
              <a:rPr lang="en-US" altLang="en-US" sz="2400" dirty="0"/>
              <a:t> = 4.</a:t>
            </a:r>
          </a:p>
          <a:p>
            <a:r>
              <a:rPr lang="en-US" altLang="en-US" sz="2400" dirty="0"/>
              <a:t>Pada </a:t>
            </a:r>
            <a:r>
              <a:rPr lang="en-US" altLang="en-US" sz="2400" dirty="0" err="1"/>
              <a:t>gambar</a:t>
            </a:r>
            <a:r>
              <a:rPr lang="en-US" altLang="en-US" sz="2400" dirty="0"/>
              <a:t> (b),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perubahan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warna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hitam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putih</a:t>
            </a:r>
            <a:r>
              <a:rPr lang="en-US" altLang="en-US" sz="2400" dirty="0"/>
              <a:t> = 20.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Kompleksitas</a:t>
            </a:r>
            <a:r>
              <a:rPr lang="en-US" altLang="en-US" sz="2400" dirty="0"/>
              <a:t> (</a:t>
            </a:r>
            <a:r>
              <a:rPr lang="en-US" altLang="en-US" sz="2400" dirty="0">
                <a:sym typeface="Symbol" panose="05050102010706020507" pitchFamily="18" charset="2"/>
              </a:rPr>
              <a:t>) </a:t>
            </a:r>
            <a:r>
              <a:rPr lang="en-US" altLang="en-US" sz="2400" dirty="0" err="1">
                <a:sym typeface="Symbol" panose="05050102010706020507" pitchFamily="18" charset="2"/>
              </a:rPr>
              <a:t>dihitung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rumus</a:t>
            </a:r>
            <a:endParaRPr lang="en-US" altLang="en-US" sz="2400" dirty="0">
              <a:sym typeface="Symbol" panose="05050102010706020507" pitchFamily="18" charset="2"/>
            </a:endParaRPr>
          </a:p>
          <a:p>
            <a:endParaRPr lang="en-US" altLang="en-US" sz="2400" dirty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yang </a:t>
            </a:r>
            <a:r>
              <a:rPr lang="en-US" altLang="en-US" sz="2400" dirty="0" err="1">
                <a:sym typeface="Symbol" panose="05050102010706020507" pitchFamily="18" charset="2"/>
              </a:rPr>
              <a:t>dalam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hal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ini</a:t>
            </a:r>
            <a:r>
              <a:rPr lang="en-US" altLang="en-US" sz="2400" dirty="0">
                <a:sym typeface="Symbol" panose="05050102010706020507" pitchFamily="18" charset="2"/>
              </a:rPr>
              <a:t>, </a:t>
            </a:r>
            <a:r>
              <a:rPr lang="en-US" altLang="en-US" sz="2400" i="1" dirty="0">
                <a:sym typeface="Symbol" panose="05050102010706020507" pitchFamily="18" charset="2"/>
              </a:rPr>
              <a:t>k</a:t>
            </a:r>
            <a:r>
              <a:rPr lang="en-US" altLang="en-US" sz="2400" dirty="0">
                <a:sym typeface="Symbol" panose="05050102010706020507" pitchFamily="18" charset="2"/>
              </a:rPr>
              <a:t> = </a:t>
            </a:r>
            <a:r>
              <a:rPr lang="en-US" altLang="en-US" sz="2400" dirty="0" err="1">
                <a:sym typeface="Symbol" panose="05050102010706020507" pitchFamily="18" charset="2"/>
              </a:rPr>
              <a:t>jumlah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perubahan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warna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hitam</a:t>
            </a:r>
            <a:r>
              <a:rPr lang="en-US" altLang="en-US" sz="2400" dirty="0">
                <a:sym typeface="Symbol" panose="05050102010706020507" pitchFamily="18" charset="2"/>
              </a:rPr>
              <a:t> dan </a:t>
            </a:r>
            <a:r>
              <a:rPr lang="en-US" altLang="en-US" sz="2400" dirty="0" err="1">
                <a:sym typeface="Symbol" panose="05050102010706020507" pitchFamily="18" charset="2"/>
              </a:rPr>
              <a:t>putih</a:t>
            </a:r>
            <a:r>
              <a:rPr lang="en-US" altLang="en-US" sz="2400" dirty="0">
                <a:sym typeface="Symbol" panose="05050102010706020507" pitchFamily="18" charset="2"/>
              </a:rPr>
              <a:t> dan </a:t>
            </a:r>
            <a:r>
              <a:rPr lang="en-US" altLang="en-US" sz="2400" i="1" dirty="0">
                <a:sym typeface="Symbol" panose="05050102010706020507" pitchFamily="18" charset="2"/>
              </a:rPr>
              <a:t>n</a:t>
            </a:r>
            <a:r>
              <a:rPr lang="en-US" altLang="en-US" sz="2400" dirty="0">
                <a:sym typeface="Symbol" panose="05050102010706020507" pitchFamily="18" charset="2"/>
              </a:rPr>
              <a:t> = </a:t>
            </a:r>
            <a:r>
              <a:rPr lang="en-US" altLang="en-US" sz="2400" dirty="0" err="1">
                <a:sym typeface="Symbol" panose="05050102010706020507" pitchFamily="18" charset="2"/>
              </a:rPr>
              <a:t>jumlah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kemungkinan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perubahan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warna</a:t>
            </a:r>
            <a:r>
              <a:rPr lang="en-US" altLang="en-US" sz="2400" dirty="0">
                <a:sym typeface="Symbol" panose="05050102010706020507" pitchFamily="18" charset="2"/>
              </a:rPr>
              <a:t> di </a:t>
            </a:r>
            <a:r>
              <a:rPr lang="en-US" altLang="en-US" sz="2400" dirty="0" err="1">
                <a:sym typeface="Symbol" panose="05050102010706020507" pitchFamily="18" charset="2"/>
              </a:rPr>
              <a:t>dalam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citra</a:t>
            </a:r>
            <a:r>
              <a:rPr lang="en-US" altLang="en-US" sz="2400" dirty="0">
                <a:sym typeface="Symbol" panose="05050102010706020507" pitchFamily="18" charset="2"/>
              </a:rPr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endParaRPr lang="en-US" altLang="en-US" dirty="0"/>
          </a:p>
        </p:txBody>
      </p:sp>
      <p:graphicFrame>
        <p:nvGraphicFramePr>
          <p:cNvPr id="14341" name="Object 3">
            <a:extLst>
              <a:ext uri="{FF2B5EF4-FFF2-40B4-BE49-F238E27FC236}">
                <a16:creationId xmlns:a16="http://schemas.microsoft.com/office/drawing/2014/main" id="{B5A4F811-9002-2742-C864-AA9A82649A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498472"/>
              </p:ext>
            </p:extLst>
          </p:nvPr>
        </p:nvGraphicFramePr>
        <p:xfrm>
          <a:off x="6659510" y="4428332"/>
          <a:ext cx="884237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06048" imgH="393359" progId="Equation.3">
                  <p:embed/>
                </p:oleObj>
              </mc:Choice>
              <mc:Fallback>
                <p:oleObj name="Equation" r:id="rId3" imgW="406048" imgH="393359" progId="Equation.3">
                  <p:embed/>
                  <p:pic>
                    <p:nvPicPr>
                      <p:cNvPr id="14341" name="Object 3">
                        <a:extLst>
                          <a:ext uri="{FF2B5EF4-FFF2-40B4-BE49-F238E27FC236}">
                            <a16:creationId xmlns:a16="http://schemas.microsoft.com/office/drawing/2014/main" id="{B5A4F811-9002-2742-C864-AA9A82649A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10" y="4428332"/>
                        <a:ext cx="884237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1481</Words>
  <Application>Microsoft Office PowerPoint</Application>
  <PresentationFormat>Widescreen</PresentationFormat>
  <Paragraphs>180</Paragraphs>
  <Slides>26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Aptos</vt:lpstr>
      <vt:lpstr>Aptos Display</vt:lpstr>
      <vt:lpstr>Arial</vt:lpstr>
      <vt:lpstr>Calibri</vt:lpstr>
      <vt:lpstr>Symbol</vt:lpstr>
      <vt:lpstr>Wingdings</vt:lpstr>
      <vt:lpstr>Office Theme</vt:lpstr>
      <vt:lpstr>Equation</vt:lpstr>
      <vt:lpstr>10 - Metode BPCS Steganography (Bit-Plane Complexity Segmentation)</vt:lpstr>
      <vt:lpstr>BPCS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Kompleksitas Citra Biner</vt:lpstr>
      <vt:lpstr>PowerPoint Presentation</vt:lpstr>
      <vt:lpstr>Canonical Gray Coding (CGC)</vt:lpstr>
      <vt:lpstr>PowerPoint Presentation</vt:lpstr>
      <vt:lpstr>Informative Region dan Noise-like Region</vt:lpstr>
      <vt:lpstr>PowerPoint Presentation</vt:lpstr>
      <vt:lpstr>Konyugasi Citra Biner</vt:lpstr>
      <vt:lpstr>PowerPoint Presentation</vt:lpstr>
      <vt:lpstr>Algoritma BPCS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Contoh penyisipan pesan dengan BPCS</vt:lpstr>
      <vt:lpstr>PowerPoint Presentation</vt:lpstr>
      <vt:lpstr>Referensi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 Ir. Rinaldi, M.T.</dc:creator>
  <cp:lastModifiedBy>Dr. Ir. Rinaldi, M.T.</cp:lastModifiedBy>
  <cp:revision>8</cp:revision>
  <dcterms:created xsi:type="dcterms:W3CDTF">2025-03-02T12:01:47Z</dcterms:created>
  <dcterms:modified xsi:type="dcterms:W3CDTF">2026-02-21T06:05:40Z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2025-03-02T12:23:37Z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ba474769-b995-4836-b833-18caae098371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