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0" r:id="rId2"/>
    <p:sldId id="258" r:id="rId3"/>
    <p:sldId id="283" r:id="rId4"/>
    <p:sldId id="284" r:id="rId5"/>
    <p:sldId id="285" r:id="rId6"/>
    <p:sldId id="303" r:id="rId7"/>
    <p:sldId id="304" r:id="rId8"/>
    <p:sldId id="295" r:id="rId9"/>
    <p:sldId id="296" r:id="rId10"/>
    <p:sldId id="309" r:id="rId11"/>
    <p:sldId id="297" r:id="rId12"/>
    <p:sldId id="306" r:id="rId13"/>
    <p:sldId id="293" r:id="rId14"/>
    <p:sldId id="291" r:id="rId15"/>
    <p:sldId id="310" r:id="rId16"/>
    <p:sldId id="311" r:id="rId17"/>
    <p:sldId id="294" r:id="rId18"/>
    <p:sldId id="307" r:id="rId19"/>
    <p:sldId id="286" r:id="rId20"/>
    <p:sldId id="305" r:id="rId21"/>
    <p:sldId id="274" r:id="rId22"/>
    <p:sldId id="275" r:id="rId23"/>
    <p:sldId id="276" r:id="rId24"/>
    <p:sldId id="312" r:id="rId25"/>
    <p:sldId id="287" r:id="rId26"/>
    <p:sldId id="288" r:id="rId27"/>
    <p:sldId id="262" r:id="rId28"/>
    <p:sldId id="301" r:id="rId29"/>
    <p:sldId id="261" r:id="rId30"/>
    <p:sldId id="263" r:id="rId31"/>
    <p:sldId id="265" r:id="rId32"/>
    <p:sldId id="266" r:id="rId33"/>
    <p:sldId id="267" r:id="rId34"/>
    <p:sldId id="308" r:id="rId35"/>
    <p:sldId id="314" r:id="rId36"/>
    <p:sldId id="268" r:id="rId37"/>
    <p:sldId id="269" r:id="rId38"/>
    <p:sldId id="302" r:id="rId39"/>
    <p:sldId id="315" r:id="rId40"/>
    <p:sldId id="270" r:id="rId41"/>
    <p:sldId id="313" r:id="rId42"/>
    <p:sldId id="318" r:id="rId43"/>
    <p:sldId id="290" r:id="rId44"/>
    <p:sldId id="272" r:id="rId45"/>
    <p:sldId id="316" r:id="rId46"/>
    <p:sldId id="317" r:id="rId47"/>
    <p:sldId id="273" r:id="rId48"/>
    <p:sldId id="319" r:id="rId49"/>
    <p:sldId id="28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33BE-D2FB-4521-8F3E-AC40A025CA64}"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E8F0-FBD9-4A8E-BEE4-1D261C1F9F5F}" type="slidenum">
              <a:rPr lang="en-US" smtClean="0"/>
              <a:t>‹#›</a:t>
            </a:fld>
            <a:endParaRPr lang="en-US"/>
          </a:p>
        </p:txBody>
      </p:sp>
    </p:spTree>
    <p:extLst>
      <p:ext uri="{BB962C8B-B14F-4D97-AF65-F5344CB8AC3E}">
        <p14:creationId xmlns:p14="http://schemas.microsoft.com/office/powerpoint/2010/main" val="17109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B009C3-8ACE-1881-F81B-A818BF5452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3F631B-50C3-4E49-A9B8-617D22E9DBE3}" type="slidenum">
              <a:rPr lang="en-AU" altLang="en-US"/>
              <a:pPr>
                <a:spcBef>
                  <a:spcPct val="0"/>
                </a:spcBef>
                <a:buClrTx/>
                <a:buFontTx/>
                <a:buNone/>
              </a:pPr>
              <a:t>20</a:t>
            </a:fld>
            <a:endParaRPr lang="en-AU" altLang="en-US"/>
          </a:p>
        </p:txBody>
      </p:sp>
      <p:sp>
        <p:nvSpPr>
          <p:cNvPr id="39939" name="Text Box 1">
            <a:extLst>
              <a:ext uri="{FF2B5EF4-FFF2-40B4-BE49-F238E27FC236}">
                <a16:creationId xmlns:a16="http://schemas.microsoft.com/office/drawing/2014/main" id="{58B0246E-59FE-F312-1552-116071461F6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B41E13-F95B-41A3-B49D-C6F5176C24BA}" type="slidenum">
              <a:rPr lang="en-AU" altLang="en-US">
                <a:solidFill>
                  <a:srgbClr val="FFFFFF"/>
                </a:solidFill>
                <a:latin typeface="Arial" panose="020B0604020202020204" pitchFamily="34" charset="0"/>
              </a:rPr>
              <a:pPr algn="r" eaLnBrk="1" hangingPunct="1">
                <a:spcBef>
                  <a:spcPct val="0"/>
                </a:spcBef>
                <a:buClrTx/>
                <a:buFontTx/>
                <a:buNone/>
              </a:pPr>
              <a:t>20</a:t>
            </a:fld>
            <a:endParaRPr lang="en-AU" altLang="en-US">
              <a:solidFill>
                <a:srgbClr val="FFFFFF"/>
              </a:solidFill>
              <a:latin typeface="Arial" panose="020B0604020202020204" pitchFamily="34" charset="0"/>
            </a:endParaRPr>
          </a:p>
        </p:txBody>
      </p:sp>
      <p:sp>
        <p:nvSpPr>
          <p:cNvPr id="39940" name="Rectangle 2">
            <a:extLst>
              <a:ext uri="{FF2B5EF4-FFF2-40B4-BE49-F238E27FC236}">
                <a16:creationId xmlns:a16="http://schemas.microsoft.com/office/drawing/2014/main" id="{996865E9-9C8A-5AB6-1C99-51BC17F9823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FC4219B2-257D-7F45-1C91-811F31820F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AD9B59-EC13-E002-07CD-56E82E43D3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946C84B-C019-461B-97FF-E1D9F187DE1B}" type="slidenum">
              <a:rPr lang="en-AU" altLang="en-US"/>
              <a:pPr>
                <a:spcBef>
                  <a:spcPct val="0"/>
                </a:spcBef>
                <a:buClrTx/>
                <a:buFontTx/>
                <a:buNone/>
              </a:pPr>
              <a:t>21</a:t>
            </a:fld>
            <a:endParaRPr lang="en-AU" altLang="en-US"/>
          </a:p>
        </p:txBody>
      </p:sp>
      <p:sp>
        <p:nvSpPr>
          <p:cNvPr id="41987" name="Text Box 1">
            <a:extLst>
              <a:ext uri="{FF2B5EF4-FFF2-40B4-BE49-F238E27FC236}">
                <a16:creationId xmlns:a16="http://schemas.microsoft.com/office/drawing/2014/main" id="{1F5EBD5C-E501-2D77-8CDA-74DBE21B5F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1513E3-3E3E-47BC-85AF-ED7C5BBADF05}" type="slidenum">
              <a:rPr lang="en-AU" altLang="en-US">
                <a:solidFill>
                  <a:srgbClr val="FFFFFF"/>
                </a:solidFill>
                <a:latin typeface="Arial" panose="020B0604020202020204" pitchFamily="34" charset="0"/>
              </a:rPr>
              <a:pPr algn="r" eaLnBrk="1" hangingPunct="1">
                <a:spcBef>
                  <a:spcPct val="0"/>
                </a:spcBef>
                <a:buClrTx/>
                <a:buFontTx/>
                <a:buNone/>
              </a:pPr>
              <a:t>21</a:t>
            </a:fld>
            <a:endParaRPr lang="en-AU" altLang="en-US">
              <a:solidFill>
                <a:srgbClr val="FFFFFF"/>
              </a:solidFill>
              <a:latin typeface="Arial" panose="020B0604020202020204" pitchFamily="34" charset="0"/>
            </a:endParaRPr>
          </a:p>
        </p:txBody>
      </p:sp>
      <p:sp>
        <p:nvSpPr>
          <p:cNvPr id="41988" name="Rectangle 2">
            <a:extLst>
              <a:ext uri="{FF2B5EF4-FFF2-40B4-BE49-F238E27FC236}">
                <a16:creationId xmlns:a16="http://schemas.microsoft.com/office/drawing/2014/main" id="{ABF4B6CD-F95C-5EA4-742F-23E0928CB78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C8B9065E-5194-8A2A-774C-D335955B94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ED4C01-A108-9099-6FF3-EF04258B5D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065185B-9DDE-4032-89E7-C12FD2948E9F}" type="slidenum">
              <a:rPr lang="en-AU" altLang="en-US"/>
              <a:pPr>
                <a:spcBef>
                  <a:spcPct val="0"/>
                </a:spcBef>
                <a:buClrTx/>
                <a:buFontTx/>
                <a:buNone/>
              </a:pPr>
              <a:t>22</a:t>
            </a:fld>
            <a:endParaRPr lang="en-AU" altLang="en-US"/>
          </a:p>
        </p:txBody>
      </p:sp>
      <p:sp>
        <p:nvSpPr>
          <p:cNvPr id="44035" name="Text Box 1">
            <a:extLst>
              <a:ext uri="{FF2B5EF4-FFF2-40B4-BE49-F238E27FC236}">
                <a16:creationId xmlns:a16="http://schemas.microsoft.com/office/drawing/2014/main" id="{A885758A-9B2D-C77A-FF04-366204CC80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84799-0B5E-4E1D-8E4A-7F004FBE5848}" type="slidenum">
              <a:rPr lang="en-AU" altLang="en-US">
                <a:solidFill>
                  <a:srgbClr val="FFFFFF"/>
                </a:solidFill>
                <a:latin typeface="Arial" panose="020B0604020202020204" pitchFamily="34" charset="0"/>
              </a:rPr>
              <a:pPr algn="r" eaLnBrk="1" hangingPunct="1">
                <a:spcBef>
                  <a:spcPct val="0"/>
                </a:spcBef>
                <a:buClrTx/>
                <a:buFontTx/>
                <a:buNone/>
              </a:pPr>
              <a:t>22</a:t>
            </a:fld>
            <a:endParaRPr lang="en-AU" altLang="en-US">
              <a:solidFill>
                <a:srgbClr val="FFFFFF"/>
              </a:solidFill>
              <a:latin typeface="Arial" panose="020B0604020202020204" pitchFamily="34" charset="0"/>
            </a:endParaRPr>
          </a:p>
        </p:txBody>
      </p:sp>
      <p:sp>
        <p:nvSpPr>
          <p:cNvPr id="44036" name="Rectangle 2">
            <a:extLst>
              <a:ext uri="{FF2B5EF4-FFF2-40B4-BE49-F238E27FC236}">
                <a16:creationId xmlns:a16="http://schemas.microsoft.com/office/drawing/2014/main" id="{D1D834B0-3D97-E59F-C9BF-3BDBFD10382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4B24EDDC-7ADD-CE13-42E3-914292896A0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45639-BD51-213F-0447-05C32BC0D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61639B-0DA5-4944-B9CE-5825F53CD469}" type="slidenum">
              <a:rPr lang="en-AU" altLang="en-US"/>
              <a:pPr>
                <a:spcBef>
                  <a:spcPct val="0"/>
                </a:spcBef>
                <a:buClrTx/>
                <a:buFontTx/>
                <a:buNone/>
              </a:pPr>
              <a:t>23</a:t>
            </a:fld>
            <a:endParaRPr lang="en-AU" altLang="en-US"/>
          </a:p>
        </p:txBody>
      </p:sp>
      <p:sp>
        <p:nvSpPr>
          <p:cNvPr id="46083" name="Text Box 1">
            <a:extLst>
              <a:ext uri="{FF2B5EF4-FFF2-40B4-BE49-F238E27FC236}">
                <a16:creationId xmlns:a16="http://schemas.microsoft.com/office/drawing/2014/main" id="{D3303728-88CD-9315-7740-4487881F17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B91D9A-7971-49F8-AE9B-72F2B1374581}" type="slidenum">
              <a:rPr lang="en-AU" altLang="en-US">
                <a:solidFill>
                  <a:srgbClr val="FFFFFF"/>
                </a:solidFill>
                <a:latin typeface="Arial" panose="020B0604020202020204" pitchFamily="34" charset="0"/>
              </a:rPr>
              <a:pPr algn="r" eaLnBrk="1" hangingPunct="1">
                <a:spcBef>
                  <a:spcPct val="0"/>
                </a:spcBef>
                <a:buClrTx/>
                <a:buFontTx/>
                <a:buNone/>
              </a:pPr>
              <a:t>23</a:t>
            </a:fld>
            <a:endParaRPr lang="en-AU" altLang="en-US">
              <a:solidFill>
                <a:srgbClr val="FFFFFF"/>
              </a:solidFill>
              <a:latin typeface="Arial" panose="020B0604020202020204" pitchFamily="34" charset="0"/>
            </a:endParaRPr>
          </a:p>
        </p:txBody>
      </p:sp>
      <p:sp>
        <p:nvSpPr>
          <p:cNvPr id="46084" name="Rectangle 2">
            <a:extLst>
              <a:ext uri="{FF2B5EF4-FFF2-40B4-BE49-F238E27FC236}">
                <a16:creationId xmlns:a16="http://schemas.microsoft.com/office/drawing/2014/main" id="{A04E7E18-0C80-9B39-5B00-FEFE3F2BCE4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E7750D68-147B-EB8E-F8D7-9DDAA0F6CB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ED28-BDF8-406B-9712-1CDD1766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41F24-B776-407C-B6F1-54EDB10DD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5392-578C-446A-A8E4-D04E5DBEF3AD}"/>
              </a:ext>
            </a:extLst>
          </p:cNvPr>
          <p:cNvSpPr>
            <a:spLocks noGrp="1"/>
          </p:cNvSpPr>
          <p:nvPr>
            <p:ph type="dt" sz="half" idx="10"/>
          </p:nvPr>
        </p:nvSpPr>
        <p:spPr/>
        <p:txBody>
          <a:bodyPr/>
          <a:lstStyle/>
          <a:p>
            <a:fld id="{187933DB-8492-4A39-8B62-AB808C1109BD}" type="datetime1">
              <a:rPr lang="en-US" smtClean="0"/>
              <a:t>2/23/2026</a:t>
            </a:fld>
            <a:endParaRPr lang="en-US"/>
          </a:p>
        </p:txBody>
      </p:sp>
      <p:sp>
        <p:nvSpPr>
          <p:cNvPr id="5" name="Footer Placeholder 4">
            <a:extLst>
              <a:ext uri="{FF2B5EF4-FFF2-40B4-BE49-F238E27FC236}">
                <a16:creationId xmlns:a16="http://schemas.microsoft.com/office/drawing/2014/main" id="{63B26F06-512F-4C82-B0F2-25925C722283}"/>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C956857-E8E3-4218-9E36-2A0DDC09C3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4342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EB04-12F5-40E6-B901-85C26FBE0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378C6-AA37-4D34-BBF0-AB4CF535F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BEABC-710C-4920-A09B-21CE95539A64}"/>
              </a:ext>
            </a:extLst>
          </p:cNvPr>
          <p:cNvSpPr>
            <a:spLocks noGrp="1"/>
          </p:cNvSpPr>
          <p:nvPr>
            <p:ph type="dt" sz="half" idx="10"/>
          </p:nvPr>
        </p:nvSpPr>
        <p:spPr/>
        <p:txBody>
          <a:bodyPr/>
          <a:lstStyle/>
          <a:p>
            <a:fld id="{37A32361-2F95-4D8E-829C-8138EC23B9A7}" type="datetime1">
              <a:rPr lang="en-US" smtClean="0"/>
              <a:t>2/23/2026</a:t>
            </a:fld>
            <a:endParaRPr lang="en-US"/>
          </a:p>
        </p:txBody>
      </p:sp>
      <p:sp>
        <p:nvSpPr>
          <p:cNvPr id="5" name="Footer Placeholder 4">
            <a:extLst>
              <a:ext uri="{FF2B5EF4-FFF2-40B4-BE49-F238E27FC236}">
                <a16:creationId xmlns:a16="http://schemas.microsoft.com/office/drawing/2014/main" id="{9C3D6B27-FFC6-48DE-BC95-A9375A530F6E}"/>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B7A8F311-1B6C-4858-AF7E-C772193BC447}"/>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808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7DE0F-11CD-4E09-BD8D-475A5935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8046E-254F-4E30-9491-F1AB1AF66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9FC79-319C-4D1D-90D0-0397F116167E}"/>
              </a:ext>
            </a:extLst>
          </p:cNvPr>
          <p:cNvSpPr>
            <a:spLocks noGrp="1"/>
          </p:cNvSpPr>
          <p:nvPr>
            <p:ph type="dt" sz="half" idx="10"/>
          </p:nvPr>
        </p:nvSpPr>
        <p:spPr/>
        <p:txBody>
          <a:bodyPr/>
          <a:lstStyle/>
          <a:p>
            <a:fld id="{8A732975-A18B-450F-A25B-9DEE225A595F}" type="datetime1">
              <a:rPr lang="en-US" smtClean="0"/>
              <a:t>2/23/2026</a:t>
            </a:fld>
            <a:endParaRPr lang="en-US"/>
          </a:p>
        </p:txBody>
      </p:sp>
      <p:sp>
        <p:nvSpPr>
          <p:cNvPr id="5" name="Footer Placeholder 4">
            <a:extLst>
              <a:ext uri="{FF2B5EF4-FFF2-40B4-BE49-F238E27FC236}">
                <a16:creationId xmlns:a16="http://schemas.microsoft.com/office/drawing/2014/main" id="{FFFE188D-0978-4D21-8DF2-67D4A0DC9AFA}"/>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6E0855FB-B788-4A1D-89AC-771BD03DDA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0504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A08D-A04E-4249-AFB9-7615642C3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6779-A315-47AB-8683-658C77345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70B34-1DD8-4A4B-BDD5-20143B918D07}"/>
              </a:ext>
            </a:extLst>
          </p:cNvPr>
          <p:cNvSpPr>
            <a:spLocks noGrp="1"/>
          </p:cNvSpPr>
          <p:nvPr>
            <p:ph type="dt" sz="half" idx="10"/>
          </p:nvPr>
        </p:nvSpPr>
        <p:spPr/>
        <p:txBody>
          <a:bodyPr/>
          <a:lstStyle/>
          <a:p>
            <a:fld id="{5D2591F2-E898-484D-BCB8-5C1B35528651}" type="datetime1">
              <a:rPr lang="en-US" smtClean="0"/>
              <a:t>2/23/2026</a:t>
            </a:fld>
            <a:endParaRPr lang="en-US"/>
          </a:p>
        </p:txBody>
      </p:sp>
      <p:sp>
        <p:nvSpPr>
          <p:cNvPr id="5" name="Footer Placeholder 4">
            <a:extLst>
              <a:ext uri="{FF2B5EF4-FFF2-40B4-BE49-F238E27FC236}">
                <a16:creationId xmlns:a16="http://schemas.microsoft.com/office/drawing/2014/main" id="{D1EA5F51-FA6F-4BD9-8AF9-D3D8C47E365D}"/>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398A161-A422-4214-99DB-85677145AE8B}"/>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978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9067-C66A-4F74-B9BC-1F5992E31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2B7BF-519E-43A1-8389-51D7A46F8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83ED6-54BC-4DAE-8052-9BEC9C485B24}"/>
              </a:ext>
            </a:extLst>
          </p:cNvPr>
          <p:cNvSpPr>
            <a:spLocks noGrp="1"/>
          </p:cNvSpPr>
          <p:nvPr>
            <p:ph type="dt" sz="half" idx="10"/>
          </p:nvPr>
        </p:nvSpPr>
        <p:spPr/>
        <p:txBody>
          <a:bodyPr/>
          <a:lstStyle/>
          <a:p>
            <a:fld id="{33D947D0-A716-4CA8-AB74-184F8BA0CEEE}" type="datetime1">
              <a:rPr lang="en-US" smtClean="0"/>
              <a:t>2/23/2026</a:t>
            </a:fld>
            <a:endParaRPr lang="en-US"/>
          </a:p>
        </p:txBody>
      </p:sp>
      <p:sp>
        <p:nvSpPr>
          <p:cNvPr id="5" name="Footer Placeholder 4">
            <a:extLst>
              <a:ext uri="{FF2B5EF4-FFF2-40B4-BE49-F238E27FC236}">
                <a16:creationId xmlns:a16="http://schemas.microsoft.com/office/drawing/2014/main" id="{90A4D579-356B-4B7C-B27E-238F7D31266B}"/>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D8069C7-3C06-47B0-A38B-155B0E27A446}"/>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1897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7610-7530-474F-81BB-1AC2DD09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D2D5-1B82-4A1B-8A97-F76147F8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44FEE-17CE-4A6C-9AA3-7BC05D4D6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B9C93-F6FC-4819-83EF-F9AA00D5DB91}"/>
              </a:ext>
            </a:extLst>
          </p:cNvPr>
          <p:cNvSpPr>
            <a:spLocks noGrp="1"/>
          </p:cNvSpPr>
          <p:nvPr>
            <p:ph type="dt" sz="half" idx="10"/>
          </p:nvPr>
        </p:nvSpPr>
        <p:spPr/>
        <p:txBody>
          <a:bodyPr/>
          <a:lstStyle/>
          <a:p>
            <a:fld id="{744B427B-A777-465D-A327-F7C450F11252}" type="datetime1">
              <a:rPr lang="en-US" smtClean="0"/>
              <a:t>2/23/2026</a:t>
            </a:fld>
            <a:endParaRPr lang="en-US"/>
          </a:p>
        </p:txBody>
      </p:sp>
      <p:sp>
        <p:nvSpPr>
          <p:cNvPr id="6" name="Footer Placeholder 5">
            <a:extLst>
              <a:ext uri="{FF2B5EF4-FFF2-40B4-BE49-F238E27FC236}">
                <a16:creationId xmlns:a16="http://schemas.microsoft.com/office/drawing/2014/main" id="{DCEDF1C6-7880-4F91-8B42-9DAD875A21B0}"/>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B352559C-F01A-4CA0-8D44-B56F9D325425}"/>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983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4A3E-F2AF-4334-ACE5-255E91A1A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3294F-D032-41C3-9423-BBE97CA7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C0F0-2120-4151-9A9E-B693DFEB3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99A3-692F-4BCB-A0B3-E60BE1E3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73A2-E897-437E-9A1A-2216529031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00C62-804D-4115-B41F-F88F57C85E48}"/>
              </a:ext>
            </a:extLst>
          </p:cNvPr>
          <p:cNvSpPr>
            <a:spLocks noGrp="1"/>
          </p:cNvSpPr>
          <p:nvPr>
            <p:ph type="dt" sz="half" idx="10"/>
          </p:nvPr>
        </p:nvSpPr>
        <p:spPr/>
        <p:txBody>
          <a:bodyPr/>
          <a:lstStyle/>
          <a:p>
            <a:fld id="{3EB8DE81-E4D9-4063-B424-282CC823F732}" type="datetime1">
              <a:rPr lang="en-US" smtClean="0"/>
              <a:t>2/23/2026</a:t>
            </a:fld>
            <a:endParaRPr lang="en-US"/>
          </a:p>
        </p:txBody>
      </p:sp>
      <p:sp>
        <p:nvSpPr>
          <p:cNvPr id="8" name="Footer Placeholder 7">
            <a:extLst>
              <a:ext uri="{FF2B5EF4-FFF2-40B4-BE49-F238E27FC236}">
                <a16:creationId xmlns:a16="http://schemas.microsoft.com/office/drawing/2014/main" id="{730EEADB-789C-4E01-B511-D61693AD1F53}"/>
              </a:ext>
            </a:extLst>
          </p:cNvPr>
          <p:cNvSpPr>
            <a:spLocks noGrp="1"/>
          </p:cNvSpPr>
          <p:nvPr>
            <p:ph type="ftr" sz="quarter" idx="11"/>
          </p:nvPr>
        </p:nvSpPr>
        <p:spPr/>
        <p:txBody>
          <a:bodyPr/>
          <a:lstStyle/>
          <a:p>
            <a:r>
              <a:rPr lang="en-US"/>
              <a:t>Rinaldi Munir/II4021 - Kriptografi</a:t>
            </a:r>
          </a:p>
        </p:txBody>
      </p:sp>
      <p:sp>
        <p:nvSpPr>
          <p:cNvPr id="9" name="Slide Number Placeholder 8">
            <a:extLst>
              <a:ext uri="{FF2B5EF4-FFF2-40B4-BE49-F238E27FC236}">
                <a16:creationId xmlns:a16="http://schemas.microsoft.com/office/drawing/2014/main" id="{EF99F7F9-F0DC-4FEC-A24A-30D2396E568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42094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9193-77A1-49B2-98DB-8736EEE6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B5CDE-5124-419C-B4C7-9BDA1B84BDEB}"/>
              </a:ext>
            </a:extLst>
          </p:cNvPr>
          <p:cNvSpPr>
            <a:spLocks noGrp="1"/>
          </p:cNvSpPr>
          <p:nvPr>
            <p:ph type="dt" sz="half" idx="10"/>
          </p:nvPr>
        </p:nvSpPr>
        <p:spPr/>
        <p:txBody>
          <a:bodyPr/>
          <a:lstStyle/>
          <a:p>
            <a:fld id="{5A931957-9F55-4CBF-B729-E659B85243F5}" type="datetime1">
              <a:rPr lang="en-US" smtClean="0"/>
              <a:t>2/23/2026</a:t>
            </a:fld>
            <a:endParaRPr lang="en-US"/>
          </a:p>
        </p:txBody>
      </p:sp>
      <p:sp>
        <p:nvSpPr>
          <p:cNvPr id="4" name="Footer Placeholder 3">
            <a:extLst>
              <a:ext uri="{FF2B5EF4-FFF2-40B4-BE49-F238E27FC236}">
                <a16:creationId xmlns:a16="http://schemas.microsoft.com/office/drawing/2014/main" id="{2265491D-83F5-4790-8540-0C11473B6E5F}"/>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3731D422-5869-43A7-BC18-A444CC7909F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210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575A7-1B10-4920-A72D-2F0185D685CB}"/>
              </a:ext>
            </a:extLst>
          </p:cNvPr>
          <p:cNvSpPr>
            <a:spLocks noGrp="1"/>
          </p:cNvSpPr>
          <p:nvPr>
            <p:ph type="dt" sz="half" idx="10"/>
          </p:nvPr>
        </p:nvSpPr>
        <p:spPr/>
        <p:txBody>
          <a:bodyPr/>
          <a:lstStyle/>
          <a:p>
            <a:fld id="{A6F60FDD-F9D4-48E9-B54B-D451375D13BF}" type="datetime1">
              <a:rPr lang="en-US" smtClean="0"/>
              <a:t>2/23/2026</a:t>
            </a:fld>
            <a:endParaRPr lang="en-US"/>
          </a:p>
        </p:txBody>
      </p:sp>
      <p:sp>
        <p:nvSpPr>
          <p:cNvPr id="3" name="Footer Placeholder 2">
            <a:extLst>
              <a:ext uri="{FF2B5EF4-FFF2-40B4-BE49-F238E27FC236}">
                <a16:creationId xmlns:a16="http://schemas.microsoft.com/office/drawing/2014/main" id="{91D60B72-F368-467B-84C9-EAA15811AC06}"/>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90F1C344-3944-4C27-BC92-2A21182F2553}"/>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44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DEB9-B645-4836-BEFC-295378948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DD83F-2E72-49F9-BEE8-D7C0B91B1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A24E3-8BB7-444F-AC56-A405EBDD1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9F52B-C4E7-4738-93D1-0ADC843DBE31}"/>
              </a:ext>
            </a:extLst>
          </p:cNvPr>
          <p:cNvSpPr>
            <a:spLocks noGrp="1"/>
          </p:cNvSpPr>
          <p:nvPr>
            <p:ph type="dt" sz="half" idx="10"/>
          </p:nvPr>
        </p:nvSpPr>
        <p:spPr/>
        <p:txBody>
          <a:bodyPr/>
          <a:lstStyle/>
          <a:p>
            <a:fld id="{47BD57A5-0F1C-4FA5-8EA1-BC12D2F0F5E9}" type="datetime1">
              <a:rPr lang="en-US" smtClean="0"/>
              <a:t>2/23/2026</a:t>
            </a:fld>
            <a:endParaRPr lang="en-US"/>
          </a:p>
        </p:txBody>
      </p:sp>
      <p:sp>
        <p:nvSpPr>
          <p:cNvPr id="6" name="Footer Placeholder 5">
            <a:extLst>
              <a:ext uri="{FF2B5EF4-FFF2-40B4-BE49-F238E27FC236}">
                <a16:creationId xmlns:a16="http://schemas.microsoft.com/office/drawing/2014/main" id="{DF2C7E3D-9D7D-4322-AD02-D99DE13188F2}"/>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CC81E778-73F4-487E-8AF7-B86110593F5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0866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78C-1A2E-45F2-8D43-ABA2B861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58691-D3E7-4C7D-BB7F-0DD92297B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7B218-3C9D-4E0C-B3F7-68A31E7C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E21D3-84C8-4DBC-8F1E-74AAF4E246C4}"/>
              </a:ext>
            </a:extLst>
          </p:cNvPr>
          <p:cNvSpPr>
            <a:spLocks noGrp="1"/>
          </p:cNvSpPr>
          <p:nvPr>
            <p:ph type="dt" sz="half" idx="10"/>
          </p:nvPr>
        </p:nvSpPr>
        <p:spPr/>
        <p:txBody>
          <a:bodyPr/>
          <a:lstStyle/>
          <a:p>
            <a:fld id="{75C32EA1-C684-412F-9AD0-CFC6F2FE6796}" type="datetime1">
              <a:rPr lang="en-US" smtClean="0"/>
              <a:t>2/23/2026</a:t>
            </a:fld>
            <a:endParaRPr lang="en-US"/>
          </a:p>
        </p:txBody>
      </p:sp>
      <p:sp>
        <p:nvSpPr>
          <p:cNvPr id="6" name="Footer Placeholder 5">
            <a:extLst>
              <a:ext uri="{FF2B5EF4-FFF2-40B4-BE49-F238E27FC236}">
                <a16:creationId xmlns:a16="http://schemas.microsoft.com/office/drawing/2014/main" id="{F97680C4-7577-46EE-8080-1ADF0759034A}"/>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A956C358-A675-49EB-A8E2-E76F95E245B2}"/>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48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B6801-60CB-4A82-8EF8-1292AC8A7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D8987-8E31-4730-8F0D-A04854ED8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10C5-10AD-4378-ABC0-06F3203A9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FCF70-6C8F-448B-9010-0D9C76361BEA}" type="datetime1">
              <a:rPr lang="en-US" smtClean="0"/>
              <a:t>2/23/2026</a:t>
            </a:fld>
            <a:endParaRPr lang="en-US"/>
          </a:p>
        </p:txBody>
      </p:sp>
      <p:sp>
        <p:nvSpPr>
          <p:cNvPr id="5" name="Footer Placeholder 4">
            <a:extLst>
              <a:ext uri="{FF2B5EF4-FFF2-40B4-BE49-F238E27FC236}">
                <a16:creationId xmlns:a16="http://schemas.microsoft.com/office/drawing/2014/main" id="{7C1DB37B-413C-436D-8C5D-01BF4BD82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Munir/II4021 - Kriptografi</a:t>
            </a:r>
          </a:p>
        </p:txBody>
      </p:sp>
      <p:sp>
        <p:nvSpPr>
          <p:cNvPr id="6" name="Slide Number Placeholder 5">
            <a:extLst>
              <a:ext uri="{FF2B5EF4-FFF2-40B4-BE49-F238E27FC236}">
                <a16:creationId xmlns:a16="http://schemas.microsoft.com/office/drawing/2014/main" id="{6ECCDDE4-149D-4A72-921B-70CAFCFB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68649-2255-4ED6-86C1-7183EDD30619}" type="slidenum">
              <a:rPr lang="en-US" smtClean="0"/>
              <a:t>‹#›</a:t>
            </a:fld>
            <a:endParaRPr lang="en-US"/>
          </a:p>
        </p:txBody>
      </p:sp>
    </p:spTree>
    <p:extLst>
      <p:ext uri="{BB962C8B-B14F-4D97-AF65-F5344CB8AC3E}">
        <p14:creationId xmlns:p14="http://schemas.microsoft.com/office/powerpoint/2010/main" val="364260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MklhUEByd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ckaday.com/2008/06/19/wiretapping-and-how-to-avoid-it/"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edition.cnn.com/videos/us/2017/03/07/what-is-wiretapping-jpm-orig.cn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figure/An-anechoic-chamber-Figure-4-Example-for-an-electromagnetic-eavesdropping-process_fig3_32468061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UMu5AhSg-T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rJJKjYdwg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manticscholar.org/paper/Acoustic-Eavesdropping-through-Wireless-Vibrometry-Wei-Wang/8afd80726c54ed7b95d30d1230bef633d128c93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hyperlink" Target="https://www.hackers-arise.com/post/2019/04/30/cryptography-basics-part-2-attack-models-for-cryptanalysi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ackers-arise.com/post/2019/04/30/cryptography-basics-part-2-attack-models-for-cryptanalysi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27863A61-266E-40A1-BACF-A1961BF90506}"/>
              </a:ext>
            </a:extLst>
          </p:cNvPr>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D2495EF-3E53-4947-8B98-478172B1397F}" type="slidenum">
              <a:rPr lang="en-GB" altLang="en-US" sz="1400"/>
              <a:pPr>
                <a:spcBef>
                  <a:spcPct val="0"/>
                </a:spcBef>
                <a:buClrTx/>
                <a:buSzTx/>
                <a:buFontTx/>
                <a:buNone/>
              </a:pPr>
              <a:t>1</a:t>
            </a:fld>
            <a:endParaRPr lang="en-GB" altLang="en-US" sz="1400"/>
          </a:p>
        </p:txBody>
      </p:sp>
      <p:sp>
        <p:nvSpPr>
          <p:cNvPr id="4100" name="Rectangle 2">
            <a:extLst>
              <a:ext uri="{FF2B5EF4-FFF2-40B4-BE49-F238E27FC236}">
                <a16:creationId xmlns:a16="http://schemas.microsoft.com/office/drawing/2014/main" id="{C4522523-5FCF-43F4-96FD-1EFB586801D3}"/>
              </a:ext>
            </a:extLst>
          </p:cNvPr>
          <p:cNvSpPr>
            <a:spLocks noGrp="1" noChangeArrowheads="1"/>
          </p:cNvSpPr>
          <p:nvPr>
            <p:ph type="ctrTitle"/>
          </p:nvPr>
        </p:nvSpPr>
        <p:spPr>
          <a:xfrm>
            <a:off x="1524000" y="1339683"/>
            <a:ext cx="9144000" cy="1701800"/>
          </a:xfrm>
        </p:spPr>
        <p:txBody>
          <a:bodyPr>
            <a:normAutofit/>
          </a:bodyPr>
          <a:lstStyle/>
          <a:p>
            <a:r>
              <a:rPr lang="en-US" altLang="en-US" sz="4800" b="1" dirty="0">
                <a:solidFill>
                  <a:srgbClr val="FF0000"/>
                </a:solidFill>
                <a:cs typeface="Times New Roman" panose="02020603050405020304" pitchFamily="18" charset="0"/>
              </a:rPr>
              <a:t>07 - </a:t>
            </a:r>
            <a:r>
              <a:rPr lang="en-US" altLang="en-US" sz="4800" b="1" dirty="0" err="1">
                <a:solidFill>
                  <a:srgbClr val="FF0000"/>
                </a:solidFill>
                <a:cs typeface="Times New Roman" panose="02020603050405020304" pitchFamily="18" charset="0"/>
              </a:rPr>
              <a:t>Serangan</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Terhadap</a:t>
            </a:r>
            <a:r>
              <a:rPr lang="en-US" altLang="en-US" sz="4800" b="1" dirty="0">
                <a:solidFill>
                  <a:srgbClr val="FF0000"/>
                </a:solidFill>
                <a:cs typeface="Times New Roman" panose="02020603050405020304" pitchFamily="18" charset="0"/>
              </a:rPr>
              <a:t> Kriptografi</a:t>
            </a:r>
            <a:br>
              <a:rPr lang="en-US" altLang="en-US" sz="4800" dirty="0">
                <a:cs typeface="Times New Roman" panose="02020603050405020304" pitchFamily="18" charset="0"/>
              </a:rPr>
            </a:br>
            <a:endParaRPr lang="en-GB" altLang="en-US" sz="4800" dirty="0">
              <a:solidFill>
                <a:srgbClr val="FF0000"/>
              </a:solidFill>
              <a:cs typeface="Times New Roman" panose="02020603050405020304" pitchFamily="18" charset="0"/>
            </a:endParaRPr>
          </a:p>
        </p:txBody>
      </p:sp>
      <p:sp>
        <p:nvSpPr>
          <p:cNvPr id="6" name="Rectangle 5">
            <a:extLst>
              <a:ext uri="{FF2B5EF4-FFF2-40B4-BE49-F238E27FC236}">
                <a16:creationId xmlns:a16="http://schemas.microsoft.com/office/drawing/2014/main" id="{1EB83820-DAC4-489E-82B8-7CCDDE355067}"/>
              </a:ext>
            </a:extLst>
          </p:cNvPr>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II4020 Kriptografi</a:t>
            </a:r>
            <a:endParaRPr lang="en-GB" altLang="en-US" sz="2400" dirty="0"/>
          </a:p>
        </p:txBody>
      </p:sp>
      <p:sp>
        <p:nvSpPr>
          <p:cNvPr id="9" name="Subtitle 2">
            <a:extLst>
              <a:ext uri="{FF2B5EF4-FFF2-40B4-BE49-F238E27FC236}">
                <a16:creationId xmlns:a16="http://schemas.microsoft.com/office/drawing/2014/main" id="{2313DD25-87F1-4754-B5D6-ECDB5FB1D050}"/>
              </a:ext>
            </a:extLst>
          </p:cNvPr>
          <p:cNvSpPr>
            <a:spLocks noGrp="1"/>
          </p:cNvSpPr>
          <p:nvPr>
            <p:ph type="subTitle" idx="1"/>
          </p:nvPr>
        </p:nvSpPr>
        <p:spPr>
          <a:xfrm>
            <a:off x="1284515" y="4432353"/>
            <a:ext cx="9144000" cy="2106559"/>
          </a:xfrm>
        </p:spPr>
        <p:txBody>
          <a:bodyPr>
            <a:normAutofit fontScale="85000" lnSpcReduction="20000"/>
          </a:bodyPr>
          <a:lstStyle/>
          <a:p>
            <a:r>
              <a:rPr lang="en-US" sz="2800" b="1" dirty="0"/>
              <a:t>Oleh: Rinaldi M</a:t>
            </a:r>
          </a:p>
          <a:p>
            <a:endParaRPr lang="en-US" b="1" dirty="0"/>
          </a:p>
          <a:p>
            <a:r>
              <a:rPr lang="en-US" b="1" dirty="0"/>
              <a:t>Program Studi </a:t>
            </a:r>
            <a:r>
              <a:rPr lang="en-US" b="1" dirty="0" err="1"/>
              <a:t>Sistem</a:t>
            </a:r>
            <a:r>
              <a:rPr lang="en-US" b="1" dirty="0"/>
              <a:t> dan </a:t>
            </a:r>
            <a:r>
              <a:rPr lang="en-US" b="1" dirty="0" err="1"/>
              <a:t>Teknologi</a:t>
            </a:r>
            <a:r>
              <a:rPr lang="en-US" b="1" dirty="0"/>
              <a:t> </a:t>
            </a:r>
            <a:r>
              <a:rPr lang="en-US" b="1" dirty="0" err="1"/>
              <a:t>Informasi</a:t>
            </a:r>
            <a:endParaRPr lang="en-US"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2026</a:t>
            </a:r>
          </a:p>
        </p:txBody>
      </p:sp>
      <p:pic>
        <p:nvPicPr>
          <p:cNvPr id="2" name="Picture 2" descr="Download Logo ITB - Direktorat Sistem dan Teknologi Informasi Institut  Teknologi Bandung">
            <a:extLst>
              <a:ext uri="{FF2B5EF4-FFF2-40B4-BE49-F238E27FC236}">
                <a16:creationId xmlns:a16="http://schemas.microsoft.com/office/drawing/2014/main" id="{E5D927D8-DD7F-3497-B7C1-56F992E1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404" y="2529259"/>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C00C0-2053-B81A-2E0E-1A71AB34D566}"/>
              </a:ext>
            </a:extLst>
          </p:cNvPr>
          <p:cNvSpPr txBox="1"/>
          <p:nvPr/>
        </p:nvSpPr>
        <p:spPr>
          <a:xfrm>
            <a:off x="812408" y="305025"/>
            <a:ext cx="8430066" cy="1015663"/>
          </a:xfrm>
          <a:prstGeom prst="rect">
            <a:avLst/>
          </a:prstGeom>
          <a:noFill/>
        </p:spPr>
        <p:txBody>
          <a:bodyPr wrap="square">
            <a:spAutoFit/>
          </a:bodyPr>
          <a:lstStyle/>
          <a:p>
            <a:r>
              <a:rPr lang="en-US" sz="2000" b="1" dirty="0"/>
              <a:t>Cek video TUTORIAL CARA MENGGUNAKAN WIRESHARK | MENEMUKAN U53RN4M3 P455W0RD PADA LALU LINTAS PACKET JARINGAN: </a:t>
            </a:r>
            <a:r>
              <a:rPr lang="en-US" sz="2000" b="1" dirty="0">
                <a:hlinkClick r:id="rId2"/>
              </a:rPr>
              <a:t>https://www.youtube.com/watch?v=HMklhUEByd4</a:t>
            </a:r>
            <a:r>
              <a:rPr lang="en-US" sz="2000" b="1" dirty="0"/>
              <a:t> </a:t>
            </a:r>
          </a:p>
        </p:txBody>
      </p:sp>
      <p:pic>
        <p:nvPicPr>
          <p:cNvPr id="5" name="Picture 4">
            <a:extLst>
              <a:ext uri="{FF2B5EF4-FFF2-40B4-BE49-F238E27FC236}">
                <a16:creationId xmlns:a16="http://schemas.microsoft.com/office/drawing/2014/main" id="{100D1E1A-0C27-7A23-B5B7-B3950D23FD36}"/>
              </a:ext>
            </a:extLst>
          </p:cNvPr>
          <p:cNvPicPr>
            <a:picLocks noChangeAspect="1"/>
          </p:cNvPicPr>
          <p:nvPr/>
        </p:nvPicPr>
        <p:blipFill>
          <a:blip r:embed="rId3"/>
          <a:stretch>
            <a:fillRect/>
          </a:stretch>
        </p:blipFill>
        <p:spPr>
          <a:xfrm>
            <a:off x="1985520" y="1457764"/>
            <a:ext cx="6891193" cy="5158897"/>
          </a:xfrm>
          <a:prstGeom prst="rect">
            <a:avLst/>
          </a:prstGeom>
        </p:spPr>
      </p:pic>
      <p:sp>
        <p:nvSpPr>
          <p:cNvPr id="4" name="Slide Number Placeholder 3">
            <a:extLst>
              <a:ext uri="{FF2B5EF4-FFF2-40B4-BE49-F238E27FC236}">
                <a16:creationId xmlns:a16="http://schemas.microsoft.com/office/drawing/2014/main" id="{6027AEAE-E91E-CEFA-12F8-5A71C4410C71}"/>
              </a:ext>
            </a:extLst>
          </p:cNvPr>
          <p:cNvSpPr>
            <a:spLocks noGrp="1"/>
          </p:cNvSpPr>
          <p:nvPr>
            <p:ph type="sldNum" sz="quarter" idx="12"/>
          </p:nvPr>
        </p:nvSpPr>
        <p:spPr/>
        <p:txBody>
          <a:bodyPr/>
          <a:lstStyle/>
          <a:p>
            <a:fld id="{C8468649-2255-4ED6-86C1-7183EDD30619}" type="slidenum">
              <a:rPr lang="en-US" smtClean="0"/>
              <a:t>10</a:t>
            </a:fld>
            <a:endParaRPr lang="en-US"/>
          </a:p>
        </p:txBody>
      </p:sp>
    </p:spTree>
    <p:extLst>
      <p:ext uri="{BB962C8B-B14F-4D97-AF65-F5344CB8AC3E}">
        <p14:creationId xmlns:p14="http://schemas.microsoft.com/office/powerpoint/2010/main" val="59873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F0EBE9A6-C442-419E-B27E-C9C5C4C519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316FB8-E46E-46D8-9B02-161BBB3D25ED}" type="slidenum">
              <a:rPr lang="en-GB" altLang="en-US" sz="1400"/>
              <a:pPr>
                <a:spcBef>
                  <a:spcPct val="0"/>
                </a:spcBef>
                <a:buClrTx/>
                <a:buSzTx/>
                <a:buFontTx/>
                <a:buNone/>
              </a:pPr>
              <a:t>11</a:t>
            </a:fld>
            <a:endParaRPr lang="en-GB" altLang="en-US" sz="1400"/>
          </a:p>
        </p:txBody>
      </p:sp>
      <p:sp>
        <p:nvSpPr>
          <p:cNvPr id="12293" name="Rectangle 3">
            <a:extLst>
              <a:ext uri="{FF2B5EF4-FFF2-40B4-BE49-F238E27FC236}">
                <a16:creationId xmlns:a16="http://schemas.microsoft.com/office/drawing/2014/main" id="{544DDE97-584C-42A9-AA10-EABC6F7A178B}"/>
              </a:ext>
            </a:extLst>
          </p:cNvPr>
          <p:cNvSpPr>
            <a:spLocks noGrp="1" noChangeArrowheads="1"/>
          </p:cNvSpPr>
          <p:nvPr>
            <p:ph type="body" idx="1"/>
          </p:nvPr>
        </p:nvSpPr>
        <p:spPr>
          <a:xfrm>
            <a:off x="838200" y="839323"/>
            <a:ext cx="10515600" cy="4351338"/>
          </a:xfrm>
        </p:spPr>
        <p:txBody>
          <a:bodyPr/>
          <a:lstStyle/>
          <a:p>
            <a:pPr marL="609600" indent="-609600">
              <a:buNone/>
            </a:pPr>
            <a:r>
              <a:rPr lang="en-US" altLang="en-US" b="1" dirty="0" err="1"/>
              <a:t>Metode</a:t>
            </a:r>
            <a:r>
              <a:rPr lang="en-US" altLang="en-US" b="1" dirty="0"/>
              <a:t> </a:t>
            </a:r>
            <a:r>
              <a:rPr lang="en-US" altLang="en-US" b="1" dirty="0" err="1"/>
              <a:t>penyadapan</a:t>
            </a:r>
            <a:r>
              <a:rPr lang="en-US" altLang="en-US" b="1" dirty="0"/>
              <a:t>:</a:t>
            </a:r>
          </a:p>
          <a:p>
            <a:pPr marL="609600" indent="-609600">
              <a:buFont typeface="Wingdings" panose="05000000000000000000" pitchFamily="2" charset="2"/>
              <a:buAutoNum type="arabicPeriod"/>
            </a:pPr>
            <a:r>
              <a:rPr lang="en-US" altLang="en-US" i="1" dirty="0"/>
              <a:t>Wiretapping</a:t>
            </a:r>
            <a:endParaRPr lang="en-GB" altLang="en-US" dirty="0"/>
          </a:p>
          <a:p>
            <a:pPr marL="609600" indent="-609600">
              <a:buFont typeface="Wingdings" panose="05000000000000000000" pitchFamily="2" charset="2"/>
              <a:buAutoNum type="arabicPeriod"/>
            </a:pPr>
            <a:r>
              <a:rPr lang="en-US" altLang="en-US" i="1" dirty="0"/>
              <a:t>Electromagnetic eavesdropping</a:t>
            </a:r>
            <a:endParaRPr lang="en-GB" altLang="en-US" dirty="0"/>
          </a:p>
          <a:p>
            <a:pPr marL="609600" indent="-609600">
              <a:buFont typeface="Wingdings" panose="05000000000000000000" pitchFamily="2" charset="2"/>
              <a:buAutoNum type="arabicPeriod"/>
            </a:pPr>
            <a:r>
              <a:rPr lang="en-US" altLang="en-US" i="1" dirty="0">
                <a:cs typeface="Times New Roman" panose="02020603050405020304" pitchFamily="18" charset="0"/>
              </a:rPr>
              <a:t>Acoustic Eavesdropping</a:t>
            </a:r>
            <a:r>
              <a:rPr lang="en-GB" altLang="en-US" dirty="0"/>
              <a:t> </a:t>
            </a:r>
          </a:p>
          <a:p>
            <a:pPr marL="609600" indent="-609600">
              <a:buNone/>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C6172D-B091-3709-1994-E9B51EF1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99" y="1297572"/>
            <a:ext cx="7852913" cy="3751947"/>
          </a:xfrm>
          <a:prstGeom prst="rect">
            <a:avLst/>
          </a:prstGeom>
        </p:spPr>
      </p:pic>
      <p:sp>
        <p:nvSpPr>
          <p:cNvPr id="4" name="TextBox 3">
            <a:extLst>
              <a:ext uri="{FF2B5EF4-FFF2-40B4-BE49-F238E27FC236}">
                <a16:creationId xmlns:a16="http://schemas.microsoft.com/office/drawing/2014/main" id="{DC45A3D2-DA37-81D5-17A3-780E9742504C}"/>
              </a:ext>
            </a:extLst>
          </p:cNvPr>
          <p:cNvSpPr txBox="1"/>
          <p:nvPr/>
        </p:nvSpPr>
        <p:spPr>
          <a:xfrm>
            <a:off x="1748287" y="5564936"/>
            <a:ext cx="8206734" cy="923330"/>
          </a:xfrm>
          <a:prstGeom prst="rect">
            <a:avLst/>
          </a:prstGeom>
          <a:noFill/>
        </p:spPr>
        <p:txBody>
          <a:bodyPr wrap="none" rtlCol="0">
            <a:spAutoFit/>
          </a:bodyPr>
          <a:lstStyle/>
          <a:p>
            <a:r>
              <a:rPr lang="en-US" dirty="0"/>
              <a:t>Baca di </a:t>
            </a:r>
            <a:r>
              <a:rPr lang="en-US" dirty="0" err="1"/>
              <a:t>sini</a:t>
            </a:r>
            <a:r>
              <a:rPr lang="en-US" dirty="0"/>
              <a:t>:</a:t>
            </a:r>
          </a:p>
          <a:p>
            <a:pPr marL="342900" indent="-342900">
              <a:buAutoNum type="arabicPeriod"/>
            </a:pPr>
            <a:r>
              <a:rPr lang="en-US" dirty="0">
                <a:hlinkClick r:id="rId3"/>
              </a:rPr>
              <a:t>https://hackaday.com/2008/06/19/wiretapping-and-how-to-avoid-it/</a:t>
            </a:r>
            <a:r>
              <a:rPr lang="en-US" dirty="0"/>
              <a:t> </a:t>
            </a:r>
          </a:p>
          <a:p>
            <a:pPr marL="342900" indent="-342900">
              <a:buAutoNum type="arabicPeriod"/>
            </a:pPr>
            <a:r>
              <a:rPr lang="en-US" dirty="0">
                <a:hlinkClick r:id="rId4"/>
              </a:rPr>
              <a:t>https://edition.cnn.com/videos/us/2017/03/07/what-is-wiretapping-jpm-orig.cnn</a:t>
            </a:r>
            <a:r>
              <a:rPr lang="en-US" dirty="0"/>
              <a:t> </a:t>
            </a:r>
          </a:p>
        </p:txBody>
      </p:sp>
      <p:sp>
        <p:nvSpPr>
          <p:cNvPr id="5" name="Content Placeholder 2">
            <a:extLst>
              <a:ext uri="{FF2B5EF4-FFF2-40B4-BE49-F238E27FC236}">
                <a16:creationId xmlns:a16="http://schemas.microsoft.com/office/drawing/2014/main" id="{E69DF696-F679-E417-91EA-05572AC833B6}"/>
              </a:ext>
            </a:extLst>
          </p:cNvPr>
          <p:cNvSpPr txBox="1">
            <a:spLocks/>
          </p:cNvSpPr>
          <p:nvPr/>
        </p:nvSpPr>
        <p:spPr>
          <a:xfrm>
            <a:off x="970280" y="55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i="1"/>
              <a:t>Wiretapping</a:t>
            </a:r>
            <a:endParaRPr lang="en-US" altLang="en-US" sz="3200" i="1" dirty="0"/>
          </a:p>
        </p:txBody>
      </p:sp>
      <p:sp>
        <p:nvSpPr>
          <p:cNvPr id="6" name="Slide Number Placeholder 5">
            <a:extLst>
              <a:ext uri="{FF2B5EF4-FFF2-40B4-BE49-F238E27FC236}">
                <a16:creationId xmlns:a16="http://schemas.microsoft.com/office/drawing/2014/main" id="{AE8F0DF7-B6E4-68BB-A878-02D20D489F42}"/>
              </a:ext>
            </a:extLst>
          </p:cNvPr>
          <p:cNvSpPr>
            <a:spLocks noGrp="1"/>
          </p:cNvSpPr>
          <p:nvPr>
            <p:ph type="sldNum" sz="quarter" idx="12"/>
          </p:nvPr>
        </p:nvSpPr>
        <p:spPr/>
        <p:txBody>
          <a:bodyPr/>
          <a:lstStyle/>
          <a:p>
            <a:fld id="{C8468649-2255-4ED6-86C1-7183EDD30619}" type="slidenum">
              <a:rPr lang="en-US" smtClean="0"/>
              <a:t>12</a:t>
            </a:fld>
            <a:endParaRPr lang="en-US"/>
          </a:p>
        </p:txBody>
      </p:sp>
    </p:spTree>
    <p:extLst>
      <p:ext uri="{BB962C8B-B14F-4D97-AF65-F5344CB8AC3E}">
        <p14:creationId xmlns:p14="http://schemas.microsoft.com/office/powerpoint/2010/main" val="20650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CCF5072-B0BF-4049-988E-6EB762096E1C}"/>
              </a:ext>
            </a:extLst>
          </p:cNvPr>
          <p:cNvSpPr>
            <a:spLocks noGrp="1"/>
          </p:cNvSpPr>
          <p:nvPr>
            <p:ph idx="1"/>
          </p:nvPr>
        </p:nvSpPr>
        <p:spPr>
          <a:xfrm>
            <a:off x="1295400" y="403225"/>
            <a:ext cx="7772400" cy="990600"/>
          </a:xfrm>
        </p:spPr>
        <p:txBody>
          <a:bodyPr/>
          <a:lstStyle/>
          <a:p>
            <a:pPr>
              <a:buFont typeface="Wingdings" panose="05000000000000000000" pitchFamily="2" charset="2"/>
              <a:buNone/>
            </a:pPr>
            <a:r>
              <a:rPr lang="en-US" altLang="en-US" b="1" dirty="0"/>
              <a:t>How Wiretapping Works</a:t>
            </a:r>
          </a:p>
          <a:p>
            <a:pPr>
              <a:buFont typeface="Wingdings" panose="05000000000000000000" pitchFamily="2" charset="2"/>
              <a:buNone/>
            </a:pPr>
            <a:r>
              <a:rPr lang="en-US" altLang="en-US" sz="1800" b="1" dirty="0"/>
              <a:t>(</a:t>
            </a:r>
            <a:r>
              <a:rPr lang="en-US" altLang="en-US" sz="1800" b="1" dirty="0" err="1"/>
              <a:t>sumber</a:t>
            </a:r>
            <a:r>
              <a:rPr lang="en-US" altLang="en-US" sz="1800" b="1" dirty="0"/>
              <a:t>: http://www.howstuffworks.com/wiretapping.htm)</a:t>
            </a:r>
          </a:p>
          <a:p>
            <a:pPr>
              <a:buFont typeface="Wingdings" panose="05000000000000000000" pitchFamily="2" charset="2"/>
              <a:buNone/>
            </a:pPr>
            <a:endParaRPr lang="en-US" altLang="en-US" dirty="0"/>
          </a:p>
        </p:txBody>
      </p:sp>
      <p:sp>
        <p:nvSpPr>
          <p:cNvPr id="14340" name="Slide Number Placeholder 4">
            <a:extLst>
              <a:ext uri="{FF2B5EF4-FFF2-40B4-BE49-F238E27FC236}">
                <a16:creationId xmlns:a16="http://schemas.microsoft.com/office/drawing/2014/main" id="{634BAB6D-6C37-4446-895B-04B54B2AFD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72B661-D138-4000-8EB6-8E8B52A71231}" type="slidenum">
              <a:rPr lang="en-GB" altLang="en-US" sz="1400"/>
              <a:pPr>
                <a:spcBef>
                  <a:spcPct val="0"/>
                </a:spcBef>
                <a:buClrTx/>
                <a:buSzTx/>
                <a:buFontTx/>
                <a:buNone/>
              </a:pPr>
              <a:t>13</a:t>
            </a:fld>
            <a:endParaRPr lang="en-GB" altLang="en-US" sz="1400"/>
          </a:p>
        </p:txBody>
      </p:sp>
      <p:pic>
        <p:nvPicPr>
          <p:cNvPr id="14341" name="Picture 2">
            <a:extLst>
              <a:ext uri="{FF2B5EF4-FFF2-40B4-BE49-F238E27FC236}">
                <a16:creationId xmlns:a16="http://schemas.microsoft.com/office/drawing/2014/main" id="{790D3D2D-2545-4999-800C-6691D03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30362"/>
            <a:ext cx="4490720" cy="33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C7E379BD-18CA-4B5C-97CE-177E0C93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7819"/>
            <a:ext cx="4996776" cy="29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41EF9DF7-A966-499C-89DC-0DD8026E4FA2}"/>
              </a:ext>
            </a:extLst>
          </p:cNvPr>
          <p:cNvSpPr>
            <a:spLocks noChangeArrowheads="1"/>
          </p:cNvSpPr>
          <p:nvPr/>
        </p:nvSpPr>
        <p:spPr bwMode="auto">
          <a:xfrm>
            <a:off x="1371600" y="5236846"/>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When you open up a phone, you can see that the technology inside is very simple. The simplicity of design makes the phone system vulnerable to surreptitious eavesdropping.</a:t>
            </a:r>
            <a:endParaRPr lang="en-US" altLang="en-US" sz="1400" dirty="0"/>
          </a:p>
        </p:txBody>
      </p:sp>
      <p:sp>
        <p:nvSpPr>
          <p:cNvPr id="14344" name="Rectangle 8">
            <a:extLst>
              <a:ext uri="{FF2B5EF4-FFF2-40B4-BE49-F238E27FC236}">
                <a16:creationId xmlns:a16="http://schemas.microsoft.com/office/drawing/2014/main" id="{6556795F-9BF6-42E9-B1FD-21E585EF7D52}"/>
              </a:ext>
            </a:extLst>
          </p:cNvPr>
          <p:cNvSpPr>
            <a:spLocks noChangeArrowheads="1"/>
          </p:cNvSpPr>
          <p:nvPr/>
        </p:nvSpPr>
        <p:spPr bwMode="auto">
          <a:xfrm>
            <a:off x="6766560" y="46386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Inside a standard phone cord, you'll find a red wire and a green wire. These wires form a circuit like the one you might find in a flashlight. Just as in a flashlight, there is a negatively-charged end and a positively-charged end to the circuit. In a telephone cord, the green wire connects to the positive end and the red cord connects to the negative end. </a:t>
            </a:r>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a:extLst>
              <a:ext uri="{FF2B5EF4-FFF2-40B4-BE49-F238E27FC236}">
                <a16:creationId xmlns:a16="http://schemas.microsoft.com/office/drawing/2014/main" id="{CA846C67-6FFB-49A4-BB51-EBF1489C2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5186EF2-EF4F-474B-9A72-7E418C561B51}" type="slidenum">
              <a:rPr lang="en-GB" altLang="en-US" sz="1400"/>
              <a:pPr>
                <a:spcBef>
                  <a:spcPct val="0"/>
                </a:spcBef>
                <a:buClrTx/>
                <a:buSzTx/>
                <a:buFontTx/>
                <a:buNone/>
              </a:pPr>
              <a:t>14</a:t>
            </a:fld>
            <a:endParaRPr lang="en-GB" altLang="en-US" sz="1400"/>
          </a:p>
        </p:txBody>
      </p:sp>
      <p:sp>
        <p:nvSpPr>
          <p:cNvPr id="15366" name="Rectangle 6">
            <a:extLst>
              <a:ext uri="{FF2B5EF4-FFF2-40B4-BE49-F238E27FC236}">
                <a16:creationId xmlns:a16="http://schemas.microsoft.com/office/drawing/2014/main" id="{57190A39-12B0-4A1A-AE7A-4FBB03086D45}"/>
              </a:ext>
            </a:extLst>
          </p:cNvPr>
          <p:cNvSpPr>
            <a:spLocks noChangeArrowheads="1"/>
          </p:cNvSpPr>
          <p:nvPr/>
        </p:nvSpPr>
        <p:spPr bwMode="auto">
          <a:xfrm>
            <a:off x="1153161" y="443865"/>
            <a:ext cx="5529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i="1" dirty="0">
                <a:latin typeface="+mn-lt"/>
              </a:rPr>
              <a:t>Electromagnetic eavesdropping</a:t>
            </a:r>
          </a:p>
        </p:txBody>
      </p:sp>
      <p:pic>
        <p:nvPicPr>
          <p:cNvPr id="6" name="Picture 5" descr="Diagram&#10;&#10;Description automatically generated">
            <a:extLst>
              <a:ext uri="{FF2B5EF4-FFF2-40B4-BE49-F238E27FC236}">
                <a16:creationId xmlns:a16="http://schemas.microsoft.com/office/drawing/2014/main" id="{1F3F43C9-C5B2-497F-2EDB-4FC385A2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145" y="1140400"/>
            <a:ext cx="7805135" cy="4200999"/>
          </a:xfrm>
          <a:prstGeom prst="rect">
            <a:avLst/>
          </a:prstGeom>
        </p:spPr>
      </p:pic>
      <p:sp>
        <p:nvSpPr>
          <p:cNvPr id="7" name="TextBox 6">
            <a:extLst>
              <a:ext uri="{FF2B5EF4-FFF2-40B4-BE49-F238E27FC236}">
                <a16:creationId xmlns:a16="http://schemas.microsoft.com/office/drawing/2014/main" id="{E577C31C-B82F-EEAF-4859-ED2EB90CF60F}"/>
              </a:ext>
            </a:extLst>
          </p:cNvPr>
          <p:cNvSpPr txBox="1"/>
          <p:nvPr/>
        </p:nvSpPr>
        <p:spPr>
          <a:xfrm>
            <a:off x="1043327" y="5479542"/>
            <a:ext cx="10152993" cy="646331"/>
          </a:xfrm>
          <a:prstGeom prst="rect">
            <a:avLst/>
          </a:prstGeom>
          <a:noFill/>
        </p:spPr>
        <p:txBody>
          <a:bodyPr wrap="square" rtlCol="0">
            <a:spAutoFit/>
          </a:bodyPr>
          <a:lstStyle/>
          <a:p>
            <a:r>
              <a:rPr lang="en-US" dirty="0" err="1"/>
              <a:t>Sumber</a:t>
            </a:r>
            <a:r>
              <a:rPr lang="en-US" dirty="0"/>
              <a:t>: </a:t>
            </a:r>
            <a:r>
              <a:rPr lang="en-US" dirty="0">
                <a:hlinkClick r:id="rId3"/>
              </a:rPr>
              <a:t>https://www.researchgate.net/figure/An-anechoic-chamber-Figure-4-Example-for-an-electromagnetic-eavesdropping-process_fig3_324680618</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40C13-C43C-00EC-0B05-EB409CAA0994}"/>
              </a:ext>
            </a:extLst>
          </p:cNvPr>
          <p:cNvSpPr txBox="1"/>
          <p:nvPr/>
        </p:nvSpPr>
        <p:spPr>
          <a:xfrm>
            <a:off x="829993" y="363049"/>
            <a:ext cx="10775853" cy="677108"/>
          </a:xfrm>
          <a:prstGeom prst="rect">
            <a:avLst/>
          </a:prstGeom>
          <a:noFill/>
        </p:spPr>
        <p:txBody>
          <a:bodyPr wrap="square" rtlCol="0">
            <a:spAutoFit/>
          </a:bodyPr>
          <a:lstStyle/>
          <a:p>
            <a:r>
              <a:rPr lang="en-US" sz="2000" dirty="0"/>
              <a:t>Cek video </a:t>
            </a:r>
            <a:r>
              <a:rPr lang="en-US" sz="2000" b="1" dirty="0"/>
              <a:t>INTERCEPT ANY RADIO SIGNAL!!!!: </a:t>
            </a:r>
            <a:r>
              <a:rPr lang="en-US" sz="2000" dirty="0">
                <a:hlinkClick r:id="rId2"/>
              </a:rPr>
              <a:t>https://www.youtube.com/watch?v=UMu5AhSg-TI</a:t>
            </a:r>
            <a:r>
              <a:rPr lang="en-US" sz="2000" dirty="0"/>
              <a:t>  </a:t>
            </a:r>
          </a:p>
          <a:p>
            <a:r>
              <a:rPr lang="en-US" dirty="0"/>
              <a:t> </a:t>
            </a:r>
          </a:p>
        </p:txBody>
      </p:sp>
      <p:pic>
        <p:nvPicPr>
          <p:cNvPr id="4" name="Picture 3">
            <a:extLst>
              <a:ext uri="{FF2B5EF4-FFF2-40B4-BE49-F238E27FC236}">
                <a16:creationId xmlns:a16="http://schemas.microsoft.com/office/drawing/2014/main" id="{477CCB29-10A5-DD98-5686-6B420884336D}"/>
              </a:ext>
            </a:extLst>
          </p:cNvPr>
          <p:cNvPicPr>
            <a:picLocks noChangeAspect="1"/>
          </p:cNvPicPr>
          <p:nvPr/>
        </p:nvPicPr>
        <p:blipFill>
          <a:blip r:embed="rId3"/>
          <a:stretch>
            <a:fillRect/>
          </a:stretch>
        </p:blipFill>
        <p:spPr>
          <a:xfrm>
            <a:off x="1097280" y="1236369"/>
            <a:ext cx="7398800" cy="5258582"/>
          </a:xfrm>
          <a:prstGeom prst="rect">
            <a:avLst/>
          </a:prstGeom>
        </p:spPr>
      </p:pic>
      <p:sp>
        <p:nvSpPr>
          <p:cNvPr id="5" name="Slide Number Placeholder 4">
            <a:extLst>
              <a:ext uri="{FF2B5EF4-FFF2-40B4-BE49-F238E27FC236}">
                <a16:creationId xmlns:a16="http://schemas.microsoft.com/office/drawing/2014/main" id="{03F6BFA9-5471-71C8-A1AF-80FBD009F1A9}"/>
              </a:ext>
            </a:extLst>
          </p:cNvPr>
          <p:cNvSpPr>
            <a:spLocks noGrp="1"/>
          </p:cNvSpPr>
          <p:nvPr>
            <p:ph type="sldNum" sz="quarter" idx="12"/>
          </p:nvPr>
        </p:nvSpPr>
        <p:spPr/>
        <p:txBody>
          <a:bodyPr/>
          <a:lstStyle/>
          <a:p>
            <a:fld id="{C8468649-2255-4ED6-86C1-7183EDD30619}" type="slidenum">
              <a:rPr lang="en-US" smtClean="0"/>
              <a:t>15</a:t>
            </a:fld>
            <a:endParaRPr lang="en-US"/>
          </a:p>
        </p:txBody>
      </p:sp>
    </p:spTree>
    <p:extLst>
      <p:ext uri="{BB962C8B-B14F-4D97-AF65-F5344CB8AC3E}">
        <p14:creationId xmlns:p14="http://schemas.microsoft.com/office/powerpoint/2010/main" val="42383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271DD-7525-660B-8706-D68EF9DCA30D}"/>
              </a:ext>
            </a:extLst>
          </p:cNvPr>
          <p:cNvPicPr>
            <a:picLocks noChangeAspect="1"/>
          </p:cNvPicPr>
          <p:nvPr/>
        </p:nvPicPr>
        <p:blipFill>
          <a:blip r:embed="rId2"/>
          <a:stretch>
            <a:fillRect/>
          </a:stretch>
        </p:blipFill>
        <p:spPr>
          <a:xfrm>
            <a:off x="1814732" y="1103439"/>
            <a:ext cx="7427814" cy="5539808"/>
          </a:xfrm>
          <a:prstGeom prst="rect">
            <a:avLst/>
          </a:prstGeom>
        </p:spPr>
      </p:pic>
      <p:sp>
        <p:nvSpPr>
          <p:cNvPr id="6" name="TextBox 5">
            <a:extLst>
              <a:ext uri="{FF2B5EF4-FFF2-40B4-BE49-F238E27FC236}">
                <a16:creationId xmlns:a16="http://schemas.microsoft.com/office/drawing/2014/main" id="{7DBC2224-FDD8-7CEC-D28C-1A938273303C}"/>
              </a:ext>
            </a:extLst>
          </p:cNvPr>
          <p:cNvSpPr txBox="1"/>
          <p:nvPr/>
        </p:nvSpPr>
        <p:spPr>
          <a:xfrm>
            <a:off x="534571" y="214753"/>
            <a:ext cx="10114671" cy="707886"/>
          </a:xfrm>
          <a:prstGeom prst="rect">
            <a:avLst/>
          </a:prstGeom>
          <a:noFill/>
        </p:spPr>
        <p:txBody>
          <a:bodyPr wrap="square" rtlCol="0">
            <a:spAutoFit/>
          </a:bodyPr>
          <a:lstStyle/>
          <a:p>
            <a:r>
              <a:rPr lang="en-US" sz="2000" b="1" dirty="0"/>
              <a:t>Cek video GSM Sniffing: Voice Decryption 101 - Software Defined Radio Series #11:</a:t>
            </a:r>
          </a:p>
          <a:p>
            <a:r>
              <a:rPr lang="en-US" sz="2000" b="1" dirty="0">
                <a:hlinkClick r:id="rId3"/>
              </a:rPr>
              <a:t>https://www.youtube.com/watch?v=krJJKjYdwgc</a:t>
            </a:r>
            <a:r>
              <a:rPr lang="en-US" sz="2000" b="1" dirty="0"/>
              <a:t> </a:t>
            </a:r>
          </a:p>
        </p:txBody>
      </p:sp>
      <p:sp>
        <p:nvSpPr>
          <p:cNvPr id="3" name="Slide Number Placeholder 2">
            <a:extLst>
              <a:ext uri="{FF2B5EF4-FFF2-40B4-BE49-F238E27FC236}">
                <a16:creationId xmlns:a16="http://schemas.microsoft.com/office/drawing/2014/main" id="{267803EB-2CA6-3701-0D12-77F4BDC83924}"/>
              </a:ext>
            </a:extLst>
          </p:cNvPr>
          <p:cNvSpPr>
            <a:spLocks noGrp="1"/>
          </p:cNvSpPr>
          <p:nvPr>
            <p:ph type="sldNum" sz="quarter" idx="12"/>
          </p:nvPr>
        </p:nvSpPr>
        <p:spPr/>
        <p:txBody>
          <a:bodyPr/>
          <a:lstStyle/>
          <a:p>
            <a:fld id="{C8468649-2255-4ED6-86C1-7183EDD30619}" type="slidenum">
              <a:rPr lang="en-US" smtClean="0"/>
              <a:t>16</a:t>
            </a:fld>
            <a:endParaRPr lang="en-US"/>
          </a:p>
        </p:txBody>
      </p:sp>
    </p:spTree>
    <p:extLst>
      <p:ext uri="{BB962C8B-B14F-4D97-AF65-F5344CB8AC3E}">
        <p14:creationId xmlns:p14="http://schemas.microsoft.com/office/powerpoint/2010/main" val="36243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3288AA-C1DA-44EF-8308-E586B1BAA721}"/>
              </a:ext>
            </a:extLst>
          </p:cNvPr>
          <p:cNvSpPr>
            <a:spLocks noGrp="1"/>
          </p:cNvSpPr>
          <p:nvPr>
            <p:ph type="title"/>
          </p:nvPr>
        </p:nvSpPr>
        <p:spPr/>
        <p:txBody>
          <a:bodyPr/>
          <a:lstStyle/>
          <a:p>
            <a:r>
              <a:rPr lang="en-US" altLang="en-US" sz="3200" i="1" dirty="0">
                <a:latin typeface="+mn-lt"/>
                <a:cs typeface="Times New Roman" panose="02020603050405020304" pitchFamily="18" charset="0"/>
              </a:rPr>
              <a:t>Acoustic Eavesdropping</a:t>
            </a:r>
            <a:endParaRPr lang="en-US" altLang="en-US" sz="3200" i="1" dirty="0">
              <a:latin typeface="+mn-lt"/>
            </a:endParaRPr>
          </a:p>
        </p:txBody>
      </p:sp>
      <p:sp>
        <p:nvSpPr>
          <p:cNvPr id="16388" name="Slide Number Placeholder 4">
            <a:extLst>
              <a:ext uri="{FF2B5EF4-FFF2-40B4-BE49-F238E27FC236}">
                <a16:creationId xmlns:a16="http://schemas.microsoft.com/office/drawing/2014/main" id="{2427FEAA-AD29-4207-A710-5AD1E2FDA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4D29C84-B714-48E4-B940-CC8ADF91FE7A}" type="slidenum">
              <a:rPr lang="en-GB" altLang="en-US" sz="1400"/>
              <a:pPr>
                <a:spcBef>
                  <a:spcPct val="0"/>
                </a:spcBef>
                <a:buClrTx/>
                <a:buSzTx/>
                <a:buFontTx/>
                <a:buNone/>
              </a:pPr>
              <a:t>17</a:t>
            </a:fld>
            <a:endParaRPr lang="en-GB" altLang="en-US" sz="1400"/>
          </a:p>
        </p:txBody>
      </p:sp>
      <p:pic>
        <p:nvPicPr>
          <p:cNvPr id="16389" name="Picture 2">
            <a:extLst>
              <a:ext uri="{FF2B5EF4-FFF2-40B4-BE49-F238E27FC236}">
                <a16:creationId xmlns:a16="http://schemas.microsoft.com/office/drawing/2014/main" id="{D4ABDBBB-F2A9-4BB7-AD82-373529CFD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1690687"/>
            <a:ext cx="3159760" cy="40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54934A7C-D485-4CEF-912D-4669ECFB3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080" y="1752600"/>
            <a:ext cx="5136854" cy="39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AC2538A-8B93-D396-E893-874877E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9" y="1047114"/>
            <a:ext cx="8378482" cy="4114165"/>
          </a:xfrm>
          <a:prstGeom prst="rect">
            <a:avLst/>
          </a:prstGeom>
        </p:spPr>
      </p:pic>
      <p:sp>
        <p:nvSpPr>
          <p:cNvPr id="5" name="TextBox 4">
            <a:extLst>
              <a:ext uri="{FF2B5EF4-FFF2-40B4-BE49-F238E27FC236}">
                <a16:creationId xmlns:a16="http://schemas.microsoft.com/office/drawing/2014/main" id="{149C0E26-A801-F411-640F-B520E0655066}"/>
              </a:ext>
            </a:extLst>
          </p:cNvPr>
          <p:cNvSpPr txBox="1"/>
          <p:nvPr/>
        </p:nvSpPr>
        <p:spPr>
          <a:xfrm>
            <a:off x="1551158" y="5487720"/>
            <a:ext cx="10285241" cy="646331"/>
          </a:xfrm>
          <a:prstGeom prst="rect">
            <a:avLst/>
          </a:prstGeom>
          <a:noFill/>
        </p:spPr>
        <p:txBody>
          <a:bodyPr wrap="square">
            <a:spAutoFit/>
          </a:bodyPr>
          <a:lstStyle/>
          <a:p>
            <a:r>
              <a:rPr lang="en-US" dirty="0" err="1"/>
              <a:t>Sumber</a:t>
            </a:r>
            <a:r>
              <a:rPr lang="en-US" dirty="0"/>
              <a:t>:  </a:t>
            </a:r>
            <a:r>
              <a:rPr lang="en-US" dirty="0">
                <a:hlinkClick r:id="rId3"/>
              </a:rPr>
              <a:t>https://www.semanticscholar.org/paper/Acoustic-Eavesdropping-through-Wireless-Vibrometry-Wei-Wang/8afd80726c54ed7b95d30d1230bef633d128c930</a:t>
            </a:r>
            <a:r>
              <a:rPr lang="en-US" dirty="0"/>
              <a:t> </a:t>
            </a:r>
          </a:p>
        </p:txBody>
      </p:sp>
      <p:sp>
        <p:nvSpPr>
          <p:cNvPr id="4" name="Slide Number Placeholder 3">
            <a:extLst>
              <a:ext uri="{FF2B5EF4-FFF2-40B4-BE49-F238E27FC236}">
                <a16:creationId xmlns:a16="http://schemas.microsoft.com/office/drawing/2014/main" id="{3E0E7E6F-330D-9C91-87C4-9AD33B53414D}"/>
              </a:ext>
            </a:extLst>
          </p:cNvPr>
          <p:cNvSpPr>
            <a:spLocks noGrp="1"/>
          </p:cNvSpPr>
          <p:nvPr>
            <p:ph type="sldNum" sz="quarter" idx="12"/>
          </p:nvPr>
        </p:nvSpPr>
        <p:spPr/>
        <p:txBody>
          <a:bodyPr/>
          <a:lstStyle/>
          <a:p>
            <a:fld id="{C8468649-2255-4ED6-86C1-7183EDD30619}" type="slidenum">
              <a:rPr lang="en-US" smtClean="0"/>
              <a:t>18</a:t>
            </a:fld>
            <a:endParaRPr lang="en-US"/>
          </a:p>
        </p:txBody>
      </p:sp>
    </p:spTree>
    <p:extLst>
      <p:ext uri="{BB962C8B-B14F-4D97-AF65-F5344CB8AC3E}">
        <p14:creationId xmlns:p14="http://schemas.microsoft.com/office/powerpoint/2010/main" val="313472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a:extLst>
              <a:ext uri="{FF2B5EF4-FFF2-40B4-BE49-F238E27FC236}">
                <a16:creationId xmlns:a16="http://schemas.microsoft.com/office/drawing/2014/main" id="{F3825DFB-C83F-41D2-805E-CDA45B0D1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D85DC8-59AC-44E2-9C29-6B83AD375F65}" type="slidenum">
              <a:rPr lang="en-GB" altLang="en-US" sz="1400"/>
              <a:pPr>
                <a:spcBef>
                  <a:spcPct val="0"/>
                </a:spcBef>
                <a:buClrTx/>
                <a:buSzTx/>
                <a:buFontTx/>
                <a:buNone/>
              </a:pPr>
              <a:t>19</a:t>
            </a:fld>
            <a:endParaRPr lang="en-GB" altLang="en-US" sz="1400"/>
          </a:p>
        </p:txBody>
      </p:sp>
      <p:sp>
        <p:nvSpPr>
          <p:cNvPr id="17413" name="Rectangle 3">
            <a:extLst>
              <a:ext uri="{FF2B5EF4-FFF2-40B4-BE49-F238E27FC236}">
                <a16:creationId xmlns:a16="http://schemas.microsoft.com/office/drawing/2014/main" id="{4E79AFE9-BDD4-4915-A2F7-0292B890416B}"/>
              </a:ext>
            </a:extLst>
          </p:cNvPr>
          <p:cNvSpPr>
            <a:spLocks noGrp="1" noChangeArrowheads="1"/>
          </p:cNvSpPr>
          <p:nvPr>
            <p:ph type="body" idx="1"/>
          </p:nvPr>
        </p:nvSpPr>
        <p:spPr>
          <a:xfrm>
            <a:off x="838200" y="840104"/>
            <a:ext cx="10515600" cy="5438776"/>
          </a:xfrm>
        </p:spPr>
        <p:txBody>
          <a:bodyPr>
            <a:normAutofit fontScale="92500" lnSpcReduction="10000"/>
          </a:bodyPr>
          <a:lstStyle/>
          <a:p>
            <a:pPr eaLnBrk="1" hangingPunct="1">
              <a:lnSpc>
                <a:spcPct val="90000"/>
              </a:lnSpc>
              <a:buFont typeface="Wingdings" panose="05000000000000000000" pitchFamily="2" charset="2"/>
              <a:buNone/>
            </a:pPr>
            <a:r>
              <a:rPr lang="en-US" altLang="en-US" sz="3500" b="1" dirty="0"/>
              <a:t>2. </a:t>
            </a:r>
            <a:r>
              <a:rPr lang="en-US" altLang="en-US" sz="3500" b="1" dirty="0" err="1"/>
              <a:t>Serangan</a:t>
            </a:r>
            <a:r>
              <a:rPr lang="en-US" altLang="en-US" sz="3500" b="1" dirty="0"/>
              <a:t> </a:t>
            </a:r>
            <a:r>
              <a:rPr lang="en-US" altLang="en-US" sz="3500" b="1" dirty="0" err="1"/>
              <a:t>aktif</a:t>
            </a:r>
            <a:r>
              <a:rPr lang="en-US" altLang="en-US" sz="3500" b="1" dirty="0"/>
              <a:t> </a:t>
            </a:r>
            <a:r>
              <a:rPr lang="en-US" altLang="en-US" sz="3500" b="1" dirty="0">
                <a:cs typeface="Times New Roman" panose="02020603050405020304" pitchFamily="18" charset="0"/>
              </a:rPr>
              <a:t>(</a:t>
            </a:r>
            <a:r>
              <a:rPr lang="en-US" altLang="en-US" sz="3500" b="1" i="1" dirty="0">
                <a:cs typeface="Times New Roman" panose="02020603050405020304" pitchFamily="18" charset="0"/>
              </a:rPr>
              <a:t>active attack</a:t>
            </a:r>
            <a:r>
              <a:rPr lang="en-US" altLang="en-US" sz="3500" b="1" dirty="0">
                <a:cs typeface="Times New Roman" panose="02020603050405020304" pitchFamily="18" charset="0"/>
              </a:rPr>
              <a:t>)</a:t>
            </a:r>
            <a:r>
              <a:rPr lang="en-US" altLang="en-US" sz="3500" b="1" dirty="0"/>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mengintervensi</a:t>
            </a:r>
            <a:r>
              <a:rPr lang="en-US" altLang="en-US" sz="2600" dirty="0">
                <a:cs typeface="Times New Roman" panose="02020603050405020304" pitchFamily="18" charset="0"/>
              </a:rPr>
              <a:t> </a:t>
            </a:r>
            <a:r>
              <a:rPr lang="en-US" altLang="en-US" sz="2600" dirty="0" err="1">
                <a:cs typeface="Times New Roman" panose="02020603050405020304" pitchFamily="18" charset="0"/>
              </a:rPr>
              <a:t>komunikasi</a:t>
            </a:r>
            <a:r>
              <a:rPr lang="en-US" altLang="en-US" sz="2600" dirty="0">
                <a:cs typeface="Times New Roman" panose="02020603050405020304" pitchFamily="18" charset="0"/>
              </a:rPr>
              <a:t> dan </a:t>
            </a:r>
            <a:r>
              <a:rPr lang="en-US" altLang="en-US" sz="2600" dirty="0" err="1">
                <a:cs typeface="Times New Roman" panose="02020603050405020304" pitchFamily="18" charset="0"/>
              </a:rPr>
              <a:t>ikut</a:t>
            </a:r>
            <a:r>
              <a:rPr lang="en-US" altLang="en-US" sz="2600" dirty="0">
                <a:cs typeface="Times New Roman" panose="02020603050405020304" pitchFamily="18" charset="0"/>
              </a:rPr>
              <a:t> </a:t>
            </a:r>
            <a:r>
              <a:rPr lang="en-US" altLang="en-US" sz="2600" dirty="0" err="1">
                <a:cs typeface="Times New Roman" panose="02020603050405020304" pitchFamily="18" charset="0"/>
              </a:rPr>
              <a:t>mempengaruhi</a:t>
            </a:r>
            <a:r>
              <a:rPr lang="en-US" altLang="en-US" sz="2600" dirty="0">
                <a:cs typeface="Times New Roman" panose="02020603050405020304" pitchFamily="18" charset="0"/>
              </a:rPr>
              <a:t> </a:t>
            </a:r>
            <a:r>
              <a:rPr lang="en-US" altLang="en-US" sz="2600" dirty="0" err="1">
                <a:cs typeface="Times New Roman" panose="02020603050405020304" pitchFamily="18" charset="0"/>
              </a:rPr>
              <a:t>sistem</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keuntungan</a:t>
            </a:r>
            <a:r>
              <a:rPr lang="en-US" altLang="en-US" sz="2600" dirty="0">
                <a:cs typeface="Times New Roman" panose="02020603050405020304" pitchFamily="18" charset="0"/>
              </a:rPr>
              <a:t> </a:t>
            </a:r>
            <a:r>
              <a:rPr lang="en-US" altLang="en-US" sz="2600" dirty="0" err="1">
                <a:cs typeface="Times New Roman" panose="02020603050405020304" pitchFamily="18" charset="0"/>
              </a:rPr>
              <a:t>dirinya</a:t>
            </a:r>
            <a:r>
              <a:rPr lang="en-US" altLang="en-US" sz="2600" dirty="0"/>
              <a:t> </a:t>
            </a:r>
          </a:p>
          <a:p>
            <a:endParaRPr lang="en-US" altLang="en-US" sz="2600" dirty="0"/>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dapat</a:t>
            </a:r>
            <a:r>
              <a:rPr lang="en-US" altLang="en-US" sz="2600" dirty="0">
                <a:cs typeface="Times New Roman" panose="02020603050405020304" pitchFamily="18" charset="0"/>
              </a:rPr>
              <a:t>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aliran</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a:t>
            </a:r>
            <a:r>
              <a:rPr lang="en-US" altLang="en-US" sz="2600" dirty="0" err="1">
                <a:cs typeface="Times New Roman" panose="02020603050405020304" pitchFamily="18" charset="0"/>
              </a:rPr>
              <a:t>seperti</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menghapus</a:t>
            </a:r>
            <a:r>
              <a:rPr lang="en-US" altLang="en-US" sz="2600" dirty="0">
                <a:cs typeface="Times New Roman" panose="02020603050405020304" pitchFamily="18" charset="0"/>
              </a:rPr>
              <a:t>  </a:t>
            </a:r>
            <a:r>
              <a:rPr lang="en-US" altLang="en-US" sz="2600" dirty="0" err="1">
                <a:cs typeface="Times New Roman" panose="02020603050405020304" pitchFamily="18" charset="0"/>
              </a:rPr>
              <a:t>sebagian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menyisipkan</a:t>
            </a:r>
            <a:r>
              <a:rPr lang="en-US" altLang="en-US" sz="2600" dirty="0">
                <a:cs typeface="Times New Roman" panose="02020603050405020304" pitchFamily="18" charset="0"/>
              </a:rPr>
              <a:t> </a:t>
            </a:r>
            <a:r>
              <a:rPr lang="en-US" altLang="en-US" sz="2600" dirty="0" err="1">
                <a:cs typeface="Times New Roman" panose="02020603050405020304" pitchFamily="18" charset="0"/>
              </a:rPr>
              <a:t>potongan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r>
              <a:rPr lang="en-US" altLang="en-US" sz="2600" dirty="0" err="1">
                <a:cs typeface="Times New Roman" panose="02020603050405020304" pitchFamily="18" charset="0"/>
              </a:rPr>
              <a:t>palsu</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me-</a:t>
            </a:r>
            <a:r>
              <a:rPr lang="en-US" altLang="en-US" sz="2600" i="1" dirty="0">
                <a:cs typeface="Times New Roman" panose="02020603050405020304" pitchFamily="18" charset="0"/>
              </a:rPr>
              <a:t>replay</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lama,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informasi</a:t>
            </a:r>
            <a:r>
              <a:rPr lang="en-US" altLang="en-US" sz="2600" dirty="0">
                <a:cs typeface="Times New Roman" panose="02020603050405020304" pitchFamily="18" charset="0"/>
              </a:rPr>
              <a:t> yang </a:t>
            </a:r>
            <a:r>
              <a:rPr lang="en-US" altLang="en-US" sz="2600" dirty="0" err="1">
                <a:cs typeface="Times New Roman" panose="02020603050405020304" pitchFamily="18" charset="0"/>
              </a:rPr>
              <a:t>tersimpan</a:t>
            </a:r>
            <a:r>
              <a:rPr lang="en-US" altLang="en-US" sz="2600" dirty="0">
                <a:cs typeface="Times New Roman" panose="02020603050405020304" pitchFamily="18" charset="0"/>
              </a:rPr>
              <a:t>, </a:t>
            </a:r>
            <a:r>
              <a:rPr lang="en-US" altLang="en-US" sz="2600" dirty="0" err="1">
                <a:cs typeface="Times New Roman" panose="02020603050405020304" pitchFamily="18" charset="0"/>
              </a:rPr>
              <a:t>dsb</a:t>
            </a:r>
            <a:r>
              <a:rPr lang="en-US" altLang="en-US" sz="2600" dirty="0"/>
              <a:t> </a:t>
            </a:r>
            <a:r>
              <a:rPr lang="en-US" altLang="en-US" sz="2600" i="1" dirty="0">
                <a:cs typeface="Times New Roman" panose="02020603050405020304" pitchFamily="18" charset="0"/>
              </a:rPr>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Contoh</a:t>
            </a:r>
            <a:r>
              <a:rPr lang="en-US" altLang="en-US" sz="2600" dirty="0">
                <a:cs typeface="Times New Roman" panose="02020603050405020304" pitchFamily="18" charset="0"/>
              </a:rPr>
              <a:t>: </a:t>
            </a:r>
            <a:r>
              <a:rPr lang="en-US" altLang="en-US" sz="2600" i="1" dirty="0">
                <a:cs typeface="Times New Roman" panose="02020603050405020304" pitchFamily="18" charset="0"/>
              </a:rPr>
              <a:t>man-in-the-middle attack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E6DD71C1-5B9C-4BCB-B75A-C802081EF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E734C2-7D18-4BB9-BFC8-3033AAC7B8C3}" type="slidenum">
              <a:rPr lang="en-GB" altLang="en-US" sz="1400"/>
              <a:pPr>
                <a:spcBef>
                  <a:spcPct val="0"/>
                </a:spcBef>
                <a:buClrTx/>
                <a:buSzTx/>
                <a:buFontTx/>
                <a:buNone/>
              </a:pPr>
              <a:t>2</a:t>
            </a:fld>
            <a:endParaRPr lang="en-GB" altLang="en-US" sz="1400"/>
          </a:p>
        </p:txBody>
      </p:sp>
      <p:sp>
        <p:nvSpPr>
          <p:cNvPr id="6148" name="Rectangle 2">
            <a:extLst>
              <a:ext uri="{FF2B5EF4-FFF2-40B4-BE49-F238E27FC236}">
                <a16:creationId xmlns:a16="http://schemas.microsoft.com/office/drawing/2014/main" id="{9CE7001E-9D4D-4999-BD6E-80F744BCCB5E}"/>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Pendahuluan</a:t>
            </a:r>
            <a:r>
              <a:rPr lang="en-GB" altLang="en-US" dirty="0">
                <a:latin typeface="+mn-lt"/>
              </a:rPr>
              <a:t> </a:t>
            </a:r>
          </a:p>
        </p:txBody>
      </p:sp>
      <p:sp>
        <p:nvSpPr>
          <p:cNvPr id="6149" name="Rectangle 3">
            <a:extLst>
              <a:ext uri="{FF2B5EF4-FFF2-40B4-BE49-F238E27FC236}">
                <a16:creationId xmlns:a16="http://schemas.microsoft.com/office/drawing/2014/main" id="{F6C89406-A928-4D61-B49F-9D655576773E}"/>
              </a:ext>
            </a:extLst>
          </p:cNvPr>
          <p:cNvSpPr>
            <a:spLocks noGrp="1" noChangeArrowheads="1"/>
          </p:cNvSpPr>
          <p:nvPr>
            <p:ph type="body" idx="1"/>
          </p:nvPr>
        </p:nvSpPr>
        <p:spPr>
          <a:xfrm>
            <a:off x="690880" y="2017713"/>
            <a:ext cx="10515600" cy="4114800"/>
          </a:xfrm>
        </p:spPr>
        <p:txBody>
          <a:bodyPr>
            <a:normAutofit fontScale="92500" lnSpcReduction="10000"/>
          </a:bodyPr>
          <a:lstStyle/>
          <a:p>
            <a:pPr eaLnBrk="1" hangingPunct="1">
              <a:lnSpc>
                <a:spcPct val="90000"/>
              </a:lnSpc>
            </a:pPr>
            <a:r>
              <a:rPr lang="en-US" altLang="en-US" dirty="0" err="1">
                <a:cs typeface="Times New Roman" panose="02020603050405020304" pitchFamily="18" charset="0"/>
              </a:rPr>
              <a:t>Keseluruhan</a:t>
            </a:r>
            <a:r>
              <a:rPr lang="en-US" altLang="en-US" dirty="0">
                <a:cs typeface="Times New Roman" panose="02020603050405020304" pitchFamily="18" charset="0"/>
              </a:rPr>
              <a:t> </a:t>
            </a:r>
            <a:r>
              <a:rPr lang="en-US" altLang="en-US" i="1" dirty="0">
                <a:cs typeface="Times New Roman" panose="02020603050405020304" pitchFamily="18" charset="0"/>
              </a:rPr>
              <a:t>point</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menjaga</a:t>
            </a:r>
            <a:r>
              <a:rPr lang="en-US" altLang="en-US" dirty="0">
                <a:cs typeface="Times New Roman" panose="02020603050405020304" pitchFamily="18" charset="0"/>
              </a:rPr>
              <a:t> </a:t>
            </a:r>
            <a:r>
              <a:rPr lang="en-US" altLang="en-US" dirty="0" err="1">
                <a:cs typeface="Times New Roman" panose="02020603050405020304" pitchFamily="18" charset="0"/>
              </a:rPr>
              <a:t>kerahasiaan</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penyadap</a:t>
            </a:r>
            <a:r>
              <a:rPr lang="en-US" altLang="en-US" dirty="0">
                <a:cs typeface="Times New Roman" panose="02020603050405020304" pitchFamily="18" charset="0"/>
              </a:rPr>
              <a:t> (</a:t>
            </a:r>
            <a:r>
              <a:rPr lang="en-US" altLang="en-US" i="1" dirty="0">
                <a:cs typeface="Times New Roman" panose="02020603050405020304" pitchFamily="18" charset="0"/>
              </a:rPr>
              <a:t>eavesdropper</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i="1" dirty="0">
                <a:cs typeface="Times New Roman" panose="02020603050405020304" pitchFamily="18" charset="0"/>
              </a:rPr>
              <a:t>cryptanalyst</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pula </a:t>
            </a:r>
            <a:r>
              <a:rPr lang="en-US" altLang="en-US" dirty="0" err="1">
                <a:cs typeface="Times New Roman" panose="02020603050405020304" pitchFamily="18" charset="0"/>
              </a:rPr>
              <a:t>merangkap</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seorang</a:t>
            </a:r>
            <a:r>
              <a:rPr lang="en-US" altLang="en-US" dirty="0">
                <a:cs typeface="Times New Roman" panose="02020603050405020304" pitchFamily="18" charset="0"/>
              </a:rPr>
              <a:t> </a:t>
            </a:r>
            <a:r>
              <a:rPr lang="en-US" altLang="en-US" dirty="0" err="1">
                <a:cs typeface="Times New Roman" panose="02020603050405020304" pitchFamily="18" charset="0"/>
              </a:rPr>
              <a:t>penyadap</a:t>
            </a:r>
            <a:endParaRPr lang="en-US" altLang="en-US" dirty="0">
              <a:cs typeface="Times New Roman" panose="02020603050405020304" pitchFamily="18" charset="0"/>
            </a:endParaRP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berusaha</a:t>
            </a:r>
            <a:r>
              <a:rPr lang="en-US" altLang="en-US" dirty="0">
                <a:cs typeface="Times New Roman" panose="02020603050405020304" pitchFamily="18" charset="0"/>
              </a:rPr>
              <a:t> </a:t>
            </a:r>
            <a:r>
              <a:rPr lang="en-US" altLang="en-US" dirty="0" err="1">
                <a:cs typeface="Times New Roman" panose="02020603050405020304" pitchFamily="18" charset="0"/>
              </a:rPr>
              <a:t>memecahkan</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sistem</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mengungkap</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mendapatkan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dekripsi</a:t>
            </a:r>
            <a:r>
              <a:rPr lang="en-US" altLang="en-US" dirty="0">
                <a:cs typeface="Times New Roman" panose="02020603050405020304" pitchFamily="18" charset="0"/>
              </a:rPr>
              <a:t>.</a:t>
            </a:r>
            <a:endParaRPr lang="en-GB" altLang="en-US"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538DA87-B61A-E7EF-72A7-A24D2A06DC87}"/>
              </a:ext>
            </a:extLst>
          </p:cNvPr>
          <p:cNvSpPr txBox="1">
            <a:spLocks noChangeArrowheads="1"/>
          </p:cNvSpPr>
          <p:nvPr/>
        </p:nvSpPr>
        <p:spPr bwMode="auto">
          <a:xfrm>
            <a:off x="2125664" y="559514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Interruption</a:t>
            </a:r>
          </a:p>
        </p:txBody>
      </p:sp>
      <p:pic>
        <p:nvPicPr>
          <p:cNvPr id="38915" name="Picture 2">
            <a:extLst>
              <a:ext uri="{FF2B5EF4-FFF2-40B4-BE49-F238E27FC236}">
                <a16:creationId xmlns:a16="http://schemas.microsoft.com/office/drawing/2014/main" id="{9743EC1E-1555-151B-26EF-95E7E58B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3">
            <a:extLst>
              <a:ext uri="{FF2B5EF4-FFF2-40B4-BE49-F238E27FC236}">
                <a16:creationId xmlns:a16="http://schemas.microsoft.com/office/drawing/2014/main" id="{1CBA9C7A-1838-45BB-A0AD-09D83F3D5E45}"/>
              </a:ext>
            </a:extLst>
          </p:cNvPr>
          <p:cNvSpPr>
            <a:spLocks noChangeArrowheads="1"/>
          </p:cNvSpPr>
          <p:nvPr/>
        </p:nvSpPr>
        <p:spPr bwMode="auto">
          <a:xfrm>
            <a:off x="6240464" y="296068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a:solidFill>
                  <a:srgbClr val="000000"/>
                </a:solidFill>
              </a:rPr>
              <a:t>Block delivery of message</a:t>
            </a:r>
          </a:p>
        </p:txBody>
      </p:sp>
      <p:sp>
        <p:nvSpPr>
          <p:cNvPr id="38917" name="Line 4">
            <a:extLst>
              <a:ext uri="{FF2B5EF4-FFF2-40B4-BE49-F238E27FC236}">
                <a16:creationId xmlns:a16="http://schemas.microsoft.com/office/drawing/2014/main" id="{2BC9E548-B1F3-A3AD-C6A0-04D627F4D89B}"/>
              </a:ext>
            </a:extLst>
          </p:cNvPr>
          <p:cNvSpPr>
            <a:spLocks noChangeShapeType="1"/>
          </p:cNvSpPr>
          <p:nvPr/>
        </p:nvSpPr>
        <p:spPr bwMode="auto">
          <a:xfrm flipH="1">
            <a:off x="7173913" y="4724400"/>
            <a:ext cx="76200" cy="433388"/>
          </a:xfrm>
          <a:prstGeom prst="line">
            <a:avLst/>
          </a:prstGeom>
          <a:noFill/>
          <a:ln w="507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06AE2EF7-2EEC-4539-1F18-AEBB982B94B0}"/>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461D60C5-1186-D94D-3D74-2CB4B4437803}"/>
              </a:ext>
            </a:extLst>
          </p:cNvPr>
          <p:cNvSpPr>
            <a:spLocks noGrp="1"/>
          </p:cNvSpPr>
          <p:nvPr>
            <p:ph type="sldNum" sz="quarter" idx="12"/>
          </p:nvPr>
        </p:nvSpPr>
        <p:spPr/>
        <p:txBody>
          <a:bodyPr/>
          <a:lstStyle/>
          <a:p>
            <a:fld id="{C8468649-2255-4ED6-86C1-7183EDD30619}" type="slidenum">
              <a:rPr lang="en-US" smtClean="0"/>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D01D4008-480D-D8FB-1947-66F359B53660}"/>
              </a:ext>
            </a:extLst>
          </p:cNvPr>
          <p:cNvSpPr txBox="1">
            <a:spLocks noChangeArrowheads="1"/>
          </p:cNvSpPr>
          <p:nvPr/>
        </p:nvSpPr>
        <p:spPr bwMode="auto">
          <a:xfrm>
            <a:off x="2197100" y="5613401"/>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Fabrication</a:t>
            </a:r>
          </a:p>
        </p:txBody>
      </p:sp>
      <p:pic>
        <p:nvPicPr>
          <p:cNvPr id="40963" name="Picture 2">
            <a:extLst>
              <a:ext uri="{FF2B5EF4-FFF2-40B4-BE49-F238E27FC236}">
                <a16:creationId xmlns:a16="http://schemas.microsoft.com/office/drawing/2014/main" id="{E7CF2B25-F3B3-B144-0169-1E08C02FC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58" y="112395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a:extLst>
              <a:ext uri="{FF2B5EF4-FFF2-40B4-BE49-F238E27FC236}">
                <a16:creationId xmlns:a16="http://schemas.microsoft.com/office/drawing/2014/main" id="{DD2DFE29-02E0-BE87-7AEF-F1F60CA24262}"/>
              </a:ext>
            </a:extLst>
          </p:cNvPr>
          <p:cNvSpPr>
            <a:spLocks noChangeArrowheads="1"/>
          </p:cNvSpPr>
          <p:nvPr/>
        </p:nvSpPr>
        <p:spPr bwMode="auto">
          <a:xfrm>
            <a:off x="6387609" y="263683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Fabricate message</a:t>
            </a:r>
          </a:p>
        </p:txBody>
      </p:sp>
      <p:sp>
        <p:nvSpPr>
          <p:cNvPr id="40965" name="Freeform 4">
            <a:extLst>
              <a:ext uri="{FF2B5EF4-FFF2-40B4-BE49-F238E27FC236}">
                <a16:creationId xmlns:a16="http://schemas.microsoft.com/office/drawing/2014/main" id="{E579922F-2546-27CD-F37E-861C3979970E}"/>
              </a:ext>
            </a:extLst>
          </p:cNvPr>
          <p:cNvSpPr>
            <a:spLocks/>
          </p:cNvSpPr>
          <p:nvPr/>
        </p:nvSpPr>
        <p:spPr bwMode="auto">
          <a:xfrm>
            <a:off x="6311900" y="3284538"/>
            <a:ext cx="1574800" cy="1492250"/>
          </a:xfrm>
          <a:custGeom>
            <a:avLst/>
            <a:gdLst>
              <a:gd name="T0" fmla="*/ 50403125 w 992"/>
              <a:gd name="T1" fmla="*/ 0 h 940"/>
              <a:gd name="T2" fmla="*/ 35282188 w 992"/>
              <a:gd name="T3" fmla="*/ 105846563 h 940"/>
              <a:gd name="T4" fmla="*/ 5040313 w 992"/>
              <a:gd name="T5" fmla="*/ 196572188 h 940"/>
              <a:gd name="T6" fmla="*/ 20161250 w 992"/>
              <a:gd name="T7" fmla="*/ 710684063 h 940"/>
              <a:gd name="T8" fmla="*/ 80645000 w 992"/>
              <a:gd name="T9" fmla="*/ 831651563 h 940"/>
              <a:gd name="T10" fmla="*/ 322580000 w 992"/>
              <a:gd name="T11" fmla="*/ 1315521563 h 940"/>
              <a:gd name="T12" fmla="*/ 473789375 w 992"/>
              <a:gd name="T13" fmla="*/ 1602819375 h 940"/>
              <a:gd name="T14" fmla="*/ 927417500 w 992"/>
              <a:gd name="T15" fmla="*/ 2086689375 h 940"/>
              <a:gd name="T16" fmla="*/ 1260078125 w 992"/>
              <a:gd name="T17" fmla="*/ 2147483646 h 940"/>
              <a:gd name="T18" fmla="*/ 2147483646 w 992"/>
              <a:gd name="T19" fmla="*/ 2147483646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 h="940">
                <a:moveTo>
                  <a:pt x="20" y="0"/>
                </a:moveTo>
                <a:cubicBezTo>
                  <a:pt x="18" y="14"/>
                  <a:pt x="17" y="28"/>
                  <a:pt x="14" y="42"/>
                </a:cubicBezTo>
                <a:cubicBezTo>
                  <a:pt x="11" y="54"/>
                  <a:pt x="2" y="78"/>
                  <a:pt x="2" y="78"/>
                </a:cubicBezTo>
                <a:cubicBezTo>
                  <a:pt x="4" y="146"/>
                  <a:pt x="0" y="214"/>
                  <a:pt x="8" y="282"/>
                </a:cubicBezTo>
                <a:cubicBezTo>
                  <a:pt x="10" y="300"/>
                  <a:pt x="25" y="314"/>
                  <a:pt x="32" y="330"/>
                </a:cubicBezTo>
                <a:cubicBezTo>
                  <a:pt x="62" y="396"/>
                  <a:pt x="83" y="462"/>
                  <a:pt x="128" y="522"/>
                </a:cubicBezTo>
                <a:cubicBezTo>
                  <a:pt x="141" y="562"/>
                  <a:pt x="169" y="598"/>
                  <a:pt x="188" y="636"/>
                </a:cubicBezTo>
                <a:cubicBezTo>
                  <a:pt x="228" y="716"/>
                  <a:pt x="285" y="786"/>
                  <a:pt x="368" y="828"/>
                </a:cubicBezTo>
                <a:cubicBezTo>
                  <a:pt x="405" y="846"/>
                  <a:pt x="460" y="851"/>
                  <a:pt x="500" y="858"/>
                </a:cubicBezTo>
                <a:cubicBezTo>
                  <a:pt x="663" y="940"/>
                  <a:pt x="787" y="912"/>
                  <a:pt x="992" y="912"/>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FCE3BAC7-3B20-8D3E-E550-0B7EB73CDDAC}"/>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AA53E4B4-3D89-4763-62D9-87A012F8E9B9}"/>
              </a:ext>
            </a:extLst>
          </p:cNvPr>
          <p:cNvSpPr>
            <a:spLocks noGrp="1"/>
          </p:cNvSpPr>
          <p:nvPr>
            <p:ph type="sldNum" sz="quarter" idx="12"/>
          </p:nvPr>
        </p:nvSpPr>
        <p:spPr/>
        <p:txBody>
          <a:bodyPr/>
          <a:lstStyle/>
          <a:p>
            <a:fld id="{C8468649-2255-4ED6-86C1-7183EDD30619}" type="slidenum">
              <a:rPr lang="en-US" smtClean="0"/>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14069CA-DA1B-E602-C49C-AC5EC06F893A}"/>
              </a:ext>
            </a:extLst>
          </p:cNvPr>
          <p:cNvSpPr txBox="1">
            <a:spLocks noChangeArrowheads="1"/>
          </p:cNvSpPr>
          <p:nvPr/>
        </p:nvSpPr>
        <p:spPr bwMode="auto">
          <a:xfrm>
            <a:off x="2370083" y="5554007"/>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Replay</a:t>
            </a:r>
          </a:p>
        </p:txBody>
      </p:sp>
      <p:pic>
        <p:nvPicPr>
          <p:cNvPr id="43011" name="Picture 2">
            <a:extLst>
              <a:ext uri="{FF2B5EF4-FFF2-40B4-BE49-F238E27FC236}">
                <a16:creationId xmlns:a16="http://schemas.microsoft.com/office/drawing/2014/main" id="{EDAA293A-5457-FFAD-5F44-E3F9F847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17639"/>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4B345A1-D022-5174-95C0-086522B4C1D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71CC33F2-F484-83DD-F5AC-C09567FF45CB}"/>
              </a:ext>
            </a:extLst>
          </p:cNvPr>
          <p:cNvSpPr>
            <a:spLocks noGrp="1"/>
          </p:cNvSpPr>
          <p:nvPr>
            <p:ph type="sldNum" sz="quarter" idx="12"/>
          </p:nvPr>
        </p:nvSpPr>
        <p:spPr/>
        <p:txBody>
          <a:bodyPr/>
          <a:lstStyle/>
          <a:p>
            <a:fld id="{C8468649-2255-4ED6-86C1-7183EDD30619}" type="slidenum">
              <a:rPr lang="en-US" smtClean="0"/>
              <a:t>22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A356220-2166-E708-465E-F15213F01555}"/>
              </a:ext>
            </a:extLst>
          </p:cNvPr>
          <p:cNvSpPr txBox="1">
            <a:spLocks noChangeArrowheads="1"/>
          </p:cNvSpPr>
          <p:nvPr/>
        </p:nvSpPr>
        <p:spPr bwMode="auto">
          <a:xfrm>
            <a:off x="2422635" y="566102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Modification</a:t>
            </a:r>
          </a:p>
        </p:txBody>
      </p:sp>
      <p:pic>
        <p:nvPicPr>
          <p:cNvPr id="45059" name="Picture 2">
            <a:extLst>
              <a:ext uri="{FF2B5EF4-FFF2-40B4-BE49-F238E27FC236}">
                <a16:creationId xmlns:a16="http://schemas.microsoft.com/office/drawing/2014/main" id="{554DDBED-0354-4E4F-25AB-C30FEEAE6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06" y="998537"/>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a:extLst>
              <a:ext uri="{FF2B5EF4-FFF2-40B4-BE49-F238E27FC236}">
                <a16:creationId xmlns:a16="http://schemas.microsoft.com/office/drawing/2014/main" id="{A22EDABB-FFF5-E27B-875B-A6AEEFF9C3AF}"/>
              </a:ext>
            </a:extLst>
          </p:cNvPr>
          <p:cNvSpPr>
            <a:spLocks noChangeArrowheads="1"/>
          </p:cNvSpPr>
          <p:nvPr/>
        </p:nvSpPr>
        <p:spPr bwMode="auto">
          <a:xfrm>
            <a:off x="6095999" y="2536827"/>
            <a:ext cx="1954925" cy="601662"/>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1" name="Freeform 4">
            <a:extLst>
              <a:ext uri="{FF2B5EF4-FFF2-40B4-BE49-F238E27FC236}">
                <a16:creationId xmlns:a16="http://schemas.microsoft.com/office/drawing/2014/main" id="{5C1B38AC-0B6F-AA49-8D50-A1A5EDBD3793}"/>
              </a:ext>
            </a:extLst>
          </p:cNvPr>
          <p:cNvSpPr>
            <a:spLocks/>
          </p:cNvSpPr>
          <p:nvPr/>
        </p:nvSpPr>
        <p:spPr bwMode="auto">
          <a:xfrm>
            <a:off x="4137025" y="3733801"/>
            <a:ext cx="1644650" cy="1216025"/>
          </a:xfrm>
          <a:custGeom>
            <a:avLst/>
            <a:gdLst>
              <a:gd name="T0" fmla="*/ 236894688 w 1036"/>
              <a:gd name="T1" fmla="*/ 1874996250 h 766"/>
              <a:gd name="T2" fmla="*/ 1219755625 w 1036"/>
              <a:gd name="T3" fmla="*/ 1844754375 h 766"/>
              <a:gd name="T4" fmla="*/ 1824593125 w 1036"/>
              <a:gd name="T5" fmla="*/ 1617940313 h 766"/>
              <a:gd name="T6" fmla="*/ 2081649063 w 1036"/>
              <a:gd name="T7" fmla="*/ 1496972813 h 766"/>
              <a:gd name="T8" fmla="*/ 2147483646 w 1036"/>
              <a:gd name="T9" fmla="*/ 1345763438 h 766"/>
              <a:gd name="T10" fmla="*/ 2147483646 w 1036"/>
              <a:gd name="T11" fmla="*/ 786288750 h 766"/>
              <a:gd name="T12" fmla="*/ 2147483646 w 1036"/>
              <a:gd name="T13" fmla="*/ 529232813 h 766"/>
              <a:gd name="T14" fmla="*/ 2147483646 w 1036"/>
              <a:gd name="T15" fmla="*/ 0 h 7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6" h="766">
                <a:moveTo>
                  <a:pt x="94" y="744"/>
                </a:moveTo>
                <a:cubicBezTo>
                  <a:pt x="244" y="707"/>
                  <a:pt x="0" y="766"/>
                  <a:pt x="484" y="732"/>
                </a:cubicBezTo>
                <a:cubicBezTo>
                  <a:pt x="571" y="726"/>
                  <a:pt x="643" y="655"/>
                  <a:pt x="724" y="642"/>
                </a:cubicBezTo>
                <a:cubicBezTo>
                  <a:pt x="754" y="619"/>
                  <a:pt x="789" y="603"/>
                  <a:pt x="826" y="594"/>
                </a:cubicBezTo>
                <a:cubicBezTo>
                  <a:pt x="862" y="572"/>
                  <a:pt x="858" y="562"/>
                  <a:pt x="886" y="534"/>
                </a:cubicBezTo>
                <a:cubicBezTo>
                  <a:pt x="911" y="459"/>
                  <a:pt x="942" y="386"/>
                  <a:pt x="970" y="312"/>
                </a:cubicBezTo>
                <a:cubicBezTo>
                  <a:pt x="982" y="280"/>
                  <a:pt x="985" y="243"/>
                  <a:pt x="994" y="210"/>
                </a:cubicBezTo>
                <a:cubicBezTo>
                  <a:pt x="1015" y="138"/>
                  <a:pt x="1036" y="75"/>
                  <a:pt x="1036" y="0"/>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5">
            <a:extLst>
              <a:ext uri="{FF2B5EF4-FFF2-40B4-BE49-F238E27FC236}">
                <a16:creationId xmlns:a16="http://schemas.microsoft.com/office/drawing/2014/main" id="{A58F0B1F-3C01-66AC-AD7D-BDD836E5C278}"/>
              </a:ext>
            </a:extLst>
          </p:cNvPr>
          <p:cNvSpPr>
            <a:spLocks/>
          </p:cNvSpPr>
          <p:nvPr/>
        </p:nvSpPr>
        <p:spPr bwMode="auto">
          <a:xfrm>
            <a:off x="6343650" y="3619501"/>
            <a:ext cx="1809750" cy="1171575"/>
          </a:xfrm>
          <a:custGeom>
            <a:avLst/>
            <a:gdLst>
              <a:gd name="T0" fmla="*/ 0 w 1140"/>
              <a:gd name="T1" fmla="*/ 0 h 738"/>
              <a:gd name="T2" fmla="*/ 181451250 w 1140"/>
              <a:gd name="T3" fmla="*/ 529232813 h 738"/>
              <a:gd name="T4" fmla="*/ 423386250 w 1140"/>
              <a:gd name="T5" fmla="*/ 1073586563 h 738"/>
              <a:gd name="T6" fmla="*/ 589716563 w 1140"/>
              <a:gd name="T7" fmla="*/ 1194554063 h 738"/>
              <a:gd name="T8" fmla="*/ 756046875 w 1140"/>
              <a:gd name="T9" fmla="*/ 1345763438 h 738"/>
              <a:gd name="T10" fmla="*/ 1088707500 w 1140"/>
              <a:gd name="T11" fmla="*/ 1466730938 h 738"/>
              <a:gd name="T12" fmla="*/ 1421368125 w 1140"/>
              <a:gd name="T13" fmla="*/ 1602819375 h 738"/>
              <a:gd name="T14" fmla="*/ 1587698438 w 1140"/>
              <a:gd name="T15" fmla="*/ 1648182188 h 738"/>
              <a:gd name="T16" fmla="*/ 2147483646 w 1140"/>
              <a:gd name="T17" fmla="*/ 1799391563 h 738"/>
              <a:gd name="T18" fmla="*/ 2147483646 w 1140"/>
              <a:gd name="T19" fmla="*/ 1859875313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0" h="738">
                <a:moveTo>
                  <a:pt x="0" y="0"/>
                </a:moveTo>
                <a:cubicBezTo>
                  <a:pt x="15" y="77"/>
                  <a:pt x="42" y="139"/>
                  <a:pt x="72" y="210"/>
                </a:cubicBezTo>
                <a:cubicBezTo>
                  <a:pt x="86" y="280"/>
                  <a:pt x="120" y="373"/>
                  <a:pt x="168" y="426"/>
                </a:cubicBezTo>
                <a:cubicBezTo>
                  <a:pt x="190" y="450"/>
                  <a:pt x="209" y="453"/>
                  <a:pt x="234" y="474"/>
                </a:cubicBezTo>
                <a:cubicBezTo>
                  <a:pt x="327" y="554"/>
                  <a:pt x="250" y="501"/>
                  <a:pt x="300" y="534"/>
                </a:cubicBezTo>
                <a:cubicBezTo>
                  <a:pt x="323" y="568"/>
                  <a:pt x="392" y="576"/>
                  <a:pt x="432" y="582"/>
                </a:cubicBezTo>
                <a:cubicBezTo>
                  <a:pt x="474" y="603"/>
                  <a:pt x="519" y="619"/>
                  <a:pt x="564" y="636"/>
                </a:cubicBezTo>
                <a:cubicBezTo>
                  <a:pt x="585" y="644"/>
                  <a:pt x="630" y="654"/>
                  <a:pt x="630" y="654"/>
                </a:cubicBezTo>
                <a:cubicBezTo>
                  <a:pt x="697" y="699"/>
                  <a:pt x="856" y="705"/>
                  <a:pt x="930" y="714"/>
                </a:cubicBezTo>
                <a:cubicBezTo>
                  <a:pt x="996" y="736"/>
                  <a:pt x="1071" y="738"/>
                  <a:pt x="1140" y="738"/>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Text Box 6">
            <a:extLst>
              <a:ext uri="{FF2B5EF4-FFF2-40B4-BE49-F238E27FC236}">
                <a16:creationId xmlns:a16="http://schemas.microsoft.com/office/drawing/2014/main" id="{FC6698A1-4DEF-2199-74AA-91F806EBB5BA}"/>
              </a:ext>
            </a:extLst>
          </p:cNvPr>
          <p:cNvSpPr txBox="1">
            <a:spLocks noChangeArrowheads="1"/>
          </p:cNvSpPr>
          <p:nvPr/>
        </p:nvSpPr>
        <p:spPr bwMode="auto">
          <a:xfrm>
            <a:off x="6343650" y="2682679"/>
            <a:ext cx="14850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solidFill>
                  <a:srgbClr val="000000"/>
                </a:solidFill>
              </a:rPr>
              <a:t>Modify message</a:t>
            </a:r>
          </a:p>
        </p:txBody>
      </p:sp>
      <p:sp>
        <p:nvSpPr>
          <p:cNvPr id="2" name="TextBox 1">
            <a:extLst>
              <a:ext uri="{FF2B5EF4-FFF2-40B4-BE49-F238E27FC236}">
                <a16:creationId xmlns:a16="http://schemas.microsoft.com/office/drawing/2014/main" id="{F16019AB-3616-CDA2-6089-D42ABB542FE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64AB2199-206D-F7C6-AA95-46B2A70CCFD6}"/>
              </a:ext>
            </a:extLst>
          </p:cNvPr>
          <p:cNvSpPr>
            <a:spLocks noGrp="1"/>
          </p:cNvSpPr>
          <p:nvPr>
            <p:ph type="sldNum" sz="quarter" idx="12"/>
          </p:nvPr>
        </p:nvSpPr>
        <p:spPr/>
        <p:txBody>
          <a:bodyPr/>
          <a:lstStyle/>
          <a:p>
            <a:fld id="{C8468649-2255-4ED6-86C1-7183EDD30619}" type="slidenum">
              <a:rPr lang="en-US" smtClean="0"/>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uter connection&#10;&#10;Description automatically generated">
            <a:extLst>
              <a:ext uri="{FF2B5EF4-FFF2-40B4-BE49-F238E27FC236}">
                <a16:creationId xmlns:a16="http://schemas.microsoft.com/office/drawing/2014/main" id="{12CCB9AC-C434-B488-C597-7FAF793F7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57" y="776068"/>
            <a:ext cx="7277685" cy="5913119"/>
          </a:xfrm>
          <a:prstGeom prst="rect">
            <a:avLst/>
          </a:prstGeom>
        </p:spPr>
      </p:pic>
      <p:sp>
        <p:nvSpPr>
          <p:cNvPr id="4" name="Rectangle 6">
            <a:extLst>
              <a:ext uri="{FF2B5EF4-FFF2-40B4-BE49-F238E27FC236}">
                <a16:creationId xmlns:a16="http://schemas.microsoft.com/office/drawing/2014/main" id="{2DAD4E5F-287C-7B19-457F-FA15DC9574DC}"/>
              </a:ext>
            </a:extLst>
          </p:cNvPr>
          <p:cNvSpPr>
            <a:spLocks noChangeArrowheads="1"/>
          </p:cNvSpPr>
          <p:nvPr/>
        </p:nvSpPr>
        <p:spPr bwMode="auto">
          <a:xfrm>
            <a:off x="3912335" y="168813"/>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
        <p:nvSpPr>
          <p:cNvPr id="5" name="Slide Number Placeholder 4">
            <a:extLst>
              <a:ext uri="{FF2B5EF4-FFF2-40B4-BE49-F238E27FC236}">
                <a16:creationId xmlns:a16="http://schemas.microsoft.com/office/drawing/2014/main" id="{321ADA4C-A4F4-7A29-61A0-8A9E074CBE91}"/>
              </a:ext>
            </a:extLst>
          </p:cNvPr>
          <p:cNvSpPr>
            <a:spLocks noGrp="1"/>
          </p:cNvSpPr>
          <p:nvPr>
            <p:ph type="sldNum" sz="quarter" idx="12"/>
          </p:nvPr>
        </p:nvSpPr>
        <p:spPr/>
        <p:txBody>
          <a:bodyPr/>
          <a:lstStyle/>
          <a:p>
            <a:fld id="{C8468649-2255-4ED6-86C1-7183EDD30619}" type="slidenum">
              <a:rPr lang="en-US" smtClean="0"/>
              <a:t>24</a:t>
            </a:fld>
            <a:endParaRPr lang="en-US"/>
          </a:p>
        </p:txBody>
      </p:sp>
    </p:spTree>
    <p:extLst>
      <p:ext uri="{BB962C8B-B14F-4D97-AF65-F5344CB8AC3E}">
        <p14:creationId xmlns:p14="http://schemas.microsoft.com/office/powerpoint/2010/main" val="100911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D0B75157-DF45-467B-9EB0-A723E6AA0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BBC7EAF-3099-4BE0-89F8-B2B11300F11F}" type="slidenum">
              <a:rPr lang="en-GB" altLang="en-US" sz="1400"/>
              <a:pPr>
                <a:spcBef>
                  <a:spcPct val="0"/>
                </a:spcBef>
                <a:buClrTx/>
                <a:buSzTx/>
                <a:buFontTx/>
                <a:buNone/>
              </a:pPr>
              <a:t>25</a:t>
            </a:fld>
            <a:endParaRPr lang="en-GB" altLang="en-US" sz="1400"/>
          </a:p>
        </p:txBody>
      </p:sp>
      <p:sp>
        <p:nvSpPr>
          <p:cNvPr id="19460" name="Rectangle 5">
            <a:extLst>
              <a:ext uri="{FF2B5EF4-FFF2-40B4-BE49-F238E27FC236}">
                <a16:creationId xmlns:a16="http://schemas.microsoft.com/office/drawing/2014/main" id="{770BBA2E-372A-4FF2-8151-B6766D56AA14}"/>
              </a:ext>
            </a:extLst>
          </p:cNvPr>
          <p:cNvSpPr>
            <a:spLocks noChangeArrowheads="1"/>
          </p:cNvSpPr>
          <p:nvPr/>
        </p:nvSpPr>
        <p:spPr bwMode="auto">
          <a:xfrm>
            <a:off x="3681413" y="19478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19461" name="Object 4">
            <a:extLst>
              <a:ext uri="{FF2B5EF4-FFF2-40B4-BE49-F238E27FC236}">
                <a16:creationId xmlns:a16="http://schemas.microsoft.com/office/drawing/2014/main" id="{97C29DD2-632C-4125-8857-B19AE4DFF4CC}"/>
              </a:ext>
            </a:extLst>
          </p:cNvPr>
          <p:cNvGraphicFramePr>
            <a:graphicFrameLocks noChangeAspect="1"/>
          </p:cNvGraphicFramePr>
          <p:nvPr>
            <p:extLst>
              <p:ext uri="{D42A27DB-BD31-4B8C-83A1-F6EECF244321}">
                <p14:modId xmlns:p14="http://schemas.microsoft.com/office/powerpoint/2010/main" val="2307892233"/>
              </p:ext>
            </p:extLst>
          </p:nvPr>
        </p:nvGraphicFramePr>
        <p:xfrm>
          <a:off x="1807686" y="1148716"/>
          <a:ext cx="8116609" cy="4977764"/>
        </p:xfrm>
        <a:graphic>
          <a:graphicData uri="http://schemas.openxmlformats.org/presentationml/2006/ole">
            <mc:AlternateContent xmlns:mc="http://schemas.openxmlformats.org/markup-compatibility/2006">
              <mc:Choice xmlns:v="urn:schemas-microsoft-com:vml" Requires="v">
                <p:oleObj r:id="rId2" imgW="6443472" imgH="3947160" progId="Visio.Drawing.6">
                  <p:embed/>
                </p:oleObj>
              </mc:Choice>
              <mc:Fallback>
                <p:oleObj r:id="rId2" imgW="6443472" imgH="3947160" progId="Visio.Drawing.6">
                  <p:embed/>
                  <p:pic>
                    <p:nvPicPr>
                      <p:cNvPr id="19461" name="Object 4">
                        <a:extLst>
                          <a:ext uri="{FF2B5EF4-FFF2-40B4-BE49-F238E27FC236}">
                            <a16:creationId xmlns:a16="http://schemas.microsoft.com/office/drawing/2014/main" id="{97C29DD2-632C-4125-8857-B19AE4DFF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86" y="1148716"/>
                        <a:ext cx="8116609" cy="4977764"/>
                      </a:xfrm>
                      <a:prstGeom prst="rect">
                        <a:avLst/>
                      </a:prstGeom>
                      <a:noFill/>
                      <a:ln>
                        <a:noFill/>
                      </a:ln>
                    </p:spPr>
                  </p:pic>
                </p:oleObj>
              </mc:Fallback>
            </mc:AlternateContent>
          </a:graphicData>
        </a:graphic>
      </p:graphicFrame>
      <p:sp>
        <p:nvSpPr>
          <p:cNvPr id="19462" name="Rectangle 6">
            <a:extLst>
              <a:ext uri="{FF2B5EF4-FFF2-40B4-BE49-F238E27FC236}">
                <a16:creationId xmlns:a16="http://schemas.microsoft.com/office/drawing/2014/main" id="{BD98A4A6-7F35-4321-B4D1-5F39F490E21E}"/>
              </a:ext>
            </a:extLst>
          </p:cNvPr>
          <p:cNvSpPr>
            <a:spLocks noChangeArrowheads="1"/>
          </p:cNvSpPr>
          <p:nvPr/>
        </p:nvSpPr>
        <p:spPr bwMode="auto">
          <a:xfrm>
            <a:off x="3926403" y="255112"/>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27739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8279E64B-8EB2-4856-8611-E6C6FBDBB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54AA2C-D61C-4796-A141-8AB01436144A}" type="slidenum">
              <a:rPr lang="en-GB" altLang="en-US" sz="1400"/>
              <a:pPr>
                <a:spcBef>
                  <a:spcPct val="0"/>
                </a:spcBef>
                <a:buClrTx/>
                <a:buSzTx/>
                <a:buFontTx/>
                <a:buNone/>
              </a:pPr>
              <a:t>26</a:t>
            </a:fld>
            <a:endParaRPr lang="en-GB" altLang="en-US" sz="1400"/>
          </a:p>
        </p:txBody>
      </p:sp>
      <p:sp>
        <p:nvSpPr>
          <p:cNvPr id="18437" name="Rectangle 3">
            <a:extLst>
              <a:ext uri="{FF2B5EF4-FFF2-40B4-BE49-F238E27FC236}">
                <a16:creationId xmlns:a16="http://schemas.microsoft.com/office/drawing/2014/main" id="{86DED7B6-8809-4D1F-81CF-8F2A37B19BBC}"/>
              </a:ext>
            </a:extLst>
          </p:cNvPr>
          <p:cNvSpPr>
            <a:spLocks noGrp="1" noChangeArrowheads="1"/>
          </p:cNvSpPr>
          <p:nvPr>
            <p:ph type="body" idx="1"/>
          </p:nvPr>
        </p:nvSpPr>
        <p:spPr>
          <a:xfrm>
            <a:off x="695960" y="477520"/>
            <a:ext cx="10515600" cy="4822349"/>
          </a:xfrm>
        </p:spPr>
        <p:txBody>
          <a:bodyPr/>
          <a:lstStyle/>
          <a:p>
            <a:pPr marL="0" indent="0" algn="ctr" eaLnBrk="1" hangingPunct="1">
              <a:buNone/>
            </a:pPr>
            <a:r>
              <a:rPr lang="en-US" altLang="en-US" i="1" dirty="0"/>
              <a:t>Man-in-the-middle-attack</a:t>
            </a:r>
          </a:p>
          <a:p>
            <a:pPr marL="0" indent="0">
              <a:buNone/>
            </a:pPr>
            <a:r>
              <a:rPr lang="en-US" altLang="en-US" i="1" dirty="0"/>
              <a:t>	                       </a:t>
            </a:r>
            <a:r>
              <a:rPr lang="en-US" altLang="en-US" dirty="0" err="1"/>
              <a:t>Serangan</a:t>
            </a:r>
            <a:r>
              <a:rPr lang="en-US" altLang="en-US" dirty="0"/>
              <a:t> </a:t>
            </a:r>
            <a:r>
              <a:rPr lang="en-US" altLang="en-US" dirty="0" err="1"/>
              <a:t>aktif</a:t>
            </a:r>
            <a:r>
              <a:rPr lang="en-US" altLang="en-US" dirty="0"/>
              <a:t> yang </a:t>
            </a:r>
            <a:r>
              <a:rPr lang="en-US" altLang="en-US" dirty="0" err="1"/>
              <a:t>berbahaya</a:t>
            </a:r>
            <a:endParaRPr lang="en-US" altLang="en-US" i="1" dirty="0"/>
          </a:p>
        </p:txBody>
      </p:sp>
      <p:sp>
        <p:nvSpPr>
          <p:cNvPr id="18438" name="Rectangle 5">
            <a:extLst>
              <a:ext uri="{FF2B5EF4-FFF2-40B4-BE49-F238E27FC236}">
                <a16:creationId xmlns:a16="http://schemas.microsoft.com/office/drawing/2014/main" id="{140BAF6F-8890-46E9-9F03-FE66F5FA795B}"/>
              </a:ext>
            </a:extLst>
          </p:cNvPr>
          <p:cNvSpPr>
            <a:spLocks noChangeArrowheads="1"/>
          </p:cNvSpPr>
          <p:nvPr/>
        </p:nvSpPr>
        <p:spPr bwMode="auto">
          <a:xfrm>
            <a:off x="4781550" y="2409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pic>
        <p:nvPicPr>
          <p:cNvPr id="3" name="Picture 2" descr="Diagram&#10;&#10;Description automatically generated with low confidence">
            <a:extLst>
              <a:ext uri="{FF2B5EF4-FFF2-40B4-BE49-F238E27FC236}">
                <a16:creationId xmlns:a16="http://schemas.microsoft.com/office/drawing/2014/main" id="{9B1B46AC-9151-D6C8-C358-9B94D53E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97" y="1818290"/>
            <a:ext cx="8808809" cy="42963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3B2B870C-2639-4819-BBD9-F247F7621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052690-E252-43D9-BCF3-BF7555C051E3}" type="slidenum">
              <a:rPr lang="en-GB" altLang="en-US" sz="1400"/>
              <a:pPr>
                <a:spcBef>
                  <a:spcPct val="0"/>
                </a:spcBef>
                <a:buClrTx/>
                <a:buSzTx/>
                <a:buFontTx/>
                <a:buNone/>
              </a:pPr>
              <a:t>27</a:t>
            </a:fld>
            <a:endParaRPr lang="en-GB" altLang="en-US" sz="1400"/>
          </a:p>
        </p:txBody>
      </p:sp>
      <p:sp>
        <p:nvSpPr>
          <p:cNvPr id="17413" name="Rectangle 3">
            <a:extLst>
              <a:ext uri="{FF2B5EF4-FFF2-40B4-BE49-F238E27FC236}">
                <a16:creationId xmlns:a16="http://schemas.microsoft.com/office/drawing/2014/main" id="{FACD0C0C-2E39-4497-9CF5-8A2B909CDEF6}"/>
              </a:ext>
            </a:extLst>
          </p:cNvPr>
          <p:cNvSpPr>
            <a:spLocks noGrp="1" noChangeArrowheads="1"/>
          </p:cNvSpPr>
          <p:nvPr>
            <p:ph type="body" idx="1"/>
          </p:nvPr>
        </p:nvSpPr>
        <p:spPr>
          <a:xfrm>
            <a:off x="863600" y="1690688"/>
            <a:ext cx="10932160" cy="4202111"/>
          </a:xfrm>
        </p:spPr>
        <p:txBody>
          <a:bodyPr/>
          <a:lstStyle/>
          <a:p>
            <a:pPr marL="0" indent="0">
              <a:buNone/>
              <a:defRPr/>
            </a:pPr>
            <a:r>
              <a:rPr lang="en-US" dirty="0" err="1">
                <a:cs typeface="Times New Roman" pitchFamily="18" charset="0"/>
              </a:rPr>
              <a:t>Berdasarkan</a:t>
            </a:r>
            <a:r>
              <a:rPr lang="en-US" dirty="0">
                <a:cs typeface="Times New Roman" pitchFamily="18" charset="0"/>
              </a:rPr>
              <a:t> </a:t>
            </a:r>
            <a:r>
              <a:rPr lang="en-US" dirty="0" err="1">
                <a:cs typeface="Times New Roman" pitchFamily="18" charset="0"/>
              </a:rPr>
              <a:t>teknik</a:t>
            </a:r>
            <a:r>
              <a:rPr lang="en-US" dirty="0">
                <a:cs typeface="Times New Roman" pitchFamily="18" charset="0"/>
              </a:rPr>
              <a:t> yang </a:t>
            </a:r>
            <a:r>
              <a:rPr lang="en-US" dirty="0" err="1">
                <a:cs typeface="Times New Roman" pitchFamily="18" charset="0"/>
              </a:rPr>
              <a:t>digunakan</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a:t>
            </a:r>
            <a:r>
              <a:rPr lang="en-US" dirty="0"/>
              <a:t> </a:t>
            </a:r>
          </a:p>
          <a:p>
            <a:pPr marL="609600" indent="-609600">
              <a:buAutoNum type="arabicPeriod"/>
              <a:defRPr/>
            </a:pPr>
            <a:r>
              <a:rPr lang="en-US" i="1" dirty="0"/>
              <a:t>Exhaustive attack/brute force attack</a:t>
            </a:r>
          </a:p>
          <a:p>
            <a:pPr marL="609600" indent="-609600">
              <a:buAutoNum type="arabicPeriod"/>
              <a:defRPr/>
            </a:pPr>
            <a:r>
              <a:rPr lang="en-US" i="1" dirty="0"/>
              <a:t>Analytical attack</a:t>
            </a:r>
          </a:p>
          <a:p>
            <a:pPr marL="609600" indent="-609600">
              <a:defRPr/>
            </a:pPr>
            <a:endParaRPr lang="en-GB" sz="2400" dirty="0"/>
          </a:p>
        </p:txBody>
      </p:sp>
      <p:sp>
        <p:nvSpPr>
          <p:cNvPr id="8" name="Rectangle 2">
            <a:extLst>
              <a:ext uri="{FF2B5EF4-FFF2-40B4-BE49-F238E27FC236}">
                <a16:creationId xmlns:a16="http://schemas.microsoft.com/office/drawing/2014/main" id="{DF25561B-8530-4EE9-B115-BA73F8E95FA6}"/>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3B55A-135C-4790-80FA-777BA651E7F3}"/>
              </a:ext>
            </a:extLst>
          </p:cNvPr>
          <p:cNvSpPr>
            <a:spLocks noGrp="1"/>
          </p:cNvSpPr>
          <p:nvPr>
            <p:ph idx="1"/>
          </p:nvPr>
        </p:nvSpPr>
        <p:spPr>
          <a:xfrm>
            <a:off x="838200" y="1178560"/>
            <a:ext cx="10515600" cy="4998403"/>
          </a:xfrm>
        </p:spPr>
        <p:txBody>
          <a:bodyPr/>
          <a:lstStyle/>
          <a:p>
            <a:pPr marL="609600" indent="-609600">
              <a:buNone/>
              <a:defRPr/>
            </a:pPr>
            <a:r>
              <a:rPr lang="en-US" b="1" i="1" dirty="0"/>
              <a:t>1. Exhaustive attack</a:t>
            </a:r>
            <a:r>
              <a:rPr lang="en-US" b="1" dirty="0"/>
              <a:t> /</a:t>
            </a:r>
            <a:r>
              <a:rPr lang="en-US" b="1" i="1" dirty="0"/>
              <a:t>brute force attack</a:t>
            </a:r>
            <a:endParaRPr lang="en-GB" b="1" dirty="0"/>
          </a:p>
          <a:p>
            <a:pPr marL="609600" indent="-609600">
              <a:defRPr/>
            </a:pPr>
            <a:endParaRPr lang="en-US" dirty="0">
              <a:latin typeface="Arial" charset="0"/>
              <a:cs typeface="Times New Roman" pitchFamily="18" charset="0"/>
            </a:endParaRPr>
          </a:p>
          <a:p>
            <a:pPr marL="630238" indent="-284163">
              <a:defRPr/>
            </a:pPr>
            <a:r>
              <a:rPr lang="en-US" dirty="0" err="1">
                <a:cs typeface="Times New Roman" pitchFamily="18" charset="0"/>
              </a:rPr>
              <a:t>Mengungkap</a:t>
            </a:r>
            <a:r>
              <a:rPr lang="en-US" dirty="0">
                <a:cs typeface="Times New Roman" pitchFamily="18" charset="0"/>
              </a:rPr>
              <a:t> </a:t>
            </a:r>
            <a:r>
              <a:rPr lang="en-US" dirty="0" err="1">
                <a:cs typeface="Times New Roman" pitchFamily="18" charset="0"/>
              </a:rPr>
              <a:t>plainteks</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mencoba</a:t>
            </a:r>
            <a:r>
              <a:rPr lang="en-US" dirty="0">
                <a:cs typeface="Times New Roman" pitchFamily="18" charset="0"/>
              </a:rPr>
              <a:t> </a:t>
            </a:r>
            <a:r>
              <a:rPr lang="en-US" dirty="0" err="1">
                <a:cs typeface="Times New Roman" pitchFamily="18" charset="0"/>
              </a:rPr>
              <a:t>semua</a:t>
            </a:r>
            <a:r>
              <a:rPr lang="en-US" dirty="0">
                <a:cs typeface="Times New Roman" pitchFamily="18" charset="0"/>
              </a:rPr>
              <a:t> </a:t>
            </a:r>
            <a:r>
              <a:rPr lang="en-US" dirty="0" err="1">
                <a:cs typeface="Times New Roman" pitchFamily="18" charset="0"/>
              </a:rPr>
              <a:t>kemungkinan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dekripsi</a:t>
            </a:r>
            <a:r>
              <a:rPr lang="en-US" dirty="0">
                <a:cs typeface="Times New Roman" pitchFamily="18" charset="0"/>
              </a:rPr>
              <a:t> </a:t>
            </a:r>
            <a:r>
              <a:rPr lang="en-US" dirty="0" err="1">
                <a:cs typeface="Times New Roman" pitchFamily="18" charset="0"/>
              </a:rPr>
              <a:t>cipherteks</a:t>
            </a:r>
            <a:endParaRPr lang="en-US" dirty="0">
              <a:cs typeface="Times New Roman" pitchFamily="18" charset="0"/>
            </a:endParaRPr>
          </a:p>
          <a:p>
            <a:pPr marL="346075" indent="0">
              <a:buNone/>
              <a:defRPr/>
            </a:pPr>
            <a:r>
              <a:rPr lang="en-US" dirty="0">
                <a:cs typeface="Times New Roman" pitchFamily="18" charset="0"/>
              </a:rPr>
              <a:t>.  </a:t>
            </a:r>
            <a:r>
              <a:rPr lang="en-US" dirty="0" err="1">
                <a:cs typeface="Times New Roman" pitchFamily="18" charset="0"/>
              </a:rPr>
              <a:t>Contoh</a:t>
            </a:r>
            <a:r>
              <a:rPr lang="en-US" dirty="0">
                <a:cs typeface="Times New Roman" pitchFamily="18" charset="0"/>
              </a:rPr>
              <a:t>: </a:t>
            </a:r>
            <a:r>
              <a:rPr lang="en-US" i="1" dirty="0">
                <a:cs typeface="Times New Roman" pitchFamily="18" charset="0"/>
              </a:rPr>
              <a:t>dictionary attack </a:t>
            </a:r>
          </a:p>
          <a:p>
            <a:pPr marL="630238" indent="-346075">
              <a:defRPr/>
            </a:pPr>
            <a:endParaRPr lang="en-US" dirty="0">
              <a:cs typeface="Times New Roman" pitchFamily="18" charset="0"/>
            </a:endParaRPr>
          </a:p>
          <a:p>
            <a:pPr marL="630238" indent="-346075">
              <a:defRPr/>
            </a:pPr>
            <a:r>
              <a:rPr lang="en-US" dirty="0" err="1">
                <a:cs typeface="Times New Roman" pitchFamily="18" charset="0"/>
              </a:rPr>
              <a:t>Pasti</a:t>
            </a:r>
            <a:r>
              <a:rPr lang="en-US" dirty="0">
                <a:cs typeface="Times New Roman" pitchFamily="18" charset="0"/>
              </a:rPr>
              <a:t> </a:t>
            </a:r>
            <a:r>
              <a:rPr lang="en-US" dirty="0" err="1">
                <a:cs typeface="Times New Roman" pitchFamily="18" charset="0"/>
              </a:rPr>
              <a:t>berhasil</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jika</a:t>
            </a:r>
            <a:r>
              <a:rPr lang="en-US" dirty="0">
                <a:cs typeface="Times New Roman" pitchFamily="18" charset="0"/>
              </a:rPr>
              <a:t> </a:t>
            </a:r>
            <a:r>
              <a:rPr lang="en-US" dirty="0" err="1">
                <a:cs typeface="Times New Roman" pitchFamily="18" charset="0"/>
              </a:rPr>
              <a:t>diberikan</a:t>
            </a:r>
            <a:r>
              <a:rPr lang="en-US" dirty="0">
                <a:cs typeface="Times New Roman" pitchFamily="18" charset="0"/>
              </a:rPr>
              <a:t> </a:t>
            </a:r>
            <a:r>
              <a:rPr lang="en-US" dirty="0" err="1">
                <a:cs typeface="Times New Roman" pitchFamily="18" charset="0"/>
              </a:rPr>
              <a:t>waktu</a:t>
            </a:r>
            <a:r>
              <a:rPr lang="en-US" dirty="0">
                <a:cs typeface="Times New Roman" pitchFamily="18" charset="0"/>
              </a:rPr>
              <a:t> yang </a:t>
            </a:r>
            <a:r>
              <a:rPr lang="en-US" dirty="0" err="1">
                <a:cs typeface="Times New Roman" pitchFamily="18" charset="0"/>
              </a:rPr>
              <a:t>cukup</a:t>
            </a:r>
            <a:r>
              <a:rPr lang="en-US" dirty="0">
                <a:cs typeface="Times New Roman" pitchFamily="18" charset="0"/>
              </a:rPr>
              <a:t> dan </a:t>
            </a:r>
            <a:r>
              <a:rPr lang="en-US" dirty="0" err="1">
                <a:cs typeface="Times New Roman" pitchFamily="18" charset="0"/>
              </a:rPr>
              <a:t>sumberdaya</a:t>
            </a:r>
            <a:r>
              <a:rPr lang="en-US" dirty="0">
                <a:cs typeface="Times New Roman" pitchFamily="18" charset="0"/>
              </a:rPr>
              <a:t> </a:t>
            </a:r>
            <a:r>
              <a:rPr lang="en-US" i="1" dirty="0">
                <a:cs typeface="Times New Roman" pitchFamily="18" charset="0"/>
              </a:rPr>
              <a:t>hardware</a:t>
            </a:r>
            <a:r>
              <a:rPr lang="en-US" dirty="0">
                <a:cs typeface="Times New Roman" pitchFamily="18" charset="0"/>
              </a:rPr>
              <a:t> dan </a:t>
            </a:r>
            <a:r>
              <a:rPr lang="en-US" i="1" dirty="0">
                <a:cs typeface="Times New Roman" pitchFamily="18" charset="0"/>
              </a:rPr>
              <a:t>software</a:t>
            </a:r>
            <a:r>
              <a:rPr lang="en-US" dirty="0">
                <a:cs typeface="Times New Roman" pitchFamily="18" charset="0"/>
              </a:rPr>
              <a:t> yang </a:t>
            </a:r>
            <a:r>
              <a:rPr lang="en-US" dirty="0" err="1">
                <a:cs typeface="Times New Roman" pitchFamily="18" charset="0"/>
              </a:rPr>
              <a:t>memenuhi</a:t>
            </a:r>
            <a:r>
              <a:rPr lang="en-US" dirty="0">
                <a:cs typeface="Times New Roman" pitchFamily="18" charset="0"/>
              </a:rPr>
              <a:t>.</a:t>
            </a:r>
          </a:p>
          <a:p>
            <a:pPr marL="0" indent="0">
              <a:buNone/>
            </a:pPr>
            <a:endParaRPr lang="en-US" dirty="0"/>
          </a:p>
        </p:txBody>
      </p:sp>
      <p:sp>
        <p:nvSpPr>
          <p:cNvPr id="4" name="Slide Number Placeholder 3">
            <a:extLst>
              <a:ext uri="{FF2B5EF4-FFF2-40B4-BE49-F238E27FC236}">
                <a16:creationId xmlns:a16="http://schemas.microsoft.com/office/drawing/2014/main" id="{86B8C8A3-E5E3-E4D2-E0B6-D6F68F0EE13B}"/>
              </a:ext>
            </a:extLst>
          </p:cNvPr>
          <p:cNvSpPr>
            <a:spLocks noGrp="1"/>
          </p:cNvSpPr>
          <p:nvPr>
            <p:ph type="sldNum" sz="quarter" idx="12"/>
          </p:nvPr>
        </p:nvSpPr>
        <p:spPr/>
        <p:txBody>
          <a:bodyPr/>
          <a:lstStyle/>
          <a:p>
            <a:fld id="{C8468649-2255-4ED6-86C1-7183EDD30619}" type="slidenum">
              <a:rPr lang="en-US" smtClean="0"/>
              <a:t>28</a:t>
            </a:fld>
            <a:endParaRPr lang="en-US"/>
          </a:p>
        </p:txBody>
      </p:sp>
    </p:spTree>
    <p:extLst>
      <p:ext uri="{BB962C8B-B14F-4D97-AF65-F5344CB8AC3E}">
        <p14:creationId xmlns:p14="http://schemas.microsoft.com/office/powerpoint/2010/main" val="29340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a:extLst>
              <a:ext uri="{FF2B5EF4-FFF2-40B4-BE49-F238E27FC236}">
                <a16:creationId xmlns:a16="http://schemas.microsoft.com/office/drawing/2014/main" id="{34485B46-710B-4A16-B438-3782648D1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0B58B2-B61D-4D00-99C7-02A8E9EE7EF1}" type="slidenum">
              <a:rPr lang="en-GB" altLang="en-US" sz="1400"/>
              <a:pPr>
                <a:spcBef>
                  <a:spcPct val="0"/>
                </a:spcBef>
                <a:buClrTx/>
                <a:buSzTx/>
                <a:buFontTx/>
                <a:buNone/>
              </a:pPr>
              <a:t>29</a:t>
            </a:fld>
            <a:endParaRPr lang="en-GB" altLang="en-US" sz="1400"/>
          </a:p>
        </p:txBody>
      </p:sp>
      <p:graphicFrame>
        <p:nvGraphicFramePr>
          <p:cNvPr id="24581" name="Object 3">
            <a:extLst>
              <a:ext uri="{FF2B5EF4-FFF2-40B4-BE49-F238E27FC236}">
                <a16:creationId xmlns:a16="http://schemas.microsoft.com/office/drawing/2014/main" id="{F6687CB6-DFD2-49DC-B7DC-4B6985DF00BC}"/>
              </a:ext>
            </a:extLst>
          </p:cNvPr>
          <p:cNvGraphicFramePr>
            <a:graphicFrameLocks noGrp="1" noChangeAspect="1"/>
          </p:cNvGraphicFramePr>
          <p:nvPr>
            <p:ph type="body" idx="1"/>
            <p:extLst>
              <p:ext uri="{D42A27DB-BD31-4B8C-83A1-F6EECF244321}">
                <p14:modId xmlns:p14="http://schemas.microsoft.com/office/powerpoint/2010/main" val="3079121532"/>
              </p:ext>
            </p:extLst>
          </p:nvPr>
        </p:nvGraphicFramePr>
        <p:xfrm>
          <a:off x="435539" y="1209041"/>
          <a:ext cx="11204081" cy="3627119"/>
        </p:xfrm>
        <a:graphic>
          <a:graphicData uri="http://schemas.openxmlformats.org/presentationml/2006/ole">
            <mc:AlternateContent xmlns:mc="http://schemas.openxmlformats.org/markup-compatibility/2006">
              <mc:Choice xmlns:v="urn:schemas-microsoft-com:vml" Requires="v">
                <p:oleObj name="Document" r:id="rId2" imgW="5629656" imgH="1822704" progId="Word.Document.8">
                  <p:embed/>
                </p:oleObj>
              </mc:Choice>
              <mc:Fallback>
                <p:oleObj name="Document" r:id="rId2" imgW="5629656" imgH="1822704" progId="Word.Document.8">
                  <p:embed/>
                  <p:pic>
                    <p:nvPicPr>
                      <p:cNvPr id="24581" name="Object 3">
                        <a:extLst>
                          <a:ext uri="{FF2B5EF4-FFF2-40B4-BE49-F238E27FC236}">
                            <a16:creationId xmlns:a16="http://schemas.microsoft.com/office/drawing/2014/main" id="{F6687CB6-DFD2-49DC-B7DC-4B6985DF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9" y="1209041"/>
                        <a:ext cx="11204081" cy="3627119"/>
                      </a:xfrm>
                      <a:prstGeom prst="rect">
                        <a:avLst/>
                      </a:prstGeom>
                      <a:noFill/>
                      <a:ln>
                        <a:noFill/>
                      </a:ln>
                    </p:spPr>
                  </p:pic>
                </p:oleObj>
              </mc:Fallback>
            </mc:AlternateContent>
          </a:graphicData>
        </a:graphic>
      </p:graphicFrame>
      <p:sp>
        <p:nvSpPr>
          <p:cNvPr id="24582" name="Rectangle 4">
            <a:extLst>
              <a:ext uri="{FF2B5EF4-FFF2-40B4-BE49-F238E27FC236}">
                <a16:creationId xmlns:a16="http://schemas.microsoft.com/office/drawing/2014/main" id="{83ACF805-4A33-4A2F-8905-EF9BB31BB67F}"/>
              </a:ext>
            </a:extLst>
          </p:cNvPr>
          <p:cNvSpPr>
            <a:spLocks noChangeArrowheads="1"/>
          </p:cNvSpPr>
          <p:nvPr/>
        </p:nvSpPr>
        <p:spPr bwMode="auto">
          <a:xfrm>
            <a:off x="1468120" y="4694852"/>
            <a:ext cx="863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dirty="0" err="1">
                <a:latin typeface="Times New Roman" panose="02020603050405020304" pitchFamily="18" charset="0"/>
                <a:cs typeface="Times New Roman" panose="02020603050405020304" pitchFamily="18" charset="0"/>
              </a:rPr>
              <a:t>Solusi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Kriptografer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harus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membuat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kunci</a:t>
            </a:r>
            <a:r>
              <a:rPr lang="en-US" altLang="en-US" sz="2800" dirty="0">
                <a:latin typeface="Times New Roman" panose="02020603050405020304" pitchFamily="18" charset="0"/>
                <a:cs typeface="Times New Roman" panose="02020603050405020304" pitchFamily="18" charset="0"/>
              </a:rPr>
              <a:t> yang </a:t>
            </a:r>
            <a:r>
              <a:rPr lang="en-US" altLang="en-US" sz="2800" dirty="0" err="1">
                <a:latin typeface="Times New Roman" panose="02020603050405020304" pitchFamily="18" charset="0"/>
                <a:cs typeface="Times New Roman" panose="02020603050405020304" pitchFamily="18" charset="0"/>
              </a:rPr>
              <a:t>panjang</a:t>
            </a:r>
            <a:r>
              <a:rPr lang="en-US" altLang="en-US" sz="2800" dirty="0">
                <a:latin typeface="Times New Roman" panose="02020603050405020304" pitchFamily="18" charset="0"/>
                <a:cs typeface="Times New Roman" panose="02020603050405020304" pitchFamily="18" charset="0"/>
              </a:rPr>
              <a:t> dan </a:t>
            </a:r>
            <a:r>
              <a:rPr lang="en-US" altLang="en-US" sz="2800" dirty="0" err="1">
                <a:latin typeface="Times New Roman" panose="02020603050405020304" pitchFamily="18" charset="0"/>
                <a:cs typeface="Times New Roman" panose="02020603050405020304" pitchFamily="18" charset="0"/>
              </a:rPr>
              <a:t>tidak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mudah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ditebak</a:t>
            </a:r>
            <a:r>
              <a:rPr lang="en-US" altLang="en-US" sz="2800" dirty="0">
                <a:latin typeface="Times New Roman" panose="02020603050405020304" pitchFamily="18" charset="0"/>
                <a:cs typeface="Times New Roman" panose="02020603050405020304" pitchFamily="18" charset="0"/>
              </a:rPr>
              <a:t>.</a:t>
            </a:r>
            <a:r>
              <a:rPr lang="en-GB" altLang="en-US" sz="2800" dirty="0">
                <a:latin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39477E0-49DC-4773-A613-64A5BF74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6F89C5-552D-4979-BD01-1012F4D86040}" type="slidenum">
              <a:rPr lang="en-GB" altLang="en-US" sz="1400"/>
              <a:pPr>
                <a:spcBef>
                  <a:spcPct val="0"/>
                </a:spcBef>
                <a:buClrTx/>
                <a:buSzTx/>
                <a:buFontTx/>
                <a:buNone/>
              </a:pPr>
              <a:t>3</a:t>
            </a:fld>
            <a:endParaRPr lang="en-GB" altLang="en-US" sz="1400"/>
          </a:p>
        </p:txBody>
      </p:sp>
      <p:sp>
        <p:nvSpPr>
          <p:cNvPr id="7172" name="Rectangle 2">
            <a:extLst>
              <a:ext uri="{FF2B5EF4-FFF2-40B4-BE49-F238E27FC236}">
                <a16:creationId xmlns:a16="http://schemas.microsoft.com/office/drawing/2014/main" id="{D1A48F3E-6ADE-4A5C-A62F-D20E609BB779}"/>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Serangan</a:t>
            </a:r>
            <a:r>
              <a:rPr lang="en-US" altLang="en-US" b="1" dirty="0">
                <a:latin typeface="+mn-lt"/>
                <a:cs typeface="Times New Roman" panose="02020603050405020304" pitchFamily="18" charset="0"/>
              </a:rPr>
              <a:t> (</a:t>
            </a:r>
            <a:r>
              <a:rPr lang="en-US" altLang="en-US" b="1" i="1" dirty="0">
                <a:latin typeface="+mn-lt"/>
                <a:cs typeface="Times New Roman" panose="02020603050405020304" pitchFamily="18" charset="0"/>
              </a:rPr>
              <a:t>attack</a:t>
            </a:r>
            <a:r>
              <a:rPr lang="en-US" altLang="en-US" b="1" dirty="0">
                <a:latin typeface="+mn-lt"/>
                <a:cs typeface="Times New Roman" panose="02020603050405020304" pitchFamily="18" charset="0"/>
              </a:rPr>
              <a:t>)</a:t>
            </a:r>
            <a:r>
              <a:rPr lang="en-GB" altLang="en-US" dirty="0">
                <a:latin typeface="+mn-lt"/>
                <a:cs typeface="Times New Roman" panose="02020603050405020304" pitchFamily="18" charset="0"/>
              </a:rPr>
              <a:t> </a:t>
            </a:r>
          </a:p>
        </p:txBody>
      </p:sp>
      <p:sp>
        <p:nvSpPr>
          <p:cNvPr id="7173" name="Rectangle 3">
            <a:extLst>
              <a:ext uri="{FF2B5EF4-FFF2-40B4-BE49-F238E27FC236}">
                <a16:creationId xmlns:a16="http://schemas.microsoft.com/office/drawing/2014/main" id="{700AF13E-95F7-4B28-8393-EC1F6FAA74D4}"/>
              </a:ext>
            </a:extLst>
          </p:cNvPr>
          <p:cNvSpPr>
            <a:spLocks noGrp="1" noChangeArrowheads="1"/>
          </p:cNvSpPr>
          <p:nvPr>
            <p:ph type="body" idx="1"/>
          </p:nvPr>
        </p:nvSpPr>
        <p:spPr/>
        <p:txBody>
          <a:bodyPr>
            <a:normAutofit/>
          </a:bodyPr>
          <a:lstStyle/>
          <a:p>
            <a:pPr eaLnBrk="1" hangingPunct="1"/>
            <a:r>
              <a:rPr lang="en-US" altLang="en-US" b="1"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diartikan</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usaha</a:t>
            </a:r>
            <a:r>
              <a:rPr lang="en-US" altLang="en-US" dirty="0">
                <a:cs typeface="Times New Roman" panose="02020603050405020304" pitchFamily="18" charset="0"/>
              </a:rPr>
              <a:t> (</a:t>
            </a:r>
            <a:r>
              <a:rPr lang="en-US" altLang="en-US" i="1" dirty="0">
                <a:cs typeface="Times New Roman" panose="02020603050405020304" pitchFamily="18" charset="0"/>
              </a:rPr>
              <a:t>attempt</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percobaan</a:t>
            </a:r>
            <a:r>
              <a:rPr lang="en-US" altLang="en-US" dirty="0">
                <a:cs typeface="Times New Roman" panose="02020603050405020304" pitchFamily="18" charset="0"/>
              </a:rPr>
              <a:t> yang </a:t>
            </a:r>
            <a:r>
              <a:rPr lang="en-US" altLang="en-US" dirty="0" err="1">
                <a:cs typeface="Times New Roman" panose="02020603050405020304" pitchFamily="18" charset="0"/>
              </a:rPr>
              <a:t>dilakukan</a:t>
            </a:r>
            <a:r>
              <a:rPr lang="en-US" altLang="en-US" dirty="0">
                <a:cs typeface="Times New Roman" panose="02020603050405020304" pitchFamily="18" charset="0"/>
              </a:rPr>
              <a:t> oleh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cipherteksnya</a:t>
            </a:r>
            <a:r>
              <a:rPr lang="en-US" altLang="en-US" dirty="0">
                <a:cs typeface="Times New Roman" panose="02020603050405020304" pitchFamily="18" charset="0"/>
              </a:rPr>
              <a:t>.</a:t>
            </a:r>
          </a:p>
          <a:p>
            <a:pPr eaLnBrk="1" hangingPunct="1"/>
            <a:r>
              <a:rPr lang="en-US" altLang="en-US" dirty="0" err="1">
                <a:cs typeface="Times New Roman" panose="02020603050405020304" pitchFamily="18" charset="0"/>
              </a:rPr>
              <a:t>Asumsi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mengetahui</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digunakan</a:t>
            </a:r>
            <a:endParaRPr lang="en-US" altLang="en-US" dirty="0">
              <a:cs typeface="Times New Roman" panose="02020603050405020304" pitchFamily="18" charset="0"/>
            </a:endParaRPr>
          </a:p>
          <a:p>
            <a:pPr eaLnBrk="1" hangingPunct="1">
              <a:buFont typeface="Wingdings" panose="05000000000000000000" pitchFamily="2" charset="2"/>
              <a:buNone/>
            </a:pPr>
            <a:endParaRPr lang="en-US" altLang="en-US" dirty="0">
              <a:cs typeface="Times New Roman" panose="02020603050405020304" pitchFamily="18" charset="0"/>
            </a:endParaRPr>
          </a:p>
          <a:p>
            <a:pPr eaLnBrk="1" hangingPunct="1">
              <a:buFont typeface="Wingdings" panose="05000000000000000000" pitchFamily="2" charset="2"/>
              <a:buNone/>
            </a:pPr>
            <a:r>
              <a:rPr lang="en-US" altLang="en-US" b="1" dirty="0">
                <a:cs typeface="Times New Roman" panose="02020603050405020304" pitchFamily="18" charset="0"/>
              </a:rPr>
              <a:t>	</a:t>
            </a:r>
            <a:r>
              <a:rPr lang="en-US" altLang="en-US" b="1" dirty="0" err="1">
                <a:cs typeface="Times New Roman" panose="02020603050405020304" pitchFamily="18" charset="0"/>
              </a:rPr>
              <a:t>Prinsip</a:t>
            </a:r>
            <a:r>
              <a:rPr lang="en-US" altLang="en-US" b="1" dirty="0">
                <a:cs typeface="Times New Roman" panose="02020603050405020304" pitchFamily="18" charset="0"/>
              </a:rPr>
              <a:t> </a:t>
            </a:r>
            <a:r>
              <a:rPr lang="en-US" altLang="en-US" b="1" dirty="0" err="1">
                <a:cs typeface="Times New Roman" panose="02020603050405020304" pitchFamily="18" charset="0"/>
              </a:rPr>
              <a:t>Kerckhoff</a:t>
            </a:r>
            <a:r>
              <a:rPr lang="en-US" altLang="en-US" dirty="0">
                <a:cs typeface="Times New Roman" panose="02020603050405020304" pitchFamily="18" charset="0"/>
              </a:rPr>
              <a:t>: </a:t>
            </a:r>
            <a:r>
              <a:rPr lang="en-US" altLang="en-US" dirty="0" err="1">
                <a:cs typeface="Times New Roman" panose="02020603050405020304" pitchFamily="18" charset="0"/>
              </a:rPr>
              <a:t>Semua</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publik</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yang </a:t>
            </a:r>
            <a:r>
              <a:rPr lang="en-US" altLang="en-US" dirty="0" err="1">
                <a:cs typeface="Times New Roman" panose="02020603050405020304" pitchFamily="18" charset="0"/>
              </a:rPr>
              <a:t>rahasia</a:t>
            </a:r>
            <a:r>
              <a:rPr lang="en-US" altLang="en-US" dirty="0">
                <a:cs typeface="Times New Roman" panose="02020603050405020304" pitchFamily="18" charset="0"/>
              </a:rPr>
              <a:t>.</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t>	</a:t>
            </a:r>
            <a:r>
              <a:rPr lang="en-GB" altLang="en-US" dirty="0" err="1"/>
              <a:t>Jadi,keamanan</a:t>
            </a:r>
            <a:r>
              <a:rPr lang="en-GB" altLang="en-US" dirty="0"/>
              <a:t> </a:t>
            </a:r>
            <a:r>
              <a:rPr lang="en-GB" altLang="en-US" dirty="0" err="1"/>
              <a:t>sistem</a:t>
            </a:r>
            <a:r>
              <a:rPr lang="en-GB" altLang="en-US" dirty="0"/>
              <a:t> </a:t>
            </a:r>
            <a:r>
              <a:rPr lang="en-GB" altLang="en-US" dirty="0" err="1"/>
              <a:t>kriptografi</a:t>
            </a:r>
            <a:r>
              <a:rPr lang="en-GB" altLang="en-US" dirty="0"/>
              <a:t> </a:t>
            </a:r>
            <a:r>
              <a:rPr lang="en-GB" altLang="en-US" dirty="0" err="1"/>
              <a:t>terletak</a:t>
            </a:r>
            <a:r>
              <a:rPr lang="en-GB" altLang="en-US" dirty="0"/>
              <a:t> pada </a:t>
            </a:r>
            <a:r>
              <a:rPr lang="en-GB" altLang="en-US" dirty="0" err="1">
                <a:solidFill>
                  <a:srgbClr val="FF0000"/>
                </a:solidFill>
              </a:rPr>
              <a:t>kunci</a:t>
            </a:r>
            <a:r>
              <a:rPr lang="en-GB"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37A332D-A6AB-4C52-9AA8-2ACCFCF61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D36270-A937-4030-B0CA-4C391E2DDEDA}" type="slidenum">
              <a:rPr lang="en-GB" altLang="en-US" sz="1400"/>
              <a:pPr>
                <a:spcBef>
                  <a:spcPct val="0"/>
                </a:spcBef>
                <a:buClrTx/>
                <a:buSzTx/>
                <a:buFontTx/>
                <a:buNone/>
              </a:pPr>
              <a:t>30</a:t>
            </a:fld>
            <a:endParaRPr lang="en-GB" altLang="en-US" sz="1400"/>
          </a:p>
        </p:txBody>
      </p:sp>
      <p:sp>
        <p:nvSpPr>
          <p:cNvPr id="18437" name="Rectangle 3">
            <a:extLst>
              <a:ext uri="{FF2B5EF4-FFF2-40B4-BE49-F238E27FC236}">
                <a16:creationId xmlns:a16="http://schemas.microsoft.com/office/drawing/2014/main" id="{9DB8CAAF-FDDE-4BF7-B49B-9EFE952486FA}"/>
              </a:ext>
            </a:extLst>
          </p:cNvPr>
          <p:cNvSpPr>
            <a:spLocks noGrp="1" noChangeArrowheads="1"/>
          </p:cNvSpPr>
          <p:nvPr>
            <p:ph type="body" idx="1"/>
          </p:nvPr>
        </p:nvSpPr>
        <p:spPr>
          <a:xfrm>
            <a:off x="975360" y="477520"/>
            <a:ext cx="10485120" cy="6096000"/>
          </a:xfrm>
        </p:spPr>
        <p:txBody>
          <a:bodyPr/>
          <a:lstStyle/>
          <a:p>
            <a:pPr marL="609600" indent="-609600">
              <a:buNone/>
              <a:defRPr/>
            </a:pPr>
            <a:r>
              <a:rPr lang="en-US" b="1" i="1" dirty="0">
                <a:cs typeface="Times New Roman" pitchFamily="18" charset="0"/>
              </a:rPr>
              <a:t>2.  Analytical attack</a:t>
            </a:r>
            <a:endParaRPr lang="en-US" b="1" dirty="0">
              <a:cs typeface="Times New Roman" pitchFamily="18" charset="0"/>
            </a:endParaRPr>
          </a:p>
          <a:p>
            <a:pPr marL="741363" indent="-344488">
              <a:defRPr/>
            </a:pPr>
            <a:r>
              <a:rPr lang="en-US" sz="2400" dirty="0" err="1">
                <a:cs typeface="Times New Roman" pitchFamily="18" charset="0"/>
              </a:rPr>
              <a:t>Menganalisis</a:t>
            </a:r>
            <a:r>
              <a:rPr lang="en-US" sz="2400" dirty="0">
                <a:cs typeface="Times New Roman" pitchFamily="18" charset="0"/>
              </a:rPr>
              <a:t> </a:t>
            </a:r>
            <a:r>
              <a:rPr lang="en-US" sz="2400" dirty="0" err="1">
                <a:cs typeface="Times New Roman" pitchFamily="18" charset="0"/>
              </a:rPr>
              <a:t>kelemahan</a:t>
            </a:r>
            <a:r>
              <a:rPr lang="en-US" sz="2400" dirty="0">
                <a:cs typeface="Times New Roman" pitchFamily="18" charset="0"/>
              </a:rPr>
              <a:t> cipher </a:t>
            </a:r>
            <a:r>
              <a:rPr lang="en-US" sz="2400" dirty="0" err="1">
                <a:cs typeface="Times New Roman" pitchFamily="18" charset="0"/>
              </a:rPr>
              <a:t>secara</a:t>
            </a:r>
            <a:r>
              <a:rPr lang="en-US" sz="2400" dirty="0">
                <a:cs typeface="Times New Roman" pitchFamily="18" charset="0"/>
              </a:rPr>
              <a:t> </a:t>
            </a:r>
            <a:r>
              <a:rPr lang="en-US" sz="2400" dirty="0" err="1">
                <a:cs typeface="Times New Roman" pitchFamily="18" charset="0"/>
              </a:rPr>
              <a:t>matematik</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menemukan</a:t>
            </a:r>
            <a:r>
              <a:rPr lang="en-US" sz="2400" dirty="0">
                <a:cs typeface="Times New Roman" pitchFamily="18" charset="0"/>
              </a:rPr>
              <a:t> parameter </a:t>
            </a:r>
            <a:r>
              <a:rPr lang="en-US" sz="2400" dirty="0" err="1">
                <a:cs typeface="Times New Roman" pitchFamily="18" charset="0"/>
              </a:rPr>
              <a:t>kunci</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mengurangi</a:t>
            </a:r>
            <a:r>
              <a:rPr lang="en-US" sz="2400" dirty="0">
                <a:cs typeface="Times New Roman" pitchFamily="18" charset="0"/>
              </a:rPr>
              <a:t> </a:t>
            </a:r>
            <a:r>
              <a:rPr lang="en-US" sz="2400" dirty="0" err="1">
                <a:cs typeface="Times New Roman" pitchFamily="18" charset="0"/>
              </a:rPr>
              <a:t>kemungkinan</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 yang </a:t>
            </a:r>
            <a:r>
              <a:rPr lang="en-US" sz="2400" dirty="0" err="1">
                <a:cs typeface="Times New Roman" pitchFamily="18" charset="0"/>
              </a:rPr>
              <a:t>tidak</a:t>
            </a:r>
            <a:r>
              <a:rPr lang="en-US" sz="2400" dirty="0">
                <a:cs typeface="Times New Roman" pitchFamily="18" charset="0"/>
              </a:rPr>
              <a:t> </a:t>
            </a:r>
            <a:r>
              <a:rPr lang="en-US" sz="2400" dirty="0" err="1">
                <a:cs typeface="Times New Roman" pitchFamily="18" charset="0"/>
              </a:rPr>
              <a:t>mungkin</a:t>
            </a:r>
            <a:r>
              <a:rPr lang="en-US" sz="2400" dirty="0">
                <a:cs typeface="Times New Roman" pitchFamily="18" charset="0"/>
              </a:rPr>
              <a:t> </a:t>
            </a:r>
            <a:r>
              <a:rPr lang="en-US" sz="2400" dirty="0" err="1">
                <a:cs typeface="Times New Roman" pitchFamily="18" charset="0"/>
              </a:rPr>
              <a:t>ada</a:t>
            </a:r>
            <a:r>
              <a:rPr lang="en-US" sz="2400" dirty="0">
                <a:cs typeface="Times New Roman" pitchFamily="18" charset="0"/>
              </a:rPr>
              <a:t>. </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Caranya</a:t>
            </a:r>
            <a:r>
              <a:rPr lang="en-US" sz="2400" dirty="0">
                <a:cs typeface="Times New Roman" pitchFamily="18" charset="0"/>
              </a:rPr>
              <a:t>: </a:t>
            </a:r>
            <a:r>
              <a:rPr lang="en-US" sz="2400" dirty="0" err="1">
                <a:cs typeface="Times New Roman" pitchFamily="18" charset="0"/>
              </a:rPr>
              <a:t>memecahkan</a:t>
            </a:r>
            <a:r>
              <a:rPr lang="en-US" sz="2400" dirty="0">
                <a:cs typeface="Times New Roman" pitchFamily="18" charset="0"/>
              </a:rPr>
              <a:t> </a:t>
            </a:r>
            <a:r>
              <a:rPr lang="en-US" sz="2400" dirty="0" err="1">
                <a:cs typeface="Times New Roman" pitchFamily="18" charset="0"/>
              </a:rPr>
              <a:t>persamaan-persamaan</a:t>
            </a:r>
            <a:r>
              <a:rPr lang="en-US" sz="2400" dirty="0">
                <a:cs typeface="Times New Roman" pitchFamily="18" charset="0"/>
              </a:rPr>
              <a:t> </a:t>
            </a:r>
            <a:r>
              <a:rPr lang="en-US" sz="2400" dirty="0" err="1">
                <a:cs typeface="Times New Roman" pitchFamily="18" charset="0"/>
              </a:rPr>
              <a:t>matematika</a:t>
            </a:r>
            <a:r>
              <a:rPr lang="en-US" sz="2400" dirty="0">
                <a:cs typeface="Times New Roman" pitchFamily="18" charset="0"/>
              </a:rPr>
              <a:t> (yang </a:t>
            </a:r>
            <a:r>
              <a:rPr lang="en-US" sz="2400" dirty="0" err="1">
                <a:cs typeface="Times New Roman" pitchFamily="18" charset="0"/>
              </a:rPr>
              <a:t>diperoleh</a:t>
            </a:r>
            <a:r>
              <a:rPr lang="en-US" sz="2400" dirty="0">
                <a:cs typeface="Times New Roman" pitchFamily="18" charset="0"/>
              </a:rPr>
              <a:t> </a:t>
            </a:r>
            <a:r>
              <a:rPr lang="en-US" sz="2400" dirty="0" err="1">
                <a:cs typeface="Times New Roman" pitchFamily="18" charset="0"/>
              </a:rPr>
              <a:t>dari</a:t>
            </a:r>
            <a:r>
              <a:rPr lang="en-US" sz="2400" dirty="0">
                <a:cs typeface="Times New Roman" pitchFamily="18" charset="0"/>
              </a:rPr>
              <a:t> </a:t>
            </a:r>
            <a:r>
              <a:rPr lang="en-US" sz="2400" dirty="0" err="1">
                <a:cs typeface="Times New Roman" pitchFamily="18" charset="0"/>
              </a:rPr>
              <a:t>konsep</a:t>
            </a:r>
            <a:r>
              <a:rPr lang="en-US" sz="2400" dirty="0">
                <a:cs typeface="Times New Roman" pitchFamily="18" charset="0"/>
              </a:rPr>
              <a:t> yang </a:t>
            </a:r>
            <a:r>
              <a:rPr lang="en-US" sz="2400" dirty="0" err="1">
                <a:cs typeface="Times New Roman" pitchFamily="18" charset="0"/>
              </a:rPr>
              <a:t>digunakan</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ciphernya</a:t>
            </a:r>
            <a:r>
              <a:rPr lang="en-US" sz="2400" dirty="0">
                <a:cs typeface="Times New Roman" pitchFamily="18" charset="0"/>
              </a:rPr>
              <a:t>) yang </a:t>
            </a:r>
            <a:r>
              <a:rPr lang="en-US" sz="2400" dirty="0" err="1">
                <a:cs typeface="Times New Roman" pitchFamily="18" charset="0"/>
              </a:rPr>
              <a:t>mengandung</a:t>
            </a:r>
            <a:r>
              <a:rPr lang="en-US" sz="2400" dirty="0">
                <a:cs typeface="Times New Roman" pitchFamily="18" charset="0"/>
              </a:rPr>
              <a:t> </a:t>
            </a:r>
            <a:r>
              <a:rPr lang="en-US" sz="2400" dirty="0" err="1">
                <a:cs typeface="Times New Roman" pitchFamily="18" charset="0"/>
              </a:rPr>
              <a:t>peubah-peubah</a:t>
            </a:r>
            <a:r>
              <a:rPr lang="en-US" sz="2400" dirty="0">
                <a:cs typeface="Times New Roman" pitchFamily="18" charset="0"/>
              </a:rPr>
              <a:t> yang </a:t>
            </a:r>
            <a:r>
              <a:rPr lang="en-US" sz="2400" dirty="0" err="1">
                <a:cs typeface="Times New Roman" pitchFamily="18" charset="0"/>
              </a:rPr>
              <a:t>merepresentasikan</a:t>
            </a:r>
            <a:r>
              <a:rPr lang="en-US" sz="2400" dirty="0">
                <a:cs typeface="Times New Roman" pitchFamily="18" charset="0"/>
              </a:rPr>
              <a:t> </a:t>
            </a:r>
            <a:r>
              <a:rPr lang="en-US" sz="2400" dirty="0" err="1">
                <a:cs typeface="Times New Roman" pitchFamily="18" charset="0"/>
              </a:rPr>
              <a:t>plainteks</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Contoh</a:t>
            </a:r>
            <a:r>
              <a:rPr lang="en-US" sz="2400" dirty="0">
                <a:cs typeface="Times New Roman" pitchFamily="18" charset="0"/>
              </a:rPr>
              <a:t>: </a:t>
            </a:r>
            <a:r>
              <a:rPr lang="en-US" sz="2400" dirty="0" err="1">
                <a:cs typeface="Times New Roman" pitchFamily="18" charset="0"/>
              </a:rPr>
              <a:t>Lihat</a:t>
            </a:r>
            <a:r>
              <a:rPr lang="en-US" sz="2400" dirty="0">
                <a:cs typeface="Times New Roman" pitchFamily="18" charset="0"/>
              </a:rPr>
              <a:t> </a:t>
            </a:r>
            <a:r>
              <a:rPr lang="en-US" sz="2400" dirty="0" err="1">
                <a:cs typeface="Times New Roman" pitchFamily="18" charset="0"/>
              </a:rPr>
              <a:t>kembali</a:t>
            </a:r>
            <a:r>
              <a:rPr lang="en-US" sz="2400" dirty="0">
                <a:cs typeface="Times New Roman" pitchFamily="18" charset="0"/>
              </a:rPr>
              <a:t>  </a:t>
            </a:r>
            <a:r>
              <a:rPr lang="en-US" sz="2400" i="1" dirty="0">
                <a:cs typeface="Times New Roman" pitchFamily="18" charset="0"/>
              </a:rPr>
              <a:t>Affine Cipher </a:t>
            </a:r>
            <a:endParaRPr lang="en-US" sz="2400" dirty="0">
              <a:cs typeface="Times New Roman" pitchFamily="18" charset="0"/>
            </a:endParaRPr>
          </a:p>
          <a:p>
            <a:pPr marL="741363" indent="-344488">
              <a:defRPr/>
            </a:pPr>
            <a:endParaRPr lang="en-GB" dirty="0"/>
          </a:p>
        </p:txBody>
      </p:sp>
      <p:sp>
        <p:nvSpPr>
          <p:cNvPr id="2" name="Rectangle 1">
            <a:extLst>
              <a:ext uri="{FF2B5EF4-FFF2-40B4-BE49-F238E27FC236}">
                <a16:creationId xmlns:a16="http://schemas.microsoft.com/office/drawing/2014/main" id="{9DFD1AF7-9817-444C-AF38-1E3462A1C3DC}"/>
              </a:ext>
            </a:extLst>
          </p:cNvPr>
          <p:cNvSpPr/>
          <p:nvPr/>
        </p:nvSpPr>
        <p:spPr>
          <a:xfrm>
            <a:off x="7236460" y="3838148"/>
            <a:ext cx="4130040" cy="1015663"/>
          </a:xfrm>
          <a:prstGeom prst="rect">
            <a:avLst/>
          </a:prstGeom>
        </p:spPr>
        <p:txBody>
          <a:bodyPr wrap="square">
            <a:spAutoFit/>
          </a:bodyPr>
          <a:lstStyle/>
          <a:p>
            <a:pPr marL="609600" indent="-609600"/>
            <a:r>
              <a:rPr lang="en-US" altLang="en-US" sz="2000" dirty="0" err="1">
                <a:solidFill>
                  <a:srgbClr val="FF0000"/>
                </a:solidFill>
              </a:rPr>
              <a:t>Enkripsi</a:t>
            </a:r>
            <a:r>
              <a:rPr lang="en-US" altLang="en-US" sz="2000" dirty="0">
                <a:solidFill>
                  <a:srgbClr val="FF0000"/>
                </a:solidFill>
              </a:rPr>
              <a:t>: </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err="1">
                <a:solidFill>
                  <a:srgbClr val="FF0000"/>
                </a:solidFill>
                <a:cs typeface="Times New Roman" panose="02020603050405020304" pitchFamily="18" charset="0"/>
              </a:rPr>
              <a:t>mP</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pPr marL="609600" indent="-609600"/>
            <a:r>
              <a:rPr lang="en-US" altLang="en-US" sz="2000" dirty="0" err="1">
                <a:solidFill>
                  <a:srgbClr val="FF0000"/>
                </a:solidFill>
                <a:cs typeface="Times New Roman" panose="02020603050405020304" pitchFamily="18" charset="0"/>
              </a:rPr>
              <a:t>Dekripsi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P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baseline="30000" dirty="0">
                <a:solidFill>
                  <a:srgbClr val="FF0000"/>
                </a:solidFill>
                <a:cs typeface="Times New Roman" panose="02020603050405020304" pitchFamily="18" charset="0"/>
              </a:rPr>
              <a:t>–1 </a:t>
            </a:r>
            <a:r>
              <a:rPr lang="en-US" altLang="en-US" sz="2000" dirty="0">
                <a:solidFill>
                  <a:srgbClr val="FF0000"/>
                </a:solidFill>
                <a:cs typeface="Times New Roman" panose="02020603050405020304" pitchFamily="18" charset="0"/>
              </a:rPr>
              <a:t>(</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a:t>
            </a:r>
          </a:p>
          <a:p>
            <a:pPr marL="609600" indent="-609600"/>
            <a:r>
              <a:rPr lang="en-US" altLang="en-US" sz="2000" dirty="0" err="1">
                <a:solidFill>
                  <a:srgbClr val="FF0000"/>
                </a:solidFill>
                <a:cs typeface="Times New Roman" panose="02020603050405020304" pitchFamily="18" charset="0"/>
              </a:rPr>
              <a:t>Kunci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dan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p>
        </p:txBody>
      </p:sp>
      <p:sp>
        <p:nvSpPr>
          <p:cNvPr id="3" name="Arrow: Right 2">
            <a:extLst>
              <a:ext uri="{FF2B5EF4-FFF2-40B4-BE49-F238E27FC236}">
                <a16:creationId xmlns:a16="http://schemas.microsoft.com/office/drawing/2014/main" id="{DBE1B0EA-6E42-4823-A359-933C3E54F8B7}"/>
              </a:ext>
            </a:extLst>
          </p:cNvPr>
          <p:cNvSpPr/>
          <p:nvPr/>
        </p:nvSpPr>
        <p:spPr>
          <a:xfrm>
            <a:off x="6385560" y="4254540"/>
            <a:ext cx="7010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96F03B-156E-4EE6-87EA-E0452FEA993E}"/>
              </a:ext>
            </a:extLst>
          </p:cNvPr>
          <p:cNvSpPr/>
          <p:nvPr/>
        </p:nvSpPr>
        <p:spPr>
          <a:xfrm>
            <a:off x="1907541" y="4724927"/>
            <a:ext cx="6096000" cy="707886"/>
          </a:xfrm>
          <a:prstGeom prst="rect">
            <a:avLst/>
          </a:prstGeom>
        </p:spPr>
        <p:txBody>
          <a:bodyPr>
            <a:spAutoFit/>
          </a:bodyPr>
          <a:lstStyle/>
          <a:p>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bilangan</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bulat</a:t>
            </a:r>
            <a:r>
              <a:rPr lang="en-US" altLang="en-US" sz="2000" dirty="0">
                <a:solidFill>
                  <a:srgbClr val="FF0000"/>
                </a:solidFill>
                <a:cs typeface="Times New Roman" panose="02020603050405020304" pitchFamily="18" charset="0"/>
              </a:rPr>
              <a:t> yang </a:t>
            </a:r>
            <a:r>
              <a:rPr lang="en-US" altLang="en-US" sz="2000" dirty="0" err="1">
                <a:solidFill>
                  <a:srgbClr val="FF0000"/>
                </a:solidFill>
                <a:cs typeface="Times New Roman" panose="02020603050405020304" pitchFamily="18" charset="0"/>
              </a:rPr>
              <a:t>relatif</a:t>
            </a:r>
            <a:r>
              <a:rPr lang="en-US" altLang="en-US" sz="2000" dirty="0">
                <a:solidFill>
                  <a:srgbClr val="FF0000"/>
                </a:solidFill>
                <a:cs typeface="Times New Roman" panose="02020603050405020304" pitchFamily="18" charset="0"/>
              </a:rPr>
              <a:t> prima </a:t>
            </a:r>
            <a:r>
              <a:rPr lang="en-US" altLang="en-US" sz="2000" dirty="0" err="1">
                <a:solidFill>
                  <a:srgbClr val="FF0000"/>
                </a:solidFill>
                <a:cs typeface="Times New Roman" panose="02020603050405020304" pitchFamily="18" charset="0"/>
              </a:rPr>
              <a:t>dengan</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adalah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jumlah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pergeseran</a:t>
            </a:r>
            <a:r>
              <a:rPr lang="en-US" altLang="en-US" sz="2000" dirty="0">
                <a:solidFill>
                  <a:srgbClr val="FF0000"/>
                </a:solidFill>
                <a:cs typeface="Times New Roman" panose="02020603050405020304" pitchFamily="18" charset="0"/>
              </a:rPr>
              <a:t> </a:t>
            </a:r>
          </a:p>
        </p:txBody>
      </p:sp>
      <p:sp>
        <p:nvSpPr>
          <p:cNvPr id="5" name="Rectangle 4">
            <a:extLst>
              <a:ext uri="{FF2B5EF4-FFF2-40B4-BE49-F238E27FC236}">
                <a16:creationId xmlns:a16="http://schemas.microsoft.com/office/drawing/2014/main" id="{72F40B9D-0325-4AEA-A5E5-5971B89DC018}"/>
              </a:ext>
            </a:extLst>
          </p:cNvPr>
          <p:cNvSpPr/>
          <p:nvPr/>
        </p:nvSpPr>
        <p:spPr>
          <a:xfrm>
            <a:off x="1877060" y="5557857"/>
            <a:ext cx="7424420" cy="1015663"/>
          </a:xfrm>
          <a:prstGeom prst="rect">
            <a:avLst/>
          </a:prstGeom>
        </p:spPr>
        <p:txBody>
          <a:bodyPr wrap="square">
            <a:spAutoFit/>
          </a:bodyPr>
          <a:lstStyle/>
          <a:p>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dapat</a:t>
            </a:r>
            <a:r>
              <a:rPr lang="en-US" altLang="en-US" sz="2000" dirty="0">
                <a:solidFill>
                  <a:srgbClr val="FF0000"/>
                </a:solidFill>
              </a:rPr>
              <a:t> </a:t>
            </a:r>
            <a:r>
              <a:rPr lang="en-US" altLang="en-US" sz="2000" dirty="0" err="1">
                <a:solidFill>
                  <a:srgbClr val="FF0000"/>
                </a:solidFill>
              </a:rPr>
              <a:t>ditemukan</a:t>
            </a:r>
            <a:r>
              <a:rPr lang="en-US" altLang="en-US" sz="2000" dirty="0">
                <a:solidFill>
                  <a:srgbClr val="FF0000"/>
                </a:solidFill>
              </a:rPr>
              <a:t> </a:t>
            </a:r>
            <a:r>
              <a:rPr lang="en-US" altLang="en-US" sz="2000" dirty="0" err="1">
                <a:solidFill>
                  <a:srgbClr val="FF0000"/>
                </a:solidFill>
              </a:rPr>
              <a:t>dengan</a:t>
            </a:r>
            <a:r>
              <a:rPr lang="en-US" altLang="en-US" sz="2000" dirty="0">
                <a:solidFill>
                  <a:srgbClr val="FF0000"/>
                </a:solidFill>
              </a:rPr>
              <a:t> </a:t>
            </a:r>
            <a:r>
              <a:rPr lang="en-US" altLang="en-US" sz="2000" dirty="0" err="1">
                <a:solidFill>
                  <a:srgbClr val="FF0000"/>
                </a:solidFill>
              </a:rPr>
              <a:t>memecahkan</a:t>
            </a:r>
            <a:r>
              <a:rPr lang="en-US" altLang="en-US" sz="2000" dirty="0">
                <a:solidFill>
                  <a:srgbClr val="FF0000"/>
                </a:solidFill>
              </a:rPr>
              <a:t> dua </a:t>
            </a:r>
            <a:r>
              <a:rPr lang="en-US" altLang="en-US" sz="2000" dirty="0" err="1">
                <a:solidFill>
                  <a:srgbClr val="FF0000"/>
                </a:solidFill>
              </a:rPr>
              <a:t>buah</a:t>
            </a:r>
            <a:r>
              <a:rPr lang="en-US" altLang="en-US" sz="2000" dirty="0">
                <a:solidFill>
                  <a:srgbClr val="FF0000"/>
                </a:solidFill>
              </a:rPr>
              <a:t> </a:t>
            </a:r>
            <a:r>
              <a:rPr lang="en-US" altLang="en-US" sz="2000" dirty="0" err="1">
                <a:solidFill>
                  <a:srgbClr val="FF0000"/>
                </a:solidFill>
              </a:rPr>
              <a:t>persamaan</a:t>
            </a:r>
            <a:r>
              <a:rPr lang="en-US" altLang="en-US" sz="2000" dirty="0">
                <a:solidFill>
                  <a:srgbClr val="FF0000"/>
                </a:solidFill>
              </a:rPr>
              <a:t> linier  yang </a:t>
            </a:r>
            <a:r>
              <a:rPr lang="en-US" altLang="en-US" sz="2000" dirty="0" err="1">
                <a:solidFill>
                  <a:srgbClr val="FF0000"/>
                </a:solidFill>
              </a:rPr>
              <a:t>memuat</a:t>
            </a:r>
            <a:r>
              <a:rPr lang="en-US" altLang="en-US" sz="2000" dirty="0">
                <a:solidFill>
                  <a:srgbClr val="FF0000"/>
                </a:solidFill>
              </a:rPr>
              <a:t> </a:t>
            </a:r>
            <a:r>
              <a:rPr lang="en-US" altLang="en-US" sz="2000" dirty="0" err="1">
                <a:solidFill>
                  <a:srgbClr val="FF0000"/>
                </a:solidFill>
              </a:rPr>
              <a:t>peubah</a:t>
            </a:r>
            <a:r>
              <a:rPr lang="en-US" altLang="en-US" sz="2000" dirty="0">
                <a:solidFill>
                  <a:srgbClr val="FF0000"/>
                </a:solidFill>
              </a:rPr>
              <a:t> </a:t>
            </a:r>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asalkan</a:t>
            </a:r>
            <a:r>
              <a:rPr lang="en-US" altLang="en-US" sz="2000" dirty="0">
                <a:solidFill>
                  <a:srgbClr val="FF0000"/>
                </a:solidFill>
              </a:rPr>
              <a:t> </a:t>
            </a:r>
            <a:r>
              <a:rPr lang="en-US" altLang="en-US" sz="2000" dirty="0" err="1">
                <a:solidFill>
                  <a:srgbClr val="FF0000"/>
                </a:solidFill>
              </a:rPr>
              <a:t>diketahui</a:t>
            </a:r>
            <a:r>
              <a:rPr lang="en-US" altLang="en-US" sz="2000" dirty="0">
                <a:solidFill>
                  <a:srgbClr val="FF0000"/>
                </a:solidFill>
              </a:rPr>
              <a:t> dua pasang </a:t>
            </a:r>
            <a:r>
              <a:rPr lang="en-US" altLang="en-US" sz="2000" dirty="0" err="1">
                <a:solidFill>
                  <a:srgbClr val="FF0000"/>
                </a:solidFill>
              </a:rPr>
              <a:t>plainteks</a:t>
            </a:r>
            <a:r>
              <a:rPr lang="en-US" altLang="en-US" sz="2000" dirty="0">
                <a:solidFill>
                  <a:srgbClr val="FF0000"/>
                </a:solidFill>
              </a:rPr>
              <a:t> dan </a:t>
            </a:r>
            <a:r>
              <a:rPr lang="en-US" altLang="en-US" sz="2000" dirty="0" err="1">
                <a:solidFill>
                  <a:srgbClr val="FF0000"/>
                </a:solidFill>
              </a:rPr>
              <a:t>cipherteks</a:t>
            </a:r>
            <a:r>
              <a:rPr lang="en-US" altLang="en-US" sz="2000" dirty="0">
                <a:solidFill>
                  <a:srgbClr val="FF0000"/>
                </a:solidFill>
              </a:rPr>
              <a:t> yang </a:t>
            </a:r>
            <a:r>
              <a:rPr lang="en-US" altLang="en-US" sz="2000" dirty="0" err="1">
                <a:solidFill>
                  <a:srgbClr val="FF0000"/>
                </a:solidFill>
              </a:rPr>
              <a:t>berkoresponden</a:t>
            </a:r>
            <a:r>
              <a:rPr lang="en-US" altLang="en-US" sz="2000" dirty="0">
                <a:solidFill>
                  <a:srgbClr val="FF0000"/>
                </a:solidFill>
              </a:rPr>
              <a:t>.</a:t>
            </a:r>
            <a:r>
              <a:rPr lang="en-US" altLang="en-US" sz="2000" dirty="0">
                <a:solidFill>
                  <a:srgbClr val="FF0000"/>
                </a:solidFill>
                <a:cs typeface="Times New Roman" panose="02020603050405020304" pitchFamily="18" charset="0"/>
              </a:rPr>
              <a:t> </a:t>
            </a:r>
            <a:r>
              <a:rPr lang="en-US" altLang="en-US" sz="2000" dirty="0">
                <a:solidFill>
                  <a:srgbClr val="FF0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a:extLst>
              <a:ext uri="{FF2B5EF4-FFF2-40B4-BE49-F238E27FC236}">
                <a16:creationId xmlns:a16="http://schemas.microsoft.com/office/drawing/2014/main" id="{96B9938E-0FDD-4119-BE37-8C9E17DAB2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ECE527-52B5-493B-B2FB-60192C545092}" type="slidenum">
              <a:rPr lang="en-GB" altLang="en-US" sz="1400"/>
              <a:pPr>
                <a:spcBef>
                  <a:spcPct val="0"/>
                </a:spcBef>
                <a:buClrTx/>
                <a:buSzTx/>
                <a:buFontTx/>
                <a:buNone/>
              </a:pPr>
              <a:t>31</a:t>
            </a:fld>
            <a:endParaRPr lang="en-GB" altLang="en-US" sz="1400"/>
          </a:p>
        </p:txBody>
      </p:sp>
      <p:sp>
        <p:nvSpPr>
          <p:cNvPr id="26629" name="Rectangle 1027">
            <a:extLst>
              <a:ext uri="{FF2B5EF4-FFF2-40B4-BE49-F238E27FC236}">
                <a16:creationId xmlns:a16="http://schemas.microsoft.com/office/drawing/2014/main" id="{1A6F4285-5545-4768-B017-A5E7DFCD22F7}"/>
              </a:ext>
            </a:extLst>
          </p:cNvPr>
          <p:cNvSpPr>
            <a:spLocks noGrp="1" noChangeArrowheads="1"/>
          </p:cNvSpPr>
          <p:nvPr>
            <p:ph type="body" idx="1"/>
          </p:nvPr>
        </p:nvSpPr>
        <p:spPr>
          <a:xfrm>
            <a:off x="985520" y="1838960"/>
            <a:ext cx="10007600" cy="4124959"/>
          </a:xfrm>
        </p:spPr>
        <p:txBody>
          <a:bodyPr/>
          <a:lstStyle/>
          <a:p>
            <a:pPr eaLnBrk="1" hangingPunct="1"/>
            <a:r>
              <a:rPr lang="en-US" altLang="en-US" dirty="0" err="1">
                <a:cs typeface="Times New Roman" panose="02020603050405020304" pitchFamily="18" charset="0"/>
              </a:rPr>
              <a:t>Metode</a:t>
            </a:r>
            <a:r>
              <a:rPr lang="en-US" altLang="en-US" dirty="0">
                <a:cs typeface="Times New Roman" panose="02020603050405020304" pitchFamily="18" charset="0"/>
              </a:rPr>
              <a:t> </a:t>
            </a:r>
            <a:r>
              <a:rPr lang="en-US" altLang="en-US" i="1" dirty="0">
                <a:cs typeface="Times New Roman" panose="02020603050405020304" pitchFamily="18" charset="0"/>
              </a:rPr>
              <a:t>analytical attack</a:t>
            </a:r>
            <a:r>
              <a:rPr lang="en-US" altLang="en-US" dirty="0">
                <a:cs typeface="Times New Roman" panose="02020603050405020304" pitchFamily="18" charset="0"/>
              </a:rPr>
              <a:t> </a:t>
            </a:r>
            <a:r>
              <a:rPr lang="en-US" altLang="en-US" dirty="0" err="1">
                <a:cs typeface="Times New Roman" panose="02020603050405020304" pitchFamily="18" charset="0"/>
              </a:rPr>
              <a:t>biasanya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cepat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dibandingkan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exhaustive attack</a:t>
            </a:r>
            <a:r>
              <a:rPr lang="en-US" altLang="en-US" dirty="0">
                <a:cs typeface="Times New Roman" panose="02020603050405020304" pitchFamily="18" charset="0"/>
              </a:rPr>
              <a:t>.   </a:t>
            </a:r>
          </a:p>
          <a:p>
            <a:pPr eaLnBrk="1" hangingPunct="1"/>
            <a:endParaRPr lang="en-US" altLang="en-US" dirty="0"/>
          </a:p>
          <a:p>
            <a:pPr eaLnBrk="1" hangingPunct="1"/>
            <a:r>
              <a:rPr lang="en-US" altLang="en-US" dirty="0">
                <a:cs typeface="Times New Roman" panose="02020603050405020304" pitchFamily="18" charset="0"/>
              </a:rPr>
              <a:t>Solusi: </a:t>
            </a:r>
            <a:r>
              <a:rPr lang="en-US" altLang="en-US" dirty="0" err="1">
                <a:cs typeface="Times New Roman" panose="02020603050405020304" pitchFamily="18" charset="0"/>
              </a:rPr>
              <a:t>kriptografer</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sekompleks</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sukar</a:t>
            </a:r>
            <a:r>
              <a:rPr lang="en-US" altLang="en-US" dirty="0">
                <a:cs typeface="Times New Roman" panose="02020603050405020304" pitchFamily="18" charset="0"/>
              </a:rPr>
              <a:t> </a:t>
            </a:r>
            <a:r>
              <a:rPr lang="en-US" altLang="en-US" dirty="0" err="1">
                <a:cs typeface="Times New Roman" panose="02020603050405020304" pitchFamily="18" charset="0"/>
              </a:rPr>
              <a:t>dianalisis</a:t>
            </a:r>
            <a:endParaRPr lang="en-GB" altLang="en-US" dirty="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1B890DCE-76C4-4E9A-8D09-3EF2E9FFB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0F123-BA9B-47A7-8E0C-7DADC1922E4D}" type="slidenum">
              <a:rPr lang="en-GB" altLang="en-US" sz="1400"/>
              <a:pPr>
                <a:spcBef>
                  <a:spcPct val="0"/>
                </a:spcBef>
                <a:buClrTx/>
                <a:buSzTx/>
                <a:buFontTx/>
                <a:buNone/>
              </a:pPr>
              <a:t>32</a:t>
            </a:fld>
            <a:endParaRPr lang="en-GB" altLang="en-US" sz="1400"/>
          </a:p>
        </p:txBody>
      </p:sp>
      <p:sp>
        <p:nvSpPr>
          <p:cNvPr id="27653" name="Rectangle 3">
            <a:extLst>
              <a:ext uri="{FF2B5EF4-FFF2-40B4-BE49-F238E27FC236}">
                <a16:creationId xmlns:a16="http://schemas.microsoft.com/office/drawing/2014/main" id="{08FE3324-5515-466A-A64D-BAE4DBF85666}"/>
              </a:ext>
            </a:extLst>
          </p:cNvPr>
          <p:cNvSpPr>
            <a:spLocks noGrp="1" noChangeArrowheads="1"/>
          </p:cNvSpPr>
          <p:nvPr>
            <p:ph type="body" idx="1"/>
          </p:nvPr>
        </p:nvSpPr>
        <p:spPr>
          <a:xfrm>
            <a:off x="838200" y="1690688"/>
            <a:ext cx="10190480" cy="4425633"/>
          </a:xfrm>
        </p:spPr>
        <p:txBody>
          <a:bodyPr>
            <a:normAutofit/>
          </a:bodyPr>
          <a:lstStyle/>
          <a:p>
            <a:r>
              <a:rPr lang="en-US" sz="2400" dirty="0" err="1">
                <a:cs typeface="Times New Roman" pitchFamily="18" charset="0"/>
              </a:rPr>
              <a:t>Berdasarkan</a:t>
            </a:r>
            <a:r>
              <a:rPr lang="en-US" sz="2400" dirty="0">
                <a:cs typeface="Times New Roman" pitchFamily="18" charset="0"/>
              </a:rPr>
              <a:t> </a:t>
            </a:r>
            <a:r>
              <a:rPr lang="en-US" sz="2400" dirty="0" err="1">
                <a:cs typeface="Times New Roman" pitchFamily="18" charset="0"/>
              </a:rPr>
              <a:t>ketersediaan</a:t>
            </a:r>
            <a:r>
              <a:rPr lang="en-US" sz="2400" dirty="0">
                <a:cs typeface="Times New Roman" pitchFamily="18" charset="0"/>
              </a:rPr>
              <a:t> data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i="1" dirty="0" err="1">
                <a:cs typeface="Times New Roman" panose="02020603050405020304" pitchFamily="18" charset="0"/>
              </a:rPr>
              <a:t>Chipertext</a:t>
            </a:r>
            <a:r>
              <a:rPr lang="en-US" altLang="en-US" sz="2400" i="1" dirty="0">
                <a:cs typeface="Times New Roman" panose="02020603050405020304" pitchFamily="18" charset="0"/>
              </a:rPr>
              <a:t>-only 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Known-plaintext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3.</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Chosen-plaintext</a:t>
            </a:r>
            <a:r>
              <a:rPr lang="en-US" altLang="en-US" sz="2400" dirty="0">
                <a:cs typeface="Times New Roman" panose="02020603050405020304" pitchFamily="18" charset="0"/>
              </a:rPr>
              <a:t> attack</a:t>
            </a:r>
          </a:p>
          <a:p>
            <a:pPr eaLnBrk="1" hangingPunct="1">
              <a:buFont typeface="Wingdings" panose="05000000000000000000" pitchFamily="2" charset="2"/>
              <a:buNone/>
            </a:pPr>
            <a:r>
              <a:rPr lang="en-US" altLang="en-US" sz="2400" dirty="0">
                <a:cs typeface="Times New Roman" panose="02020603050405020304" pitchFamily="18" charset="0"/>
              </a:rPr>
              <a:t>	4.  </a:t>
            </a:r>
            <a:r>
              <a:rPr lang="en-US" altLang="en-US" sz="2400" i="1" dirty="0">
                <a:cs typeface="Times New Roman" panose="02020603050405020304" pitchFamily="18" charset="0"/>
              </a:rPr>
              <a:t>Adaptive-chosen-plaintext attack</a:t>
            </a:r>
          </a:p>
          <a:p>
            <a:pPr eaLnBrk="1" hangingPunct="1">
              <a:buFont typeface="Wingdings" panose="05000000000000000000" pitchFamily="2" charset="2"/>
              <a:buNone/>
            </a:pPr>
            <a:r>
              <a:rPr lang="en-US" altLang="en-US" sz="2400" dirty="0">
                <a:cs typeface="Times New Roman" panose="02020603050405020304" pitchFamily="18" charset="0"/>
              </a:rPr>
              <a:t>   5.</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a:t>
            </a:r>
            <a:r>
              <a:rPr lang="en-US" altLang="en-US" sz="2400" i="1" dirty="0" err="1">
                <a:cs typeface="Times New Roman" panose="02020603050405020304" pitchFamily="18" charset="0"/>
              </a:rPr>
              <a:t>chipertext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GB" altLang="en-US" sz="2400" dirty="0"/>
          </a:p>
        </p:txBody>
      </p:sp>
      <p:sp>
        <p:nvSpPr>
          <p:cNvPr id="8" name="Rectangle 2">
            <a:extLst>
              <a:ext uri="{FF2B5EF4-FFF2-40B4-BE49-F238E27FC236}">
                <a16:creationId xmlns:a16="http://schemas.microsoft.com/office/drawing/2014/main" id="{8A4024DD-8D65-4328-B040-D70DC4F3E920}"/>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GB" altLang="en-US" b="1" dirty="0"/>
          </a:p>
        </p:txBody>
      </p:sp>
      <p:pic>
        <p:nvPicPr>
          <p:cNvPr id="3" name="Picture 2" descr="Text&#10;&#10;Description automatically generated">
            <a:extLst>
              <a:ext uri="{FF2B5EF4-FFF2-40B4-BE49-F238E27FC236}">
                <a16:creationId xmlns:a16="http://schemas.microsoft.com/office/drawing/2014/main" id="{50571625-4A9B-834D-C4F1-49180AE44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6" y="2403931"/>
            <a:ext cx="6146167" cy="37123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387E81AD-6CAB-4296-A382-DBD742CE6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6F9842-A57F-48C1-8960-DB714530BA93}" type="slidenum">
              <a:rPr lang="en-GB" altLang="en-US" sz="1400"/>
              <a:pPr>
                <a:spcBef>
                  <a:spcPct val="0"/>
                </a:spcBef>
                <a:buClrTx/>
                <a:buSzTx/>
                <a:buFontTx/>
                <a:buNone/>
              </a:pPr>
              <a:t>33</a:t>
            </a:fld>
            <a:endParaRPr lang="en-GB" altLang="en-US" sz="1400"/>
          </a:p>
        </p:txBody>
      </p:sp>
      <p:sp>
        <p:nvSpPr>
          <p:cNvPr id="28677" name="Rectangle 3">
            <a:extLst>
              <a:ext uri="{FF2B5EF4-FFF2-40B4-BE49-F238E27FC236}">
                <a16:creationId xmlns:a16="http://schemas.microsoft.com/office/drawing/2014/main" id="{14F8FBE3-F044-4B3D-AA2E-A0B87B165C62}"/>
              </a:ext>
            </a:extLst>
          </p:cNvPr>
          <p:cNvSpPr>
            <a:spLocks noGrp="1" noChangeArrowheads="1"/>
          </p:cNvSpPr>
          <p:nvPr>
            <p:ph type="body" idx="1"/>
          </p:nvPr>
        </p:nvSpPr>
        <p:spPr>
          <a:xfrm>
            <a:off x="695960" y="416560"/>
            <a:ext cx="10515600" cy="5364559"/>
          </a:xfrm>
        </p:spPr>
        <p:txBody>
          <a:bodyPr/>
          <a:lstStyle/>
          <a:p>
            <a:pPr marL="609600" indent="-609600">
              <a:buNone/>
            </a:pPr>
            <a:r>
              <a:rPr lang="en-US" altLang="en-US" sz="2400" b="1" i="1" dirty="0">
                <a:cs typeface="Times New Roman" panose="02020603050405020304" pitchFamily="18" charset="0"/>
              </a:rPr>
              <a:t>1</a:t>
            </a:r>
            <a:r>
              <a:rPr lang="en-US" altLang="en-US" b="1" i="1" dirty="0">
                <a:cs typeface="Times New Roman" panose="02020603050405020304" pitchFamily="18" charset="0"/>
              </a:rPr>
              <a:t>.    </a:t>
            </a:r>
            <a:r>
              <a:rPr lang="en-US" altLang="en-US" sz="2400" b="1" i="1" dirty="0" err="1">
                <a:cs typeface="Times New Roman" panose="02020603050405020304" pitchFamily="18" charset="0"/>
              </a:rPr>
              <a:t>Chipertext</a:t>
            </a:r>
            <a:r>
              <a:rPr lang="en-US" altLang="en-US" sz="2400" b="1" i="1" dirty="0">
                <a:cs typeface="Times New Roman" panose="02020603050405020304" pitchFamily="18" charset="0"/>
              </a:rPr>
              <a:t>-only attack</a:t>
            </a:r>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 Ini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paling </a:t>
            </a:r>
            <a:r>
              <a:rPr lang="en-US" altLang="en-US" sz="2400" dirty="0" err="1">
                <a:cs typeface="Times New Roman" panose="02020603050405020304" pitchFamily="18" charset="0"/>
              </a:rPr>
              <a:t>sulit</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informasi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diperoleh</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sedikit</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a:t>
            </a:r>
          </a:p>
          <a:p>
            <a:pPr marL="609600" indent="-609600">
              <a:buNone/>
            </a:pPr>
            <a:r>
              <a:rPr lang="en-US" altLang="en-US" sz="2400" dirty="0">
                <a:cs typeface="Times New Roman" panose="02020603050405020304" pitchFamily="18" charset="0"/>
              </a:rPr>
              <a:t>	Teknik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 </a:t>
            </a:r>
            <a:r>
              <a:rPr lang="en-US" altLang="en-US" sz="2400" dirty="0" err="1">
                <a:cs typeface="Times New Roman" panose="02020603050405020304" pitchFamily="18" charset="0"/>
              </a:rPr>
              <a:t>terkaan</a:t>
            </a:r>
            <a:r>
              <a:rPr lang="en-US" altLang="en-US" sz="2400" dirty="0">
                <a:cs typeface="Times New Roman" panose="02020603050405020304" pitchFamily="18" charset="0"/>
              </a:rPr>
              <a:t>, </a:t>
            </a:r>
            <a:r>
              <a:rPr lang="en-US" altLang="en-US" sz="2400" i="1" dirty="0" err="1">
                <a:cs typeface="Times New Roman" panose="02020603050405020304" pitchFamily="18" charset="0"/>
              </a:rPr>
              <a:t>metode</a:t>
            </a:r>
            <a:r>
              <a:rPr lang="en-US" altLang="en-US" sz="2400" dirty="0">
                <a:cs typeface="Times New Roman" panose="02020603050405020304" pitchFamily="18" charset="0"/>
              </a:rPr>
              <a:t> </a:t>
            </a:r>
            <a:r>
              <a:rPr lang="en-US" altLang="en-US" sz="2400" dirty="0" err="1">
                <a:cs typeface="Times New Roman" panose="02020603050405020304" pitchFamily="18" charset="0"/>
              </a:rPr>
              <a:t>analisis</a:t>
            </a:r>
            <a:r>
              <a:rPr lang="en-US" altLang="en-US" sz="2400" dirty="0">
                <a:cs typeface="Times New Roman" panose="02020603050405020304" pitchFamily="18" charset="0"/>
              </a:rPr>
              <a:t> </a:t>
            </a:r>
            <a:r>
              <a:rPr lang="en-US" altLang="en-US" sz="2400" dirty="0" err="1">
                <a:cs typeface="Times New Roman" panose="02020603050405020304" pitchFamily="18" charset="0"/>
              </a:rPr>
              <a:t>frekuensi</a:t>
            </a:r>
            <a:r>
              <a:rPr lang="en-US" altLang="en-US" sz="2400" dirty="0">
                <a:cs typeface="Times New Roman" panose="02020603050405020304" pitchFamily="18" charset="0"/>
              </a:rPr>
              <a:t>, </a:t>
            </a:r>
            <a:r>
              <a:rPr lang="en-US" altLang="en-US" sz="2400" dirty="0" err="1">
                <a:cs typeface="Times New Roman" panose="02020603050405020304" pitchFamily="18" charset="0"/>
              </a:rPr>
              <a:t>dsb</a:t>
            </a:r>
            <a:r>
              <a:rPr lang="en-US" altLang="en-US" sz="2400" dirty="0">
                <a:cs typeface="Times New Roman" panose="02020603050405020304" pitchFamily="18" charset="0"/>
              </a:rPr>
              <a:t>. </a:t>
            </a:r>
          </a:p>
          <a:p>
            <a:pPr marL="2324100" lvl="4" indent="-609600">
              <a:buFont typeface="Wingdings" panose="05000000000000000000" pitchFamily="2" charset="2"/>
              <a:buAutoNum type="arabicPeriod"/>
            </a:pPr>
            <a:endParaRPr lang="en-GB" altLang="en-US" sz="1200" dirty="0"/>
          </a:p>
        </p:txBody>
      </p:sp>
      <p:graphicFrame>
        <p:nvGraphicFramePr>
          <p:cNvPr id="28678" name="Object 1024">
            <a:extLst>
              <a:ext uri="{FF2B5EF4-FFF2-40B4-BE49-F238E27FC236}">
                <a16:creationId xmlns:a16="http://schemas.microsoft.com/office/drawing/2014/main" id="{A082CF3B-0F36-4C7E-BAD5-B6A9BC02082F}"/>
              </a:ext>
            </a:extLst>
          </p:cNvPr>
          <p:cNvGraphicFramePr>
            <a:graphicFrameLocks noChangeAspect="1"/>
          </p:cNvGraphicFramePr>
          <p:nvPr>
            <p:extLst>
              <p:ext uri="{D42A27DB-BD31-4B8C-83A1-F6EECF244321}">
                <p14:modId xmlns:p14="http://schemas.microsoft.com/office/powerpoint/2010/main" val="3218134174"/>
              </p:ext>
            </p:extLst>
          </p:nvPr>
        </p:nvGraphicFramePr>
        <p:xfrm>
          <a:off x="533400" y="2377320"/>
          <a:ext cx="11125200" cy="1443038"/>
        </p:xfrm>
        <a:graphic>
          <a:graphicData uri="http://schemas.openxmlformats.org/presentationml/2006/ole">
            <mc:AlternateContent xmlns:mc="http://schemas.openxmlformats.org/markup-compatibility/2006">
              <mc:Choice xmlns:v="urn:schemas-microsoft-com:vml" Requires="v">
                <p:oleObj name="Document" r:id="rId2" imgW="5486400" imgH="710184" progId="Word.Document.8">
                  <p:embed/>
                </p:oleObj>
              </mc:Choice>
              <mc:Fallback>
                <p:oleObj name="Document" r:id="rId2" imgW="5486400" imgH="710184" progId="Word.Document.8">
                  <p:embed/>
                  <p:pic>
                    <p:nvPicPr>
                      <p:cNvPr id="28678" name="Object 1024">
                        <a:extLst>
                          <a:ext uri="{FF2B5EF4-FFF2-40B4-BE49-F238E27FC236}">
                            <a16:creationId xmlns:a16="http://schemas.microsoft.com/office/drawing/2014/main" id="{A082CF3B-0F36-4C7E-BAD5-B6A9BC02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77320"/>
                        <a:ext cx="11125200" cy="1443038"/>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D4C67C08-E749-112B-B1DD-FEDEAF8A2192}"/>
              </a:ext>
            </a:extLst>
          </p:cNvPr>
          <p:cNvPicPr>
            <a:picLocks noChangeAspect="1"/>
          </p:cNvPicPr>
          <p:nvPr/>
        </p:nvPicPr>
        <p:blipFill>
          <a:blip r:embed="rId4"/>
          <a:stretch>
            <a:fillRect/>
          </a:stretch>
        </p:blipFill>
        <p:spPr>
          <a:xfrm>
            <a:off x="6259771" y="3643049"/>
            <a:ext cx="5692018" cy="2572697"/>
          </a:xfrm>
          <a:prstGeom prst="rect">
            <a:avLst/>
          </a:prstGeom>
        </p:spPr>
      </p:pic>
      <p:sp>
        <p:nvSpPr>
          <p:cNvPr id="7" name="TextBox 6">
            <a:extLst>
              <a:ext uri="{FF2B5EF4-FFF2-40B4-BE49-F238E27FC236}">
                <a16:creationId xmlns:a16="http://schemas.microsoft.com/office/drawing/2014/main" id="{7AD831F1-D40C-4424-64EA-FDF39E60F5A2}"/>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5"/>
              </a:rPr>
              <a:t>https://www.hackers-arise.com/post/2019/04/30/cryptography-basics-part-2-attack-models-for-cryptanalysis</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A7CE804F-3E64-6500-AE30-3018129E3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 y="378418"/>
            <a:ext cx="10454640" cy="5538134"/>
          </a:xfrm>
          <a:prstGeom prst="rect">
            <a:avLst/>
          </a:prstGeom>
        </p:spPr>
      </p:pic>
      <p:sp>
        <p:nvSpPr>
          <p:cNvPr id="4" name="TextBox 3">
            <a:extLst>
              <a:ext uri="{FF2B5EF4-FFF2-40B4-BE49-F238E27FC236}">
                <a16:creationId xmlns:a16="http://schemas.microsoft.com/office/drawing/2014/main" id="{676BDB16-84E3-3FA6-D756-B07F58DE804E}"/>
              </a:ext>
            </a:extLst>
          </p:cNvPr>
          <p:cNvSpPr txBox="1"/>
          <p:nvPr/>
        </p:nvSpPr>
        <p:spPr>
          <a:xfrm>
            <a:off x="4937760" y="6106160"/>
            <a:ext cx="1513748" cy="461665"/>
          </a:xfrm>
          <a:prstGeom prst="rect">
            <a:avLst/>
          </a:prstGeom>
          <a:noFill/>
        </p:spPr>
        <p:txBody>
          <a:bodyPr wrap="none" rtlCol="0">
            <a:spAutoFit/>
          </a:bodyPr>
          <a:lstStyle/>
          <a:p>
            <a:r>
              <a:rPr lang="en-US" sz="2400" dirty="0" err="1">
                <a:solidFill>
                  <a:srgbClr val="FF0000"/>
                </a:solidFill>
              </a:rPr>
              <a:t>Cipherteks</a:t>
            </a:r>
            <a:endParaRPr lang="en-US" sz="2400" dirty="0">
              <a:solidFill>
                <a:srgbClr val="FF0000"/>
              </a:solidFill>
            </a:endParaRPr>
          </a:p>
        </p:txBody>
      </p:sp>
      <p:sp>
        <p:nvSpPr>
          <p:cNvPr id="5" name="Slide Number Placeholder 4">
            <a:extLst>
              <a:ext uri="{FF2B5EF4-FFF2-40B4-BE49-F238E27FC236}">
                <a16:creationId xmlns:a16="http://schemas.microsoft.com/office/drawing/2014/main" id="{FA1D6291-3CA1-758D-C7AA-E9390B89C30D}"/>
              </a:ext>
            </a:extLst>
          </p:cNvPr>
          <p:cNvSpPr>
            <a:spLocks noGrp="1"/>
          </p:cNvSpPr>
          <p:nvPr>
            <p:ph type="sldNum" sz="quarter" idx="12"/>
          </p:nvPr>
        </p:nvSpPr>
        <p:spPr/>
        <p:txBody>
          <a:bodyPr/>
          <a:lstStyle/>
          <a:p>
            <a:fld id="{C8468649-2255-4ED6-86C1-7183EDD30619}" type="slidenum">
              <a:rPr lang="en-US" smtClean="0"/>
              <a:t>34</a:t>
            </a:fld>
            <a:endParaRPr lang="en-US"/>
          </a:p>
        </p:txBody>
      </p:sp>
    </p:spTree>
    <p:extLst>
      <p:ext uri="{BB962C8B-B14F-4D97-AF65-F5344CB8AC3E}">
        <p14:creationId xmlns:p14="http://schemas.microsoft.com/office/powerpoint/2010/main" val="79756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75EDD-1265-6D04-22F0-13ED407CE4D0}"/>
              </a:ext>
            </a:extLst>
          </p:cNvPr>
          <p:cNvSpPr>
            <a:spLocks noGrp="1"/>
          </p:cNvSpPr>
          <p:nvPr>
            <p:ph idx="1"/>
          </p:nvPr>
        </p:nvSpPr>
        <p:spPr>
          <a:xfrm>
            <a:off x="838200" y="885371"/>
            <a:ext cx="10515600" cy="5291592"/>
          </a:xfrm>
        </p:spPr>
        <p:txBody>
          <a:bodyPr>
            <a:normAutofit/>
          </a:bodyPr>
          <a:lstStyle/>
          <a:p>
            <a:r>
              <a:rPr lang="en-US" sz="2400" dirty="0" err="1"/>
              <a:t>Contoh</a:t>
            </a:r>
            <a:r>
              <a:rPr lang="en-US" sz="2400" dirty="0"/>
              <a:t> pada Caesar Cipher, </a:t>
            </a:r>
            <a:r>
              <a:rPr lang="en-US" sz="2400" dirty="0" err="1"/>
              <a:t>penyerang</a:t>
            </a:r>
            <a:r>
              <a:rPr lang="en-US" sz="2400" dirty="0"/>
              <a:t> </a:t>
            </a:r>
            <a:r>
              <a:rPr lang="en-US" sz="2400" dirty="0" err="1"/>
              <a:t>hanya</a:t>
            </a:r>
            <a:r>
              <a:rPr lang="en-US" sz="2400" dirty="0"/>
              <a:t> </a:t>
            </a:r>
            <a:r>
              <a:rPr lang="en-US" sz="2400" dirty="0" err="1"/>
              <a:t>memiliki</a:t>
            </a:r>
            <a:r>
              <a:rPr lang="en-US" sz="2400" dirty="0"/>
              <a:t> </a:t>
            </a:r>
            <a:r>
              <a:rPr lang="en-US" sz="2400" dirty="0" err="1"/>
              <a:t>cipherteks</a:t>
            </a:r>
            <a:r>
              <a:rPr lang="en-US" sz="2400" dirty="0"/>
              <a:t> </a:t>
            </a:r>
            <a:r>
              <a:rPr lang="en-US" sz="2400" dirty="0" err="1"/>
              <a:t>berikut</a:t>
            </a:r>
            <a:r>
              <a:rPr lang="en-US" sz="2400" dirty="0"/>
              <a:t>:</a:t>
            </a:r>
          </a:p>
          <a:p>
            <a:pPr marL="0" indent="0">
              <a:buNone/>
            </a:pPr>
            <a:r>
              <a:rPr lang="en-US" sz="2400" dirty="0"/>
              <a:t>                      KHOORZRUOG</a:t>
            </a:r>
          </a:p>
          <a:p>
            <a:pPr marL="231775" indent="-231775">
              <a:buNone/>
            </a:pPr>
            <a:r>
              <a:rPr lang="en-US" sz="2400" dirty="0"/>
              <a:t>   </a:t>
            </a:r>
            <a:r>
              <a:rPr lang="en-US" sz="2400" dirty="0" err="1"/>
              <a:t>Penyerang</a:t>
            </a:r>
            <a:r>
              <a:rPr lang="en-US" sz="2400" dirty="0"/>
              <a:t> </a:t>
            </a:r>
            <a:r>
              <a:rPr lang="en-US" sz="2400" dirty="0" err="1"/>
              <a:t>tidak</a:t>
            </a:r>
            <a:r>
              <a:rPr lang="en-US" sz="2400" dirty="0"/>
              <a:t> </a:t>
            </a:r>
            <a:r>
              <a:rPr lang="en-US" sz="2400" dirty="0" err="1"/>
              <a:t>tahu</a:t>
            </a:r>
            <a:r>
              <a:rPr lang="en-US" sz="2400" dirty="0"/>
              <a:t> </a:t>
            </a:r>
            <a:r>
              <a:rPr lang="en-US" sz="2400" dirty="0" err="1"/>
              <a:t>kunci</a:t>
            </a:r>
            <a:r>
              <a:rPr lang="en-US" sz="2400" dirty="0"/>
              <a:t> (</a:t>
            </a:r>
            <a:r>
              <a:rPr lang="en-US" sz="2400" dirty="0" err="1"/>
              <a:t>pergeseran</a:t>
            </a:r>
            <a:r>
              <a:rPr lang="en-US" sz="2400" dirty="0"/>
              <a:t> </a:t>
            </a:r>
            <a:r>
              <a:rPr lang="en-US" sz="2400" dirty="0" err="1"/>
              <a:t>berapa</a:t>
            </a:r>
            <a:r>
              <a:rPr lang="en-US" sz="2400" dirty="0"/>
              <a:t> </a:t>
            </a:r>
            <a:r>
              <a:rPr lang="en-US" sz="2400" dirty="0" err="1"/>
              <a:t>huruf</a:t>
            </a:r>
            <a:r>
              <a:rPr lang="en-US" sz="2400" dirty="0"/>
              <a:t>), </a:t>
            </a:r>
            <a:r>
              <a:rPr lang="en-US" sz="2400" dirty="0" err="1"/>
              <a:t>hanya</a:t>
            </a:r>
            <a:r>
              <a:rPr lang="en-US" sz="2400" dirty="0"/>
              <a:t> punya ciphertext </a:t>
            </a:r>
            <a:r>
              <a:rPr lang="en-US" sz="2400" dirty="0" err="1"/>
              <a:t>itu</a:t>
            </a:r>
            <a:r>
              <a:rPr lang="en-US" sz="2400" dirty="0"/>
              <a:t> </a:t>
            </a:r>
            <a:r>
              <a:rPr lang="en-US" sz="2400" dirty="0" err="1"/>
              <a:t>saja</a:t>
            </a:r>
            <a:r>
              <a:rPr lang="en-US" sz="2400" dirty="0"/>
              <a:t>. </a:t>
            </a:r>
          </a:p>
          <a:p>
            <a:pPr marL="231775" indent="0">
              <a:buNone/>
            </a:pPr>
            <a:endParaRPr lang="en-US" sz="2400" dirty="0"/>
          </a:p>
          <a:p>
            <a:pPr marL="231775" indent="0">
              <a:buNone/>
            </a:pPr>
            <a:r>
              <a:rPr lang="en-US" sz="2400" dirty="0" err="1"/>
              <a:t>Namun</a:t>
            </a:r>
            <a:r>
              <a:rPr lang="en-US" sz="2400" dirty="0"/>
              <a:t> </a:t>
            </a:r>
            <a:r>
              <a:rPr lang="en-US" sz="2400" dirty="0" err="1"/>
              <a:t>karena</a:t>
            </a:r>
            <a:r>
              <a:rPr lang="en-US" sz="2400" dirty="0"/>
              <a:t> Caesar cipher </a:t>
            </a:r>
            <a:r>
              <a:rPr lang="en-US" sz="2400" dirty="0" err="1"/>
              <a:t>hanya</a:t>
            </a:r>
            <a:r>
              <a:rPr lang="en-US" sz="2400" dirty="0"/>
              <a:t> punya 25 </a:t>
            </a:r>
            <a:r>
              <a:rPr lang="en-US" sz="2400" dirty="0" err="1"/>
              <a:t>kemungkinan</a:t>
            </a:r>
            <a:r>
              <a:rPr lang="en-US" sz="2400" dirty="0"/>
              <a:t> </a:t>
            </a:r>
            <a:r>
              <a:rPr lang="en-US" sz="2400" dirty="0" err="1"/>
              <a:t>pergeseran</a:t>
            </a:r>
            <a:r>
              <a:rPr lang="en-US" sz="2400" dirty="0"/>
              <a:t> </a:t>
            </a:r>
            <a:r>
              <a:rPr lang="en-US" sz="2400" dirty="0" err="1"/>
              <a:t>huruf</a:t>
            </a:r>
            <a:r>
              <a:rPr lang="en-US" sz="2400" dirty="0"/>
              <a:t>, </a:t>
            </a:r>
            <a:r>
              <a:rPr lang="en-US" sz="2400" dirty="0" err="1"/>
              <a:t>penyerang</a:t>
            </a:r>
            <a:r>
              <a:rPr lang="en-US" sz="2400" dirty="0"/>
              <a:t> </a:t>
            </a:r>
            <a:r>
              <a:rPr lang="en-US" sz="2400" dirty="0" err="1"/>
              <a:t>bisa</a:t>
            </a:r>
            <a:r>
              <a:rPr lang="en-US" sz="2400" dirty="0"/>
              <a:t> </a:t>
            </a:r>
            <a:r>
              <a:rPr lang="en-US" sz="2400" dirty="0" err="1"/>
              <a:t>mencoba</a:t>
            </a:r>
            <a:r>
              <a:rPr lang="en-US" sz="2400" dirty="0"/>
              <a:t> </a:t>
            </a:r>
            <a:r>
              <a:rPr lang="en-US" sz="2400" dirty="0" err="1"/>
              <a:t>semua</a:t>
            </a:r>
            <a:r>
              <a:rPr lang="en-US" sz="2400" dirty="0"/>
              <a:t> </a:t>
            </a:r>
            <a:r>
              <a:rPr lang="en-US" sz="2400" dirty="0" err="1"/>
              <a:t>pergeseran</a:t>
            </a:r>
            <a:r>
              <a:rPr lang="en-US" sz="2400" dirty="0"/>
              <a:t> (brute force).</a:t>
            </a:r>
          </a:p>
          <a:p>
            <a:pPr marL="231775" indent="0">
              <a:buNone/>
            </a:pPr>
            <a:r>
              <a:rPr lang="en-US" sz="2400" dirty="0"/>
              <a:t>Saat </a:t>
            </a:r>
            <a:r>
              <a:rPr lang="en-US" sz="2400" dirty="0" err="1"/>
              <a:t>dicoba</a:t>
            </a:r>
            <a:r>
              <a:rPr lang="en-US" sz="2400" dirty="0"/>
              <a:t> </a:t>
            </a:r>
            <a:r>
              <a:rPr lang="en-US" sz="2400" dirty="0" err="1"/>
              <a:t>pergeseran</a:t>
            </a:r>
            <a:r>
              <a:rPr lang="en-US" sz="2400" dirty="0"/>
              <a:t> 3 </a:t>
            </a:r>
            <a:r>
              <a:rPr lang="en-US" sz="2400" dirty="0" err="1"/>
              <a:t>huruf</a:t>
            </a:r>
            <a:r>
              <a:rPr lang="en-US" sz="2400" dirty="0"/>
              <a:t> </a:t>
            </a:r>
            <a:r>
              <a:rPr lang="en-US" sz="2400" dirty="0" err="1"/>
              <a:t>ke</a:t>
            </a:r>
            <a:r>
              <a:rPr lang="en-US" sz="2400" dirty="0"/>
              <a:t> kiri, </a:t>
            </a:r>
            <a:r>
              <a:rPr lang="en-US" sz="2400" dirty="0" err="1"/>
              <a:t>diperoleh</a:t>
            </a:r>
            <a:r>
              <a:rPr lang="en-US" sz="2400" dirty="0"/>
              <a:t> plaintext:</a:t>
            </a:r>
          </a:p>
          <a:p>
            <a:pPr marL="231775" indent="0">
              <a:buNone/>
            </a:pPr>
            <a:r>
              <a:rPr lang="en-US" sz="2400" dirty="0"/>
              <a:t>                 HELLOWORLD</a:t>
            </a:r>
          </a:p>
          <a:p>
            <a:pPr marL="231775" indent="0">
              <a:buNone/>
            </a:pPr>
            <a:r>
              <a:rPr lang="en-US" sz="2400" dirty="0" err="1"/>
              <a:t>Serangan</a:t>
            </a:r>
            <a:r>
              <a:rPr lang="en-US" sz="2400" dirty="0"/>
              <a:t> </a:t>
            </a:r>
            <a:r>
              <a:rPr lang="en-US" sz="2400" dirty="0" err="1"/>
              <a:t>berhasil</a:t>
            </a:r>
            <a:r>
              <a:rPr lang="en-US" sz="2400" dirty="0"/>
              <a:t>!</a:t>
            </a:r>
          </a:p>
        </p:txBody>
      </p:sp>
      <p:sp>
        <p:nvSpPr>
          <p:cNvPr id="4" name="Slide Number Placeholder 3">
            <a:extLst>
              <a:ext uri="{FF2B5EF4-FFF2-40B4-BE49-F238E27FC236}">
                <a16:creationId xmlns:a16="http://schemas.microsoft.com/office/drawing/2014/main" id="{EEA18698-9A01-4371-EE40-8BA2489CBC0E}"/>
              </a:ext>
            </a:extLst>
          </p:cNvPr>
          <p:cNvSpPr>
            <a:spLocks noGrp="1"/>
          </p:cNvSpPr>
          <p:nvPr>
            <p:ph type="sldNum" sz="quarter" idx="12"/>
          </p:nvPr>
        </p:nvSpPr>
        <p:spPr/>
        <p:txBody>
          <a:bodyPr/>
          <a:lstStyle/>
          <a:p>
            <a:fld id="{C8468649-2255-4ED6-86C1-7183EDD30619}" type="slidenum">
              <a:rPr lang="en-US" smtClean="0"/>
              <a:t>35</a:t>
            </a:fld>
            <a:endParaRPr lang="en-US"/>
          </a:p>
        </p:txBody>
      </p:sp>
    </p:spTree>
    <p:extLst>
      <p:ext uri="{BB962C8B-B14F-4D97-AF65-F5344CB8AC3E}">
        <p14:creationId xmlns:p14="http://schemas.microsoft.com/office/powerpoint/2010/main" val="1082213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BEB31C1A-AEBE-45EA-8FDD-5FDA78AD9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9F776A-AC8D-4B7E-AB91-0AFF8DB8CF29}" type="slidenum">
              <a:rPr lang="en-GB" altLang="en-US" sz="1400"/>
              <a:pPr>
                <a:spcBef>
                  <a:spcPct val="0"/>
                </a:spcBef>
                <a:buClrTx/>
                <a:buSzTx/>
                <a:buFontTx/>
                <a:buNone/>
              </a:pPr>
              <a:t>36</a:t>
            </a:fld>
            <a:endParaRPr lang="en-GB" altLang="en-US" sz="1400"/>
          </a:p>
        </p:txBody>
      </p:sp>
      <p:sp>
        <p:nvSpPr>
          <p:cNvPr id="29701" name="Rectangle 3">
            <a:extLst>
              <a:ext uri="{FF2B5EF4-FFF2-40B4-BE49-F238E27FC236}">
                <a16:creationId xmlns:a16="http://schemas.microsoft.com/office/drawing/2014/main" id="{EA6F8FCC-D307-4385-9E9F-384E4BAAE47D}"/>
              </a:ext>
            </a:extLst>
          </p:cNvPr>
          <p:cNvSpPr>
            <a:spLocks noGrp="1" noChangeArrowheads="1"/>
          </p:cNvSpPr>
          <p:nvPr>
            <p:ph type="body" idx="1"/>
          </p:nvPr>
        </p:nvSpPr>
        <p:spPr>
          <a:xfrm>
            <a:off x="980440" y="284480"/>
            <a:ext cx="9982200" cy="4978400"/>
          </a:xfrm>
        </p:spPr>
        <p:txBody>
          <a:bodyPr/>
          <a:lstStyle/>
          <a:p>
            <a:pPr marL="609600" indent="-609600">
              <a:buFont typeface="Wingdings" panose="05000000000000000000" pitchFamily="2" charset="2"/>
              <a:buAutoNum type="arabicPeriod" startAt="2"/>
            </a:pPr>
            <a:r>
              <a:rPr lang="en-US" altLang="en-US" sz="2400" b="1" i="1" dirty="0">
                <a:cs typeface="Times New Roman" panose="02020603050405020304" pitchFamily="18" charset="0"/>
              </a:rPr>
              <a:t>Known-plaintext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dan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berkoresponden</a:t>
            </a:r>
            <a:r>
              <a:rPr lang="en-US" altLang="en-US" sz="2400" dirty="0">
                <a:cs typeface="Times New Roman" panose="02020603050405020304" pitchFamily="18" charset="0"/>
              </a:rPr>
              <a:t>:    </a:t>
            </a:r>
          </a:p>
          <a:p>
            <a:pPr marL="609600" indent="-609600">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  </a:t>
            </a:r>
            <a:r>
              <a:rPr lang="en-US" altLang="en-US" sz="2400" dirty="0">
                <a:cs typeface="Times New Roman" panose="02020603050405020304" pitchFamily="18" charset="0"/>
              </a:rPr>
              <a:t>dan </a:t>
            </a:r>
            <a:r>
              <a:rPr lang="en-US" altLang="en-US" sz="2400" baseline="-300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 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  …, </a:t>
            </a:r>
            <a:r>
              <a:rPr lang="en-US" altLang="en-US" sz="2400" i="1" dirty="0">
                <a:cs typeface="Times New Roman" panose="02020603050405020304" pitchFamily="18" charset="0"/>
              </a:rPr>
              <a:t> P</a:t>
            </a:r>
            <a:r>
              <a:rPr lang="en-US" altLang="en-US" sz="2400" i="1" baseline="-30000" dirty="0">
                <a:cs typeface="Times New Roman" panose="02020603050405020304" pitchFamily="18" charset="0"/>
              </a:rPr>
              <a:t>i </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r>
              <a:rPr lang="en-GB" altLang="en-US" sz="2400" dirty="0"/>
              <a:t> </a:t>
            </a:r>
            <a:endParaRPr lang="en-US" altLang="en-US" sz="2400"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mendapatkan</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marL="609600" indent="-609600">
              <a:buNone/>
            </a:pPr>
            <a:endParaRPr lang="en-US" altLang="en-US" dirty="0">
              <a:cs typeface="Times New Roman" panose="02020603050405020304" pitchFamily="18" charset="0"/>
            </a:endParaRPr>
          </a:p>
        </p:txBody>
      </p:sp>
      <p:sp>
        <p:nvSpPr>
          <p:cNvPr id="8" name="TextBox 7">
            <a:extLst>
              <a:ext uri="{FF2B5EF4-FFF2-40B4-BE49-F238E27FC236}">
                <a16:creationId xmlns:a16="http://schemas.microsoft.com/office/drawing/2014/main" id="{1008333A-3FEA-2FD4-0F85-97B9E7DF88B0}"/>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2"/>
              </a:rPr>
              <a:t>https://www.hackers-arise.com/post/2019/04/30/cryptography-basics-part-2-attack-models-for-cryptanalysis</a:t>
            </a:r>
            <a:r>
              <a:rPr lang="en-US" dirty="0"/>
              <a:t> </a:t>
            </a:r>
          </a:p>
        </p:txBody>
      </p:sp>
      <p:pic>
        <p:nvPicPr>
          <p:cNvPr id="10" name="Picture 9">
            <a:extLst>
              <a:ext uri="{FF2B5EF4-FFF2-40B4-BE49-F238E27FC236}">
                <a16:creationId xmlns:a16="http://schemas.microsoft.com/office/drawing/2014/main" id="{AFE404F3-A3E4-FD1B-0991-74B0E9B9478F}"/>
              </a:ext>
            </a:extLst>
          </p:cNvPr>
          <p:cNvPicPr>
            <a:picLocks noChangeAspect="1"/>
          </p:cNvPicPr>
          <p:nvPr/>
        </p:nvPicPr>
        <p:blipFill>
          <a:blip r:embed="rId3"/>
          <a:stretch>
            <a:fillRect/>
          </a:stretch>
        </p:blipFill>
        <p:spPr>
          <a:xfrm>
            <a:off x="2306320" y="2719364"/>
            <a:ext cx="6495732" cy="33557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68C26286-ACAF-455A-8FF8-48E91E704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32BD4A5-7F5B-4B12-B018-76262AEAB122}" type="slidenum">
              <a:rPr lang="en-GB" altLang="en-US" sz="1400"/>
              <a:pPr>
                <a:spcBef>
                  <a:spcPct val="0"/>
                </a:spcBef>
                <a:buClrTx/>
                <a:buSzTx/>
                <a:buFontTx/>
                <a:buNone/>
              </a:pPr>
              <a:t>37</a:t>
            </a:fld>
            <a:endParaRPr lang="en-GB" altLang="en-US" sz="1400"/>
          </a:p>
        </p:txBody>
      </p:sp>
      <p:sp>
        <p:nvSpPr>
          <p:cNvPr id="30726" name="Rectangle 6">
            <a:extLst>
              <a:ext uri="{FF2B5EF4-FFF2-40B4-BE49-F238E27FC236}">
                <a16:creationId xmlns:a16="http://schemas.microsoft.com/office/drawing/2014/main" id="{ABC873E6-F391-43E4-B72F-AFCD488947ED}"/>
              </a:ext>
            </a:extLst>
          </p:cNvPr>
          <p:cNvSpPr>
            <a:spLocks noChangeArrowheads="1"/>
          </p:cNvSpPr>
          <p:nvPr/>
        </p:nvSpPr>
        <p:spPr bwMode="auto">
          <a:xfrm>
            <a:off x="838200" y="681037"/>
            <a:ext cx="10353040"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nSpc>
                <a:spcPct val="90000"/>
              </a:lnSpc>
              <a:spcBef>
                <a:spcPct val="50000"/>
              </a:spcBef>
            </a:pPr>
            <a:r>
              <a:rPr lang="en-US" altLang="en-US" sz="2400" dirty="0">
                <a:latin typeface="+mn-lt"/>
                <a:cs typeface="Times New Roman" panose="02020603050405020304" pitchFamily="18" charset="0"/>
              </a:rPr>
              <a:t>Ini </a:t>
            </a:r>
            <a:r>
              <a:rPr lang="en-US" altLang="en-US" sz="2400" dirty="0" err="1">
                <a:latin typeface="+mn-lt"/>
                <a:cs typeface="Times New Roman" panose="02020603050405020304" pitchFamily="18" charset="0"/>
              </a:rPr>
              <a:t>sering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terjadi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jika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sebagian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isi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bisa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ditebak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misalnya</a:t>
            </a:r>
            <a:r>
              <a:rPr lang="en-US" altLang="en-US" sz="2400" dirty="0">
                <a:latin typeface="+mn-lt"/>
                <a:cs typeface="Times New Roman" panose="02020603050405020304" pitchFamily="18" charset="0"/>
              </a:rPr>
              <a:t> header file, </a:t>
            </a:r>
            <a:r>
              <a:rPr lang="en-US" altLang="en-US" sz="2400" dirty="0" err="1">
                <a:latin typeface="+mn-lt"/>
                <a:cs typeface="Times New Roman" panose="02020603050405020304" pitchFamily="18" charset="0"/>
              </a:rPr>
              <a:t>protokol</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standar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salam</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pembuka</a:t>
            </a:r>
            <a:r>
              <a:rPr lang="en-US" altLang="en-US" sz="2400" dirty="0">
                <a:latin typeface="+mn-lt"/>
                <a:cs typeface="Times New Roman" panose="02020603050405020304" pitchFamily="18" charset="0"/>
              </a:rPr>
              <a:t> email).</a:t>
            </a:r>
          </a:p>
          <a:p>
            <a:pPr marL="457200" indent="-457200">
              <a:lnSpc>
                <a:spcPct val="90000"/>
              </a:lnSpc>
              <a:spcBef>
                <a:spcPct val="50000"/>
              </a:spcBef>
            </a:pPr>
            <a:r>
              <a:rPr lang="en-US" altLang="en-US" sz="2400" dirty="0" err="1">
                <a:latin typeface="+mn-lt"/>
                <a:cs typeface="Times New Roman" panose="02020603050405020304" pitchFamily="18" charset="0"/>
              </a:rPr>
              <a:t>Beberapa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formatnya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terstruktur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membuka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peluang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untuk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menerka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bersesuaian</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Contoh</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From</a:t>
            </a:r>
            <a:r>
              <a:rPr lang="en-US" altLang="en-US" sz="2400" dirty="0">
                <a:latin typeface="+mn-lt"/>
                <a:cs typeface="Times New Roman" panose="02020603050405020304" pitchFamily="18" charset="0"/>
              </a:rPr>
              <a:t> dan </a:t>
            </a:r>
            <a:r>
              <a:rPr lang="en-US" altLang="en-US" sz="2400" i="1" dirty="0">
                <a:latin typeface="+mn-lt"/>
                <a:cs typeface="Times New Roman" panose="02020603050405020304" pitchFamily="18" charset="0"/>
              </a:rPr>
              <a:t>To</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e-mail</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hormat</a:t>
            </a:r>
            <a:r>
              <a:rPr lang="en-US" altLang="en-US" sz="2400" dirty="0">
                <a:latin typeface="+mn-lt"/>
                <a:cs typeface="Times New Roman" panose="02020603050405020304" pitchFamily="18" charset="0"/>
              </a:rPr>
              <a:t>”, </a:t>
            </a:r>
            <a:r>
              <a:rPr lang="en-US" altLang="en-US" sz="2400" i="1" dirty="0" err="1">
                <a:latin typeface="+mn-lt"/>
                <a:cs typeface="Times New Roman" panose="02020603050405020304" pitchFamily="18" charset="0"/>
              </a:rPr>
              <a:t>wassalam</a:t>
            </a:r>
            <a:r>
              <a:rPr lang="en-US" altLang="en-US" sz="2400" dirty="0">
                <a:latin typeface="+mn-lt"/>
                <a:cs typeface="Times New Roman" panose="02020603050405020304" pitchFamily="18" charset="0"/>
              </a:rPr>
              <a:t>, pada </a:t>
            </a:r>
            <a:r>
              <a:rPr lang="en-US" altLang="en-US" sz="2400" dirty="0" err="1">
                <a:latin typeface="+mn-lt"/>
                <a:cs typeface="Times New Roman" panose="02020603050405020304" pitchFamily="18" charset="0"/>
              </a:rPr>
              <a:t>surat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resmi</a:t>
            </a:r>
            <a:r>
              <a:rPr lang="en-US" altLang="en-US" sz="2400" dirty="0">
                <a:latin typeface="+mn-lt"/>
                <a:cs typeface="Times New Roman" panose="02020603050405020304" pitchFamily="18" charset="0"/>
              </a:rPr>
              <a:t>.</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#include</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program</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source code</a:t>
            </a:r>
          </a:p>
          <a:p>
            <a:pPr eaLnBrk="1" hangingPunct="1">
              <a:lnSpc>
                <a:spcPct val="90000"/>
              </a:lnSpc>
              <a:spcBef>
                <a:spcPct val="50000"/>
              </a:spcBef>
              <a:buFont typeface="Wingdings" panose="05000000000000000000" pitchFamily="2" charset="2"/>
              <a:buNone/>
            </a:pPr>
            <a:endParaRPr lang="en-US" altLang="en-US" sz="2400" i="1" dirty="0">
              <a:latin typeface="+mn-lt"/>
              <a:cs typeface="Times New Roman" panose="02020603050405020304" pitchFamily="18" charset="0"/>
            </a:endParaRPr>
          </a:p>
          <a:p>
            <a:pPr marL="342900" indent="-342900">
              <a:lnSpc>
                <a:spcPct val="90000"/>
              </a:lnSpc>
              <a:spcBef>
                <a:spcPct val="50000"/>
              </a:spcBef>
            </a:pP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menggunakan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pasangan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dan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kriptanalis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dapat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menemukan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kunci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enkripsi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lihat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pembahasan</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cipher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klasik</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affine cipher </a:t>
            </a:r>
            <a:r>
              <a:rPr lang="en-US" altLang="en-US" sz="2400" dirty="0">
                <a:latin typeface="+mn-lt"/>
                <a:cs typeface="Times New Roman" panose="02020603050405020304" pitchFamily="18" charset="0"/>
              </a:rPr>
              <a:t>dan </a:t>
            </a:r>
            <a:r>
              <a:rPr lang="en-US" altLang="en-US" sz="2400" i="1" dirty="0">
                <a:latin typeface="+mn-lt"/>
                <a:cs typeface="Times New Roman" panose="02020603050405020304" pitchFamily="18" charset="0"/>
              </a:rPr>
              <a:t>hill cipher</a:t>
            </a:r>
            <a:r>
              <a:rPr lang="en-US" altLang="en-US" sz="2400" dirty="0">
                <a:latin typeface="+mn-lt"/>
                <a:cs typeface="Times New Roman" panose="02020603050405020304" pitchFamily="18" charset="0"/>
              </a:rPr>
              <a:t>)</a:t>
            </a:r>
            <a:endParaRPr lang="en-GB" altLang="en-US" sz="24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D2CB-D8C4-CD69-62AB-05BC3596290C}"/>
              </a:ext>
            </a:extLst>
          </p:cNvPr>
          <p:cNvSpPr txBox="1"/>
          <p:nvPr/>
        </p:nvSpPr>
        <p:spPr>
          <a:xfrm>
            <a:off x="2204720" y="1488221"/>
            <a:ext cx="7244080" cy="3693319"/>
          </a:xfrm>
          <a:prstGeom prst="rect">
            <a:avLst/>
          </a:prstGeom>
          <a:noFill/>
        </p:spPr>
        <p:txBody>
          <a:bodyPr wrap="square">
            <a:spAutoFit/>
          </a:bodyPr>
          <a:lstStyle/>
          <a:p>
            <a:pPr algn="just"/>
            <a:r>
              <a:rPr lang="en-US" sz="1800" dirty="0">
                <a:solidFill>
                  <a:srgbClr val="FF0000"/>
                </a:solidFill>
                <a:effectLst/>
                <a:latin typeface="Courier New" panose="02070309020205020404" pitchFamily="49" charset="0"/>
                <a:ea typeface="Times New Roman" panose="02020603050405020304" pitchFamily="18" charset="0"/>
              </a:rPr>
              <a:t>TFJOXUPOUXYT</a:t>
            </a:r>
            <a:r>
              <a:rPr lang="en-US" sz="1800" dirty="0">
                <a:effectLst/>
                <a:latin typeface="Courier New" panose="02070309020205020404" pitchFamily="49" charset="0"/>
                <a:ea typeface="Times New Roman" panose="02020603050405020304" pitchFamily="18" charset="0"/>
              </a:rPr>
              <a:t>TRDSXQMONIYPEUFJDQUBGIMOCJQTNBEHCZEKROVBNTWLMVXMOWZLUCHOXYGSKBQGUAOBQZKIXYJIETSWVXHVKCUAOTOFYIZAKJGXKAWGQTRVFDZAJNQDUIWZCMYWNFIUPYMCZXIAKYUCQIAZPIQMGAMGUAKKKHMWKDUXQDUAAKYOWEHLJPWYFKXSARBLLHGAJKTQNTRTPWSCIZASCGSLKVDHTUZSWBNBTJGYYUPQMFSYZAUTOQCDNGQMFSRLRTUWEMKADIVYLTJKFHLKJUWTSSHMHJFGTRIBYIDAHQEPMPIQCROWDYRYZNSPNOJHQVKKTOCBPNFAJNLYJZNVBAYJWRGMCHJPWBDHHTPOXSIJVQWDMSIGMTRVEVXDILKVAYTNUNJXEZLAPGYETRVZNVHSVWLGICDXQFOALDVPASUSYXPFHUWTILUQHTJQVGWFSPAEKBRBNIINYKHNTNUKJVDHVLXQKUZNVQXUOZZOJZYNPIVYSVFVTZMMUUPWTGHRIOWCBKZYAGUMRCKHIQZSIGISPGBXPYXMOAWGAGHQVUWTEIGPBMOMBWIOPQEVKMRQATNBMILHHLVUXGMOUWTZCLBKGWIJHFRNGOSC</a:t>
            </a:r>
            <a:r>
              <a:rPr lang="en-US" sz="1800" dirty="0">
                <a:solidFill>
                  <a:srgbClr val="FF0000"/>
                </a:solidFill>
                <a:effectLst/>
                <a:latin typeface="Courier New" panose="02070309020205020404" pitchFamily="49" charset="0"/>
                <a:ea typeface="Times New Roman" panose="02020603050405020304" pitchFamily="18" charset="0"/>
              </a:rPr>
              <a:t>MUHDWHBB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81DFE152-CFA0-3DD0-573A-9A5DCB40F473}"/>
              </a:ext>
            </a:extLst>
          </p:cNvPr>
          <p:cNvSpPr/>
          <p:nvPr/>
        </p:nvSpPr>
        <p:spPr>
          <a:xfrm>
            <a:off x="2021840" y="1488221"/>
            <a:ext cx="1972091" cy="298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90A72-B99D-1F80-2781-515EFD98532E}"/>
              </a:ext>
            </a:extLst>
          </p:cNvPr>
          <p:cNvSpPr txBox="1"/>
          <p:nvPr/>
        </p:nvSpPr>
        <p:spPr>
          <a:xfrm>
            <a:off x="4183118" y="662152"/>
            <a:ext cx="1807803" cy="400110"/>
          </a:xfrm>
          <a:prstGeom prst="rect">
            <a:avLst/>
          </a:prstGeom>
          <a:noFill/>
        </p:spPr>
        <p:txBody>
          <a:bodyPr wrap="none" rtlCol="0">
            <a:spAutoFit/>
          </a:bodyPr>
          <a:lstStyle/>
          <a:p>
            <a:r>
              <a:rPr lang="en-US" sz="2000" dirty="0" err="1"/>
              <a:t>Dengan</a:t>
            </a:r>
            <a:r>
              <a:rPr lang="en-US" sz="2000" dirty="0"/>
              <a:t> </a:t>
            </a:r>
            <a:r>
              <a:rPr lang="en-US" sz="2000" dirty="0" err="1"/>
              <a:t>hormat</a:t>
            </a:r>
            <a:endParaRPr lang="en-US" sz="2000" dirty="0"/>
          </a:p>
        </p:txBody>
      </p:sp>
      <p:cxnSp>
        <p:nvCxnSpPr>
          <p:cNvPr id="7" name="Straight Arrow Connector 6">
            <a:extLst>
              <a:ext uri="{FF2B5EF4-FFF2-40B4-BE49-F238E27FC236}">
                <a16:creationId xmlns:a16="http://schemas.microsoft.com/office/drawing/2014/main" id="{17C0DA1A-E727-1623-F825-671F87D8449B}"/>
              </a:ext>
            </a:extLst>
          </p:cNvPr>
          <p:cNvCxnSpPr>
            <a:stCxn id="4" idx="0"/>
          </p:cNvCxnSpPr>
          <p:nvPr/>
        </p:nvCxnSpPr>
        <p:spPr>
          <a:xfrm flipV="1">
            <a:off x="3007886" y="1062262"/>
            <a:ext cx="1259314" cy="4259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D183F53-831E-88B7-DD7B-34AFEC0788FD}"/>
              </a:ext>
            </a:extLst>
          </p:cNvPr>
          <p:cNvSpPr/>
          <p:nvPr/>
        </p:nvSpPr>
        <p:spPr>
          <a:xfrm>
            <a:off x="3365939" y="4771058"/>
            <a:ext cx="1259314" cy="4259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2788-4D1A-7072-AEFD-2C6DCE9C482D}"/>
              </a:ext>
            </a:extLst>
          </p:cNvPr>
          <p:cNvSpPr txBox="1"/>
          <p:nvPr/>
        </p:nvSpPr>
        <p:spPr>
          <a:xfrm>
            <a:off x="4808483" y="5369779"/>
            <a:ext cx="1201291" cy="400110"/>
          </a:xfrm>
          <a:prstGeom prst="rect">
            <a:avLst/>
          </a:prstGeom>
          <a:noFill/>
        </p:spPr>
        <p:txBody>
          <a:bodyPr wrap="none" rtlCol="0">
            <a:spAutoFit/>
          </a:bodyPr>
          <a:lstStyle/>
          <a:p>
            <a:r>
              <a:rPr lang="en-US" sz="2000" dirty="0" err="1"/>
              <a:t>wassalam</a:t>
            </a:r>
            <a:endParaRPr lang="en-US" sz="2000" dirty="0"/>
          </a:p>
        </p:txBody>
      </p:sp>
      <p:cxnSp>
        <p:nvCxnSpPr>
          <p:cNvPr id="10" name="Straight Arrow Connector 9">
            <a:extLst>
              <a:ext uri="{FF2B5EF4-FFF2-40B4-BE49-F238E27FC236}">
                <a16:creationId xmlns:a16="http://schemas.microsoft.com/office/drawing/2014/main" id="{CE87FC82-5548-9071-47F7-70C0DCA4EA59}"/>
              </a:ext>
            </a:extLst>
          </p:cNvPr>
          <p:cNvCxnSpPr>
            <a:cxnSpLocks/>
            <a:endCxn id="9" idx="1"/>
          </p:cNvCxnSpPr>
          <p:nvPr/>
        </p:nvCxnSpPr>
        <p:spPr>
          <a:xfrm>
            <a:off x="3917030" y="5197017"/>
            <a:ext cx="891453" cy="3728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BAB4C8-113A-2090-F9FF-4E01B7F35A71}"/>
              </a:ext>
            </a:extLst>
          </p:cNvPr>
          <p:cNvSpPr>
            <a:spLocks noGrp="1"/>
          </p:cNvSpPr>
          <p:nvPr>
            <p:ph type="sldNum" sz="quarter" idx="12"/>
          </p:nvPr>
        </p:nvSpPr>
        <p:spPr/>
        <p:txBody>
          <a:bodyPr/>
          <a:lstStyle/>
          <a:p>
            <a:fld id="{C8468649-2255-4ED6-86C1-7183EDD30619}" type="slidenum">
              <a:rPr lang="en-US" smtClean="0"/>
              <a:t>38</a:t>
            </a:fld>
            <a:endParaRPr lang="en-US"/>
          </a:p>
        </p:txBody>
      </p:sp>
    </p:spTree>
    <p:extLst>
      <p:ext uri="{BB962C8B-B14F-4D97-AF65-F5344CB8AC3E}">
        <p14:creationId xmlns:p14="http://schemas.microsoft.com/office/powerpoint/2010/main" val="3481444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31F1E-A272-9494-763C-6477B3755FCA}"/>
              </a:ext>
            </a:extLst>
          </p:cNvPr>
          <p:cNvSpPr>
            <a:spLocks noGrp="1"/>
          </p:cNvSpPr>
          <p:nvPr>
            <p:ph idx="1"/>
          </p:nvPr>
        </p:nvSpPr>
        <p:spPr>
          <a:xfrm>
            <a:off x="838200" y="769257"/>
            <a:ext cx="10515600" cy="5407706"/>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misalkan</a:t>
            </a:r>
            <a:r>
              <a:rPr lang="en-US" sz="2400" dirty="0"/>
              <a:t> </a:t>
            </a:r>
            <a:r>
              <a:rPr lang="en-US" sz="2400" dirty="0" err="1"/>
              <a:t>penyerang</a:t>
            </a:r>
            <a:r>
              <a:rPr lang="en-US" sz="2400" dirty="0"/>
              <a:t> </a:t>
            </a:r>
            <a:r>
              <a:rPr lang="en-US" sz="2400" dirty="0" err="1"/>
              <a:t>tahu</a:t>
            </a:r>
            <a:r>
              <a:rPr lang="en-US" sz="2400" dirty="0"/>
              <a:t> ciphertext: </a:t>
            </a:r>
          </a:p>
          <a:p>
            <a:pPr marL="0" indent="0">
              <a:buNone/>
            </a:pPr>
            <a:r>
              <a:rPr lang="en-US" sz="2400" dirty="0"/>
              <a:t>                        KHOOR ZRUOG</a:t>
            </a:r>
          </a:p>
          <a:p>
            <a:pPr marL="0" indent="0">
              <a:buNone/>
            </a:pPr>
            <a:r>
              <a:rPr lang="en-US" sz="2400" dirty="0"/>
              <a:t>    dan juga </a:t>
            </a:r>
            <a:r>
              <a:rPr lang="en-US" sz="2400" dirty="0" err="1"/>
              <a:t>tahu</a:t>
            </a:r>
            <a:r>
              <a:rPr lang="en-US" sz="2400" dirty="0"/>
              <a:t> plaintext-</a:t>
            </a:r>
            <a:r>
              <a:rPr lang="en-US" sz="2400" dirty="0" err="1"/>
              <a:t>nya</a:t>
            </a:r>
            <a:r>
              <a:rPr lang="en-US" sz="2400" dirty="0"/>
              <a:t> </a:t>
            </a:r>
            <a:r>
              <a:rPr lang="en-US" sz="2400" dirty="0" err="1"/>
              <a:t>seharusnya</a:t>
            </a:r>
            <a:r>
              <a:rPr lang="en-US" sz="2400" dirty="0"/>
              <a:t> </a:t>
            </a:r>
            <a:r>
              <a:rPr lang="en-US" sz="2400" dirty="0" err="1"/>
              <a:t>mengandung</a:t>
            </a:r>
            <a:r>
              <a:rPr lang="en-US" sz="2400" dirty="0"/>
              <a:t> kata:</a:t>
            </a:r>
          </a:p>
          <a:p>
            <a:pPr marL="0" indent="0">
              <a:buNone/>
            </a:pPr>
            <a:r>
              <a:rPr lang="en-US" sz="2400" dirty="0"/>
              <a:t>                       HELLO</a:t>
            </a:r>
          </a:p>
          <a:p>
            <a:pPr marL="0" indent="0">
              <a:buNone/>
            </a:pPr>
            <a:r>
              <a:rPr lang="en-US" sz="2400" dirty="0"/>
              <a:t>    Dari </a:t>
            </a:r>
            <a:r>
              <a:rPr lang="en-US" sz="2400" dirty="0" err="1"/>
              <a:t>pasangan</a:t>
            </a:r>
            <a:r>
              <a:rPr lang="en-US" sz="2400" dirty="0"/>
              <a:t> H→K, </a:t>
            </a:r>
            <a:r>
              <a:rPr lang="en-US" sz="2400" dirty="0" err="1"/>
              <a:t>penyerang</a:t>
            </a:r>
            <a:r>
              <a:rPr lang="en-US" sz="2400" dirty="0"/>
              <a:t> </a:t>
            </a:r>
            <a:r>
              <a:rPr lang="en-US" sz="2400" dirty="0" err="1"/>
              <a:t>tahu</a:t>
            </a:r>
            <a:r>
              <a:rPr lang="en-US" sz="2400" dirty="0"/>
              <a:t> </a:t>
            </a:r>
            <a:r>
              <a:rPr lang="en-US" sz="2400" dirty="0" err="1"/>
              <a:t>pergeseran</a:t>
            </a:r>
            <a:r>
              <a:rPr lang="en-US" sz="2400" dirty="0"/>
              <a:t> (k) = 3.</a:t>
            </a:r>
          </a:p>
          <a:p>
            <a:pPr marL="0" indent="0">
              <a:buNone/>
            </a:pPr>
            <a:endParaRPr lang="en-US" sz="2400" dirty="0"/>
          </a:p>
          <a:p>
            <a:pPr marL="0" indent="0">
              <a:buNone/>
            </a:pPr>
            <a:r>
              <a:rPr lang="en-US" sz="2400" dirty="0"/>
              <a:t>    </a:t>
            </a:r>
            <a:r>
              <a:rPr lang="en-US" sz="2400" dirty="0" err="1"/>
              <a:t>Dengan</a:t>
            </a:r>
            <a:r>
              <a:rPr lang="en-US" sz="2400" dirty="0"/>
              <a:t> </a:t>
            </a:r>
            <a:r>
              <a:rPr lang="en-US" sz="2400" dirty="0" err="1"/>
              <a:t>kunci</a:t>
            </a:r>
            <a:r>
              <a:rPr lang="en-US" sz="2400" dirty="0"/>
              <a:t> </a:t>
            </a:r>
            <a:r>
              <a:rPr lang="en-US" sz="2400" dirty="0" err="1"/>
              <a:t>itu</a:t>
            </a:r>
            <a:r>
              <a:rPr lang="en-US" sz="2400" dirty="0"/>
              <a:t>, </a:t>
            </a:r>
            <a:r>
              <a:rPr lang="en-US" sz="2400" dirty="0" err="1"/>
              <a:t>semua</a:t>
            </a:r>
            <a:r>
              <a:rPr lang="en-US" sz="2400" dirty="0"/>
              <a:t> ciphertext lain </a:t>
            </a:r>
            <a:r>
              <a:rPr lang="en-US" sz="2400" dirty="0" err="1"/>
              <a:t>bisa</a:t>
            </a:r>
            <a:r>
              <a:rPr lang="en-US" sz="2400" dirty="0"/>
              <a:t> </a:t>
            </a:r>
            <a:r>
              <a:rPr lang="en-US" sz="2400" dirty="0" err="1"/>
              <a:t>didekripsi</a:t>
            </a:r>
            <a:r>
              <a:rPr lang="en-US" sz="2400" dirty="0"/>
              <a:t>.</a:t>
            </a:r>
          </a:p>
        </p:txBody>
      </p:sp>
      <p:sp>
        <p:nvSpPr>
          <p:cNvPr id="4" name="Slide Number Placeholder 3">
            <a:extLst>
              <a:ext uri="{FF2B5EF4-FFF2-40B4-BE49-F238E27FC236}">
                <a16:creationId xmlns:a16="http://schemas.microsoft.com/office/drawing/2014/main" id="{CA5C7E12-6FEF-5C77-C4DC-B1AADA64D722}"/>
              </a:ext>
            </a:extLst>
          </p:cNvPr>
          <p:cNvSpPr>
            <a:spLocks noGrp="1"/>
          </p:cNvSpPr>
          <p:nvPr>
            <p:ph type="sldNum" sz="quarter" idx="12"/>
          </p:nvPr>
        </p:nvSpPr>
        <p:spPr/>
        <p:txBody>
          <a:bodyPr/>
          <a:lstStyle/>
          <a:p>
            <a:fld id="{C8468649-2255-4ED6-86C1-7183EDD30619}" type="slidenum">
              <a:rPr lang="en-US" smtClean="0"/>
              <a:t>39</a:t>
            </a:fld>
            <a:endParaRPr lang="en-US"/>
          </a:p>
        </p:txBody>
      </p:sp>
    </p:spTree>
    <p:extLst>
      <p:ext uri="{BB962C8B-B14F-4D97-AF65-F5344CB8AC3E}">
        <p14:creationId xmlns:p14="http://schemas.microsoft.com/office/powerpoint/2010/main" val="150503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1CFE9B88-95A5-45BC-A2A2-9C3B836D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65EB8D-36C8-44AE-A9EF-E07DF8333309}" type="slidenum">
              <a:rPr lang="en-GB" altLang="en-US" sz="1400"/>
              <a:pPr>
                <a:spcBef>
                  <a:spcPct val="0"/>
                </a:spcBef>
                <a:buClrTx/>
                <a:buSzTx/>
                <a:buFontTx/>
                <a:buNone/>
              </a:pPr>
              <a:t>4</a:t>
            </a:fld>
            <a:endParaRPr lang="en-GB" altLang="en-US" sz="1400"/>
          </a:p>
        </p:txBody>
      </p:sp>
      <p:sp>
        <p:nvSpPr>
          <p:cNvPr id="8196" name="Rectangle 2">
            <a:extLst>
              <a:ext uri="{FF2B5EF4-FFF2-40B4-BE49-F238E27FC236}">
                <a16:creationId xmlns:a16="http://schemas.microsoft.com/office/drawing/2014/main" id="{CBD0AECB-BD6B-4599-B134-940DD9E5FE3B}"/>
              </a:ext>
            </a:extLst>
          </p:cNvPr>
          <p:cNvSpPr>
            <a:spLocks noGrp="1" noChangeArrowheads="1"/>
          </p:cNvSpPr>
          <p:nvPr>
            <p:ph type="title"/>
          </p:nvPr>
        </p:nvSpPr>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
        <p:nvSpPr>
          <p:cNvPr id="8197" name="Rectangle 3">
            <a:extLst>
              <a:ext uri="{FF2B5EF4-FFF2-40B4-BE49-F238E27FC236}">
                <a16:creationId xmlns:a16="http://schemas.microsoft.com/office/drawing/2014/main" id="{A229BFC4-3A8C-47EB-9BD5-198A4C0637F0}"/>
              </a:ext>
            </a:extLst>
          </p:cNvPr>
          <p:cNvSpPr>
            <a:spLocks noGrp="1" noChangeArrowheads="1"/>
          </p:cNvSpPr>
          <p:nvPr>
            <p:ph type="body" idx="1"/>
          </p:nvPr>
        </p:nvSpPr>
        <p:spPr/>
        <p:txBody>
          <a:bodyPr/>
          <a:lstStyle/>
          <a:p>
            <a:pPr marL="0" indent="0" eaLnBrk="1" hangingPunct="1">
              <a:buNone/>
            </a:pP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keterlibatan</a:t>
            </a:r>
            <a:r>
              <a:rPr lang="en-US" altLang="en-US" dirty="0">
                <a:cs typeface="Times New Roman" panose="02020603050405020304" pitchFamily="18" charset="0"/>
              </a:rPr>
              <a:t> </a:t>
            </a:r>
            <a:r>
              <a:rPr lang="en-US" altLang="en-US" dirty="0" err="1">
                <a:cs typeface="Times New Roman" panose="02020603050405020304" pitchFamily="18" charset="0"/>
              </a:rPr>
              <a:t>penyerang</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komunikasi</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b="1" dirty="0">
                <a:cs typeface="Times New Roman" panose="02020603050405020304" pitchFamily="18" charset="0"/>
              </a:rPr>
              <a:t>:</a:t>
            </a: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pasif</a:t>
            </a:r>
            <a:endParaRPr lang="en-US" altLang="en-US" b="1" dirty="0">
              <a:cs typeface="Times New Roman" panose="02020603050405020304" pitchFamily="18" charset="0"/>
            </a:endParaRP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aktif</a:t>
            </a:r>
            <a:endParaRPr lang="en-US" altLang="en-US" b="1" dirty="0"/>
          </a:p>
          <a:p>
            <a:pPr eaLnBrk="1" hangingPunct="1"/>
            <a:endParaRPr lang="en-US" altLang="en-US" b="1" dirty="0"/>
          </a:p>
          <a:p>
            <a:pPr eaLnBrk="1" hangingPunct="1">
              <a:buFont typeface="Wingdings" panose="05000000000000000000" pitchFamily="2" charset="2"/>
              <a:buNone/>
            </a:pPr>
            <a:r>
              <a:rPr lang="en-US" altLang="en-US" b="1" dirty="0"/>
              <a:t>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a:extLst>
              <a:ext uri="{FF2B5EF4-FFF2-40B4-BE49-F238E27FC236}">
                <a16:creationId xmlns:a16="http://schemas.microsoft.com/office/drawing/2014/main" id="{8976DA3D-A00F-49DF-9E79-E187303CB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971275E-322D-4811-9A8C-1D75486CC885}" type="slidenum">
              <a:rPr lang="en-GB" altLang="en-US" sz="1400"/>
              <a:pPr>
                <a:spcBef>
                  <a:spcPct val="0"/>
                </a:spcBef>
                <a:buClrTx/>
                <a:buSzTx/>
                <a:buFontTx/>
                <a:buNone/>
              </a:pPr>
              <a:t>40</a:t>
            </a:fld>
            <a:endParaRPr lang="en-GB" altLang="en-US" sz="1400"/>
          </a:p>
        </p:txBody>
      </p:sp>
      <p:sp>
        <p:nvSpPr>
          <p:cNvPr id="31749" name="Rectangle 3">
            <a:extLst>
              <a:ext uri="{FF2B5EF4-FFF2-40B4-BE49-F238E27FC236}">
                <a16:creationId xmlns:a16="http://schemas.microsoft.com/office/drawing/2014/main" id="{D537C9D1-8624-4541-A3CF-5035F9854BF0}"/>
              </a:ext>
            </a:extLst>
          </p:cNvPr>
          <p:cNvSpPr>
            <a:spLocks noGrp="1" noChangeArrowheads="1"/>
          </p:cNvSpPr>
          <p:nvPr>
            <p:ph type="body" idx="1"/>
          </p:nvPr>
        </p:nvSpPr>
        <p:spPr>
          <a:xfrm>
            <a:off x="635271" y="136525"/>
            <a:ext cx="11029407" cy="5069840"/>
          </a:xfrm>
        </p:spPr>
        <p:txBody>
          <a:bodyPr/>
          <a:lstStyle/>
          <a:p>
            <a:pPr marL="609600" indent="-609600">
              <a:buFont typeface="Wingdings" panose="05000000000000000000" pitchFamily="2" charset="2"/>
              <a:buAutoNum type="arabicPeriod" startAt="3"/>
            </a:pPr>
            <a:r>
              <a:rPr lang="en-US" altLang="en-US" sz="2400" b="1" i="1" dirty="0">
                <a:cs typeface="Times New Roman" panose="02020603050405020304" pitchFamily="18" charset="0"/>
              </a:rPr>
              <a:t>Chosen-plaintext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sesuka</a:t>
            </a:r>
            <a:r>
              <a:rPr lang="en-US" altLang="en-US" sz="2400" dirty="0">
                <a:cs typeface="Times New Roman" panose="02020603050405020304" pitchFamily="18" charset="0"/>
              </a:rPr>
              <a:t> </a:t>
            </a:r>
            <a:r>
              <a:rPr lang="en-US" altLang="en-US" sz="2400" dirty="0" err="1">
                <a:cs typeface="Times New Roman" panose="02020603050405020304" pitchFamily="18" charset="0"/>
              </a:rPr>
              <a:t>hati</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dienkripsikan</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mengarahkan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penemuan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lalu</a:t>
            </a:r>
            <a:r>
              <a:rPr lang="en-US" altLang="en-US" sz="2400" dirty="0">
                <a:cs typeface="Times New Roman" panose="02020603050405020304" pitchFamily="18" charset="0"/>
              </a:rPr>
              <a:t> </a:t>
            </a:r>
            <a:r>
              <a:rPr lang="en-US" altLang="en-US" sz="2400" dirty="0" err="1">
                <a:cs typeface="Times New Roman" panose="02020603050405020304" pitchFamily="18" charset="0"/>
              </a:rPr>
              <a:t>mengirim</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Asumsi</a:t>
            </a:r>
            <a:r>
              <a:rPr lang="en-US" altLang="en-US" sz="2400" dirty="0">
                <a:cs typeface="Times New Roman" panose="02020603050405020304" pitchFamily="18" charset="0"/>
              </a:rPr>
              <a:t>: </a:t>
            </a:r>
            <a:r>
              <a:rPr lang="en-US" altLang="en-US" sz="2400" dirty="0" err="1">
                <a:cs typeface="Times New Roman" panose="02020603050405020304" pitchFamily="18" charset="0"/>
              </a:rPr>
              <a:t>Penyerang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akses</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enkripsi</a:t>
            </a:r>
            <a:endParaRPr lang="en-US" altLang="en-US" sz="2400" dirty="0">
              <a:cs typeface="Times New Roman" panose="02020603050405020304" pitchFamily="18" charset="0"/>
            </a:endParaRPr>
          </a:p>
          <a:p>
            <a:pPr marL="609600" indent="-609600">
              <a:buNone/>
            </a:pPr>
            <a:endParaRPr lang="en-GB" altLang="en-US" dirty="0"/>
          </a:p>
        </p:txBody>
      </p:sp>
      <p:graphicFrame>
        <p:nvGraphicFramePr>
          <p:cNvPr id="8" name="Object 0">
            <a:extLst>
              <a:ext uri="{FF2B5EF4-FFF2-40B4-BE49-F238E27FC236}">
                <a16:creationId xmlns:a16="http://schemas.microsoft.com/office/drawing/2014/main" id="{405ADFE6-7788-4131-8A12-61EC58678807}"/>
              </a:ext>
            </a:extLst>
          </p:cNvPr>
          <p:cNvGraphicFramePr>
            <a:graphicFrameLocks noChangeAspect="1"/>
          </p:cNvGraphicFramePr>
          <p:nvPr>
            <p:extLst>
              <p:ext uri="{D42A27DB-BD31-4B8C-83A1-F6EECF244321}">
                <p14:modId xmlns:p14="http://schemas.microsoft.com/office/powerpoint/2010/main" val="2306514671"/>
              </p:ext>
            </p:extLst>
          </p:nvPr>
        </p:nvGraphicFramePr>
        <p:xfrm>
          <a:off x="381000" y="1923388"/>
          <a:ext cx="11811000" cy="1198563"/>
        </p:xfrm>
        <a:graphic>
          <a:graphicData uri="http://schemas.openxmlformats.org/presentationml/2006/ole">
            <mc:AlternateContent xmlns:mc="http://schemas.openxmlformats.org/markup-compatibility/2006">
              <mc:Choice xmlns:v="urn:schemas-microsoft-com:vml" Requires="v">
                <p:oleObj name="Document" r:id="rId2" imgW="5486400" imgH="557784" progId="Word.Document.8">
                  <p:embed/>
                </p:oleObj>
              </mc:Choice>
              <mc:Fallback>
                <p:oleObj name="Document" r:id="rId2" imgW="5486400" imgH="557784" progId="Word.Document.8">
                  <p:embed/>
                  <p:pic>
                    <p:nvPicPr>
                      <p:cNvPr id="32774" name="Object 0">
                        <a:extLst>
                          <a:ext uri="{FF2B5EF4-FFF2-40B4-BE49-F238E27FC236}">
                            <a16:creationId xmlns:a16="http://schemas.microsoft.com/office/drawing/2014/main" id="{D010B9AD-8140-4377-9049-3BE74AE3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3388"/>
                        <a:ext cx="11811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9F5DCEB-424A-C370-22E6-69245CFDB552}"/>
              </a:ext>
            </a:extLst>
          </p:cNvPr>
          <p:cNvPicPr>
            <a:picLocks noChangeAspect="1"/>
          </p:cNvPicPr>
          <p:nvPr/>
        </p:nvPicPr>
        <p:blipFill>
          <a:blip r:embed="rId4"/>
          <a:stretch>
            <a:fillRect/>
          </a:stretch>
        </p:blipFill>
        <p:spPr>
          <a:xfrm>
            <a:off x="3149600" y="3331183"/>
            <a:ext cx="6000750" cy="33902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9FA4-F40C-B81F-7DF3-C37B2FCF62F1}"/>
              </a:ext>
            </a:extLst>
          </p:cNvPr>
          <p:cNvSpPr>
            <a:spLocks noGrp="1"/>
          </p:cNvSpPr>
          <p:nvPr>
            <p:ph idx="1"/>
          </p:nvPr>
        </p:nvSpPr>
        <p:spPr>
          <a:xfrm>
            <a:off x="838200" y="754743"/>
            <a:ext cx="10515600" cy="5422220"/>
          </a:xfrm>
        </p:spPr>
        <p:txBody>
          <a:bodyPr>
            <a:normAutofit/>
          </a:bodyPr>
          <a:lstStyle/>
          <a:p>
            <a:r>
              <a:rPr lang="en-US" sz="2400" dirty="0" err="1"/>
              <a:t>Contoh</a:t>
            </a:r>
            <a:r>
              <a:rPr lang="en-US" sz="2400" dirty="0"/>
              <a:t> pada Caesar Cipher, </a:t>
            </a:r>
            <a:r>
              <a:rPr lang="en-US" sz="2400" dirty="0" err="1"/>
              <a:t>penyerang</a:t>
            </a:r>
            <a:r>
              <a:rPr lang="en-US" sz="2400" dirty="0"/>
              <a:t> </a:t>
            </a:r>
            <a:r>
              <a:rPr lang="en-US" sz="2400" dirty="0" err="1"/>
              <a:t>memilih</a:t>
            </a:r>
            <a:r>
              <a:rPr lang="en-US" sz="2400" dirty="0"/>
              <a:t> plaintext </a:t>
            </a:r>
            <a:r>
              <a:rPr lang="en-US" sz="2400" dirty="0" err="1"/>
              <a:t>sederhana</a:t>
            </a:r>
            <a:r>
              <a:rPr lang="en-US" sz="2400" dirty="0"/>
              <a:t>, </a:t>
            </a:r>
            <a:r>
              <a:rPr lang="en-US" sz="2400" dirty="0" err="1"/>
              <a:t>misalnya</a:t>
            </a:r>
            <a:r>
              <a:rPr lang="en-US" sz="2400" dirty="0"/>
              <a:t>: </a:t>
            </a:r>
          </a:p>
          <a:p>
            <a:pPr marL="0" indent="0">
              <a:buNone/>
            </a:pPr>
            <a:r>
              <a:rPr lang="en-US" sz="2400" dirty="0"/>
              <a:t>                     AAAAA</a:t>
            </a:r>
          </a:p>
          <a:p>
            <a:pPr marL="0" indent="0">
              <a:buNone/>
            </a:pPr>
            <a:r>
              <a:rPr lang="en-US" sz="2400" dirty="0"/>
              <a:t>   </a:t>
            </a:r>
            <a:r>
              <a:rPr lang="en-US" sz="2400" dirty="0" err="1"/>
              <a:t>lalu</a:t>
            </a:r>
            <a:r>
              <a:rPr lang="en-US" sz="2400" dirty="0"/>
              <a:t> </a:t>
            </a:r>
            <a:r>
              <a:rPr lang="en-US" sz="2400" dirty="0" err="1"/>
              <a:t>mengirim</a:t>
            </a:r>
            <a:r>
              <a:rPr lang="en-US" sz="2400" dirty="0"/>
              <a:t> </a:t>
            </a:r>
            <a:r>
              <a:rPr lang="en-US" sz="2400" dirty="0" err="1"/>
              <a:t>plainteks</a:t>
            </a:r>
            <a:r>
              <a:rPr lang="en-US" sz="2400" dirty="0"/>
              <a:t> </a:t>
            </a:r>
            <a:r>
              <a:rPr lang="en-US" sz="2400" dirty="0" err="1"/>
              <a:t>ke</a:t>
            </a:r>
            <a:r>
              <a:rPr lang="en-US" sz="2400" dirty="0"/>
              <a:t> </a:t>
            </a:r>
            <a:r>
              <a:rPr lang="en-US" sz="2400" dirty="0" err="1"/>
              <a:t>sistem</a:t>
            </a:r>
            <a:r>
              <a:rPr lang="en-US" sz="2400" dirty="0"/>
              <a:t> </a:t>
            </a:r>
            <a:r>
              <a:rPr lang="en-US" sz="2400" dirty="0" err="1"/>
              <a:t>enkripsi</a:t>
            </a:r>
            <a:r>
              <a:rPr lang="en-US" sz="2400" dirty="0"/>
              <a:t>   </a:t>
            </a:r>
          </a:p>
          <a:p>
            <a:pPr marL="0" indent="0">
              <a:buNone/>
            </a:pPr>
            <a:r>
              <a:rPr lang="en-US" sz="2400" dirty="0"/>
              <a:t>  </a:t>
            </a:r>
            <a:r>
              <a:rPr lang="en-US" sz="2400" dirty="0" err="1"/>
              <a:t>Sistem</a:t>
            </a:r>
            <a:r>
              <a:rPr lang="en-US" sz="2400" dirty="0"/>
              <a:t> </a:t>
            </a:r>
            <a:r>
              <a:rPr lang="en-US" sz="2400" dirty="0" err="1"/>
              <a:t>mengembalikan</a:t>
            </a:r>
            <a:r>
              <a:rPr lang="en-US" sz="2400" dirty="0"/>
              <a:t> ciphertext, </a:t>
            </a:r>
            <a:r>
              <a:rPr lang="en-US" sz="2400" dirty="0" err="1"/>
              <a:t>misalnya</a:t>
            </a:r>
            <a:r>
              <a:rPr lang="en-US" sz="2400" dirty="0"/>
              <a:t>:</a:t>
            </a:r>
          </a:p>
          <a:p>
            <a:pPr marL="0" indent="0">
              <a:buNone/>
            </a:pPr>
            <a:r>
              <a:rPr lang="en-US" sz="2400" dirty="0"/>
              <a:t>                     FFFFF</a:t>
            </a:r>
          </a:p>
          <a:p>
            <a:pPr marL="0" indent="0">
              <a:buNone/>
            </a:pPr>
            <a:r>
              <a:rPr lang="en-US" sz="2400" dirty="0"/>
              <a:t>   Dari </a:t>
            </a:r>
            <a:r>
              <a:rPr lang="en-US" sz="2400" dirty="0" err="1"/>
              <a:t>sini</a:t>
            </a:r>
            <a:r>
              <a:rPr lang="en-US" sz="2400" dirty="0"/>
              <a:t> </a:t>
            </a:r>
            <a:r>
              <a:rPr lang="en-US" sz="2400" dirty="0" err="1"/>
              <a:t>terlihat</a:t>
            </a:r>
            <a:r>
              <a:rPr lang="en-US" sz="2400" dirty="0"/>
              <a:t> </a:t>
            </a:r>
            <a:r>
              <a:rPr lang="en-US" sz="2400" dirty="0" err="1"/>
              <a:t>huruf</a:t>
            </a:r>
            <a:r>
              <a:rPr lang="en-US" sz="2400" dirty="0"/>
              <a:t> A → F, </a:t>
            </a:r>
            <a:r>
              <a:rPr lang="en-US" sz="2400" dirty="0" err="1"/>
              <a:t>berarti</a:t>
            </a:r>
            <a:r>
              <a:rPr lang="en-US" sz="2400" dirty="0"/>
              <a:t> </a:t>
            </a:r>
            <a:r>
              <a:rPr lang="en-US" sz="2400" dirty="0" err="1"/>
              <a:t>pergeseran</a:t>
            </a:r>
            <a:r>
              <a:rPr lang="en-US" sz="2400" dirty="0"/>
              <a:t> = 5.</a:t>
            </a:r>
          </a:p>
          <a:p>
            <a:pPr marL="0" indent="0">
              <a:buNone/>
            </a:pPr>
            <a:endParaRPr lang="en-US" sz="2400" dirty="0"/>
          </a:p>
          <a:p>
            <a:pPr marL="0" indent="0">
              <a:buNone/>
            </a:pPr>
            <a:r>
              <a:rPr lang="en-US" sz="2400" dirty="0"/>
              <a:t>   </a:t>
            </a:r>
            <a:r>
              <a:rPr lang="en-US" sz="2400" dirty="0" err="1"/>
              <a:t>Dengan</a:t>
            </a:r>
            <a:r>
              <a:rPr lang="en-US" sz="2400" dirty="0"/>
              <a:t> </a:t>
            </a:r>
            <a:r>
              <a:rPr lang="en-US" sz="2400" dirty="0" err="1"/>
              <a:t>kunci</a:t>
            </a:r>
            <a:r>
              <a:rPr lang="en-US" sz="2400" dirty="0"/>
              <a:t> </a:t>
            </a:r>
            <a:r>
              <a:rPr lang="en-US" sz="2400" dirty="0" err="1"/>
              <a:t>itu</a:t>
            </a:r>
            <a:r>
              <a:rPr lang="en-US" sz="2400" dirty="0"/>
              <a:t>, </a:t>
            </a:r>
            <a:r>
              <a:rPr lang="en-US" sz="2400" dirty="0" err="1"/>
              <a:t>penyerang</a:t>
            </a:r>
            <a:r>
              <a:rPr lang="en-US" sz="2400" dirty="0"/>
              <a:t> </a:t>
            </a:r>
            <a:r>
              <a:rPr lang="en-US" sz="2400" dirty="0" err="1"/>
              <a:t>bisa</a:t>
            </a:r>
            <a:r>
              <a:rPr lang="en-US" sz="2400" dirty="0"/>
              <a:t> </a:t>
            </a:r>
            <a:r>
              <a:rPr lang="en-US" sz="2400" dirty="0" err="1"/>
              <a:t>mendekripsi</a:t>
            </a:r>
            <a:r>
              <a:rPr lang="en-US" sz="2400" dirty="0"/>
              <a:t> </a:t>
            </a:r>
            <a:r>
              <a:rPr lang="en-US" sz="2400" dirty="0" err="1"/>
              <a:t>semua</a:t>
            </a:r>
            <a:r>
              <a:rPr lang="en-US" sz="2400" dirty="0"/>
              <a:t> ciphertext lain.</a:t>
            </a:r>
          </a:p>
        </p:txBody>
      </p:sp>
      <p:sp>
        <p:nvSpPr>
          <p:cNvPr id="4" name="Slide Number Placeholder 3">
            <a:extLst>
              <a:ext uri="{FF2B5EF4-FFF2-40B4-BE49-F238E27FC236}">
                <a16:creationId xmlns:a16="http://schemas.microsoft.com/office/drawing/2014/main" id="{2EC32CF0-1CF2-58CE-DBF8-E9FFE04CFCB2}"/>
              </a:ext>
            </a:extLst>
          </p:cNvPr>
          <p:cNvSpPr>
            <a:spLocks noGrp="1"/>
          </p:cNvSpPr>
          <p:nvPr>
            <p:ph type="sldNum" sz="quarter" idx="12"/>
          </p:nvPr>
        </p:nvSpPr>
        <p:spPr/>
        <p:txBody>
          <a:bodyPr/>
          <a:lstStyle/>
          <a:p>
            <a:fld id="{C8468649-2255-4ED6-86C1-7183EDD30619}" type="slidenum">
              <a:rPr lang="en-US" smtClean="0"/>
              <a:t>41</a:t>
            </a:fld>
            <a:endParaRPr lang="en-US"/>
          </a:p>
        </p:txBody>
      </p:sp>
    </p:spTree>
    <p:extLst>
      <p:ext uri="{BB962C8B-B14F-4D97-AF65-F5344CB8AC3E}">
        <p14:creationId xmlns:p14="http://schemas.microsoft.com/office/powerpoint/2010/main" val="238231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761055-173F-5C23-6A77-3690C093210C}"/>
                  </a:ext>
                </a:extLst>
              </p:cNvPr>
              <p:cNvSpPr>
                <a:spLocks noGrp="1"/>
              </p:cNvSpPr>
              <p:nvPr>
                <p:ph idx="1"/>
              </p:nvPr>
            </p:nvSpPr>
            <p:spPr>
              <a:xfrm>
                <a:off x="838200" y="856343"/>
                <a:ext cx="10515600" cy="5320620"/>
              </a:xfrm>
            </p:spPr>
            <p:txBody>
              <a:bodyPr/>
              <a:lstStyle/>
              <a:p>
                <a:r>
                  <a:rPr lang="en-US" sz="2400" dirty="0"/>
                  <a:t>Contoh di </a:t>
                </a:r>
                <a:r>
                  <a:rPr lang="en-US" sz="2400" dirty="0" err="1"/>
                  <a:t>dalam</a:t>
                </a:r>
                <a:r>
                  <a:rPr lang="en-US" sz="2400" dirty="0"/>
                  <a:t> </a:t>
                </a:r>
                <a:r>
                  <a:rPr lang="en-US" sz="2400" dirty="0" err="1"/>
                  <a:t>Vigenere</a:t>
                </a:r>
                <a:r>
                  <a:rPr lang="en-US" sz="2400" dirty="0"/>
                  <a:t> Cipher, ciphertext </a:t>
                </a:r>
                <a:r>
                  <a:rPr lang="en-US" sz="2400" dirty="0" err="1"/>
                  <a:t>setiap</a:t>
                </a:r>
                <a:r>
                  <a:rPr lang="en-US" sz="2400" dirty="0"/>
                  <a:t> </a:t>
                </a:r>
                <a:r>
                  <a:rPr lang="en-US" sz="2400" dirty="0" err="1"/>
                  <a:t>huruf</a:t>
                </a:r>
                <a:r>
                  <a:rPr lang="en-US" sz="2400" dirty="0"/>
                  <a:t> </a:t>
                </a:r>
                <a:r>
                  <a:rPr lang="en-US" sz="2400" dirty="0" err="1"/>
                  <a:t>plainteks</a:t>
                </a:r>
                <a:r>
                  <a:rPr lang="en-US" sz="2400" dirty="0"/>
                  <a:t> </a:t>
                </a:r>
                <a:r>
                  <a:rPr lang="en-US" sz="2400" dirty="0" err="1"/>
                  <a:t>dihitung</a:t>
                </a:r>
                <a:r>
                  <a:rPr lang="en-US" sz="2400" dirty="0"/>
                  <a:t> </a:t>
                </a:r>
                <a:r>
                  <a:rPr lang="en-US" sz="2400" dirty="0" err="1"/>
                  <a:t>dengan</a:t>
                </a:r>
                <a:r>
                  <a:rPr lang="en-US" sz="2400" dirty="0"/>
                  <a:t>:</a:t>
                </a:r>
              </a:p>
              <a:p>
                <a:pPr marL="0" indent="0">
                  <a:buNone/>
                </a:pPr>
                <a:r>
                  <a:rPr lang="en-US" sz="2400" dirty="0"/>
                  <a:t>               </a:t>
                </a:r>
                <a14:m>
                  <m:oMath xmlns:m="http://schemas.openxmlformats.org/officeDocument/2006/math">
                    <m:r>
                      <a:rPr lang="en-US" sz="2400" i="1">
                        <a:latin typeface="Cambria Math" panose="02040503050406030204" pitchFamily="18" charset="0"/>
                      </a:rPr>
                      <m:t>𝐶</m:t>
                    </m:r>
                    <m:r>
                      <a:rPr lang="en-US" sz="2400">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𝑃</m:t>
                    </m:r>
                    <m:r>
                      <a:rPr lang="en-US" sz="2400" b="0" i="0" smtClean="0">
                        <a:latin typeface="Cambria Math" panose="02040503050406030204" pitchFamily="18" charset="0"/>
                      </a:rPr>
                      <m:t>+</m:t>
                    </m:r>
                    <m:sSub>
                      <m:sSubPr>
                        <m:ctrlPr>
                          <a:rPr lang="ar-AE" sz="2400" i="1">
                            <a:latin typeface="Cambria Math" panose="02040503050406030204" pitchFamily="18" charset="0"/>
                          </a:rPr>
                        </m:ctrlPr>
                      </m:sSubPr>
                      <m:e>
                        <m:r>
                          <a:rPr lang="ar-AE" sz="2400" i="1">
                            <a:latin typeface="Cambria Math" panose="02040503050406030204" pitchFamily="18" charset="0"/>
                          </a:rPr>
                          <m:t>𝐾</m:t>
                        </m:r>
                        <m:r>
                          <a:rPr lang="en-US" sz="2400" b="0" i="1" smtClean="0">
                            <a:latin typeface="Cambria Math" panose="02040503050406030204" pitchFamily="18" charset="0"/>
                          </a:rPr>
                          <m:t>) </m:t>
                        </m:r>
                        <m:r>
                          <a:rPr lang="en-US" sz="2400" b="0" i="1" smtClean="0">
                            <a:latin typeface="Cambria Math" panose="02040503050406030204" pitchFamily="18" charset="0"/>
                          </a:rPr>
                          <m:t>𝑚𝑜𝑑</m:t>
                        </m:r>
                        <m:r>
                          <a:rPr lang="en-US" sz="2400" b="0" i="1" smtClean="0">
                            <a:latin typeface="Cambria Math" panose="02040503050406030204" pitchFamily="18" charset="0"/>
                          </a:rPr>
                          <m:t> </m:t>
                        </m:r>
                        <m:r>
                          <a:rPr lang="en-US" sz="2400" b="0" i="1" smtClean="0">
                            <a:latin typeface="Cambria Math" panose="02040503050406030204" pitchFamily="18" charset="0"/>
                          </a:rPr>
                          <m:t>26</m:t>
                        </m:r>
                      </m:e>
                      <m:sub/>
                    </m:sSub>
                  </m:oMath>
                </a14:m>
                <a:endParaRPr lang="ar-AE" sz="2400" b="0" dirty="0"/>
              </a:p>
              <a:p>
                <a:r>
                  <a:rPr lang="en-US" sz="2400" dirty="0" err="1"/>
                  <a:t>Penyerang</a:t>
                </a:r>
                <a:r>
                  <a:rPr lang="en-US" sz="2400" dirty="0"/>
                  <a:t> </a:t>
                </a:r>
                <a:r>
                  <a:rPr lang="en-US" sz="2400" dirty="0" err="1"/>
                  <a:t>memilih</a:t>
                </a:r>
                <a:r>
                  <a:rPr lang="en-US" sz="2400" dirty="0"/>
                  <a:t> plaintext P = AAAAAAA… (= 000000…).</a:t>
                </a:r>
              </a:p>
              <a:p>
                <a:r>
                  <a:rPr lang="en-US" sz="2400" dirty="0"/>
                  <a:t>Maka ciphertext yang </a:t>
                </a:r>
                <a:r>
                  <a:rPr lang="en-US" sz="2400" dirty="0" err="1"/>
                  <a:t>keluar</a:t>
                </a:r>
                <a:r>
                  <a:rPr lang="en-US" sz="2400" dirty="0"/>
                  <a:t>, C, </a:t>
                </a:r>
                <a:r>
                  <a:rPr lang="en-US" sz="2400" dirty="0" err="1"/>
                  <a:t>pasti</a:t>
                </a:r>
                <a:r>
                  <a:rPr lang="en-US" sz="2400" dirty="0"/>
                  <a:t> </a:t>
                </a:r>
                <a:r>
                  <a:rPr lang="en-US" sz="2400" dirty="0" err="1"/>
                  <a:t>sama</a:t>
                </a:r>
                <a:r>
                  <a:rPr lang="en-US" sz="2400" dirty="0"/>
                  <a:t> </a:t>
                </a:r>
                <a:r>
                  <a:rPr lang="en-US" sz="2400" dirty="0" err="1"/>
                  <a:t>dengan</a:t>
                </a:r>
                <a:r>
                  <a:rPr lang="en-US" sz="2400" dirty="0"/>
                  <a:t> K    (C = K).</a:t>
                </a:r>
              </a:p>
              <a:p>
                <a:r>
                  <a:rPr lang="en-US" sz="2400" dirty="0" err="1"/>
                  <a:t>Dengan</a:t>
                </a:r>
                <a:r>
                  <a:rPr lang="en-US" sz="2400" dirty="0"/>
                  <a:t> </a:t>
                </a:r>
                <a:r>
                  <a:rPr lang="en-US" sz="2400" dirty="0" err="1"/>
                  <a:t>mengetahui</a:t>
                </a:r>
                <a:r>
                  <a:rPr lang="en-US" sz="2400" dirty="0"/>
                  <a:t> K, ciphertext lain </a:t>
                </a:r>
                <a:r>
                  <a:rPr lang="en-US" sz="2400" dirty="0" err="1"/>
                  <a:t>bisa</a:t>
                </a:r>
                <a:r>
                  <a:rPr lang="en-US" sz="2400" dirty="0"/>
                  <a:t> </a:t>
                </a:r>
                <a:r>
                  <a:rPr lang="en-US" sz="2400" dirty="0" err="1"/>
                  <a:t>langsung</a:t>
                </a:r>
                <a:r>
                  <a:rPr lang="en-US" sz="2400" dirty="0"/>
                  <a:t> </a:t>
                </a:r>
                <a:r>
                  <a:rPr lang="en-US" sz="2400" dirty="0" err="1"/>
                  <a:t>dicoba</a:t>
                </a:r>
                <a:r>
                  <a:rPr lang="en-US" sz="2400" dirty="0"/>
                  <a:t> </a:t>
                </a:r>
                <a:r>
                  <a:rPr lang="en-US" sz="2400" dirty="0" err="1"/>
                  <a:t>didekripsi</a:t>
                </a:r>
                <a:r>
                  <a:rPr lang="en-US" sz="2400" dirty="0"/>
                  <a:t> </a:t>
                </a:r>
                <a:r>
                  <a:rPr lang="en-US" sz="2400" dirty="0" err="1"/>
                  <a:t>dengan</a:t>
                </a:r>
                <a:r>
                  <a:rPr lang="en-US" sz="2400" dirty="0"/>
                  <a:t> K </a:t>
                </a:r>
                <a:r>
                  <a:rPr lang="en-US" sz="2400" dirty="0" err="1"/>
                  <a:t>tersebut</a:t>
                </a:r>
                <a:r>
                  <a:rPr lang="en-US" sz="2400" dirty="0"/>
                  <a:t>.</a:t>
                </a:r>
              </a:p>
              <a:p>
                <a:endParaRPr lang="en-US" dirty="0"/>
              </a:p>
            </p:txBody>
          </p:sp>
        </mc:Choice>
        <mc:Fallback xmlns="">
          <p:sp>
            <p:nvSpPr>
              <p:cNvPr id="3" name="Content Placeholder 2">
                <a:extLst>
                  <a:ext uri="{FF2B5EF4-FFF2-40B4-BE49-F238E27FC236}">
                    <a16:creationId xmlns:a16="http://schemas.microsoft.com/office/drawing/2014/main" id="{C5761055-173F-5C23-6A77-3690C093210C}"/>
                  </a:ext>
                </a:extLst>
              </p:cNvPr>
              <p:cNvSpPr>
                <a:spLocks noGrp="1" noRot="1" noChangeAspect="1" noMove="1" noResize="1" noEditPoints="1" noAdjustHandles="1" noChangeArrowheads="1" noChangeShapeType="1" noTextEdit="1"/>
              </p:cNvSpPr>
              <p:nvPr>
                <p:ph idx="1"/>
              </p:nvPr>
            </p:nvSpPr>
            <p:spPr>
              <a:xfrm>
                <a:off x="838200" y="856343"/>
                <a:ext cx="10515600" cy="5320620"/>
              </a:xfrm>
              <a:blipFill>
                <a:blip r:embed="rId2"/>
                <a:stretch>
                  <a:fillRect l="-812" t="-16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F6D6983-FCBE-9351-44FD-C51F12A45D74}"/>
              </a:ext>
            </a:extLst>
          </p:cNvPr>
          <p:cNvSpPr>
            <a:spLocks noGrp="1"/>
          </p:cNvSpPr>
          <p:nvPr>
            <p:ph type="sldNum" sz="quarter" idx="12"/>
          </p:nvPr>
        </p:nvSpPr>
        <p:spPr/>
        <p:txBody>
          <a:bodyPr/>
          <a:lstStyle/>
          <a:p>
            <a:fld id="{C8468649-2255-4ED6-86C1-7183EDD30619}" type="slidenum">
              <a:rPr lang="en-US" smtClean="0"/>
              <a:t>42</a:t>
            </a:fld>
            <a:endParaRPr lang="en-US"/>
          </a:p>
        </p:txBody>
      </p:sp>
    </p:spTree>
    <p:extLst>
      <p:ext uri="{BB962C8B-B14F-4D97-AF65-F5344CB8AC3E}">
        <p14:creationId xmlns:p14="http://schemas.microsoft.com/office/powerpoint/2010/main" val="3278159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a:extLst>
              <a:ext uri="{FF2B5EF4-FFF2-40B4-BE49-F238E27FC236}">
                <a16:creationId xmlns:a16="http://schemas.microsoft.com/office/drawing/2014/main" id="{B0CA3729-A326-47BA-BD1C-D7C0B4DC5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7BF735-5B5A-4671-96B5-85A6C78C5407}" type="slidenum">
              <a:rPr lang="en-GB" altLang="en-US" sz="1400"/>
              <a:pPr>
                <a:spcBef>
                  <a:spcPct val="0"/>
                </a:spcBef>
                <a:buClrTx/>
                <a:buSzTx/>
                <a:buFontTx/>
                <a:buNone/>
              </a:pPr>
              <a:t>43</a:t>
            </a:fld>
            <a:endParaRPr lang="en-GB" altLang="en-US" sz="1400"/>
          </a:p>
        </p:txBody>
      </p:sp>
      <p:sp>
        <p:nvSpPr>
          <p:cNvPr id="33797" name="Rectangle 5">
            <a:extLst>
              <a:ext uri="{FF2B5EF4-FFF2-40B4-BE49-F238E27FC236}">
                <a16:creationId xmlns:a16="http://schemas.microsoft.com/office/drawing/2014/main" id="{8085A765-F04F-4609-8BD1-B289D6B5B8D3}"/>
              </a:ext>
            </a:extLst>
          </p:cNvPr>
          <p:cNvSpPr>
            <a:spLocks noChangeArrowheads="1"/>
          </p:cNvSpPr>
          <p:nvPr/>
        </p:nvSpPr>
        <p:spPr bwMode="auto">
          <a:xfrm>
            <a:off x="3524250" y="24479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33798" name="Object 4">
            <a:extLst>
              <a:ext uri="{FF2B5EF4-FFF2-40B4-BE49-F238E27FC236}">
                <a16:creationId xmlns:a16="http://schemas.microsoft.com/office/drawing/2014/main" id="{CE822E73-4D89-41A3-9D71-9EA8F8778B5F}"/>
              </a:ext>
            </a:extLst>
          </p:cNvPr>
          <p:cNvGraphicFramePr>
            <a:graphicFrameLocks noChangeAspect="1"/>
          </p:cNvGraphicFramePr>
          <p:nvPr>
            <p:extLst>
              <p:ext uri="{D42A27DB-BD31-4B8C-83A1-F6EECF244321}">
                <p14:modId xmlns:p14="http://schemas.microsoft.com/office/powerpoint/2010/main" val="63156201"/>
              </p:ext>
            </p:extLst>
          </p:nvPr>
        </p:nvGraphicFramePr>
        <p:xfrm>
          <a:off x="1640840" y="1426221"/>
          <a:ext cx="9447276" cy="3602979"/>
        </p:xfrm>
        <a:graphic>
          <a:graphicData uri="http://schemas.openxmlformats.org/presentationml/2006/ole">
            <mc:AlternateContent xmlns:mc="http://schemas.openxmlformats.org/markup-compatibility/2006">
              <mc:Choice xmlns:v="urn:schemas-microsoft-com:vml" Requires="v">
                <p:oleObj r:id="rId2" imgW="5790075" imgH="2202208" progId="Visio.Drawing.6">
                  <p:embed/>
                </p:oleObj>
              </mc:Choice>
              <mc:Fallback>
                <p:oleObj r:id="rId2" imgW="5790075" imgH="2202208" progId="Visio.Drawing.6">
                  <p:embed/>
                  <p:pic>
                    <p:nvPicPr>
                      <p:cNvPr id="33798" name="Object 4">
                        <a:extLst>
                          <a:ext uri="{FF2B5EF4-FFF2-40B4-BE49-F238E27FC236}">
                            <a16:creationId xmlns:a16="http://schemas.microsoft.com/office/drawing/2014/main" id="{CE822E73-4D89-41A3-9D71-9EA8F877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40" y="1426221"/>
                        <a:ext cx="9447276" cy="3602979"/>
                      </a:xfrm>
                      <a:prstGeom prst="rect">
                        <a:avLst/>
                      </a:prstGeom>
                      <a:noFill/>
                      <a:ln>
                        <a:noFill/>
                      </a:ln>
                    </p:spPr>
                  </p:pic>
                </p:oleObj>
              </mc:Fallback>
            </mc:AlternateContent>
          </a:graphicData>
        </a:graphic>
      </p:graphicFrame>
      <p:sp>
        <p:nvSpPr>
          <p:cNvPr id="33799" name="Rectangle 6">
            <a:extLst>
              <a:ext uri="{FF2B5EF4-FFF2-40B4-BE49-F238E27FC236}">
                <a16:creationId xmlns:a16="http://schemas.microsoft.com/office/drawing/2014/main" id="{577E437C-CCFD-41B6-B2BD-7DCE0E4B573E}"/>
              </a:ext>
            </a:extLst>
          </p:cNvPr>
          <p:cNvSpPr>
            <a:spLocks noChangeArrowheads="1"/>
          </p:cNvSpPr>
          <p:nvPr/>
        </p:nvSpPr>
        <p:spPr bwMode="auto">
          <a:xfrm>
            <a:off x="3390900" y="5277276"/>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i="1" dirty="0">
                <a:latin typeface="Times New Roman" panose="02020603050405020304" pitchFamily="18" charset="0"/>
                <a:cs typeface="Times New Roman" panose="02020603050405020304" pitchFamily="18" charset="0"/>
              </a:rPr>
              <a:t>Chosen-plaintext attack</a:t>
            </a:r>
            <a:endParaRPr lang="en-GB" altLang="en-US" sz="2400" dirty="0">
              <a:latin typeface="Times New Roman" panose="02020603050405020304" pitchFamily="18" charset="0"/>
              <a:cs typeface="Times New Roman" panose="02020603050405020304" pitchFamily="18" charset="0"/>
            </a:endParaRPr>
          </a:p>
          <a:p>
            <a:pPr>
              <a:spcBef>
                <a:spcPct val="0"/>
              </a:spcBef>
              <a:buClrTx/>
              <a:buSzTx/>
              <a:buFontTx/>
              <a:buNone/>
            </a:pPr>
            <a:endParaRPr lang="en-GB" altLang="en-US" sz="2400"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a:extLst>
              <a:ext uri="{FF2B5EF4-FFF2-40B4-BE49-F238E27FC236}">
                <a16:creationId xmlns:a16="http://schemas.microsoft.com/office/drawing/2014/main" id="{28E23F06-CA03-4FF8-B059-129B102E5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712756B-7628-479B-BCAA-B852E8A17E58}" type="slidenum">
              <a:rPr lang="en-GB" altLang="en-US" sz="1400"/>
              <a:pPr>
                <a:spcBef>
                  <a:spcPct val="0"/>
                </a:spcBef>
                <a:buClrTx/>
                <a:buSzTx/>
                <a:buFontTx/>
                <a:buNone/>
              </a:pPr>
              <a:t>44</a:t>
            </a:fld>
            <a:endParaRPr lang="en-GB" altLang="en-US" sz="1400"/>
          </a:p>
        </p:txBody>
      </p:sp>
      <p:sp>
        <p:nvSpPr>
          <p:cNvPr id="34821" name="Rectangle 3">
            <a:extLst>
              <a:ext uri="{FF2B5EF4-FFF2-40B4-BE49-F238E27FC236}">
                <a16:creationId xmlns:a16="http://schemas.microsoft.com/office/drawing/2014/main" id="{B587B5A4-C398-4D01-AD5A-F693F89E3FAD}"/>
              </a:ext>
            </a:extLst>
          </p:cNvPr>
          <p:cNvSpPr>
            <a:spLocks noGrp="1" noChangeArrowheads="1"/>
          </p:cNvSpPr>
          <p:nvPr>
            <p:ph type="body" idx="1"/>
          </p:nvPr>
        </p:nvSpPr>
        <p:spPr>
          <a:xfrm>
            <a:off x="1028700" y="625792"/>
            <a:ext cx="10466614" cy="5730557"/>
          </a:xfrm>
        </p:spPr>
        <p:txBody>
          <a:bodyPr>
            <a:normAutofit/>
          </a:bodyPr>
          <a:lstStyle/>
          <a:p>
            <a:pPr marL="609600" indent="-609600">
              <a:buNone/>
            </a:pPr>
            <a:r>
              <a:rPr lang="en-US" altLang="en-US" i="1" dirty="0"/>
              <a:t>4</a:t>
            </a:r>
            <a:r>
              <a:rPr lang="en-US" altLang="en-US" dirty="0"/>
              <a:t>. </a:t>
            </a:r>
            <a:r>
              <a:rPr lang="en-US" altLang="en-US" b="1" i="1" dirty="0">
                <a:cs typeface="Times New Roman" panose="02020603050405020304" pitchFamily="18" charset="0"/>
              </a:rPr>
              <a:t>Adaptive-chosen-plaintext attack</a:t>
            </a:r>
            <a:endParaRPr lang="en-US" altLang="en-US" b="1" dirty="0">
              <a:cs typeface="Times New Roman" panose="02020603050405020304" pitchFamily="18" charset="0"/>
            </a:endParaRPr>
          </a:p>
          <a:p>
            <a:pPr marL="609600" indent="-609600">
              <a:buNone/>
            </a:pPr>
            <a:endParaRPr lang="en-US" altLang="en-US" dirty="0">
              <a:cs typeface="Times New Roman" panose="02020603050405020304" pitchFamily="18" charset="0"/>
            </a:endParaRPr>
          </a:p>
          <a:p>
            <a:r>
              <a:rPr lang="en-US" sz="2400" i="1" dirty="0"/>
              <a:t>Adaptive chosen plaintext attack</a:t>
            </a:r>
            <a:r>
              <a:rPr lang="en-US" sz="2400" dirty="0"/>
              <a:t> </a:t>
            </a:r>
            <a:r>
              <a:rPr lang="en-US" sz="2400" dirty="0" err="1"/>
              <a:t>adalah</a:t>
            </a:r>
            <a:r>
              <a:rPr lang="en-US" sz="2400" dirty="0"/>
              <a:t> </a:t>
            </a:r>
            <a:r>
              <a:rPr lang="en-US" sz="2400" dirty="0" err="1"/>
              <a:t>variasi</a:t>
            </a:r>
            <a:r>
              <a:rPr lang="en-US" sz="2400" dirty="0"/>
              <a:t> </a:t>
            </a:r>
            <a:r>
              <a:rPr lang="en-US" sz="2400" dirty="0" err="1"/>
              <a:t>dari</a:t>
            </a:r>
            <a:r>
              <a:rPr lang="en-US" sz="2400" dirty="0"/>
              <a:t> </a:t>
            </a:r>
            <a:r>
              <a:rPr lang="en-US" sz="2400" i="1" dirty="0"/>
              <a:t>chosen plaintext attack</a:t>
            </a:r>
            <a:r>
              <a:rPr lang="en-US" sz="2400" dirty="0"/>
              <a:t>,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dirty="0" err="1"/>
              <a:t>penyerang</a:t>
            </a:r>
            <a:r>
              <a:rPr lang="en-US" sz="2400" dirty="0"/>
              <a:t> </a:t>
            </a:r>
            <a:r>
              <a:rPr lang="en-US" sz="2400" b="1" dirty="0" err="1"/>
              <a:t>tidak</a:t>
            </a:r>
            <a:r>
              <a:rPr lang="en-US" sz="2400" b="1" dirty="0"/>
              <a:t> </a:t>
            </a:r>
            <a:r>
              <a:rPr lang="en-US" sz="2400" b="1" dirty="0" err="1"/>
              <a:t>hanya</a:t>
            </a:r>
            <a:r>
              <a:rPr lang="en-US" sz="2400" b="1" dirty="0"/>
              <a:t> </a:t>
            </a:r>
            <a:r>
              <a:rPr lang="en-US" sz="2400" b="1" dirty="0" err="1"/>
              <a:t>memilih</a:t>
            </a:r>
            <a:r>
              <a:rPr lang="en-US" sz="2400" b="1" dirty="0"/>
              <a:t> plaintext</a:t>
            </a:r>
            <a:r>
              <a:rPr lang="en-US" sz="2400" dirty="0"/>
              <a:t>, </a:t>
            </a:r>
            <a:r>
              <a:rPr lang="en-US" sz="2400" dirty="0" err="1"/>
              <a:t>tapi</a:t>
            </a:r>
            <a:r>
              <a:rPr lang="en-US" sz="2400" dirty="0"/>
              <a:t> </a:t>
            </a:r>
            <a:r>
              <a:rPr lang="en-US" sz="2400" dirty="0" err="1"/>
              <a:t>dapat</a:t>
            </a:r>
            <a:r>
              <a:rPr lang="en-US" sz="2400" dirty="0"/>
              <a:t> </a:t>
            </a:r>
            <a:r>
              <a:rPr lang="en-US" sz="2400" b="1" dirty="0" err="1"/>
              <a:t>menyesuaikan</a:t>
            </a:r>
            <a:r>
              <a:rPr lang="en-US" sz="2400" b="1" dirty="0"/>
              <a:t> plaintext </a:t>
            </a:r>
            <a:r>
              <a:rPr lang="en-US" sz="2400" b="1" dirty="0" err="1"/>
              <a:t>berikutnya</a:t>
            </a:r>
            <a:r>
              <a:rPr lang="en-US" sz="2400" dirty="0"/>
              <a:t> </a:t>
            </a:r>
            <a:r>
              <a:rPr lang="en-US" sz="2400" dirty="0" err="1"/>
              <a:t>berdasarkan</a:t>
            </a:r>
            <a:r>
              <a:rPr lang="en-US" sz="2400" dirty="0"/>
              <a:t> </a:t>
            </a:r>
            <a:r>
              <a:rPr lang="en-US" sz="2400" dirty="0" err="1"/>
              <a:t>hasil</a:t>
            </a:r>
            <a:r>
              <a:rPr lang="en-US" sz="2400" dirty="0"/>
              <a:t> </a:t>
            </a:r>
            <a:r>
              <a:rPr lang="en-US" sz="2400" i="1" dirty="0"/>
              <a:t>ciphertext</a:t>
            </a:r>
            <a:r>
              <a:rPr lang="en-US" sz="2400" dirty="0"/>
              <a:t> </a:t>
            </a:r>
            <a:r>
              <a:rPr lang="en-US" sz="2400" dirty="0" err="1"/>
              <a:t>dari</a:t>
            </a:r>
            <a:r>
              <a:rPr lang="en-US" sz="2400" dirty="0"/>
              <a:t> </a:t>
            </a:r>
            <a:r>
              <a:rPr lang="en-US" sz="2400" i="1" dirty="0"/>
              <a:t>query</a:t>
            </a:r>
            <a:r>
              <a:rPr lang="en-US" sz="2400" dirty="0"/>
              <a:t> </a:t>
            </a:r>
            <a:r>
              <a:rPr lang="en-US" sz="2400" dirty="0" err="1"/>
              <a:t>sebelumnya</a:t>
            </a:r>
            <a:r>
              <a:rPr lang="en-US" sz="2400" dirty="0"/>
              <a:t>.</a:t>
            </a:r>
          </a:p>
          <a:p>
            <a:endParaRPr lang="en-US" sz="2400" dirty="0"/>
          </a:p>
          <a:p>
            <a:r>
              <a:rPr lang="en-US" sz="2400" dirty="0" err="1"/>
              <a:t>Artinya</a:t>
            </a:r>
            <a:r>
              <a:rPr lang="en-US" sz="2400" dirty="0"/>
              <a:t>, </a:t>
            </a:r>
            <a:r>
              <a:rPr lang="en-US" sz="2400" dirty="0" err="1"/>
              <a:t>penyerang</a:t>
            </a:r>
            <a:r>
              <a:rPr lang="en-US" sz="2400" dirty="0"/>
              <a:t> </a:t>
            </a:r>
            <a:r>
              <a:rPr lang="en-US" sz="2400" dirty="0" err="1"/>
              <a:t>belajar</a:t>
            </a:r>
            <a:r>
              <a:rPr lang="en-US" sz="2400" dirty="0"/>
              <a:t> </a:t>
            </a:r>
            <a:r>
              <a:rPr lang="en-US" sz="2400" dirty="0" err="1"/>
              <a:t>secara</a:t>
            </a:r>
            <a:r>
              <a:rPr lang="en-US" sz="2400" dirty="0"/>
              <a:t> </a:t>
            </a:r>
            <a:r>
              <a:rPr lang="en-US" sz="2400" dirty="0" err="1"/>
              <a:t>bertahap</a:t>
            </a:r>
            <a:r>
              <a:rPr lang="en-US" sz="2400" dirty="0"/>
              <a:t>: </a:t>
            </a:r>
            <a:r>
              <a:rPr lang="en-US" sz="2400" dirty="0" err="1"/>
              <a:t>setelah</a:t>
            </a:r>
            <a:r>
              <a:rPr lang="en-US" sz="2400" dirty="0"/>
              <a:t> </a:t>
            </a:r>
            <a:r>
              <a:rPr lang="en-US" sz="2400" dirty="0" err="1"/>
              <a:t>melihat</a:t>
            </a:r>
            <a:r>
              <a:rPr lang="en-US" sz="2400" dirty="0"/>
              <a:t> </a:t>
            </a:r>
            <a:r>
              <a:rPr lang="en-US" sz="2400" dirty="0" err="1"/>
              <a:t>hasil</a:t>
            </a:r>
            <a:r>
              <a:rPr lang="en-US" sz="2400" dirty="0"/>
              <a:t> </a:t>
            </a:r>
            <a:r>
              <a:rPr lang="en-US" sz="2400" dirty="0" err="1"/>
              <a:t>enkripsi</a:t>
            </a:r>
            <a:r>
              <a:rPr lang="en-US" sz="2400" dirty="0"/>
              <a:t> </a:t>
            </a:r>
            <a:r>
              <a:rPr lang="en-US" sz="2400" dirty="0" err="1"/>
              <a:t>pertama</a:t>
            </a:r>
            <a:r>
              <a:rPr lang="en-US" sz="2400" dirty="0"/>
              <a:t>, </a:t>
            </a:r>
            <a:r>
              <a:rPr lang="en-US" sz="2400" dirty="0" err="1"/>
              <a:t>ia</a:t>
            </a:r>
            <a:r>
              <a:rPr lang="en-US" sz="2400" dirty="0"/>
              <a:t> </a:t>
            </a:r>
            <a:r>
              <a:rPr lang="en-US" sz="2400" dirty="0" err="1"/>
              <a:t>memilih</a:t>
            </a:r>
            <a:r>
              <a:rPr lang="en-US" sz="2400" dirty="0"/>
              <a:t> </a:t>
            </a:r>
            <a:r>
              <a:rPr lang="en-US" sz="2400" i="1" dirty="0"/>
              <a:t>plaintext</a:t>
            </a:r>
            <a:r>
              <a:rPr lang="en-US" sz="2400" dirty="0"/>
              <a:t> </a:t>
            </a:r>
            <a:r>
              <a:rPr lang="en-US" sz="2400" dirty="0" err="1"/>
              <a:t>baru</a:t>
            </a:r>
            <a:r>
              <a:rPr lang="en-US" sz="2400" dirty="0"/>
              <a:t> yang </a:t>
            </a:r>
            <a:r>
              <a:rPr lang="en-US" sz="2400" dirty="0" err="1"/>
              <a:t>lebih</a:t>
            </a:r>
            <a:r>
              <a:rPr lang="en-US" sz="2400" dirty="0"/>
              <a:t> “</a:t>
            </a:r>
            <a:r>
              <a:rPr lang="en-US" sz="2400" dirty="0" err="1"/>
              <a:t>cerdas</a:t>
            </a:r>
            <a:r>
              <a:rPr lang="en-US" sz="2400" dirty="0"/>
              <a:t>” </a:t>
            </a:r>
            <a:r>
              <a:rPr lang="en-US" sz="2400" dirty="0" err="1"/>
              <a:t>untuk</a:t>
            </a:r>
            <a:r>
              <a:rPr lang="en-US" sz="2400" dirty="0"/>
              <a:t> </a:t>
            </a:r>
            <a:r>
              <a:rPr lang="en-US" sz="2400" dirty="0" err="1"/>
              <a:t>menggali</a:t>
            </a:r>
            <a:r>
              <a:rPr lang="en-US" sz="2400" dirty="0"/>
              <a:t> </a:t>
            </a:r>
            <a:r>
              <a:rPr lang="en-US" sz="2400" dirty="0" err="1"/>
              <a:t>informasi</a:t>
            </a:r>
            <a:r>
              <a:rPr lang="en-US" sz="2400" dirty="0"/>
              <a:t> </a:t>
            </a:r>
            <a:r>
              <a:rPr lang="en-US" sz="2400" dirty="0" err="1"/>
              <a:t>lebih</a:t>
            </a:r>
            <a:r>
              <a:rPr lang="en-US" sz="2400" dirty="0"/>
              <a:t> </a:t>
            </a:r>
            <a:r>
              <a:rPr lang="en-US" sz="2400" dirty="0" err="1"/>
              <a:t>dalam</a:t>
            </a:r>
            <a:r>
              <a:rPr lang="en-US" sz="2400" dirty="0"/>
              <a:t> </a:t>
            </a:r>
            <a:r>
              <a:rPr lang="en-US" sz="2400" dirty="0" err="1"/>
              <a:t>tentang</a:t>
            </a:r>
            <a:r>
              <a:rPr lang="en-US" sz="2400" dirty="0"/>
              <a:t> </a:t>
            </a:r>
            <a:r>
              <a:rPr lang="en-US" sz="2400" dirty="0" err="1"/>
              <a:t>algoritma</a:t>
            </a:r>
            <a:r>
              <a:rPr lang="en-US" sz="2400" dirty="0"/>
              <a:t>/</a:t>
            </a:r>
            <a:r>
              <a:rPr lang="en-US" sz="2400" dirty="0" err="1"/>
              <a:t>kunci</a:t>
            </a:r>
            <a:r>
              <a:rPr lang="en-US" sz="2400" dirty="0"/>
              <a:t>.</a:t>
            </a:r>
          </a:p>
          <a:p>
            <a:pPr marL="609600" indent="-609600">
              <a:buNone/>
            </a:pPr>
            <a:endParaRPr lang="en-US" altLang="en-US" sz="2600" dirty="0">
              <a:cs typeface="Times New Roman" panose="02020603050405020304" pitchFamily="18" charset="0"/>
            </a:endParaRPr>
          </a:p>
          <a:p>
            <a:pPr marL="609600" indent="-609600">
              <a:buNone/>
            </a:pPr>
            <a:endParaRPr lang="en-GB"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A9014-A3A4-5E86-AEF1-71FAB8A39130}"/>
              </a:ext>
            </a:extLst>
          </p:cNvPr>
          <p:cNvSpPr>
            <a:spLocks noGrp="1"/>
          </p:cNvSpPr>
          <p:nvPr>
            <p:ph idx="1"/>
          </p:nvPr>
        </p:nvSpPr>
        <p:spPr>
          <a:xfrm>
            <a:off x="838200" y="1001486"/>
            <a:ext cx="10515600" cy="5175477"/>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penyerang</a:t>
            </a:r>
            <a:r>
              <a:rPr lang="en-US" sz="2400" dirty="0"/>
              <a:t> </a:t>
            </a:r>
            <a:r>
              <a:rPr lang="en-US" sz="2400" dirty="0" err="1"/>
              <a:t>memilih</a:t>
            </a:r>
            <a:r>
              <a:rPr lang="en-US" sz="2400" dirty="0"/>
              <a:t> plaintext: </a:t>
            </a:r>
          </a:p>
          <a:p>
            <a:pPr marL="0" indent="0">
              <a:buNone/>
            </a:pPr>
            <a:r>
              <a:rPr lang="en-US" sz="2400" dirty="0"/>
              <a:t>              A</a:t>
            </a:r>
          </a:p>
          <a:p>
            <a:pPr marL="0" indent="0">
              <a:buNone/>
            </a:pPr>
            <a:r>
              <a:rPr lang="en-US" sz="2400" dirty="0"/>
              <a:t>   → Ciphertext </a:t>
            </a:r>
            <a:r>
              <a:rPr lang="en-US" sz="2400" dirty="0" err="1"/>
              <a:t>keluar</a:t>
            </a:r>
            <a:r>
              <a:rPr lang="en-US" sz="2400" dirty="0"/>
              <a:t>: F.  </a:t>
            </a:r>
            <a:r>
              <a:rPr lang="en-US" sz="2400" dirty="0" err="1"/>
              <a:t>Artinya</a:t>
            </a:r>
            <a:r>
              <a:rPr lang="en-US" sz="2400" dirty="0"/>
              <a:t> </a:t>
            </a:r>
            <a:r>
              <a:rPr lang="en-US" sz="2400" dirty="0" err="1"/>
              <a:t>pergeseran</a:t>
            </a:r>
            <a:r>
              <a:rPr lang="en-US" sz="2400" dirty="0"/>
              <a:t> </a:t>
            </a:r>
            <a:r>
              <a:rPr lang="en-US" sz="2400" dirty="0" err="1"/>
              <a:t>mungkin</a:t>
            </a:r>
            <a:r>
              <a:rPr lang="en-US" sz="2400" dirty="0"/>
              <a:t> 5.</a:t>
            </a:r>
          </a:p>
          <a:p>
            <a:pPr marL="0" indent="0">
              <a:buNone/>
            </a:pPr>
            <a:endParaRPr lang="en-US" sz="2400" dirty="0"/>
          </a:p>
          <a:p>
            <a:pPr marL="0" indent="0">
              <a:buNone/>
            </a:pPr>
            <a:r>
              <a:rPr lang="en-US" sz="2400" dirty="0"/>
              <a:t>   </a:t>
            </a:r>
            <a:r>
              <a:rPr lang="en-US" sz="2400" dirty="0" err="1"/>
              <a:t>Untuk</a:t>
            </a:r>
            <a:r>
              <a:rPr lang="en-US" sz="2400" dirty="0"/>
              <a:t> </a:t>
            </a:r>
            <a:r>
              <a:rPr lang="en-US" sz="2400" dirty="0" err="1"/>
              <a:t>memastikan</a:t>
            </a:r>
            <a:r>
              <a:rPr lang="en-US" sz="2400" dirty="0"/>
              <a:t>, </a:t>
            </a:r>
            <a:r>
              <a:rPr lang="en-US" sz="2400" dirty="0" err="1"/>
              <a:t>penyerang</a:t>
            </a:r>
            <a:r>
              <a:rPr lang="en-US" sz="2400" dirty="0"/>
              <a:t> </a:t>
            </a:r>
            <a:r>
              <a:rPr lang="en-US" sz="2400" dirty="0" err="1"/>
              <a:t>pilih</a:t>
            </a:r>
            <a:r>
              <a:rPr lang="en-US" sz="2400" dirty="0"/>
              <a:t> plaintext lain:</a:t>
            </a:r>
          </a:p>
          <a:p>
            <a:pPr marL="0" indent="0">
              <a:buNone/>
            </a:pPr>
            <a:r>
              <a:rPr lang="en-US" sz="2400" dirty="0"/>
              <a:t>           B</a:t>
            </a:r>
          </a:p>
          <a:p>
            <a:pPr marL="0" indent="0">
              <a:buNone/>
            </a:pPr>
            <a:r>
              <a:rPr lang="en-US" sz="2400" dirty="0"/>
              <a:t>   → Ciphertext </a:t>
            </a:r>
            <a:r>
              <a:rPr lang="en-US" sz="2400" dirty="0" err="1"/>
              <a:t>keluar</a:t>
            </a:r>
            <a:r>
              <a:rPr lang="en-US" sz="2400" dirty="0"/>
              <a:t>: G. </a:t>
            </a:r>
            <a:r>
              <a:rPr lang="en-US" sz="2400" dirty="0" err="1"/>
              <a:t>Polanya</a:t>
            </a:r>
            <a:r>
              <a:rPr lang="en-US" sz="2400" dirty="0"/>
              <a:t> </a:t>
            </a:r>
            <a:r>
              <a:rPr lang="en-US" sz="2400" dirty="0" err="1"/>
              <a:t>konsisten</a:t>
            </a:r>
            <a:r>
              <a:rPr lang="en-US" sz="2400" dirty="0"/>
              <a:t>, </a:t>
            </a:r>
            <a:r>
              <a:rPr lang="en-US" sz="2400" dirty="0" err="1"/>
              <a:t>maka</a:t>
            </a:r>
            <a:r>
              <a:rPr lang="en-US" sz="2400" dirty="0"/>
              <a:t> </a:t>
            </a:r>
            <a:r>
              <a:rPr lang="en-US" sz="2400" dirty="0" err="1"/>
              <a:t>kunci</a:t>
            </a:r>
            <a:r>
              <a:rPr lang="en-US" sz="2400" dirty="0"/>
              <a:t> </a:t>
            </a:r>
            <a:r>
              <a:rPr lang="en-US" sz="2400" dirty="0" err="1"/>
              <a:t>pergeseran</a:t>
            </a:r>
            <a:r>
              <a:rPr lang="en-US" sz="2400" dirty="0"/>
              <a:t> </a:t>
            </a:r>
            <a:r>
              <a:rPr lang="en-US" sz="2400" dirty="0" err="1"/>
              <a:t>dipastikan</a:t>
            </a:r>
            <a:r>
              <a:rPr lang="en-US" sz="2400" dirty="0"/>
              <a:t> = 5.</a:t>
            </a:r>
          </a:p>
        </p:txBody>
      </p:sp>
      <p:sp>
        <p:nvSpPr>
          <p:cNvPr id="4" name="Slide Number Placeholder 3">
            <a:extLst>
              <a:ext uri="{FF2B5EF4-FFF2-40B4-BE49-F238E27FC236}">
                <a16:creationId xmlns:a16="http://schemas.microsoft.com/office/drawing/2014/main" id="{610A8092-4F53-0861-1AB9-E3DC6CC1DF84}"/>
              </a:ext>
            </a:extLst>
          </p:cNvPr>
          <p:cNvSpPr>
            <a:spLocks noGrp="1"/>
          </p:cNvSpPr>
          <p:nvPr>
            <p:ph type="sldNum" sz="quarter" idx="12"/>
          </p:nvPr>
        </p:nvSpPr>
        <p:spPr/>
        <p:txBody>
          <a:bodyPr/>
          <a:lstStyle/>
          <a:p>
            <a:fld id="{C8468649-2255-4ED6-86C1-7183EDD30619}" type="slidenum">
              <a:rPr lang="en-US" smtClean="0"/>
              <a:t>45</a:t>
            </a:fld>
            <a:endParaRPr lang="en-US"/>
          </a:p>
        </p:txBody>
      </p:sp>
    </p:spTree>
    <p:extLst>
      <p:ext uri="{BB962C8B-B14F-4D97-AF65-F5344CB8AC3E}">
        <p14:creationId xmlns:p14="http://schemas.microsoft.com/office/powerpoint/2010/main" val="34531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E05E3C-7500-8C23-E68D-FE6D26794ECA}"/>
                  </a:ext>
                </a:extLst>
              </p:cNvPr>
              <p:cNvSpPr>
                <a:spLocks noGrp="1"/>
              </p:cNvSpPr>
              <p:nvPr>
                <p:ph idx="1"/>
              </p:nvPr>
            </p:nvSpPr>
            <p:spPr>
              <a:xfrm>
                <a:off x="838200" y="812800"/>
                <a:ext cx="10515600" cy="5364163"/>
              </a:xfrm>
            </p:spPr>
            <p:txBody>
              <a:bodyPr/>
              <a:lstStyle/>
              <a:p>
                <a:r>
                  <a:rPr lang="en-US" sz="2400" dirty="0"/>
                  <a:t>Contoh di </a:t>
                </a:r>
                <a:r>
                  <a:rPr lang="en-US" sz="2400" dirty="0" err="1"/>
                  <a:t>dalam</a:t>
                </a:r>
                <a:r>
                  <a:rPr lang="en-US" sz="2400" dirty="0"/>
                  <a:t> </a:t>
                </a:r>
                <a:r>
                  <a:rPr lang="en-US" sz="2400" dirty="0" err="1"/>
                  <a:t>Vigenere</a:t>
                </a:r>
                <a:r>
                  <a:rPr lang="en-US" sz="2400" dirty="0"/>
                  <a:t> Cipher</a:t>
                </a:r>
              </a:p>
              <a:p>
                <a:r>
                  <a:rPr lang="en-US" sz="2400" dirty="0" err="1"/>
                  <a:t>Enkripsi</a:t>
                </a:r>
                <a:r>
                  <a:rPr lang="en-US" sz="2400" dirty="0"/>
                  <a:t> </a:t>
                </a:r>
                <a:r>
                  <a:rPr lang="en-US" sz="2400" dirty="0" err="1"/>
                  <a:t>setiap</a:t>
                </a:r>
                <a:r>
                  <a:rPr lang="en-US" sz="2400" dirty="0"/>
                  <a:t> </a:t>
                </a:r>
                <a:r>
                  <a:rPr lang="en-US" sz="2400" dirty="0" err="1"/>
                  <a:t>huruf</a:t>
                </a:r>
                <a:r>
                  <a:rPr lang="en-US" sz="2400" dirty="0"/>
                  <a:t> </a:t>
                </a:r>
                <a:r>
                  <a:rPr lang="en-US" sz="2400" dirty="0" err="1"/>
                  <a:t>plainteks</a:t>
                </a:r>
                <a:r>
                  <a:rPr lang="en-US" sz="2400" dirty="0"/>
                  <a:t>:</a:t>
                </a:r>
              </a:p>
              <a:p>
                <a:pPr marL="0" indent="0">
                  <a:buNone/>
                </a:pPr>
                <a:r>
                  <a:rPr lang="en-US" sz="2400" dirty="0"/>
                  <a:t>           </a:t>
                </a:r>
                <a14:m>
                  <m:oMath xmlns:m="http://schemas.openxmlformats.org/officeDocument/2006/math">
                    <m:r>
                      <a:rPr lang="en-US" sz="2400" i="1">
                        <a:latin typeface="Cambria Math" panose="02040503050406030204" pitchFamily="18" charset="0"/>
                      </a:rPr>
                      <m:t>𝐶</m:t>
                    </m:r>
                    <m:r>
                      <a:rPr lang="en-US" sz="2400">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𝑃</m:t>
                    </m:r>
                    <m:r>
                      <a:rPr lang="en-US" sz="2400" b="0" i="0" smtClean="0">
                        <a:latin typeface="Cambria Math" panose="02040503050406030204" pitchFamily="18" charset="0"/>
                      </a:rPr>
                      <m:t>+</m:t>
                    </m:r>
                    <m:sSub>
                      <m:sSubPr>
                        <m:ctrlPr>
                          <a:rPr lang="ar-AE" sz="2400" i="1">
                            <a:latin typeface="Cambria Math" panose="02040503050406030204" pitchFamily="18" charset="0"/>
                          </a:rPr>
                        </m:ctrlPr>
                      </m:sSubPr>
                      <m:e>
                        <m:r>
                          <a:rPr lang="ar-AE" sz="2400" i="1">
                            <a:latin typeface="Cambria Math" panose="02040503050406030204" pitchFamily="18" charset="0"/>
                          </a:rPr>
                          <m:t>𝐾</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26</m:t>
                        </m:r>
                      </m:e>
                      <m:sub/>
                    </m:sSub>
                  </m:oMath>
                </a14:m>
                <a:endParaRPr lang="ar-AE" sz="2400" b="0" dirty="0"/>
              </a:p>
              <a:p>
                <a:r>
                  <a:rPr lang="en-US" sz="2400" dirty="0" err="1"/>
                  <a:t>Penyerang</a:t>
                </a:r>
                <a:r>
                  <a:rPr lang="en-US" sz="2400" dirty="0"/>
                  <a:t> </a:t>
                </a:r>
                <a:r>
                  <a:rPr lang="en-US" sz="2400" dirty="0" err="1"/>
                  <a:t>adaptif</a:t>
                </a:r>
                <a:r>
                  <a:rPr lang="en-US" sz="2400" dirty="0"/>
                  <a:t>:</a:t>
                </a:r>
              </a:p>
              <a:p>
                <a:pPr lvl="1"/>
                <a:r>
                  <a:rPr lang="en-US" dirty="0" err="1"/>
                  <a:t>Pertama</a:t>
                </a:r>
                <a:r>
                  <a:rPr lang="en-US" dirty="0"/>
                  <a:t> </a:t>
                </a:r>
                <a:r>
                  <a:rPr lang="en-US" dirty="0" err="1"/>
                  <a:t>masukkan</a:t>
                </a:r>
                <a:r>
                  <a:rPr lang="en-US" dirty="0"/>
                  <a:t> plaintext = AAAA (=0000), </a:t>
                </a:r>
                <a:r>
                  <a:rPr lang="en-US" dirty="0" err="1"/>
                  <a:t>maka</a:t>
                </a:r>
                <a:r>
                  <a:rPr lang="en-US" dirty="0"/>
                  <a:t> ciphertext C = K.</a:t>
                </a:r>
              </a:p>
              <a:p>
                <a:pPr lvl="1"/>
                <a:r>
                  <a:rPr lang="en-US" dirty="0" err="1"/>
                  <a:t>Setelah</a:t>
                </a:r>
                <a:r>
                  <a:rPr lang="en-US" dirty="0"/>
                  <a:t> </a:t>
                </a:r>
                <a:r>
                  <a:rPr lang="en-US" dirty="0" err="1"/>
                  <a:t>tahu</a:t>
                </a:r>
                <a:r>
                  <a:rPr lang="en-US" dirty="0"/>
                  <a:t> K, </a:t>
                </a:r>
                <a:r>
                  <a:rPr lang="en-US" dirty="0" err="1"/>
                  <a:t>ia</a:t>
                </a:r>
                <a:r>
                  <a:rPr lang="en-US" dirty="0"/>
                  <a:t> </a:t>
                </a:r>
                <a:r>
                  <a:rPr lang="en-US" dirty="0" err="1"/>
                  <a:t>coba</a:t>
                </a:r>
                <a:r>
                  <a:rPr lang="en-US" dirty="0"/>
                  <a:t> plaintext lain </a:t>
                </a:r>
                <a:r>
                  <a:rPr lang="en-US" dirty="0" err="1"/>
                  <a:t>untuk</a:t>
                </a:r>
                <a:r>
                  <a:rPr lang="en-US" dirty="0"/>
                  <a:t> </a:t>
                </a:r>
                <a:r>
                  <a:rPr lang="en-US" dirty="0" err="1"/>
                  <a:t>memverifikasi</a:t>
                </a:r>
                <a:r>
                  <a:rPr lang="en-US" dirty="0"/>
                  <a:t>, </a:t>
                </a:r>
                <a:r>
                  <a:rPr lang="en-US" dirty="0" err="1"/>
                  <a:t>misalnya</a:t>
                </a:r>
                <a:r>
                  <a:rPr lang="en-US" dirty="0"/>
                  <a:t> BBBB (=1111), </a:t>
                </a:r>
                <a:r>
                  <a:rPr lang="en-US" dirty="0" err="1"/>
                  <a:t>hasilnya</a:t>
                </a:r>
                <a:r>
                  <a:rPr lang="en-US" dirty="0"/>
                  <a:t> </a:t>
                </a:r>
                <a:r>
                  <a:rPr lang="en-US" dirty="0" err="1"/>
                  <a:t>menegaskan</a:t>
                </a:r>
                <a:r>
                  <a:rPr lang="en-US" dirty="0"/>
                  <a:t> </a:t>
                </a:r>
                <a:r>
                  <a:rPr lang="en-US" dirty="0" err="1"/>
                  <a:t>hasil</a:t>
                </a:r>
                <a:r>
                  <a:rPr lang="en-US" dirty="0"/>
                  <a:t> </a:t>
                </a:r>
                <a:r>
                  <a:rPr lang="en-US" dirty="0" err="1"/>
                  <a:t>enkripsi</a:t>
                </a:r>
                <a:r>
                  <a:rPr lang="en-US" dirty="0"/>
                  <a:t> </a:t>
                </a:r>
                <a:r>
                  <a:rPr lang="en-US" dirty="0" err="1"/>
                  <a:t>dengan</a:t>
                </a:r>
                <a:r>
                  <a:rPr lang="en-US" dirty="0"/>
                  <a:t> K yang </a:t>
                </a:r>
                <a:r>
                  <a:rPr lang="en-US" dirty="0" err="1"/>
                  <a:t>sama</a:t>
                </a:r>
                <a:r>
                  <a:rPr lang="en-US" dirty="0"/>
                  <a:t>.</a:t>
                </a:r>
              </a:p>
              <a:p>
                <a:pPr lvl="1"/>
                <a:r>
                  <a:rPr lang="en-US" dirty="0" err="1"/>
                  <a:t>Dengan</a:t>
                </a:r>
                <a:r>
                  <a:rPr lang="en-US" dirty="0"/>
                  <a:t> </a:t>
                </a:r>
                <a:r>
                  <a:rPr lang="en-US" dirty="0" err="1"/>
                  <a:t>informasi</a:t>
                </a:r>
                <a:r>
                  <a:rPr lang="en-US" dirty="0"/>
                  <a:t> </a:t>
                </a:r>
                <a:r>
                  <a:rPr lang="en-US" dirty="0" err="1"/>
                  <a:t>itu</a:t>
                </a:r>
                <a:r>
                  <a:rPr lang="en-US" dirty="0"/>
                  <a:t>, ciphertext lain </a:t>
                </a:r>
                <a:r>
                  <a:rPr lang="en-US" dirty="0" err="1"/>
                  <a:t>bisa</a:t>
                </a:r>
                <a:r>
                  <a:rPr lang="en-US" dirty="0"/>
                  <a:t> </a:t>
                </a:r>
                <a:r>
                  <a:rPr lang="en-US" dirty="0" err="1"/>
                  <a:t>langsung</a:t>
                </a:r>
                <a:r>
                  <a:rPr lang="en-US" dirty="0"/>
                  <a:t> </a:t>
                </a:r>
                <a:r>
                  <a:rPr lang="en-US" dirty="0" err="1"/>
                  <a:t>dipecahkan</a:t>
                </a:r>
                <a:r>
                  <a:rPr lang="en-US" dirty="0"/>
                  <a:t>.</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BDE05E3C-7500-8C23-E68D-FE6D26794ECA}"/>
                  </a:ext>
                </a:extLst>
              </p:cNvPr>
              <p:cNvSpPr>
                <a:spLocks noGrp="1" noRot="1" noChangeAspect="1" noMove="1" noResize="1" noEditPoints="1" noAdjustHandles="1" noChangeArrowheads="1" noChangeShapeType="1" noTextEdit="1"/>
              </p:cNvSpPr>
              <p:nvPr>
                <p:ph idx="1"/>
              </p:nvPr>
            </p:nvSpPr>
            <p:spPr>
              <a:xfrm>
                <a:off x="838200" y="812800"/>
                <a:ext cx="10515600" cy="5364163"/>
              </a:xfrm>
              <a:blipFill>
                <a:blip r:embed="rId2"/>
                <a:stretch>
                  <a:fillRect l="-812" t="-15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A9F37F-A943-B914-E83B-C23EDD3C69E2}"/>
              </a:ext>
            </a:extLst>
          </p:cNvPr>
          <p:cNvSpPr>
            <a:spLocks noGrp="1"/>
          </p:cNvSpPr>
          <p:nvPr>
            <p:ph type="sldNum" sz="quarter" idx="12"/>
          </p:nvPr>
        </p:nvSpPr>
        <p:spPr/>
        <p:txBody>
          <a:bodyPr/>
          <a:lstStyle/>
          <a:p>
            <a:fld id="{C8468649-2255-4ED6-86C1-7183EDD30619}" type="slidenum">
              <a:rPr lang="en-US" smtClean="0"/>
              <a:t>46</a:t>
            </a:fld>
            <a:endParaRPr lang="en-US"/>
          </a:p>
        </p:txBody>
      </p:sp>
    </p:spTree>
    <p:extLst>
      <p:ext uri="{BB962C8B-B14F-4D97-AF65-F5344CB8AC3E}">
        <p14:creationId xmlns:p14="http://schemas.microsoft.com/office/powerpoint/2010/main" val="1336210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a:extLst>
              <a:ext uri="{FF2B5EF4-FFF2-40B4-BE49-F238E27FC236}">
                <a16:creationId xmlns:a16="http://schemas.microsoft.com/office/drawing/2014/main" id="{8CCD2116-274D-4995-886B-6B0291B9A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83E8C6-0956-4FCE-9126-5685074D5A92}" type="slidenum">
              <a:rPr lang="en-GB" altLang="en-US" sz="1400"/>
              <a:pPr>
                <a:spcBef>
                  <a:spcPct val="0"/>
                </a:spcBef>
                <a:buClrTx/>
                <a:buSzTx/>
                <a:buFontTx/>
                <a:buNone/>
              </a:pPr>
              <a:t>47</a:t>
            </a:fld>
            <a:endParaRPr lang="en-GB" altLang="en-US" sz="1400"/>
          </a:p>
        </p:txBody>
      </p:sp>
      <p:sp>
        <p:nvSpPr>
          <p:cNvPr id="35845" name="Rectangle 4">
            <a:extLst>
              <a:ext uri="{FF2B5EF4-FFF2-40B4-BE49-F238E27FC236}">
                <a16:creationId xmlns:a16="http://schemas.microsoft.com/office/drawing/2014/main" id="{10A80062-633E-4FF4-8C1D-BF8CF2CFBE33}"/>
              </a:ext>
            </a:extLst>
          </p:cNvPr>
          <p:cNvSpPr>
            <a:spLocks noGrp="1" noChangeArrowheads="1"/>
          </p:cNvSpPr>
          <p:nvPr>
            <p:ph type="body" idx="1"/>
          </p:nvPr>
        </p:nvSpPr>
        <p:spPr>
          <a:xfrm>
            <a:off x="944880" y="442913"/>
            <a:ext cx="9946640" cy="4114800"/>
          </a:xfrm>
        </p:spPr>
        <p:txBody>
          <a:bodyPr/>
          <a:lstStyle/>
          <a:p>
            <a:pPr eaLnBrk="1" hangingPunct="1">
              <a:buFont typeface="Wingdings" panose="05000000000000000000" pitchFamily="2" charset="2"/>
              <a:buNone/>
            </a:pPr>
            <a:r>
              <a:rPr lang="en-US" altLang="en-US" b="1" i="1" dirty="0">
                <a:cs typeface="Times New Roman" panose="02020603050405020304" pitchFamily="18" charset="0"/>
              </a:rPr>
              <a:t>5. </a:t>
            </a:r>
            <a:r>
              <a:rPr lang="en-US" altLang="en-US" sz="2400" b="1" i="1" dirty="0">
                <a:cs typeface="Times New Roman" panose="02020603050405020304" pitchFamily="18" charset="0"/>
              </a:rPr>
              <a:t>Chosen-ciphertext attack</a:t>
            </a:r>
            <a:r>
              <a:rPr lang="en-GB" altLang="en-US" sz="2400" dirty="0"/>
              <a:t> </a:t>
            </a:r>
            <a:endParaRPr lang="en-US" altLang="en-US" sz="2400" dirty="0"/>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ciphertext </a:t>
            </a:r>
            <a:r>
              <a:rPr lang="en-US" altLang="en-US" sz="2400" dirty="0" err="1">
                <a:cs typeface="Times New Roman" panose="02020603050405020304" pitchFamily="18" charset="0"/>
              </a:rPr>
              <a:t>tertentu</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mendekripsinya</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oracle  yang </a:t>
            </a:r>
            <a:r>
              <a:rPr lang="en-US" altLang="en-US" sz="2400" dirty="0" err="1">
                <a:cs typeface="Times New Roman" panose="02020603050405020304" pitchFamily="18" charset="0"/>
              </a:rPr>
              <a:t>bisa</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memecahkan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 typeface="Wingdings" panose="05000000000000000000" pitchFamily="2" charset="2"/>
              <a:buNone/>
            </a:pP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mungkin</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pesan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waktu</a:t>
            </a:r>
            <a:r>
              <a:rPr lang="en-US" altLang="en-US" sz="2400" dirty="0">
                <a:cs typeface="Times New Roman" panose="02020603050405020304" pitchFamily="18" charset="0"/>
              </a:rPr>
              <a:t> yang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datang</a:t>
            </a:r>
            <a:r>
              <a:rPr lang="en-US" altLang="en-US" sz="2400" dirty="0">
                <a:cs typeface="Times New Roman" panose="02020603050405020304" pitchFamily="18" charset="0"/>
              </a:rPr>
              <a:t>).</a:t>
            </a:r>
            <a:endParaRPr lang="en-GB" altLang="en-US" sz="2400" dirty="0"/>
          </a:p>
        </p:txBody>
      </p:sp>
      <p:pic>
        <p:nvPicPr>
          <p:cNvPr id="5" name="Picture 4">
            <a:extLst>
              <a:ext uri="{FF2B5EF4-FFF2-40B4-BE49-F238E27FC236}">
                <a16:creationId xmlns:a16="http://schemas.microsoft.com/office/drawing/2014/main" id="{75DEC73F-83F6-7262-93B5-2979830C63F2}"/>
              </a:ext>
            </a:extLst>
          </p:cNvPr>
          <p:cNvPicPr>
            <a:picLocks noChangeAspect="1"/>
          </p:cNvPicPr>
          <p:nvPr/>
        </p:nvPicPr>
        <p:blipFill>
          <a:blip r:embed="rId2"/>
          <a:stretch>
            <a:fillRect/>
          </a:stretch>
        </p:blipFill>
        <p:spPr>
          <a:xfrm>
            <a:off x="3697515" y="3837041"/>
            <a:ext cx="5663417" cy="288443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91FD3-0356-85A0-0A33-EB909F0FEB12}"/>
              </a:ext>
            </a:extLst>
          </p:cNvPr>
          <p:cNvSpPr>
            <a:spLocks noGrp="1"/>
          </p:cNvSpPr>
          <p:nvPr>
            <p:ph idx="1"/>
          </p:nvPr>
        </p:nvSpPr>
        <p:spPr>
          <a:xfrm>
            <a:off x="838200" y="841829"/>
            <a:ext cx="10515600" cy="5335134"/>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penyerang</a:t>
            </a:r>
            <a:r>
              <a:rPr lang="en-US" sz="2400" dirty="0"/>
              <a:t> </a:t>
            </a:r>
            <a:r>
              <a:rPr lang="en-US" sz="2400" dirty="0" err="1"/>
              <a:t>memilih</a:t>
            </a:r>
            <a:r>
              <a:rPr lang="en-US" sz="2400" dirty="0"/>
              <a:t> ciphertext:</a:t>
            </a:r>
          </a:p>
          <a:p>
            <a:pPr marL="0" indent="0">
              <a:buNone/>
            </a:pPr>
            <a:r>
              <a:rPr lang="en-US" sz="2400" dirty="0"/>
              <a:t>               C = ‘A’ </a:t>
            </a:r>
          </a:p>
          <a:p>
            <a:pPr marL="0" indent="0">
              <a:buNone/>
            </a:pPr>
            <a:r>
              <a:rPr lang="en-US" sz="2400" dirty="0"/>
              <a:t>   </a:t>
            </a:r>
            <a:r>
              <a:rPr lang="en-US" sz="2400" dirty="0" err="1"/>
              <a:t>lalu</a:t>
            </a:r>
            <a:r>
              <a:rPr lang="en-US" sz="2400" dirty="0"/>
              <a:t> </a:t>
            </a:r>
            <a:r>
              <a:rPr lang="en-US" sz="2400" dirty="0" err="1"/>
              <a:t>sistem</a:t>
            </a:r>
            <a:r>
              <a:rPr lang="en-US" sz="2400" dirty="0"/>
              <a:t> </a:t>
            </a:r>
            <a:r>
              <a:rPr lang="en-US" sz="2400" dirty="0" err="1"/>
              <a:t>dekripsi</a:t>
            </a:r>
            <a:r>
              <a:rPr lang="en-US" sz="2400" dirty="0"/>
              <a:t> </a:t>
            </a:r>
            <a:r>
              <a:rPr lang="en-US" sz="2400" dirty="0" err="1"/>
              <a:t>menghasilkan</a:t>
            </a:r>
            <a:r>
              <a:rPr lang="en-US" sz="2400" dirty="0"/>
              <a:t> plaintext:</a:t>
            </a:r>
            <a:br>
              <a:rPr lang="en-US" sz="2400" dirty="0"/>
            </a:br>
            <a:r>
              <a:rPr lang="en-US" sz="2400" dirty="0"/>
              <a:t>               P = ‘X’</a:t>
            </a:r>
          </a:p>
          <a:p>
            <a:pPr marL="0" indent="0">
              <a:buNone/>
            </a:pPr>
            <a:r>
              <a:rPr lang="en-US" sz="2400" dirty="0"/>
              <a:t>   </a:t>
            </a:r>
            <a:r>
              <a:rPr lang="en-US" sz="2400" dirty="0" err="1"/>
              <a:t>berarti</a:t>
            </a:r>
            <a:r>
              <a:rPr lang="en-US" sz="2400" dirty="0"/>
              <a:t> </a:t>
            </a:r>
            <a:r>
              <a:rPr lang="en-US" sz="2400" dirty="0" err="1"/>
              <a:t>penyerang</a:t>
            </a:r>
            <a:r>
              <a:rPr lang="en-US" sz="2400" dirty="0"/>
              <a:t> </a:t>
            </a:r>
            <a:r>
              <a:rPr lang="en-US" sz="2400" dirty="0" err="1"/>
              <a:t>mengetahui</a:t>
            </a:r>
            <a:r>
              <a:rPr lang="en-US" sz="2400" dirty="0"/>
              <a:t> </a:t>
            </a:r>
            <a:r>
              <a:rPr lang="en-US" sz="2400" dirty="0" err="1"/>
              <a:t>pergeseran</a:t>
            </a:r>
            <a:r>
              <a:rPr lang="en-US" sz="2400" dirty="0"/>
              <a:t> </a:t>
            </a:r>
            <a:r>
              <a:rPr lang="en-US" sz="2400" dirty="0" err="1"/>
              <a:t>huruf</a:t>
            </a:r>
            <a:r>
              <a:rPr lang="en-US" sz="2400" dirty="0"/>
              <a:t> (k) = 3</a:t>
            </a:r>
          </a:p>
        </p:txBody>
      </p:sp>
      <p:sp>
        <p:nvSpPr>
          <p:cNvPr id="4" name="Slide Number Placeholder 3">
            <a:extLst>
              <a:ext uri="{FF2B5EF4-FFF2-40B4-BE49-F238E27FC236}">
                <a16:creationId xmlns:a16="http://schemas.microsoft.com/office/drawing/2014/main" id="{2030848F-D5AB-AF54-A972-D5B321D076D4}"/>
              </a:ext>
            </a:extLst>
          </p:cNvPr>
          <p:cNvSpPr>
            <a:spLocks noGrp="1"/>
          </p:cNvSpPr>
          <p:nvPr>
            <p:ph type="sldNum" sz="quarter" idx="12"/>
          </p:nvPr>
        </p:nvSpPr>
        <p:spPr/>
        <p:txBody>
          <a:bodyPr/>
          <a:lstStyle/>
          <a:p>
            <a:fld id="{C8468649-2255-4ED6-86C1-7183EDD30619}" type="slidenum">
              <a:rPr lang="en-US" smtClean="0"/>
              <a:t>48</a:t>
            </a:fld>
            <a:endParaRPr lang="en-US"/>
          </a:p>
        </p:txBody>
      </p:sp>
    </p:spTree>
    <p:extLst>
      <p:ext uri="{BB962C8B-B14F-4D97-AF65-F5344CB8AC3E}">
        <p14:creationId xmlns:p14="http://schemas.microsoft.com/office/powerpoint/2010/main" val="987122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a:extLst>
              <a:ext uri="{FF2B5EF4-FFF2-40B4-BE49-F238E27FC236}">
                <a16:creationId xmlns:a16="http://schemas.microsoft.com/office/drawing/2014/main" id="{ADCC98AA-61B6-40D7-9E0F-BC0700655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7D7E0BA-6D6A-45B5-B379-D73D905E0A27}" type="slidenum">
              <a:rPr lang="en-GB" altLang="en-US" sz="1400"/>
              <a:pPr>
                <a:spcBef>
                  <a:spcPct val="0"/>
                </a:spcBef>
                <a:buClrTx/>
                <a:buSzTx/>
                <a:buFontTx/>
                <a:buNone/>
              </a:pPr>
              <a:t>49</a:t>
            </a:fld>
            <a:endParaRPr lang="en-GB" altLang="en-US" sz="1400"/>
          </a:p>
        </p:txBody>
      </p:sp>
      <p:sp>
        <p:nvSpPr>
          <p:cNvPr id="38917" name="Rectangle 3">
            <a:extLst>
              <a:ext uri="{FF2B5EF4-FFF2-40B4-BE49-F238E27FC236}">
                <a16:creationId xmlns:a16="http://schemas.microsoft.com/office/drawing/2014/main" id="{44759DB9-C857-46AC-9A5F-EAA5CEF07281}"/>
              </a:ext>
            </a:extLst>
          </p:cNvPr>
          <p:cNvSpPr>
            <a:spLocks noGrp="1" noChangeArrowheads="1"/>
          </p:cNvSpPr>
          <p:nvPr>
            <p:ph type="body" idx="1"/>
          </p:nvPr>
        </p:nvSpPr>
        <p:spPr>
          <a:xfrm>
            <a:off x="1010920" y="538480"/>
            <a:ext cx="10165080" cy="5817870"/>
          </a:xfrm>
        </p:spPr>
        <p:txBody>
          <a:bodyPr>
            <a:normAutofit/>
          </a:bodyPr>
          <a:lstStyle/>
          <a:p>
            <a:pPr marL="0" indent="0" eaLnBrk="1" hangingPunct="1">
              <a:lnSpc>
                <a:spcPct val="90000"/>
              </a:lnSpc>
              <a:buNone/>
            </a:pPr>
            <a:r>
              <a:rPr lang="en-US" altLang="en-US" sz="2400" dirty="0" err="1">
                <a:cs typeface="Times New Roman" panose="02020603050405020304" pitchFamily="18" charset="0"/>
              </a:rPr>
              <a:t>Sebuah</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dikatakan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komputasi</a:t>
            </a:r>
            <a:r>
              <a:rPr lang="en-US" altLang="en-US" sz="2400" dirty="0">
                <a:cs typeface="Times New Roman" panose="02020603050405020304" pitchFamily="18" charset="0"/>
              </a:rPr>
              <a:t> (</a:t>
            </a:r>
            <a:r>
              <a:rPr lang="en-US" altLang="en-US" sz="2400" i="1" dirty="0">
                <a:cs typeface="Times New Roman" panose="02020603050405020304" pitchFamily="18" charset="0"/>
              </a:rPr>
              <a:t>computationally secure</a:t>
            </a:r>
            <a:r>
              <a:rPr lang="en-US" altLang="en-US" sz="2400" dirty="0">
                <a:cs typeface="Times New Roman" panose="02020603050405020304" pitchFamily="18" charset="0"/>
              </a:rPr>
              <a:t>) </a:t>
            </a:r>
            <a:r>
              <a:rPr lang="en-US" altLang="en-US" sz="2400" dirty="0" err="1">
                <a:cs typeface="Times New Roman" panose="02020603050405020304" pitchFamily="18" charset="0"/>
              </a:rPr>
              <a:t>bila</a:t>
            </a:r>
            <a:r>
              <a:rPr lang="en-US" altLang="en-US" sz="2400" dirty="0">
                <a:cs typeface="Times New Roman" panose="02020603050405020304" pitchFamily="18" charset="0"/>
              </a:rPr>
              <a:t> </a:t>
            </a:r>
            <a:r>
              <a:rPr lang="en-US" altLang="en-US" sz="2400" dirty="0" err="1">
                <a:cs typeface="Times New Roman" panose="02020603050405020304" pitchFamily="18" charset="0"/>
              </a:rPr>
              <a:t>ia</a:t>
            </a:r>
            <a:r>
              <a:rPr lang="en-US" altLang="en-US" sz="2400" dirty="0">
                <a:cs typeface="Times New Roman" panose="02020603050405020304" pitchFamily="18" charset="0"/>
              </a:rPr>
              <a:t> </a:t>
            </a:r>
            <a:r>
              <a:rPr lang="en-US" altLang="en-US" sz="2400" dirty="0" err="1">
                <a:cs typeface="Times New Roman" panose="02020603050405020304" pitchFamily="18" charset="0"/>
              </a:rPr>
              <a:t>memenuhi</a:t>
            </a:r>
            <a:r>
              <a:rPr lang="en-US" altLang="en-US" sz="2400" dirty="0">
                <a:cs typeface="Times New Roman" panose="02020603050405020304" pitchFamily="18" charset="0"/>
              </a:rPr>
              <a:t> </a:t>
            </a:r>
            <a:r>
              <a:rPr lang="en-US" altLang="en-US" sz="2400" dirty="0" err="1">
                <a:cs typeface="Times New Roman" panose="02020603050405020304" pitchFamily="18" charset="0"/>
              </a:rPr>
              <a:t>tiga</a:t>
            </a:r>
            <a:r>
              <a:rPr lang="en-US" altLang="en-US" sz="2400" dirty="0">
                <a:cs typeface="Times New Roman" panose="02020603050405020304" pitchFamily="18" charset="0"/>
              </a:rPr>
              <a:t> </a:t>
            </a:r>
            <a:r>
              <a:rPr lang="en-US" altLang="en-US" sz="2400" dirty="0" err="1">
                <a:cs typeface="Times New Roman" panose="02020603050405020304" pitchFamily="18" charset="0"/>
              </a:rPr>
              <a:t>kriteria</a:t>
            </a:r>
            <a:r>
              <a:rPr lang="en-US" altLang="en-US" sz="2400" dirty="0">
                <a:cs typeface="Times New Roman" panose="02020603050405020304" pitchFamily="18" charset="0"/>
              </a:rPr>
              <a:t> </a:t>
            </a:r>
            <a:r>
              <a:rPr lang="en-US" altLang="en-US" sz="2400" dirty="0" err="1">
                <a:cs typeface="Times New Roman" panose="02020603050405020304" pitchFamily="18" charset="0"/>
              </a:rPr>
              <a:t>berikut</a:t>
            </a:r>
            <a:r>
              <a:rPr lang="en-US" altLang="en-US" sz="2400" dirty="0">
                <a:cs typeface="Times New Roman" panose="02020603050405020304" pitchFamily="18" charset="0"/>
              </a:rPr>
              <a:t>:</a:t>
            </a:r>
          </a:p>
          <a:p>
            <a:pPr eaLnBrk="1" hangingPunct="1">
              <a:lnSpc>
                <a:spcPct val="90000"/>
              </a:lnSpc>
              <a:buFont typeface="Wingdings" panose="05000000000000000000" pitchFamily="2" charset="2"/>
              <a:buNone/>
            </a:pPr>
            <a:r>
              <a:rPr lang="en-US" altLang="en-US" sz="2400" dirty="0">
                <a:cs typeface="Times New Roman" panose="02020603050405020304" pitchFamily="18" charset="0"/>
              </a:rPr>
              <a:t> </a:t>
            </a:r>
          </a:p>
          <a:p>
            <a:pPr marL="514350" indent="-514350" eaLnBrk="1" hangingPunct="1">
              <a:lnSpc>
                <a:spcPct val="90000"/>
              </a:lnSpc>
              <a:buFont typeface="+mj-lt"/>
              <a:buAutoNum type="arabicPeriod"/>
            </a:pPr>
            <a:r>
              <a:rPr lang="en-US" altLang="en-US" sz="2400" dirty="0" err="1"/>
              <a:t>Persamaan</a:t>
            </a:r>
            <a:r>
              <a:rPr lang="en-US" altLang="en-US" sz="2400" dirty="0"/>
              <a:t> </a:t>
            </a:r>
            <a:r>
              <a:rPr lang="en-US" altLang="en-US" sz="2400" dirty="0" err="1"/>
              <a:t>matematika</a:t>
            </a:r>
            <a:r>
              <a:rPr lang="en-US" altLang="en-US" sz="2400" dirty="0"/>
              <a:t> yang </a:t>
            </a:r>
            <a:r>
              <a:rPr lang="en-US" altLang="en-US" sz="2400" dirty="0" err="1"/>
              <a:t>menggambarkan</a:t>
            </a:r>
            <a:r>
              <a:rPr lang="en-US" altLang="en-US" sz="2400" dirty="0"/>
              <a:t> </a:t>
            </a:r>
            <a:r>
              <a:rPr lang="en-US" altLang="en-US" sz="2400" dirty="0" err="1"/>
              <a:t>operasi</a:t>
            </a:r>
            <a:r>
              <a:rPr lang="en-US" altLang="en-US" sz="2400" dirty="0"/>
              <a:t> di </a:t>
            </a:r>
            <a:r>
              <a:rPr lang="en-US" altLang="en-US" sz="2400" dirty="0" err="1"/>
              <a:t>dalam</a:t>
            </a:r>
            <a:r>
              <a:rPr lang="en-US" altLang="en-US" sz="2400" dirty="0"/>
              <a:t> </a:t>
            </a:r>
            <a:r>
              <a:rPr lang="en-US" altLang="en-US" sz="2400" dirty="0" err="1"/>
              <a:t>algoritma</a:t>
            </a:r>
            <a:r>
              <a:rPr lang="en-US" altLang="en-US" sz="2400" dirty="0"/>
              <a:t> </a:t>
            </a:r>
            <a:r>
              <a:rPr lang="en-US" altLang="en-US" sz="2400" dirty="0" err="1"/>
              <a:t>kriptografi</a:t>
            </a:r>
            <a:r>
              <a:rPr lang="en-US" altLang="en-US" sz="2400" dirty="0"/>
              <a:t> sangat </a:t>
            </a:r>
            <a:r>
              <a:rPr lang="en-US" altLang="en-US" sz="2400" dirty="0" err="1"/>
              <a:t>kompleks</a:t>
            </a:r>
            <a:r>
              <a:rPr lang="en-US" altLang="en-US" sz="2400" dirty="0"/>
              <a:t> </a:t>
            </a:r>
            <a:r>
              <a:rPr lang="en-US" altLang="en-US" sz="2400" dirty="0" err="1"/>
              <a:t>sehingga</a:t>
            </a:r>
            <a:r>
              <a:rPr lang="en-US" altLang="en-US" sz="2400" dirty="0"/>
              <a:t> </a:t>
            </a:r>
            <a:r>
              <a:rPr lang="en-US" altLang="en-US" sz="2400" dirty="0" err="1"/>
              <a:t>algoritma</a:t>
            </a:r>
            <a:r>
              <a:rPr lang="en-US" altLang="en-US" sz="2400" dirty="0"/>
              <a:t> </a:t>
            </a:r>
            <a:r>
              <a:rPr lang="en-US" altLang="en-US" sz="2400" dirty="0" err="1"/>
              <a:t>tidak</a:t>
            </a:r>
            <a:r>
              <a:rPr lang="en-US" altLang="en-US" sz="2400" dirty="0"/>
              <a:t> </a:t>
            </a:r>
            <a:r>
              <a:rPr lang="en-US" altLang="en-US" sz="2400" dirty="0" err="1"/>
              <a:t>mungkin</a:t>
            </a:r>
            <a:r>
              <a:rPr lang="en-US" altLang="en-US" sz="2400" dirty="0"/>
              <a:t> </a:t>
            </a:r>
            <a:r>
              <a:rPr lang="en-US" altLang="en-US" sz="2400" dirty="0" err="1"/>
              <a:t>dipecahkan</a:t>
            </a:r>
            <a:r>
              <a:rPr lang="en-US" altLang="en-US" sz="2400" dirty="0"/>
              <a:t> </a:t>
            </a:r>
            <a:r>
              <a:rPr lang="en-US" altLang="en-US" sz="2400" dirty="0" err="1"/>
              <a:t>secara</a:t>
            </a:r>
            <a:r>
              <a:rPr lang="en-US" altLang="en-US" sz="2400" dirty="0"/>
              <a:t> </a:t>
            </a:r>
            <a:r>
              <a:rPr lang="en-US" altLang="en-US" sz="2400" dirty="0" err="1"/>
              <a:t>analitik</a:t>
            </a:r>
            <a:r>
              <a:rPr lang="en-US" altLang="en-US" sz="2400" dirty="0"/>
              <a:t>.</a:t>
            </a:r>
          </a:p>
          <a:p>
            <a:pPr marL="514350" indent="-514350" eaLnBrk="1" hangingPunct="1">
              <a:lnSpc>
                <a:spcPct val="90000"/>
              </a:lnSpc>
              <a:buFont typeface="+mj-lt"/>
              <a:buAutoNum type="arabicPeriod"/>
            </a:pPr>
            <a:endParaRPr lang="en-US" altLang="en-US" sz="2400" dirty="0"/>
          </a:p>
          <a:p>
            <a:pPr marL="609600" indent="-609600">
              <a:buFont typeface="Wingdings" panose="05000000000000000000" pitchFamily="2" charset="2"/>
              <a:buAutoNum type="arabicPeriod" startAt="2"/>
            </a:pPr>
            <a:r>
              <a:rPr lang="en-US" altLang="en-US" sz="2400" dirty="0" err="1"/>
              <a:t>Biaya</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nilai</a:t>
            </a:r>
            <a:r>
              <a:rPr lang="en-US" altLang="en-US" sz="2400" dirty="0"/>
              <a:t> </a:t>
            </a:r>
            <a:r>
              <a:rPr lang="en-US" altLang="en-US" sz="2400" dirty="0" err="1"/>
              <a:t>informasi</a:t>
            </a:r>
            <a:r>
              <a:rPr lang="en-US" altLang="en-US" sz="2400" dirty="0"/>
              <a:t> yang </a:t>
            </a:r>
            <a:r>
              <a:rPr lang="en-US" altLang="en-US" sz="2400" dirty="0" err="1"/>
              <a:t>terkandung</a:t>
            </a:r>
            <a:r>
              <a:rPr lang="en-US" altLang="en-US" sz="2400" dirty="0"/>
              <a:t> di </a:t>
            </a:r>
            <a:r>
              <a:rPr lang="en-US" altLang="en-US" sz="2400" dirty="0" err="1"/>
              <a:t>dalam</a:t>
            </a:r>
            <a:r>
              <a:rPr lang="en-US" altLang="en-US" sz="2400" dirty="0"/>
              <a:t> </a:t>
            </a:r>
            <a:r>
              <a:rPr lang="en-US" altLang="en-US" sz="2400" dirty="0" err="1"/>
              <a:t>cipherteks</a:t>
            </a:r>
            <a:r>
              <a:rPr lang="en-US" altLang="en-US" sz="2400" dirty="0"/>
              <a:t> </a:t>
            </a:r>
            <a:r>
              <a:rPr lang="en-US" altLang="en-US" sz="2400" dirty="0" err="1"/>
              <a:t>tersebut</a:t>
            </a:r>
            <a:r>
              <a:rPr lang="en-US" altLang="en-US" sz="2400" dirty="0"/>
              <a:t>.</a:t>
            </a:r>
            <a:endParaRPr lang="en-GB" altLang="en-US" sz="2400" dirty="0"/>
          </a:p>
          <a:p>
            <a:pPr marL="609600" indent="-609600">
              <a:buNone/>
            </a:pPr>
            <a:r>
              <a:rPr lang="en-US" altLang="en-US" sz="2400" dirty="0">
                <a:cs typeface="Times New Roman" panose="02020603050405020304" pitchFamily="18" charset="0"/>
              </a:rPr>
              <a:t> </a:t>
            </a:r>
          </a:p>
          <a:p>
            <a:pPr marL="609600" indent="-609600">
              <a:buFont typeface="Wingdings" panose="05000000000000000000" pitchFamily="2" charset="2"/>
              <a:buAutoNum type="arabicPeriod" startAt="3"/>
            </a:pPr>
            <a:r>
              <a:rPr lang="en-US" altLang="en-US" sz="2400" dirty="0"/>
              <a:t>Waktu yang </a:t>
            </a:r>
            <a:r>
              <a:rPr lang="en-US" altLang="en-US" sz="2400" dirty="0" err="1"/>
              <a:t>diperlukan</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lamanya</a:t>
            </a:r>
            <a:r>
              <a:rPr lang="en-US" altLang="en-US" sz="2400" dirty="0"/>
              <a:t> </a:t>
            </a:r>
            <a:r>
              <a:rPr lang="en-US" altLang="en-US" sz="2400" dirty="0" err="1"/>
              <a:t>waktu</a:t>
            </a:r>
            <a:r>
              <a:rPr lang="en-US" altLang="en-US" sz="2400" dirty="0"/>
              <a:t> </a:t>
            </a:r>
            <a:r>
              <a:rPr lang="en-US" altLang="en-US" sz="2400" dirty="0" err="1"/>
              <a:t>informasi</a:t>
            </a:r>
            <a:r>
              <a:rPr lang="en-US" altLang="en-US" sz="2400" dirty="0"/>
              <a:t> </a:t>
            </a:r>
            <a:r>
              <a:rPr lang="en-US" altLang="en-US" sz="2400" dirty="0" err="1"/>
              <a:t>tersebut</a:t>
            </a:r>
            <a:r>
              <a:rPr lang="en-US" altLang="en-US" sz="2400" dirty="0"/>
              <a:t> </a:t>
            </a:r>
            <a:r>
              <a:rPr lang="en-US" altLang="en-US" sz="2400" dirty="0" err="1"/>
              <a:t>harus</a:t>
            </a:r>
            <a:r>
              <a:rPr lang="en-US" altLang="en-US" sz="2400" dirty="0"/>
              <a:t> </a:t>
            </a:r>
            <a:r>
              <a:rPr lang="en-US" altLang="en-US" sz="2400" dirty="0" err="1"/>
              <a:t>dijaga</a:t>
            </a:r>
            <a:r>
              <a:rPr lang="en-US" altLang="en-US" sz="2400" dirty="0"/>
              <a:t> </a:t>
            </a:r>
            <a:r>
              <a:rPr lang="en-US" altLang="en-US" sz="2400" dirty="0" err="1"/>
              <a:t>kerahasiaannya</a:t>
            </a:r>
            <a:r>
              <a:rPr lang="en-US" altLang="en-US" sz="2400" dirty="0"/>
              <a:t>. </a:t>
            </a:r>
            <a:r>
              <a:rPr lang="en-US" altLang="en-US" sz="2400" dirty="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E45936C1-BCC8-4D18-8169-5488080F5F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C47018-B372-4259-B0E8-7F64A2A6973F}" type="slidenum">
              <a:rPr lang="en-GB" altLang="en-US" sz="1400"/>
              <a:pPr>
                <a:spcBef>
                  <a:spcPct val="0"/>
                </a:spcBef>
                <a:buClrTx/>
                <a:buSzTx/>
                <a:buFontTx/>
                <a:buNone/>
              </a:pPr>
              <a:t>5</a:t>
            </a:fld>
            <a:endParaRPr lang="en-GB" altLang="en-US" sz="1400"/>
          </a:p>
        </p:txBody>
      </p:sp>
      <p:sp>
        <p:nvSpPr>
          <p:cNvPr id="5" name="Rectangle 4">
            <a:extLst>
              <a:ext uri="{FF2B5EF4-FFF2-40B4-BE49-F238E27FC236}">
                <a16:creationId xmlns:a16="http://schemas.microsoft.com/office/drawing/2014/main" id="{A81CB5A6-9987-4B02-9A22-4B1F02F305F6}"/>
              </a:ext>
            </a:extLst>
          </p:cNvPr>
          <p:cNvSpPr/>
          <p:nvPr/>
        </p:nvSpPr>
        <p:spPr>
          <a:xfrm>
            <a:off x="680720" y="757100"/>
            <a:ext cx="10871200" cy="2585323"/>
          </a:xfrm>
          <a:prstGeom prst="rect">
            <a:avLst/>
          </a:prstGeom>
        </p:spPr>
        <p:txBody>
          <a:bodyPr wrap="square">
            <a:spAutoFit/>
          </a:bodyPr>
          <a:lstStyle/>
          <a:p>
            <a:r>
              <a:rPr lang="en-US" altLang="en-US" sz="3200" b="1" dirty="0"/>
              <a:t>1. </a:t>
            </a:r>
            <a:r>
              <a:rPr lang="en-US" altLang="en-US" sz="3200" b="1" dirty="0" err="1"/>
              <a:t>Serangan</a:t>
            </a:r>
            <a:r>
              <a:rPr lang="en-US" altLang="en-US" sz="3200" b="1" dirty="0"/>
              <a:t> </a:t>
            </a:r>
            <a:r>
              <a:rPr lang="en-US" altLang="en-US" sz="3200" b="1" dirty="0" err="1"/>
              <a:t>pasif</a:t>
            </a:r>
            <a:r>
              <a:rPr lang="en-US" altLang="en-US" sz="3200" b="1" dirty="0"/>
              <a:t> </a:t>
            </a:r>
            <a:r>
              <a:rPr lang="en-US" altLang="en-US" sz="3200" b="1" dirty="0">
                <a:cs typeface="Times New Roman" panose="02020603050405020304" pitchFamily="18" charset="0"/>
              </a:rPr>
              <a:t>(</a:t>
            </a:r>
            <a:r>
              <a:rPr lang="en-US" altLang="en-US" sz="3200" b="1" i="1" dirty="0">
                <a:cs typeface="Times New Roman" panose="02020603050405020304" pitchFamily="18" charset="0"/>
              </a:rPr>
              <a:t>passive attack</a:t>
            </a:r>
            <a:r>
              <a:rPr lang="en-US" altLang="en-US" sz="3200" b="1" dirty="0">
                <a:cs typeface="Times New Roman" panose="02020603050405020304" pitchFamily="18" charset="0"/>
              </a:rPr>
              <a:t>)</a:t>
            </a:r>
            <a:r>
              <a:rPr lang="en-US" altLang="en-US" sz="3200" b="1" dirty="0"/>
              <a:t> </a:t>
            </a:r>
          </a:p>
          <a:p>
            <a:pPr marL="457200" indent="-457200">
              <a:buFont typeface="Arial" panose="020B0604020202020204" pitchFamily="34" charset="0"/>
              <a:buChar char="•"/>
            </a:pP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tidak</a:t>
            </a:r>
            <a:r>
              <a:rPr lang="en-US" altLang="en-US" sz="2600" dirty="0"/>
              <a:t> </a:t>
            </a:r>
            <a:r>
              <a:rPr lang="en-US" altLang="en-US" sz="2600" dirty="0" err="1"/>
              <a:t>terlibat</a:t>
            </a:r>
            <a:r>
              <a:rPr lang="en-US" altLang="en-US" sz="2600" dirty="0"/>
              <a:t> </a:t>
            </a:r>
            <a:r>
              <a:rPr lang="en-US" altLang="en-US" sz="2600" dirty="0" err="1"/>
              <a:t>dalam</a:t>
            </a:r>
            <a:r>
              <a:rPr lang="en-US" altLang="en-US" sz="2600" dirty="0"/>
              <a:t> </a:t>
            </a:r>
            <a:r>
              <a:rPr lang="en-US" altLang="en-US" sz="2600" dirty="0" err="1"/>
              <a:t>komunikasi</a:t>
            </a:r>
            <a:r>
              <a:rPr lang="en-US" altLang="en-US" sz="2600" dirty="0"/>
              <a:t>  </a:t>
            </a:r>
            <a:r>
              <a:rPr lang="en-US" altLang="en-US" sz="2600" dirty="0" err="1"/>
              <a:t>antara</a:t>
            </a:r>
            <a:r>
              <a:rPr lang="en-US" altLang="en-US" sz="2600" dirty="0"/>
              <a:t> </a:t>
            </a:r>
            <a:r>
              <a:rPr lang="en-US" altLang="en-US" sz="2600" dirty="0" err="1"/>
              <a:t>pengirim</a:t>
            </a:r>
            <a:r>
              <a:rPr lang="en-US" altLang="en-US" sz="2600" dirty="0"/>
              <a:t> dan </a:t>
            </a:r>
            <a:r>
              <a:rPr lang="en-US" altLang="en-US" sz="2600" dirty="0" err="1"/>
              <a:t>penerima</a:t>
            </a: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hanya</a:t>
            </a:r>
            <a:r>
              <a:rPr lang="en-US" altLang="en-US" sz="2600" dirty="0"/>
              <a:t> </a:t>
            </a:r>
            <a:r>
              <a:rPr lang="en-US" altLang="en-US" sz="2600" dirty="0" err="1"/>
              <a:t>melakukan</a:t>
            </a:r>
            <a:r>
              <a:rPr lang="en-US" altLang="en-US" sz="2600" dirty="0"/>
              <a:t> </a:t>
            </a:r>
            <a:r>
              <a:rPr lang="en-US" altLang="en-US" sz="2600" dirty="0" err="1"/>
              <a:t>penyadapan</a:t>
            </a:r>
            <a:r>
              <a:rPr lang="en-US" altLang="en-US" sz="2600" dirty="0"/>
              <a:t> </a:t>
            </a:r>
            <a:r>
              <a:rPr lang="en-US" altLang="en-US" sz="2600" dirty="0" err="1"/>
              <a:t>untuk</a:t>
            </a:r>
            <a:r>
              <a:rPr lang="en-US" altLang="en-US" sz="2600" dirty="0"/>
              <a:t> </a:t>
            </a:r>
            <a:r>
              <a:rPr lang="en-US" altLang="en-US" sz="2600" dirty="0" err="1"/>
              <a:t>memperoleh</a:t>
            </a:r>
            <a:r>
              <a:rPr lang="en-US" altLang="en-US" sz="2600" dirty="0"/>
              <a:t> data </a:t>
            </a:r>
            <a:r>
              <a:rPr lang="en-US" altLang="en-US" sz="2600" dirty="0" err="1"/>
              <a:t>atau</a:t>
            </a:r>
            <a:r>
              <a:rPr lang="en-US" altLang="en-US" sz="2600" dirty="0"/>
              <a:t>     </a:t>
            </a:r>
            <a:r>
              <a:rPr lang="en-US" altLang="en-US" sz="2600" dirty="0" err="1"/>
              <a:t>informasi</a:t>
            </a:r>
            <a:r>
              <a:rPr lang="en-US" altLang="en-US" sz="2600" dirty="0"/>
              <a:t> </a:t>
            </a:r>
            <a:r>
              <a:rPr lang="en-US" altLang="en-US" sz="2600" dirty="0" err="1"/>
              <a:t>sebanyak-banyaknya</a:t>
            </a:r>
            <a:endParaRPr lang="en-US" altLang="en-US" sz="2600" dirty="0"/>
          </a:p>
          <a:p>
            <a:pPr marL="457200" indent="-457200">
              <a:buFont typeface="Arial" panose="020B0604020202020204" pitchFamily="34" charset="0"/>
              <a:buChar char="•"/>
            </a:pPr>
            <a:r>
              <a:rPr lang="en-US" altLang="en-US" sz="2600" dirty="0" err="1"/>
              <a:t>enkripsi</a:t>
            </a:r>
            <a:r>
              <a:rPr lang="en-US" altLang="en-US" sz="2600" dirty="0"/>
              <a:t> </a:t>
            </a:r>
            <a:r>
              <a:rPr lang="en-US" altLang="en-US" sz="2600" dirty="0" err="1"/>
              <a:t>pesan</a:t>
            </a:r>
            <a:r>
              <a:rPr lang="en-US" altLang="en-US" sz="2600" dirty="0"/>
              <a:t> </a:t>
            </a:r>
            <a:r>
              <a:rPr lang="en-US" altLang="en-US" sz="2600" dirty="0" err="1"/>
              <a:t>mencegah</a:t>
            </a:r>
            <a:r>
              <a:rPr lang="en-US" altLang="en-US" sz="2600" dirty="0"/>
              <a:t> </a:t>
            </a:r>
            <a:r>
              <a:rPr lang="en-US" altLang="en-US" sz="2600" dirty="0" err="1"/>
              <a:t>penyadap</a:t>
            </a:r>
            <a:r>
              <a:rPr lang="en-US" altLang="en-US" sz="2600" dirty="0"/>
              <a:t> </a:t>
            </a:r>
            <a:r>
              <a:rPr lang="en-US" altLang="en-US" sz="2600" dirty="0" err="1"/>
              <a:t>memahami</a:t>
            </a:r>
            <a:r>
              <a:rPr lang="en-US" altLang="en-US" sz="2600" dirty="0"/>
              <a:t> </a:t>
            </a:r>
            <a:r>
              <a:rPr lang="en-US" altLang="en-US" sz="2600" dirty="0" err="1"/>
              <a:t>isi</a:t>
            </a:r>
            <a:r>
              <a:rPr lang="en-US" altLang="en-US" sz="2600" dirty="0"/>
              <a:t> </a:t>
            </a:r>
            <a:r>
              <a:rPr lang="en-US" altLang="en-US" sz="2600" dirty="0" err="1"/>
              <a:t>pesan</a:t>
            </a:r>
            <a:endParaRPr lang="en-US" altLang="en-US" sz="2600" dirty="0"/>
          </a:p>
        </p:txBody>
      </p:sp>
      <p:pic>
        <p:nvPicPr>
          <p:cNvPr id="2" name="Picture 4" descr="bd06790_">
            <a:extLst>
              <a:ext uri="{FF2B5EF4-FFF2-40B4-BE49-F238E27FC236}">
                <a16:creationId xmlns:a16="http://schemas.microsoft.com/office/drawing/2014/main" id="{496CA57D-8A85-47B5-8398-F5E9E405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1" y="3751400"/>
            <a:ext cx="1812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06784_">
            <a:extLst>
              <a:ext uri="{FF2B5EF4-FFF2-40B4-BE49-F238E27FC236}">
                <a16:creationId xmlns:a16="http://schemas.microsoft.com/office/drawing/2014/main" id="{515C9475-2424-41AE-B52C-570D545B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881" y="3433900"/>
            <a:ext cx="1819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95BE4C1-6318-42AA-B53A-05145CFFBC58}"/>
              </a:ext>
            </a:extLst>
          </p:cNvPr>
          <p:cNvSpPr txBox="1">
            <a:spLocks noChangeArrowheads="1"/>
          </p:cNvSpPr>
          <p:nvPr/>
        </p:nvSpPr>
        <p:spPr bwMode="auto">
          <a:xfrm>
            <a:off x="3002281" y="5415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latin typeface="Arial" panose="020B0604020202020204" pitchFamily="34" charset="0"/>
              </a:rPr>
              <a:t>Alice</a:t>
            </a:r>
            <a:endParaRPr lang="en-US" altLang="en-US" sz="1400" dirty="0">
              <a:latin typeface="Arial" panose="020B0604020202020204" pitchFamily="34" charset="0"/>
            </a:endParaRPr>
          </a:p>
        </p:txBody>
      </p:sp>
      <p:sp>
        <p:nvSpPr>
          <p:cNvPr id="6" name="Text Box 7">
            <a:extLst>
              <a:ext uri="{FF2B5EF4-FFF2-40B4-BE49-F238E27FC236}">
                <a16:creationId xmlns:a16="http://schemas.microsoft.com/office/drawing/2014/main" id="{95315EEA-7A57-42A4-89C3-2FA2927A22D2}"/>
              </a:ext>
            </a:extLst>
          </p:cNvPr>
          <p:cNvSpPr txBox="1">
            <a:spLocks noChangeArrowheads="1"/>
          </p:cNvSpPr>
          <p:nvPr/>
        </p:nvSpPr>
        <p:spPr bwMode="auto">
          <a:xfrm>
            <a:off x="8945880" y="52627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Bob</a:t>
            </a:r>
            <a:endParaRPr lang="en-US" altLang="en-US" sz="1400">
              <a:latin typeface="Arial" panose="020B0604020202020204" pitchFamily="34" charset="0"/>
            </a:endParaRPr>
          </a:p>
        </p:txBody>
      </p:sp>
      <p:sp>
        <p:nvSpPr>
          <p:cNvPr id="7" name="Line 8">
            <a:extLst>
              <a:ext uri="{FF2B5EF4-FFF2-40B4-BE49-F238E27FC236}">
                <a16:creationId xmlns:a16="http://schemas.microsoft.com/office/drawing/2014/main" id="{61D96811-7869-41B6-A774-4DCE1520C066}"/>
              </a:ext>
            </a:extLst>
          </p:cNvPr>
          <p:cNvSpPr>
            <a:spLocks noChangeShapeType="1"/>
          </p:cNvSpPr>
          <p:nvPr/>
        </p:nvSpPr>
        <p:spPr bwMode="auto">
          <a:xfrm>
            <a:off x="4335780" y="4500700"/>
            <a:ext cx="38862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Rectangle 10">
            <a:extLst>
              <a:ext uri="{FF2B5EF4-FFF2-40B4-BE49-F238E27FC236}">
                <a16:creationId xmlns:a16="http://schemas.microsoft.com/office/drawing/2014/main" id="{AEDDC40C-81DF-41BA-B23A-27F99E128E9E}"/>
              </a:ext>
            </a:extLst>
          </p:cNvPr>
          <p:cNvSpPr txBox="1">
            <a:spLocks noChangeArrowheads="1"/>
          </p:cNvSpPr>
          <p:nvPr/>
        </p:nvSpPr>
        <p:spPr>
          <a:xfrm>
            <a:off x="4450080" y="4003814"/>
            <a:ext cx="3657600" cy="4968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1400"/>
              <a:t>…hyTRedcyld[pu6tjkbbjudplkjsdoye6hnw…</a:t>
            </a:r>
          </a:p>
        </p:txBody>
      </p:sp>
      <p:graphicFrame>
        <p:nvGraphicFramePr>
          <p:cNvPr id="9" name="Object 11">
            <a:extLst>
              <a:ext uri="{FF2B5EF4-FFF2-40B4-BE49-F238E27FC236}">
                <a16:creationId xmlns:a16="http://schemas.microsoft.com/office/drawing/2014/main" id="{C45DA22D-EA25-4BB8-ACDC-E9752068CEC7}"/>
              </a:ext>
            </a:extLst>
          </p:cNvPr>
          <p:cNvGraphicFramePr>
            <a:graphicFrameLocks noChangeAspect="1"/>
          </p:cNvGraphicFramePr>
          <p:nvPr>
            <p:extLst>
              <p:ext uri="{D42A27DB-BD31-4B8C-83A1-F6EECF244321}">
                <p14:modId xmlns:p14="http://schemas.microsoft.com/office/powerpoint/2010/main" val="1528789619"/>
              </p:ext>
            </p:extLst>
          </p:nvPr>
        </p:nvGraphicFramePr>
        <p:xfrm>
          <a:off x="5816919" y="4653101"/>
          <a:ext cx="923925" cy="981075"/>
        </p:xfrm>
        <a:graphic>
          <a:graphicData uri="http://schemas.openxmlformats.org/presentationml/2006/ole">
            <mc:AlternateContent xmlns:mc="http://schemas.openxmlformats.org/markup-compatibility/2006">
              <mc:Choice xmlns:v="urn:schemas-microsoft-com:vml" Requires="v">
                <p:oleObj name="Clip" r:id="rId4" imgW="3092450" imgH="3282950" progId="MS_ClipArt_Gallery.5">
                  <p:embed/>
                </p:oleObj>
              </mc:Choice>
              <mc:Fallback>
                <p:oleObj name="Clip" r:id="rId4" imgW="3092450" imgH="3282950" progId="MS_ClipArt_Gallery.5">
                  <p:embed/>
                  <p:pic>
                    <p:nvPicPr>
                      <p:cNvPr id="32" name="Object 11">
                        <a:extLst>
                          <a:ext uri="{FF2B5EF4-FFF2-40B4-BE49-F238E27FC236}">
                            <a16:creationId xmlns:a16="http://schemas.microsoft.com/office/drawing/2014/main" id="{C45DA22D-EA25-4BB8-ACDC-E9752068C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919" y="4653101"/>
                        <a:ext cx="923925" cy="981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2">
            <a:extLst>
              <a:ext uri="{FF2B5EF4-FFF2-40B4-BE49-F238E27FC236}">
                <a16:creationId xmlns:a16="http://schemas.microsoft.com/office/drawing/2014/main" id="{01F07F42-CC31-459F-AD6D-E5B0711DE037}"/>
              </a:ext>
            </a:extLst>
          </p:cNvPr>
          <p:cNvSpPr txBox="1">
            <a:spLocks noChangeArrowheads="1"/>
          </p:cNvSpPr>
          <p:nvPr/>
        </p:nvSpPr>
        <p:spPr bwMode="auto">
          <a:xfrm>
            <a:off x="6028056" y="57961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Eve</a:t>
            </a:r>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5394C4-2181-F4EE-7D2C-52BD55369FEF}"/>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Interception</a:t>
            </a:r>
          </a:p>
        </p:txBody>
      </p:sp>
      <p:pic>
        <p:nvPicPr>
          <p:cNvPr id="5" name="Picture 2">
            <a:extLst>
              <a:ext uri="{FF2B5EF4-FFF2-40B4-BE49-F238E27FC236}">
                <a16:creationId xmlns:a16="http://schemas.microsoft.com/office/drawing/2014/main" id="{9EA4AE86-C01F-7F50-2AF7-FAF2E2D1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41" y="1268412"/>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3407F2BB-F31E-08EA-00C2-9CB2F43C7566}"/>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Slide Number Placeholder 2">
            <a:extLst>
              <a:ext uri="{FF2B5EF4-FFF2-40B4-BE49-F238E27FC236}">
                <a16:creationId xmlns:a16="http://schemas.microsoft.com/office/drawing/2014/main" id="{EAE3EC9E-8B42-5060-354A-7D2009F8EA8A}"/>
              </a:ext>
            </a:extLst>
          </p:cNvPr>
          <p:cNvSpPr>
            <a:spLocks noGrp="1"/>
          </p:cNvSpPr>
          <p:nvPr>
            <p:ph type="sldNum" sz="quarter" idx="12"/>
          </p:nvPr>
        </p:nvSpPr>
        <p:spPr/>
        <p:txBody>
          <a:bodyPr/>
          <a:lstStyle/>
          <a:p>
            <a:fld id="{C8468649-2255-4ED6-86C1-7183EDD30619}" type="slidenum">
              <a:rPr lang="en-US" smtClean="0"/>
              <a:t>6</a:t>
            </a:fld>
            <a:endParaRPr lang="en-US"/>
          </a:p>
        </p:txBody>
      </p:sp>
    </p:spTree>
    <p:extLst>
      <p:ext uri="{BB962C8B-B14F-4D97-AF65-F5344CB8AC3E}">
        <p14:creationId xmlns:p14="http://schemas.microsoft.com/office/powerpoint/2010/main" val="2894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C71C-9B03-C8B0-D9F2-4C8DE3729FFD}"/>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Traffic Analysis</a:t>
            </a:r>
          </a:p>
        </p:txBody>
      </p:sp>
      <p:pic>
        <p:nvPicPr>
          <p:cNvPr id="6" name="Picture 2">
            <a:extLst>
              <a:ext uri="{FF2B5EF4-FFF2-40B4-BE49-F238E27FC236}">
                <a16:creationId xmlns:a16="http://schemas.microsoft.com/office/drawing/2014/main" id="{A912D419-1E9E-9B7A-5F63-2877060CA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57" y="932081"/>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4A044DFC-8CD6-DD7B-0AF1-48DF924AA506}"/>
              </a:ext>
            </a:extLst>
          </p:cNvPr>
          <p:cNvSpPr>
            <a:spLocks noChangeArrowheads="1"/>
          </p:cNvSpPr>
          <p:nvPr/>
        </p:nvSpPr>
        <p:spPr bwMode="auto">
          <a:xfrm>
            <a:off x="5767499" y="2480441"/>
            <a:ext cx="2451592" cy="61222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Observe</a:t>
            </a:r>
            <a:r>
              <a:rPr lang="en-US" altLang="en-US" sz="1600" dirty="0"/>
              <a:t> </a:t>
            </a:r>
            <a:r>
              <a:rPr lang="en-US" altLang="en-US" sz="1600" dirty="0">
                <a:solidFill>
                  <a:srgbClr val="000000"/>
                </a:solidFill>
              </a:rPr>
              <a:t>traffic pattern</a:t>
            </a:r>
          </a:p>
        </p:txBody>
      </p:sp>
      <p:sp>
        <p:nvSpPr>
          <p:cNvPr id="8" name="TextBox 7">
            <a:extLst>
              <a:ext uri="{FF2B5EF4-FFF2-40B4-BE49-F238E27FC236}">
                <a16:creationId xmlns:a16="http://schemas.microsoft.com/office/drawing/2014/main" id="{5F9F1D02-69EF-AB16-A3D9-13ABD0409822}"/>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0F121D0C-101C-6111-8329-6A7413F81D7B}"/>
              </a:ext>
            </a:extLst>
          </p:cNvPr>
          <p:cNvSpPr>
            <a:spLocks noGrp="1"/>
          </p:cNvSpPr>
          <p:nvPr>
            <p:ph type="sldNum" sz="quarter" idx="12"/>
          </p:nvPr>
        </p:nvSpPr>
        <p:spPr/>
        <p:txBody>
          <a:bodyPr/>
          <a:lstStyle/>
          <a:p>
            <a:fld id="{C8468649-2255-4ED6-86C1-7183EDD30619}" type="slidenum">
              <a:rPr lang="en-US" smtClean="0"/>
              <a:t>7</a:t>
            </a:fld>
            <a:endParaRPr lang="en-US"/>
          </a:p>
        </p:txBody>
      </p:sp>
    </p:spTree>
    <p:extLst>
      <p:ext uri="{BB962C8B-B14F-4D97-AF65-F5344CB8AC3E}">
        <p14:creationId xmlns:p14="http://schemas.microsoft.com/office/powerpoint/2010/main" val="24375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a:extLst>
              <a:ext uri="{FF2B5EF4-FFF2-40B4-BE49-F238E27FC236}">
                <a16:creationId xmlns:a16="http://schemas.microsoft.com/office/drawing/2014/main" id="{7E9C7085-A689-41E5-9719-58CA7EF32A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FB764-9C9C-4AC5-9A57-6B4F688165A5}" type="slidenum">
              <a:rPr lang="en-GB" altLang="en-US" sz="1400"/>
              <a:pPr>
                <a:spcBef>
                  <a:spcPct val="0"/>
                </a:spcBef>
                <a:buClrTx/>
                <a:buSzTx/>
                <a:buFontTx/>
                <a:buNone/>
              </a:pPr>
              <a:t>8</a:t>
            </a:fld>
            <a:endParaRPr lang="en-GB" altLang="en-US" sz="1400"/>
          </a:p>
        </p:txBody>
      </p:sp>
      <p:pic>
        <p:nvPicPr>
          <p:cNvPr id="10244" name="Picture 2">
            <a:extLst>
              <a:ext uri="{FF2B5EF4-FFF2-40B4-BE49-F238E27FC236}">
                <a16:creationId xmlns:a16="http://schemas.microsoft.com/office/drawing/2014/main" id="{9020F328-C30A-4BBD-984B-4F149E9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1" y="1095532"/>
            <a:ext cx="7852553" cy="5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AD623C9A-BC4D-4C56-8E8C-E0EBA3E195FD}"/>
              </a:ext>
            </a:extLst>
          </p:cNvPr>
          <p:cNvSpPr txBox="1">
            <a:spLocks noChangeArrowheads="1"/>
          </p:cNvSpPr>
          <p:nvPr/>
        </p:nvSpPr>
        <p:spPr bwMode="auto">
          <a:xfrm>
            <a:off x="2514601" y="490536"/>
            <a:ext cx="714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i="1" dirty="0"/>
              <a:t>Screenshot Wireshark </a:t>
            </a:r>
            <a:r>
              <a:rPr lang="en-US" altLang="en-US" sz="2400" dirty="0"/>
              <a:t>(</a:t>
            </a:r>
            <a:r>
              <a:rPr lang="en-US" altLang="en-US" sz="2400" dirty="0" err="1"/>
              <a:t>memantau</a:t>
            </a:r>
            <a:r>
              <a:rPr lang="en-US" altLang="en-US" sz="2400" dirty="0"/>
              <a:t> </a:t>
            </a:r>
            <a:r>
              <a:rPr lang="en-US" altLang="en-US" sz="2400" i="1" dirty="0"/>
              <a:t>network traffic</a:t>
            </a:r>
            <a:r>
              <a:rPr lang="en-US" alt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10C55D79-210A-40E5-A8F6-F7626FEF6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94BEFE-C2BF-4455-BFCE-50672155ABF2}" type="slidenum">
              <a:rPr lang="en-GB" altLang="en-US" sz="1400"/>
              <a:pPr>
                <a:spcBef>
                  <a:spcPct val="0"/>
                </a:spcBef>
                <a:buClrTx/>
                <a:buSzTx/>
                <a:buFontTx/>
                <a:buNone/>
              </a:pPr>
              <a:t>9</a:t>
            </a:fld>
            <a:endParaRPr lang="en-GB" altLang="en-US" sz="1400"/>
          </a:p>
        </p:txBody>
      </p:sp>
      <p:pic>
        <p:nvPicPr>
          <p:cNvPr id="3" name="Picture 2" descr="A screenshot of a social media post&#10;&#10;Description automatically generated">
            <a:extLst>
              <a:ext uri="{FF2B5EF4-FFF2-40B4-BE49-F238E27FC236}">
                <a16:creationId xmlns:a16="http://schemas.microsoft.com/office/drawing/2014/main" id="{35272DA7-098B-483F-9FB1-B51BACF96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39" y="349235"/>
            <a:ext cx="8615681" cy="5012976"/>
          </a:xfrm>
          <a:prstGeom prst="rect">
            <a:avLst/>
          </a:prstGeom>
        </p:spPr>
      </p:pic>
      <p:sp>
        <p:nvSpPr>
          <p:cNvPr id="4" name="Rectangle 3">
            <a:extLst>
              <a:ext uri="{FF2B5EF4-FFF2-40B4-BE49-F238E27FC236}">
                <a16:creationId xmlns:a16="http://schemas.microsoft.com/office/drawing/2014/main" id="{312090E2-B3AB-4D0D-8E8E-80B9BAE4F31C}"/>
              </a:ext>
            </a:extLst>
          </p:cNvPr>
          <p:cNvSpPr/>
          <p:nvPr/>
        </p:nvSpPr>
        <p:spPr>
          <a:xfrm>
            <a:off x="1415098" y="6063962"/>
            <a:ext cx="9101138" cy="584775"/>
          </a:xfrm>
          <a:prstGeom prst="rect">
            <a:avLst/>
          </a:prstGeom>
        </p:spPr>
        <p:txBody>
          <a:bodyPr wrap="square">
            <a:spAutoFit/>
          </a:bodyPr>
          <a:lstStyle/>
          <a:p>
            <a:r>
              <a:rPr lang="en-US" sz="1600" dirty="0" err="1"/>
              <a:t>Sumber</a:t>
            </a:r>
            <a:r>
              <a:rPr lang="en-US" sz="1600" dirty="0"/>
              <a:t> </a:t>
            </a:r>
            <a:r>
              <a:rPr lang="en-US" sz="1600" dirty="0" err="1"/>
              <a:t>gambar</a:t>
            </a:r>
            <a:r>
              <a:rPr lang="en-US" sz="1600" dirty="0"/>
              <a:t>: https://www.researchgate.net/figure/Wireshark-Filtering-Showing-Clear-Text-of-user-Name-and-Password_fig3_326419957</a:t>
            </a:r>
          </a:p>
        </p:txBody>
      </p:sp>
      <p:sp>
        <p:nvSpPr>
          <p:cNvPr id="5" name="Rectangle 4">
            <a:extLst>
              <a:ext uri="{FF2B5EF4-FFF2-40B4-BE49-F238E27FC236}">
                <a16:creationId xmlns:a16="http://schemas.microsoft.com/office/drawing/2014/main" id="{FCEE2973-2D7C-48C2-AD97-0CA14FC047C0}"/>
              </a:ext>
            </a:extLst>
          </p:cNvPr>
          <p:cNvSpPr/>
          <p:nvPr/>
        </p:nvSpPr>
        <p:spPr>
          <a:xfrm>
            <a:off x="1415098" y="5467829"/>
            <a:ext cx="8966200" cy="369332"/>
          </a:xfrm>
          <a:prstGeom prst="rect">
            <a:avLst/>
          </a:prstGeom>
        </p:spPr>
        <p:txBody>
          <a:bodyPr wrap="square">
            <a:spAutoFit/>
          </a:bodyPr>
          <a:lstStyle/>
          <a:p>
            <a:r>
              <a:rPr lang="en-US" b="1" dirty="0"/>
              <a:t>Filtering </a:t>
            </a:r>
            <a:r>
              <a:rPr lang="en-US" b="1" dirty="0" err="1"/>
              <a:t>dengan</a:t>
            </a:r>
            <a:r>
              <a:rPr lang="en-US" b="1" dirty="0"/>
              <a:t> Wireshark </a:t>
            </a:r>
            <a:r>
              <a:rPr lang="en-US" b="1" dirty="0" err="1"/>
              <a:t>dapat</a:t>
            </a:r>
            <a:r>
              <a:rPr lang="en-US" b="1" dirty="0"/>
              <a:t> </a:t>
            </a:r>
            <a:r>
              <a:rPr lang="en-US" b="1" dirty="0" err="1"/>
              <a:t>menampilkan</a:t>
            </a:r>
            <a:r>
              <a:rPr lang="en-US" b="1" dirty="0"/>
              <a:t> </a:t>
            </a:r>
            <a:r>
              <a:rPr lang="en-US" b="1" dirty="0" err="1"/>
              <a:t>plainteks</a:t>
            </a:r>
            <a:r>
              <a:rPr lang="en-US" b="1" dirty="0"/>
              <a:t> </a:t>
            </a:r>
            <a:r>
              <a:rPr lang="en-US" b="1" dirty="0" err="1"/>
              <a:t>berupa</a:t>
            </a:r>
            <a:r>
              <a:rPr lang="en-US" b="1" dirty="0"/>
              <a:t> </a:t>
            </a:r>
            <a:r>
              <a:rPr lang="en-US" b="1" i="1" dirty="0"/>
              <a:t>username</a:t>
            </a:r>
            <a:r>
              <a:rPr lang="en-US" b="1" dirty="0"/>
              <a:t> dan </a:t>
            </a:r>
            <a:r>
              <a:rPr lang="en-US" b="1" i="1" dirty="0"/>
              <a:t>password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2518</Words>
  <Application>Microsoft Office PowerPoint</Application>
  <PresentationFormat>Widescreen</PresentationFormat>
  <Paragraphs>295</Paragraphs>
  <Slides>49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Arial</vt:lpstr>
      <vt:lpstr>Calibri</vt:lpstr>
      <vt:lpstr>Calibri Light</vt:lpstr>
      <vt:lpstr>Cambria Math</vt:lpstr>
      <vt:lpstr>Courier New</vt:lpstr>
      <vt:lpstr>Times New Roman</vt:lpstr>
      <vt:lpstr>Wingdings</vt:lpstr>
      <vt:lpstr>Office Theme</vt:lpstr>
      <vt:lpstr>Clip</vt:lpstr>
      <vt:lpstr>Visio.Drawing.6</vt:lpstr>
      <vt:lpstr>Document</vt:lpstr>
      <vt:lpstr>07 - Serangan Terhadap Kriptografi </vt:lpstr>
      <vt:lpstr>Pendahuluan </vt:lpstr>
      <vt:lpstr>Serangan (attack) </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Eavesdropping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38</cp:revision>
  <dcterms:created xsi:type="dcterms:W3CDTF">2020-09-05T12:57:13Z</dcterms:created>
  <dcterms:modified xsi:type="dcterms:W3CDTF">2026-02-23T02:01:38Z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2024-02-18T09:24:23Z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a5138931-f302-4266-9ce3-9b68a9965c1e</vt:lpwstr>
  </property>
  <property fmtid="{D5CDD505-2E9C-101B-9397-08002B2CF9AE}" pid="8" name="MSIP_Label_38b525e5-f3da-4501-8f1e-526b6769fc56_ContentBits">
    <vt:lpwstr>0</vt:lpwstr>
  </property>
</Properties>
</file>