
<file path=[Content_Types].xml><?xml version="1.0" encoding="utf-8"?>
<Types xmlns="http://schemas.openxmlformats.org/package/2006/content-types">
  <Default Extension="bin" ContentType="application/vnd.openxmlformats-officedocument.oleObject"/>
  <Default Extension="jpeg" ContentType="image/jpeg"/>
  <Default Extension="jp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7"/>
  </p:notesMasterIdLst>
  <p:sldIdLst>
    <p:sldId id="257" r:id="rId2"/>
    <p:sldId id="525" r:id="rId3"/>
    <p:sldId id="526" r:id="rId4"/>
    <p:sldId id="527" r:id="rId5"/>
    <p:sldId id="521" r:id="rId6"/>
    <p:sldId id="528" r:id="rId7"/>
    <p:sldId id="489" r:id="rId8"/>
    <p:sldId id="490" r:id="rId9"/>
    <p:sldId id="498" r:id="rId10"/>
    <p:sldId id="499" r:id="rId11"/>
    <p:sldId id="319" r:id="rId12"/>
    <p:sldId id="500" r:id="rId13"/>
    <p:sldId id="501" r:id="rId14"/>
    <p:sldId id="491" r:id="rId15"/>
    <p:sldId id="502" r:id="rId16"/>
    <p:sldId id="503" r:id="rId17"/>
    <p:sldId id="504" r:id="rId18"/>
    <p:sldId id="505" r:id="rId19"/>
    <p:sldId id="506" r:id="rId20"/>
    <p:sldId id="529" r:id="rId21"/>
    <p:sldId id="507" r:id="rId22"/>
    <p:sldId id="508" r:id="rId23"/>
    <p:sldId id="320" r:id="rId24"/>
    <p:sldId id="509" r:id="rId25"/>
    <p:sldId id="510" r:id="rId26"/>
    <p:sldId id="511" r:id="rId27"/>
    <p:sldId id="512" r:id="rId28"/>
    <p:sldId id="513" r:id="rId29"/>
    <p:sldId id="514" r:id="rId30"/>
    <p:sldId id="287" r:id="rId31"/>
    <p:sldId id="288" r:id="rId32"/>
    <p:sldId id="515" r:id="rId33"/>
    <p:sldId id="516" r:id="rId34"/>
    <p:sldId id="291" r:id="rId35"/>
    <p:sldId id="292" r:id="rId36"/>
    <p:sldId id="293" r:id="rId37"/>
    <p:sldId id="294" r:id="rId38"/>
    <p:sldId id="295" r:id="rId39"/>
    <p:sldId id="296" r:id="rId40"/>
    <p:sldId id="297" r:id="rId41"/>
    <p:sldId id="298" r:id="rId42"/>
    <p:sldId id="299" r:id="rId43"/>
    <p:sldId id="300" r:id="rId44"/>
    <p:sldId id="301" r:id="rId45"/>
    <p:sldId id="302" r:id="rId46"/>
    <p:sldId id="303" r:id="rId47"/>
    <p:sldId id="304" r:id="rId48"/>
    <p:sldId id="305" r:id="rId49"/>
    <p:sldId id="306" r:id="rId50"/>
    <p:sldId id="308" r:id="rId51"/>
    <p:sldId id="488" r:id="rId52"/>
    <p:sldId id="307" r:id="rId53"/>
    <p:sldId id="517" r:id="rId54"/>
    <p:sldId id="518" r:id="rId55"/>
    <p:sldId id="309" r:id="rId5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66" d="100"/>
          <a:sy n="66" d="100"/>
        </p:scale>
        <p:origin x="816"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tableStyles" Target="tableStyle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notesMaster" Target="notesMasters/notesMaster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94BE92C-E49C-4B9A-9E83-9CFEA7F3EF03}" type="datetimeFigureOut">
              <a:rPr lang="en-US" smtClean="0"/>
              <a:t>2/18/2026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DD89208-5B0B-47AF-AC9B-5416F4BB54AD}" type="slidenum">
              <a:rPr lang="en-US" smtClean="0"/>
              <a:t>‹#›</a:t>
            </a:fld>
            <a:endParaRPr lang="en-US"/>
          </a:p>
        </p:txBody>
      </p:sp>
    </p:spTree>
    <p:extLst>
      <p:ext uri="{BB962C8B-B14F-4D97-AF65-F5344CB8AC3E}">
        <p14:creationId xmlns:p14="http://schemas.microsoft.com/office/powerpoint/2010/main" val="31167387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p:cNvSpPr>
            <a:spLocks noGrp="1" noRot="1" noChangeAspect="1" noTextEdit="1"/>
          </p:cNvSpPr>
          <p:nvPr>
            <p:ph type="sldImg"/>
          </p:nvPr>
        </p:nvSpPr>
        <p:spPr>
          <a:ln/>
        </p:spPr>
      </p:sp>
      <p:sp>
        <p:nvSpPr>
          <p:cNvPr id="51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51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7DDA346F-8516-42F8-9CC8-7FB90316BEE6}" type="slidenum">
              <a:rPr lang="en-GB" altLang="en-US" sz="1200"/>
              <a:pPr/>
              <a:t>1</a:t>
            </a:fld>
            <a:endParaRPr lang="en-GB" altLang="en-US" sz="1200"/>
          </a:p>
        </p:txBody>
      </p:sp>
    </p:spTree>
    <p:extLst>
      <p:ext uri="{BB962C8B-B14F-4D97-AF65-F5344CB8AC3E}">
        <p14:creationId xmlns:p14="http://schemas.microsoft.com/office/powerpoint/2010/main" val="17658360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0D6E3DA3-1BB1-4EFF-BDA4-5010060E629F}" type="datetime1">
              <a:rPr lang="en-US" smtClean="0"/>
              <a:t>2/18/2026</a:t>
            </a:fld>
            <a:endParaRPr lang="en-US"/>
          </a:p>
        </p:txBody>
      </p:sp>
      <p:sp>
        <p:nvSpPr>
          <p:cNvPr id="5" name="Footer Placeholder 4"/>
          <p:cNvSpPr>
            <a:spLocks noGrp="1"/>
          </p:cNvSpPr>
          <p:nvPr>
            <p:ph type="ftr" sz="quarter" idx="11"/>
          </p:nvPr>
        </p:nvSpPr>
        <p:spPr/>
        <p:txBody>
          <a:bodyPr/>
          <a:lstStyle/>
          <a:p>
            <a:r>
              <a:rPr lang="en-US"/>
              <a:t>Rinaldi/IF4020  Kriptografi</a:t>
            </a:r>
          </a:p>
        </p:txBody>
      </p:sp>
      <p:sp>
        <p:nvSpPr>
          <p:cNvPr id="6" name="Slide Number Placeholder 5"/>
          <p:cNvSpPr>
            <a:spLocks noGrp="1"/>
          </p:cNvSpPr>
          <p:nvPr>
            <p:ph type="sldNum" sz="quarter" idx="12"/>
          </p:nvPr>
        </p:nvSpPr>
        <p:spPr/>
        <p:txBody>
          <a:bodyPr/>
          <a:lstStyle/>
          <a:p>
            <a:fld id="{764AFB3F-E5F3-49AD-8ECD-25D208877D1A}" type="slidenum">
              <a:rPr lang="en-US" smtClean="0"/>
              <a:t>‹#›</a:t>
            </a:fld>
            <a:endParaRPr lang="en-US"/>
          </a:p>
        </p:txBody>
      </p:sp>
    </p:spTree>
    <p:extLst>
      <p:ext uri="{BB962C8B-B14F-4D97-AF65-F5344CB8AC3E}">
        <p14:creationId xmlns:p14="http://schemas.microsoft.com/office/powerpoint/2010/main" val="8630457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1624E98-C8F9-4D67-A75B-CBE126D1A2AC}" type="datetime1">
              <a:rPr lang="en-US" smtClean="0"/>
              <a:t>2/18/2026</a:t>
            </a:fld>
            <a:endParaRPr lang="en-US"/>
          </a:p>
        </p:txBody>
      </p:sp>
      <p:sp>
        <p:nvSpPr>
          <p:cNvPr id="5" name="Footer Placeholder 4"/>
          <p:cNvSpPr>
            <a:spLocks noGrp="1"/>
          </p:cNvSpPr>
          <p:nvPr>
            <p:ph type="ftr" sz="quarter" idx="11"/>
          </p:nvPr>
        </p:nvSpPr>
        <p:spPr/>
        <p:txBody>
          <a:bodyPr/>
          <a:lstStyle/>
          <a:p>
            <a:r>
              <a:rPr lang="en-US"/>
              <a:t>Rinaldi/IF4020  Kriptografi</a:t>
            </a:r>
          </a:p>
        </p:txBody>
      </p:sp>
      <p:sp>
        <p:nvSpPr>
          <p:cNvPr id="6" name="Slide Number Placeholder 5"/>
          <p:cNvSpPr>
            <a:spLocks noGrp="1"/>
          </p:cNvSpPr>
          <p:nvPr>
            <p:ph type="sldNum" sz="quarter" idx="12"/>
          </p:nvPr>
        </p:nvSpPr>
        <p:spPr/>
        <p:txBody>
          <a:bodyPr/>
          <a:lstStyle/>
          <a:p>
            <a:fld id="{764AFB3F-E5F3-49AD-8ECD-25D208877D1A}" type="slidenum">
              <a:rPr lang="en-US" smtClean="0"/>
              <a:t>‹#›</a:t>
            </a:fld>
            <a:endParaRPr lang="en-US"/>
          </a:p>
        </p:txBody>
      </p:sp>
    </p:spTree>
    <p:extLst>
      <p:ext uri="{BB962C8B-B14F-4D97-AF65-F5344CB8AC3E}">
        <p14:creationId xmlns:p14="http://schemas.microsoft.com/office/powerpoint/2010/main" val="37520041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29556C6-53CE-4CB9-8F0D-94E71162A4FC}" type="datetime1">
              <a:rPr lang="en-US" smtClean="0"/>
              <a:t>2/18/2026</a:t>
            </a:fld>
            <a:endParaRPr lang="en-US"/>
          </a:p>
        </p:txBody>
      </p:sp>
      <p:sp>
        <p:nvSpPr>
          <p:cNvPr id="5" name="Footer Placeholder 4"/>
          <p:cNvSpPr>
            <a:spLocks noGrp="1"/>
          </p:cNvSpPr>
          <p:nvPr>
            <p:ph type="ftr" sz="quarter" idx="11"/>
          </p:nvPr>
        </p:nvSpPr>
        <p:spPr/>
        <p:txBody>
          <a:bodyPr/>
          <a:lstStyle/>
          <a:p>
            <a:r>
              <a:rPr lang="en-US"/>
              <a:t>Rinaldi/IF4020  Kriptografi</a:t>
            </a:r>
          </a:p>
        </p:txBody>
      </p:sp>
      <p:sp>
        <p:nvSpPr>
          <p:cNvPr id="6" name="Slide Number Placeholder 5"/>
          <p:cNvSpPr>
            <a:spLocks noGrp="1"/>
          </p:cNvSpPr>
          <p:nvPr>
            <p:ph type="sldNum" sz="quarter" idx="12"/>
          </p:nvPr>
        </p:nvSpPr>
        <p:spPr/>
        <p:txBody>
          <a:bodyPr/>
          <a:lstStyle/>
          <a:p>
            <a:fld id="{764AFB3F-E5F3-49AD-8ECD-25D208877D1A}" type="slidenum">
              <a:rPr lang="en-US" smtClean="0"/>
              <a:t>‹#›</a:t>
            </a:fld>
            <a:endParaRPr lang="en-US"/>
          </a:p>
        </p:txBody>
      </p:sp>
    </p:spTree>
    <p:extLst>
      <p:ext uri="{BB962C8B-B14F-4D97-AF65-F5344CB8AC3E}">
        <p14:creationId xmlns:p14="http://schemas.microsoft.com/office/powerpoint/2010/main" val="26500682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F942839-3D90-438F-ADC4-978DB478BE8D}" type="datetime1">
              <a:rPr lang="en-US" smtClean="0"/>
              <a:t>2/18/2026</a:t>
            </a:fld>
            <a:endParaRPr lang="en-US"/>
          </a:p>
        </p:txBody>
      </p:sp>
      <p:sp>
        <p:nvSpPr>
          <p:cNvPr id="5" name="Footer Placeholder 4"/>
          <p:cNvSpPr>
            <a:spLocks noGrp="1"/>
          </p:cNvSpPr>
          <p:nvPr>
            <p:ph type="ftr" sz="quarter" idx="11"/>
          </p:nvPr>
        </p:nvSpPr>
        <p:spPr/>
        <p:txBody>
          <a:bodyPr/>
          <a:lstStyle/>
          <a:p>
            <a:r>
              <a:rPr lang="en-US"/>
              <a:t>Rinaldi/IF4020  Kriptografi</a:t>
            </a:r>
          </a:p>
        </p:txBody>
      </p:sp>
      <p:sp>
        <p:nvSpPr>
          <p:cNvPr id="6" name="Slide Number Placeholder 5"/>
          <p:cNvSpPr>
            <a:spLocks noGrp="1"/>
          </p:cNvSpPr>
          <p:nvPr>
            <p:ph type="sldNum" sz="quarter" idx="12"/>
          </p:nvPr>
        </p:nvSpPr>
        <p:spPr/>
        <p:txBody>
          <a:bodyPr/>
          <a:lstStyle/>
          <a:p>
            <a:fld id="{764AFB3F-E5F3-49AD-8ECD-25D208877D1A}" type="slidenum">
              <a:rPr lang="en-US" smtClean="0"/>
              <a:t>‹#›</a:t>
            </a:fld>
            <a:endParaRPr lang="en-US"/>
          </a:p>
        </p:txBody>
      </p:sp>
    </p:spTree>
    <p:extLst>
      <p:ext uri="{BB962C8B-B14F-4D97-AF65-F5344CB8AC3E}">
        <p14:creationId xmlns:p14="http://schemas.microsoft.com/office/powerpoint/2010/main" val="11370176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0DE62AD-19CB-4D44-9247-2D561380EEF1}" type="datetime1">
              <a:rPr lang="en-US" smtClean="0"/>
              <a:t>2/18/2026</a:t>
            </a:fld>
            <a:endParaRPr lang="en-US"/>
          </a:p>
        </p:txBody>
      </p:sp>
      <p:sp>
        <p:nvSpPr>
          <p:cNvPr id="5" name="Footer Placeholder 4"/>
          <p:cNvSpPr>
            <a:spLocks noGrp="1"/>
          </p:cNvSpPr>
          <p:nvPr>
            <p:ph type="ftr" sz="quarter" idx="11"/>
          </p:nvPr>
        </p:nvSpPr>
        <p:spPr/>
        <p:txBody>
          <a:bodyPr/>
          <a:lstStyle/>
          <a:p>
            <a:r>
              <a:rPr lang="en-US"/>
              <a:t>Rinaldi/IF4020  Kriptografi</a:t>
            </a:r>
          </a:p>
        </p:txBody>
      </p:sp>
      <p:sp>
        <p:nvSpPr>
          <p:cNvPr id="6" name="Slide Number Placeholder 5"/>
          <p:cNvSpPr>
            <a:spLocks noGrp="1"/>
          </p:cNvSpPr>
          <p:nvPr>
            <p:ph type="sldNum" sz="quarter" idx="12"/>
          </p:nvPr>
        </p:nvSpPr>
        <p:spPr/>
        <p:txBody>
          <a:bodyPr/>
          <a:lstStyle/>
          <a:p>
            <a:fld id="{764AFB3F-E5F3-49AD-8ECD-25D208877D1A}" type="slidenum">
              <a:rPr lang="en-US" smtClean="0"/>
              <a:t>‹#›</a:t>
            </a:fld>
            <a:endParaRPr lang="en-US"/>
          </a:p>
        </p:txBody>
      </p:sp>
    </p:spTree>
    <p:extLst>
      <p:ext uri="{BB962C8B-B14F-4D97-AF65-F5344CB8AC3E}">
        <p14:creationId xmlns:p14="http://schemas.microsoft.com/office/powerpoint/2010/main" val="30595156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1D1B0A2-CE69-4F3F-8D27-D0AA7A9FEAFE}" type="datetime1">
              <a:rPr lang="en-US" smtClean="0"/>
              <a:t>2/18/2026</a:t>
            </a:fld>
            <a:endParaRPr lang="en-US"/>
          </a:p>
        </p:txBody>
      </p:sp>
      <p:sp>
        <p:nvSpPr>
          <p:cNvPr id="6" name="Footer Placeholder 5"/>
          <p:cNvSpPr>
            <a:spLocks noGrp="1"/>
          </p:cNvSpPr>
          <p:nvPr>
            <p:ph type="ftr" sz="quarter" idx="11"/>
          </p:nvPr>
        </p:nvSpPr>
        <p:spPr/>
        <p:txBody>
          <a:bodyPr/>
          <a:lstStyle/>
          <a:p>
            <a:r>
              <a:rPr lang="en-US"/>
              <a:t>Rinaldi/IF4020  Kriptografi</a:t>
            </a:r>
          </a:p>
        </p:txBody>
      </p:sp>
      <p:sp>
        <p:nvSpPr>
          <p:cNvPr id="7" name="Slide Number Placeholder 6"/>
          <p:cNvSpPr>
            <a:spLocks noGrp="1"/>
          </p:cNvSpPr>
          <p:nvPr>
            <p:ph type="sldNum" sz="quarter" idx="12"/>
          </p:nvPr>
        </p:nvSpPr>
        <p:spPr/>
        <p:txBody>
          <a:bodyPr/>
          <a:lstStyle/>
          <a:p>
            <a:fld id="{764AFB3F-E5F3-49AD-8ECD-25D208877D1A}" type="slidenum">
              <a:rPr lang="en-US" smtClean="0"/>
              <a:t>‹#›</a:t>
            </a:fld>
            <a:endParaRPr lang="en-US"/>
          </a:p>
        </p:txBody>
      </p:sp>
    </p:spTree>
    <p:extLst>
      <p:ext uri="{BB962C8B-B14F-4D97-AF65-F5344CB8AC3E}">
        <p14:creationId xmlns:p14="http://schemas.microsoft.com/office/powerpoint/2010/main" val="39723139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C8A30FD-4EED-42A6-A992-601FD2869CC0}" type="datetime1">
              <a:rPr lang="en-US" smtClean="0"/>
              <a:t>2/18/2026</a:t>
            </a:fld>
            <a:endParaRPr lang="en-US"/>
          </a:p>
        </p:txBody>
      </p:sp>
      <p:sp>
        <p:nvSpPr>
          <p:cNvPr id="8" name="Footer Placeholder 7"/>
          <p:cNvSpPr>
            <a:spLocks noGrp="1"/>
          </p:cNvSpPr>
          <p:nvPr>
            <p:ph type="ftr" sz="quarter" idx="11"/>
          </p:nvPr>
        </p:nvSpPr>
        <p:spPr/>
        <p:txBody>
          <a:bodyPr/>
          <a:lstStyle/>
          <a:p>
            <a:r>
              <a:rPr lang="en-US"/>
              <a:t>Rinaldi/IF4020  Kriptografi</a:t>
            </a:r>
          </a:p>
        </p:txBody>
      </p:sp>
      <p:sp>
        <p:nvSpPr>
          <p:cNvPr id="9" name="Slide Number Placeholder 8"/>
          <p:cNvSpPr>
            <a:spLocks noGrp="1"/>
          </p:cNvSpPr>
          <p:nvPr>
            <p:ph type="sldNum" sz="quarter" idx="12"/>
          </p:nvPr>
        </p:nvSpPr>
        <p:spPr/>
        <p:txBody>
          <a:bodyPr/>
          <a:lstStyle/>
          <a:p>
            <a:fld id="{764AFB3F-E5F3-49AD-8ECD-25D208877D1A}" type="slidenum">
              <a:rPr lang="en-US" smtClean="0"/>
              <a:t>‹#›</a:t>
            </a:fld>
            <a:endParaRPr lang="en-US"/>
          </a:p>
        </p:txBody>
      </p:sp>
    </p:spTree>
    <p:extLst>
      <p:ext uri="{BB962C8B-B14F-4D97-AF65-F5344CB8AC3E}">
        <p14:creationId xmlns:p14="http://schemas.microsoft.com/office/powerpoint/2010/main" val="2976674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F24C175-DE15-4792-97F6-48687711F28F}" type="datetime1">
              <a:rPr lang="en-US" smtClean="0"/>
              <a:t>2/18/2026</a:t>
            </a:fld>
            <a:endParaRPr lang="en-US"/>
          </a:p>
        </p:txBody>
      </p:sp>
      <p:sp>
        <p:nvSpPr>
          <p:cNvPr id="4" name="Footer Placeholder 3"/>
          <p:cNvSpPr>
            <a:spLocks noGrp="1"/>
          </p:cNvSpPr>
          <p:nvPr>
            <p:ph type="ftr" sz="quarter" idx="11"/>
          </p:nvPr>
        </p:nvSpPr>
        <p:spPr/>
        <p:txBody>
          <a:bodyPr/>
          <a:lstStyle/>
          <a:p>
            <a:r>
              <a:rPr lang="en-US"/>
              <a:t>Rinaldi/IF4020  Kriptografi</a:t>
            </a:r>
          </a:p>
        </p:txBody>
      </p:sp>
      <p:sp>
        <p:nvSpPr>
          <p:cNvPr id="5" name="Slide Number Placeholder 4"/>
          <p:cNvSpPr>
            <a:spLocks noGrp="1"/>
          </p:cNvSpPr>
          <p:nvPr>
            <p:ph type="sldNum" sz="quarter" idx="12"/>
          </p:nvPr>
        </p:nvSpPr>
        <p:spPr/>
        <p:txBody>
          <a:bodyPr/>
          <a:lstStyle/>
          <a:p>
            <a:fld id="{764AFB3F-E5F3-49AD-8ECD-25D208877D1A}" type="slidenum">
              <a:rPr lang="en-US" smtClean="0"/>
              <a:t>‹#›</a:t>
            </a:fld>
            <a:endParaRPr lang="en-US"/>
          </a:p>
        </p:txBody>
      </p:sp>
    </p:spTree>
    <p:extLst>
      <p:ext uri="{BB962C8B-B14F-4D97-AF65-F5344CB8AC3E}">
        <p14:creationId xmlns:p14="http://schemas.microsoft.com/office/powerpoint/2010/main" val="15533781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EFCFEB-51D1-4B7D-BDE1-C5B7C597E52C}" type="datetime1">
              <a:rPr lang="en-US" smtClean="0"/>
              <a:t>2/18/2026</a:t>
            </a:fld>
            <a:endParaRPr lang="en-US"/>
          </a:p>
        </p:txBody>
      </p:sp>
      <p:sp>
        <p:nvSpPr>
          <p:cNvPr id="3" name="Footer Placeholder 2"/>
          <p:cNvSpPr>
            <a:spLocks noGrp="1"/>
          </p:cNvSpPr>
          <p:nvPr>
            <p:ph type="ftr" sz="quarter" idx="11"/>
          </p:nvPr>
        </p:nvSpPr>
        <p:spPr/>
        <p:txBody>
          <a:bodyPr/>
          <a:lstStyle/>
          <a:p>
            <a:r>
              <a:rPr lang="en-US"/>
              <a:t>Rinaldi/IF4020  Kriptografi</a:t>
            </a:r>
          </a:p>
        </p:txBody>
      </p:sp>
      <p:sp>
        <p:nvSpPr>
          <p:cNvPr id="4" name="Slide Number Placeholder 3"/>
          <p:cNvSpPr>
            <a:spLocks noGrp="1"/>
          </p:cNvSpPr>
          <p:nvPr>
            <p:ph type="sldNum" sz="quarter" idx="12"/>
          </p:nvPr>
        </p:nvSpPr>
        <p:spPr/>
        <p:txBody>
          <a:bodyPr/>
          <a:lstStyle/>
          <a:p>
            <a:fld id="{764AFB3F-E5F3-49AD-8ECD-25D208877D1A}" type="slidenum">
              <a:rPr lang="en-US" smtClean="0"/>
              <a:t>‹#›</a:t>
            </a:fld>
            <a:endParaRPr lang="en-US"/>
          </a:p>
        </p:txBody>
      </p:sp>
    </p:spTree>
    <p:extLst>
      <p:ext uri="{BB962C8B-B14F-4D97-AF65-F5344CB8AC3E}">
        <p14:creationId xmlns:p14="http://schemas.microsoft.com/office/powerpoint/2010/main" val="4140157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89A7783-E524-4548-8E46-9B5594E50948}" type="datetime1">
              <a:rPr lang="en-US" smtClean="0"/>
              <a:t>2/18/2026</a:t>
            </a:fld>
            <a:endParaRPr lang="en-US"/>
          </a:p>
        </p:txBody>
      </p:sp>
      <p:sp>
        <p:nvSpPr>
          <p:cNvPr id="6" name="Footer Placeholder 5"/>
          <p:cNvSpPr>
            <a:spLocks noGrp="1"/>
          </p:cNvSpPr>
          <p:nvPr>
            <p:ph type="ftr" sz="quarter" idx="11"/>
          </p:nvPr>
        </p:nvSpPr>
        <p:spPr/>
        <p:txBody>
          <a:bodyPr/>
          <a:lstStyle/>
          <a:p>
            <a:r>
              <a:rPr lang="en-US"/>
              <a:t>Rinaldi/IF4020  Kriptografi</a:t>
            </a:r>
          </a:p>
        </p:txBody>
      </p:sp>
      <p:sp>
        <p:nvSpPr>
          <p:cNvPr id="7" name="Slide Number Placeholder 6"/>
          <p:cNvSpPr>
            <a:spLocks noGrp="1"/>
          </p:cNvSpPr>
          <p:nvPr>
            <p:ph type="sldNum" sz="quarter" idx="12"/>
          </p:nvPr>
        </p:nvSpPr>
        <p:spPr/>
        <p:txBody>
          <a:bodyPr/>
          <a:lstStyle/>
          <a:p>
            <a:fld id="{764AFB3F-E5F3-49AD-8ECD-25D208877D1A}" type="slidenum">
              <a:rPr lang="en-US" smtClean="0"/>
              <a:t>‹#›</a:t>
            </a:fld>
            <a:endParaRPr lang="en-US"/>
          </a:p>
        </p:txBody>
      </p:sp>
    </p:spTree>
    <p:extLst>
      <p:ext uri="{BB962C8B-B14F-4D97-AF65-F5344CB8AC3E}">
        <p14:creationId xmlns:p14="http://schemas.microsoft.com/office/powerpoint/2010/main" val="38556918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A8ECFA4-EC37-4B39-B0B5-97BCA8D13D1D}" type="datetime1">
              <a:rPr lang="en-US" smtClean="0"/>
              <a:t>2/18/2026</a:t>
            </a:fld>
            <a:endParaRPr lang="en-US"/>
          </a:p>
        </p:txBody>
      </p:sp>
      <p:sp>
        <p:nvSpPr>
          <p:cNvPr id="6" name="Footer Placeholder 5"/>
          <p:cNvSpPr>
            <a:spLocks noGrp="1"/>
          </p:cNvSpPr>
          <p:nvPr>
            <p:ph type="ftr" sz="quarter" idx="11"/>
          </p:nvPr>
        </p:nvSpPr>
        <p:spPr/>
        <p:txBody>
          <a:bodyPr/>
          <a:lstStyle/>
          <a:p>
            <a:r>
              <a:rPr lang="en-US"/>
              <a:t>Rinaldi/IF4020  Kriptografi</a:t>
            </a:r>
          </a:p>
        </p:txBody>
      </p:sp>
      <p:sp>
        <p:nvSpPr>
          <p:cNvPr id="7" name="Slide Number Placeholder 6"/>
          <p:cNvSpPr>
            <a:spLocks noGrp="1"/>
          </p:cNvSpPr>
          <p:nvPr>
            <p:ph type="sldNum" sz="quarter" idx="12"/>
          </p:nvPr>
        </p:nvSpPr>
        <p:spPr/>
        <p:txBody>
          <a:bodyPr/>
          <a:lstStyle/>
          <a:p>
            <a:fld id="{764AFB3F-E5F3-49AD-8ECD-25D208877D1A}" type="slidenum">
              <a:rPr lang="en-US" smtClean="0"/>
              <a:t>‹#›</a:t>
            </a:fld>
            <a:endParaRPr lang="en-US"/>
          </a:p>
        </p:txBody>
      </p:sp>
    </p:spTree>
    <p:extLst>
      <p:ext uri="{BB962C8B-B14F-4D97-AF65-F5344CB8AC3E}">
        <p14:creationId xmlns:p14="http://schemas.microsoft.com/office/powerpoint/2010/main" val="2060690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E848B0-99CE-4FAA-ADD6-7810B93A7F83}" type="datetime1">
              <a:rPr lang="en-US" smtClean="0"/>
              <a:t>2/18/2026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Rinaldi/IF4020  Kriptografi</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64AFB3F-E5F3-49AD-8ECD-25D208877D1A}" type="slidenum">
              <a:rPr lang="en-US" smtClean="0"/>
              <a:t>‹#›</a:t>
            </a:fld>
            <a:endParaRPr lang="en-US"/>
          </a:p>
        </p:txBody>
      </p:sp>
    </p:spTree>
    <p:extLst>
      <p:ext uri="{BB962C8B-B14F-4D97-AF65-F5344CB8AC3E}">
        <p14:creationId xmlns:p14="http://schemas.microsoft.com/office/powerpoint/2010/main" val="10110464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http://upload.wikimedia.org/wikipedia/en/4/41/English-slf.png" TargetMode="External"/><Relationship Id="rId2" Type="http://schemas.openxmlformats.org/officeDocument/2006/relationships/image" Target="../media/image8.pn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3.xml.rels><?xml version="1.0" encoding="UTF-8" standalone="yes"?>
<Relationships xmlns="http://schemas.openxmlformats.org/package/2006/relationships"><Relationship Id="rId3" Type="http://schemas.openxmlformats.org/officeDocument/2006/relationships/image" Target="http://upload.wikimedia.org/wikipedia/en/c/c2/English-slf2.PNG" TargetMode="External"/><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hyperlink" Target="https://www.cryptool.org/en/cto/n-gram-analysis"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7.xml"/><Relationship Id="rId5" Type="http://schemas.openxmlformats.org/officeDocument/2006/relationships/image" Target="../media/image18.png"/><Relationship Id="rId4" Type="http://schemas.openxmlformats.org/officeDocument/2006/relationships/image" Target="../media/image17.png"/></Relationships>
</file>

<file path=ppt/slides/_rels/slide21.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http://en.wikipedia.org/wiki/Kingdom_of_Prussia" TargetMode="External"/><Relationship Id="rId7" Type="http://schemas.openxmlformats.org/officeDocument/2006/relationships/image" Target="../media/image18.jpg"/><Relationship Id="rId2" Type="http://schemas.openxmlformats.org/officeDocument/2006/relationships/hyperlink" Target="http://en.wikipedia.org/wiki/Cz%C5%82uch%C3%B3w" TargetMode="External"/><Relationship Id="rId1" Type="http://schemas.openxmlformats.org/officeDocument/2006/relationships/slideLayout" Target="../slideLayouts/slideLayout2.xml"/><Relationship Id="rId6" Type="http://schemas.openxmlformats.org/officeDocument/2006/relationships/hyperlink" Target="http://en.wikipedia.org/wiki/Germany" TargetMode="External"/><Relationship Id="rId5" Type="http://schemas.openxmlformats.org/officeDocument/2006/relationships/hyperlink" Target="http://en.wikipedia.org/wiki/German_Empire" TargetMode="External"/><Relationship Id="rId4" Type="http://schemas.openxmlformats.org/officeDocument/2006/relationships/hyperlink" Target="http://en.wikipedia.org/wiki/Szczecinek" TargetMode="Externa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2.xml"/><Relationship Id="rId6" Type="http://schemas.openxmlformats.org/officeDocument/2006/relationships/image" Target="../media/image25.png"/><Relationship Id="rId5" Type="http://schemas.openxmlformats.org/officeDocument/2006/relationships/image" Target="../media/image24.png"/><Relationship Id="rId4" Type="http://schemas.openxmlformats.org/officeDocument/2006/relationships/image" Target="../media/image23.png"/></Relationships>
</file>

<file path=ppt/slides/_rels/slide54.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2.xml"/><Relationship Id="rId6" Type="http://schemas.openxmlformats.org/officeDocument/2006/relationships/image" Target="../media/image25.png"/><Relationship Id="rId5" Type="http://schemas.openxmlformats.org/officeDocument/2006/relationships/image" Target="../media/image24.png"/><Relationship Id="rId4" Type="http://schemas.openxmlformats.org/officeDocument/2006/relationships/image" Target="../media/image23.png"/></Relationships>
</file>

<file path=ppt/slides/_rels/slide55.xml.rels><?xml version="1.0" encoding="UTF-8" standalone="yes"?>
<Relationships xmlns="http://schemas.openxmlformats.org/package/2006/relationships"><Relationship Id="rId8" Type="http://schemas.openxmlformats.org/officeDocument/2006/relationships/image" Target="../media/image26.wmf"/><Relationship Id="rId3" Type="http://schemas.openxmlformats.org/officeDocument/2006/relationships/image" Target="../media/image22.png"/><Relationship Id="rId7" Type="http://schemas.openxmlformats.org/officeDocument/2006/relationships/oleObject" Target="../embeddings/oleObject1.bin"/><Relationship Id="rId12" Type="http://schemas.openxmlformats.org/officeDocument/2006/relationships/image" Target="../media/image28.wmf"/><Relationship Id="rId2" Type="http://schemas.openxmlformats.org/officeDocument/2006/relationships/image" Target="../media/image21.png"/><Relationship Id="rId1" Type="http://schemas.openxmlformats.org/officeDocument/2006/relationships/slideLayout" Target="../slideLayouts/slideLayout2.xml"/><Relationship Id="rId6" Type="http://schemas.openxmlformats.org/officeDocument/2006/relationships/image" Target="../media/image25.png"/><Relationship Id="rId11" Type="http://schemas.openxmlformats.org/officeDocument/2006/relationships/oleObject" Target="../embeddings/oleObject3.bin"/><Relationship Id="rId5" Type="http://schemas.openxmlformats.org/officeDocument/2006/relationships/image" Target="../media/image24.png"/><Relationship Id="rId10" Type="http://schemas.openxmlformats.org/officeDocument/2006/relationships/image" Target="../media/image27.wmf"/><Relationship Id="rId4" Type="http://schemas.openxmlformats.org/officeDocument/2006/relationships/image" Target="../media/image23.png"/><Relationship Id="rId9" Type="http://schemas.openxmlformats.org/officeDocument/2006/relationships/oleObject" Target="../embeddings/oleObject2.bin"/></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4"/>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A50021"/>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buChar char="n"/>
              <a:defRPr sz="28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buChar char="n"/>
              <a:defRPr sz="24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buChar char="n"/>
              <a:defRPr sz="2000">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9pPr>
          </a:lstStyle>
          <a:p>
            <a:pPr>
              <a:spcBef>
                <a:spcPct val="0"/>
              </a:spcBef>
              <a:buClrTx/>
              <a:buSzTx/>
              <a:buFontTx/>
              <a:buNone/>
            </a:pPr>
            <a:fld id="{E67276A6-A886-4E9D-B727-5D2CEFC3861C}" type="slidenum">
              <a:rPr lang="en-GB" altLang="en-US" sz="1400">
                <a:solidFill>
                  <a:schemeClr val="tx2"/>
                </a:solidFill>
              </a:rPr>
              <a:pPr>
                <a:spcBef>
                  <a:spcPct val="0"/>
                </a:spcBef>
                <a:buClrTx/>
                <a:buSzTx/>
                <a:buFontTx/>
                <a:buNone/>
              </a:pPr>
              <a:t>1</a:t>
            </a:fld>
            <a:endParaRPr lang="en-GB" altLang="en-US" sz="1400">
              <a:solidFill>
                <a:schemeClr val="tx2"/>
              </a:solidFill>
            </a:endParaRPr>
          </a:p>
        </p:txBody>
      </p:sp>
      <p:sp>
        <p:nvSpPr>
          <p:cNvPr id="4100" name="Rectangle 2"/>
          <p:cNvSpPr>
            <a:spLocks noGrp="1" noChangeArrowheads="1"/>
          </p:cNvSpPr>
          <p:nvPr>
            <p:ph type="ctrTitle"/>
          </p:nvPr>
        </p:nvSpPr>
        <p:spPr>
          <a:xfrm>
            <a:off x="1335314" y="1600200"/>
            <a:ext cx="9739086" cy="1447800"/>
          </a:xfrm>
        </p:spPr>
        <p:txBody>
          <a:bodyPr>
            <a:normAutofit fontScale="90000"/>
          </a:bodyPr>
          <a:lstStyle/>
          <a:p>
            <a:pPr algn="ctr" eaLnBrk="1" hangingPunct="1"/>
            <a:br>
              <a:rPr lang="en-US" altLang="en-US" b="1" dirty="0">
                <a:solidFill>
                  <a:srgbClr val="000000"/>
                </a:solidFill>
                <a:cs typeface="Times New Roman" panose="02020603050405020304" pitchFamily="18" charset="0"/>
              </a:rPr>
            </a:br>
            <a:r>
              <a:rPr lang="en-US" altLang="en-US" b="1" dirty="0">
                <a:solidFill>
                  <a:srgbClr val="FF0000"/>
                </a:solidFill>
                <a:latin typeface="+mn-lt"/>
                <a:cs typeface="Times New Roman" panose="02020603050405020304" pitchFamily="18" charset="0"/>
              </a:rPr>
              <a:t>05 –</a:t>
            </a:r>
            <a:r>
              <a:rPr lang="en-US" altLang="en-US" dirty="0">
                <a:solidFill>
                  <a:srgbClr val="000000"/>
                </a:solidFill>
                <a:latin typeface="+mn-lt"/>
                <a:cs typeface="Times New Roman" panose="02020603050405020304" pitchFamily="18" charset="0"/>
              </a:rPr>
              <a:t> </a:t>
            </a:r>
            <a:r>
              <a:rPr lang="en-US" altLang="en-US" b="1" dirty="0" err="1">
                <a:solidFill>
                  <a:srgbClr val="FF0000"/>
                </a:solidFill>
                <a:latin typeface="+mn-lt"/>
                <a:cs typeface="Times New Roman" panose="02020603050405020304" pitchFamily="18" charset="0"/>
              </a:rPr>
              <a:t>Kriptanalisis</a:t>
            </a:r>
            <a:r>
              <a:rPr lang="en-US" altLang="en-US" b="1" dirty="0">
                <a:solidFill>
                  <a:srgbClr val="FF0000"/>
                </a:solidFill>
                <a:latin typeface="+mn-lt"/>
                <a:cs typeface="Times New Roman" panose="02020603050405020304" pitchFamily="18" charset="0"/>
              </a:rPr>
              <a:t> Cipher </a:t>
            </a:r>
            <a:r>
              <a:rPr lang="en-US" altLang="en-US" b="1" dirty="0" err="1">
                <a:solidFill>
                  <a:srgbClr val="FF0000"/>
                </a:solidFill>
                <a:latin typeface="+mn-lt"/>
                <a:cs typeface="Times New Roman" panose="02020603050405020304" pitchFamily="18" charset="0"/>
              </a:rPr>
              <a:t>Klasik</a:t>
            </a:r>
            <a:br>
              <a:rPr lang="en-US" altLang="en-US" b="1" dirty="0">
                <a:solidFill>
                  <a:srgbClr val="FF0000"/>
                </a:solidFill>
                <a:latin typeface="+mn-lt"/>
                <a:cs typeface="Times New Roman" panose="02020603050405020304" pitchFamily="18" charset="0"/>
              </a:rPr>
            </a:br>
            <a:endParaRPr lang="en-GB" altLang="en-US" sz="3200" dirty="0">
              <a:solidFill>
                <a:srgbClr val="FF0000"/>
              </a:solidFill>
              <a:latin typeface="+mn-lt"/>
              <a:cs typeface="Times New Roman" panose="02020603050405020304" pitchFamily="18" charset="0"/>
            </a:endParaRPr>
          </a:p>
        </p:txBody>
      </p:sp>
      <p:sp>
        <p:nvSpPr>
          <p:cNvPr id="6" name="Rectangle 5"/>
          <p:cNvSpPr/>
          <p:nvPr/>
        </p:nvSpPr>
        <p:spPr>
          <a:xfrm>
            <a:off x="2808515" y="943201"/>
            <a:ext cx="6096000" cy="461665"/>
          </a:xfrm>
          <a:prstGeom prst="rect">
            <a:avLst/>
          </a:prstGeom>
        </p:spPr>
        <p:txBody>
          <a:bodyPr>
            <a:spAutoFit/>
          </a:bodyPr>
          <a:lstStyle/>
          <a:p>
            <a:pPr algn="ctr"/>
            <a:r>
              <a:rPr lang="en-US" altLang="en-US" sz="2400" dirty="0"/>
              <a:t>Bahan </a:t>
            </a:r>
            <a:r>
              <a:rPr lang="en-US" altLang="en-US" sz="2400" dirty="0" err="1"/>
              <a:t>kuliah</a:t>
            </a:r>
            <a:r>
              <a:rPr lang="en-US" altLang="en-US" sz="2400" dirty="0"/>
              <a:t> II4021 Kriptografi</a:t>
            </a:r>
            <a:endParaRPr lang="en-GB" altLang="en-US" sz="2400" dirty="0"/>
          </a:p>
        </p:txBody>
      </p:sp>
      <p:sp>
        <p:nvSpPr>
          <p:cNvPr id="8" name="Subtitle 2"/>
          <p:cNvSpPr>
            <a:spLocks noGrp="1"/>
          </p:cNvSpPr>
          <p:nvPr>
            <p:ph type="subTitle" idx="1"/>
          </p:nvPr>
        </p:nvSpPr>
        <p:spPr>
          <a:xfrm>
            <a:off x="1828800" y="4561840"/>
            <a:ext cx="9144000" cy="1676400"/>
          </a:xfrm>
        </p:spPr>
        <p:txBody>
          <a:bodyPr>
            <a:normAutofit fontScale="77500" lnSpcReduction="20000"/>
          </a:bodyPr>
          <a:lstStyle/>
          <a:p>
            <a:endParaRPr lang="en-US" b="1" dirty="0"/>
          </a:p>
          <a:p>
            <a:r>
              <a:rPr lang="en-US" sz="2800" b="1" dirty="0"/>
              <a:t>Program Studi </a:t>
            </a:r>
            <a:r>
              <a:rPr lang="en-US" sz="2800" b="1" dirty="0" err="1"/>
              <a:t>Sistem</a:t>
            </a:r>
            <a:r>
              <a:rPr lang="en-US" sz="2800" b="1" dirty="0"/>
              <a:t> dan </a:t>
            </a:r>
            <a:r>
              <a:rPr lang="en-US" sz="2800" b="1" dirty="0" err="1"/>
              <a:t>Teknollogi</a:t>
            </a:r>
            <a:r>
              <a:rPr lang="en-US" sz="2800" b="1" dirty="0"/>
              <a:t> </a:t>
            </a:r>
            <a:r>
              <a:rPr lang="en-US" sz="2800" b="1" dirty="0" err="1"/>
              <a:t>Informasi</a:t>
            </a:r>
            <a:endParaRPr lang="en-US" sz="2800" b="1" dirty="0"/>
          </a:p>
          <a:p>
            <a:r>
              <a:rPr lang="en-US" b="1" dirty="0" err="1"/>
              <a:t>Sekolah</a:t>
            </a:r>
            <a:r>
              <a:rPr lang="en-US" b="1" dirty="0"/>
              <a:t> Teknik </a:t>
            </a:r>
            <a:r>
              <a:rPr lang="en-US" b="1" dirty="0" err="1"/>
              <a:t>Elektro</a:t>
            </a:r>
            <a:r>
              <a:rPr lang="en-US" b="1" dirty="0"/>
              <a:t> dan </a:t>
            </a:r>
            <a:r>
              <a:rPr lang="en-US" b="1" dirty="0" err="1"/>
              <a:t>Informatika</a:t>
            </a:r>
            <a:endParaRPr lang="en-US" b="1" dirty="0"/>
          </a:p>
          <a:p>
            <a:r>
              <a:rPr lang="en-US" b="1" dirty="0" err="1"/>
              <a:t>Institut</a:t>
            </a:r>
            <a:r>
              <a:rPr lang="en-US" b="1" dirty="0"/>
              <a:t> </a:t>
            </a:r>
            <a:r>
              <a:rPr lang="en-US" b="1" dirty="0" err="1"/>
              <a:t>Teknologi</a:t>
            </a:r>
            <a:r>
              <a:rPr lang="en-US" b="1" dirty="0"/>
              <a:t> Bandung</a:t>
            </a:r>
          </a:p>
          <a:p>
            <a:r>
              <a:rPr lang="en-US" b="1" dirty="0"/>
              <a:t>2026</a:t>
            </a:r>
          </a:p>
          <a:p>
            <a:endParaRPr lang="en-US" b="1" dirty="0"/>
          </a:p>
        </p:txBody>
      </p:sp>
      <p:sp>
        <p:nvSpPr>
          <p:cNvPr id="3" name="TextBox 2">
            <a:extLst>
              <a:ext uri="{FF2B5EF4-FFF2-40B4-BE49-F238E27FC236}">
                <a16:creationId xmlns:a16="http://schemas.microsoft.com/office/drawing/2014/main" id="{47664CC9-A77D-0518-CDA7-E17669B47A16}"/>
              </a:ext>
            </a:extLst>
          </p:cNvPr>
          <p:cNvSpPr txBox="1"/>
          <p:nvPr/>
        </p:nvSpPr>
        <p:spPr>
          <a:xfrm>
            <a:off x="3048000" y="3447534"/>
            <a:ext cx="6096000" cy="461665"/>
          </a:xfrm>
          <a:prstGeom prst="rect">
            <a:avLst/>
          </a:prstGeom>
          <a:noFill/>
        </p:spPr>
        <p:txBody>
          <a:bodyPr wrap="square">
            <a:spAutoFit/>
          </a:bodyPr>
          <a:lstStyle/>
          <a:p>
            <a:pPr algn="ctr"/>
            <a:r>
              <a:rPr lang="en-US" sz="2400" b="1" dirty="0"/>
              <a:t>Oleh: Rinaldi  M</a:t>
            </a:r>
          </a:p>
        </p:txBody>
      </p:sp>
      <p:pic>
        <p:nvPicPr>
          <p:cNvPr id="5" name="Picture 4" descr="A close up of a device&#10;&#10;AI-generated content may be incorrect.">
            <a:extLst>
              <a:ext uri="{FF2B5EF4-FFF2-40B4-BE49-F238E27FC236}">
                <a16:creationId xmlns:a16="http://schemas.microsoft.com/office/drawing/2014/main" id="{6618B0D5-BB07-31AA-096E-1F3E4EBDCC8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9263" y="3037661"/>
            <a:ext cx="3336274" cy="2220139"/>
          </a:xfrm>
          <a:prstGeom prst="rect">
            <a:avLst/>
          </a:prstGeom>
        </p:spPr>
      </p:pic>
    </p:spTree>
    <p:extLst>
      <p:ext uri="{BB962C8B-B14F-4D97-AF65-F5344CB8AC3E}">
        <p14:creationId xmlns:p14="http://schemas.microsoft.com/office/powerpoint/2010/main" val="20367473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A50021"/>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buChar char="n"/>
              <a:defRPr sz="28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buChar char="n"/>
              <a:defRPr sz="24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buChar char="n"/>
              <a:defRPr sz="2000">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9pPr>
          </a:lstStyle>
          <a:p>
            <a:pPr>
              <a:spcBef>
                <a:spcPct val="0"/>
              </a:spcBef>
              <a:buClrTx/>
              <a:buSzTx/>
              <a:buFontTx/>
              <a:buNone/>
            </a:pPr>
            <a:fld id="{B9340706-6E0A-47DE-98A1-4E221D63571D}" type="slidenum">
              <a:rPr lang="en-GB" altLang="en-US" sz="2400">
                <a:solidFill>
                  <a:schemeClr val="tx2"/>
                </a:solidFill>
              </a:rPr>
              <a:pPr>
                <a:spcBef>
                  <a:spcPct val="0"/>
                </a:spcBef>
                <a:buClrTx/>
                <a:buSzTx/>
                <a:buFontTx/>
                <a:buNone/>
              </a:pPr>
              <a:t>10</a:t>
            </a:fld>
            <a:endParaRPr lang="en-GB" altLang="en-US" sz="1400">
              <a:solidFill>
                <a:schemeClr val="tx2"/>
              </a:solidFill>
            </a:endParaRPr>
          </a:p>
        </p:txBody>
      </p:sp>
      <p:sp>
        <p:nvSpPr>
          <p:cNvPr id="7172" name="Rectangle 3"/>
          <p:cNvSpPr>
            <a:spLocks noGrp="1" noChangeArrowheads="1"/>
          </p:cNvSpPr>
          <p:nvPr>
            <p:ph type="body" idx="1"/>
          </p:nvPr>
        </p:nvSpPr>
        <p:spPr>
          <a:xfrm>
            <a:off x="894521" y="762000"/>
            <a:ext cx="10316817" cy="5454650"/>
          </a:xfrm>
        </p:spPr>
        <p:txBody>
          <a:bodyPr>
            <a:normAutofit/>
          </a:bodyPr>
          <a:lstStyle/>
          <a:p>
            <a:pPr eaLnBrk="1" hangingPunct="1"/>
            <a:r>
              <a:rPr lang="en-US" altLang="en-US" dirty="0">
                <a:solidFill>
                  <a:srgbClr val="010000"/>
                </a:solidFill>
              </a:rPr>
              <a:t>Teknik yang </a:t>
            </a:r>
            <a:r>
              <a:rPr lang="en-US" altLang="en-US" dirty="0" err="1">
                <a:solidFill>
                  <a:srgbClr val="010000"/>
                </a:solidFill>
              </a:rPr>
              <a:t>digunakan</a:t>
            </a:r>
            <a:r>
              <a:rPr lang="en-US" altLang="en-US" dirty="0">
                <a:solidFill>
                  <a:srgbClr val="010000"/>
                </a:solidFill>
              </a:rPr>
              <a:t> </a:t>
            </a:r>
            <a:r>
              <a:rPr lang="en-US" altLang="en-US" dirty="0" err="1">
                <a:solidFill>
                  <a:srgbClr val="010000"/>
                </a:solidFill>
              </a:rPr>
              <a:t>untuk</a:t>
            </a:r>
            <a:r>
              <a:rPr lang="en-US" altLang="en-US" dirty="0">
                <a:solidFill>
                  <a:srgbClr val="010000"/>
                </a:solidFill>
              </a:rPr>
              <a:t> </a:t>
            </a:r>
            <a:r>
              <a:rPr lang="en-US" altLang="en-US" dirty="0" err="1">
                <a:solidFill>
                  <a:srgbClr val="010000"/>
                </a:solidFill>
              </a:rPr>
              <a:t>memecahkan</a:t>
            </a:r>
            <a:r>
              <a:rPr lang="en-US" altLang="en-US" dirty="0">
                <a:solidFill>
                  <a:srgbClr val="010000"/>
                </a:solidFill>
              </a:rPr>
              <a:t> </a:t>
            </a:r>
            <a:r>
              <a:rPr lang="en-US" altLang="en-US" i="1" dirty="0">
                <a:solidFill>
                  <a:srgbClr val="010000"/>
                </a:solidFill>
              </a:rPr>
              <a:t>cipher</a:t>
            </a:r>
            <a:r>
              <a:rPr lang="en-US" altLang="en-US" dirty="0">
                <a:solidFill>
                  <a:srgbClr val="010000"/>
                </a:solidFill>
              </a:rPr>
              <a:t> abjad-</a:t>
            </a:r>
            <a:r>
              <a:rPr lang="en-US" altLang="en-US" dirty="0" err="1">
                <a:solidFill>
                  <a:srgbClr val="010000"/>
                </a:solidFill>
              </a:rPr>
              <a:t>tunggal</a:t>
            </a:r>
            <a:r>
              <a:rPr lang="en-US" altLang="en-US" dirty="0">
                <a:solidFill>
                  <a:srgbClr val="010000"/>
                </a:solidFill>
              </a:rPr>
              <a:t> </a:t>
            </a:r>
            <a:r>
              <a:rPr lang="en-US" altLang="en-US" dirty="0" err="1">
                <a:solidFill>
                  <a:srgbClr val="010000"/>
                </a:solidFill>
              </a:rPr>
              <a:t>adalah</a:t>
            </a:r>
            <a:r>
              <a:rPr lang="en-US" altLang="en-US" dirty="0">
                <a:solidFill>
                  <a:srgbClr val="010000"/>
                </a:solidFill>
              </a:rPr>
              <a:t> </a:t>
            </a:r>
            <a:r>
              <a:rPr lang="en-US" altLang="en-US" dirty="0" err="1">
                <a:solidFill>
                  <a:srgbClr val="010000"/>
                </a:solidFill>
              </a:rPr>
              <a:t>kombinasi</a:t>
            </a:r>
            <a:r>
              <a:rPr lang="en-US" altLang="en-US" dirty="0">
                <a:solidFill>
                  <a:srgbClr val="010000"/>
                </a:solidFill>
              </a:rPr>
              <a:t> </a:t>
            </a:r>
            <a:r>
              <a:rPr lang="en-US" altLang="en-US" dirty="0" err="1">
                <a:solidFill>
                  <a:srgbClr val="010000"/>
                </a:solidFill>
              </a:rPr>
              <a:t>teknik</a:t>
            </a:r>
            <a:r>
              <a:rPr lang="en-US" altLang="en-US" dirty="0">
                <a:solidFill>
                  <a:srgbClr val="010000"/>
                </a:solidFill>
              </a:rPr>
              <a:t> </a:t>
            </a:r>
            <a:r>
              <a:rPr lang="en-US" altLang="en-US" dirty="0" err="1">
                <a:solidFill>
                  <a:srgbClr val="010000"/>
                </a:solidFill>
              </a:rPr>
              <a:t>analisis</a:t>
            </a:r>
            <a:r>
              <a:rPr lang="en-US" altLang="en-US" dirty="0">
                <a:solidFill>
                  <a:srgbClr val="010000"/>
                </a:solidFill>
              </a:rPr>
              <a:t> </a:t>
            </a:r>
            <a:r>
              <a:rPr lang="en-US" altLang="en-US" dirty="0" err="1">
                <a:solidFill>
                  <a:srgbClr val="010000"/>
                </a:solidFill>
              </a:rPr>
              <a:t>frekuensi</a:t>
            </a:r>
            <a:r>
              <a:rPr lang="en-US" altLang="en-US" dirty="0">
                <a:solidFill>
                  <a:srgbClr val="010000"/>
                </a:solidFill>
              </a:rPr>
              <a:t> dan </a:t>
            </a:r>
            <a:r>
              <a:rPr lang="en-US" altLang="en-US" dirty="0" err="1">
                <a:solidFill>
                  <a:srgbClr val="010000"/>
                </a:solidFill>
              </a:rPr>
              <a:t>menerka</a:t>
            </a:r>
            <a:r>
              <a:rPr lang="en-US" altLang="en-US" dirty="0">
                <a:solidFill>
                  <a:srgbClr val="010000"/>
                </a:solidFill>
              </a:rPr>
              <a:t> kata (</a:t>
            </a:r>
            <a:r>
              <a:rPr lang="en-US" altLang="en-US" dirty="0" err="1">
                <a:solidFill>
                  <a:srgbClr val="010000"/>
                </a:solidFill>
              </a:rPr>
              <a:t>berdasarkan</a:t>
            </a:r>
            <a:r>
              <a:rPr lang="en-US" altLang="en-US" dirty="0">
                <a:solidFill>
                  <a:srgbClr val="010000"/>
                </a:solidFill>
              </a:rPr>
              <a:t> </a:t>
            </a:r>
            <a:r>
              <a:rPr lang="en-US" altLang="en-US" dirty="0" err="1">
                <a:solidFill>
                  <a:srgbClr val="010000"/>
                </a:solidFill>
              </a:rPr>
              <a:t>kamus</a:t>
            </a:r>
            <a:r>
              <a:rPr lang="en-US" altLang="en-US" dirty="0">
                <a:solidFill>
                  <a:srgbClr val="010000"/>
                </a:solidFill>
              </a:rPr>
              <a:t> </a:t>
            </a:r>
            <a:r>
              <a:rPr lang="en-US" altLang="en-US" dirty="0" err="1">
                <a:solidFill>
                  <a:srgbClr val="010000"/>
                </a:solidFill>
              </a:rPr>
              <a:t>bahasa</a:t>
            </a:r>
            <a:r>
              <a:rPr lang="en-US" altLang="en-US" dirty="0">
                <a:solidFill>
                  <a:srgbClr val="010000"/>
                </a:solidFill>
              </a:rPr>
              <a:t>) </a:t>
            </a:r>
          </a:p>
          <a:p>
            <a:pPr eaLnBrk="1" hangingPunct="1">
              <a:buFont typeface="Wingdings" panose="05000000000000000000" pitchFamily="2" charset="2"/>
              <a:buNone/>
            </a:pPr>
            <a:endParaRPr lang="en-US" altLang="en-US" dirty="0">
              <a:solidFill>
                <a:srgbClr val="010000"/>
              </a:solidFill>
            </a:endParaRPr>
          </a:p>
          <a:p>
            <a:pPr eaLnBrk="1" hangingPunct="1"/>
            <a:r>
              <a:rPr lang="en-US" altLang="en-US" dirty="0" err="1">
                <a:solidFill>
                  <a:srgbClr val="010000"/>
                </a:solidFill>
              </a:rPr>
              <a:t>dengan</a:t>
            </a:r>
            <a:r>
              <a:rPr lang="en-US" altLang="en-US" dirty="0">
                <a:solidFill>
                  <a:srgbClr val="010000"/>
                </a:solidFill>
              </a:rPr>
              <a:t> </a:t>
            </a:r>
            <a:r>
              <a:rPr lang="en-US" altLang="en-US" dirty="0" err="1">
                <a:solidFill>
                  <a:srgbClr val="010000"/>
                </a:solidFill>
              </a:rPr>
              <a:t>asumsi</a:t>
            </a:r>
            <a:r>
              <a:rPr lang="en-US" altLang="en-US" dirty="0">
                <a:solidFill>
                  <a:srgbClr val="010000"/>
                </a:solidFill>
              </a:rPr>
              <a:t> </a:t>
            </a:r>
            <a:r>
              <a:rPr lang="en-US" altLang="en-US" dirty="0" err="1">
                <a:solidFill>
                  <a:srgbClr val="010000"/>
                </a:solidFill>
              </a:rPr>
              <a:t>kriptanalis</a:t>
            </a:r>
            <a:r>
              <a:rPr lang="en-US" altLang="en-US" dirty="0">
                <a:solidFill>
                  <a:srgbClr val="010000"/>
                </a:solidFill>
              </a:rPr>
              <a:t> </a:t>
            </a:r>
            <a:r>
              <a:rPr lang="en-US" altLang="en-US" dirty="0" err="1">
                <a:solidFill>
                  <a:srgbClr val="010000"/>
                </a:solidFill>
              </a:rPr>
              <a:t>mengetahui</a:t>
            </a:r>
            <a:r>
              <a:rPr lang="en-US" altLang="en-US" dirty="0">
                <a:solidFill>
                  <a:srgbClr val="010000"/>
                </a:solidFill>
              </a:rPr>
              <a:t> </a:t>
            </a:r>
            <a:r>
              <a:rPr lang="en-US" altLang="en-US" dirty="0" err="1">
                <a:solidFill>
                  <a:srgbClr val="010000"/>
                </a:solidFill>
              </a:rPr>
              <a:t>bahasa</a:t>
            </a:r>
            <a:r>
              <a:rPr lang="en-US" altLang="en-US" dirty="0">
                <a:solidFill>
                  <a:srgbClr val="010000"/>
                </a:solidFill>
              </a:rPr>
              <a:t> yang </a:t>
            </a:r>
            <a:r>
              <a:rPr lang="en-US" altLang="en-US" dirty="0" err="1">
                <a:solidFill>
                  <a:srgbClr val="010000"/>
                </a:solidFill>
              </a:rPr>
              <a:t>digunakan</a:t>
            </a:r>
            <a:r>
              <a:rPr lang="en-US" altLang="en-US" dirty="0">
                <a:solidFill>
                  <a:srgbClr val="010000"/>
                </a:solidFill>
              </a:rPr>
              <a:t> di </a:t>
            </a:r>
            <a:r>
              <a:rPr lang="en-US" altLang="en-US" dirty="0" err="1">
                <a:solidFill>
                  <a:srgbClr val="010000"/>
                </a:solidFill>
              </a:rPr>
              <a:t>dalam</a:t>
            </a:r>
            <a:r>
              <a:rPr lang="en-US" altLang="en-US" dirty="0">
                <a:solidFill>
                  <a:srgbClr val="010000"/>
                </a:solidFill>
              </a:rPr>
              <a:t> </a:t>
            </a:r>
            <a:r>
              <a:rPr lang="en-US" altLang="en-US" dirty="0" err="1">
                <a:solidFill>
                  <a:srgbClr val="010000"/>
                </a:solidFill>
              </a:rPr>
              <a:t>plainteks</a:t>
            </a:r>
            <a:r>
              <a:rPr lang="en-US" altLang="en-US" dirty="0">
                <a:solidFill>
                  <a:srgbClr val="010000"/>
                </a:solidFill>
              </a:rPr>
              <a:t> (</a:t>
            </a:r>
            <a:r>
              <a:rPr lang="en-US" altLang="en-US" dirty="0" err="1">
                <a:solidFill>
                  <a:srgbClr val="010000"/>
                </a:solidFill>
              </a:rPr>
              <a:t>misalnya</a:t>
            </a:r>
            <a:r>
              <a:rPr lang="en-US" altLang="en-US" dirty="0">
                <a:solidFill>
                  <a:srgbClr val="010000"/>
                </a:solidFill>
              </a:rPr>
              <a:t> Bahasa </a:t>
            </a:r>
            <a:r>
              <a:rPr lang="en-US" altLang="en-US" dirty="0" err="1">
                <a:solidFill>
                  <a:srgbClr val="010000"/>
                </a:solidFill>
              </a:rPr>
              <a:t>Inggris</a:t>
            </a:r>
            <a:r>
              <a:rPr lang="en-US" altLang="en-US" dirty="0">
                <a:solidFill>
                  <a:srgbClr val="010000"/>
                </a:solidFill>
              </a:rPr>
              <a:t>).</a:t>
            </a:r>
          </a:p>
          <a:p>
            <a:pPr eaLnBrk="1" hangingPunct="1"/>
            <a:endParaRPr lang="en-US" altLang="en-US" dirty="0">
              <a:solidFill>
                <a:srgbClr val="010000"/>
              </a:solidFill>
            </a:endParaRPr>
          </a:p>
          <a:p>
            <a:pPr eaLnBrk="1" hangingPunct="1"/>
            <a:r>
              <a:rPr lang="en-US" altLang="en-US" dirty="0" err="1">
                <a:solidFill>
                  <a:srgbClr val="010000"/>
                </a:solidFill>
              </a:rPr>
              <a:t>Meskipun</a:t>
            </a:r>
            <a:r>
              <a:rPr lang="en-US" altLang="en-US" dirty="0">
                <a:solidFill>
                  <a:srgbClr val="010000"/>
                </a:solidFill>
              </a:rPr>
              <a:t> </a:t>
            </a:r>
            <a:r>
              <a:rPr lang="en-US" altLang="en-US" dirty="0" err="1">
                <a:solidFill>
                  <a:srgbClr val="010000"/>
                </a:solidFill>
              </a:rPr>
              <a:t>kriptanalis</a:t>
            </a:r>
            <a:r>
              <a:rPr lang="en-US" altLang="en-US" dirty="0">
                <a:solidFill>
                  <a:srgbClr val="010000"/>
                </a:solidFill>
              </a:rPr>
              <a:t> </a:t>
            </a:r>
            <a:r>
              <a:rPr lang="en-US" altLang="en-US" dirty="0" err="1">
                <a:solidFill>
                  <a:srgbClr val="010000"/>
                </a:solidFill>
              </a:rPr>
              <a:t>tidak</a:t>
            </a:r>
            <a:r>
              <a:rPr lang="en-US" altLang="en-US" dirty="0">
                <a:solidFill>
                  <a:srgbClr val="010000"/>
                </a:solidFill>
              </a:rPr>
              <a:t> </a:t>
            </a:r>
            <a:r>
              <a:rPr lang="en-US" altLang="en-US" dirty="0" err="1">
                <a:solidFill>
                  <a:srgbClr val="010000"/>
                </a:solidFill>
              </a:rPr>
              <a:t>mengetahui</a:t>
            </a:r>
            <a:r>
              <a:rPr lang="en-US" altLang="en-US" dirty="0">
                <a:solidFill>
                  <a:srgbClr val="010000"/>
                </a:solidFill>
              </a:rPr>
              <a:t> </a:t>
            </a:r>
            <a:r>
              <a:rPr lang="en-US" altLang="en-US" dirty="0" err="1">
                <a:solidFill>
                  <a:srgbClr val="010000"/>
                </a:solidFill>
              </a:rPr>
              <a:t>kunci</a:t>
            </a:r>
            <a:r>
              <a:rPr lang="en-US" altLang="en-US" dirty="0">
                <a:solidFill>
                  <a:srgbClr val="010000"/>
                </a:solidFill>
              </a:rPr>
              <a:t> yang </a:t>
            </a:r>
            <a:r>
              <a:rPr lang="en-US" altLang="en-US" dirty="0" err="1">
                <a:solidFill>
                  <a:srgbClr val="010000"/>
                </a:solidFill>
              </a:rPr>
              <a:t>digunakan</a:t>
            </a:r>
            <a:r>
              <a:rPr lang="en-US" altLang="en-US" dirty="0">
                <a:solidFill>
                  <a:srgbClr val="010000"/>
                </a:solidFill>
              </a:rPr>
              <a:t> di </a:t>
            </a:r>
            <a:r>
              <a:rPr lang="en-US" altLang="en-US" dirty="0" err="1">
                <a:solidFill>
                  <a:srgbClr val="010000"/>
                </a:solidFill>
              </a:rPr>
              <a:t>dalam</a:t>
            </a:r>
            <a:r>
              <a:rPr lang="en-US" altLang="en-US" dirty="0">
                <a:solidFill>
                  <a:srgbClr val="010000"/>
                </a:solidFill>
              </a:rPr>
              <a:t> proses </a:t>
            </a:r>
            <a:r>
              <a:rPr lang="en-US" altLang="en-US" dirty="0" err="1">
                <a:solidFill>
                  <a:srgbClr val="010000"/>
                </a:solidFill>
              </a:rPr>
              <a:t>enkripsi</a:t>
            </a:r>
            <a:r>
              <a:rPr lang="en-US" altLang="en-US" dirty="0">
                <a:solidFill>
                  <a:srgbClr val="010000"/>
                </a:solidFill>
              </a:rPr>
              <a:t>, </a:t>
            </a:r>
            <a:r>
              <a:rPr lang="en-US" altLang="en-US" dirty="0" err="1">
                <a:solidFill>
                  <a:srgbClr val="010000"/>
                </a:solidFill>
              </a:rPr>
              <a:t>namun</a:t>
            </a:r>
            <a:r>
              <a:rPr lang="en-US" altLang="en-US" dirty="0">
                <a:solidFill>
                  <a:srgbClr val="010000"/>
                </a:solidFill>
              </a:rPr>
              <a:t> </a:t>
            </a:r>
            <a:r>
              <a:rPr lang="en-US" altLang="en-US" dirty="0" err="1">
                <a:solidFill>
                  <a:srgbClr val="010000"/>
                </a:solidFill>
              </a:rPr>
              <a:t>kriptanalis</a:t>
            </a:r>
            <a:r>
              <a:rPr lang="en-US" altLang="en-US" dirty="0">
                <a:solidFill>
                  <a:srgbClr val="010000"/>
                </a:solidFill>
              </a:rPr>
              <a:t> </a:t>
            </a:r>
            <a:r>
              <a:rPr lang="en-US" altLang="en-US" dirty="0" err="1">
                <a:solidFill>
                  <a:srgbClr val="010000"/>
                </a:solidFill>
              </a:rPr>
              <a:t>dapat</a:t>
            </a:r>
            <a:r>
              <a:rPr lang="en-US" altLang="en-US" dirty="0">
                <a:solidFill>
                  <a:srgbClr val="010000"/>
                </a:solidFill>
              </a:rPr>
              <a:t> </a:t>
            </a:r>
            <a:r>
              <a:rPr lang="en-US" altLang="en-US" dirty="0" err="1">
                <a:solidFill>
                  <a:srgbClr val="010000"/>
                </a:solidFill>
              </a:rPr>
              <a:t>mencari</a:t>
            </a:r>
            <a:r>
              <a:rPr lang="en-US" altLang="en-US" dirty="0">
                <a:solidFill>
                  <a:srgbClr val="010000"/>
                </a:solidFill>
              </a:rPr>
              <a:t> </a:t>
            </a:r>
            <a:r>
              <a:rPr lang="en-US" altLang="en-US" dirty="0" err="1">
                <a:solidFill>
                  <a:srgbClr val="010000"/>
                </a:solidFill>
              </a:rPr>
              <a:t>tabel</a:t>
            </a:r>
            <a:r>
              <a:rPr lang="en-US" altLang="en-US" dirty="0">
                <a:solidFill>
                  <a:srgbClr val="010000"/>
                </a:solidFill>
              </a:rPr>
              <a:t> </a:t>
            </a:r>
            <a:r>
              <a:rPr lang="en-US" altLang="en-US" dirty="0" err="1">
                <a:solidFill>
                  <a:srgbClr val="010000"/>
                </a:solidFill>
              </a:rPr>
              <a:t>substitusi</a:t>
            </a:r>
            <a:r>
              <a:rPr lang="en-US" altLang="en-US" dirty="0">
                <a:solidFill>
                  <a:srgbClr val="010000"/>
                </a:solidFill>
              </a:rPr>
              <a:t> </a:t>
            </a:r>
            <a:r>
              <a:rPr lang="en-US" altLang="en-US" dirty="0" err="1">
                <a:solidFill>
                  <a:srgbClr val="010000"/>
                </a:solidFill>
              </a:rPr>
              <a:t>huruf</a:t>
            </a:r>
            <a:r>
              <a:rPr lang="en-US" altLang="en-US" dirty="0">
                <a:solidFill>
                  <a:srgbClr val="010000"/>
                </a:solidFill>
              </a:rPr>
              <a:t> </a:t>
            </a:r>
            <a:r>
              <a:rPr lang="en-US" altLang="en-US" dirty="0" err="1">
                <a:solidFill>
                  <a:srgbClr val="010000"/>
                </a:solidFill>
              </a:rPr>
              <a:t>plainteks</a:t>
            </a:r>
            <a:r>
              <a:rPr lang="en-US" altLang="en-US" dirty="0">
                <a:solidFill>
                  <a:srgbClr val="010000"/>
                </a:solidFill>
              </a:rPr>
              <a:t> </a:t>
            </a:r>
            <a:r>
              <a:rPr lang="en-US" altLang="en-US" dirty="0" err="1">
                <a:solidFill>
                  <a:srgbClr val="010000"/>
                </a:solidFill>
              </a:rPr>
              <a:t>menjadi</a:t>
            </a:r>
            <a:r>
              <a:rPr lang="en-US" altLang="en-US" dirty="0">
                <a:solidFill>
                  <a:srgbClr val="010000"/>
                </a:solidFill>
              </a:rPr>
              <a:t> </a:t>
            </a:r>
            <a:r>
              <a:rPr lang="en-US" altLang="en-US" dirty="0" err="1">
                <a:solidFill>
                  <a:srgbClr val="010000"/>
                </a:solidFill>
              </a:rPr>
              <a:t>huruf</a:t>
            </a:r>
            <a:r>
              <a:rPr lang="en-US" altLang="en-US" dirty="0">
                <a:solidFill>
                  <a:srgbClr val="010000"/>
                </a:solidFill>
              </a:rPr>
              <a:t> </a:t>
            </a:r>
            <a:r>
              <a:rPr lang="en-US" altLang="en-US" dirty="0" err="1">
                <a:solidFill>
                  <a:srgbClr val="010000"/>
                </a:solidFill>
              </a:rPr>
              <a:t>cipherteks</a:t>
            </a:r>
            <a:r>
              <a:rPr lang="en-US" altLang="en-US" dirty="0">
                <a:solidFill>
                  <a:srgbClr val="010000"/>
                </a:solidFill>
              </a:rPr>
              <a:t> </a:t>
            </a:r>
            <a:r>
              <a:rPr lang="en-US" altLang="en-US" dirty="0" err="1">
                <a:solidFill>
                  <a:srgbClr val="010000"/>
                </a:solidFill>
              </a:rPr>
              <a:t>dengan</a:t>
            </a:r>
            <a:r>
              <a:rPr lang="en-US" altLang="en-US" dirty="0">
                <a:solidFill>
                  <a:srgbClr val="010000"/>
                </a:solidFill>
              </a:rPr>
              <a:t> </a:t>
            </a:r>
            <a:r>
              <a:rPr lang="en-US" altLang="en-US">
                <a:solidFill>
                  <a:srgbClr val="010000"/>
                </a:solidFill>
              </a:rPr>
              <a:t>menggunakan </a:t>
            </a:r>
            <a:r>
              <a:rPr lang="en-US" altLang="en-US" dirty="0" err="1">
                <a:solidFill>
                  <a:srgbClr val="010000"/>
                </a:solidFill>
              </a:rPr>
              <a:t>kombinasi</a:t>
            </a:r>
            <a:r>
              <a:rPr lang="en-US" altLang="en-US" dirty="0">
                <a:solidFill>
                  <a:srgbClr val="010000"/>
                </a:solidFill>
              </a:rPr>
              <a:t> </a:t>
            </a:r>
            <a:r>
              <a:rPr lang="en-US" altLang="en-US" dirty="0" err="1">
                <a:solidFill>
                  <a:srgbClr val="010000"/>
                </a:solidFill>
              </a:rPr>
              <a:t>kedua</a:t>
            </a:r>
            <a:r>
              <a:rPr lang="en-US" altLang="en-US" dirty="0">
                <a:solidFill>
                  <a:srgbClr val="010000"/>
                </a:solidFill>
              </a:rPr>
              <a:t> </a:t>
            </a:r>
            <a:r>
              <a:rPr lang="en-US" altLang="en-US" dirty="0" err="1">
                <a:solidFill>
                  <a:srgbClr val="010000"/>
                </a:solidFill>
              </a:rPr>
              <a:t>teknik</a:t>
            </a:r>
            <a:r>
              <a:rPr lang="en-US" altLang="en-US" dirty="0">
                <a:solidFill>
                  <a:srgbClr val="010000"/>
                </a:solidFill>
              </a:rPr>
              <a:t> di </a:t>
            </a:r>
            <a:r>
              <a:rPr lang="en-US" altLang="en-US" dirty="0" err="1">
                <a:solidFill>
                  <a:srgbClr val="010000"/>
                </a:solidFill>
              </a:rPr>
              <a:t>atas</a:t>
            </a:r>
            <a:r>
              <a:rPr lang="en-US" altLang="en-US" dirty="0">
                <a:solidFill>
                  <a:srgbClr val="010000"/>
                </a:solidFill>
              </a:rPr>
              <a:t>.</a:t>
            </a:r>
          </a:p>
          <a:p>
            <a:pPr eaLnBrk="1" hangingPunct="1">
              <a:buFont typeface="Wingdings" panose="05000000000000000000" pitchFamily="2" charset="2"/>
              <a:buNone/>
            </a:pPr>
            <a:r>
              <a:rPr lang="en-US" altLang="en-US" dirty="0">
                <a:solidFill>
                  <a:srgbClr val="010000"/>
                </a:solidFill>
              </a:rPr>
              <a:t>	</a:t>
            </a:r>
            <a:endParaRPr lang="en-GB" altLang="en-US" dirty="0"/>
          </a:p>
        </p:txBody>
      </p:sp>
    </p:spTree>
    <p:extLst>
      <p:ext uri="{BB962C8B-B14F-4D97-AF65-F5344CB8AC3E}">
        <p14:creationId xmlns:p14="http://schemas.microsoft.com/office/powerpoint/2010/main" val="2975032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E97497-E9F8-55A1-CD59-7C88958C8547}"/>
              </a:ext>
            </a:extLst>
          </p:cNvPr>
          <p:cNvSpPr>
            <a:spLocks noGrp="1"/>
          </p:cNvSpPr>
          <p:nvPr>
            <p:ph type="title"/>
          </p:nvPr>
        </p:nvSpPr>
        <p:spPr/>
        <p:txBody>
          <a:bodyPr>
            <a:normAutofit/>
          </a:bodyPr>
          <a:lstStyle/>
          <a:p>
            <a:r>
              <a:rPr lang="en-US" sz="3200" b="1" dirty="0">
                <a:latin typeface="+mn-lt"/>
              </a:rPr>
              <a:t>Teknik </a:t>
            </a:r>
            <a:r>
              <a:rPr lang="en-US" sz="3200" b="1" dirty="0" err="1">
                <a:latin typeface="+mn-lt"/>
              </a:rPr>
              <a:t>Analisis</a:t>
            </a:r>
            <a:r>
              <a:rPr lang="en-US" sz="3200" b="1" dirty="0">
                <a:latin typeface="+mn-lt"/>
              </a:rPr>
              <a:t> </a:t>
            </a:r>
            <a:r>
              <a:rPr lang="en-US" sz="3200" b="1" dirty="0" err="1">
                <a:latin typeface="+mn-lt"/>
              </a:rPr>
              <a:t>Frekuensi</a:t>
            </a:r>
            <a:endParaRPr lang="en-US" sz="3200" b="1" dirty="0">
              <a:latin typeface="+mn-lt"/>
            </a:endParaRPr>
          </a:p>
        </p:txBody>
      </p:sp>
      <p:sp>
        <p:nvSpPr>
          <p:cNvPr id="3" name="Content Placeholder 2">
            <a:extLst>
              <a:ext uri="{FF2B5EF4-FFF2-40B4-BE49-F238E27FC236}">
                <a16:creationId xmlns:a16="http://schemas.microsoft.com/office/drawing/2014/main" id="{66222D50-4930-3F15-1820-A7707122630E}"/>
              </a:ext>
            </a:extLst>
          </p:cNvPr>
          <p:cNvSpPr>
            <a:spLocks noGrp="1"/>
          </p:cNvSpPr>
          <p:nvPr>
            <p:ph idx="1"/>
          </p:nvPr>
        </p:nvSpPr>
        <p:spPr>
          <a:xfrm>
            <a:off x="838200" y="1825625"/>
            <a:ext cx="10515600" cy="4667250"/>
          </a:xfrm>
        </p:spPr>
        <p:txBody>
          <a:bodyPr>
            <a:normAutofit lnSpcReduction="10000"/>
          </a:bodyPr>
          <a:lstStyle/>
          <a:p>
            <a:r>
              <a:rPr lang="en-US" sz="2400" dirty="0"/>
              <a:t>Pada cipher abjad-</a:t>
            </a:r>
            <a:r>
              <a:rPr lang="en-US" sz="2400" dirty="0" err="1"/>
              <a:t>tunggal</a:t>
            </a:r>
            <a:r>
              <a:rPr lang="en-US" sz="2400" dirty="0"/>
              <a:t>, </a:t>
            </a:r>
            <a:r>
              <a:rPr lang="en-US" sz="2400" dirty="0" err="1"/>
              <a:t>perulangan</a:t>
            </a:r>
            <a:r>
              <a:rPr lang="en-US" sz="2400" dirty="0"/>
              <a:t> </a:t>
            </a:r>
            <a:r>
              <a:rPr lang="en-US" sz="2400" dirty="0" err="1"/>
              <a:t>huruf</a:t>
            </a:r>
            <a:r>
              <a:rPr lang="en-US" sz="2400" dirty="0"/>
              <a:t> di </a:t>
            </a:r>
            <a:r>
              <a:rPr lang="en-US" sz="2400" dirty="0" err="1"/>
              <a:t>dalam</a:t>
            </a:r>
            <a:r>
              <a:rPr lang="en-US" sz="2400" dirty="0"/>
              <a:t> </a:t>
            </a:r>
            <a:r>
              <a:rPr lang="en-US" sz="2400" dirty="0" err="1"/>
              <a:t>plainteks</a:t>
            </a:r>
            <a:r>
              <a:rPr lang="en-US" sz="2400" dirty="0"/>
              <a:t> </a:t>
            </a:r>
            <a:r>
              <a:rPr lang="en-US" sz="2400" dirty="0" err="1"/>
              <a:t>tercermin</a:t>
            </a:r>
            <a:r>
              <a:rPr lang="en-US" sz="2400" dirty="0"/>
              <a:t> pula pada </a:t>
            </a:r>
            <a:r>
              <a:rPr lang="en-US" sz="2400" dirty="0" err="1"/>
              <a:t>perulangan</a:t>
            </a:r>
            <a:r>
              <a:rPr lang="en-US" sz="2400" dirty="0"/>
              <a:t> </a:t>
            </a:r>
            <a:r>
              <a:rPr lang="en-US" sz="2400" dirty="0" err="1"/>
              <a:t>huruf</a:t>
            </a:r>
            <a:r>
              <a:rPr lang="en-US" sz="2400" dirty="0"/>
              <a:t> yang </a:t>
            </a:r>
            <a:r>
              <a:rPr lang="en-US" sz="2400" dirty="0" err="1"/>
              <a:t>berkoresponden</a:t>
            </a:r>
            <a:r>
              <a:rPr lang="en-US" sz="2400" dirty="0"/>
              <a:t> di </a:t>
            </a:r>
            <a:r>
              <a:rPr lang="en-US" sz="2400" dirty="0" err="1"/>
              <a:t>dalam</a:t>
            </a:r>
            <a:r>
              <a:rPr lang="en-US" sz="2400" dirty="0"/>
              <a:t> </a:t>
            </a:r>
            <a:r>
              <a:rPr lang="en-US" sz="2400" dirty="0" err="1"/>
              <a:t>cipherteksnya</a:t>
            </a:r>
            <a:r>
              <a:rPr lang="en-US" sz="2400" dirty="0"/>
              <a:t>.</a:t>
            </a:r>
          </a:p>
          <a:p>
            <a:endParaRPr lang="en-US" sz="2400" dirty="0"/>
          </a:p>
          <a:p>
            <a:r>
              <a:rPr lang="en-US" sz="2400" dirty="0" err="1"/>
              <a:t>Artinya</a:t>
            </a:r>
            <a:r>
              <a:rPr lang="en-US" sz="2400" dirty="0"/>
              <a:t>, </a:t>
            </a:r>
            <a:r>
              <a:rPr lang="en-US" sz="2400" dirty="0" err="1"/>
              <a:t>huruf</a:t>
            </a:r>
            <a:r>
              <a:rPr lang="en-US" sz="2400" dirty="0"/>
              <a:t> yang </a:t>
            </a:r>
            <a:r>
              <a:rPr lang="en-US" sz="2400" dirty="0" err="1"/>
              <a:t>sering</a:t>
            </a:r>
            <a:r>
              <a:rPr lang="en-US" sz="2400" dirty="0"/>
              <a:t> </a:t>
            </a:r>
            <a:r>
              <a:rPr lang="en-US" sz="2400" dirty="0" err="1"/>
              <a:t>muncul</a:t>
            </a:r>
            <a:r>
              <a:rPr lang="en-US" sz="2400" dirty="0"/>
              <a:t> di </a:t>
            </a:r>
            <a:r>
              <a:rPr lang="en-US" sz="2400" dirty="0" err="1"/>
              <a:t>dalam</a:t>
            </a:r>
            <a:r>
              <a:rPr lang="en-US" sz="2400" dirty="0"/>
              <a:t> </a:t>
            </a:r>
            <a:r>
              <a:rPr lang="en-US" sz="2400" dirty="0" err="1"/>
              <a:t>plainteks</a:t>
            </a:r>
            <a:r>
              <a:rPr lang="en-US" sz="2400" dirty="0"/>
              <a:t>, </a:t>
            </a:r>
            <a:r>
              <a:rPr lang="en-US" sz="2400" dirty="0" err="1"/>
              <a:t>maka</a:t>
            </a:r>
            <a:r>
              <a:rPr lang="en-US" sz="2400" dirty="0"/>
              <a:t> </a:t>
            </a:r>
            <a:r>
              <a:rPr lang="en-US" sz="2400" dirty="0" err="1"/>
              <a:t>huruf</a:t>
            </a:r>
            <a:r>
              <a:rPr lang="en-US" sz="2400" dirty="0"/>
              <a:t> </a:t>
            </a:r>
            <a:r>
              <a:rPr lang="en-US" sz="2400" dirty="0" err="1"/>
              <a:t>cipherteksnya</a:t>
            </a:r>
            <a:r>
              <a:rPr lang="en-US" sz="2400" dirty="0"/>
              <a:t> juga </a:t>
            </a:r>
            <a:r>
              <a:rPr lang="en-US" sz="2400" dirty="0" err="1"/>
              <a:t>sering</a:t>
            </a:r>
            <a:r>
              <a:rPr lang="en-US" sz="2400" dirty="0"/>
              <a:t> </a:t>
            </a:r>
            <a:r>
              <a:rPr lang="en-US" sz="2400" dirty="0" err="1"/>
              <a:t>muncul</a:t>
            </a:r>
            <a:r>
              <a:rPr lang="en-US" sz="2400" dirty="0"/>
              <a:t>.</a:t>
            </a:r>
          </a:p>
          <a:p>
            <a:endParaRPr lang="en-US" sz="2400" dirty="0"/>
          </a:p>
          <a:p>
            <a:r>
              <a:rPr lang="en-US" sz="2400" dirty="0" err="1"/>
              <a:t>Hubungan</a:t>
            </a:r>
            <a:r>
              <a:rPr lang="en-US" sz="2400" dirty="0"/>
              <a:t> </a:t>
            </a:r>
            <a:r>
              <a:rPr lang="en-US" sz="2400" dirty="0" err="1"/>
              <a:t>statistik</a:t>
            </a:r>
            <a:r>
              <a:rPr lang="en-US" sz="2400" dirty="0"/>
              <a:t> </a:t>
            </a:r>
            <a:r>
              <a:rPr lang="en-US" sz="2400" dirty="0" err="1"/>
              <a:t>antara</a:t>
            </a:r>
            <a:r>
              <a:rPr lang="en-US" sz="2400" dirty="0"/>
              <a:t> </a:t>
            </a:r>
            <a:r>
              <a:rPr lang="en-US" sz="2400" dirty="0" err="1"/>
              <a:t>huruf-huruf</a:t>
            </a:r>
            <a:r>
              <a:rPr lang="en-US" sz="2400" dirty="0"/>
              <a:t> di </a:t>
            </a:r>
            <a:r>
              <a:rPr lang="en-US" sz="2400" dirty="0" err="1"/>
              <a:t>dalam</a:t>
            </a:r>
            <a:r>
              <a:rPr lang="en-US" sz="2400" dirty="0"/>
              <a:t> </a:t>
            </a:r>
            <a:r>
              <a:rPr lang="en-US" sz="2400" dirty="0" err="1"/>
              <a:t>plainteks</a:t>
            </a:r>
            <a:r>
              <a:rPr lang="en-US" sz="2400" dirty="0"/>
              <a:t> </a:t>
            </a:r>
            <a:r>
              <a:rPr lang="en-US" sz="2400" dirty="0" err="1"/>
              <a:t>dengan</a:t>
            </a:r>
            <a:r>
              <a:rPr lang="en-US" sz="2400" dirty="0"/>
              <a:t> </a:t>
            </a:r>
            <a:r>
              <a:rPr lang="en-US" sz="2400" dirty="0" err="1"/>
              <a:t>huruf-huruf</a:t>
            </a:r>
            <a:r>
              <a:rPr lang="en-US" sz="2400" dirty="0"/>
              <a:t> di </a:t>
            </a:r>
            <a:r>
              <a:rPr lang="en-US" sz="2400" dirty="0" err="1"/>
              <a:t>dalam</a:t>
            </a:r>
            <a:r>
              <a:rPr lang="en-US" sz="2400" dirty="0"/>
              <a:t> </a:t>
            </a:r>
            <a:r>
              <a:rPr lang="en-US" sz="2400" dirty="0" err="1"/>
              <a:t>cipherteks</a:t>
            </a:r>
            <a:r>
              <a:rPr lang="en-US" sz="2400" dirty="0"/>
              <a:t> </a:t>
            </a:r>
            <a:r>
              <a:rPr lang="en-US" sz="2400" dirty="0" err="1"/>
              <a:t>menjadi</a:t>
            </a:r>
            <a:r>
              <a:rPr lang="en-US" sz="2400" dirty="0"/>
              <a:t> </a:t>
            </a:r>
            <a:r>
              <a:rPr lang="en-US" sz="2400" dirty="0" err="1"/>
              <a:t>peluang</a:t>
            </a:r>
            <a:r>
              <a:rPr lang="en-US" sz="2400" dirty="0"/>
              <a:t> </a:t>
            </a:r>
            <a:r>
              <a:rPr lang="en-US" sz="2400" dirty="0" err="1"/>
              <a:t>bagi</a:t>
            </a:r>
            <a:r>
              <a:rPr lang="en-US" sz="2400" dirty="0"/>
              <a:t> </a:t>
            </a:r>
            <a:r>
              <a:rPr lang="en-US" sz="2400" dirty="0" err="1"/>
              <a:t>kriptanalis</a:t>
            </a:r>
            <a:r>
              <a:rPr lang="en-US" sz="2400" dirty="0"/>
              <a:t> </a:t>
            </a:r>
            <a:r>
              <a:rPr lang="en-US" sz="2400" dirty="0" err="1"/>
              <a:t>untuk</a:t>
            </a:r>
            <a:r>
              <a:rPr lang="en-US" sz="2400" dirty="0"/>
              <a:t> </a:t>
            </a:r>
            <a:r>
              <a:rPr lang="en-US" sz="2400" dirty="0" err="1"/>
              <a:t>memecahkan</a:t>
            </a:r>
            <a:r>
              <a:rPr lang="en-US" sz="2400" dirty="0"/>
              <a:t> </a:t>
            </a:r>
            <a:r>
              <a:rPr lang="en-US" sz="2400" dirty="0" err="1"/>
              <a:t>cipherteks</a:t>
            </a:r>
            <a:r>
              <a:rPr lang="en-US" sz="2400" dirty="0"/>
              <a:t>.</a:t>
            </a:r>
          </a:p>
          <a:p>
            <a:endParaRPr lang="en-US" sz="2400" dirty="0"/>
          </a:p>
          <a:p>
            <a:r>
              <a:rPr lang="en-US" sz="2400" dirty="0" err="1"/>
              <a:t>Dengan</a:t>
            </a:r>
            <a:r>
              <a:rPr lang="en-US" sz="2400" dirty="0"/>
              <a:t> </a:t>
            </a:r>
            <a:r>
              <a:rPr lang="en-US" sz="2400" dirty="0" err="1"/>
              <a:t>memanfaatkan</a:t>
            </a:r>
            <a:r>
              <a:rPr lang="en-US" sz="2400" dirty="0"/>
              <a:t> </a:t>
            </a:r>
            <a:r>
              <a:rPr lang="en-US" sz="2400" dirty="0" err="1"/>
              <a:t>frekuensi</a:t>
            </a:r>
            <a:r>
              <a:rPr lang="en-US" sz="2400" dirty="0"/>
              <a:t> </a:t>
            </a:r>
            <a:r>
              <a:rPr lang="en-US" sz="2400" dirty="0" err="1"/>
              <a:t>kemunculan</a:t>
            </a:r>
            <a:r>
              <a:rPr lang="en-US" sz="2400" dirty="0"/>
              <a:t> </a:t>
            </a:r>
            <a:r>
              <a:rPr lang="en-US" sz="2400" dirty="0" err="1"/>
              <a:t>huruf</a:t>
            </a:r>
            <a:r>
              <a:rPr lang="en-US" sz="2400" dirty="0"/>
              <a:t>, </a:t>
            </a:r>
            <a:r>
              <a:rPr lang="en-US" sz="2400" dirty="0" err="1"/>
              <a:t>atau</a:t>
            </a:r>
            <a:r>
              <a:rPr lang="en-US" sz="2400" dirty="0"/>
              <a:t> </a:t>
            </a:r>
            <a:r>
              <a:rPr lang="en-US" sz="2400" dirty="0" err="1"/>
              <a:t>pasangan</a:t>
            </a:r>
            <a:r>
              <a:rPr lang="en-US" sz="2400" dirty="0"/>
              <a:t> </a:t>
            </a:r>
            <a:r>
              <a:rPr lang="en-US" sz="2400" dirty="0" err="1"/>
              <a:t>huruf</a:t>
            </a:r>
            <a:r>
              <a:rPr lang="en-US" sz="2400" dirty="0"/>
              <a:t> (bigram), </a:t>
            </a:r>
            <a:r>
              <a:rPr lang="en-US" sz="2400" dirty="0" err="1"/>
              <a:t>atau</a:t>
            </a:r>
            <a:r>
              <a:rPr lang="en-US" sz="2400" dirty="0"/>
              <a:t> </a:t>
            </a:r>
            <a:r>
              <a:rPr lang="en-US" sz="2400" dirty="0" err="1"/>
              <a:t>tiga</a:t>
            </a:r>
            <a:r>
              <a:rPr lang="en-US" sz="2400" dirty="0"/>
              <a:t> </a:t>
            </a:r>
            <a:r>
              <a:rPr lang="en-US" sz="2400" dirty="0" err="1"/>
              <a:t>huruf</a:t>
            </a:r>
            <a:r>
              <a:rPr lang="en-US" sz="2400" dirty="0"/>
              <a:t> (trigram) di </a:t>
            </a:r>
            <a:r>
              <a:rPr lang="en-US" sz="2400" dirty="0" err="1"/>
              <a:t>dalam</a:t>
            </a:r>
            <a:r>
              <a:rPr lang="en-US" sz="2400" dirty="0"/>
              <a:t> </a:t>
            </a:r>
            <a:r>
              <a:rPr lang="en-US" sz="2400" dirty="0" err="1"/>
              <a:t>suatu</a:t>
            </a:r>
            <a:r>
              <a:rPr lang="en-US" sz="2400" dirty="0"/>
              <a:t> </a:t>
            </a:r>
            <a:r>
              <a:rPr lang="en-US" sz="2400" dirty="0" err="1"/>
              <a:t>bahasa</a:t>
            </a:r>
            <a:r>
              <a:rPr lang="en-US" sz="2400" dirty="0"/>
              <a:t> natural, </a:t>
            </a:r>
            <a:r>
              <a:rPr lang="en-US" sz="2400" dirty="0" err="1"/>
              <a:t>kriptanalis</a:t>
            </a:r>
            <a:r>
              <a:rPr lang="en-US" sz="2400" dirty="0"/>
              <a:t> </a:t>
            </a:r>
            <a:r>
              <a:rPr lang="en-US" sz="2400" dirty="0" err="1"/>
              <a:t>dapat</a:t>
            </a:r>
            <a:r>
              <a:rPr lang="en-US" sz="2400" dirty="0"/>
              <a:t> </a:t>
            </a:r>
            <a:r>
              <a:rPr lang="en-US" sz="2400" dirty="0" err="1"/>
              <a:t>menemukan</a:t>
            </a:r>
            <a:r>
              <a:rPr lang="en-US" sz="2400" dirty="0"/>
              <a:t> </a:t>
            </a:r>
            <a:r>
              <a:rPr lang="en-US" sz="2400" dirty="0" err="1"/>
              <a:t>plainteks</a:t>
            </a:r>
            <a:r>
              <a:rPr lang="en-US" sz="2400" dirty="0"/>
              <a:t> </a:t>
            </a:r>
            <a:r>
              <a:rPr lang="en-US" sz="2400" dirty="0" err="1"/>
              <a:t>dengan</a:t>
            </a:r>
            <a:r>
              <a:rPr lang="en-US" sz="2400" dirty="0"/>
              <a:t> </a:t>
            </a:r>
            <a:r>
              <a:rPr lang="en-US" sz="2400" dirty="0" err="1"/>
              <a:t>mudah</a:t>
            </a:r>
            <a:r>
              <a:rPr lang="en-US" sz="2400" dirty="0"/>
              <a:t>.</a:t>
            </a:r>
          </a:p>
        </p:txBody>
      </p:sp>
      <p:sp>
        <p:nvSpPr>
          <p:cNvPr id="4" name="Slide Number Placeholder 3">
            <a:extLst>
              <a:ext uri="{FF2B5EF4-FFF2-40B4-BE49-F238E27FC236}">
                <a16:creationId xmlns:a16="http://schemas.microsoft.com/office/drawing/2014/main" id="{E99AFCC9-25BC-1E29-0F35-260D2EA827E7}"/>
              </a:ext>
            </a:extLst>
          </p:cNvPr>
          <p:cNvSpPr>
            <a:spLocks noGrp="1"/>
          </p:cNvSpPr>
          <p:nvPr>
            <p:ph type="sldNum" sz="quarter" idx="12"/>
          </p:nvPr>
        </p:nvSpPr>
        <p:spPr/>
        <p:txBody>
          <a:bodyPr/>
          <a:lstStyle/>
          <a:p>
            <a:fld id="{FE3EB9F5-0D30-470F-9EF7-AF0567F51E7B}" type="slidenum">
              <a:rPr lang="en-US" smtClean="0"/>
              <a:t>11</a:t>
            </a:fld>
            <a:endParaRPr lang="en-US"/>
          </a:p>
        </p:txBody>
      </p:sp>
    </p:spTree>
    <p:extLst>
      <p:ext uri="{BB962C8B-B14F-4D97-AF65-F5344CB8AC3E}">
        <p14:creationId xmlns:p14="http://schemas.microsoft.com/office/powerpoint/2010/main" val="11590305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A50021"/>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buChar char="n"/>
              <a:defRPr sz="28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buChar char="n"/>
              <a:defRPr sz="24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buChar char="n"/>
              <a:defRPr sz="2000">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9pPr>
          </a:lstStyle>
          <a:p>
            <a:pPr>
              <a:spcBef>
                <a:spcPct val="0"/>
              </a:spcBef>
              <a:buClrTx/>
              <a:buSzTx/>
              <a:buFontTx/>
              <a:buNone/>
            </a:pPr>
            <a:fld id="{87967679-D61E-40A4-99BB-E8645D78FD27}" type="slidenum">
              <a:rPr lang="en-GB" altLang="en-US" sz="2400">
                <a:solidFill>
                  <a:schemeClr val="tx2"/>
                </a:solidFill>
              </a:rPr>
              <a:pPr>
                <a:spcBef>
                  <a:spcPct val="0"/>
                </a:spcBef>
                <a:buClrTx/>
                <a:buSzTx/>
                <a:buFontTx/>
                <a:buNone/>
              </a:pPr>
              <a:t>12</a:t>
            </a:fld>
            <a:endParaRPr lang="en-GB" altLang="en-US" sz="1400">
              <a:solidFill>
                <a:schemeClr val="tx2"/>
              </a:solidFill>
            </a:endParaRPr>
          </a:p>
        </p:txBody>
      </p:sp>
      <p:pic>
        <p:nvPicPr>
          <p:cNvPr id="2" name="Picture 4" descr="http://upload.wikimedia.org/wikipedia/en/4/41/English-slf.png">
            <a:extLst>
              <a:ext uri="{FF2B5EF4-FFF2-40B4-BE49-F238E27FC236}">
                <a16:creationId xmlns:a16="http://schemas.microsoft.com/office/drawing/2014/main" id="{74678DB0-F5D3-0F7A-7BEE-F76F156A4C45}"/>
              </a:ext>
            </a:extLst>
          </p:cNvPr>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6565608" y="1826400"/>
            <a:ext cx="5626392" cy="4504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a:extLst>
              <a:ext uri="{FF2B5EF4-FFF2-40B4-BE49-F238E27FC236}">
                <a16:creationId xmlns:a16="http://schemas.microsoft.com/office/drawing/2014/main" id="{49931937-9391-32BC-A8E0-F4563274AFD4}"/>
              </a:ext>
            </a:extLst>
          </p:cNvPr>
          <p:cNvPicPr>
            <a:picLocks noChangeAspect="1"/>
          </p:cNvPicPr>
          <p:nvPr/>
        </p:nvPicPr>
        <p:blipFill>
          <a:blip r:embed="rId4"/>
          <a:stretch>
            <a:fillRect/>
          </a:stretch>
        </p:blipFill>
        <p:spPr>
          <a:xfrm>
            <a:off x="170723" y="1022262"/>
            <a:ext cx="6496050" cy="4867275"/>
          </a:xfrm>
          <a:prstGeom prst="rect">
            <a:avLst/>
          </a:prstGeom>
        </p:spPr>
      </p:pic>
    </p:spTree>
    <p:extLst>
      <p:ext uri="{BB962C8B-B14F-4D97-AF65-F5344CB8AC3E}">
        <p14:creationId xmlns:p14="http://schemas.microsoft.com/office/powerpoint/2010/main" val="27201556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A50021"/>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buChar char="n"/>
              <a:defRPr sz="28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buChar char="n"/>
              <a:defRPr sz="24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buChar char="n"/>
              <a:defRPr sz="2000">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9pPr>
          </a:lstStyle>
          <a:p>
            <a:pPr>
              <a:spcBef>
                <a:spcPct val="0"/>
              </a:spcBef>
              <a:buClrTx/>
              <a:buSzTx/>
              <a:buFontTx/>
              <a:buNone/>
            </a:pPr>
            <a:fld id="{F490D47D-4575-40C7-B965-A0A114A42C0A}" type="slidenum">
              <a:rPr lang="en-GB" altLang="en-US" sz="2400">
                <a:solidFill>
                  <a:schemeClr val="tx2"/>
                </a:solidFill>
              </a:rPr>
              <a:pPr>
                <a:spcBef>
                  <a:spcPct val="0"/>
                </a:spcBef>
                <a:buClrTx/>
                <a:buSzTx/>
                <a:buFontTx/>
                <a:buNone/>
              </a:pPr>
              <a:t>13</a:t>
            </a:fld>
            <a:endParaRPr lang="en-GB" altLang="en-US" sz="1400">
              <a:solidFill>
                <a:schemeClr val="tx2"/>
              </a:solidFill>
            </a:endParaRPr>
          </a:p>
        </p:txBody>
      </p:sp>
      <p:sp>
        <p:nvSpPr>
          <p:cNvPr id="21508" name="Rectangle 3"/>
          <p:cNvSpPr>
            <a:spLocks noGrp="1" noChangeArrowheads="1"/>
          </p:cNvSpPr>
          <p:nvPr>
            <p:ph type="body" idx="1"/>
          </p:nvPr>
        </p:nvSpPr>
        <p:spPr>
          <a:xfrm>
            <a:off x="400249" y="133960"/>
            <a:ext cx="5920834" cy="6404952"/>
          </a:xfrm>
        </p:spPr>
        <p:txBody>
          <a:bodyPr>
            <a:normAutofit fontScale="92500" lnSpcReduction="10000"/>
          </a:bodyPr>
          <a:lstStyle/>
          <a:p>
            <a:pPr algn="just" eaLnBrk="1" hangingPunct="1"/>
            <a:endParaRPr lang="en-US" altLang="en-US" sz="2400" i="1" dirty="0">
              <a:solidFill>
                <a:srgbClr val="010000"/>
              </a:solidFill>
              <a:cs typeface="Times New Roman" panose="02020603050405020304" pitchFamily="18" charset="0"/>
            </a:endParaRPr>
          </a:p>
          <a:p>
            <a:pPr algn="just" eaLnBrk="1" hangingPunct="1"/>
            <a:r>
              <a:rPr lang="en-US" altLang="en-US" sz="2400" i="1" dirty="0">
                <a:solidFill>
                  <a:srgbClr val="010000"/>
                </a:solidFill>
                <a:cs typeface="Times New Roman" panose="02020603050405020304" pitchFamily="18" charset="0"/>
              </a:rPr>
              <a:t>Top</a:t>
            </a:r>
            <a:r>
              <a:rPr lang="en-US" altLang="en-US" sz="2400" dirty="0">
                <a:solidFill>
                  <a:srgbClr val="010000"/>
                </a:solidFill>
                <a:cs typeface="Times New Roman" panose="02020603050405020304" pitchFamily="18" charset="0"/>
              </a:rPr>
              <a:t> 10 </a:t>
            </a:r>
            <a:r>
              <a:rPr lang="en-US" altLang="en-US" sz="2400" dirty="0" err="1">
                <a:solidFill>
                  <a:srgbClr val="010000"/>
                </a:solidFill>
                <a:cs typeface="Times New Roman" panose="02020603050405020304" pitchFamily="18" charset="0"/>
              </a:rPr>
              <a:t>huruf</a:t>
            </a:r>
            <a:r>
              <a:rPr lang="en-US" altLang="en-US" sz="2400" dirty="0">
                <a:solidFill>
                  <a:srgbClr val="010000"/>
                </a:solidFill>
                <a:cs typeface="Times New Roman" panose="02020603050405020304" pitchFamily="18" charset="0"/>
              </a:rPr>
              <a:t> yang </a:t>
            </a:r>
            <a:r>
              <a:rPr lang="en-US" altLang="en-US" sz="2400" dirty="0" err="1">
                <a:solidFill>
                  <a:srgbClr val="010000"/>
                </a:solidFill>
                <a:cs typeface="Times New Roman" panose="02020603050405020304" pitchFamily="18" charset="0"/>
              </a:rPr>
              <a:t>sering</a:t>
            </a:r>
            <a:r>
              <a:rPr lang="en-US" altLang="en-US" sz="2400" dirty="0">
                <a:solidFill>
                  <a:srgbClr val="010000"/>
                </a:solidFill>
                <a:cs typeface="Times New Roman" panose="02020603050405020304" pitchFamily="18" charset="0"/>
              </a:rPr>
              <a:t> </a:t>
            </a:r>
            <a:r>
              <a:rPr lang="en-US" altLang="en-US" sz="2400" dirty="0" err="1">
                <a:solidFill>
                  <a:srgbClr val="010000"/>
                </a:solidFill>
                <a:cs typeface="Times New Roman" panose="02020603050405020304" pitchFamily="18" charset="0"/>
              </a:rPr>
              <a:t>muncul</a:t>
            </a:r>
            <a:r>
              <a:rPr lang="en-US" altLang="en-US" sz="2400" dirty="0">
                <a:solidFill>
                  <a:srgbClr val="010000"/>
                </a:solidFill>
                <a:cs typeface="Times New Roman" panose="02020603050405020304" pitchFamily="18" charset="0"/>
              </a:rPr>
              <a:t> </a:t>
            </a:r>
            <a:r>
              <a:rPr lang="en-US" altLang="en-US" sz="2400" dirty="0" err="1">
                <a:solidFill>
                  <a:srgbClr val="010000"/>
                </a:solidFill>
                <a:cs typeface="Times New Roman" panose="02020603050405020304" pitchFamily="18" charset="0"/>
              </a:rPr>
              <a:t>dalam</a:t>
            </a:r>
            <a:r>
              <a:rPr lang="en-US" altLang="en-US" sz="2400" dirty="0">
                <a:solidFill>
                  <a:srgbClr val="010000"/>
                </a:solidFill>
                <a:cs typeface="Times New Roman" panose="02020603050405020304" pitchFamily="18" charset="0"/>
              </a:rPr>
              <a:t> </a:t>
            </a:r>
            <a:r>
              <a:rPr lang="en-US" altLang="en-US" sz="2400" dirty="0" err="1">
                <a:solidFill>
                  <a:srgbClr val="010000"/>
                </a:solidFill>
                <a:cs typeface="Times New Roman" panose="02020603050405020304" pitchFamily="18" charset="0"/>
              </a:rPr>
              <a:t>teks</a:t>
            </a:r>
            <a:r>
              <a:rPr lang="en-US" altLang="en-US" sz="2400" dirty="0">
                <a:solidFill>
                  <a:srgbClr val="010000"/>
                </a:solidFill>
                <a:cs typeface="Times New Roman" panose="02020603050405020304" pitchFamily="18" charset="0"/>
              </a:rPr>
              <a:t> Bahasa </a:t>
            </a:r>
            <a:r>
              <a:rPr lang="en-US" altLang="en-US" sz="2400" dirty="0" err="1">
                <a:solidFill>
                  <a:srgbClr val="010000"/>
                </a:solidFill>
                <a:cs typeface="Times New Roman" panose="02020603050405020304" pitchFamily="18" charset="0"/>
              </a:rPr>
              <a:t>Inggris</a:t>
            </a:r>
            <a:r>
              <a:rPr lang="en-US" altLang="en-US" sz="2400" dirty="0">
                <a:solidFill>
                  <a:srgbClr val="010000"/>
                </a:solidFill>
                <a:cs typeface="Times New Roman" panose="02020603050405020304" pitchFamily="18" charset="0"/>
              </a:rPr>
              <a:t>: </a:t>
            </a:r>
            <a:r>
              <a:rPr lang="en-GB" altLang="en-US" sz="2400" dirty="0">
                <a:solidFill>
                  <a:srgbClr val="010000"/>
                </a:solidFill>
                <a:cs typeface="Times New Roman" panose="02020603050405020304" pitchFamily="18" charset="0"/>
              </a:rPr>
              <a:t>E, T, A, O, I, N, S, H, R, D, L, U</a:t>
            </a:r>
            <a:r>
              <a:rPr lang="en-US" altLang="en-US" sz="2400" dirty="0">
                <a:solidFill>
                  <a:srgbClr val="010000"/>
                </a:solidFill>
                <a:cs typeface="Times New Roman" panose="02020603050405020304" pitchFamily="18" charset="0"/>
              </a:rPr>
              <a:t> </a:t>
            </a:r>
          </a:p>
          <a:p>
            <a:pPr eaLnBrk="1" hangingPunct="1"/>
            <a:endParaRPr lang="en-US" altLang="en-US" sz="2400" dirty="0">
              <a:solidFill>
                <a:srgbClr val="010000"/>
              </a:solidFill>
              <a:cs typeface="Times New Roman" panose="02020603050405020304" pitchFamily="18" charset="0"/>
            </a:endParaRPr>
          </a:p>
          <a:p>
            <a:pPr eaLnBrk="1" hangingPunct="1"/>
            <a:r>
              <a:rPr lang="en-US" altLang="en-US" sz="2400" dirty="0">
                <a:solidFill>
                  <a:srgbClr val="010000"/>
                </a:solidFill>
                <a:cs typeface="Times New Roman" panose="02020603050405020304" pitchFamily="18" charset="0"/>
              </a:rPr>
              <a:t>Top 10 </a:t>
            </a:r>
            <a:r>
              <a:rPr lang="en-US" altLang="en-US" sz="2400" dirty="0" err="1">
                <a:solidFill>
                  <a:srgbClr val="010000"/>
                </a:solidFill>
                <a:cs typeface="Times New Roman" panose="02020603050405020304" pitchFamily="18" charset="0"/>
              </a:rPr>
              <a:t>huruf</a:t>
            </a:r>
            <a:r>
              <a:rPr lang="en-US" altLang="en-US" sz="2400" dirty="0">
                <a:solidFill>
                  <a:srgbClr val="010000"/>
                </a:solidFill>
                <a:cs typeface="Times New Roman" panose="02020603050405020304" pitchFamily="18" charset="0"/>
              </a:rPr>
              <a:t> </a:t>
            </a:r>
            <a:r>
              <a:rPr lang="en-US" altLang="en-US" sz="2400" i="1" dirty="0">
                <a:solidFill>
                  <a:srgbClr val="010000"/>
                </a:solidFill>
                <a:cs typeface="Times New Roman" panose="02020603050405020304" pitchFamily="18" charset="0"/>
              </a:rPr>
              <a:t>bigram</a:t>
            </a:r>
            <a:r>
              <a:rPr lang="en-US" altLang="en-US" sz="2400" dirty="0">
                <a:solidFill>
                  <a:srgbClr val="010000"/>
                </a:solidFill>
                <a:cs typeface="Times New Roman" panose="02020603050405020304" pitchFamily="18" charset="0"/>
              </a:rPr>
              <a:t> yang </a:t>
            </a:r>
            <a:r>
              <a:rPr lang="en-US" altLang="en-US" sz="2400" dirty="0" err="1">
                <a:solidFill>
                  <a:srgbClr val="010000"/>
                </a:solidFill>
                <a:cs typeface="Times New Roman" panose="02020603050405020304" pitchFamily="18" charset="0"/>
              </a:rPr>
              <a:t>sering</a:t>
            </a:r>
            <a:r>
              <a:rPr lang="en-US" altLang="en-US" sz="2400" dirty="0">
                <a:solidFill>
                  <a:srgbClr val="010000"/>
                </a:solidFill>
                <a:cs typeface="Times New Roman" panose="02020603050405020304" pitchFamily="18" charset="0"/>
              </a:rPr>
              <a:t> </a:t>
            </a:r>
            <a:r>
              <a:rPr lang="en-US" altLang="en-US" sz="2400" dirty="0" err="1">
                <a:solidFill>
                  <a:srgbClr val="010000"/>
                </a:solidFill>
                <a:cs typeface="Times New Roman" panose="02020603050405020304" pitchFamily="18" charset="0"/>
              </a:rPr>
              <a:t>muncul</a:t>
            </a:r>
            <a:r>
              <a:rPr lang="en-US" altLang="en-US" sz="2400" dirty="0">
                <a:solidFill>
                  <a:srgbClr val="010000"/>
                </a:solidFill>
                <a:cs typeface="Times New Roman" panose="02020603050405020304" pitchFamily="18" charset="0"/>
              </a:rPr>
              <a:t> </a:t>
            </a:r>
            <a:r>
              <a:rPr lang="en-US" altLang="en-US" sz="2400" dirty="0" err="1">
                <a:solidFill>
                  <a:srgbClr val="010000"/>
                </a:solidFill>
                <a:cs typeface="Times New Roman" panose="02020603050405020304" pitchFamily="18" charset="0"/>
              </a:rPr>
              <a:t>dalam</a:t>
            </a:r>
            <a:r>
              <a:rPr lang="en-US" altLang="en-US" sz="2400" dirty="0">
                <a:solidFill>
                  <a:srgbClr val="010000"/>
                </a:solidFill>
                <a:cs typeface="Times New Roman" panose="02020603050405020304" pitchFamily="18" charset="0"/>
              </a:rPr>
              <a:t> </a:t>
            </a:r>
            <a:r>
              <a:rPr lang="en-US" altLang="en-US" sz="2400" dirty="0" err="1">
                <a:solidFill>
                  <a:srgbClr val="010000"/>
                </a:solidFill>
                <a:cs typeface="Times New Roman" panose="02020603050405020304" pitchFamily="18" charset="0"/>
              </a:rPr>
              <a:t>teks</a:t>
            </a:r>
            <a:r>
              <a:rPr lang="en-US" altLang="en-US" sz="2400" dirty="0">
                <a:solidFill>
                  <a:srgbClr val="010000"/>
                </a:solidFill>
                <a:cs typeface="Times New Roman" panose="02020603050405020304" pitchFamily="18" charset="0"/>
              </a:rPr>
              <a:t> B. </a:t>
            </a:r>
            <a:r>
              <a:rPr lang="en-US" altLang="en-US" sz="2400" dirty="0" err="1">
                <a:solidFill>
                  <a:srgbClr val="010000"/>
                </a:solidFill>
                <a:cs typeface="Times New Roman" panose="02020603050405020304" pitchFamily="18" charset="0"/>
              </a:rPr>
              <a:t>Inggris</a:t>
            </a:r>
            <a:r>
              <a:rPr lang="en-US" altLang="en-US" sz="2400" dirty="0">
                <a:solidFill>
                  <a:srgbClr val="010000"/>
                </a:solidFill>
                <a:cs typeface="Times New Roman" panose="02020603050405020304" pitchFamily="18" charset="0"/>
              </a:rPr>
              <a:t>: </a:t>
            </a:r>
            <a:r>
              <a:rPr lang="en-GB" altLang="en-US" sz="2400" dirty="0">
                <a:solidFill>
                  <a:srgbClr val="010000"/>
                </a:solidFill>
                <a:cs typeface="Times New Roman" panose="02020603050405020304" pitchFamily="18" charset="0"/>
              </a:rPr>
              <a:t>TH</a:t>
            </a:r>
            <a:r>
              <a:rPr lang="en-US" altLang="en-US" sz="2400" dirty="0">
                <a:solidFill>
                  <a:srgbClr val="010000"/>
                </a:solidFill>
                <a:cs typeface="Times New Roman" panose="02020603050405020304" pitchFamily="18" charset="0"/>
              </a:rPr>
              <a:t>, HE, IN, EN, NT, RE, ER, AN, TI, </a:t>
            </a:r>
            <a:r>
              <a:rPr lang="en-US" altLang="en-US" sz="2400" dirty="0" err="1">
                <a:solidFill>
                  <a:srgbClr val="010000"/>
                </a:solidFill>
                <a:cs typeface="Times New Roman" panose="02020603050405020304" pitchFamily="18" charset="0"/>
              </a:rPr>
              <a:t>dan</a:t>
            </a:r>
            <a:r>
              <a:rPr lang="en-US" altLang="en-US" sz="2400" dirty="0">
                <a:solidFill>
                  <a:srgbClr val="010000"/>
                </a:solidFill>
                <a:cs typeface="Times New Roman" panose="02020603050405020304" pitchFamily="18" charset="0"/>
              </a:rPr>
              <a:t> ES </a:t>
            </a:r>
          </a:p>
          <a:p>
            <a:pPr eaLnBrk="1" hangingPunct="1"/>
            <a:endParaRPr lang="en-US" altLang="en-US" sz="2400" dirty="0">
              <a:solidFill>
                <a:srgbClr val="010000"/>
              </a:solidFill>
              <a:cs typeface="Times New Roman" panose="02020603050405020304" pitchFamily="18" charset="0"/>
            </a:endParaRPr>
          </a:p>
          <a:p>
            <a:pPr eaLnBrk="1" hangingPunct="1"/>
            <a:r>
              <a:rPr lang="en-US" altLang="en-US" sz="2400" dirty="0">
                <a:solidFill>
                  <a:srgbClr val="010000"/>
                </a:solidFill>
                <a:cs typeface="Times New Roman" panose="02020603050405020304" pitchFamily="18" charset="0"/>
              </a:rPr>
              <a:t>Top 10 </a:t>
            </a:r>
            <a:r>
              <a:rPr lang="en-US" altLang="en-US" sz="2400" dirty="0" err="1">
                <a:solidFill>
                  <a:srgbClr val="010000"/>
                </a:solidFill>
                <a:cs typeface="Times New Roman" panose="02020603050405020304" pitchFamily="18" charset="0"/>
              </a:rPr>
              <a:t>huruf</a:t>
            </a:r>
            <a:r>
              <a:rPr lang="en-US" altLang="en-US" sz="2400" dirty="0">
                <a:solidFill>
                  <a:srgbClr val="010000"/>
                </a:solidFill>
                <a:cs typeface="Times New Roman" panose="02020603050405020304" pitchFamily="18" charset="0"/>
              </a:rPr>
              <a:t> </a:t>
            </a:r>
            <a:r>
              <a:rPr lang="en-US" altLang="en-US" sz="2400" i="1" dirty="0">
                <a:solidFill>
                  <a:srgbClr val="010000"/>
                </a:solidFill>
                <a:cs typeface="Times New Roman" panose="02020603050405020304" pitchFamily="18" charset="0"/>
              </a:rPr>
              <a:t>trigram</a:t>
            </a:r>
            <a:r>
              <a:rPr lang="en-US" altLang="en-US" sz="2400" dirty="0">
                <a:solidFill>
                  <a:srgbClr val="010000"/>
                </a:solidFill>
                <a:cs typeface="Times New Roman" panose="02020603050405020304" pitchFamily="18" charset="0"/>
              </a:rPr>
              <a:t> yang </a:t>
            </a:r>
            <a:r>
              <a:rPr lang="en-US" altLang="en-US" sz="2400" dirty="0" err="1">
                <a:solidFill>
                  <a:srgbClr val="010000"/>
                </a:solidFill>
                <a:cs typeface="Times New Roman" panose="02020603050405020304" pitchFamily="18" charset="0"/>
              </a:rPr>
              <a:t>sering</a:t>
            </a:r>
            <a:r>
              <a:rPr lang="en-US" altLang="en-US" sz="2400" dirty="0">
                <a:solidFill>
                  <a:srgbClr val="010000"/>
                </a:solidFill>
                <a:cs typeface="Times New Roman" panose="02020603050405020304" pitchFamily="18" charset="0"/>
              </a:rPr>
              <a:t> </a:t>
            </a:r>
            <a:r>
              <a:rPr lang="en-US" altLang="en-US" sz="2400" dirty="0" err="1">
                <a:solidFill>
                  <a:srgbClr val="010000"/>
                </a:solidFill>
                <a:cs typeface="Times New Roman" panose="02020603050405020304" pitchFamily="18" charset="0"/>
              </a:rPr>
              <a:t>muncul</a:t>
            </a:r>
            <a:r>
              <a:rPr lang="en-US" altLang="en-US" sz="2400" dirty="0">
                <a:solidFill>
                  <a:srgbClr val="010000"/>
                </a:solidFill>
                <a:cs typeface="Times New Roman" panose="02020603050405020304" pitchFamily="18" charset="0"/>
              </a:rPr>
              <a:t> </a:t>
            </a:r>
            <a:r>
              <a:rPr lang="en-US" altLang="en-US" sz="2400" dirty="0" err="1">
                <a:solidFill>
                  <a:srgbClr val="010000"/>
                </a:solidFill>
                <a:cs typeface="Times New Roman" panose="02020603050405020304" pitchFamily="18" charset="0"/>
              </a:rPr>
              <a:t>dalam</a:t>
            </a:r>
            <a:r>
              <a:rPr lang="en-US" altLang="en-US" sz="2400" dirty="0">
                <a:solidFill>
                  <a:srgbClr val="010000"/>
                </a:solidFill>
                <a:cs typeface="Times New Roman" panose="02020603050405020304" pitchFamily="18" charset="0"/>
              </a:rPr>
              <a:t> </a:t>
            </a:r>
            <a:r>
              <a:rPr lang="en-US" altLang="en-US" sz="2400" dirty="0" err="1">
                <a:solidFill>
                  <a:srgbClr val="010000"/>
                </a:solidFill>
                <a:cs typeface="Times New Roman" panose="02020603050405020304" pitchFamily="18" charset="0"/>
              </a:rPr>
              <a:t>teks</a:t>
            </a:r>
            <a:r>
              <a:rPr lang="en-US" altLang="en-US" sz="2400" dirty="0">
                <a:solidFill>
                  <a:srgbClr val="010000"/>
                </a:solidFill>
                <a:cs typeface="Times New Roman" panose="02020603050405020304" pitchFamily="18" charset="0"/>
              </a:rPr>
              <a:t> B. </a:t>
            </a:r>
            <a:r>
              <a:rPr lang="en-US" altLang="en-US" sz="2400" dirty="0" err="1">
                <a:solidFill>
                  <a:srgbClr val="010000"/>
                </a:solidFill>
                <a:cs typeface="Times New Roman" panose="02020603050405020304" pitchFamily="18" charset="0"/>
              </a:rPr>
              <a:t>Inggris</a:t>
            </a:r>
            <a:r>
              <a:rPr lang="en-US" altLang="en-US" sz="2400" dirty="0">
                <a:solidFill>
                  <a:srgbClr val="010000"/>
                </a:solidFill>
                <a:cs typeface="Times New Roman" panose="02020603050405020304" pitchFamily="18" charset="0"/>
              </a:rPr>
              <a:t>: THE, AND, THA, ENT, ING, ION, TIO, FOR, NDE, dan HAS </a:t>
            </a:r>
          </a:p>
          <a:p>
            <a:pPr eaLnBrk="1" hangingPunct="1"/>
            <a:endParaRPr lang="en-US" altLang="en-US" sz="2400" dirty="0">
              <a:solidFill>
                <a:srgbClr val="010000"/>
              </a:solidFill>
              <a:cs typeface="Times New Roman" panose="02020603050405020304" pitchFamily="18" charset="0"/>
            </a:endParaRPr>
          </a:p>
          <a:p>
            <a:pPr eaLnBrk="1" hangingPunct="1"/>
            <a:r>
              <a:rPr lang="en-US" altLang="en-US" sz="2400" dirty="0" err="1">
                <a:solidFill>
                  <a:srgbClr val="010000"/>
                </a:solidFill>
                <a:cs typeface="Times New Roman" panose="02020603050405020304" pitchFamily="18" charset="0"/>
              </a:rPr>
              <a:t>Kriptanalis</a:t>
            </a:r>
            <a:r>
              <a:rPr lang="en-US" altLang="en-US" sz="2400" dirty="0">
                <a:solidFill>
                  <a:srgbClr val="010000"/>
                </a:solidFill>
                <a:cs typeface="Times New Roman" panose="02020603050405020304" pitchFamily="18" charset="0"/>
              </a:rPr>
              <a:t> </a:t>
            </a:r>
            <a:r>
              <a:rPr lang="en-US" altLang="en-US" sz="2400" dirty="0" err="1">
                <a:solidFill>
                  <a:srgbClr val="010000"/>
                </a:solidFill>
                <a:cs typeface="Times New Roman" panose="02020603050405020304" pitchFamily="18" charset="0"/>
              </a:rPr>
              <a:t>menggunakan</a:t>
            </a:r>
            <a:r>
              <a:rPr lang="en-US" altLang="en-US" sz="2400" dirty="0">
                <a:solidFill>
                  <a:srgbClr val="010000"/>
                </a:solidFill>
                <a:cs typeface="Times New Roman" panose="02020603050405020304" pitchFamily="18" charset="0"/>
              </a:rPr>
              <a:t> </a:t>
            </a:r>
            <a:r>
              <a:rPr lang="en-US" altLang="en-US" sz="2400" dirty="0" err="1">
                <a:solidFill>
                  <a:srgbClr val="010000"/>
                </a:solidFill>
                <a:cs typeface="Times New Roman" panose="02020603050405020304" pitchFamily="18" charset="0"/>
              </a:rPr>
              <a:t>tabel</a:t>
            </a:r>
            <a:r>
              <a:rPr lang="en-US" altLang="en-US" sz="2400" dirty="0">
                <a:solidFill>
                  <a:srgbClr val="010000"/>
                </a:solidFill>
                <a:cs typeface="Times New Roman" panose="02020603050405020304" pitchFamily="18" charset="0"/>
              </a:rPr>
              <a:t> </a:t>
            </a:r>
            <a:r>
              <a:rPr lang="en-US" altLang="en-US" sz="2400" dirty="0" err="1">
                <a:solidFill>
                  <a:srgbClr val="010000"/>
                </a:solidFill>
                <a:cs typeface="Times New Roman" panose="02020603050405020304" pitchFamily="18" charset="0"/>
              </a:rPr>
              <a:t>frekuensi</a:t>
            </a:r>
            <a:r>
              <a:rPr lang="en-US" altLang="en-US" sz="2400" dirty="0">
                <a:solidFill>
                  <a:srgbClr val="010000"/>
                </a:solidFill>
                <a:cs typeface="Times New Roman" panose="02020603050405020304" pitchFamily="18" charset="0"/>
              </a:rPr>
              <a:t> </a:t>
            </a:r>
            <a:r>
              <a:rPr lang="en-US" altLang="en-US" sz="2400" dirty="0" err="1">
                <a:solidFill>
                  <a:srgbClr val="010000"/>
                </a:solidFill>
                <a:cs typeface="Times New Roman" panose="02020603050405020304" pitchFamily="18" charset="0"/>
              </a:rPr>
              <a:t>kemunculan</a:t>
            </a:r>
            <a:r>
              <a:rPr lang="en-US" altLang="en-US" sz="2400" dirty="0">
                <a:solidFill>
                  <a:srgbClr val="010000"/>
                </a:solidFill>
                <a:cs typeface="Times New Roman" panose="02020603050405020304" pitchFamily="18" charset="0"/>
              </a:rPr>
              <a:t> </a:t>
            </a:r>
            <a:r>
              <a:rPr lang="en-US" altLang="en-US" sz="2400" dirty="0" err="1">
                <a:solidFill>
                  <a:srgbClr val="010000"/>
                </a:solidFill>
                <a:cs typeface="Times New Roman" panose="02020603050405020304" pitchFamily="18" charset="0"/>
              </a:rPr>
              <a:t>huruf</a:t>
            </a:r>
            <a:r>
              <a:rPr lang="en-US" altLang="en-US" sz="2400" dirty="0">
                <a:solidFill>
                  <a:srgbClr val="010000"/>
                </a:solidFill>
                <a:cs typeface="Times New Roman" panose="02020603050405020304" pitchFamily="18" charset="0"/>
              </a:rPr>
              <a:t> </a:t>
            </a:r>
            <a:r>
              <a:rPr lang="en-US" altLang="en-US" sz="2400" dirty="0" err="1">
                <a:solidFill>
                  <a:srgbClr val="010000"/>
                </a:solidFill>
                <a:cs typeface="Times New Roman" panose="02020603050405020304" pitchFamily="18" charset="0"/>
              </a:rPr>
              <a:t>dalam</a:t>
            </a:r>
            <a:r>
              <a:rPr lang="en-US" altLang="en-US" sz="2400" dirty="0">
                <a:solidFill>
                  <a:srgbClr val="010000"/>
                </a:solidFill>
                <a:cs typeface="Times New Roman" panose="02020603050405020304" pitchFamily="18" charset="0"/>
              </a:rPr>
              <a:t> B. </a:t>
            </a:r>
            <a:r>
              <a:rPr lang="en-US" altLang="en-US" sz="2400" dirty="0" err="1">
                <a:solidFill>
                  <a:srgbClr val="010000"/>
                </a:solidFill>
                <a:cs typeface="Times New Roman" panose="02020603050405020304" pitchFamily="18" charset="0"/>
              </a:rPr>
              <a:t>Inggris</a:t>
            </a:r>
            <a:r>
              <a:rPr lang="en-US" altLang="en-US" sz="2400" dirty="0">
                <a:solidFill>
                  <a:srgbClr val="010000"/>
                </a:solidFill>
                <a:cs typeface="Times New Roman" panose="02020603050405020304" pitchFamily="18" charset="0"/>
              </a:rPr>
              <a:t> </a:t>
            </a:r>
            <a:r>
              <a:rPr lang="en-US" altLang="en-US" sz="2400" dirty="0" err="1">
                <a:solidFill>
                  <a:srgbClr val="010000"/>
                </a:solidFill>
                <a:cs typeface="Times New Roman" panose="02020603050405020304" pitchFamily="18" charset="0"/>
              </a:rPr>
              <a:t>sebagai</a:t>
            </a:r>
            <a:r>
              <a:rPr lang="en-US" altLang="en-US" sz="2400" dirty="0">
                <a:solidFill>
                  <a:srgbClr val="010000"/>
                </a:solidFill>
                <a:cs typeface="Times New Roman" panose="02020603050405020304" pitchFamily="18" charset="0"/>
              </a:rPr>
              <a:t> kakas </a:t>
            </a:r>
            <a:r>
              <a:rPr lang="en-US" altLang="en-US" sz="2400" dirty="0" err="1">
                <a:solidFill>
                  <a:srgbClr val="010000"/>
                </a:solidFill>
                <a:cs typeface="Times New Roman" panose="02020603050405020304" pitchFamily="18" charset="0"/>
              </a:rPr>
              <a:t>bantu</a:t>
            </a:r>
            <a:r>
              <a:rPr lang="en-US" altLang="en-US" sz="2400" dirty="0">
                <a:solidFill>
                  <a:srgbClr val="010000"/>
                </a:solidFill>
                <a:cs typeface="Times New Roman" panose="02020603050405020304" pitchFamily="18" charset="0"/>
              </a:rPr>
              <a:t> </a:t>
            </a:r>
            <a:r>
              <a:rPr lang="en-US" altLang="en-US" sz="2400" dirty="0" err="1">
                <a:solidFill>
                  <a:srgbClr val="010000"/>
                </a:solidFill>
                <a:cs typeface="Times New Roman" panose="02020603050405020304" pitchFamily="18" charset="0"/>
              </a:rPr>
              <a:t>melakukan</a:t>
            </a:r>
            <a:r>
              <a:rPr lang="en-US" altLang="en-US" sz="2400" dirty="0">
                <a:solidFill>
                  <a:srgbClr val="010000"/>
                </a:solidFill>
                <a:cs typeface="Times New Roman" panose="02020603050405020304" pitchFamily="18" charset="0"/>
              </a:rPr>
              <a:t> </a:t>
            </a:r>
            <a:r>
              <a:rPr lang="en-US" altLang="en-US" sz="2400" dirty="0" err="1">
                <a:solidFill>
                  <a:srgbClr val="010000"/>
                </a:solidFill>
                <a:cs typeface="Times New Roman" panose="02020603050405020304" pitchFamily="18" charset="0"/>
              </a:rPr>
              <a:t>dekripsi</a:t>
            </a:r>
            <a:r>
              <a:rPr lang="en-US" altLang="en-US" sz="2400" dirty="0">
                <a:solidFill>
                  <a:srgbClr val="010000"/>
                </a:solidFill>
                <a:cs typeface="Times New Roman" panose="02020603050405020304" pitchFamily="18" charset="0"/>
              </a:rPr>
              <a:t>.</a:t>
            </a:r>
          </a:p>
          <a:p>
            <a:pPr eaLnBrk="1" hangingPunct="1"/>
            <a:endParaRPr lang="en-US" altLang="en-US" sz="2400" dirty="0">
              <a:solidFill>
                <a:srgbClr val="010000"/>
              </a:solidFill>
              <a:cs typeface="Times New Roman" panose="02020603050405020304" pitchFamily="18" charset="0"/>
            </a:endParaRPr>
          </a:p>
          <a:p>
            <a:pPr eaLnBrk="1" hangingPunct="1"/>
            <a:r>
              <a:rPr lang="en-US" altLang="en-US" sz="2400" dirty="0" err="1">
                <a:solidFill>
                  <a:srgbClr val="010000"/>
                </a:solidFill>
              </a:rPr>
              <a:t>Misalnya</a:t>
            </a:r>
            <a:r>
              <a:rPr lang="en-US" altLang="en-US" sz="2400" dirty="0">
                <a:solidFill>
                  <a:srgbClr val="010000"/>
                </a:solidFill>
              </a:rPr>
              <a:t>, </a:t>
            </a:r>
            <a:r>
              <a:rPr lang="en-US" altLang="en-US" sz="2400" dirty="0" err="1">
                <a:solidFill>
                  <a:srgbClr val="010000"/>
                </a:solidFill>
              </a:rPr>
              <a:t>jika</a:t>
            </a:r>
            <a:r>
              <a:rPr lang="en-US" altLang="en-US" sz="2400" dirty="0">
                <a:solidFill>
                  <a:srgbClr val="010000"/>
                </a:solidFill>
              </a:rPr>
              <a:t> </a:t>
            </a:r>
            <a:r>
              <a:rPr lang="en-US" altLang="en-US" sz="2400" dirty="0" err="1">
                <a:solidFill>
                  <a:srgbClr val="010000"/>
                </a:solidFill>
              </a:rPr>
              <a:t>huruf</a:t>
            </a:r>
            <a:r>
              <a:rPr lang="en-US" altLang="en-US" sz="2400" dirty="0">
                <a:solidFill>
                  <a:srgbClr val="010000"/>
                </a:solidFill>
              </a:rPr>
              <a:t> “R” paling </a:t>
            </a:r>
            <a:r>
              <a:rPr lang="en-US" altLang="en-US" sz="2400" dirty="0" err="1">
                <a:solidFill>
                  <a:srgbClr val="010000"/>
                </a:solidFill>
              </a:rPr>
              <a:t>sering</a:t>
            </a:r>
            <a:r>
              <a:rPr lang="en-US" altLang="en-US" sz="2400" dirty="0">
                <a:solidFill>
                  <a:srgbClr val="010000"/>
                </a:solidFill>
              </a:rPr>
              <a:t> </a:t>
            </a:r>
            <a:r>
              <a:rPr lang="en-US" altLang="en-US" sz="2400" dirty="0" err="1">
                <a:solidFill>
                  <a:srgbClr val="010000"/>
                </a:solidFill>
              </a:rPr>
              <a:t>muncul</a:t>
            </a:r>
            <a:r>
              <a:rPr lang="en-US" altLang="en-US" sz="2400" dirty="0">
                <a:solidFill>
                  <a:srgbClr val="010000"/>
                </a:solidFill>
              </a:rPr>
              <a:t> di </a:t>
            </a:r>
            <a:r>
              <a:rPr lang="en-US" altLang="en-US" sz="2400" dirty="0" err="1">
                <a:solidFill>
                  <a:srgbClr val="010000"/>
                </a:solidFill>
              </a:rPr>
              <a:t>dalam</a:t>
            </a:r>
            <a:r>
              <a:rPr lang="en-US" altLang="en-US" sz="2400" dirty="0">
                <a:solidFill>
                  <a:srgbClr val="010000"/>
                </a:solidFill>
              </a:rPr>
              <a:t> </a:t>
            </a:r>
            <a:r>
              <a:rPr lang="en-US" altLang="en-US" sz="2400" dirty="0" err="1">
                <a:solidFill>
                  <a:srgbClr val="010000"/>
                </a:solidFill>
              </a:rPr>
              <a:t>cipherteks</a:t>
            </a:r>
            <a:r>
              <a:rPr lang="en-US" altLang="en-US" sz="2400" dirty="0">
                <a:solidFill>
                  <a:srgbClr val="010000"/>
                </a:solidFill>
              </a:rPr>
              <a:t>, </a:t>
            </a:r>
            <a:r>
              <a:rPr lang="en-US" altLang="en-US" sz="2400" dirty="0" err="1">
                <a:solidFill>
                  <a:srgbClr val="010000"/>
                </a:solidFill>
              </a:rPr>
              <a:t>maka</a:t>
            </a:r>
            <a:r>
              <a:rPr lang="en-US" altLang="en-US" sz="2400" dirty="0">
                <a:solidFill>
                  <a:srgbClr val="010000"/>
                </a:solidFill>
              </a:rPr>
              <a:t> </a:t>
            </a:r>
            <a:r>
              <a:rPr lang="en-US" altLang="en-US" sz="2400" dirty="0" err="1">
                <a:solidFill>
                  <a:srgbClr val="010000"/>
                </a:solidFill>
              </a:rPr>
              <a:t>kemungkinan</a:t>
            </a:r>
            <a:r>
              <a:rPr lang="en-US" altLang="en-US" sz="2400" dirty="0">
                <a:solidFill>
                  <a:srgbClr val="010000"/>
                </a:solidFill>
              </a:rPr>
              <a:t> </a:t>
            </a:r>
            <a:r>
              <a:rPr lang="en-US" altLang="en-US" sz="2400" dirty="0" err="1">
                <a:solidFill>
                  <a:srgbClr val="010000"/>
                </a:solidFill>
              </a:rPr>
              <a:t>besar</a:t>
            </a:r>
            <a:r>
              <a:rPr lang="en-US" altLang="en-US" sz="2400" dirty="0">
                <a:solidFill>
                  <a:srgbClr val="010000"/>
                </a:solidFill>
              </a:rPr>
              <a:t> </a:t>
            </a:r>
            <a:r>
              <a:rPr lang="en-US" altLang="en-US" sz="2400" dirty="0" err="1">
                <a:solidFill>
                  <a:srgbClr val="010000"/>
                </a:solidFill>
              </a:rPr>
              <a:t>itu</a:t>
            </a:r>
            <a:r>
              <a:rPr lang="en-US" altLang="en-US" sz="2400" dirty="0">
                <a:solidFill>
                  <a:srgbClr val="010000"/>
                </a:solidFill>
              </a:rPr>
              <a:t> </a:t>
            </a:r>
            <a:r>
              <a:rPr lang="en-US" altLang="en-US" sz="2400" dirty="0" err="1">
                <a:solidFill>
                  <a:srgbClr val="010000"/>
                </a:solidFill>
              </a:rPr>
              <a:t>adalah</a:t>
            </a:r>
            <a:r>
              <a:rPr lang="en-US" altLang="en-US" sz="2400" dirty="0">
                <a:solidFill>
                  <a:srgbClr val="010000"/>
                </a:solidFill>
              </a:rPr>
              <a:t> </a:t>
            </a:r>
            <a:r>
              <a:rPr lang="en-US" altLang="en-US" sz="2400" dirty="0" err="1">
                <a:solidFill>
                  <a:srgbClr val="010000"/>
                </a:solidFill>
              </a:rPr>
              <a:t>huruf</a:t>
            </a:r>
            <a:r>
              <a:rPr lang="en-US" altLang="en-US" sz="2400" dirty="0">
                <a:solidFill>
                  <a:srgbClr val="010000"/>
                </a:solidFill>
              </a:rPr>
              <a:t> “E” di </a:t>
            </a:r>
            <a:r>
              <a:rPr lang="en-US" altLang="en-US" sz="2400" dirty="0" err="1">
                <a:solidFill>
                  <a:srgbClr val="010000"/>
                </a:solidFill>
              </a:rPr>
              <a:t>dalam</a:t>
            </a:r>
            <a:r>
              <a:rPr lang="en-US" altLang="en-US" sz="2400" dirty="0">
                <a:solidFill>
                  <a:srgbClr val="010000"/>
                </a:solidFill>
              </a:rPr>
              <a:t> </a:t>
            </a:r>
            <a:r>
              <a:rPr lang="en-US" altLang="en-US" sz="2400" dirty="0" err="1">
                <a:solidFill>
                  <a:srgbClr val="010000"/>
                </a:solidFill>
              </a:rPr>
              <a:t>plainteksnya</a:t>
            </a:r>
            <a:r>
              <a:rPr lang="en-US" altLang="en-US" sz="2400" dirty="0">
                <a:solidFill>
                  <a:srgbClr val="010000"/>
                </a:solidFill>
              </a:rPr>
              <a:t>.</a:t>
            </a:r>
          </a:p>
          <a:p>
            <a:pPr eaLnBrk="1" hangingPunct="1"/>
            <a:endParaRPr lang="en-US" altLang="en-US" sz="2400" dirty="0">
              <a:solidFill>
                <a:srgbClr val="010000"/>
              </a:solidFill>
              <a:cs typeface="Times New Roman" panose="02020603050405020304" pitchFamily="18" charset="0"/>
            </a:endParaRPr>
          </a:p>
          <a:p>
            <a:pPr eaLnBrk="1" hangingPunct="1"/>
            <a:endParaRPr lang="en-US" altLang="en-US" sz="2400" dirty="0">
              <a:solidFill>
                <a:srgbClr val="010000"/>
              </a:solidFill>
              <a:cs typeface="Times New Roman" panose="02020603050405020304" pitchFamily="18" charset="0"/>
            </a:endParaRPr>
          </a:p>
          <a:p>
            <a:pPr eaLnBrk="1" hangingPunct="1"/>
            <a:endParaRPr lang="en-GB" altLang="en-US" dirty="0">
              <a:solidFill>
                <a:srgbClr val="010000"/>
              </a:solidFill>
            </a:endParaRPr>
          </a:p>
        </p:txBody>
      </p:sp>
      <p:pic>
        <p:nvPicPr>
          <p:cNvPr id="2" name="Picture 4" descr="http://upload.wikimedia.org/wikipedia/en/c/c2/English-slf2.PNG">
            <a:extLst>
              <a:ext uri="{FF2B5EF4-FFF2-40B4-BE49-F238E27FC236}">
                <a16:creationId xmlns:a16="http://schemas.microsoft.com/office/drawing/2014/main" id="{62FA4F0D-798C-B4A8-96AC-1EAD3E75C2FE}"/>
              </a:ext>
            </a:extLst>
          </p:cNvPr>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6615940" y="1493704"/>
            <a:ext cx="5429396" cy="38705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862654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2D7CE79-D8CC-9772-B088-98B894049B0A}"/>
              </a:ext>
            </a:extLst>
          </p:cNvPr>
          <p:cNvSpPr>
            <a:spLocks noGrp="1"/>
          </p:cNvSpPr>
          <p:nvPr>
            <p:ph type="sldNum" sz="quarter" idx="12"/>
          </p:nvPr>
        </p:nvSpPr>
        <p:spPr/>
        <p:txBody>
          <a:bodyPr/>
          <a:lstStyle/>
          <a:p>
            <a:fld id="{FE3EB9F5-0D30-470F-9EF7-AF0567F51E7B}" type="slidenum">
              <a:rPr lang="en-US" smtClean="0"/>
              <a:t>14</a:t>
            </a:fld>
            <a:endParaRPr lang="en-US"/>
          </a:p>
        </p:txBody>
      </p:sp>
      <p:pic>
        <p:nvPicPr>
          <p:cNvPr id="6" name="Picture 5" descr="A screenshot of a table with numbers&#10;&#10;Description automatically generated">
            <a:extLst>
              <a:ext uri="{FF2B5EF4-FFF2-40B4-BE49-F238E27FC236}">
                <a16:creationId xmlns:a16="http://schemas.microsoft.com/office/drawing/2014/main" id="{103D8178-806B-590E-245F-54318772E5C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09681" y="228153"/>
            <a:ext cx="4572638" cy="6401693"/>
          </a:xfrm>
          <a:prstGeom prst="rect">
            <a:avLst/>
          </a:prstGeom>
        </p:spPr>
      </p:pic>
    </p:spTree>
    <p:extLst>
      <p:ext uri="{BB962C8B-B14F-4D97-AF65-F5344CB8AC3E}">
        <p14:creationId xmlns:p14="http://schemas.microsoft.com/office/powerpoint/2010/main" val="38381298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Content Placeholder 2"/>
          <p:cNvSpPr>
            <a:spLocks noGrp="1"/>
          </p:cNvSpPr>
          <p:nvPr>
            <p:ph idx="1"/>
          </p:nvPr>
        </p:nvSpPr>
        <p:spPr>
          <a:xfrm>
            <a:off x="914400" y="721360"/>
            <a:ext cx="10439400" cy="5495290"/>
          </a:xfrm>
        </p:spPr>
        <p:txBody>
          <a:bodyPr/>
          <a:lstStyle/>
          <a:p>
            <a:r>
              <a:rPr lang="en-US" altLang="en-US" dirty="0" err="1">
                <a:solidFill>
                  <a:srgbClr val="000000"/>
                </a:solidFill>
              </a:rPr>
              <a:t>Perbandingan</a:t>
            </a:r>
            <a:r>
              <a:rPr lang="en-US" altLang="en-US" dirty="0">
                <a:solidFill>
                  <a:srgbClr val="000000"/>
                </a:solidFill>
              </a:rPr>
              <a:t>: top 10 </a:t>
            </a:r>
            <a:r>
              <a:rPr lang="en-US" altLang="en-US" dirty="0" err="1">
                <a:solidFill>
                  <a:srgbClr val="000000"/>
                </a:solidFill>
              </a:rPr>
              <a:t>huruf</a:t>
            </a:r>
            <a:r>
              <a:rPr lang="en-US" altLang="en-US" dirty="0">
                <a:solidFill>
                  <a:srgbClr val="000000"/>
                </a:solidFill>
              </a:rPr>
              <a:t> yang paling </a:t>
            </a:r>
            <a:r>
              <a:rPr lang="en-US" altLang="en-US" dirty="0" err="1">
                <a:solidFill>
                  <a:srgbClr val="000000"/>
                </a:solidFill>
              </a:rPr>
              <a:t>sering</a:t>
            </a:r>
            <a:r>
              <a:rPr lang="en-US" altLang="en-US" dirty="0">
                <a:solidFill>
                  <a:srgbClr val="000000"/>
                </a:solidFill>
              </a:rPr>
              <a:t> </a:t>
            </a:r>
            <a:r>
              <a:rPr lang="en-US" altLang="en-US" dirty="0" err="1">
                <a:solidFill>
                  <a:srgbClr val="000000"/>
                </a:solidFill>
              </a:rPr>
              <a:t>muncul</a:t>
            </a:r>
            <a:r>
              <a:rPr lang="en-US" altLang="en-US" dirty="0">
                <a:solidFill>
                  <a:srgbClr val="000000"/>
                </a:solidFill>
              </a:rPr>
              <a:t> </a:t>
            </a:r>
            <a:r>
              <a:rPr lang="en-US" altLang="en-US" dirty="0" err="1">
                <a:solidFill>
                  <a:srgbClr val="000000"/>
                </a:solidFill>
              </a:rPr>
              <a:t>dalam</a:t>
            </a:r>
            <a:r>
              <a:rPr lang="en-US" altLang="en-US" dirty="0">
                <a:solidFill>
                  <a:srgbClr val="000000"/>
                </a:solidFill>
              </a:rPr>
              <a:t> Bahasa Indonesia:</a:t>
            </a:r>
          </a:p>
        </p:txBody>
      </p:sp>
      <p:sp>
        <p:nvSpPr>
          <p:cNvPr id="22532"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A50021"/>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buChar char="n"/>
              <a:defRPr sz="28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buChar char="n"/>
              <a:defRPr sz="24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buChar char="n"/>
              <a:defRPr sz="2000">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9pPr>
          </a:lstStyle>
          <a:p>
            <a:pPr>
              <a:spcBef>
                <a:spcPct val="0"/>
              </a:spcBef>
              <a:buClrTx/>
              <a:buSzTx/>
              <a:buFontTx/>
              <a:buNone/>
            </a:pPr>
            <a:fld id="{2EDE2919-D6F0-4A58-9418-6D49864FE483}" type="slidenum">
              <a:rPr lang="en-GB" altLang="en-US" sz="2400">
                <a:solidFill>
                  <a:schemeClr val="tx2"/>
                </a:solidFill>
              </a:rPr>
              <a:pPr>
                <a:spcBef>
                  <a:spcPct val="0"/>
                </a:spcBef>
                <a:buClrTx/>
                <a:buSzTx/>
                <a:buFontTx/>
                <a:buNone/>
              </a:pPr>
              <a:t>15</a:t>
            </a:fld>
            <a:endParaRPr lang="en-GB" altLang="en-US" sz="1400">
              <a:solidFill>
                <a:schemeClr val="tx2"/>
              </a:solidFill>
            </a:endParaRPr>
          </a:p>
        </p:txBody>
      </p:sp>
      <p:pic>
        <p:nvPicPr>
          <p:cNvPr id="2253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72353" y="1496145"/>
            <a:ext cx="1981200" cy="4198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342300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A50021"/>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buChar char="n"/>
              <a:defRPr sz="28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buChar char="n"/>
              <a:defRPr sz="24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buChar char="n"/>
              <a:defRPr sz="2000">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9pPr>
          </a:lstStyle>
          <a:p>
            <a:pPr>
              <a:spcBef>
                <a:spcPct val="0"/>
              </a:spcBef>
              <a:buClrTx/>
              <a:buSzTx/>
              <a:buFontTx/>
              <a:buNone/>
            </a:pPr>
            <a:fld id="{4D5B6DF8-76D0-454B-B179-D8A7CF6B9848}" type="slidenum">
              <a:rPr lang="en-GB" altLang="en-US" sz="2400">
                <a:solidFill>
                  <a:schemeClr val="tx2"/>
                </a:solidFill>
              </a:rPr>
              <a:pPr>
                <a:spcBef>
                  <a:spcPct val="0"/>
                </a:spcBef>
                <a:buClrTx/>
                <a:buSzTx/>
                <a:buFontTx/>
                <a:buNone/>
              </a:pPr>
              <a:t>16</a:t>
            </a:fld>
            <a:endParaRPr lang="en-GB" altLang="en-US" sz="1400">
              <a:solidFill>
                <a:schemeClr val="tx2"/>
              </a:solidFill>
            </a:endParaRPr>
          </a:p>
        </p:txBody>
      </p:sp>
      <p:sp>
        <p:nvSpPr>
          <p:cNvPr id="23556" name="Rectangle 3"/>
          <p:cNvSpPr>
            <a:spLocks noGrp="1" noChangeArrowheads="1"/>
          </p:cNvSpPr>
          <p:nvPr>
            <p:ph type="body" idx="1"/>
          </p:nvPr>
        </p:nvSpPr>
        <p:spPr>
          <a:xfrm>
            <a:off x="854765" y="433070"/>
            <a:ext cx="10585395" cy="5923280"/>
          </a:xfrm>
        </p:spPr>
        <p:txBody>
          <a:bodyPr>
            <a:normAutofit/>
          </a:bodyPr>
          <a:lstStyle/>
          <a:p>
            <a:pPr eaLnBrk="1" hangingPunct="1"/>
            <a:endParaRPr lang="en-US" altLang="en-US" sz="2400" dirty="0">
              <a:solidFill>
                <a:srgbClr val="010000"/>
              </a:solidFill>
            </a:endParaRPr>
          </a:p>
          <a:p>
            <a:pPr marL="0" indent="0" eaLnBrk="1" hangingPunct="1">
              <a:buFont typeface="Wingdings" panose="05000000000000000000" pitchFamily="2" charset="2"/>
              <a:buNone/>
            </a:pPr>
            <a:r>
              <a:rPr lang="en-US" altLang="en-US" sz="2400" dirty="0">
                <a:solidFill>
                  <a:srgbClr val="000000"/>
                </a:solidFill>
              </a:rPr>
              <a:t>Langkah-</a:t>
            </a:r>
            <a:r>
              <a:rPr lang="en-US" altLang="en-US" sz="2400" dirty="0" err="1">
                <a:solidFill>
                  <a:srgbClr val="000000"/>
                </a:solidFill>
              </a:rPr>
              <a:t>langkah</a:t>
            </a:r>
            <a:r>
              <a:rPr lang="en-US" altLang="en-US" sz="2400" dirty="0">
                <a:solidFill>
                  <a:srgbClr val="000000"/>
                </a:solidFill>
              </a:rPr>
              <a:t> </a:t>
            </a:r>
            <a:r>
              <a:rPr lang="en-US" altLang="en-US" sz="2400" dirty="0" err="1">
                <a:solidFill>
                  <a:srgbClr val="000000"/>
                </a:solidFill>
              </a:rPr>
              <a:t>kriptanalisis</a:t>
            </a:r>
            <a:r>
              <a:rPr lang="en-US" altLang="en-US" sz="2400" dirty="0">
                <a:solidFill>
                  <a:srgbClr val="000000"/>
                </a:solidFill>
              </a:rPr>
              <a:t> </a:t>
            </a:r>
            <a:r>
              <a:rPr lang="en-US" altLang="en-US" sz="2400" dirty="0" err="1">
                <a:solidFill>
                  <a:srgbClr val="000000"/>
                </a:solidFill>
              </a:rPr>
              <a:t>dengan</a:t>
            </a:r>
            <a:r>
              <a:rPr lang="en-US" altLang="en-US" sz="2400" dirty="0">
                <a:solidFill>
                  <a:srgbClr val="000000"/>
                </a:solidFill>
              </a:rPr>
              <a:t> </a:t>
            </a:r>
            <a:r>
              <a:rPr lang="en-US" altLang="en-US" sz="2400" dirty="0" err="1">
                <a:solidFill>
                  <a:srgbClr val="000000"/>
                </a:solidFill>
              </a:rPr>
              <a:t>teknik</a:t>
            </a:r>
            <a:r>
              <a:rPr lang="en-US" altLang="en-US" sz="2400" dirty="0">
                <a:solidFill>
                  <a:srgbClr val="000000"/>
                </a:solidFill>
              </a:rPr>
              <a:t> </a:t>
            </a:r>
            <a:r>
              <a:rPr lang="en-US" altLang="en-US" sz="2400" dirty="0" err="1">
                <a:solidFill>
                  <a:srgbClr val="000000"/>
                </a:solidFill>
              </a:rPr>
              <a:t>analisis</a:t>
            </a:r>
            <a:r>
              <a:rPr lang="en-US" altLang="en-US" sz="2400" dirty="0">
                <a:solidFill>
                  <a:srgbClr val="000000"/>
                </a:solidFill>
              </a:rPr>
              <a:t> </a:t>
            </a:r>
            <a:r>
              <a:rPr lang="en-US" altLang="en-US" sz="2400" dirty="0" err="1">
                <a:solidFill>
                  <a:srgbClr val="000000"/>
                </a:solidFill>
              </a:rPr>
              <a:t>frekuensi</a:t>
            </a:r>
            <a:r>
              <a:rPr lang="en-US" altLang="en-US" sz="2400" dirty="0">
                <a:solidFill>
                  <a:srgbClr val="000000"/>
                </a:solidFill>
              </a:rPr>
              <a:t> </a:t>
            </a:r>
            <a:r>
              <a:rPr lang="en-US" altLang="en-US" sz="2400" dirty="0" err="1">
                <a:solidFill>
                  <a:srgbClr val="000000"/>
                </a:solidFill>
              </a:rPr>
              <a:t>adalah</a:t>
            </a:r>
            <a:r>
              <a:rPr lang="en-US" altLang="en-US" sz="2400" dirty="0">
                <a:solidFill>
                  <a:srgbClr val="000000"/>
                </a:solidFill>
              </a:rPr>
              <a:t> </a:t>
            </a:r>
            <a:r>
              <a:rPr lang="en-US" altLang="en-US" sz="2400" dirty="0" err="1">
                <a:solidFill>
                  <a:srgbClr val="000000"/>
                </a:solidFill>
              </a:rPr>
              <a:t>sbb</a:t>
            </a:r>
            <a:r>
              <a:rPr lang="en-US" altLang="en-US" sz="2400" dirty="0">
                <a:solidFill>
                  <a:srgbClr val="000000"/>
                </a:solidFill>
              </a:rPr>
              <a:t>: </a:t>
            </a:r>
          </a:p>
          <a:p>
            <a:pPr eaLnBrk="1" hangingPunct="1">
              <a:buFont typeface="Times New Roman" panose="02020603050405020304" pitchFamily="18" charset="0"/>
              <a:buAutoNum type="arabicPeriod"/>
            </a:pPr>
            <a:r>
              <a:rPr lang="en-US" altLang="en-US" sz="2400" dirty="0" err="1">
                <a:solidFill>
                  <a:srgbClr val="000000"/>
                </a:solidFill>
              </a:rPr>
              <a:t>Hitung</a:t>
            </a:r>
            <a:r>
              <a:rPr lang="en-US" altLang="en-US" sz="2400" dirty="0">
                <a:solidFill>
                  <a:srgbClr val="000000"/>
                </a:solidFill>
              </a:rPr>
              <a:t> </a:t>
            </a:r>
            <a:r>
              <a:rPr lang="en-US" altLang="en-US" sz="2400" dirty="0" err="1">
                <a:solidFill>
                  <a:srgbClr val="000000"/>
                </a:solidFill>
              </a:rPr>
              <a:t>frekuensi</a:t>
            </a:r>
            <a:r>
              <a:rPr lang="en-US" altLang="en-US" sz="2400" dirty="0">
                <a:solidFill>
                  <a:srgbClr val="000000"/>
                </a:solidFill>
              </a:rPr>
              <a:t> </a:t>
            </a:r>
            <a:r>
              <a:rPr lang="en-US" altLang="en-US" sz="2400" dirty="0" err="1">
                <a:solidFill>
                  <a:srgbClr val="000000"/>
                </a:solidFill>
              </a:rPr>
              <a:t>kemunculan</a:t>
            </a:r>
            <a:r>
              <a:rPr lang="en-US" altLang="en-US" sz="2400" dirty="0">
                <a:solidFill>
                  <a:srgbClr val="000000"/>
                </a:solidFill>
              </a:rPr>
              <a:t> </a:t>
            </a:r>
            <a:r>
              <a:rPr lang="en-US" altLang="en-US" sz="2400" dirty="0" err="1">
                <a:solidFill>
                  <a:srgbClr val="000000"/>
                </a:solidFill>
              </a:rPr>
              <a:t>relatif</a:t>
            </a:r>
            <a:r>
              <a:rPr lang="en-US" altLang="en-US" sz="2400" dirty="0">
                <a:solidFill>
                  <a:srgbClr val="000000"/>
                </a:solidFill>
              </a:rPr>
              <a:t> </a:t>
            </a:r>
            <a:r>
              <a:rPr lang="en-US" altLang="en-US" sz="2400" dirty="0" err="1">
                <a:solidFill>
                  <a:srgbClr val="000000"/>
                </a:solidFill>
              </a:rPr>
              <a:t>huruf-huruf</a:t>
            </a:r>
            <a:r>
              <a:rPr lang="en-US" altLang="en-US" sz="2400" dirty="0">
                <a:solidFill>
                  <a:srgbClr val="000000"/>
                </a:solidFill>
              </a:rPr>
              <a:t> di </a:t>
            </a:r>
            <a:r>
              <a:rPr lang="en-US" altLang="en-US" sz="2400" dirty="0" err="1">
                <a:solidFill>
                  <a:srgbClr val="000000"/>
                </a:solidFill>
              </a:rPr>
              <a:t>dalam</a:t>
            </a:r>
            <a:r>
              <a:rPr lang="en-US" altLang="en-US" sz="2400" dirty="0">
                <a:solidFill>
                  <a:srgbClr val="000000"/>
                </a:solidFill>
              </a:rPr>
              <a:t> </a:t>
            </a:r>
            <a:r>
              <a:rPr lang="en-US" altLang="en-US" sz="2400" dirty="0" err="1">
                <a:solidFill>
                  <a:srgbClr val="000000"/>
                </a:solidFill>
              </a:rPr>
              <a:t>cipherteks</a:t>
            </a:r>
            <a:r>
              <a:rPr lang="en-US" altLang="en-US" sz="2400" dirty="0">
                <a:solidFill>
                  <a:srgbClr val="000000"/>
                </a:solidFill>
              </a:rPr>
              <a:t>.</a:t>
            </a:r>
          </a:p>
          <a:p>
            <a:pPr eaLnBrk="1" hangingPunct="1">
              <a:buFont typeface="Times New Roman" panose="02020603050405020304" pitchFamily="18" charset="0"/>
              <a:buAutoNum type="arabicPeriod"/>
            </a:pPr>
            <a:endParaRPr lang="en-US" altLang="en-US" sz="2400" dirty="0">
              <a:solidFill>
                <a:srgbClr val="000000"/>
              </a:solidFill>
            </a:endParaRPr>
          </a:p>
          <a:p>
            <a:pPr eaLnBrk="1" hangingPunct="1">
              <a:buFont typeface="Times New Roman" panose="02020603050405020304" pitchFamily="18" charset="0"/>
              <a:buAutoNum type="arabicPeriod"/>
            </a:pPr>
            <a:r>
              <a:rPr lang="en-US" altLang="en-US" sz="2400" dirty="0" err="1">
                <a:solidFill>
                  <a:srgbClr val="000000"/>
                </a:solidFill>
              </a:rPr>
              <a:t>Bandingkan</a:t>
            </a:r>
            <a:r>
              <a:rPr lang="en-US" altLang="en-US" sz="2400" dirty="0">
                <a:solidFill>
                  <a:srgbClr val="000000"/>
                </a:solidFill>
              </a:rPr>
              <a:t> </a:t>
            </a:r>
            <a:r>
              <a:rPr lang="en-US" altLang="en-US" sz="2400" dirty="0" err="1">
                <a:solidFill>
                  <a:srgbClr val="000000"/>
                </a:solidFill>
              </a:rPr>
              <a:t>hasil</a:t>
            </a:r>
            <a:r>
              <a:rPr lang="en-US" altLang="en-US" sz="2400" dirty="0">
                <a:solidFill>
                  <a:srgbClr val="000000"/>
                </a:solidFill>
              </a:rPr>
              <a:t> </a:t>
            </a:r>
            <a:r>
              <a:rPr lang="en-US" altLang="en-US" sz="2400" dirty="0" err="1">
                <a:solidFill>
                  <a:srgbClr val="000000"/>
                </a:solidFill>
              </a:rPr>
              <a:t>langkah</a:t>
            </a:r>
            <a:r>
              <a:rPr lang="en-US" altLang="en-US" sz="2400" dirty="0">
                <a:solidFill>
                  <a:srgbClr val="000000"/>
                </a:solidFill>
              </a:rPr>
              <a:t> 1 </a:t>
            </a:r>
            <a:r>
              <a:rPr lang="en-US" altLang="en-US" sz="2400" dirty="0" err="1">
                <a:solidFill>
                  <a:srgbClr val="000000"/>
                </a:solidFill>
              </a:rPr>
              <a:t>dengan</a:t>
            </a:r>
            <a:r>
              <a:rPr lang="en-US" altLang="en-US" sz="2400" dirty="0">
                <a:solidFill>
                  <a:srgbClr val="000000"/>
                </a:solidFill>
              </a:rPr>
              <a:t> </a:t>
            </a:r>
            <a:r>
              <a:rPr lang="en-US" altLang="en-US" sz="2400" dirty="0" err="1">
                <a:solidFill>
                  <a:srgbClr val="000000"/>
                </a:solidFill>
              </a:rPr>
              <a:t>tabel</a:t>
            </a:r>
            <a:r>
              <a:rPr lang="en-US" altLang="en-US" sz="2400" dirty="0">
                <a:solidFill>
                  <a:srgbClr val="000000"/>
                </a:solidFill>
              </a:rPr>
              <a:t> </a:t>
            </a:r>
            <a:r>
              <a:rPr lang="en-US" altLang="en-US" sz="2400" dirty="0" err="1">
                <a:solidFill>
                  <a:srgbClr val="000000"/>
                </a:solidFill>
              </a:rPr>
              <a:t>frekuensi</a:t>
            </a:r>
            <a:r>
              <a:rPr lang="en-US" altLang="en-US" sz="2400" dirty="0">
                <a:solidFill>
                  <a:srgbClr val="000000"/>
                </a:solidFill>
              </a:rPr>
              <a:t> </a:t>
            </a:r>
            <a:r>
              <a:rPr lang="en-US" altLang="en-US" sz="2400" dirty="0" err="1">
                <a:solidFill>
                  <a:srgbClr val="000000"/>
                </a:solidFill>
              </a:rPr>
              <a:t>kemunculan</a:t>
            </a:r>
            <a:r>
              <a:rPr lang="en-US" altLang="en-US" sz="2400" dirty="0">
                <a:solidFill>
                  <a:srgbClr val="000000"/>
                </a:solidFill>
              </a:rPr>
              <a:t> </a:t>
            </a:r>
            <a:r>
              <a:rPr lang="en-US" altLang="en-US" sz="2400" dirty="0" err="1">
                <a:solidFill>
                  <a:srgbClr val="000000"/>
                </a:solidFill>
              </a:rPr>
              <a:t>huruf</a:t>
            </a:r>
            <a:r>
              <a:rPr lang="en-US" altLang="en-US" sz="2400" dirty="0">
                <a:solidFill>
                  <a:srgbClr val="000000"/>
                </a:solidFill>
              </a:rPr>
              <a:t>, </a:t>
            </a:r>
            <a:r>
              <a:rPr lang="en-US" altLang="en-US" sz="2400" dirty="0" err="1">
                <a:solidFill>
                  <a:srgbClr val="000000"/>
                </a:solidFill>
              </a:rPr>
              <a:t>tabel</a:t>
            </a:r>
            <a:r>
              <a:rPr lang="en-US" altLang="en-US" sz="2400" dirty="0">
                <a:solidFill>
                  <a:srgbClr val="000000"/>
                </a:solidFill>
              </a:rPr>
              <a:t> </a:t>
            </a:r>
            <a:r>
              <a:rPr lang="en-US" altLang="en-US" sz="2400" dirty="0" err="1">
                <a:solidFill>
                  <a:srgbClr val="000000"/>
                </a:solidFill>
              </a:rPr>
              <a:t>kemunculan</a:t>
            </a:r>
            <a:r>
              <a:rPr lang="en-US" altLang="en-US" sz="2400" dirty="0">
                <a:solidFill>
                  <a:srgbClr val="000000"/>
                </a:solidFill>
              </a:rPr>
              <a:t> bigram, trigram, </a:t>
            </a:r>
            <a:r>
              <a:rPr lang="en-US" altLang="en-US" sz="2400" dirty="0" err="1">
                <a:solidFill>
                  <a:srgbClr val="000000"/>
                </a:solidFill>
              </a:rPr>
              <a:t>dsb</a:t>
            </a:r>
            <a:r>
              <a:rPr lang="en-US" altLang="en-US" sz="2400" dirty="0">
                <a:solidFill>
                  <a:srgbClr val="000000"/>
                </a:solidFill>
              </a:rPr>
              <a:t>. </a:t>
            </a:r>
            <a:r>
              <a:rPr lang="en-US" altLang="en-US" sz="2400" dirty="0" err="1">
                <a:solidFill>
                  <a:srgbClr val="000000"/>
                </a:solidFill>
              </a:rPr>
              <a:t>Mengingat</a:t>
            </a:r>
            <a:r>
              <a:rPr lang="en-US" altLang="en-US" sz="2400" dirty="0">
                <a:solidFill>
                  <a:srgbClr val="000000"/>
                </a:solidFill>
              </a:rPr>
              <a:t> </a:t>
            </a:r>
            <a:r>
              <a:rPr lang="en-US" altLang="en-US" sz="2400" dirty="0" err="1">
                <a:solidFill>
                  <a:srgbClr val="000000"/>
                </a:solidFill>
              </a:rPr>
              <a:t>huruf</a:t>
            </a:r>
            <a:r>
              <a:rPr lang="en-US" altLang="en-US" sz="2400" dirty="0">
                <a:solidFill>
                  <a:srgbClr val="000000"/>
                </a:solidFill>
              </a:rPr>
              <a:t> yang paling </a:t>
            </a:r>
            <a:r>
              <a:rPr lang="en-US" altLang="en-US" sz="2400" dirty="0" err="1">
                <a:solidFill>
                  <a:srgbClr val="000000"/>
                </a:solidFill>
              </a:rPr>
              <a:t>sering</a:t>
            </a:r>
            <a:r>
              <a:rPr lang="en-US" altLang="en-US" sz="2400" dirty="0">
                <a:solidFill>
                  <a:srgbClr val="000000"/>
                </a:solidFill>
              </a:rPr>
              <a:t> </a:t>
            </a:r>
            <a:r>
              <a:rPr lang="en-US" altLang="en-US" sz="2400" dirty="0" err="1">
                <a:solidFill>
                  <a:srgbClr val="000000"/>
                </a:solidFill>
              </a:rPr>
              <a:t>muncul</a:t>
            </a:r>
            <a:r>
              <a:rPr lang="en-US" altLang="en-US" sz="2400" dirty="0">
                <a:solidFill>
                  <a:srgbClr val="000000"/>
                </a:solidFill>
              </a:rPr>
              <a:t> </a:t>
            </a:r>
            <a:r>
              <a:rPr lang="en-US" altLang="en-US" sz="2400" dirty="0" err="1">
                <a:solidFill>
                  <a:srgbClr val="000000"/>
                </a:solidFill>
              </a:rPr>
              <a:t>dalam</a:t>
            </a:r>
            <a:r>
              <a:rPr lang="en-US" altLang="en-US" sz="2400" dirty="0">
                <a:solidFill>
                  <a:srgbClr val="000000"/>
                </a:solidFill>
              </a:rPr>
              <a:t> </a:t>
            </a:r>
            <a:r>
              <a:rPr lang="en-US" altLang="en-US" sz="2400" dirty="0" err="1">
                <a:solidFill>
                  <a:srgbClr val="000000"/>
                </a:solidFill>
              </a:rPr>
              <a:t>teks</a:t>
            </a:r>
            <a:r>
              <a:rPr lang="en-US" altLang="en-US" sz="2400" dirty="0">
                <a:solidFill>
                  <a:srgbClr val="000000"/>
                </a:solidFill>
              </a:rPr>
              <a:t> Bahasa </a:t>
            </a:r>
            <a:r>
              <a:rPr lang="en-US" altLang="en-US" sz="2400" dirty="0" err="1">
                <a:solidFill>
                  <a:srgbClr val="000000"/>
                </a:solidFill>
              </a:rPr>
              <a:t>Inggris</a:t>
            </a:r>
            <a:r>
              <a:rPr lang="en-US" altLang="en-US" sz="2400" dirty="0">
                <a:solidFill>
                  <a:srgbClr val="000000"/>
                </a:solidFill>
              </a:rPr>
              <a:t> </a:t>
            </a:r>
            <a:r>
              <a:rPr lang="en-US" altLang="en-US" sz="2400" dirty="0" err="1">
                <a:solidFill>
                  <a:srgbClr val="000000"/>
                </a:solidFill>
              </a:rPr>
              <a:t>adalah</a:t>
            </a:r>
            <a:r>
              <a:rPr lang="en-US" altLang="en-US" sz="2400" dirty="0">
                <a:solidFill>
                  <a:srgbClr val="000000"/>
                </a:solidFill>
              </a:rPr>
              <a:t> </a:t>
            </a:r>
            <a:r>
              <a:rPr lang="en-US" altLang="en-US" sz="2400" dirty="0" err="1">
                <a:solidFill>
                  <a:srgbClr val="000000"/>
                </a:solidFill>
              </a:rPr>
              <a:t>huruf</a:t>
            </a:r>
            <a:r>
              <a:rPr lang="en-US" altLang="en-US" sz="2400" dirty="0">
                <a:solidFill>
                  <a:srgbClr val="000000"/>
                </a:solidFill>
              </a:rPr>
              <a:t> E, </a:t>
            </a:r>
            <a:r>
              <a:rPr lang="en-US" altLang="en-US" sz="2400" dirty="0" err="1">
                <a:solidFill>
                  <a:srgbClr val="000000"/>
                </a:solidFill>
              </a:rPr>
              <a:t>maka</a:t>
            </a:r>
            <a:r>
              <a:rPr lang="en-US" altLang="en-US" sz="2400" dirty="0">
                <a:solidFill>
                  <a:srgbClr val="000000"/>
                </a:solidFill>
              </a:rPr>
              <a:t>  </a:t>
            </a:r>
            <a:r>
              <a:rPr lang="en-US" altLang="en-US" sz="2400" dirty="0" err="1">
                <a:solidFill>
                  <a:srgbClr val="000000"/>
                </a:solidFill>
              </a:rPr>
              <a:t>huruf</a:t>
            </a:r>
            <a:r>
              <a:rPr lang="en-US" altLang="en-US" sz="2400" dirty="0">
                <a:solidFill>
                  <a:srgbClr val="000000"/>
                </a:solidFill>
              </a:rPr>
              <a:t> yang paling </a:t>
            </a:r>
            <a:r>
              <a:rPr lang="en-US" altLang="en-US" sz="2400" dirty="0" err="1">
                <a:solidFill>
                  <a:srgbClr val="000000"/>
                </a:solidFill>
              </a:rPr>
              <a:t>sering</a:t>
            </a:r>
            <a:r>
              <a:rPr lang="en-US" altLang="en-US" sz="2400" dirty="0">
                <a:solidFill>
                  <a:srgbClr val="000000"/>
                </a:solidFill>
              </a:rPr>
              <a:t> </a:t>
            </a:r>
            <a:r>
              <a:rPr lang="en-US" altLang="en-US" sz="2400" dirty="0" err="1">
                <a:solidFill>
                  <a:srgbClr val="000000"/>
                </a:solidFill>
              </a:rPr>
              <a:t>muncul</a:t>
            </a:r>
            <a:r>
              <a:rPr lang="en-US" altLang="en-US" sz="2400" dirty="0">
                <a:solidFill>
                  <a:srgbClr val="000000"/>
                </a:solidFill>
              </a:rPr>
              <a:t> di </a:t>
            </a:r>
            <a:r>
              <a:rPr lang="en-US" altLang="en-US" sz="2400" dirty="0" err="1">
                <a:solidFill>
                  <a:srgbClr val="000000"/>
                </a:solidFill>
              </a:rPr>
              <a:t>dalam</a:t>
            </a:r>
            <a:r>
              <a:rPr lang="en-US" altLang="en-US" sz="2400" dirty="0">
                <a:solidFill>
                  <a:srgbClr val="000000"/>
                </a:solidFill>
              </a:rPr>
              <a:t> </a:t>
            </a:r>
            <a:r>
              <a:rPr lang="en-US" altLang="en-US" sz="2400" dirty="0" err="1">
                <a:solidFill>
                  <a:srgbClr val="000000"/>
                </a:solidFill>
              </a:rPr>
              <a:t>cipherteks</a:t>
            </a:r>
            <a:r>
              <a:rPr lang="en-US" altLang="en-US" sz="2400" dirty="0">
                <a:solidFill>
                  <a:srgbClr val="000000"/>
                </a:solidFill>
              </a:rPr>
              <a:t> </a:t>
            </a:r>
            <a:r>
              <a:rPr lang="en-US" altLang="en-US" sz="2400" dirty="0" err="1">
                <a:solidFill>
                  <a:srgbClr val="000000"/>
                </a:solidFill>
              </a:rPr>
              <a:t>kemungkinan</a:t>
            </a:r>
            <a:r>
              <a:rPr lang="en-US" altLang="en-US" sz="2400" dirty="0">
                <a:solidFill>
                  <a:srgbClr val="000000"/>
                </a:solidFill>
              </a:rPr>
              <a:t> </a:t>
            </a:r>
            <a:r>
              <a:rPr lang="en-US" altLang="en-US" sz="2400" dirty="0" err="1">
                <a:solidFill>
                  <a:srgbClr val="000000"/>
                </a:solidFill>
              </a:rPr>
              <a:t>besar</a:t>
            </a:r>
            <a:r>
              <a:rPr lang="en-US" altLang="en-US" sz="2400" dirty="0">
                <a:solidFill>
                  <a:srgbClr val="000000"/>
                </a:solidFill>
              </a:rPr>
              <a:t> </a:t>
            </a:r>
            <a:r>
              <a:rPr lang="en-US" altLang="en-US" sz="2400" dirty="0" err="1">
                <a:solidFill>
                  <a:srgbClr val="000000"/>
                </a:solidFill>
              </a:rPr>
              <a:t>adalah</a:t>
            </a:r>
            <a:r>
              <a:rPr lang="en-US" altLang="en-US" sz="2400" dirty="0">
                <a:solidFill>
                  <a:srgbClr val="000000"/>
                </a:solidFill>
              </a:rPr>
              <a:t> </a:t>
            </a:r>
            <a:r>
              <a:rPr lang="en-US" altLang="en-US" sz="2400" dirty="0" err="1">
                <a:solidFill>
                  <a:srgbClr val="000000"/>
                </a:solidFill>
              </a:rPr>
              <a:t>huruf</a:t>
            </a:r>
            <a:r>
              <a:rPr lang="en-US" altLang="en-US" sz="2400" dirty="0">
                <a:solidFill>
                  <a:srgbClr val="000000"/>
                </a:solidFill>
              </a:rPr>
              <a:t> E di </a:t>
            </a:r>
            <a:r>
              <a:rPr lang="en-US" altLang="en-US" sz="2400" dirty="0" err="1">
                <a:solidFill>
                  <a:srgbClr val="000000"/>
                </a:solidFill>
              </a:rPr>
              <a:t>dalam</a:t>
            </a:r>
            <a:r>
              <a:rPr lang="en-US" altLang="en-US" sz="2400" dirty="0">
                <a:solidFill>
                  <a:srgbClr val="000000"/>
                </a:solidFill>
              </a:rPr>
              <a:t> </a:t>
            </a:r>
            <a:r>
              <a:rPr lang="en-US" altLang="en-US" sz="2400" dirty="0" err="1">
                <a:solidFill>
                  <a:srgbClr val="000000"/>
                </a:solidFill>
              </a:rPr>
              <a:t>plainteksnya</a:t>
            </a:r>
            <a:r>
              <a:rPr lang="en-US" altLang="en-US" sz="2400" dirty="0">
                <a:solidFill>
                  <a:srgbClr val="000000"/>
                </a:solidFill>
              </a:rPr>
              <a:t>. </a:t>
            </a:r>
          </a:p>
          <a:p>
            <a:pPr eaLnBrk="1" hangingPunct="1">
              <a:buFont typeface="Times New Roman" panose="02020603050405020304" pitchFamily="18" charset="0"/>
              <a:buAutoNum type="arabicPeriod"/>
            </a:pPr>
            <a:endParaRPr lang="en-US" altLang="en-US" sz="2400" dirty="0">
              <a:solidFill>
                <a:srgbClr val="000000"/>
              </a:solidFill>
            </a:endParaRPr>
          </a:p>
          <a:p>
            <a:pPr eaLnBrk="1" hangingPunct="1">
              <a:buFont typeface="Times New Roman" panose="02020603050405020304" pitchFamily="18" charset="0"/>
              <a:buAutoNum type="arabicPeriod"/>
            </a:pPr>
            <a:r>
              <a:rPr lang="en-US" altLang="en-US" sz="2400" dirty="0">
                <a:solidFill>
                  <a:srgbClr val="000000"/>
                </a:solidFill>
              </a:rPr>
              <a:t>Langkah 2 </a:t>
            </a:r>
            <a:r>
              <a:rPr lang="en-US" altLang="en-US" sz="2400" dirty="0" err="1">
                <a:solidFill>
                  <a:srgbClr val="000000"/>
                </a:solidFill>
              </a:rPr>
              <a:t>diulangi</a:t>
            </a:r>
            <a:r>
              <a:rPr lang="en-US" altLang="en-US" sz="2400" dirty="0">
                <a:solidFill>
                  <a:srgbClr val="000000"/>
                </a:solidFill>
              </a:rPr>
              <a:t> </a:t>
            </a:r>
            <a:r>
              <a:rPr lang="en-US" altLang="en-US" sz="2400" dirty="0" err="1">
                <a:solidFill>
                  <a:srgbClr val="000000"/>
                </a:solidFill>
              </a:rPr>
              <a:t>untuk</a:t>
            </a:r>
            <a:r>
              <a:rPr lang="en-US" altLang="en-US" sz="2400" dirty="0">
                <a:solidFill>
                  <a:srgbClr val="000000"/>
                </a:solidFill>
              </a:rPr>
              <a:t> </a:t>
            </a:r>
            <a:r>
              <a:rPr lang="en-US" altLang="en-US" sz="2400" dirty="0" err="1">
                <a:solidFill>
                  <a:srgbClr val="000000"/>
                </a:solidFill>
              </a:rPr>
              <a:t>huruf</a:t>
            </a:r>
            <a:r>
              <a:rPr lang="en-US" altLang="en-US" sz="2400" dirty="0">
                <a:solidFill>
                  <a:srgbClr val="000000"/>
                </a:solidFill>
              </a:rPr>
              <a:t> </a:t>
            </a:r>
            <a:r>
              <a:rPr lang="en-US" altLang="en-US" sz="2400" dirty="0" err="1">
                <a:solidFill>
                  <a:srgbClr val="000000"/>
                </a:solidFill>
              </a:rPr>
              <a:t>dengan</a:t>
            </a:r>
            <a:r>
              <a:rPr lang="en-US" altLang="en-US" sz="2400" dirty="0">
                <a:solidFill>
                  <a:srgbClr val="000000"/>
                </a:solidFill>
              </a:rPr>
              <a:t> </a:t>
            </a:r>
            <a:r>
              <a:rPr lang="en-US" altLang="en-US" sz="2400" dirty="0" err="1">
                <a:solidFill>
                  <a:srgbClr val="000000"/>
                </a:solidFill>
              </a:rPr>
              <a:t>frekeuensi</a:t>
            </a:r>
            <a:r>
              <a:rPr lang="en-US" altLang="en-US" sz="2400" dirty="0">
                <a:solidFill>
                  <a:srgbClr val="000000"/>
                </a:solidFill>
              </a:rPr>
              <a:t> </a:t>
            </a:r>
            <a:r>
              <a:rPr lang="en-US" altLang="en-US" sz="2400" dirty="0" err="1">
                <a:solidFill>
                  <a:srgbClr val="000000"/>
                </a:solidFill>
              </a:rPr>
              <a:t>terbanyak</a:t>
            </a:r>
            <a:r>
              <a:rPr lang="en-US" altLang="en-US" sz="2400" dirty="0">
                <a:solidFill>
                  <a:srgbClr val="000000"/>
                </a:solidFill>
              </a:rPr>
              <a:t> </a:t>
            </a:r>
            <a:r>
              <a:rPr lang="en-US" altLang="en-US" sz="2400" dirty="0" err="1">
                <a:solidFill>
                  <a:srgbClr val="000000"/>
                </a:solidFill>
              </a:rPr>
              <a:t>berikutnya</a:t>
            </a:r>
            <a:r>
              <a:rPr lang="en-US" altLang="en-US" sz="2400" dirty="0">
                <a:solidFill>
                  <a:srgbClr val="000000"/>
                </a:solidFill>
              </a:rPr>
              <a:t>. (</a:t>
            </a:r>
            <a:r>
              <a:rPr lang="en-US" altLang="en-US" sz="2400" dirty="0" err="1">
                <a:solidFill>
                  <a:srgbClr val="000000"/>
                </a:solidFill>
              </a:rPr>
              <a:t>biasanya</a:t>
            </a:r>
            <a:r>
              <a:rPr lang="en-US" altLang="en-US" sz="2400" dirty="0">
                <a:solidFill>
                  <a:srgbClr val="000000"/>
                </a:solidFill>
              </a:rPr>
              <a:t> </a:t>
            </a:r>
            <a:r>
              <a:rPr lang="en-US" altLang="en-US" sz="2400" dirty="0" err="1">
                <a:solidFill>
                  <a:srgbClr val="000000"/>
                </a:solidFill>
              </a:rPr>
              <a:t>hanya</a:t>
            </a:r>
            <a:r>
              <a:rPr lang="en-US" altLang="en-US" sz="2400" dirty="0">
                <a:solidFill>
                  <a:srgbClr val="000000"/>
                </a:solidFill>
              </a:rPr>
              <a:t> </a:t>
            </a:r>
            <a:r>
              <a:rPr lang="en-US" altLang="en-US" sz="2400" dirty="0" err="1">
                <a:solidFill>
                  <a:srgbClr val="000000"/>
                </a:solidFill>
              </a:rPr>
              <a:t>terpakai</a:t>
            </a:r>
            <a:r>
              <a:rPr lang="en-US" altLang="en-US" sz="2400" dirty="0">
                <a:solidFill>
                  <a:srgbClr val="000000"/>
                </a:solidFill>
              </a:rPr>
              <a:t> </a:t>
            </a:r>
            <a:r>
              <a:rPr lang="en-US" altLang="en-US" sz="2400" dirty="0" err="1">
                <a:solidFill>
                  <a:srgbClr val="000000"/>
                </a:solidFill>
              </a:rPr>
              <a:t>untuk</a:t>
            </a:r>
            <a:r>
              <a:rPr lang="en-US" altLang="en-US" sz="2400" dirty="0">
                <a:solidFill>
                  <a:srgbClr val="000000"/>
                </a:solidFill>
              </a:rPr>
              <a:t> 2 </a:t>
            </a:r>
            <a:r>
              <a:rPr lang="en-US" altLang="en-US" sz="2400" dirty="0" err="1">
                <a:solidFill>
                  <a:srgbClr val="000000"/>
                </a:solidFill>
              </a:rPr>
              <a:t>sampai</a:t>
            </a:r>
            <a:r>
              <a:rPr lang="en-US" altLang="en-US" sz="2400" dirty="0">
                <a:solidFill>
                  <a:srgbClr val="000000"/>
                </a:solidFill>
              </a:rPr>
              <a:t> 3 </a:t>
            </a:r>
            <a:r>
              <a:rPr lang="en-US" altLang="en-US" sz="2400" dirty="0" err="1">
                <a:solidFill>
                  <a:srgbClr val="000000"/>
                </a:solidFill>
              </a:rPr>
              <a:t>huruf</a:t>
            </a:r>
            <a:r>
              <a:rPr lang="en-US" altLang="en-US" sz="2400" dirty="0">
                <a:solidFill>
                  <a:srgbClr val="000000"/>
                </a:solidFill>
              </a:rPr>
              <a:t> </a:t>
            </a:r>
            <a:r>
              <a:rPr lang="en-US" altLang="en-US" sz="2400" dirty="0" err="1">
                <a:solidFill>
                  <a:srgbClr val="000000"/>
                </a:solidFill>
              </a:rPr>
              <a:t>pertama</a:t>
            </a:r>
            <a:r>
              <a:rPr lang="en-US" altLang="en-US" sz="2400" dirty="0">
                <a:solidFill>
                  <a:srgbClr val="000000"/>
                </a:solidFill>
              </a:rPr>
              <a:t> di </a:t>
            </a:r>
            <a:r>
              <a:rPr lang="en-US" altLang="en-US" sz="2400" dirty="0" err="1">
                <a:solidFill>
                  <a:srgbClr val="000000"/>
                </a:solidFill>
              </a:rPr>
              <a:t>dalam</a:t>
            </a:r>
            <a:r>
              <a:rPr lang="en-US" altLang="en-US" sz="2400" dirty="0">
                <a:solidFill>
                  <a:srgbClr val="000000"/>
                </a:solidFill>
              </a:rPr>
              <a:t> </a:t>
            </a:r>
            <a:r>
              <a:rPr lang="en-US" altLang="en-US" sz="2400" dirty="0" err="1">
                <a:solidFill>
                  <a:srgbClr val="000000"/>
                </a:solidFill>
              </a:rPr>
              <a:t>tabel</a:t>
            </a:r>
            <a:r>
              <a:rPr lang="en-US" altLang="en-US" sz="2400" dirty="0">
                <a:solidFill>
                  <a:srgbClr val="000000"/>
                </a:solidFill>
              </a:rPr>
              <a:t> </a:t>
            </a:r>
            <a:r>
              <a:rPr lang="en-US" altLang="en-US" sz="2400" dirty="0" err="1">
                <a:solidFill>
                  <a:srgbClr val="000000"/>
                </a:solidFill>
              </a:rPr>
              <a:t>frekuensi</a:t>
            </a:r>
            <a:r>
              <a:rPr lang="en-US" altLang="en-US" sz="2400" dirty="0">
                <a:solidFill>
                  <a:srgbClr val="000000"/>
                </a:solidFill>
              </a:rPr>
              <a:t>). </a:t>
            </a:r>
          </a:p>
          <a:p>
            <a:pPr eaLnBrk="1" hangingPunct="1">
              <a:buFont typeface="Times New Roman" panose="02020603050405020304" pitchFamily="18" charset="0"/>
              <a:buAutoNum type="arabicPeriod"/>
            </a:pPr>
            <a:endParaRPr lang="en-US" altLang="en-US" sz="2400" dirty="0">
              <a:solidFill>
                <a:srgbClr val="000000"/>
              </a:solidFill>
            </a:endParaRPr>
          </a:p>
          <a:p>
            <a:pPr eaLnBrk="1" hangingPunct="1">
              <a:buFont typeface="Times New Roman" panose="02020603050405020304" pitchFamily="18" charset="0"/>
              <a:buAutoNum type="arabicPeriod"/>
            </a:pPr>
            <a:r>
              <a:rPr lang="en-US" altLang="en-US" sz="2400" dirty="0" err="1">
                <a:solidFill>
                  <a:srgbClr val="000000"/>
                </a:solidFill>
              </a:rPr>
              <a:t>Ulangi</a:t>
            </a:r>
            <a:r>
              <a:rPr lang="en-US" altLang="en-US" sz="2400" dirty="0">
                <a:solidFill>
                  <a:srgbClr val="000000"/>
                </a:solidFill>
              </a:rPr>
              <a:t> </a:t>
            </a:r>
            <a:r>
              <a:rPr lang="en-US" altLang="en-US" sz="2400" dirty="0" err="1">
                <a:solidFill>
                  <a:srgbClr val="000000"/>
                </a:solidFill>
              </a:rPr>
              <a:t>langah</a:t>
            </a:r>
            <a:r>
              <a:rPr lang="en-US" altLang="en-US" sz="2400" dirty="0">
                <a:solidFill>
                  <a:srgbClr val="000000"/>
                </a:solidFill>
              </a:rPr>
              <a:t> 1 dan 2 </a:t>
            </a:r>
            <a:r>
              <a:rPr lang="en-US" altLang="en-US" sz="2400" dirty="0" err="1">
                <a:solidFill>
                  <a:srgbClr val="000000"/>
                </a:solidFill>
              </a:rPr>
              <a:t>dengan</a:t>
            </a:r>
            <a:r>
              <a:rPr lang="en-US" altLang="en-US" sz="2400" dirty="0">
                <a:solidFill>
                  <a:srgbClr val="000000"/>
                </a:solidFill>
              </a:rPr>
              <a:t> </a:t>
            </a:r>
            <a:r>
              <a:rPr lang="en-US" altLang="en-US" sz="2400" dirty="0" err="1">
                <a:solidFill>
                  <a:srgbClr val="000000"/>
                </a:solidFill>
              </a:rPr>
              <a:t>menggunakan</a:t>
            </a:r>
            <a:r>
              <a:rPr lang="en-US" altLang="en-US" sz="2400" dirty="0">
                <a:solidFill>
                  <a:srgbClr val="000000"/>
                </a:solidFill>
              </a:rPr>
              <a:t> bigram, trigram, </a:t>
            </a:r>
            <a:r>
              <a:rPr lang="en-US" altLang="en-US" sz="2400" dirty="0" err="1">
                <a:solidFill>
                  <a:srgbClr val="000000"/>
                </a:solidFill>
              </a:rPr>
              <a:t>dst</a:t>
            </a:r>
            <a:r>
              <a:rPr lang="en-US" altLang="en-US" sz="2400" dirty="0">
                <a:solidFill>
                  <a:srgbClr val="000000"/>
                </a:solidFill>
              </a:rPr>
              <a:t>, yang </a:t>
            </a:r>
            <a:r>
              <a:rPr lang="en-US" altLang="en-US" sz="2400" dirty="0" err="1">
                <a:solidFill>
                  <a:srgbClr val="000000"/>
                </a:solidFill>
              </a:rPr>
              <a:t>sering</a:t>
            </a:r>
            <a:r>
              <a:rPr lang="en-US" altLang="en-US" sz="2400" dirty="0">
                <a:solidFill>
                  <a:srgbClr val="000000"/>
                </a:solidFill>
              </a:rPr>
              <a:t> </a:t>
            </a:r>
            <a:r>
              <a:rPr lang="en-US" altLang="en-US" sz="2400" dirty="0" err="1">
                <a:solidFill>
                  <a:srgbClr val="000000"/>
                </a:solidFill>
              </a:rPr>
              <a:t>muncul</a:t>
            </a:r>
            <a:r>
              <a:rPr lang="en-US" altLang="en-US" sz="2400" dirty="0">
                <a:solidFill>
                  <a:srgbClr val="000000"/>
                </a:solidFill>
              </a:rPr>
              <a:t>.</a:t>
            </a:r>
          </a:p>
          <a:p>
            <a:pPr eaLnBrk="1" hangingPunct="1"/>
            <a:endParaRPr lang="en-US" altLang="en-US" sz="2400" dirty="0">
              <a:solidFill>
                <a:srgbClr val="010000"/>
              </a:solidFill>
            </a:endParaRPr>
          </a:p>
        </p:txBody>
      </p:sp>
    </p:spTree>
    <p:extLst>
      <p:ext uri="{BB962C8B-B14F-4D97-AF65-F5344CB8AC3E}">
        <p14:creationId xmlns:p14="http://schemas.microsoft.com/office/powerpoint/2010/main" val="930975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C885237-54F7-E62A-F5C0-5922119A264F}"/>
              </a:ext>
            </a:extLst>
          </p:cNvPr>
          <p:cNvSpPr>
            <a:spLocks noGrp="1"/>
          </p:cNvSpPr>
          <p:nvPr>
            <p:ph idx="1"/>
          </p:nvPr>
        </p:nvSpPr>
        <p:spPr>
          <a:xfrm>
            <a:off x="838200" y="422031"/>
            <a:ext cx="10515600" cy="5262563"/>
          </a:xfrm>
        </p:spPr>
        <p:txBody>
          <a:bodyPr>
            <a:normAutofit/>
          </a:bodyPr>
          <a:lstStyle/>
          <a:p>
            <a:r>
              <a:rPr lang="en-US" sz="2400" dirty="0"/>
              <a:t>Kakas online </a:t>
            </a:r>
            <a:r>
              <a:rPr lang="en-US" sz="2400" dirty="0" err="1"/>
              <a:t>untuk</a:t>
            </a:r>
            <a:r>
              <a:rPr lang="en-US" sz="2400" dirty="0"/>
              <a:t> </a:t>
            </a:r>
            <a:r>
              <a:rPr lang="en-US" sz="2400" dirty="0" err="1"/>
              <a:t>menghitung</a:t>
            </a:r>
            <a:r>
              <a:rPr lang="en-US" sz="2400" dirty="0"/>
              <a:t> </a:t>
            </a:r>
            <a:r>
              <a:rPr lang="en-US" sz="2400" dirty="0" err="1"/>
              <a:t>frekuensi</a:t>
            </a:r>
            <a:r>
              <a:rPr lang="en-US" sz="2400" dirty="0"/>
              <a:t> </a:t>
            </a:r>
            <a:r>
              <a:rPr lang="en-US" sz="2400" dirty="0" err="1"/>
              <a:t>kemunculan</a:t>
            </a:r>
            <a:r>
              <a:rPr lang="en-US" sz="2400" dirty="0"/>
              <a:t> </a:t>
            </a:r>
            <a:r>
              <a:rPr lang="en-US" sz="2400" dirty="0" err="1"/>
              <a:t>huruf</a:t>
            </a:r>
            <a:r>
              <a:rPr lang="en-US" sz="2400" dirty="0"/>
              <a:t>, bigram, trigram </a:t>
            </a:r>
            <a:r>
              <a:rPr lang="en-US" sz="2400" dirty="0" err="1"/>
              <a:t>dsb</a:t>
            </a:r>
            <a:r>
              <a:rPr lang="en-US" sz="2400" dirty="0"/>
              <a:t>: </a:t>
            </a:r>
            <a:r>
              <a:rPr lang="en-US" sz="2400" dirty="0">
                <a:hlinkClick r:id="rId2"/>
              </a:rPr>
              <a:t>https://www.cryptool.org/en/cto/n-gram-analysis</a:t>
            </a:r>
            <a:r>
              <a:rPr lang="en-US" sz="2400" dirty="0"/>
              <a:t> </a:t>
            </a:r>
          </a:p>
        </p:txBody>
      </p:sp>
      <p:sp>
        <p:nvSpPr>
          <p:cNvPr id="4" name="Slide Number Placeholder 3">
            <a:extLst>
              <a:ext uri="{FF2B5EF4-FFF2-40B4-BE49-F238E27FC236}">
                <a16:creationId xmlns:a16="http://schemas.microsoft.com/office/drawing/2014/main" id="{A9CF8AC2-D45C-F1DD-778C-387B99C82E2C}"/>
              </a:ext>
            </a:extLst>
          </p:cNvPr>
          <p:cNvSpPr>
            <a:spLocks noGrp="1"/>
          </p:cNvSpPr>
          <p:nvPr>
            <p:ph type="sldNum" sz="quarter" idx="12"/>
          </p:nvPr>
        </p:nvSpPr>
        <p:spPr/>
        <p:txBody>
          <a:bodyPr/>
          <a:lstStyle/>
          <a:p>
            <a:fld id="{FE3EB9F5-0D30-470F-9EF7-AF0567F51E7B}" type="slidenum">
              <a:rPr lang="en-US" smtClean="0"/>
              <a:t>17</a:t>
            </a:fld>
            <a:endParaRPr lang="en-US"/>
          </a:p>
        </p:txBody>
      </p:sp>
      <p:pic>
        <p:nvPicPr>
          <p:cNvPr id="6" name="Picture 5">
            <a:extLst>
              <a:ext uri="{FF2B5EF4-FFF2-40B4-BE49-F238E27FC236}">
                <a16:creationId xmlns:a16="http://schemas.microsoft.com/office/drawing/2014/main" id="{8160C762-4DFF-6494-E425-C2782F1F42B1}"/>
              </a:ext>
            </a:extLst>
          </p:cNvPr>
          <p:cNvPicPr>
            <a:picLocks noChangeAspect="1"/>
          </p:cNvPicPr>
          <p:nvPr/>
        </p:nvPicPr>
        <p:blipFill>
          <a:blip r:embed="rId3"/>
          <a:stretch>
            <a:fillRect/>
          </a:stretch>
        </p:blipFill>
        <p:spPr>
          <a:xfrm>
            <a:off x="1703343" y="1245721"/>
            <a:ext cx="9089999" cy="5110629"/>
          </a:xfrm>
          <a:prstGeom prst="rect">
            <a:avLst/>
          </a:prstGeom>
        </p:spPr>
      </p:pic>
    </p:spTree>
    <p:extLst>
      <p:ext uri="{BB962C8B-B14F-4D97-AF65-F5344CB8AC3E}">
        <p14:creationId xmlns:p14="http://schemas.microsoft.com/office/powerpoint/2010/main" val="35170382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154A844F-B456-3598-B17A-DFC8F0992FD9}"/>
              </a:ext>
            </a:extLst>
          </p:cNvPr>
          <p:cNvSpPr>
            <a:spLocks noGrp="1"/>
          </p:cNvSpPr>
          <p:nvPr>
            <p:ph type="sldNum" sz="quarter" idx="12"/>
          </p:nvPr>
        </p:nvSpPr>
        <p:spPr/>
        <p:txBody>
          <a:bodyPr/>
          <a:lstStyle/>
          <a:p>
            <a:fld id="{FE3EB9F5-0D30-470F-9EF7-AF0567F51E7B}" type="slidenum">
              <a:rPr lang="en-US" smtClean="0"/>
              <a:t>18</a:t>
            </a:fld>
            <a:endParaRPr lang="en-US"/>
          </a:p>
        </p:txBody>
      </p:sp>
      <p:pic>
        <p:nvPicPr>
          <p:cNvPr id="4" name="Picture 3">
            <a:extLst>
              <a:ext uri="{FF2B5EF4-FFF2-40B4-BE49-F238E27FC236}">
                <a16:creationId xmlns:a16="http://schemas.microsoft.com/office/drawing/2014/main" id="{83700EB0-30F7-7BA9-06C9-B5D4B72D8754}"/>
              </a:ext>
            </a:extLst>
          </p:cNvPr>
          <p:cNvPicPr>
            <a:picLocks noChangeAspect="1"/>
          </p:cNvPicPr>
          <p:nvPr/>
        </p:nvPicPr>
        <p:blipFill>
          <a:blip r:embed="rId2"/>
          <a:stretch>
            <a:fillRect/>
          </a:stretch>
        </p:blipFill>
        <p:spPr>
          <a:xfrm>
            <a:off x="419100" y="338079"/>
            <a:ext cx="11353800" cy="6383396"/>
          </a:xfrm>
          <a:prstGeom prst="rect">
            <a:avLst/>
          </a:prstGeom>
        </p:spPr>
      </p:pic>
    </p:spTree>
    <p:extLst>
      <p:ext uri="{BB962C8B-B14F-4D97-AF65-F5344CB8AC3E}">
        <p14:creationId xmlns:p14="http://schemas.microsoft.com/office/powerpoint/2010/main" val="19166967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A50021"/>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buChar char="n"/>
              <a:defRPr sz="28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buChar char="n"/>
              <a:defRPr sz="24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buChar char="n"/>
              <a:defRPr sz="2000">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9pPr>
          </a:lstStyle>
          <a:p>
            <a:pPr>
              <a:spcBef>
                <a:spcPct val="0"/>
              </a:spcBef>
              <a:buClrTx/>
              <a:buSzTx/>
              <a:buFontTx/>
              <a:buNone/>
            </a:pPr>
            <a:fld id="{954DF245-6340-4CDE-8F24-762E1BDEC5C0}" type="slidenum">
              <a:rPr lang="en-GB" altLang="en-US" sz="2400">
                <a:solidFill>
                  <a:schemeClr val="tx2"/>
                </a:solidFill>
              </a:rPr>
              <a:pPr>
                <a:spcBef>
                  <a:spcPct val="0"/>
                </a:spcBef>
                <a:buClrTx/>
                <a:buSzTx/>
                <a:buFontTx/>
                <a:buNone/>
              </a:pPr>
              <a:t>19</a:t>
            </a:fld>
            <a:endParaRPr lang="en-GB" altLang="en-US" sz="1400">
              <a:solidFill>
                <a:schemeClr val="tx2"/>
              </a:solidFill>
            </a:endParaRPr>
          </a:p>
        </p:txBody>
      </p:sp>
      <p:sp>
        <p:nvSpPr>
          <p:cNvPr id="25604" name="Rectangle 3"/>
          <p:cNvSpPr>
            <a:spLocks noGrp="1" noChangeArrowheads="1"/>
          </p:cNvSpPr>
          <p:nvPr>
            <p:ph type="body" idx="1"/>
          </p:nvPr>
        </p:nvSpPr>
        <p:spPr>
          <a:xfrm>
            <a:off x="695739" y="701675"/>
            <a:ext cx="10873409" cy="5454650"/>
          </a:xfrm>
        </p:spPr>
        <p:txBody>
          <a:bodyPr/>
          <a:lstStyle/>
          <a:p>
            <a:pPr marL="0" indent="0" eaLnBrk="1" hangingPunct="1">
              <a:buNone/>
            </a:pPr>
            <a:r>
              <a:rPr lang="en-US" altLang="en-US" b="1" dirty="0" err="1">
                <a:solidFill>
                  <a:srgbClr val="010000"/>
                </a:solidFill>
              </a:rPr>
              <a:t>Contoh</a:t>
            </a:r>
            <a:r>
              <a:rPr lang="en-US" altLang="en-US" b="1" dirty="0">
                <a:solidFill>
                  <a:srgbClr val="010000"/>
                </a:solidFill>
              </a:rPr>
              <a:t> 1:</a:t>
            </a:r>
            <a:r>
              <a:rPr lang="en-US" altLang="en-US" dirty="0">
                <a:solidFill>
                  <a:srgbClr val="010000"/>
                </a:solidFill>
              </a:rPr>
              <a:t> </a:t>
            </a:r>
            <a:r>
              <a:rPr lang="en-US" altLang="en-US" dirty="0" err="1">
                <a:solidFill>
                  <a:srgbClr val="010000"/>
                </a:solidFill>
              </a:rPr>
              <a:t>Diberikan</a:t>
            </a:r>
            <a:r>
              <a:rPr lang="en-US" altLang="en-US" dirty="0">
                <a:solidFill>
                  <a:srgbClr val="010000"/>
                </a:solidFill>
              </a:rPr>
              <a:t> </a:t>
            </a:r>
            <a:r>
              <a:rPr lang="en-US" altLang="en-US" dirty="0" err="1">
                <a:solidFill>
                  <a:srgbClr val="010000"/>
                </a:solidFill>
              </a:rPr>
              <a:t>cipherteks</a:t>
            </a:r>
            <a:r>
              <a:rPr lang="en-US" altLang="en-US" dirty="0">
                <a:solidFill>
                  <a:srgbClr val="010000"/>
                </a:solidFill>
              </a:rPr>
              <a:t> </a:t>
            </a:r>
            <a:r>
              <a:rPr lang="en-US" altLang="en-US" dirty="0" err="1">
                <a:solidFill>
                  <a:srgbClr val="010000"/>
                </a:solidFill>
              </a:rPr>
              <a:t>berikut</a:t>
            </a:r>
            <a:r>
              <a:rPr lang="en-US" altLang="en-US" dirty="0">
                <a:solidFill>
                  <a:srgbClr val="010000"/>
                </a:solidFill>
              </a:rPr>
              <a:t> </a:t>
            </a:r>
            <a:r>
              <a:rPr lang="en-US" altLang="en-US" dirty="0" err="1">
                <a:solidFill>
                  <a:srgbClr val="010000"/>
                </a:solidFill>
              </a:rPr>
              <a:t>ini</a:t>
            </a:r>
            <a:r>
              <a:rPr lang="en-US" altLang="en-US" dirty="0">
                <a:solidFill>
                  <a:srgbClr val="010000"/>
                </a:solidFill>
              </a:rPr>
              <a:t> (Stalling, 2011), </a:t>
            </a:r>
            <a:r>
              <a:rPr lang="en-US" altLang="en-US" dirty="0" err="1">
                <a:solidFill>
                  <a:srgbClr val="010000"/>
                </a:solidFill>
              </a:rPr>
              <a:t>spasi</a:t>
            </a:r>
            <a:r>
              <a:rPr lang="en-US" altLang="en-US" dirty="0">
                <a:solidFill>
                  <a:srgbClr val="010000"/>
                </a:solidFill>
              </a:rPr>
              <a:t> </a:t>
            </a:r>
            <a:r>
              <a:rPr lang="en-US" altLang="en-US" dirty="0" err="1">
                <a:solidFill>
                  <a:srgbClr val="010000"/>
                </a:solidFill>
              </a:rPr>
              <a:t>tidak</a:t>
            </a:r>
            <a:r>
              <a:rPr lang="en-US" altLang="en-US" dirty="0">
                <a:solidFill>
                  <a:srgbClr val="010000"/>
                </a:solidFill>
              </a:rPr>
              <a:t> </a:t>
            </a:r>
            <a:r>
              <a:rPr lang="en-US" altLang="en-US" dirty="0" err="1">
                <a:solidFill>
                  <a:srgbClr val="010000"/>
                </a:solidFill>
              </a:rPr>
              <a:t>dibuang</a:t>
            </a:r>
            <a:r>
              <a:rPr lang="en-US" altLang="en-US" dirty="0">
                <a:solidFill>
                  <a:srgbClr val="010000"/>
                </a:solidFill>
              </a:rPr>
              <a:t>:</a:t>
            </a:r>
          </a:p>
          <a:p>
            <a:pPr algn="just" eaLnBrk="1" hangingPunct="1">
              <a:buFont typeface="Wingdings" panose="05000000000000000000" pitchFamily="2" charset="2"/>
              <a:buNone/>
            </a:pPr>
            <a:endParaRPr lang="en-US" altLang="en-US" sz="2400" b="1" dirty="0">
              <a:solidFill>
                <a:srgbClr val="000000"/>
              </a:solidFill>
              <a:latin typeface="Courier New" panose="02070309020205020404" pitchFamily="49" charset="0"/>
              <a:cs typeface="Courier New" panose="02070309020205020404" pitchFamily="49" charset="0"/>
            </a:endParaRPr>
          </a:p>
          <a:p>
            <a:pPr algn="just" eaLnBrk="1" hangingPunct="1">
              <a:buFont typeface="Wingdings" panose="05000000000000000000" pitchFamily="2" charset="2"/>
              <a:buNone/>
            </a:pPr>
            <a:r>
              <a:rPr lang="en-US" altLang="en-US" sz="2400" b="1" dirty="0">
                <a:solidFill>
                  <a:srgbClr val="000000"/>
                </a:solidFill>
                <a:latin typeface="Courier New" panose="02070309020205020404" pitchFamily="49" charset="0"/>
                <a:cs typeface="Courier New" panose="02070309020205020404" pitchFamily="49" charset="0"/>
              </a:rPr>
              <a:t>	</a:t>
            </a:r>
            <a:r>
              <a:rPr lang="en-US" altLang="en-US" sz="2400" dirty="0">
                <a:solidFill>
                  <a:srgbClr val="000000"/>
                </a:solidFill>
                <a:latin typeface="Courier New" panose="02070309020205020404" pitchFamily="49" charset="0"/>
                <a:cs typeface="Courier New" panose="02070309020205020404" pitchFamily="49" charset="0"/>
              </a:rPr>
              <a:t>UZ QSO VUOHXMOPV GPOZPEVSG ZWSZ OPFPESX UDBMETSX AIZ VUEPHZ HMDZSHZO WSFP APPD TSVP QUZW YMXUZUHSX EPYEPOPDZSZUFPO MB ZWP FUPZ HMDJ UD TMOHMQ</a:t>
            </a:r>
            <a:endParaRPr lang="en-US" altLang="en-US" sz="2400" dirty="0">
              <a:solidFill>
                <a:srgbClr val="000000"/>
              </a:solidFill>
              <a:cs typeface="Times New Roman" panose="02020603050405020304" pitchFamily="18" charset="0"/>
            </a:endParaRPr>
          </a:p>
          <a:p>
            <a:pPr eaLnBrk="1" hangingPunct="1">
              <a:buFont typeface="Wingdings" panose="05000000000000000000" pitchFamily="2" charset="2"/>
              <a:buNone/>
            </a:pPr>
            <a:endParaRPr lang="en-US" altLang="en-US" sz="2400" dirty="0">
              <a:solidFill>
                <a:srgbClr val="010000"/>
              </a:solidFill>
            </a:endParaRPr>
          </a:p>
          <a:p>
            <a:pPr eaLnBrk="1" hangingPunct="1">
              <a:buFont typeface="Wingdings" panose="05000000000000000000" pitchFamily="2" charset="2"/>
              <a:buNone/>
            </a:pPr>
            <a:r>
              <a:rPr lang="en-US" altLang="en-US" sz="2400" dirty="0">
                <a:solidFill>
                  <a:srgbClr val="010000"/>
                </a:solidFill>
              </a:rPr>
              <a:t>	Kita </a:t>
            </a:r>
            <a:r>
              <a:rPr lang="en-US" altLang="en-US" sz="2400" dirty="0" err="1">
                <a:solidFill>
                  <a:srgbClr val="010000"/>
                </a:solidFill>
              </a:rPr>
              <a:t>akan</a:t>
            </a:r>
            <a:r>
              <a:rPr lang="en-US" altLang="en-US" sz="2400" dirty="0">
                <a:solidFill>
                  <a:srgbClr val="010000"/>
                </a:solidFill>
              </a:rPr>
              <a:t> </a:t>
            </a:r>
            <a:r>
              <a:rPr lang="en-US" altLang="en-US" sz="2400" dirty="0" err="1">
                <a:solidFill>
                  <a:srgbClr val="010000"/>
                </a:solidFill>
              </a:rPr>
              <a:t>malakukan</a:t>
            </a:r>
            <a:r>
              <a:rPr lang="en-US" altLang="en-US" sz="2400" dirty="0">
                <a:solidFill>
                  <a:srgbClr val="010000"/>
                </a:solidFill>
              </a:rPr>
              <a:t> </a:t>
            </a:r>
            <a:r>
              <a:rPr lang="en-US" altLang="en-US" sz="2400" dirty="0" err="1">
                <a:solidFill>
                  <a:srgbClr val="010000"/>
                </a:solidFill>
              </a:rPr>
              <a:t>kriptanalisis</a:t>
            </a:r>
            <a:r>
              <a:rPr lang="en-US" altLang="en-US" sz="2400" dirty="0">
                <a:solidFill>
                  <a:srgbClr val="010000"/>
                </a:solidFill>
              </a:rPr>
              <a:t> </a:t>
            </a:r>
            <a:r>
              <a:rPr lang="en-US" altLang="en-US" sz="2400" dirty="0" err="1">
                <a:solidFill>
                  <a:srgbClr val="010000"/>
                </a:solidFill>
              </a:rPr>
              <a:t>dengan</a:t>
            </a:r>
            <a:r>
              <a:rPr lang="en-US" altLang="en-US" sz="2400" dirty="0">
                <a:solidFill>
                  <a:srgbClr val="010000"/>
                </a:solidFill>
              </a:rPr>
              <a:t> </a:t>
            </a:r>
            <a:r>
              <a:rPr lang="en-US" altLang="en-US" sz="2400" dirty="0" err="1">
                <a:solidFill>
                  <a:srgbClr val="010000"/>
                </a:solidFill>
              </a:rPr>
              <a:t>metode</a:t>
            </a:r>
            <a:r>
              <a:rPr lang="en-US" altLang="en-US" sz="2400" dirty="0">
                <a:solidFill>
                  <a:srgbClr val="010000"/>
                </a:solidFill>
              </a:rPr>
              <a:t> </a:t>
            </a:r>
            <a:r>
              <a:rPr lang="en-US" altLang="en-US" sz="2400" dirty="0" err="1">
                <a:solidFill>
                  <a:srgbClr val="010000"/>
                </a:solidFill>
              </a:rPr>
              <a:t>analisis</a:t>
            </a:r>
            <a:r>
              <a:rPr lang="en-US" altLang="en-US" sz="2400" dirty="0">
                <a:solidFill>
                  <a:srgbClr val="010000"/>
                </a:solidFill>
              </a:rPr>
              <a:t> </a:t>
            </a:r>
            <a:r>
              <a:rPr lang="en-US" altLang="en-US" sz="2400" dirty="0" err="1">
                <a:solidFill>
                  <a:srgbClr val="010000"/>
                </a:solidFill>
              </a:rPr>
              <a:t>frekuensi</a:t>
            </a:r>
            <a:r>
              <a:rPr lang="en-US" altLang="en-US" sz="2400" dirty="0">
                <a:solidFill>
                  <a:srgbClr val="010000"/>
                </a:solidFill>
              </a:rPr>
              <a:t> </a:t>
            </a:r>
            <a:r>
              <a:rPr lang="en-US" altLang="en-US" sz="2400" dirty="0" err="1">
                <a:solidFill>
                  <a:srgbClr val="010000"/>
                </a:solidFill>
              </a:rPr>
              <a:t>untuk</a:t>
            </a:r>
            <a:r>
              <a:rPr lang="en-US" altLang="en-US" sz="2400" dirty="0">
                <a:solidFill>
                  <a:srgbClr val="010000"/>
                </a:solidFill>
              </a:rPr>
              <a:t> </a:t>
            </a:r>
            <a:r>
              <a:rPr lang="en-US" altLang="en-US" sz="2400" dirty="0" err="1">
                <a:solidFill>
                  <a:srgbClr val="010000"/>
                </a:solidFill>
              </a:rPr>
              <a:t>memperoleh</a:t>
            </a:r>
            <a:r>
              <a:rPr lang="en-US" altLang="en-US" sz="2400" dirty="0">
                <a:solidFill>
                  <a:srgbClr val="010000"/>
                </a:solidFill>
              </a:rPr>
              <a:t> </a:t>
            </a:r>
            <a:r>
              <a:rPr lang="en-US" altLang="en-US" sz="2400" dirty="0" err="1">
                <a:solidFill>
                  <a:srgbClr val="010000"/>
                </a:solidFill>
              </a:rPr>
              <a:t>plainteks</a:t>
            </a:r>
            <a:r>
              <a:rPr lang="en-US" altLang="en-US" sz="2400" dirty="0">
                <a:solidFill>
                  <a:srgbClr val="010000"/>
                </a:solidFill>
              </a:rPr>
              <a:t>. </a:t>
            </a:r>
          </a:p>
          <a:p>
            <a:pPr eaLnBrk="1" hangingPunct="1">
              <a:buFont typeface="Wingdings" panose="05000000000000000000" pitchFamily="2" charset="2"/>
              <a:buNone/>
            </a:pPr>
            <a:endParaRPr lang="en-US" altLang="en-US" sz="2400" dirty="0">
              <a:solidFill>
                <a:srgbClr val="010000"/>
              </a:solidFill>
            </a:endParaRPr>
          </a:p>
          <a:p>
            <a:pPr eaLnBrk="1" hangingPunct="1">
              <a:buFont typeface="Wingdings" panose="05000000000000000000" pitchFamily="2" charset="2"/>
              <a:buNone/>
            </a:pPr>
            <a:r>
              <a:rPr lang="en-US" altLang="en-US" sz="2400" dirty="0">
                <a:solidFill>
                  <a:srgbClr val="010000"/>
                </a:solidFill>
              </a:rPr>
              <a:t>   </a:t>
            </a:r>
            <a:r>
              <a:rPr lang="en-US" altLang="en-US" sz="2400" dirty="0" err="1">
                <a:solidFill>
                  <a:srgbClr val="010000"/>
                </a:solidFill>
              </a:rPr>
              <a:t>Asumsi</a:t>
            </a:r>
            <a:r>
              <a:rPr lang="en-US" altLang="en-US" sz="2400" dirty="0">
                <a:solidFill>
                  <a:srgbClr val="010000"/>
                </a:solidFill>
              </a:rPr>
              <a:t>: </a:t>
            </a:r>
            <a:r>
              <a:rPr lang="en-US" altLang="en-US" sz="2400" dirty="0" err="1">
                <a:solidFill>
                  <a:srgbClr val="010000"/>
                </a:solidFill>
              </a:rPr>
              <a:t>bahasa</a:t>
            </a:r>
            <a:r>
              <a:rPr lang="en-US" altLang="en-US" sz="2400" dirty="0">
                <a:solidFill>
                  <a:srgbClr val="010000"/>
                </a:solidFill>
              </a:rPr>
              <a:t> yang </a:t>
            </a:r>
            <a:r>
              <a:rPr lang="en-US" altLang="en-US" sz="2400" dirty="0" err="1">
                <a:solidFill>
                  <a:srgbClr val="010000"/>
                </a:solidFill>
              </a:rPr>
              <a:t>digunakan</a:t>
            </a:r>
            <a:r>
              <a:rPr lang="en-US" altLang="en-US" sz="2400" dirty="0">
                <a:solidFill>
                  <a:srgbClr val="010000"/>
                </a:solidFill>
              </a:rPr>
              <a:t> </a:t>
            </a:r>
            <a:r>
              <a:rPr lang="en-US" altLang="en-US" sz="2400" dirty="0" err="1">
                <a:solidFill>
                  <a:srgbClr val="010000"/>
                </a:solidFill>
              </a:rPr>
              <a:t>adalah</a:t>
            </a:r>
            <a:r>
              <a:rPr lang="en-US" altLang="en-US" sz="2400" dirty="0">
                <a:solidFill>
                  <a:srgbClr val="010000"/>
                </a:solidFill>
              </a:rPr>
              <a:t> Bahasa </a:t>
            </a:r>
            <a:r>
              <a:rPr lang="en-US" altLang="en-US" sz="2400" dirty="0" err="1">
                <a:solidFill>
                  <a:srgbClr val="010000"/>
                </a:solidFill>
              </a:rPr>
              <a:t>Inggris</a:t>
            </a:r>
            <a:r>
              <a:rPr lang="en-US" altLang="en-US" sz="2400" dirty="0">
                <a:solidFill>
                  <a:srgbClr val="010000"/>
                </a:solidFill>
              </a:rPr>
              <a:t> dan </a:t>
            </a:r>
            <a:r>
              <a:rPr lang="en-US" altLang="en-US" sz="2400" i="1" dirty="0">
                <a:solidFill>
                  <a:srgbClr val="010000"/>
                </a:solidFill>
              </a:rPr>
              <a:t>cipher</a:t>
            </a:r>
            <a:r>
              <a:rPr lang="en-US" altLang="en-US" sz="2400" dirty="0">
                <a:solidFill>
                  <a:srgbClr val="010000"/>
                </a:solidFill>
              </a:rPr>
              <a:t> yang </a:t>
            </a:r>
            <a:r>
              <a:rPr lang="en-US" altLang="en-US" sz="2400" dirty="0" err="1">
                <a:solidFill>
                  <a:srgbClr val="010000"/>
                </a:solidFill>
              </a:rPr>
              <a:t>digunakan</a:t>
            </a:r>
            <a:r>
              <a:rPr lang="en-US" altLang="en-US" sz="2400" dirty="0">
                <a:solidFill>
                  <a:srgbClr val="010000"/>
                </a:solidFill>
              </a:rPr>
              <a:t> </a:t>
            </a:r>
            <a:r>
              <a:rPr lang="en-US" altLang="en-US" sz="2400" dirty="0" err="1">
                <a:solidFill>
                  <a:srgbClr val="010000"/>
                </a:solidFill>
              </a:rPr>
              <a:t>adalah</a:t>
            </a:r>
            <a:r>
              <a:rPr lang="en-US" altLang="en-US" sz="2400" dirty="0">
                <a:solidFill>
                  <a:srgbClr val="010000"/>
                </a:solidFill>
              </a:rPr>
              <a:t> </a:t>
            </a:r>
            <a:r>
              <a:rPr lang="en-US" altLang="en-US" sz="2400" i="1" dirty="0">
                <a:solidFill>
                  <a:srgbClr val="010000"/>
                </a:solidFill>
              </a:rPr>
              <a:t>cipher</a:t>
            </a:r>
            <a:r>
              <a:rPr lang="en-US" altLang="en-US" sz="2400" dirty="0">
                <a:solidFill>
                  <a:srgbClr val="010000"/>
                </a:solidFill>
              </a:rPr>
              <a:t> abjad-</a:t>
            </a:r>
            <a:r>
              <a:rPr lang="en-US" altLang="en-US" sz="2400" dirty="0" err="1">
                <a:solidFill>
                  <a:srgbClr val="010000"/>
                </a:solidFill>
              </a:rPr>
              <a:t>tunggal</a:t>
            </a:r>
            <a:r>
              <a:rPr lang="en-US" altLang="en-US" sz="2400" dirty="0">
                <a:solidFill>
                  <a:srgbClr val="010000"/>
                </a:solidFill>
              </a:rPr>
              <a:t>.</a:t>
            </a:r>
          </a:p>
        </p:txBody>
      </p:sp>
    </p:spTree>
    <p:extLst>
      <p:ext uri="{BB962C8B-B14F-4D97-AF65-F5344CB8AC3E}">
        <p14:creationId xmlns:p14="http://schemas.microsoft.com/office/powerpoint/2010/main" val="20486386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0E74D2-1076-FD7B-9841-85C543F895B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CC73588-952C-0414-CD26-52CB939193D9}"/>
              </a:ext>
            </a:extLst>
          </p:cNvPr>
          <p:cNvSpPr>
            <a:spLocks noGrp="1"/>
          </p:cNvSpPr>
          <p:nvPr>
            <p:ph idx="1"/>
          </p:nvPr>
        </p:nvSpPr>
        <p:spPr>
          <a:xfrm>
            <a:off x="838200" y="551543"/>
            <a:ext cx="10515600" cy="5625420"/>
          </a:xfrm>
        </p:spPr>
        <p:txBody>
          <a:bodyPr/>
          <a:lstStyle/>
          <a:p>
            <a:pPr marL="0" indent="0">
              <a:buNone/>
            </a:pPr>
            <a:r>
              <a:rPr lang="en-US" sz="4400" b="1" i="1" dirty="0"/>
              <a:t>Coincidence Index </a:t>
            </a:r>
            <a:r>
              <a:rPr lang="en-US" sz="4400" b="1" dirty="0"/>
              <a:t>(CI)</a:t>
            </a:r>
          </a:p>
          <a:p>
            <a:pPr marL="0" indent="0">
              <a:spcBef>
                <a:spcPts val="0"/>
              </a:spcBef>
              <a:buNone/>
            </a:pPr>
            <a:endParaRPr lang="en-US" sz="3200" b="1" dirty="0"/>
          </a:p>
          <a:p>
            <a:r>
              <a:rPr lang="en-US" sz="2400" i="1" dirty="0"/>
              <a:t>Coincidence Index </a:t>
            </a:r>
            <a:r>
              <a:rPr lang="en-US" sz="2400" dirty="0"/>
              <a:t>(CI) </a:t>
            </a:r>
            <a:r>
              <a:rPr lang="en-US" sz="2400" dirty="0" err="1"/>
              <a:t>atau</a:t>
            </a:r>
            <a:r>
              <a:rPr lang="en-US" sz="2400" dirty="0"/>
              <a:t> </a:t>
            </a:r>
            <a:r>
              <a:rPr lang="en-US" sz="2400" dirty="0" err="1"/>
              <a:t>lebih</a:t>
            </a:r>
            <a:r>
              <a:rPr lang="en-US" sz="2400" dirty="0"/>
              <a:t> </a:t>
            </a:r>
            <a:r>
              <a:rPr lang="en-US" sz="2400" dirty="0" err="1"/>
              <a:t>dikenal</a:t>
            </a:r>
            <a:r>
              <a:rPr lang="en-US" sz="2400" dirty="0"/>
              <a:t> </a:t>
            </a:r>
            <a:r>
              <a:rPr lang="en-US" sz="2400" dirty="0" err="1"/>
              <a:t>sebagai</a:t>
            </a:r>
            <a:r>
              <a:rPr lang="en-US" sz="2400" dirty="0"/>
              <a:t> </a:t>
            </a:r>
            <a:r>
              <a:rPr lang="en-US" sz="2400" i="1" dirty="0"/>
              <a:t>Index of Coincidence </a:t>
            </a:r>
            <a:r>
              <a:rPr lang="en-US" sz="2400" dirty="0"/>
              <a:t>(IoC) </a:t>
            </a:r>
            <a:r>
              <a:rPr lang="en-US" sz="2400" dirty="0" err="1"/>
              <a:t>adalah</a:t>
            </a:r>
            <a:r>
              <a:rPr lang="en-US" sz="2400" dirty="0"/>
              <a:t> </a:t>
            </a:r>
            <a:r>
              <a:rPr lang="en-US" sz="2400" dirty="0" err="1"/>
              <a:t>ukuran</a:t>
            </a:r>
            <a:r>
              <a:rPr lang="en-US" sz="2400" dirty="0"/>
              <a:t> </a:t>
            </a:r>
            <a:r>
              <a:rPr lang="en-US" sz="2400" dirty="0" err="1"/>
              <a:t>statistik</a:t>
            </a:r>
            <a:r>
              <a:rPr lang="en-US" sz="2400" dirty="0"/>
              <a:t> yang </a:t>
            </a:r>
            <a:r>
              <a:rPr lang="en-US" sz="2400" dirty="0" err="1"/>
              <a:t>menyatakan</a:t>
            </a:r>
            <a:r>
              <a:rPr lang="en-US" sz="2400" dirty="0"/>
              <a:t> </a:t>
            </a:r>
            <a:r>
              <a:rPr lang="en-US" sz="2400" dirty="0" err="1"/>
              <a:t>probabilitas</a:t>
            </a:r>
            <a:r>
              <a:rPr lang="en-US" sz="2400" dirty="0"/>
              <a:t> </a:t>
            </a:r>
            <a:r>
              <a:rPr lang="en-US" sz="2400" dirty="0" err="1"/>
              <a:t>bahwa</a:t>
            </a:r>
            <a:r>
              <a:rPr lang="en-US" sz="2400" dirty="0"/>
              <a:t> dua </a:t>
            </a:r>
            <a:r>
              <a:rPr lang="en-US" sz="2400" dirty="0" err="1"/>
              <a:t>huruf</a:t>
            </a:r>
            <a:r>
              <a:rPr lang="en-US" sz="2400" dirty="0"/>
              <a:t> yang </a:t>
            </a:r>
            <a:r>
              <a:rPr lang="en-US" sz="2400" dirty="0" err="1"/>
              <a:t>dipilih</a:t>
            </a:r>
            <a:r>
              <a:rPr lang="en-US" sz="2400" dirty="0"/>
              <a:t> </a:t>
            </a:r>
            <a:r>
              <a:rPr lang="en-US" sz="2400" dirty="0" err="1"/>
              <a:t>secara</a:t>
            </a:r>
            <a:r>
              <a:rPr lang="en-US" sz="2400" dirty="0"/>
              <a:t> </a:t>
            </a:r>
            <a:r>
              <a:rPr lang="en-US" sz="2400" dirty="0" err="1"/>
              <a:t>acak</a:t>
            </a:r>
            <a:r>
              <a:rPr lang="en-US" sz="2400" dirty="0"/>
              <a:t> </a:t>
            </a:r>
            <a:r>
              <a:rPr lang="en-US" sz="2400" dirty="0" err="1"/>
              <a:t>dari</a:t>
            </a:r>
            <a:r>
              <a:rPr lang="en-US" sz="2400" dirty="0"/>
              <a:t> </a:t>
            </a:r>
            <a:r>
              <a:rPr lang="en-US" sz="2400" dirty="0" err="1"/>
              <a:t>suatu</a:t>
            </a:r>
            <a:r>
              <a:rPr lang="en-US" sz="2400" dirty="0"/>
              <a:t> </a:t>
            </a:r>
            <a:r>
              <a:rPr lang="en-US" sz="2400" dirty="0" err="1"/>
              <a:t>teks</a:t>
            </a:r>
            <a:r>
              <a:rPr lang="en-US" sz="2400" dirty="0"/>
              <a:t> </a:t>
            </a:r>
            <a:r>
              <a:rPr lang="en-US" sz="2400" dirty="0" err="1"/>
              <a:t>adalah</a:t>
            </a:r>
            <a:r>
              <a:rPr lang="en-US" sz="2400" dirty="0"/>
              <a:t> </a:t>
            </a:r>
            <a:r>
              <a:rPr lang="en-US" sz="2400" dirty="0" err="1"/>
              <a:t>huruf</a:t>
            </a:r>
            <a:r>
              <a:rPr lang="en-US" sz="2400" dirty="0"/>
              <a:t> yang </a:t>
            </a:r>
            <a:r>
              <a:rPr lang="en-US" sz="2400" dirty="0" err="1"/>
              <a:t>sama</a:t>
            </a:r>
            <a:r>
              <a:rPr lang="en-US" sz="2400" dirty="0"/>
              <a:t>.</a:t>
            </a:r>
          </a:p>
          <a:p>
            <a:endParaRPr lang="en-US" sz="2400" dirty="0"/>
          </a:p>
          <a:p>
            <a:r>
              <a:rPr lang="en-US" sz="2400" dirty="0" err="1"/>
              <a:t>Konsep</a:t>
            </a:r>
            <a:r>
              <a:rPr lang="en-US" sz="2400" dirty="0"/>
              <a:t> </a:t>
            </a:r>
            <a:r>
              <a:rPr lang="en-US" sz="2400" dirty="0" err="1"/>
              <a:t>ini</a:t>
            </a:r>
            <a:r>
              <a:rPr lang="en-US" sz="2400" dirty="0"/>
              <a:t> </a:t>
            </a:r>
            <a:r>
              <a:rPr lang="en-US" sz="2400" dirty="0" err="1"/>
              <a:t>diperkenalkan</a:t>
            </a:r>
            <a:r>
              <a:rPr lang="en-US" sz="2400" dirty="0"/>
              <a:t> oleh </a:t>
            </a:r>
            <a:r>
              <a:rPr lang="en-US" sz="2400" dirty="0" err="1"/>
              <a:t>kriptolog</a:t>
            </a:r>
            <a:r>
              <a:rPr lang="en-US" sz="2400" dirty="0"/>
              <a:t> Amerika, William F. Friedman, dan sangat </a:t>
            </a:r>
            <a:r>
              <a:rPr lang="en-US" sz="2400" dirty="0" err="1"/>
              <a:t>penting</a:t>
            </a:r>
            <a:r>
              <a:rPr lang="en-US" sz="2400" dirty="0"/>
              <a:t> </a:t>
            </a:r>
            <a:r>
              <a:rPr lang="en-US" sz="2400" dirty="0" err="1"/>
              <a:t>dalam</a:t>
            </a:r>
            <a:r>
              <a:rPr lang="en-US" sz="2400" dirty="0"/>
              <a:t> </a:t>
            </a:r>
            <a:r>
              <a:rPr lang="en-US" sz="2400" dirty="0" err="1"/>
              <a:t>kriptanalisis</a:t>
            </a:r>
            <a:r>
              <a:rPr lang="en-US" sz="2400" dirty="0"/>
              <a:t> cipher </a:t>
            </a:r>
            <a:r>
              <a:rPr lang="en-US" sz="2400" dirty="0" err="1"/>
              <a:t>klasik</a:t>
            </a:r>
            <a:r>
              <a:rPr lang="en-US" sz="2400" dirty="0"/>
              <a:t>.</a:t>
            </a:r>
          </a:p>
          <a:p>
            <a:endParaRPr lang="en-US" sz="2400" dirty="0"/>
          </a:p>
          <a:p>
            <a:r>
              <a:rPr lang="en-US" sz="2400" dirty="0" err="1"/>
              <a:t>Rumus</a:t>
            </a:r>
            <a:r>
              <a:rPr lang="en-US" sz="2400" dirty="0"/>
              <a:t> CI:</a:t>
            </a:r>
          </a:p>
          <a:p>
            <a:endParaRPr lang="en-US" sz="2400" dirty="0"/>
          </a:p>
        </p:txBody>
      </p:sp>
      <p:sp>
        <p:nvSpPr>
          <p:cNvPr id="4" name="Slide Number Placeholder 3">
            <a:extLst>
              <a:ext uri="{FF2B5EF4-FFF2-40B4-BE49-F238E27FC236}">
                <a16:creationId xmlns:a16="http://schemas.microsoft.com/office/drawing/2014/main" id="{2A1CAAF7-3FB6-E758-6CC9-10AEC1889985}"/>
              </a:ext>
            </a:extLst>
          </p:cNvPr>
          <p:cNvSpPr>
            <a:spLocks noGrp="1"/>
          </p:cNvSpPr>
          <p:nvPr>
            <p:ph type="sldNum" sz="quarter" idx="12"/>
          </p:nvPr>
        </p:nvSpPr>
        <p:spPr/>
        <p:txBody>
          <a:bodyPr/>
          <a:lstStyle/>
          <a:p>
            <a:fld id="{764AFB3F-E5F3-49AD-8ECD-25D208877D1A}" type="slidenum">
              <a:rPr lang="en-US" smtClean="0"/>
              <a:t>2</a:t>
            </a:fld>
            <a:endParaRPr lang="en-US"/>
          </a:p>
        </p:txBody>
      </p:sp>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4DBAAF20-2146-7146-971B-EC7E3A81060E}"/>
                  </a:ext>
                </a:extLst>
              </p:cNvPr>
              <p:cNvSpPr txBox="1"/>
              <p:nvPr/>
            </p:nvSpPr>
            <p:spPr>
              <a:xfrm>
                <a:off x="1128486" y="4559147"/>
                <a:ext cx="6096000" cy="899157"/>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r>
                        <a:rPr lang="en-US" sz="2400" b="0" i="1" smtClean="0">
                          <a:latin typeface="Cambria Math" panose="02040503050406030204" pitchFamily="18" charset="0"/>
                        </a:rPr>
                        <m:t>𝐶</m:t>
                      </m:r>
                      <m:r>
                        <a:rPr lang="en-US" sz="2400" i="1" smtClean="0">
                          <a:latin typeface="Cambria Math" panose="02040503050406030204" pitchFamily="18" charset="0"/>
                        </a:rPr>
                        <m:t>𝐼</m:t>
                      </m:r>
                      <m:r>
                        <a:rPr lang="en-US" sz="2400" i="0">
                          <a:latin typeface="Cambria Math" panose="02040503050406030204" pitchFamily="18" charset="0"/>
                        </a:rPr>
                        <m:t>=</m:t>
                      </m:r>
                      <m:f>
                        <m:fPr>
                          <m:ctrlPr>
                            <a:rPr lang="en-US" sz="2400" i="1">
                              <a:latin typeface="Cambria Math" panose="02040503050406030204" pitchFamily="18" charset="0"/>
                            </a:rPr>
                          </m:ctrlPr>
                        </m:fPr>
                        <m:num>
                          <m:nary>
                            <m:naryPr>
                              <m:chr m:val="∑"/>
                              <m:limLoc m:val="undOvr"/>
                              <m:grow m:val="on"/>
                              <m:ctrlPr>
                                <a:rPr lang="en-US" sz="2400" i="1">
                                  <a:latin typeface="Cambria Math" panose="02040503050406030204" pitchFamily="18" charset="0"/>
                                </a:rPr>
                              </m:ctrlPr>
                            </m:naryPr>
                            <m:sub>
                              <m:r>
                                <a:rPr lang="en-US" sz="2400" i="1">
                                  <a:latin typeface="Cambria Math" panose="02040503050406030204" pitchFamily="18" charset="0"/>
                                </a:rPr>
                                <m:t>𝑖</m:t>
                              </m:r>
                              <m:r>
                                <a:rPr lang="en-US" sz="2400" i="0">
                                  <a:latin typeface="Cambria Math" panose="02040503050406030204" pitchFamily="18" charset="0"/>
                                </a:rPr>
                                <m:t>=1</m:t>
                              </m:r>
                            </m:sub>
                            <m:sup>
                              <m:r>
                                <a:rPr lang="en-US" sz="2400" i="0">
                                  <a:latin typeface="Cambria Math" panose="02040503050406030204" pitchFamily="18" charset="0"/>
                                </a:rPr>
                                <m:t>26</m:t>
                              </m:r>
                            </m:sup>
                            <m:e>
                              <m:sSub>
                                <m:sSubPr>
                                  <m:ctrlPr>
                                    <a:rPr lang="en-US" sz="2400" i="1">
                                      <a:latin typeface="Cambria Math" panose="02040503050406030204" pitchFamily="18" charset="0"/>
                                    </a:rPr>
                                  </m:ctrlPr>
                                </m:sSubPr>
                                <m:e>
                                  <m:r>
                                    <a:rPr lang="en-US" sz="2400" i="1">
                                      <a:latin typeface="Cambria Math" panose="02040503050406030204" pitchFamily="18" charset="0"/>
                                    </a:rPr>
                                    <m:t>𝑓</m:t>
                                  </m:r>
                                </m:e>
                                <m:sub>
                                  <m:r>
                                    <a:rPr lang="en-US" sz="2400" i="1">
                                      <a:latin typeface="Cambria Math" panose="02040503050406030204" pitchFamily="18" charset="0"/>
                                    </a:rPr>
                                    <m:t>𝑖</m:t>
                                  </m:r>
                                </m:sub>
                              </m:sSub>
                            </m:e>
                          </m:nary>
                          <m:d>
                            <m:dPr>
                              <m:ctrlPr>
                                <a:rPr lang="en-US" sz="2400" i="1">
                                  <a:latin typeface="Cambria Math" panose="02040503050406030204" pitchFamily="18" charset="0"/>
                                </a:rPr>
                              </m:ctrlPr>
                            </m:dPr>
                            <m:e>
                              <m:sSub>
                                <m:sSubPr>
                                  <m:ctrlPr>
                                    <a:rPr lang="en-US" sz="2400" i="1">
                                      <a:latin typeface="Cambria Math" panose="02040503050406030204" pitchFamily="18" charset="0"/>
                                    </a:rPr>
                                  </m:ctrlPr>
                                </m:sSubPr>
                                <m:e>
                                  <m:r>
                                    <a:rPr lang="en-US" sz="2400" i="1">
                                      <a:latin typeface="Cambria Math" panose="02040503050406030204" pitchFamily="18" charset="0"/>
                                    </a:rPr>
                                    <m:t>𝑓</m:t>
                                  </m:r>
                                </m:e>
                                <m:sub>
                                  <m:r>
                                    <a:rPr lang="en-US" sz="2400" i="1">
                                      <a:latin typeface="Cambria Math" panose="02040503050406030204" pitchFamily="18" charset="0"/>
                                    </a:rPr>
                                    <m:t>𝑖</m:t>
                                  </m:r>
                                </m:sub>
                              </m:sSub>
                              <m:r>
                                <a:rPr lang="en-US" sz="2400" i="0">
                                  <a:latin typeface="Cambria Math" panose="02040503050406030204" pitchFamily="18" charset="0"/>
                                </a:rPr>
                                <m:t>−1</m:t>
                              </m:r>
                            </m:e>
                          </m:d>
                        </m:num>
                        <m:den>
                          <m:r>
                            <a:rPr lang="en-US" sz="2400" i="1">
                              <a:latin typeface="Cambria Math" panose="02040503050406030204" pitchFamily="18" charset="0"/>
                            </a:rPr>
                            <m:t>𝑁</m:t>
                          </m:r>
                          <m:d>
                            <m:dPr>
                              <m:ctrlPr>
                                <a:rPr lang="en-US" sz="2400" i="1">
                                  <a:latin typeface="Cambria Math" panose="02040503050406030204" pitchFamily="18" charset="0"/>
                                </a:rPr>
                              </m:ctrlPr>
                            </m:dPr>
                            <m:e>
                              <m:r>
                                <a:rPr lang="en-US" sz="2400" i="1">
                                  <a:latin typeface="Cambria Math" panose="02040503050406030204" pitchFamily="18" charset="0"/>
                                </a:rPr>
                                <m:t>𝑁</m:t>
                              </m:r>
                              <m:r>
                                <a:rPr lang="en-US" sz="2400" i="0">
                                  <a:latin typeface="Cambria Math" panose="02040503050406030204" pitchFamily="18" charset="0"/>
                                </a:rPr>
                                <m:t>−1</m:t>
                              </m:r>
                            </m:e>
                          </m:d>
                        </m:den>
                      </m:f>
                    </m:oMath>
                  </m:oMathPara>
                </a14:m>
                <a:endParaRPr lang="en-US" sz="2400" dirty="0"/>
              </a:p>
            </p:txBody>
          </p:sp>
        </mc:Choice>
        <mc:Fallback xmlns="">
          <p:sp>
            <p:nvSpPr>
              <p:cNvPr id="6" name="TextBox 5">
                <a:extLst>
                  <a:ext uri="{FF2B5EF4-FFF2-40B4-BE49-F238E27FC236}">
                    <a16:creationId xmlns:a16="http://schemas.microsoft.com/office/drawing/2014/main" id="{4DBAAF20-2146-7146-971B-EC7E3A81060E}"/>
                  </a:ext>
                </a:extLst>
              </p:cNvPr>
              <p:cNvSpPr txBox="1">
                <a:spLocks noRot="1" noChangeAspect="1" noMove="1" noResize="1" noEditPoints="1" noAdjustHandles="1" noChangeArrowheads="1" noChangeShapeType="1" noTextEdit="1"/>
              </p:cNvSpPr>
              <p:nvPr/>
            </p:nvSpPr>
            <p:spPr>
              <a:xfrm>
                <a:off x="1128486" y="4559147"/>
                <a:ext cx="6096000" cy="899157"/>
              </a:xfrm>
              <a:prstGeom prst="rect">
                <a:avLst/>
              </a:prstGeom>
              <a:blipFill>
                <a:blip r:embed="rId2"/>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97C4C990-6A02-D6EA-0947-D3ABC9893555}"/>
                  </a:ext>
                </a:extLst>
              </p:cNvPr>
              <p:cNvSpPr txBox="1"/>
              <p:nvPr/>
            </p:nvSpPr>
            <p:spPr>
              <a:xfrm>
                <a:off x="6096000" y="4493233"/>
                <a:ext cx="5736771" cy="882934"/>
              </a:xfrm>
              <a:prstGeom prst="rect">
                <a:avLst/>
              </a:prstGeom>
              <a:noFill/>
            </p:spPr>
            <p:txBody>
              <a:bodyPr wrap="square">
                <a:spAutoFit/>
              </a:bodyPr>
              <a:lstStyle/>
              <a:p>
                <a:pPr marL="342900" lvl="0" indent="-342900">
                  <a:lnSpc>
                    <a:spcPct val="115000"/>
                  </a:lnSpc>
                  <a:spcAft>
                    <a:spcPts val="800"/>
                  </a:spcAft>
                  <a:buSzPts val="1000"/>
                  <a:buFont typeface="Symbol" panose="05050102010706020507" pitchFamily="18" charset="2"/>
                  <a:buChar char=""/>
                  <a:tabLst>
                    <a:tab pos="457200" algn="l"/>
                  </a:tabLst>
                </a:pPr>
                <a14:m>
                  <m:oMath xmlns:m="http://schemas.openxmlformats.org/officeDocument/2006/math">
                    <m:r>
                      <a:rPr lang="en-US" sz="2000" i="1" kern="0" smtClean="0">
                        <a:effectLst/>
                        <a:latin typeface="Cambria Math" panose="02040503050406030204" pitchFamily="18" charset="0"/>
                        <a:ea typeface="Times New Roman" panose="02020603050405020304" pitchFamily="18" charset="0"/>
                        <a:cs typeface="Times New Roman" panose="02020603050405020304" pitchFamily="18" charset="0"/>
                      </a:rPr>
                      <m:t>𝑁</m:t>
                    </m:r>
                  </m:oMath>
                </a14:m>
                <a:r>
                  <a:rPr lang="en-US" sz="2000" kern="0" dirty="0">
                    <a:effectLst/>
                    <a:latin typeface="Times New Roman" panose="02020603050405020304" pitchFamily="18" charset="0"/>
                    <a:ea typeface="Times New Roman" panose="02020603050405020304" pitchFamily="18" charset="0"/>
                    <a:cs typeface="Mangal" panose="02040503050203030202" pitchFamily="18" charset="0"/>
                  </a:rPr>
                  <a:t>= </a:t>
                </a:r>
                <a:r>
                  <a:rPr lang="en-US" sz="2000" kern="0" dirty="0" err="1">
                    <a:effectLst/>
                    <a:latin typeface="Times New Roman" panose="02020603050405020304" pitchFamily="18" charset="0"/>
                    <a:ea typeface="Times New Roman" panose="02020603050405020304" pitchFamily="18" charset="0"/>
                    <a:cs typeface="Mangal" panose="02040503050203030202" pitchFamily="18" charset="0"/>
                  </a:rPr>
                  <a:t>jumlah</a:t>
                </a:r>
                <a:r>
                  <a:rPr lang="en-US" sz="2000" kern="0" dirty="0">
                    <a:effectLst/>
                    <a:latin typeface="Times New Roman" panose="02020603050405020304" pitchFamily="18" charset="0"/>
                    <a:ea typeface="Times New Roman" panose="02020603050405020304" pitchFamily="18" charset="0"/>
                    <a:cs typeface="Mangal" panose="02040503050203030202" pitchFamily="18" charset="0"/>
                  </a:rPr>
                  <a:t> total </a:t>
                </a:r>
                <a:r>
                  <a:rPr lang="en-US" sz="2000" kern="0" dirty="0" err="1">
                    <a:effectLst/>
                    <a:latin typeface="Times New Roman" panose="02020603050405020304" pitchFamily="18" charset="0"/>
                    <a:ea typeface="Times New Roman" panose="02020603050405020304" pitchFamily="18" charset="0"/>
                    <a:cs typeface="Mangal" panose="02040503050203030202" pitchFamily="18" charset="0"/>
                  </a:rPr>
                  <a:t>huruf</a:t>
                </a:r>
                <a:r>
                  <a:rPr lang="en-US" sz="2000" kern="0" dirty="0">
                    <a:effectLst/>
                    <a:latin typeface="Times New Roman" panose="02020603050405020304" pitchFamily="18" charset="0"/>
                    <a:ea typeface="Times New Roman" panose="02020603050405020304" pitchFamily="18" charset="0"/>
                    <a:cs typeface="Mangal" panose="02040503050203030202" pitchFamily="18" charset="0"/>
                  </a:rPr>
                  <a:t> </a:t>
                </a:r>
                <a:r>
                  <a:rPr lang="en-US" sz="2000" kern="0" dirty="0" err="1">
                    <a:effectLst/>
                    <a:latin typeface="Times New Roman" panose="02020603050405020304" pitchFamily="18" charset="0"/>
                    <a:ea typeface="Times New Roman" panose="02020603050405020304" pitchFamily="18" charset="0"/>
                    <a:cs typeface="Mangal" panose="02040503050203030202" pitchFamily="18" charset="0"/>
                  </a:rPr>
                  <a:t>dalam</a:t>
                </a:r>
                <a:r>
                  <a:rPr lang="en-US" sz="2000" kern="0" dirty="0">
                    <a:effectLst/>
                    <a:latin typeface="Times New Roman" panose="02020603050405020304" pitchFamily="18" charset="0"/>
                    <a:ea typeface="Times New Roman" panose="02020603050405020304" pitchFamily="18" charset="0"/>
                    <a:cs typeface="Mangal" panose="02040503050203030202" pitchFamily="18" charset="0"/>
                  </a:rPr>
                  <a:t> </a:t>
                </a:r>
                <a:r>
                  <a:rPr lang="en-US" sz="2000" kern="0" dirty="0" err="1">
                    <a:effectLst/>
                    <a:latin typeface="Times New Roman" panose="02020603050405020304" pitchFamily="18" charset="0"/>
                    <a:ea typeface="Times New Roman" panose="02020603050405020304" pitchFamily="18" charset="0"/>
                    <a:cs typeface="Mangal" panose="02040503050203030202" pitchFamily="18" charset="0"/>
                  </a:rPr>
                  <a:t>teks</a:t>
                </a:r>
                <a:endParaRPr lang="en-US" sz="2000" kern="100" dirty="0">
                  <a:effectLst/>
                  <a:latin typeface="Aptos" panose="020B0004020202020204" pitchFamily="34" charset="0"/>
                  <a:ea typeface="Aptos" panose="020B0004020202020204" pitchFamily="34" charset="0"/>
                  <a:cs typeface="Mangal" panose="02040503050203030202" pitchFamily="18" charset="0"/>
                </a:endParaRPr>
              </a:p>
              <a:p>
                <a:pPr marL="342900" lvl="0" indent="-342900">
                  <a:lnSpc>
                    <a:spcPct val="115000"/>
                  </a:lnSpc>
                  <a:spcAft>
                    <a:spcPts val="800"/>
                  </a:spcAft>
                  <a:buSzPts val="1000"/>
                  <a:buFont typeface="Symbol" panose="05050102010706020507" pitchFamily="18" charset="2"/>
                  <a:buChar char=""/>
                  <a:tabLst>
                    <a:tab pos="457200" algn="l"/>
                  </a:tabLst>
                </a:pPr>
                <a14:m>
                  <m:oMath xmlns:m="http://schemas.openxmlformats.org/officeDocument/2006/math">
                    <m:sSub>
                      <m:sSubPr>
                        <m:ctrlPr>
                          <a:rPr lang="en-US" sz="2000" i="1" kern="0">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2000" i="1" kern="0">
                            <a:effectLst/>
                            <a:latin typeface="Cambria Math" panose="02040503050406030204" pitchFamily="18" charset="0"/>
                            <a:ea typeface="Times New Roman" panose="02020603050405020304" pitchFamily="18" charset="0"/>
                            <a:cs typeface="Times New Roman" panose="02020603050405020304" pitchFamily="18" charset="0"/>
                          </a:rPr>
                          <m:t>𝑓</m:t>
                        </m:r>
                      </m:e>
                      <m:sub>
                        <m:r>
                          <a:rPr lang="en-US" sz="2000" i="1" kern="0">
                            <a:effectLst/>
                            <a:latin typeface="Cambria Math" panose="02040503050406030204" pitchFamily="18" charset="0"/>
                            <a:ea typeface="Times New Roman" panose="02020603050405020304" pitchFamily="18" charset="0"/>
                            <a:cs typeface="Times New Roman" panose="02020603050405020304" pitchFamily="18" charset="0"/>
                          </a:rPr>
                          <m:t>𝑖</m:t>
                        </m:r>
                      </m:sub>
                    </m:sSub>
                  </m:oMath>
                </a14:m>
                <a:r>
                  <a:rPr lang="en-US" sz="2000" kern="0" dirty="0">
                    <a:effectLst/>
                    <a:latin typeface="Times New Roman" panose="02020603050405020304" pitchFamily="18" charset="0"/>
                    <a:ea typeface="Times New Roman" panose="02020603050405020304" pitchFamily="18" charset="0"/>
                    <a:cs typeface="Mangal" panose="02040503050203030202" pitchFamily="18" charset="0"/>
                  </a:rPr>
                  <a:t>= </a:t>
                </a:r>
                <a:r>
                  <a:rPr lang="en-US" sz="2000" kern="0" dirty="0" err="1">
                    <a:effectLst/>
                    <a:latin typeface="Times New Roman" panose="02020603050405020304" pitchFamily="18" charset="0"/>
                    <a:ea typeface="Times New Roman" panose="02020603050405020304" pitchFamily="18" charset="0"/>
                    <a:cs typeface="Mangal" panose="02040503050203030202" pitchFamily="18" charset="0"/>
                  </a:rPr>
                  <a:t>frekuensi</a:t>
                </a:r>
                <a:r>
                  <a:rPr lang="en-US" sz="2000" kern="0" dirty="0">
                    <a:effectLst/>
                    <a:latin typeface="Times New Roman" panose="02020603050405020304" pitchFamily="18" charset="0"/>
                    <a:ea typeface="Times New Roman" panose="02020603050405020304" pitchFamily="18" charset="0"/>
                    <a:cs typeface="Mangal" panose="02040503050203030202" pitchFamily="18" charset="0"/>
                  </a:rPr>
                  <a:t> </a:t>
                </a:r>
                <a:r>
                  <a:rPr lang="en-US" sz="2000" kern="0" dirty="0" err="1">
                    <a:effectLst/>
                    <a:latin typeface="Times New Roman" panose="02020603050405020304" pitchFamily="18" charset="0"/>
                    <a:ea typeface="Times New Roman" panose="02020603050405020304" pitchFamily="18" charset="0"/>
                    <a:cs typeface="Mangal" panose="02040503050203030202" pitchFamily="18" charset="0"/>
                  </a:rPr>
                  <a:t>huruf</a:t>
                </a:r>
                <a:r>
                  <a:rPr lang="en-US" sz="2000" kern="0" dirty="0">
                    <a:effectLst/>
                    <a:latin typeface="Times New Roman" panose="02020603050405020304" pitchFamily="18" charset="0"/>
                    <a:ea typeface="Times New Roman" panose="02020603050405020304" pitchFamily="18" charset="0"/>
                    <a:cs typeface="Mangal" panose="02040503050203030202" pitchFamily="18" charset="0"/>
                  </a:rPr>
                  <a:t> </a:t>
                </a:r>
                <a:r>
                  <a:rPr lang="en-US" sz="2000" kern="0" dirty="0" err="1">
                    <a:effectLst/>
                    <a:latin typeface="Times New Roman" panose="02020603050405020304" pitchFamily="18" charset="0"/>
                    <a:ea typeface="Times New Roman" panose="02020603050405020304" pitchFamily="18" charset="0"/>
                    <a:cs typeface="Mangal" panose="02040503050203030202" pitchFamily="18" charset="0"/>
                  </a:rPr>
                  <a:t>ke-</a:t>
                </a:r>
                <a:r>
                  <a:rPr lang="en-US" sz="2000" i="1" kern="0" dirty="0" err="1">
                    <a:effectLst/>
                    <a:latin typeface="Times New Roman" panose="02020603050405020304" pitchFamily="18" charset="0"/>
                    <a:ea typeface="Times New Roman" panose="02020603050405020304" pitchFamily="18" charset="0"/>
                    <a:cs typeface="Mangal" panose="02040503050203030202" pitchFamily="18" charset="0"/>
                  </a:rPr>
                  <a:t>i</a:t>
                </a:r>
                <a:r>
                  <a:rPr lang="en-US" sz="2000" kern="0" dirty="0">
                    <a:effectLst/>
                    <a:latin typeface="Times New Roman" panose="02020603050405020304" pitchFamily="18" charset="0"/>
                    <a:ea typeface="Times New Roman" panose="02020603050405020304" pitchFamily="18" charset="0"/>
                    <a:cs typeface="Mangal" panose="02040503050203030202" pitchFamily="18" charset="0"/>
                  </a:rPr>
                  <a:t> (</a:t>
                </a:r>
                <a:r>
                  <a:rPr lang="en-US" sz="2000" kern="0" dirty="0" err="1">
                    <a:effectLst/>
                    <a:latin typeface="Times New Roman" panose="02020603050405020304" pitchFamily="18" charset="0"/>
                    <a:ea typeface="Times New Roman" panose="02020603050405020304" pitchFamily="18" charset="0"/>
                    <a:cs typeface="Mangal" panose="02040503050203030202" pitchFamily="18" charset="0"/>
                  </a:rPr>
                  <a:t>misalnya</a:t>
                </a:r>
                <a:r>
                  <a:rPr lang="en-US" sz="2000" kern="0" dirty="0">
                    <a:effectLst/>
                    <a:latin typeface="Times New Roman" panose="02020603050405020304" pitchFamily="18" charset="0"/>
                    <a:ea typeface="Times New Roman" panose="02020603050405020304" pitchFamily="18" charset="0"/>
                    <a:cs typeface="Mangal" panose="02040503050203030202" pitchFamily="18" charset="0"/>
                  </a:rPr>
                  <a:t> A, B, C, …)</a:t>
                </a:r>
                <a:endParaRPr lang="en-US" sz="2000" kern="100" dirty="0">
                  <a:effectLst/>
                  <a:latin typeface="Aptos" panose="020B0004020202020204" pitchFamily="34" charset="0"/>
                  <a:ea typeface="Aptos" panose="020B0004020202020204" pitchFamily="34" charset="0"/>
                  <a:cs typeface="Mangal" panose="02040503050203030202" pitchFamily="18" charset="0"/>
                </a:endParaRPr>
              </a:p>
            </p:txBody>
          </p:sp>
        </mc:Choice>
        <mc:Fallback xmlns="">
          <p:sp>
            <p:nvSpPr>
              <p:cNvPr id="8" name="TextBox 7">
                <a:extLst>
                  <a:ext uri="{FF2B5EF4-FFF2-40B4-BE49-F238E27FC236}">
                    <a16:creationId xmlns:a16="http://schemas.microsoft.com/office/drawing/2014/main" id="{97C4C990-6A02-D6EA-0947-D3ABC9893555}"/>
                  </a:ext>
                </a:extLst>
              </p:cNvPr>
              <p:cNvSpPr txBox="1">
                <a:spLocks noRot="1" noChangeAspect="1" noMove="1" noResize="1" noEditPoints="1" noAdjustHandles="1" noChangeArrowheads="1" noChangeShapeType="1" noTextEdit="1"/>
              </p:cNvSpPr>
              <p:nvPr/>
            </p:nvSpPr>
            <p:spPr>
              <a:xfrm>
                <a:off x="6096000" y="4493233"/>
                <a:ext cx="5736771" cy="882934"/>
              </a:xfrm>
              <a:prstGeom prst="rect">
                <a:avLst/>
              </a:prstGeom>
              <a:blipFill>
                <a:blip r:embed="rId3"/>
                <a:stretch>
                  <a:fillRect t="-1379" b="-10345"/>
                </a:stretch>
              </a:blipFill>
            </p:spPr>
            <p:txBody>
              <a:bodyPr/>
              <a:lstStyle/>
              <a:p>
                <a:r>
                  <a:rPr lang="en-US">
                    <a:noFill/>
                  </a:rPr>
                  <a:t> </a:t>
                </a:r>
              </a:p>
            </p:txBody>
          </p:sp>
        </mc:Fallback>
      </mc:AlternateContent>
      <p:sp>
        <p:nvSpPr>
          <p:cNvPr id="10" name="TextBox 9">
            <a:extLst>
              <a:ext uri="{FF2B5EF4-FFF2-40B4-BE49-F238E27FC236}">
                <a16:creationId xmlns:a16="http://schemas.microsoft.com/office/drawing/2014/main" id="{8CC8AD97-8AF8-796B-16A0-31C9520076DA}"/>
              </a:ext>
            </a:extLst>
          </p:cNvPr>
          <p:cNvSpPr txBox="1"/>
          <p:nvPr/>
        </p:nvSpPr>
        <p:spPr>
          <a:xfrm>
            <a:off x="1538514" y="5524218"/>
            <a:ext cx="8824686" cy="923330"/>
          </a:xfrm>
          <a:prstGeom prst="rect">
            <a:avLst/>
          </a:prstGeom>
          <a:noFill/>
        </p:spPr>
        <p:txBody>
          <a:bodyPr wrap="square">
            <a:spAutoFit/>
          </a:bodyPr>
          <a:lstStyle/>
          <a:p>
            <a:r>
              <a:rPr lang="en-US" dirty="0" err="1"/>
              <a:t>Maknanya</a:t>
            </a:r>
            <a:r>
              <a:rPr lang="en-US" dirty="0"/>
              <a:t>:</a:t>
            </a:r>
          </a:p>
          <a:p>
            <a:r>
              <a:rPr lang="en-US" dirty="0"/>
              <a:t>•  </a:t>
            </a:r>
            <a:r>
              <a:rPr lang="en-US" dirty="0" err="1"/>
              <a:t>Pembilang</a:t>
            </a:r>
            <a:r>
              <a:rPr lang="en-US" dirty="0"/>
              <a:t> </a:t>
            </a:r>
            <a:r>
              <a:rPr lang="en-US" dirty="0" err="1"/>
              <a:t>menghitung</a:t>
            </a:r>
            <a:r>
              <a:rPr lang="en-US" dirty="0"/>
              <a:t> </a:t>
            </a:r>
            <a:r>
              <a:rPr lang="en-US" dirty="0" err="1"/>
              <a:t>jumlah</a:t>
            </a:r>
            <a:r>
              <a:rPr lang="en-US" dirty="0"/>
              <a:t> </a:t>
            </a:r>
            <a:r>
              <a:rPr lang="en-US" dirty="0" err="1"/>
              <a:t>pasangan</a:t>
            </a:r>
            <a:r>
              <a:rPr lang="en-US" dirty="0"/>
              <a:t> </a:t>
            </a:r>
            <a:r>
              <a:rPr lang="en-US" dirty="0" err="1"/>
              <a:t>huruf</a:t>
            </a:r>
            <a:r>
              <a:rPr lang="en-US" dirty="0"/>
              <a:t> yang </a:t>
            </a:r>
            <a:r>
              <a:rPr lang="en-US" dirty="0" err="1"/>
              <a:t>sama</a:t>
            </a:r>
            <a:endParaRPr lang="en-US" dirty="0"/>
          </a:p>
          <a:p>
            <a:r>
              <a:rPr lang="en-US" dirty="0"/>
              <a:t>•   </a:t>
            </a:r>
            <a:r>
              <a:rPr lang="en-US" dirty="0" err="1"/>
              <a:t>Penyebut</a:t>
            </a:r>
            <a:r>
              <a:rPr lang="en-US" dirty="0"/>
              <a:t> </a:t>
            </a:r>
            <a:r>
              <a:rPr lang="en-US" dirty="0" err="1"/>
              <a:t>menghitung</a:t>
            </a:r>
            <a:r>
              <a:rPr lang="en-US" dirty="0"/>
              <a:t> </a:t>
            </a:r>
            <a:r>
              <a:rPr lang="en-US" dirty="0" err="1"/>
              <a:t>jumlah</a:t>
            </a:r>
            <a:r>
              <a:rPr lang="en-US" dirty="0"/>
              <a:t> </a:t>
            </a:r>
            <a:r>
              <a:rPr lang="en-US" dirty="0" err="1"/>
              <a:t>seluruh</a:t>
            </a:r>
            <a:r>
              <a:rPr lang="en-US" dirty="0"/>
              <a:t> </a:t>
            </a:r>
            <a:r>
              <a:rPr lang="en-US" dirty="0" err="1"/>
              <a:t>pasangan</a:t>
            </a:r>
            <a:r>
              <a:rPr lang="en-US" dirty="0"/>
              <a:t> </a:t>
            </a:r>
            <a:r>
              <a:rPr lang="en-US" dirty="0" err="1"/>
              <a:t>huruf</a:t>
            </a:r>
            <a:r>
              <a:rPr lang="en-US" dirty="0"/>
              <a:t> yang </a:t>
            </a:r>
            <a:r>
              <a:rPr lang="en-US" dirty="0" err="1"/>
              <a:t>mungkin</a:t>
            </a:r>
            <a:endParaRPr lang="en-US" dirty="0"/>
          </a:p>
        </p:txBody>
      </p:sp>
    </p:spTree>
    <p:extLst>
      <p:ext uri="{BB962C8B-B14F-4D97-AF65-F5344CB8AC3E}">
        <p14:creationId xmlns:p14="http://schemas.microsoft.com/office/powerpoint/2010/main" val="18711813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1FFA9BE9-3FCD-8E14-A075-6E54E23E2A46}"/>
              </a:ext>
            </a:extLst>
          </p:cNvPr>
          <p:cNvSpPr>
            <a:spLocks noGrp="1"/>
          </p:cNvSpPr>
          <p:nvPr>
            <p:ph type="sldNum" sz="quarter" idx="12"/>
          </p:nvPr>
        </p:nvSpPr>
        <p:spPr/>
        <p:txBody>
          <a:bodyPr/>
          <a:lstStyle/>
          <a:p>
            <a:fld id="{764AFB3F-E5F3-49AD-8ECD-25D208877D1A}" type="slidenum">
              <a:rPr lang="en-US" smtClean="0"/>
              <a:t>20</a:t>
            </a:fld>
            <a:endParaRPr lang="en-US"/>
          </a:p>
        </p:txBody>
      </p:sp>
      <p:pic>
        <p:nvPicPr>
          <p:cNvPr id="4" name="Picture 3">
            <a:extLst>
              <a:ext uri="{FF2B5EF4-FFF2-40B4-BE49-F238E27FC236}">
                <a16:creationId xmlns:a16="http://schemas.microsoft.com/office/drawing/2014/main" id="{A9430914-7E6A-A380-9529-575663353883}"/>
              </a:ext>
            </a:extLst>
          </p:cNvPr>
          <p:cNvPicPr>
            <a:picLocks noChangeAspect="1"/>
          </p:cNvPicPr>
          <p:nvPr/>
        </p:nvPicPr>
        <p:blipFill>
          <a:blip r:embed="rId2"/>
          <a:stretch>
            <a:fillRect/>
          </a:stretch>
        </p:blipFill>
        <p:spPr>
          <a:xfrm>
            <a:off x="436720" y="846819"/>
            <a:ext cx="5410200" cy="4086225"/>
          </a:xfrm>
          <a:prstGeom prst="rect">
            <a:avLst/>
          </a:prstGeom>
        </p:spPr>
      </p:pic>
      <p:pic>
        <p:nvPicPr>
          <p:cNvPr id="6" name="Picture 5">
            <a:extLst>
              <a:ext uri="{FF2B5EF4-FFF2-40B4-BE49-F238E27FC236}">
                <a16:creationId xmlns:a16="http://schemas.microsoft.com/office/drawing/2014/main" id="{8AB26D14-3815-E02B-32FC-18A3A9B2AEA0}"/>
              </a:ext>
            </a:extLst>
          </p:cNvPr>
          <p:cNvPicPr>
            <a:picLocks noChangeAspect="1"/>
          </p:cNvPicPr>
          <p:nvPr/>
        </p:nvPicPr>
        <p:blipFill>
          <a:blip r:embed="rId3"/>
          <a:stretch>
            <a:fillRect/>
          </a:stretch>
        </p:blipFill>
        <p:spPr>
          <a:xfrm>
            <a:off x="6096000" y="1298553"/>
            <a:ext cx="5607090" cy="3505676"/>
          </a:xfrm>
          <a:prstGeom prst="rect">
            <a:avLst/>
          </a:prstGeom>
        </p:spPr>
      </p:pic>
      <p:pic>
        <p:nvPicPr>
          <p:cNvPr id="8" name="Picture 7">
            <a:extLst>
              <a:ext uri="{FF2B5EF4-FFF2-40B4-BE49-F238E27FC236}">
                <a16:creationId xmlns:a16="http://schemas.microsoft.com/office/drawing/2014/main" id="{D9806007-F69E-8DCD-132D-81F9E6300492}"/>
              </a:ext>
            </a:extLst>
          </p:cNvPr>
          <p:cNvPicPr>
            <a:picLocks noChangeAspect="1"/>
          </p:cNvPicPr>
          <p:nvPr/>
        </p:nvPicPr>
        <p:blipFill>
          <a:blip r:embed="rId4"/>
          <a:stretch>
            <a:fillRect/>
          </a:stretch>
        </p:blipFill>
        <p:spPr>
          <a:xfrm>
            <a:off x="6139544" y="846819"/>
            <a:ext cx="5531242" cy="451734"/>
          </a:xfrm>
          <a:prstGeom prst="rect">
            <a:avLst/>
          </a:prstGeom>
        </p:spPr>
      </p:pic>
      <p:sp>
        <p:nvSpPr>
          <p:cNvPr id="10" name="TextBox 9">
            <a:extLst>
              <a:ext uri="{FF2B5EF4-FFF2-40B4-BE49-F238E27FC236}">
                <a16:creationId xmlns:a16="http://schemas.microsoft.com/office/drawing/2014/main" id="{60588DAB-5E9F-1237-671D-020071A73E35}"/>
              </a:ext>
            </a:extLst>
          </p:cNvPr>
          <p:cNvSpPr txBox="1"/>
          <p:nvPr/>
        </p:nvSpPr>
        <p:spPr>
          <a:xfrm>
            <a:off x="436720" y="286933"/>
            <a:ext cx="9331394" cy="461665"/>
          </a:xfrm>
          <a:prstGeom prst="rect">
            <a:avLst/>
          </a:prstGeom>
          <a:noFill/>
        </p:spPr>
        <p:txBody>
          <a:bodyPr wrap="square">
            <a:spAutoFit/>
          </a:bodyPr>
          <a:lstStyle/>
          <a:p>
            <a:pPr marL="0" indent="0" eaLnBrk="1" hangingPunct="1">
              <a:buNone/>
            </a:pPr>
            <a:r>
              <a:rPr lang="en-US" altLang="en-US" sz="2400" dirty="0" err="1">
                <a:solidFill>
                  <a:srgbClr val="010000"/>
                </a:solidFill>
              </a:rPr>
              <a:t>Hitung</a:t>
            </a:r>
            <a:r>
              <a:rPr lang="en-US" altLang="en-US" sz="2400" dirty="0">
                <a:solidFill>
                  <a:srgbClr val="010000"/>
                </a:solidFill>
              </a:rPr>
              <a:t> </a:t>
            </a:r>
            <a:r>
              <a:rPr lang="en-US" altLang="en-US" sz="2400" dirty="0" err="1">
                <a:solidFill>
                  <a:srgbClr val="010000"/>
                </a:solidFill>
              </a:rPr>
              <a:t>frekuensi</a:t>
            </a:r>
            <a:r>
              <a:rPr lang="en-US" altLang="en-US" sz="2400" dirty="0">
                <a:solidFill>
                  <a:srgbClr val="010000"/>
                </a:solidFill>
              </a:rPr>
              <a:t> </a:t>
            </a:r>
            <a:r>
              <a:rPr lang="en-US" altLang="en-US" sz="2400" dirty="0" err="1">
                <a:solidFill>
                  <a:srgbClr val="010000"/>
                </a:solidFill>
              </a:rPr>
              <a:t>kemunculan</a:t>
            </a:r>
            <a:r>
              <a:rPr lang="en-US" altLang="en-US" sz="2400" dirty="0">
                <a:solidFill>
                  <a:srgbClr val="010000"/>
                </a:solidFill>
              </a:rPr>
              <a:t> </a:t>
            </a:r>
            <a:r>
              <a:rPr lang="en-US" altLang="en-US" sz="2400" dirty="0" err="1">
                <a:solidFill>
                  <a:srgbClr val="010000"/>
                </a:solidFill>
              </a:rPr>
              <a:t>huruf</a:t>
            </a:r>
            <a:r>
              <a:rPr lang="en-US" altLang="en-US" sz="2400" dirty="0">
                <a:solidFill>
                  <a:srgbClr val="010000"/>
                </a:solidFill>
              </a:rPr>
              <a:t> di </a:t>
            </a:r>
            <a:r>
              <a:rPr lang="en-US" altLang="en-US" sz="2400" dirty="0" err="1">
                <a:solidFill>
                  <a:srgbClr val="010000"/>
                </a:solidFill>
              </a:rPr>
              <a:t>dalam</a:t>
            </a:r>
            <a:r>
              <a:rPr lang="en-US" altLang="en-US" sz="2400" dirty="0">
                <a:solidFill>
                  <a:srgbClr val="010000"/>
                </a:solidFill>
              </a:rPr>
              <a:t> </a:t>
            </a:r>
            <a:r>
              <a:rPr lang="en-US" altLang="en-US" sz="2400" dirty="0" err="1">
                <a:solidFill>
                  <a:srgbClr val="010000"/>
                </a:solidFill>
              </a:rPr>
              <a:t>cipherteks</a:t>
            </a:r>
            <a:r>
              <a:rPr lang="en-US" altLang="en-US" sz="2400" dirty="0">
                <a:solidFill>
                  <a:srgbClr val="010000"/>
                </a:solidFill>
              </a:rPr>
              <a:t> </a:t>
            </a:r>
            <a:r>
              <a:rPr lang="en-US" altLang="en-US" sz="2400" dirty="0" err="1">
                <a:solidFill>
                  <a:srgbClr val="010000"/>
                </a:solidFill>
              </a:rPr>
              <a:t>tersebut</a:t>
            </a:r>
            <a:r>
              <a:rPr lang="en-US" altLang="en-US" sz="2400" dirty="0">
                <a:solidFill>
                  <a:srgbClr val="010000"/>
                </a:solidFill>
              </a:rPr>
              <a:t> </a:t>
            </a:r>
            <a:r>
              <a:rPr lang="en-US" altLang="en-US" sz="2400" dirty="0" err="1">
                <a:solidFill>
                  <a:srgbClr val="010000"/>
                </a:solidFill>
              </a:rPr>
              <a:t>sbb</a:t>
            </a:r>
            <a:r>
              <a:rPr lang="en-US" altLang="en-US" sz="2400" dirty="0">
                <a:solidFill>
                  <a:srgbClr val="010000"/>
                </a:solidFill>
              </a:rPr>
              <a:t>:</a:t>
            </a:r>
          </a:p>
        </p:txBody>
      </p:sp>
      <mc:AlternateContent xmlns:mc="http://schemas.openxmlformats.org/markup-compatibility/2006" xmlns:a14="http://schemas.microsoft.com/office/drawing/2010/main">
        <mc:Choice Requires="a14">
          <p:sp>
            <p:nvSpPr>
              <p:cNvPr id="12" name="TextBox 11">
                <a:extLst>
                  <a:ext uri="{FF2B5EF4-FFF2-40B4-BE49-F238E27FC236}">
                    <a16:creationId xmlns:a16="http://schemas.microsoft.com/office/drawing/2014/main" id="{EAA53E1D-8C2D-8195-90CF-E8BD36379943}"/>
                  </a:ext>
                </a:extLst>
              </p:cNvPr>
              <p:cNvSpPr txBox="1"/>
              <p:nvPr/>
            </p:nvSpPr>
            <p:spPr>
              <a:xfrm>
                <a:off x="4992914" y="4983866"/>
                <a:ext cx="5733143" cy="801823"/>
              </a:xfrm>
              <a:prstGeom prst="rect">
                <a:avLst/>
              </a:prstGeom>
              <a:noFill/>
            </p:spPr>
            <p:txBody>
              <a:bodyPr wrap="square">
                <a:spAutoFit/>
              </a:bodyPr>
              <a:lstStyle/>
              <a:p>
                <a14:m>
                  <m:oMath xmlns:m="http://schemas.openxmlformats.org/officeDocument/2006/math">
                    <m:r>
                      <a:rPr lang="en-US" sz="2400" i="1" smtClean="0">
                        <a:latin typeface="Cambria Math" panose="02040503050406030204" pitchFamily="18" charset="0"/>
                      </a:rPr>
                      <m:t>𝐶𝐼</m:t>
                    </m:r>
                    <m:r>
                      <a:rPr lang="en-US" sz="2400" i="0">
                        <a:latin typeface="Cambria Math" panose="02040503050406030204" pitchFamily="18" charset="0"/>
                      </a:rPr>
                      <m:t>=</m:t>
                    </m:r>
                    <m:f>
                      <m:fPr>
                        <m:ctrlPr>
                          <a:rPr lang="en-US" sz="2400" i="1">
                            <a:latin typeface="Cambria Math" panose="02040503050406030204" pitchFamily="18" charset="0"/>
                          </a:rPr>
                        </m:ctrlPr>
                      </m:fPr>
                      <m:num>
                        <m:nary>
                          <m:naryPr>
                            <m:chr m:val="∑"/>
                            <m:limLoc m:val="undOvr"/>
                            <m:grow m:val="on"/>
                            <m:ctrlPr>
                              <a:rPr lang="en-US" sz="2400" i="1">
                                <a:latin typeface="Cambria Math" panose="02040503050406030204" pitchFamily="18" charset="0"/>
                              </a:rPr>
                            </m:ctrlPr>
                          </m:naryPr>
                          <m:sub>
                            <m:r>
                              <a:rPr lang="en-US" sz="2400" i="1">
                                <a:latin typeface="Cambria Math" panose="02040503050406030204" pitchFamily="18" charset="0"/>
                              </a:rPr>
                              <m:t>𝑖</m:t>
                            </m:r>
                            <m:r>
                              <a:rPr lang="en-US" sz="2400" i="0">
                                <a:latin typeface="Cambria Math" panose="02040503050406030204" pitchFamily="18" charset="0"/>
                              </a:rPr>
                              <m:t>=1</m:t>
                            </m:r>
                          </m:sub>
                          <m:sup>
                            <m:r>
                              <a:rPr lang="en-US" sz="2400" i="0">
                                <a:latin typeface="Cambria Math" panose="02040503050406030204" pitchFamily="18" charset="0"/>
                              </a:rPr>
                              <m:t>2</m:t>
                            </m:r>
                            <m:r>
                              <a:rPr lang="en-US" sz="2400" b="0" i="0" smtClean="0">
                                <a:latin typeface="Cambria Math" panose="02040503050406030204" pitchFamily="18" charset="0"/>
                              </a:rPr>
                              <m:t>1</m:t>
                            </m:r>
                          </m:sup>
                          <m:e>
                            <m:sSub>
                              <m:sSubPr>
                                <m:ctrlPr>
                                  <a:rPr lang="en-US" sz="2400" i="1">
                                    <a:latin typeface="Cambria Math" panose="02040503050406030204" pitchFamily="18" charset="0"/>
                                  </a:rPr>
                                </m:ctrlPr>
                              </m:sSubPr>
                              <m:e>
                                <m:r>
                                  <a:rPr lang="en-US" sz="2400" i="1">
                                    <a:latin typeface="Cambria Math" panose="02040503050406030204" pitchFamily="18" charset="0"/>
                                  </a:rPr>
                                  <m:t>𝑓</m:t>
                                </m:r>
                              </m:e>
                              <m:sub>
                                <m:r>
                                  <a:rPr lang="en-US" sz="2400" i="1">
                                    <a:latin typeface="Cambria Math" panose="02040503050406030204" pitchFamily="18" charset="0"/>
                                  </a:rPr>
                                  <m:t>𝑖</m:t>
                                </m:r>
                              </m:sub>
                            </m:sSub>
                          </m:e>
                        </m:nary>
                        <m:d>
                          <m:dPr>
                            <m:ctrlPr>
                              <a:rPr lang="en-US" sz="2400" i="1">
                                <a:latin typeface="Cambria Math" panose="02040503050406030204" pitchFamily="18" charset="0"/>
                              </a:rPr>
                            </m:ctrlPr>
                          </m:dPr>
                          <m:e>
                            <m:sSub>
                              <m:sSubPr>
                                <m:ctrlPr>
                                  <a:rPr lang="en-US" sz="2400" i="1">
                                    <a:latin typeface="Cambria Math" panose="02040503050406030204" pitchFamily="18" charset="0"/>
                                  </a:rPr>
                                </m:ctrlPr>
                              </m:sSubPr>
                              <m:e>
                                <m:r>
                                  <a:rPr lang="en-US" sz="2400" i="1">
                                    <a:latin typeface="Cambria Math" panose="02040503050406030204" pitchFamily="18" charset="0"/>
                                  </a:rPr>
                                  <m:t>𝑓</m:t>
                                </m:r>
                              </m:e>
                              <m:sub>
                                <m:r>
                                  <a:rPr lang="en-US" sz="2400" i="1">
                                    <a:latin typeface="Cambria Math" panose="02040503050406030204" pitchFamily="18" charset="0"/>
                                  </a:rPr>
                                  <m:t>𝑖</m:t>
                                </m:r>
                              </m:sub>
                            </m:sSub>
                            <m:r>
                              <a:rPr lang="en-US" sz="2400" i="0">
                                <a:latin typeface="Cambria Math" panose="02040503050406030204" pitchFamily="18" charset="0"/>
                              </a:rPr>
                              <m:t>−1</m:t>
                            </m:r>
                          </m:e>
                        </m:d>
                      </m:num>
                      <m:den>
                        <m:r>
                          <a:rPr lang="en-US" sz="2400" i="1">
                            <a:latin typeface="Cambria Math" panose="02040503050406030204" pitchFamily="18" charset="0"/>
                          </a:rPr>
                          <m:t>𝑁</m:t>
                        </m:r>
                        <m:d>
                          <m:dPr>
                            <m:ctrlPr>
                              <a:rPr lang="en-US" sz="2400" i="1">
                                <a:latin typeface="Cambria Math" panose="02040503050406030204" pitchFamily="18" charset="0"/>
                              </a:rPr>
                            </m:ctrlPr>
                          </m:dPr>
                          <m:e>
                            <m:r>
                              <a:rPr lang="en-US" sz="2400" i="1">
                                <a:latin typeface="Cambria Math" panose="02040503050406030204" pitchFamily="18" charset="0"/>
                              </a:rPr>
                              <m:t>𝑁</m:t>
                            </m:r>
                            <m:r>
                              <a:rPr lang="en-US" sz="2400" i="0">
                                <a:latin typeface="Cambria Math" panose="02040503050406030204" pitchFamily="18" charset="0"/>
                              </a:rPr>
                              <m:t>−1</m:t>
                            </m:r>
                          </m:e>
                        </m:d>
                      </m:den>
                    </m:f>
                  </m:oMath>
                </a14:m>
                <a:r>
                  <a:rPr lang="en-US" sz="2400" dirty="0"/>
                  <a:t> = </a:t>
                </a:r>
                <a14:m>
                  <m:oMath xmlns:m="http://schemas.openxmlformats.org/officeDocument/2006/math">
                    <m:f>
                      <m:fPr>
                        <m:ctrlPr>
                          <a:rPr lang="en-US" sz="2400" i="1" smtClean="0">
                            <a:latin typeface="Cambria Math" panose="02040503050406030204" pitchFamily="18" charset="0"/>
                          </a:rPr>
                        </m:ctrlPr>
                      </m:fPr>
                      <m:num>
                        <m:r>
                          <a:rPr lang="en-US" sz="2400" b="0" i="1" smtClean="0">
                            <a:latin typeface="Cambria Math" panose="02040503050406030204" pitchFamily="18" charset="0"/>
                          </a:rPr>
                          <m:t>916</m:t>
                        </m:r>
                      </m:num>
                      <m:den>
                        <m:r>
                          <a:rPr lang="en-US" sz="2400" b="0" i="1" smtClean="0">
                            <a:latin typeface="Cambria Math" panose="02040503050406030204" pitchFamily="18" charset="0"/>
                          </a:rPr>
                          <m:t>120(119)</m:t>
                        </m:r>
                      </m:den>
                    </m:f>
                    <m:r>
                      <a:rPr lang="en-US" sz="2400" b="0" i="1" smtClean="0">
                        <a:latin typeface="Cambria Math" panose="02040503050406030204" pitchFamily="18" charset="0"/>
                      </a:rPr>
                      <m:t>=0,0641 </m:t>
                    </m:r>
                  </m:oMath>
                </a14:m>
                <a:endParaRPr lang="en-US" sz="2400" dirty="0"/>
              </a:p>
            </p:txBody>
          </p:sp>
        </mc:Choice>
        <mc:Fallback xmlns="">
          <p:sp>
            <p:nvSpPr>
              <p:cNvPr id="12" name="TextBox 11">
                <a:extLst>
                  <a:ext uri="{FF2B5EF4-FFF2-40B4-BE49-F238E27FC236}">
                    <a16:creationId xmlns:a16="http://schemas.microsoft.com/office/drawing/2014/main" id="{EAA53E1D-8C2D-8195-90CF-E8BD36379943}"/>
                  </a:ext>
                </a:extLst>
              </p:cNvPr>
              <p:cNvSpPr txBox="1">
                <a:spLocks noRot="1" noChangeAspect="1" noMove="1" noResize="1" noEditPoints="1" noAdjustHandles="1" noChangeArrowheads="1" noChangeShapeType="1" noTextEdit="1"/>
              </p:cNvSpPr>
              <p:nvPr/>
            </p:nvSpPr>
            <p:spPr>
              <a:xfrm>
                <a:off x="4992914" y="4983866"/>
                <a:ext cx="5733143" cy="801823"/>
              </a:xfrm>
              <a:prstGeom prst="rect">
                <a:avLst/>
              </a:prstGeom>
              <a:blipFill>
                <a:blip r:embed="rId5"/>
                <a:stretch>
                  <a:fillRect b="-2290"/>
                </a:stretch>
              </a:blipFill>
            </p:spPr>
            <p:txBody>
              <a:bodyPr/>
              <a:lstStyle/>
              <a:p>
                <a:r>
                  <a:rPr lang="en-US">
                    <a:noFill/>
                  </a:rPr>
                  <a:t> </a:t>
                </a:r>
              </a:p>
            </p:txBody>
          </p:sp>
        </mc:Fallback>
      </mc:AlternateContent>
      <p:sp>
        <p:nvSpPr>
          <p:cNvPr id="13" name="TextBox 12">
            <a:extLst>
              <a:ext uri="{FF2B5EF4-FFF2-40B4-BE49-F238E27FC236}">
                <a16:creationId xmlns:a16="http://schemas.microsoft.com/office/drawing/2014/main" id="{76B72726-1C70-35BB-C75B-5F24EA29E844}"/>
              </a:ext>
            </a:extLst>
          </p:cNvPr>
          <p:cNvSpPr txBox="1"/>
          <p:nvPr/>
        </p:nvSpPr>
        <p:spPr>
          <a:xfrm>
            <a:off x="566057" y="5156428"/>
            <a:ext cx="3557320" cy="461665"/>
          </a:xfrm>
          <a:prstGeom prst="rect">
            <a:avLst/>
          </a:prstGeom>
          <a:noFill/>
        </p:spPr>
        <p:txBody>
          <a:bodyPr wrap="none" rtlCol="0">
            <a:spAutoFit/>
          </a:bodyPr>
          <a:lstStyle/>
          <a:p>
            <a:r>
              <a:rPr lang="en-US" sz="2400" dirty="0" err="1"/>
              <a:t>Jumlah</a:t>
            </a:r>
            <a:r>
              <a:rPr lang="en-US" sz="2400" dirty="0"/>
              <a:t> total </a:t>
            </a:r>
            <a:r>
              <a:rPr lang="en-US" sz="2400" dirty="0" err="1"/>
              <a:t>huruf</a:t>
            </a:r>
            <a:r>
              <a:rPr lang="en-US" sz="2400" dirty="0"/>
              <a:t>, N = 120</a:t>
            </a:r>
          </a:p>
        </p:txBody>
      </p:sp>
      <p:sp>
        <p:nvSpPr>
          <p:cNvPr id="15" name="TextBox 14">
            <a:extLst>
              <a:ext uri="{FF2B5EF4-FFF2-40B4-BE49-F238E27FC236}">
                <a16:creationId xmlns:a16="http://schemas.microsoft.com/office/drawing/2014/main" id="{EC98D87C-9593-1379-066B-0974916065C4}"/>
              </a:ext>
            </a:extLst>
          </p:cNvPr>
          <p:cNvSpPr txBox="1"/>
          <p:nvPr/>
        </p:nvSpPr>
        <p:spPr>
          <a:xfrm>
            <a:off x="595096" y="5916272"/>
            <a:ext cx="11088896" cy="707886"/>
          </a:xfrm>
          <a:prstGeom prst="rect">
            <a:avLst/>
          </a:prstGeom>
          <a:noFill/>
        </p:spPr>
        <p:txBody>
          <a:bodyPr wrap="square">
            <a:spAutoFit/>
          </a:bodyPr>
          <a:lstStyle/>
          <a:p>
            <a:pPr>
              <a:buNone/>
            </a:pPr>
            <a:r>
              <a:rPr lang="en-US" sz="2000" dirty="0"/>
              <a:t>Nilai CI sangat </a:t>
            </a:r>
            <a:r>
              <a:rPr lang="en-US" sz="2000" dirty="0" err="1"/>
              <a:t>dekat</a:t>
            </a:r>
            <a:r>
              <a:rPr lang="en-US" sz="2000" dirty="0"/>
              <a:t> </a:t>
            </a:r>
            <a:r>
              <a:rPr lang="en-US" sz="2000" dirty="0" err="1"/>
              <a:t>dengan</a:t>
            </a:r>
            <a:r>
              <a:rPr lang="en-US" sz="2000" dirty="0"/>
              <a:t> 0,065 (</a:t>
            </a:r>
            <a:r>
              <a:rPr lang="en-US" sz="2000" dirty="0" err="1"/>
              <a:t>teks</a:t>
            </a:r>
            <a:r>
              <a:rPr lang="en-US" sz="2000" dirty="0"/>
              <a:t> </a:t>
            </a:r>
            <a:r>
              <a:rPr lang="en-US" sz="2000" dirty="0" err="1"/>
              <a:t>bahasa</a:t>
            </a:r>
            <a:r>
              <a:rPr lang="en-US" sz="2000" dirty="0"/>
              <a:t> </a:t>
            </a:r>
            <a:r>
              <a:rPr lang="en-US" sz="2000" dirty="0" err="1"/>
              <a:t>Inggris</a:t>
            </a:r>
            <a:r>
              <a:rPr lang="en-US" sz="2000" dirty="0"/>
              <a:t>), </a:t>
            </a:r>
            <a:r>
              <a:rPr lang="en-US" sz="2000" dirty="0" err="1"/>
              <a:t>jauh</a:t>
            </a:r>
            <a:r>
              <a:rPr lang="en-US" sz="2000" dirty="0"/>
              <a:t> </a:t>
            </a:r>
            <a:r>
              <a:rPr lang="en-US" sz="2000" dirty="0" err="1"/>
              <a:t>dari</a:t>
            </a:r>
            <a:r>
              <a:rPr lang="en-US" sz="2000" dirty="0"/>
              <a:t> 0,038 (</a:t>
            </a:r>
            <a:r>
              <a:rPr lang="en-US" sz="2000" dirty="0" err="1"/>
              <a:t>teks</a:t>
            </a:r>
            <a:r>
              <a:rPr lang="en-US" sz="2000" dirty="0"/>
              <a:t> </a:t>
            </a:r>
            <a:r>
              <a:rPr lang="en-US" sz="2000" dirty="0" err="1"/>
              <a:t>acak</a:t>
            </a:r>
            <a:r>
              <a:rPr lang="en-US" sz="2000" dirty="0"/>
              <a:t>/polyalphabetic cipher), </a:t>
            </a:r>
            <a:r>
              <a:rPr lang="en-US" sz="2000" dirty="0" err="1"/>
              <a:t>maka</a:t>
            </a:r>
            <a:r>
              <a:rPr lang="en-US" sz="2000" dirty="0"/>
              <a:t> </a:t>
            </a:r>
            <a:r>
              <a:rPr lang="en-US" sz="2000" dirty="0" err="1"/>
              <a:t>kemungkinan</a:t>
            </a:r>
            <a:r>
              <a:rPr lang="en-US" sz="2000" dirty="0"/>
              <a:t> </a:t>
            </a:r>
            <a:r>
              <a:rPr lang="en-US" sz="2000" dirty="0" err="1"/>
              <a:t>besar</a:t>
            </a:r>
            <a:r>
              <a:rPr lang="en-US" sz="2000" dirty="0"/>
              <a:t> </a:t>
            </a:r>
            <a:r>
              <a:rPr lang="en-US" sz="2000" dirty="0" err="1"/>
              <a:t>ini</a:t>
            </a:r>
            <a:r>
              <a:rPr lang="en-US" sz="2000" dirty="0"/>
              <a:t> </a:t>
            </a:r>
            <a:r>
              <a:rPr lang="en-US" sz="2000" dirty="0" err="1"/>
              <a:t>adalah</a:t>
            </a:r>
            <a:r>
              <a:rPr lang="en-US" sz="2000" dirty="0"/>
              <a:t> </a:t>
            </a:r>
            <a:r>
              <a:rPr lang="en-US" sz="2000" dirty="0" err="1"/>
              <a:t>cipherteks</a:t>
            </a:r>
            <a:r>
              <a:rPr lang="en-US" sz="2000" dirty="0"/>
              <a:t> </a:t>
            </a:r>
            <a:r>
              <a:rPr lang="en-US" sz="2000" dirty="0" err="1"/>
              <a:t>dari</a:t>
            </a:r>
            <a:r>
              <a:rPr lang="en-US" sz="2000" dirty="0"/>
              <a:t> </a:t>
            </a:r>
            <a:r>
              <a:rPr lang="en-US" sz="2000" i="1" dirty="0"/>
              <a:t>monoalphabetic cipher</a:t>
            </a:r>
          </a:p>
        </p:txBody>
      </p:sp>
    </p:spTree>
    <p:extLst>
      <p:ext uri="{BB962C8B-B14F-4D97-AF65-F5344CB8AC3E}">
        <p14:creationId xmlns:p14="http://schemas.microsoft.com/office/powerpoint/2010/main" val="32067212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A50021"/>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buChar char="n"/>
              <a:defRPr sz="28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buChar char="n"/>
              <a:defRPr sz="24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buChar char="n"/>
              <a:defRPr sz="2000">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9pPr>
          </a:lstStyle>
          <a:p>
            <a:pPr>
              <a:spcBef>
                <a:spcPct val="0"/>
              </a:spcBef>
              <a:buClrTx/>
              <a:buSzTx/>
              <a:buFontTx/>
              <a:buNone/>
            </a:pPr>
            <a:fld id="{AECE2F77-B3BB-483F-9C95-2C4FA4A71848}" type="slidenum">
              <a:rPr lang="en-GB" altLang="en-US" sz="2400">
                <a:solidFill>
                  <a:schemeClr val="tx2"/>
                </a:solidFill>
              </a:rPr>
              <a:pPr>
                <a:spcBef>
                  <a:spcPct val="0"/>
                </a:spcBef>
                <a:buClrTx/>
                <a:buSzTx/>
                <a:buFontTx/>
                <a:buNone/>
              </a:pPr>
              <a:t>21</a:t>
            </a:fld>
            <a:endParaRPr lang="en-GB" altLang="en-US" sz="1400">
              <a:solidFill>
                <a:schemeClr val="tx2"/>
              </a:solidFill>
            </a:endParaRPr>
          </a:p>
        </p:txBody>
      </p:sp>
      <p:sp>
        <p:nvSpPr>
          <p:cNvPr id="3" name="TextBox 2">
            <a:extLst>
              <a:ext uri="{FF2B5EF4-FFF2-40B4-BE49-F238E27FC236}">
                <a16:creationId xmlns:a16="http://schemas.microsoft.com/office/drawing/2014/main" id="{F166DB8E-A094-5C0F-A09C-6688B6EDBB18}"/>
              </a:ext>
            </a:extLst>
          </p:cNvPr>
          <p:cNvSpPr txBox="1"/>
          <p:nvPr/>
        </p:nvSpPr>
        <p:spPr>
          <a:xfrm>
            <a:off x="5824110" y="1164491"/>
            <a:ext cx="6096000" cy="4893647"/>
          </a:xfrm>
          <a:prstGeom prst="rect">
            <a:avLst/>
          </a:prstGeom>
          <a:noFill/>
        </p:spPr>
        <p:txBody>
          <a:bodyPr wrap="square">
            <a:spAutoFit/>
          </a:bodyPr>
          <a:lstStyle/>
          <a:p>
            <a:pPr marL="342900" indent="-342900" eaLnBrk="1" hangingPunct="1">
              <a:buFont typeface="Arial" panose="020B0604020202020204" pitchFamily="34" charset="0"/>
              <a:buChar char="•"/>
            </a:pPr>
            <a:r>
              <a:rPr lang="en-US" altLang="en-US" sz="2400" dirty="0" err="1">
                <a:solidFill>
                  <a:srgbClr val="010000"/>
                </a:solidFill>
              </a:rPr>
              <a:t>Dua</a:t>
            </a:r>
            <a:r>
              <a:rPr lang="en-US" altLang="en-US" sz="2400" dirty="0">
                <a:solidFill>
                  <a:srgbClr val="010000"/>
                </a:solidFill>
              </a:rPr>
              <a:t> </a:t>
            </a:r>
            <a:r>
              <a:rPr lang="en-US" altLang="en-US" sz="2400" dirty="0" err="1">
                <a:solidFill>
                  <a:srgbClr val="010000"/>
                </a:solidFill>
              </a:rPr>
              <a:t>huruf</a:t>
            </a:r>
            <a:r>
              <a:rPr lang="en-US" altLang="en-US" sz="2400" dirty="0">
                <a:solidFill>
                  <a:srgbClr val="010000"/>
                </a:solidFill>
              </a:rPr>
              <a:t> yang paling </a:t>
            </a:r>
            <a:r>
              <a:rPr lang="en-US" altLang="en-US" sz="2400" dirty="0" err="1">
                <a:solidFill>
                  <a:srgbClr val="010000"/>
                </a:solidFill>
              </a:rPr>
              <a:t>sering</a:t>
            </a:r>
            <a:r>
              <a:rPr lang="en-US" altLang="en-US" sz="2400" dirty="0">
                <a:solidFill>
                  <a:srgbClr val="010000"/>
                </a:solidFill>
              </a:rPr>
              <a:t> </a:t>
            </a:r>
            <a:r>
              <a:rPr lang="en-US" altLang="en-US" sz="2400" dirty="0" err="1">
                <a:solidFill>
                  <a:srgbClr val="010000"/>
                </a:solidFill>
              </a:rPr>
              <a:t>muncul</a:t>
            </a:r>
            <a:r>
              <a:rPr lang="en-US" altLang="en-US" sz="2400" dirty="0">
                <a:solidFill>
                  <a:srgbClr val="010000"/>
                </a:solidFill>
              </a:rPr>
              <a:t> di </a:t>
            </a:r>
            <a:r>
              <a:rPr lang="en-US" altLang="en-US" sz="2400" dirty="0" err="1">
                <a:solidFill>
                  <a:srgbClr val="010000"/>
                </a:solidFill>
              </a:rPr>
              <a:t>dalam</a:t>
            </a:r>
            <a:r>
              <a:rPr lang="en-US" altLang="en-US" sz="2400" dirty="0">
                <a:solidFill>
                  <a:srgbClr val="010000"/>
                </a:solidFill>
              </a:rPr>
              <a:t> </a:t>
            </a:r>
            <a:r>
              <a:rPr lang="en-US" altLang="en-US" sz="2400" dirty="0" err="1">
                <a:solidFill>
                  <a:srgbClr val="010000"/>
                </a:solidFill>
              </a:rPr>
              <a:t>cipherteks</a:t>
            </a:r>
            <a:r>
              <a:rPr lang="en-US" altLang="en-US" sz="2400" dirty="0">
                <a:solidFill>
                  <a:srgbClr val="010000"/>
                </a:solidFill>
              </a:rPr>
              <a:t>: </a:t>
            </a:r>
            <a:r>
              <a:rPr lang="en-US" altLang="en-US" sz="2400" dirty="0" err="1">
                <a:solidFill>
                  <a:srgbClr val="010000"/>
                </a:solidFill>
              </a:rPr>
              <a:t>huruf</a:t>
            </a:r>
            <a:r>
              <a:rPr lang="en-US" altLang="en-US" sz="2400" dirty="0">
                <a:solidFill>
                  <a:srgbClr val="010000"/>
                </a:solidFill>
              </a:rPr>
              <a:t> P dan Z.</a:t>
            </a:r>
          </a:p>
          <a:p>
            <a:pPr marL="342900" indent="-342900" eaLnBrk="1" hangingPunct="1">
              <a:buFont typeface="Arial" panose="020B0604020202020204" pitchFamily="34" charset="0"/>
              <a:buChar char="•"/>
            </a:pPr>
            <a:r>
              <a:rPr lang="en-US" altLang="en-US" sz="2400" dirty="0" err="1">
                <a:solidFill>
                  <a:srgbClr val="010000"/>
                </a:solidFill>
              </a:rPr>
              <a:t>Dua</a:t>
            </a:r>
            <a:r>
              <a:rPr lang="en-US" altLang="en-US" sz="2400" dirty="0">
                <a:solidFill>
                  <a:srgbClr val="010000"/>
                </a:solidFill>
              </a:rPr>
              <a:t> </a:t>
            </a:r>
            <a:r>
              <a:rPr lang="en-US" altLang="en-US" sz="2400" dirty="0" err="1">
                <a:solidFill>
                  <a:srgbClr val="010000"/>
                </a:solidFill>
              </a:rPr>
              <a:t>huruf</a:t>
            </a:r>
            <a:r>
              <a:rPr lang="en-US" altLang="en-US" sz="2400" dirty="0">
                <a:solidFill>
                  <a:srgbClr val="010000"/>
                </a:solidFill>
              </a:rPr>
              <a:t> yang paling </a:t>
            </a:r>
            <a:r>
              <a:rPr lang="en-US" altLang="en-US" sz="2400" dirty="0" err="1">
                <a:solidFill>
                  <a:srgbClr val="010000"/>
                </a:solidFill>
              </a:rPr>
              <a:t>sering</a:t>
            </a:r>
            <a:r>
              <a:rPr lang="en-US" altLang="en-US" sz="2400" dirty="0">
                <a:solidFill>
                  <a:srgbClr val="010000"/>
                </a:solidFill>
              </a:rPr>
              <a:t> </a:t>
            </a:r>
            <a:r>
              <a:rPr lang="en-US" altLang="en-US" sz="2400" dirty="0" err="1">
                <a:solidFill>
                  <a:srgbClr val="010000"/>
                </a:solidFill>
              </a:rPr>
              <a:t>muncul</a:t>
            </a:r>
            <a:r>
              <a:rPr lang="en-US" altLang="en-US" sz="2400" dirty="0">
                <a:solidFill>
                  <a:srgbClr val="010000"/>
                </a:solidFill>
              </a:rPr>
              <a:t> di </a:t>
            </a:r>
            <a:r>
              <a:rPr lang="en-US" altLang="en-US" sz="2400" dirty="0" err="1">
                <a:solidFill>
                  <a:srgbClr val="010000"/>
                </a:solidFill>
              </a:rPr>
              <a:t>dalam</a:t>
            </a:r>
            <a:r>
              <a:rPr lang="en-US" altLang="en-US" sz="2400" dirty="0">
                <a:solidFill>
                  <a:srgbClr val="010000"/>
                </a:solidFill>
              </a:rPr>
              <a:t> B. </a:t>
            </a:r>
            <a:r>
              <a:rPr lang="en-US" altLang="en-US" sz="2400" dirty="0" err="1">
                <a:solidFill>
                  <a:srgbClr val="010000"/>
                </a:solidFill>
              </a:rPr>
              <a:t>Inggris</a:t>
            </a:r>
            <a:r>
              <a:rPr lang="en-US" altLang="en-US" sz="2400" dirty="0">
                <a:solidFill>
                  <a:srgbClr val="010000"/>
                </a:solidFill>
              </a:rPr>
              <a:t>: </a:t>
            </a:r>
            <a:r>
              <a:rPr lang="en-US" altLang="en-US" sz="2400" dirty="0" err="1">
                <a:solidFill>
                  <a:srgbClr val="010000"/>
                </a:solidFill>
              </a:rPr>
              <a:t>huruf</a:t>
            </a:r>
            <a:r>
              <a:rPr lang="en-US" altLang="en-US" sz="2400" dirty="0">
                <a:solidFill>
                  <a:srgbClr val="010000"/>
                </a:solidFill>
              </a:rPr>
              <a:t> E dan T.</a:t>
            </a:r>
          </a:p>
          <a:p>
            <a:pPr marL="342900" indent="-342900" eaLnBrk="1" hangingPunct="1">
              <a:buFont typeface="Arial" panose="020B0604020202020204" pitchFamily="34" charset="0"/>
              <a:buChar char="•"/>
            </a:pPr>
            <a:r>
              <a:rPr lang="en-US" altLang="en-US" sz="2400" dirty="0" err="1">
                <a:solidFill>
                  <a:srgbClr val="010000"/>
                </a:solidFill>
              </a:rPr>
              <a:t>Kemungkinan</a:t>
            </a:r>
            <a:r>
              <a:rPr lang="en-US" altLang="en-US" sz="2400" dirty="0">
                <a:solidFill>
                  <a:srgbClr val="010000"/>
                </a:solidFill>
              </a:rPr>
              <a:t> </a:t>
            </a:r>
            <a:r>
              <a:rPr lang="en-US" altLang="en-US" sz="2400" dirty="0" err="1">
                <a:solidFill>
                  <a:srgbClr val="010000"/>
                </a:solidFill>
              </a:rPr>
              <a:t>besar</a:t>
            </a:r>
            <a:r>
              <a:rPr lang="en-US" altLang="en-US" sz="2400" dirty="0">
                <a:solidFill>
                  <a:srgbClr val="010000"/>
                </a:solidFill>
              </a:rPr>
              <a:t>, </a:t>
            </a:r>
          </a:p>
          <a:p>
            <a:pPr marL="800100" lvl="1" indent="-342900" eaLnBrk="1" hangingPunct="1">
              <a:buFont typeface="Courier New" panose="02070309020205020404" pitchFamily="49" charset="0"/>
              <a:buChar char="o"/>
            </a:pPr>
            <a:r>
              <a:rPr lang="en-US" altLang="en-US" sz="2400" dirty="0">
                <a:solidFill>
                  <a:srgbClr val="010000"/>
                </a:solidFill>
              </a:rPr>
              <a:t>	P </a:t>
            </a:r>
            <a:r>
              <a:rPr lang="en-US" altLang="en-US" sz="2400" dirty="0" err="1">
                <a:solidFill>
                  <a:srgbClr val="010000"/>
                </a:solidFill>
              </a:rPr>
              <a:t>adalah</a:t>
            </a:r>
            <a:r>
              <a:rPr lang="en-US" altLang="en-US" sz="2400" dirty="0">
                <a:solidFill>
                  <a:srgbClr val="010000"/>
                </a:solidFill>
              </a:rPr>
              <a:t> </a:t>
            </a:r>
            <a:r>
              <a:rPr lang="en-US" altLang="en-US" sz="2400" dirty="0" err="1">
                <a:solidFill>
                  <a:srgbClr val="010000"/>
                </a:solidFill>
              </a:rPr>
              <a:t>pemetaan</a:t>
            </a:r>
            <a:r>
              <a:rPr lang="en-US" altLang="en-US" sz="2400" dirty="0">
                <a:solidFill>
                  <a:srgbClr val="010000"/>
                </a:solidFill>
              </a:rPr>
              <a:t> </a:t>
            </a:r>
            <a:r>
              <a:rPr lang="en-US" altLang="en-US" sz="2400" dirty="0" err="1">
                <a:solidFill>
                  <a:srgbClr val="010000"/>
                </a:solidFill>
              </a:rPr>
              <a:t>dari</a:t>
            </a:r>
            <a:r>
              <a:rPr lang="en-US" altLang="en-US" sz="2400" dirty="0">
                <a:solidFill>
                  <a:srgbClr val="010000"/>
                </a:solidFill>
              </a:rPr>
              <a:t> e</a:t>
            </a:r>
          </a:p>
          <a:p>
            <a:pPr marL="800100" lvl="1" indent="-342900" eaLnBrk="1" hangingPunct="1">
              <a:buFont typeface="Courier New" panose="02070309020205020404" pitchFamily="49" charset="0"/>
              <a:buChar char="o"/>
            </a:pPr>
            <a:r>
              <a:rPr lang="en-US" altLang="en-US" sz="2400" dirty="0">
                <a:solidFill>
                  <a:srgbClr val="010000"/>
                </a:solidFill>
              </a:rPr>
              <a:t>	Z </a:t>
            </a:r>
            <a:r>
              <a:rPr lang="en-US" altLang="en-US" sz="2400" dirty="0" err="1">
                <a:solidFill>
                  <a:srgbClr val="010000"/>
                </a:solidFill>
              </a:rPr>
              <a:t>adalah</a:t>
            </a:r>
            <a:r>
              <a:rPr lang="en-US" altLang="en-US" sz="2400" dirty="0">
                <a:solidFill>
                  <a:srgbClr val="010000"/>
                </a:solidFill>
              </a:rPr>
              <a:t> </a:t>
            </a:r>
            <a:r>
              <a:rPr lang="en-US" altLang="en-US" sz="2400" dirty="0" err="1">
                <a:solidFill>
                  <a:srgbClr val="010000"/>
                </a:solidFill>
              </a:rPr>
              <a:t>pemetaan</a:t>
            </a:r>
            <a:r>
              <a:rPr lang="en-US" altLang="en-US" sz="2400" dirty="0">
                <a:solidFill>
                  <a:srgbClr val="010000"/>
                </a:solidFill>
              </a:rPr>
              <a:t> </a:t>
            </a:r>
            <a:r>
              <a:rPr lang="en-US" altLang="en-US" sz="2400" dirty="0" err="1">
                <a:solidFill>
                  <a:srgbClr val="010000"/>
                </a:solidFill>
              </a:rPr>
              <a:t>dari</a:t>
            </a:r>
            <a:r>
              <a:rPr lang="en-US" altLang="en-US" sz="2400" dirty="0">
                <a:solidFill>
                  <a:srgbClr val="010000"/>
                </a:solidFill>
              </a:rPr>
              <a:t> t</a:t>
            </a:r>
          </a:p>
          <a:p>
            <a:pPr marL="800100" lvl="1" indent="-342900" eaLnBrk="1" hangingPunct="1">
              <a:buFont typeface="Arial" panose="020B0604020202020204" pitchFamily="34" charset="0"/>
              <a:buChar char="•"/>
            </a:pPr>
            <a:endParaRPr lang="en-US" altLang="en-US" sz="2400" dirty="0">
              <a:solidFill>
                <a:srgbClr val="010000"/>
              </a:solidFill>
            </a:endParaRPr>
          </a:p>
          <a:p>
            <a:pPr marL="342900" indent="-342900" eaLnBrk="1" hangingPunct="1">
              <a:buFont typeface="Arial" panose="020B0604020202020204" pitchFamily="34" charset="0"/>
              <a:buChar char="•"/>
            </a:pPr>
            <a:r>
              <a:rPr lang="en-GB" altLang="en-US" sz="2400" dirty="0" err="1">
                <a:solidFill>
                  <a:srgbClr val="010000"/>
                </a:solidFill>
                <a:cs typeface="Times New Roman" panose="02020603050405020304" pitchFamily="18" charset="0"/>
              </a:rPr>
              <a:t>Tetapi</a:t>
            </a:r>
            <a:r>
              <a:rPr lang="en-GB" altLang="en-US" sz="2400" dirty="0">
                <a:solidFill>
                  <a:srgbClr val="010000"/>
                </a:solidFill>
                <a:cs typeface="Times New Roman" panose="02020603050405020304" pitchFamily="18" charset="0"/>
              </a:rPr>
              <a:t> </a:t>
            </a:r>
            <a:r>
              <a:rPr lang="en-GB" altLang="en-US" sz="2400" dirty="0" err="1">
                <a:solidFill>
                  <a:srgbClr val="010000"/>
                </a:solidFill>
                <a:cs typeface="Times New Roman" panose="02020603050405020304" pitchFamily="18" charset="0"/>
              </a:rPr>
              <a:t>kita</a:t>
            </a:r>
            <a:r>
              <a:rPr lang="en-GB" altLang="en-US" sz="2400" dirty="0">
                <a:solidFill>
                  <a:srgbClr val="010000"/>
                </a:solidFill>
                <a:cs typeface="Times New Roman" panose="02020603050405020304" pitchFamily="18" charset="0"/>
              </a:rPr>
              <a:t> </a:t>
            </a:r>
            <a:r>
              <a:rPr lang="en-GB" altLang="en-US" sz="2400" dirty="0" err="1">
                <a:solidFill>
                  <a:srgbClr val="010000"/>
                </a:solidFill>
                <a:cs typeface="Times New Roman" panose="02020603050405020304" pitchFamily="18" charset="0"/>
              </a:rPr>
              <a:t>belum</a:t>
            </a:r>
            <a:r>
              <a:rPr lang="en-GB" altLang="en-US" sz="2400" dirty="0">
                <a:solidFill>
                  <a:srgbClr val="010000"/>
                </a:solidFill>
                <a:cs typeface="Times New Roman" panose="02020603050405020304" pitchFamily="18" charset="0"/>
              </a:rPr>
              <a:t> </a:t>
            </a:r>
            <a:r>
              <a:rPr lang="en-GB" altLang="en-US" sz="2400" dirty="0" err="1">
                <a:solidFill>
                  <a:srgbClr val="010000"/>
                </a:solidFill>
                <a:cs typeface="Times New Roman" panose="02020603050405020304" pitchFamily="18" charset="0"/>
              </a:rPr>
              <a:t>dapat</a:t>
            </a:r>
            <a:r>
              <a:rPr lang="en-GB" altLang="en-US" sz="2400" dirty="0">
                <a:solidFill>
                  <a:srgbClr val="010000"/>
                </a:solidFill>
                <a:cs typeface="Times New Roman" panose="02020603050405020304" pitchFamily="18" charset="0"/>
              </a:rPr>
              <a:t> </a:t>
            </a:r>
            <a:r>
              <a:rPr lang="en-GB" altLang="en-US" sz="2400" dirty="0" err="1">
                <a:solidFill>
                  <a:srgbClr val="010000"/>
                </a:solidFill>
                <a:cs typeface="Times New Roman" panose="02020603050405020304" pitchFamily="18" charset="0"/>
              </a:rPr>
              <a:t>memastikannya</a:t>
            </a:r>
            <a:r>
              <a:rPr lang="en-GB" altLang="en-US" sz="2400" dirty="0">
                <a:solidFill>
                  <a:srgbClr val="010000"/>
                </a:solidFill>
                <a:cs typeface="Times New Roman" panose="02020603050405020304" pitchFamily="18" charset="0"/>
              </a:rPr>
              <a:t> </a:t>
            </a:r>
            <a:r>
              <a:rPr lang="en-GB" altLang="en-US" sz="2400" dirty="0" err="1">
                <a:solidFill>
                  <a:srgbClr val="010000"/>
                </a:solidFill>
                <a:cs typeface="Times New Roman" panose="02020603050405020304" pitchFamily="18" charset="0"/>
              </a:rPr>
              <a:t>sebab</a:t>
            </a:r>
            <a:r>
              <a:rPr lang="en-GB" altLang="en-US" sz="2400" dirty="0">
                <a:solidFill>
                  <a:srgbClr val="010000"/>
                </a:solidFill>
                <a:cs typeface="Times New Roman" panose="02020603050405020304" pitchFamily="18" charset="0"/>
              </a:rPr>
              <a:t> </a:t>
            </a:r>
            <a:r>
              <a:rPr lang="en-GB" altLang="en-US" sz="2400" dirty="0" err="1">
                <a:solidFill>
                  <a:srgbClr val="010000"/>
                </a:solidFill>
                <a:cs typeface="Times New Roman" panose="02020603050405020304" pitchFamily="18" charset="0"/>
              </a:rPr>
              <a:t>masih</a:t>
            </a:r>
            <a:r>
              <a:rPr lang="en-GB" altLang="en-US" sz="2400" dirty="0">
                <a:solidFill>
                  <a:srgbClr val="010000"/>
                </a:solidFill>
                <a:cs typeface="Times New Roman" panose="02020603050405020304" pitchFamily="18" charset="0"/>
              </a:rPr>
              <a:t> </a:t>
            </a:r>
            <a:r>
              <a:rPr lang="en-GB" altLang="en-US" sz="2400" dirty="0" err="1">
                <a:solidFill>
                  <a:srgbClr val="010000"/>
                </a:solidFill>
                <a:cs typeface="Times New Roman" panose="02020603050405020304" pitchFamily="18" charset="0"/>
              </a:rPr>
              <a:t>diperlukan</a:t>
            </a:r>
            <a:r>
              <a:rPr lang="en-GB" altLang="en-US" sz="2400" dirty="0">
                <a:solidFill>
                  <a:srgbClr val="010000"/>
                </a:solidFill>
                <a:cs typeface="Times New Roman" panose="02020603050405020304" pitchFamily="18" charset="0"/>
              </a:rPr>
              <a:t> </a:t>
            </a:r>
            <a:r>
              <a:rPr lang="en-GB" altLang="en-US" sz="2400" dirty="0" err="1">
                <a:solidFill>
                  <a:srgbClr val="010000"/>
                </a:solidFill>
                <a:cs typeface="Times New Roman" panose="02020603050405020304" pitchFamily="18" charset="0"/>
              </a:rPr>
              <a:t>cara</a:t>
            </a:r>
            <a:r>
              <a:rPr lang="en-GB" altLang="en-US" sz="2400" dirty="0">
                <a:solidFill>
                  <a:srgbClr val="010000"/>
                </a:solidFill>
                <a:cs typeface="Times New Roman" panose="02020603050405020304" pitchFamily="18" charset="0"/>
              </a:rPr>
              <a:t> </a:t>
            </a:r>
            <a:r>
              <a:rPr lang="en-GB" altLang="en-US" sz="2400" i="1" dirty="0">
                <a:solidFill>
                  <a:srgbClr val="010000"/>
                </a:solidFill>
                <a:cs typeface="Times New Roman" panose="02020603050405020304" pitchFamily="18" charset="0"/>
              </a:rPr>
              <a:t>trial and error</a:t>
            </a:r>
            <a:r>
              <a:rPr lang="en-GB" altLang="en-US" sz="2400" dirty="0">
                <a:solidFill>
                  <a:srgbClr val="010000"/>
                </a:solidFill>
                <a:cs typeface="Times New Roman" panose="02020603050405020304" pitchFamily="18" charset="0"/>
              </a:rPr>
              <a:t> dan </a:t>
            </a:r>
            <a:r>
              <a:rPr lang="en-GB" altLang="en-US" sz="2400" dirty="0" err="1">
                <a:solidFill>
                  <a:srgbClr val="010000"/>
                </a:solidFill>
                <a:cs typeface="Times New Roman" panose="02020603050405020304" pitchFamily="18" charset="0"/>
              </a:rPr>
              <a:t>pengetahuan</a:t>
            </a:r>
            <a:r>
              <a:rPr lang="en-GB" altLang="en-US" sz="2400" dirty="0">
                <a:solidFill>
                  <a:srgbClr val="010000"/>
                </a:solidFill>
                <a:cs typeface="Times New Roman" panose="02020603050405020304" pitchFamily="18" charset="0"/>
              </a:rPr>
              <a:t> </a:t>
            </a:r>
            <a:r>
              <a:rPr lang="en-GB" altLang="en-US" sz="2400" dirty="0" err="1">
                <a:solidFill>
                  <a:srgbClr val="010000"/>
                </a:solidFill>
                <a:cs typeface="Times New Roman" panose="02020603050405020304" pitchFamily="18" charset="0"/>
              </a:rPr>
              <a:t>tentang</a:t>
            </a:r>
            <a:r>
              <a:rPr lang="en-GB" altLang="en-US" sz="2400" dirty="0">
                <a:solidFill>
                  <a:srgbClr val="010000"/>
                </a:solidFill>
                <a:cs typeface="Times New Roman" panose="02020603050405020304" pitchFamily="18" charset="0"/>
              </a:rPr>
              <a:t> Bahasa </a:t>
            </a:r>
            <a:r>
              <a:rPr lang="en-GB" altLang="en-US" sz="2400" dirty="0" err="1">
                <a:solidFill>
                  <a:srgbClr val="010000"/>
                </a:solidFill>
                <a:cs typeface="Times New Roman" panose="02020603050405020304" pitchFamily="18" charset="0"/>
              </a:rPr>
              <a:t>Inggris</a:t>
            </a:r>
            <a:r>
              <a:rPr lang="en-GB" altLang="en-US" sz="2400" dirty="0">
                <a:solidFill>
                  <a:srgbClr val="010000"/>
                </a:solidFill>
                <a:cs typeface="Times New Roman" panose="02020603050405020304" pitchFamily="18" charset="0"/>
              </a:rPr>
              <a:t>. </a:t>
            </a:r>
          </a:p>
          <a:p>
            <a:pPr marL="342900" indent="-342900" eaLnBrk="1" hangingPunct="1">
              <a:buFont typeface="Arial" panose="020B0604020202020204" pitchFamily="34" charset="0"/>
              <a:buChar char="•"/>
            </a:pPr>
            <a:endParaRPr lang="en-GB" altLang="en-US" sz="2400" dirty="0">
              <a:solidFill>
                <a:srgbClr val="010000"/>
              </a:solidFill>
              <a:cs typeface="Times New Roman" panose="02020603050405020304" pitchFamily="18" charset="0"/>
            </a:endParaRPr>
          </a:p>
          <a:p>
            <a:pPr marL="342900" indent="-342900" eaLnBrk="1" hangingPunct="1">
              <a:buFont typeface="Arial" panose="020B0604020202020204" pitchFamily="34" charset="0"/>
              <a:buChar char="•"/>
            </a:pPr>
            <a:r>
              <a:rPr lang="en-GB" altLang="en-US" sz="2400" dirty="0" err="1">
                <a:solidFill>
                  <a:srgbClr val="010000"/>
                </a:solidFill>
                <a:cs typeface="Times New Roman" panose="02020603050405020304" pitchFamily="18" charset="0"/>
              </a:rPr>
              <a:t>Tetapi</a:t>
            </a:r>
            <a:r>
              <a:rPr lang="en-GB" altLang="en-US" sz="2400" dirty="0">
                <a:solidFill>
                  <a:srgbClr val="010000"/>
                </a:solidFill>
                <a:cs typeface="Times New Roman" panose="02020603050405020304" pitchFamily="18" charset="0"/>
              </a:rPr>
              <a:t> </a:t>
            </a:r>
            <a:r>
              <a:rPr lang="en-GB" altLang="en-US" sz="2400" dirty="0" err="1">
                <a:solidFill>
                  <a:srgbClr val="010000"/>
                </a:solidFill>
                <a:cs typeface="Times New Roman" panose="02020603050405020304" pitchFamily="18" charset="0"/>
              </a:rPr>
              <a:t>ini</a:t>
            </a:r>
            <a:r>
              <a:rPr lang="en-GB" altLang="en-US" sz="2400" dirty="0">
                <a:solidFill>
                  <a:srgbClr val="010000"/>
                </a:solidFill>
                <a:cs typeface="Times New Roman" panose="02020603050405020304" pitchFamily="18" charset="0"/>
              </a:rPr>
              <a:t> </a:t>
            </a:r>
            <a:r>
              <a:rPr lang="en-GB" altLang="en-US" sz="2400" dirty="0" err="1">
                <a:solidFill>
                  <a:srgbClr val="010000"/>
                </a:solidFill>
                <a:cs typeface="Times New Roman" panose="02020603050405020304" pitchFamily="18" charset="0"/>
              </a:rPr>
              <a:t>adalah</a:t>
            </a:r>
            <a:r>
              <a:rPr lang="en-GB" altLang="en-US" sz="2400" dirty="0">
                <a:solidFill>
                  <a:srgbClr val="010000"/>
                </a:solidFill>
                <a:cs typeface="Times New Roman" panose="02020603050405020304" pitchFamily="18" charset="0"/>
              </a:rPr>
              <a:t> </a:t>
            </a:r>
            <a:r>
              <a:rPr lang="en-GB" altLang="en-US" sz="2400" dirty="0" err="1">
                <a:solidFill>
                  <a:srgbClr val="010000"/>
                </a:solidFill>
                <a:cs typeface="Times New Roman" panose="02020603050405020304" pitchFamily="18" charset="0"/>
              </a:rPr>
              <a:t>langkah</a:t>
            </a:r>
            <a:r>
              <a:rPr lang="en-GB" altLang="en-US" sz="2400" dirty="0">
                <a:solidFill>
                  <a:srgbClr val="010000"/>
                </a:solidFill>
                <a:cs typeface="Times New Roman" panose="02020603050405020304" pitchFamily="18" charset="0"/>
              </a:rPr>
              <a:t> </a:t>
            </a:r>
            <a:r>
              <a:rPr lang="en-GB" altLang="en-US" sz="2400" dirty="0" err="1">
                <a:solidFill>
                  <a:srgbClr val="010000"/>
                </a:solidFill>
                <a:cs typeface="Times New Roman" panose="02020603050405020304" pitchFamily="18" charset="0"/>
              </a:rPr>
              <a:t>awal</a:t>
            </a:r>
            <a:r>
              <a:rPr lang="en-GB" altLang="en-US" sz="2400" dirty="0">
                <a:solidFill>
                  <a:srgbClr val="010000"/>
                </a:solidFill>
                <a:cs typeface="Times New Roman" panose="02020603050405020304" pitchFamily="18" charset="0"/>
              </a:rPr>
              <a:t> yang </a:t>
            </a:r>
            <a:r>
              <a:rPr lang="en-GB" altLang="en-US" sz="2400" dirty="0" err="1">
                <a:solidFill>
                  <a:srgbClr val="010000"/>
                </a:solidFill>
                <a:cs typeface="Times New Roman" panose="02020603050405020304" pitchFamily="18" charset="0"/>
              </a:rPr>
              <a:t>bagus</a:t>
            </a:r>
            <a:r>
              <a:rPr lang="en-GB" altLang="en-US" sz="2400" dirty="0">
                <a:solidFill>
                  <a:srgbClr val="010000"/>
                </a:solidFill>
                <a:cs typeface="Times New Roman" panose="02020603050405020304" pitchFamily="18" charset="0"/>
              </a:rPr>
              <a:t>.</a:t>
            </a:r>
            <a:endParaRPr lang="en-US" altLang="en-US" sz="2400" dirty="0">
              <a:solidFill>
                <a:srgbClr val="010000"/>
              </a:solidFill>
            </a:endParaRPr>
          </a:p>
        </p:txBody>
      </p:sp>
      <p:sp>
        <p:nvSpPr>
          <p:cNvPr id="4" name="Rectangle 3">
            <a:extLst>
              <a:ext uri="{FF2B5EF4-FFF2-40B4-BE49-F238E27FC236}">
                <a16:creationId xmlns:a16="http://schemas.microsoft.com/office/drawing/2014/main" id="{9BFA191B-C72E-9845-979E-BB7C6F488287}"/>
              </a:ext>
            </a:extLst>
          </p:cNvPr>
          <p:cNvSpPr/>
          <p:nvPr/>
        </p:nvSpPr>
        <p:spPr>
          <a:xfrm>
            <a:off x="5720080" y="1135748"/>
            <a:ext cx="6002130" cy="514948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A8820E80-D09B-942F-E218-CEC94F2F6680}"/>
              </a:ext>
            </a:extLst>
          </p:cNvPr>
          <p:cNvPicPr>
            <a:picLocks noChangeAspect="1"/>
          </p:cNvPicPr>
          <p:nvPr/>
        </p:nvPicPr>
        <p:blipFill>
          <a:blip r:embed="rId2"/>
          <a:stretch>
            <a:fillRect/>
          </a:stretch>
        </p:blipFill>
        <p:spPr>
          <a:xfrm>
            <a:off x="111980" y="1164491"/>
            <a:ext cx="5410200" cy="4086225"/>
          </a:xfrm>
          <a:prstGeom prst="rect">
            <a:avLst/>
          </a:prstGeom>
        </p:spPr>
      </p:pic>
    </p:spTree>
    <p:extLst>
      <p:ext uri="{BB962C8B-B14F-4D97-AF65-F5344CB8AC3E}">
        <p14:creationId xmlns:p14="http://schemas.microsoft.com/office/powerpoint/2010/main" val="132382334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A50021"/>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buChar char="n"/>
              <a:defRPr sz="28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buChar char="n"/>
              <a:defRPr sz="24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buChar char="n"/>
              <a:defRPr sz="2000">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9pPr>
          </a:lstStyle>
          <a:p>
            <a:pPr>
              <a:spcBef>
                <a:spcPct val="0"/>
              </a:spcBef>
              <a:buClrTx/>
              <a:buSzTx/>
              <a:buFontTx/>
              <a:buNone/>
            </a:pPr>
            <a:fld id="{FDB1C112-4A4C-46CF-9001-A826D46F5145}" type="slidenum">
              <a:rPr lang="en-GB" altLang="en-US" sz="2400">
                <a:solidFill>
                  <a:schemeClr val="tx2"/>
                </a:solidFill>
              </a:rPr>
              <a:pPr>
                <a:spcBef>
                  <a:spcPct val="0"/>
                </a:spcBef>
                <a:buClrTx/>
                <a:buSzTx/>
                <a:buFontTx/>
                <a:buNone/>
              </a:pPr>
              <a:t>22</a:t>
            </a:fld>
            <a:endParaRPr lang="en-GB" altLang="en-US" sz="1400">
              <a:solidFill>
                <a:schemeClr val="tx2"/>
              </a:solidFill>
            </a:endParaRPr>
          </a:p>
        </p:txBody>
      </p:sp>
      <p:sp>
        <p:nvSpPr>
          <p:cNvPr id="28676" name="Rectangle 3"/>
          <p:cNvSpPr>
            <a:spLocks noGrp="1" noChangeArrowheads="1"/>
          </p:cNvSpPr>
          <p:nvPr>
            <p:ph type="body" idx="1"/>
          </p:nvPr>
        </p:nvSpPr>
        <p:spPr>
          <a:xfrm>
            <a:off x="576470" y="838200"/>
            <a:ext cx="10777330" cy="5378450"/>
          </a:xfrm>
        </p:spPr>
        <p:txBody>
          <a:bodyPr>
            <a:normAutofit lnSpcReduction="10000"/>
          </a:bodyPr>
          <a:lstStyle/>
          <a:p>
            <a:pPr marL="0" indent="0" algn="just">
              <a:buNone/>
            </a:pPr>
            <a:r>
              <a:rPr lang="en-US" altLang="en-US" dirty="0" err="1">
                <a:solidFill>
                  <a:srgbClr val="000000"/>
                </a:solidFill>
                <a:cs typeface="Times New Roman" panose="02020603050405020304" pitchFamily="18" charset="0"/>
              </a:rPr>
              <a:t>Iterasi</a:t>
            </a:r>
            <a:r>
              <a:rPr lang="en-US" altLang="en-US" dirty="0">
                <a:solidFill>
                  <a:srgbClr val="000000"/>
                </a:solidFill>
                <a:cs typeface="Times New Roman" panose="02020603050405020304" pitchFamily="18" charset="0"/>
              </a:rPr>
              <a:t> 1:</a:t>
            </a:r>
          </a:p>
          <a:p>
            <a:pPr marL="0" indent="0" algn="just">
              <a:buNone/>
            </a:pPr>
            <a:r>
              <a:rPr lang="en-US" altLang="en-US" sz="1800" b="1" dirty="0">
                <a:solidFill>
                  <a:srgbClr val="000000"/>
                </a:solidFill>
                <a:latin typeface="Courier New" panose="02070309020205020404" pitchFamily="49" charset="0"/>
                <a:cs typeface="Courier New" panose="02070309020205020404" pitchFamily="49" charset="0"/>
              </a:rPr>
              <a:t>	</a:t>
            </a:r>
            <a:r>
              <a:rPr lang="en-US" altLang="en-US" sz="1800" dirty="0">
                <a:solidFill>
                  <a:srgbClr val="000000"/>
                </a:solidFill>
                <a:latin typeface="Courier New" panose="02070309020205020404" pitchFamily="49" charset="0"/>
                <a:cs typeface="Courier New" panose="02070309020205020404" pitchFamily="49" charset="0"/>
              </a:rPr>
              <a:t>UZ QSO VUOHXMOPV GPOZPEVSG ZWSZ OPFPESX UDBMETSX AIZ</a:t>
            </a:r>
            <a:endParaRPr lang="en-US" altLang="en-US" sz="1800" dirty="0">
              <a:solidFill>
                <a:srgbClr val="000000"/>
              </a:solidFill>
              <a:cs typeface="Times New Roman" panose="02020603050405020304" pitchFamily="18" charset="0"/>
            </a:endParaRPr>
          </a:p>
          <a:p>
            <a:pPr marL="0" indent="0" algn="just">
              <a:buNone/>
            </a:pPr>
            <a:r>
              <a:rPr lang="en-US" altLang="en-US" sz="2000" dirty="0">
                <a:solidFill>
                  <a:srgbClr val="000000"/>
                </a:solidFill>
                <a:latin typeface="Courier New" panose="02070309020205020404" pitchFamily="49" charset="0"/>
                <a:cs typeface="Courier New" panose="02070309020205020404" pitchFamily="49" charset="0"/>
              </a:rPr>
              <a:t>	 </a:t>
            </a:r>
            <a:r>
              <a:rPr lang="en-US" altLang="en-US" sz="1800" dirty="0">
                <a:solidFill>
                  <a:srgbClr val="000000"/>
                </a:solidFill>
                <a:latin typeface="Courier New" panose="02070309020205020404" pitchFamily="49" charset="0"/>
                <a:cs typeface="Courier New" panose="02070309020205020404" pitchFamily="49" charset="0"/>
              </a:rPr>
              <a:t>t            e   </a:t>
            </a:r>
            <a:r>
              <a:rPr lang="en-US" altLang="en-US" sz="1800" dirty="0" err="1">
                <a:solidFill>
                  <a:srgbClr val="000000"/>
                </a:solidFill>
                <a:latin typeface="Courier New" panose="02070309020205020404" pitchFamily="49" charset="0"/>
                <a:cs typeface="Courier New" panose="02070309020205020404" pitchFamily="49" charset="0"/>
              </a:rPr>
              <a:t>e</a:t>
            </a:r>
            <a:r>
              <a:rPr lang="en-US" altLang="en-US" sz="1800" dirty="0">
                <a:solidFill>
                  <a:srgbClr val="000000"/>
                </a:solidFill>
                <a:latin typeface="Courier New" panose="02070309020205020404" pitchFamily="49" charset="0"/>
                <a:cs typeface="Courier New" panose="02070309020205020404" pitchFamily="49" charset="0"/>
              </a:rPr>
              <a:t> </a:t>
            </a:r>
            <a:r>
              <a:rPr lang="en-US" altLang="en-US" sz="1800" dirty="0" err="1">
                <a:solidFill>
                  <a:srgbClr val="000000"/>
                </a:solidFill>
                <a:latin typeface="Courier New" panose="02070309020205020404" pitchFamily="49" charset="0"/>
                <a:cs typeface="Courier New" panose="02070309020205020404" pitchFamily="49" charset="0"/>
              </a:rPr>
              <a:t>te</a:t>
            </a:r>
            <a:r>
              <a:rPr lang="en-US" altLang="en-US" sz="1800" dirty="0">
                <a:solidFill>
                  <a:srgbClr val="000000"/>
                </a:solidFill>
                <a:latin typeface="Courier New" panose="02070309020205020404" pitchFamily="49" charset="0"/>
                <a:cs typeface="Courier New" panose="02070309020205020404" pitchFamily="49" charset="0"/>
              </a:rPr>
              <a:t>     t  </a:t>
            </a:r>
            <a:r>
              <a:rPr lang="en-US" altLang="en-US" sz="1800" dirty="0" err="1">
                <a:solidFill>
                  <a:srgbClr val="000000"/>
                </a:solidFill>
                <a:latin typeface="Courier New" panose="02070309020205020404" pitchFamily="49" charset="0"/>
                <a:cs typeface="Courier New" panose="02070309020205020404" pitchFamily="49" charset="0"/>
              </a:rPr>
              <a:t>t</a:t>
            </a:r>
            <a:r>
              <a:rPr lang="en-US" altLang="en-US" sz="1800" dirty="0">
                <a:solidFill>
                  <a:srgbClr val="000000"/>
                </a:solidFill>
                <a:latin typeface="Courier New" panose="02070309020205020404" pitchFamily="49" charset="0"/>
                <a:cs typeface="Courier New" panose="02070309020205020404" pitchFamily="49" charset="0"/>
              </a:rPr>
              <a:t>  e </a:t>
            </a:r>
            <a:r>
              <a:rPr lang="en-US" altLang="en-US" sz="1800" dirty="0" err="1">
                <a:solidFill>
                  <a:srgbClr val="000000"/>
                </a:solidFill>
                <a:latin typeface="Courier New" panose="02070309020205020404" pitchFamily="49" charset="0"/>
                <a:cs typeface="Courier New" panose="02070309020205020404" pitchFamily="49" charset="0"/>
              </a:rPr>
              <a:t>e</a:t>
            </a:r>
            <a:r>
              <a:rPr lang="en-US" altLang="en-US" sz="1800" dirty="0">
                <a:solidFill>
                  <a:srgbClr val="000000"/>
                </a:solidFill>
                <a:latin typeface="Courier New" panose="02070309020205020404" pitchFamily="49" charset="0"/>
                <a:cs typeface="Courier New" panose="02070309020205020404" pitchFamily="49" charset="0"/>
              </a:rPr>
              <a:t>               t </a:t>
            </a:r>
            <a:endParaRPr lang="en-US" altLang="en-US" sz="1800" dirty="0">
              <a:solidFill>
                <a:srgbClr val="000000"/>
              </a:solidFill>
              <a:cs typeface="Times New Roman" panose="02020603050405020304" pitchFamily="18" charset="0"/>
            </a:endParaRPr>
          </a:p>
          <a:p>
            <a:pPr marL="0" indent="0" algn="just">
              <a:buNone/>
            </a:pPr>
            <a:r>
              <a:rPr lang="en-US" altLang="en-US" sz="2000" dirty="0">
                <a:solidFill>
                  <a:srgbClr val="000000"/>
                </a:solidFill>
                <a:latin typeface="Courier New" panose="02070309020205020404" pitchFamily="49" charset="0"/>
                <a:cs typeface="Courier New" panose="02070309020205020404" pitchFamily="49" charset="0"/>
              </a:rPr>
              <a:t> </a:t>
            </a:r>
            <a:endParaRPr lang="en-US" altLang="en-US" sz="2000" dirty="0">
              <a:solidFill>
                <a:srgbClr val="000000"/>
              </a:solidFill>
              <a:cs typeface="Times New Roman" panose="02020603050405020304" pitchFamily="18" charset="0"/>
            </a:endParaRPr>
          </a:p>
          <a:p>
            <a:pPr marL="0" indent="0" algn="just">
              <a:buNone/>
            </a:pPr>
            <a:r>
              <a:rPr lang="en-US" altLang="en-US" sz="2000" dirty="0">
                <a:solidFill>
                  <a:srgbClr val="000000"/>
                </a:solidFill>
                <a:latin typeface="Courier New" panose="02070309020205020404" pitchFamily="49" charset="0"/>
                <a:cs typeface="Courier New" panose="02070309020205020404" pitchFamily="49" charset="0"/>
              </a:rPr>
              <a:t>	</a:t>
            </a:r>
            <a:r>
              <a:rPr lang="en-US" altLang="en-US" sz="1800" dirty="0">
                <a:solidFill>
                  <a:srgbClr val="000000"/>
                </a:solidFill>
                <a:latin typeface="Courier New" panose="02070309020205020404" pitchFamily="49" charset="0"/>
                <a:cs typeface="Courier New" panose="02070309020205020404" pitchFamily="49" charset="0"/>
              </a:rPr>
              <a:t>VUEPHZ HMDZSHZO WSFP APPD TSVP QUZW YMXUZUHSX</a:t>
            </a:r>
            <a:endParaRPr lang="en-US" altLang="en-US" sz="1800" dirty="0">
              <a:solidFill>
                <a:srgbClr val="000000"/>
              </a:solidFill>
              <a:cs typeface="Times New Roman" panose="02020603050405020304" pitchFamily="18" charset="0"/>
            </a:endParaRPr>
          </a:p>
          <a:p>
            <a:pPr marL="0" indent="0" algn="just">
              <a:buNone/>
            </a:pPr>
            <a:r>
              <a:rPr lang="en-US" altLang="en-US" sz="1800" dirty="0">
                <a:solidFill>
                  <a:srgbClr val="000000"/>
                </a:solidFill>
                <a:latin typeface="Courier New" panose="02070309020205020404" pitchFamily="49" charset="0"/>
                <a:cs typeface="Courier New" panose="02070309020205020404" pitchFamily="49" charset="0"/>
              </a:rPr>
              <a:t>	   e t    </a:t>
            </a:r>
            <a:r>
              <a:rPr lang="en-US" altLang="en-US" sz="1800" dirty="0" err="1">
                <a:solidFill>
                  <a:srgbClr val="000000"/>
                </a:solidFill>
                <a:latin typeface="Courier New" panose="02070309020205020404" pitchFamily="49" charset="0"/>
                <a:cs typeface="Courier New" panose="02070309020205020404" pitchFamily="49" charset="0"/>
              </a:rPr>
              <a:t>t</a:t>
            </a:r>
            <a:r>
              <a:rPr lang="en-US" altLang="en-US" sz="1800" dirty="0">
                <a:solidFill>
                  <a:srgbClr val="000000"/>
                </a:solidFill>
                <a:latin typeface="Courier New" panose="02070309020205020404" pitchFamily="49" charset="0"/>
                <a:cs typeface="Courier New" panose="02070309020205020404" pitchFamily="49" charset="0"/>
              </a:rPr>
              <a:t>  </a:t>
            </a:r>
            <a:r>
              <a:rPr lang="en-US" altLang="en-US" sz="1800" dirty="0" err="1">
                <a:solidFill>
                  <a:srgbClr val="000000"/>
                </a:solidFill>
                <a:latin typeface="Courier New" panose="02070309020205020404" pitchFamily="49" charset="0"/>
                <a:cs typeface="Courier New" panose="02070309020205020404" pitchFamily="49" charset="0"/>
              </a:rPr>
              <a:t>t</a:t>
            </a:r>
            <a:r>
              <a:rPr lang="en-US" altLang="en-US" sz="1800" dirty="0">
                <a:solidFill>
                  <a:srgbClr val="000000"/>
                </a:solidFill>
                <a:latin typeface="Courier New" panose="02070309020205020404" pitchFamily="49" charset="0"/>
                <a:cs typeface="Courier New" panose="02070309020205020404" pitchFamily="49" charset="0"/>
              </a:rPr>
              <a:t>     e  </a:t>
            </a:r>
            <a:r>
              <a:rPr lang="en-US" altLang="en-US" sz="1800" dirty="0" err="1">
                <a:solidFill>
                  <a:srgbClr val="000000"/>
                </a:solidFill>
                <a:latin typeface="Courier New" panose="02070309020205020404" pitchFamily="49" charset="0"/>
                <a:cs typeface="Courier New" panose="02070309020205020404" pitchFamily="49" charset="0"/>
              </a:rPr>
              <a:t>ee</a:t>
            </a:r>
            <a:r>
              <a:rPr lang="en-US" altLang="en-US" sz="1800" dirty="0">
                <a:solidFill>
                  <a:srgbClr val="000000"/>
                </a:solidFill>
                <a:latin typeface="Courier New" panose="02070309020205020404" pitchFamily="49" charset="0"/>
                <a:cs typeface="Courier New" panose="02070309020205020404" pitchFamily="49" charset="0"/>
              </a:rPr>
              <a:t>     e   t      </a:t>
            </a:r>
            <a:r>
              <a:rPr lang="en-US" altLang="en-US" sz="1800" dirty="0" err="1">
                <a:solidFill>
                  <a:srgbClr val="000000"/>
                </a:solidFill>
                <a:latin typeface="Courier New" panose="02070309020205020404" pitchFamily="49" charset="0"/>
                <a:cs typeface="Courier New" panose="02070309020205020404" pitchFamily="49" charset="0"/>
              </a:rPr>
              <a:t>t</a:t>
            </a:r>
            <a:endParaRPr lang="en-US" altLang="en-US" sz="1800" dirty="0">
              <a:solidFill>
                <a:srgbClr val="000000"/>
              </a:solidFill>
              <a:cs typeface="Times New Roman" panose="02020603050405020304" pitchFamily="18" charset="0"/>
            </a:endParaRPr>
          </a:p>
          <a:p>
            <a:pPr marL="0" indent="0" algn="just">
              <a:buNone/>
            </a:pPr>
            <a:r>
              <a:rPr lang="en-US" altLang="en-US" sz="1800" dirty="0">
                <a:solidFill>
                  <a:srgbClr val="000000"/>
                </a:solidFill>
                <a:latin typeface="Courier New" panose="02070309020205020404" pitchFamily="49" charset="0"/>
                <a:cs typeface="Courier New" panose="02070309020205020404" pitchFamily="49" charset="0"/>
              </a:rPr>
              <a:t> </a:t>
            </a:r>
            <a:endParaRPr lang="en-US" altLang="en-US" sz="1800" dirty="0">
              <a:solidFill>
                <a:srgbClr val="000000"/>
              </a:solidFill>
              <a:cs typeface="Times New Roman" panose="02020603050405020304" pitchFamily="18" charset="0"/>
            </a:endParaRPr>
          </a:p>
          <a:p>
            <a:pPr marL="0" indent="0" algn="just">
              <a:buNone/>
            </a:pPr>
            <a:r>
              <a:rPr lang="en-US" altLang="en-US" sz="1800" dirty="0">
                <a:solidFill>
                  <a:srgbClr val="000000"/>
                </a:solidFill>
                <a:latin typeface="Courier New" panose="02070309020205020404" pitchFamily="49" charset="0"/>
                <a:cs typeface="Courier New" panose="02070309020205020404" pitchFamily="49" charset="0"/>
              </a:rPr>
              <a:t>	EPYEPOPDZSZUFPO MB ZWP FUPZ HMDJ UD TMOHMQ</a:t>
            </a:r>
            <a:endParaRPr lang="en-US" altLang="en-US" sz="1800" dirty="0">
              <a:solidFill>
                <a:srgbClr val="000000"/>
              </a:solidFill>
              <a:cs typeface="Times New Roman" panose="02020603050405020304" pitchFamily="18" charset="0"/>
            </a:endParaRPr>
          </a:p>
          <a:p>
            <a:pPr marL="0" indent="0">
              <a:buNone/>
            </a:pPr>
            <a:r>
              <a:rPr lang="en-GB" altLang="en-US" sz="1800" dirty="0">
                <a:cs typeface="Times New Roman" panose="02020603050405020304" pitchFamily="18" charset="0"/>
              </a:rPr>
              <a:t>	  </a:t>
            </a:r>
            <a:r>
              <a:rPr lang="en-GB" altLang="en-US" sz="1800" dirty="0">
                <a:latin typeface="Courier" pitchFamily="49" charset="0"/>
                <a:cs typeface="Times New Roman" panose="02020603050405020304" pitchFamily="18" charset="0"/>
              </a:rPr>
              <a:t>e  </a:t>
            </a:r>
            <a:r>
              <a:rPr lang="en-GB" altLang="en-US" sz="1800" dirty="0" err="1">
                <a:latin typeface="Courier" pitchFamily="49" charset="0"/>
                <a:cs typeface="Times New Roman" panose="02020603050405020304" pitchFamily="18" charset="0"/>
              </a:rPr>
              <a:t>e</a:t>
            </a:r>
            <a:r>
              <a:rPr lang="en-GB" altLang="en-US" sz="1800" dirty="0">
                <a:latin typeface="Courier" pitchFamily="49" charset="0"/>
                <a:cs typeface="Times New Roman" panose="02020603050405020304" pitchFamily="18" charset="0"/>
              </a:rPr>
              <a:t> </a:t>
            </a:r>
            <a:r>
              <a:rPr lang="en-GB" altLang="en-US" sz="1800" dirty="0" err="1">
                <a:latin typeface="Courier" pitchFamily="49" charset="0"/>
                <a:cs typeface="Times New Roman" panose="02020603050405020304" pitchFamily="18" charset="0"/>
              </a:rPr>
              <a:t>e</a:t>
            </a:r>
            <a:r>
              <a:rPr lang="en-GB" altLang="en-US" sz="1800" dirty="0">
                <a:latin typeface="Courier" pitchFamily="49" charset="0"/>
                <a:cs typeface="Times New Roman" panose="02020603050405020304" pitchFamily="18" charset="0"/>
              </a:rPr>
              <a:t> t </a:t>
            </a:r>
            <a:r>
              <a:rPr lang="en-GB" altLang="en-US" sz="1800" dirty="0" err="1">
                <a:latin typeface="Courier" pitchFamily="49" charset="0"/>
                <a:cs typeface="Times New Roman" panose="02020603050405020304" pitchFamily="18" charset="0"/>
              </a:rPr>
              <a:t>t</a:t>
            </a:r>
            <a:r>
              <a:rPr lang="en-GB" altLang="en-US" sz="1800" dirty="0">
                <a:latin typeface="Courier" pitchFamily="49" charset="0"/>
                <a:cs typeface="Times New Roman" panose="02020603050405020304" pitchFamily="18" charset="0"/>
              </a:rPr>
              <a:t>  e     t e   et</a:t>
            </a:r>
            <a:r>
              <a:rPr lang="en-GB" altLang="en-US" sz="2000" dirty="0">
                <a:latin typeface="Courier" pitchFamily="49" charset="0"/>
                <a:cs typeface="Times New Roman" panose="02020603050405020304" pitchFamily="18" charset="0"/>
              </a:rPr>
              <a:t>  	</a:t>
            </a:r>
          </a:p>
          <a:p>
            <a:pPr marL="0" indent="0">
              <a:buNone/>
            </a:pPr>
            <a:endParaRPr lang="en-GB" altLang="en-US" sz="2000" dirty="0">
              <a:latin typeface="Courier" pitchFamily="49" charset="0"/>
              <a:cs typeface="Times New Roman" panose="02020603050405020304" pitchFamily="18" charset="0"/>
            </a:endParaRPr>
          </a:p>
          <a:p>
            <a:pPr marL="0" indent="0"/>
            <a:r>
              <a:rPr lang="en-GB" altLang="en-US" dirty="0">
                <a:solidFill>
                  <a:srgbClr val="010000"/>
                </a:solidFill>
                <a:latin typeface="Courier New" panose="02070309020205020404" pitchFamily="49" charset="0"/>
                <a:cs typeface="Times New Roman" panose="02020603050405020304" pitchFamily="18" charset="0"/>
              </a:rPr>
              <a:t>ZWP</a:t>
            </a:r>
            <a:r>
              <a:rPr lang="en-GB" altLang="en-US" dirty="0">
                <a:solidFill>
                  <a:srgbClr val="010000"/>
                </a:solidFill>
                <a:cs typeface="Times New Roman" panose="02020603050405020304" pitchFamily="18" charset="0"/>
              </a:rPr>
              <a:t> </a:t>
            </a:r>
            <a:r>
              <a:rPr lang="en-GB" altLang="en-US" dirty="0" err="1">
                <a:solidFill>
                  <a:srgbClr val="010000"/>
                </a:solidFill>
                <a:cs typeface="Times New Roman" panose="02020603050405020304" pitchFamily="18" charset="0"/>
              </a:rPr>
              <a:t>dan</a:t>
            </a:r>
            <a:r>
              <a:rPr lang="en-GB" altLang="en-US" dirty="0">
                <a:solidFill>
                  <a:srgbClr val="010000"/>
                </a:solidFill>
                <a:cs typeface="Times New Roman" panose="02020603050405020304" pitchFamily="18" charset="0"/>
              </a:rPr>
              <a:t> </a:t>
            </a:r>
            <a:r>
              <a:rPr lang="en-GB" altLang="en-US" dirty="0">
                <a:solidFill>
                  <a:srgbClr val="010000"/>
                </a:solidFill>
                <a:latin typeface="Courier New" panose="02070309020205020404" pitchFamily="49" charset="0"/>
                <a:cs typeface="Times New Roman" panose="02020603050405020304" pitchFamily="18" charset="0"/>
              </a:rPr>
              <a:t>ZWSZ</a:t>
            </a:r>
            <a:r>
              <a:rPr lang="en-GB" altLang="en-US" dirty="0">
                <a:solidFill>
                  <a:srgbClr val="010000"/>
                </a:solidFill>
                <a:cs typeface="Times New Roman" panose="02020603050405020304" pitchFamily="18" charset="0"/>
              </a:rPr>
              <a:t> </a:t>
            </a:r>
            <a:r>
              <a:rPr lang="en-GB" altLang="en-US" dirty="0" err="1">
                <a:solidFill>
                  <a:srgbClr val="010000"/>
                </a:solidFill>
                <a:cs typeface="Times New Roman" panose="02020603050405020304" pitchFamily="18" charset="0"/>
              </a:rPr>
              <a:t>dipetakan</a:t>
            </a:r>
            <a:r>
              <a:rPr lang="en-GB" altLang="en-US" dirty="0">
                <a:solidFill>
                  <a:srgbClr val="010000"/>
                </a:solidFill>
                <a:cs typeface="Times New Roman" panose="02020603050405020304" pitchFamily="18" charset="0"/>
              </a:rPr>
              <a:t> </a:t>
            </a:r>
            <a:r>
              <a:rPr lang="en-GB" altLang="en-US" dirty="0" err="1">
                <a:solidFill>
                  <a:srgbClr val="010000"/>
                </a:solidFill>
                <a:cs typeface="Times New Roman" panose="02020603050405020304" pitchFamily="18" charset="0"/>
              </a:rPr>
              <a:t>menjadi</a:t>
            </a:r>
            <a:r>
              <a:rPr lang="en-GB" altLang="en-US" dirty="0">
                <a:solidFill>
                  <a:srgbClr val="010000"/>
                </a:solidFill>
                <a:cs typeface="Times New Roman" panose="02020603050405020304" pitchFamily="18" charset="0"/>
              </a:rPr>
              <a:t> </a:t>
            </a:r>
            <a:r>
              <a:rPr lang="en-GB" altLang="en-US" dirty="0">
                <a:solidFill>
                  <a:srgbClr val="010000"/>
                </a:solidFill>
                <a:latin typeface="Courier New" panose="02070309020205020404" pitchFamily="49" charset="0"/>
                <a:cs typeface="Times New Roman" panose="02020603050405020304" pitchFamily="18" charset="0"/>
              </a:rPr>
              <a:t>t*e</a:t>
            </a:r>
            <a:r>
              <a:rPr lang="en-GB" altLang="en-US" dirty="0">
                <a:solidFill>
                  <a:srgbClr val="010000"/>
                </a:solidFill>
                <a:cs typeface="Times New Roman" panose="02020603050405020304" pitchFamily="18" charset="0"/>
              </a:rPr>
              <a:t> </a:t>
            </a:r>
            <a:r>
              <a:rPr lang="en-GB" altLang="en-US" dirty="0" err="1">
                <a:solidFill>
                  <a:srgbClr val="010000"/>
                </a:solidFill>
                <a:cs typeface="Times New Roman" panose="02020603050405020304" pitchFamily="18" charset="0"/>
              </a:rPr>
              <a:t>dan</a:t>
            </a:r>
            <a:r>
              <a:rPr lang="en-GB" altLang="en-US" dirty="0">
                <a:solidFill>
                  <a:srgbClr val="010000"/>
                </a:solidFill>
                <a:cs typeface="Times New Roman" panose="02020603050405020304" pitchFamily="18" charset="0"/>
              </a:rPr>
              <a:t> </a:t>
            </a:r>
            <a:r>
              <a:rPr lang="en-GB" altLang="en-US" dirty="0">
                <a:solidFill>
                  <a:srgbClr val="010000"/>
                </a:solidFill>
                <a:latin typeface="Courier New" panose="02070309020205020404" pitchFamily="49" charset="0"/>
                <a:cs typeface="Times New Roman" panose="02020603050405020304" pitchFamily="18" charset="0"/>
              </a:rPr>
              <a:t>t**t</a:t>
            </a:r>
            <a:r>
              <a:rPr lang="en-US" altLang="en-US" dirty="0">
                <a:solidFill>
                  <a:srgbClr val="010000"/>
                </a:solidFill>
                <a:cs typeface="Times New Roman" panose="02020603050405020304" pitchFamily="18" charset="0"/>
              </a:rPr>
              <a:t> </a:t>
            </a:r>
          </a:p>
          <a:p>
            <a:pPr marL="0" indent="0"/>
            <a:r>
              <a:rPr lang="en-GB" altLang="en-US" dirty="0" err="1">
                <a:solidFill>
                  <a:srgbClr val="010000"/>
                </a:solidFill>
                <a:cs typeface="Times New Roman" panose="02020603050405020304" pitchFamily="18" charset="0"/>
              </a:rPr>
              <a:t>Kemungkinan</a:t>
            </a:r>
            <a:r>
              <a:rPr lang="en-GB" altLang="en-US" dirty="0">
                <a:solidFill>
                  <a:srgbClr val="010000"/>
                </a:solidFill>
                <a:cs typeface="Times New Roman" panose="02020603050405020304" pitchFamily="18" charset="0"/>
              </a:rPr>
              <a:t> </a:t>
            </a:r>
            <a:r>
              <a:rPr lang="en-GB" altLang="en-US" dirty="0" err="1">
                <a:solidFill>
                  <a:srgbClr val="010000"/>
                </a:solidFill>
                <a:cs typeface="Times New Roman" panose="02020603050405020304" pitchFamily="18" charset="0"/>
              </a:rPr>
              <a:t>besar</a:t>
            </a:r>
            <a:r>
              <a:rPr lang="en-GB" altLang="en-US" dirty="0">
                <a:solidFill>
                  <a:srgbClr val="010000"/>
                </a:solidFill>
                <a:cs typeface="Times New Roman" panose="02020603050405020304" pitchFamily="18" charset="0"/>
              </a:rPr>
              <a:t> </a:t>
            </a:r>
            <a:r>
              <a:rPr lang="en-GB" altLang="en-US" dirty="0">
                <a:solidFill>
                  <a:srgbClr val="010000"/>
                </a:solidFill>
                <a:latin typeface="Courier New" panose="02070309020205020404" pitchFamily="49" charset="0"/>
                <a:cs typeface="Times New Roman" panose="02020603050405020304" pitchFamily="18" charset="0"/>
              </a:rPr>
              <a:t>W </a:t>
            </a:r>
            <a:r>
              <a:rPr lang="en-GB" altLang="en-US" dirty="0" err="1">
                <a:solidFill>
                  <a:srgbClr val="010000"/>
                </a:solidFill>
                <a:cs typeface="Times New Roman" panose="02020603050405020304" pitchFamily="18" charset="0"/>
              </a:rPr>
              <a:t>adalah</a:t>
            </a:r>
            <a:r>
              <a:rPr lang="en-GB" altLang="en-US" dirty="0">
                <a:solidFill>
                  <a:srgbClr val="010000"/>
                </a:solidFill>
                <a:cs typeface="Times New Roman" panose="02020603050405020304" pitchFamily="18" charset="0"/>
              </a:rPr>
              <a:t> </a:t>
            </a:r>
            <a:r>
              <a:rPr lang="en-GB" altLang="en-US" dirty="0" err="1">
                <a:solidFill>
                  <a:srgbClr val="010000"/>
                </a:solidFill>
                <a:cs typeface="Times New Roman" panose="02020603050405020304" pitchFamily="18" charset="0"/>
              </a:rPr>
              <a:t>pemetataan</a:t>
            </a:r>
            <a:r>
              <a:rPr lang="en-GB" altLang="en-US" dirty="0">
                <a:solidFill>
                  <a:srgbClr val="010000"/>
                </a:solidFill>
                <a:cs typeface="Times New Roman" panose="02020603050405020304" pitchFamily="18" charset="0"/>
              </a:rPr>
              <a:t> </a:t>
            </a:r>
            <a:r>
              <a:rPr lang="en-GB" altLang="en-US" dirty="0" err="1">
                <a:solidFill>
                  <a:srgbClr val="010000"/>
                </a:solidFill>
                <a:cs typeface="Times New Roman" panose="02020603050405020304" pitchFamily="18" charset="0"/>
              </a:rPr>
              <a:t>dari</a:t>
            </a:r>
            <a:r>
              <a:rPr lang="en-GB" altLang="en-US" dirty="0">
                <a:solidFill>
                  <a:srgbClr val="010000"/>
                </a:solidFill>
                <a:cs typeface="Times New Roman" panose="02020603050405020304" pitchFamily="18" charset="0"/>
              </a:rPr>
              <a:t> </a:t>
            </a:r>
            <a:r>
              <a:rPr lang="en-GB" altLang="en-US" dirty="0">
                <a:solidFill>
                  <a:srgbClr val="010000"/>
                </a:solidFill>
                <a:latin typeface="Courier New" panose="02070309020205020404" pitchFamily="49" charset="0"/>
                <a:cs typeface="Times New Roman" panose="02020603050405020304" pitchFamily="18" charset="0"/>
              </a:rPr>
              <a:t>H</a:t>
            </a:r>
            <a:r>
              <a:rPr lang="en-GB" altLang="en-US" dirty="0">
                <a:solidFill>
                  <a:srgbClr val="010000"/>
                </a:solidFill>
                <a:cs typeface="Times New Roman" panose="02020603050405020304" pitchFamily="18" charset="0"/>
              </a:rPr>
              <a:t> </a:t>
            </a:r>
            <a:r>
              <a:rPr lang="en-GB" altLang="en-US" dirty="0" err="1">
                <a:solidFill>
                  <a:srgbClr val="010000"/>
                </a:solidFill>
                <a:cs typeface="Times New Roman" panose="02020603050405020304" pitchFamily="18" charset="0"/>
              </a:rPr>
              <a:t>sehingga</a:t>
            </a:r>
            <a:r>
              <a:rPr lang="en-GB" altLang="en-US" dirty="0">
                <a:solidFill>
                  <a:srgbClr val="010000"/>
                </a:solidFill>
                <a:cs typeface="Times New Roman" panose="02020603050405020304" pitchFamily="18" charset="0"/>
              </a:rPr>
              <a:t> kata yang </a:t>
            </a:r>
            <a:r>
              <a:rPr lang="en-GB" altLang="en-US" dirty="0" err="1">
                <a:solidFill>
                  <a:srgbClr val="010000"/>
                </a:solidFill>
                <a:cs typeface="Times New Roman" panose="02020603050405020304" pitchFamily="18" charset="0"/>
              </a:rPr>
              <a:t>mungkin</a:t>
            </a:r>
            <a:r>
              <a:rPr lang="en-GB" altLang="en-US" dirty="0">
                <a:solidFill>
                  <a:srgbClr val="010000"/>
                </a:solidFill>
                <a:cs typeface="Times New Roman" panose="02020603050405020304" pitchFamily="18" charset="0"/>
              </a:rPr>
              <a:t> </a:t>
            </a:r>
            <a:r>
              <a:rPr lang="en-GB" altLang="en-US" dirty="0" err="1">
                <a:solidFill>
                  <a:srgbClr val="010000"/>
                </a:solidFill>
                <a:cs typeface="Times New Roman" panose="02020603050405020304" pitchFamily="18" charset="0"/>
              </a:rPr>
              <a:t>untuk</a:t>
            </a:r>
            <a:r>
              <a:rPr lang="en-GB" altLang="en-US" dirty="0">
                <a:solidFill>
                  <a:srgbClr val="010000"/>
                </a:solidFill>
                <a:cs typeface="Times New Roman" panose="02020603050405020304" pitchFamily="18" charset="0"/>
              </a:rPr>
              <a:t> </a:t>
            </a:r>
            <a:r>
              <a:rPr lang="en-GB" altLang="en-US" dirty="0">
                <a:solidFill>
                  <a:srgbClr val="010000"/>
                </a:solidFill>
                <a:latin typeface="Courier New" panose="02070309020205020404" pitchFamily="49" charset="0"/>
                <a:cs typeface="Times New Roman" panose="02020603050405020304" pitchFamily="18" charset="0"/>
              </a:rPr>
              <a:t>ZWP</a:t>
            </a:r>
            <a:r>
              <a:rPr lang="en-GB" altLang="en-US" dirty="0">
                <a:solidFill>
                  <a:srgbClr val="010000"/>
                </a:solidFill>
                <a:cs typeface="Times New Roman" panose="02020603050405020304" pitchFamily="18" charset="0"/>
              </a:rPr>
              <a:t> </a:t>
            </a:r>
            <a:r>
              <a:rPr lang="en-GB" altLang="en-US" dirty="0" err="1">
                <a:solidFill>
                  <a:srgbClr val="010000"/>
                </a:solidFill>
                <a:cs typeface="Times New Roman" panose="02020603050405020304" pitchFamily="18" charset="0"/>
              </a:rPr>
              <a:t>dan</a:t>
            </a:r>
            <a:r>
              <a:rPr lang="en-GB" altLang="en-US" dirty="0">
                <a:solidFill>
                  <a:srgbClr val="010000"/>
                </a:solidFill>
                <a:cs typeface="Times New Roman" panose="02020603050405020304" pitchFamily="18" charset="0"/>
              </a:rPr>
              <a:t> </a:t>
            </a:r>
            <a:r>
              <a:rPr lang="en-GB" altLang="en-US" dirty="0">
                <a:solidFill>
                  <a:srgbClr val="010000"/>
                </a:solidFill>
                <a:latin typeface="Courier New" panose="02070309020205020404" pitchFamily="49" charset="0"/>
                <a:cs typeface="Times New Roman" panose="02020603050405020304" pitchFamily="18" charset="0"/>
              </a:rPr>
              <a:t>ZWSZ</a:t>
            </a:r>
            <a:r>
              <a:rPr lang="en-GB" altLang="en-US" dirty="0">
                <a:solidFill>
                  <a:srgbClr val="010000"/>
                </a:solidFill>
                <a:cs typeface="Times New Roman" panose="02020603050405020304" pitchFamily="18" charset="0"/>
              </a:rPr>
              <a:t> </a:t>
            </a:r>
            <a:r>
              <a:rPr lang="en-GB" altLang="en-US" dirty="0" err="1">
                <a:solidFill>
                  <a:srgbClr val="010000"/>
                </a:solidFill>
                <a:cs typeface="Times New Roman" panose="02020603050405020304" pitchFamily="18" charset="0"/>
              </a:rPr>
              <a:t>adalah</a:t>
            </a:r>
            <a:r>
              <a:rPr lang="en-GB" altLang="en-US" dirty="0">
                <a:solidFill>
                  <a:srgbClr val="010000"/>
                </a:solidFill>
                <a:cs typeface="Times New Roman" panose="02020603050405020304" pitchFamily="18" charset="0"/>
              </a:rPr>
              <a:t> </a:t>
            </a:r>
            <a:r>
              <a:rPr lang="en-GB" altLang="en-US" dirty="0">
                <a:solidFill>
                  <a:srgbClr val="010000"/>
                </a:solidFill>
                <a:latin typeface="Courier New" panose="02070309020205020404" pitchFamily="49" charset="0"/>
                <a:cs typeface="Times New Roman" panose="02020603050405020304" pitchFamily="18" charset="0"/>
              </a:rPr>
              <a:t>the</a:t>
            </a:r>
            <a:r>
              <a:rPr lang="en-GB" altLang="en-US" dirty="0">
                <a:solidFill>
                  <a:srgbClr val="010000"/>
                </a:solidFill>
                <a:cs typeface="Times New Roman" panose="02020603050405020304" pitchFamily="18" charset="0"/>
              </a:rPr>
              <a:t> </a:t>
            </a:r>
            <a:r>
              <a:rPr lang="en-GB" altLang="en-US" dirty="0" err="1">
                <a:solidFill>
                  <a:srgbClr val="010000"/>
                </a:solidFill>
                <a:cs typeface="Times New Roman" panose="02020603050405020304" pitchFamily="18" charset="0"/>
              </a:rPr>
              <a:t>dan</a:t>
            </a:r>
            <a:r>
              <a:rPr lang="en-GB" altLang="en-US" dirty="0">
                <a:solidFill>
                  <a:srgbClr val="010000"/>
                </a:solidFill>
                <a:cs typeface="Times New Roman" panose="02020603050405020304" pitchFamily="18" charset="0"/>
              </a:rPr>
              <a:t> </a:t>
            </a:r>
            <a:r>
              <a:rPr lang="en-GB" altLang="en-US" dirty="0">
                <a:solidFill>
                  <a:srgbClr val="010000"/>
                </a:solidFill>
                <a:latin typeface="Courier New" panose="02070309020205020404" pitchFamily="49" charset="0"/>
                <a:cs typeface="Times New Roman" panose="02020603050405020304" pitchFamily="18" charset="0"/>
              </a:rPr>
              <a:t>that</a:t>
            </a:r>
            <a:r>
              <a:rPr lang="en-US" altLang="en-US" dirty="0">
                <a:solidFill>
                  <a:srgbClr val="010000"/>
                </a:solidFill>
                <a:cs typeface="Times New Roman" panose="02020603050405020304" pitchFamily="18" charset="0"/>
              </a:rPr>
              <a:t> </a:t>
            </a:r>
            <a:r>
              <a:rPr lang="en-GB" altLang="en-US" dirty="0">
                <a:solidFill>
                  <a:srgbClr val="010000"/>
                </a:solidFill>
                <a:cs typeface="Times New Roman" panose="02020603050405020304" pitchFamily="18" charset="0"/>
              </a:rPr>
              <a:t> </a:t>
            </a:r>
            <a:endParaRPr lang="en-US" altLang="en-US" dirty="0">
              <a:solidFill>
                <a:srgbClr val="010000"/>
              </a:solidFill>
              <a:cs typeface="Times New Roman" panose="02020603050405020304" pitchFamily="18" charset="0"/>
            </a:endParaRPr>
          </a:p>
        </p:txBody>
      </p:sp>
    </p:spTree>
    <p:extLst>
      <p:ext uri="{BB962C8B-B14F-4D97-AF65-F5344CB8AC3E}">
        <p14:creationId xmlns:p14="http://schemas.microsoft.com/office/powerpoint/2010/main" val="230156238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A50021"/>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buChar char="n"/>
              <a:defRPr sz="28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buChar char="n"/>
              <a:defRPr sz="24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buChar char="n"/>
              <a:defRPr sz="2000">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9pPr>
          </a:lstStyle>
          <a:p>
            <a:pPr>
              <a:spcBef>
                <a:spcPct val="0"/>
              </a:spcBef>
              <a:buClrTx/>
              <a:buSzTx/>
              <a:buFontTx/>
              <a:buNone/>
            </a:pPr>
            <a:fld id="{FDB1C112-4A4C-46CF-9001-A826D46F5145}" type="slidenum">
              <a:rPr lang="en-GB" altLang="en-US" sz="2400">
                <a:solidFill>
                  <a:schemeClr val="tx2"/>
                </a:solidFill>
              </a:rPr>
              <a:pPr>
                <a:spcBef>
                  <a:spcPct val="0"/>
                </a:spcBef>
                <a:buClrTx/>
                <a:buSzTx/>
                <a:buFontTx/>
                <a:buNone/>
              </a:pPr>
              <a:t>23</a:t>
            </a:fld>
            <a:endParaRPr lang="en-GB" altLang="en-US" sz="1400">
              <a:solidFill>
                <a:schemeClr val="tx2"/>
              </a:solidFill>
            </a:endParaRPr>
          </a:p>
        </p:txBody>
      </p:sp>
      <p:sp>
        <p:nvSpPr>
          <p:cNvPr id="28676" name="Rectangle 3"/>
          <p:cNvSpPr>
            <a:spLocks noGrp="1" noChangeArrowheads="1"/>
          </p:cNvSpPr>
          <p:nvPr>
            <p:ph type="body" idx="1"/>
          </p:nvPr>
        </p:nvSpPr>
        <p:spPr>
          <a:xfrm>
            <a:off x="576470" y="838200"/>
            <a:ext cx="10777330" cy="5378450"/>
          </a:xfrm>
        </p:spPr>
        <p:txBody>
          <a:bodyPr>
            <a:normAutofit/>
          </a:bodyPr>
          <a:lstStyle/>
          <a:p>
            <a:pPr marL="0" indent="0" algn="just">
              <a:buNone/>
            </a:pPr>
            <a:r>
              <a:rPr lang="en-US" altLang="en-US" b="1" dirty="0" err="1">
                <a:solidFill>
                  <a:srgbClr val="000000"/>
                </a:solidFill>
                <a:cs typeface="Times New Roman" panose="02020603050405020304" pitchFamily="18" charset="0"/>
              </a:rPr>
              <a:t>Iterasi</a:t>
            </a:r>
            <a:r>
              <a:rPr lang="en-US" altLang="en-US" b="1" dirty="0">
                <a:solidFill>
                  <a:srgbClr val="000000"/>
                </a:solidFill>
                <a:cs typeface="Times New Roman" panose="02020603050405020304" pitchFamily="18" charset="0"/>
              </a:rPr>
              <a:t> 1:</a:t>
            </a:r>
          </a:p>
          <a:p>
            <a:pPr marL="0" indent="0" algn="just">
              <a:buNone/>
            </a:pPr>
            <a:r>
              <a:rPr lang="en-US" altLang="en-US" sz="1800" b="1" dirty="0">
                <a:solidFill>
                  <a:srgbClr val="000000"/>
                </a:solidFill>
                <a:latin typeface="Courier New" panose="02070309020205020404" pitchFamily="49" charset="0"/>
                <a:cs typeface="Courier New" panose="02070309020205020404" pitchFamily="49" charset="0"/>
              </a:rPr>
              <a:t>	</a:t>
            </a:r>
            <a:r>
              <a:rPr lang="en-US" altLang="en-US" sz="1800" dirty="0">
                <a:solidFill>
                  <a:srgbClr val="000000"/>
                </a:solidFill>
                <a:latin typeface="Courier New" panose="02070309020205020404" pitchFamily="49" charset="0"/>
                <a:cs typeface="Courier New" panose="02070309020205020404" pitchFamily="49" charset="0"/>
              </a:rPr>
              <a:t>UZ QSO VUOHXMOPV GPOZPEVSG ZWSZ OPFPESX UDBMETSX AIZ</a:t>
            </a:r>
            <a:endParaRPr lang="en-US" altLang="en-US" sz="1800" dirty="0">
              <a:solidFill>
                <a:srgbClr val="000000"/>
              </a:solidFill>
              <a:cs typeface="Times New Roman" panose="02020603050405020304" pitchFamily="18" charset="0"/>
            </a:endParaRPr>
          </a:p>
          <a:p>
            <a:pPr marL="0" indent="0" algn="just">
              <a:buNone/>
            </a:pPr>
            <a:r>
              <a:rPr lang="en-US" altLang="en-US" sz="2000" dirty="0">
                <a:solidFill>
                  <a:srgbClr val="000000"/>
                </a:solidFill>
                <a:latin typeface="Courier New" panose="02070309020205020404" pitchFamily="49" charset="0"/>
                <a:cs typeface="Courier New" panose="02070309020205020404" pitchFamily="49" charset="0"/>
              </a:rPr>
              <a:t>	 </a:t>
            </a:r>
            <a:r>
              <a:rPr lang="en-US" altLang="en-US" sz="1800" dirty="0">
                <a:solidFill>
                  <a:srgbClr val="000000"/>
                </a:solidFill>
                <a:latin typeface="Courier New" panose="02070309020205020404" pitchFamily="49" charset="0"/>
                <a:cs typeface="Courier New" panose="02070309020205020404" pitchFamily="49" charset="0"/>
              </a:rPr>
              <a:t>t            e   </a:t>
            </a:r>
            <a:r>
              <a:rPr lang="en-US" altLang="en-US" sz="1800" dirty="0" err="1">
                <a:solidFill>
                  <a:srgbClr val="000000"/>
                </a:solidFill>
                <a:latin typeface="Courier New" panose="02070309020205020404" pitchFamily="49" charset="0"/>
                <a:cs typeface="Courier New" panose="02070309020205020404" pitchFamily="49" charset="0"/>
              </a:rPr>
              <a:t>e</a:t>
            </a:r>
            <a:r>
              <a:rPr lang="en-US" altLang="en-US" sz="1800" dirty="0">
                <a:solidFill>
                  <a:srgbClr val="000000"/>
                </a:solidFill>
                <a:latin typeface="Courier New" panose="02070309020205020404" pitchFamily="49" charset="0"/>
                <a:cs typeface="Courier New" panose="02070309020205020404" pitchFamily="49" charset="0"/>
              </a:rPr>
              <a:t> </a:t>
            </a:r>
            <a:r>
              <a:rPr lang="en-US" altLang="en-US" sz="1800" dirty="0" err="1">
                <a:solidFill>
                  <a:srgbClr val="000000"/>
                </a:solidFill>
                <a:latin typeface="Courier New" panose="02070309020205020404" pitchFamily="49" charset="0"/>
                <a:cs typeface="Courier New" panose="02070309020205020404" pitchFamily="49" charset="0"/>
              </a:rPr>
              <a:t>te</a:t>
            </a:r>
            <a:r>
              <a:rPr lang="en-US" altLang="en-US" sz="1800" dirty="0">
                <a:solidFill>
                  <a:srgbClr val="000000"/>
                </a:solidFill>
                <a:latin typeface="Courier New" panose="02070309020205020404" pitchFamily="49" charset="0"/>
                <a:cs typeface="Courier New" panose="02070309020205020404" pitchFamily="49" charset="0"/>
              </a:rPr>
              <a:t>     t  </a:t>
            </a:r>
            <a:r>
              <a:rPr lang="en-US" altLang="en-US" sz="1800" dirty="0" err="1">
                <a:solidFill>
                  <a:srgbClr val="000000"/>
                </a:solidFill>
                <a:latin typeface="Courier New" panose="02070309020205020404" pitchFamily="49" charset="0"/>
                <a:cs typeface="Courier New" panose="02070309020205020404" pitchFamily="49" charset="0"/>
              </a:rPr>
              <a:t>t</a:t>
            </a:r>
            <a:r>
              <a:rPr lang="en-US" altLang="en-US" sz="1800" dirty="0">
                <a:solidFill>
                  <a:srgbClr val="000000"/>
                </a:solidFill>
                <a:latin typeface="Courier New" panose="02070309020205020404" pitchFamily="49" charset="0"/>
                <a:cs typeface="Courier New" panose="02070309020205020404" pitchFamily="49" charset="0"/>
              </a:rPr>
              <a:t>  e </a:t>
            </a:r>
            <a:r>
              <a:rPr lang="en-US" altLang="en-US" sz="1800" dirty="0" err="1">
                <a:solidFill>
                  <a:srgbClr val="000000"/>
                </a:solidFill>
                <a:latin typeface="Courier New" panose="02070309020205020404" pitchFamily="49" charset="0"/>
                <a:cs typeface="Courier New" panose="02070309020205020404" pitchFamily="49" charset="0"/>
              </a:rPr>
              <a:t>e</a:t>
            </a:r>
            <a:r>
              <a:rPr lang="en-US" altLang="en-US" sz="1800" dirty="0">
                <a:solidFill>
                  <a:srgbClr val="000000"/>
                </a:solidFill>
                <a:latin typeface="Courier New" panose="02070309020205020404" pitchFamily="49" charset="0"/>
                <a:cs typeface="Courier New" panose="02070309020205020404" pitchFamily="49" charset="0"/>
              </a:rPr>
              <a:t>               t </a:t>
            </a:r>
            <a:endParaRPr lang="en-US" altLang="en-US" sz="1800" dirty="0">
              <a:solidFill>
                <a:srgbClr val="000000"/>
              </a:solidFill>
              <a:cs typeface="Times New Roman" panose="02020603050405020304" pitchFamily="18" charset="0"/>
            </a:endParaRPr>
          </a:p>
          <a:p>
            <a:pPr marL="0" indent="0" algn="just">
              <a:buNone/>
            </a:pPr>
            <a:r>
              <a:rPr lang="en-US" altLang="en-US" sz="2000" dirty="0">
                <a:solidFill>
                  <a:srgbClr val="000000"/>
                </a:solidFill>
                <a:latin typeface="Courier New" panose="02070309020205020404" pitchFamily="49" charset="0"/>
                <a:cs typeface="Courier New" panose="02070309020205020404" pitchFamily="49" charset="0"/>
              </a:rPr>
              <a:t> </a:t>
            </a:r>
            <a:endParaRPr lang="en-US" altLang="en-US" sz="2000" dirty="0">
              <a:solidFill>
                <a:srgbClr val="000000"/>
              </a:solidFill>
              <a:cs typeface="Times New Roman" panose="02020603050405020304" pitchFamily="18" charset="0"/>
            </a:endParaRPr>
          </a:p>
          <a:p>
            <a:pPr marL="0" indent="0" algn="just">
              <a:buNone/>
            </a:pPr>
            <a:r>
              <a:rPr lang="en-US" altLang="en-US" sz="2000" dirty="0">
                <a:solidFill>
                  <a:srgbClr val="000000"/>
                </a:solidFill>
                <a:latin typeface="Courier New" panose="02070309020205020404" pitchFamily="49" charset="0"/>
                <a:cs typeface="Courier New" panose="02070309020205020404" pitchFamily="49" charset="0"/>
              </a:rPr>
              <a:t>	</a:t>
            </a:r>
            <a:r>
              <a:rPr lang="en-US" altLang="en-US" sz="1800" dirty="0">
                <a:solidFill>
                  <a:srgbClr val="000000"/>
                </a:solidFill>
                <a:latin typeface="Courier New" panose="02070309020205020404" pitchFamily="49" charset="0"/>
                <a:cs typeface="Courier New" panose="02070309020205020404" pitchFamily="49" charset="0"/>
              </a:rPr>
              <a:t>VUEPHZ HMDZSHZO WSFP APPD TSVP QUZW YMXUZUHSX</a:t>
            </a:r>
            <a:endParaRPr lang="en-US" altLang="en-US" sz="1800" dirty="0">
              <a:solidFill>
                <a:srgbClr val="000000"/>
              </a:solidFill>
              <a:cs typeface="Times New Roman" panose="02020603050405020304" pitchFamily="18" charset="0"/>
            </a:endParaRPr>
          </a:p>
          <a:p>
            <a:pPr marL="0" indent="0" algn="just">
              <a:buNone/>
            </a:pPr>
            <a:r>
              <a:rPr lang="en-US" altLang="en-US" sz="1800" dirty="0">
                <a:solidFill>
                  <a:srgbClr val="000000"/>
                </a:solidFill>
                <a:latin typeface="Courier New" panose="02070309020205020404" pitchFamily="49" charset="0"/>
                <a:cs typeface="Courier New" panose="02070309020205020404" pitchFamily="49" charset="0"/>
              </a:rPr>
              <a:t>	   e t    </a:t>
            </a:r>
            <a:r>
              <a:rPr lang="en-US" altLang="en-US" sz="1800" dirty="0" err="1">
                <a:solidFill>
                  <a:srgbClr val="000000"/>
                </a:solidFill>
                <a:latin typeface="Courier New" panose="02070309020205020404" pitchFamily="49" charset="0"/>
                <a:cs typeface="Courier New" panose="02070309020205020404" pitchFamily="49" charset="0"/>
              </a:rPr>
              <a:t>t</a:t>
            </a:r>
            <a:r>
              <a:rPr lang="en-US" altLang="en-US" sz="1800" dirty="0">
                <a:solidFill>
                  <a:srgbClr val="000000"/>
                </a:solidFill>
                <a:latin typeface="Courier New" panose="02070309020205020404" pitchFamily="49" charset="0"/>
                <a:cs typeface="Courier New" panose="02070309020205020404" pitchFamily="49" charset="0"/>
              </a:rPr>
              <a:t>  </a:t>
            </a:r>
            <a:r>
              <a:rPr lang="en-US" altLang="en-US" sz="1800" dirty="0" err="1">
                <a:solidFill>
                  <a:srgbClr val="000000"/>
                </a:solidFill>
                <a:latin typeface="Courier New" panose="02070309020205020404" pitchFamily="49" charset="0"/>
                <a:cs typeface="Courier New" panose="02070309020205020404" pitchFamily="49" charset="0"/>
              </a:rPr>
              <a:t>t</a:t>
            </a:r>
            <a:r>
              <a:rPr lang="en-US" altLang="en-US" sz="1800" dirty="0">
                <a:solidFill>
                  <a:srgbClr val="000000"/>
                </a:solidFill>
                <a:latin typeface="Courier New" panose="02070309020205020404" pitchFamily="49" charset="0"/>
                <a:cs typeface="Courier New" panose="02070309020205020404" pitchFamily="49" charset="0"/>
              </a:rPr>
              <a:t>     e  </a:t>
            </a:r>
            <a:r>
              <a:rPr lang="en-US" altLang="en-US" sz="1800" dirty="0" err="1">
                <a:solidFill>
                  <a:srgbClr val="000000"/>
                </a:solidFill>
                <a:latin typeface="Courier New" panose="02070309020205020404" pitchFamily="49" charset="0"/>
                <a:cs typeface="Courier New" panose="02070309020205020404" pitchFamily="49" charset="0"/>
              </a:rPr>
              <a:t>ee</a:t>
            </a:r>
            <a:r>
              <a:rPr lang="en-US" altLang="en-US" sz="1800" dirty="0">
                <a:solidFill>
                  <a:srgbClr val="000000"/>
                </a:solidFill>
                <a:latin typeface="Courier New" panose="02070309020205020404" pitchFamily="49" charset="0"/>
                <a:cs typeface="Courier New" panose="02070309020205020404" pitchFamily="49" charset="0"/>
              </a:rPr>
              <a:t>     e   t      </a:t>
            </a:r>
            <a:r>
              <a:rPr lang="en-US" altLang="en-US" sz="1800" dirty="0" err="1">
                <a:solidFill>
                  <a:srgbClr val="000000"/>
                </a:solidFill>
                <a:latin typeface="Courier New" panose="02070309020205020404" pitchFamily="49" charset="0"/>
                <a:cs typeface="Courier New" panose="02070309020205020404" pitchFamily="49" charset="0"/>
              </a:rPr>
              <a:t>t</a:t>
            </a:r>
            <a:endParaRPr lang="en-US" altLang="en-US" sz="1800" dirty="0">
              <a:solidFill>
                <a:srgbClr val="000000"/>
              </a:solidFill>
              <a:cs typeface="Times New Roman" panose="02020603050405020304" pitchFamily="18" charset="0"/>
            </a:endParaRPr>
          </a:p>
          <a:p>
            <a:pPr marL="0" indent="0" algn="just">
              <a:buNone/>
            </a:pPr>
            <a:r>
              <a:rPr lang="en-US" altLang="en-US" sz="1800" dirty="0">
                <a:solidFill>
                  <a:srgbClr val="000000"/>
                </a:solidFill>
                <a:latin typeface="Courier New" panose="02070309020205020404" pitchFamily="49" charset="0"/>
                <a:cs typeface="Courier New" panose="02070309020205020404" pitchFamily="49" charset="0"/>
              </a:rPr>
              <a:t> </a:t>
            </a:r>
            <a:endParaRPr lang="en-US" altLang="en-US" sz="1800" dirty="0">
              <a:solidFill>
                <a:srgbClr val="000000"/>
              </a:solidFill>
              <a:cs typeface="Times New Roman" panose="02020603050405020304" pitchFamily="18" charset="0"/>
            </a:endParaRPr>
          </a:p>
          <a:p>
            <a:pPr marL="0" indent="0" algn="just">
              <a:buNone/>
            </a:pPr>
            <a:r>
              <a:rPr lang="en-US" altLang="en-US" sz="1800" dirty="0">
                <a:solidFill>
                  <a:srgbClr val="000000"/>
                </a:solidFill>
                <a:latin typeface="Courier New" panose="02070309020205020404" pitchFamily="49" charset="0"/>
                <a:cs typeface="Courier New" panose="02070309020205020404" pitchFamily="49" charset="0"/>
              </a:rPr>
              <a:t>	EPYEPOPDZSZUFPO MB ZWP FUPZ HMDJ UD TMOHMQ</a:t>
            </a:r>
            <a:endParaRPr lang="en-US" altLang="en-US" sz="1800" dirty="0">
              <a:solidFill>
                <a:srgbClr val="000000"/>
              </a:solidFill>
              <a:cs typeface="Times New Roman" panose="02020603050405020304" pitchFamily="18" charset="0"/>
            </a:endParaRPr>
          </a:p>
          <a:p>
            <a:pPr marL="0" indent="0">
              <a:buNone/>
            </a:pPr>
            <a:r>
              <a:rPr lang="en-GB" altLang="en-US" sz="1800" dirty="0">
                <a:cs typeface="Times New Roman" panose="02020603050405020304" pitchFamily="18" charset="0"/>
              </a:rPr>
              <a:t>	  </a:t>
            </a:r>
            <a:r>
              <a:rPr lang="en-GB" altLang="en-US" sz="1800" dirty="0">
                <a:latin typeface="Courier" pitchFamily="49" charset="0"/>
                <a:cs typeface="Times New Roman" panose="02020603050405020304" pitchFamily="18" charset="0"/>
              </a:rPr>
              <a:t>e  </a:t>
            </a:r>
            <a:r>
              <a:rPr lang="en-GB" altLang="en-US" sz="1800" dirty="0" err="1">
                <a:latin typeface="Courier" pitchFamily="49" charset="0"/>
                <a:cs typeface="Times New Roman" panose="02020603050405020304" pitchFamily="18" charset="0"/>
              </a:rPr>
              <a:t>e</a:t>
            </a:r>
            <a:r>
              <a:rPr lang="en-GB" altLang="en-US" sz="1800" dirty="0">
                <a:latin typeface="Courier" pitchFamily="49" charset="0"/>
                <a:cs typeface="Times New Roman" panose="02020603050405020304" pitchFamily="18" charset="0"/>
              </a:rPr>
              <a:t> </a:t>
            </a:r>
            <a:r>
              <a:rPr lang="en-GB" altLang="en-US" sz="1800" dirty="0" err="1">
                <a:latin typeface="Courier" pitchFamily="49" charset="0"/>
                <a:cs typeface="Times New Roman" panose="02020603050405020304" pitchFamily="18" charset="0"/>
              </a:rPr>
              <a:t>e</a:t>
            </a:r>
            <a:r>
              <a:rPr lang="en-GB" altLang="en-US" sz="1800" dirty="0">
                <a:latin typeface="Courier" pitchFamily="49" charset="0"/>
                <a:cs typeface="Times New Roman" panose="02020603050405020304" pitchFamily="18" charset="0"/>
              </a:rPr>
              <a:t> t </a:t>
            </a:r>
            <a:r>
              <a:rPr lang="en-GB" altLang="en-US" sz="1800" dirty="0" err="1">
                <a:latin typeface="Courier" pitchFamily="49" charset="0"/>
                <a:cs typeface="Times New Roman" panose="02020603050405020304" pitchFamily="18" charset="0"/>
              </a:rPr>
              <a:t>t</a:t>
            </a:r>
            <a:r>
              <a:rPr lang="en-GB" altLang="en-US" sz="1800" dirty="0">
                <a:latin typeface="Courier" pitchFamily="49" charset="0"/>
                <a:cs typeface="Times New Roman" panose="02020603050405020304" pitchFamily="18" charset="0"/>
              </a:rPr>
              <a:t>  e     t e   et</a:t>
            </a:r>
            <a:r>
              <a:rPr lang="en-GB" altLang="en-US" sz="2000" dirty="0">
                <a:latin typeface="Courier" pitchFamily="49" charset="0"/>
                <a:cs typeface="Times New Roman" panose="02020603050405020304" pitchFamily="18" charset="0"/>
              </a:rPr>
              <a:t>  	</a:t>
            </a:r>
          </a:p>
          <a:p>
            <a:pPr marL="0" indent="0">
              <a:buNone/>
            </a:pPr>
            <a:endParaRPr lang="en-GB" altLang="en-US" sz="2000" dirty="0">
              <a:latin typeface="Courier" pitchFamily="49" charset="0"/>
              <a:cs typeface="Times New Roman" panose="02020603050405020304" pitchFamily="18" charset="0"/>
            </a:endParaRPr>
          </a:p>
          <a:p>
            <a:pPr marL="0" indent="0"/>
            <a:r>
              <a:rPr lang="en-GB" altLang="en-US" dirty="0">
                <a:solidFill>
                  <a:srgbClr val="010000"/>
                </a:solidFill>
                <a:latin typeface="Courier New" panose="02070309020205020404" pitchFamily="49" charset="0"/>
                <a:cs typeface="Times New Roman" panose="02020603050405020304" pitchFamily="18" charset="0"/>
              </a:rPr>
              <a:t> </a:t>
            </a:r>
            <a:r>
              <a:rPr lang="en-GB" altLang="en-US" sz="2400" dirty="0">
                <a:solidFill>
                  <a:srgbClr val="010000"/>
                </a:solidFill>
                <a:latin typeface="Courier New" panose="02070309020205020404" pitchFamily="49" charset="0"/>
                <a:cs typeface="Times New Roman" panose="02020603050405020304" pitchFamily="18" charset="0"/>
              </a:rPr>
              <a:t>ZWP</a:t>
            </a:r>
            <a:r>
              <a:rPr lang="en-GB" altLang="en-US" sz="2400" dirty="0">
                <a:solidFill>
                  <a:srgbClr val="010000"/>
                </a:solidFill>
                <a:cs typeface="Times New Roman" panose="02020603050405020304" pitchFamily="18" charset="0"/>
              </a:rPr>
              <a:t> dan </a:t>
            </a:r>
            <a:r>
              <a:rPr lang="en-GB" altLang="en-US" sz="2400" dirty="0">
                <a:solidFill>
                  <a:srgbClr val="010000"/>
                </a:solidFill>
                <a:latin typeface="Courier New" panose="02070309020205020404" pitchFamily="49" charset="0"/>
                <a:cs typeface="Times New Roman" panose="02020603050405020304" pitchFamily="18" charset="0"/>
              </a:rPr>
              <a:t>ZWSZ</a:t>
            </a:r>
            <a:r>
              <a:rPr lang="en-GB" altLang="en-US" sz="2400" dirty="0">
                <a:solidFill>
                  <a:srgbClr val="010000"/>
                </a:solidFill>
                <a:cs typeface="Times New Roman" panose="02020603050405020304" pitchFamily="18" charset="0"/>
              </a:rPr>
              <a:t> </a:t>
            </a:r>
            <a:r>
              <a:rPr lang="en-GB" altLang="en-US" sz="2400" dirty="0" err="1">
                <a:solidFill>
                  <a:srgbClr val="010000"/>
                </a:solidFill>
                <a:cs typeface="Times New Roman" panose="02020603050405020304" pitchFamily="18" charset="0"/>
              </a:rPr>
              <a:t>dipetakan</a:t>
            </a:r>
            <a:r>
              <a:rPr lang="en-GB" altLang="en-US" sz="2400" dirty="0">
                <a:solidFill>
                  <a:srgbClr val="010000"/>
                </a:solidFill>
                <a:cs typeface="Times New Roman" panose="02020603050405020304" pitchFamily="18" charset="0"/>
              </a:rPr>
              <a:t> </a:t>
            </a:r>
            <a:r>
              <a:rPr lang="en-GB" altLang="en-US" sz="2400" dirty="0" err="1">
                <a:solidFill>
                  <a:srgbClr val="010000"/>
                </a:solidFill>
                <a:cs typeface="Times New Roman" panose="02020603050405020304" pitchFamily="18" charset="0"/>
              </a:rPr>
              <a:t>menjadi</a:t>
            </a:r>
            <a:r>
              <a:rPr lang="en-GB" altLang="en-US" sz="2400" dirty="0">
                <a:solidFill>
                  <a:srgbClr val="010000"/>
                </a:solidFill>
                <a:cs typeface="Times New Roman" panose="02020603050405020304" pitchFamily="18" charset="0"/>
              </a:rPr>
              <a:t> </a:t>
            </a:r>
            <a:r>
              <a:rPr lang="en-GB" altLang="en-US" sz="2400" dirty="0">
                <a:solidFill>
                  <a:srgbClr val="010000"/>
                </a:solidFill>
                <a:latin typeface="Courier New" panose="02070309020205020404" pitchFamily="49" charset="0"/>
                <a:cs typeface="Times New Roman" panose="02020603050405020304" pitchFamily="18" charset="0"/>
              </a:rPr>
              <a:t>t*e</a:t>
            </a:r>
            <a:r>
              <a:rPr lang="en-GB" altLang="en-US" sz="2400" dirty="0">
                <a:solidFill>
                  <a:srgbClr val="010000"/>
                </a:solidFill>
                <a:cs typeface="Times New Roman" panose="02020603050405020304" pitchFamily="18" charset="0"/>
              </a:rPr>
              <a:t> dan </a:t>
            </a:r>
            <a:r>
              <a:rPr lang="en-GB" altLang="en-US" sz="2400" dirty="0">
                <a:solidFill>
                  <a:srgbClr val="010000"/>
                </a:solidFill>
                <a:latin typeface="Courier New" panose="02070309020205020404" pitchFamily="49" charset="0"/>
                <a:cs typeface="Times New Roman" panose="02020603050405020304" pitchFamily="18" charset="0"/>
              </a:rPr>
              <a:t>t**t</a:t>
            </a:r>
            <a:r>
              <a:rPr lang="en-US" altLang="en-US" sz="2400" dirty="0">
                <a:solidFill>
                  <a:srgbClr val="010000"/>
                </a:solidFill>
                <a:cs typeface="Times New Roman" panose="02020603050405020304" pitchFamily="18" charset="0"/>
              </a:rPr>
              <a:t> </a:t>
            </a:r>
          </a:p>
          <a:p>
            <a:pPr marL="396875" indent="-396875"/>
            <a:r>
              <a:rPr lang="en-GB" altLang="en-US" sz="2400" dirty="0" err="1">
                <a:solidFill>
                  <a:srgbClr val="010000"/>
                </a:solidFill>
                <a:cs typeface="Times New Roman" panose="02020603050405020304" pitchFamily="18" charset="0"/>
              </a:rPr>
              <a:t>Kemungkinan</a:t>
            </a:r>
            <a:r>
              <a:rPr lang="en-GB" altLang="en-US" sz="2400" dirty="0">
                <a:solidFill>
                  <a:srgbClr val="010000"/>
                </a:solidFill>
                <a:cs typeface="Times New Roman" panose="02020603050405020304" pitchFamily="18" charset="0"/>
              </a:rPr>
              <a:t> </a:t>
            </a:r>
            <a:r>
              <a:rPr lang="en-GB" altLang="en-US" sz="2400" dirty="0" err="1">
                <a:solidFill>
                  <a:srgbClr val="010000"/>
                </a:solidFill>
                <a:cs typeface="Times New Roman" panose="02020603050405020304" pitchFamily="18" charset="0"/>
              </a:rPr>
              <a:t>besar</a:t>
            </a:r>
            <a:r>
              <a:rPr lang="en-GB" altLang="en-US" sz="2400" dirty="0">
                <a:solidFill>
                  <a:srgbClr val="010000"/>
                </a:solidFill>
                <a:cs typeface="Times New Roman" panose="02020603050405020304" pitchFamily="18" charset="0"/>
              </a:rPr>
              <a:t> </a:t>
            </a:r>
            <a:r>
              <a:rPr lang="en-GB" altLang="en-US" sz="2400" dirty="0">
                <a:solidFill>
                  <a:srgbClr val="010000"/>
                </a:solidFill>
                <a:latin typeface="Courier New" panose="02070309020205020404" pitchFamily="49" charset="0"/>
                <a:cs typeface="Times New Roman" panose="02020603050405020304" pitchFamily="18" charset="0"/>
              </a:rPr>
              <a:t>W </a:t>
            </a:r>
            <a:r>
              <a:rPr lang="en-GB" altLang="en-US" sz="2400" dirty="0" err="1">
                <a:solidFill>
                  <a:srgbClr val="010000"/>
                </a:solidFill>
                <a:cs typeface="Times New Roman" panose="02020603050405020304" pitchFamily="18" charset="0"/>
              </a:rPr>
              <a:t>adalah</a:t>
            </a:r>
            <a:r>
              <a:rPr lang="en-GB" altLang="en-US" sz="2400" dirty="0">
                <a:solidFill>
                  <a:srgbClr val="010000"/>
                </a:solidFill>
                <a:cs typeface="Times New Roman" panose="02020603050405020304" pitchFamily="18" charset="0"/>
              </a:rPr>
              <a:t> </a:t>
            </a:r>
            <a:r>
              <a:rPr lang="en-GB" altLang="en-US" sz="2400" dirty="0" err="1">
                <a:solidFill>
                  <a:srgbClr val="010000"/>
                </a:solidFill>
                <a:cs typeface="Times New Roman" panose="02020603050405020304" pitchFamily="18" charset="0"/>
              </a:rPr>
              <a:t>pemetataan</a:t>
            </a:r>
            <a:r>
              <a:rPr lang="en-GB" altLang="en-US" sz="2400" dirty="0">
                <a:solidFill>
                  <a:srgbClr val="010000"/>
                </a:solidFill>
                <a:cs typeface="Times New Roman" panose="02020603050405020304" pitchFamily="18" charset="0"/>
              </a:rPr>
              <a:t> </a:t>
            </a:r>
            <a:r>
              <a:rPr lang="en-GB" altLang="en-US" sz="2400" dirty="0" err="1">
                <a:solidFill>
                  <a:srgbClr val="010000"/>
                </a:solidFill>
                <a:cs typeface="Times New Roman" panose="02020603050405020304" pitchFamily="18" charset="0"/>
              </a:rPr>
              <a:t>dari</a:t>
            </a:r>
            <a:r>
              <a:rPr lang="en-GB" altLang="en-US" sz="2400" dirty="0">
                <a:solidFill>
                  <a:srgbClr val="010000"/>
                </a:solidFill>
                <a:cs typeface="Times New Roman" panose="02020603050405020304" pitchFamily="18" charset="0"/>
              </a:rPr>
              <a:t> </a:t>
            </a:r>
            <a:r>
              <a:rPr lang="en-GB" altLang="en-US" sz="2400" dirty="0">
                <a:solidFill>
                  <a:srgbClr val="010000"/>
                </a:solidFill>
                <a:latin typeface="Courier New" panose="02070309020205020404" pitchFamily="49" charset="0"/>
                <a:cs typeface="Times New Roman" panose="02020603050405020304" pitchFamily="18" charset="0"/>
              </a:rPr>
              <a:t>H</a:t>
            </a:r>
            <a:r>
              <a:rPr lang="en-GB" altLang="en-US" sz="2400" dirty="0">
                <a:solidFill>
                  <a:srgbClr val="010000"/>
                </a:solidFill>
                <a:cs typeface="Times New Roman" panose="02020603050405020304" pitchFamily="18" charset="0"/>
              </a:rPr>
              <a:t> </a:t>
            </a:r>
            <a:r>
              <a:rPr lang="en-GB" altLang="en-US" sz="2400" dirty="0" err="1">
                <a:solidFill>
                  <a:srgbClr val="010000"/>
                </a:solidFill>
                <a:cs typeface="Times New Roman" panose="02020603050405020304" pitchFamily="18" charset="0"/>
              </a:rPr>
              <a:t>sehingga</a:t>
            </a:r>
            <a:r>
              <a:rPr lang="en-GB" altLang="en-US" sz="2400" dirty="0">
                <a:solidFill>
                  <a:srgbClr val="010000"/>
                </a:solidFill>
                <a:cs typeface="Times New Roman" panose="02020603050405020304" pitchFamily="18" charset="0"/>
              </a:rPr>
              <a:t> kata yang </a:t>
            </a:r>
            <a:r>
              <a:rPr lang="en-GB" altLang="en-US" sz="2400" dirty="0" err="1">
                <a:solidFill>
                  <a:srgbClr val="010000"/>
                </a:solidFill>
                <a:cs typeface="Times New Roman" panose="02020603050405020304" pitchFamily="18" charset="0"/>
              </a:rPr>
              <a:t>mungkin</a:t>
            </a:r>
            <a:r>
              <a:rPr lang="en-GB" altLang="en-US" sz="2400" dirty="0">
                <a:solidFill>
                  <a:srgbClr val="010000"/>
                </a:solidFill>
                <a:cs typeface="Times New Roman" panose="02020603050405020304" pitchFamily="18" charset="0"/>
              </a:rPr>
              <a:t> </a:t>
            </a:r>
            <a:r>
              <a:rPr lang="en-GB" altLang="en-US" sz="2400" dirty="0" err="1">
                <a:solidFill>
                  <a:srgbClr val="010000"/>
                </a:solidFill>
                <a:cs typeface="Times New Roman" panose="02020603050405020304" pitchFamily="18" charset="0"/>
              </a:rPr>
              <a:t>untuk</a:t>
            </a:r>
            <a:r>
              <a:rPr lang="en-GB" altLang="en-US" sz="2400" dirty="0">
                <a:solidFill>
                  <a:srgbClr val="010000"/>
                </a:solidFill>
                <a:cs typeface="Times New Roman" panose="02020603050405020304" pitchFamily="18" charset="0"/>
              </a:rPr>
              <a:t> </a:t>
            </a:r>
            <a:r>
              <a:rPr lang="en-GB" altLang="en-US" sz="2400" dirty="0">
                <a:solidFill>
                  <a:srgbClr val="010000"/>
                </a:solidFill>
                <a:latin typeface="Courier New" panose="02070309020205020404" pitchFamily="49" charset="0"/>
                <a:cs typeface="Times New Roman" panose="02020603050405020304" pitchFamily="18" charset="0"/>
              </a:rPr>
              <a:t>ZWP</a:t>
            </a:r>
            <a:r>
              <a:rPr lang="en-GB" altLang="en-US" sz="2400" dirty="0">
                <a:solidFill>
                  <a:srgbClr val="010000"/>
                </a:solidFill>
                <a:cs typeface="Times New Roman" panose="02020603050405020304" pitchFamily="18" charset="0"/>
              </a:rPr>
              <a:t> dan </a:t>
            </a:r>
            <a:r>
              <a:rPr lang="en-GB" altLang="en-US" sz="2400" dirty="0">
                <a:solidFill>
                  <a:srgbClr val="010000"/>
                </a:solidFill>
                <a:latin typeface="Courier New" panose="02070309020205020404" pitchFamily="49" charset="0"/>
                <a:cs typeface="Times New Roman" panose="02020603050405020304" pitchFamily="18" charset="0"/>
              </a:rPr>
              <a:t>ZWSZ</a:t>
            </a:r>
            <a:r>
              <a:rPr lang="en-GB" altLang="en-US" sz="2400" dirty="0">
                <a:solidFill>
                  <a:srgbClr val="010000"/>
                </a:solidFill>
                <a:cs typeface="Times New Roman" panose="02020603050405020304" pitchFamily="18" charset="0"/>
              </a:rPr>
              <a:t> </a:t>
            </a:r>
            <a:r>
              <a:rPr lang="en-GB" altLang="en-US" sz="2400" dirty="0" err="1">
                <a:solidFill>
                  <a:srgbClr val="010000"/>
                </a:solidFill>
                <a:cs typeface="Times New Roman" panose="02020603050405020304" pitchFamily="18" charset="0"/>
              </a:rPr>
              <a:t>adalah</a:t>
            </a:r>
            <a:r>
              <a:rPr lang="en-GB" altLang="en-US" sz="2400" dirty="0">
                <a:solidFill>
                  <a:srgbClr val="010000"/>
                </a:solidFill>
                <a:cs typeface="Times New Roman" panose="02020603050405020304" pitchFamily="18" charset="0"/>
              </a:rPr>
              <a:t> </a:t>
            </a:r>
            <a:r>
              <a:rPr lang="en-GB" altLang="en-US" sz="2400" dirty="0">
                <a:solidFill>
                  <a:srgbClr val="010000"/>
                </a:solidFill>
                <a:latin typeface="Courier New" panose="02070309020205020404" pitchFamily="49" charset="0"/>
                <a:cs typeface="Times New Roman" panose="02020603050405020304" pitchFamily="18" charset="0"/>
              </a:rPr>
              <a:t>the</a:t>
            </a:r>
            <a:r>
              <a:rPr lang="en-GB" altLang="en-US" sz="2400" dirty="0">
                <a:solidFill>
                  <a:srgbClr val="010000"/>
                </a:solidFill>
                <a:cs typeface="Times New Roman" panose="02020603050405020304" pitchFamily="18" charset="0"/>
              </a:rPr>
              <a:t> dan </a:t>
            </a:r>
            <a:r>
              <a:rPr lang="en-GB" altLang="en-US" sz="2400" dirty="0">
                <a:solidFill>
                  <a:srgbClr val="010000"/>
                </a:solidFill>
                <a:latin typeface="Courier New" panose="02070309020205020404" pitchFamily="49" charset="0"/>
                <a:cs typeface="Times New Roman" panose="02020603050405020304" pitchFamily="18" charset="0"/>
              </a:rPr>
              <a:t>that</a:t>
            </a:r>
            <a:r>
              <a:rPr lang="en-US" altLang="en-US" sz="2400" dirty="0">
                <a:solidFill>
                  <a:srgbClr val="010000"/>
                </a:solidFill>
                <a:cs typeface="Times New Roman" panose="02020603050405020304" pitchFamily="18" charset="0"/>
              </a:rPr>
              <a:t> </a:t>
            </a:r>
            <a:r>
              <a:rPr lang="en-GB" altLang="en-US" sz="2400" dirty="0">
                <a:solidFill>
                  <a:srgbClr val="010000"/>
                </a:solidFill>
                <a:cs typeface="Times New Roman" panose="02020603050405020304" pitchFamily="18" charset="0"/>
              </a:rPr>
              <a:t> </a:t>
            </a:r>
            <a:endParaRPr lang="en-US" altLang="en-US" sz="2400" dirty="0">
              <a:solidFill>
                <a:srgbClr val="010000"/>
              </a:solidFill>
              <a:cs typeface="Times New Roman" panose="02020603050405020304" pitchFamily="18" charset="0"/>
            </a:endParaRPr>
          </a:p>
        </p:txBody>
      </p:sp>
    </p:spTree>
    <p:extLst>
      <p:ext uri="{BB962C8B-B14F-4D97-AF65-F5344CB8AC3E}">
        <p14:creationId xmlns:p14="http://schemas.microsoft.com/office/powerpoint/2010/main" val="184722446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A50021"/>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buChar char="n"/>
              <a:defRPr sz="28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buChar char="n"/>
              <a:defRPr sz="24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buChar char="n"/>
              <a:defRPr sz="2000">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9pPr>
          </a:lstStyle>
          <a:p>
            <a:pPr>
              <a:spcBef>
                <a:spcPct val="0"/>
              </a:spcBef>
              <a:buClrTx/>
              <a:buSzTx/>
              <a:buFontTx/>
              <a:buNone/>
            </a:pPr>
            <a:fld id="{3957850F-43D3-4E75-94F3-2FF260C49F5A}" type="slidenum">
              <a:rPr lang="en-GB" altLang="en-US" sz="2400">
                <a:solidFill>
                  <a:schemeClr val="tx2"/>
                </a:solidFill>
              </a:rPr>
              <a:pPr>
                <a:spcBef>
                  <a:spcPct val="0"/>
                </a:spcBef>
                <a:buClrTx/>
                <a:buSzTx/>
                <a:buFontTx/>
                <a:buNone/>
              </a:pPr>
              <a:t>24</a:t>
            </a:fld>
            <a:endParaRPr lang="en-GB" altLang="en-US" sz="1400">
              <a:solidFill>
                <a:schemeClr val="tx2"/>
              </a:solidFill>
            </a:endParaRPr>
          </a:p>
        </p:txBody>
      </p:sp>
      <p:sp>
        <p:nvSpPr>
          <p:cNvPr id="29700" name="Rectangle 3"/>
          <p:cNvSpPr>
            <a:spLocks noGrp="1" noChangeArrowheads="1"/>
          </p:cNvSpPr>
          <p:nvPr>
            <p:ph type="body" idx="1"/>
          </p:nvPr>
        </p:nvSpPr>
        <p:spPr>
          <a:xfrm>
            <a:off x="993913" y="604911"/>
            <a:ext cx="10359887" cy="5611739"/>
          </a:xfrm>
        </p:spPr>
        <p:txBody>
          <a:bodyPr>
            <a:normAutofit lnSpcReduction="10000"/>
          </a:bodyPr>
          <a:lstStyle/>
          <a:p>
            <a:pPr eaLnBrk="1" hangingPunct="1">
              <a:lnSpc>
                <a:spcPct val="80000"/>
              </a:lnSpc>
            </a:pPr>
            <a:r>
              <a:rPr lang="en-US" altLang="en-US" sz="2400" dirty="0" err="1">
                <a:solidFill>
                  <a:srgbClr val="010000"/>
                </a:solidFill>
              </a:rPr>
              <a:t>Diperoleh</a:t>
            </a:r>
            <a:r>
              <a:rPr lang="en-US" altLang="en-US" sz="2400" dirty="0">
                <a:solidFill>
                  <a:srgbClr val="010000"/>
                </a:solidFill>
              </a:rPr>
              <a:t> </a:t>
            </a:r>
            <a:r>
              <a:rPr lang="en-US" altLang="en-US" sz="2400" dirty="0" err="1">
                <a:solidFill>
                  <a:srgbClr val="010000"/>
                </a:solidFill>
              </a:rPr>
              <a:t>pemetaan</a:t>
            </a:r>
            <a:r>
              <a:rPr lang="en-US" altLang="en-US" sz="2400" dirty="0">
                <a:solidFill>
                  <a:srgbClr val="010000"/>
                </a:solidFill>
              </a:rPr>
              <a:t> (</a:t>
            </a:r>
            <a:r>
              <a:rPr lang="en-US" altLang="en-US" sz="2400" dirty="0" err="1">
                <a:solidFill>
                  <a:srgbClr val="010000"/>
                </a:solidFill>
              </a:rPr>
              <a:t>cipherteks</a:t>
            </a:r>
            <a:r>
              <a:rPr lang="en-US" altLang="en-US" sz="2400" dirty="0">
                <a:solidFill>
                  <a:srgbClr val="010000"/>
                </a:solidFill>
              </a:rPr>
              <a:t> </a:t>
            </a:r>
            <a:r>
              <a:rPr lang="en-US" altLang="en-US" sz="2400" dirty="0">
                <a:solidFill>
                  <a:srgbClr val="010000"/>
                </a:solidFill>
                <a:sym typeface="Symbol" panose="05050102010706020507" pitchFamily="18" charset="2"/>
              </a:rPr>
              <a:t> </a:t>
            </a:r>
            <a:r>
              <a:rPr lang="en-US" altLang="en-US" sz="2400" dirty="0" err="1">
                <a:solidFill>
                  <a:srgbClr val="010000"/>
                </a:solidFill>
                <a:sym typeface="Symbol" panose="05050102010706020507" pitchFamily="18" charset="2"/>
              </a:rPr>
              <a:t>plainteks</a:t>
            </a:r>
            <a:r>
              <a:rPr lang="en-US" altLang="en-US" sz="2400" dirty="0">
                <a:solidFill>
                  <a:srgbClr val="010000"/>
                </a:solidFill>
                <a:sym typeface="Symbol" panose="05050102010706020507" pitchFamily="18" charset="2"/>
              </a:rPr>
              <a:t>)</a:t>
            </a:r>
            <a:r>
              <a:rPr lang="en-US" altLang="en-US" sz="2400" dirty="0">
                <a:solidFill>
                  <a:srgbClr val="010000"/>
                </a:solidFill>
              </a:rPr>
              <a:t>:</a:t>
            </a:r>
          </a:p>
          <a:p>
            <a:pPr algn="just" eaLnBrk="1" hangingPunct="1">
              <a:lnSpc>
                <a:spcPct val="80000"/>
              </a:lnSpc>
              <a:buFont typeface="Wingdings" panose="05000000000000000000" pitchFamily="2" charset="2"/>
              <a:buNone/>
            </a:pPr>
            <a:r>
              <a:rPr lang="en-US" altLang="en-US" b="1" dirty="0">
                <a:solidFill>
                  <a:srgbClr val="000000"/>
                </a:solidFill>
                <a:latin typeface="Courier" pitchFamily="49" charset="0"/>
                <a:cs typeface="Times New Roman" panose="02020603050405020304" pitchFamily="18" charset="0"/>
              </a:rPr>
              <a:t>		</a:t>
            </a:r>
            <a:r>
              <a:rPr lang="en-US" altLang="en-US" sz="2400" dirty="0">
                <a:solidFill>
                  <a:srgbClr val="000000"/>
                </a:solidFill>
                <a:latin typeface="Courier" pitchFamily="49" charset="0"/>
                <a:cs typeface="Times New Roman" panose="02020603050405020304" pitchFamily="18" charset="0"/>
              </a:rPr>
              <a:t>P </a:t>
            </a:r>
            <a:r>
              <a:rPr lang="en-US" altLang="en-US" sz="2400" dirty="0">
                <a:solidFill>
                  <a:srgbClr val="000000"/>
                </a:solidFill>
                <a:latin typeface="Courier" pitchFamily="49" charset="0"/>
                <a:cs typeface="Times New Roman" panose="02020603050405020304" pitchFamily="18" charset="0"/>
                <a:sym typeface="Wingdings" panose="05000000000000000000" pitchFamily="2" charset="2"/>
              </a:rPr>
              <a:t></a:t>
            </a:r>
            <a:r>
              <a:rPr lang="en-US" altLang="en-US" sz="2400" dirty="0">
                <a:solidFill>
                  <a:srgbClr val="000000"/>
                </a:solidFill>
                <a:latin typeface="Courier" pitchFamily="49" charset="0"/>
                <a:cs typeface="Times New Roman" panose="02020603050405020304" pitchFamily="18" charset="0"/>
              </a:rPr>
              <a:t> e</a:t>
            </a:r>
            <a:endParaRPr lang="en-US" altLang="en-US" sz="2400" dirty="0">
              <a:solidFill>
                <a:srgbClr val="000000"/>
              </a:solidFill>
              <a:cs typeface="Times New Roman" panose="02020603050405020304" pitchFamily="18" charset="0"/>
            </a:endParaRPr>
          </a:p>
          <a:p>
            <a:pPr algn="just" eaLnBrk="1" hangingPunct="1">
              <a:lnSpc>
                <a:spcPct val="80000"/>
              </a:lnSpc>
              <a:buFont typeface="Wingdings" panose="05000000000000000000" pitchFamily="2" charset="2"/>
              <a:buNone/>
            </a:pPr>
            <a:r>
              <a:rPr lang="en-US" altLang="en-US" sz="2400" dirty="0">
                <a:solidFill>
                  <a:srgbClr val="000000"/>
                </a:solidFill>
                <a:latin typeface="Courier" pitchFamily="49" charset="0"/>
                <a:cs typeface="Times New Roman" panose="02020603050405020304" pitchFamily="18" charset="0"/>
              </a:rPr>
              <a:t>		Z </a:t>
            </a:r>
            <a:r>
              <a:rPr lang="en-US" altLang="en-US" sz="2400" dirty="0">
                <a:solidFill>
                  <a:srgbClr val="000000"/>
                </a:solidFill>
                <a:latin typeface="Courier" pitchFamily="49" charset="0"/>
                <a:cs typeface="Times New Roman" panose="02020603050405020304" pitchFamily="18" charset="0"/>
                <a:sym typeface="Wingdings" panose="05000000000000000000" pitchFamily="2" charset="2"/>
              </a:rPr>
              <a:t></a:t>
            </a:r>
            <a:r>
              <a:rPr lang="en-US" altLang="en-US" sz="2400" dirty="0">
                <a:solidFill>
                  <a:srgbClr val="000000"/>
                </a:solidFill>
                <a:latin typeface="Courier" pitchFamily="49" charset="0"/>
                <a:cs typeface="Times New Roman" panose="02020603050405020304" pitchFamily="18" charset="0"/>
              </a:rPr>
              <a:t> t</a:t>
            </a:r>
            <a:endParaRPr lang="en-US" altLang="en-US" sz="2400" dirty="0">
              <a:solidFill>
                <a:srgbClr val="000000"/>
              </a:solidFill>
              <a:cs typeface="Times New Roman" panose="02020603050405020304" pitchFamily="18" charset="0"/>
            </a:endParaRPr>
          </a:p>
          <a:p>
            <a:pPr algn="just" eaLnBrk="1" hangingPunct="1">
              <a:lnSpc>
                <a:spcPct val="80000"/>
              </a:lnSpc>
              <a:buFont typeface="Wingdings" panose="05000000000000000000" pitchFamily="2" charset="2"/>
              <a:buNone/>
            </a:pPr>
            <a:r>
              <a:rPr lang="en-US" altLang="en-US" sz="2400" dirty="0">
                <a:solidFill>
                  <a:srgbClr val="000000"/>
                </a:solidFill>
                <a:latin typeface="Courier" pitchFamily="49" charset="0"/>
                <a:cs typeface="Times New Roman" panose="02020603050405020304" pitchFamily="18" charset="0"/>
              </a:rPr>
              <a:t>		W </a:t>
            </a:r>
            <a:r>
              <a:rPr lang="en-US" altLang="en-US" sz="2400" dirty="0">
                <a:solidFill>
                  <a:srgbClr val="000000"/>
                </a:solidFill>
                <a:latin typeface="Courier" pitchFamily="49" charset="0"/>
                <a:cs typeface="Times New Roman" panose="02020603050405020304" pitchFamily="18" charset="0"/>
                <a:sym typeface="Wingdings" panose="05000000000000000000" pitchFamily="2" charset="2"/>
              </a:rPr>
              <a:t></a:t>
            </a:r>
            <a:r>
              <a:rPr lang="en-US" altLang="en-US" sz="2400" dirty="0">
                <a:solidFill>
                  <a:srgbClr val="000000"/>
                </a:solidFill>
                <a:latin typeface="Courier" pitchFamily="49" charset="0"/>
                <a:cs typeface="Times New Roman" panose="02020603050405020304" pitchFamily="18" charset="0"/>
              </a:rPr>
              <a:t> h</a:t>
            </a:r>
            <a:endParaRPr lang="en-US" altLang="en-US" sz="2400" dirty="0">
              <a:solidFill>
                <a:srgbClr val="000000"/>
              </a:solidFill>
              <a:cs typeface="Times New Roman" panose="02020603050405020304" pitchFamily="18" charset="0"/>
            </a:endParaRPr>
          </a:p>
          <a:p>
            <a:pPr eaLnBrk="1" hangingPunct="1">
              <a:lnSpc>
                <a:spcPct val="80000"/>
              </a:lnSpc>
              <a:buFont typeface="Wingdings" panose="05000000000000000000" pitchFamily="2" charset="2"/>
              <a:buNone/>
            </a:pPr>
            <a:r>
              <a:rPr lang="en-GB" altLang="en-US" sz="2400" dirty="0">
                <a:solidFill>
                  <a:srgbClr val="010000"/>
                </a:solidFill>
                <a:latin typeface="Courier" pitchFamily="49" charset="0"/>
                <a:cs typeface="Times New Roman" panose="02020603050405020304" pitchFamily="18" charset="0"/>
              </a:rPr>
              <a:t>		S </a:t>
            </a:r>
            <a:r>
              <a:rPr lang="en-GB" altLang="en-US" sz="2400" dirty="0">
                <a:solidFill>
                  <a:srgbClr val="010000"/>
                </a:solidFill>
                <a:latin typeface="Courier" pitchFamily="49" charset="0"/>
                <a:cs typeface="Times New Roman" panose="02020603050405020304" pitchFamily="18" charset="0"/>
                <a:sym typeface="Wingdings" panose="05000000000000000000" pitchFamily="2" charset="2"/>
              </a:rPr>
              <a:t></a:t>
            </a:r>
            <a:r>
              <a:rPr lang="en-GB" altLang="en-US" sz="2400" dirty="0">
                <a:solidFill>
                  <a:srgbClr val="010000"/>
                </a:solidFill>
                <a:latin typeface="Courier" pitchFamily="49" charset="0"/>
                <a:cs typeface="Times New Roman" panose="02020603050405020304" pitchFamily="18" charset="0"/>
              </a:rPr>
              <a:t> a</a:t>
            </a:r>
            <a:r>
              <a:rPr lang="en-US" altLang="en-US" sz="2400" dirty="0">
                <a:solidFill>
                  <a:srgbClr val="010000"/>
                </a:solidFill>
              </a:rPr>
              <a:t> </a:t>
            </a:r>
          </a:p>
          <a:p>
            <a:pPr eaLnBrk="1" hangingPunct="1">
              <a:lnSpc>
                <a:spcPct val="80000"/>
              </a:lnSpc>
              <a:buFont typeface="Wingdings" panose="05000000000000000000" pitchFamily="2" charset="2"/>
              <a:buNone/>
            </a:pPr>
            <a:endParaRPr lang="en-US" altLang="en-US" sz="2400" dirty="0">
              <a:solidFill>
                <a:srgbClr val="010000"/>
              </a:solidFill>
            </a:endParaRPr>
          </a:p>
          <a:p>
            <a:pPr algn="just" eaLnBrk="1" hangingPunct="1">
              <a:lnSpc>
                <a:spcPct val="80000"/>
              </a:lnSpc>
            </a:pPr>
            <a:r>
              <a:rPr lang="en-US" altLang="en-US" sz="2400" b="1" dirty="0" err="1">
                <a:solidFill>
                  <a:srgbClr val="000000"/>
                </a:solidFill>
                <a:cs typeface="Times New Roman" panose="02020603050405020304" pitchFamily="18" charset="0"/>
              </a:rPr>
              <a:t>Iterasi</a:t>
            </a:r>
            <a:r>
              <a:rPr lang="en-US" altLang="en-US" sz="2400" b="1" dirty="0">
                <a:solidFill>
                  <a:srgbClr val="000000"/>
                </a:solidFill>
                <a:cs typeface="Times New Roman" panose="02020603050405020304" pitchFamily="18" charset="0"/>
              </a:rPr>
              <a:t> 2:</a:t>
            </a:r>
          </a:p>
          <a:p>
            <a:pPr algn="just" eaLnBrk="1" hangingPunct="1">
              <a:lnSpc>
                <a:spcPct val="80000"/>
              </a:lnSpc>
              <a:buFont typeface="Wingdings" panose="05000000000000000000" pitchFamily="2" charset="2"/>
              <a:buNone/>
            </a:pPr>
            <a:endParaRPr lang="en-US" altLang="en-US" sz="1800" dirty="0">
              <a:solidFill>
                <a:srgbClr val="000000"/>
              </a:solidFill>
              <a:latin typeface="Courier New" panose="02070309020205020404" pitchFamily="49" charset="0"/>
              <a:cs typeface="Courier New" panose="02070309020205020404" pitchFamily="49" charset="0"/>
            </a:endParaRPr>
          </a:p>
          <a:p>
            <a:pPr algn="just" eaLnBrk="1" hangingPunct="1">
              <a:lnSpc>
                <a:spcPct val="80000"/>
              </a:lnSpc>
              <a:buFont typeface="Wingdings" panose="05000000000000000000" pitchFamily="2" charset="2"/>
              <a:buNone/>
            </a:pPr>
            <a:r>
              <a:rPr lang="en-US" altLang="en-US" sz="1800" dirty="0">
                <a:solidFill>
                  <a:srgbClr val="000000"/>
                </a:solidFill>
                <a:latin typeface="Courier New" panose="02070309020205020404" pitchFamily="49" charset="0"/>
                <a:cs typeface="Courier New" panose="02070309020205020404" pitchFamily="49" charset="0"/>
              </a:rPr>
              <a:t>	UZ QSO VUOHXMOPV GPOZPEVSG ZWSZ OPFPESX UDBMETSX AIZ</a:t>
            </a:r>
            <a:endParaRPr lang="en-US" altLang="en-US" sz="1800" dirty="0">
              <a:solidFill>
                <a:srgbClr val="000000"/>
              </a:solidFill>
              <a:cs typeface="Times New Roman" panose="02020603050405020304" pitchFamily="18" charset="0"/>
            </a:endParaRPr>
          </a:p>
          <a:p>
            <a:pPr algn="just" eaLnBrk="1" hangingPunct="1">
              <a:lnSpc>
                <a:spcPct val="80000"/>
              </a:lnSpc>
              <a:buFont typeface="Wingdings" panose="05000000000000000000" pitchFamily="2" charset="2"/>
              <a:buNone/>
            </a:pPr>
            <a:r>
              <a:rPr lang="en-US" altLang="en-US" sz="1800" dirty="0">
                <a:solidFill>
                  <a:srgbClr val="000000"/>
                </a:solidFill>
                <a:latin typeface="Courier New" panose="02070309020205020404" pitchFamily="49" charset="0"/>
                <a:cs typeface="Courier New" panose="02070309020205020404" pitchFamily="49" charset="0"/>
              </a:rPr>
              <a:t>	 t  a         e   </a:t>
            </a:r>
            <a:r>
              <a:rPr lang="en-US" altLang="en-US" sz="1800" dirty="0" err="1">
                <a:solidFill>
                  <a:srgbClr val="000000"/>
                </a:solidFill>
                <a:latin typeface="Courier New" panose="02070309020205020404" pitchFamily="49" charset="0"/>
                <a:cs typeface="Courier New" panose="02070309020205020404" pitchFamily="49" charset="0"/>
              </a:rPr>
              <a:t>e</a:t>
            </a:r>
            <a:r>
              <a:rPr lang="en-US" altLang="en-US" sz="1800" dirty="0">
                <a:solidFill>
                  <a:srgbClr val="000000"/>
                </a:solidFill>
                <a:latin typeface="Courier New" panose="02070309020205020404" pitchFamily="49" charset="0"/>
                <a:cs typeface="Courier New" panose="02070309020205020404" pitchFamily="49" charset="0"/>
              </a:rPr>
              <a:t> </a:t>
            </a:r>
            <a:r>
              <a:rPr lang="en-US" altLang="en-US" sz="1800" dirty="0" err="1">
                <a:solidFill>
                  <a:srgbClr val="000000"/>
                </a:solidFill>
                <a:latin typeface="Courier New" panose="02070309020205020404" pitchFamily="49" charset="0"/>
                <a:cs typeface="Courier New" panose="02070309020205020404" pitchFamily="49" charset="0"/>
              </a:rPr>
              <a:t>te</a:t>
            </a:r>
            <a:r>
              <a:rPr lang="en-US" altLang="en-US" sz="1800" dirty="0">
                <a:solidFill>
                  <a:srgbClr val="000000"/>
                </a:solidFill>
                <a:latin typeface="Courier New" panose="02070309020205020404" pitchFamily="49" charset="0"/>
                <a:cs typeface="Courier New" panose="02070309020205020404" pitchFamily="49" charset="0"/>
              </a:rPr>
              <a:t>  a  that  e </a:t>
            </a:r>
            <a:r>
              <a:rPr lang="en-US" altLang="en-US" sz="1800" dirty="0" err="1">
                <a:solidFill>
                  <a:srgbClr val="000000"/>
                </a:solidFill>
                <a:latin typeface="Courier New" panose="02070309020205020404" pitchFamily="49" charset="0"/>
                <a:cs typeface="Courier New" panose="02070309020205020404" pitchFamily="49" charset="0"/>
              </a:rPr>
              <a:t>e</a:t>
            </a:r>
            <a:r>
              <a:rPr lang="en-US" altLang="en-US" sz="1800" dirty="0">
                <a:solidFill>
                  <a:srgbClr val="000000"/>
                </a:solidFill>
                <a:latin typeface="Courier New" panose="02070309020205020404" pitchFamily="49" charset="0"/>
                <a:cs typeface="Courier New" panose="02070309020205020404" pitchFamily="49" charset="0"/>
              </a:rPr>
              <a:t> a        </a:t>
            </a:r>
            <a:r>
              <a:rPr lang="en-US" altLang="en-US" sz="1800" dirty="0" err="1">
                <a:solidFill>
                  <a:srgbClr val="000000"/>
                </a:solidFill>
                <a:latin typeface="Courier New" panose="02070309020205020404" pitchFamily="49" charset="0"/>
                <a:cs typeface="Courier New" panose="02070309020205020404" pitchFamily="49" charset="0"/>
              </a:rPr>
              <a:t>a</a:t>
            </a:r>
            <a:r>
              <a:rPr lang="en-US" altLang="en-US" sz="1800" dirty="0">
                <a:solidFill>
                  <a:srgbClr val="000000"/>
                </a:solidFill>
                <a:latin typeface="Courier New" panose="02070309020205020404" pitchFamily="49" charset="0"/>
                <a:cs typeface="Courier New" panose="02070309020205020404" pitchFamily="49" charset="0"/>
              </a:rPr>
              <a:t>    t</a:t>
            </a:r>
            <a:endParaRPr lang="en-US" altLang="en-US" sz="1800" dirty="0">
              <a:solidFill>
                <a:srgbClr val="000000"/>
              </a:solidFill>
              <a:cs typeface="Times New Roman" panose="02020603050405020304" pitchFamily="18" charset="0"/>
            </a:endParaRPr>
          </a:p>
          <a:p>
            <a:pPr algn="just" eaLnBrk="1" hangingPunct="1">
              <a:lnSpc>
                <a:spcPct val="80000"/>
              </a:lnSpc>
              <a:buFont typeface="Wingdings" panose="05000000000000000000" pitchFamily="2" charset="2"/>
              <a:buNone/>
            </a:pPr>
            <a:r>
              <a:rPr lang="en-US" altLang="en-US" sz="1800" dirty="0">
                <a:solidFill>
                  <a:srgbClr val="000000"/>
                </a:solidFill>
                <a:latin typeface="Courier New" panose="02070309020205020404" pitchFamily="49" charset="0"/>
                <a:cs typeface="Courier New" panose="02070309020205020404" pitchFamily="49" charset="0"/>
              </a:rPr>
              <a:t> </a:t>
            </a:r>
            <a:endParaRPr lang="en-US" altLang="en-US" sz="1800" dirty="0">
              <a:solidFill>
                <a:srgbClr val="000000"/>
              </a:solidFill>
              <a:cs typeface="Times New Roman" panose="02020603050405020304" pitchFamily="18" charset="0"/>
            </a:endParaRPr>
          </a:p>
          <a:p>
            <a:pPr algn="just" eaLnBrk="1" hangingPunct="1">
              <a:lnSpc>
                <a:spcPct val="80000"/>
              </a:lnSpc>
              <a:buFont typeface="Wingdings" panose="05000000000000000000" pitchFamily="2" charset="2"/>
              <a:buNone/>
            </a:pPr>
            <a:r>
              <a:rPr lang="en-US" altLang="en-US" sz="1800" dirty="0">
                <a:solidFill>
                  <a:srgbClr val="000000"/>
                </a:solidFill>
                <a:latin typeface="Courier New" panose="02070309020205020404" pitchFamily="49" charset="0"/>
                <a:cs typeface="Courier New" panose="02070309020205020404" pitchFamily="49" charset="0"/>
              </a:rPr>
              <a:t>	VUEPHZ HMDZSHZO WSFP APPD TSVP QUZW YMXUZUHSX</a:t>
            </a:r>
            <a:endParaRPr lang="en-US" altLang="en-US" sz="1800" dirty="0">
              <a:solidFill>
                <a:srgbClr val="000000"/>
              </a:solidFill>
              <a:cs typeface="Times New Roman" panose="02020603050405020304" pitchFamily="18" charset="0"/>
            </a:endParaRPr>
          </a:p>
          <a:p>
            <a:pPr algn="just" eaLnBrk="1" hangingPunct="1">
              <a:lnSpc>
                <a:spcPct val="80000"/>
              </a:lnSpc>
              <a:buFont typeface="Wingdings" panose="05000000000000000000" pitchFamily="2" charset="2"/>
              <a:buNone/>
            </a:pPr>
            <a:r>
              <a:rPr lang="en-US" altLang="en-US" sz="1800" dirty="0">
                <a:solidFill>
                  <a:srgbClr val="000000"/>
                </a:solidFill>
                <a:latin typeface="Courier New" panose="02070309020205020404" pitchFamily="49" charset="0"/>
                <a:cs typeface="Courier New" panose="02070309020205020404" pitchFamily="49" charset="0"/>
              </a:rPr>
              <a:t>	   e t    ta t  ha e  </a:t>
            </a:r>
            <a:r>
              <a:rPr lang="en-US" altLang="en-US" sz="1800" dirty="0" err="1">
                <a:solidFill>
                  <a:srgbClr val="000000"/>
                </a:solidFill>
                <a:latin typeface="Courier New" panose="02070309020205020404" pitchFamily="49" charset="0"/>
                <a:cs typeface="Courier New" panose="02070309020205020404" pitchFamily="49" charset="0"/>
              </a:rPr>
              <a:t>ee</a:t>
            </a:r>
            <a:r>
              <a:rPr lang="en-US" altLang="en-US" sz="1800" dirty="0">
                <a:solidFill>
                  <a:srgbClr val="000000"/>
                </a:solidFill>
                <a:latin typeface="Courier New" panose="02070309020205020404" pitchFamily="49" charset="0"/>
                <a:cs typeface="Courier New" panose="02070309020205020404" pitchFamily="49" charset="0"/>
              </a:rPr>
              <a:t>   a e   </a:t>
            </a:r>
            <a:r>
              <a:rPr lang="en-US" altLang="en-US" sz="1800" dirty="0" err="1">
                <a:solidFill>
                  <a:srgbClr val="000000"/>
                </a:solidFill>
                <a:latin typeface="Courier New" panose="02070309020205020404" pitchFamily="49" charset="0"/>
                <a:cs typeface="Courier New" panose="02070309020205020404" pitchFamily="49" charset="0"/>
              </a:rPr>
              <a:t>th</a:t>
            </a:r>
            <a:r>
              <a:rPr lang="en-US" altLang="en-US" sz="1800" dirty="0">
                <a:solidFill>
                  <a:srgbClr val="000000"/>
                </a:solidFill>
                <a:latin typeface="Courier New" panose="02070309020205020404" pitchFamily="49" charset="0"/>
                <a:cs typeface="Courier New" panose="02070309020205020404" pitchFamily="49" charset="0"/>
              </a:rPr>
              <a:t>     t  a</a:t>
            </a:r>
            <a:endParaRPr lang="en-US" altLang="en-US" sz="1800" dirty="0">
              <a:solidFill>
                <a:srgbClr val="000000"/>
              </a:solidFill>
              <a:cs typeface="Times New Roman" panose="02020603050405020304" pitchFamily="18" charset="0"/>
            </a:endParaRPr>
          </a:p>
          <a:p>
            <a:pPr algn="just" eaLnBrk="1" hangingPunct="1">
              <a:lnSpc>
                <a:spcPct val="80000"/>
              </a:lnSpc>
              <a:buFont typeface="Wingdings" panose="05000000000000000000" pitchFamily="2" charset="2"/>
              <a:buNone/>
            </a:pPr>
            <a:r>
              <a:rPr lang="en-US" altLang="en-US" sz="1800" dirty="0">
                <a:solidFill>
                  <a:srgbClr val="000000"/>
                </a:solidFill>
                <a:latin typeface="Courier New" panose="02070309020205020404" pitchFamily="49" charset="0"/>
                <a:cs typeface="Courier New" panose="02070309020205020404" pitchFamily="49" charset="0"/>
              </a:rPr>
              <a:t> </a:t>
            </a:r>
            <a:endParaRPr lang="en-US" altLang="en-US" sz="1800" dirty="0">
              <a:solidFill>
                <a:srgbClr val="000000"/>
              </a:solidFill>
              <a:cs typeface="Times New Roman" panose="02020603050405020304" pitchFamily="18" charset="0"/>
            </a:endParaRPr>
          </a:p>
          <a:p>
            <a:pPr algn="just" eaLnBrk="1" hangingPunct="1">
              <a:lnSpc>
                <a:spcPct val="80000"/>
              </a:lnSpc>
              <a:buFont typeface="Wingdings" panose="05000000000000000000" pitchFamily="2" charset="2"/>
              <a:buNone/>
            </a:pPr>
            <a:r>
              <a:rPr lang="en-US" altLang="en-US" sz="1800" dirty="0">
                <a:solidFill>
                  <a:srgbClr val="000000"/>
                </a:solidFill>
                <a:latin typeface="Courier New" panose="02070309020205020404" pitchFamily="49" charset="0"/>
                <a:cs typeface="Courier New" panose="02070309020205020404" pitchFamily="49" charset="0"/>
              </a:rPr>
              <a:t>	EPYEPOPDZSZUFPO MB ZWP FUPZ HMDJ UD TMOHMQ</a:t>
            </a:r>
            <a:endParaRPr lang="en-US" altLang="en-US" sz="1800" dirty="0">
              <a:solidFill>
                <a:srgbClr val="000000"/>
              </a:solidFill>
              <a:cs typeface="Times New Roman" panose="02020603050405020304" pitchFamily="18" charset="0"/>
            </a:endParaRPr>
          </a:p>
          <a:p>
            <a:pPr eaLnBrk="1" hangingPunct="1">
              <a:lnSpc>
                <a:spcPct val="80000"/>
              </a:lnSpc>
              <a:buFont typeface="Wingdings" panose="05000000000000000000" pitchFamily="2" charset="2"/>
              <a:buNone/>
            </a:pPr>
            <a:r>
              <a:rPr lang="en-GB" altLang="en-US" sz="1800" dirty="0">
                <a:solidFill>
                  <a:srgbClr val="010000"/>
                </a:solidFill>
                <a:cs typeface="Times New Roman" panose="02020603050405020304" pitchFamily="18" charset="0"/>
              </a:rPr>
              <a:t>	  </a:t>
            </a:r>
            <a:r>
              <a:rPr lang="en-GB" altLang="en-US" sz="1800" dirty="0">
                <a:solidFill>
                  <a:srgbClr val="010000"/>
                </a:solidFill>
                <a:latin typeface="Courier" pitchFamily="49" charset="0"/>
                <a:cs typeface="Times New Roman" panose="02020603050405020304" pitchFamily="18" charset="0"/>
              </a:rPr>
              <a:t>e  </a:t>
            </a:r>
            <a:r>
              <a:rPr lang="en-GB" altLang="en-US" sz="1800" dirty="0" err="1">
                <a:solidFill>
                  <a:srgbClr val="010000"/>
                </a:solidFill>
                <a:latin typeface="Courier" pitchFamily="49" charset="0"/>
                <a:cs typeface="Times New Roman" panose="02020603050405020304" pitchFamily="18" charset="0"/>
              </a:rPr>
              <a:t>e</a:t>
            </a:r>
            <a:r>
              <a:rPr lang="en-GB" altLang="en-US" sz="1800" dirty="0">
                <a:solidFill>
                  <a:srgbClr val="010000"/>
                </a:solidFill>
                <a:latin typeface="Courier" pitchFamily="49" charset="0"/>
                <a:cs typeface="Times New Roman" panose="02020603050405020304" pitchFamily="18" charset="0"/>
              </a:rPr>
              <a:t> </a:t>
            </a:r>
            <a:r>
              <a:rPr lang="en-GB" altLang="en-US" sz="1800" dirty="0" err="1">
                <a:solidFill>
                  <a:srgbClr val="010000"/>
                </a:solidFill>
                <a:latin typeface="Courier" pitchFamily="49" charset="0"/>
                <a:cs typeface="Times New Roman" panose="02020603050405020304" pitchFamily="18" charset="0"/>
              </a:rPr>
              <a:t>e</a:t>
            </a:r>
            <a:r>
              <a:rPr lang="en-GB" altLang="en-US" sz="1800" dirty="0">
                <a:solidFill>
                  <a:srgbClr val="010000"/>
                </a:solidFill>
                <a:latin typeface="Courier" pitchFamily="49" charset="0"/>
                <a:cs typeface="Times New Roman" panose="02020603050405020304" pitchFamily="18" charset="0"/>
              </a:rPr>
              <a:t> tat  e     the   et  	 </a:t>
            </a:r>
            <a:endParaRPr lang="en-US" altLang="en-US" sz="1800" dirty="0">
              <a:solidFill>
                <a:srgbClr val="010000"/>
              </a:solidFill>
              <a:latin typeface="Courier" pitchFamily="49" charset="0"/>
              <a:cs typeface="Times New Roman" panose="02020603050405020304" pitchFamily="18" charset="0"/>
            </a:endParaRPr>
          </a:p>
        </p:txBody>
      </p:sp>
    </p:spTree>
    <p:extLst>
      <p:ext uri="{BB962C8B-B14F-4D97-AF65-F5344CB8AC3E}">
        <p14:creationId xmlns:p14="http://schemas.microsoft.com/office/powerpoint/2010/main" val="156875665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A50021"/>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buChar char="n"/>
              <a:defRPr sz="28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buChar char="n"/>
              <a:defRPr sz="24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buChar char="n"/>
              <a:defRPr sz="2000">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9pPr>
          </a:lstStyle>
          <a:p>
            <a:pPr>
              <a:spcBef>
                <a:spcPct val="0"/>
              </a:spcBef>
              <a:buClrTx/>
              <a:buSzTx/>
              <a:buFontTx/>
              <a:buNone/>
            </a:pPr>
            <a:fld id="{CC5D84E9-1487-4A42-B9AE-98BDF184FA12}" type="slidenum">
              <a:rPr lang="en-GB" altLang="en-US" sz="2400">
                <a:solidFill>
                  <a:schemeClr val="tx2"/>
                </a:solidFill>
              </a:rPr>
              <a:pPr>
                <a:spcBef>
                  <a:spcPct val="0"/>
                </a:spcBef>
                <a:buClrTx/>
                <a:buSzTx/>
                <a:buFontTx/>
                <a:buNone/>
              </a:pPr>
              <a:t>25</a:t>
            </a:fld>
            <a:endParaRPr lang="en-GB" altLang="en-US" sz="1400">
              <a:solidFill>
                <a:schemeClr val="tx2"/>
              </a:solidFill>
            </a:endParaRPr>
          </a:p>
        </p:txBody>
      </p:sp>
      <p:sp>
        <p:nvSpPr>
          <p:cNvPr id="30724" name="Rectangle 3"/>
          <p:cNvSpPr>
            <a:spLocks noGrp="1" noChangeArrowheads="1"/>
          </p:cNvSpPr>
          <p:nvPr>
            <p:ph type="body" idx="1"/>
          </p:nvPr>
        </p:nvSpPr>
        <p:spPr>
          <a:xfrm>
            <a:off x="796787" y="391755"/>
            <a:ext cx="10598426" cy="5240794"/>
          </a:xfrm>
        </p:spPr>
        <p:txBody>
          <a:bodyPr>
            <a:noAutofit/>
          </a:bodyPr>
          <a:lstStyle/>
          <a:p>
            <a:pPr eaLnBrk="1" hangingPunct="1">
              <a:lnSpc>
                <a:spcPct val="90000"/>
              </a:lnSpc>
            </a:pPr>
            <a:endParaRPr lang="en-GB" altLang="en-US" sz="2400" dirty="0">
              <a:solidFill>
                <a:srgbClr val="010000"/>
              </a:solidFill>
              <a:latin typeface="Courier" pitchFamily="49" charset="0"/>
              <a:cs typeface="Times New Roman" panose="02020603050405020304" pitchFamily="18" charset="0"/>
            </a:endParaRPr>
          </a:p>
          <a:p>
            <a:pPr eaLnBrk="1" hangingPunct="1">
              <a:lnSpc>
                <a:spcPct val="90000"/>
              </a:lnSpc>
            </a:pPr>
            <a:r>
              <a:rPr lang="en-GB" altLang="en-US" sz="2400" dirty="0">
                <a:solidFill>
                  <a:srgbClr val="010000"/>
                </a:solidFill>
                <a:latin typeface="Courier" pitchFamily="49" charset="0"/>
                <a:cs typeface="Times New Roman" panose="02020603050405020304" pitchFamily="18" charset="0"/>
              </a:rPr>
              <a:t>WSFP</a:t>
            </a:r>
            <a:r>
              <a:rPr lang="en-GB" altLang="en-US" sz="2400" dirty="0">
                <a:solidFill>
                  <a:srgbClr val="010000"/>
                </a:solidFill>
                <a:cs typeface="Times New Roman" panose="02020603050405020304" pitchFamily="18" charset="0"/>
              </a:rPr>
              <a:t> </a:t>
            </a:r>
            <a:r>
              <a:rPr lang="en-GB" altLang="en-US" sz="2400" dirty="0" err="1">
                <a:solidFill>
                  <a:srgbClr val="010000"/>
                </a:solidFill>
                <a:cs typeface="Times New Roman" panose="02020603050405020304" pitchFamily="18" charset="0"/>
              </a:rPr>
              <a:t>dipetakan</a:t>
            </a:r>
            <a:r>
              <a:rPr lang="en-GB" altLang="en-US" sz="2400" dirty="0">
                <a:solidFill>
                  <a:srgbClr val="010000"/>
                </a:solidFill>
                <a:cs typeface="Times New Roman" panose="02020603050405020304" pitchFamily="18" charset="0"/>
              </a:rPr>
              <a:t> </a:t>
            </a:r>
            <a:r>
              <a:rPr lang="en-GB" altLang="en-US" sz="2400" dirty="0" err="1">
                <a:solidFill>
                  <a:srgbClr val="010000"/>
                </a:solidFill>
                <a:cs typeface="Times New Roman" panose="02020603050405020304" pitchFamily="18" charset="0"/>
              </a:rPr>
              <a:t>menjadi</a:t>
            </a:r>
            <a:r>
              <a:rPr lang="en-GB" altLang="en-US" sz="2400" dirty="0">
                <a:solidFill>
                  <a:srgbClr val="010000"/>
                </a:solidFill>
                <a:cs typeface="Times New Roman" panose="02020603050405020304" pitchFamily="18" charset="0"/>
              </a:rPr>
              <a:t> </a:t>
            </a:r>
            <a:r>
              <a:rPr lang="en-GB" altLang="en-US" sz="2400" dirty="0">
                <a:solidFill>
                  <a:srgbClr val="010000"/>
                </a:solidFill>
                <a:latin typeface="Courier" pitchFamily="49" charset="0"/>
                <a:cs typeface="Times New Roman" panose="02020603050405020304" pitchFamily="18" charset="0"/>
              </a:rPr>
              <a:t>ha*e</a:t>
            </a:r>
            <a:r>
              <a:rPr lang="en-GB" altLang="en-US" sz="2400" dirty="0">
                <a:solidFill>
                  <a:srgbClr val="010000"/>
                </a:solidFill>
                <a:cs typeface="Times New Roman" panose="02020603050405020304" pitchFamily="18" charset="0"/>
              </a:rPr>
              <a:t>.</a:t>
            </a:r>
            <a:r>
              <a:rPr lang="en-GB" altLang="en-US" sz="2400" dirty="0">
                <a:cs typeface="Times New Roman" panose="02020603050405020304" pitchFamily="18" charset="0"/>
              </a:rPr>
              <a:t> </a:t>
            </a:r>
          </a:p>
          <a:p>
            <a:pPr eaLnBrk="1" hangingPunct="1">
              <a:lnSpc>
                <a:spcPct val="90000"/>
              </a:lnSpc>
            </a:pPr>
            <a:endParaRPr lang="en-GB" altLang="en-US" sz="2400" dirty="0">
              <a:solidFill>
                <a:srgbClr val="010000"/>
              </a:solidFill>
              <a:cs typeface="Times New Roman" panose="02020603050405020304" pitchFamily="18" charset="0"/>
            </a:endParaRPr>
          </a:p>
          <a:p>
            <a:pPr eaLnBrk="1" hangingPunct="1">
              <a:lnSpc>
                <a:spcPct val="90000"/>
              </a:lnSpc>
            </a:pPr>
            <a:r>
              <a:rPr lang="en-GB" altLang="en-US" sz="2400" dirty="0" err="1">
                <a:solidFill>
                  <a:srgbClr val="010000"/>
                </a:solidFill>
                <a:cs typeface="Times New Roman" panose="02020603050405020304" pitchFamily="18" charset="0"/>
              </a:rPr>
              <a:t>Dalam</a:t>
            </a:r>
            <a:r>
              <a:rPr lang="en-GB" altLang="en-US" sz="2400" dirty="0">
                <a:solidFill>
                  <a:srgbClr val="010000"/>
                </a:solidFill>
                <a:cs typeface="Times New Roman" panose="02020603050405020304" pitchFamily="18" charset="0"/>
              </a:rPr>
              <a:t> Bahasa </a:t>
            </a:r>
            <a:r>
              <a:rPr lang="en-GB" altLang="en-US" sz="2400" dirty="0" err="1">
                <a:solidFill>
                  <a:srgbClr val="010000"/>
                </a:solidFill>
                <a:cs typeface="Times New Roman" panose="02020603050405020304" pitchFamily="18" charset="0"/>
              </a:rPr>
              <a:t>Inggris</a:t>
            </a:r>
            <a:r>
              <a:rPr lang="en-GB" altLang="en-US" sz="2400" dirty="0">
                <a:solidFill>
                  <a:srgbClr val="010000"/>
                </a:solidFill>
                <a:cs typeface="Times New Roman" panose="02020603050405020304" pitchFamily="18" charset="0"/>
              </a:rPr>
              <a:t>, kata yang </a:t>
            </a:r>
            <a:r>
              <a:rPr lang="en-GB" altLang="en-US" sz="2400" dirty="0" err="1">
                <a:solidFill>
                  <a:srgbClr val="010000"/>
                </a:solidFill>
                <a:cs typeface="Times New Roman" panose="02020603050405020304" pitchFamily="18" charset="0"/>
              </a:rPr>
              <a:t>mungkin</a:t>
            </a:r>
            <a:r>
              <a:rPr lang="en-GB" altLang="en-US" sz="2400" dirty="0">
                <a:solidFill>
                  <a:srgbClr val="010000"/>
                </a:solidFill>
                <a:cs typeface="Times New Roman" panose="02020603050405020304" pitchFamily="18" charset="0"/>
              </a:rPr>
              <a:t> </a:t>
            </a:r>
            <a:r>
              <a:rPr lang="en-GB" altLang="en-US" sz="2400" dirty="0" err="1">
                <a:solidFill>
                  <a:srgbClr val="010000"/>
                </a:solidFill>
                <a:cs typeface="Times New Roman" panose="02020603050405020304" pitchFamily="18" charset="0"/>
              </a:rPr>
              <a:t>untuk</a:t>
            </a:r>
            <a:r>
              <a:rPr lang="en-GB" altLang="en-US" sz="2400" dirty="0">
                <a:solidFill>
                  <a:srgbClr val="010000"/>
                </a:solidFill>
                <a:cs typeface="Times New Roman" panose="02020603050405020304" pitchFamily="18" charset="0"/>
              </a:rPr>
              <a:t> </a:t>
            </a:r>
            <a:r>
              <a:rPr lang="en-GB" altLang="en-US" sz="2400" dirty="0">
                <a:solidFill>
                  <a:srgbClr val="010000"/>
                </a:solidFill>
                <a:latin typeface="Courier" pitchFamily="49" charset="0"/>
                <a:cs typeface="Times New Roman" panose="02020603050405020304" pitchFamily="18" charset="0"/>
              </a:rPr>
              <a:t>ha*e</a:t>
            </a:r>
            <a:r>
              <a:rPr lang="en-GB" altLang="en-US" sz="2400" dirty="0">
                <a:solidFill>
                  <a:srgbClr val="010000"/>
                </a:solidFill>
                <a:cs typeface="Times New Roman" panose="02020603050405020304" pitchFamily="18" charset="0"/>
              </a:rPr>
              <a:t> </a:t>
            </a:r>
            <a:r>
              <a:rPr lang="en-GB" altLang="en-US" sz="2400" dirty="0" err="1">
                <a:solidFill>
                  <a:srgbClr val="010000"/>
                </a:solidFill>
                <a:cs typeface="Times New Roman" panose="02020603050405020304" pitchFamily="18" charset="0"/>
              </a:rPr>
              <a:t>hanyalah</a:t>
            </a:r>
            <a:r>
              <a:rPr lang="en-GB" altLang="en-US" sz="2400" dirty="0">
                <a:solidFill>
                  <a:srgbClr val="010000"/>
                </a:solidFill>
                <a:cs typeface="Times New Roman" panose="02020603050405020304" pitchFamily="18" charset="0"/>
              </a:rPr>
              <a:t> </a:t>
            </a:r>
            <a:r>
              <a:rPr lang="en-GB" altLang="en-US" sz="2400" dirty="0">
                <a:solidFill>
                  <a:srgbClr val="010000"/>
                </a:solidFill>
                <a:latin typeface="Courier" pitchFamily="49" charset="0"/>
                <a:cs typeface="Times New Roman" panose="02020603050405020304" pitchFamily="18" charset="0"/>
              </a:rPr>
              <a:t>ha</a:t>
            </a:r>
            <a:r>
              <a:rPr lang="en-GB" altLang="en-US" sz="2400" dirty="0">
                <a:solidFill>
                  <a:srgbClr val="FF0000"/>
                </a:solidFill>
                <a:latin typeface="Courier" pitchFamily="49" charset="0"/>
                <a:cs typeface="Times New Roman" panose="02020603050405020304" pitchFamily="18" charset="0"/>
              </a:rPr>
              <a:t>v</a:t>
            </a:r>
            <a:r>
              <a:rPr lang="en-GB" altLang="en-US" sz="2400" dirty="0">
                <a:solidFill>
                  <a:srgbClr val="010000"/>
                </a:solidFill>
                <a:latin typeface="Courier" pitchFamily="49" charset="0"/>
                <a:cs typeface="Times New Roman" panose="02020603050405020304" pitchFamily="18" charset="0"/>
              </a:rPr>
              <a:t>e</a:t>
            </a:r>
            <a:r>
              <a:rPr lang="en-GB" altLang="en-US" sz="2400" dirty="0">
                <a:solidFill>
                  <a:srgbClr val="010000"/>
                </a:solidFill>
                <a:cs typeface="Times New Roman" panose="02020603050405020304" pitchFamily="18" charset="0"/>
              </a:rPr>
              <a:t>, </a:t>
            </a:r>
            <a:r>
              <a:rPr lang="en-GB" altLang="en-US" sz="2400" dirty="0">
                <a:solidFill>
                  <a:srgbClr val="010000"/>
                </a:solidFill>
                <a:latin typeface="Courier" pitchFamily="49" charset="0"/>
                <a:cs typeface="Times New Roman" panose="02020603050405020304" pitchFamily="18" charset="0"/>
              </a:rPr>
              <a:t>ha</a:t>
            </a:r>
            <a:r>
              <a:rPr lang="en-GB" altLang="en-US" sz="2400" dirty="0">
                <a:solidFill>
                  <a:srgbClr val="FF0000"/>
                </a:solidFill>
                <a:latin typeface="Courier" pitchFamily="49" charset="0"/>
                <a:cs typeface="Times New Roman" panose="02020603050405020304" pitchFamily="18" charset="0"/>
              </a:rPr>
              <a:t>t</a:t>
            </a:r>
            <a:r>
              <a:rPr lang="en-GB" altLang="en-US" sz="2400" dirty="0">
                <a:solidFill>
                  <a:srgbClr val="010000"/>
                </a:solidFill>
                <a:latin typeface="Courier" pitchFamily="49" charset="0"/>
                <a:cs typeface="Times New Roman" panose="02020603050405020304" pitchFamily="18" charset="0"/>
              </a:rPr>
              <a:t>e</a:t>
            </a:r>
            <a:r>
              <a:rPr lang="en-GB" altLang="en-US" sz="2400" dirty="0">
                <a:solidFill>
                  <a:srgbClr val="010000"/>
                </a:solidFill>
                <a:cs typeface="Times New Roman" panose="02020603050405020304" pitchFamily="18" charset="0"/>
              </a:rPr>
              <a:t>, </a:t>
            </a:r>
            <a:r>
              <a:rPr lang="en-GB" altLang="en-US" sz="2400" dirty="0">
                <a:solidFill>
                  <a:srgbClr val="010000"/>
                </a:solidFill>
                <a:latin typeface="Courier" pitchFamily="49" charset="0"/>
                <a:cs typeface="Times New Roman" panose="02020603050405020304" pitchFamily="18" charset="0"/>
              </a:rPr>
              <a:t>ha</a:t>
            </a:r>
            <a:r>
              <a:rPr lang="en-GB" altLang="en-US" sz="2400" dirty="0">
                <a:solidFill>
                  <a:srgbClr val="FF0000"/>
                </a:solidFill>
                <a:latin typeface="Courier" pitchFamily="49" charset="0"/>
                <a:cs typeface="Times New Roman" panose="02020603050405020304" pitchFamily="18" charset="0"/>
              </a:rPr>
              <a:t>l</a:t>
            </a:r>
            <a:r>
              <a:rPr lang="en-GB" altLang="en-US" sz="2400" dirty="0">
                <a:solidFill>
                  <a:srgbClr val="010000"/>
                </a:solidFill>
                <a:latin typeface="Courier" pitchFamily="49" charset="0"/>
                <a:cs typeface="Times New Roman" panose="02020603050405020304" pitchFamily="18" charset="0"/>
              </a:rPr>
              <a:t>e</a:t>
            </a:r>
            <a:r>
              <a:rPr lang="en-GB" altLang="en-US" sz="2400" dirty="0">
                <a:solidFill>
                  <a:srgbClr val="010000"/>
                </a:solidFill>
                <a:cs typeface="Times New Roman" panose="02020603050405020304" pitchFamily="18" charset="0"/>
              </a:rPr>
              <a:t>, </a:t>
            </a:r>
            <a:r>
              <a:rPr lang="en-GB" altLang="en-US" sz="2400" dirty="0" err="1">
                <a:solidFill>
                  <a:srgbClr val="010000"/>
                </a:solidFill>
                <a:cs typeface="Times New Roman" panose="02020603050405020304" pitchFamily="18" charset="0"/>
              </a:rPr>
              <a:t>dan</a:t>
            </a:r>
            <a:r>
              <a:rPr lang="en-GB" altLang="en-US" sz="2400" dirty="0">
                <a:solidFill>
                  <a:srgbClr val="010000"/>
                </a:solidFill>
                <a:cs typeface="Times New Roman" panose="02020603050405020304" pitchFamily="18" charset="0"/>
              </a:rPr>
              <a:t> </a:t>
            </a:r>
            <a:r>
              <a:rPr lang="en-GB" altLang="en-US" sz="2400" dirty="0">
                <a:solidFill>
                  <a:srgbClr val="010000"/>
                </a:solidFill>
                <a:latin typeface="Courier" pitchFamily="49" charset="0"/>
                <a:cs typeface="Times New Roman" panose="02020603050405020304" pitchFamily="18" charset="0"/>
              </a:rPr>
              <a:t>ha</a:t>
            </a:r>
            <a:r>
              <a:rPr lang="en-GB" altLang="en-US" sz="2400" dirty="0">
                <a:solidFill>
                  <a:srgbClr val="FF0000"/>
                </a:solidFill>
                <a:latin typeface="Courier" pitchFamily="49" charset="0"/>
                <a:cs typeface="Times New Roman" panose="02020603050405020304" pitchFamily="18" charset="0"/>
              </a:rPr>
              <a:t>z</a:t>
            </a:r>
            <a:r>
              <a:rPr lang="en-GB" altLang="en-US" sz="2400" dirty="0">
                <a:solidFill>
                  <a:srgbClr val="010000"/>
                </a:solidFill>
                <a:latin typeface="Courier" pitchFamily="49" charset="0"/>
                <a:cs typeface="Times New Roman" panose="02020603050405020304" pitchFamily="18" charset="0"/>
              </a:rPr>
              <a:t>e</a:t>
            </a:r>
            <a:r>
              <a:rPr lang="en-US" altLang="en-US" sz="2400" dirty="0">
                <a:solidFill>
                  <a:srgbClr val="010000"/>
                </a:solidFill>
                <a:cs typeface="Times New Roman" panose="02020603050405020304" pitchFamily="18" charset="0"/>
              </a:rPr>
              <a:t> </a:t>
            </a:r>
          </a:p>
          <a:p>
            <a:pPr eaLnBrk="1" hangingPunct="1">
              <a:lnSpc>
                <a:spcPct val="90000"/>
              </a:lnSpc>
            </a:pPr>
            <a:endParaRPr lang="en-GB" altLang="en-US" sz="2400" dirty="0">
              <a:solidFill>
                <a:srgbClr val="010000"/>
              </a:solidFill>
              <a:cs typeface="Times New Roman" panose="02020603050405020304" pitchFamily="18" charset="0"/>
            </a:endParaRPr>
          </a:p>
          <a:p>
            <a:pPr eaLnBrk="1" hangingPunct="1">
              <a:lnSpc>
                <a:spcPct val="90000"/>
              </a:lnSpc>
            </a:pPr>
            <a:r>
              <a:rPr lang="en-GB" altLang="en-US" sz="2400" dirty="0" err="1">
                <a:solidFill>
                  <a:srgbClr val="010000"/>
                </a:solidFill>
                <a:cs typeface="Times New Roman" panose="02020603050405020304" pitchFamily="18" charset="0"/>
              </a:rPr>
              <a:t>Dengan</a:t>
            </a:r>
            <a:r>
              <a:rPr lang="en-GB" altLang="en-US" sz="2400" dirty="0">
                <a:solidFill>
                  <a:srgbClr val="010000"/>
                </a:solidFill>
                <a:cs typeface="Times New Roman" panose="02020603050405020304" pitchFamily="18" charset="0"/>
              </a:rPr>
              <a:t> </a:t>
            </a:r>
            <a:r>
              <a:rPr lang="en-GB" altLang="en-US" sz="2400" dirty="0" err="1">
                <a:solidFill>
                  <a:srgbClr val="010000"/>
                </a:solidFill>
                <a:cs typeface="Times New Roman" panose="02020603050405020304" pitchFamily="18" charset="0"/>
              </a:rPr>
              <a:t>mencoba</a:t>
            </a:r>
            <a:r>
              <a:rPr lang="en-GB" altLang="en-US" sz="2400" dirty="0">
                <a:solidFill>
                  <a:srgbClr val="010000"/>
                </a:solidFill>
                <a:cs typeface="Times New Roman" panose="02020603050405020304" pitchFamily="18" charset="0"/>
              </a:rPr>
              <a:t> </a:t>
            </a:r>
            <a:r>
              <a:rPr lang="en-GB" altLang="en-US" sz="2400" dirty="0" err="1">
                <a:solidFill>
                  <a:srgbClr val="010000"/>
                </a:solidFill>
                <a:cs typeface="Times New Roman" panose="02020603050405020304" pitchFamily="18" charset="0"/>
              </a:rPr>
              <a:t>mengganti</a:t>
            </a:r>
            <a:r>
              <a:rPr lang="en-GB" altLang="en-US" sz="2400" dirty="0">
                <a:solidFill>
                  <a:srgbClr val="010000"/>
                </a:solidFill>
                <a:cs typeface="Times New Roman" panose="02020603050405020304" pitchFamily="18" charset="0"/>
              </a:rPr>
              <a:t> </a:t>
            </a:r>
            <a:r>
              <a:rPr lang="en-GB" altLang="en-US" sz="2400" dirty="0" err="1">
                <a:solidFill>
                  <a:srgbClr val="010000"/>
                </a:solidFill>
                <a:cs typeface="Times New Roman" panose="02020603050405020304" pitchFamily="18" charset="0"/>
              </a:rPr>
              <a:t>semua</a:t>
            </a:r>
            <a:r>
              <a:rPr lang="en-GB" altLang="en-US" sz="2400" dirty="0">
                <a:solidFill>
                  <a:srgbClr val="010000"/>
                </a:solidFill>
                <a:cs typeface="Times New Roman" panose="02020603050405020304" pitchFamily="18" charset="0"/>
              </a:rPr>
              <a:t> </a:t>
            </a:r>
            <a:r>
              <a:rPr lang="en-GB" altLang="en-US" sz="2400" dirty="0">
                <a:solidFill>
                  <a:srgbClr val="010000"/>
                </a:solidFill>
                <a:latin typeface="Courier" pitchFamily="49" charset="0"/>
                <a:cs typeface="Times New Roman" panose="02020603050405020304" pitchFamily="18" charset="0"/>
              </a:rPr>
              <a:t>F</a:t>
            </a:r>
            <a:r>
              <a:rPr lang="en-GB" altLang="en-US" sz="2400" dirty="0">
                <a:solidFill>
                  <a:srgbClr val="010000"/>
                </a:solidFill>
                <a:cs typeface="Times New Roman" panose="02020603050405020304" pitchFamily="18" charset="0"/>
              </a:rPr>
              <a:t> di </a:t>
            </a:r>
            <a:r>
              <a:rPr lang="en-GB" altLang="en-US" sz="2400" dirty="0" err="1">
                <a:solidFill>
                  <a:srgbClr val="010000"/>
                </a:solidFill>
                <a:cs typeface="Times New Roman" panose="02020603050405020304" pitchFamily="18" charset="0"/>
              </a:rPr>
              <a:t>dalam</a:t>
            </a:r>
            <a:r>
              <a:rPr lang="en-GB" altLang="en-US" sz="2400" dirty="0">
                <a:solidFill>
                  <a:srgbClr val="010000"/>
                </a:solidFill>
                <a:cs typeface="Times New Roman" panose="02020603050405020304" pitchFamily="18" charset="0"/>
              </a:rPr>
              <a:t> </a:t>
            </a:r>
            <a:r>
              <a:rPr lang="en-GB" altLang="en-US" sz="2400" dirty="0" err="1">
                <a:solidFill>
                  <a:srgbClr val="010000"/>
                </a:solidFill>
                <a:cs typeface="Times New Roman" panose="02020603050405020304" pitchFamily="18" charset="0"/>
              </a:rPr>
              <a:t>cipherteks</a:t>
            </a:r>
            <a:r>
              <a:rPr lang="en-GB" altLang="en-US" sz="2400" dirty="0">
                <a:solidFill>
                  <a:srgbClr val="010000"/>
                </a:solidFill>
                <a:cs typeface="Times New Roman" panose="02020603050405020304" pitchFamily="18" charset="0"/>
              </a:rPr>
              <a:t> </a:t>
            </a:r>
            <a:r>
              <a:rPr lang="en-GB" altLang="en-US" sz="2400" dirty="0" err="1">
                <a:solidFill>
                  <a:srgbClr val="010000"/>
                </a:solidFill>
                <a:cs typeface="Times New Roman" panose="02020603050405020304" pitchFamily="18" charset="0"/>
              </a:rPr>
              <a:t>dengan</a:t>
            </a:r>
            <a:r>
              <a:rPr lang="en-GB" altLang="en-US" sz="2400" dirty="0">
                <a:solidFill>
                  <a:srgbClr val="010000"/>
                </a:solidFill>
                <a:cs typeface="Times New Roman" panose="02020603050405020304" pitchFamily="18" charset="0"/>
              </a:rPr>
              <a:t> </a:t>
            </a:r>
            <a:r>
              <a:rPr lang="en-GB" altLang="en-US" sz="2400" dirty="0">
                <a:solidFill>
                  <a:srgbClr val="010000"/>
                </a:solidFill>
                <a:latin typeface="Courier" pitchFamily="49" charset="0"/>
                <a:cs typeface="Times New Roman" panose="02020603050405020304" pitchFamily="18" charset="0"/>
              </a:rPr>
              <a:t>v</a:t>
            </a:r>
            <a:r>
              <a:rPr lang="en-GB" altLang="en-US" sz="2400" dirty="0">
                <a:solidFill>
                  <a:srgbClr val="010000"/>
                </a:solidFill>
                <a:cs typeface="Times New Roman" panose="02020603050405020304" pitchFamily="18" charset="0"/>
              </a:rPr>
              <a:t>, </a:t>
            </a:r>
            <a:r>
              <a:rPr lang="en-GB" altLang="en-US" sz="2400" dirty="0">
                <a:solidFill>
                  <a:srgbClr val="010000"/>
                </a:solidFill>
                <a:latin typeface="Courier" pitchFamily="49" charset="0"/>
                <a:cs typeface="Times New Roman" panose="02020603050405020304" pitchFamily="18" charset="0"/>
              </a:rPr>
              <a:t>t</a:t>
            </a:r>
            <a:r>
              <a:rPr lang="en-GB" altLang="en-US" sz="2400" dirty="0">
                <a:solidFill>
                  <a:srgbClr val="010000"/>
                </a:solidFill>
                <a:cs typeface="Times New Roman" panose="02020603050405020304" pitchFamily="18" charset="0"/>
              </a:rPr>
              <a:t>, </a:t>
            </a:r>
            <a:r>
              <a:rPr lang="en-GB" altLang="en-US" sz="2400" dirty="0">
                <a:solidFill>
                  <a:srgbClr val="010000"/>
                </a:solidFill>
                <a:latin typeface="Courier" pitchFamily="49" charset="0"/>
                <a:cs typeface="Times New Roman" panose="02020603050405020304" pitchFamily="18" charset="0"/>
              </a:rPr>
              <a:t>l</a:t>
            </a:r>
            <a:r>
              <a:rPr lang="en-GB" altLang="en-US" sz="2400" dirty="0">
                <a:solidFill>
                  <a:srgbClr val="010000"/>
                </a:solidFill>
                <a:cs typeface="Times New Roman" panose="02020603050405020304" pitchFamily="18" charset="0"/>
              </a:rPr>
              <a:t>, dan </a:t>
            </a:r>
            <a:r>
              <a:rPr lang="en-GB" altLang="en-US" sz="2400" dirty="0">
                <a:solidFill>
                  <a:srgbClr val="010000"/>
                </a:solidFill>
                <a:latin typeface="Courier" pitchFamily="49" charset="0"/>
                <a:cs typeface="Times New Roman" panose="02020603050405020304" pitchFamily="18" charset="0"/>
              </a:rPr>
              <a:t>z</a:t>
            </a:r>
            <a:r>
              <a:rPr lang="en-GB" altLang="en-US" sz="2400" dirty="0">
                <a:solidFill>
                  <a:srgbClr val="010000"/>
                </a:solidFill>
                <a:cs typeface="Times New Roman" panose="02020603050405020304" pitchFamily="18" charset="0"/>
              </a:rPr>
              <a:t>, </a:t>
            </a:r>
            <a:r>
              <a:rPr lang="en-GB" altLang="en-US" sz="2400" dirty="0" err="1">
                <a:solidFill>
                  <a:srgbClr val="010000"/>
                </a:solidFill>
                <a:cs typeface="Times New Roman" panose="02020603050405020304" pitchFamily="18" charset="0"/>
              </a:rPr>
              <a:t>maka</a:t>
            </a:r>
            <a:r>
              <a:rPr lang="en-GB" altLang="en-US" sz="2400" dirty="0">
                <a:solidFill>
                  <a:srgbClr val="010000"/>
                </a:solidFill>
                <a:cs typeface="Times New Roman" panose="02020603050405020304" pitchFamily="18" charset="0"/>
              </a:rPr>
              <a:t> </a:t>
            </a:r>
            <a:r>
              <a:rPr lang="en-GB" altLang="en-US" sz="2400" dirty="0" err="1">
                <a:solidFill>
                  <a:srgbClr val="010000"/>
                </a:solidFill>
                <a:cs typeface="Times New Roman" panose="02020603050405020304" pitchFamily="18" charset="0"/>
              </a:rPr>
              <a:t>huruf</a:t>
            </a:r>
            <a:r>
              <a:rPr lang="en-GB" altLang="en-US" sz="2400" dirty="0">
                <a:solidFill>
                  <a:srgbClr val="010000"/>
                </a:solidFill>
                <a:cs typeface="Times New Roman" panose="02020603050405020304" pitchFamily="18" charset="0"/>
              </a:rPr>
              <a:t> yang </a:t>
            </a:r>
            <a:r>
              <a:rPr lang="en-GB" altLang="en-US" sz="2400" dirty="0" err="1">
                <a:solidFill>
                  <a:srgbClr val="010000"/>
                </a:solidFill>
                <a:cs typeface="Times New Roman" panose="02020603050405020304" pitchFamily="18" charset="0"/>
              </a:rPr>
              <a:t>cocok</a:t>
            </a:r>
            <a:r>
              <a:rPr lang="en-GB" altLang="en-US" sz="2400" dirty="0">
                <a:solidFill>
                  <a:srgbClr val="010000"/>
                </a:solidFill>
                <a:cs typeface="Times New Roman" panose="02020603050405020304" pitchFamily="18" charset="0"/>
              </a:rPr>
              <a:t> </a:t>
            </a:r>
            <a:r>
              <a:rPr lang="en-GB" altLang="en-US" sz="2400" dirty="0" err="1">
                <a:solidFill>
                  <a:srgbClr val="010000"/>
                </a:solidFill>
                <a:cs typeface="Times New Roman" panose="02020603050405020304" pitchFamily="18" charset="0"/>
              </a:rPr>
              <a:t>adalah</a:t>
            </a:r>
            <a:r>
              <a:rPr lang="en-GB" altLang="en-US" sz="2400" dirty="0">
                <a:solidFill>
                  <a:srgbClr val="010000"/>
                </a:solidFill>
                <a:cs typeface="Times New Roman" panose="02020603050405020304" pitchFamily="18" charset="0"/>
              </a:rPr>
              <a:t> </a:t>
            </a:r>
            <a:r>
              <a:rPr lang="en-GB" altLang="en-US" sz="2400" dirty="0">
                <a:solidFill>
                  <a:srgbClr val="010000"/>
                </a:solidFill>
                <a:latin typeface="Courier"/>
                <a:cs typeface="Times New Roman" panose="02020603050405020304" pitchFamily="18" charset="0"/>
              </a:rPr>
              <a:t>v </a:t>
            </a:r>
            <a:r>
              <a:rPr lang="en-GB" altLang="en-US" sz="2400" dirty="0" err="1">
                <a:solidFill>
                  <a:srgbClr val="010000"/>
                </a:solidFill>
                <a:cs typeface="Times New Roman" panose="02020603050405020304" pitchFamily="18" charset="0"/>
              </a:rPr>
              <a:t>sehingga</a:t>
            </a:r>
            <a:r>
              <a:rPr lang="en-GB" altLang="en-US" sz="2400" dirty="0">
                <a:solidFill>
                  <a:srgbClr val="010000"/>
                </a:solidFill>
                <a:cs typeface="Times New Roman" panose="02020603050405020304" pitchFamily="18" charset="0"/>
              </a:rPr>
              <a:t> </a:t>
            </a:r>
            <a:r>
              <a:rPr lang="en-GB" altLang="en-US" sz="2400" dirty="0">
                <a:solidFill>
                  <a:srgbClr val="010000"/>
                </a:solidFill>
                <a:latin typeface="Courier" pitchFamily="49" charset="0"/>
                <a:cs typeface="Times New Roman" panose="02020603050405020304" pitchFamily="18" charset="0"/>
              </a:rPr>
              <a:t>WSFP </a:t>
            </a:r>
            <a:r>
              <a:rPr lang="en-GB" altLang="en-US" sz="2400" dirty="0" err="1">
                <a:solidFill>
                  <a:srgbClr val="010000"/>
                </a:solidFill>
                <a:cs typeface="Times New Roman" panose="02020603050405020304" pitchFamily="18" charset="0"/>
              </a:rPr>
              <a:t>dipetakan</a:t>
            </a:r>
            <a:r>
              <a:rPr lang="en-GB" altLang="en-US" sz="2400" dirty="0">
                <a:solidFill>
                  <a:srgbClr val="010000"/>
                </a:solidFill>
                <a:cs typeface="Times New Roman" panose="02020603050405020304" pitchFamily="18" charset="0"/>
              </a:rPr>
              <a:t> </a:t>
            </a:r>
            <a:r>
              <a:rPr lang="en-GB" altLang="en-US" sz="2400" dirty="0" err="1">
                <a:solidFill>
                  <a:srgbClr val="010000"/>
                </a:solidFill>
                <a:cs typeface="Times New Roman" panose="02020603050405020304" pitchFamily="18" charset="0"/>
              </a:rPr>
              <a:t>menjadi</a:t>
            </a:r>
            <a:r>
              <a:rPr lang="en-GB" altLang="en-US" sz="2400" dirty="0">
                <a:solidFill>
                  <a:srgbClr val="010000"/>
                </a:solidFill>
                <a:cs typeface="Times New Roman" panose="02020603050405020304" pitchFamily="18" charset="0"/>
              </a:rPr>
              <a:t> </a:t>
            </a:r>
            <a:r>
              <a:rPr lang="en-GB" altLang="en-US" sz="2400" dirty="0">
                <a:solidFill>
                  <a:srgbClr val="010000"/>
                </a:solidFill>
                <a:latin typeface="Courier" pitchFamily="49" charset="0"/>
                <a:cs typeface="Times New Roman" panose="02020603050405020304" pitchFamily="18" charset="0"/>
              </a:rPr>
              <a:t>have</a:t>
            </a:r>
          </a:p>
          <a:p>
            <a:pPr eaLnBrk="1" hangingPunct="1">
              <a:lnSpc>
                <a:spcPct val="90000"/>
              </a:lnSpc>
            </a:pPr>
            <a:endParaRPr lang="en-GB" altLang="en-US" sz="2400" dirty="0">
              <a:solidFill>
                <a:srgbClr val="010000"/>
              </a:solidFill>
              <a:cs typeface="Times New Roman" panose="02020603050405020304" pitchFamily="18" charset="0"/>
            </a:endParaRPr>
          </a:p>
          <a:p>
            <a:pPr eaLnBrk="1" hangingPunct="1">
              <a:lnSpc>
                <a:spcPct val="90000"/>
              </a:lnSpc>
            </a:pPr>
            <a:r>
              <a:rPr lang="en-GB" altLang="en-US" sz="2400" dirty="0" err="1">
                <a:solidFill>
                  <a:srgbClr val="010000"/>
                </a:solidFill>
                <a:cs typeface="Times New Roman" panose="02020603050405020304" pitchFamily="18" charset="0"/>
              </a:rPr>
              <a:t>Dengan</a:t>
            </a:r>
            <a:r>
              <a:rPr lang="en-GB" altLang="en-US" sz="2400" dirty="0">
                <a:solidFill>
                  <a:srgbClr val="010000"/>
                </a:solidFill>
                <a:cs typeface="Times New Roman" panose="02020603050405020304" pitchFamily="18" charset="0"/>
              </a:rPr>
              <a:t> </a:t>
            </a:r>
            <a:r>
              <a:rPr lang="en-GB" altLang="en-US" sz="2400" dirty="0" err="1">
                <a:solidFill>
                  <a:srgbClr val="010000"/>
                </a:solidFill>
                <a:cs typeface="Times New Roman" panose="02020603050405020304" pitchFamily="18" charset="0"/>
              </a:rPr>
              <a:t>mengganti</a:t>
            </a:r>
            <a:r>
              <a:rPr lang="en-GB" altLang="en-US" sz="2400" dirty="0">
                <a:solidFill>
                  <a:srgbClr val="010000"/>
                </a:solidFill>
                <a:cs typeface="Times New Roman" panose="02020603050405020304" pitchFamily="18" charset="0"/>
              </a:rPr>
              <a:t> </a:t>
            </a:r>
            <a:r>
              <a:rPr lang="en-GB" altLang="en-US" sz="2400" dirty="0">
                <a:solidFill>
                  <a:srgbClr val="010000"/>
                </a:solidFill>
                <a:latin typeface="Courier" pitchFamily="49" charset="0"/>
                <a:cs typeface="Times New Roman" panose="02020603050405020304" pitchFamily="18" charset="0"/>
              </a:rPr>
              <a:t>F</a:t>
            </a:r>
            <a:r>
              <a:rPr lang="en-GB" altLang="en-US" sz="2400" dirty="0">
                <a:solidFill>
                  <a:srgbClr val="010000"/>
                </a:solidFill>
                <a:cs typeface="Times New Roman" panose="02020603050405020304" pitchFamily="18" charset="0"/>
              </a:rPr>
              <a:t> </a:t>
            </a:r>
            <a:r>
              <a:rPr lang="en-GB" altLang="en-US" sz="2400" dirty="0" err="1">
                <a:solidFill>
                  <a:srgbClr val="010000"/>
                </a:solidFill>
                <a:cs typeface="Times New Roman" panose="02020603050405020304" pitchFamily="18" charset="0"/>
              </a:rPr>
              <a:t>menjadi</a:t>
            </a:r>
            <a:r>
              <a:rPr lang="en-GB" altLang="en-US" sz="2400" dirty="0">
                <a:solidFill>
                  <a:srgbClr val="010000"/>
                </a:solidFill>
                <a:cs typeface="Times New Roman" panose="02020603050405020304" pitchFamily="18" charset="0"/>
              </a:rPr>
              <a:t> </a:t>
            </a:r>
            <a:r>
              <a:rPr lang="en-GB" altLang="en-US" sz="2400" dirty="0">
                <a:solidFill>
                  <a:srgbClr val="010000"/>
                </a:solidFill>
                <a:latin typeface="Courier" pitchFamily="49" charset="0"/>
                <a:cs typeface="Times New Roman" panose="02020603050405020304" pitchFamily="18" charset="0"/>
              </a:rPr>
              <a:t>v</a:t>
            </a:r>
            <a:r>
              <a:rPr lang="en-GB" altLang="en-US" sz="2400" dirty="0">
                <a:solidFill>
                  <a:srgbClr val="010000"/>
                </a:solidFill>
                <a:cs typeface="Times New Roman" panose="02020603050405020304" pitchFamily="18" charset="0"/>
              </a:rPr>
              <a:t> </a:t>
            </a:r>
            <a:r>
              <a:rPr lang="en-GB" altLang="en-US" sz="2400" dirty="0" err="1">
                <a:solidFill>
                  <a:srgbClr val="010000"/>
                </a:solidFill>
                <a:cs typeface="Times New Roman" panose="02020603050405020304" pitchFamily="18" charset="0"/>
              </a:rPr>
              <a:t>pada</a:t>
            </a:r>
            <a:r>
              <a:rPr lang="en-GB" altLang="en-US" sz="2400" dirty="0">
                <a:solidFill>
                  <a:srgbClr val="010000"/>
                </a:solidFill>
                <a:cs typeface="Times New Roman" panose="02020603050405020304" pitchFamily="18" charset="0"/>
              </a:rPr>
              <a:t>  </a:t>
            </a:r>
            <a:r>
              <a:rPr lang="en-GB" altLang="en-US" sz="2400" dirty="0" err="1">
                <a:solidFill>
                  <a:srgbClr val="010000"/>
                </a:solidFill>
                <a:cs typeface="Times New Roman" panose="02020603050405020304" pitchFamily="18" charset="0"/>
              </a:rPr>
              <a:t>kriptogram</a:t>
            </a:r>
            <a:r>
              <a:rPr lang="en-GB" altLang="en-US" sz="2400" dirty="0">
                <a:solidFill>
                  <a:srgbClr val="010000"/>
                </a:solidFill>
                <a:cs typeface="Times New Roman" panose="02020603050405020304" pitchFamily="18" charset="0"/>
              </a:rPr>
              <a:t> </a:t>
            </a:r>
            <a:r>
              <a:rPr lang="en-GB" altLang="en-US" sz="2400" dirty="0">
                <a:solidFill>
                  <a:srgbClr val="010000"/>
                </a:solidFill>
                <a:latin typeface="Courier New" panose="02070309020205020404" pitchFamily="49" charset="0"/>
                <a:cs typeface="Courier New" panose="02070309020205020404" pitchFamily="49" charset="0"/>
              </a:rPr>
              <a:t>EPYEPOPDZSZUFPO </a:t>
            </a:r>
            <a:r>
              <a:rPr lang="en-GB" altLang="en-US" sz="2400" dirty="0" err="1">
                <a:solidFill>
                  <a:srgbClr val="010000"/>
                </a:solidFill>
                <a:cs typeface="Times New Roman" panose="02020603050405020304" pitchFamily="18" charset="0"/>
              </a:rPr>
              <a:t>sehingga</a:t>
            </a:r>
            <a:r>
              <a:rPr lang="en-GB" altLang="en-US" sz="2400" dirty="0">
                <a:solidFill>
                  <a:srgbClr val="010000"/>
                </a:solidFill>
                <a:cs typeface="Times New Roman" panose="02020603050405020304" pitchFamily="18" charset="0"/>
              </a:rPr>
              <a:t> </a:t>
            </a:r>
            <a:r>
              <a:rPr lang="en-GB" altLang="en-US" sz="2400" dirty="0" err="1">
                <a:solidFill>
                  <a:srgbClr val="010000"/>
                </a:solidFill>
                <a:cs typeface="Times New Roman" panose="02020603050405020304" pitchFamily="18" charset="0"/>
              </a:rPr>
              <a:t>menjadi</a:t>
            </a:r>
            <a:r>
              <a:rPr lang="en-GB" altLang="en-US" sz="2400" dirty="0">
                <a:solidFill>
                  <a:srgbClr val="010000"/>
                </a:solidFill>
                <a:cs typeface="Times New Roman" panose="02020603050405020304" pitchFamily="18" charset="0"/>
              </a:rPr>
              <a:t> </a:t>
            </a:r>
            <a:r>
              <a:rPr lang="en-GB" altLang="en-US" sz="2400" dirty="0">
                <a:solidFill>
                  <a:srgbClr val="010000"/>
                </a:solidFill>
                <a:latin typeface="Courier" pitchFamily="49" charset="0"/>
                <a:cs typeface="Times New Roman" panose="02020603050405020304" pitchFamily="18" charset="0"/>
              </a:rPr>
              <a:t>*e*e*e*tat*</a:t>
            </a:r>
            <a:r>
              <a:rPr lang="en-GB" altLang="en-US" sz="2400" dirty="0" err="1">
                <a:solidFill>
                  <a:srgbClr val="010000"/>
                </a:solidFill>
                <a:latin typeface="Courier" pitchFamily="49" charset="0"/>
                <a:cs typeface="Times New Roman" panose="02020603050405020304" pitchFamily="18" charset="0"/>
              </a:rPr>
              <a:t>ve</a:t>
            </a:r>
            <a:r>
              <a:rPr lang="en-GB" altLang="en-US" sz="2400" dirty="0">
                <a:solidFill>
                  <a:srgbClr val="010000"/>
                </a:solidFill>
                <a:latin typeface="Courier" pitchFamily="49" charset="0"/>
                <a:cs typeface="Times New Roman" panose="02020603050405020304" pitchFamily="18" charset="0"/>
              </a:rPr>
              <a:t>*</a:t>
            </a:r>
            <a:r>
              <a:rPr lang="en-GB" altLang="en-US" sz="2400" dirty="0">
                <a:solidFill>
                  <a:srgbClr val="010000"/>
                </a:solidFill>
                <a:cs typeface="Times New Roman" panose="02020603050405020304" pitchFamily="18" charset="0"/>
              </a:rPr>
              <a:t>, </a:t>
            </a:r>
            <a:r>
              <a:rPr lang="en-GB" altLang="en-US" sz="2400" dirty="0" err="1">
                <a:solidFill>
                  <a:srgbClr val="010000"/>
                </a:solidFill>
                <a:cs typeface="Times New Roman" panose="02020603050405020304" pitchFamily="18" charset="0"/>
              </a:rPr>
              <a:t>maka</a:t>
            </a:r>
            <a:r>
              <a:rPr lang="en-GB" altLang="en-US" sz="2400" dirty="0">
                <a:solidFill>
                  <a:srgbClr val="010000"/>
                </a:solidFill>
                <a:cs typeface="Times New Roman" panose="02020603050405020304" pitchFamily="18" charset="0"/>
              </a:rPr>
              <a:t> kata yang </a:t>
            </a:r>
            <a:r>
              <a:rPr lang="en-GB" altLang="en-US" sz="2400" dirty="0" err="1">
                <a:solidFill>
                  <a:srgbClr val="010000"/>
                </a:solidFill>
                <a:cs typeface="Times New Roman" panose="02020603050405020304" pitchFamily="18" charset="0"/>
              </a:rPr>
              <a:t>cocok</a:t>
            </a:r>
            <a:r>
              <a:rPr lang="en-GB" altLang="en-US" sz="2400" dirty="0">
                <a:solidFill>
                  <a:srgbClr val="010000"/>
                </a:solidFill>
                <a:cs typeface="Times New Roman" panose="02020603050405020304" pitchFamily="18" charset="0"/>
              </a:rPr>
              <a:t> </a:t>
            </a:r>
            <a:r>
              <a:rPr lang="en-GB" altLang="en-US" sz="2400" dirty="0" err="1">
                <a:solidFill>
                  <a:srgbClr val="010000"/>
                </a:solidFill>
                <a:cs typeface="Times New Roman" panose="02020603050405020304" pitchFamily="18" charset="0"/>
              </a:rPr>
              <a:t>untuk</a:t>
            </a:r>
            <a:r>
              <a:rPr lang="en-GB" altLang="en-US" sz="2400" dirty="0">
                <a:solidFill>
                  <a:srgbClr val="010000"/>
                </a:solidFill>
                <a:cs typeface="Times New Roman" panose="02020603050405020304" pitchFamily="18" charset="0"/>
              </a:rPr>
              <a:t> </a:t>
            </a:r>
            <a:r>
              <a:rPr lang="en-GB" altLang="en-US" sz="2400" dirty="0" err="1">
                <a:solidFill>
                  <a:srgbClr val="010000"/>
                </a:solidFill>
                <a:cs typeface="Times New Roman" panose="02020603050405020304" pitchFamily="18" charset="0"/>
              </a:rPr>
              <a:t>ini</a:t>
            </a:r>
            <a:r>
              <a:rPr lang="en-GB" altLang="en-US" sz="2400" dirty="0">
                <a:solidFill>
                  <a:srgbClr val="010000"/>
                </a:solidFill>
                <a:cs typeface="Times New Roman" panose="02020603050405020304" pitchFamily="18" charset="0"/>
              </a:rPr>
              <a:t> </a:t>
            </a:r>
            <a:r>
              <a:rPr lang="en-GB" altLang="en-US" sz="2400" dirty="0" err="1">
                <a:solidFill>
                  <a:srgbClr val="010000"/>
                </a:solidFill>
                <a:cs typeface="Times New Roman" panose="02020603050405020304" pitchFamily="18" charset="0"/>
              </a:rPr>
              <a:t>adalah</a:t>
            </a:r>
            <a:r>
              <a:rPr lang="en-GB" altLang="en-US" sz="2400" dirty="0">
                <a:solidFill>
                  <a:srgbClr val="010000"/>
                </a:solidFill>
                <a:latin typeface="Courier" pitchFamily="49" charset="0"/>
                <a:cs typeface="Times New Roman" panose="02020603050405020304" pitchFamily="18" charset="0"/>
              </a:rPr>
              <a:t> representatives</a:t>
            </a:r>
            <a:r>
              <a:rPr lang="en-US" altLang="en-US" sz="2400" dirty="0">
                <a:solidFill>
                  <a:srgbClr val="010000"/>
                </a:solidFill>
                <a:cs typeface="Times New Roman" panose="02020603050405020304" pitchFamily="18" charset="0"/>
              </a:rPr>
              <a:t> </a:t>
            </a:r>
            <a:endParaRPr lang="en-GB" altLang="en-US" sz="2400" dirty="0">
              <a:solidFill>
                <a:srgbClr val="010000"/>
              </a:solidFill>
              <a:cs typeface="Times New Roman" panose="02020603050405020304" pitchFamily="18" charset="0"/>
            </a:endParaRPr>
          </a:p>
          <a:p>
            <a:pPr eaLnBrk="1" hangingPunct="1">
              <a:lnSpc>
                <a:spcPct val="90000"/>
              </a:lnSpc>
              <a:buFont typeface="Wingdings" panose="05000000000000000000" pitchFamily="2" charset="2"/>
              <a:buNone/>
            </a:pPr>
            <a:r>
              <a:rPr lang="en-US" altLang="en-US" sz="2400" dirty="0">
                <a:solidFill>
                  <a:srgbClr val="010000"/>
                </a:solidFill>
                <a:cs typeface="Times New Roman" panose="02020603050405020304" pitchFamily="18" charset="0"/>
              </a:rPr>
              <a:t> </a:t>
            </a:r>
          </a:p>
        </p:txBody>
      </p:sp>
    </p:spTree>
    <p:extLst>
      <p:ext uri="{BB962C8B-B14F-4D97-AF65-F5344CB8AC3E}">
        <p14:creationId xmlns:p14="http://schemas.microsoft.com/office/powerpoint/2010/main" val="145387194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A50021"/>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buChar char="n"/>
              <a:defRPr sz="28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buChar char="n"/>
              <a:defRPr sz="24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buChar char="n"/>
              <a:defRPr sz="2000">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9pPr>
          </a:lstStyle>
          <a:p>
            <a:pPr>
              <a:spcBef>
                <a:spcPct val="0"/>
              </a:spcBef>
              <a:buClrTx/>
              <a:buSzTx/>
              <a:buFontTx/>
              <a:buNone/>
            </a:pPr>
            <a:fld id="{8EB22BC8-0DE1-4E47-B7D3-A2D1FDCDA6E8}" type="slidenum">
              <a:rPr lang="en-GB" altLang="en-US" sz="2400">
                <a:solidFill>
                  <a:schemeClr val="tx2"/>
                </a:solidFill>
              </a:rPr>
              <a:pPr>
                <a:spcBef>
                  <a:spcPct val="0"/>
                </a:spcBef>
                <a:buClrTx/>
                <a:buSzTx/>
                <a:buFontTx/>
                <a:buNone/>
              </a:pPr>
              <a:t>26</a:t>
            </a:fld>
            <a:endParaRPr lang="en-GB" altLang="en-US" sz="1400">
              <a:solidFill>
                <a:schemeClr val="tx2"/>
              </a:solidFill>
            </a:endParaRPr>
          </a:p>
        </p:txBody>
      </p:sp>
      <p:sp>
        <p:nvSpPr>
          <p:cNvPr id="31748" name="Rectangle 3"/>
          <p:cNvSpPr>
            <a:spLocks noGrp="1" noChangeArrowheads="1"/>
          </p:cNvSpPr>
          <p:nvPr>
            <p:ph type="body" idx="1"/>
          </p:nvPr>
        </p:nvSpPr>
        <p:spPr>
          <a:xfrm>
            <a:off x="988102" y="438443"/>
            <a:ext cx="10575235" cy="6088966"/>
          </a:xfrm>
        </p:spPr>
        <p:txBody>
          <a:bodyPr>
            <a:normAutofit/>
          </a:bodyPr>
          <a:lstStyle/>
          <a:p>
            <a:pPr algn="just" eaLnBrk="1" hangingPunct="1"/>
            <a:r>
              <a:rPr lang="en-US" altLang="en-US" sz="2400" dirty="0" err="1">
                <a:solidFill>
                  <a:srgbClr val="000000"/>
                </a:solidFill>
                <a:cs typeface="Times New Roman" panose="02020603050405020304" pitchFamily="18" charset="0"/>
              </a:rPr>
              <a:t>Diperoleh</a:t>
            </a:r>
            <a:r>
              <a:rPr lang="en-US" altLang="en-US" sz="2400" dirty="0">
                <a:solidFill>
                  <a:srgbClr val="000000"/>
                </a:solidFill>
                <a:cs typeface="Times New Roman" panose="02020603050405020304" pitchFamily="18" charset="0"/>
              </a:rPr>
              <a:t> </a:t>
            </a:r>
            <a:r>
              <a:rPr lang="en-US" altLang="en-US" sz="2400" dirty="0" err="1">
                <a:solidFill>
                  <a:srgbClr val="000000"/>
                </a:solidFill>
                <a:cs typeface="Times New Roman" panose="02020603050405020304" pitchFamily="18" charset="0"/>
              </a:rPr>
              <a:t>pemetaan</a:t>
            </a:r>
            <a:r>
              <a:rPr lang="en-US" altLang="en-US" sz="2400" dirty="0">
                <a:solidFill>
                  <a:srgbClr val="000000"/>
                </a:solidFill>
                <a:cs typeface="Times New Roman" panose="02020603050405020304" pitchFamily="18" charset="0"/>
              </a:rPr>
              <a:t>:</a:t>
            </a:r>
            <a:r>
              <a:rPr lang="en-US" altLang="en-US" sz="2400" dirty="0">
                <a:solidFill>
                  <a:srgbClr val="000000"/>
                </a:solidFill>
                <a:latin typeface="Courier" pitchFamily="49" charset="0"/>
                <a:cs typeface="Times New Roman" panose="02020603050405020304" pitchFamily="18" charset="0"/>
              </a:rPr>
              <a:t>		 </a:t>
            </a:r>
          </a:p>
          <a:p>
            <a:pPr algn="just" eaLnBrk="1" hangingPunct="1">
              <a:buFont typeface="Wingdings" panose="05000000000000000000" pitchFamily="2" charset="2"/>
              <a:buNone/>
            </a:pPr>
            <a:r>
              <a:rPr lang="en-US" altLang="en-US" sz="2400" dirty="0">
                <a:solidFill>
                  <a:srgbClr val="000000"/>
                </a:solidFill>
                <a:latin typeface="Courier" pitchFamily="49" charset="0"/>
                <a:cs typeface="Times New Roman" panose="02020603050405020304" pitchFamily="18" charset="0"/>
              </a:rPr>
              <a:t>		E </a:t>
            </a:r>
            <a:r>
              <a:rPr lang="en-US" altLang="en-US" sz="2400" dirty="0">
                <a:solidFill>
                  <a:srgbClr val="000000"/>
                </a:solidFill>
                <a:latin typeface="Courier" pitchFamily="49" charset="0"/>
                <a:cs typeface="Times New Roman" panose="02020603050405020304" pitchFamily="18" charset="0"/>
                <a:sym typeface="Wingdings" panose="05000000000000000000" pitchFamily="2" charset="2"/>
              </a:rPr>
              <a:t></a:t>
            </a:r>
            <a:r>
              <a:rPr lang="en-US" altLang="en-US" sz="2400" dirty="0">
                <a:solidFill>
                  <a:srgbClr val="000000"/>
                </a:solidFill>
                <a:latin typeface="Courier" pitchFamily="49" charset="0"/>
                <a:cs typeface="Times New Roman" panose="02020603050405020304" pitchFamily="18" charset="0"/>
              </a:rPr>
              <a:t> r     	Y </a:t>
            </a:r>
            <a:r>
              <a:rPr lang="en-US" altLang="en-US" sz="2400" dirty="0">
                <a:solidFill>
                  <a:srgbClr val="000000"/>
                </a:solidFill>
                <a:latin typeface="Courier" pitchFamily="49" charset="0"/>
                <a:cs typeface="Times New Roman" panose="02020603050405020304" pitchFamily="18" charset="0"/>
                <a:sym typeface="Wingdings" panose="05000000000000000000" pitchFamily="2" charset="2"/>
              </a:rPr>
              <a:t></a:t>
            </a:r>
            <a:r>
              <a:rPr lang="en-US" altLang="en-US" sz="2400" dirty="0">
                <a:solidFill>
                  <a:srgbClr val="000000"/>
                </a:solidFill>
                <a:latin typeface="Courier" pitchFamily="49" charset="0"/>
                <a:cs typeface="Times New Roman" panose="02020603050405020304" pitchFamily="18" charset="0"/>
              </a:rPr>
              <a:t> p</a:t>
            </a:r>
            <a:endParaRPr lang="en-US" altLang="en-US" sz="2400" dirty="0">
              <a:solidFill>
                <a:srgbClr val="000000"/>
              </a:solidFill>
              <a:cs typeface="Times New Roman" panose="02020603050405020304" pitchFamily="18" charset="0"/>
            </a:endParaRPr>
          </a:p>
          <a:p>
            <a:pPr algn="just" eaLnBrk="1" hangingPunct="1">
              <a:buFont typeface="Wingdings" panose="05000000000000000000" pitchFamily="2" charset="2"/>
              <a:buNone/>
            </a:pPr>
            <a:r>
              <a:rPr lang="en-US" altLang="en-US" sz="2400" dirty="0">
                <a:solidFill>
                  <a:srgbClr val="000000"/>
                </a:solidFill>
                <a:latin typeface="Courier" pitchFamily="49" charset="0"/>
                <a:cs typeface="Times New Roman" panose="02020603050405020304" pitchFamily="18" charset="0"/>
              </a:rPr>
              <a:t>		U </a:t>
            </a:r>
            <a:r>
              <a:rPr lang="en-US" altLang="en-US" sz="2400" dirty="0">
                <a:solidFill>
                  <a:srgbClr val="000000"/>
                </a:solidFill>
                <a:latin typeface="Courier" pitchFamily="49" charset="0"/>
                <a:cs typeface="Times New Roman" panose="02020603050405020304" pitchFamily="18" charset="0"/>
                <a:sym typeface="Wingdings" panose="05000000000000000000" pitchFamily="2" charset="2"/>
              </a:rPr>
              <a:t></a:t>
            </a:r>
            <a:r>
              <a:rPr lang="en-US" altLang="en-US" sz="2400" dirty="0">
                <a:solidFill>
                  <a:srgbClr val="000000"/>
                </a:solidFill>
                <a:latin typeface="Courier" pitchFamily="49" charset="0"/>
                <a:cs typeface="Times New Roman" panose="02020603050405020304" pitchFamily="18" charset="0"/>
              </a:rPr>
              <a:t> I		O </a:t>
            </a:r>
            <a:r>
              <a:rPr lang="en-US" altLang="en-US" sz="2400" dirty="0">
                <a:solidFill>
                  <a:srgbClr val="000000"/>
                </a:solidFill>
                <a:latin typeface="Courier" pitchFamily="49" charset="0"/>
                <a:cs typeface="Times New Roman" panose="02020603050405020304" pitchFamily="18" charset="0"/>
                <a:sym typeface="Wingdings" panose="05000000000000000000" pitchFamily="2" charset="2"/>
              </a:rPr>
              <a:t></a:t>
            </a:r>
            <a:r>
              <a:rPr lang="en-US" altLang="en-US" sz="2400" dirty="0">
                <a:solidFill>
                  <a:srgbClr val="000000"/>
                </a:solidFill>
                <a:latin typeface="Courier" pitchFamily="49" charset="0"/>
                <a:cs typeface="Times New Roman" panose="02020603050405020304" pitchFamily="18" charset="0"/>
              </a:rPr>
              <a:t> s</a:t>
            </a:r>
            <a:endParaRPr lang="en-US" altLang="en-US" sz="2400" dirty="0">
              <a:solidFill>
                <a:srgbClr val="000000"/>
              </a:solidFill>
              <a:cs typeface="Times New Roman" panose="02020603050405020304" pitchFamily="18" charset="0"/>
            </a:endParaRPr>
          </a:p>
          <a:p>
            <a:pPr eaLnBrk="1" hangingPunct="1">
              <a:buFont typeface="Wingdings" panose="05000000000000000000" pitchFamily="2" charset="2"/>
              <a:buNone/>
            </a:pPr>
            <a:r>
              <a:rPr lang="en-GB" altLang="en-US" sz="2400" dirty="0">
                <a:latin typeface="Courier" pitchFamily="49" charset="0"/>
                <a:cs typeface="Times New Roman" panose="02020603050405020304" pitchFamily="18" charset="0"/>
              </a:rPr>
              <a:t>		D </a:t>
            </a:r>
            <a:r>
              <a:rPr lang="en-GB" altLang="en-US" sz="2400" dirty="0">
                <a:latin typeface="Courier" pitchFamily="49" charset="0"/>
                <a:cs typeface="Times New Roman" panose="02020603050405020304" pitchFamily="18" charset="0"/>
                <a:sym typeface="Wingdings" panose="05000000000000000000" pitchFamily="2" charset="2"/>
              </a:rPr>
              <a:t></a:t>
            </a:r>
            <a:r>
              <a:rPr lang="en-GB" altLang="en-US" sz="2400" dirty="0">
                <a:latin typeface="Courier" pitchFamily="49" charset="0"/>
                <a:cs typeface="Times New Roman" panose="02020603050405020304" pitchFamily="18" charset="0"/>
              </a:rPr>
              <a:t> n </a:t>
            </a:r>
          </a:p>
          <a:p>
            <a:pPr eaLnBrk="1" hangingPunct="1"/>
            <a:endParaRPr lang="en-GB" altLang="en-US" sz="2400" dirty="0">
              <a:solidFill>
                <a:srgbClr val="010000"/>
              </a:solidFill>
              <a:cs typeface="Times New Roman" panose="02020603050405020304" pitchFamily="18" charset="0"/>
            </a:endParaRPr>
          </a:p>
          <a:p>
            <a:pPr eaLnBrk="1" hangingPunct="1"/>
            <a:r>
              <a:rPr lang="en-GB" altLang="en-US" sz="2400" dirty="0">
                <a:solidFill>
                  <a:srgbClr val="010000"/>
                </a:solidFill>
                <a:cs typeface="Times New Roman" panose="02020603050405020304" pitchFamily="18" charset="0"/>
              </a:rPr>
              <a:t>Hasil </a:t>
            </a:r>
            <a:r>
              <a:rPr lang="en-GB" altLang="en-US" sz="2400" dirty="0" err="1">
                <a:solidFill>
                  <a:srgbClr val="010000"/>
                </a:solidFill>
                <a:cs typeface="Times New Roman" panose="02020603050405020304" pitchFamily="18" charset="0"/>
              </a:rPr>
              <a:t>akhir</a:t>
            </a:r>
            <a:r>
              <a:rPr lang="en-GB" altLang="en-US" sz="2400" dirty="0">
                <a:solidFill>
                  <a:srgbClr val="010000"/>
                </a:solidFill>
                <a:cs typeface="Times New Roman" panose="02020603050405020304" pitchFamily="18" charset="0"/>
              </a:rPr>
              <a:t> </a:t>
            </a:r>
            <a:r>
              <a:rPr lang="en-GB" altLang="en-US" sz="2400" dirty="0" err="1">
                <a:solidFill>
                  <a:srgbClr val="010000"/>
                </a:solidFill>
                <a:cs typeface="Times New Roman" panose="02020603050405020304" pitchFamily="18" charset="0"/>
              </a:rPr>
              <a:t>bila</a:t>
            </a:r>
            <a:r>
              <a:rPr lang="en-GB" altLang="en-US" sz="2400" dirty="0">
                <a:solidFill>
                  <a:srgbClr val="010000"/>
                </a:solidFill>
                <a:cs typeface="Times New Roman" panose="02020603050405020304" pitchFamily="18" charset="0"/>
              </a:rPr>
              <a:t> </a:t>
            </a:r>
            <a:r>
              <a:rPr lang="en-GB" altLang="en-US" sz="2400" dirty="0" err="1">
                <a:solidFill>
                  <a:srgbClr val="010000"/>
                </a:solidFill>
                <a:cs typeface="Times New Roman" panose="02020603050405020304" pitchFamily="18" charset="0"/>
              </a:rPr>
              <a:t>diselesaikan</a:t>
            </a:r>
            <a:r>
              <a:rPr lang="en-GB" altLang="en-US" sz="2400" dirty="0">
                <a:solidFill>
                  <a:srgbClr val="010000"/>
                </a:solidFill>
                <a:cs typeface="Times New Roman" panose="02020603050405020304" pitchFamily="18" charset="0"/>
              </a:rPr>
              <a:t> </a:t>
            </a:r>
            <a:r>
              <a:rPr lang="en-GB" altLang="en-US" sz="2400" dirty="0" err="1">
                <a:solidFill>
                  <a:srgbClr val="010000"/>
                </a:solidFill>
                <a:cs typeface="Times New Roman" panose="02020603050405020304" pitchFamily="18" charset="0"/>
              </a:rPr>
              <a:t>seluruhnya</a:t>
            </a:r>
            <a:r>
              <a:rPr lang="en-GB" altLang="en-US" sz="2400" dirty="0">
                <a:solidFill>
                  <a:srgbClr val="010000"/>
                </a:solidFill>
                <a:cs typeface="Times New Roman" panose="02020603050405020304" pitchFamily="18" charset="0"/>
              </a:rPr>
              <a:t>:</a:t>
            </a:r>
          </a:p>
          <a:p>
            <a:pPr algn="just" eaLnBrk="1" hangingPunct="1">
              <a:buFont typeface="Wingdings" panose="05000000000000000000" pitchFamily="2" charset="2"/>
              <a:buNone/>
            </a:pPr>
            <a:r>
              <a:rPr lang="en-US" altLang="en-US" sz="2400" dirty="0">
                <a:solidFill>
                  <a:srgbClr val="000000"/>
                </a:solidFill>
                <a:latin typeface="Courier" pitchFamily="49" charset="0"/>
                <a:cs typeface="Times New Roman" panose="02020603050405020304" pitchFamily="18" charset="0"/>
              </a:rPr>
              <a:t>	It was disclosed yesterday that several informal but direct contacts have been made with political representatives of the </a:t>
            </a:r>
            <a:r>
              <a:rPr lang="en-US" altLang="en-US" sz="2400" dirty="0" err="1">
                <a:solidFill>
                  <a:srgbClr val="000000"/>
                </a:solidFill>
                <a:latin typeface="Courier" pitchFamily="49" charset="0"/>
                <a:cs typeface="Times New Roman" panose="02020603050405020304" pitchFamily="18" charset="0"/>
              </a:rPr>
              <a:t>viet</a:t>
            </a:r>
            <a:r>
              <a:rPr lang="en-US" altLang="en-US" sz="2400" dirty="0">
                <a:solidFill>
                  <a:srgbClr val="000000"/>
                </a:solidFill>
                <a:latin typeface="Courier" pitchFamily="49" charset="0"/>
                <a:cs typeface="Times New Roman" panose="02020603050405020304" pitchFamily="18" charset="0"/>
              </a:rPr>
              <a:t> </a:t>
            </a:r>
            <a:r>
              <a:rPr lang="en-US" altLang="en-US" sz="2400" dirty="0" err="1">
                <a:solidFill>
                  <a:srgbClr val="000000"/>
                </a:solidFill>
                <a:latin typeface="Courier" pitchFamily="49" charset="0"/>
                <a:cs typeface="Times New Roman" panose="02020603050405020304" pitchFamily="18" charset="0"/>
              </a:rPr>
              <a:t>cong</a:t>
            </a:r>
            <a:r>
              <a:rPr lang="en-US" altLang="en-US" sz="2400" dirty="0">
                <a:solidFill>
                  <a:srgbClr val="000000"/>
                </a:solidFill>
                <a:latin typeface="Courier" pitchFamily="49" charset="0"/>
                <a:cs typeface="Times New Roman" panose="02020603050405020304" pitchFamily="18" charset="0"/>
              </a:rPr>
              <a:t> in Moscow</a:t>
            </a:r>
          </a:p>
          <a:p>
            <a:pPr algn="just"/>
            <a:endParaRPr lang="en-US" altLang="en-US" sz="2400" dirty="0">
              <a:solidFill>
                <a:srgbClr val="000000"/>
              </a:solidFill>
              <a:cs typeface="Times New Roman" panose="02020603050405020304" pitchFamily="18" charset="0"/>
            </a:endParaRPr>
          </a:p>
          <a:p>
            <a:pPr algn="just"/>
            <a:r>
              <a:rPr lang="en-US" altLang="en-US" sz="2400" dirty="0" err="1">
                <a:solidFill>
                  <a:srgbClr val="000000"/>
                </a:solidFill>
                <a:cs typeface="Times New Roman" panose="02020603050405020304" pitchFamily="18" charset="0"/>
              </a:rPr>
              <a:t>Tabel</a:t>
            </a:r>
            <a:r>
              <a:rPr lang="en-US" altLang="en-US" sz="2400" dirty="0">
                <a:solidFill>
                  <a:srgbClr val="000000"/>
                </a:solidFill>
                <a:cs typeface="Times New Roman" panose="02020603050405020304" pitchFamily="18" charset="0"/>
              </a:rPr>
              <a:t> </a:t>
            </a:r>
            <a:r>
              <a:rPr lang="en-US" altLang="en-US" sz="2400" dirty="0" err="1">
                <a:solidFill>
                  <a:srgbClr val="000000"/>
                </a:solidFill>
                <a:cs typeface="Times New Roman" panose="02020603050405020304" pitchFamily="18" charset="0"/>
              </a:rPr>
              <a:t>substitusi</a:t>
            </a:r>
            <a:r>
              <a:rPr lang="en-US" altLang="en-US" sz="2400" dirty="0">
                <a:solidFill>
                  <a:srgbClr val="000000"/>
                </a:solidFill>
                <a:cs typeface="Times New Roman" panose="02020603050405020304" pitchFamily="18" charset="0"/>
              </a:rPr>
              <a:t> yang </a:t>
            </a:r>
            <a:r>
              <a:rPr lang="en-US" altLang="en-US" sz="2400" dirty="0" err="1">
                <a:solidFill>
                  <a:srgbClr val="000000"/>
                </a:solidFill>
                <a:cs typeface="Times New Roman" panose="02020603050405020304" pitchFamily="18" charset="0"/>
              </a:rPr>
              <a:t>dihasilkan</a:t>
            </a:r>
            <a:r>
              <a:rPr lang="en-US" altLang="en-US" sz="2400" dirty="0">
                <a:solidFill>
                  <a:srgbClr val="000000"/>
                </a:solidFill>
                <a:cs typeface="Times New Roman" panose="02020603050405020304" pitchFamily="18" charset="0"/>
              </a:rPr>
              <a:t>:</a:t>
            </a:r>
          </a:p>
          <a:p>
            <a:pPr algn="just" eaLnBrk="1" hangingPunct="1">
              <a:buFont typeface="Wingdings" panose="05000000000000000000" pitchFamily="2" charset="2"/>
              <a:buNone/>
            </a:pPr>
            <a:r>
              <a:rPr lang="en-US" altLang="en-US" sz="2000" dirty="0" err="1">
                <a:solidFill>
                  <a:srgbClr val="000000"/>
                </a:solidFill>
                <a:latin typeface="Courier New" panose="02070309020205020404" pitchFamily="49" charset="0"/>
                <a:cs typeface="Courier New" panose="02070309020205020404" pitchFamily="49" charset="0"/>
              </a:rPr>
              <a:t>Plainteks</a:t>
            </a:r>
            <a:r>
              <a:rPr lang="en-US" altLang="en-US" sz="2000" dirty="0">
                <a:solidFill>
                  <a:srgbClr val="000000"/>
                </a:solidFill>
                <a:latin typeface="Courier New" panose="02070309020205020404" pitchFamily="49" charset="0"/>
                <a:cs typeface="Courier New" panose="02070309020205020404" pitchFamily="49" charset="0"/>
              </a:rPr>
              <a:t>:	A B C D E F G H I J K L M N O P Q R S T U V W X Y Z</a:t>
            </a:r>
            <a:endParaRPr lang="en-US" altLang="en-US" sz="2000" dirty="0">
              <a:solidFill>
                <a:srgbClr val="000000"/>
              </a:solidFill>
              <a:cs typeface="Times New Roman" panose="02020603050405020304" pitchFamily="18" charset="0"/>
            </a:endParaRPr>
          </a:p>
          <a:p>
            <a:pPr algn="just" eaLnBrk="1" hangingPunct="1">
              <a:buFont typeface="Wingdings" panose="05000000000000000000" pitchFamily="2" charset="2"/>
              <a:buNone/>
            </a:pPr>
            <a:r>
              <a:rPr lang="en-US" altLang="en-US" sz="2000" dirty="0" err="1">
                <a:solidFill>
                  <a:srgbClr val="000000"/>
                </a:solidFill>
                <a:latin typeface="Courier New" panose="02070309020205020404" pitchFamily="49" charset="0"/>
                <a:cs typeface="Courier New" panose="02070309020205020404" pitchFamily="49" charset="0"/>
              </a:rPr>
              <a:t>Cipherteks</a:t>
            </a:r>
            <a:r>
              <a:rPr lang="en-US" altLang="en-US" sz="2000" dirty="0">
                <a:solidFill>
                  <a:srgbClr val="000000"/>
                </a:solidFill>
                <a:latin typeface="Courier New" panose="02070309020205020404" pitchFamily="49" charset="0"/>
                <a:cs typeface="Courier New" panose="02070309020205020404" pitchFamily="49" charset="0"/>
              </a:rPr>
              <a:t>: </a:t>
            </a:r>
            <a:r>
              <a:rPr lang="en-US" altLang="en-US" sz="2000" b="1" dirty="0">
                <a:solidFill>
                  <a:srgbClr val="000000"/>
                </a:solidFill>
                <a:latin typeface="Courier New" panose="02070309020205020404" pitchFamily="49" charset="0"/>
                <a:cs typeface="Courier New" panose="02070309020205020404" pitchFamily="49" charset="0"/>
              </a:rPr>
              <a:t>S A H V P B J W U	- - X	T D M	Y Z E O Z I	F Q – G -  </a:t>
            </a:r>
            <a:endParaRPr lang="en-US" altLang="en-US" sz="2000" dirty="0"/>
          </a:p>
          <a:p>
            <a:pPr marL="0" indent="0" algn="just">
              <a:buNone/>
            </a:pPr>
            <a:endParaRPr lang="en-US" altLang="en-US" sz="2400" dirty="0">
              <a:solidFill>
                <a:srgbClr val="010000"/>
              </a:solidFill>
              <a:cs typeface="Times New Roman" panose="02020603050405020304" pitchFamily="18" charset="0"/>
            </a:endParaRPr>
          </a:p>
        </p:txBody>
      </p:sp>
    </p:spTree>
    <p:extLst>
      <p:ext uri="{BB962C8B-B14F-4D97-AF65-F5344CB8AC3E}">
        <p14:creationId xmlns:p14="http://schemas.microsoft.com/office/powerpoint/2010/main" val="293031757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A50021"/>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buChar char="n"/>
              <a:defRPr sz="28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buChar char="n"/>
              <a:defRPr sz="24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buChar char="n"/>
              <a:defRPr sz="2000">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9pPr>
          </a:lstStyle>
          <a:p>
            <a:pPr>
              <a:spcBef>
                <a:spcPct val="0"/>
              </a:spcBef>
              <a:buClrTx/>
              <a:buSzTx/>
              <a:buFontTx/>
              <a:buNone/>
            </a:pPr>
            <a:fld id="{9781867C-53BB-46C1-90E8-AAEF2213B114}" type="slidenum">
              <a:rPr lang="en-GB" altLang="en-US" sz="2400">
                <a:solidFill>
                  <a:schemeClr val="tx2"/>
                </a:solidFill>
              </a:rPr>
              <a:pPr>
                <a:spcBef>
                  <a:spcPct val="0"/>
                </a:spcBef>
                <a:buClrTx/>
                <a:buSzTx/>
                <a:buFontTx/>
                <a:buNone/>
              </a:pPr>
              <a:t>27</a:t>
            </a:fld>
            <a:endParaRPr lang="en-GB" altLang="en-US" sz="1400">
              <a:solidFill>
                <a:schemeClr val="tx2"/>
              </a:solidFill>
            </a:endParaRPr>
          </a:p>
        </p:txBody>
      </p:sp>
      <p:sp>
        <p:nvSpPr>
          <p:cNvPr id="32772" name="Rectangle 3"/>
          <p:cNvSpPr>
            <a:spLocks noGrp="1" noChangeArrowheads="1"/>
          </p:cNvSpPr>
          <p:nvPr>
            <p:ph type="body" idx="1"/>
          </p:nvPr>
        </p:nvSpPr>
        <p:spPr>
          <a:xfrm>
            <a:off x="675861" y="838200"/>
            <a:ext cx="10677939" cy="5410200"/>
          </a:xfrm>
        </p:spPr>
        <p:txBody>
          <a:bodyPr>
            <a:normAutofit/>
          </a:bodyPr>
          <a:lstStyle/>
          <a:p>
            <a:pPr marL="0" indent="0" eaLnBrk="1" hangingPunct="1">
              <a:lnSpc>
                <a:spcPct val="90000"/>
              </a:lnSpc>
              <a:buNone/>
            </a:pPr>
            <a:r>
              <a:rPr lang="en-US" altLang="en-US" sz="2400" b="1" dirty="0" err="1">
                <a:solidFill>
                  <a:srgbClr val="010000"/>
                </a:solidFill>
              </a:rPr>
              <a:t>Contoh</a:t>
            </a:r>
            <a:r>
              <a:rPr lang="en-US" altLang="en-US" sz="2400" b="1" dirty="0">
                <a:solidFill>
                  <a:srgbClr val="010000"/>
                </a:solidFill>
              </a:rPr>
              <a:t> 2: </a:t>
            </a:r>
            <a:r>
              <a:rPr lang="en-US" altLang="en-US" sz="2400" dirty="0" err="1">
                <a:solidFill>
                  <a:srgbClr val="010000"/>
                </a:solidFill>
              </a:rPr>
              <a:t>Diberikan</a:t>
            </a:r>
            <a:r>
              <a:rPr lang="en-US" altLang="en-US" sz="2400" dirty="0">
                <a:solidFill>
                  <a:srgbClr val="010000"/>
                </a:solidFill>
              </a:rPr>
              <a:t> </a:t>
            </a:r>
            <a:r>
              <a:rPr lang="en-US" altLang="en-US" sz="2400" dirty="0" err="1">
                <a:solidFill>
                  <a:srgbClr val="010000"/>
                </a:solidFill>
              </a:rPr>
              <a:t>cipherteks</a:t>
            </a:r>
            <a:r>
              <a:rPr lang="en-US" altLang="en-US" sz="2400" dirty="0">
                <a:solidFill>
                  <a:srgbClr val="010000"/>
                </a:solidFill>
              </a:rPr>
              <a:t> </a:t>
            </a:r>
            <a:r>
              <a:rPr lang="en-US" altLang="en-US" sz="2400" dirty="0" err="1">
                <a:solidFill>
                  <a:srgbClr val="010000"/>
                </a:solidFill>
              </a:rPr>
              <a:t>berikut</a:t>
            </a:r>
            <a:r>
              <a:rPr lang="en-US" altLang="en-US" sz="2400" dirty="0">
                <a:solidFill>
                  <a:srgbClr val="010000"/>
                </a:solidFill>
              </a:rPr>
              <a:t> </a:t>
            </a:r>
            <a:r>
              <a:rPr lang="en-US" altLang="en-US" sz="2400" dirty="0" err="1">
                <a:solidFill>
                  <a:srgbClr val="010000"/>
                </a:solidFill>
              </a:rPr>
              <a:t>ini</a:t>
            </a:r>
            <a:r>
              <a:rPr lang="en-US" altLang="en-US" sz="2400" dirty="0">
                <a:solidFill>
                  <a:srgbClr val="010000"/>
                </a:solidFill>
              </a:rPr>
              <a:t>, yang </a:t>
            </a:r>
            <a:r>
              <a:rPr lang="en-US" altLang="en-US" sz="2400" dirty="0" err="1">
                <a:solidFill>
                  <a:srgbClr val="010000"/>
                </a:solidFill>
              </a:rPr>
              <a:t>dihasilkan</a:t>
            </a:r>
            <a:r>
              <a:rPr lang="en-US" altLang="en-US" sz="2400" dirty="0">
                <a:solidFill>
                  <a:srgbClr val="010000"/>
                </a:solidFill>
              </a:rPr>
              <a:t> </a:t>
            </a:r>
            <a:r>
              <a:rPr lang="en-US" altLang="en-US" sz="2400" dirty="0" err="1">
                <a:solidFill>
                  <a:srgbClr val="010000"/>
                </a:solidFill>
              </a:rPr>
              <a:t>dari</a:t>
            </a:r>
            <a:r>
              <a:rPr lang="en-US" altLang="en-US" sz="2400" dirty="0">
                <a:solidFill>
                  <a:srgbClr val="010000"/>
                </a:solidFill>
              </a:rPr>
              <a:t> cipher abjad-Tunggal. </a:t>
            </a:r>
            <a:r>
              <a:rPr lang="en-US" altLang="en-US" sz="2400" dirty="0" err="1">
                <a:solidFill>
                  <a:srgbClr val="010000"/>
                </a:solidFill>
              </a:rPr>
              <a:t>Lakukan</a:t>
            </a:r>
            <a:r>
              <a:rPr lang="en-US" altLang="en-US" sz="2400" dirty="0">
                <a:solidFill>
                  <a:srgbClr val="010000"/>
                </a:solidFill>
              </a:rPr>
              <a:t> </a:t>
            </a:r>
            <a:r>
              <a:rPr lang="en-US" altLang="en-US" sz="2400" dirty="0" err="1">
                <a:solidFill>
                  <a:srgbClr val="010000"/>
                </a:solidFill>
              </a:rPr>
              <a:t>dekripsi</a:t>
            </a:r>
            <a:r>
              <a:rPr lang="en-US" altLang="en-US" sz="2400" dirty="0">
                <a:solidFill>
                  <a:srgbClr val="010000"/>
                </a:solidFill>
              </a:rPr>
              <a:t> </a:t>
            </a:r>
            <a:r>
              <a:rPr lang="en-US" altLang="en-US" sz="2400" dirty="0" err="1">
                <a:solidFill>
                  <a:srgbClr val="010000"/>
                </a:solidFill>
              </a:rPr>
              <a:t>untuk</a:t>
            </a:r>
            <a:r>
              <a:rPr lang="en-US" altLang="en-US" sz="2400" dirty="0">
                <a:solidFill>
                  <a:srgbClr val="010000"/>
                </a:solidFill>
              </a:rPr>
              <a:t> </a:t>
            </a:r>
            <a:r>
              <a:rPr lang="en-US" altLang="en-US" sz="2400" dirty="0" err="1">
                <a:solidFill>
                  <a:srgbClr val="010000"/>
                </a:solidFill>
              </a:rPr>
              <a:t>mengungkap</a:t>
            </a:r>
            <a:r>
              <a:rPr lang="en-US" altLang="en-US" sz="2400" dirty="0">
                <a:solidFill>
                  <a:srgbClr val="010000"/>
                </a:solidFill>
              </a:rPr>
              <a:t> </a:t>
            </a:r>
            <a:r>
              <a:rPr lang="en-US" altLang="en-US" sz="2400" dirty="0" err="1">
                <a:solidFill>
                  <a:srgbClr val="010000"/>
                </a:solidFill>
              </a:rPr>
              <a:t>plainteksnya</a:t>
            </a:r>
            <a:r>
              <a:rPr lang="en-US" altLang="en-US" sz="2400" dirty="0">
                <a:solidFill>
                  <a:srgbClr val="010000"/>
                </a:solidFill>
              </a:rPr>
              <a:t>.</a:t>
            </a:r>
          </a:p>
          <a:p>
            <a:pPr marL="0" indent="0" eaLnBrk="1" hangingPunct="1">
              <a:lnSpc>
                <a:spcPct val="90000"/>
              </a:lnSpc>
              <a:buNone/>
            </a:pPr>
            <a:endParaRPr lang="en-US" altLang="en-US" sz="2400" dirty="0">
              <a:solidFill>
                <a:srgbClr val="010000"/>
              </a:solidFill>
            </a:endParaRPr>
          </a:p>
          <a:p>
            <a:pPr eaLnBrk="1" hangingPunct="1">
              <a:lnSpc>
                <a:spcPct val="90000"/>
              </a:lnSpc>
              <a:buFont typeface="Wingdings" panose="05000000000000000000" pitchFamily="2" charset="2"/>
              <a:buNone/>
            </a:pPr>
            <a:r>
              <a:rPr lang="en-US" altLang="en-US" b="1" dirty="0">
                <a:solidFill>
                  <a:srgbClr val="010000"/>
                </a:solidFill>
                <a:latin typeface="Courier New" panose="02070309020205020404" pitchFamily="49" charset="0"/>
                <a:cs typeface="Courier New" panose="02070309020205020404" pitchFamily="49" charset="0"/>
              </a:rPr>
              <a:t>	</a:t>
            </a:r>
            <a:r>
              <a:rPr lang="en-US" altLang="en-US" sz="2400" dirty="0">
                <a:solidFill>
                  <a:srgbClr val="010000"/>
                </a:solidFill>
                <a:latin typeface="Courier New" panose="02070309020205020404" pitchFamily="49" charset="0"/>
                <a:cs typeface="Courier New" panose="02070309020205020404" pitchFamily="49" charset="0"/>
              </a:rPr>
              <a:t>LIVITCSWPIYVEWHEVSRIQMXLEYVEOIEWHRXEXIPFEMVEWHKVSTYLXZIXLIKIIXPIJVSZEYPERRGERIMWQLMGLMXQERIWGPSRIHMXQEREKIETXMJTPRGEVEKEITREWHEXXLEXXMZITWAWSQWXSWEXTVEPMRXRSJGSTVRIEYVIEXCVMUIMWERGMIWXMJMGCSMWXSJOMIQXLIVIQIVIXQSVSTWHKPEGARCSXRWIEVSWIIBXVIZMXFSJXLIKEGAEWHEPSWYSWIWIEVXLISXLIVXLIRGEPIRQIVIIBGIIHMWYPFLEVHEWHYPSRRFQMXLEPPXLIECCIEVEWGISJKTVWMRLIHYSPHXLIQIMYLXSJXLIMWRIGXQEROIVFVIZEVAEKPIEWHXEAMWYEPPXLMWYRMWXSGSWRMHIVEXMSWMGSTPHLEVHPFKPEZINTCMXIVJSVLMRSCMWMSWVIRCIGXMWYMX</a:t>
            </a:r>
            <a:r>
              <a:rPr lang="en-US" altLang="en-US" sz="2400" dirty="0">
                <a:solidFill>
                  <a:srgbClr val="010000"/>
                </a:solidFill>
                <a:latin typeface="Courier New" panose="02070309020205020404" pitchFamily="49" charset="0"/>
              </a:rPr>
              <a:t> </a:t>
            </a:r>
          </a:p>
        </p:txBody>
      </p:sp>
    </p:spTree>
    <p:extLst>
      <p:ext uri="{BB962C8B-B14F-4D97-AF65-F5344CB8AC3E}">
        <p14:creationId xmlns:p14="http://schemas.microsoft.com/office/powerpoint/2010/main" val="174732543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A50021"/>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buChar char="n"/>
              <a:defRPr sz="28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buChar char="n"/>
              <a:defRPr sz="24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buChar char="n"/>
              <a:defRPr sz="2000">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9pPr>
          </a:lstStyle>
          <a:p>
            <a:pPr>
              <a:spcBef>
                <a:spcPct val="0"/>
              </a:spcBef>
              <a:buClrTx/>
              <a:buSzTx/>
              <a:buFontTx/>
              <a:buNone/>
            </a:pPr>
            <a:fld id="{FC25690A-D794-4AEE-9DD0-8973AEDA7464}" type="slidenum">
              <a:rPr lang="en-GB" altLang="en-US" sz="2400">
                <a:solidFill>
                  <a:schemeClr val="tx2"/>
                </a:solidFill>
              </a:rPr>
              <a:pPr>
                <a:spcBef>
                  <a:spcPct val="0"/>
                </a:spcBef>
                <a:buClrTx/>
                <a:buSzTx/>
                <a:buFontTx/>
                <a:buNone/>
              </a:pPr>
              <a:t>28</a:t>
            </a:fld>
            <a:endParaRPr lang="en-GB" altLang="en-US" sz="1400">
              <a:solidFill>
                <a:schemeClr val="tx2"/>
              </a:solidFill>
            </a:endParaRPr>
          </a:p>
        </p:txBody>
      </p:sp>
      <p:sp>
        <p:nvSpPr>
          <p:cNvPr id="33796" name="Rectangle 3"/>
          <p:cNvSpPr>
            <a:spLocks noGrp="1" noChangeArrowheads="1"/>
          </p:cNvSpPr>
          <p:nvPr>
            <p:ph type="body" idx="1"/>
          </p:nvPr>
        </p:nvSpPr>
        <p:spPr>
          <a:xfrm>
            <a:off x="755374" y="762000"/>
            <a:ext cx="10598426" cy="5454650"/>
          </a:xfrm>
        </p:spPr>
        <p:txBody>
          <a:bodyPr>
            <a:normAutofit lnSpcReduction="10000"/>
          </a:bodyPr>
          <a:lstStyle/>
          <a:p>
            <a:pPr algn="just" eaLnBrk="1" hangingPunct="1">
              <a:lnSpc>
                <a:spcPct val="90000"/>
              </a:lnSpc>
            </a:pPr>
            <a:r>
              <a:rPr lang="en-US" altLang="en-US" sz="2400" dirty="0">
                <a:solidFill>
                  <a:srgbClr val="000000"/>
                </a:solidFill>
                <a:cs typeface="Times New Roman" panose="02020603050405020304" pitchFamily="18" charset="0"/>
              </a:rPr>
              <a:t>Hasil </a:t>
            </a:r>
            <a:r>
              <a:rPr lang="en-US" altLang="en-US" sz="2400" dirty="0" err="1">
                <a:solidFill>
                  <a:srgbClr val="000000"/>
                </a:solidFill>
                <a:cs typeface="Times New Roman" panose="02020603050405020304" pitchFamily="18" charset="0"/>
              </a:rPr>
              <a:t>perhitungan</a:t>
            </a:r>
            <a:r>
              <a:rPr lang="en-US" altLang="en-US" sz="2400" dirty="0">
                <a:solidFill>
                  <a:srgbClr val="000000"/>
                </a:solidFill>
                <a:cs typeface="Times New Roman" panose="02020603050405020304" pitchFamily="18" charset="0"/>
              </a:rPr>
              <a:t> </a:t>
            </a:r>
            <a:r>
              <a:rPr lang="en-US" altLang="en-US" sz="2400" dirty="0" err="1">
                <a:solidFill>
                  <a:srgbClr val="000000"/>
                </a:solidFill>
                <a:cs typeface="Times New Roman" panose="02020603050405020304" pitchFamily="18" charset="0"/>
              </a:rPr>
              <a:t>frekuensi</a:t>
            </a:r>
            <a:r>
              <a:rPr lang="en-US" altLang="en-US" sz="2400" dirty="0">
                <a:solidFill>
                  <a:srgbClr val="000000"/>
                </a:solidFill>
                <a:cs typeface="Times New Roman" panose="02020603050405020304" pitchFamily="18" charset="0"/>
              </a:rPr>
              <a:t> </a:t>
            </a:r>
            <a:r>
              <a:rPr lang="en-US" altLang="en-US" sz="2400" dirty="0" err="1">
                <a:solidFill>
                  <a:srgbClr val="000000"/>
                </a:solidFill>
                <a:cs typeface="Times New Roman" panose="02020603050405020304" pitchFamily="18" charset="0"/>
              </a:rPr>
              <a:t>kemunculan</a:t>
            </a:r>
            <a:r>
              <a:rPr lang="en-US" altLang="en-US" sz="2400" dirty="0">
                <a:solidFill>
                  <a:srgbClr val="000000"/>
                </a:solidFill>
                <a:cs typeface="Times New Roman" panose="02020603050405020304" pitchFamily="18" charset="0"/>
              </a:rPr>
              <a:t> </a:t>
            </a:r>
            <a:r>
              <a:rPr lang="en-US" altLang="en-US" sz="2400" dirty="0" err="1">
                <a:solidFill>
                  <a:srgbClr val="000000"/>
                </a:solidFill>
                <a:cs typeface="Times New Roman" panose="02020603050405020304" pitchFamily="18" charset="0"/>
              </a:rPr>
              <a:t>huruf</a:t>
            </a:r>
            <a:r>
              <a:rPr lang="en-US" altLang="en-US" sz="2400" dirty="0">
                <a:solidFill>
                  <a:srgbClr val="000000"/>
                </a:solidFill>
                <a:cs typeface="Times New Roman" panose="02020603050405020304" pitchFamily="18" charset="0"/>
              </a:rPr>
              <a:t>, bigram, dan trigram: </a:t>
            </a:r>
          </a:p>
          <a:p>
            <a:pPr algn="just" eaLnBrk="1" hangingPunct="1">
              <a:lnSpc>
                <a:spcPct val="90000"/>
              </a:lnSpc>
              <a:buFont typeface="Wingdings" panose="05000000000000000000" pitchFamily="2" charset="2"/>
              <a:buNone/>
            </a:pPr>
            <a:r>
              <a:rPr lang="en-US" altLang="en-US" sz="2400" dirty="0">
                <a:solidFill>
                  <a:srgbClr val="000000"/>
                </a:solidFill>
                <a:cs typeface="Times New Roman" panose="02020603050405020304" pitchFamily="18" charset="0"/>
              </a:rPr>
              <a:t>	 </a:t>
            </a:r>
            <a:r>
              <a:rPr lang="en-US" altLang="en-US" sz="2400" dirty="0">
                <a:solidFill>
                  <a:srgbClr val="000000"/>
                </a:solidFill>
                <a:latin typeface="Courier" pitchFamily="49" charset="0"/>
                <a:cs typeface="Times New Roman" panose="02020603050405020304" pitchFamily="18" charset="0"/>
              </a:rPr>
              <a:t>-</a:t>
            </a:r>
            <a:r>
              <a:rPr lang="en-US" altLang="en-US" sz="2400" dirty="0">
                <a:solidFill>
                  <a:srgbClr val="000000"/>
                </a:solidFill>
                <a:cs typeface="Times New Roman" panose="02020603050405020304" pitchFamily="18" charset="0"/>
              </a:rPr>
              <a:t> </a:t>
            </a:r>
            <a:r>
              <a:rPr lang="en-US" altLang="en-US" sz="2400" dirty="0" err="1">
                <a:solidFill>
                  <a:srgbClr val="000000"/>
                </a:solidFill>
                <a:cs typeface="Times New Roman" panose="02020603050405020304" pitchFamily="18" charset="0"/>
              </a:rPr>
              <a:t>huruf</a:t>
            </a:r>
            <a:r>
              <a:rPr lang="en-US" altLang="en-US" sz="2400" dirty="0">
                <a:solidFill>
                  <a:srgbClr val="000000"/>
                </a:solidFill>
                <a:cs typeface="Times New Roman" panose="02020603050405020304" pitchFamily="18" charset="0"/>
              </a:rPr>
              <a:t> </a:t>
            </a:r>
            <a:r>
              <a:rPr lang="en-US" altLang="en-US" sz="2400" dirty="0">
                <a:solidFill>
                  <a:srgbClr val="000000"/>
                </a:solidFill>
                <a:latin typeface="Courier" pitchFamily="49" charset="0"/>
                <a:cs typeface="Times New Roman" panose="02020603050405020304" pitchFamily="18" charset="0"/>
              </a:rPr>
              <a:t>I</a:t>
            </a:r>
            <a:r>
              <a:rPr lang="en-US" altLang="en-US" sz="2400" dirty="0">
                <a:solidFill>
                  <a:srgbClr val="000000"/>
                </a:solidFill>
                <a:cs typeface="Times New Roman" panose="02020603050405020304" pitchFamily="18" charset="0"/>
              </a:rPr>
              <a:t> paling </a:t>
            </a:r>
            <a:r>
              <a:rPr lang="en-US" altLang="en-US" sz="2400" dirty="0" err="1">
                <a:solidFill>
                  <a:srgbClr val="000000"/>
                </a:solidFill>
                <a:cs typeface="Times New Roman" panose="02020603050405020304" pitchFamily="18" charset="0"/>
              </a:rPr>
              <a:t>sering</a:t>
            </a:r>
            <a:r>
              <a:rPr lang="en-US" altLang="en-US" sz="2400" dirty="0">
                <a:solidFill>
                  <a:srgbClr val="000000"/>
                </a:solidFill>
                <a:cs typeface="Times New Roman" panose="02020603050405020304" pitchFamily="18" charset="0"/>
              </a:rPr>
              <a:t> </a:t>
            </a:r>
            <a:r>
              <a:rPr lang="en-US" altLang="en-US" sz="2400" dirty="0" err="1">
                <a:solidFill>
                  <a:srgbClr val="000000"/>
                </a:solidFill>
                <a:cs typeface="Times New Roman" panose="02020603050405020304" pitchFamily="18" charset="0"/>
              </a:rPr>
              <a:t>muncul</a:t>
            </a:r>
            <a:r>
              <a:rPr lang="en-US" altLang="en-US" sz="2400" dirty="0">
                <a:solidFill>
                  <a:srgbClr val="000000"/>
                </a:solidFill>
                <a:cs typeface="Times New Roman" panose="02020603050405020304" pitchFamily="18" charset="0"/>
              </a:rPr>
              <a:t>, </a:t>
            </a:r>
          </a:p>
          <a:p>
            <a:pPr algn="just" eaLnBrk="1" hangingPunct="1">
              <a:lnSpc>
                <a:spcPct val="90000"/>
              </a:lnSpc>
              <a:buFont typeface="Wingdings" panose="05000000000000000000" pitchFamily="2" charset="2"/>
              <a:buNone/>
            </a:pPr>
            <a:r>
              <a:rPr lang="en-US" altLang="en-US" sz="2400" dirty="0">
                <a:solidFill>
                  <a:srgbClr val="000000"/>
                </a:solidFill>
                <a:latin typeface="Courier" pitchFamily="49" charset="0"/>
                <a:cs typeface="Times New Roman" panose="02020603050405020304" pitchFamily="18" charset="0"/>
              </a:rPr>
              <a:t>	- XL</a:t>
            </a:r>
            <a:r>
              <a:rPr lang="en-US" altLang="en-US" sz="2400" dirty="0">
                <a:solidFill>
                  <a:srgbClr val="000000"/>
                </a:solidFill>
                <a:cs typeface="Times New Roman" panose="02020603050405020304" pitchFamily="18" charset="0"/>
              </a:rPr>
              <a:t> </a:t>
            </a:r>
            <a:r>
              <a:rPr lang="en-US" altLang="en-US" sz="2400" dirty="0" err="1">
                <a:solidFill>
                  <a:srgbClr val="000000"/>
                </a:solidFill>
                <a:cs typeface="Times New Roman" panose="02020603050405020304" pitchFamily="18" charset="0"/>
              </a:rPr>
              <a:t>adalah</a:t>
            </a:r>
            <a:r>
              <a:rPr lang="en-US" altLang="en-US" sz="2400" dirty="0">
                <a:solidFill>
                  <a:srgbClr val="000000"/>
                </a:solidFill>
                <a:cs typeface="Times New Roman" panose="02020603050405020304" pitchFamily="18" charset="0"/>
              </a:rPr>
              <a:t> bigram yang paling </a:t>
            </a:r>
            <a:r>
              <a:rPr lang="en-US" altLang="en-US" sz="2400" dirty="0" err="1">
                <a:solidFill>
                  <a:srgbClr val="000000"/>
                </a:solidFill>
                <a:cs typeface="Times New Roman" panose="02020603050405020304" pitchFamily="18" charset="0"/>
              </a:rPr>
              <a:t>sering</a:t>
            </a:r>
            <a:r>
              <a:rPr lang="en-US" altLang="en-US" sz="2400" dirty="0">
                <a:solidFill>
                  <a:srgbClr val="000000"/>
                </a:solidFill>
                <a:cs typeface="Times New Roman" panose="02020603050405020304" pitchFamily="18" charset="0"/>
              </a:rPr>
              <a:t> </a:t>
            </a:r>
            <a:r>
              <a:rPr lang="en-US" altLang="en-US" sz="2400" dirty="0" err="1">
                <a:solidFill>
                  <a:srgbClr val="000000"/>
                </a:solidFill>
                <a:cs typeface="Times New Roman" panose="02020603050405020304" pitchFamily="18" charset="0"/>
              </a:rPr>
              <a:t>muncul</a:t>
            </a:r>
            <a:r>
              <a:rPr lang="en-US" altLang="en-US" sz="2400" dirty="0">
                <a:solidFill>
                  <a:srgbClr val="000000"/>
                </a:solidFill>
                <a:cs typeface="Times New Roman" panose="02020603050405020304" pitchFamily="18" charset="0"/>
              </a:rPr>
              <a:t>, </a:t>
            </a:r>
          </a:p>
          <a:p>
            <a:pPr algn="just" eaLnBrk="1" hangingPunct="1">
              <a:lnSpc>
                <a:spcPct val="90000"/>
              </a:lnSpc>
              <a:buFont typeface="Wingdings" panose="05000000000000000000" pitchFamily="2" charset="2"/>
              <a:buNone/>
            </a:pPr>
            <a:r>
              <a:rPr lang="en-US" altLang="en-US" sz="2400" dirty="0">
                <a:solidFill>
                  <a:srgbClr val="000000"/>
                </a:solidFill>
                <a:cs typeface="Times New Roman" panose="02020603050405020304" pitchFamily="18" charset="0"/>
              </a:rPr>
              <a:t>	 </a:t>
            </a:r>
            <a:r>
              <a:rPr lang="en-US" altLang="en-US" sz="2400" dirty="0">
                <a:solidFill>
                  <a:srgbClr val="000000"/>
                </a:solidFill>
                <a:latin typeface="Courier" pitchFamily="49" charset="0"/>
                <a:cs typeface="Times New Roman" panose="02020603050405020304" pitchFamily="18" charset="0"/>
              </a:rPr>
              <a:t>-</a:t>
            </a:r>
            <a:r>
              <a:rPr lang="en-US" altLang="en-US" sz="2400" dirty="0">
                <a:solidFill>
                  <a:srgbClr val="000000"/>
                </a:solidFill>
                <a:cs typeface="Times New Roman" panose="02020603050405020304" pitchFamily="18" charset="0"/>
              </a:rPr>
              <a:t> </a:t>
            </a:r>
            <a:r>
              <a:rPr lang="en-US" altLang="en-US" sz="2400" dirty="0">
                <a:solidFill>
                  <a:srgbClr val="000000"/>
                </a:solidFill>
                <a:latin typeface="Courier" pitchFamily="49" charset="0"/>
                <a:cs typeface="Times New Roman" panose="02020603050405020304" pitchFamily="18" charset="0"/>
              </a:rPr>
              <a:t>XLI</a:t>
            </a:r>
            <a:r>
              <a:rPr lang="en-US" altLang="en-US" sz="2400" dirty="0">
                <a:solidFill>
                  <a:srgbClr val="000000"/>
                </a:solidFill>
                <a:cs typeface="Times New Roman" panose="02020603050405020304" pitchFamily="18" charset="0"/>
              </a:rPr>
              <a:t> </a:t>
            </a:r>
            <a:r>
              <a:rPr lang="en-US" altLang="en-US" sz="2400" dirty="0" err="1">
                <a:solidFill>
                  <a:srgbClr val="000000"/>
                </a:solidFill>
                <a:cs typeface="Times New Roman" panose="02020603050405020304" pitchFamily="18" charset="0"/>
              </a:rPr>
              <a:t>adalah</a:t>
            </a:r>
            <a:r>
              <a:rPr lang="en-US" altLang="en-US" sz="2400" dirty="0">
                <a:solidFill>
                  <a:srgbClr val="000000"/>
                </a:solidFill>
                <a:cs typeface="Times New Roman" panose="02020603050405020304" pitchFamily="18" charset="0"/>
              </a:rPr>
              <a:t> trigram yang paling </a:t>
            </a:r>
            <a:r>
              <a:rPr lang="en-US" altLang="en-US" sz="2400" dirty="0" err="1">
                <a:solidFill>
                  <a:srgbClr val="000000"/>
                </a:solidFill>
                <a:cs typeface="Times New Roman" panose="02020603050405020304" pitchFamily="18" charset="0"/>
              </a:rPr>
              <a:t>sering</a:t>
            </a:r>
            <a:r>
              <a:rPr lang="en-US" altLang="en-US" sz="2400" dirty="0">
                <a:solidFill>
                  <a:srgbClr val="000000"/>
                </a:solidFill>
                <a:cs typeface="Times New Roman" panose="02020603050405020304" pitchFamily="18" charset="0"/>
              </a:rPr>
              <a:t> </a:t>
            </a:r>
            <a:r>
              <a:rPr lang="en-US" altLang="en-US" sz="2400" dirty="0" err="1">
                <a:solidFill>
                  <a:srgbClr val="000000"/>
                </a:solidFill>
                <a:cs typeface="Times New Roman" panose="02020603050405020304" pitchFamily="18" charset="0"/>
              </a:rPr>
              <a:t>muncul</a:t>
            </a:r>
            <a:r>
              <a:rPr lang="en-US" altLang="en-US" sz="2400" dirty="0">
                <a:solidFill>
                  <a:srgbClr val="000000"/>
                </a:solidFill>
                <a:cs typeface="Times New Roman" panose="02020603050405020304" pitchFamily="18" charset="0"/>
              </a:rPr>
              <a:t>. </a:t>
            </a:r>
          </a:p>
          <a:p>
            <a:pPr algn="just" eaLnBrk="1" hangingPunct="1">
              <a:lnSpc>
                <a:spcPct val="90000"/>
              </a:lnSpc>
              <a:buFont typeface="Wingdings" panose="05000000000000000000" pitchFamily="2" charset="2"/>
              <a:buNone/>
            </a:pPr>
            <a:endParaRPr lang="en-US" altLang="en-US" sz="2400" dirty="0">
              <a:solidFill>
                <a:srgbClr val="000000"/>
              </a:solidFill>
              <a:cs typeface="Times New Roman" panose="02020603050405020304" pitchFamily="18" charset="0"/>
            </a:endParaRPr>
          </a:p>
          <a:p>
            <a:pPr algn="just" eaLnBrk="1" hangingPunct="1">
              <a:lnSpc>
                <a:spcPct val="90000"/>
              </a:lnSpc>
              <a:buFont typeface="Wingdings" panose="05000000000000000000" pitchFamily="2" charset="2"/>
              <a:buNone/>
            </a:pPr>
            <a:r>
              <a:rPr lang="en-US" altLang="en-US" sz="2400" dirty="0">
                <a:solidFill>
                  <a:srgbClr val="000000"/>
                </a:solidFill>
                <a:cs typeface="Times New Roman" panose="02020603050405020304" pitchFamily="18" charset="0"/>
              </a:rPr>
              <a:t>	</a:t>
            </a:r>
            <a:r>
              <a:rPr lang="en-US" altLang="en-US" sz="2400" dirty="0" err="1">
                <a:solidFill>
                  <a:srgbClr val="000000"/>
                </a:solidFill>
                <a:cs typeface="Times New Roman" panose="02020603050405020304" pitchFamily="18" charset="0"/>
              </a:rPr>
              <a:t>Ketiga</a:t>
            </a:r>
            <a:r>
              <a:rPr lang="en-US" altLang="en-US" sz="2400" dirty="0">
                <a:solidFill>
                  <a:srgbClr val="000000"/>
                </a:solidFill>
                <a:cs typeface="Times New Roman" panose="02020603050405020304" pitchFamily="18" charset="0"/>
              </a:rPr>
              <a:t> data </a:t>
            </a:r>
            <a:r>
              <a:rPr lang="en-US" altLang="en-US" sz="2400" dirty="0" err="1">
                <a:solidFill>
                  <a:srgbClr val="000000"/>
                </a:solidFill>
                <a:cs typeface="Times New Roman" panose="02020603050405020304" pitchFamily="18" charset="0"/>
              </a:rPr>
              <a:t>terbanyak</a:t>
            </a:r>
            <a:r>
              <a:rPr lang="en-US" altLang="en-US" sz="2400" dirty="0">
                <a:solidFill>
                  <a:srgbClr val="000000"/>
                </a:solidFill>
                <a:cs typeface="Times New Roman" panose="02020603050405020304" pitchFamily="18" charset="0"/>
              </a:rPr>
              <a:t> </a:t>
            </a:r>
            <a:r>
              <a:rPr lang="en-US" altLang="en-US" sz="2400" dirty="0" err="1">
                <a:solidFill>
                  <a:srgbClr val="000000"/>
                </a:solidFill>
                <a:cs typeface="Times New Roman" panose="02020603050405020304" pitchFamily="18" charset="0"/>
              </a:rPr>
              <a:t>ini</a:t>
            </a:r>
            <a:r>
              <a:rPr lang="en-US" altLang="en-US" sz="2400" dirty="0">
                <a:solidFill>
                  <a:srgbClr val="000000"/>
                </a:solidFill>
                <a:cs typeface="Times New Roman" panose="02020603050405020304" pitchFamily="18" charset="0"/>
              </a:rPr>
              <a:t> </a:t>
            </a:r>
            <a:r>
              <a:rPr lang="en-US" altLang="en-US" sz="2400" dirty="0" err="1">
                <a:solidFill>
                  <a:srgbClr val="000000"/>
                </a:solidFill>
                <a:cs typeface="Times New Roman" panose="02020603050405020304" pitchFamily="18" charset="0"/>
              </a:rPr>
              <a:t>menghasilkan</a:t>
            </a:r>
            <a:r>
              <a:rPr lang="en-US" altLang="en-US" sz="2400" dirty="0">
                <a:solidFill>
                  <a:srgbClr val="000000"/>
                </a:solidFill>
                <a:cs typeface="Times New Roman" panose="02020603050405020304" pitchFamily="18" charset="0"/>
              </a:rPr>
              <a:t> </a:t>
            </a:r>
            <a:r>
              <a:rPr lang="en-US" altLang="en-US" sz="2400" dirty="0" err="1">
                <a:solidFill>
                  <a:srgbClr val="000000"/>
                </a:solidFill>
                <a:cs typeface="Times New Roman" panose="02020603050405020304" pitchFamily="18" charset="0"/>
              </a:rPr>
              <a:t>dugaan</a:t>
            </a:r>
            <a:r>
              <a:rPr lang="en-US" altLang="en-US" sz="2400" dirty="0">
                <a:solidFill>
                  <a:srgbClr val="000000"/>
                </a:solidFill>
                <a:cs typeface="Times New Roman" panose="02020603050405020304" pitchFamily="18" charset="0"/>
              </a:rPr>
              <a:t> </a:t>
            </a:r>
            <a:r>
              <a:rPr lang="en-US" altLang="en-US" sz="2400" dirty="0" err="1">
                <a:solidFill>
                  <a:srgbClr val="000000"/>
                </a:solidFill>
                <a:cs typeface="Times New Roman" panose="02020603050405020304" pitchFamily="18" charset="0"/>
              </a:rPr>
              <a:t>bahwa</a:t>
            </a:r>
            <a:endParaRPr lang="en-US" altLang="en-US" sz="2400" dirty="0">
              <a:solidFill>
                <a:srgbClr val="000000"/>
              </a:solidFill>
              <a:cs typeface="Times New Roman" panose="02020603050405020304" pitchFamily="18" charset="0"/>
            </a:endParaRPr>
          </a:p>
          <a:p>
            <a:pPr algn="just" eaLnBrk="1" hangingPunct="1">
              <a:lnSpc>
                <a:spcPct val="90000"/>
              </a:lnSpc>
              <a:buFont typeface="Wingdings" panose="05000000000000000000" pitchFamily="2" charset="2"/>
              <a:buNone/>
            </a:pPr>
            <a:r>
              <a:rPr lang="en-US" altLang="en-US" sz="2400" dirty="0">
                <a:solidFill>
                  <a:srgbClr val="000000"/>
                </a:solidFill>
                <a:cs typeface="Times New Roman" panose="02020603050405020304" pitchFamily="18" charset="0"/>
              </a:rPr>
              <a:t>	   </a:t>
            </a:r>
            <a:r>
              <a:rPr lang="en-US" altLang="en-US" sz="2400" dirty="0">
                <a:solidFill>
                  <a:srgbClr val="000000"/>
                </a:solidFill>
                <a:latin typeface="Courier" pitchFamily="49" charset="0"/>
                <a:cs typeface="Times New Roman" panose="02020603050405020304" pitchFamily="18" charset="0"/>
              </a:rPr>
              <a:t>I</a:t>
            </a:r>
            <a:r>
              <a:rPr lang="en-US" altLang="en-US" sz="2400" dirty="0">
                <a:solidFill>
                  <a:srgbClr val="000000"/>
                </a:solidFill>
                <a:cs typeface="Times New Roman" panose="02020603050405020304" pitchFamily="18" charset="0"/>
              </a:rPr>
              <a:t>  	</a:t>
            </a:r>
            <a:r>
              <a:rPr lang="en-US" altLang="en-US" sz="2400" dirty="0" err="1">
                <a:solidFill>
                  <a:srgbClr val="000000"/>
                </a:solidFill>
                <a:cs typeface="Times New Roman" panose="02020603050405020304" pitchFamily="18" charset="0"/>
              </a:rPr>
              <a:t>berkoresponden</a:t>
            </a:r>
            <a:r>
              <a:rPr lang="en-US" altLang="en-US" sz="2400" dirty="0">
                <a:solidFill>
                  <a:srgbClr val="000000"/>
                </a:solidFill>
                <a:cs typeface="Times New Roman" panose="02020603050405020304" pitchFamily="18" charset="0"/>
              </a:rPr>
              <a:t> </a:t>
            </a:r>
            <a:r>
              <a:rPr lang="en-US" altLang="en-US" sz="2400" dirty="0" err="1">
                <a:solidFill>
                  <a:srgbClr val="000000"/>
                </a:solidFill>
                <a:cs typeface="Times New Roman" panose="02020603050405020304" pitchFamily="18" charset="0"/>
              </a:rPr>
              <a:t>dengan</a:t>
            </a:r>
            <a:r>
              <a:rPr lang="en-US" altLang="en-US" sz="2400" dirty="0">
                <a:solidFill>
                  <a:srgbClr val="000000"/>
                </a:solidFill>
                <a:cs typeface="Times New Roman" panose="02020603050405020304" pitchFamily="18" charset="0"/>
              </a:rPr>
              <a:t> </a:t>
            </a:r>
            <a:r>
              <a:rPr lang="en-US" altLang="en-US" sz="2400" dirty="0" err="1">
                <a:solidFill>
                  <a:srgbClr val="000000"/>
                </a:solidFill>
                <a:cs typeface="Times New Roman" panose="02020603050405020304" pitchFamily="18" charset="0"/>
              </a:rPr>
              <a:t>huruf</a:t>
            </a:r>
            <a:r>
              <a:rPr lang="en-US" altLang="en-US" sz="2400" dirty="0">
                <a:solidFill>
                  <a:srgbClr val="000000"/>
                </a:solidFill>
                <a:cs typeface="Times New Roman" panose="02020603050405020304" pitchFamily="18" charset="0"/>
              </a:rPr>
              <a:t> </a:t>
            </a:r>
            <a:r>
              <a:rPr lang="en-US" altLang="en-US" sz="2400" dirty="0" err="1">
                <a:solidFill>
                  <a:srgbClr val="000000"/>
                </a:solidFill>
                <a:cs typeface="Times New Roman" panose="02020603050405020304" pitchFamily="18" charset="0"/>
              </a:rPr>
              <a:t>plainteks</a:t>
            </a:r>
            <a:r>
              <a:rPr lang="en-US" altLang="en-US" sz="2400" dirty="0">
                <a:solidFill>
                  <a:srgbClr val="000000"/>
                </a:solidFill>
                <a:cs typeface="Times New Roman" panose="02020603050405020304" pitchFamily="18" charset="0"/>
              </a:rPr>
              <a:t> </a:t>
            </a:r>
            <a:r>
              <a:rPr lang="en-US" altLang="en-US" sz="2400" dirty="0">
                <a:solidFill>
                  <a:srgbClr val="000000"/>
                </a:solidFill>
                <a:latin typeface="Courier" pitchFamily="49" charset="0"/>
                <a:cs typeface="Times New Roman" panose="02020603050405020304" pitchFamily="18" charset="0"/>
              </a:rPr>
              <a:t>e</a:t>
            </a:r>
            <a:r>
              <a:rPr lang="en-US" altLang="en-US" sz="2400" dirty="0">
                <a:solidFill>
                  <a:srgbClr val="000000"/>
                </a:solidFill>
                <a:cs typeface="Times New Roman" panose="02020603050405020304" pitchFamily="18" charset="0"/>
              </a:rPr>
              <a:t>, </a:t>
            </a:r>
          </a:p>
          <a:p>
            <a:pPr algn="just" eaLnBrk="1" hangingPunct="1">
              <a:lnSpc>
                <a:spcPct val="90000"/>
              </a:lnSpc>
              <a:buFont typeface="Wingdings" panose="05000000000000000000" pitchFamily="2" charset="2"/>
              <a:buNone/>
            </a:pPr>
            <a:r>
              <a:rPr lang="en-US" altLang="en-US" sz="2400" dirty="0">
                <a:solidFill>
                  <a:srgbClr val="000000"/>
                </a:solidFill>
                <a:cs typeface="Times New Roman" panose="02020603050405020304" pitchFamily="18" charset="0"/>
              </a:rPr>
              <a:t>	   </a:t>
            </a:r>
            <a:r>
              <a:rPr lang="en-US" altLang="en-US" sz="2400" dirty="0">
                <a:solidFill>
                  <a:srgbClr val="000000"/>
                </a:solidFill>
                <a:latin typeface="Courier" pitchFamily="49" charset="0"/>
                <a:cs typeface="Times New Roman" panose="02020603050405020304" pitchFamily="18" charset="0"/>
              </a:rPr>
              <a:t>XLI</a:t>
            </a:r>
            <a:r>
              <a:rPr lang="en-US" altLang="en-US" sz="2400" dirty="0">
                <a:solidFill>
                  <a:srgbClr val="000000"/>
                </a:solidFill>
                <a:cs typeface="Times New Roman" panose="02020603050405020304" pitchFamily="18" charset="0"/>
              </a:rPr>
              <a:t>  </a:t>
            </a:r>
            <a:r>
              <a:rPr lang="en-US" altLang="en-US" sz="2400" dirty="0" err="1">
                <a:solidFill>
                  <a:srgbClr val="000000"/>
                </a:solidFill>
                <a:cs typeface="Times New Roman" panose="02020603050405020304" pitchFamily="18" charset="0"/>
              </a:rPr>
              <a:t>berkoresponden</a:t>
            </a:r>
            <a:r>
              <a:rPr lang="en-US" altLang="en-US" sz="2400" dirty="0">
                <a:solidFill>
                  <a:srgbClr val="000000"/>
                </a:solidFill>
                <a:cs typeface="Times New Roman" panose="02020603050405020304" pitchFamily="18" charset="0"/>
              </a:rPr>
              <a:t> </a:t>
            </a:r>
            <a:r>
              <a:rPr lang="en-US" altLang="en-US" sz="2400" dirty="0" err="1">
                <a:solidFill>
                  <a:srgbClr val="000000"/>
                </a:solidFill>
                <a:cs typeface="Times New Roman" panose="02020603050405020304" pitchFamily="18" charset="0"/>
              </a:rPr>
              <a:t>dengan</a:t>
            </a:r>
            <a:r>
              <a:rPr lang="en-US" altLang="en-US" sz="2400" dirty="0">
                <a:solidFill>
                  <a:srgbClr val="000000"/>
                </a:solidFill>
                <a:cs typeface="Times New Roman" panose="02020603050405020304" pitchFamily="18" charset="0"/>
              </a:rPr>
              <a:t> </a:t>
            </a:r>
            <a:r>
              <a:rPr lang="en-US" altLang="en-US" sz="2400" dirty="0">
                <a:solidFill>
                  <a:srgbClr val="000000"/>
                </a:solidFill>
                <a:latin typeface="Courier" pitchFamily="49" charset="0"/>
                <a:cs typeface="Times New Roman" panose="02020603050405020304" pitchFamily="18" charset="0"/>
              </a:rPr>
              <a:t>the</a:t>
            </a:r>
            <a:r>
              <a:rPr lang="en-US" altLang="en-US" sz="2400" dirty="0">
                <a:solidFill>
                  <a:srgbClr val="000000"/>
                </a:solidFill>
                <a:cs typeface="Times New Roman" panose="02020603050405020304" pitchFamily="18" charset="0"/>
              </a:rPr>
              <a:t>, </a:t>
            </a:r>
          </a:p>
          <a:p>
            <a:pPr algn="just" eaLnBrk="1" hangingPunct="1">
              <a:lnSpc>
                <a:spcPct val="90000"/>
              </a:lnSpc>
              <a:buFont typeface="Wingdings" panose="05000000000000000000" pitchFamily="2" charset="2"/>
              <a:buNone/>
            </a:pPr>
            <a:r>
              <a:rPr lang="en-US" altLang="en-US" sz="2400" dirty="0">
                <a:solidFill>
                  <a:srgbClr val="000000"/>
                </a:solidFill>
                <a:cs typeface="Times New Roman" panose="02020603050405020304" pitchFamily="18" charset="0"/>
              </a:rPr>
              <a:t>	   </a:t>
            </a:r>
            <a:r>
              <a:rPr lang="en-US" altLang="en-US" sz="2400" dirty="0">
                <a:solidFill>
                  <a:srgbClr val="000000"/>
                </a:solidFill>
                <a:latin typeface="Courier" pitchFamily="49" charset="0"/>
                <a:cs typeface="Times New Roman" panose="02020603050405020304" pitchFamily="18" charset="0"/>
              </a:rPr>
              <a:t>XL</a:t>
            </a:r>
            <a:r>
              <a:rPr lang="en-US" altLang="en-US" sz="2400" dirty="0">
                <a:solidFill>
                  <a:srgbClr val="000000"/>
                </a:solidFill>
                <a:cs typeface="Times New Roman" panose="02020603050405020304" pitchFamily="18" charset="0"/>
              </a:rPr>
              <a:t> 	</a:t>
            </a:r>
            <a:r>
              <a:rPr lang="en-US" altLang="en-US" sz="2400" dirty="0" err="1">
                <a:solidFill>
                  <a:srgbClr val="000000"/>
                </a:solidFill>
                <a:cs typeface="Times New Roman" panose="02020603050405020304" pitchFamily="18" charset="0"/>
              </a:rPr>
              <a:t>berkoresponden</a:t>
            </a:r>
            <a:r>
              <a:rPr lang="en-US" altLang="en-US" sz="2400" dirty="0">
                <a:solidFill>
                  <a:srgbClr val="000000"/>
                </a:solidFill>
                <a:cs typeface="Times New Roman" panose="02020603050405020304" pitchFamily="18" charset="0"/>
              </a:rPr>
              <a:t> </a:t>
            </a:r>
            <a:r>
              <a:rPr lang="en-US" altLang="en-US" sz="2400" dirty="0" err="1">
                <a:solidFill>
                  <a:srgbClr val="000000"/>
                </a:solidFill>
                <a:cs typeface="Times New Roman" panose="02020603050405020304" pitchFamily="18" charset="0"/>
              </a:rPr>
              <a:t>dengan</a:t>
            </a:r>
            <a:r>
              <a:rPr lang="en-US" altLang="en-US" sz="2400" dirty="0">
                <a:solidFill>
                  <a:srgbClr val="000000"/>
                </a:solidFill>
                <a:cs typeface="Times New Roman" panose="02020603050405020304" pitchFamily="18" charset="0"/>
              </a:rPr>
              <a:t> </a:t>
            </a:r>
            <a:r>
              <a:rPr lang="en-US" altLang="en-US" sz="2400" dirty="0" err="1">
                <a:solidFill>
                  <a:srgbClr val="000000"/>
                </a:solidFill>
                <a:latin typeface="Courier" pitchFamily="49" charset="0"/>
                <a:cs typeface="Times New Roman" panose="02020603050405020304" pitchFamily="18" charset="0"/>
              </a:rPr>
              <a:t>th</a:t>
            </a:r>
            <a:endParaRPr lang="en-US" altLang="en-US" sz="2400" dirty="0">
              <a:solidFill>
                <a:srgbClr val="000000"/>
              </a:solidFill>
              <a:latin typeface="Courier" pitchFamily="49" charset="0"/>
              <a:cs typeface="Times New Roman" panose="02020603050405020304" pitchFamily="18" charset="0"/>
            </a:endParaRPr>
          </a:p>
          <a:p>
            <a:pPr algn="just" eaLnBrk="1" hangingPunct="1">
              <a:lnSpc>
                <a:spcPct val="90000"/>
              </a:lnSpc>
              <a:buFont typeface="Wingdings" panose="05000000000000000000" pitchFamily="2" charset="2"/>
              <a:buNone/>
            </a:pPr>
            <a:r>
              <a:rPr lang="en-US" altLang="en-US" sz="2400" dirty="0" err="1">
                <a:solidFill>
                  <a:srgbClr val="000000"/>
                </a:solidFill>
                <a:cs typeface="Times New Roman" panose="02020603050405020304" pitchFamily="18" charset="0"/>
              </a:rPr>
              <a:t>Pemetaan</a:t>
            </a:r>
            <a:r>
              <a:rPr lang="en-US" altLang="en-US" sz="2400" dirty="0">
                <a:solidFill>
                  <a:srgbClr val="000000"/>
                </a:solidFill>
                <a:cs typeface="Times New Roman" panose="02020603050405020304" pitchFamily="18" charset="0"/>
              </a:rPr>
              <a:t>:</a:t>
            </a:r>
          </a:p>
          <a:p>
            <a:pPr algn="just" eaLnBrk="1" hangingPunct="1">
              <a:lnSpc>
                <a:spcPct val="90000"/>
              </a:lnSpc>
              <a:buFont typeface="Wingdings" panose="05000000000000000000" pitchFamily="2" charset="2"/>
              <a:buNone/>
            </a:pPr>
            <a:r>
              <a:rPr lang="en-US" altLang="en-US" sz="2400" dirty="0">
                <a:solidFill>
                  <a:srgbClr val="000000"/>
                </a:solidFill>
                <a:latin typeface="Courier" pitchFamily="49" charset="0"/>
                <a:cs typeface="Times New Roman" panose="02020603050405020304" pitchFamily="18" charset="0"/>
              </a:rPr>
              <a:t>	 I </a:t>
            </a:r>
            <a:r>
              <a:rPr lang="en-US" altLang="en-US" sz="2400" dirty="0">
                <a:solidFill>
                  <a:srgbClr val="000000"/>
                </a:solidFill>
                <a:latin typeface="Courier" pitchFamily="49" charset="0"/>
                <a:cs typeface="Times New Roman" panose="02020603050405020304" pitchFamily="18" charset="0"/>
                <a:sym typeface="Wingdings" panose="05000000000000000000" pitchFamily="2" charset="2"/>
              </a:rPr>
              <a:t></a:t>
            </a:r>
            <a:r>
              <a:rPr lang="en-US" altLang="en-US" sz="2400" dirty="0">
                <a:solidFill>
                  <a:srgbClr val="000000"/>
                </a:solidFill>
                <a:latin typeface="Courier" pitchFamily="49" charset="0"/>
                <a:cs typeface="Times New Roman" panose="02020603050405020304" pitchFamily="18" charset="0"/>
              </a:rPr>
              <a:t> e</a:t>
            </a:r>
          </a:p>
          <a:p>
            <a:pPr algn="just" eaLnBrk="1" hangingPunct="1">
              <a:lnSpc>
                <a:spcPct val="90000"/>
              </a:lnSpc>
              <a:buFont typeface="Wingdings" panose="05000000000000000000" pitchFamily="2" charset="2"/>
              <a:buNone/>
            </a:pPr>
            <a:r>
              <a:rPr lang="en-US" altLang="en-US" sz="2400" dirty="0">
                <a:solidFill>
                  <a:srgbClr val="000000"/>
                </a:solidFill>
                <a:latin typeface="Courier" pitchFamily="49" charset="0"/>
                <a:cs typeface="Times New Roman" panose="02020603050405020304" pitchFamily="18" charset="0"/>
              </a:rPr>
              <a:t>	 X </a:t>
            </a:r>
            <a:r>
              <a:rPr lang="en-US" altLang="en-US" sz="2400" dirty="0">
                <a:solidFill>
                  <a:srgbClr val="000000"/>
                </a:solidFill>
                <a:latin typeface="Courier" pitchFamily="49" charset="0"/>
                <a:cs typeface="Times New Roman" panose="02020603050405020304" pitchFamily="18" charset="0"/>
                <a:sym typeface="Wingdings" panose="05000000000000000000" pitchFamily="2" charset="2"/>
              </a:rPr>
              <a:t></a:t>
            </a:r>
            <a:r>
              <a:rPr lang="en-US" altLang="en-US" sz="2400" dirty="0">
                <a:solidFill>
                  <a:srgbClr val="000000"/>
                </a:solidFill>
                <a:latin typeface="Courier" pitchFamily="49" charset="0"/>
                <a:cs typeface="Times New Roman" panose="02020603050405020304" pitchFamily="18" charset="0"/>
              </a:rPr>
              <a:t> t</a:t>
            </a:r>
          </a:p>
          <a:p>
            <a:pPr algn="just" eaLnBrk="1" hangingPunct="1">
              <a:lnSpc>
                <a:spcPct val="90000"/>
              </a:lnSpc>
              <a:buFont typeface="Wingdings" panose="05000000000000000000" pitchFamily="2" charset="2"/>
              <a:buNone/>
            </a:pPr>
            <a:r>
              <a:rPr lang="en-US" altLang="en-US" sz="2400" dirty="0">
                <a:solidFill>
                  <a:srgbClr val="000000"/>
                </a:solidFill>
                <a:latin typeface="Courier" pitchFamily="49" charset="0"/>
                <a:cs typeface="Times New Roman" panose="02020603050405020304" pitchFamily="18" charset="0"/>
              </a:rPr>
              <a:t>	 L </a:t>
            </a:r>
            <a:r>
              <a:rPr lang="en-US" altLang="en-US" sz="2400" dirty="0">
                <a:solidFill>
                  <a:srgbClr val="000000"/>
                </a:solidFill>
                <a:latin typeface="Courier" pitchFamily="49" charset="0"/>
                <a:cs typeface="Times New Roman" panose="02020603050405020304" pitchFamily="18" charset="0"/>
                <a:sym typeface="Wingdings" panose="05000000000000000000" pitchFamily="2" charset="2"/>
              </a:rPr>
              <a:t></a:t>
            </a:r>
            <a:r>
              <a:rPr lang="en-US" altLang="en-US" sz="2400" dirty="0">
                <a:solidFill>
                  <a:srgbClr val="000000"/>
                </a:solidFill>
                <a:latin typeface="Courier" pitchFamily="49" charset="0"/>
                <a:cs typeface="Times New Roman" panose="02020603050405020304" pitchFamily="18" charset="0"/>
              </a:rPr>
              <a:t> h	</a:t>
            </a:r>
            <a:endParaRPr lang="en-US" altLang="en-US" sz="2400" dirty="0"/>
          </a:p>
        </p:txBody>
      </p:sp>
    </p:spTree>
    <p:extLst>
      <p:ext uri="{BB962C8B-B14F-4D97-AF65-F5344CB8AC3E}">
        <p14:creationId xmlns:p14="http://schemas.microsoft.com/office/powerpoint/2010/main" val="106994898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A50021"/>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buChar char="n"/>
              <a:defRPr sz="28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buChar char="n"/>
              <a:defRPr sz="24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buChar char="n"/>
              <a:defRPr sz="2000">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9pPr>
          </a:lstStyle>
          <a:p>
            <a:pPr>
              <a:spcBef>
                <a:spcPct val="0"/>
              </a:spcBef>
              <a:buClrTx/>
              <a:buSzTx/>
              <a:buFontTx/>
              <a:buNone/>
            </a:pPr>
            <a:fld id="{BC592804-FD3F-492D-AAF5-7FE82D20139A}" type="slidenum">
              <a:rPr lang="en-GB" altLang="en-US" sz="2400">
                <a:solidFill>
                  <a:schemeClr val="tx2"/>
                </a:solidFill>
              </a:rPr>
              <a:pPr>
                <a:spcBef>
                  <a:spcPct val="0"/>
                </a:spcBef>
                <a:buClrTx/>
                <a:buSzTx/>
                <a:buFontTx/>
                <a:buNone/>
              </a:pPr>
              <a:t>29</a:t>
            </a:fld>
            <a:endParaRPr lang="en-GB" altLang="en-US" sz="1400">
              <a:solidFill>
                <a:schemeClr val="tx2"/>
              </a:solidFill>
            </a:endParaRPr>
          </a:p>
        </p:txBody>
      </p:sp>
      <p:sp>
        <p:nvSpPr>
          <p:cNvPr id="34820" name="Rectangle 3"/>
          <p:cNvSpPr>
            <a:spLocks noGrp="1" noChangeArrowheads="1"/>
          </p:cNvSpPr>
          <p:nvPr>
            <p:ph type="body" idx="1"/>
          </p:nvPr>
        </p:nvSpPr>
        <p:spPr>
          <a:xfrm>
            <a:off x="947294" y="701675"/>
            <a:ext cx="10558670" cy="5454650"/>
          </a:xfrm>
        </p:spPr>
        <p:txBody>
          <a:bodyPr>
            <a:noAutofit/>
          </a:bodyPr>
          <a:lstStyle/>
          <a:p>
            <a:pPr algn="just" eaLnBrk="1" hangingPunct="1"/>
            <a:r>
              <a:rPr lang="en-US" altLang="en-US" sz="2400" dirty="0">
                <a:solidFill>
                  <a:srgbClr val="000000"/>
                </a:solidFill>
                <a:latin typeface="Courier" pitchFamily="49" charset="0"/>
                <a:cs typeface="Times New Roman" panose="02020603050405020304" pitchFamily="18" charset="0"/>
              </a:rPr>
              <a:t>XLEX</a:t>
            </a:r>
            <a:r>
              <a:rPr lang="en-US" altLang="en-US" sz="2400" dirty="0">
                <a:solidFill>
                  <a:srgbClr val="000000"/>
                </a:solidFill>
                <a:cs typeface="Times New Roman" panose="02020603050405020304" pitchFamily="18" charset="0"/>
              </a:rPr>
              <a:t> </a:t>
            </a:r>
            <a:r>
              <a:rPr lang="en-US" altLang="en-US" sz="2400" dirty="0" err="1">
                <a:solidFill>
                  <a:srgbClr val="000000"/>
                </a:solidFill>
                <a:cs typeface="Times New Roman" panose="02020603050405020304" pitchFamily="18" charset="0"/>
              </a:rPr>
              <a:t>dipetakan</a:t>
            </a:r>
            <a:r>
              <a:rPr lang="en-US" altLang="en-US" sz="2400" dirty="0">
                <a:solidFill>
                  <a:srgbClr val="000000"/>
                </a:solidFill>
                <a:cs typeface="Times New Roman" panose="02020603050405020304" pitchFamily="18" charset="0"/>
              </a:rPr>
              <a:t> </a:t>
            </a:r>
            <a:r>
              <a:rPr lang="en-US" altLang="en-US" sz="2400" dirty="0" err="1">
                <a:solidFill>
                  <a:srgbClr val="000000"/>
                </a:solidFill>
                <a:cs typeface="Times New Roman" panose="02020603050405020304" pitchFamily="18" charset="0"/>
              </a:rPr>
              <a:t>menjadi</a:t>
            </a:r>
            <a:r>
              <a:rPr lang="en-US" altLang="en-US" sz="2400" dirty="0">
                <a:solidFill>
                  <a:srgbClr val="000000"/>
                </a:solidFill>
                <a:cs typeface="Times New Roman" panose="02020603050405020304" pitchFamily="18" charset="0"/>
              </a:rPr>
              <a:t> </a:t>
            </a:r>
            <a:r>
              <a:rPr lang="en-US" altLang="en-US" sz="2400" dirty="0" err="1">
                <a:solidFill>
                  <a:srgbClr val="000000"/>
                </a:solidFill>
                <a:latin typeface="Courier" pitchFamily="49" charset="0"/>
                <a:cs typeface="Times New Roman" panose="02020603050405020304" pitchFamily="18" charset="0"/>
              </a:rPr>
              <a:t>th</a:t>
            </a:r>
            <a:r>
              <a:rPr lang="en-US" altLang="en-US" sz="2400" dirty="0">
                <a:solidFill>
                  <a:srgbClr val="000000"/>
                </a:solidFill>
                <a:latin typeface="Courier" pitchFamily="49" charset="0"/>
                <a:cs typeface="Times New Roman" panose="02020603050405020304" pitchFamily="18" charset="0"/>
              </a:rPr>
              <a:t>*t</a:t>
            </a:r>
            <a:r>
              <a:rPr lang="en-US" altLang="en-US" sz="2400" dirty="0">
                <a:solidFill>
                  <a:srgbClr val="000000"/>
                </a:solidFill>
                <a:cs typeface="Times New Roman" panose="02020603050405020304" pitchFamily="18" charset="0"/>
              </a:rPr>
              <a:t>. </a:t>
            </a:r>
          </a:p>
          <a:p>
            <a:pPr algn="just" eaLnBrk="1" hangingPunct="1"/>
            <a:r>
              <a:rPr lang="en-US" altLang="en-US" sz="2400" dirty="0">
                <a:solidFill>
                  <a:srgbClr val="000000"/>
                </a:solidFill>
                <a:cs typeface="Times New Roman" panose="02020603050405020304" pitchFamily="18" charset="0"/>
              </a:rPr>
              <a:t>Kata yang </a:t>
            </a:r>
            <a:r>
              <a:rPr lang="en-US" altLang="en-US" sz="2400" dirty="0" err="1">
                <a:solidFill>
                  <a:srgbClr val="000000"/>
                </a:solidFill>
                <a:cs typeface="Times New Roman" panose="02020603050405020304" pitchFamily="18" charset="0"/>
              </a:rPr>
              <a:t>cocok</a:t>
            </a:r>
            <a:r>
              <a:rPr lang="en-US" altLang="en-US" sz="2400" dirty="0">
                <a:solidFill>
                  <a:srgbClr val="000000"/>
                </a:solidFill>
                <a:cs typeface="Times New Roman" panose="02020603050405020304" pitchFamily="18" charset="0"/>
              </a:rPr>
              <a:t> </a:t>
            </a:r>
            <a:r>
              <a:rPr lang="en-US" altLang="en-US" sz="2400" dirty="0" err="1">
                <a:solidFill>
                  <a:srgbClr val="000000"/>
                </a:solidFill>
                <a:cs typeface="Times New Roman" panose="02020603050405020304" pitchFamily="18" charset="0"/>
              </a:rPr>
              <a:t>untuk</a:t>
            </a:r>
            <a:r>
              <a:rPr lang="en-US" altLang="en-US" sz="2400" dirty="0">
                <a:solidFill>
                  <a:srgbClr val="000000"/>
                </a:solidFill>
                <a:cs typeface="Times New Roman" panose="02020603050405020304" pitchFamily="18" charset="0"/>
              </a:rPr>
              <a:t> </a:t>
            </a:r>
            <a:r>
              <a:rPr lang="en-US" altLang="en-US" sz="2400" dirty="0" err="1">
                <a:solidFill>
                  <a:srgbClr val="000000"/>
                </a:solidFill>
                <a:latin typeface="Courier" pitchFamily="49" charset="0"/>
                <a:cs typeface="Times New Roman" panose="02020603050405020304" pitchFamily="18" charset="0"/>
              </a:rPr>
              <a:t>th</a:t>
            </a:r>
            <a:r>
              <a:rPr lang="en-US" altLang="en-US" sz="2400" dirty="0">
                <a:solidFill>
                  <a:srgbClr val="000000"/>
                </a:solidFill>
                <a:latin typeface="Courier" pitchFamily="49" charset="0"/>
                <a:cs typeface="Times New Roman" panose="02020603050405020304" pitchFamily="18" charset="0"/>
              </a:rPr>
              <a:t>*t</a:t>
            </a:r>
            <a:r>
              <a:rPr lang="en-US" altLang="en-US" sz="2400" dirty="0">
                <a:solidFill>
                  <a:srgbClr val="000000"/>
                </a:solidFill>
                <a:cs typeface="Times New Roman" panose="02020603050405020304" pitchFamily="18" charset="0"/>
              </a:rPr>
              <a:t>. </a:t>
            </a:r>
            <a:r>
              <a:rPr lang="en-US" altLang="en-US" sz="2400" dirty="0" err="1">
                <a:solidFill>
                  <a:srgbClr val="000000"/>
                </a:solidFill>
                <a:cs typeface="Times New Roman" panose="02020603050405020304" pitchFamily="18" charset="0"/>
              </a:rPr>
              <a:t>adalah</a:t>
            </a:r>
            <a:r>
              <a:rPr lang="en-US" altLang="en-US" sz="2400" dirty="0">
                <a:solidFill>
                  <a:srgbClr val="000000"/>
                </a:solidFill>
                <a:cs typeface="Times New Roman" panose="02020603050405020304" pitchFamily="18" charset="0"/>
              </a:rPr>
              <a:t> </a:t>
            </a:r>
            <a:r>
              <a:rPr lang="en-US" altLang="en-US" sz="2400" dirty="0">
                <a:solidFill>
                  <a:srgbClr val="000000"/>
                </a:solidFill>
                <a:latin typeface="Courier" pitchFamily="49" charset="0"/>
                <a:cs typeface="Times New Roman" panose="02020603050405020304" pitchFamily="18" charset="0"/>
              </a:rPr>
              <a:t>that</a:t>
            </a:r>
            <a:r>
              <a:rPr lang="en-US" altLang="en-US" sz="2400" dirty="0">
                <a:solidFill>
                  <a:srgbClr val="000000"/>
                </a:solidFill>
                <a:cs typeface="Times New Roman" panose="02020603050405020304" pitchFamily="18" charset="0"/>
              </a:rPr>
              <a:t>. </a:t>
            </a:r>
          </a:p>
          <a:p>
            <a:pPr algn="just" eaLnBrk="1" hangingPunct="1"/>
            <a:r>
              <a:rPr lang="en-US" altLang="en-US" sz="2400" dirty="0" err="1">
                <a:solidFill>
                  <a:srgbClr val="000000"/>
                </a:solidFill>
                <a:cs typeface="Times New Roman" panose="02020603050405020304" pitchFamily="18" charset="0"/>
              </a:rPr>
              <a:t>Jadi</a:t>
            </a:r>
            <a:r>
              <a:rPr lang="en-US" altLang="en-US" sz="2400" dirty="0">
                <a:solidFill>
                  <a:srgbClr val="000000"/>
                </a:solidFill>
                <a:cs typeface="Times New Roman" panose="02020603050405020304" pitchFamily="18" charset="0"/>
              </a:rPr>
              <a:t> </a:t>
            </a:r>
            <a:r>
              <a:rPr lang="en-US" altLang="en-US" sz="2400" dirty="0" err="1">
                <a:solidFill>
                  <a:srgbClr val="000000"/>
                </a:solidFill>
                <a:cs typeface="Times New Roman" panose="02020603050405020304" pitchFamily="18" charset="0"/>
              </a:rPr>
              <a:t>kita</a:t>
            </a:r>
            <a:r>
              <a:rPr lang="en-US" altLang="en-US" sz="2400" dirty="0">
                <a:solidFill>
                  <a:srgbClr val="000000"/>
                </a:solidFill>
                <a:cs typeface="Times New Roman" panose="02020603050405020304" pitchFamily="18" charset="0"/>
              </a:rPr>
              <a:t> </a:t>
            </a:r>
            <a:r>
              <a:rPr lang="en-US" altLang="en-US" sz="2400" dirty="0" err="1">
                <a:solidFill>
                  <a:srgbClr val="000000"/>
                </a:solidFill>
                <a:cs typeface="Times New Roman" panose="02020603050405020304" pitchFamily="18" charset="0"/>
              </a:rPr>
              <a:t>memperoleh</a:t>
            </a:r>
            <a:r>
              <a:rPr lang="en-US" altLang="en-US" sz="2400" dirty="0">
                <a:solidFill>
                  <a:srgbClr val="000000"/>
                </a:solidFill>
                <a:cs typeface="Times New Roman" panose="02020603050405020304" pitchFamily="18" charset="0"/>
              </a:rPr>
              <a:t>: </a:t>
            </a:r>
            <a:r>
              <a:rPr lang="en-US" altLang="en-US" sz="2400" dirty="0">
                <a:solidFill>
                  <a:srgbClr val="000000"/>
                </a:solidFill>
                <a:latin typeface="Courier" pitchFamily="49" charset="0"/>
                <a:cs typeface="Times New Roman" panose="02020603050405020304" pitchFamily="18" charset="0"/>
              </a:rPr>
              <a:t>E </a:t>
            </a:r>
            <a:r>
              <a:rPr lang="en-US" altLang="en-US" sz="2400" dirty="0">
                <a:solidFill>
                  <a:srgbClr val="000000"/>
                </a:solidFill>
                <a:latin typeface="Courier" pitchFamily="49" charset="0"/>
                <a:cs typeface="Times New Roman" panose="02020603050405020304" pitchFamily="18" charset="0"/>
                <a:sym typeface="Wingdings" panose="05000000000000000000" pitchFamily="2" charset="2"/>
              </a:rPr>
              <a:t></a:t>
            </a:r>
            <a:r>
              <a:rPr lang="en-US" altLang="en-US" sz="2400" dirty="0">
                <a:solidFill>
                  <a:srgbClr val="000000"/>
                </a:solidFill>
                <a:latin typeface="Courier" pitchFamily="49" charset="0"/>
                <a:cs typeface="Times New Roman" panose="02020603050405020304" pitchFamily="18" charset="0"/>
              </a:rPr>
              <a:t> a</a:t>
            </a:r>
            <a:endParaRPr lang="en-US" altLang="en-US" sz="2400" dirty="0">
              <a:solidFill>
                <a:srgbClr val="000000"/>
              </a:solidFill>
              <a:cs typeface="Times New Roman" panose="02020603050405020304" pitchFamily="18" charset="0"/>
            </a:endParaRPr>
          </a:p>
          <a:p>
            <a:pPr eaLnBrk="1" hangingPunct="1"/>
            <a:r>
              <a:rPr lang="en-US" altLang="en-US" sz="2400" dirty="0" err="1">
                <a:solidFill>
                  <a:srgbClr val="010000"/>
                </a:solidFill>
              </a:rPr>
              <a:t>Hasil</a:t>
            </a:r>
            <a:r>
              <a:rPr lang="en-US" altLang="en-US" sz="2400" dirty="0">
                <a:solidFill>
                  <a:srgbClr val="010000"/>
                </a:solidFill>
              </a:rPr>
              <a:t> </a:t>
            </a:r>
            <a:r>
              <a:rPr lang="en-US" altLang="en-US" sz="2400" dirty="0" err="1">
                <a:solidFill>
                  <a:srgbClr val="010000"/>
                </a:solidFill>
              </a:rPr>
              <a:t>iterasi</a:t>
            </a:r>
            <a:r>
              <a:rPr lang="en-US" altLang="en-US" sz="2400" dirty="0">
                <a:solidFill>
                  <a:srgbClr val="010000"/>
                </a:solidFill>
              </a:rPr>
              <a:t> </a:t>
            </a:r>
            <a:r>
              <a:rPr lang="en-US" altLang="en-US" sz="2400" dirty="0" err="1">
                <a:solidFill>
                  <a:srgbClr val="010000"/>
                </a:solidFill>
              </a:rPr>
              <a:t>pertama</a:t>
            </a:r>
            <a:r>
              <a:rPr lang="en-US" altLang="en-US" sz="2400" dirty="0">
                <a:solidFill>
                  <a:srgbClr val="010000"/>
                </a:solidFill>
              </a:rPr>
              <a:t>:</a:t>
            </a:r>
          </a:p>
          <a:p>
            <a:pPr algn="just" eaLnBrk="1" hangingPunct="1">
              <a:buFont typeface="Wingdings" panose="05000000000000000000" pitchFamily="2" charset="2"/>
              <a:buNone/>
            </a:pPr>
            <a:endParaRPr lang="en-US" altLang="en-US" dirty="0">
              <a:solidFill>
                <a:srgbClr val="000000"/>
              </a:solidFill>
              <a:latin typeface="Courier" pitchFamily="49" charset="0"/>
              <a:cs typeface="Times New Roman" panose="02020603050405020304" pitchFamily="18" charset="0"/>
            </a:endParaRPr>
          </a:p>
          <a:p>
            <a:pPr algn="just" eaLnBrk="1" hangingPunct="1">
              <a:buFont typeface="Wingdings" panose="05000000000000000000" pitchFamily="2" charset="2"/>
              <a:buNone/>
              <a:tabLst>
                <a:tab pos="1033463" algn="l"/>
              </a:tabLst>
            </a:pPr>
            <a:r>
              <a:rPr lang="en-US" altLang="en-US" dirty="0">
                <a:solidFill>
                  <a:srgbClr val="000000"/>
                </a:solidFill>
                <a:latin typeface="Courier" pitchFamily="49" charset="0"/>
                <a:cs typeface="Times New Roman" panose="02020603050405020304" pitchFamily="18" charset="0"/>
              </a:rPr>
              <a:t>	</a:t>
            </a:r>
            <a:r>
              <a:rPr lang="en-US" altLang="en-US" sz="2400" dirty="0">
                <a:solidFill>
                  <a:srgbClr val="000000"/>
                </a:solidFill>
                <a:latin typeface="Courier" pitchFamily="49" charset="0"/>
                <a:cs typeface="Times New Roman" panose="02020603050405020304" pitchFamily="18" charset="0"/>
              </a:rPr>
              <a:t>heVeTCSWPeYVaWHaVSReQMthaYVaOeaWHRtatePFaMVaWHKVSTYhtZetheKeetPeJVSZaYPaRRGaReMWQhMGhMtQaReWGPSReHMtQaRaKeaTtMJTPRGaVaKaeTRaWHatthattMZeTWAWSQWtSWatTVaPMRtRSJGSTVReaYVeatCVMUeMWaRGMeWtMJMGCSMWtSJOMeQtheVeQeVetQSVSTWHKPaGARCStRWeaVSWeeBtVeZMtFSJtheKaGAaWHaPSWYSWeWeaVtheStheVtheRGaPeRQeVeeBGeeHMWYPFhaVHaWHYPSRRFQMthaPPtheaCCeaVaWGeSJKTVWMRheHYSPHtheQeMYhtSJtheMWReGtQaROeVFVeZaVAaKPeaWHtaAMWYaPPthMWYRMWtSGSWRMHeVatMSWMGSTPHhaVHPFKPaZeNTCMteVJSVhMRSCMWMSWVeRCeGtMWYMt</a:t>
            </a:r>
            <a:endParaRPr lang="en-US" altLang="en-US" sz="2400" dirty="0">
              <a:solidFill>
                <a:srgbClr val="010000"/>
              </a:solidFill>
            </a:endParaRPr>
          </a:p>
        </p:txBody>
      </p:sp>
    </p:spTree>
    <p:extLst>
      <p:ext uri="{BB962C8B-B14F-4D97-AF65-F5344CB8AC3E}">
        <p14:creationId xmlns:p14="http://schemas.microsoft.com/office/powerpoint/2010/main" val="27677624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10D7B1-4983-FA3E-1411-1D8D3F3ADD89}"/>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5C2B18E2-58F2-B6C0-F159-1D9FB70C0A21}"/>
              </a:ext>
            </a:extLst>
          </p:cNvPr>
          <p:cNvSpPr>
            <a:spLocks noGrp="1"/>
          </p:cNvSpPr>
          <p:nvPr>
            <p:ph type="sldNum" sz="quarter" idx="12"/>
          </p:nvPr>
        </p:nvSpPr>
        <p:spPr/>
        <p:txBody>
          <a:bodyPr/>
          <a:lstStyle/>
          <a:p>
            <a:fld id="{764AFB3F-E5F3-49AD-8ECD-25D208877D1A}" type="slidenum">
              <a:rPr lang="en-US" smtClean="0"/>
              <a:t>3</a:t>
            </a:fld>
            <a:endParaRPr lang="en-US"/>
          </a:p>
        </p:txBody>
      </p:sp>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EA0B9E93-F92E-C99A-2838-34F0508D0EFB}"/>
                  </a:ext>
                </a:extLst>
              </p:cNvPr>
              <p:cNvSpPr txBox="1"/>
              <p:nvPr/>
            </p:nvSpPr>
            <p:spPr>
              <a:xfrm>
                <a:off x="838200" y="296534"/>
                <a:ext cx="10860314" cy="2404761"/>
              </a:xfrm>
              <a:prstGeom prst="rect">
                <a:avLst/>
              </a:prstGeom>
              <a:noFill/>
            </p:spPr>
            <p:txBody>
              <a:bodyPr wrap="square">
                <a:spAutoFit/>
              </a:bodyPr>
              <a:lstStyle/>
              <a:p>
                <a:pPr>
                  <a:lnSpc>
                    <a:spcPct val="115000"/>
                  </a:lnSpc>
                  <a:buNone/>
                </a:pPr>
                <a:r>
                  <a:rPr lang="en-US" sz="2400" b="1" kern="0" dirty="0" err="1">
                    <a:effectLst/>
                    <a:ea typeface="Times New Roman" panose="02020603050405020304" pitchFamily="18" charset="0"/>
                    <a:cs typeface="Mangal" panose="02040503050203030202" pitchFamily="18" charset="0"/>
                  </a:rPr>
                  <a:t>Contoh</a:t>
                </a:r>
                <a:r>
                  <a:rPr lang="en-US" sz="2400" b="1" kern="0" dirty="0">
                    <a:effectLst/>
                    <a:ea typeface="Times New Roman" panose="02020603050405020304" pitchFamily="18" charset="0"/>
                    <a:cs typeface="Mangal" panose="02040503050203030202" pitchFamily="18" charset="0"/>
                  </a:rPr>
                  <a:t>:</a:t>
                </a:r>
                <a:r>
                  <a:rPr lang="en-US" sz="2400" kern="0" dirty="0">
                    <a:effectLst/>
                    <a:ea typeface="Times New Roman" panose="02020603050405020304" pitchFamily="18" charset="0"/>
                    <a:cs typeface="Mangal" panose="02040503050203030202" pitchFamily="18" charset="0"/>
                  </a:rPr>
                  <a:t> </a:t>
                </a:r>
                <a:r>
                  <a:rPr lang="en-US" sz="2400" kern="0" dirty="0" err="1">
                    <a:effectLst/>
                    <a:ea typeface="Times New Roman" panose="02020603050405020304" pitchFamily="18" charset="0"/>
                    <a:cs typeface="Mangal" panose="02040503050203030202" pitchFamily="18" charset="0"/>
                  </a:rPr>
                  <a:t>Misalkan</a:t>
                </a:r>
                <a:r>
                  <a:rPr lang="en-US" sz="2400" kern="0" dirty="0">
                    <a:effectLst/>
                    <a:ea typeface="Times New Roman" panose="02020603050405020304" pitchFamily="18" charset="0"/>
                    <a:cs typeface="Mangal" panose="02040503050203030202" pitchFamily="18" charset="0"/>
                  </a:rPr>
                  <a:t> </a:t>
                </a:r>
                <a:r>
                  <a:rPr lang="en-US" sz="2400" kern="0" dirty="0" err="1">
                    <a:effectLst/>
                    <a:ea typeface="Times New Roman" panose="02020603050405020304" pitchFamily="18" charset="0"/>
                    <a:cs typeface="Mangal" panose="02040503050203030202" pitchFamily="18" charset="0"/>
                  </a:rPr>
                  <a:t>kita</a:t>
                </a:r>
                <a:r>
                  <a:rPr lang="en-US" sz="2400" kern="0" dirty="0">
                    <a:effectLst/>
                    <a:ea typeface="Times New Roman" panose="02020603050405020304" pitchFamily="18" charset="0"/>
                    <a:cs typeface="Mangal" panose="02040503050203030202" pitchFamily="18" charset="0"/>
                  </a:rPr>
                  <a:t> punya </a:t>
                </a:r>
                <a:r>
                  <a:rPr lang="en-US" sz="2400" kern="0" dirty="0" err="1">
                    <a:effectLst/>
                    <a:ea typeface="Times New Roman" panose="02020603050405020304" pitchFamily="18" charset="0"/>
                    <a:cs typeface="Mangal" panose="02040503050203030202" pitchFamily="18" charset="0"/>
                  </a:rPr>
                  <a:t>cipherteks</a:t>
                </a:r>
                <a:r>
                  <a:rPr lang="en-US" sz="2400" kern="0" dirty="0">
                    <a:effectLst/>
                    <a:ea typeface="Times New Roman" panose="02020603050405020304" pitchFamily="18" charset="0"/>
                    <a:cs typeface="Mangal" panose="02040503050203030202" pitchFamily="18" charset="0"/>
                  </a:rPr>
                  <a:t>:  ABABAC</a:t>
                </a:r>
                <a:endParaRPr lang="en-US" sz="2400" kern="100" dirty="0">
                  <a:effectLst/>
                  <a:ea typeface="Aptos" panose="020B0004020202020204" pitchFamily="34" charset="0"/>
                  <a:cs typeface="Mangal" panose="02040503050203030202" pitchFamily="18" charset="0"/>
                </a:endParaRPr>
              </a:p>
              <a:p>
                <a:pPr>
                  <a:lnSpc>
                    <a:spcPct val="115000"/>
                  </a:lnSpc>
                  <a:buNone/>
                </a:pPr>
                <a:r>
                  <a:rPr lang="en-US" sz="2400" kern="0" dirty="0" err="1">
                    <a:effectLst/>
                    <a:ea typeface="Times New Roman" panose="02020603050405020304" pitchFamily="18" charset="0"/>
                    <a:cs typeface="Mangal" panose="02040503050203030202" pitchFamily="18" charset="0"/>
                  </a:rPr>
                  <a:t>Frekuensi</a:t>
                </a:r>
                <a:r>
                  <a:rPr lang="en-US" sz="2400" kern="0" dirty="0">
                    <a:effectLst/>
                    <a:ea typeface="Times New Roman" panose="02020603050405020304" pitchFamily="18" charset="0"/>
                    <a:cs typeface="Mangal" panose="02040503050203030202" pitchFamily="18" charset="0"/>
                  </a:rPr>
                  <a:t> </a:t>
                </a:r>
                <a:r>
                  <a:rPr lang="en-US" sz="2400" kern="0" dirty="0" err="1">
                    <a:effectLst/>
                    <a:ea typeface="Times New Roman" panose="02020603050405020304" pitchFamily="18" charset="0"/>
                    <a:cs typeface="Mangal" panose="02040503050203030202" pitchFamily="18" charset="0"/>
                  </a:rPr>
                  <a:t>huruf</a:t>
                </a:r>
                <a:r>
                  <a:rPr lang="en-US" sz="2400" kern="0" dirty="0">
                    <a:effectLst/>
                    <a:ea typeface="Times New Roman" panose="02020603050405020304" pitchFamily="18" charset="0"/>
                    <a:cs typeface="Mangal" panose="02040503050203030202" pitchFamily="18" charset="0"/>
                  </a:rPr>
                  <a:t>: A = 3, B = 2, C = 1, total </a:t>
                </a:r>
                <a:r>
                  <a:rPr lang="en-US" sz="2400" kern="0" dirty="0" err="1">
                    <a:effectLst/>
                    <a:ea typeface="Times New Roman" panose="02020603050405020304" pitchFamily="18" charset="0"/>
                    <a:cs typeface="Mangal" panose="02040503050203030202" pitchFamily="18" charset="0"/>
                  </a:rPr>
                  <a:t>huruf</a:t>
                </a:r>
                <a:r>
                  <a:rPr lang="en-US" sz="2400" kern="0" dirty="0">
                    <a:effectLst/>
                    <a:ea typeface="Times New Roman" panose="02020603050405020304" pitchFamily="18" charset="0"/>
                    <a:cs typeface="Mangal" panose="02040503050203030202" pitchFamily="18" charset="0"/>
                  </a:rPr>
                  <a:t> </a:t>
                </a:r>
                <a14:m>
                  <m:oMath xmlns:m="http://schemas.openxmlformats.org/officeDocument/2006/math">
                    <m:r>
                      <a:rPr lang="en-US" sz="2400" i="1" kern="0">
                        <a:effectLst/>
                        <a:latin typeface="Cambria Math" panose="02040503050406030204" pitchFamily="18" charset="0"/>
                        <a:ea typeface="Times New Roman" panose="02020603050405020304" pitchFamily="18" charset="0"/>
                        <a:cs typeface="Times New Roman" panose="02020603050405020304" pitchFamily="18" charset="0"/>
                      </a:rPr>
                      <m:t>𝑁</m:t>
                    </m:r>
                    <m:r>
                      <a:rPr lang="en-US" sz="2400" i="1" kern="0">
                        <a:effectLst/>
                        <a:latin typeface="Cambria Math" panose="02040503050406030204" pitchFamily="18" charset="0"/>
                        <a:ea typeface="Times New Roman" panose="02020603050405020304" pitchFamily="18" charset="0"/>
                        <a:cs typeface="Times New Roman" panose="02020603050405020304" pitchFamily="18" charset="0"/>
                      </a:rPr>
                      <m:t>=6</m:t>
                    </m:r>
                  </m:oMath>
                </a14:m>
                <a:endParaRPr lang="en-US" sz="2400" kern="100" dirty="0">
                  <a:effectLst/>
                  <a:ea typeface="Aptos" panose="020B0004020202020204" pitchFamily="34" charset="0"/>
                  <a:cs typeface="Mangal" panose="02040503050203030202" pitchFamily="18" charset="0"/>
                </a:endParaRPr>
              </a:p>
              <a:p>
                <a:pPr>
                  <a:lnSpc>
                    <a:spcPct val="115000"/>
                  </a:lnSpc>
                  <a:buNone/>
                </a:pPr>
                <a:r>
                  <a:rPr lang="en-US" sz="2400" kern="0" dirty="0" err="1">
                    <a:effectLst/>
                    <a:ea typeface="Times New Roman" panose="02020603050405020304" pitchFamily="18" charset="0"/>
                    <a:cs typeface="Mangal" panose="02040503050203030202" pitchFamily="18" charset="0"/>
                  </a:rPr>
                  <a:t>Hitung</a:t>
                </a:r>
                <a:r>
                  <a:rPr lang="en-US" sz="2400" kern="0" dirty="0">
                    <a:effectLst/>
                    <a:ea typeface="Times New Roman" panose="02020603050405020304" pitchFamily="18" charset="0"/>
                    <a:cs typeface="Mangal" panose="02040503050203030202" pitchFamily="18" charset="0"/>
                  </a:rPr>
                  <a:t> </a:t>
                </a:r>
                <a:r>
                  <a:rPr lang="en-US" sz="2400" kern="0" dirty="0" err="1">
                    <a:effectLst/>
                    <a:ea typeface="Times New Roman" panose="02020603050405020304" pitchFamily="18" charset="0"/>
                    <a:cs typeface="Mangal" panose="02040503050203030202" pitchFamily="18" charset="0"/>
                  </a:rPr>
                  <a:t>pembilang</a:t>
                </a:r>
                <a:r>
                  <a:rPr lang="en-US" sz="2400" kern="0" dirty="0">
                    <a:effectLst/>
                    <a:ea typeface="Times New Roman" panose="02020603050405020304" pitchFamily="18" charset="0"/>
                    <a:cs typeface="Mangal" panose="02040503050203030202" pitchFamily="18" charset="0"/>
                  </a:rPr>
                  <a:t>: </a:t>
                </a:r>
                <a14:m>
                  <m:oMath xmlns:m="http://schemas.openxmlformats.org/officeDocument/2006/math">
                    <m:r>
                      <a:rPr lang="en-US" sz="2400" b="0" i="0" kern="0" smtClean="0">
                        <a:effectLst/>
                        <a:latin typeface="Cambria Math" panose="02040503050406030204" pitchFamily="18" charset="0"/>
                        <a:ea typeface="Times New Roman" panose="02020603050405020304" pitchFamily="18" charset="0"/>
                        <a:cs typeface="Times New Roman" panose="02020603050405020304" pitchFamily="18" charset="0"/>
                      </a:rPr>
                      <m:t> </m:t>
                    </m:r>
                    <m:r>
                      <a:rPr lang="en-US" sz="2400" i="1" kern="0">
                        <a:effectLst/>
                        <a:latin typeface="Cambria Math" panose="02040503050406030204" pitchFamily="18" charset="0"/>
                        <a:ea typeface="Times New Roman" panose="02020603050405020304" pitchFamily="18" charset="0"/>
                        <a:cs typeface="Times New Roman" panose="02020603050405020304" pitchFamily="18" charset="0"/>
                      </a:rPr>
                      <m:t>3(2)+2(1)+1(0)=6+2+0=8</m:t>
                    </m:r>
                  </m:oMath>
                </a14:m>
                <a:endParaRPr lang="en-US" sz="2400" kern="100" dirty="0">
                  <a:effectLst/>
                  <a:ea typeface="Aptos" panose="020B0004020202020204" pitchFamily="34" charset="0"/>
                  <a:cs typeface="Mangal" panose="02040503050203030202" pitchFamily="18" charset="0"/>
                </a:endParaRPr>
              </a:p>
              <a:p>
                <a:pPr>
                  <a:lnSpc>
                    <a:spcPct val="115000"/>
                  </a:lnSpc>
                  <a:buNone/>
                </a:pPr>
                <a:r>
                  <a:rPr lang="en-US" sz="2400" kern="0" dirty="0" err="1">
                    <a:effectLst/>
                    <a:ea typeface="Times New Roman" panose="02020603050405020304" pitchFamily="18" charset="0"/>
                    <a:cs typeface="Mangal" panose="02040503050203030202" pitchFamily="18" charset="0"/>
                  </a:rPr>
                  <a:t>Hitung</a:t>
                </a:r>
                <a:r>
                  <a:rPr lang="en-US" sz="2400" kern="0" dirty="0">
                    <a:effectLst/>
                    <a:ea typeface="Times New Roman" panose="02020603050405020304" pitchFamily="18" charset="0"/>
                    <a:cs typeface="Mangal" panose="02040503050203030202" pitchFamily="18" charset="0"/>
                  </a:rPr>
                  <a:t> </a:t>
                </a:r>
                <a:r>
                  <a:rPr lang="en-US" sz="2400" kern="0" dirty="0" err="1">
                    <a:effectLst/>
                    <a:ea typeface="Times New Roman" panose="02020603050405020304" pitchFamily="18" charset="0"/>
                    <a:cs typeface="Mangal" panose="02040503050203030202" pitchFamily="18" charset="0"/>
                  </a:rPr>
                  <a:t>penyebut</a:t>
                </a:r>
                <a:r>
                  <a:rPr lang="en-US" sz="2400" kern="0" dirty="0">
                    <a:effectLst/>
                    <a:ea typeface="Times New Roman" panose="02020603050405020304" pitchFamily="18" charset="0"/>
                    <a:cs typeface="Mangal" panose="02040503050203030202" pitchFamily="18" charset="0"/>
                  </a:rPr>
                  <a:t>: </a:t>
                </a:r>
                <a14:m>
                  <m:oMath xmlns:m="http://schemas.openxmlformats.org/officeDocument/2006/math">
                    <m:r>
                      <a:rPr lang="en-US" sz="2400" i="1" kern="0">
                        <a:effectLst/>
                        <a:latin typeface="Cambria Math" panose="02040503050406030204" pitchFamily="18" charset="0"/>
                        <a:ea typeface="Times New Roman" panose="02020603050405020304" pitchFamily="18" charset="0"/>
                        <a:cs typeface="Times New Roman" panose="02020603050405020304" pitchFamily="18" charset="0"/>
                      </a:rPr>
                      <m:t>6(5)=30</m:t>
                    </m:r>
                  </m:oMath>
                </a14:m>
                <a:endParaRPr lang="en-US" sz="2400" kern="100" dirty="0">
                  <a:effectLst/>
                  <a:ea typeface="Aptos" panose="020B0004020202020204" pitchFamily="34" charset="0"/>
                  <a:cs typeface="Mangal" panose="02040503050203030202" pitchFamily="18" charset="0"/>
                </a:endParaRPr>
              </a:p>
              <a:p>
                <a:pPr>
                  <a:lnSpc>
                    <a:spcPct val="115000"/>
                  </a:lnSpc>
                  <a:buNone/>
                </a:pPr>
                <a:r>
                  <a:rPr lang="en-US" sz="2400" kern="0" dirty="0">
                    <a:effectLst/>
                    <a:ea typeface="Times New Roman" panose="02020603050405020304" pitchFamily="18" charset="0"/>
                    <a:cs typeface="Mangal" panose="02040503050203030202" pitchFamily="18" charset="0"/>
                  </a:rPr>
                  <a:t>Maka:</a:t>
                </a:r>
                <a14:m>
                  <m:oMath xmlns:m="http://schemas.openxmlformats.org/officeDocument/2006/math">
                    <m:r>
                      <a:rPr lang="en-US" sz="2400" b="0" i="0" kern="0" smtClean="0">
                        <a:effectLst/>
                        <a:latin typeface="Cambria Math" panose="02040503050406030204" pitchFamily="18" charset="0"/>
                        <a:ea typeface="Times New Roman" panose="02020603050405020304" pitchFamily="18" charset="0"/>
                        <a:cs typeface="Times New Roman" panose="02020603050405020304" pitchFamily="18" charset="0"/>
                      </a:rPr>
                      <m:t>   </m:t>
                    </m:r>
                    <m:r>
                      <a:rPr lang="en-US" sz="2400" i="1" kern="0">
                        <a:effectLst/>
                        <a:latin typeface="Cambria Math" panose="02040503050406030204" pitchFamily="18" charset="0"/>
                        <a:ea typeface="Times New Roman" panose="02020603050405020304" pitchFamily="18" charset="0"/>
                        <a:cs typeface="Times New Roman" panose="02020603050405020304" pitchFamily="18" charset="0"/>
                      </a:rPr>
                      <m:t>𝐶𝐼</m:t>
                    </m:r>
                    <m:r>
                      <a:rPr lang="en-US" sz="2400" i="1" kern="0">
                        <a:effectLst/>
                        <a:latin typeface="Cambria Math" panose="02040503050406030204" pitchFamily="18" charset="0"/>
                        <a:ea typeface="Times New Roman" panose="02020603050405020304" pitchFamily="18" charset="0"/>
                        <a:cs typeface="Times New Roman" panose="02020603050405020304" pitchFamily="18" charset="0"/>
                      </a:rPr>
                      <m:t>=</m:t>
                    </m:r>
                    <m:f>
                      <m:fPr>
                        <m:ctrlPr>
                          <a:rPr lang="en-US" sz="2400" i="1" kern="0">
                            <a:effectLst/>
                            <a:latin typeface="Cambria Math" panose="02040503050406030204" pitchFamily="18" charset="0"/>
                            <a:ea typeface="Times New Roman" panose="02020603050405020304" pitchFamily="18" charset="0"/>
                            <a:cs typeface="Times New Roman" panose="02020603050405020304" pitchFamily="18" charset="0"/>
                          </a:rPr>
                        </m:ctrlPr>
                      </m:fPr>
                      <m:num>
                        <m:r>
                          <a:rPr lang="en-US" sz="2400" i="1" kern="0">
                            <a:effectLst/>
                            <a:latin typeface="Cambria Math" panose="02040503050406030204" pitchFamily="18" charset="0"/>
                            <a:ea typeface="Times New Roman" panose="02020603050405020304" pitchFamily="18" charset="0"/>
                            <a:cs typeface="Times New Roman" panose="02020603050405020304" pitchFamily="18" charset="0"/>
                          </a:rPr>
                          <m:t>8</m:t>
                        </m:r>
                      </m:num>
                      <m:den>
                        <m:r>
                          <a:rPr lang="en-US" sz="2400" i="1" kern="0">
                            <a:effectLst/>
                            <a:latin typeface="Cambria Math" panose="02040503050406030204" pitchFamily="18" charset="0"/>
                            <a:ea typeface="Times New Roman" panose="02020603050405020304" pitchFamily="18" charset="0"/>
                            <a:cs typeface="Times New Roman" panose="02020603050405020304" pitchFamily="18" charset="0"/>
                          </a:rPr>
                          <m:t>30</m:t>
                        </m:r>
                      </m:den>
                    </m:f>
                    <m:r>
                      <a:rPr lang="en-US" sz="2400" i="1" kern="0">
                        <a:effectLst/>
                        <a:latin typeface="Cambria Math" panose="02040503050406030204" pitchFamily="18" charset="0"/>
                        <a:ea typeface="Times New Roman" panose="02020603050405020304" pitchFamily="18" charset="0"/>
                        <a:cs typeface="Times New Roman" panose="02020603050405020304" pitchFamily="18" charset="0"/>
                      </a:rPr>
                      <m:t>=0.2667</m:t>
                    </m:r>
                  </m:oMath>
                </a14:m>
                <a:r>
                  <a:rPr lang="en-US" sz="2400" kern="100" dirty="0">
                    <a:effectLst/>
                    <a:ea typeface="Aptos" panose="020B0004020202020204" pitchFamily="34" charset="0"/>
                    <a:cs typeface="Mangal" panose="02040503050203030202" pitchFamily="18" charset="0"/>
                  </a:rPr>
                  <a:t> , </a:t>
                </a:r>
                <a:r>
                  <a:rPr lang="en-US" sz="2400" kern="100" dirty="0" err="1">
                    <a:ea typeface="Aptos" panose="020B0004020202020204" pitchFamily="34" charset="0"/>
                    <a:cs typeface="Mangal" panose="02040503050203030202" pitchFamily="18" charset="0"/>
                  </a:rPr>
                  <a:t>n</a:t>
                </a:r>
                <a:r>
                  <a:rPr lang="en-US" sz="2400" kern="0" dirty="0" err="1">
                    <a:effectLst/>
                    <a:ea typeface="Times New Roman" panose="02020603050405020304" pitchFamily="18" charset="0"/>
                    <a:cs typeface="Mangal" panose="02040503050203030202" pitchFamily="18" charset="0"/>
                  </a:rPr>
                  <a:t>ilai</a:t>
                </a:r>
                <a:r>
                  <a:rPr lang="en-US" sz="2400" kern="0" dirty="0">
                    <a:effectLst/>
                    <a:ea typeface="Times New Roman" panose="02020603050405020304" pitchFamily="18" charset="0"/>
                    <a:cs typeface="Mangal" panose="02040503050203030202" pitchFamily="18" charset="0"/>
                  </a:rPr>
                  <a:t> </a:t>
                </a:r>
                <a:r>
                  <a:rPr lang="en-US" sz="2400" kern="0" dirty="0" err="1">
                    <a:effectLst/>
                    <a:ea typeface="Times New Roman" panose="02020603050405020304" pitchFamily="18" charset="0"/>
                    <a:cs typeface="Mangal" panose="02040503050203030202" pitchFamily="18" charset="0"/>
                  </a:rPr>
                  <a:t>ini</a:t>
                </a:r>
                <a:r>
                  <a:rPr lang="en-US" sz="2400" kern="0" dirty="0">
                    <a:effectLst/>
                    <a:ea typeface="Times New Roman" panose="02020603050405020304" pitchFamily="18" charset="0"/>
                    <a:cs typeface="Mangal" panose="02040503050203030202" pitchFamily="18" charset="0"/>
                  </a:rPr>
                  <a:t> </a:t>
                </a:r>
                <a:r>
                  <a:rPr lang="en-US" sz="2400" kern="0" dirty="0" err="1">
                    <a:effectLst/>
                    <a:ea typeface="Times New Roman" panose="02020603050405020304" pitchFamily="18" charset="0"/>
                    <a:cs typeface="Mangal" panose="02040503050203030202" pitchFamily="18" charset="0"/>
                  </a:rPr>
                  <a:t>tinggi</a:t>
                </a:r>
                <a:r>
                  <a:rPr lang="en-US" sz="2400" kern="0" dirty="0">
                    <a:effectLst/>
                    <a:ea typeface="Times New Roman" panose="02020603050405020304" pitchFamily="18" charset="0"/>
                    <a:cs typeface="Mangal" panose="02040503050203030202" pitchFamily="18" charset="0"/>
                  </a:rPr>
                  <a:t> </a:t>
                </a:r>
                <a:r>
                  <a:rPr lang="en-US" sz="2400" kern="0" dirty="0" err="1">
                    <a:effectLst/>
                    <a:ea typeface="Times New Roman" panose="02020603050405020304" pitchFamily="18" charset="0"/>
                    <a:cs typeface="Mangal" panose="02040503050203030202" pitchFamily="18" charset="0"/>
                  </a:rPr>
                  <a:t>karena</a:t>
                </a:r>
                <a:r>
                  <a:rPr lang="en-US" sz="2400" kern="0" dirty="0">
                    <a:effectLst/>
                    <a:ea typeface="Times New Roman" panose="02020603050405020304" pitchFamily="18" charset="0"/>
                    <a:cs typeface="Mangal" panose="02040503050203030202" pitchFamily="18" charset="0"/>
                  </a:rPr>
                  <a:t> </a:t>
                </a:r>
                <a:r>
                  <a:rPr lang="en-US" sz="2400" kern="0" dirty="0" err="1">
                    <a:effectLst/>
                    <a:ea typeface="Times New Roman" panose="02020603050405020304" pitchFamily="18" charset="0"/>
                    <a:cs typeface="Mangal" panose="02040503050203030202" pitchFamily="18" charset="0"/>
                  </a:rPr>
                  <a:t>huruf</a:t>
                </a:r>
                <a:r>
                  <a:rPr lang="en-US" sz="2400" kern="0" dirty="0">
                    <a:effectLst/>
                    <a:ea typeface="Times New Roman" panose="02020603050405020304" pitchFamily="18" charset="0"/>
                    <a:cs typeface="Mangal" panose="02040503050203030202" pitchFamily="18" charset="0"/>
                  </a:rPr>
                  <a:t> A dan B </a:t>
                </a:r>
                <a:r>
                  <a:rPr lang="en-US" sz="2400" kern="0" dirty="0" err="1">
                    <a:effectLst/>
                    <a:ea typeface="Times New Roman" panose="02020603050405020304" pitchFamily="18" charset="0"/>
                    <a:cs typeface="Mangal" panose="02040503050203030202" pitchFamily="18" charset="0"/>
                  </a:rPr>
                  <a:t>sering</a:t>
                </a:r>
                <a:r>
                  <a:rPr lang="en-US" sz="2400" kern="0" dirty="0">
                    <a:effectLst/>
                    <a:ea typeface="Times New Roman" panose="02020603050405020304" pitchFamily="18" charset="0"/>
                    <a:cs typeface="Mangal" panose="02040503050203030202" pitchFamily="18" charset="0"/>
                  </a:rPr>
                  <a:t> </a:t>
                </a:r>
                <a:r>
                  <a:rPr lang="en-US" sz="2400" kern="0" dirty="0" err="1">
                    <a:effectLst/>
                    <a:ea typeface="Times New Roman" panose="02020603050405020304" pitchFamily="18" charset="0"/>
                    <a:cs typeface="Mangal" panose="02040503050203030202" pitchFamily="18" charset="0"/>
                  </a:rPr>
                  <a:t>berulang</a:t>
                </a:r>
                <a:r>
                  <a:rPr lang="en-US" sz="2400" kern="0" dirty="0">
                    <a:effectLst/>
                    <a:ea typeface="Times New Roman" panose="02020603050405020304" pitchFamily="18" charset="0"/>
                    <a:cs typeface="Mangal" panose="02040503050203030202" pitchFamily="18" charset="0"/>
                  </a:rPr>
                  <a:t>.</a:t>
                </a:r>
                <a:endParaRPr lang="en-US" sz="2400" kern="100" dirty="0">
                  <a:effectLst/>
                  <a:ea typeface="Aptos" panose="020B0004020202020204" pitchFamily="34" charset="0"/>
                  <a:cs typeface="Mangal" panose="02040503050203030202" pitchFamily="18" charset="0"/>
                </a:endParaRPr>
              </a:p>
            </p:txBody>
          </p:sp>
        </mc:Choice>
        <mc:Fallback xmlns="">
          <p:sp>
            <p:nvSpPr>
              <p:cNvPr id="4" name="TextBox 3">
                <a:extLst>
                  <a:ext uri="{FF2B5EF4-FFF2-40B4-BE49-F238E27FC236}">
                    <a16:creationId xmlns:a16="http://schemas.microsoft.com/office/drawing/2014/main" id="{EA0B9E93-F92E-C99A-2838-34F0508D0EFB}"/>
                  </a:ext>
                </a:extLst>
              </p:cNvPr>
              <p:cNvSpPr txBox="1">
                <a:spLocks noRot="1" noChangeAspect="1" noMove="1" noResize="1" noEditPoints="1" noAdjustHandles="1" noChangeArrowheads="1" noChangeShapeType="1" noTextEdit="1"/>
              </p:cNvSpPr>
              <p:nvPr/>
            </p:nvSpPr>
            <p:spPr>
              <a:xfrm>
                <a:off x="838200" y="296534"/>
                <a:ext cx="10860314" cy="2404761"/>
              </a:xfrm>
              <a:prstGeom prst="rect">
                <a:avLst/>
              </a:prstGeom>
              <a:blipFill>
                <a:blip r:embed="rId2"/>
                <a:stretch>
                  <a:fillRect l="-898" t="-761" b="-1777"/>
                </a:stretch>
              </a:blipFill>
            </p:spPr>
            <p:txBody>
              <a:bodyPr/>
              <a:lstStyle/>
              <a:p>
                <a:r>
                  <a:rPr lang="en-US">
                    <a:noFill/>
                  </a:rPr>
                  <a:t> </a:t>
                </a:r>
              </a:p>
            </p:txBody>
          </p:sp>
        </mc:Fallback>
      </mc:AlternateContent>
      <p:sp>
        <p:nvSpPr>
          <p:cNvPr id="6" name="TextBox 5">
            <a:extLst>
              <a:ext uri="{FF2B5EF4-FFF2-40B4-BE49-F238E27FC236}">
                <a16:creationId xmlns:a16="http://schemas.microsoft.com/office/drawing/2014/main" id="{A65F937C-5E97-AE23-04BD-C6B155B85E54}"/>
              </a:ext>
            </a:extLst>
          </p:cNvPr>
          <p:cNvSpPr txBox="1"/>
          <p:nvPr/>
        </p:nvSpPr>
        <p:spPr>
          <a:xfrm>
            <a:off x="838201" y="2967998"/>
            <a:ext cx="11353800" cy="3142912"/>
          </a:xfrm>
          <a:prstGeom prst="rect">
            <a:avLst/>
          </a:prstGeom>
          <a:noFill/>
        </p:spPr>
        <p:txBody>
          <a:bodyPr wrap="square">
            <a:spAutoFit/>
          </a:bodyPr>
          <a:lstStyle/>
          <a:p>
            <a:pPr>
              <a:lnSpc>
                <a:spcPct val="115000"/>
              </a:lnSpc>
              <a:spcAft>
                <a:spcPts val="800"/>
              </a:spcAft>
              <a:buNone/>
            </a:pPr>
            <a:r>
              <a:rPr lang="en-US" sz="2400" b="1" kern="0" dirty="0">
                <a:effectLst/>
                <a:ea typeface="Times New Roman" panose="02020603050405020304" pitchFamily="18" charset="0"/>
                <a:cs typeface="Mangal" panose="02040503050203030202" pitchFamily="18" charset="0"/>
              </a:rPr>
              <a:t>Nilai CI </a:t>
            </a:r>
            <a:r>
              <a:rPr lang="en-US" sz="2400" b="1" kern="0" dirty="0" err="1">
                <a:effectLst/>
                <a:ea typeface="Times New Roman" panose="02020603050405020304" pitchFamily="18" charset="0"/>
                <a:cs typeface="Mangal" panose="02040503050203030202" pitchFamily="18" charset="0"/>
              </a:rPr>
              <a:t>dalam</a:t>
            </a:r>
            <a:r>
              <a:rPr lang="en-US" sz="2400" b="1" kern="0" dirty="0">
                <a:effectLst/>
                <a:ea typeface="Times New Roman" panose="02020603050405020304" pitchFamily="18" charset="0"/>
                <a:cs typeface="Mangal" panose="02040503050203030202" pitchFamily="18" charset="0"/>
              </a:rPr>
              <a:t> Bahasa Alami</a:t>
            </a:r>
            <a:endParaRPr lang="en-US" sz="2400" kern="100" dirty="0">
              <a:effectLst/>
              <a:ea typeface="Aptos" panose="020B0004020202020204" pitchFamily="34" charset="0"/>
              <a:cs typeface="Mangal" panose="02040503050203030202" pitchFamily="18" charset="0"/>
            </a:endParaRPr>
          </a:p>
          <a:p>
            <a:pPr>
              <a:lnSpc>
                <a:spcPct val="115000"/>
              </a:lnSpc>
              <a:buNone/>
            </a:pPr>
            <a:r>
              <a:rPr lang="en-US" sz="2400" kern="0" dirty="0" err="1">
                <a:effectLst/>
                <a:ea typeface="Times New Roman" panose="02020603050405020304" pitchFamily="18" charset="0"/>
                <a:cs typeface="Mangal" panose="02040503050203030202" pitchFamily="18" charset="0"/>
              </a:rPr>
              <a:t>Untuk</a:t>
            </a:r>
            <a:r>
              <a:rPr lang="en-US" sz="2400" kern="0" dirty="0">
                <a:effectLst/>
                <a:ea typeface="Times New Roman" panose="02020603050405020304" pitchFamily="18" charset="0"/>
                <a:cs typeface="Mangal" panose="02040503050203030202" pitchFamily="18" charset="0"/>
              </a:rPr>
              <a:t> </a:t>
            </a:r>
            <a:r>
              <a:rPr lang="en-US" sz="2400" kern="0" dirty="0" err="1">
                <a:effectLst/>
                <a:ea typeface="Times New Roman" panose="02020603050405020304" pitchFamily="18" charset="0"/>
                <a:cs typeface="Mangal" panose="02040503050203030202" pitchFamily="18" charset="0"/>
              </a:rPr>
              <a:t>teks</a:t>
            </a:r>
            <a:r>
              <a:rPr lang="en-US" sz="2400" kern="0" dirty="0">
                <a:effectLst/>
                <a:ea typeface="Times New Roman" panose="02020603050405020304" pitchFamily="18" charset="0"/>
                <a:cs typeface="Mangal" panose="02040503050203030202" pitchFamily="18" charset="0"/>
              </a:rPr>
              <a:t> </a:t>
            </a:r>
            <a:r>
              <a:rPr lang="en-US" sz="2400" kern="0" dirty="0" err="1">
                <a:effectLst/>
                <a:ea typeface="Times New Roman" panose="02020603050405020304" pitchFamily="18" charset="0"/>
                <a:cs typeface="Mangal" panose="02040503050203030202" pitchFamily="18" charset="0"/>
              </a:rPr>
              <a:t>panjang</a:t>
            </a:r>
            <a:r>
              <a:rPr lang="en-US" sz="2400" kern="0" dirty="0">
                <a:effectLst/>
                <a:ea typeface="Times New Roman" panose="02020603050405020304" pitchFamily="18" charset="0"/>
                <a:cs typeface="Mangal" panose="02040503050203030202" pitchFamily="18" charset="0"/>
              </a:rPr>
              <a:t>:</a:t>
            </a:r>
            <a:endParaRPr lang="en-US" sz="2400" kern="100" dirty="0">
              <a:effectLst/>
              <a:ea typeface="Aptos" panose="020B0004020202020204" pitchFamily="34" charset="0"/>
              <a:cs typeface="Mangal" panose="02040503050203030202" pitchFamily="18" charset="0"/>
            </a:endParaRPr>
          </a:p>
          <a:p>
            <a:pPr marL="342900" lvl="0" indent="-342900">
              <a:lnSpc>
                <a:spcPct val="115000"/>
              </a:lnSpc>
              <a:buSzPts val="1000"/>
              <a:buFont typeface="Symbol" panose="05050102010706020507" pitchFamily="18" charset="2"/>
              <a:buChar char=""/>
              <a:tabLst>
                <a:tab pos="457200" algn="l"/>
              </a:tabLst>
            </a:pPr>
            <a:r>
              <a:rPr lang="en-US" sz="2400" kern="0" dirty="0">
                <a:effectLst/>
                <a:ea typeface="Times New Roman" panose="02020603050405020304" pitchFamily="18" charset="0"/>
                <a:cs typeface="Mangal" panose="02040503050203030202" pitchFamily="18" charset="0"/>
              </a:rPr>
              <a:t>Bahasa </a:t>
            </a:r>
            <a:r>
              <a:rPr lang="en-US" sz="2400" kern="0" dirty="0" err="1">
                <a:effectLst/>
                <a:ea typeface="Times New Roman" panose="02020603050405020304" pitchFamily="18" charset="0"/>
                <a:cs typeface="Mangal" panose="02040503050203030202" pitchFamily="18" charset="0"/>
              </a:rPr>
              <a:t>Inggris</a:t>
            </a:r>
            <a:r>
              <a:rPr lang="en-US" sz="2400" kern="0" dirty="0">
                <a:effectLst/>
                <a:ea typeface="Times New Roman" panose="02020603050405020304" pitchFamily="18" charset="0"/>
                <a:cs typeface="Mangal" panose="02040503050203030202" pitchFamily="18" charset="0"/>
              </a:rPr>
              <a:t> </a:t>
            </a:r>
            <a:r>
              <a:rPr lang="en-US" sz="2400" i="1" kern="0" dirty="0">
                <a:ea typeface="Times New Roman" panose="02020603050405020304" pitchFamily="18" charset="0"/>
                <a:cs typeface="Mangal" panose="02040503050203030202" pitchFamily="18" charset="0"/>
              </a:rPr>
              <a:t>CI </a:t>
            </a:r>
            <a:r>
              <a:rPr lang="en-US" sz="2400" kern="0" dirty="0">
                <a:effectLst/>
                <a:ea typeface="Times New Roman" panose="02020603050405020304" pitchFamily="18" charset="0"/>
                <a:cs typeface="Mangal" panose="02040503050203030202" pitchFamily="18" charset="0"/>
              </a:rPr>
              <a:t>≈ 0.065</a:t>
            </a:r>
            <a:endParaRPr lang="en-US" sz="2400" kern="100" dirty="0">
              <a:effectLst/>
              <a:ea typeface="Aptos" panose="020B0004020202020204" pitchFamily="34" charset="0"/>
              <a:cs typeface="Mangal" panose="02040503050203030202" pitchFamily="18" charset="0"/>
            </a:endParaRPr>
          </a:p>
          <a:p>
            <a:pPr marL="342900" lvl="0" indent="-342900">
              <a:lnSpc>
                <a:spcPct val="115000"/>
              </a:lnSpc>
              <a:buSzPts val="1000"/>
              <a:buFont typeface="Symbol" panose="05050102010706020507" pitchFamily="18" charset="2"/>
              <a:buChar char=""/>
              <a:tabLst>
                <a:tab pos="457200" algn="l"/>
              </a:tabLst>
            </a:pPr>
            <a:r>
              <a:rPr lang="en-US" sz="2400" kern="0" dirty="0">
                <a:effectLst/>
                <a:ea typeface="Times New Roman" panose="02020603050405020304" pitchFamily="18" charset="0"/>
                <a:cs typeface="Mangal" panose="02040503050203030202" pitchFamily="18" charset="0"/>
              </a:rPr>
              <a:t>Teks </a:t>
            </a:r>
            <a:r>
              <a:rPr lang="en-US" sz="2400" kern="0" dirty="0" err="1">
                <a:effectLst/>
                <a:ea typeface="Times New Roman" panose="02020603050405020304" pitchFamily="18" charset="0"/>
                <a:cs typeface="Mangal" panose="02040503050203030202" pitchFamily="18" charset="0"/>
              </a:rPr>
              <a:t>acak</a:t>
            </a:r>
            <a:r>
              <a:rPr lang="en-US" sz="2400" kern="0" dirty="0">
                <a:effectLst/>
                <a:ea typeface="Times New Roman" panose="02020603050405020304" pitchFamily="18" charset="0"/>
                <a:cs typeface="Mangal" panose="02040503050203030202" pitchFamily="18" charset="0"/>
              </a:rPr>
              <a:t> </a:t>
            </a:r>
            <a:r>
              <a:rPr lang="en-US" sz="2400" kern="0" dirty="0" err="1">
                <a:effectLst/>
                <a:ea typeface="Times New Roman" panose="02020603050405020304" pitchFamily="18" charset="0"/>
                <a:cs typeface="Mangal" panose="02040503050203030202" pitchFamily="18" charset="0"/>
              </a:rPr>
              <a:t>murni</a:t>
            </a:r>
            <a:r>
              <a:rPr lang="en-US" sz="2400" kern="0" dirty="0">
                <a:effectLst/>
                <a:ea typeface="Times New Roman" panose="02020603050405020304" pitchFamily="18" charset="0"/>
                <a:cs typeface="Mangal" panose="02040503050203030202" pitchFamily="18" charset="0"/>
              </a:rPr>
              <a:t> </a:t>
            </a:r>
            <a:r>
              <a:rPr lang="en-US" sz="2400" i="1" kern="0" dirty="0">
                <a:ea typeface="Times New Roman" panose="02020603050405020304" pitchFamily="18" charset="0"/>
                <a:cs typeface="Mangal" panose="02040503050203030202" pitchFamily="18" charset="0"/>
              </a:rPr>
              <a:t>CI </a:t>
            </a:r>
            <a:r>
              <a:rPr lang="en-US" sz="2400" kern="0" dirty="0">
                <a:effectLst/>
                <a:ea typeface="Times New Roman" panose="02020603050405020304" pitchFamily="18" charset="0"/>
                <a:cs typeface="Mangal" panose="02040503050203030202" pitchFamily="18" charset="0"/>
              </a:rPr>
              <a:t>≈ 0.038</a:t>
            </a:r>
            <a:endParaRPr lang="en-US" sz="2400" kern="100" dirty="0">
              <a:effectLst/>
              <a:ea typeface="Aptos" panose="020B0004020202020204" pitchFamily="34" charset="0"/>
              <a:cs typeface="Mangal" panose="02040503050203030202" pitchFamily="18" charset="0"/>
            </a:endParaRPr>
          </a:p>
          <a:p>
            <a:pPr marL="342900" lvl="0" indent="-342900">
              <a:lnSpc>
                <a:spcPct val="115000"/>
              </a:lnSpc>
              <a:buSzPts val="1000"/>
              <a:buFont typeface="Symbol" panose="05050102010706020507" pitchFamily="18" charset="2"/>
              <a:buChar char=""/>
              <a:tabLst>
                <a:tab pos="457200" algn="l"/>
              </a:tabLst>
            </a:pPr>
            <a:r>
              <a:rPr lang="en-US" sz="2400" kern="0" dirty="0">
                <a:effectLst/>
                <a:ea typeface="Times New Roman" panose="02020603050405020304" pitchFamily="18" charset="0"/>
                <a:cs typeface="Mangal" panose="02040503050203030202" pitchFamily="18" charset="0"/>
              </a:rPr>
              <a:t>Bahasa Indonesia </a:t>
            </a:r>
            <a:r>
              <a:rPr lang="en-US" sz="2400" kern="0" dirty="0" err="1">
                <a:effectLst/>
                <a:ea typeface="Times New Roman" panose="02020603050405020304" pitchFamily="18" charset="0"/>
                <a:cs typeface="Mangal" panose="02040503050203030202" pitchFamily="18" charset="0"/>
              </a:rPr>
              <a:t>biasanya</a:t>
            </a:r>
            <a:r>
              <a:rPr lang="en-US" sz="2400" kern="0" dirty="0">
                <a:effectLst/>
                <a:ea typeface="Times New Roman" panose="02020603050405020304" pitchFamily="18" charset="0"/>
                <a:cs typeface="Mangal" panose="02040503050203030202" pitchFamily="18" charset="0"/>
              </a:rPr>
              <a:t> </a:t>
            </a:r>
            <a:r>
              <a:rPr lang="en-US" sz="2400" i="1" kern="0" dirty="0">
                <a:ea typeface="Times New Roman" panose="02020603050405020304" pitchFamily="18" charset="0"/>
                <a:cs typeface="Mangal" panose="02040503050203030202" pitchFamily="18" charset="0"/>
              </a:rPr>
              <a:t>CI </a:t>
            </a:r>
            <a:r>
              <a:rPr lang="en-US" sz="2400" kern="0" dirty="0">
                <a:effectLst/>
                <a:ea typeface="Times New Roman" panose="02020603050405020304" pitchFamily="18" charset="0"/>
                <a:cs typeface="Mangal" panose="02040503050203030202" pitchFamily="18" charset="0"/>
              </a:rPr>
              <a:t>juga </a:t>
            </a:r>
            <a:r>
              <a:rPr lang="en-US" sz="2400" kern="0" dirty="0" err="1">
                <a:effectLst/>
                <a:ea typeface="Times New Roman" panose="02020603050405020304" pitchFamily="18" charset="0"/>
                <a:cs typeface="Mangal" panose="02040503050203030202" pitchFamily="18" charset="0"/>
              </a:rPr>
              <a:t>mendekati</a:t>
            </a:r>
            <a:r>
              <a:rPr lang="en-US" sz="2400" kern="0" dirty="0">
                <a:effectLst/>
                <a:ea typeface="Times New Roman" panose="02020603050405020304" pitchFamily="18" charset="0"/>
                <a:cs typeface="Mangal" panose="02040503050203030202" pitchFamily="18" charset="0"/>
              </a:rPr>
              <a:t> 0.06 – 0.07 </a:t>
            </a:r>
            <a:endParaRPr lang="en-US" sz="2400" kern="100" dirty="0">
              <a:effectLst/>
              <a:ea typeface="Aptos" panose="020B0004020202020204" pitchFamily="34" charset="0"/>
              <a:cs typeface="Mangal" panose="02040503050203030202" pitchFamily="18" charset="0"/>
            </a:endParaRPr>
          </a:p>
          <a:p>
            <a:pPr>
              <a:lnSpc>
                <a:spcPct val="115000"/>
              </a:lnSpc>
              <a:buNone/>
            </a:pPr>
            <a:r>
              <a:rPr lang="en-US" sz="2400" kern="0" dirty="0" err="1">
                <a:effectLst/>
                <a:ea typeface="Times New Roman" panose="02020603050405020304" pitchFamily="18" charset="0"/>
                <a:cs typeface="Mangal" panose="02040503050203030202" pitchFamily="18" charset="0"/>
              </a:rPr>
              <a:t>Semakin</a:t>
            </a:r>
            <a:r>
              <a:rPr lang="en-US" sz="2400" kern="0" dirty="0">
                <a:effectLst/>
                <a:ea typeface="Times New Roman" panose="02020603050405020304" pitchFamily="18" charset="0"/>
                <a:cs typeface="Mangal" panose="02040503050203030202" pitchFamily="18" charset="0"/>
              </a:rPr>
              <a:t> </a:t>
            </a:r>
            <a:r>
              <a:rPr lang="en-US" sz="2400" kern="0" dirty="0" err="1">
                <a:effectLst/>
                <a:ea typeface="Times New Roman" panose="02020603050405020304" pitchFamily="18" charset="0"/>
                <a:cs typeface="Mangal" panose="02040503050203030202" pitchFamily="18" charset="0"/>
              </a:rPr>
              <a:t>alami</a:t>
            </a:r>
            <a:r>
              <a:rPr lang="en-US" sz="2400" kern="0" dirty="0">
                <a:effectLst/>
                <a:ea typeface="Times New Roman" panose="02020603050405020304" pitchFamily="18" charset="0"/>
                <a:cs typeface="Mangal" panose="02040503050203030202" pitchFamily="18" charset="0"/>
              </a:rPr>
              <a:t> </a:t>
            </a:r>
            <a:r>
              <a:rPr lang="en-US" sz="2400" kern="0" dirty="0" err="1">
                <a:effectLst/>
                <a:ea typeface="Times New Roman" panose="02020603050405020304" pitchFamily="18" charset="0"/>
                <a:cs typeface="Mangal" panose="02040503050203030202" pitchFamily="18" charset="0"/>
              </a:rPr>
              <a:t>suatu</a:t>
            </a:r>
            <a:r>
              <a:rPr lang="en-US" sz="2400" kern="0" dirty="0">
                <a:effectLst/>
                <a:ea typeface="Times New Roman" panose="02020603050405020304" pitchFamily="18" charset="0"/>
                <a:cs typeface="Mangal" panose="02040503050203030202" pitchFamily="18" charset="0"/>
              </a:rPr>
              <a:t> </a:t>
            </a:r>
            <a:r>
              <a:rPr lang="en-US" sz="2400" kern="0" dirty="0" err="1">
                <a:effectLst/>
                <a:ea typeface="Times New Roman" panose="02020603050405020304" pitchFamily="18" charset="0"/>
                <a:cs typeface="Mangal" panose="02040503050203030202" pitchFamily="18" charset="0"/>
              </a:rPr>
              <a:t>bahasa</a:t>
            </a:r>
            <a:r>
              <a:rPr lang="en-US" sz="2400" kern="0" dirty="0">
                <a:effectLst/>
                <a:ea typeface="Times New Roman" panose="02020603050405020304" pitchFamily="18" charset="0"/>
                <a:cs typeface="Mangal" panose="02040503050203030202" pitchFamily="18" charset="0"/>
              </a:rPr>
              <a:t> → </a:t>
            </a:r>
            <a:r>
              <a:rPr lang="en-US" sz="2400" kern="0" dirty="0" err="1">
                <a:effectLst/>
                <a:ea typeface="Times New Roman" panose="02020603050405020304" pitchFamily="18" charset="0"/>
                <a:cs typeface="Mangal" panose="02040503050203030202" pitchFamily="18" charset="0"/>
              </a:rPr>
              <a:t>distribusi</a:t>
            </a:r>
            <a:r>
              <a:rPr lang="en-US" sz="2400" kern="0" dirty="0">
                <a:effectLst/>
                <a:ea typeface="Times New Roman" panose="02020603050405020304" pitchFamily="18" charset="0"/>
                <a:cs typeface="Mangal" panose="02040503050203030202" pitchFamily="18" charset="0"/>
              </a:rPr>
              <a:t> </a:t>
            </a:r>
            <a:r>
              <a:rPr lang="en-US" sz="2400" kern="0" dirty="0" err="1">
                <a:effectLst/>
                <a:ea typeface="Times New Roman" panose="02020603050405020304" pitchFamily="18" charset="0"/>
                <a:cs typeface="Mangal" panose="02040503050203030202" pitchFamily="18" charset="0"/>
              </a:rPr>
              <a:t>huruf</a:t>
            </a:r>
            <a:r>
              <a:rPr lang="en-US" sz="2400" kern="0" dirty="0">
                <a:effectLst/>
                <a:ea typeface="Times New Roman" panose="02020603050405020304" pitchFamily="18" charset="0"/>
                <a:cs typeface="Mangal" panose="02040503050203030202" pitchFamily="18" charset="0"/>
              </a:rPr>
              <a:t> </a:t>
            </a:r>
            <a:r>
              <a:rPr lang="en-US" sz="2400" kern="0" dirty="0" err="1">
                <a:effectLst/>
                <a:ea typeface="Times New Roman" panose="02020603050405020304" pitchFamily="18" charset="0"/>
                <a:cs typeface="Mangal" panose="02040503050203030202" pitchFamily="18" charset="0"/>
              </a:rPr>
              <a:t>tidak</a:t>
            </a:r>
            <a:r>
              <a:rPr lang="en-US" sz="2400" kern="0" dirty="0">
                <a:effectLst/>
                <a:ea typeface="Times New Roman" panose="02020603050405020304" pitchFamily="18" charset="0"/>
                <a:cs typeface="Mangal" panose="02040503050203030202" pitchFamily="18" charset="0"/>
              </a:rPr>
              <a:t> </a:t>
            </a:r>
            <a:r>
              <a:rPr lang="en-US" sz="2400" kern="0" dirty="0" err="1">
                <a:effectLst/>
                <a:ea typeface="Times New Roman" panose="02020603050405020304" pitchFamily="18" charset="0"/>
                <a:cs typeface="Mangal" panose="02040503050203030202" pitchFamily="18" charset="0"/>
              </a:rPr>
              <a:t>merata</a:t>
            </a:r>
            <a:r>
              <a:rPr lang="en-US" sz="2400" kern="0" dirty="0">
                <a:effectLst/>
                <a:ea typeface="Times New Roman" panose="02020603050405020304" pitchFamily="18" charset="0"/>
                <a:cs typeface="Mangal" panose="02040503050203030202" pitchFamily="18" charset="0"/>
              </a:rPr>
              <a:t> → CI </a:t>
            </a:r>
            <a:r>
              <a:rPr lang="en-US" sz="2400" kern="0" dirty="0" err="1">
                <a:effectLst/>
                <a:ea typeface="Times New Roman" panose="02020603050405020304" pitchFamily="18" charset="0"/>
                <a:cs typeface="Mangal" panose="02040503050203030202" pitchFamily="18" charset="0"/>
              </a:rPr>
              <a:t>lebih</a:t>
            </a:r>
            <a:r>
              <a:rPr lang="en-US" sz="2400" kern="0" dirty="0">
                <a:effectLst/>
                <a:ea typeface="Times New Roman" panose="02020603050405020304" pitchFamily="18" charset="0"/>
                <a:cs typeface="Mangal" panose="02040503050203030202" pitchFamily="18" charset="0"/>
              </a:rPr>
              <a:t> </a:t>
            </a:r>
            <a:r>
              <a:rPr lang="en-US" sz="2400" kern="0" dirty="0" err="1">
                <a:effectLst/>
                <a:ea typeface="Times New Roman" panose="02020603050405020304" pitchFamily="18" charset="0"/>
                <a:cs typeface="Mangal" panose="02040503050203030202" pitchFamily="18" charset="0"/>
              </a:rPr>
              <a:t>besar</a:t>
            </a:r>
            <a:r>
              <a:rPr lang="en-US" sz="2400" kern="0" dirty="0">
                <a:effectLst/>
                <a:ea typeface="Times New Roman" panose="02020603050405020304" pitchFamily="18" charset="0"/>
                <a:cs typeface="Mangal" panose="02040503050203030202" pitchFamily="18" charset="0"/>
              </a:rPr>
              <a:t>.</a:t>
            </a:r>
            <a:endParaRPr lang="en-US" sz="2400" kern="100" dirty="0">
              <a:effectLst/>
              <a:ea typeface="Aptos" panose="020B0004020202020204" pitchFamily="34" charset="0"/>
              <a:cs typeface="Mangal" panose="02040503050203030202" pitchFamily="18" charset="0"/>
            </a:endParaRPr>
          </a:p>
          <a:p>
            <a:pPr>
              <a:lnSpc>
                <a:spcPct val="115000"/>
              </a:lnSpc>
              <a:buNone/>
            </a:pPr>
            <a:r>
              <a:rPr lang="en-US" sz="2400" kern="0" dirty="0" err="1">
                <a:effectLst/>
                <a:ea typeface="Times New Roman" panose="02020603050405020304" pitchFamily="18" charset="0"/>
                <a:cs typeface="Mangal" panose="02040503050203030202" pitchFamily="18" charset="0"/>
              </a:rPr>
              <a:t>Semakin</a:t>
            </a:r>
            <a:r>
              <a:rPr lang="en-US" sz="2400" kern="0" dirty="0">
                <a:effectLst/>
                <a:ea typeface="Times New Roman" panose="02020603050405020304" pitchFamily="18" charset="0"/>
                <a:cs typeface="Mangal" panose="02040503050203030202" pitchFamily="18" charset="0"/>
              </a:rPr>
              <a:t> </a:t>
            </a:r>
            <a:r>
              <a:rPr lang="en-US" sz="2400" kern="0" dirty="0" err="1">
                <a:effectLst/>
                <a:ea typeface="Times New Roman" panose="02020603050405020304" pitchFamily="18" charset="0"/>
                <a:cs typeface="Mangal" panose="02040503050203030202" pitchFamily="18" charset="0"/>
              </a:rPr>
              <a:t>acak</a:t>
            </a:r>
            <a:r>
              <a:rPr lang="en-US" sz="2400" kern="0" dirty="0">
                <a:effectLst/>
                <a:ea typeface="Times New Roman" panose="02020603050405020304" pitchFamily="18" charset="0"/>
                <a:cs typeface="Mangal" panose="02040503050203030202" pitchFamily="18" charset="0"/>
              </a:rPr>
              <a:t> </a:t>
            </a:r>
            <a:r>
              <a:rPr lang="en-US" sz="2400" kern="0" dirty="0" err="1">
                <a:effectLst/>
                <a:ea typeface="Times New Roman" panose="02020603050405020304" pitchFamily="18" charset="0"/>
                <a:cs typeface="Mangal" panose="02040503050203030202" pitchFamily="18" charset="0"/>
              </a:rPr>
              <a:t>huruf</a:t>
            </a:r>
            <a:r>
              <a:rPr lang="en-US" sz="2400" kern="0" dirty="0">
                <a:effectLst/>
                <a:ea typeface="Times New Roman" panose="02020603050405020304" pitchFamily="18" charset="0"/>
                <a:cs typeface="Mangal" panose="02040503050203030202" pitchFamily="18" charset="0"/>
              </a:rPr>
              <a:t> di </a:t>
            </a:r>
            <a:r>
              <a:rPr lang="en-US" sz="2400" kern="0" dirty="0" err="1">
                <a:effectLst/>
                <a:ea typeface="Times New Roman" panose="02020603050405020304" pitchFamily="18" charset="0"/>
                <a:cs typeface="Mangal" panose="02040503050203030202" pitchFamily="18" charset="0"/>
              </a:rPr>
              <a:t>dalam</a:t>
            </a:r>
            <a:r>
              <a:rPr lang="en-US" sz="2400" kern="0" dirty="0">
                <a:effectLst/>
                <a:ea typeface="Times New Roman" panose="02020603050405020304" pitchFamily="18" charset="0"/>
                <a:cs typeface="Mangal" panose="02040503050203030202" pitchFamily="18" charset="0"/>
              </a:rPr>
              <a:t> </a:t>
            </a:r>
            <a:r>
              <a:rPr lang="en-US" sz="2400" kern="0" dirty="0" err="1">
                <a:effectLst/>
                <a:ea typeface="Times New Roman" panose="02020603050405020304" pitchFamily="18" charset="0"/>
                <a:cs typeface="Mangal" panose="02040503050203030202" pitchFamily="18" charset="0"/>
              </a:rPr>
              <a:t>pesan</a:t>
            </a:r>
            <a:r>
              <a:rPr lang="en-US" sz="2400" kern="0" dirty="0">
                <a:effectLst/>
                <a:ea typeface="Times New Roman" panose="02020603050405020304" pitchFamily="18" charset="0"/>
                <a:cs typeface="Mangal" panose="02040503050203030202" pitchFamily="18" charset="0"/>
              </a:rPr>
              <a:t> → </a:t>
            </a:r>
            <a:r>
              <a:rPr lang="en-US" sz="2400" kern="0" dirty="0" err="1">
                <a:effectLst/>
                <a:ea typeface="Times New Roman" panose="02020603050405020304" pitchFamily="18" charset="0"/>
                <a:cs typeface="Mangal" panose="02040503050203030202" pitchFamily="18" charset="0"/>
              </a:rPr>
              <a:t>distribusi</a:t>
            </a:r>
            <a:r>
              <a:rPr lang="en-US" sz="2400" kern="0" dirty="0">
                <a:effectLst/>
                <a:ea typeface="Times New Roman" panose="02020603050405020304" pitchFamily="18" charset="0"/>
                <a:cs typeface="Mangal" panose="02040503050203030202" pitchFamily="18" charset="0"/>
              </a:rPr>
              <a:t> </a:t>
            </a:r>
            <a:r>
              <a:rPr lang="en-US" sz="2400" kern="0" dirty="0" err="1">
                <a:effectLst/>
                <a:ea typeface="Times New Roman" panose="02020603050405020304" pitchFamily="18" charset="0"/>
                <a:cs typeface="Mangal" panose="02040503050203030202" pitchFamily="18" charset="0"/>
              </a:rPr>
              <a:t>huruf</a:t>
            </a:r>
            <a:r>
              <a:rPr lang="en-US" sz="2400" kern="0" dirty="0">
                <a:effectLst/>
                <a:ea typeface="Times New Roman" panose="02020603050405020304" pitchFamily="18" charset="0"/>
                <a:cs typeface="Mangal" panose="02040503050203030202" pitchFamily="18" charset="0"/>
              </a:rPr>
              <a:t> </a:t>
            </a:r>
            <a:r>
              <a:rPr lang="en-US" sz="2400" kern="0" dirty="0" err="1">
                <a:effectLst/>
                <a:ea typeface="Times New Roman" panose="02020603050405020304" pitchFamily="18" charset="0"/>
                <a:cs typeface="Mangal" panose="02040503050203030202" pitchFamily="18" charset="0"/>
              </a:rPr>
              <a:t>merata</a:t>
            </a:r>
            <a:r>
              <a:rPr lang="en-US" sz="2400" kern="0" dirty="0">
                <a:effectLst/>
                <a:ea typeface="Times New Roman" panose="02020603050405020304" pitchFamily="18" charset="0"/>
                <a:cs typeface="Mangal" panose="02040503050203030202" pitchFamily="18" charset="0"/>
              </a:rPr>
              <a:t> → CI </a:t>
            </a:r>
            <a:r>
              <a:rPr lang="en-US" sz="2400" kern="0" dirty="0">
                <a:effectLst/>
                <a:ea typeface="Times New Roman" panose="02020603050405020304" pitchFamily="18" charset="0"/>
                <a:cs typeface="Mangal" panose="02040503050203030202" pitchFamily="18" charset="0"/>
                <a:sym typeface="Symbol" panose="05050102010706020507" pitchFamily="18" charset="2"/>
              </a:rPr>
              <a:t> </a:t>
            </a:r>
            <a:r>
              <a:rPr lang="en-US" sz="2400" kern="0" dirty="0">
                <a:effectLst/>
                <a:ea typeface="Times New Roman" panose="02020603050405020304" pitchFamily="18" charset="0"/>
                <a:cs typeface="Mangal" panose="02040503050203030202" pitchFamily="18" charset="0"/>
              </a:rPr>
              <a:t>1/26 ≈ 0.038.</a:t>
            </a:r>
            <a:endParaRPr lang="en-US" sz="1800" kern="100" dirty="0">
              <a:effectLst/>
              <a:latin typeface="Aptos" panose="020B0004020202020204" pitchFamily="34" charset="0"/>
              <a:ea typeface="Aptos" panose="020B0004020202020204" pitchFamily="34" charset="0"/>
              <a:cs typeface="Mangal" panose="02040503050203030202" pitchFamily="18" charset="0"/>
            </a:endParaRPr>
          </a:p>
        </p:txBody>
      </p:sp>
    </p:spTree>
    <p:extLst>
      <p:ext uri="{BB962C8B-B14F-4D97-AF65-F5344CB8AC3E}">
        <p14:creationId xmlns:p14="http://schemas.microsoft.com/office/powerpoint/2010/main" val="292031537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A50021"/>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buChar char="n"/>
              <a:defRPr sz="28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buChar char="n"/>
              <a:defRPr sz="24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buChar char="n"/>
              <a:defRPr sz="2000">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9pPr>
          </a:lstStyle>
          <a:p>
            <a:pPr>
              <a:spcBef>
                <a:spcPct val="0"/>
              </a:spcBef>
              <a:buClrTx/>
              <a:buSzTx/>
              <a:buFontTx/>
              <a:buNone/>
            </a:pPr>
            <a:fld id="{2EB4D21A-63F1-4889-B371-1C2117FAF292}" type="slidenum">
              <a:rPr lang="en-GB" altLang="en-US" sz="2400">
                <a:solidFill>
                  <a:schemeClr val="tx2"/>
                </a:solidFill>
              </a:rPr>
              <a:pPr>
                <a:spcBef>
                  <a:spcPct val="0"/>
                </a:spcBef>
                <a:buClrTx/>
                <a:buSzTx/>
                <a:buFontTx/>
                <a:buNone/>
              </a:pPr>
              <a:t>30</a:t>
            </a:fld>
            <a:endParaRPr lang="en-GB" altLang="en-US" sz="1400">
              <a:solidFill>
                <a:schemeClr val="tx2"/>
              </a:solidFill>
            </a:endParaRPr>
          </a:p>
        </p:txBody>
      </p:sp>
      <p:sp>
        <p:nvSpPr>
          <p:cNvPr id="35844" name="Rectangle 3"/>
          <p:cNvSpPr>
            <a:spLocks noGrp="1" noChangeArrowheads="1"/>
          </p:cNvSpPr>
          <p:nvPr>
            <p:ph type="body" idx="1"/>
          </p:nvPr>
        </p:nvSpPr>
        <p:spPr>
          <a:xfrm>
            <a:off x="1073426" y="838200"/>
            <a:ext cx="10535478" cy="5378450"/>
          </a:xfrm>
        </p:spPr>
        <p:txBody>
          <a:bodyPr>
            <a:normAutofit/>
          </a:bodyPr>
          <a:lstStyle/>
          <a:p>
            <a:pPr algn="just" eaLnBrk="1" hangingPunct="1"/>
            <a:r>
              <a:rPr lang="en-US" altLang="en-US" dirty="0" err="1">
                <a:solidFill>
                  <a:srgbClr val="000000"/>
                </a:solidFill>
                <a:cs typeface="Times New Roman" panose="02020603050405020304" pitchFamily="18" charset="0"/>
              </a:rPr>
              <a:t>Selanjutnya</a:t>
            </a:r>
            <a:r>
              <a:rPr lang="en-US" altLang="en-US" dirty="0">
                <a:solidFill>
                  <a:srgbClr val="000000"/>
                </a:solidFill>
                <a:cs typeface="Times New Roman" panose="02020603050405020304" pitchFamily="18" charset="0"/>
              </a:rPr>
              <a:t>, </a:t>
            </a:r>
          </a:p>
          <a:p>
            <a:pPr algn="just" eaLnBrk="1" hangingPunct="1">
              <a:buFont typeface="Wingdings" panose="05000000000000000000" pitchFamily="2" charset="2"/>
              <a:buNone/>
            </a:pPr>
            <a:r>
              <a:rPr lang="en-US" altLang="en-US" dirty="0">
                <a:solidFill>
                  <a:srgbClr val="000000"/>
                </a:solidFill>
                <a:latin typeface="Courier" pitchFamily="49" charset="0"/>
                <a:cs typeface="Times New Roman" panose="02020603050405020304" pitchFamily="18" charset="0"/>
              </a:rPr>
              <a:t>		</a:t>
            </a:r>
            <a:r>
              <a:rPr lang="en-US" altLang="en-US" dirty="0" err="1">
                <a:solidFill>
                  <a:srgbClr val="000000"/>
                </a:solidFill>
                <a:latin typeface="Courier" pitchFamily="49" charset="0"/>
                <a:cs typeface="Times New Roman" panose="02020603050405020304" pitchFamily="18" charset="0"/>
              </a:rPr>
              <a:t>Rtate</a:t>
            </a:r>
            <a:r>
              <a:rPr lang="en-US" altLang="en-US" dirty="0">
                <a:solidFill>
                  <a:srgbClr val="000000"/>
                </a:solidFill>
                <a:cs typeface="Times New Roman" panose="02020603050405020304" pitchFamily="18" charset="0"/>
              </a:rPr>
              <a:t> </a:t>
            </a:r>
            <a:r>
              <a:rPr lang="en-US" altLang="en-US" dirty="0" err="1">
                <a:solidFill>
                  <a:srgbClr val="000000"/>
                </a:solidFill>
                <a:cs typeface="Times New Roman" panose="02020603050405020304" pitchFamily="18" charset="0"/>
              </a:rPr>
              <a:t>mungkin</a:t>
            </a:r>
            <a:r>
              <a:rPr lang="en-US" altLang="en-US" dirty="0">
                <a:solidFill>
                  <a:srgbClr val="000000"/>
                </a:solidFill>
                <a:cs typeface="Times New Roman" panose="02020603050405020304" pitchFamily="18" charset="0"/>
              </a:rPr>
              <a:t> </a:t>
            </a:r>
            <a:r>
              <a:rPr lang="en-US" altLang="en-US" dirty="0" err="1">
                <a:solidFill>
                  <a:srgbClr val="000000"/>
                </a:solidFill>
                <a:cs typeface="Times New Roman" panose="02020603050405020304" pitchFamily="18" charset="0"/>
              </a:rPr>
              <a:t>adalah</a:t>
            </a:r>
            <a:r>
              <a:rPr lang="en-US" altLang="en-US" dirty="0">
                <a:solidFill>
                  <a:srgbClr val="000000"/>
                </a:solidFill>
                <a:cs typeface="Times New Roman" panose="02020603050405020304" pitchFamily="18" charset="0"/>
              </a:rPr>
              <a:t> </a:t>
            </a:r>
            <a:r>
              <a:rPr lang="en-US" altLang="en-US" dirty="0">
                <a:solidFill>
                  <a:srgbClr val="000000"/>
                </a:solidFill>
                <a:latin typeface="Courier" pitchFamily="49" charset="0"/>
                <a:cs typeface="Times New Roman" panose="02020603050405020304" pitchFamily="18" charset="0"/>
              </a:rPr>
              <a:t>state</a:t>
            </a:r>
            <a:r>
              <a:rPr lang="en-US" altLang="en-US" dirty="0">
                <a:solidFill>
                  <a:srgbClr val="000000"/>
                </a:solidFill>
                <a:cs typeface="Times New Roman" panose="02020603050405020304" pitchFamily="18" charset="0"/>
              </a:rPr>
              <a:t>, </a:t>
            </a:r>
          </a:p>
          <a:p>
            <a:pPr algn="just" eaLnBrk="1" hangingPunct="1">
              <a:buFont typeface="Wingdings" panose="05000000000000000000" pitchFamily="2" charset="2"/>
              <a:buNone/>
            </a:pPr>
            <a:r>
              <a:rPr lang="en-US" altLang="en-US" dirty="0">
                <a:solidFill>
                  <a:srgbClr val="000000"/>
                </a:solidFill>
                <a:cs typeface="Times New Roman" panose="02020603050405020304" pitchFamily="18" charset="0"/>
              </a:rPr>
              <a:t>		</a:t>
            </a:r>
            <a:r>
              <a:rPr lang="en-US" altLang="en-US" dirty="0" err="1">
                <a:solidFill>
                  <a:srgbClr val="000000"/>
                </a:solidFill>
                <a:latin typeface="Courier" pitchFamily="49" charset="0"/>
                <a:cs typeface="Times New Roman" panose="02020603050405020304" pitchFamily="18" charset="0"/>
              </a:rPr>
              <a:t>atthattMZE</a:t>
            </a:r>
            <a:r>
              <a:rPr lang="en-US" altLang="en-US" dirty="0">
                <a:solidFill>
                  <a:srgbClr val="000000"/>
                </a:solidFill>
                <a:cs typeface="Times New Roman" panose="02020603050405020304" pitchFamily="18" charset="0"/>
              </a:rPr>
              <a:t> </a:t>
            </a:r>
            <a:r>
              <a:rPr lang="en-US" altLang="en-US" dirty="0" err="1">
                <a:solidFill>
                  <a:srgbClr val="000000"/>
                </a:solidFill>
                <a:cs typeface="Times New Roman" panose="02020603050405020304" pitchFamily="18" charset="0"/>
              </a:rPr>
              <a:t>mungkin</a:t>
            </a:r>
            <a:r>
              <a:rPr lang="en-US" altLang="en-US" dirty="0">
                <a:solidFill>
                  <a:srgbClr val="000000"/>
                </a:solidFill>
                <a:cs typeface="Times New Roman" panose="02020603050405020304" pitchFamily="18" charset="0"/>
              </a:rPr>
              <a:t> </a:t>
            </a:r>
            <a:r>
              <a:rPr lang="en-US" altLang="en-US" dirty="0" err="1">
                <a:solidFill>
                  <a:srgbClr val="000000"/>
                </a:solidFill>
                <a:cs typeface="Times New Roman" panose="02020603050405020304" pitchFamily="18" charset="0"/>
              </a:rPr>
              <a:t>adalah</a:t>
            </a:r>
            <a:r>
              <a:rPr lang="en-US" altLang="en-US" dirty="0">
                <a:solidFill>
                  <a:srgbClr val="000000"/>
                </a:solidFill>
                <a:cs typeface="Times New Roman" panose="02020603050405020304" pitchFamily="18" charset="0"/>
              </a:rPr>
              <a:t> </a:t>
            </a:r>
            <a:r>
              <a:rPr lang="en-US" altLang="en-US" dirty="0" err="1">
                <a:solidFill>
                  <a:srgbClr val="000000"/>
                </a:solidFill>
                <a:latin typeface="Courier" pitchFamily="49" charset="0"/>
                <a:cs typeface="Times New Roman" panose="02020603050405020304" pitchFamily="18" charset="0"/>
              </a:rPr>
              <a:t>atthattime</a:t>
            </a:r>
            <a:r>
              <a:rPr lang="en-US" altLang="en-US" dirty="0">
                <a:solidFill>
                  <a:srgbClr val="000000"/>
                </a:solidFill>
                <a:cs typeface="Times New Roman" panose="02020603050405020304" pitchFamily="18" charset="0"/>
              </a:rPr>
              <a:t>, </a:t>
            </a:r>
          </a:p>
          <a:p>
            <a:pPr algn="just" eaLnBrk="1" hangingPunct="1">
              <a:buFont typeface="Wingdings" panose="05000000000000000000" pitchFamily="2" charset="2"/>
              <a:buNone/>
            </a:pPr>
            <a:r>
              <a:rPr lang="en-US" altLang="en-US" dirty="0">
                <a:solidFill>
                  <a:srgbClr val="000000"/>
                </a:solidFill>
                <a:cs typeface="Times New Roman" panose="02020603050405020304" pitchFamily="18" charset="0"/>
              </a:rPr>
              <a:t>		</a:t>
            </a:r>
            <a:r>
              <a:rPr lang="en-US" altLang="en-US" dirty="0" err="1">
                <a:solidFill>
                  <a:srgbClr val="000000"/>
                </a:solidFill>
                <a:latin typeface="Courier" pitchFamily="49" charset="0"/>
                <a:cs typeface="Times New Roman" panose="02020603050405020304" pitchFamily="18" charset="0"/>
              </a:rPr>
              <a:t>heVe</a:t>
            </a:r>
            <a:r>
              <a:rPr lang="en-US" altLang="en-US" dirty="0">
                <a:solidFill>
                  <a:srgbClr val="000000"/>
                </a:solidFill>
                <a:cs typeface="Times New Roman" panose="02020603050405020304" pitchFamily="18" charset="0"/>
              </a:rPr>
              <a:t> </a:t>
            </a:r>
            <a:r>
              <a:rPr lang="en-US" altLang="en-US" dirty="0" err="1">
                <a:solidFill>
                  <a:srgbClr val="000000"/>
                </a:solidFill>
                <a:cs typeface="Times New Roman" panose="02020603050405020304" pitchFamily="18" charset="0"/>
              </a:rPr>
              <a:t>mungkin</a:t>
            </a:r>
            <a:r>
              <a:rPr lang="en-US" altLang="en-US" dirty="0">
                <a:solidFill>
                  <a:srgbClr val="000000"/>
                </a:solidFill>
                <a:cs typeface="Times New Roman" panose="02020603050405020304" pitchFamily="18" charset="0"/>
              </a:rPr>
              <a:t> </a:t>
            </a:r>
            <a:r>
              <a:rPr lang="en-US" altLang="en-US" dirty="0" err="1">
                <a:solidFill>
                  <a:srgbClr val="000000"/>
                </a:solidFill>
                <a:cs typeface="Times New Roman" panose="02020603050405020304" pitchFamily="18" charset="0"/>
              </a:rPr>
              <a:t>adalah</a:t>
            </a:r>
            <a:r>
              <a:rPr lang="en-US" altLang="en-US" dirty="0">
                <a:solidFill>
                  <a:srgbClr val="000000"/>
                </a:solidFill>
                <a:cs typeface="Times New Roman" panose="02020603050405020304" pitchFamily="18" charset="0"/>
              </a:rPr>
              <a:t> </a:t>
            </a:r>
            <a:r>
              <a:rPr lang="en-US" altLang="en-US" dirty="0">
                <a:solidFill>
                  <a:srgbClr val="000000"/>
                </a:solidFill>
                <a:latin typeface="Courier" pitchFamily="49" charset="0"/>
                <a:cs typeface="Times New Roman" panose="02020603050405020304" pitchFamily="18" charset="0"/>
              </a:rPr>
              <a:t>here</a:t>
            </a:r>
            <a:r>
              <a:rPr lang="en-US" altLang="en-US" dirty="0">
                <a:solidFill>
                  <a:srgbClr val="000000"/>
                </a:solidFill>
                <a:cs typeface="Times New Roman" panose="02020603050405020304" pitchFamily="18" charset="0"/>
              </a:rPr>
              <a:t>. </a:t>
            </a:r>
          </a:p>
          <a:p>
            <a:pPr algn="just" eaLnBrk="1" hangingPunct="1">
              <a:buFont typeface="Wingdings" panose="05000000000000000000" pitchFamily="2" charset="2"/>
              <a:buNone/>
            </a:pPr>
            <a:endParaRPr lang="en-US" altLang="en-US" dirty="0">
              <a:solidFill>
                <a:srgbClr val="000000"/>
              </a:solidFill>
              <a:cs typeface="Times New Roman" panose="02020603050405020304" pitchFamily="18" charset="0"/>
            </a:endParaRPr>
          </a:p>
          <a:p>
            <a:pPr algn="just" eaLnBrk="1" hangingPunct="1"/>
            <a:r>
              <a:rPr lang="en-US" altLang="en-US" dirty="0" err="1">
                <a:solidFill>
                  <a:srgbClr val="000000"/>
                </a:solidFill>
                <a:cs typeface="Times New Roman" panose="02020603050405020304" pitchFamily="18" charset="0"/>
              </a:rPr>
              <a:t>Jadi</a:t>
            </a:r>
            <a:r>
              <a:rPr lang="en-US" altLang="en-US" dirty="0">
                <a:solidFill>
                  <a:srgbClr val="000000"/>
                </a:solidFill>
                <a:cs typeface="Times New Roman" panose="02020603050405020304" pitchFamily="18" charset="0"/>
              </a:rPr>
              <a:t>, </a:t>
            </a:r>
            <a:r>
              <a:rPr lang="en-US" altLang="en-US" dirty="0" err="1">
                <a:solidFill>
                  <a:srgbClr val="000000"/>
                </a:solidFill>
                <a:cs typeface="Times New Roman" panose="02020603050405020304" pitchFamily="18" charset="0"/>
              </a:rPr>
              <a:t>kita</a:t>
            </a:r>
            <a:r>
              <a:rPr lang="en-US" altLang="en-US" dirty="0">
                <a:solidFill>
                  <a:srgbClr val="000000"/>
                </a:solidFill>
                <a:cs typeface="Times New Roman" panose="02020603050405020304" pitchFamily="18" charset="0"/>
              </a:rPr>
              <a:t> </a:t>
            </a:r>
            <a:r>
              <a:rPr lang="en-US" altLang="en-US" dirty="0" err="1">
                <a:solidFill>
                  <a:srgbClr val="000000"/>
                </a:solidFill>
                <a:cs typeface="Times New Roman" panose="02020603050405020304" pitchFamily="18" charset="0"/>
              </a:rPr>
              <a:t>memperoleh</a:t>
            </a:r>
            <a:r>
              <a:rPr lang="en-US" altLang="en-US" dirty="0">
                <a:solidFill>
                  <a:srgbClr val="000000"/>
                </a:solidFill>
                <a:cs typeface="Times New Roman" panose="02020603050405020304" pitchFamily="18" charset="0"/>
              </a:rPr>
              <a:t> </a:t>
            </a:r>
            <a:r>
              <a:rPr lang="en-US" altLang="en-US" dirty="0" err="1">
                <a:solidFill>
                  <a:srgbClr val="000000"/>
                </a:solidFill>
                <a:cs typeface="Times New Roman" panose="02020603050405020304" pitchFamily="18" charset="0"/>
              </a:rPr>
              <a:t>pemetaan</a:t>
            </a:r>
            <a:r>
              <a:rPr lang="en-US" altLang="en-US" dirty="0">
                <a:solidFill>
                  <a:srgbClr val="000000"/>
                </a:solidFill>
                <a:cs typeface="Times New Roman" panose="02020603050405020304" pitchFamily="18" charset="0"/>
              </a:rPr>
              <a:t> </a:t>
            </a:r>
            <a:r>
              <a:rPr lang="en-US" altLang="en-US" dirty="0" err="1">
                <a:solidFill>
                  <a:srgbClr val="000000"/>
                </a:solidFill>
                <a:cs typeface="Times New Roman" panose="02020603050405020304" pitchFamily="18" charset="0"/>
              </a:rPr>
              <a:t>baru</a:t>
            </a:r>
            <a:r>
              <a:rPr lang="en-US" altLang="en-US" dirty="0">
                <a:solidFill>
                  <a:srgbClr val="000000"/>
                </a:solidFill>
                <a:cs typeface="Times New Roman" panose="02020603050405020304" pitchFamily="18" charset="0"/>
              </a:rPr>
              <a:t>:</a:t>
            </a:r>
          </a:p>
          <a:p>
            <a:pPr algn="just" eaLnBrk="1" hangingPunct="1">
              <a:buFont typeface="Wingdings" panose="05000000000000000000" pitchFamily="2" charset="2"/>
              <a:buNone/>
            </a:pPr>
            <a:r>
              <a:rPr lang="en-US" altLang="en-US" dirty="0">
                <a:solidFill>
                  <a:srgbClr val="000000"/>
                </a:solidFill>
                <a:cs typeface="Times New Roman" panose="02020603050405020304" pitchFamily="18" charset="0"/>
              </a:rPr>
              <a:t> 		</a:t>
            </a:r>
            <a:r>
              <a:rPr lang="en-US" altLang="en-US" dirty="0">
                <a:solidFill>
                  <a:srgbClr val="000000"/>
                </a:solidFill>
                <a:latin typeface="Courier" pitchFamily="49" charset="0"/>
                <a:cs typeface="Times New Roman" panose="02020603050405020304" pitchFamily="18" charset="0"/>
              </a:rPr>
              <a:t> R </a:t>
            </a:r>
            <a:r>
              <a:rPr lang="en-US" altLang="en-US" dirty="0">
                <a:solidFill>
                  <a:srgbClr val="000000"/>
                </a:solidFill>
                <a:latin typeface="Courier" pitchFamily="49" charset="0"/>
                <a:cs typeface="Times New Roman" panose="02020603050405020304" pitchFamily="18" charset="0"/>
                <a:sym typeface="Wingdings" panose="05000000000000000000" pitchFamily="2" charset="2"/>
              </a:rPr>
              <a:t></a:t>
            </a:r>
            <a:r>
              <a:rPr lang="en-US" altLang="en-US" dirty="0">
                <a:solidFill>
                  <a:srgbClr val="000000"/>
                </a:solidFill>
                <a:latin typeface="Courier" pitchFamily="49" charset="0"/>
                <a:cs typeface="Times New Roman" panose="02020603050405020304" pitchFamily="18" charset="0"/>
              </a:rPr>
              <a:t> s</a:t>
            </a:r>
            <a:endParaRPr lang="en-US" altLang="en-US" dirty="0">
              <a:solidFill>
                <a:srgbClr val="000000"/>
              </a:solidFill>
              <a:cs typeface="Times New Roman" panose="02020603050405020304" pitchFamily="18" charset="0"/>
            </a:endParaRPr>
          </a:p>
          <a:p>
            <a:pPr algn="just" eaLnBrk="1" hangingPunct="1">
              <a:buFont typeface="Wingdings" panose="05000000000000000000" pitchFamily="2" charset="2"/>
              <a:buNone/>
            </a:pPr>
            <a:r>
              <a:rPr lang="en-US" altLang="en-US" dirty="0">
                <a:solidFill>
                  <a:srgbClr val="000000"/>
                </a:solidFill>
                <a:latin typeface="Courier" pitchFamily="49" charset="0"/>
                <a:cs typeface="Times New Roman" panose="02020603050405020304" pitchFamily="18" charset="0"/>
              </a:rPr>
              <a:t>		 M </a:t>
            </a:r>
            <a:r>
              <a:rPr lang="en-US" altLang="en-US" dirty="0">
                <a:solidFill>
                  <a:srgbClr val="000000"/>
                </a:solidFill>
                <a:latin typeface="Courier" pitchFamily="49" charset="0"/>
                <a:cs typeface="Times New Roman" panose="02020603050405020304" pitchFamily="18" charset="0"/>
                <a:sym typeface="Wingdings" panose="05000000000000000000" pitchFamily="2" charset="2"/>
              </a:rPr>
              <a:t></a:t>
            </a:r>
            <a:r>
              <a:rPr lang="en-US" altLang="en-US" dirty="0">
                <a:solidFill>
                  <a:srgbClr val="000000"/>
                </a:solidFill>
                <a:latin typeface="Courier" pitchFamily="49" charset="0"/>
                <a:cs typeface="Times New Roman" panose="02020603050405020304" pitchFamily="18" charset="0"/>
              </a:rPr>
              <a:t> </a:t>
            </a:r>
            <a:r>
              <a:rPr lang="en-US" altLang="en-US" dirty="0" err="1">
                <a:solidFill>
                  <a:srgbClr val="000000"/>
                </a:solidFill>
                <a:latin typeface="Courier" pitchFamily="49" charset="0"/>
                <a:cs typeface="Times New Roman" panose="02020603050405020304" pitchFamily="18" charset="0"/>
              </a:rPr>
              <a:t>i</a:t>
            </a:r>
            <a:endParaRPr lang="en-US" altLang="en-US" dirty="0">
              <a:solidFill>
                <a:srgbClr val="000000"/>
              </a:solidFill>
              <a:cs typeface="Times New Roman" panose="02020603050405020304" pitchFamily="18" charset="0"/>
            </a:endParaRPr>
          </a:p>
          <a:p>
            <a:pPr algn="just" eaLnBrk="1" hangingPunct="1">
              <a:buFont typeface="Wingdings" panose="05000000000000000000" pitchFamily="2" charset="2"/>
              <a:buNone/>
            </a:pPr>
            <a:r>
              <a:rPr lang="en-US" altLang="en-US" dirty="0">
                <a:solidFill>
                  <a:srgbClr val="000000"/>
                </a:solidFill>
                <a:latin typeface="Courier" pitchFamily="49" charset="0"/>
                <a:cs typeface="Times New Roman" panose="02020603050405020304" pitchFamily="18" charset="0"/>
              </a:rPr>
              <a:t>		 Z </a:t>
            </a:r>
            <a:r>
              <a:rPr lang="en-US" altLang="en-US" dirty="0">
                <a:solidFill>
                  <a:srgbClr val="000000"/>
                </a:solidFill>
                <a:latin typeface="Courier" pitchFamily="49" charset="0"/>
                <a:cs typeface="Times New Roman" panose="02020603050405020304" pitchFamily="18" charset="0"/>
                <a:sym typeface="Wingdings" panose="05000000000000000000" pitchFamily="2" charset="2"/>
              </a:rPr>
              <a:t></a:t>
            </a:r>
            <a:r>
              <a:rPr lang="en-US" altLang="en-US" dirty="0">
                <a:solidFill>
                  <a:srgbClr val="000000"/>
                </a:solidFill>
                <a:latin typeface="Courier" pitchFamily="49" charset="0"/>
                <a:cs typeface="Times New Roman" panose="02020603050405020304" pitchFamily="18" charset="0"/>
              </a:rPr>
              <a:t> m</a:t>
            </a:r>
            <a:endParaRPr lang="en-US" altLang="en-US" dirty="0">
              <a:solidFill>
                <a:srgbClr val="000000"/>
              </a:solidFill>
              <a:cs typeface="Times New Roman" panose="02020603050405020304" pitchFamily="18" charset="0"/>
            </a:endParaRPr>
          </a:p>
          <a:p>
            <a:pPr algn="just" eaLnBrk="1" hangingPunct="1">
              <a:buFont typeface="Wingdings" panose="05000000000000000000" pitchFamily="2" charset="2"/>
              <a:buNone/>
            </a:pPr>
            <a:r>
              <a:rPr lang="en-US" altLang="en-US" dirty="0">
                <a:solidFill>
                  <a:srgbClr val="000000"/>
                </a:solidFill>
                <a:latin typeface="Courier" pitchFamily="49" charset="0"/>
                <a:cs typeface="Times New Roman" panose="02020603050405020304" pitchFamily="18" charset="0"/>
              </a:rPr>
              <a:t> 	 	 V </a:t>
            </a:r>
            <a:r>
              <a:rPr lang="en-US" altLang="en-US" dirty="0">
                <a:solidFill>
                  <a:srgbClr val="000000"/>
                </a:solidFill>
                <a:latin typeface="Courier" pitchFamily="49" charset="0"/>
                <a:cs typeface="Times New Roman" panose="02020603050405020304" pitchFamily="18" charset="0"/>
                <a:sym typeface="Wingdings" panose="05000000000000000000" pitchFamily="2" charset="2"/>
              </a:rPr>
              <a:t></a:t>
            </a:r>
            <a:r>
              <a:rPr lang="en-US" altLang="en-US" dirty="0">
                <a:solidFill>
                  <a:srgbClr val="000000"/>
                </a:solidFill>
                <a:latin typeface="Courier" pitchFamily="49" charset="0"/>
                <a:cs typeface="Times New Roman" panose="02020603050405020304" pitchFamily="18" charset="0"/>
              </a:rPr>
              <a:t> r</a:t>
            </a:r>
            <a:endParaRPr lang="en-US" altLang="en-US" dirty="0"/>
          </a:p>
        </p:txBody>
      </p:sp>
    </p:spTree>
    <p:extLst>
      <p:ext uri="{BB962C8B-B14F-4D97-AF65-F5344CB8AC3E}">
        <p14:creationId xmlns:p14="http://schemas.microsoft.com/office/powerpoint/2010/main" val="64495308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A50021"/>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buChar char="n"/>
              <a:defRPr sz="28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buChar char="n"/>
              <a:defRPr sz="24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buChar char="n"/>
              <a:defRPr sz="2000">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9pPr>
          </a:lstStyle>
          <a:p>
            <a:pPr>
              <a:spcBef>
                <a:spcPct val="0"/>
              </a:spcBef>
              <a:buClrTx/>
              <a:buSzTx/>
              <a:buFontTx/>
              <a:buNone/>
            </a:pPr>
            <a:fld id="{8EFA36C0-807F-4DE8-91F1-20CE0F73B344}" type="slidenum">
              <a:rPr lang="en-GB" altLang="en-US" sz="2400">
                <a:solidFill>
                  <a:schemeClr val="tx2"/>
                </a:solidFill>
              </a:rPr>
              <a:pPr>
                <a:spcBef>
                  <a:spcPct val="0"/>
                </a:spcBef>
                <a:buClrTx/>
                <a:buSzTx/>
                <a:buFontTx/>
                <a:buNone/>
              </a:pPr>
              <a:t>31</a:t>
            </a:fld>
            <a:endParaRPr lang="en-GB" altLang="en-US" sz="1400">
              <a:solidFill>
                <a:schemeClr val="tx2"/>
              </a:solidFill>
            </a:endParaRPr>
          </a:p>
        </p:txBody>
      </p:sp>
      <p:sp>
        <p:nvSpPr>
          <p:cNvPr id="36868" name="Rectangle 3"/>
          <p:cNvSpPr>
            <a:spLocks noGrp="1" noChangeArrowheads="1"/>
          </p:cNvSpPr>
          <p:nvPr>
            <p:ph type="body" idx="1"/>
          </p:nvPr>
        </p:nvSpPr>
        <p:spPr>
          <a:xfrm>
            <a:off x="675861" y="762000"/>
            <a:ext cx="10436087" cy="5454650"/>
          </a:xfrm>
        </p:spPr>
        <p:txBody>
          <a:bodyPr/>
          <a:lstStyle/>
          <a:p>
            <a:pPr eaLnBrk="1" hangingPunct="1">
              <a:lnSpc>
                <a:spcPct val="90000"/>
              </a:lnSpc>
            </a:pPr>
            <a:r>
              <a:rPr lang="en-US" altLang="en-US" dirty="0" err="1">
                <a:solidFill>
                  <a:srgbClr val="010000"/>
                </a:solidFill>
              </a:rPr>
              <a:t>Hasil</a:t>
            </a:r>
            <a:r>
              <a:rPr lang="en-US" altLang="en-US" dirty="0">
                <a:solidFill>
                  <a:srgbClr val="010000"/>
                </a:solidFill>
              </a:rPr>
              <a:t> </a:t>
            </a:r>
            <a:r>
              <a:rPr lang="en-US" altLang="en-US" dirty="0" err="1">
                <a:solidFill>
                  <a:srgbClr val="010000"/>
                </a:solidFill>
              </a:rPr>
              <a:t>iterasi</a:t>
            </a:r>
            <a:r>
              <a:rPr lang="en-US" altLang="en-US" dirty="0">
                <a:solidFill>
                  <a:srgbClr val="010000"/>
                </a:solidFill>
              </a:rPr>
              <a:t> ke-2:</a:t>
            </a:r>
          </a:p>
          <a:p>
            <a:pPr algn="just" eaLnBrk="1" hangingPunct="1">
              <a:lnSpc>
                <a:spcPct val="90000"/>
              </a:lnSpc>
              <a:buFont typeface="Wingdings" panose="05000000000000000000" pitchFamily="2" charset="2"/>
              <a:buNone/>
            </a:pPr>
            <a:endParaRPr lang="en-US" altLang="en-US" dirty="0">
              <a:solidFill>
                <a:srgbClr val="000000"/>
              </a:solidFill>
              <a:latin typeface="Courier" pitchFamily="49" charset="0"/>
              <a:cs typeface="Times New Roman" panose="02020603050405020304" pitchFamily="18" charset="0"/>
            </a:endParaRPr>
          </a:p>
          <a:p>
            <a:pPr algn="just" eaLnBrk="1" hangingPunct="1">
              <a:lnSpc>
                <a:spcPct val="90000"/>
              </a:lnSpc>
              <a:buFont typeface="Wingdings" panose="05000000000000000000" pitchFamily="2" charset="2"/>
              <a:buNone/>
            </a:pPr>
            <a:r>
              <a:rPr lang="en-US" altLang="en-US" dirty="0">
                <a:solidFill>
                  <a:srgbClr val="000000"/>
                </a:solidFill>
                <a:latin typeface="Courier" pitchFamily="49" charset="0"/>
                <a:cs typeface="Times New Roman" panose="02020603050405020304" pitchFamily="18" charset="0"/>
              </a:rPr>
              <a:t>	</a:t>
            </a:r>
            <a:r>
              <a:rPr lang="en-US" altLang="en-US" sz="2400" dirty="0">
                <a:solidFill>
                  <a:srgbClr val="000000"/>
                </a:solidFill>
                <a:latin typeface="Courier" pitchFamily="49" charset="0"/>
                <a:cs typeface="Times New Roman" panose="02020603050405020304" pitchFamily="18" charset="0"/>
              </a:rPr>
              <a:t>hereTCSWPeYraWHarSseQithaYraOeaWHstatePFairaWHKrSTYhtmetheKeetPeJrSmaYPassGaseiWQhiGhitQaseWGPSseHitQasaKeaTtiJTPsGaraKaeTsaWHatthattimeTWAWSQWtSWatTraPistsSJGSTrseaYreatCriUeiWasGieWtiJiGCSiWtSJOieQthereQeretQSrSTWHKPaGAsCStsWearSWeeBtremitFSJtheKaGAaWHaPSWYSWeWeartheStherthesGaPesQereeBGeeHiWYPFharHaWHYPSssFQithaPPtheaCCearaWGeSJKTrWisheHYSPHtheQeiYhtSJtheiWseGtQasOerFremarAaKPeaWHtaAiWYaPPthiWYsiWtSGSWsiHeratiSWiGSTPHharHPFKPameNTCiterJSrhisSCiWiSWresCeGtiWYit</a:t>
            </a:r>
          </a:p>
          <a:p>
            <a:pPr algn="just" eaLnBrk="1" hangingPunct="1">
              <a:lnSpc>
                <a:spcPct val="90000"/>
              </a:lnSpc>
            </a:pPr>
            <a:endParaRPr lang="en-US" altLang="en-US" sz="2000" dirty="0">
              <a:solidFill>
                <a:srgbClr val="010000"/>
              </a:solidFill>
            </a:endParaRPr>
          </a:p>
          <a:p>
            <a:pPr algn="just" eaLnBrk="1" hangingPunct="1">
              <a:lnSpc>
                <a:spcPct val="90000"/>
              </a:lnSpc>
            </a:pPr>
            <a:r>
              <a:rPr lang="en-US" altLang="en-US" dirty="0" err="1">
                <a:solidFill>
                  <a:srgbClr val="010000"/>
                </a:solidFill>
              </a:rPr>
              <a:t>Teruskan</a:t>
            </a:r>
            <a:r>
              <a:rPr lang="en-US" altLang="en-US" dirty="0">
                <a:solidFill>
                  <a:srgbClr val="010000"/>
                </a:solidFill>
              </a:rPr>
              <a:t>, </a:t>
            </a:r>
            <a:r>
              <a:rPr lang="en-GB" altLang="en-US" dirty="0" err="1">
                <a:solidFill>
                  <a:srgbClr val="010000"/>
                </a:solidFill>
                <a:cs typeface="Times New Roman" panose="02020603050405020304" pitchFamily="18" charset="0"/>
              </a:rPr>
              <a:t>dengan</a:t>
            </a:r>
            <a:r>
              <a:rPr lang="en-GB" altLang="en-US" dirty="0">
                <a:solidFill>
                  <a:srgbClr val="010000"/>
                </a:solidFill>
                <a:cs typeface="Times New Roman" panose="02020603050405020304" pitchFamily="18" charset="0"/>
              </a:rPr>
              <a:t> </a:t>
            </a:r>
            <a:r>
              <a:rPr lang="en-GB" altLang="en-US" dirty="0" err="1">
                <a:solidFill>
                  <a:srgbClr val="010000"/>
                </a:solidFill>
                <a:cs typeface="Times New Roman" panose="02020603050405020304" pitchFamily="18" charset="0"/>
              </a:rPr>
              <a:t>menerka</a:t>
            </a:r>
            <a:r>
              <a:rPr lang="en-GB" altLang="en-US" dirty="0">
                <a:solidFill>
                  <a:srgbClr val="010000"/>
                </a:solidFill>
                <a:cs typeface="Times New Roman" panose="02020603050405020304" pitchFamily="18" charset="0"/>
              </a:rPr>
              <a:t> kata-kata yang </a:t>
            </a:r>
            <a:r>
              <a:rPr lang="en-GB" altLang="en-US" dirty="0" err="1">
                <a:solidFill>
                  <a:srgbClr val="010000"/>
                </a:solidFill>
                <a:cs typeface="Times New Roman" panose="02020603050405020304" pitchFamily="18" charset="0"/>
              </a:rPr>
              <a:t>sudah</a:t>
            </a:r>
            <a:r>
              <a:rPr lang="en-GB" altLang="en-US" dirty="0">
                <a:solidFill>
                  <a:srgbClr val="010000"/>
                </a:solidFill>
                <a:cs typeface="Times New Roman" panose="02020603050405020304" pitchFamily="18" charset="0"/>
              </a:rPr>
              <a:t> </a:t>
            </a:r>
            <a:r>
              <a:rPr lang="en-GB" altLang="en-US" dirty="0" err="1">
                <a:solidFill>
                  <a:srgbClr val="010000"/>
                </a:solidFill>
                <a:cs typeface="Times New Roman" panose="02020603050405020304" pitchFamily="18" charset="0"/>
              </a:rPr>
              <a:t>dikenal</a:t>
            </a:r>
            <a:r>
              <a:rPr lang="en-GB" altLang="en-US" dirty="0">
                <a:solidFill>
                  <a:srgbClr val="010000"/>
                </a:solidFill>
                <a:cs typeface="Times New Roman" panose="02020603050405020304" pitchFamily="18" charset="0"/>
              </a:rPr>
              <a:t>, </a:t>
            </a:r>
            <a:r>
              <a:rPr lang="en-GB" altLang="en-US" dirty="0" err="1">
                <a:solidFill>
                  <a:srgbClr val="010000"/>
                </a:solidFill>
                <a:cs typeface="Times New Roman" panose="02020603050405020304" pitchFamily="18" charset="0"/>
              </a:rPr>
              <a:t>misalnya</a:t>
            </a:r>
            <a:r>
              <a:rPr lang="en-GB" altLang="en-US" dirty="0">
                <a:solidFill>
                  <a:srgbClr val="010000"/>
                </a:solidFill>
                <a:cs typeface="Times New Roman" panose="02020603050405020304" pitchFamily="18" charset="0"/>
              </a:rPr>
              <a:t> </a:t>
            </a:r>
            <a:r>
              <a:rPr lang="en-GB" altLang="en-US" dirty="0" err="1">
                <a:solidFill>
                  <a:srgbClr val="010000"/>
                </a:solidFill>
                <a:latin typeface="Courier" pitchFamily="49" charset="0"/>
                <a:cs typeface="Times New Roman" panose="02020603050405020304" pitchFamily="18" charset="0"/>
              </a:rPr>
              <a:t>remarA</a:t>
            </a:r>
            <a:r>
              <a:rPr lang="en-GB" altLang="en-US" dirty="0">
                <a:solidFill>
                  <a:srgbClr val="010000"/>
                </a:solidFill>
                <a:latin typeface="Courier" pitchFamily="49" charset="0"/>
                <a:cs typeface="Times New Roman" panose="02020603050405020304" pitchFamily="18" charset="0"/>
              </a:rPr>
              <a:t> </a:t>
            </a:r>
            <a:r>
              <a:rPr lang="en-GB" altLang="en-US" dirty="0" err="1">
                <a:solidFill>
                  <a:srgbClr val="010000"/>
                </a:solidFill>
                <a:cs typeface="Times New Roman" panose="02020603050405020304" pitchFamily="18" charset="0"/>
              </a:rPr>
              <a:t>mungkin</a:t>
            </a:r>
            <a:r>
              <a:rPr lang="en-GB" altLang="en-US" dirty="0">
                <a:solidFill>
                  <a:srgbClr val="010000"/>
                </a:solidFill>
                <a:cs typeface="Times New Roman" panose="02020603050405020304" pitchFamily="18" charset="0"/>
              </a:rPr>
              <a:t> </a:t>
            </a:r>
            <a:r>
              <a:rPr lang="en-GB" altLang="en-US" dirty="0">
                <a:solidFill>
                  <a:srgbClr val="010000"/>
                </a:solidFill>
                <a:latin typeface="Courier" pitchFamily="49" charset="0"/>
                <a:cs typeface="Times New Roman" panose="02020603050405020304" pitchFamily="18" charset="0"/>
              </a:rPr>
              <a:t>remark</a:t>
            </a:r>
            <a:r>
              <a:rPr lang="en-GB" altLang="en-US" dirty="0">
                <a:solidFill>
                  <a:srgbClr val="010000"/>
                </a:solidFill>
                <a:cs typeface="Times New Roman" panose="02020603050405020304" pitchFamily="18" charset="0"/>
              </a:rPr>
              <a:t> , </a:t>
            </a:r>
            <a:r>
              <a:rPr lang="en-GB" altLang="en-US" dirty="0" err="1">
                <a:solidFill>
                  <a:srgbClr val="010000"/>
                </a:solidFill>
                <a:cs typeface="Times New Roman" panose="02020603050405020304" pitchFamily="18" charset="0"/>
              </a:rPr>
              <a:t>dsb</a:t>
            </a:r>
            <a:endParaRPr lang="en-US" altLang="en-US" dirty="0">
              <a:solidFill>
                <a:srgbClr val="010000"/>
              </a:solidFill>
              <a:cs typeface="Times New Roman" panose="02020603050405020304" pitchFamily="18" charset="0"/>
            </a:endParaRPr>
          </a:p>
        </p:txBody>
      </p:sp>
    </p:spTree>
    <p:extLst>
      <p:ext uri="{BB962C8B-B14F-4D97-AF65-F5344CB8AC3E}">
        <p14:creationId xmlns:p14="http://schemas.microsoft.com/office/powerpoint/2010/main" val="234887468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Content Placeholder 2"/>
          <p:cNvSpPr>
            <a:spLocks noGrp="1"/>
          </p:cNvSpPr>
          <p:nvPr>
            <p:ph idx="1"/>
          </p:nvPr>
        </p:nvSpPr>
        <p:spPr>
          <a:xfrm>
            <a:off x="675861" y="838200"/>
            <a:ext cx="10677939" cy="5378450"/>
          </a:xfrm>
        </p:spPr>
        <p:txBody>
          <a:bodyPr/>
          <a:lstStyle/>
          <a:p>
            <a:r>
              <a:rPr lang="en-US" altLang="en-US" dirty="0" err="1">
                <a:solidFill>
                  <a:srgbClr val="000000"/>
                </a:solidFill>
              </a:rPr>
              <a:t>Hasil</a:t>
            </a:r>
            <a:r>
              <a:rPr lang="en-US" altLang="en-US" dirty="0">
                <a:solidFill>
                  <a:srgbClr val="000000"/>
                </a:solidFill>
              </a:rPr>
              <a:t> </a:t>
            </a:r>
            <a:r>
              <a:rPr lang="en-US" altLang="en-US" dirty="0" err="1">
                <a:solidFill>
                  <a:srgbClr val="000000"/>
                </a:solidFill>
              </a:rPr>
              <a:t>iterasi</a:t>
            </a:r>
            <a:r>
              <a:rPr lang="en-US" altLang="en-US" dirty="0">
                <a:solidFill>
                  <a:srgbClr val="000000"/>
                </a:solidFill>
              </a:rPr>
              <a:t> 3:</a:t>
            </a:r>
          </a:p>
          <a:p>
            <a:pPr>
              <a:buFont typeface="Wingdings" panose="05000000000000000000" pitchFamily="2" charset="2"/>
              <a:buNone/>
            </a:pPr>
            <a:endParaRPr lang="en-US" altLang="en-US" dirty="0"/>
          </a:p>
          <a:p>
            <a:pPr>
              <a:buFont typeface="Wingdings" panose="05000000000000000000" pitchFamily="2" charset="2"/>
              <a:buNone/>
            </a:pPr>
            <a:r>
              <a:rPr lang="en-US" altLang="en-US" sz="2000" dirty="0">
                <a:latin typeface="Courier New" panose="02070309020205020404" pitchFamily="49" charset="0"/>
                <a:cs typeface="Courier New" panose="02070309020205020404" pitchFamily="49" charset="0"/>
              </a:rPr>
              <a:t>	</a:t>
            </a:r>
            <a:r>
              <a:rPr lang="en-US" altLang="en-US" dirty="0">
                <a:solidFill>
                  <a:srgbClr val="000000"/>
                </a:solidFill>
                <a:latin typeface="Courier New" panose="02070309020205020404" pitchFamily="49" charset="0"/>
                <a:cs typeface="Courier New" panose="02070309020205020404" pitchFamily="49" charset="0"/>
              </a:rPr>
              <a:t>hereuponlegrandarosewithagraveandstatelyairandbroughtmethebeetlefromaglasscaseinwhichitwasencloseditwasabeautifulscarabaeusandatthattimeunknowntonaturalistsofcourseagreatprizeinascientificpointofviewthereweretworoundblackspotsnearoneextremityofthebackandalongoneneartheotherthescaleswereexceedinglyhardandglossywithalltheappearanceofburnishedgoldtheweightoftheinsectwasveryremarkableandtakingallthingsintoconsiderationicouldhardlyblamejupiterfor*</a:t>
            </a:r>
            <a:r>
              <a:rPr lang="en-US" altLang="en-US" dirty="0" err="1">
                <a:solidFill>
                  <a:srgbClr val="000000"/>
                </a:solidFill>
                <a:latin typeface="Courier New" panose="02070309020205020404" pitchFamily="49" charset="0"/>
                <a:cs typeface="Courier New" panose="02070309020205020404" pitchFamily="49" charset="0"/>
              </a:rPr>
              <a:t>hisopinionrespectingit</a:t>
            </a:r>
            <a:endParaRPr lang="en-US" altLang="en-US" dirty="0">
              <a:solidFill>
                <a:srgbClr val="000000"/>
              </a:solidFill>
              <a:latin typeface="Courier New" panose="02070309020205020404" pitchFamily="49" charset="0"/>
              <a:cs typeface="Courier New" panose="02070309020205020404" pitchFamily="49" charset="0"/>
            </a:endParaRPr>
          </a:p>
        </p:txBody>
      </p:sp>
      <p:sp>
        <p:nvSpPr>
          <p:cNvPr id="37892"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A50021"/>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buChar char="n"/>
              <a:defRPr sz="28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buChar char="n"/>
              <a:defRPr sz="24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buChar char="n"/>
              <a:defRPr sz="2000">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9pPr>
          </a:lstStyle>
          <a:p>
            <a:pPr>
              <a:spcBef>
                <a:spcPct val="0"/>
              </a:spcBef>
              <a:buClrTx/>
              <a:buSzTx/>
              <a:buFontTx/>
              <a:buNone/>
            </a:pPr>
            <a:fld id="{646D6D5B-0C95-4A04-9A8A-9672A567C1A4}" type="slidenum">
              <a:rPr lang="en-GB" altLang="en-US" sz="2400">
                <a:solidFill>
                  <a:schemeClr val="tx2"/>
                </a:solidFill>
              </a:rPr>
              <a:pPr>
                <a:spcBef>
                  <a:spcPct val="0"/>
                </a:spcBef>
                <a:buClrTx/>
                <a:buSzTx/>
                <a:buFontTx/>
                <a:buNone/>
              </a:pPr>
              <a:t>32</a:t>
            </a:fld>
            <a:endParaRPr lang="en-GB" altLang="en-US" sz="1400">
              <a:solidFill>
                <a:schemeClr val="tx2"/>
              </a:solidFill>
            </a:endParaRPr>
          </a:p>
        </p:txBody>
      </p:sp>
    </p:spTree>
    <p:extLst>
      <p:ext uri="{BB962C8B-B14F-4D97-AF65-F5344CB8AC3E}">
        <p14:creationId xmlns:p14="http://schemas.microsoft.com/office/powerpoint/2010/main" val="366704203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Content Placeholder 2"/>
          <p:cNvSpPr>
            <a:spLocks noGrp="1"/>
          </p:cNvSpPr>
          <p:nvPr>
            <p:ph idx="1"/>
          </p:nvPr>
        </p:nvSpPr>
        <p:spPr>
          <a:xfrm>
            <a:off x="616226" y="526774"/>
            <a:ext cx="10558670" cy="5530850"/>
          </a:xfrm>
        </p:spPr>
        <p:txBody>
          <a:bodyPr>
            <a:noAutofit/>
          </a:bodyPr>
          <a:lstStyle/>
          <a:p>
            <a:r>
              <a:rPr lang="en-US" altLang="en-US" dirty="0" err="1">
                <a:solidFill>
                  <a:srgbClr val="000000"/>
                </a:solidFill>
              </a:rPr>
              <a:t>Tambahkan</a:t>
            </a:r>
            <a:r>
              <a:rPr lang="en-US" altLang="en-US" dirty="0">
                <a:solidFill>
                  <a:srgbClr val="000000"/>
                </a:solidFill>
              </a:rPr>
              <a:t> </a:t>
            </a:r>
            <a:r>
              <a:rPr lang="en-US" altLang="en-US" dirty="0" err="1">
                <a:solidFill>
                  <a:srgbClr val="000000"/>
                </a:solidFill>
              </a:rPr>
              <a:t>spasi</a:t>
            </a:r>
            <a:r>
              <a:rPr lang="en-US" altLang="en-US" dirty="0">
                <a:solidFill>
                  <a:srgbClr val="000000"/>
                </a:solidFill>
              </a:rPr>
              <a:t>, </a:t>
            </a:r>
            <a:r>
              <a:rPr lang="en-US" altLang="en-US" dirty="0" err="1">
                <a:solidFill>
                  <a:srgbClr val="000000"/>
                </a:solidFill>
              </a:rPr>
              <a:t>tanda</a:t>
            </a:r>
            <a:r>
              <a:rPr lang="en-US" altLang="en-US" dirty="0">
                <a:solidFill>
                  <a:srgbClr val="000000"/>
                </a:solidFill>
              </a:rPr>
              <a:t> </a:t>
            </a:r>
            <a:r>
              <a:rPr lang="en-US" altLang="en-US" dirty="0" err="1">
                <a:solidFill>
                  <a:srgbClr val="000000"/>
                </a:solidFill>
              </a:rPr>
              <a:t>baca</a:t>
            </a:r>
            <a:r>
              <a:rPr lang="en-US" altLang="en-US" dirty="0">
                <a:solidFill>
                  <a:srgbClr val="000000"/>
                </a:solidFill>
              </a:rPr>
              <a:t>, </a:t>
            </a:r>
            <a:r>
              <a:rPr lang="en-US" altLang="en-US" dirty="0" err="1">
                <a:solidFill>
                  <a:srgbClr val="000000"/>
                </a:solidFill>
              </a:rPr>
              <a:t>dll</a:t>
            </a:r>
            <a:endParaRPr lang="en-US" altLang="en-US" dirty="0">
              <a:solidFill>
                <a:srgbClr val="000000"/>
              </a:solidFill>
            </a:endParaRPr>
          </a:p>
          <a:p>
            <a:pPr>
              <a:buFont typeface="Wingdings" panose="05000000000000000000" pitchFamily="2" charset="2"/>
              <a:buNone/>
            </a:pPr>
            <a:endParaRPr lang="en-US" altLang="en-US" dirty="0">
              <a:solidFill>
                <a:srgbClr val="000000"/>
              </a:solidFill>
            </a:endParaRPr>
          </a:p>
          <a:p>
            <a:pPr>
              <a:buFont typeface="Wingdings" panose="05000000000000000000" pitchFamily="2" charset="2"/>
              <a:buNone/>
            </a:pPr>
            <a:r>
              <a:rPr lang="en-US" altLang="en-US" dirty="0">
                <a:latin typeface="Courier New" panose="02070309020205020404" pitchFamily="49" charset="0"/>
                <a:cs typeface="Courier New" panose="02070309020205020404" pitchFamily="49" charset="0"/>
              </a:rPr>
              <a:t>	</a:t>
            </a:r>
            <a:r>
              <a:rPr lang="en-US" altLang="en-US" sz="2600" dirty="0">
                <a:solidFill>
                  <a:srgbClr val="000000"/>
                </a:solidFill>
                <a:latin typeface="Courier New" panose="02070309020205020404" pitchFamily="49" charset="0"/>
                <a:cs typeface="Courier New" panose="02070309020205020404" pitchFamily="49" charset="0"/>
              </a:rPr>
              <a:t>Here upon Legrand arose, with a grave and stately air, and brought me the beetle from a glass case in which it was enclosed. It was a beautiful </a:t>
            </a:r>
            <a:r>
              <a:rPr lang="en-US" altLang="en-US" sz="2600" dirty="0" err="1">
                <a:solidFill>
                  <a:srgbClr val="000000"/>
                </a:solidFill>
                <a:latin typeface="Courier New" panose="02070309020205020404" pitchFamily="49" charset="0"/>
                <a:cs typeface="Courier New" panose="02070309020205020404" pitchFamily="49" charset="0"/>
              </a:rPr>
              <a:t>scarabaeus</a:t>
            </a:r>
            <a:r>
              <a:rPr lang="en-US" altLang="en-US" sz="2600" dirty="0">
                <a:solidFill>
                  <a:srgbClr val="000000"/>
                </a:solidFill>
                <a:latin typeface="Courier New" panose="02070309020205020404" pitchFamily="49" charset="0"/>
                <a:cs typeface="Courier New" panose="02070309020205020404" pitchFamily="49" charset="0"/>
              </a:rPr>
              <a:t>, and, at that time, unknown to naturalists—of course a great prize in a scientific point of view. There were two round black spots near one extremity of the back, and a long one near the other. The scales were exceedingly hard and glossy, with all the appearance of burnished gold. The weight of the insect was very remarkable, and, taking all things into consideration, I could hardly blame Jupiter for his opinion respecting it.</a:t>
            </a:r>
          </a:p>
        </p:txBody>
      </p:sp>
      <p:sp>
        <p:nvSpPr>
          <p:cNvPr id="38916"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A50021"/>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buChar char="n"/>
              <a:defRPr sz="28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buChar char="n"/>
              <a:defRPr sz="24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buChar char="n"/>
              <a:defRPr sz="2000">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9pPr>
          </a:lstStyle>
          <a:p>
            <a:pPr>
              <a:spcBef>
                <a:spcPct val="0"/>
              </a:spcBef>
              <a:buClrTx/>
              <a:buSzTx/>
              <a:buFontTx/>
              <a:buNone/>
            </a:pPr>
            <a:fld id="{E9F3927D-9CE6-4977-B459-56D55AD91CF7}" type="slidenum">
              <a:rPr lang="en-GB" altLang="en-US" sz="2400">
                <a:solidFill>
                  <a:schemeClr val="tx2"/>
                </a:solidFill>
              </a:rPr>
              <a:pPr>
                <a:spcBef>
                  <a:spcPct val="0"/>
                </a:spcBef>
                <a:buClrTx/>
                <a:buSzTx/>
                <a:buFontTx/>
                <a:buNone/>
              </a:pPr>
              <a:t>33</a:t>
            </a:fld>
            <a:endParaRPr lang="en-GB" altLang="en-US" sz="1400">
              <a:solidFill>
                <a:schemeClr val="tx2"/>
              </a:solidFill>
            </a:endParaRPr>
          </a:p>
        </p:txBody>
      </p:sp>
    </p:spTree>
    <p:extLst>
      <p:ext uri="{BB962C8B-B14F-4D97-AF65-F5344CB8AC3E}">
        <p14:creationId xmlns:p14="http://schemas.microsoft.com/office/powerpoint/2010/main" val="400516272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A50021"/>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buChar char="n"/>
              <a:defRPr sz="28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buChar char="n"/>
              <a:defRPr sz="24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buChar char="n"/>
              <a:defRPr sz="2000">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9pPr>
          </a:lstStyle>
          <a:p>
            <a:pPr>
              <a:spcBef>
                <a:spcPct val="0"/>
              </a:spcBef>
              <a:buClrTx/>
              <a:buSzTx/>
              <a:buFontTx/>
              <a:buNone/>
            </a:pPr>
            <a:fld id="{1FCE650A-4493-4389-8FA1-25841D0C0E2D}" type="slidenum">
              <a:rPr lang="en-US" altLang="en-US" sz="2400">
                <a:solidFill>
                  <a:schemeClr val="tx2"/>
                </a:solidFill>
              </a:rPr>
              <a:pPr>
                <a:spcBef>
                  <a:spcPct val="0"/>
                </a:spcBef>
                <a:buClrTx/>
                <a:buSzTx/>
                <a:buFontTx/>
                <a:buNone/>
              </a:pPr>
              <a:t>34</a:t>
            </a:fld>
            <a:endParaRPr lang="en-US" altLang="en-US" sz="2400">
              <a:solidFill>
                <a:schemeClr val="tx2"/>
              </a:solidFill>
            </a:endParaRPr>
          </a:p>
        </p:txBody>
      </p:sp>
      <p:sp>
        <p:nvSpPr>
          <p:cNvPr id="39939" name="Rectangle 2"/>
          <p:cNvSpPr>
            <a:spLocks noGrp="1" noChangeArrowheads="1"/>
          </p:cNvSpPr>
          <p:nvPr>
            <p:ph type="title"/>
          </p:nvPr>
        </p:nvSpPr>
        <p:spPr>
          <a:xfrm>
            <a:off x="1000540" y="559991"/>
            <a:ext cx="8305800" cy="838200"/>
          </a:xfrm>
        </p:spPr>
        <p:txBody>
          <a:bodyPr>
            <a:normAutofit/>
          </a:bodyPr>
          <a:lstStyle/>
          <a:p>
            <a:pPr eaLnBrk="1" hangingPunct="1"/>
            <a:r>
              <a:rPr lang="en-GB" altLang="en-US" b="1" dirty="0">
                <a:solidFill>
                  <a:srgbClr val="000000"/>
                </a:solidFill>
                <a:latin typeface="+mn-lt"/>
                <a:cs typeface="Times New Roman" panose="02020603050405020304" pitchFamily="18" charset="0"/>
              </a:rPr>
              <a:t>B. </a:t>
            </a:r>
            <a:r>
              <a:rPr lang="en-GB" altLang="en-US" b="1" dirty="0" err="1">
                <a:solidFill>
                  <a:srgbClr val="000000"/>
                </a:solidFill>
                <a:latin typeface="+mn-lt"/>
                <a:cs typeface="Times New Roman" panose="02020603050405020304" pitchFamily="18" charset="0"/>
              </a:rPr>
              <a:t>Kriptanalisis</a:t>
            </a:r>
            <a:r>
              <a:rPr lang="en-GB" altLang="en-US" b="1" dirty="0">
                <a:solidFill>
                  <a:srgbClr val="000000"/>
                </a:solidFill>
                <a:latin typeface="+mn-lt"/>
                <a:cs typeface="Times New Roman" panose="02020603050405020304" pitchFamily="18" charset="0"/>
              </a:rPr>
              <a:t> </a:t>
            </a:r>
            <a:r>
              <a:rPr lang="en-GB" altLang="en-US" b="1" dirty="0" err="1">
                <a:solidFill>
                  <a:srgbClr val="000000"/>
                </a:solidFill>
                <a:latin typeface="+mn-lt"/>
                <a:cs typeface="Times New Roman" panose="02020603050405020304" pitchFamily="18" charset="0"/>
              </a:rPr>
              <a:t>Vigenere</a:t>
            </a:r>
            <a:r>
              <a:rPr lang="en-GB" altLang="en-US" b="1" dirty="0">
                <a:solidFill>
                  <a:srgbClr val="000000"/>
                </a:solidFill>
                <a:latin typeface="+mn-lt"/>
                <a:cs typeface="Times New Roman" panose="02020603050405020304" pitchFamily="18" charset="0"/>
              </a:rPr>
              <a:t> Cipher</a:t>
            </a:r>
            <a:endParaRPr lang="en-US" altLang="en-US" b="1" dirty="0">
              <a:solidFill>
                <a:srgbClr val="000000"/>
              </a:solidFill>
              <a:latin typeface="+mn-lt"/>
              <a:cs typeface="Times New Roman" panose="02020603050405020304" pitchFamily="18" charset="0"/>
            </a:endParaRPr>
          </a:p>
        </p:txBody>
      </p:sp>
      <p:sp>
        <p:nvSpPr>
          <p:cNvPr id="39940" name="Rectangle 3"/>
          <p:cNvSpPr>
            <a:spLocks noGrp="1" noChangeArrowheads="1"/>
          </p:cNvSpPr>
          <p:nvPr>
            <p:ph type="body" idx="1"/>
          </p:nvPr>
        </p:nvSpPr>
        <p:spPr>
          <a:xfrm>
            <a:off x="1000540" y="1828800"/>
            <a:ext cx="10151164" cy="4387850"/>
          </a:xfrm>
        </p:spPr>
        <p:txBody>
          <a:bodyPr/>
          <a:lstStyle/>
          <a:p>
            <a:pPr eaLnBrk="1" hangingPunct="1"/>
            <a:endParaRPr lang="en-GB" altLang="en-US" dirty="0">
              <a:solidFill>
                <a:srgbClr val="000000"/>
              </a:solidFill>
              <a:cs typeface="Times New Roman" panose="02020603050405020304" pitchFamily="18" charset="0"/>
            </a:endParaRPr>
          </a:p>
          <a:p>
            <a:pPr eaLnBrk="1" hangingPunct="1"/>
            <a:r>
              <a:rPr lang="en-GB" altLang="en-US" dirty="0">
                <a:solidFill>
                  <a:srgbClr val="000000"/>
                </a:solidFill>
                <a:cs typeface="Times New Roman" panose="02020603050405020304" pitchFamily="18" charset="0"/>
              </a:rPr>
              <a:t>Friedrich </a:t>
            </a:r>
            <a:r>
              <a:rPr lang="en-GB" altLang="en-US" dirty="0" err="1">
                <a:solidFill>
                  <a:srgbClr val="000000"/>
                </a:solidFill>
                <a:cs typeface="Times New Roman" panose="02020603050405020304" pitchFamily="18" charset="0"/>
              </a:rPr>
              <a:t>Kasiski</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adalah</a:t>
            </a:r>
            <a:r>
              <a:rPr lang="en-GB" altLang="en-US" dirty="0">
                <a:solidFill>
                  <a:srgbClr val="000000"/>
                </a:solidFill>
                <a:cs typeface="Times New Roman" panose="02020603050405020304" pitchFamily="18" charset="0"/>
              </a:rPr>
              <a:t> orang yang </a:t>
            </a:r>
            <a:r>
              <a:rPr lang="en-GB" altLang="en-US" dirty="0" err="1">
                <a:solidFill>
                  <a:srgbClr val="000000"/>
                </a:solidFill>
                <a:cs typeface="Times New Roman" panose="02020603050405020304" pitchFamily="18" charset="0"/>
              </a:rPr>
              <a:t>pertama</a:t>
            </a:r>
            <a:r>
              <a:rPr lang="en-GB" altLang="en-US" dirty="0">
                <a:solidFill>
                  <a:srgbClr val="000000"/>
                </a:solidFill>
                <a:cs typeface="Times New Roman" panose="02020603050405020304" pitchFamily="18" charset="0"/>
              </a:rPr>
              <a:t> kali </a:t>
            </a:r>
            <a:r>
              <a:rPr lang="en-GB" altLang="en-US" dirty="0" err="1">
                <a:solidFill>
                  <a:srgbClr val="000000"/>
                </a:solidFill>
                <a:cs typeface="Times New Roman" panose="02020603050405020304" pitchFamily="18" charset="0"/>
              </a:rPr>
              <a:t>memecahkan</a:t>
            </a:r>
            <a:r>
              <a:rPr lang="en-GB" altLang="en-US" dirty="0">
                <a:solidFill>
                  <a:srgbClr val="000000"/>
                </a:solidFill>
                <a:cs typeface="Times New Roman" panose="02020603050405020304" pitchFamily="18" charset="0"/>
              </a:rPr>
              <a:t> </a:t>
            </a:r>
            <a:r>
              <a:rPr lang="en-GB" altLang="en-US" i="1" dirty="0" err="1">
                <a:solidFill>
                  <a:srgbClr val="000000"/>
                </a:solidFill>
                <a:cs typeface="Times New Roman" panose="02020603050405020304" pitchFamily="18" charset="0"/>
              </a:rPr>
              <a:t>Vigènere</a:t>
            </a:r>
            <a:r>
              <a:rPr lang="en-GB" altLang="en-US" i="1" dirty="0">
                <a:solidFill>
                  <a:srgbClr val="000000"/>
                </a:solidFill>
                <a:cs typeface="Times New Roman" panose="02020603050405020304" pitchFamily="18" charset="0"/>
              </a:rPr>
              <a:t> cipher</a:t>
            </a:r>
            <a:r>
              <a:rPr lang="en-GB" altLang="en-US" dirty="0">
                <a:solidFill>
                  <a:srgbClr val="000000"/>
                </a:solidFill>
                <a:cs typeface="Times New Roman" panose="02020603050405020304" pitchFamily="18" charset="0"/>
              </a:rPr>
              <a:t> pada </a:t>
            </a:r>
            <a:r>
              <a:rPr lang="en-GB" altLang="en-US" dirty="0" err="1">
                <a:solidFill>
                  <a:srgbClr val="000000"/>
                </a:solidFill>
                <a:cs typeface="Times New Roman" panose="02020603050405020304" pitchFamily="18" charset="0"/>
              </a:rPr>
              <a:t>Tahun</a:t>
            </a:r>
            <a:r>
              <a:rPr lang="en-GB" altLang="en-US" dirty="0">
                <a:solidFill>
                  <a:srgbClr val="000000"/>
                </a:solidFill>
                <a:cs typeface="Times New Roman" panose="02020603050405020304" pitchFamily="18" charset="0"/>
              </a:rPr>
              <a:t> 1863</a:t>
            </a:r>
            <a:r>
              <a:rPr lang="en-US" altLang="en-US" dirty="0">
                <a:solidFill>
                  <a:srgbClr val="000000"/>
                </a:solidFill>
                <a:cs typeface="Times New Roman" panose="02020603050405020304" pitchFamily="18" charset="0"/>
              </a:rPr>
              <a:t>.</a:t>
            </a:r>
          </a:p>
          <a:p>
            <a:pPr eaLnBrk="1" hangingPunct="1"/>
            <a:endParaRPr lang="en-US" altLang="en-US" dirty="0">
              <a:solidFill>
                <a:srgbClr val="000000"/>
              </a:solidFill>
              <a:cs typeface="Times New Roman" panose="02020603050405020304" pitchFamily="18" charset="0"/>
            </a:endParaRPr>
          </a:p>
          <a:p>
            <a:pPr eaLnBrk="1" hangingPunct="1"/>
            <a:endParaRPr lang="en-US" altLang="en-US" dirty="0">
              <a:solidFill>
                <a:srgbClr val="000000"/>
              </a:solidFill>
              <a:cs typeface="Times New Roman" panose="02020603050405020304" pitchFamily="18" charset="0"/>
            </a:endParaRPr>
          </a:p>
          <a:p>
            <a:pPr eaLnBrk="1" hangingPunct="1"/>
            <a:endParaRPr lang="en-US" altLang="en-US" dirty="0">
              <a:solidFill>
                <a:srgbClr val="000000"/>
              </a:solidFill>
              <a:cs typeface="Times New Roman" panose="02020603050405020304" pitchFamily="18" charset="0"/>
            </a:endParaRPr>
          </a:p>
          <a:p>
            <a:pPr eaLnBrk="1" hangingPunct="1"/>
            <a:endParaRPr lang="en-US" altLang="en-US" dirty="0">
              <a:solidFill>
                <a:srgbClr val="000000"/>
              </a:solidFill>
              <a:cs typeface="Times New Roman" panose="02020603050405020304" pitchFamily="18" charset="0"/>
            </a:endParaRPr>
          </a:p>
          <a:p>
            <a:pPr eaLnBrk="1" hangingPunct="1"/>
            <a:r>
              <a:rPr lang="en-US" altLang="en-US" dirty="0" err="1">
                <a:solidFill>
                  <a:srgbClr val="000000"/>
                </a:solidFill>
                <a:cs typeface="Times New Roman" panose="02020603050405020304" pitchFamily="18" charset="0"/>
              </a:rPr>
              <a:t>Metodenya</a:t>
            </a:r>
            <a:r>
              <a:rPr lang="en-US" altLang="en-US" dirty="0">
                <a:solidFill>
                  <a:srgbClr val="000000"/>
                </a:solidFill>
                <a:cs typeface="Times New Roman" panose="02020603050405020304" pitchFamily="18" charset="0"/>
              </a:rPr>
              <a:t> </a:t>
            </a:r>
            <a:r>
              <a:rPr lang="en-US" altLang="en-US" dirty="0" err="1">
                <a:solidFill>
                  <a:srgbClr val="000000"/>
                </a:solidFill>
                <a:cs typeface="Times New Roman" panose="02020603050405020304" pitchFamily="18" charset="0"/>
              </a:rPr>
              <a:t>dinamakan</a:t>
            </a:r>
            <a:r>
              <a:rPr lang="en-US" altLang="en-US" dirty="0">
                <a:solidFill>
                  <a:srgbClr val="000000"/>
                </a:solidFill>
                <a:cs typeface="Times New Roman" panose="02020603050405020304" pitchFamily="18" charset="0"/>
              </a:rPr>
              <a:t> </a:t>
            </a:r>
            <a:r>
              <a:rPr lang="en-US" altLang="en-US" dirty="0" err="1">
                <a:solidFill>
                  <a:srgbClr val="000000"/>
                </a:solidFill>
                <a:cs typeface="Times New Roman" panose="02020603050405020304" pitchFamily="18" charset="0"/>
              </a:rPr>
              <a:t>metode</a:t>
            </a:r>
            <a:r>
              <a:rPr lang="en-US" altLang="en-US" dirty="0">
                <a:solidFill>
                  <a:srgbClr val="000000"/>
                </a:solidFill>
                <a:cs typeface="Times New Roman" panose="02020603050405020304" pitchFamily="18" charset="0"/>
              </a:rPr>
              <a:t> </a:t>
            </a:r>
            <a:r>
              <a:rPr lang="en-US" altLang="en-US" dirty="0" err="1">
                <a:solidFill>
                  <a:srgbClr val="000000"/>
                </a:solidFill>
                <a:cs typeface="Times New Roman" panose="02020603050405020304" pitchFamily="18" charset="0"/>
              </a:rPr>
              <a:t>Kasiski</a:t>
            </a:r>
            <a:endParaRPr lang="en-US" altLang="en-US" dirty="0">
              <a:solidFill>
                <a:srgbClr val="000000"/>
              </a:solidFill>
            </a:endParaRPr>
          </a:p>
          <a:p>
            <a:pPr eaLnBrk="1" hangingPunct="1"/>
            <a:endParaRPr lang="en-GB" altLang="en-US" dirty="0">
              <a:solidFill>
                <a:srgbClr val="000000"/>
              </a:solidFill>
              <a:cs typeface="Times New Roman" panose="02020603050405020304" pitchFamily="18" charset="0"/>
            </a:endParaRPr>
          </a:p>
        </p:txBody>
      </p:sp>
      <p:sp>
        <p:nvSpPr>
          <p:cNvPr id="39941" name="TextBox 4"/>
          <p:cNvSpPr txBox="1">
            <a:spLocks noChangeArrowheads="1"/>
          </p:cNvSpPr>
          <p:nvPr/>
        </p:nvSpPr>
        <p:spPr bwMode="auto">
          <a:xfrm>
            <a:off x="1483140" y="3492500"/>
            <a:ext cx="82042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A50021"/>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buChar char="n"/>
              <a:defRPr sz="28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buChar char="n"/>
              <a:defRPr sz="24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buChar char="n"/>
              <a:defRPr sz="2000">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9pPr>
          </a:lstStyle>
          <a:p>
            <a:pPr eaLnBrk="1" hangingPunct="1">
              <a:spcBef>
                <a:spcPct val="0"/>
              </a:spcBef>
              <a:buClrTx/>
              <a:buSzTx/>
              <a:buFontTx/>
              <a:buNone/>
            </a:pPr>
            <a:r>
              <a:rPr lang="en-US" altLang="en-US" sz="2400" dirty="0">
                <a:solidFill>
                  <a:srgbClr val="FF0000"/>
                </a:solidFill>
              </a:rPr>
              <a:t>Friedrich </a:t>
            </a:r>
            <a:r>
              <a:rPr lang="en-US" altLang="en-US" sz="2400" dirty="0" err="1">
                <a:solidFill>
                  <a:srgbClr val="FF0000"/>
                </a:solidFill>
              </a:rPr>
              <a:t>Kasiski</a:t>
            </a:r>
            <a:r>
              <a:rPr lang="en-US" altLang="en-US" sz="2400" dirty="0">
                <a:solidFill>
                  <a:srgbClr val="FF0000"/>
                </a:solidFill>
              </a:rPr>
              <a:t> </a:t>
            </a:r>
          </a:p>
          <a:p>
            <a:pPr eaLnBrk="1" hangingPunct="1">
              <a:spcBef>
                <a:spcPct val="0"/>
              </a:spcBef>
              <a:buClrTx/>
              <a:buSzTx/>
              <a:buFontTx/>
              <a:buNone/>
            </a:pPr>
            <a:r>
              <a:rPr lang="en-US" altLang="en-US" sz="2400" dirty="0">
                <a:solidFill>
                  <a:srgbClr val="FF0000"/>
                </a:solidFill>
              </a:rPr>
              <a:t>Born: November 29, 1805 @ </a:t>
            </a:r>
            <a:r>
              <a:rPr lang="en-US" altLang="en-US" sz="2400" dirty="0" err="1">
                <a:solidFill>
                  <a:srgbClr val="FF0000"/>
                </a:solidFill>
                <a:hlinkClick r:id="rId2" tooltip="Człuchów"/>
              </a:rPr>
              <a:t>Schlochau</a:t>
            </a:r>
            <a:r>
              <a:rPr lang="en-US" altLang="en-US" sz="2400" dirty="0">
                <a:solidFill>
                  <a:srgbClr val="FF0000"/>
                </a:solidFill>
              </a:rPr>
              <a:t>, </a:t>
            </a:r>
            <a:r>
              <a:rPr lang="en-US" altLang="en-US" sz="2400" dirty="0">
                <a:solidFill>
                  <a:srgbClr val="FF0000"/>
                </a:solidFill>
                <a:hlinkClick r:id="rId3" tooltip="Kingdom of Prussia"/>
              </a:rPr>
              <a:t>Kingdom of Prussia</a:t>
            </a:r>
            <a:r>
              <a:rPr lang="en-US" altLang="en-US" sz="2400" dirty="0">
                <a:solidFill>
                  <a:srgbClr val="FF0000"/>
                </a:solidFill>
              </a:rPr>
              <a:t> </a:t>
            </a:r>
          </a:p>
          <a:p>
            <a:pPr eaLnBrk="1" hangingPunct="1">
              <a:spcBef>
                <a:spcPct val="0"/>
              </a:spcBef>
              <a:buClrTx/>
              <a:buSzTx/>
              <a:buFontTx/>
              <a:buNone/>
            </a:pPr>
            <a:r>
              <a:rPr lang="en-US" altLang="en-US" sz="2400" dirty="0">
                <a:solidFill>
                  <a:srgbClr val="FF0000"/>
                </a:solidFill>
              </a:rPr>
              <a:t>Died: May 22, 1881 (aged 75) @ </a:t>
            </a:r>
            <a:r>
              <a:rPr lang="en-US" altLang="en-US" sz="2400" dirty="0" err="1">
                <a:solidFill>
                  <a:srgbClr val="FF0000"/>
                </a:solidFill>
                <a:hlinkClick r:id="rId4" tooltip="Szczecinek"/>
              </a:rPr>
              <a:t>Neustettin</a:t>
            </a:r>
            <a:r>
              <a:rPr lang="en-US" altLang="en-US" sz="2400" dirty="0">
                <a:solidFill>
                  <a:srgbClr val="FF0000"/>
                </a:solidFill>
              </a:rPr>
              <a:t>, </a:t>
            </a:r>
            <a:r>
              <a:rPr lang="en-US" altLang="en-US" sz="2400" dirty="0">
                <a:solidFill>
                  <a:srgbClr val="FF0000"/>
                </a:solidFill>
                <a:hlinkClick r:id="rId5" tooltip="German Empire"/>
              </a:rPr>
              <a:t>German Empire</a:t>
            </a:r>
            <a:r>
              <a:rPr lang="en-US" altLang="en-US" sz="2400" dirty="0">
                <a:solidFill>
                  <a:srgbClr val="FF0000"/>
                </a:solidFill>
              </a:rPr>
              <a:t> </a:t>
            </a:r>
          </a:p>
          <a:p>
            <a:pPr eaLnBrk="1" hangingPunct="1">
              <a:spcBef>
                <a:spcPct val="0"/>
              </a:spcBef>
              <a:buClrTx/>
              <a:buSzTx/>
              <a:buFontTx/>
              <a:buNone/>
            </a:pPr>
            <a:r>
              <a:rPr lang="en-US" altLang="en-US" sz="2400" dirty="0">
                <a:solidFill>
                  <a:srgbClr val="FF0000"/>
                </a:solidFill>
              </a:rPr>
              <a:t>Nationality: </a:t>
            </a:r>
            <a:r>
              <a:rPr lang="en-US" altLang="en-US" sz="2400" dirty="0">
                <a:solidFill>
                  <a:srgbClr val="FF0000"/>
                </a:solidFill>
                <a:hlinkClick r:id="rId6" tooltip="Germany"/>
              </a:rPr>
              <a:t>German</a:t>
            </a:r>
            <a:r>
              <a:rPr lang="en-US" altLang="en-US" sz="2400" dirty="0">
                <a:solidFill>
                  <a:srgbClr val="FF0000"/>
                </a:solidFill>
              </a:rPr>
              <a:t> </a:t>
            </a:r>
          </a:p>
        </p:txBody>
      </p:sp>
      <p:sp>
        <p:nvSpPr>
          <p:cNvPr id="39942" name="Rectangle 5"/>
          <p:cNvSpPr>
            <a:spLocks noChangeArrowheads="1"/>
          </p:cNvSpPr>
          <p:nvPr/>
        </p:nvSpPr>
        <p:spPr bwMode="auto">
          <a:xfrm>
            <a:off x="1381540" y="3468688"/>
            <a:ext cx="8305800" cy="1593850"/>
          </a:xfrm>
          <a:prstGeom prst="rect">
            <a:avLst/>
          </a:prstGeom>
          <a:noFill/>
          <a:ln w="9525"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lstStyle>
            <a:lvl1pPr>
              <a:spcBef>
                <a:spcPct val="20000"/>
              </a:spcBef>
              <a:buClr>
                <a:srgbClr val="A50021"/>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buChar char="n"/>
              <a:defRPr sz="28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buChar char="n"/>
              <a:defRPr sz="24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buChar char="n"/>
              <a:defRPr sz="2000">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9pPr>
          </a:lstStyle>
          <a:p>
            <a:pPr eaLnBrk="1" hangingPunct="1">
              <a:spcBef>
                <a:spcPct val="0"/>
              </a:spcBef>
              <a:buClrTx/>
              <a:buSzTx/>
              <a:buFontTx/>
              <a:buNone/>
            </a:pPr>
            <a:endParaRPr lang="en-US" altLang="en-US" sz="2400"/>
          </a:p>
        </p:txBody>
      </p:sp>
      <p:pic>
        <p:nvPicPr>
          <p:cNvPr id="5" name="Picture 4" descr="A person posing for the camera&#10;&#10;Description automatically generated">
            <a:extLst>
              <a:ext uri="{FF2B5EF4-FFF2-40B4-BE49-F238E27FC236}">
                <a16:creationId xmlns:a16="http://schemas.microsoft.com/office/drawing/2014/main" id="{72E756C4-5994-4A45-BBE5-1205D511B602}"/>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0079892" y="42203"/>
            <a:ext cx="1862797" cy="2440345"/>
          </a:xfrm>
          <a:prstGeom prst="rect">
            <a:avLst/>
          </a:prstGeom>
        </p:spPr>
      </p:pic>
    </p:spTree>
    <p:extLst>
      <p:ext uri="{BB962C8B-B14F-4D97-AF65-F5344CB8AC3E}">
        <p14:creationId xmlns:p14="http://schemas.microsoft.com/office/powerpoint/2010/main" val="41674489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A50021"/>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buChar char="n"/>
              <a:defRPr sz="28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buChar char="n"/>
              <a:defRPr sz="24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buChar char="n"/>
              <a:defRPr sz="2000">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9pPr>
          </a:lstStyle>
          <a:p>
            <a:pPr>
              <a:spcBef>
                <a:spcPct val="0"/>
              </a:spcBef>
              <a:buClrTx/>
              <a:buSzTx/>
              <a:buFontTx/>
              <a:buNone/>
            </a:pPr>
            <a:fld id="{BD49CE08-0741-49ED-B51C-D85EFFD7C19A}" type="slidenum">
              <a:rPr lang="en-US" altLang="en-US" sz="2400">
                <a:solidFill>
                  <a:schemeClr val="tx2"/>
                </a:solidFill>
              </a:rPr>
              <a:pPr>
                <a:spcBef>
                  <a:spcPct val="0"/>
                </a:spcBef>
                <a:buClrTx/>
                <a:buSzTx/>
                <a:buFontTx/>
                <a:buNone/>
              </a:pPr>
              <a:t>35</a:t>
            </a:fld>
            <a:endParaRPr lang="en-US" altLang="en-US" sz="2400">
              <a:solidFill>
                <a:schemeClr val="tx2"/>
              </a:solidFill>
            </a:endParaRPr>
          </a:p>
        </p:txBody>
      </p:sp>
      <p:sp>
        <p:nvSpPr>
          <p:cNvPr id="40963" name="Rectangle 3"/>
          <p:cNvSpPr>
            <a:spLocks noGrp="1" noChangeArrowheads="1"/>
          </p:cNvSpPr>
          <p:nvPr>
            <p:ph type="body" idx="1"/>
          </p:nvPr>
        </p:nvSpPr>
        <p:spPr>
          <a:xfrm>
            <a:off x="834887" y="838200"/>
            <a:ext cx="10972800" cy="5257800"/>
          </a:xfrm>
        </p:spPr>
        <p:txBody>
          <a:bodyPr>
            <a:normAutofit fontScale="92500" lnSpcReduction="20000"/>
          </a:bodyPr>
          <a:lstStyle/>
          <a:p>
            <a:pPr marL="0" indent="0" eaLnBrk="1" hangingPunct="1">
              <a:buNone/>
            </a:pPr>
            <a:r>
              <a:rPr lang="en-GB" altLang="en-US" sz="3500" b="1" dirty="0">
                <a:solidFill>
                  <a:srgbClr val="000000"/>
                </a:solidFill>
                <a:cs typeface="Times New Roman" panose="02020603050405020304" pitchFamily="18" charset="0"/>
              </a:rPr>
              <a:t>Metode </a:t>
            </a:r>
            <a:r>
              <a:rPr lang="en-GB" altLang="en-US" sz="3500" b="1" dirty="0" err="1">
                <a:solidFill>
                  <a:srgbClr val="000000"/>
                </a:solidFill>
                <a:cs typeface="Times New Roman" panose="02020603050405020304" pitchFamily="18" charset="0"/>
              </a:rPr>
              <a:t>Kasiski</a:t>
            </a:r>
            <a:endParaRPr lang="en-GB" altLang="en-US" sz="3500" b="1" dirty="0">
              <a:solidFill>
                <a:srgbClr val="000000"/>
              </a:solidFill>
              <a:cs typeface="Times New Roman" panose="02020603050405020304" pitchFamily="18" charset="0"/>
            </a:endParaRPr>
          </a:p>
          <a:p>
            <a:pPr eaLnBrk="1" hangingPunct="1"/>
            <a:endParaRPr lang="en-GB" altLang="en-US" dirty="0">
              <a:solidFill>
                <a:srgbClr val="000000"/>
              </a:solidFill>
              <a:cs typeface="Times New Roman" panose="02020603050405020304" pitchFamily="18" charset="0"/>
            </a:endParaRPr>
          </a:p>
          <a:p>
            <a:pPr eaLnBrk="1" hangingPunct="1"/>
            <a:r>
              <a:rPr lang="en-GB" altLang="en-US" dirty="0">
                <a:solidFill>
                  <a:srgbClr val="000000"/>
                </a:solidFill>
                <a:cs typeface="Times New Roman" panose="02020603050405020304" pitchFamily="18" charset="0"/>
              </a:rPr>
              <a:t>Metode </a:t>
            </a:r>
            <a:r>
              <a:rPr lang="en-GB" altLang="en-US" dirty="0" err="1">
                <a:solidFill>
                  <a:srgbClr val="000000"/>
                </a:solidFill>
                <a:cs typeface="Times New Roman" panose="02020603050405020304" pitchFamily="18" charset="0"/>
              </a:rPr>
              <a:t>Kasiski</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tidak</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secara</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langsung</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menemukan</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kunci</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Vigenere</a:t>
            </a:r>
            <a:r>
              <a:rPr lang="en-GB" altLang="en-US" dirty="0">
                <a:solidFill>
                  <a:srgbClr val="000000"/>
                </a:solidFill>
                <a:cs typeface="Times New Roman" panose="02020603050405020304" pitchFamily="18" charset="0"/>
              </a:rPr>
              <a:t> Cipher, </a:t>
            </a:r>
            <a:r>
              <a:rPr lang="en-GB" altLang="en-US" dirty="0" err="1">
                <a:solidFill>
                  <a:srgbClr val="000000"/>
                </a:solidFill>
                <a:cs typeface="Times New Roman" panose="02020603050405020304" pitchFamily="18" charset="0"/>
              </a:rPr>
              <a:t>tetapi</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membantu</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menemukan</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estimasi</a:t>
            </a:r>
            <a:r>
              <a:rPr lang="en-GB" altLang="en-US" dirty="0">
                <a:solidFill>
                  <a:srgbClr val="000000"/>
                </a:solidFill>
                <a:cs typeface="Times New Roman" panose="02020603050405020304" pitchFamily="18" charset="0"/>
              </a:rPr>
              <a:t> </a:t>
            </a:r>
            <a:r>
              <a:rPr lang="en-GB" altLang="en-US" u="sng" dirty="0" err="1">
                <a:solidFill>
                  <a:srgbClr val="000000"/>
                </a:solidFill>
                <a:cs typeface="Times New Roman" panose="02020603050405020304" pitchFamily="18" charset="0"/>
              </a:rPr>
              <a:t>panjang</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kunci</a:t>
            </a:r>
            <a:r>
              <a:rPr lang="en-US" altLang="en-US" dirty="0">
                <a:solidFill>
                  <a:srgbClr val="000000"/>
                </a:solidFill>
              </a:rPr>
              <a:t> </a:t>
            </a:r>
            <a:r>
              <a:rPr lang="en-US" altLang="en-US" i="1" dirty="0" err="1">
                <a:solidFill>
                  <a:srgbClr val="000000"/>
                </a:solidFill>
              </a:rPr>
              <a:t>Vigenere</a:t>
            </a:r>
            <a:r>
              <a:rPr lang="en-US" altLang="en-US" i="1" dirty="0">
                <a:solidFill>
                  <a:srgbClr val="000000"/>
                </a:solidFill>
              </a:rPr>
              <a:t> cipher</a:t>
            </a:r>
            <a:r>
              <a:rPr lang="en-US" altLang="en-US" dirty="0">
                <a:solidFill>
                  <a:srgbClr val="000000"/>
                </a:solidFill>
              </a:rPr>
              <a:t>.</a:t>
            </a:r>
          </a:p>
          <a:p>
            <a:pPr eaLnBrk="1" hangingPunct="1"/>
            <a:endParaRPr lang="en-GB" altLang="en-US" dirty="0">
              <a:solidFill>
                <a:srgbClr val="000000"/>
              </a:solidFill>
              <a:cs typeface="Times New Roman" panose="02020603050405020304" pitchFamily="18" charset="0"/>
            </a:endParaRPr>
          </a:p>
          <a:p>
            <a:pPr eaLnBrk="1" hangingPunct="1"/>
            <a:r>
              <a:rPr lang="en-GB" altLang="en-US" dirty="0" err="1">
                <a:solidFill>
                  <a:srgbClr val="000000"/>
                </a:solidFill>
                <a:cs typeface="Times New Roman" panose="02020603050405020304" pitchFamily="18" charset="0"/>
              </a:rPr>
              <a:t>Metode</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Kasiski</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memanfaatkan</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keuntungan</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bahwa</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bahasa</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Inggris</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tidak</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hanya</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mengandung</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perulangan</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huruf</a:t>
            </a:r>
            <a:r>
              <a:rPr lang="en-GB" altLang="en-US" dirty="0">
                <a:solidFill>
                  <a:srgbClr val="000000"/>
                </a:solidFill>
                <a:cs typeface="Times New Roman" panose="02020603050405020304" pitchFamily="18" charset="0"/>
              </a:rPr>
              <a:t>,</a:t>
            </a:r>
          </a:p>
          <a:p>
            <a:pPr eaLnBrk="1" hangingPunct="1"/>
            <a:endParaRPr lang="en-GB" altLang="en-US" dirty="0">
              <a:solidFill>
                <a:srgbClr val="000000"/>
              </a:solidFill>
              <a:cs typeface="Times New Roman" panose="02020603050405020304" pitchFamily="18" charset="0"/>
            </a:endParaRPr>
          </a:p>
          <a:p>
            <a:pPr eaLnBrk="1" hangingPunct="1"/>
            <a:r>
              <a:rPr lang="en-GB" altLang="en-US" dirty="0" err="1">
                <a:solidFill>
                  <a:srgbClr val="000000"/>
                </a:solidFill>
                <a:cs typeface="Times New Roman" panose="02020603050405020304" pitchFamily="18" charset="0"/>
              </a:rPr>
              <a:t>tetapi</a:t>
            </a:r>
            <a:r>
              <a:rPr lang="en-GB" altLang="en-US" dirty="0">
                <a:solidFill>
                  <a:srgbClr val="000000"/>
                </a:solidFill>
                <a:cs typeface="Times New Roman" panose="02020603050405020304" pitchFamily="18" charset="0"/>
              </a:rPr>
              <a:t> juga </a:t>
            </a:r>
            <a:r>
              <a:rPr lang="en-GB" altLang="en-US" dirty="0" err="1">
                <a:solidFill>
                  <a:srgbClr val="000000"/>
                </a:solidFill>
                <a:cs typeface="Times New Roman" panose="02020603050405020304" pitchFamily="18" charset="0"/>
              </a:rPr>
              <a:t>perulangan</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pasangan</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huruf</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atau</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tripel</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huruf</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seperti</a:t>
            </a:r>
            <a:r>
              <a:rPr lang="en-GB" altLang="en-US" dirty="0">
                <a:solidFill>
                  <a:srgbClr val="000000"/>
                </a:solidFill>
                <a:cs typeface="Times New Roman" panose="02020603050405020304" pitchFamily="18" charset="0"/>
              </a:rPr>
              <a:t> </a:t>
            </a:r>
            <a:r>
              <a:rPr lang="en-GB" altLang="en-US" dirty="0">
                <a:solidFill>
                  <a:srgbClr val="000000"/>
                </a:solidFill>
                <a:latin typeface="Courier" pitchFamily="49" charset="0"/>
                <a:cs typeface="Times New Roman" panose="02020603050405020304" pitchFamily="18" charset="0"/>
              </a:rPr>
              <a:t>TH</a:t>
            </a:r>
            <a:r>
              <a:rPr lang="en-GB" altLang="en-US" dirty="0">
                <a:solidFill>
                  <a:srgbClr val="000000"/>
                </a:solidFill>
                <a:cs typeface="Times New Roman" panose="02020603050405020304" pitchFamily="18" charset="0"/>
              </a:rPr>
              <a:t>, </a:t>
            </a:r>
            <a:r>
              <a:rPr lang="en-GB" altLang="en-US" dirty="0">
                <a:solidFill>
                  <a:srgbClr val="000000"/>
                </a:solidFill>
                <a:latin typeface="Courier" pitchFamily="49" charset="0"/>
                <a:cs typeface="Times New Roman" panose="02020603050405020304" pitchFamily="18" charset="0"/>
              </a:rPr>
              <a:t>THE</a:t>
            </a:r>
            <a:r>
              <a:rPr lang="en-GB" altLang="en-US" dirty="0">
                <a:solidFill>
                  <a:srgbClr val="000000"/>
                </a:solidFill>
                <a:cs typeface="Times New Roman" panose="02020603050405020304" pitchFamily="18" charset="0"/>
              </a:rPr>
              <a:t>, </a:t>
            </a:r>
            <a:r>
              <a:rPr lang="en-GB" altLang="en-US" dirty="0">
                <a:solidFill>
                  <a:srgbClr val="000000"/>
                </a:solidFill>
                <a:latin typeface="Courier"/>
                <a:cs typeface="Times New Roman" panose="02020603050405020304" pitchFamily="18" charset="0"/>
              </a:rPr>
              <a:t>EN</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dsb</a:t>
            </a:r>
            <a:r>
              <a:rPr lang="en-GB" altLang="en-US" dirty="0">
                <a:solidFill>
                  <a:srgbClr val="000000"/>
                </a:solidFill>
                <a:cs typeface="Times New Roman" panose="02020603050405020304" pitchFamily="18" charset="0"/>
              </a:rPr>
              <a:t>.</a:t>
            </a:r>
          </a:p>
          <a:p>
            <a:pPr eaLnBrk="1" hangingPunct="1"/>
            <a:endParaRPr lang="en-GB" altLang="en-US" dirty="0">
              <a:solidFill>
                <a:srgbClr val="000000"/>
              </a:solidFill>
              <a:cs typeface="Times New Roman" panose="02020603050405020304" pitchFamily="18" charset="0"/>
            </a:endParaRPr>
          </a:p>
          <a:p>
            <a:pPr eaLnBrk="1" hangingPunct="1"/>
            <a:r>
              <a:rPr lang="en-GB" altLang="en-US" dirty="0" err="1">
                <a:solidFill>
                  <a:srgbClr val="000000"/>
                </a:solidFill>
                <a:cs typeface="Times New Roman" panose="02020603050405020304" pitchFamily="18" charset="0"/>
              </a:rPr>
              <a:t>Perulangan</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kelompok</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huruf</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ini</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ada</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kemungkinan</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menghasilkan</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kriptogram</a:t>
            </a:r>
            <a:r>
              <a:rPr lang="en-GB" altLang="en-US" dirty="0">
                <a:solidFill>
                  <a:srgbClr val="000000"/>
                </a:solidFill>
                <a:cs typeface="Times New Roman" panose="02020603050405020304" pitchFamily="18" charset="0"/>
              </a:rPr>
              <a:t> yang </a:t>
            </a:r>
            <a:r>
              <a:rPr lang="en-GB" altLang="en-US" dirty="0" err="1">
                <a:solidFill>
                  <a:srgbClr val="000000"/>
                </a:solidFill>
                <a:cs typeface="Times New Roman" panose="02020603050405020304" pitchFamily="18" charset="0"/>
              </a:rPr>
              <a:t>berulang</a:t>
            </a:r>
            <a:r>
              <a:rPr lang="en-GB" altLang="en-US" dirty="0">
                <a:solidFill>
                  <a:srgbClr val="000000"/>
                </a:solidFill>
                <a:cs typeface="Times New Roman" panose="02020603050405020304" pitchFamily="18" charset="0"/>
              </a:rPr>
              <a:t>.</a:t>
            </a:r>
            <a:r>
              <a:rPr lang="en-US" altLang="en-US" dirty="0">
                <a:solidFill>
                  <a:srgbClr val="000000"/>
                </a:solidFill>
              </a:rPr>
              <a:t> </a:t>
            </a:r>
          </a:p>
        </p:txBody>
      </p:sp>
    </p:spTree>
    <p:extLst>
      <p:ext uri="{BB962C8B-B14F-4D97-AF65-F5344CB8AC3E}">
        <p14:creationId xmlns:p14="http://schemas.microsoft.com/office/powerpoint/2010/main" val="39005157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A50021"/>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buChar char="n"/>
              <a:defRPr sz="28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buChar char="n"/>
              <a:defRPr sz="24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buChar char="n"/>
              <a:defRPr sz="2000">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9pPr>
          </a:lstStyle>
          <a:p>
            <a:pPr>
              <a:spcBef>
                <a:spcPct val="0"/>
              </a:spcBef>
              <a:buClrTx/>
              <a:buSzTx/>
              <a:buFontTx/>
              <a:buNone/>
            </a:pPr>
            <a:fld id="{F0637756-C091-48F3-ACD7-7781B52F7981}" type="slidenum">
              <a:rPr lang="en-US" altLang="en-US" sz="2400">
                <a:solidFill>
                  <a:schemeClr val="tx2"/>
                </a:solidFill>
              </a:rPr>
              <a:pPr>
                <a:spcBef>
                  <a:spcPct val="0"/>
                </a:spcBef>
                <a:buClrTx/>
                <a:buSzTx/>
                <a:buFontTx/>
                <a:buNone/>
              </a:pPr>
              <a:t>36</a:t>
            </a:fld>
            <a:endParaRPr lang="en-US" altLang="en-US" sz="2400">
              <a:solidFill>
                <a:schemeClr val="tx2"/>
              </a:solidFill>
            </a:endParaRPr>
          </a:p>
        </p:txBody>
      </p:sp>
      <p:sp>
        <p:nvSpPr>
          <p:cNvPr id="41987" name="Rectangle 3"/>
          <p:cNvSpPr>
            <a:spLocks noGrp="1" noChangeArrowheads="1"/>
          </p:cNvSpPr>
          <p:nvPr>
            <p:ph type="body" idx="1"/>
          </p:nvPr>
        </p:nvSpPr>
        <p:spPr>
          <a:xfrm>
            <a:off x="675861" y="772160"/>
            <a:ext cx="10495722" cy="5334000"/>
          </a:xfrm>
        </p:spPr>
        <p:txBody>
          <a:bodyPr/>
          <a:lstStyle/>
          <a:p>
            <a:pPr marL="0" indent="0" eaLnBrk="1" hangingPunct="1">
              <a:buNone/>
            </a:pPr>
            <a:r>
              <a:rPr lang="en-US" altLang="en-US" b="1" dirty="0" err="1">
                <a:solidFill>
                  <a:srgbClr val="000000"/>
                </a:solidFill>
              </a:rPr>
              <a:t>Contoh</a:t>
            </a:r>
            <a:r>
              <a:rPr lang="en-US" altLang="en-US" b="1" dirty="0">
                <a:solidFill>
                  <a:srgbClr val="000000"/>
                </a:solidFill>
              </a:rPr>
              <a:t> 3:</a:t>
            </a:r>
          </a:p>
          <a:p>
            <a:pPr>
              <a:buNone/>
            </a:pPr>
            <a:endParaRPr lang="en-GB" altLang="en-US" dirty="0">
              <a:solidFill>
                <a:srgbClr val="000000"/>
              </a:solidFill>
              <a:cs typeface="Times New Roman" panose="02020603050405020304" pitchFamily="18" charset="0"/>
            </a:endParaRPr>
          </a:p>
          <a:p>
            <a:pPr>
              <a:buNone/>
            </a:pP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Plainteks</a:t>
            </a:r>
            <a:r>
              <a:rPr lang="en-GB" altLang="en-US" dirty="0">
                <a:solidFill>
                  <a:srgbClr val="000000"/>
                </a:solidFill>
                <a:cs typeface="Times New Roman" panose="02020603050405020304" pitchFamily="18" charset="0"/>
              </a:rPr>
              <a:t>	: </a:t>
            </a:r>
            <a:r>
              <a:rPr lang="en-GB" altLang="en-US" b="1" dirty="0" err="1">
                <a:solidFill>
                  <a:srgbClr val="FF0000"/>
                </a:solidFill>
                <a:latin typeface="Courier New" panose="02070309020205020404" pitchFamily="49" charset="0"/>
                <a:cs typeface="Courier New" panose="02070309020205020404" pitchFamily="49" charset="0"/>
              </a:rPr>
              <a:t>crypto</a:t>
            </a:r>
            <a:r>
              <a:rPr lang="en-GB" altLang="en-US" dirty="0" err="1">
                <a:solidFill>
                  <a:srgbClr val="000000"/>
                </a:solidFill>
                <a:latin typeface="Courier New" panose="02070309020205020404" pitchFamily="49" charset="0"/>
                <a:cs typeface="Courier New" panose="02070309020205020404" pitchFamily="49" charset="0"/>
              </a:rPr>
              <a:t>isshortfor</a:t>
            </a:r>
            <a:r>
              <a:rPr lang="en-GB" altLang="en-US" b="1" dirty="0" err="1">
                <a:solidFill>
                  <a:srgbClr val="FF0000"/>
                </a:solidFill>
                <a:latin typeface="Courier New" panose="02070309020205020404" pitchFamily="49" charset="0"/>
                <a:cs typeface="Courier New" panose="02070309020205020404" pitchFamily="49" charset="0"/>
              </a:rPr>
              <a:t>crypto</a:t>
            </a:r>
            <a:r>
              <a:rPr lang="en-GB" altLang="en-US" dirty="0" err="1">
                <a:solidFill>
                  <a:srgbClr val="000000"/>
                </a:solidFill>
                <a:latin typeface="Courier New" panose="02070309020205020404" pitchFamily="49" charset="0"/>
                <a:cs typeface="Courier New" panose="02070309020205020404" pitchFamily="49" charset="0"/>
              </a:rPr>
              <a:t>graphy</a:t>
            </a:r>
            <a:endParaRPr lang="en-GB" altLang="en-US" dirty="0">
              <a:solidFill>
                <a:srgbClr val="000000"/>
              </a:solidFill>
              <a:latin typeface="Courier New" panose="02070309020205020404" pitchFamily="49" charset="0"/>
              <a:cs typeface="Courier New" panose="02070309020205020404" pitchFamily="49" charset="0"/>
            </a:endParaRPr>
          </a:p>
          <a:p>
            <a:pPr>
              <a:buNone/>
            </a:pP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Kunci</a:t>
            </a:r>
            <a:r>
              <a:rPr lang="en-GB" altLang="en-US" dirty="0">
                <a:solidFill>
                  <a:srgbClr val="000000"/>
                </a:solidFill>
                <a:cs typeface="Times New Roman" panose="02020603050405020304" pitchFamily="18" charset="0"/>
              </a:rPr>
              <a:t>	: </a:t>
            </a:r>
            <a:r>
              <a:rPr lang="en-GB" altLang="en-US" dirty="0" err="1">
                <a:solidFill>
                  <a:srgbClr val="000000"/>
                </a:solidFill>
                <a:latin typeface="Courier New" panose="02070309020205020404" pitchFamily="49" charset="0"/>
                <a:cs typeface="Courier New" panose="02070309020205020404" pitchFamily="49" charset="0"/>
              </a:rPr>
              <a:t>abcdabcdabcdabcdabcdabcdabcd</a:t>
            </a:r>
            <a:endParaRPr lang="en-GB" altLang="en-US" dirty="0">
              <a:solidFill>
                <a:srgbClr val="000000"/>
              </a:solidFill>
              <a:cs typeface="Times New Roman" panose="02020603050405020304" pitchFamily="18" charset="0"/>
            </a:endParaRPr>
          </a:p>
          <a:p>
            <a:pPr>
              <a:buNone/>
            </a:pP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Cipherteks</a:t>
            </a:r>
            <a:r>
              <a:rPr lang="en-GB" altLang="en-US" dirty="0">
                <a:solidFill>
                  <a:srgbClr val="000000"/>
                </a:solidFill>
                <a:cs typeface="Times New Roman" panose="02020603050405020304" pitchFamily="18" charset="0"/>
              </a:rPr>
              <a:t>	: </a:t>
            </a:r>
            <a:r>
              <a:rPr lang="en-GB" altLang="en-US" b="1" dirty="0">
                <a:solidFill>
                  <a:srgbClr val="000000"/>
                </a:solidFill>
                <a:latin typeface="Courier New" panose="02070309020205020404" pitchFamily="49" charset="0"/>
                <a:cs typeface="Courier New" panose="02070309020205020404" pitchFamily="49" charset="0"/>
              </a:rPr>
              <a:t>CSASTP</a:t>
            </a:r>
            <a:r>
              <a:rPr lang="en-GB" altLang="en-US" dirty="0">
                <a:solidFill>
                  <a:srgbClr val="000000"/>
                </a:solidFill>
                <a:latin typeface="Courier New" panose="02070309020205020404" pitchFamily="49" charset="0"/>
                <a:cs typeface="Courier New" panose="02070309020205020404" pitchFamily="49" charset="0"/>
              </a:rPr>
              <a:t>KVSIQUTGQU</a:t>
            </a:r>
            <a:r>
              <a:rPr lang="en-GB" altLang="en-US" b="1" dirty="0">
                <a:solidFill>
                  <a:srgbClr val="000000"/>
                </a:solidFill>
                <a:latin typeface="Courier New" panose="02070309020205020404" pitchFamily="49" charset="0"/>
                <a:cs typeface="Courier New" panose="02070309020205020404" pitchFamily="49" charset="0"/>
              </a:rPr>
              <a:t>CSASTP</a:t>
            </a:r>
            <a:r>
              <a:rPr lang="en-GB" altLang="en-US" dirty="0">
                <a:solidFill>
                  <a:srgbClr val="000000"/>
                </a:solidFill>
                <a:latin typeface="Courier New" panose="02070309020205020404" pitchFamily="49" charset="0"/>
                <a:cs typeface="Courier New" panose="02070309020205020404" pitchFamily="49" charset="0"/>
              </a:rPr>
              <a:t>IUAQJB</a:t>
            </a:r>
            <a:r>
              <a:rPr lang="en-US" altLang="en-US" dirty="0">
                <a:solidFill>
                  <a:srgbClr val="000000"/>
                </a:solidFill>
              </a:rPr>
              <a:t> </a:t>
            </a:r>
          </a:p>
          <a:p>
            <a:pPr>
              <a:buNone/>
            </a:pPr>
            <a:endParaRPr lang="en-US" altLang="en-US" dirty="0">
              <a:solidFill>
                <a:srgbClr val="000000"/>
              </a:solidFill>
            </a:endParaRPr>
          </a:p>
          <a:p>
            <a:r>
              <a:rPr lang="en-GB" altLang="en-US" dirty="0" err="1">
                <a:solidFill>
                  <a:srgbClr val="000000"/>
                </a:solidFill>
                <a:cs typeface="Times New Roman" panose="02020603050405020304" pitchFamily="18" charset="0"/>
              </a:rPr>
              <a:t>Pada</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contoh</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ini</a:t>
            </a:r>
            <a:r>
              <a:rPr lang="en-GB" altLang="en-US" dirty="0">
                <a:solidFill>
                  <a:srgbClr val="000000"/>
                </a:solidFill>
                <a:cs typeface="Times New Roman" panose="02020603050405020304" pitchFamily="18" charset="0"/>
              </a:rPr>
              <a:t>, </a:t>
            </a:r>
            <a:r>
              <a:rPr lang="en-GB" altLang="en-US" dirty="0">
                <a:solidFill>
                  <a:srgbClr val="000000"/>
                </a:solidFill>
                <a:latin typeface="Courier" pitchFamily="49" charset="0"/>
                <a:cs typeface="Times New Roman" panose="02020603050405020304" pitchFamily="18" charset="0"/>
              </a:rPr>
              <a:t>crypto</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dienkripsi</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menjadi</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kriptogram</a:t>
            </a:r>
            <a:r>
              <a:rPr lang="en-GB" altLang="en-US" dirty="0">
                <a:solidFill>
                  <a:srgbClr val="000000"/>
                </a:solidFill>
                <a:cs typeface="Times New Roman" panose="02020603050405020304" pitchFamily="18" charset="0"/>
              </a:rPr>
              <a:t> yang </a:t>
            </a:r>
            <a:r>
              <a:rPr lang="en-GB" altLang="en-US" dirty="0" err="1">
                <a:solidFill>
                  <a:srgbClr val="000000"/>
                </a:solidFill>
                <a:cs typeface="Times New Roman" panose="02020603050405020304" pitchFamily="18" charset="0"/>
              </a:rPr>
              <a:t>sama</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yaitu</a:t>
            </a:r>
            <a:r>
              <a:rPr lang="en-GB" altLang="en-US" dirty="0">
                <a:solidFill>
                  <a:srgbClr val="000000"/>
                </a:solidFill>
                <a:cs typeface="Times New Roman" panose="02020603050405020304" pitchFamily="18" charset="0"/>
              </a:rPr>
              <a:t> </a:t>
            </a:r>
            <a:r>
              <a:rPr lang="en-GB" altLang="en-US" b="1" dirty="0">
                <a:solidFill>
                  <a:srgbClr val="000000"/>
                </a:solidFill>
                <a:latin typeface="Courier" pitchFamily="49" charset="0"/>
                <a:cs typeface="Times New Roman" panose="02020603050405020304" pitchFamily="18" charset="0"/>
              </a:rPr>
              <a:t>CSATP</a:t>
            </a:r>
            <a:r>
              <a:rPr lang="en-GB" altLang="en-US" dirty="0">
                <a:solidFill>
                  <a:srgbClr val="000000"/>
                </a:solidFill>
                <a:cs typeface="Times New Roman" panose="02020603050405020304" pitchFamily="18" charset="0"/>
              </a:rPr>
              <a:t>. </a:t>
            </a:r>
          </a:p>
          <a:p>
            <a:endParaRPr lang="en-GB" altLang="en-US" dirty="0">
              <a:solidFill>
                <a:srgbClr val="000000"/>
              </a:solidFill>
              <a:cs typeface="Times New Roman" panose="02020603050405020304" pitchFamily="18" charset="0"/>
            </a:endParaRPr>
          </a:p>
          <a:p>
            <a:r>
              <a:rPr lang="en-GB" altLang="en-US" dirty="0" err="1">
                <a:solidFill>
                  <a:srgbClr val="000000"/>
                </a:solidFill>
                <a:cs typeface="Times New Roman" panose="02020603050405020304" pitchFamily="18" charset="0"/>
              </a:rPr>
              <a:t>Tetapi</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kasus</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seperti</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ini</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tidak</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selalu</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demikian</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misalnya</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pada</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contoh</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berikut</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ini</a:t>
            </a:r>
            <a:r>
              <a:rPr lang="en-GB" altLang="en-US" dirty="0">
                <a:solidFill>
                  <a:srgbClr val="000000"/>
                </a:solidFill>
                <a:cs typeface="Times New Roman" panose="02020603050405020304" pitchFamily="18" charset="0"/>
              </a:rPr>
              <a:t>….</a:t>
            </a:r>
            <a:r>
              <a:rPr lang="en-US" altLang="en-US" dirty="0">
                <a:solidFill>
                  <a:srgbClr val="000000"/>
                </a:solidFill>
                <a:cs typeface="Times New Roman" panose="02020603050405020304" pitchFamily="18" charset="0"/>
              </a:rPr>
              <a:t> </a:t>
            </a:r>
          </a:p>
          <a:p>
            <a:pPr eaLnBrk="1" hangingPunct="1">
              <a:buFontTx/>
              <a:buNone/>
            </a:pPr>
            <a:endParaRPr lang="en-GB" altLang="en-US" dirty="0">
              <a:solidFill>
                <a:srgbClr val="000000"/>
              </a:solidFill>
              <a:cs typeface="Times New Roman" panose="02020603050405020304" pitchFamily="18" charset="0"/>
            </a:endParaRPr>
          </a:p>
        </p:txBody>
      </p:sp>
    </p:spTree>
    <p:extLst>
      <p:ext uri="{BB962C8B-B14F-4D97-AF65-F5344CB8AC3E}">
        <p14:creationId xmlns:p14="http://schemas.microsoft.com/office/powerpoint/2010/main" val="247817703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A50021"/>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buChar char="n"/>
              <a:defRPr sz="28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buChar char="n"/>
              <a:defRPr sz="24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buChar char="n"/>
              <a:defRPr sz="2000">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9pPr>
          </a:lstStyle>
          <a:p>
            <a:pPr>
              <a:spcBef>
                <a:spcPct val="0"/>
              </a:spcBef>
              <a:buClrTx/>
              <a:buSzTx/>
              <a:buFontTx/>
              <a:buNone/>
            </a:pPr>
            <a:fld id="{482EDEA2-607B-4874-965C-DEAD7C24AF5D}" type="slidenum">
              <a:rPr lang="en-US" altLang="en-US" sz="2400">
                <a:solidFill>
                  <a:schemeClr val="tx2"/>
                </a:solidFill>
              </a:rPr>
              <a:pPr>
                <a:spcBef>
                  <a:spcPct val="0"/>
                </a:spcBef>
                <a:buClrTx/>
                <a:buSzTx/>
                <a:buFontTx/>
                <a:buNone/>
              </a:pPr>
              <a:t>37</a:t>
            </a:fld>
            <a:endParaRPr lang="en-US" altLang="en-US" sz="2400">
              <a:solidFill>
                <a:schemeClr val="tx2"/>
              </a:solidFill>
            </a:endParaRPr>
          </a:p>
        </p:txBody>
      </p:sp>
      <p:sp>
        <p:nvSpPr>
          <p:cNvPr id="43011" name="Rectangle 3"/>
          <p:cNvSpPr>
            <a:spLocks noGrp="1" noChangeArrowheads="1"/>
          </p:cNvSpPr>
          <p:nvPr>
            <p:ph type="body" idx="1"/>
          </p:nvPr>
        </p:nvSpPr>
        <p:spPr>
          <a:xfrm>
            <a:off x="1113183" y="685800"/>
            <a:ext cx="9998765" cy="5410200"/>
          </a:xfrm>
        </p:spPr>
        <p:txBody>
          <a:bodyPr>
            <a:normAutofit/>
          </a:bodyPr>
          <a:lstStyle/>
          <a:p>
            <a:pPr marL="0" indent="0" eaLnBrk="1" hangingPunct="1">
              <a:buNone/>
            </a:pPr>
            <a:r>
              <a:rPr lang="en-US" altLang="en-US" b="1" dirty="0" err="1">
                <a:solidFill>
                  <a:srgbClr val="000000"/>
                </a:solidFill>
              </a:rPr>
              <a:t>Contoh</a:t>
            </a:r>
            <a:r>
              <a:rPr lang="en-US" altLang="en-US" b="1" dirty="0">
                <a:solidFill>
                  <a:srgbClr val="000000"/>
                </a:solidFill>
              </a:rPr>
              <a:t> 4:</a:t>
            </a:r>
          </a:p>
          <a:p>
            <a:pPr eaLnBrk="1" hangingPunct="1">
              <a:buFontTx/>
              <a:buNone/>
            </a:pPr>
            <a:endParaRPr lang="en-US" altLang="en-US" dirty="0">
              <a:solidFill>
                <a:srgbClr val="000000"/>
              </a:solidFill>
            </a:endParaRPr>
          </a:p>
          <a:p>
            <a:pPr eaLnBrk="1" hangingPunct="1">
              <a:buFontTx/>
              <a:buNone/>
            </a:pPr>
            <a:r>
              <a:rPr lang="en-GB" altLang="en-US" dirty="0" err="1">
                <a:solidFill>
                  <a:srgbClr val="000000"/>
                </a:solidFill>
                <a:cs typeface="Times New Roman" panose="02020603050405020304" pitchFamily="18" charset="0"/>
              </a:rPr>
              <a:t>Plainteks</a:t>
            </a:r>
            <a:r>
              <a:rPr lang="en-GB" altLang="en-US" dirty="0">
                <a:solidFill>
                  <a:srgbClr val="000000"/>
                </a:solidFill>
                <a:cs typeface="Times New Roman" panose="02020603050405020304" pitchFamily="18" charset="0"/>
              </a:rPr>
              <a:t>	: </a:t>
            </a:r>
            <a:r>
              <a:rPr lang="en-GB" altLang="en-US" b="1" dirty="0" err="1">
                <a:solidFill>
                  <a:srgbClr val="FF0000"/>
                </a:solidFill>
                <a:latin typeface="Courier New" panose="02070309020205020404" pitchFamily="49" charset="0"/>
                <a:cs typeface="Courier New" panose="02070309020205020404" pitchFamily="49" charset="0"/>
              </a:rPr>
              <a:t>crypto</a:t>
            </a:r>
            <a:r>
              <a:rPr lang="en-GB" altLang="en-US" dirty="0" err="1">
                <a:solidFill>
                  <a:srgbClr val="000000"/>
                </a:solidFill>
                <a:latin typeface="Courier New" panose="02070309020205020404" pitchFamily="49" charset="0"/>
                <a:cs typeface="Courier New" panose="02070309020205020404" pitchFamily="49" charset="0"/>
              </a:rPr>
              <a:t>isshortfor</a:t>
            </a:r>
            <a:r>
              <a:rPr lang="en-GB" altLang="en-US" b="1" dirty="0" err="1">
                <a:solidFill>
                  <a:srgbClr val="FF0000"/>
                </a:solidFill>
                <a:latin typeface="Courier New" panose="02070309020205020404" pitchFamily="49" charset="0"/>
                <a:cs typeface="Courier New" panose="02070309020205020404" pitchFamily="49" charset="0"/>
              </a:rPr>
              <a:t>crypto</a:t>
            </a:r>
            <a:r>
              <a:rPr lang="en-GB" altLang="en-US" dirty="0" err="1">
                <a:solidFill>
                  <a:srgbClr val="000000"/>
                </a:solidFill>
                <a:latin typeface="Courier New" panose="02070309020205020404" pitchFamily="49" charset="0"/>
                <a:cs typeface="Courier New" panose="02070309020205020404" pitchFamily="49" charset="0"/>
              </a:rPr>
              <a:t>graphy</a:t>
            </a:r>
            <a:endParaRPr lang="en-GB" altLang="en-US" dirty="0">
              <a:solidFill>
                <a:srgbClr val="000000"/>
              </a:solidFill>
              <a:latin typeface="Courier New" panose="02070309020205020404" pitchFamily="49" charset="0"/>
              <a:cs typeface="Courier New" panose="02070309020205020404" pitchFamily="49" charset="0"/>
            </a:endParaRPr>
          </a:p>
          <a:p>
            <a:pPr eaLnBrk="1" hangingPunct="1">
              <a:buFontTx/>
              <a:buNone/>
            </a:pPr>
            <a:r>
              <a:rPr lang="en-GB" altLang="en-US" dirty="0" err="1">
                <a:solidFill>
                  <a:srgbClr val="000000"/>
                </a:solidFill>
                <a:cs typeface="Times New Roman" panose="02020603050405020304" pitchFamily="18" charset="0"/>
              </a:rPr>
              <a:t>Kunci</a:t>
            </a:r>
            <a:r>
              <a:rPr lang="en-GB" altLang="en-US" dirty="0">
                <a:solidFill>
                  <a:srgbClr val="000000"/>
                </a:solidFill>
                <a:cs typeface="Times New Roman" panose="02020603050405020304" pitchFamily="18" charset="0"/>
              </a:rPr>
              <a:t>		: </a:t>
            </a:r>
            <a:r>
              <a:rPr lang="en-GB" altLang="en-US" dirty="0" err="1">
                <a:solidFill>
                  <a:srgbClr val="000000"/>
                </a:solidFill>
                <a:latin typeface="Courier New" panose="02070309020205020404" pitchFamily="49" charset="0"/>
                <a:cs typeface="Courier New" panose="02070309020205020404" pitchFamily="49" charset="0"/>
              </a:rPr>
              <a:t>abcdefabcdefabcdefabcdefabcd</a:t>
            </a:r>
            <a:endParaRPr lang="en-GB" altLang="en-US" dirty="0">
              <a:solidFill>
                <a:srgbClr val="000000"/>
              </a:solidFill>
              <a:cs typeface="Times New Roman" panose="02020603050405020304" pitchFamily="18" charset="0"/>
            </a:endParaRPr>
          </a:p>
          <a:p>
            <a:pPr algn="just" eaLnBrk="1" hangingPunct="1">
              <a:buFontTx/>
              <a:buNone/>
            </a:pPr>
            <a:r>
              <a:rPr lang="en-GB" altLang="en-US" dirty="0" err="1">
                <a:solidFill>
                  <a:srgbClr val="000000"/>
                </a:solidFill>
                <a:cs typeface="Times New Roman" panose="02020603050405020304" pitchFamily="18" charset="0"/>
              </a:rPr>
              <a:t>Cipherteks</a:t>
            </a:r>
            <a:r>
              <a:rPr lang="en-GB" altLang="en-US" dirty="0">
                <a:solidFill>
                  <a:srgbClr val="000000"/>
                </a:solidFill>
                <a:cs typeface="Times New Roman" panose="02020603050405020304" pitchFamily="18" charset="0"/>
              </a:rPr>
              <a:t>	: </a:t>
            </a:r>
            <a:r>
              <a:rPr lang="en-GB" altLang="en-US" b="1" dirty="0">
                <a:solidFill>
                  <a:srgbClr val="000000"/>
                </a:solidFill>
                <a:latin typeface="Courier New" panose="02070309020205020404" pitchFamily="49" charset="0"/>
                <a:cs typeface="Courier New" panose="02070309020205020404" pitchFamily="49" charset="0"/>
              </a:rPr>
              <a:t>CSASXT</a:t>
            </a:r>
            <a:r>
              <a:rPr lang="en-GB" altLang="en-US" dirty="0">
                <a:solidFill>
                  <a:srgbClr val="000000"/>
                </a:solidFill>
                <a:latin typeface="Courier New" panose="02070309020205020404" pitchFamily="49" charset="0"/>
                <a:cs typeface="Courier New" panose="02070309020205020404" pitchFamily="49" charset="0"/>
              </a:rPr>
              <a:t>ITUKWSTGQU</a:t>
            </a:r>
            <a:r>
              <a:rPr lang="en-GB" altLang="en-US" b="1" dirty="0">
                <a:solidFill>
                  <a:srgbClr val="000000"/>
                </a:solidFill>
                <a:latin typeface="Courier New" panose="02070309020205020404" pitchFamily="49" charset="0"/>
                <a:cs typeface="Courier New" panose="02070309020205020404" pitchFamily="49" charset="0"/>
              </a:rPr>
              <a:t>CWYQVR</a:t>
            </a:r>
            <a:r>
              <a:rPr lang="en-GB" altLang="en-US" dirty="0">
                <a:solidFill>
                  <a:srgbClr val="000000"/>
                </a:solidFill>
                <a:latin typeface="Courier New" panose="02070309020205020404" pitchFamily="49" charset="0"/>
                <a:cs typeface="Courier New" panose="02070309020205020404" pitchFamily="49" charset="0"/>
              </a:rPr>
              <a:t>KWAQJB</a:t>
            </a:r>
            <a:endParaRPr lang="en-GB" altLang="en-US" dirty="0">
              <a:solidFill>
                <a:srgbClr val="000000"/>
              </a:solidFill>
              <a:cs typeface="Times New Roman" panose="02020603050405020304" pitchFamily="18" charset="0"/>
            </a:endParaRPr>
          </a:p>
          <a:p>
            <a:pPr eaLnBrk="1" hangingPunct="1">
              <a:buFontTx/>
              <a:buNone/>
            </a:pPr>
            <a:endParaRPr lang="en-US" altLang="en-US" dirty="0">
              <a:solidFill>
                <a:srgbClr val="000000"/>
              </a:solidFill>
            </a:endParaRPr>
          </a:p>
          <a:p>
            <a:pPr eaLnBrk="1" hangingPunct="1"/>
            <a:r>
              <a:rPr lang="en-GB" altLang="en-US" dirty="0" err="1">
                <a:solidFill>
                  <a:srgbClr val="000000"/>
                </a:solidFill>
                <a:cs typeface="Times New Roman" panose="02020603050405020304" pitchFamily="18" charset="0"/>
              </a:rPr>
              <a:t>Pada</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contoh</a:t>
            </a:r>
            <a:r>
              <a:rPr lang="en-GB" altLang="en-US" dirty="0">
                <a:solidFill>
                  <a:srgbClr val="000000"/>
                </a:solidFill>
                <a:cs typeface="Times New Roman" panose="02020603050405020304" pitchFamily="18" charset="0"/>
              </a:rPr>
              <a:t> di </a:t>
            </a:r>
            <a:r>
              <a:rPr lang="en-GB" altLang="en-US" dirty="0" err="1">
                <a:solidFill>
                  <a:srgbClr val="000000"/>
                </a:solidFill>
                <a:cs typeface="Times New Roman" panose="02020603050405020304" pitchFamily="18" charset="0"/>
              </a:rPr>
              <a:t>atas</a:t>
            </a:r>
            <a:r>
              <a:rPr lang="en-GB" altLang="en-US" dirty="0">
                <a:solidFill>
                  <a:srgbClr val="000000"/>
                </a:solidFill>
                <a:cs typeface="Times New Roman" panose="02020603050405020304" pitchFamily="18" charset="0"/>
              </a:rPr>
              <a:t>, </a:t>
            </a:r>
            <a:r>
              <a:rPr lang="en-GB" altLang="en-US" dirty="0">
                <a:solidFill>
                  <a:srgbClr val="000000"/>
                </a:solidFill>
                <a:latin typeface="Courier" pitchFamily="49" charset="0"/>
                <a:cs typeface="Times New Roman" panose="02020603050405020304" pitchFamily="18" charset="0"/>
              </a:rPr>
              <a:t>crypto</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tidak</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dienkripsi</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menjadi</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kriptogram</a:t>
            </a:r>
            <a:r>
              <a:rPr lang="en-GB" altLang="en-US" dirty="0">
                <a:solidFill>
                  <a:srgbClr val="000000"/>
                </a:solidFill>
                <a:cs typeface="Times New Roman" panose="02020603050405020304" pitchFamily="18" charset="0"/>
              </a:rPr>
              <a:t> yang </a:t>
            </a:r>
            <a:r>
              <a:rPr lang="en-GB" altLang="en-US" dirty="0" err="1">
                <a:solidFill>
                  <a:srgbClr val="000000"/>
                </a:solidFill>
                <a:cs typeface="Times New Roman" panose="02020603050405020304" pitchFamily="18" charset="0"/>
              </a:rPr>
              <a:t>sama</a:t>
            </a:r>
            <a:r>
              <a:rPr lang="en-GB" altLang="en-US" dirty="0">
                <a:solidFill>
                  <a:srgbClr val="000000"/>
                </a:solidFill>
                <a:cs typeface="Times New Roman" panose="02020603050405020304" pitchFamily="18" charset="0"/>
              </a:rPr>
              <a:t>. </a:t>
            </a:r>
          </a:p>
          <a:p>
            <a:pPr eaLnBrk="1" hangingPunct="1"/>
            <a:endParaRPr lang="en-GB" altLang="en-US" dirty="0">
              <a:solidFill>
                <a:srgbClr val="000000"/>
              </a:solidFill>
              <a:cs typeface="Times New Roman" panose="02020603050405020304" pitchFamily="18" charset="0"/>
            </a:endParaRPr>
          </a:p>
          <a:p>
            <a:pPr eaLnBrk="1" hangingPunct="1"/>
            <a:r>
              <a:rPr lang="en-GB" altLang="en-US" dirty="0" err="1">
                <a:solidFill>
                  <a:srgbClr val="000000"/>
                </a:solidFill>
                <a:cs typeface="Times New Roman" panose="02020603050405020304" pitchFamily="18" charset="0"/>
              </a:rPr>
              <a:t>Mengapa</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bisa</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demikian</a:t>
            </a:r>
            <a:r>
              <a:rPr lang="en-GB" altLang="en-US" dirty="0">
                <a:solidFill>
                  <a:srgbClr val="000000"/>
                </a:solidFill>
                <a:cs typeface="Times New Roman" panose="02020603050405020304" pitchFamily="18" charset="0"/>
              </a:rPr>
              <a:t>?</a:t>
            </a:r>
            <a:endParaRPr lang="en-US" altLang="en-US" dirty="0">
              <a:solidFill>
                <a:srgbClr val="000000"/>
              </a:solidFill>
              <a:cs typeface="Times New Roman" panose="02020603050405020304" pitchFamily="18" charset="0"/>
            </a:endParaRPr>
          </a:p>
        </p:txBody>
      </p:sp>
    </p:spTree>
    <p:extLst>
      <p:ext uri="{BB962C8B-B14F-4D97-AF65-F5344CB8AC3E}">
        <p14:creationId xmlns:p14="http://schemas.microsoft.com/office/powerpoint/2010/main" val="179606152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A50021"/>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buChar char="n"/>
              <a:defRPr sz="28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buChar char="n"/>
              <a:defRPr sz="24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buChar char="n"/>
              <a:defRPr sz="2000">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9pPr>
          </a:lstStyle>
          <a:p>
            <a:pPr>
              <a:spcBef>
                <a:spcPct val="0"/>
              </a:spcBef>
              <a:buClrTx/>
              <a:buSzTx/>
              <a:buFontTx/>
              <a:buNone/>
            </a:pPr>
            <a:fld id="{0B4EE7E5-2A69-4603-9654-EAFD6D70167E}" type="slidenum">
              <a:rPr lang="en-US" altLang="en-US" sz="2400">
                <a:solidFill>
                  <a:schemeClr val="tx2"/>
                </a:solidFill>
              </a:rPr>
              <a:pPr>
                <a:spcBef>
                  <a:spcPct val="0"/>
                </a:spcBef>
                <a:buClrTx/>
                <a:buSzTx/>
                <a:buFontTx/>
                <a:buNone/>
              </a:pPr>
              <a:t>38</a:t>
            </a:fld>
            <a:endParaRPr lang="en-US" altLang="en-US" sz="2400">
              <a:solidFill>
                <a:schemeClr val="tx2"/>
              </a:solidFill>
            </a:endParaRPr>
          </a:p>
        </p:txBody>
      </p:sp>
      <p:sp>
        <p:nvSpPr>
          <p:cNvPr id="44035" name="Rectangle 3"/>
          <p:cNvSpPr>
            <a:spLocks noGrp="1" noChangeArrowheads="1"/>
          </p:cNvSpPr>
          <p:nvPr>
            <p:ph type="body" idx="1"/>
          </p:nvPr>
        </p:nvSpPr>
        <p:spPr>
          <a:xfrm>
            <a:off x="815009" y="381000"/>
            <a:ext cx="10538791" cy="5257800"/>
          </a:xfrm>
        </p:spPr>
        <p:txBody>
          <a:bodyPr>
            <a:noAutofit/>
          </a:bodyPr>
          <a:lstStyle/>
          <a:p>
            <a:pPr eaLnBrk="1" hangingPunct="1">
              <a:lnSpc>
                <a:spcPct val="90000"/>
              </a:lnSpc>
            </a:pPr>
            <a:r>
              <a:rPr lang="en-GB" altLang="en-US" dirty="0" err="1">
                <a:solidFill>
                  <a:srgbClr val="000000"/>
                </a:solidFill>
                <a:cs typeface="Times New Roman" panose="02020603050405020304" pitchFamily="18" charset="0"/>
              </a:rPr>
              <a:t>Secara</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intuitif</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jika</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jarak</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antara</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dua</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buah</a:t>
            </a:r>
            <a:r>
              <a:rPr lang="en-GB" altLang="en-US" dirty="0">
                <a:solidFill>
                  <a:srgbClr val="000000"/>
                </a:solidFill>
                <a:cs typeface="Times New Roman" panose="02020603050405020304" pitchFamily="18" charset="0"/>
              </a:rPr>
              <a:t> </a:t>
            </a:r>
            <a:r>
              <a:rPr lang="en-GB" altLang="en-US" i="1" dirty="0">
                <a:solidFill>
                  <a:srgbClr val="000000"/>
                </a:solidFill>
                <a:cs typeface="Times New Roman" panose="02020603050405020304" pitchFamily="18" charset="0"/>
              </a:rPr>
              <a:t>string</a:t>
            </a:r>
            <a:r>
              <a:rPr lang="en-GB" altLang="en-US" dirty="0">
                <a:solidFill>
                  <a:srgbClr val="000000"/>
                </a:solidFill>
                <a:cs typeface="Times New Roman" panose="02020603050405020304" pitchFamily="18" charset="0"/>
              </a:rPr>
              <a:t> yang </a:t>
            </a:r>
            <a:r>
              <a:rPr lang="en-GB" altLang="en-US" dirty="0" err="1">
                <a:solidFill>
                  <a:srgbClr val="000000"/>
                </a:solidFill>
                <a:cs typeface="Times New Roman" panose="02020603050405020304" pitchFamily="18" charset="0"/>
              </a:rPr>
              <a:t>berulang</a:t>
            </a:r>
            <a:r>
              <a:rPr lang="en-GB" altLang="en-US" dirty="0">
                <a:solidFill>
                  <a:srgbClr val="000000"/>
                </a:solidFill>
                <a:cs typeface="Times New Roman" panose="02020603050405020304" pitchFamily="18" charset="0"/>
              </a:rPr>
              <a:t> di </a:t>
            </a:r>
            <a:r>
              <a:rPr lang="en-GB" altLang="en-US" dirty="0" err="1">
                <a:solidFill>
                  <a:srgbClr val="000000"/>
                </a:solidFill>
                <a:cs typeface="Times New Roman" panose="02020603050405020304" pitchFamily="18" charset="0"/>
              </a:rPr>
              <a:t>dalam</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plainteks</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merupakan</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kelipatan</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dari</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panjang</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kunci</a:t>
            </a:r>
            <a:r>
              <a:rPr lang="en-GB" altLang="en-US" dirty="0">
                <a:solidFill>
                  <a:srgbClr val="000000"/>
                </a:solidFill>
                <a:cs typeface="Times New Roman" panose="02020603050405020304" pitchFamily="18" charset="0"/>
              </a:rPr>
              <a:t>, </a:t>
            </a:r>
          </a:p>
          <a:p>
            <a:pPr eaLnBrk="1" hangingPunct="1">
              <a:lnSpc>
                <a:spcPct val="90000"/>
              </a:lnSpc>
            </a:pPr>
            <a:endParaRPr lang="en-GB" altLang="en-US" dirty="0">
              <a:solidFill>
                <a:srgbClr val="000000"/>
              </a:solidFill>
              <a:cs typeface="Times New Roman" panose="02020603050405020304" pitchFamily="18" charset="0"/>
            </a:endParaRPr>
          </a:p>
          <a:p>
            <a:pPr eaLnBrk="1" hangingPunct="1">
              <a:lnSpc>
                <a:spcPct val="90000"/>
              </a:lnSpc>
            </a:pPr>
            <a:r>
              <a:rPr lang="en-GB" altLang="en-US" dirty="0" err="1">
                <a:solidFill>
                  <a:srgbClr val="000000"/>
                </a:solidFill>
                <a:cs typeface="Times New Roman" panose="02020603050405020304" pitchFamily="18" charset="0"/>
              </a:rPr>
              <a:t>maka</a:t>
            </a:r>
            <a:r>
              <a:rPr lang="en-GB" altLang="en-US" dirty="0">
                <a:solidFill>
                  <a:srgbClr val="000000"/>
                </a:solidFill>
                <a:cs typeface="Times New Roman" panose="02020603050405020304" pitchFamily="18" charset="0"/>
              </a:rPr>
              <a:t> </a:t>
            </a:r>
            <a:r>
              <a:rPr lang="en-GB" altLang="en-US" i="1" dirty="0">
                <a:solidFill>
                  <a:srgbClr val="000000"/>
                </a:solidFill>
                <a:cs typeface="Times New Roman" panose="02020603050405020304" pitchFamily="18" charset="0"/>
              </a:rPr>
              <a:t>string</a:t>
            </a:r>
            <a:r>
              <a:rPr lang="en-GB" altLang="en-US" dirty="0">
                <a:solidFill>
                  <a:srgbClr val="000000"/>
                </a:solidFill>
                <a:cs typeface="Times New Roman" panose="02020603050405020304" pitchFamily="18" charset="0"/>
              </a:rPr>
              <a:t> yang </a:t>
            </a:r>
            <a:r>
              <a:rPr lang="en-GB" altLang="en-US" dirty="0" err="1">
                <a:solidFill>
                  <a:srgbClr val="000000"/>
                </a:solidFill>
                <a:cs typeface="Times New Roman" panose="02020603050405020304" pitchFamily="18" charset="0"/>
              </a:rPr>
              <a:t>sama</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tersebut</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akan</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muncul</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menjadi</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kriptogram</a:t>
            </a:r>
            <a:r>
              <a:rPr lang="en-GB" altLang="en-US" dirty="0">
                <a:solidFill>
                  <a:srgbClr val="000000"/>
                </a:solidFill>
                <a:cs typeface="Times New Roman" panose="02020603050405020304" pitchFamily="18" charset="0"/>
              </a:rPr>
              <a:t> yang </a:t>
            </a:r>
            <a:r>
              <a:rPr lang="en-GB" altLang="en-US" dirty="0" err="1">
                <a:solidFill>
                  <a:srgbClr val="000000"/>
                </a:solidFill>
                <a:cs typeface="Times New Roman" panose="02020603050405020304" pitchFamily="18" charset="0"/>
              </a:rPr>
              <a:t>sama</a:t>
            </a:r>
            <a:r>
              <a:rPr lang="en-GB" altLang="en-US" dirty="0">
                <a:solidFill>
                  <a:srgbClr val="000000"/>
                </a:solidFill>
                <a:cs typeface="Times New Roman" panose="02020603050405020304" pitchFamily="18" charset="0"/>
              </a:rPr>
              <a:t> pula di </a:t>
            </a:r>
            <a:r>
              <a:rPr lang="en-GB" altLang="en-US" dirty="0" err="1">
                <a:solidFill>
                  <a:srgbClr val="000000"/>
                </a:solidFill>
                <a:cs typeface="Times New Roman" panose="02020603050405020304" pitchFamily="18" charset="0"/>
              </a:rPr>
              <a:t>dalam</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cipherteks</a:t>
            </a:r>
            <a:r>
              <a:rPr lang="en-GB" altLang="en-US" dirty="0">
                <a:solidFill>
                  <a:srgbClr val="000000"/>
                </a:solidFill>
                <a:cs typeface="Times New Roman" panose="02020603050405020304" pitchFamily="18" charset="0"/>
              </a:rPr>
              <a:t>. </a:t>
            </a:r>
          </a:p>
          <a:p>
            <a:pPr eaLnBrk="1" hangingPunct="1">
              <a:lnSpc>
                <a:spcPct val="90000"/>
              </a:lnSpc>
            </a:pPr>
            <a:endParaRPr lang="en-GB" altLang="en-US" dirty="0">
              <a:solidFill>
                <a:srgbClr val="000000"/>
              </a:solidFill>
              <a:cs typeface="Times New Roman" panose="02020603050405020304" pitchFamily="18" charset="0"/>
            </a:endParaRPr>
          </a:p>
          <a:p>
            <a:pPr algn="just" eaLnBrk="1" hangingPunct="1">
              <a:lnSpc>
                <a:spcPct val="90000"/>
              </a:lnSpc>
            </a:pPr>
            <a:r>
              <a:rPr lang="en-GB" altLang="en-US" dirty="0" err="1">
                <a:solidFill>
                  <a:srgbClr val="000000"/>
                </a:solidFill>
                <a:cs typeface="Times New Roman" panose="02020603050405020304" pitchFamily="18" charset="0"/>
              </a:rPr>
              <a:t>Pada</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Contoh</a:t>
            </a:r>
            <a:r>
              <a:rPr lang="en-GB" altLang="en-US" dirty="0">
                <a:solidFill>
                  <a:srgbClr val="000000"/>
                </a:solidFill>
                <a:cs typeface="Times New Roman" panose="02020603050405020304" pitchFamily="18" charset="0"/>
              </a:rPr>
              <a:t> 1, </a:t>
            </a:r>
          </a:p>
          <a:p>
            <a:pPr algn="just" eaLnBrk="1" hangingPunct="1">
              <a:lnSpc>
                <a:spcPct val="90000"/>
              </a:lnSpc>
              <a:buFontTx/>
              <a:buNone/>
            </a:pPr>
            <a:r>
              <a:rPr lang="en-GB" altLang="en-US" dirty="0">
                <a:solidFill>
                  <a:srgbClr val="000000"/>
                </a:solidFill>
                <a:cs typeface="Times New Roman" panose="02020603050405020304" pitchFamily="18" charset="0"/>
              </a:rPr>
              <a:t>		- </a:t>
            </a:r>
            <a:r>
              <a:rPr lang="en-GB" altLang="en-US" dirty="0" err="1">
                <a:solidFill>
                  <a:srgbClr val="000000"/>
                </a:solidFill>
                <a:cs typeface="Times New Roman" panose="02020603050405020304" pitchFamily="18" charset="0"/>
              </a:rPr>
              <a:t>kunci</a:t>
            </a:r>
            <a:r>
              <a:rPr lang="en-GB" altLang="en-US" dirty="0">
                <a:solidFill>
                  <a:srgbClr val="000000"/>
                </a:solidFill>
                <a:cs typeface="Times New Roman" panose="02020603050405020304" pitchFamily="18" charset="0"/>
              </a:rPr>
              <a:t> = </a:t>
            </a:r>
            <a:r>
              <a:rPr lang="en-GB" altLang="en-US" dirty="0" err="1">
                <a:solidFill>
                  <a:srgbClr val="000000"/>
                </a:solidFill>
                <a:latin typeface="Courier" pitchFamily="49" charset="0"/>
                <a:cs typeface="Times New Roman" panose="02020603050405020304" pitchFamily="18" charset="0"/>
              </a:rPr>
              <a:t>abcd</a:t>
            </a:r>
            <a:r>
              <a:rPr lang="en-GB" altLang="en-US" dirty="0">
                <a:solidFill>
                  <a:srgbClr val="000000"/>
                </a:solidFill>
                <a:cs typeface="Times New Roman" panose="02020603050405020304" pitchFamily="18" charset="0"/>
              </a:rPr>
              <a:t> </a:t>
            </a:r>
          </a:p>
          <a:p>
            <a:pPr algn="just" eaLnBrk="1" hangingPunct="1">
              <a:lnSpc>
                <a:spcPct val="90000"/>
              </a:lnSpc>
              <a:buFontTx/>
              <a:buNone/>
            </a:pPr>
            <a:r>
              <a:rPr lang="en-GB" altLang="en-US" dirty="0">
                <a:solidFill>
                  <a:srgbClr val="000000"/>
                </a:solidFill>
                <a:cs typeface="Times New Roman" panose="02020603050405020304" pitchFamily="18" charset="0"/>
              </a:rPr>
              <a:t>		- </a:t>
            </a:r>
            <a:r>
              <a:rPr lang="en-GB" altLang="en-US" dirty="0" err="1">
                <a:solidFill>
                  <a:srgbClr val="000000"/>
                </a:solidFill>
                <a:cs typeface="Times New Roman" panose="02020603050405020304" pitchFamily="18" charset="0"/>
              </a:rPr>
              <a:t>panjang</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kunci</a:t>
            </a:r>
            <a:r>
              <a:rPr lang="en-GB" altLang="en-US" dirty="0">
                <a:solidFill>
                  <a:srgbClr val="000000"/>
                </a:solidFill>
                <a:cs typeface="Times New Roman" panose="02020603050405020304" pitchFamily="18" charset="0"/>
              </a:rPr>
              <a:t> = 4</a:t>
            </a:r>
          </a:p>
          <a:p>
            <a:pPr algn="just" eaLnBrk="1" hangingPunct="1">
              <a:lnSpc>
                <a:spcPct val="90000"/>
              </a:lnSpc>
              <a:buFontTx/>
              <a:buNone/>
            </a:pPr>
            <a:r>
              <a:rPr lang="en-GB" altLang="en-US" dirty="0">
                <a:solidFill>
                  <a:srgbClr val="000000"/>
                </a:solidFill>
                <a:cs typeface="Times New Roman" panose="02020603050405020304" pitchFamily="18" charset="0"/>
              </a:rPr>
              <a:t>		- </a:t>
            </a:r>
            <a:r>
              <a:rPr lang="en-GB" altLang="en-US" dirty="0" err="1">
                <a:solidFill>
                  <a:srgbClr val="000000"/>
                </a:solidFill>
                <a:cs typeface="Times New Roman" panose="02020603050405020304" pitchFamily="18" charset="0"/>
              </a:rPr>
              <a:t>jarak</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antara</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dua</a:t>
            </a:r>
            <a:r>
              <a:rPr lang="en-GB" altLang="en-US" dirty="0">
                <a:solidFill>
                  <a:srgbClr val="000000"/>
                </a:solidFill>
                <a:cs typeface="Times New Roman" panose="02020603050405020304" pitchFamily="18" charset="0"/>
              </a:rPr>
              <a:t> </a:t>
            </a:r>
            <a:r>
              <a:rPr lang="en-GB" altLang="en-US" dirty="0">
                <a:solidFill>
                  <a:srgbClr val="000000"/>
                </a:solidFill>
                <a:latin typeface="Courier" pitchFamily="49" charset="0"/>
                <a:cs typeface="Times New Roman" panose="02020603050405020304" pitchFamily="18" charset="0"/>
              </a:rPr>
              <a:t>crypto</a:t>
            </a:r>
            <a:r>
              <a:rPr lang="en-GB" altLang="en-US" dirty="0">
                <a:solidFill>
                  <a:srgbClr val="000000"/>
                </a:solidFill>
                <a:cs typeface="Times New Roman" panose="02020603050405020304" pitchFamily="18" charset="0"/>
              </a:rPr>
              <a:t> yang </a:t>
            </a:r>
            <a:r>
              <a:rPr lang="en-GB" altLang="en-US" dirty="0" err="1">
                <a:solidFill>
                  <a:srgbClr val="000000"/>
                </a:solidFill>
                <a:cs typeface="Times New Roman" panose="02020603050405020304" pitchFamily="18" charset="0"/>
              </a:rPr>
              <a:t>berulang</a:t>
            </a:r>
            <a:r>
              <a:rPr lang="en-GB" altLang="en-US" dirty="0">
                <a:solidFill>
                  <a:srgbClr val="000000"/>
                </a:solidFill>
                <a:cs typeface="Times New Roman" panose="02020603050405020304" pitchFamily="18" charset="0"/>
              </a:rPr>
              <a:t> = 16</a:t>
            </a:r>
          </a:p>
          <a:p>
            <a:pPr algn="just" eaLnBrk="1" hangingPunct="1">
              <a:lnSpc>
                <a:spcPct val="90000"/>
              </a:lnSpc>
              <a:buFontTx/>
              <a:buNone/>
            </a:pPr>
            <a:r>
              <a:rPr lang="en-GB" altLang="en-US" dirty="0">
                <a:solidFill>
                  <a:srgbClr val="000000"/>
                </a:solidFill>
                <a:cs typeface="Times New Roman" panose="02020603050405020304" pitchFamily="18" charset="0"/>
              </a:rPr>
              <a:t>		- 16 = </a:t>
            </a:r>
            <a:r>
              <a:rPr lang="en-GB" altLang="en-US" dirty="0" err="1">
                <a:solidFill>
                  <a:srgbClr val="000000"/>
                </a:solidFill>
                <a:cs typeface="Times New Roman" panose="02020603050405020304" pitchFamily="18" charset="0"/>
              </a:rPr>
              <a:t>kelipatan</a:t>
            </a:r>
            <a:r>
              <a:rPr lang="en-GB" altLang="en-US" dirty="0">
                <a:solidFill>
                  <a:srgbClr val="000000"/>
                </a:solidFill>
                <a:cs typeface="Times New Roman" panose="02020603050405020304" pitchFamily="18" charset="0"/>
              </a:rPr>
              <a:t> 4</a:t>
            </a:r>
          </a:p>
          <a:p>
            <a:pPr algn="just" eaLnBrk="1" hangingPunct="1">
              <a:lnSpc>
                <a:spcPct val="90000"/>
              </a:lnSpc>
              <a:buFontTx/>
              <a:buNone/>
            </a:pPr>
            <a:r>
              <a:rPr lang="en-GB" altLang="en-US" dirty="0">
                <a:solidFill>
                  <a:srgbClr val="000000"/>
                </a:solidFill>
                <a:cs typeface="Times New Roman" panose="02020603050405020304" pitchFamily="18" charset="0"/>
              </a:rPr>
              <a:t>	</a:t>
            </a:r>
            <a:r>
              <a:rPr lang="en-GB" altLang="en-US" dirty="0">
                <a:solidFill>
                  <a:srgbClr val="000000"/>
                </a:solidFill>
                <a:cs typeface="Times New Roman" panose="02020603050405020304" pitchFamily="18" charset="0"/>
                <a:sym typeface="Symbol" panose="05050102010706020507" pitchFamily="18" charset="2"/>
              </a:rPr>
              <a:t></a:t>
            </a:r>
            <a:r>
              <a:rPr lang="en-GB" altLang="en-US" dirty="0">
                <a:solidFill>
                  <a:srgbClr val="000000"/>
                </a:solidFill>
                <a:cs typeface="Times New Roman" panose="02020603050405020304" pitchFamily="18" charset="0"/>
              </a:rPr>
              <a:t> </a:t>
            </a:r>
            <a:r>
              <a:rPr lang="en-GB" altLang="en-US" dirty="0">
                <a:solidFill>
                  <a:srgbClr val="000000"/>
                </a:solidFill>
                <a:latin typeface="Courier New" panose="02070309020205020404" pitchFamily="49" charset="0"/>
                <a:cs typeface="Times New Roman" panose="02020603050405020304" pitchFamily="18" charset="0"/>
              </a:rPr>
              <a:t>crypto</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dienkripsi</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menjadi</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kriptogram</a:t>
            </a:r>
            <a:r>
              <a:rPr lang="en-GB" altLang="en-US" dirty="0">
                <a:solidFill>
                  <a:srgbClr val="000000"/>
                </a:solidFill>
                <a:cs typeface="Times New Roman" panose="02020603050405020304" pitchFamily="18" charset="0"/>
              </a:rPr>
              <a:t> yang </a:t>
            </a:r>
            <a:r>
              <a:rPr lang="en-GB" altLang="en-US" dirty="0" err="1">
                <a:solidFill>
                  <a:srgbClr val="000000"/>
                </a:solidFill>
                <a:cs typeface="Times New Roman" panose="02020603050405020304" pitchFamily="18" charset="0"/>
              </a:rPr>
              <a:t>sama</a:t>
            </a:r>
            <a:endParaRPr lang="en-US" altLang="en-US" dirty="0">
              <a:solidFill>
                <a:srgbClr val="000000"/>
              </a:solidFill>
              <a:cs typeface="Times New Roman" panose="02020603050405020304" pitchFamily="18" charset="0"/>
            </a:endParaRPr>
          </a:p>
        </p:txBody>
      </p:sp>
      <p:sp>
        <p:nvSpPr>
          <p:cNvPr id="2" name="Rectangle 1">
            <a:extLst>
              <a:ext uri="{FF2B5EF4-FFF2-40B4-BE49-F238E27FC236}">
                <a16:creationId xmlns:a16="http://schemas.microsoft.com/office/drawing/2014/main" id="{455B1053-587A-4F21-A191-455CD2E59DD1}"/>
              </a:ext>
            </a:extLst>
          </p:cNvPr>
          <p:cNvSpPr/>
          <p:nvPr/>
        </p:nvSpPr>
        <p:spPr>
          <a:xfrm>
            <a:off x="5217161" y="3340269"/>
            <a:ext cx="5872478" cy="1015663"/>
          </a:xfrm>
          <a:prstGeom prst="rect">
            <a:avLst/>
          </a:prstGeom>
        </p:spPr>
        <p:txBody>
          <a:bodyPr wrap="square">
            <a:spAutoFit/>
          </a:bodyPr>
          <a:lstStyle/>
          <a:p>
            <a:pPr>
              <a:buNone/>
            </a:pPr>
            <a:r>
              <a:rPr lang="en-GB" altLang="en-US" sz="2000" dirty="0" err="1">
                <a:solidFill>
                  <a:srgbClr val="000000"/>
                </a:solidFill>
                <a:cs typeface="Times New Roman" panose="02020603050405020304" pitchFamily="18" charset="0"/>
              </a:rPr>
              <a:t>Plainteks</a:t>
            </a:r>
            <a:r>
              <a:rPr lang="en-GB" altLang="en-US" sz="2000" dirty="0">
                <a:solidFill>
                  <a:srgbClr val="000000"/>
                </a:solidFill>
                <a:cs typeface="Times New Roman" panose="02020603050405020304" pitchFamily="18" charset="0"/>
              </a:rPr>
              <a:t>   : </a:t>
            </a:r>
            <a:r>
              <a:rPr lang="en-GB" altLang="en-US" sz="2000" b="1" dirty="0" err="1">
                <a:solidFill>
                  <a:srgbClr val="FF0000"/>
                </a:solidFill>
                <a:latin typeface="Courier New" panose="02070309020205020404" pitchFamily="49" charset="0"/>
                <a:cs typeface="Courier New" panose="02070309020205020404" pitchFamily="49" charset="0"/>
              </a:rPr>
              <a:t>crypto</a:t>
            </a:r>
            <a:r>
              <a:rPr lang="en-GB" altLang="en-US" sz="2000" dirty="0" err="1">
                <a:solidFill>
                  <a:srgbClr val="000000"/>
                </a:solidFill>
                <a:latin typeface="Courier New" panose="02070309020205020404" pitchFamily="49" charset="0"/>
                <a:cs typeface="Courier New" panose="02070309020205020404" pitchFamily="49" charset="0"/>
              </a:rPr>
              <a:t>isshortfor</a:t>
            </a:r>
            <a:r>
              <a:rPr lang="en-GB" altLang="en-US" sz="2000" b="1" dirty="0" err="1">
                <a:solidFill>
                  <a:srgbClr val="FF0000"/>
                </a:solidFill>
                <a:latin typeface="Courier New" panose="02070309020205020404" pitchFamily="49" charset="0"/>
                <a:cs typeface="Courier New" panose="02070309020205020404" pitchFamily="49" charset="0"/>
              </a:rPr>
              <a:t>crypto</a:t>
            </a:r>
            <a:r>
              <a:rPr lang="en-GB" altLang="en-US" sz="2000" dirty="0" err="1">
                <a:solidFill>
                  <a:srgbClr val="000000"/>
                </a:solidFill>
                <a:latin typeface="Courier New" panose="02070309020205020404" pitchFamily="49" charset="0"/>
                <a:cs typeface="Courier New" panose="02070309020205020404" pitchFamily="49" charset="0"/>
              </a:rPr>
              <a:t>graphy</a:t>
            </a:r>
            <a:endParaRPr lang="en-GB" altLang="en-US" sz="2000" dirty="0">
              <a:solidFill>
                <a:srgbClr val="000000"/>
              </a:solidFill>
              <a:latin typeface="Courier New" panose="02070309020205020404" pitchFamily="49" charset="0"/>
              <a:cs typeface="Courier New" panose="02070309020205020404" pitchFamily="49" charset="0"/>
            </a:endParaRPr>
          </a:p>
          <a:p>
            <a:pPr>
              <a:buNone/>
            </a:pPr>
            <a:r>
              <a:rPr lang="en-GB" altLang="en-US" sz="2000" dirty="0" err="1">
                <a:solidFill>
                  <a:srgbClr val="000000"/>
                </a:solidFill>
                <a:cs typeface="Times New Roman" panose="02020603050405020304" pitchFamily="18" charset="0"/>
              </a:rPr>
              <a:t>Kunci</a:t>
            </a:r>
            <a:r>
              <a:rPr lang="en-GB" altLang="en-US" sz="2000" dirty="0">
                <a:solidFill>
                  <a:srgbClr val="000000"/>
                </a:solidFill>
                <a:cs typeface="Times New Roman" panose="02020603050405020304" pitchFamily="18" charset="0"/>
              </a:rPr>
              <a:t>	   : </a:t>
            </a:r>
            <a:r>
              <a:rPr lang="en-GB" altLang="en-US" sz="2000" dirty="0" err="1">
                <a:solidFill>
                  <a:srgbClr val="000000"/>
                </a:solidFill>
                <a:latin typeface="Courier New" panose="02070309020205020404" pitchFamily="49" charset="0"/>
                <a:cs typeface="Courier New" panose="02070309020205020404" pitchFamily="49" charset="0"/>
              </a:rPr>
              <a:t>abcdabcdabcdabcdabcdabcdabcd</a:t>
            </a:r>
            <a:endParaRPr lang="en-GB" altLang="en-US" sz="2000" dirty="0">
              <a:solidFill>
                <a:srgbClr val="000000"/>
              </a:solidFill>
              <a:cs typeface="Times New Roman" panose="02020603050405020304" pitchFamily="18" charset="0"/>
            </a:endParaRPr>
          </a:p>
          <a:p>
            <a:pPr>
              <a:buNone/>
            </a:pPr>
            <a:r>
              <a:rPr lang="en-GB" altLang="en-US" sz="2000" dirty="0" err="1">
                <a:solidFill>
                  <a:srgbClr val="000000"/>
                </a:solidFill>
                <a:cs typeface="Times New Roman" panose="02020603050405020304" pitchFamily="18" charset="0"/>
              </a:rPr>
              <a:t>Cipherteks</a:t>
            </a:r>
            <a:r>
              <a:rPr lang="en-GB" altLang="en-US" sz="2000" dirty="0">
                <a:solidFill>
                  <a:srgbClr val="000000"/>
                </a:solidFill>
                <a:cs typeface="Times New Roman" panose="02020603050405020304" pitchFamily="18" charset="0"/>
              </a:rPr>
              <a:t>: </a:t>
            </a:r>
            <a:r>
              <a:rPr lang="en-GB" altLang="en-US" sz="2000" b="1" dirty="0">
                <a:solidFill>
                  <a:srgbClr val="000000"/>
                </a:solidFill>
                <a:latin typeface="Courier New" panose="02070309020205020404" pitchFamily="49" charset="0"/>
                <a:cs typeface="Courier New" panose="02070309020205020404" pitchFamily="49" charset="0"/>
              </a:rPr>
              <a:t>CSASTP</a:t>
            </a:r>
            <a:r>
              <a:rPr lang="en-GB" altLang="en-US" sz="2000" dirty="0">
                <a:solidFill>
                  <a:srgbClr val="000000"/>
                </a:solidFill>
                <a:latin typeface="Courier New" panose="02070309020205020404" pitchFamily="49" charset="0"/>
                <a:cs typeface="Courier New" panose="02070309020205020404" pitchFamily="49" charset="0"/>
              </a:rPr>
              <a:t>KVSIQUTGQU</a:t>
            </a:r>
            <a:r>
              <a:rPr lang="en-GB" altLang="en-US" sz="2000" b="1" dirty="0">
                <a:solidFill>
                  <a:srgbClr val="000000"/>
                </a:solidFill>
                <a:latin typeface="Courier New" panose="02070309020205020404" pitchFamily="49" charset="0"/>
                <a:cs typeface="Courier New" panose="02070309020205020404" pitchFamily="49" charset="0"/>
              </a:rPr>
              <a:t>CSASTP</a:t>
            </a:r>
            <a:r>
              <a:rPr lang="en-GB" altLang="en-US" sz="2000" dirty="0">
                <a:solidFill>
                  <a:srgbClr val="000000"/>
                </a:solidFill>
                <a:latin typeface="Courier New" panose="02070309020205020404" pitchFamily="49" charset="0"/>
                <a:cs typeface="Courier New" panose="02070309020205020404" pitchFamily="49" charset="0"/>
              </a:rPr>
              <a:t>IUAQJB</a:t>
            </a:r>
            <a:r>
              <a:rPr lang="en-US" altLang="en-US" sz="2000" dirty="0">
                <a:solidFill>
                  <a:srgbClr val="000000"/>
                </a:solidFill>
              </a:rPr>
              <a:t> </a:t>
            </a:r>
          </a:p>
        </p:txBody>
      </p:sp>
      <p:cxnSp>
        <p:nvCxnSpPr>
          <p:cNvPr id="6" name="Straight Connector 5">
            <a:extLst>
              <a:ext uri="{FF2B5EF4-FFF2-40B4-BE49-F238E27FC236}">
                <a16:creationId xmlns:a16="http://schemas.microsoft.com/office/drawing/2014/main" id="{EC117715-BA61-4ED3-AC67-C105C6255873}"/>
              </a:ext>
            </a:extLst>
          </p:cNvPr>
          <p:cNvCxnSpPr/>
          <p:nvPr/>
        </p:nvCxnSpPr>
        <p:spPr>
          <a:xfrm flipV="1">
            <a:off x="6614160" y="3108960"/>
            <a:ext cx="0" cy="32004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DD0CF436-BDD4-4A55-94CA-654C347AFA3C}"/>
              </a:ext>
            </a:extLst>
          </p:cNvPr>
          <p:cNvCxnSpPr>
            <a:cxnSpLocks/>
          </p:cNvCxnSpPr>
          <p:nvPr/>
        </p:nvCxnSpPr>
        <p:spPr>
          <a:xfrm flipV="1">
            <a:off x="9069085" y="3108960"/>
            <a:ext cx="0" cy="348226"/>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1DDBA4F1-C98E-44C8-826C-09245DECCE21}"/>
              </a:ext>
            </a:extLst>
          </p:cNvPr>
          <p:cNvCxnSpPr>
            <a:cxnSpLocks/>
          </p:cNvCxnSpPr>
          <p:nvPr/>
        </p:nvCxnSpPr>
        <p:spPr>
          <a:xfrm>
            <a:off x="6614160" y="3108960"/>
            <a:ext cx="24549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7CF725BF-8A6B-4C7B-873E-3D30C9617C51}"/>
              </a:ext>
            </a:extLst>
          </p:cNvPr>
          <p:cNvSpPr txBox="1"/>
          <p:nvPr/>
        </p:nvSpPr>
        <p:spPr>
          <a:xfrm>
            <a:off x="7781432" y="2692986"/>
            <a:ext cx="418704" cy="369332"/>
          </a:xfrm>
          <a:prstGeom prst="rect">
            <a:avLst/>
          </a:prstGeom>
          <a:noFill/>
        </p:spPr>
        <p:txBody>
          <a:bodyPr wrap="none" rtlCol="0">
            <a:spAutoFit/>
          </a:bodyPr>
          <a:lstStyle/>
          <a:p>
            <a:r>
              <a:rPr lang="en-US" dirty="0"/>
              <a:t>16</a:t>
            </a:r>
          </a:p>
        </p:txBody>
      </p:sp>
    </p:spTree>
    <p:extLst>
      <p:ext uri="{BB962C8B-B14F-4D97-AF65-F5344CB8AC3E}">
        <p14:creationId xmlns:p14="http://schemas.microsoft.com/office/powerpoint/2010/main" val="426315159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A50021"/>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buChar char="n"/>
              <a:defRPr sz="28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buChar char="n"/>
              <a:defRPr sz="24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buChar char="n"/>
              <a:defRPr sz="2000">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9pPr>
          </a:lstStyle>
          <a:p>
            <a:pPr>
              <a:spcBef>
                <a:spcPct val="0"/>
              </a:spcBef>
              <a:buClrTx/>
              <a:buSzTx/>
              <a:buFontTx/>
              <a:buNone/>
            </a:pPr>
            <a:fld id="{346ACC15-F5C6-4BED-802D-F19BD48F2ECA}" type="slidenum">
              <a:rPr lang="en-US" altLang="en-US" sz="2400">
                <a:solidFill>
                  <a:schemeClr val="tx2"/>
                </a:solidFill>
              </a:rPr>
              <a:pPr>
                <a:spcBef>
                  <a:spcPct val="0"/>
                </a:spcBef>
                <a:buClrTx/>
                <a:buSzTx/>
                <a:buFontTx/>
                <a:buNone/>
              </a:pPr>
              <a:t>39</a:t>
            </a:fld>
            <a:endParaRPr lang="en-US" altLang="en-US" sz="2400">
              <a:solidFill>
                <a:schemeClr val="tx2"/>
              </a:solidFill>
            </a:endParaRPr>
          </a:p>
        </p:txBody>
      </p:sp>
      <p:sp>
        <p:nvSpPr>
          <p:cNvPr id="45059" name="Rectangle 3"/>
          <p:cNvSpPr>
            <a:spLocks noGrp="1" noChangeArrowheads="1"/>
          </p:cNvSpPr>
          <p:nvPr>
            <p:ph type="body" idx="1"/>
          </p:nvPr>
        </p:nvSpPr>
        <p:spPr>
          <a:xfrm>
            <a:off x="1093304" y="838200"/>
            <a:ext cx="10260496" cy="5257800"/>
          </a:xfrm>
        </p:spPr>
        <p:txBody>
          <a:bodyPr>
            <a:normAutofit/>
          </a:bodyPr>
          <a:lstStyle/>
          <a:p>
            <a:pPr eaLnBrk="1" hangingPunct="1"/>
            <a:r>
              <a:rPr lang="en-US" altLang="en-US" dirty="0" err="1"/>
              <a:t>Pada</a:t>
            </a:r>
            <a:r>
              <a:rPr lang="en-US" altLang="en-US" dirty="0"/>
              <a:t> </a:t>
            </a:r>
            <a:r>
              <a:rPr lang="en-US" altLang="en-US" dirty="0" err="1"/>
              <a:t>Contoh</a:t>
            </a:r>
            <a:r>
              <a:rPr lang="en-US" altLang="en-US" dirty="0"/>
              <a:t> 2,</a:t>
            </a:r>
          </a:p>
          <a:p>
            <a:pPr algn="just" eaLnBrk="1" hangingPunct="1">
              <a:buFontTx/>
              <a:buNone/>
            </a:pPr>
            <a:r>
              <a:rPr lang="en-GB" altLang="en-US" dirty="0">
                <a:solidFill>
                  <a:srgbClr val="000000"/>
                </a:solidFill>
                <a:cs typeface="Times New Roman" panose="02020603050405020304" pitchFamily="18" charset="0"/>
              </a:rPr>
              <a:t>		- </a:t>
            </a:r>
            <a:r>
              <a:rPr lang="en-GB" altLang="en-US" dirty="0" err="1">
                <a:solidFill>
                  <a:srgbClr val="000000"/>
                </a:solidFill>
                <a:cs typeface="Times New Roman" panose="02020603050405020304" pitchFamily="18" charset="0"/>
              </a:rPr>
              <a:t>kunci</a:t>
            </a:r>
            <a:r>
              <a:rPr lang="en-GB" altLang="en-US" dirty="0">
                <a:solidFill>
                  <a:srgbClr val="000000"/>
                </a:solidFill>
                <a:cs typeface="Times New Roman" panose="02020603050405020304" pitchFamily="18" charset="0"/>
              </a:rPr>
              <a:t> = </a:t>
            </a:r>
            <a:r>
              <a:rPr lang="en-GB" altLang="en-US" dirty="0" err="1">
                <a:solidFill>
                  <a:srgbClr val="000000"/>
                </a:solidFill>
                <a:latin typeface="Courier" pitchFamily="49" charset="0"/>
                <a:cs typeface="Times New Roman" panose="02020603050405020304" pitchFamily="18" charset="0"/>
              </a:rPr>
              <a:t>abcdef</a:t>
            </a:r>
            <a:r>
              <a:rPr lang="en-GB" altLang="en-US" dirty="0">
                <a:solidFill>
                  <a:srgbClr val="000000"/>
                </a:solidFill>
                <a:cs typeface="Times New Roman" panose="02020603050405020304" pitchFamily="18" charset="0"/>
              </a:rPr>
              <a:t> </a:t>
            </a:r>
          </a:p>
          <a:p>
            <a:pPr algn="just" eaLnBrk="1" hangingPunct="1">
              <a:buFontTx/>
              <a:buNone/>
            </a:pPr>
            <a:r>
              <a:rPr lang="en-GB" altLang="en-US" dirty="0">
                <a:solidFill>
                  <a:srgbClr val="000000"/>
                </a:solidFill>
                <a:cs typeface="Times New Roman" panose="02020603050405020304" pitchFamily="18" charset="0"/>
              </a:rPr>
              <a:t>		- </a:t>
            </a:r>
            <a:r>
              <a:rPr lang="en-GB" altLang="en-US" dirty="0" err="1">
                <a:solidFill>
                  <a:srgbClr val="000000"/>
                </a:solidFill>
                <a:cs typeface="Times New Roman" panose="02020603050405020304" pitchFamily="18" charset="0"/>
              </a:rPr>
              <a:t>panjang</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kunci</a:t>
            </a:r>
            <a:r>
              <a:rPr lang="en-GB" altLang="en-US" dirty="0">
                <a:solidFill>
                  <a:srgbClr val="000000"/>
                </a:solidFill>
                <a:cs typeface="Times New Roman" panose="02020603050405020304" pitchFamily="18" charset="0"/>
              </a:rPr>
              <a:t> = 6</a:t>
            </a:r>
          </a:p>
          <a:p>
            <a:pPr algn="just" eaLnBrk="1" hangingPunct="1">
              <a:buFontTx/>
              <a:buNone/>
            </a:pPr>
            <a:r>
              <a:rPr lang="en-GB" altLang="en-US" dirty="0">
                <a:solidFill>
                  <a:srgbClr val="000000"/>
                </a:solidFill>
                <a:cs typeface="Times New Roman" panose="02020603050405020304" pitchFamily="18" charset="0"/>
              </a:rPr>
              <a:t>		- </a:t>
            </a:r>
            <a:r>
              <a:rPr lang="en-GB" altLang="en-US" dirty="0" err="1">
                <a:solidFill>
                  <a:srgbClr val="000000"/>
                </a:solidFill>
                <a:cs typeface="Times New Roman" panose="02020603050405020304" pitchFamily="18" charset="0"/>
              </a:rPr>
              <a:t>jarak</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antara</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dua</a:t>
            </a:r>
            <a:r>
              <a:rPr lang="en-GB" altLang="en-US" dirty="0">
                <a:solidFill>
                  <a:srgbClr val="000000"/>
                </a:solidFill>
                <a:cs typeface="Times New Roman" panose="02020603050405020304" pitchFamily="18" charset="0"/>
              </a:rPr>
              <a:t> </a:t>
            </a:r>
            <a:r>
              <a:rPr lang="en-GB" altLang="en-US" dirty="0">
                <a:solidFill>
                  <a:srgbClr val="000000"/>
                </a:solidFill>
                <a:latin typeface="Courier" pitchFamily="49" charset="0"/>
                <a:cs typeface="Times New Roman" panose="02020603050405020304" pitchFamily="18" charset="0"/>
              </a:rPr>
              <a:t>crypto</a:t>
            </a:r>
            <a:r>
              <a:rPr lang="en-GB" altLang="en-US" dirty="0">
                <a:solidFill>
                  <a:srgbClr val="000000"/>
                </a:solidFill>
                <a:cs typeface="Times New Roman" panose="02020603050405020304" pitchFamily="18" charset="0"/>
              </a:rPr>
              <a:t> yang </a:t>
            </a:r>
            <a:r>
              <a:rPr lang="en-GB" altLang="en-US" dirty="0" err="1">
                <a:solidFill>
                  <a:srgbClr val="000000"/>
                </a:solidFill>
                <a:cs typeface="Times New Roman" panose="02020603050405020304" pitchFamily="18" charset="0"/>
              </a:rPr>
              <a:t>berulang</a:t>
            </a:r>
            <a:r>
              <a:rPr lang="en-GB" altLang="en-US" dirty="0">
                <a:solidFill>
                  <a:srgbClr val="000000"/>
                </a:solidFill>
                <a:cs typeface="Times New Roman" panose="02020603050405020304" pitchFamily="18" charset="0"/>
              </a:rPr>
              <a:t> = 16</a:t>
            </a:r>
          </a:p>
          <a:p>
            <a:pPr algn="just" eaLnBrk="1" hangingPunct="1">
              <a:buFontTx/>
              <a:buNone/>
            </a:pPr>
            <a:r>
              <a:rPr lang="en-GB" altLang="en-US" dirty="0">
                <a:solidFill>
                  <a:srgbClr val="000000"/>
                </a:solidFill>
                <a:cs typeface="Times New Roman" panose="02020603050405020304" pitchFamily="18" charset="0"/>
              </a:rPr>
              <a:t>		- 16 </a:t>
            </a:r>
            <a:r>
              <a:rPr lang="en-GB" altLang="en-US" dirty="0" err="1">
                <a:solidFill>
                  <a:srgbClr val="000000"/>
                </a:solidFill>
                <a:cs typeface="Times New Roman" panose="02020603050405020304" pitchFamily="18" charset="0"/>
              </a:rPr>
              <a:t>bukan</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kelipatan</a:t>
            </a:r>
            <a:r>
              <a:rPr lang="en-GB" altLang="en-US" dirty="0">
                <a:solidFill>
                  <a:srgbClr val="000000"/>
                </a:solidFill>
                <a:cs typeface="Times New Roman" panose="02020603050405020304" pitchFamily="18" charset="0"/>
              </a:rPr>
              <a:t> 6</a:t>
            </a:r>
          </a:p>
          <a:p>
            <a:pPr algn="just" eaLnBrk="1" hangingPunct="1">
              <a:buFontTx/>
              <a:buNone/>
            </a:pPr>
            <a:r>
              <a:rPr lang="en-GB" altLang="en-US" dirty="0">
                <a:solidFill>
                  <a:srgbClr val="000000"/>
                </a:solidFill>
                <a:cs typeface="Times New Roman" panose="02020603050405020304" pitchFamily="18" charset="0"/>
                <a:sym typeface="Symbol" panose="05050102010706020507" pitchFamily="18" charset="2"/>
              </a:rPr>
              <a:t></a:t>
            </a:r>
            <a:r>
              <a:rPr lang="en-GB" altLang="en-US" dirty="0">
                <a:solidFill>
                  <a:srgbClr val="000000"/>
                </a:solidFill>
                <a:cs typeface="Times New Roman" panose="02020603050405020304" pitchFamily="18" charset="0"/>
              </a:rPr>
              <a:t> </a:t>
            </a:r>
            <a:r>
              <a:rPr lang="en-GB" altLang="en-US" dirty="0">
                <a:solidFill>
                  <a:srgbClr val="000000"/>
                </a:solidFill>
                <a:latin typeface="Courier New" panose="02070309020205020404" pitchFamily="49" charset="0"/>
                <a:cs typeface="Times New Roman" panose="02020603050405020304" pitchFamily="18" charset="0"/>
              </a:rPr>
              <a:t>crypto</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tidak</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dienkripsi</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menjadi</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kriptogram</a:t>
            </a:r>
            <a:r>
              <a:rPr lang="en-GB" altLang="en-US" dirty="0">
                <a:solidFill>
                  <a:srgbClr val="000000"/>
                </a:solidFill>
                <a:cs typeface="Times New Roman" panose="02020603050405020304" pitchFamily="18" charset="0"/>
              </a:rPr>
              <a:t> yang </a:t>
            </a:r>
            <a:r>
              <a:rPr lang="en-GB" altLang="en-US" dirty="0" err="1">
                <a:solidFill>
                  <a:srgbClr val="000000"/>
                </a:solidFill>
                <a:cs typeface="Times New Roman" panose="02020603050405020304" pitchFamily="18" charset="0"/>
              </a:rPr>
              <a:t>sama</a:t>
            </a:r>
            <a:endParaRPr lang="en-US" altLang="en-US" dirty="0">
              <a:cs typeface="Times New Roman" panose="02020603050405020304" pitchFamily="18" charset="0"/>
            </a:endParaRPr>
          </a:p>
          <a:p>
            <a:pPr algn="just" eaLnBrk="1" hangingPunct="1">
              <a:buFontTx/>
              <a:buNone/>
            </a:pPr>
            <a:endParaRPr lang="en-GB" altLang="en-US" dirty="0">
              <a:solidFill>
                <a:srgbClr val="000000"/>
              </a:solidFill>
              <a:cs typeface="Times New Roman" panose="02020603050405020304" pitchFamily="18" charset="0"/>
            </a:endParaRPr>
          </a:p>
          <a:p>
            <a:pPr eaLnBrk="1" hangingPunct="1"/>
            <a:r>
              <a:rPr lang="en-US" altLang="en-US" dirty="0"/>
              <a:t>Goal </a:t>
            </a:r>
            <a:r>
              <a:rPr lang="en-US" altLang="en-US" dirty="0" err="1"/>
              <a:t>metode</a:t>
            </a:r>
            <a:r>
              <a:rPr lang="en-US" altLang="en-US" dirty="0"/>
              <a:t> </a:t>
            </a:r>
            <a:r>
              <a:rPr lang="en-US" altLang="en-US" dirty="0" err="1"/>
              <a:t>Kasiski</a:t>
            </a:r>
            <a:r>
              <a:rPr lang="en-US" altLang="en-US" dirty="0"/>
              <a:t>: </a:t>
            </a:r>
            <a:r>
              <a:rPr lang="en-US" altLang="en-US" dirty="0" err="1"/>
              <a:t>mencari</a:t>
            </a:r>
            <a:r>
              <a:rPr lang="en-US" altLang="en-US" dirty="0"/>
              <a:t> </a:t>
            </a:r>
            <a:r>
              <a:rPr lang="en-US" altLang="en-US" dirty="0" err="1"/>
              <a:t>dua</a:t>
            </a:r>
            <a:r>
              <a:rPr lang="en-US" altLang="en-US" dirty="0"/>
              <a:t> </a:t>
            </a:r>
            <a:r>
              <a:rPr lang="en-US" altLang="en-US" dirty="0" err="1"/>
              <a:t>atau</a:t>
            </a:r>
            <a:r>
              <a:rPr lang="en-US" altLang="en-US" dirty="0"/>
              <a:t> </a:t>
            </a:r>
            <a:r>
              <a:rPr lang="en-US" altLang="en-US" dirty="0" err="1"/>
              <a:t>lebih</a:t>
            </a:r>
            <a:r>
              <a:rPr lang="en-US" altLang="en-US" dirty="0"/>
              <a:t> </a:t>
            </a:r>
            <a:r>
              <a:rPr lang="en-US" altLang="en-US" dirty="0" err="1"/>
              <a:t>kriptogram</a:t>
            </a:r>
            <a:r>
              <a:rPr lang="en-US" altLang="en-US" dirty="0"/>
              <a:t> yang </a:t>
            </a:r>
            <a:r>
              <a:rPr lang="en-US" altLang="en-US" dirty="0" err="1"/>
              <a:t>berulang</a:t>
            </a:r>
            <a:r>
              <a:rPr lang="en-US" altLang="en-US" dirty="0"/>
              <a:t> </a:t>
            </a:r>
            <a:r>
              <a:rPr lang="en-US" altLang="en-US" dirty="0" err="1"/>
              <a:t>untuk</a:t>
            </a:r>
            <a:r>
              <a:rPr lang="en-US" altLang="en-US" dirty="0"/>
              <a:t> </a:t>
            </a:r>
            <a:r>
              <a:rPr lang="en-US" altLang="en-US" dirty="0" err="1"/>
              <a:t>menentukan</a:t>
            </a:r>
            <a:r>
              <a:rPr lang="en-US" altLang="en-US" dirty="0"/>
              <a:t> </a:t>
            </a:r>
            <a:r>
              <a:rPr lang="en-US" altLang="en-US" dirty="0" err="1"/>
              <a:t>panjang</a:t>
            </a:r>
            <a:r>
              <a:rPr lang="en-US" altLang="en-US" dirty="0"/>
              <a:t> </a:t>
            </a:r>
            <a:r>
              <a:rPr lang="en-US" altLang="en-US" dirty="0" err="1"/>
              <a:t>kunci</a:t>
            </a:r>
            <a:r>
              <a:rPr lang="en-US" altLang="en-US" dirty="0"/>
              <a:t>.</a:t>
            </a:r>
          </a:p>
        </p:txBody>
      </p:sp>
      <p:sp>
        <p:nvSpPr>
          <p:cNvPr id="5" name="Rectangle 4">
            <a:extLst>
              <a:ext uri="{FF2B5EF4-FFF2-40B4-BE49-F238E27FC236}">
                <a16:creationId xmlns:a16="http://schemas.microsoft.com/office/drawing/2014/main" id="{536FDAD6-E7BD-4145-ACF9-21F72EF178DC}"/>
              </a:ext>
            </a:extLst>
          </p:cNvPr>
          <p:cNvSpPr/>
          <p:nvPr/>
        </p:nvSpPr>
        <p:spPr>
          <a:xfrm>
            <a:off x="5793233" y="762000"/>
            <a:ext cx="5872478" cy="1015663"/>
          </a:xfrm>
          <a:prstGeom prst="rect">
            <a:avLst/>
          </a:prstGeom>
        </p:spPr>
        <p:txBody>
          <a:bodyPr wrap="square">
            <a:spAutoFit/>
          </a:bodyPr>
          <a:lstStyle/>
          <a:p>
            <a:pPr>
              <a:buNone/>
            </a:pPr>
            <a:r>
              <a:rPr lang="en-GB" altLang="en-US" sz="2000" dirty="0" err="1">
                <a:solidFill>
                  <a:srgbClr val="000000"/>
                </a:solidFill>
                <a:cs typeface="Times New Roman" panose="02020603050405020304" pitchFamily="18" charset="0"/>
              </a:rPr>
              <a:t>Plainteks</a:t>
            </a:r>
            <a:r>
              <a:rPr lang="en-GB" altLang="en-US" sz="2000" dirty="0">
                <a:solidFill>
                  <a:srgbClr val="000000"/>
                </a:solidFill>
                <a:cs typeface="Times New Roman" panose="02020603050405020304" pitchFamily="18" charset="0"/>
              </a:rPr>
              <a:t>   : </a:t>
            </a:r>
            <a:r>
              <a:rPr lang="en-GB" altLang="en-US" sz="2000" b="1" dirty="0" err="1">
                <a:solidFill>
                  <a:srgbClr val="FF0000"/>
                </a:solidFill>
                <a:latin typeface="Courier New" panose="02070309020205020404" pitchFamily="49" charset="0"/>
                <a:cs typeface="Courier New" panose="02070309020205020404" pitchFamily="49" charset="0"/>
              </a:rPr>
              <a:t>crypto</a:t>
            </a:r>
            <a:r>
              <a:rPr lang="en-GB" altLang="en-US" sz="2000" dirty="0" err="1">
                <a:solidFill>
                  <a:srgbClr val="000000"/>
                </a:solidFill>
                <a:latin typeface="Courier New" panose="02070309020205020404" pitchFamily="49" charset="0"/>
                <a:cs typeface="Courier New" panose="02070309020205020404" pitchFamily="49" charset="0"/>
              </a:rPr>
              <a:t>isshortfor</a:t>
            </a:r>
            <a:r>
              <a:rPr lang="en-GB" altLang="en-US" sz="2000" b="1" dirty="0" err="1">
                <a:solidFill>
                  <a:srgbClr val="FF0000"/>
                </a:solidFill>
                <a:latin typeface="Courier New" panose="02070309020205020404" pitchFamily="49" charset="0"/>
                <a:cs typeface="Courier New" panose="02070309020205020404" pitchFamily="49" charset="0"/>
              </a:rPr>
              <a:t>crypto</a:t>
            </a:r>
            <a:r>
              <a:rPr lang="en-GB" altLang="en-US" sz="2000" dirty="0" err="1">
                <a:solidFill>
                  <a:srgbClr val="000000"/>
                </a:solidFill>
                <a:latin typeface="Courier New" panose="02070309020205020404" pitchFamily="49" charset="0"/>
                <a:cs typeface="Courier New" panose="02070309020205020404" pitchFamily="49" charset="0"/>
              </a:rPr>
              <a:t>graphy</a:t>
            </a:r>
            <a:endParaRPr lang="en-GB" altLang="en-US" sz="2000" dirty="0">
              <a:solidFill>
                <a:srgbClr val="000000"/>
              </a:solidFill>
              <a:latin typeface="Courier New" panose="02070309020205020404" pitchFamily="49" charset="0"/>
              <a:cs typeface="Courier New" panose="02070309020205020404" pitchFamily="49" charset="0"/>
            </a:endParaRPr>
          </a:p>
          <a:p>
            <a:r>
              <a:rPr lang="en-GB" altLang="en-US" sz="2000" dirty="0" err="1">
                <a:solidFill>
                  <a:srgbClr val="000000"/>
                </a:solidFill>
                <a:cs typeface="Times New Roman" panose="02020603050405020304" pitchFamily="18" charset="0"/>
              </a:rPr>
              <a:t>Kunci</a:t>
            </a:r>
            <a:r>
              <a:rPr lang="en-GB" altLang="en-US" sz="2000" dirty="0">
                <a:solidFill>
                  <a:srgbClr val="000000"/>
                </a:solidFill>
                <a:cs typeface="Times New Roman" panose="02020603050405020304" pitchFamily="18" charset="0"/>
              </a:rPr>
              <a:t>  	   : </a:t>
            </a:r>
            <a:r>
              <a:rPr lang="en-GB" altLang="en-US" sz="2000" dirty="0" err="1">
                <a:solidFill>
                  <a:srgbClr val="000000"/>
                </a:solidFill>
                <a:latin typeface="Courier New" panose="02070309020205020404" pitchFamily="49" charset="0"/>
                <a:cs typeface="Courier New" panose="02070309020205020404" pitchFamily="49" charset="0"/>
              </a:rPr>
              <a:t>abcdefabcdefabcdefabcdefabcd</a:t>
            </a:r>
            <a:endParaRPr lang="en-GB" altLang="en-US" sz="2000" dirty="0">
              <a:solidFill>
                <a:srgbClr val="000000"/>
              </a:solidFill>
              <a:cs typeface="Times New Roman" panose="02020603050405020304" pitchFamily="18" charset="0"/>
            </a:endParaRPr>
          </a:p>
          <a:p>
            <a:pPr algn="just"/>
            <a:r>
              <a:rPr lang="en-GB" altLang="en-US" sz="2000" dirty="0" err="1">
                <a:solidFill>
                  <a:srgbClr val="000000"/>
                </a:solidFill>
                <a:cs typeface="Times New Roman" panose="02020603050405020304" pitchFamily="18" charset="0"/>
              </a:rPr>
              <a:t>Cipherteks</a:t>
            </a:r>
            <a:r>
              <a:rPr lang="en-GB" altLang="en-US" sz="2000" dirty="0">
                <a:solidFill>
                  <a:srgbClr val="000000"/>
                </a:solidFill>
                <a:cs typeface="Times New Roman" panose="02020603050405020304" pitchFamily="18" charset="0"/>
              </a:rPr>
              <a:t>: </a:t>
            </a:r>
            <a:r>
              <a:rPr lang="en-GB" altLang="en-US" sz="2000" b="1" dirty="0">
                <a:solidFill>
                  <a:srgbClr val="000000"/>
                </a:solidFill>
                <a:latin typeface="Courier New" panose="02070309020205020404" pitchFamily="49" charset="0"/>
                <a:cs typeface="Courier New" panose="02070309020205020404" pitchFamily="49" charset="0"/>
              </a:rPr>
              <a:t>CSASXT</a:t>
            </a:r>
            <a:r>
              <a:rPr lang="en-GB" altLang="en-US" sz="2000" dirty="0">
                <a:solidFill>
                  <a:srgbClr val="000000"/>
                </a:solidFill>
                <a:latin typeface="Courier New" panose="02070309020205020404" pitchFamily="49" charset="0"/>
                <a:cs typeface="Courier New" panose="02070309020205020404" pitchFamily="49" charset="0"/>
              </a:rPr>
              <a:t>ITUKWSTGQU</a:t>
            </a:r>
            <a:r>
              <a:rPr lang="en-GB" altLang="en-US" sz="2000" b="1" dirty="0">
                <a:solidFill>
                  <a:srgbClr val="000000"/>
                </a:solidFill>
                <a:latin typeface="Courier New" panose="02070309020205020404" pitchFamily="49" charset="0"/>
                <a:cs typeface="Courier New" panose="02070309020205020404" pitchFamily="49" charset="0"/>
              </a:rPr>
              <a:t>CWYQVR</a:t>
            </a:r>
            <a:r>
              <a:rPr lang="en-GB" altLang="en-US" sz="2000" dirty="0">
                <a:solidFill>
                  <a:srgbClr val="000000"/>
                </a:solidFill>
                <a:latin typeface="Courier New" panose="02070309020205020404" pitchFamily="49" charset="0"/>
                <a:cs typeface="Courier New" panose="02070309020205020404" pitchFamily="49" charset="0"/>
              </a:rPr>
              <a:t>KWAQJB</a:t>
            </a:r>
            <a:endParaRPr lang="en-GB" altLang="en-US" sz="2000" dirty="0">
              <a:solidFill>
                <a:srgbClr val="000000"/>
              </a:solidFill>
              <a:cs typeface="Times New Roman" panose="02020603050405020304" pitchFamily="18" charset="0"/>
            </a:endParaRPr>
          </a:p>
        </p:txBody>
      </p:sp>
      <p:cxnSp>
        <p:nvCxnSpPr>
          <p:cNvPr id="6" name="Straight Connector 5">
            <a:extLst>
              <a:ext uri="{FF2B5EF4-FFF2-40B4-BE49-F238E27FC236}">
                <a16:creationId xmlns:a16="http://schemas.microsoft.com/office/drawing/2014/main" id="{8BFD6F13-B87C-4481-BB76-898E73E320DE}"/>
              </a:ext>
            </a:extLst>
          </p:cNvPr>
          <p:cNvCxnSpPr/>
          <p:nvPr/>
        </p:nvCxnSpPr>
        <p:spPr>
          <a:xfrm flipV="1">
            <a:off x="7190232" y="530691"/>
            <a:ext cx="0" cy="32004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80A176E8-4658-429A-8F42-7AE30AB17E42}"/>
              </a:ext>
            </a:extLst>
          </p:cNvPr>
          <p:cNvCxnSpPr>
            <a:cxnSpLocks/>
          </p:cNvCxnSpPr>
          <p:nvPr/>
        </p:nvCxnSpPr>
        <p:spPr>
          <a:xfrm flipV="1">
            <a:off x="9645157" y="530691"/>
            <a:ext cx="0" cy="348226"/>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93802AE4-149C-4596-B63E-221865C4AAAA}"/>
              </a:ext>
            </a:extLst>
          </p:cNvPr>
          <p:cNvCxnSpPr>
            <a:cxnSpLocks/>
          </p:cNvCxnSpPr>
          <p:nvPr/>
        </p:nvCxnSpPr>
        <p:spPr>
          <a:xfrm>
            <a:off x="7190232" y="530691"/>
            <a:ext cx="24549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555881DC-A8E9-4ED7-A866-75607A7EAC82}"/>
              </a:ext>
            </a:extLst>
          </p:cNvPr>
          <p:cNvSpPr txBox="1"/>
          <p:nvPr/>
        </p:nvSpPr>
        <p:spPr>
          <a:xfrm>
            <a:off x="8357504" y="114717"/>
            <a:ext cx="418704" cy="369332"/>
          </a:xfrm>
          <a:prstGeom prst="rect">
            <a:avLst/>
          </a:prstGeom>
          <a:noFill/>
        </p:spPr>
        <p:txBody>
          <a:bodyPr wrap="none" rtlCol="0">
            <a:spAutoFit/>
          </a:bodyPr>
          <a:lstStyle/>
          <a:p>
            <a:r>
              <a:rPr lang="en-US" dirty="0"/>
              <a:t>16</a:t>
            </a:r>
          </a:p>
        </p:txBody>
      </p:sp>
    </p:spTree>
    <p:extLst>
      <p:ext uri="{BB962C8B-B14F-4D97-AF65-F5344CB8AC3E}">
        <p14:creationId xmlns:p14="http://schemas.microsoft.com/office/powerpoint/2010/main" val="34338281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6DC0DD-73F5-971B-AE0E-298A2A48726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C482A47-0290-6219-3551-596989110525}"/>
              </a:ext>
            </a:extLst>
          </p:cNvPr>
          <p:cNvSpPr>
            <a:spLocks noGrp="1"/>
          </p:cNvSpPr>
          <p:nvPr>
            <p:ph idx="1"/>
          </p:nvPr>
        </p:nvSpPr>
        <p:spPr>
          <a:xfrm>
            <a:off x="736600" y="493486"/>
            <a:ext cx="10617200" cy="6096000"/>
          </a:xfrm>
        </p:spPr>
        <p:txBody>
          <a:bodyPr>
            <a:noAutofit/>
          </a:bodyPr>
          <a:lstStyle/>
          <a:p>
            <a:r>
              <a:rPr lang="en-US" sz="2400" dirty="0" err="1"/>
              <a:t>Mengapa</a:t>
            </a:r>
            <a:r>
              <a:rPr lang="en-US" sz="2400" dirty="0"/>
              <a:t> CI </a:t>
            </a:r>
            <a:r>
              <a:rPr lang="en-US" sz="2400" dirty="0" err="1"/>
              <a:t>efektif</a:t>
            </a:r>
            <a:r>
              <a:rPr lang="en-US" sz="2400" dirty="0"/>
              <a:t> </a:t>
            </a:r>
            <a:r>
              <a:rPr lang="en-US" sz="2400" dirty="0" err="1"/>
              <a:t>untuk</a:t>
            </a:r>
            <a:r>
              <a:rPr lang="en-US" sz="2400" dirty="0"/>
              <a:t> </a:t>
            </a:r>
            <a:r>
              <a:rPr lang="en-US" sz="2400" dirty="0" err="1"/>
              <a:t>kriptanalisis</a:t>
            </a:r>
            <a:r>
              <a:rPr lang="en-US" sz="2400" dirty="0"/>
              <a:t>? Karena </a:t>
            </a:r>
            <a:r>
              <a:rPr lang="en-US" sz="2400" i="1" dirty="0"/>
              <a:t>cipher</a:t>
            </a:r>
            <a:r>
              <a:rPr lang="en-US" sz="2400" dirty="0"/>
              <a:t> </a:t>
            </a:r>
            <a:r>
              <a:rPr lang="en-US" sz="2400" dirty="0" err="1"/>
              <a:t>substitusi</a:t>
            </a:r>
            <a:r>
              <a:rPr lang="en-US" sz="2400" dirty="0"/>
              <a:t> </a:t>
            </a:r>
            <a:r>
              <a:rPr lang="en-US" sz="2400" dirty="0" err="1"/>
              <a:t>klasik</a:t>
            </a:r>
            <a:r>
              <a:rPr lang="en-US" sz="2400" dirty="0"/>
              <a:t>: </a:t>
            </a:r>
          </a:p>
          <a:p>
            <a:pPr marL="566738" lvl="0" indent="-334963">
              <a:buFont typeface="Wingdings" panose="05000000000000000000" pitchFamily="2" charset="2"/>
              <a:buChar char="ü"/>
            </a:pPr>
            <a:r>
              <a:rPr lang="en-US" sz="2200" dirty="0" err="1"/>
              <a:t>tidak</a:t>
            </a:r>
            <a:r>
              <a:rPr lang="en-US" sz="2200" dirty="0"/>
              <a:t> </a:t>
            </a:r>
            <a:r>
              <a:rPr lang="en-US" sz="2200" dirty="0" err="1"/>
              <a:t>mengubah</a:t>
            </a:r>
            <a:r>
              <a:rPr lang="en-US" sz="2200" dirty="0"/>
              <a:t> </a:t>
            </a:r>
            <a:r>
              <a:rPr lang="en-US" sz="2200" dirty="0" err="1"/>
              <a:t>distribusi</a:t>
            </a:r>
            <a:r>
              <a:rPr lang="en-US" sz="2200" dirty="0"/>
              <a:t> </a:t>
            </a:r>
            <a:r>
              <a:rPr lang="en-US" sz="2200" dirty="0" err="1"/>
              <a:t>frekuensi</a:t>
            </a:r>
            <a:r>
              <a:rPr lang="en-US" sz="2200" dirty="0"/>
              <a:t> </a:t>
            </a:r>
            <a:r>
              <a:rPr lang="en-US" sz="2200" dirty="0" err="1"/>
              <a:t>huruf</a:t>
            </a:r>
            <a:r>
              <a:rPr lang="en-US" sz="2200" dirty="0"/>
              <a:t> di </a:t>
            </a:r>
            <a:r>
              <a:rPr lang="en-US" sz="2200" dirty="0" err="1"/>
              <a:t>dalam</a:t>
            </a:r>
            <a:r>
              <a:rPr lang="en-US" sz="2200" dirty="0"/>
              <a:t> </a:t>
            </a:r>
            <a:r>
              <a:rPr lang="en-US" sz="2200" dirty="0" err="1"/>
              <a:t>cipherteks</a:t>
            </a:r>
            <a:endParaRPr lang="en-US" sz="2200" dirty="0"/>
          </a:p>
          <a:p>
            <a:pPr marL="566738" lvl="0" indent="-334963">
              <a:buFont typeface="Wingdings" panose="05000000000000000000" pitchFamily="2" charset="2"/>
              <a:buChar char="ü"/>
            </a:pPr>
            <a:r>
              <a:rPr lang="en-US" sz="2200" dirty="0" err="1"/>
              <a:t>hanya</a:t>
            </a:r>
            <a:r>
              <a:rPr lang="en-US" sz="2200" dirty="0"/>
              <a:t> </a:t>
            </a:r>
            <a:r>
              <a:rPr lang="en-US" sz="2200" dirty="0" err="1"/>
              <a:t>memetakan</a:t>
            </a:r>
            <a:r>
              <a:rPr lang="en-US" sz="2200" dirty="0"/>
              <a:t> </a:t>
            </a:r>
            <a:r>
              <a:rPr lang="en-US" sz="2200" dirty="0" err="1"/>
              <a:t>huruf</a:t>
            </a:r>
            <a:r>
              <a:rPr lang="en-US" sz="2200" dirty="0"/>
              <a:t> </a:t>
            </a:r>
            <a:r>
              <a:rPr lang="en-US" sz="2200" dirty="0" err="1"/>
              <a:t>ke</a:t>
            </a:r>
            <a:r>
              <a:rPr lang="en-US" sz="2200" dirty="0"/>
              <a:t> </a:t>
            </a:r>
            <a:r>
              <a:rPr lang="en-US" sz="2200" dirty="0" err="1"/>
              <a:t>huruf</a:t>
            </a:r>
            <a:r>
              <a:rPr lang="en-US" sz="2200" dirty="0"/>
              <a:t> lain</a:t>
            </a:r>
          </a:p>
          <a:p>
            <a:pPr marL="566738" indent="-334963">
              <a:buFont typeface="Wingdings" panose="05000000000000000000" pitchFamily="2" charset="2"/>
              <a:buChar char="ü"/>
            </a:pPr>
            <a:r>
              <a:rPr lang="en-US" sz="2200" dirty="0"/>
              <a:t>Jadi </a:t>
            </a:r>
            <a:r>
              <a:rPr lang="en-US" sz="2200" dirty="0" err="1"/>
              <a:t>struktur</a:t>
            </a:r>
            <a:r>
              <a:rPr lang="en-US" sz="2200" dirty="0"/>
              <a:t> </a:t>
            </a:r>
            <a:r>
              <a:rPr lang="en-US" sz="2200" dirty="0" err="1"/>
              <a:t>statistik</a:t>
            </a:r>
            <a:r>
              <a:rPr lang="en-US" sz="2200" dirty="0"/>
              <a:t> </a:t>
            </a:r>
            <a:r>
              <a:rPr lang="en-US" sz="2200" dirty="0" err="1"/>
              <a:t>bahasa</a:t>
            </a:r>
            <a:r>
              <a:rPr lang="en-US" sz="2200" dirty="0"/>
              <a:t> </a:t>
            </a:r>
            <a:r>
              <a:rPr lang="en-US" sz="2200" dirty="0" err="1"/>
              <a:t>masih</a:t>
            </a:r>
            <a:r>
              <a:rPr lang="en-US" sz="2200" dirty="0"/>
              <a:t> </a:t>
            </a:r>
            <a:r>
              <a:rPr lang="en-US" sz="2200" dirty="0" err="1"/>
              <a:t>terlihat</a:t>
            </a:r>
            <a:r>
              <a:rPr lang="en-US" sz="2200" dirty="0"/>
              <a:t> di </a:t>
            </a:r>
            <a:r>
              <a:rPr lang="en-US" sz="2200" dirty="0" err="1"/>
              <a:t>dalam</a:t>
            </a:r>
            <a:r>
              <a:rPr lang="en-US" sz="2200" dirty="0"/>
              <a:t> </a:t>
            </a:r>
            <a:r>
              <a:rPr lang="en-US" sz="2200" dirty="0" err="1"/>
              <a:t>cipherteks</a:t>
            </a:r>
            <a:r>
              <a:rPr lang="en-US" sz="2200" dirty="0"/>
              <a:t>.</a:t>
            </a:r>
          </a:p>
          <a:p>
            <a:pPr marL="0" indent="0">
              <a:buNone/>
            </a:pPr>
            <a:endParaRPr lang="en-US" sz="2400" dirty="0"/>
          </a:p>
          <a:p>
            <a:r>
              <a:rPr lang="en-US" sz="2400" dirty="0"/>
              <a:t>Ini sangat </a:t>
            </a:r>
            <a:r>
              <a:rPr lang="en-US" sz="2400" dirty="0" err="1"/>
              <a:t>berbeda</a:t>
            </a:r>
            <a:r>
              <a:rPr lang="en-US" sz="2400" dirty="0"/>
              <a:t> </a:t>
            </a:r>
            <a:r>
              <a:rPr lang="en-US" sz="2400" dirty="0" err="1"/>
              <a:t>dengan</a:t>
            </a:r>
            <a:r>
              <a:rPr lang="en-US" sz="2400" dirty="0"/>
              <a:t> </a:t>
            </a:r>
            <a:r>
              <a:rPr lang="en-US" sz="2400" i="1" dirty="0"/>
              <a:t>cipher</a:t>
            </a:r>
            <a:r>
              <a:rPr lang="en-US" sz="2400" dirty="0"/>
              <a:t> modern </a:t>
            </a:r>
            <a:r>
              <a:rPr lang="en-US" sz="2400" dirty="0" err="1"/>
              <a:t>seperti</a:t>
            </a:r>
            <a:r>
              <a:rPr lang="en-US" sz="2400" dirty="0"/>
              <a:t> </a:t>
            </a:r>
            <a:r>
              <a:rPr lang="en-US" sz="2400" i="1" dirty="0"/>
              <a:t>Advanced Encryption Standard</a:t>
            </a:r>
            <a:r>
              <a:rPr lang="en-US" sz="2400" dirty="0"/>
              <a:t> (AES) yang </a:t>
            </a:r>
            <a:r>
              <a:rPr lang="en-US" sz="2400" dirty="0" err="1"/>
              <a:t>menghasilkan</a:t>
            </a:r>
            <a:r>
              <a:rPr lang="en-US" sz="2400" dirty="0"/>
              <a:t> </a:t>
            </a:r>
            <a:r>
              <a:rPr lang="en-US" sz="2400" dirty="0" err="1"/>
              <a:t>distribusi</a:t>
            </a:r>
            <a:r>
              <a:rPr lang="en-US" sz="2400" dirty="0"/>
              <a:t> </a:t>
            </a:r>
            <a:r>
              <a:rPr lang="en-US" sz="2400" dirty="0" err="1"/>
              <a:t>karakter</a:t>
            </a:r>
            <a:r>
              <a:rPr lang="en-US" sz="2400" dirty="0"/>
              <a:t> di </a:t>
            </a:r>
            <a:r>
              <a:rPr lang="en-US" sz="2400" dirty="0" err="1"/>
              <a:t>dalam</a:t>
            </a:r>
            <a:r>
              <a:rPr lang="en-US" sz="2400" dirty="0"/>
              <a:t> </a:t>
            </a:r>
            <a:r>
              <a:rPr lang="en-US" sz="2400" dirty="0" err="1"/>
              <a:t>cipherteks</a:t>
            </a:r>
            <a:r>
              <a:rPr lang="en-US" sz="2400" dirty="0"/>
              <a:t> </a:t>
            </a:r>
            <a:r>
              <a:rPr lang="en-US" sz="2400" dirty="0" err="1"/>
              <a:t>mendekati</a:t>
            </a:r>
            <a:r>
              <a:rPr lang="en-US" sz="2400" dirty="0"/>
              <a:t> </a:t>
            </a:r>
            <a:r>
              <a:rPr lang="en-US" sz="2400" dirty="0" err="1"/>
              <a:t>acak</a:t>
            </a:r>
            <a:r>
              <a:rPr lang="en-US" sz="2400" dirty="0"/>
              <a:t> </a:t>
            </a:r>
            <a:r>
              <a:rPr lang="en-US" sz="2400" dirty="0" err="1"/>
              <a:t>sehingga</a:t>
            </a:r>
            <a:r>
              <a:rPr lang="en-US" sz="2400" dirty="0"/>
              <a:t> CI ≈ 0.038.</a:t>
            </a:r>
          </a:p>
          <a:p>
            <a:endParaRPr lang="en-US" sz="2400" dirty="0"/>
          </a:p>
          <a:p>
            <a:pPr lvl="0"/>
            <a:r>
              <a:rPr lang="en-US" sz="2400" dirty="0"/>
              <a:t>Pada </a:t>
            </a:r>
            <a:r>
              <a:rPr lang="en-US" sz="2400" dirty="0" err="1"/>
              <a:t>teks</a:t>
            </a:r>
            <a:r>
              <a:rPr lang="en-US" sz="2400" dirty="0"/>
              <a:t> (English) normal → </a:t>
            </a:r>
            <a:r>
              <a:rPr lang="en-US" sz="2400" dirty="0" err="1"/>
              <a:t>banyak</a:t>
            </a:r>
            <a:r>
              <a:rPr lang="en-US" sz="2400" dirty="0"/>
              <a:t> </a:t>
            </a:r>
            <a:r>
              <a:rPr lang="en-US" sz="2400" dirty="0" err="1"/>
              <a:t>perulangan</a:t>
            </a:r>
            <a:r>
              <a:rPr lang="en-US" sz="2400" dirty="0"/>
              <a:t> </a:t>
            </a:r>
            <a:r>
              <a:rPr lang="en-US" sz="2400" dirty="0" err="1"/>
              <a:t>huruf</a:t>
            </a:r>
            <a:r>
              <a:rPr lang="en-US" sz="2400" dirty="0"/>
              <a:t> E, T, A → CI </a:t>
            </a:r>
            <a:r>
              <a:rPr lang="en-US" sz="2400" dirty="0" err="1"/>
              <a:t>tinggi</a:t>
            </a:r>
            <a:endParaRPr lang="en-US" sz="2400" dirty="0"/>
          </a:p>
          <a:p>
            <a:pPr lvl="0"/>
            <a:r>
              <a:rPr lang="en-US" sz="2400" dirty="0"/>
              <a:t>Pada </a:t>
            </a:r>
            <a:r>
              <a:rPr lang="en-US" sz="2400" dirty="0" err="1"/>
              <a:t>teks</a:t>
            </a:r>
            <a:r>
              <a:rPr lang="en-US" sz="2400" dirty="0"/>
              <a:t> </a:t>
            </a:r>
            <a:r>
              <a:rPr lang="en-US" sz="2400" dirty="0" err="1"/>
              <a:t>benar-benar</a:t>
            </a:r>
            <a:r>
              <a:rPr lang="en-US" sz="2400" dirty="0"/>
              <a:t> </a:t>
            </a:r>
            <a:r>
              <a:rPr lang="en-US" sz="2400" dirty="0" err="1"/>
              <a:t>acak</a:t>
            </a:r>
            <a:r>
              <a:rPr lang="en-US" sz="2400" dirty="0"/>
              <a:t> → </a:t>
            </a:r>
            <a:r>
              <a:rPr lang="en-US" sz="2400" dirty="0" err="1"/>
              <a:t>semua</a:t>
            </a:r>
            <a:r>
              <a:rPr lang="en-US" sz="2400" dirty="0"/>
              <a:t> </a:t>
            </a:r>
            <a:r>
              <a:rPr lang="en-US" sz="2400" dirty="0" err="1"/>
              <a:t>huruf</a:t>
            </a:r>
            <a:r>
              <a:rPr lang="en-US" sz="2400" dirty="0"/>
              <a:t> </a:t>
            </a:r>
            <a:r>
              <a:rPr lang="en-US" sz="2400" dirty="0" err="1"/>
              <a:t>hampir</a:t>
            </a:r>
            <a:r>
              <a:rPr lang="en-US" sz="2400" dirty="0"/>
              <a:t> </a:t>
            </a:r>
            <a:r>
              <a:rPr lang="en-US" sz="2400" dirty="0" err="1"/>
              <a:t>sama</a:t>
            </a:r>
            <a:r>
              <a:rPr lang="en-US" sz="2400" dirty="0"/>
              <a:t> </a:t>
            </a:r>
            <a:r>
              <a:rPr lang="en-US" sz="2400" dirty="0" err="1"/>
              <a:t>peluangnya</a:t>
            </a:r>
            <a:r>
              <a:rPr lang="en-US" sz="2400" dirty="0"/>
              <a:t> → CI </a:t>
            </a:r>
            <a:r>
              <a:rPr lang="en-US" sz="2400" dirty="0" err="1"/>
              <a:t>rendah</a:t>
            </a:r>
            <a:endParaRPr lang="en-US" sz="2400" dirty="0"/>
          </a:p>
          <a:p>
            <a:endParaRPr lang="en-US" sz="2400" dirty="0"/>
          </a:p>
          <a:p>
            <a:r>
              <a:rPr lang="en-US" sz="2400" dirty="0"/>
              <a:t>Jadi, CI </a:t>
            </a:r>
            <a:r>
              <a:rPr lang="en-US" sz="2400" dirty="0" err="1"/>
              <a:t>adalah</a:t>
            </a:r>
            <a:r>
              <a:rPr lang="en-US" sz="2400" dirty="0"/>
              <a:t> </a:t>
            </a:r>
            <a:r>
              <a:rPr lang="en-US" sz="2400" dirty="0" err="1"/>
              <a:t>cara</a:t>
            </a:r>
            <a:r>
              <a:rPr lang="en-US" sz="2400" dirty="0"/>
              <a:t> </a:t>
            </a:r>
            <a:r>
              <a:rPr lang="en-US" sz="2400" dirty="0" err="1"/>
              <a:t>matematis</a:t>
            </a:r>
            <a:r>
              <a:rPr lang="en-US" sz="2400" dirty="0"/>
              <a:t> </a:t>
            </a:r>
            <a:r>
              <a:rPr lang="en-US" sz="2400" dirty="0" err="1"/>
              <a:t>untuk</a:t>
            </a:r>
            <a:r>
              <a:rPr lang="en-US" sz="2400" dirty="0"/>
              <a:t> </a:t>
            </a:r>
            <a:r>
              <a:rPr lang="en-US" sz="2400" dirty="0" err="1"/>
              <a:t>mengukur</a:t>
            </a:r>
            <a:r>
              <a:rPr lang="en-US" sz="2400" dirty="0"/>
              <a:t> “</a:t>
            </a:r>
            <a:r>
              <a:rPr lang="en-US" sz="2400" dirty="0" err="1"/>
              <a:t>seberapa</a:t>
            </a:r>
            <a:r>
              <a:rPr lang="en-US" sz="2400" dirty="0"/>
              <a:t> </a:t>
            </a:r>
            <a:r>
              <a:rPr lang="en-US" sz="2400" dirty="0" err="1"/>
              <a:t>alami</a:t>
            </a:r>
            <a:r>
              <a:rPr lang="en-US" sz="2400" dirty="0"/>
              <a:t>” </a:t>
            </a:r>
            <a:r>
              <a:rPr lang="en-US" sz="2400" dirty="0" err="1"/>
              <a:t>distribusi</a:t>
            </a:r>
            <a:r>
              <a:rPr lang="en-US" sz="2400" dirty="0"/>
              <a:t> </a:t>
            </a:r>
            <a:r>
              <a:rPr lang="en-US" sz="2400" dirty="0" err="1"/>
              <a:t>huruf</a:t>
            </a:r>
            <a:r>
              <a:rPr lang="en-US" sz="2400" dirty="0"/>
              <a:t> </a:t>
            </a:r>
            <a:r>
              <a:rPr lang="en-US" sz="2400" dirty="0" err="1"/>
              <a:t>dalam</a:t>
            </a:r>
            <a:r>
              <a:rPr lang="en-US" sz="2400" dirty="0"/>
              <a:t> </a:t>
            </a:r>
            <a:r>
              <a:rPr lang="en-US" sz="2400" dirty="0" err="1"/>
              <a:t>suatu</a:t>
            </a:r>
            <a:r>
              <a:rPr lang="en-US" sz="2400" dirty="0"/>
              <a:t> </a:t>
            </a:r>
            <a:r>
              <a:rPr lang="en-US" sz="2400" dirty="0" err="1"/>
              <a:t>teks</a:t>
            </a:r>
            <a:r>
              <a:rPr lang="en-US" sz="2400" dirty="0"/>
              <a:t>.</a:t>
            </a:r>
          </a:p>
        </p:txBody>
      </p:sp>
      <p:sp>
        <p:nvSpPr>
          <p:cNvPr id="4" name="Slide Number Placeholder 3">
            <a:extLst>
              <a:ext uri="{FF2B5EF4-FFF2-40B4-BE49-F238E27FC236}">
                <a16:creationId xmlns:a16="http://schemas.microsoft.com/office/drawing/2014/main" id="{B70C767A-40ED-F97C-32EA-C47ACF0833AA}"/>
              </a:ext>
            </a:extLst>
          </p:cNvPr>
          <p:cNvSpPr>
            <a:spLocks noGrp="1"/>
          </p:cNvSpPr>
          <p:nvPr>
            <p:ph type="sldNum" sz="quarter" idx="12"/>
          </p:nvPr>
        </p:nvSpPr>
        <p:spPr/>
        <p:txBody>
          <a:bodyPr/>
          <a:lstStyle/>
          <a:p>
            <a:fld id="{764AFB3F-E5F3-49AD-8ECD-25D208877D1A}" type="slidenum">
              <a:rPr lang="en-US" smtClean="0"/>
              <a:t>4</a:t>
            </a:fld>
            <a:endParaRPr lang="en-US"/>
          </a:p>
        </p:txBody>
      </p:sp>
    </p:spTree>
    <p:extLst>
      <p:ext uri="{BB962C8B-B14F-4D97-AF65-F5344CB8AC3E}">
        <p14:creationId xmlns:p14="http://schemas.microsoft.com/office/powerpoint/2010/main" val="87359772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A50021"/>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buChar char="n"/>
              <a:defRPr sz="28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buChar char="n"/>
              <a:defRPr sz="24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buChar char="n"/>
              <a:defRPr sz="2000">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9pPr>
          </a:lstStyle>
          <a:p>
            <a:pPr>
              <a:spcBef>
                <a:spcPct val="0"/>
              </a:spcBef>
              <a:buClrTx/>
              <a:buSzTx/>
              <a:buFontTx/>
              <a:buNone/>
            </a:pPr>
            <a:fld id="{E2566D48-ECAC-48CC-A1F5-9117F8ABCF92}" type="slidenum">
              <a:rPr lang="en-US" altLang="en-US" sz="2400">
                <a:solidFill>
                  <a:schemeClr val="tx2"/>
                </a:solidFill>
              </a:rPr>
              <a:pPr>
                <a:spcBef>
                  <a:spcPct val="0"/>
                </a:spcBef>
                <a:buClrTx/>
                <a:buSzTx/>
                <a:buFontTx/>
                <a:buNone/>
              </a:pPr>
              <a:t>40</a:t>
            </a:fld>
            <a:endParaRPr lang="en-US" altLang="en-US" sz="2400">
              <a:solidFill>
                <a:schemeClr val="tx2"/>
              </a:solidFill>
            </a:endParaRPr>
          </a:p>
        </p:txBody>
      </p:sp>
      <p:sp>
        <p:nvSpPr>
          <p:cNvPr id="46083" name="Rectangle 3"/>
          <p:cNvSpPr>
            <a:spLocks noGrp="1" noChangeArrowheads="1"/>
          </p:cNvSpPr>
          <p:nvPr>
            <p:ph type="body" idx="1"/>
          </p:nvPr>
        </p:nvSpPr>
        <p:spPr>
          <a:xfrm>
            <a:off x="755374" y="762000"/>
            <a:ext cx="10598426" cy="5334000"/>
          </a:xfrm>
        </p:spPr>
        <p:txBody>
          <a:bodyPr>
            <a:normAutofit/>
          </a:bodyPr>
          <a:lstStyle/>
          <a:p>
            <a:pPr marL="609600" indent="-609600">
              <a:buNone/>
            </a:pPr>
            <a:r>
              <a:rPr lang="en-US" altLang="en-US" dirty="0" err="1">
                <a:solidFill>
                  <a:srgbClr val="000000"/>
                </a:solidFill>
              </a:rPr>
              <a:t>Langkah-langkah</a:t>
            </a:r>
            <a:r>
              <a:rPr lang="en-US" altLang="en-US" dirty="0">
                <a:solidFill>
                  <a:srgbClr val="000000"/>
                </a:solidFill>
              </a:rPr>
              <a:t> </a:t>
            </a:r>
            <a:r>
              <a:rPr lang="en-US" altLang="en-US" dirty="0" err="1">
                <a:solidFill>
                  <a:srgbClr val="000000"/>
                </a:solidFill>
              </a:rPr>
              <a:t>metode</a:t>
            </a:r>
            <a:r>
              <a:rPr lang="en-US" altLang="en-US" dirty="0">
                <a:solidFill>
                  <a:srgbClr val="000000"/>
                </a:solidFill>
              </a:rPr>
              <a:t> </a:t>
            </a:r>
            <a:r>
              <a:rPr lang="en-US" altLang="en-US" dirty="0" err="1">
                <a:solidFill>
                  <a:srgbClr val="000000"/>
                </a:solidFill>
              </a:rPr>
              <a:t>Kasiski</a:t>
            </a:r>
            <a:r>
              <a:rPr lang="en-US" altLang="en-US" dirty="0">
                <a:solidFill>
                  <a:srgbClr val="000000"/>
                </a:solidFill>
              </a:rPr>
              <a:t>:</a:t>
            </a:r>
          </a:p>
          <a:p>
            <a:pPr marL="609600" indent="-609600">
              <a:buFontTx/>
              <a:buAutoNum type="arabicPeriod"/>
            </a:pPr>
            <a:r>
              <a:rPr lang="en-GB" altLang="en-US" dirty="0" err="1">
                <a:solidFill>
                  <a:srgbClr val="000000"/>
                </a:solidFill>
                <a:cs typeface="Times New Roman" panose="02020603050405020304" pitchFamily="18" charset="0"/>
              </a:rPr>
              <a:t>Temukan</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semua</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kriptogram</a:t>
            </a:r>
            <a:r>
              <a:rPr lang="en-GB" altLang="en-US" dirty="0">
                <a:solidFill>
                  <a:srgbClr val="000000"/>
                </a:solidFill>
                <a:cs typeface="Times New Roman" panose="02020603050405020304" pitchFamily="18" charset="0"/>
              </a:rPr>
              <a:t> yang </a:t>
            </a:r>
            <a:r>
              <a:rPr lang="en-GB" altLang="en-US" dirty="0" err="1">
                <a:solidFill>
                  <a:srgbClr val="000000"/>
                </a:solidFill>
                <a:cs typeface="Times New Roman" panose="02020603050405020304" pitchFamily="18" charset="0"/>
              </a:rPr>
              <a:t>berulang</a:t>
            </a:r>
            <a:r>
              <a:rPr lang="en-GB" altLang="en-US" dirty="0">
                <a:solidFill>
                  <a:srgbClr val="000000"/>
                </a:solidFill>
                <a:cs typeface="Times New Roman" panose="02020603050405020304" pitchFamily="18" charset="0"/>
              </a:rPr>
              <a:t> di </a:t>
            </a:r>
            <a:r>
              <a:rPr lang="en-GB" altLang="en-US" dirty="0" err="1">
                <a:solidFill>
                  <a:srgbClr val="000000"/>
                </a:solidFill>
                <a:cs typeface="Times New Roman" panose="02020603050405020304" pitchFamily="18" charset="0"/>
              </a:rPr>
              <a:t>dalam</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cipherteks</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pesan</a:t>
            </a:r>
            <a:r>
              <a:rPr lang="en-GB" altLang="en-US" dirty="0">
                <a:solidFill>
                  <a:srgbClr val="000000"/>
                </a:solidFill>
                <a:cs typeface="Times New Roman" panose="02020603050405020304" pitchFamily="18" charset="0"/>
              </a:rPr>
              <a:t> yang </a:t>
            </a:r>
            <a:r>
              <a:rPr lang="en-GB" altLang="en-US" dirty="0" err="1">
                <a:solidFill>
                  <a:srgbClr val="000000"/>
                </a:solidFill>
                <a:cs typeface="Times New Roman" panose="02020603050405020304" pitchFamily="18" charset="0"/>
              </a:rPr>
              <a:t>panjang</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biasanya</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mengandung</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kriptogram</a:t>
            </a:r>
            <a:r>
              <a:rPr lang="en-GB" altLang="en-US" dirty="0">
                <a:solidFill>
                  <a:srgbClr val="000000"/>
                </a:solidFill>
                <a:cs typeface="Times New Roman" panose="02020603050405020304" pitchFamily="18" charset="0"/>
              </a:rPr>
              <a:t> yang </a:t>
            </a:r>
            <a:r>
              <a:rPr lang="en-GB" altLang="en-US" dirty="0" err="1">
                <a:solidFill>
                  <a:srgbClr val="000000"/>
                </a:solidFill>
                <a:cs typeface="Times New Roman" panose="02020603050405020304" pitchFamily="18" charset="0"/>
              </a:rPr>
              <a:t>berulang</a:t>
            </a:r>
            <a:r>
              <a:rPr lang="en-GB" altLang="en-US" dirty="0">
                <a:solidFill>
                  <a:srgbClr val="000000"/>
                </a:solidFill>
                <a:cs typeface="Times New Roman" panose="02020603050405020304" pitchFamily="18" charset="0"/>
              </a:rPr>
              <a:t>). </a:t>
            </a:r>
          </a:p>
          <a:p>
            <a:pPr marL="609600" indent="-609600">
              <a:buFontTx/>
              <a:buAutoNum type="arabicPeriod"/>
            </a:pPr>
            <a:r>
              <a:rPr lang="en-GB" altLang="en-US" dirty="0" err="1">
                <a:solidFill>
                  <a:srgbClr val="000000"/>
                </a:solidFill>
                <a:cs typeface="Times New Roman" panose="02020603050405020304" pitchFamily="18" charset="0"/>
              </a:rPr>
              <a:t>Hitung</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jarak</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antara</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kriptogram</a:t>
            </a:r>
            <a:r>
              <a:rPr lang="en-GB" altLang="en-US" dirty="0">
                <a:solidFill>
                  <a:srgbClr val="000000"/>
                </a:solidFill>
                <a:cs typeface="Times New Roman" panose="02020603050405020304" pitchFamily="18" charset="0"/>
              </a:rPr>
              <a:t> yang </a:t>
            </a:r>
            <a:r>
              <a:rPr lang="en-GB" altLang="en-US" dirty="0" err="1">
                <a:solidFill>
                  <a:srgbClr val="000000"/>
                </a:solidFill>
                <a:cs typeface="Times New Roman" panose="02020603050405020304" pitchFamily="18" charset="0"/>
              </a:rPr>
              <a:t>berulang</a:t>
            </a:r>
            <a:endParaRPr lang="en-GB" altLang="en-US" dirty="0">
              <a:solidFill>
                <a:srgbClr val="000000"/>
              </a:solidFill>
              <a:cs typeface="Times New Roman" panose="02020603050405020304" pitchFamily="18" charset="0"/>
            </a:endParaRPr>
          </a:p>
          <a:p>
            <a:pPr marL="609600" indent="-609600">
              <a:buFontTx/>
              <a:buAutoNum type="arabicPeriod"/>
            </a:pPr>
            <a:r>
              <a:rPr lang="en-GB" altLang="en-US" dirty="0" err="1">
                <a:solidFill>
                  <a:srgbClr val="000000"/>
                </a:solidFill>
                <a:cs typeface="Times New Roman" panose="02020603050405020304" pitchFamily="18" charset="0"/>
              </a:rPr>
              <a:t>Hitung</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semua</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faktor</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pembagi</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dari</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jarak</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tersebut</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faktor</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pembagi</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menyatakan</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panjang</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kunci</a:t>
            </a:r>
            <a:r>
              <a:rPr lang="en-GB" altLang="en-US" dirty="0">
                <a:solidFill>
                  <a:srgbClr val="000000"/>
                </a:solidFill>
                <a:cs typeface="Times New Roman" panose="02020603050405020304" pitchFamily="18" charset="0"/>
              </a:rPr>
              <a:t> yang </a:t>
            </a:r>
            <a:r>
              <a:rPr lang="en-GB" altLang="en-US" dirty="0" err="1">
                <a:solidFill>
                  <a:srgbClr val="000000"/>
                </a:solidFill>
                <a:cs typeface="Times New Roman" panose="02020603050405020304" pitchFamily="18" charset="0"/>
              </a:rPr>
              <a:t>mungkin</a:t>
            </a:r>
            <a:r>
              <a:rPr lang="en-US" altLang="en-US" dirty="0">
                <a:solidFill>
                  <a:srgbClr val="000000"/>
                </a:solidFill>
                <a:cs typeface="Times New Roman" panose="02020603050405020304" pitchFamily="18" charset="0"/>
              </a:rPr>
              <a:t> </a:t>
            </a:r>
            <a:r>
              <a:rPr lang="en-GB" altLang="en-US" dirty="0">
                <a:solidFill>
                  <a:srgbClr val="000000"/>
                </a:solidFill>
                <a:cs typeface="Times New Roman" panose="02020603050405020304" pitchFamily="18" charset="0"/>
              </a:rPr>
              <a:t>).</a:t>
            </a:r>
          </a:p>
          <a:p>
            <a:pPr marL="609600" indent="-609600">
              <a:buFontTx/>
              <a:buAutoNum type="arabicPeriod"/>
            </a:pPr>
            <a:r>
              <a:rPr lang="en-GB" altLang="en-US" dirty="0" err="1">
                <a:solidFill>
                  <a:srgbClr val="000000"/>
                </a:solidFill>
                <a:cs typeface="Times New Roman" panose="02020603050405020304" pitchFamily="18" charset="0"/>
              </a:rPr>
              <a:t>Tentukan</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irisan</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dari</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himpunan</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faktor</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pembagi</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tersebut</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Nilai</a:t>
            </a:r>
            <a:r>
              <a:rPr lang="en-GB" altLang="en-US" dirty="0">
                <a:solidFill>
                  <a:srgbClr val="000000"/>
                </a:solidFill>
                <a:cs typeface="Times New Roman" panose="02020603050405020304" pitchFamily="18" charset="0"/>
              </a:rPr>
              <a:t> yang </a:t>
            </a:r>
            <a:r>
              <a:rPr lang="en-GB" altLang="en-US" dirty="0" err="1">
                <a:solidFill>
                  <a:srgbClr val="000000"/>
                </a:solidFill>
                <a:cs typeface="Times New Roman" panose="02020603050405020304" pitchFamily="18" charset="0"/>
              </a:rPr>
              <a:t>muncul</a:t>
            </a:r>
            <a:r>
              <a:rPr lang="en-GB" altLang="en-US" dirty="0">
                <a:solidFill>
                  <a:srgbClr val="000000"/>
                </a:solidFill>
                <a:cs typeface="Times New Roman" panose="02020603050405020304" pitchFamily="18" charset="0"/>
              </a:rPr>
              <a:t> di </a:t>
            </a:r>
            <a:r>
              <a:rPr lang="en-GB" altLang="en-US" dirty="0" err="1">
                <a:solidFill>
                  <a:srgbClr val="000000"/>
                </a:solidFill>
                <a:cs typeface="Times New Roman" panose="02020603050405020304" pitchFamily="18" charset="0"/>
              </a:rPr>
              <a:t>dalam</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irisan</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menyatakan</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angka</a:t>
            </a:r>
            <a:r>
              <a:rPr lang="en-GB" altLang="en-US" dirty="0">
                <a:solidFill>
                  <a:srgbClr val="000000"/>
                </a:solidFill>
                <a:cs typeface="Times New Roman" panose="02020603050405020304" pitchFamily="18" charset="0"/>
              </a:rPr>
              <a:t> yang </a:t>
            </a:r>
            <a:r>
              <a:rPr lang="en-GB" altLang="en-US" dirty="0" err="1">
                <a:solidFill>
                  <a:srgbClr val="000000"/>
                </a:solidFill>
                <a:cs typeface="Times New Roman" panose="02020603050405020304" pitchFamily="18" charset="0"/>
              </a:rPr>
              <a:t>muncul</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pada</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semua</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faktor</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pembagi</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dari</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jarak-jarak</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tersebut</a:t>
            </a:r>
            <a:r>
              <a:rPr lang="en-US" altLang="en-US" dirty="0">
                <a:solidFill>
                  <a:srgbClr val="000000"/>
                </a:solidFill>
                <a:cs typeface="Times New Roman" panose="02020603050405020304" pitchFamily="18" charset="0"/>
              </a:rPr>
              <a:t> . </a:t>
            </a:r>
            <a:r>
              <a:rPr lang="en-GB" altLang="en-US" dirty="0" err="1">
                <a:solidFill>
                  <a:srgbClr val="000000"/>
                </a:solidFill>
                <a:cs typeface="Times New Roman" panose="02020603050405020304" pitchFamily="18" charset="0"/>
              </a:rPr>
              <a:t>Nilai</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tersebut</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mungkin</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adalah</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panjang</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kunci</a:t>
            </a:r>
            <a:r>
              <a:rPr lang="en-GB" altLang="en-US" dirty="0">
                <a:solidFill>
                  <a:srgbClr val="000000"/>
                </a:solidFill>
                <a:cs typeface="Times New Roman" panose="02020603050405020304" pitchFamily="18" charset="0"/>
              </a:rPr>
              <a:t>.</a:t>
            </a:r>
            <a:r>
              <a:rPr lang="en-US" altLang="en-US" dirty="0">
                <a:solidFill>
                  <a:srgbClr val="000000"/>
                </a:solidFill>
                <a:cs typeface="Times New Roman" panose="02020603050405020304" pitchFamily="18" charset="0"/>
              </a:rPr>
              <a:t> </a:t>
            </a:r>
            <a:r>
              <a:rPr lang="en-US" altLang="en-US" dirty="0">
                <a:solidFill>
                  <a:srgbClr val="000000"/>
                </a:solidFill>
              </a:rPr>
              <a:t> </a:t>
            </a:r>
          </a:p>
        </p:txBody>
      </p:sp>
    </p:spTree>
    <p:extLst>
      <p:ext uri="{BB962C8B-B14F-4D97-AF65-F5344CB8AC3E}">
        <p14:creationId xmlns:p14="http://schemas.microsoft.com/office/powerpoint/2010/main" val="418650012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A50021"/>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buChar char="n"/>
              <a:defRPr sz="28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buChar char="n"/>
              <a:defRPr sz="24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buChar char="n"/>
              <a:defRPr sz="2000">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9pPr>
          </a:lstStyle>
          <a:p>
            <a:pPr>
              <a:spcBef>
                <a:spcPct val="0"/>
              </a:spcBef>
              <a:buClrTx/>
              <a:buSzTx/>
              <a:buFontTx/>
              <a:buNone/>
            </a:pPr>
            <a:fld id="{4C4A5F74-77A6-4A7A-8E8B-D9667285111B}" type="slidenum">
              <a:rPr lang="en-US" altLang="en-US" sz="2400">
                <a:solidFill>
                  <a:schemeClr val="tx2"/>
                </a:solidFill>
              </a:rPr>
              <a:pPr>
                <a:spcBef>
                  <a:spcPct val="0"/>
                </a:spcBef>
                <a:buClrTx/>
                <a:buSzTx/>
                <a:buFontTx/>
                <a:buNone/>
              </a:pPr>
              <a:t>41</a:t>
            </a:fld>
            <a:endParaRPr lang="en-US" altLang="en-US" sz="2400">
              <a:solidFill>
                <a:schemeClr val="tx2"/>
              </a:solidFill>
            </a:endParaRPr>
          </a:p>
        </p:txBody>
      </p:sp>
      <p:sp>
        <p:nvSpPr>
          <p:cNvPr id="47107" name="Rectangle 3"/>
          <p:cNvSpPr>
            <a:spLocks noGrp="1" noChangeArrowheads="1"/>
          </p:cNvSpPr>
          <p:nvPr>
            <p:ph type="body" idx="1"/>
          </p:nvPr>
        </p:nvSpPr>
        <p:spPr>
          <a:xfrm>
            <a:off x="925995" y="347869"/>
            <a:ext cx="10340009" cy="5410200"/>
          </a:xfrm>
        </p:spPr>
        <p:txBody>
          <a:bodyPr>
            <a:noAutofit/>
          </a:bodyPr>
          <a:lstStyle/>
          <a:p>
            <a:pPr eaLnBrk="1" hangingPunct="1">
              <a:lnSpc>
                <a:spcPct val="90000"/>
              </a:lnSpc>
            </a:pPr>
            <a:r>
              <a:rPr lang="en-US" altLang="en-US" sz="2400" dirty="0" err="1"/>
              <a:t>Contoh</a:t>
            </a:r>
            <a:r>
              <a:rPr lang="en-US" altLang="en-US" sz="2400" dirty="0"/>
              <a:t>:</a:t>
            </a:r>
          </a:p>
          <a:p>
            <a:pPr eaLnBrk="1" hangingPunct="1">
              <a:lnSpc>
                <a:spcPct val="90000"/>
              </a:lnSpc>
              <a:buFontTx/>
              <a:buNone/>
            </a:pPr>
            <a:r>
              <a:rPr lang="en-GB" altLang="en-US" sz="2400" b="1" dirty="0">
                <a:solidFill>
                  <a:srgbClr val="000000"/>
                </a:solidFill>
                <a:latin typeface="Courier" pitchFamily="49" charset="0"/>
                <a:cs typeface="Times New Roman" panose="02020603050405020304" pitchFamily="18" charset="0"/>
              </a:rPr>
              <a:t>	</a:t>
            </a:r>
            <a:r>
              <a:rPr lang="en-GB" altLang="en-US" sz="2400" b="1" dirty="0">
                <a:solidFill>
                  <a:srgbClr val="FF0000"/>
                </a:solidFill>
                <a:latin typeface="Courier" pitchFamily="49" charset="0"/>
                <a:cs typeface="Times New Roman" panose="02020603050405020304" pitchFamily="18" charset="0"/>
              </a:rPr>
              <a:t>DYDUXRMH</a:t>
            </a:r>
            <a:r>
              <a:rPr lang="en-GB" altLang="en-US" sz="2400" dirty="0">
                <a:solidFill>
                  <a:srgbClr val="000000"/>
                </a:solidFill>
                <a:latin typeface="Courier" pitchFamily="49" charset="0"/>
                <a:cs typeface="Times New Roman" panose="02020603050405020304" pitchFamily="18" charset="0"/>
              </a:rPr>
              <a:t>TVDV</a:t>
            </a:r>
            <a:r>
              <a:rPr lang="en-GB" altLang="en-US" sz="2400" b="1" dirty="0">
                <a:solidFill>
                  <a:srgbClr val="00B0F0"/>
                </a:solidFill>
                <a:latin typeface="Courier" pitchFamily="49" charset="0"/>
                <a:cs typeface="Times New Roman" panose="02020603050405020304" pitchFamily="18" charset="0"/>
              </a:rPr>
              <a:t>NQD</a:t>
            </a:r>
            <a:r>
              <a:rPr lang="en-GB" altLang="en-US" sz="2400" dirty="0">
                <a:solidFill>
                  <a:srgbClr val="000000"/>
                </a:solidFill>
                <a:latin typeface="Courier" pitchFamily="49" charset="0"/>
                <a:cs typeface="Times New Roman" panose="02020603050405020304" pitchFamily="18" charset="0"/>
              </a:rPr>
              <a:t>QNW</a:t>
            </a:r>
            <a:r>
              <a:rPr lang="en-GB" altLang="en-US" sz="2400" b="1" dirty="0">
                <a:solidFill>
                  <a:srgbClr val="FF0000"/>
                </a:solidFill>
                <a:latin typeface="Courier" pitchFamily="49" charset="0"/>
                <a:cs typeface="Times New Roman" panose="02020603050405020304" pitchFamily="18" charset="0"/>
              </a:rPr>
              <a:t>DYDUXRMH</a:t>
            </a:r>
            <a:r>
              <a:rPr lang="en-GB" altLang="en-US" sz="2400" dirty="0">
                <a:solidFill>
                  <a:srgbClr val="000000"/>
                </a:solidFill>
                <a:latin typeface="Courier" pitchFamily="49" charset="0"/>
                <a:cs typeface="Times New Roman" panose="02020603050405020304" pitchFamily="18" charset="0"/>
              </a:rPr>
              <a:t>ARTJGW</a:t>
            </a:r>
            <a:r>
              <a:rPr lang="en-GB" altLang="en-US" sz="2400" b="1" dirty="0">
                <a:solidFill>
                  <a:srgbClr val="00B0F0"/>
                </a:solidFill>
                <a:latin typeface="Courier" pitchFamily="49" charset="0"/>
                <a:cs typeface="Times New Roman" panose="02020603050405020304" pitchFamily="18" charset="0"/>
              </a:rPr>
              <a:t>NQD</a:t>
            </a:r>
            <a:endParaRPr lang="en-GB" altLang="en-US" sz="2400" dirty="0">
              <a:solidFill>
                <a:srgbClr val="00B0F0"/>
              </a:solidFill>
              <a:cs typeface="Times New Roman" panose="02020603050405020304" pitchFamily="18" charset="0"/>
            </a:endParaRPr>
          </a:p>
          <a:p>
            <a:pPr eaLnBrk="1" hangingPunct="1">
              <a:lnSpc>
                <a:spcPct val="90000"/>
              </a:lnSpc>
              <a:buFontTx/>
              <a:buNone/>
            </a:pPr>
            <a:endParaRPr lang="en-US" altLang="en-US" sz="2400" dirty="0"/>
          </a:p>
          <a:p>
            <a:pPr eaLnBrk="1" hangingPunct="1">
              <a:lnSpc>
                <a:spcPct val="90000"/>
              </a:lnSpc>
              <a:buFontTx/>
              <a:buNone/>
            </a:pPr>
            <a:r>
              <a:rPr lang="en-GB" altLang="en-US" sz="2400" dirty="0">
                <a:cs typeface="Times New Roman" panose="02020603050405020304" pitchFamily="18" charset="0"/>
              </a:rPr>
              <a:t>	</a:t>
            </a:r>
            <a:r>
              <a:rPr lang="en-GB" altLang="en-US" sz="2400" dirty="0" err="1">
                <a:cs typeface="Times New Roman" panose="02020603050405020304" pitchFamily="18" charset="0"/>
              </a:rPr>
              <a:t>Kriptogram</a:t>
            </a:r>
            <a:r>
              <a:rPr lang="en-GB" altLang="en-US" sz="2400" dirty="0">
                <a:cs typeface="Times New Roman" panose="02020603050405020304" pitchFamily="18" charset="0"/>
              </a:rPr>
              <a:t> yang </a:t>
            </a:r>
            <a:r>
              <a:rPr lang="en-GB" altLang="en-US" sz="2400" dirty="0" err="1">
                <a:cs typeface="Times New Roman" panose="02020603050405020304" pitchFamily="18" charset="0"/>
              </a:rPr>
              <a:t>berulang</a:t>
            </a:r>
            <a:r>
              <a:rPr lang="en-GB" altLang="en-US" sz="2400" dirty="0">
                <a:cs typeface="Times New Roman" panose="02020603050405020304" pitchFamily="18" charset="0"/>
              </a:rPr>
              <a:t>: </a:t>
            </a:r>
            <a:r>
              <a:rPr lang="en-GB" altLang="en-US" sz="2400" b="1" dirty="0">
                <a:latin typeface="Courier" pitchFamily="49" charset="0"/>
                <a:cs typeface="Times New Roman" panose="02020603050405020304" pitchFamily="18" charset="0"/>
              </a:rPr>
              <a:t>DYUDUXRMH</a:t>
            </a:r>
            <a:r>
              <a:rPr lang="en-GB" altLang="en-US" sz="2400" dirty="0">
                <a:latin typeface="Courier" pitchFamily="49" charset="0"/>
                <a:cs typeface="Times New Roman" panose="02020603050405020304" pitchFamily="18" charset="0"/>
              </a:rPr>
              <a:t> </a:t>
            </a:r>
            <a:r>
              <a:rPr lang="en-GB" altLang="en-US" sz="2400" dirty="0">
                <a:cs typeface="Times New Roman" panose="02020603050405020304" pitchFamily="18" charset="0"/>
              </a:rPr>
              <a:t>dan</a:t>
            </a:r>
            <a:r>
              <a:rPr lang="en-GB" altLang="en-US" sz="2400" dirty="0">
                <a:latin typeface="Courier" pitchFamily="49" charset="0"/>
                <a:cs typeface="Times New Roman" panose="02020603050405020304" pitchFamily="18" charset="0"/>
              </a:rPr>
              <a:t> </a:t>
            </a:r>
            <a:r>
              <a:rPr lang="en-GB" altLang="en-US" sz="2400" b="1" dirty="0">
                <a:latin typeface="Courier" pitchFamily="49" charset="0"/>
                <a:cs typeface="Times New Roman" panose="02020603050405020304" pitchFamily="18" charset="0"/>
              </a:rPr>
              <a:t>NQD</a:t>
            </a:r>
            <a:r>
              <a:rPr lang="en-GB" altLang="en-US" sz="2400" dirty="0">
                <a:cs typeface="Times New Roman" panose="02020603050405020304" pitchFamily="18" charset="0"/>
              </a:rPr>
              <a:t>. </a:t>
            </a:r>
          </a:p>
          <a:p>
            <a:pPr eaLnBrk="1" hangingPunct="1">
              <a:lnSpc>
                <a:spcPct val="90000"/>
              </a:lnSpc>
              <a:buFontTx/>
              <a:buNone/>
            </a:pPr>
            <a:endParaRPr lang="en-GB" altLang="en-US" sz="2400" dirty="0">
              <a:cs typeface="Times New Roman" panose="02020603050405020304" pitchFamily="18" charset="0"/>
            </a:endParaRPr>
          </a:p>
          <a:p>
            <a:pPr eaLnBrk="1" hangingPunct="1">
              <a:lnSpc>
                <a:spcPct val="90000"/>
              </a:lnSpc>
              <a:buFontTx/>
              <a:buNone/>
            </a:pPr>
            <a:r>
              <a:rPr lang="en-GB" altLang="en-US" sz="2400" dirty="0">
                <a:cs typeface="Times New Roman" panose="02020603050405020304" pitchFamily="18" charset="0"/>
              </a:rPr>
              <a:t>	</a:t>
            </a:r>
            <a:r>
              <a:rPr lang="en-GB" altLang="en-US" sz="2400" dirty="0" err="1">
                <a:cs typeface="Times New Roman" panose="02020603050405020304" pitchFamily="18" charset="0"/>
              </a:rPr>
              <a:t>Jarak</a:t>
            </a:r>
            <a:r>
              <a:rPr lang="en-GB" altLang="en-US" sz="2400" dirty="0">
                <a:cs typeface="Times New Roman" panose="02020603050405020304" pitchFamily="18" charset="0"/>
              </a:rPr>
              <a:t> </a:t>
            </a:r>
            <a:r>
              <a:rPr lang="en-GB" altLang="en-US" sz="2400" dirty="0" err="1">
                <a:cs typeface="Times New Roman" panose="02020603050405020304" pitchFamily="18" charset="0"/>
              </a:rPr>
              <a:t>antara</a:t>
            </a:r>
            <a:r>
              <a:rPr lang="en-GB" altLang="en-US" sz="2400" dirty="0">
                <a:cs typeface="Times New Roman" panose="02020603050405020304" pitchFamily="18" charset="0"/>
              </a:rPr>
              <a:t> </a:t>
            </a:r>
            <a:r>
              <a:rPr lang="en-GB" altLang="en-US" sz="2400" dirty="0" err="1">
                <a:cs typeface="Times New Roman" panose="02020603050405020304" pitchFamily="18" charset="0"/>
              </a:rPr>
              <a:t>dua</a:t>
            </a:r>
            <a:r>
              <a:rPr lang="en-GB" altLang="en-US" sz="2400" dirty="0">
                <a:cs typeface="Times New Roman" panose="02020603050405020304" pitchFamily="18" charset="0"/>
              </a:rPr>
              <a:t> </a:t>
            </a:r>
            <a:r>
              <a:rPr lang="en-GB" altLang="en-US" sz="2400" dirty="0" err="1">
                <a:cs typeface="Times New Roman" panose="02020603050405020304" pitchFamily="18" charset="0"/>
              </a:rPr>
              <a:t>buah</a:t>
            </a:r>
            <a:r>
              <a:rPr lang="en-GB" altLang="en-US" sz="2400" dirty="0">
                <a:cs typeface="Times New Roman" panose="02020603050405020304" pitchFamily="18" charset="0"/>
              </a:rPr>
              <a:t> </a:t>
            </a:r>
            <a:r>
              <a:rPr lang="en-GB" altLang="en-US" sz="2400" dirty="0" err="1">
                <a:cs typeface="Times New Roman" panose="02020603050405020304" pitchFamily="18" charset="0"/>
              </a:rPr>
              <a:t>perulangan</a:t>
            </a:r>
            <a:r>
              <a:rPr lang="en-GB" altLang="en-US" sz="2400" dirty="0">
                <a:cs typeface="Times New Roman" panose="02020603050405020304" pitchFamily="18" charset="0"/>
              </a:rPr>
              <a:t> </a:t>
            </a:r>
            <a:r>
              <a:rPr lang="en-GB" altLang="en-US" sz="2400" b="1" dirty="0">
                <a:latin typeface="Courier" pitchFamily="49" charset="0"/>
                <a:cs typeface="Times New Roman" panose="02020603050405020304" pitchFamily="18" charset="0"/>
              </a:rPr>
              <a:t>DYUDUXRMH =</a:t>
            </a:r>
            <a:r>
              <a:rPr lang="en-GB" altLang="en-US" sz="2400" dirty="0">
                <a:cs typeface="Times New Roman" panose="02020603050405020304" pitchFamily="18" charset="0"/>
              </a:rPr>
              <a:t> 18.</a:t>
            </a:r>
            <a:r>
              <a:rPr lang="en-GB" altLang="en-US" sz="2400" dirty="0">
                <a:latin typeface="Courier" pitchFamily="49" charset="0"/>
                <a:cs typeface="Times New Roman" panose="02020603050405020304" pitchFamily="18" charset="0"/>
              </a:rPr>
              <a:t> </a:t>
            </a:r>
          </a:p>
          <a:p>
            <a:pPr eaLnBrk="1" hangingPunct="1">
              <a:lnSpc>
                <a:spcPct val="90000"/>
              </a:lnSpc>
              <a:buFontTx/>
              <a:buNone/>
            </a:pPr>
            <a:r>
              <a:rPr lang="en-GB" altLang="en-US" sz="2400" dirty="0">
                <a:latin typeface="Courier" pitchFamily="49" charset="0"/>
                <a:cs typeface="Times New Roman" panose="02020603050405020304" pitchFamily="18" charset="0"/>
              </a:rPr>
              <a:t> </a:t>
            </a:r>
            <a:r>
              <a:rPr lang="en-GB" altLang="en-US" sz="2400" dirty="0" err="1">
                <a:cs typeface="Times New Roman" panose="02020603050405020304" pitchFamily="18" charset="0"/>
              </a:rPr>
              <a:t>Semua</a:t>
            </a:r>
            <a:r>
              <a:rPr lang="en-GB" altLang="en-US" sz="2400" dirty="0">
                <a:cs typeface="Times New Roman" panose="02020603050405020304" pitchFamily="18" charset="0"/>
              </a:rPr>
              <a:t> </a:t>
            </a:r>
            <a:r>
              <a:rPr lang="en-GB" altLang="en-US" sz="2400" dirty="0" err="1">
                <a:cs typeface="Times New Roman" panose="02020603050405020304" pitchFamily="18" charset="0"/>
              </a:rPr>
              <a:t>faktor</a:t>
            </a:r>
            <a:r>
              <a:rPr lang="en-GB" altLang="en-US" sz="2400" dirty="0">
                <a:cs typeface="Times New Roman" panose="02020603050405020304" pitchFamily="18" charset="0"/>
              </a:rPr>
              <a:t> </a:t>
            </a:r>
            <a:r>
              <a:rPr lang="en-GB" altLang="en-US" sz="2400" dirty="0" err="1">
                <a:cs typeface="Times New Roman" panose="02020603050405020304" pitchFamily="18" charset="0"/>
              </a:rPr>
              <a:t>pembagi</a:t>
            </a:r>
            <a:r>
              <a:rPr lang="en-GB" altLang="en-US" sz="2400" dirty="0">
                <a:cs typeface="Times New Roman" panose="02020603050405020304" pitchFamily="18" charset="0"/>
              </a:rPr>
              <a:t> 18 : {18, 9, 6, 3, 2}  </a:t>
            </a:r>
          </a:p>
          <a:p>
            <a:pPr eaLnBrk="1" hangingPunct="1">
              <a:lnSpc>
                <a:spcPct val="90000"/>
              </a:lnSpc>
              <a:buFontTx/>
              <a:buNone/>
            </a:pPr>
            <a:endParaRPr lang="en-GB" altLang="en-US" sz="2400" dirty="0">
              <a:cs typeface="Times New Roman" panose="02020603050405020304" pitchFamily="18" charset="0"/>
            </a:endParaRPr>
          </a:p>
          <a:p>
            <a:pPr eaLnBrk="1" hangingPunct="1">
              <a:lnSpc>
                <a:spcPct val="90000"/>
              </a:lnSpc>
              <a:buFontTx/>
              <a:buNone/>
            </a:pPr>
            <a:r>
              <a:rPr lang="en-GB" altLang="en-US" sz="2400" dirty="0">
                <a:cs typeface="Times New Roman" panose="02020603050405020304" pitchFamily="18" charset="0"/>
              </a:rPr>
              <a:t>	</a:t>
            </a:r>
            <a:r>
              <a:rPr lang="en-GB" altLang="en-US" sz="2400" dirty="0" err="1">
                <a:cs typeface="Times New Roman" panose="02020603050405020304" pitchFamily="18" charset="0"/>
              </a:rPr>
              <a:t>Jarak</a:t>
            </a:r>
            <a:r>
              <a:rPr lang="en-GB" altLang="en-US" sz="2400" dirty="0">
                <a:cs typeface="Times New Roman" panose="02020603050405020304" pitchFamily="18" charset="0"/>
              </a:rPr>
              <a:t> </a:t>
            </a:r>
            <a:r>
              <a:rPr lang="en-GB" altLang="en-US" sz="2400" dirty="0" err="1">
                <a:cs typeface="Times New Roman" panose="02020603050405020304" pitchFamily="18" charset="0"/>
              </a:rPr>
              <a:t>antara</a:t>
            </a:r>
            <a:r>
              <a:rPr lang="en-GB" altLang="en-US" sz="2400" dirty="0">
                <a:cs typeface="Times New Roman" panose="02020603050405020304" pitchFamily="18" charset="0"/>
              </a:rPr>
              <a:t> </a:t>
            </a:r>
            <a:r>
              <a:rPr lang="en-GB" altLang="en-US" sz="2400" dirty="0" err="1">
                <a:cs typeface="Times New Roman" panose="02020603050405020304" pitchFamily="18" charset="0"/>
              </a:rPr>
              <a:t>dua</a:t>
            </a:r>
            <a:r>
              <a:rPr lang="en-GB" altLang="en-US" sz="2400" dirty="0">
                <a:cs typeface="Times New Roman" panose="02020603050405020304" pitchFamily="18" charset="0"/>
              </a:rPr>
              <a:t> </a:t>
            </a:r>
            <a:r>
              <a:rPr lang="en-GB" altLang="en-US" sz="2400" dirty="0" err="1">
                <a:cs typeface="Times New Roman" panose="02020603050405020304" pitchFamily="18" charset="0"/>
              </a:rPr>
              <a:t>buah</a:t>
            </a:r>
            <a:r>
              <a:rPr lang="en-GB" altLang="en-US" sz="2400" dirty="0">
                <a:cs typeface="Times New Roman" panose="02020603050405020304" pitchFamily="18" charset="0"/>
              </a:rPr>
              <a:t> </a:t>
            </a:r>
            <a:r>
              <a:rPr lang="en-GB" altLang="en-US" sz="2400" dirty="0" err="1">
                <a:cs typeface="Times New Roman" panose="02020603050405020304" pitchFamily="18" charset="0"/>
              </a:rPr>
              <a:t>perulangan</a:t>
            </a:r>
            <a:r>
              <a:rPr lang="en-GB" altLang="en-US" sz="2400" dirty="0">
                <a:cs typeface="Times New Roman" panose="02020603050405020304" pitchFamily="18" charset="0"/>
              </a:rPr>
              <a:t> </a:t>
            </a:r>
            <a:r>
              <a:rPr lang="en-GB" altLang="en-US" sz="2400" b="1" dirty="0">
                <a:latin typeface="Courier" pitchFamily="49" charset="0"/>
                <a:cs typeface="Times New Roman" panose="02020603050405020304" pitchFamily="18" charset="0"/>
              </a:rPr>
              <a:t>NQD</a:t>
            </a:r>
            <a:r>
              <a:rPr lang="en-GB" altLang="en-US" sz="2400" dirty="0">
                <a:latin typeface="Courier" pitchFamily="49" charset="0"/>
                <a:cs typeface="Times New Roman" panose="02020603050405020304" pitchFamily="18" charset="0"/>
              </a:rPr>
              <a:t> =</a:t>
            </a:r>
            <a:r>
              <a:rPr lang="en-GB" altLang="en-US" sz="2400" dirty="0">
                <a:cs typeface="Times New Roman" panose="02020603050405020304" pitchFamily="18" charset="0"/>
              </a:rPr>
              <a:t>20.</a:t>
            </a:r>
            <a:r>
              <a:rPr lang="en-GB" altLang="en-US" sz="2400" dirty="0">
                <a:latin typeface="Courier" pitchFamily="49" charset="0"/>
                <a:cs typeface="Times New Roman" panose="02020603050405020304" pitchFamily="18" charset="0"/>
              </a:rPr>
              <a:t> </a:t>
            </a:r>
          </a:p>
          <a:p>
            <a:pPr eaLnBrk="1" hangingPunct="1">
              <a:lnSpc>
                <a:spcPct val="90000"/>
              </a:lnSpc>
              <a:buFontTx/>
              <a:buNone/>
            </a:pPr>
            <a:r>
              <a:rPr lang="en-GB" altLang="en-US" sz="2400" dirty="0">
                <a:latin typeface="Courier" pitchFamily="49" charset="0"/>
                <a:cs typeface="Times New Roman" panose="02020603050405020304" pitchFamily="18" charset="0"/>
              </a:rPr>
              <a:t>	</a:t>
            </a:r>
            <a:r>
              <a:rPr lang="en-GB" altLang="en-US" sz="2400" dirty="0" err="1">
                <a:cs typeface="Times New Roman" panose="02020603050405020304" pitchFamily="18" charset="0"/>
              </a:rPr>
              <a:t>Semua</a:t>
            </a:r>
            <a:r>
              <a:rPr lang="en-GB" altLang="en-US" sz="2400" dirty="0">
                <a:cs typeface="Times New Roman" panose="02020603050405020304" pitchFamily="18" charset="0"/>
              </a:rPr>
              <a:t> </a:t>
            </a:r>
            <a:r>
              <a:rPr lang="en-GB" altLang="en-US" sz="2400" dirty="0" err="1">
                <a:cs typeface="Times New Roman" panose="02020603050405020304" pitchFamily="18" charset="0"/>
              </a:rPr>
              <a:t>faktor</a:t>
            </a:r>
            <a:r>
              <a:rPr lang="en-GB" altLang="en-US" sz="2400" dirty="0">
                <a:cs typeface="Times New Roman" panose="02020603050405020304" pitchFamily="18" charset="0"/>
              </a:rPr>
              <a:t> </a:t>
            </a:r>
            <a:r>
              <a:rPr lang="en-GB" altLang="en-US" sz="2400" dirty="0" err="1">
                <a:cs typeface="Times New Roman" panose="02020603050405020304" pitchFamily="18" charset="0"/>
              </a:rPr>
              <a:t>pembagi</a:t>
            </a:r>
            <a:r>
              <a:rPr lang="en-GB" altLang="en-US" sz="2400" dirty="0">
                <a:cs typeface="Times New Roman" panose="02020603050405020304" pitchFamily="18" charset="0"/>
              </a:rPr>
              <a:t> 20 : {20, 10, 5, 4, 2}. </a:t>
            </a:r>
          </a:p>
          <a:p>
            <a:pPr eaLnBrk="1" hangingPunct="1">
              <a:lnSpc>
                <a:spcPct val="90000"/>
              </a:lnSpc>
              <a:buFontTx/>
              <a:buNone/>
            </a:pPr>
            <a:endParaRPr lang="en-GB" altLang="en-US" sz="2400" dirty="0">
              <a:cs typeface="Times New Roman" panose="02020603050405020304" pitchFamily="18" charset="0"/>
            </a:endParaRPr>
          </a:p>
          <a:p>
            <a:pPr eaLnBrk="1" hangingPunct="1">
              <a:lnSpc>
                <a:spcPct val="90000"/>
              </a:lnSpc>
              <a:buFontTx/>
              <a:buNone/>
            </a:pPr>
            <a:r>
              <a:rPr lang="en-GB" altLang="en-US" sz="2400" dirty="0">
                <a:cs typeface="Times New Roman" panose="02020603050405020304" pitchFamily="18" charset="0"/>
              </a:rPr>
              <a:t>	</a:t>
            </a:r>
            <a:r>
              <a:rPr lang="en-GB" altLang="en-US" sz="2400" dirty="0" err="1">
                <a:cs typeface="Times New Roman" panose="02020603050405020304" pitchFamily="18" charset="0"/>
              </a:rPr>
              <a:t>Irisan</a:t>
            </a:r>
            <a:r>
              <a:rPr lang="en-GB" altLang="en-US" sz="2400" dirty="0">
                <a:cs typeface="Times New Roman" panose="02020603050405020304" pitchFamily="18" charset="0"/>
              </a:rPr>
              <a:t> </a:t>
            </a:r>
            <a:r>
              <a:rPr lang="en-GB" altLang="en-US" sz="2400" dirty="0" err="1">
                <a:cs typeface="Times New Roman" panose="02020603050405020304" pitchFamily="18" charset="0"/>
              </a:rPr>
              <a:t>dari</a:t>
            </a:r>
            <a:r>
              <a:rPr lang="en-GB" altLang="en-US" sz="2400" dirty="0">
                <a:cs typeface="Times New Roman" panose="02020603050405020304" pitchFamily="18" charset="0"/>
              </a:rPr>
              <a:t> </a:t>
            </a:r>
            <a:r>
              <a:rPr lang="en-GB" altLang="en-US" sz="2400" dirty="0" err="1">
                <a:cs typeface="Times New Roman" panose="02020603050405020304" pitchFamily="18" charset="0"/>
              </a:rPr>
              <a:t>kedua</a:t>
            </a:r>
            <a:r>
              <a:rPr lang="en-GB" altLang="en-US" sz="2400" dirty="0">
                <a:cs typeface="Times New Roman" panose="02020603050405020304" pitchFamily="18" charset="0"/>
              </a:rPr>
              <a:t> </a:t>
            </a:r>
            <a:r>
              <a:rPr lang="en-GB" altLang="en-US" sz="2400" dirty="0" err="1">
                <a:cs typeface="Times New Roman" panose="02020603050405020304" pitchFamily="18" charset="0"/>
              </a:rPr>
              <a:t>buah</a:t>
            </a:r>
            <a:r>
              <a:rPr lang="en-GB" altLang="en-US" sz="2400" dirty="0">
                <a:cs typeface="Times New Roman" panose="02020603050405020304" pitchFamily="18" charset="0"/>
              </a:rPr>
              <a:t> </a:t>
            </a:r>
            <a:r>
              <a:rPr lang="en-GB" altLang="en-US" sz="2400" dirty="0" err="1">
                <a:cs typeface="Times New Roman" panose="02020603050405020304" pitchFamily="18" charset="0"/>
              </a:rPr>
              <a:t>himpunan</a:t>
            </a:r>
            <a:r>
              <a:rPr lang="en-GB" altLang="en-US" sz="2400" dirty="0">
                <a:cs typeface="Times New Roman" panose="02020603050405020304" pitchFamily="18" charset="0"/>
              </a:rPr>
              <a:t> </a:t>
            </a:r>
            <a:r>
              <a:rPr lang="en-GB" altLang="en-US" sz="2400" dirty="0" err="1">
                <a:cs typeface="Times New Roman" panose="02020603050405020304" pitchFamily="18" charset="0"/>
              </a:rPr>
              <a:t>tersebut</a:t>
            </a:r>
            <a:r>
              <a:rPr lang="en-GB" altLang="en-US" sz="2400" dirty="0">
                <a:cs typeface="Times New Roman" panose="02020603050405020304" pitchFamily="18" charset="0"/>
              </a:rPr>
              <a:t> </a:t>
            </a:r>
            <a:r>
              <a:rPr lang="en-GB" altLang="en-US" sz="2400" dirty="0" err="1">
                <a:cs typeface="Times New Roman" panose="02020603050405020304" pitchFamily="18" charset="0"/>
              </a:rPr>
              <a:t>adalah</a:t>
            </a:r>
            <a:r>
              <a:rPr lang="en-GB" altLang="en-US" sz="2400" dirty="0">
                <a:cs typeface="Times New Roman" panose="02020603050405020304" pitchFamily="18" charset="0"/>
              </a:rPr>
              <a:t> 2 </a:t>
            </a:r>
          </a:p>
          <a:p>
            <a:pPr eaLnBrk="1" hangingPunct="1">
              <a:lnSpc>
                <a:spcPct val="90000"/>
              </a:lnSpc>
              <a:buFontTx/>
              <a:buNone/>
            </a:pPr>
            <a:r>
              <a:rPr lang="en-GB" altLang="en-US" sz="2400" dirty="0">
                <a:cs typeface="Times New Roman" panose="02020603050405020304" pitchFamily="18" charset="0"/>
              </a:rPr>
              <a:t>	</a:t>
            </a:r>
            <a:r>
              <a:rPr lang="en-GB" altLang="en-US" sz="2400" dirty="0" err="1">
                <a:cs typeface="Times New Roman" panose="02020603050405020304" pitchFamily="18" charset="0"/>
              </a:rPr>
              <a:t>Panjang</a:t>
            </a:r>
            <a:r>
              <a:rPr lang="en-GB" altLang="en-US" sz="2400" dirty="0">
                <a:cs typeface="Times New Roman" panose="02020603050405020304" pitchFamily="18" charset="0"/>
              </a:rPr>
              <a:t> </a:t>
            </a:r>
            <a:r>
              <a:rPr lang="en-GB" altLang="en-US" sz="2400" dirty="0" err="1">
                <a:cs typeface="Times New Roman" panose="02020603050405020304" pitchFamily="18" charset="0"/>
              </a:rPr>
              <a:t>kunci</a:t>
            </a:r>
            <a:r>
              <a:rPr lang="en-GB" altLang="en-US" sz="2400" dirty="0">
                <a:cs typeface="Times New Roman" panose="02020603050405020304" pitchFamily="18" charset="0"/>
              </a:rPr>
              <a:t> </a:t>
            </a:r>
            <a:r>
              <a:rPr lang="en-GB" altLang="en-US" sz="2400" dirty="0" err="1">
                <a:cs typeface="Times New Roman" panose="02020603050405020304" pitchFamily="18" charset="0"/>
              </a:rPr>
              <a:t>kemungkinan</a:t>
            </a:r>
            <a:r>
              <a:rPr lang="en-GB" altLang="en-US" sz="2400" dirty="0">
                <a:cs typeface="Times New Roman" panose="02020603050405020304" pitchFamily="18" charset="0"/>
              </a:rPr>
              <a:t> </a:t>
            </a:r>
            <a:r>
              <a:rPr lang="en-GB" altLang="en-US" sz="2400" dirty="0" err="1">
                <a:cs typeface="Times New Roman" panose="02020603050405020304" pitchFamily="18" charset="0"/>
              </a:rPr>
              <a:t>besar</a:t>
            </a:r>
            <a:r>
              <a:rPr lang="en-GB" altLang="en-US" sz="2400" dirty="0">
                <a:cs typeface="Times New Roman" panose="02020603050405020304" pitchFamily="18" charset="0"/>
              </a:rPr>
              <a:t> </a:t>
            </a:r>
            <a:r>
              <a:rPr lang="en-GB" altLang="en-US" sz="2400" dirty="0" err="1">
                <a:cs typeface="Times New Roman" panose="02020603050405020304" pitchFamily="18" charset="0"/>
              </a:rPr>
              <a:t>adalah</a:t>
            </a:r>
            <a:r>
              <a:rPr lang="en-GB" altLang="en-US" sz="2400" dirty="0">
                <a:cs typeface="Times New Roman" panose="02020603050405020304" pitchFamily="18" charset="0"/>
              </a:rPr>
              <a:t> 2. </a:t>
            </a:r>
            <a:endParaRPr lang="en-US" altLang="en-US" sz="2400" dirty="0">
              <a:cs typeface="Times New Roman" panose="02020603050405020304" pitchFamily="18" charset="0"/>
            </a:endParaRPr>
          </a:p>
        </p:txBody>
      </p:sp>
    </p:spTree>
    <p:extLst>
      <p:ext uri="{BB962C8B-B14F-4D97-AF65-F5344CB8AC3E}">
        <p14:creationId xmlns:p14="http://schemas.microsoft.com/office/powerpoint/2010/main" val="329531053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A50021"/>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buChar char="n"/>
              <a:defRPr sz="28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buChar char="n"/>
              <a:defRPr sz="24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buChar char="n"/>
              <a:defRPr sz="2000">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9pPr>
          </a:lstStyle>
          <a:p>
            <a:pPr>
              <a:spcBef>
                <a:spcPct val="0"/>
              </a:spcBef>
              <a:buClrTx/>
              <a:buSzTx/>
              <a:buFontTx/>
              <a:buNone/>
            </a:pPr>
            <a:fld id="{A0ED92AE-CC29-4681-80F1-400A9579B3CA}" type="slidenum">
              <a:rPr lang="en-US" altLang="en-US" sz="2400">
                <a:solidFill>
                  <a:schemeClr val="tx2"/>
                </a:solidFill>
              </a:rPr>
              <a:pPr>
                <a:spcBef>
                  <a:spcPct val="0"/>
                </a:spcBef>
                <a:buClrTx/>
                <a:buSzTx/>
                <a:buFontTx/>
                <a:buNone/>
              </a:pPr>
              <a:t>42</a:t>
            </a:fld>
            <a:endParaRPr lang="en-US" altLang="en-US" sz="2400">
              <a:solidFill>
                <a:schemeClr val="tx2"/>
              </a:solidFill>
            </a:endParaRPr>
          </a:p>
        </p:txBody>
      </p:sp>
      <p:sp>
        <p:nvSpPr>
          <p:cNvPr id="48131" name="Rectangle 3"/>
          <p:cNvSpPr>
            <a:spLocks noGrp="1" noChangeArrowheads="1"/>
          </p:cNvSpPr>
          <p:nvPr>
            <p:ph type="body" idx="1"/>
          </p:nvPr>
        </p:nvSpPr>
        <p:spPr>
          <a:xfrm>
            <a:off x="834887" y="838200"/>
            <a:ext cx="10518913" cy="5257800"/>
          </a:xfrm>
        </p:spPr>
        <p:txBody>
          <a:bodyPr/>
          <a:lstStyle/>
          <a:p>
            <a:pPr eaLnBrk="1" hangingPunct="1">
              <a:lnSpc>
                <a:spcPct val="90000"/>
              </a:lnSpc>
            </a:pPr>
            <a:r>
              <a:rPr lang="en-US" altLang="en-US" dirty="0" err="1"/>
              <a:t>Setelah</a:t>
            </a:r>
            <a:r>
              <a:rPr lang="en-US" altLang="en-US" dirty="0"/>
              <a:t> </a:t>
            </a:r>
            <a:r>
              <a:rPr lang="en-US" altLang="en-US" dirty="0" err="1"/>
              <a:t>panjang</a:t>
            </a:r>
            <a:r>
              <a:rPr lang="en-US" altLang="en-US" dirty="0"/>
              <a:t> </a:t>
            </a:r>
            <a:r>
              <a:rPr lang="en-US" altLang="en-US" dirty="0" err="1"/>
              <a:t>kunci</a:t>
            </a:r>
            <a:r>
              <a:rPr lang="en-US" altLang="en-US" dirty="0"/>
              <a:t> </a:t>
            </a:r>
            <a:r>
              <a:rPr lang="en-US" altLang="en-US" dirty="0" err="1"/>
              <a:t>diketahui</a:t>
            </a:r>
            <a:r>
              <a:rPr lang="en-US" altLang="en-US" dirty="0"/>
              <a:t>, </a:t>
            </a:r>
            <a:r>
              <a:rPr lang="en-US" altLang="en-US" dirty="0" err="1"/>
              <a:t>maka</a:t>
            </a:r>
            <a:r>
              <a:rPr lang="en-US" altLang="en-US" dirty="0"/>
              <a:t> </a:t>
            </a:r>
            <a:r>
              <a:rPr lang="en-US" altLang="en-US" dirty="0" err="1"/>
              <a:t>langkah</a:t>
            </a:r>
            <a:r>
              <a:rPr lang="en-US" altLang="en-US" dirty="0"/>
              <a:t> </a:t>
            </a:r>
            <a:r>
              <a:rPr lang="en-US" altLang="en-US" dirty="0" err="1"/>
              <a:t>berikutnya</a:t>
            </a:r>
            <a:r>
              <a:rPr lang="en-US" altLang="en-US" dirty="0"/>
              <a:t> </a:t>
            </a:r>
            <a:r>
              <a:rPr lang="en-US" altLang="en-US" dirty="0" err="1"/>
              <a:t>menentukan</a:t>
            </a:r>
            <a:r>
              <a:rPr lang="en-US" altLang="en-US" dirty="0"/>
              <a:t> </a:t>
            </a:r>
            <a:r>
              <a:rPr lang="en-US" altLang="en-US" dirty="0" err="1"/>
              <a:t>huruf-huruf</a:t>
            </a:r>
            <a:r>
              <a:rPr lang="en-US" altLang="en-US" dirty="0"/>
              <a:t> </a:t>
            </a:r>
            <a:r>
              <a:rPr lang="en-US" altLang="en-US" dirty="0" err="1"/>
              <a:t>kunci</a:t>
            </a:r>
            <a:endParaRPr lang="en-US" altLang="en-US" dirty="0"/>
          </a:p>
          <a:p>
            <a:pPr eaLnBrk="1" hangingPunct="1">
              <a:lnSpc>
                <a:spcPct val="90000"/>
              </a:lnSpc>
            </a:pPr>
            <a:endParaRPr lang="en-US" altLang="en-US" dirty="0"/>
          </a:p>
          <a:p>
            <a:pPr eaLnBrk="1" hangingPunct="1">
              <a:lnSpc>
                <a:spcPct val="90000"/>
              </a:lnSpc>
            </a:pPr>
            <a:r>
              <a:rPr lang="en-US" altLang="en-US" dirty="0" err="1"/>
              <a:t>Huruf-huruf</a:t>
            </a:r>
            <a:r>
              <a:rPr lang="en-US" altLang="en-US" dirty="0"/>
              <a:t> </a:t>
            </a:r>
            <a:r>
              <a:rPr lang="en-US" altLang="en-US" dirty="0" err="1"/>
              <a:t>kunci</a:t>
            </a:r>
            <a:r>
              <a:rPr lang="en-US" altLang="en-US" dirty="0"/>
              <a:t> </a:t>
            </a:r>
            <a:r>
              <a:rPr lang="en-US" altLang="en-US" dirty="0" err="1"/>
              <a:t>dapat</a:t>
            </a:r>
            <a:r>
              <a:rPr lang="en-US" altLang="en-US" dirty="0"/>
              <a:t> </a:t>
            </a:r>
            <a:r>
              <a:rPr lang="en-US" altLang="en-US" dirty="0" err="1"/>
              <a:t>ditentukan</a:t>
            </a:r>
            <a:r>
              <a:rPr lang="en-US" altLang="en-US" dirty="0"/>
              <a:t> </a:t>
            </a:r>
            <a:r>
              <a:rPr lang="en-US" altLang="en-US" dirty="0" err="1"/>
              <a:t>dengan</a:t>
            </a:r>
            <a:r>
              <a:rPr lang="en-US" altLang="en-US" dirty="0"/>
              <a:t>  </a:t>
            </a:r>
            <a:r>
              <a:rPr lang="en-US" altLang="en-US" dirty="0" err="1"/>
              <a:t>menggunakan</a:t>
            </a:r>
            <a:r>
              <a:rPr lang="en-US" altLang="en-US" dirty="0"/>
              <a:t> </a:t>
            </a:r>
            <a:r>
              <a:rPr lang="en-US" altLang="en-US" i="1" dirty="0"/>
              <a:t>exhaustive key search</a:t>
            </a:r>
          </a:p>
          <a:p>
            <a:pPr eaLnBrk="1" hangingPunct="1">
              <a:lnSpc>
                <a:spcPct val="90000"/>
              </a:lnSpc>
            </a:pPr>
            <a:endParaRPr lang="en-US" altLang="en-US" dirty="0"/>
          </a:p>
          <a:p>
            <a:pPr eaLnBrk="1" hangingPunct="1">
              <a:lnSpc>
                <a:spcPct val="90000"/>
              </a:lnSpc>
            </a:pPr>
            <a:r>
              <a:rPr lang="en-US" altLang="en-US" dirty="0"/>
              <a:t>Jika </a:t>
            </a:r>
            <a:r>
              <a:rPr lang="en-US" altLang="en-US" dirty="0" err="1"/>
              <a:t>panjang</a:t>
            </a:r>
            <a:r>
              <a:rPr lang="en-US" altLang="en-US" dirty="0"/>
              <a:t> </a:t>
            </a:r>
            <a:r>
              <a:rPr lang="en-US" altLang="en-US" dirty="0" err="1"/>
              <a:t>kunci</a:t>
            </a:r>
            <a:r>
              <a:rPr lang="en-US" altLang="en-US" dirty="0"/>
              <a:t> = </a:t>
            </a:r>
            <a:r>
              <a:rPr lang="en-US" altLang="en-US" i="1" dirty="0"/>
              <a:t>p</a:t>
            </a:r>
            <a:r>
              <a:rPr lang="en-US" altLang="en-US" dirty="0"/>
              <a:t>, </a:t>
            </a:r>
            <a:r>
              <a:rPr lang="en-US" altLang="en-US" dirty="0" err="1"/>
              <a:t>maka</a:t>
            </a:r>
            <a:r>
              <a:rPr lang="en-US" altLang="en-US" dirty="0"/>
              <a:t> </a:t>
            </a:r>
            <a:r>
              <a:rPr lang="en-US" altLang="en-US" dirty="0" err="1"/>
              <a:t>jumlah</a:t>
            </a:r>
            <a:r>
              <a:rPr lang="en-US" altLang="en-US" dirty="0"/>
              <a:t> </a:t>
            </a:r>
            <a:r>
              <a:rPr lang="en-US" altLang="en-US" dirty="0" err="1"/>
              <a:t>kunci</a:t>
            </a:r>
            <a:r>
              <a:rPr lang="en-US" altLang="en-US" dirty="0"/>
              <a:t> yang </a:t>
            </a:r>
            <a:r>
              <a:rPr lang="en-US" altLang="en-US" dirty="0" err="1"/>
              <a:t>harus</a:t>
            </a:r>
            <a:r>
              <a:rPr lang="en-US" altLang="en-US" dirty="0"/>
              <a:t> </a:t>
            </a:r>
            <a:r>
              <a:rPr lang="en-US" altLang="en-US" dirty="0" err="1"/>
              <a:t>dicoba</a:t>
            </a:r>
            <a:r>
              <a:rPr lang="en-US" altLang="en-US" dirty="0"/>
              <a:t> </a:t>
            </a:r>
            <a:r>
              <a:rPr lang="en-US" altLang="en-US" dirty="0" err="1"/>
              <a:t>sampai</a:t>
            </a:r>
            <a:r>
              <a:rPr lang="en-US" altLang="en-US" dirty="0"/>
              <a:t> </a:t>
            </a:r>
            <a:r>
              <a:rPr lang="en-US" altLang="en-US" dirty="0" err="1"/>
              <a:t>menemukan</a:t>
            </a:r>
            <a:r>
              <a:rPr lang="en-US" altLang="en-US" dirty="0"/>
              <a:t> </a:t>
            </a:r>
            <a:r>
              <a:rPr lang="en-US" altLang="en-US" dirty="0" err="1"/>
              <a:t>kunci</a:t>
            </a:r>
            <a:r>
              <a:rPr lang="en-US" altLang="en-US" dirty="0"/>
              <a:t> yang </a:t>
            </a:r>
            <a:r>
              <a:rPr lang="en-US" altLang="en-US" dirty="0" err="1"/>
              <a:t>benar</a:t>
            </a:r>
            <a:r>
              <a:rPr lang="en-US" altLang="en-US" dirty="0"/>
              <a:t> </a:t>
            </a:r>
            <a:r>
              <a:rPr lang="en-US" altLang="en-US" dirty="0" err="1"/>
              <a:t>adalah</a:t>
            </a:r>
            <a:r>
              <a:rPr lang="en-US" altLang="en-US" dirty="0"/>
              <a:t> </a:t>
            </a:r>
            <a:r>
              <a:rPr lang="en-US" altLang="en-US" dirty="0" err="1"/>
              <a:t>adalah</a:t>
            </a:r>
            <a:r>
              <a:rPr lang="en-US" altLang="en-US" dirty="0"/>
              <a:t> </a:t>
            </a:r>
            <a:r>
              <a:rPr lang="en-US" altLang="en-US" dirty="0" err="1"/>
              <a:t>maksimal</a:t>
            </a:r>
            <a:r>
              <a:rPr lang="en-US" altLang="en-US" dirty="0"/>
              <a:t> 26</a:t>
            </a:r>
            <a:r>
              <a:rPr lang="en-US" altLang="en-US" i="1" baseline="30000" dirty="0"/>
              <a:t>p</a:t>
            </a:r>
            <a:r>
              <a:rPr lang="en-US" altLang="en-US" baseline="30000" dirty="0"/>
              <a:t> </a:t>
            </a:r>
            <a:r>
              <a:rPr lang="en-US" altLang="en-US" dirty="0"/>
              <a:t>kali.</a:t>
            </a:r>
            <a:endParaRPr lang="en-US" altLang="en-US" i="1" dirty="0"/>
          </a:p>
          <a:p>
            <a:pPr eaLnBrk="1" hangingPunct="1">
              <a:lnSpc>
                <a:spcPct val="90000"/>
              </a:lnSpc>
            </a:pPr>
            <a:endParaRPr lang="en-US" altLang="en-US" dirty="0"/>
          </a:p>
          <a:p>
            <a:pPr eaLnBrk="1" hangingPunct="1">
              <a:lnSpc>
                <a:spcPct val="90000"/>
              </a:lnSpc>
            </a:pPr>
            <a:r>
              <a:rPr lang="en-US" altLang="en-US" dirty="0" err="1"/>
              <a:t>Namun</a:t>
            </a:r>
            <a:r>
              <a:rPr lang="en-US" altLang="en-US" dirty="0"/>
              <a:t> </a:t>
            </a:r>
            <a:r>
              <a:rPr lang="en-US" altLang="en-US" dirty="0" err="1"/>
              <a:t>lebih</a:t>
            </a:r>
            <a:r>
              <a:rPr lang="en-US" altLang="en-US" dirty="0"/>
              <a:t> </a:t>
            </a:r>
            <a:r>
              <a:rPr lang="en-US" altLang="en-US" dirty="0" err="1"/>
              <a:t>sangkil</a:t>
            </a:r>
            <a:r>
              <a:rPr lang="en-US" altLang="en-US" dirty="0"/>
              <a:t> </a:t>
            </a:r>
            <a:r>
              <a:rPr lang="en-US" altLang="en-US" dirty="0" err="1"/>
              <a:t>menemukan</a:t>
            </a:r>
            <a:r>
              <a:rPr lang="en-US" altLang="en-US" dirty="0"/>
              <a:t> </a:t>
            </a:r>
            <a:r>
              <a:rPr lang="en-US" altLang="en-US" dirty="0" err="1"/>
              <a:t>huruf-huruf</a:t>
            </a:r>
            <a:r>
              <a:rPr lang="en-US" altLang="en-US" dirty="0"/>
              <a:t> </a:t>
            </a:r>
            <a:r>
              <a:rPr lang="en-US" altLang="en-US" dirty="0" err="1"/>
              <a:t>kunci</a:t>
            </a:r>
            <a:r>
              <a:rPr lang="en-US" altLang="en-US" dirty="0"/>
              <a:t> </a:t>
            </a:r>
            <a:r>
              <a:rPr lang="en-US" altLang="en-US" dirty="0" err="1"/>
              <a:t>dengan</a:t>
            </a:r>
            <a:r>
              <a:rPr lang="en-US" altLang="en-US" dirty="0"/>
              <a:t> </a:t>
            </a:r>
            <a:r>
              <a:rPr lang="en-US" altLang="en-US" dirty="0" err="1"/>
              <a:t>menggunakan</a:t>
            </a:r>
            <a:r>
              <a:rPr lang="en-US" altLang="en-US" dirty="0"/>
              <a:t> </a:t>
            </a:r>
            <a:r>
              <a:rPr lang="en-US" altLang="en-US" dirty="0" err="1"/>
              <a:t>teknik</a:t>
            </a:r>
            <a:r>
              <a:rPr lang="en-US" altLang="en-US" dirty="0"/>
              <a:t> </a:t>
            </a:r>
            <a:r>
              <a:rPr lang="en-US" altLang="en-US" dirty="0" err="1"/>
              <a:t>analisis</a:t>
            </a:r>
            <a:r>
              <a:rPr lang="en-US" altLang="en-US" dirty="0"/>
              <a:t> </a:t>
            </a:r>
            <a:r>
              <a:rPr lang="en-US" altLang="en-US" dirty="0" err="1"/>
              <a:t>frekuensi</a:t>
            </a:r>
            <a:r>
              <a:rPr lang="en-US" altLang="en-US" dirty="0"/>
              <a:t>. </a:t>
            </a:r>
          </a:p>
        </p:txBody>
      </p:sp>
    </p:spTree>
    <p:extLst>
      <p:ext uri="{BB962C8B-B14F-4D97-AF65-F5344CB8AC3E}">
        <p14:creationId xmlns:p14="http://schemas.microsoft.com/office/powerpoint/2010/main" val="371809823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A50021"/>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buChar char="n"/>
              <a:defRPr sz="28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buChar char="n"/>
              <a:defRPr sz="24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buChar char="n"/>
              <a:defRPr sz="2000">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9pPr>
          </a:lstStyle>
          <a:p>
            <a:pPr>
              <a:spcBef>
                <a:spcPct val="0"/>
              </a:spcBef>
              <a:buClrTx/>
              <a:buSzTx/>
              <a:buFontTx/>
              <a:buNone/>
            </a:pPr>
            <a:fld id="{8B1DD9BF-7187-4016-869A-155D41983BEE}" type="slidenum">
              <a:rPr lang="en-US" altLang="en-US" sz="2400">
                <a:solidFill>
                  <a:schemeClr val="tx2"/>
                </a:solidFill>
              </a:rPr>
              <a:pPr>
                <a:spcBef>
                  <a:spcPct val="0"/>
                </a:spcBef>
                <a:buClrTx/>
                <a:buSzTx/>
                <a:buFontTx/>
                <a:buNone/>
              </a:pPr>
              <a:t>43</a:t>
            </a:fld>
            <a:endParaRPr lang="en-US" altLang="en-US" sz="2400">
              <a:solidFill>
                <a:schemeClr val="tx2"/>
              </a:solidFill>
            </a:endParaRPr>
          </a:p>
        </p:txBody>
      </p:sp>
      <p:sp>
        <p:nvSpPr>
          <p:cNvPr id="49155" name="Rectangle 3"/>
          <p:cNvSpPr>
            <a:spLocks noGrp="1" noChangeArrowheads="1"/>
          </p:cNvSpPr>
          <p:nvPr>
            <p:ph type="body" idx="1"/>
          </p:nvPr>
        </p:nvSpPr>
        <p:spPr>
          <a:xfrm>
            <a:off x="397565" y="762000"/>
            <a:ext cx="10754139" cy="5334000"/>
          </a:xfrm>
        </p:spPr>
        <p:txBody>
          <a:bodyPr>
            <a:normAutofit/>
          </a:bodyPr>
          <a:lstStyle/>
          <a:p>
            <a:pPr marL="609600" indent="-609600">
              <a:buNone/>
            </a:pPr>
            <a:r>
              <a:rPr lang="en-US" altLang="en-US" sz="2400" dirty="0" err="1"/>
              <a:t>Langkah-langkahnya</a:t>
            </a:r>
            <a:r>
              <a:rPr lang="en-US" altLang="en-US" sz="2400" dirty="0"/>
              <a:t> </a:t>
            </a:r>
            <a:r>
              <a:rPr lang="en-US" altLang="en-US" sz="2400" dirty="0" err="1"/>
              <a:t>sbb</a:t>
            </a:r>
            <a:r>
              <a:rPr lang="en-US" altLang="en-US" sz="2400" dirty="0"/>
              <a:t>:</a:t>
            </a:r>
          </a:p>
          <a:p>
            <a:pPr marL="609600" indent="-609600">
              <a:buFontTx/>
              <a:buAutoNum type="arabicPeriod"/>
            </a:pPr>
            <a:r>
              <a:rPr lang="en-GB" altLang="en-US" sz="2400" dirty="0" err="1">
                <a:cs typeface="Times New Roman" panose="02020603050405020304" pitchFamily="18" charset="0"/>
              </a:rPr>
              <a:t>Misalkan</a:t>
            </a:r>
            <a:r>
              <a:rPr lang="en-GB" altLang="en-US" sz="2400" dirty="0">
                <a:cs typeface="Times New Roman" panose="02020603050405020304" pitchFamily="18" charset="0"/>
              </a:rPr>
              <a:t> </a:t>
            </a:r>
            <a:r>
              <a:rPr lang="en-GB" altLang="en-US" sz="2400" dirty="0" err="1">
                <a:cs typeface="Times New Roman" panose="02020603050405020304" pitchFamily="18" charset="0"/>
              </a:rPr>
              <a:t>panjang</a:t>
            </a:r>
            <a:r>
              <a:rPr lang="en-GB" altLang="en-US" sz="2400" dirty="0">
                <a:cs typeface="Times New Roman" panose="02020603050405020304" pitchFamily="18" charset="0"/>
              </a:rPr>
              <a:t> </a:t>
            </a:r>
            <a:r>
              <a:rPr lang="en-GB" altLang="en-US" sz="2400" dirty="0" err="1">
                <a:cs typeface="Times New Roman" panose="02020603050405020304" pitchFamily="18" charset="0"/>
              </a:rPr>
              <a:t>kunci</a:t>
            </a:r>
            <a:r>
              <a:rPr lang="en-GB" altLang="en-US" sz="2400" dirty="0">
                <a:cs typeface="Times New Roman" panose="02020603050405020304" pitchFamily="18" charset="0"/>
              </a:rPr>
              <a:t> yang </a:t>
            </a:r>
            <a:r>
              <a:rPr lang="en-GB" altLang="en-US" sz="2400" dirty="0" err="1">
                <a:cs typeface="Times New Roman" panose="02020603050405020304" pitchFamily="18" charset="0"/>
              </a:rPr>
              <a:t>sudah</a:t>
            </a:r>
            <a:r>
              <a:rPr lang="en-GB" altLang="en-US" sz="2400" dirty="0">
                <a:cs typeface="Times New Roman" panose="02020603050405020304" pitchFamily="18" charset="0"/>
              </a:rPr>
              <a:t> </a:t>
            </a:r>
            <a:r>
              <a:rPr lang="en-GB" altLang="en-US" sz="2400" dirty="0" err="1">
                <a:cs typeface="Times New Roman" panose="02020603050405020304" pitchFamily="18" charset="0"/>
              </a:rPr>
              <a:t>berhasil</a:t>
            </a:r>
            <a:r>
              <a:rPr lang="en-GB" altLang="en-US" sz="2400" dirty="0">
                <a:cs typeface="Times New Roman" panose="02020603050405020304" pitchFamily="18" charset="0"/>
              </a:rPr>
              <a:t> </a:t>
            </a:r>
            <a:r>
              <a:rPr lang="en-GB" altLang="en-US" sz="2400" dirty="0" err="1">
                <a:cs typeface="Times New Roman" panose="02020603050405020304" pitchFamily="18" charset="0"/>
              </a:rPr>
              <a:t>dideduksi</a:t>
            </a:r>
            <a:r>
              <a:rPr lang="en-GB" altLang="en-US" sz="2400" dirty="0">
                <a:cs typeface="Times New Roman" panose="02020603050405020304" pitchFamily="18" charset="0"/>
              </a:rPr>
              <a:t> </a:t>
            </a:r>
            <a:r>
              <a:rPr lang="en-GB" altLang="en-US" sz="2400" dirty="0" err="1">
                <a:cs typeface="Times New Roman" panose="02020603050405020304" pitchFamily="18" charset="0"/>
              </a:rPr>
              <a:t>adalah</a:t>
            </a:r>
            <a:r>
              <a:rPr lang="en-GB" altLang="en-US" sz="2400" dirty="0">
                <a:cs typeface="Times New Roman" panose="02020603050405020304" pitchFamily="18" charset="0"/>
              </a:rPr>
              <a:t> </a:t>
            </a:r>
            <a:r>
              <a:rPr lang="en-GB" altLang="en-US" sz="2400" i="1" dirty="0">
                <a:cs typeface="Times New Roman" panose="02020603050405020304" pitchFamily="18" charset="0"/>
              </a:rPr>
              <a:t>n. </a:t>
            </a:r>
            <a:r>
              <a:rPr lang="en-GB" altLang="en-US" sz="2400" dirty="0" err="1">
                <a:cs typeface="Times New Roman" panose="02020603050405020304" pitchFamily="18" charset="0"/>
              </a:rPr>
              <a:t>Setiap</a:t>
            </a:r>
            <a:r>
              <a:rPr lang="en-GB" altLang="en-US" sz="2400" dirty="0">
                <a:cs typeface="Times New Roman" panose="02020603050405020304" pitchFamily="18" charset="0"/>
              </a:rPr>
              <a:t> </a:t>
            </a:r>
            <a:r>
              <a:rPr lang="en-GB" altLang="en-US" sz="2400" dirty="0" err="1">
                <a:cs typeface="Times New Roman" panose="02020603050405020304" pitchFamily="18" charset="0"/>
              </a:rPr>
              <a:t>huruf</a:t>
            </a:r>
            <a:r>
              <a:rPr lang="en-GB" altLang="en-US" sz="2400" dirty="0">
                <a:cs typeface="Times New Roman" panose="02020603050405020304" pitchFamily="18" charset="0"/>
              </a:rPr>
              <a:t> pada modulus 5 </a:t>
            </a:r>
            <a:r>
              <a:rPr lang="en-GB" altLang="en-US" sz="2400" dirty="0" err="1">
                <a:cs typeface="Times New Roman" panose="02020603050405020304" pitchFamily="18" charset="0"/>
              </a:rPr>
              <a:t>pasti</a:t>
            </a:r>
            <a:r>
              <a:rPr lang="en-GB" altLang="en-US" sz="2400" dirty="0">
                <a:cs typeface="Times New Roman" panose="02020603050405020304" pitchFamily="18" charset="0"/>
              </a:rPr>
              <a:t> </a:t>
            </a:r>
            <a:r>
              <a:rPr lang="en-GB" altLang="en-US" sz="2400" dirty="0" err="1">
                <a:cs typeface="Times New Roman" panose="02020603050405020304" pitchFamily="18" charset="0"/>
              </a:rPr>
              <a:t>dienkripsi</a:t>
            </a:r>
            <a:r>
              <a:rPr lang="en-GB" altLang="en-US" sz="2400" dirty="0">
                <a:cs typeface="Times New Roman" panose="02020603050405020304" pitchFamily="18" charset="0"/>
              </a:rPr>
              <a:t> </a:t>
            </a:r>
            <a:r>
              <a:rPr lang="en-GB" altLang="en-US" sz="2400" dirty="0" err="1">
                <a:cs typeface="Times New Roman" panose="02020603050405020304" pitchFamily="18" charset="0"/>
              </a:rPr>
              <a:t>dengan</a:t>
            </a:r>
            <a:r>
              <a:rPr lang="en-GB" altLang="en-US" sz="2400" dirty="0">
                <a:cs typeface="Times New Roman" panose="02020603050405020304" pitchFamily="18" charset="0"/>
              </a:rPr>
              <a:t> </a:t>
            </a:r>
            <a:r>
              <a:rPr lang="en-GB" altLang="en-US" sz="2400" dirty="0" err="1">
                <a:cs typeface="Times New Roman" panose="02020603050405020304" pitchFamily="18" charset="0"/>
              </a:rPr>
              <a:t>huruf</a:t>
            </a:r>
            <a:r>
              <a:rPr lang="en-GB" altLang="en-US" sz="2400" dirty="0">
                <a:cs typeface="Times New Roman" panose="02020603050405020304" pitchFamily="18" charset="0"/>
              </a:rPr>
              <a:t> </a:t>
            </a:r>
            <a:r>
              <a:rPr lang="en-GB" altLang="en-US" sz="2400" dirty="0" err="1">
                <a:cs typeface="Times New Roman" panose="02020603050405020304" pitchFamily="18" charset="0"/>
              </a:rPr>
              <a:t>kunci</a:t>
            </a:r>
            <a:r>
              <a:rPr lang="en-GB" altLang="en-US" sz="2400" dirty="0">
                <a:cs typeface="Times New Roman" panose="02020603050405020304" pitchFamily="18" charset="0"/>
              </a:rPr>
              <a:t> yang </a:t>
            </a:r>
            <a:r>
              <a:rPr lang="en-GB" altLang="en-US" sz="2400" dirty="0" err="1">
                <a:cs typeface="Times New Roman" panose="02020603050405020304" pitchFamily="18" charset="0"/>
              </a:rPr>
              <a:t>sama</a:t>
            </a:r>
            <a:r>
              <a:rPr lang="en-GB" altLang="en-US" sz="2400" dirty="0">
                <a:cs typeface="Times New Roman" panose="02020603050405020304" pitchFamily="18" charset="0"/>
              </a:rPr>
              <a:t>. </a:t>
            </a:r>
            <a:r>
              <a:rPr lang="en-GB" altLang="en-US" sz="2400" dirty="0" err="1">
                <a:cs typeface="Times New Roman" panose="02020603050405020304" pitchFamily="18" charset="0"/>
              </a:rPr>
              <a:t>Kelompokkan</a:t>
            </a:r>
            <a:r>
              <a:rPr lang="en-GB" altLang="en-US" sz="2400" dirty="0">
                <a:cs typeface="Times New Roman" panose="02020603050405020304" pitchFamily="18" charset="0"/>
              </a:rPr>
              <a:t> </a:t>
            </a:r>
            <a:r>
              <a:rPr lang="en-GB" altLang="en-US" sz="2400" dirty="0" err="1">
                <a:cs typeface="Times New Roman" panose="02020603050405020304" pitchFamily="18" charset="0"/>
              </a:rPr>
              <a:t>setiap</a:t>
            </a:r>
            <a:r>
              <a:rPr lang="en-GB" altLang="en-US" sz="2400" dirty="0">
                <a:cs typeface="Times New Roman" panose="02020603050405020304" pitchFamily="18" charset="0"/>
              </a:rPr>
              <a:t> </a:t>
            </a:r>
            <a:r>
              <a:rPr lang="en-GB" altLang="en-US" sz="2400" dirty="0" err="1">
                <a:cs typeface="Times New Roman" panose="02020603050405020304" pitchFamily="18" charset="0"/>
              </a:rPr>
              <a:t>huruf</a:t>
            </a:r>
            <a:r>
              <a:rPr lang="en-GB" altLang="en-US" sz="2400" dirty="0">
                <a:cs typeface="Times New Roman" panose="02020603050405020304" pitchFamily="18" charset="0"/>
              </a:rPr>
              <a:t> </a:t>
            </a:r>
            <a:r>
              <a:rPr lang="en-GB" altLang="en-US" sz="2400" dirty="0" err="1">
                <a:cs typeface="Times New Roman" panose="02020603050405020304" pitchFamily="18" charset="0"/>
              </a:rPr>
              <a:t>posisi</a:t>
            </a:r>
            <a:r>
              <a:rPr lang="en-GB" altLang="en-US" sz="2400" dirty="0">
                <a:cs typeface="Times New Roman" panose="02020603050405020304" pitchFamily="18" charset="0"/>
              </a:rPr>
              <a:t> modulus 5 </a:t>
            </a:r>
            <a:r>
              <a:rPr lang="en-GB" altLang="en-US" sz="2400" dirty="0" err="1">
                <a:cs typeface="Times New Roman" panose="02020603050405020304" pitchFamily="18" charset="0"/>
              </a:rPr>
              <a:t>bersama-sama</a:t>
            </a:r>
            <a:r>
              <a:rPr lang="en-GB" altLang="en-US" sz="2400" dirty="0">
                <a:cs typeface="Times New Roman" panose="02020603050405020304" pitchFamily="18" charset="0"/>
              </a:rPr>
              <a:t> </a:t>
            </a:r>
            <a:r>
              <a:rPr lang="en-GB" altLang="en-US" sz="2400" dirty="0" err="1">
                <a:cs typeface="Times New Roman" panose="02020603050405020304" pitchFamily="18" charset="0"/>
              </a:rPr>
              <a:t>sehingga</a:t>
            </a:r>
            <a:r>
              <a:rPr lang="en-GB" altLang="en-US" sz="2400" dirty="0">
                <a:cs typeface="Times New Roman" panose="02020603050405020304" pitchFamily="18" charset="0"/>
              </a:rPr>
              <a:t> </a:t>
            </a:r>
            <a:r>
              <a:rPr lang="en-GB" altLang="en-US" sz="2400" dirty="0" err="1">
                <a:cs typeface="Times New Roman" panose="02020603050405020304" pitchFamily="18" charset="0"/>
              </a:rPr>
              <a:t>kriptanalis</a:t>
            </a:r>
            <a:r>
              <a:rPr lang="en-GB" altLang="en-US" sz="2400" dirty="0">
                <a:cs typeface="Times New Roman" panose="02020603050405020304" pitchFamily="18" charset="0"/>
              </a:rPr>
              <a:t> </a:t>
            </a:r>
            <a:r>
              <a:rPr lang="en-GB" altLang="en-US" sz="2400" dirty="0" err="1">
                <a:cs typeface="Times New Roman" panose="02020603050405020304" pitchFamily="18" charset="0"/>
              </a:rPr>
              <a:t>memiliki</a:t>
            </a:r>
            <a:r>
              <a:rPr lang="en-GB" altLang="en-US" sz="2400" dirty="0">
                <a:cs typeface="Times New Roman" panose="02020603050405020304" pitchFamily="18" charset="0"/>
              </a:rPr>
              <a:t> n </a:t>
            </a:r>
            <a:r>
              <a:rPr lang="en-GB" altLang="en-US" sz="2400" dirty="0" err="1">
                <a:cs typeface="Times New Roman" panose="02020603050405020304" pitchFamily="18" charset="0"/>
              </a:rPr>
              <a:t>buah</a:t>
            </a:r>
            <a:r>
              <a:rPr lang="en-GB" altLang="en-US" sz="2400" dirty="0">
                <a:cs typeface="Times New Roman" panose="02020603050405020304" pitchFamily="18" charset="0"/>
              </a:rPr>
              <a:t> “</a:t>
            </a:r>
            <a:r>
              <a:rPr lang="en-GB" altLang="en-US" sz="2400" dirty="0" err="1">
                <a:cs typeface="Times New Roman" panose="02020603050405020304" pitchFamily="18" charset="0"/>
              </a:rPr>
              <a:t>pesan</a:t>
            </a:r>
            <a:r>
              <a:rPr lang="en-GB" altLang="en-US" sz="2400" dirty="0">
                <a:cs typeface="Times New Roman" panose="02020603050405020304" pitchFamily="18" charset="0"/>
              </a:rPr>
              <a:t>”, masing-masing “</a:t>
            </a:r>
            <a:r>
              <a:rPr lang="en-GB" altLang="en-US" sz="2400" dirty="0" err="1">
                <a:cs typeface="Times New Roman" panose="02020603050405020304" pitchFamily="18" charset="0"/>
              </a:rPr>
              <a:t>pesan</a:t>
            </a:r>
            <a:r>
              <a:rPr lang="en-GB" altLang="en-US" sz="2400" dirty="0">
                <a:cs typeface="Times New Roman" panose="02020603050405020304" pitchFamily="18" charset="0"/>
              </a:rPr>
              <a:t>” </a:t>
            </a:r>
            <a:r>
              <a:rPr lang="en-GB" altLang="en-US" sz="2400" dirty="0" err="1">
                <a:cs typeface="Times New Roman" panose="02020603050405020304" pitchFamily="18" charset="0"/>
              </a:rPr>
              <a:t>dienkripsi</a:t>
            </a:r>
            <a:r>
              <a:rPr lang="en-GB" altLang="en-US" sz="2400" dirty="0">
                <a:cs typeface="Times New Roman" panose="02020603050405020304" pitchFamily="18" charset="0"/>
              </a:rPr>
              <a:t> </a:t>
            </a:r>
            <a:r>
              <a:rPr lang="en-GB" altLang="en-US" sz="2400" dirty="0" err="1">
                <a:cs typeface="Times New Roman" panose="02020603050405020304" pitchFamily="18" charset="0"/>
              </a:rPr>
              <a:t>dengan</a:t>
            </a:r>
            <a:r>
              <a:rPr lang="en-GB" altLang="en-US" sz="2400" dirty="0">
                <a:cs typeface="Times New Roman" panose="02020603050405020304" pitchFamily="18" charset="0"/>
              </a:rPr>
              <a:t> </a:t>
            </a:r>
            <a:r>
              <a:rPr lang="en-GB" altLang="en-US" sz="2400" dirty="0" err="1">
                <a:cs typeface="Times New Roman" panose="02020603050405020304" pitchFamily="18" charset="0"/>
              </a:rPr>
              <a:t>huruf</a:t>
            </a:r>
            <a:r>
              <a:rPr lang="en-GB" altLang="en-US" sz="2400" dirty="0">
                <a:cs typeface="Times New Roman" panose="02020603050405020304" pitchFamily="18" charset="0"/>
              </a:rPr>
              <a:t> </a:t>
            </a:r>
            <a:r>
              <a:rPr lang="en-GB" altLang="en-US" sz="2400" dirty="0" err="1">
                <a:cs typeface="Times New Roman" panose="02020603050405020304" pitchFamily="18" charset="0"/>
              </a:rPr>
              <a:t>kunci</a:t>
            </a:r>
            <a:r>
              <a:rPr lang="en-GB" altLang="en-US" sz="2400" dirty="0">
                <a:cs typeface="Times New Roman" panose="02020603050405020304" pitchFamily="18" charset="0"/>
              </a:rPr>
              <a:t> yang </a:t>
            </a:r>
            <a:r>
              <a:rPr lang="en-GB" altLang="en-US" sz="2400" dirty="0" err="1">
                <a:cs typeface="Times New Roman" panose="02020603050405020304" pitchFamily="18" charset="0"/>
              </a:rPr>
              <a:t>sama</a:t>
            </a:r>
            <a:r>
              <a:rPr lang="en-GB" altLang="en-US" sz="2400" dirty="0">
                <a:cs typeface="Times New Roman" panose="02020603050405020304" pitchFamily="18" charset="0"/>
              </a:rPr>
              <a:t> </a:t>
            </a:r>
            <a:r>
              <a:rPr lang="en-GB" altLang="en-US" sz="2400" dirty="0" err="1">
                <a:cs typeface="Times New Roman" panose="02020603050405020304" pitchFamily="18" charset="0"/>
              </a:rPr>
              <a:t>dengan</a:t>
            </a:r>
            <a:r>
              <a:rPr lang="en-GB" altLang="en-US" sz="2400" dirty="0">
                <a:cs typeface="Times New Roman" panose="02020603050405020304" pitchFamily="18" charset="0"/>
              </a:rPr>
              <a:t> </a:t>
            </a:r>
            <a:r>
              <a:rPr lang="en-GB" altLang="en-US" sz="2400" i="1" dirty="0">
                <a:cs typeface="Times New Roman" panose="02020603050405020304" pitchFamily="18" charset="0"/>
              </a:rPr>
              <a:t>cipher</a:t>
            </a:r>
            <a:r>
              <a:rPr lang="en-GB" altLang="en-US" sz="2400" dirty="0">
                <a:cs typeface="Times New Roman" panose="02020603050405020304" pitchFamily="18" charset="0"/>
              </a:rPr>
              <a:t> abjad-</a:t>
            </a:r>
            <a:r>
              <a:rPr lang="en-GB" altLang="en-US" sz="2400" dirty="0" err="1">
                <a:cs typeface="Times New Roman" panose="02020603050405020304" pitchFamily="18" charset="0"/>
              </a:rPr>
              <a:t>tunggal</a:t>
            </a:r>
            <a:r>
              <a:rPr lang="en-GB" altLang="en-US" sz="2400" dirty="0">
                <a:cs typeface="Times New Roman" panose="02020603050405020304" pitchFamily="18" charset="0"/>
              </a:rPr>
              <a:t> (</a:t>
            </a:r>
            <a:r>
              <a:rPr lang="en-GB" altLang="en-US" sz="2400" dirty="0" err="1">
                <a:cs typeface="Times New Roman" panose="02020603050405020304" pitchFamily="18" charset="0"/>
              </a:rPr>
              <a:t>dalam</a:t>
            </a:r>
            <a:r>
              <a:rPr lang="en-GB" altLang="en-US" sz="2400" dirty="0">
                <a:cs typeface="Times New Roman" panose="02020603050405020304" pitchFamily="18" charset="0"/>
              </a:rPr>
              <a:t> </a:t>
            </a:r>
            <a:r>
              <a:rPr lang="en-GB" altLang="en-US" sz="2400" dirty="0" err="1">
                <a:cs typeface="Times New Roman" panose="02020603050405020304" pitchFamily="18" charset="0"/>
              </a:rPr>
              <a:t>hal</a:t>
            </a:r>
            <a:r>
              <a:rPr lang="en-GB" altLang="en-US" sz="2400" dirty="0">
                <a:cs typeface="Times New Roman" panose="02020603050405020304" pitchFamily="18" charset="0"/>
              </a:rPr>
              <a:t> </a:t>
            </a:r>
            <a:r>
              <a:rPr lang="en-GB" altLang="en-US" sz="2400" dirty="0" err="1">
                <a:cs typeface="Times New Roman" panose="02020603050405020304" pitchFamily="18" charset="0"/>
              </a:rPr>
              <a:t>ini</a:t>
            </a:r>
            <a:r>
              <a:rPr lang="en-GB" altLang="en-US" sz="2400" dirty="0">
                <a:cs typeface="Times New Roman" panose="02020603050405020304" pitchFamily="18" charset="0"/>
              </a:rPr>
              <a:t> </a:t>
            </a:r>
            <a:r>
              <a:rPr lang="en-GB" altLang="en-US" sz="2400" i="1" dirty="0">
                <a:cs typeface="Times New Roman" panose="02020603050405020304" pitchFamily="18" charset="0"/>
              </a:rPr>
              <a:t>Caesar cipher</a:t>
            </a:r>
            <a:r>
              <a:rPr lang="en-GB" altLang="en-US" sz="2400" dirty="0">
                <a:cs typeface="Times New Roman" panose="02020603050405020304" pitchFamily="18" charset="0"/>
              </a:rPr>
              <a:t>).</a:t>
            </a:r>
            <a:r>
              <a:rPr lang="en-US" altLang="en-US" sz="2400" dirty="0"/>
              <a:t> </a:t>
            </a:r>
          </a:p>
          <a:p>
            <a:pPr marL="609600" indent="-609600">
              <a:buFontTx/>
              <a:buAutoNum type="arabicPeriod"/>
            </a:pPr>
            <a:endParaRPr lang="en-GB" altLang="en-US" sz="2400" dirty="0">
              <a:cs typeface="Times New Roman" panose="02020603050405020304" pitchFamily="18" charset="0"/>
            </a:endParaRPr>
          </a:p>
          <a:p>
            <a:pPr marL="609600" indent="-609600">
              <a:buFontTx/>
              <a:buAutoNum type="arabicPeriod"/>
            </a:pPr>
            <a:r>
              <a:rPr lang="en-GB" altLang="en-US" sz="2400" dirty="0" err="1">
                <a:cs typeface="Times New Roman" panose="02020603050405020304" pitchFamily="18" charset="0"/>
              </a:rPr>
              <a:t>Tiap-tiap</a:t>
            </a:r>
            <a:r>
              <a:rPr lang="en-GB" altLang="en-US" sz="2400" dirty="0">
                <a:cs typeface="Times New Roman" panose="02020603050405020304" pitchFamily="18" charset="0"/>
              </a:rPr>
              <a:t> </a:t>
            </a:r>
            <a:r>
              <a:rPr lang="en-GB" altLang="en-US" sz="2400" dirty="0" err="1">
                <a:cs typeface="Times New Roman" panose="02020603050405020304" pitchFamily="18" charset="0"/>
              </a:rPr>
              <a:t>pesan</a:t>
            </a:r>
            <a:r>
              <a:rPr lang="en-GB" altLang="en-US" sz="2400" dirty="0">
                <a:cs typeface="Times New Roman" panose="02020603050405020304" pitchFamily="18" charset="0"/>
              </a:rPr>
              <a:t> </a:t>
            </a:r>
            <a:r>
              <a:rPr lang="en-GB" altLang="en-US" sz="2400" dirty="0" err="1">
                <a:cs typeface="Times New Roman" panose="02020603050405020304" pitchFamily="18" charset="0"/>
              </a:rPr>
              <a:t>dari</a:t>
            </a:r>
            <a:r>
              <a:rPr lang="en-GB" altLang="en-US" sz="2400" dirty="0">
                <a:cs typeface="Times New Roman" panose="02020603050405020304" pitchFamily="18" charset="0"/>
              </a:rPr>
              <a:t> </a:t>
            </a:r>
            <a:r>
              <a:rPr lang="en-GB" altLang="en-US" sz="2400" dirty="0" err="1">
                <a:cs typeface="Times New Roman" panose="02020603050405020304" pitchFamily="18" charset="0"/>
              </a:rPr>
              <a:t>hasil</a:t>
            </a:r>
            <a:r>
              <a:rPr lang="en-GB" altLang="en-US" sz="2400" dirty="0">
                <a:cs typeface="Times New Roman" panose="02020603050405020304" pitchFamily="18" charset="0"/>
              </a:rPr>
              <a:t> </a:t>
            </a:r>
            <a:r>
              <a:rPr lang="en-GB" altLang="en-US" sz="2400" dirty="0" err="1">
                <a:cs typeface="Times New Roman" panose="02020603050405020304" pitchFamily="18" charset="0"/>
              </a:rPr>
              <a:t>langkah</a:t>
            </a:r>
            <a:r>
              <a:rPr lang="en-GB" altLang="en-US" sz="2400" dirty="0">
                <a:cs typeface="Times New Roman" panose="02020603050405020304" pitchFamily="18" charset="0"/>
              </a:rPr>
              <a:t> 1 </a:t>
            </a:r>
            <a:r>
              <a:rPr lang="en-GB" altLang="en-US" sz="2400" dirty="0" err="1">
                <a:cs typeface="Times New Roman" panose="02020603050405020304" pitchFamily="18" charset="0"/>
              </a:rPr>
              <a:t>dapat</a:t>
            </a:r>
            <a:r>
              <a:rPr lang="en-GB" altLang="en-US" sz="2400" dirty="0">
                <a:cs typeface="Times New Roman" panose="02020603050405020304" pitchFamily="18" charset="0"/>
              </a:rPr>
              <a:t> </a:t>
            </a:r>
            <a:r>
              <a:rPr lang="en-GB" altLang="en-US" sz="2400" dirty="0" err="1">
                <a:cs typeface="Times New Roman" panose="02020603050405020304" pitchFamily="18" charset="0"/>
              </a:rPr>
              <a:t>dipecahkan</a:t>
            </a:r>
            <a:r>
              <a:rPr lang="en-GB" altLang="en-US" sz="2400" dirty="0">
                <a:cs typeface="Times New Roman" panose="02020603050405020304" pitchFamily="18" charset="0"/>
              </a:rPr>
              <a:t> </a:t>
            </a:r>
            <a:r>
              <a:rPr lang="en-GB" altLang="en-US" sz="2400" dirty="0" err="1">
                <a:cs typeface="Times New Roman" panose="02020603050405020304" pitchFamily="18" charset="0"/>
              </a:rPr>
              <a:t>dengan</a:t>
            </a:r>
            <a:r>
              <a:rPr lang="en-GB" altLang="en-US" sz="2400" dirty="0">
                <a:cs typeface="Times New Roman" panose="02020603050405020304" pitchFamily="18" charset="0"/>
              </a:rPr>
              <a:t> </a:t>
            </a:r>
            <a:r>
              <a:rPr lang="en-GB" altLang="en-US" sz="2400" dirty="0" err="1">
                <a:cs typeface="Times New Roman" panose="02020603050405020304" pitchFamily="18" charset="0"/>
              </a:rPr>
              <a:t>metode</a:t>
            </a:r>
            <a:r>
              <a:rPr lang="en-GB" altLang="en-US" sz="2400" dirty="0">
                <a:cs typeface="Times New Roman" panose="02020603050405020304" pitchFamily="18" charset="0"/>
              </a:rPr>
              <a:t> </a:t>
            </a:r>
            <a:r>
              <a:rPr lang="en-GB" altLang="en-US" sz="2400" dirty="0" err="1">
                <a:cs typeface="Times New Roman" panose="02020603050405020304" pitchFamily="18" charset="0"/>
              </a:rPr>
              <a:t>analisis</a:t>
            </a:r>
            <a:r>
              <a:rPr lang="en-GB" altLang="en-US" sz="2400" dirty="0">
                <a:cs typeface="Times New Roman" panose="02020603050405020304" pitchFamily="18" charset="0"/>
              </a:rPr>
              <a:t> </a:t>
            </a:r>
            <a:r>
              <a:rPr lang="en-GB" altLang="en-US" sz="2400" dirty="0" err="1">
                <a:cs typeface="Times New Roman" panose="02020603050405020304" pitchFamily="18" charset="0"/>
              </a:rPr>
              <a:t>frekuensi</a:t>
            </a:r>
            <a:r>
              <a:rPr lang="en-GB" altLang="en-US" sz="2400" dirty="0">
                <a:cs typeface="Times New Roman" panose="02020603050405020304" pitchFamily="18" charset="0"/>
              </a:rPr>
              <a:t>.</a:t>
            </a:r>
          </a:p>
          <a:p>
            <a:pPr marL="609600" indent="-609600">
              <a:buFontTx/>
              <a:buAutoNum type="arabicPeriod"/>
            </a:pPr>
            <a:endParaRPr lang="en-GB" altLang="en-US" sz="2400" dirty="0">
              <a:cs typeface="Times New Roman" panose="02020603050405020304" pitchFamily="18" charset="0"/>
            </a:endParaRPr>
          </a:p>
          <a:p>
            <a:pPr marL="609600" indent="-609600">
              <a:buFontTx/>
              <a:buAutoNum type="arabicPeriod"/>
            </a:pPr>
            <a:r>
              <a:rPr lang="en-GB" altLang="en-US" sz="2400" dirty="0">
                <a:cs typeface="Times New Roman" panose="02020603050405020304" pitchFamily="18" charset="0"/>
              </a:rPr>
              <a:t>Dari </a:t>
            </a:r>
            <a:r>
              <a:rPr lang="en-GB" altLang="en-US" sz="2400" dirty="0" err="1">
                <a:cs typeface="Times New Roman" panose="02020603050405020304" pitchFamily="18" charset="0"/>
              </a:rPr>
              <a:t>hasil</a:t>
            </a:r>
            <a:r>
              <a:rPr lang="en-GB" altLang="en-US" sz="2400" dirty="0">
                <a:cs typeface="Times New Roman" panose="02020603050405020304" pitchFamily="18" charset="0"/>
              </a:rPr>
              <a:t> </a:t>
            </a:r>
            <a:r>
              <a:rPr lang="en-GB" altLang="en-US" sz="2400" dirty="0" err="1">
                <a:cs typeface="Times New Roman" panose="02020603050405020304" pitchFamily="18" charset="0"/>
              </a:rPr>
              <a:t>langkah</a:t>
            </a:r>
            <a:r>
              <a:rPr lang="en-GB" altLang="en-US" sz="2400" dirty="0">
                <a:cs typeface="Times New Roman" panose="02020603050405020304" pitchFamily="18" charset="0"/>
              </a:rPr>
              <a:t> 2 </a:t>
            </a:r>
            <a:r>
              <a:rPr lang="en-GB" altLang="en-US" sz="2400" dirty="0" err="1">
                <a:cs typeface="Times New Roman" panose="02020603050405020304" pitchFamily="18" charset="0"/>
              </a:rPr>
              <a:t>kriptanalis</a:t>
            </a:r>
            <a:r>
              <a:rPr lang="en-GB" altLang="en-US" sz="2400" dirty="0">
                <a:cs typeface="Times New Roman" panose="02020603050405020304" pitchFamily="18" charset="0"/>
              </a:rPr>
              <a:t> </a:t>
            </a:r>
            <a:r>
              <a:rPr lang="en-GB" altLang="en-US" sz="2400" dirty="0" err="1">
                <a:cs typeface="Times New Roman" panose="02020603050405020304" pitchFamily="18" charset="0"/>
              </a:rPr>
              <a:t>dapat</a:t>
            </a:r>
            <a:r>
              <a:rPr lang="en-GB" altLang="en-US" sz="2400" dirty="0">
                <a:cs typeface="Times New Roman" panose="02020603050405020304" pitchFamily="18" charset="0"/>
              </a:rPr>
              <a:t> </a:t>
            </a:r>
            <a:r>
              <a:rPr lang="en-GB" altLang="en-US" sz="2400" dirty="0" err="1">
                <a:cs typeface="Times New Roman" panose="02020603050405020304" pitchFamily="18" charset="0"/>
              </a:rPr>
              <a:t>menyusun</a:t>
            </a:r>
            <a:r>
              <a:rPr lang="en-GB" altLang="en-US" sz="2400" dirty="0">
                <a:cs typeface="Times New Roman" panose="02020603050405020304" pitchFamily="18" charset="0"/>
              </a:rPr>
              <a:t> </a:t>
            </a:r>
            <a:r>
              <a:rPr lang="en-GB" altLang="en-US" sz="2400" dirty="0" err="1">
                <a:cs typeface="Times New Roman" panose="02020603050405020304" pitchFamily="18" charset="0"/>
              </a:rPr>
              <a:t>huruf-huruf</a:t>
            </a:r>
            <a:r>
              <a:rPr lang="en-GB" altLang="en-US" sz="2400" dirty="0">
                <a:cs typeface="Times New Roman" panose="02020603050405020304" pitchFamily="18" charset="0"/>
              </a:rPr>
              <a:t> </a:t>
            </a:r>
            <a:r>
              <a:rPr lang="en-GB" altLang="en-US" sz="2400" dirty="0" err="1">
                <a:cs typeface="Times New Roman" panose="02020603050405020304" pitchFamily="18" charset="0"/>
              </a:rPr>
              <a:t>kunci</a:t>
            </a:r>
            <a:r>
              <a:rPr lang="en-GB" altLang="en-US" sz="2400" dirty="0">
                <a:cs typeface="Times New Roman" panose="02020603050405020304" pitchFamily="18" charset="0"/>
              </a:rPr>
              <a:t>. </a:t>
            </a:r>
            <a:r>
              <a:rPr lang="en-GB" altLang="en-US" sz="2400" dirty="0" err="1">
                <a:cs typeface="Times New Roman" panose="02020603050405020304" pitchFamily="18" charset="0"/>
              </a:rPr>
              <a:t>Atau</a:t>
            </a:r>
            <a:r>
              <a:rPr lang="en-GB" altLang="en-US" sz="2400" dirty="0">
                <a:cs typeface="Times New Roman" panose="02020603050405020304" pitchFamily="18" charset="0"/>
              </a:rPr>
              <a:t>, </a:t>
            </a:r>
            <a:r>
              <a:rPr lang="en-GB" altLang="en-US" sz="2400" dirty="0" err="1">
                <a:cs typeface="Times New Roman" panose="02020603050405020304" pitchFamily="18" charset="0"/>
              </a:rPr>
              <a:t>kriptanalis</a:t>
            </a:r>
            <a:r>
              <a:rPr lang="en-GB" altLang="en-US" sz="2400" dirty="0">
                <a:cs typeface="Times New Roman" panose="02020603050405020304" pitchFamily="18" charset="0"/>
              </a:rPr>
              <a:t> </a:t>
            </a:r>
            <a:r>
              <a:rPr lang="en-GB" altLang="en-US" sz="2400" dirty="0" err="1">
                <a:cs typeface="Times New Roman" panose="02020603050405020304" pitchFamily="18" charset="0"/>
              </a:rPr>
              <a:t>dapat</a:t>
            </a:r>
            <a:r>
              <a:rPr lang="en-GB" altLang="en-US" sz="2400" dirty="0">
                <a:cs typeface="Times New Roman" panose="02020603050405020304" pitchFamily="18" charset="0"/>
              </a:rPr>
              <a:t> </a:t>
            </a:r>
            <a:r>
              <a:rPr lang="en-GB" altLang="en-US" sz="2400" dirty="0" err="1">
                <a:cs typeface="Times New Roman" panose="02020603050405020304" pitchFamily="18" charset="0"/>
              </a:rPr>
              <a:t>menerka</a:t>
            </a:r>
            <a:r>
              <a:rPr lang="en-GB" altLang="en-US" sz="2400" dirty="0">
                <a:cs typeface="Times New Roman" panose="02020603050405020304" pitchFamily="18" charset="0"/>
              </a:rPr>
              <a:t> kata yang </a:t>
            </a:r>
            <a:r>
              <a:rPr lang="en-GB" altLang="en-US" sz="2400" dirty="0" err="1">
                <a:cs typeface="Times New Roman" panose="02020603050405020304" pitchFamily="18" charset="0"/>
              </a:rPr>
              <a:t>membantu</a:t>
            </a:r>
            <a:r>
              <a:rPr lang="en-GB" altLang="en-US" sz="2400" dirty="0">
                <a:cs typeface="Times New Roman" panose="02020603050405020304" pitchFamily="18" charset="0"/>
              </a:rPr>
              <a:t> </a:t>
            </a:r>
            <a:r>
              <a:rPr lang="en-GB" altLang="en-US" sz="2400" dirty="0" err="1">
                <a:cs typeface="Times New Roman" panose="02020603050405020304" pitchFamily="18" charset="0"/>
              </a:rPr>
              <a:t>untuk</a:t>
            </a:r>
            <a:r>
              <a:rPr lang="en-GB" altLang="en-US" sz="2400" dirty="0">
                <a:cs typeface="Times New Roman" panose="02020603050405020304" pitchFamily="18" charset="0"/>
              </a:rPr>
              <a:t> </a:t>
            </a:r>
            <a:r>
              <a:rPr lang="en-GB" altLang="en-US" sz="2400" dirty="0" err="1">
                <a:cs typeface="Times New Roman" panose="02020603050405020304" pitchFamily="18" charset="0"/>
              </a:rPr>
              <a:t>memecahkan</a:t>
            </a:r>
            <a:r>
              <a:rPr lang="en-GB" altLang="en-US" sz="2400" dirty="0">
                <a:cs typeface="Times New Roman" panose="02020603050405020304" pitchFamily="18" charset="0"/>
              </a:rPr>
              <a:t> </a:t>
            </a:r>
            <a:r>
              <a:rPr lang="en-GB" altLang="en-US" sz="2400" dirty="0" err="1">
                <a:cs typeface="Times New Roman" panose="02020603050405020304" pitchFamily="18" charset="0"/>
              </a:rPr>
              <a:t>cipherteks</a:t>
            </a:r>
            <a:r>
              <a:rPr lang="en-US" altLang="en-US" sz="2400" dirty="0">
                <a:cs typeface="Times New Roman" panose="02020603050405020304" pitchFamily="18" charset="0"/>
              </a:rPr>
              <a:t> </a:t>
            </a:r>
            <a:r>
              <a:rPr lang="en-US" altLang="en-US" sz="2400" dirty="0"/>
              <a:t> </a:t>
            </a:r>
          </a:p>
        </p:txBody>
      </p:sp>
    </p:spTree>
    <p:extLst>
      <p:ext uri="{BB962C8B-B14F-4D97-AF65-F5344CB8AC3E}">
        <p14:creationId xmlns:p14="http://schemas.microsoft.com/office/powerpoint/2010/main" val="305096847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A50021"/>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buChar char="n"/>
              <a:defRPr sz="28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buChar char="n"/>
              <a:defRPr sz="24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buChar char="n"/>
              <a:defRPr sz="2000">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9pPr>
          </a:lstStyle>
          <a:p>
            <a:pPr>
              <a:spcBef>
                <a:spcPct val="0"/>
              </a:spcBef>
              <a:buClrTx/>
              <a:buSzTx/>
              <a:buFontTx/>
              <a:buNone/>
            </a:pPr>
            <a:fld id="{A5CC4B47-476D-4696-AED8-09A6BA5E259C}" type="slidenum">
              <a:rPr lang="en-US" altLang="en-US" sz="2400">
                <a:solidFill>
                  <a:schemeClr val="tx2"/>
                </a:solidFill>
              </a:rPr>
              <a:pPr>
                <a:spcBef>
                  <a:spcPct val="0"/>
                </a:spcBef>
                <a:buClrTx/>
                <a:buSzTx/>
                <a:buFontTx/>
                <a:buNone/>
              </a:pPr>
              <a:t>44</a:t>
            </a:fld>
            <a:endParaRPr lang="en-US" altLang="en-US" sz="2400">
              <a:solidFill>
                <a:schemeClr val="tx2"/>
              </a:solidFill>
            </a:endParaRPr>
          </a:p>
        </p:txBody>
      </p:sp>
      <p:sp>
        <p:nvSpPr>
          <p:cNvPr id="50179" name="Rectangle 3"/>
          <p:cNvSpPr>
            <a:spLocks noGrp="1" noChangeArrowheads="1"/>
          </p:cNvSpPr>
          <p:nvPr>
            <p:ph type="body" idx="1"/>
          </p:nvPr>
        </p:nvSpPr>
        <p:spPr>
          <a:xfrm>
            <a:off x="954157" y="685800"/>
            <a:ext cx="10694504" cy="5410200"/>
          </a:xfrm>
        </p:spPr>
        <p:txBody>
          <a:bodyPr>
            <a:normAutofit fontScale="92500" lnSpcReduction="10000"/>
          </a:bodyPr>
          <a:lstStyle/>
          <a:p>
            <a:pPr eaLnBrk="1" hangingPunct="1"/>
            <a:r>
              <a:rPr lang="en-US" altLang="en-US" sz="2200" dirty="0" err="1"/>
              <a:t>Contoh</a:t>
            </a:r>
            <a:r>
              <a:rPr lang="en-US" altLang="en-US" sz="2200" dirty="0"/>
              <a:t>: </a:t>
            </a:r>
          </a:p>
          <a:p>
            <a:pPr>
              <a:buNone/>
            </a:pPr>
            <a:r>
              <a:rPr lang="en-US" altLang="en-US" sz="2200" dirty="0"/>
              <a:t>      </a:t>
            </a:r>
            <a:r>
              <a:rPr lang="en-US" altLang="en-US" sz="2200" dirty="0">
                <a:solidFill>
                  <a:srgbClr val="FF0000"/>
                </a:solidFill>
                <a:latin typeface="Arial" panose="020B0604020202020204" pitchFamily="34" charset="0"/>
              </a:rPr>
              <a:t>1		            2		      3		            </a:t>
            </a:r>
            <a:r>
              <a:rPr lang="en-GB" altLang="en-US" sz="2200" dirty="0">
                <a:solidFill>
                  <a:srgbClr val="FF0000"/>
                </a:solidFill>
                <a:latin typeface="Arial" panose="020B0604020202020204" pitchFamily="34" charset="0"/>
                <a:cs typeface="Times New Roman" panose="02020603050405020304" pitchFamily="18" charset="0"/>
              </a:rPr>
              <a:t>4	        5 </a:t>
            </a:r>
            <a:r>
              <a:rPr lang="en-GB" altLang="en-US" sz="2200" dirty="0">
                <a:latin typeface="Arial" panose="020B0604020202020204" pitchFamily="34" charset="0"/>
                <a:cs typeface="Times New Roman" panose="02020603050405020304" pitchFamily="18" charset="0"/>
              </a:rPr>
              <a:t>	</a:t>
            </a:r>
            <a:endParaRPr lang="en-US" altLang="en-US" sz="2200" dirty="0">
              <a:latin typeface="Arial" panose="020B0604020202020204" pitchFamily="34" charset="0"/>
            </a:endParaRPr>
          </a:p>
          <a:p>
            <a:pPr eaLnBrk="1" hangingPunct="1">
              <a:buFontTx/>
              <a:buNone/>
            </a:pPr>
            <a:r>
              <a:rPr lang="en-GB" altLang="en-US" sz="2200" b="1" dirty="0">
                <a:solidFill>
                  <a:srgbClr val="000000"/>
                </a:solidFill>
                <a:latin typeface="Courier" pitchFamily="49" charset="0"/>
                <a:cs typeface="Times New Roman" panose="02020603050405020304" pitchFamily="18" charset="0"/>
              </a:rPr>
              <a:t>	</a:t>
            </a:r>
            <a:r>
              <a:rPr lang="en-GB" altLang="en-US" sz="2200" b="1" dirty="0">
                <a:solidFill>
                  <a:srgbClr val="000000"/>
                </a:solidFill>
                <a:latin typeface="Courier New" panose="02070309020205020404" pitchFamily="49" charset="0"/>
                <a:cs typeface="Courier New" panose="02070309020205020404" pitchFamily="49" charset="0"/>
              </a:rPr>
              <a:t>LJV</a:t>
            </a:r>
            <a:r>
              <a:rPr lang="en-GB" altLang="en-US" sz="2200" dirty="0">
                <a:solidFill>
                  <a:srgbClr val="000000"/>
                </a:solidFill>
                <a:latin typeface="Courier New" panose="02070309020205020404" pitchFamily="49" charset="0"/>
                <a:cs typeface="Courier New" panose="02070309020205020404" pitchFamily="49" charset="0"/>
              </a:rPr>
              <a:t>BQSTNEZLQMED</a:t>
            </a:r>
            <a:r>
              <a:rPr lang="en-GB" altLang="en-US" sz="2200" b="1" dirty="0">
                <a:solidFill>
                  <a:srgbClr val="000000"/>
                </a:solidFill>
                <a:latin typeface="Courier New" panose="02070309020205020404" pitchFamily="49" charset="0"/>
                <a:cs typeface="Courier New" panose="02070309020205020404" pitchFamily="49" charset="0"/>
              </a:rPr>
              <a:t>LJV</a:t>
            </a:r>
            <a:r>
              <a:rPr lang="en-GB" altLang="en-US" sz="2200" dirty="0">
                <a:solidFill>
                  <a:srgbClr val="000000"/>
                </a:solidFill>
                <a:latin typeface="Courier New" panose="02070309020205020404" pitchFamily="49" charset="0"/>
                <a:cs typeface="Courier New" panose="02070309020205020404" pitchFamily="49" charset="0"/>
              </a:rPr>
              <a:t>MAMPKAUFAVAT</a:t>
            </a:r>
            <a:r>
              <a:rPr lang="en-GB" altLang="en-US" sz="2200" b="1" dirty="0">
                <a:solidFill>
                  <a:srgbClr val="000000"/>
                </a:solidFill>
                <a:latin typeface="Courier New" panose="02070309020205020404" pitchFamily="49" charset="0"/>
                <a:cs typeface="Courier New" panose="02070309020205020404" pitchFamily="49" charset="0"/>
              </a:rPr>
              <a:t>LJV</a:t>
            </a:r>
            <a:r>
              <a:rPr lang="en-GB" altLang="en-US" sz="2200" dirty="0">
                <a:solidFill>
                  <a:srgbClr val="000000"/>
                </a:solidFill>
                <a:latin typeface="Courier New" panose="02070309020205020404" pitchFamily="49" charset="0"/>
                <a:cs typeface="Courier New" panose="02070309020205020404" pitchFamily="49" charset="0"/>
              </a:rPr>
              <a:t>DAYYVNFJQLNP</a:t>
            </a:r>
            <a:r>
              <a:rPr lang="en-GB" altLang="en-US" sz="2200" b="1" dirty="0">
                <a:solidFill>
                  <a:srgbClr val="000000"/>
                </a:solidFill>
                <a:latin typeface="Courier New" panose="02070309020205020404" pitchFamily="49" charset="0"/>
                <a:cs typeface="Courier New" panose="02070309020205020404" pitchFamily="49" charset="0"/>
              </a:rPr>
              <a:t>LJV</a:t>
            </a:r>
            <a:r>
              <a:rPr lang="en-GB" altLang="en-US" sz="2200" dirty="0">
                <a:solidFill>
                  <a:srgbClr val="000000"/>
                </a:solidFill>
                <a:latin typeface="Courier New" panose="02070309020205020404" pitchFamily="49" charset="0"/>
                <a:cs typeface="Courier New" panose="02070309020205020404" pitchFamily="49" charset="0"/>
              </a:rPr>
              <a:t>HKVTRNF</a:t>
            </a:r>
            <a:r>
              <a:rPr lang="en-GB" altLang="en-US" sz="2200" b="1" dirty="0">
                <a:solidFill>
                  <a:srgbClr val="000000"/>
                </a:solidFill>
                <a:latin typeface="Courier New" panose="02070309020205020404" pitchFamily="49" charset="0"/>
                <a:cs typeface="Courier New" panose="02070309020205020404" pitchFamily="49" charset="0"/>
              </a:rPr>
              <a:t>LJV</a:t>
            </a:r>
            <a:r>
              <a:rPr lang="en-GB" altLang="en-US" sz="2200" dirty="0">
                <a:solidFill>
                  <a:srgbClr val="000000"/>
                </a:solidFill>
                <a:latin typeface="Courier New" panose="02070309020205020404" pitchFamily="49" charset="0"/>
                <a:cs typeface="Courier New" panose="02070309020205020404" pitchFamily="49" charset="0"/>
              </a:rPr>
              <a:t>CMLKETA </a:t>
            </a:r>
            <a:r>
              <a:rPr lang="en-GB" altLang="en-US" sz="2200" b="1" dirty="0">
                <a:solidFill>
                  <a:srgbClr val="000000"/>
                </a:solidFill>
                <a:latin typeface="Courier New" panose="02070309020205020404" pitchFamily="49" charset="0"/>
                <a:cs typeface="Courier New" panose="02070309020205020404" pitchFamily="49" charset="0"/>
              </a:rPr>
              <a:t>LJV</a:t>
            </a:r>
            <a:r>
              <a:rPr lang="en-GB" altLang="en-US" sz="2200" dirty="0">
                <a:solidFill>
                  <a:srgbClr val="000000"/>
                </a:solidFill>
                <a:latin typeface="Courier New" panose="02070309020205020404" pitchFamily="49" charset="0"/>
                <a:cs typeface="Courier New" panose="02070309020205020404" pitchFamily="49" charset="0"/>
              </a:rPr>
              <a:t>HUYJVSFKRFTTWEFUXVHZNP</a:t>
            </a:r>
          </a:p>
          <a:p>
            <a:pPr>
              <a:buNone/>
            </a:pPr>
            <a:r>
              <a:rPr lang="en-GB" altLang="en-US" sz="2200" dirty="0">
                <a:latin typeface="Arial" panose="020B0604020202020204" pitchFamily="34" charset="0"/>
                <a:cs typeface="Times New Roman" panose="02020603050405020304" pitchFamily="18" charset="0"/>
              </a:rPr>
              <a:t>	</a:t>
            </a:r>
            <a:r>
              <a:rPr lang="en-GB" altLang="en-US" sz="2200" dirty="0">
                <a:solidFill>
                  <a:srgbClr val="FF0000"/>
                </a:solidFill>
                <a:latin typeface="Arial" panose="020B0604020202020204" pitchFamily="34" charset="0"/>
                <a:cs typeface="Times New Roman" panose="02020603050405020304" pitchFamily="18" charset="0"/>
              </a:rPr>
              <a:t> </a:t>
            </a:r>
            <a:r>
              <a:rPr lang="en-GB" altLang="en-US" sz="2400" dirty="0">
                <a:solidFill>
                  <a:srgbClr val="FF0000"/>
                </a:solidFill>
                <a:latin typeface="Arial" panose="020B0604020202020204" pitchFamily="34" charset="0"/>
                <a:cs typeface="Times New Roman" panose="02020603050405020304" pitchFamily="18" charset="0"/>
              </a:rPr>
              <a:t> 6</a:t>
            </a:r>
            <a:r>
              <a:rPr lang="en-GB" altLang="en-US" sz="2400" dirty="0">
                <a:solidFill>
                  <a:srgbClr val="FF0000"/>
                </a:solidFill>
                <a:cs typeface="Times New Roman" panose="02020603050405020304" pitchFamily="18" charset="0"/>
              </a:rPr>
              <a:t>	</a:t>
            </a:r>
            <a:r>
              <a:rPr lang="en-GB" altLang="en-US" sz="2200" dirty="0">
                <a:solidFill>
                  <a:srgbClr val="FF0000"/>
                </a:solidFill>
                <a:cs typeface="Times New Roman" panose="02020603050405020304" pitchFamily="18" charset="0"/>
              </a:rPr>
              <a:t>	    </a:t>
            </a:r>
          </a:p>
          <a:p>
            <a:pPr eaLnBrk="1" hangingPunct="1">
              <a:buFontTx/>
              <a:buNone/>
            </a:pPr>
            <a:r>
              <a:rPr lang="en-GB" altLang="en-US" dirty="0">
                <a:cs typeface="Times New Roman" panose="02020603050405020304" pitchFamily="18" charset="0"/>
              </a:rPr>
              <a:t>	</a:t>
            </a:r>
            <a:r>
              <a:rPr lang="en-GB" altLang="en-US" sz="2400" dirty="0" err="1">
                <a:cs typeface="Times New Roman" panose="02020603050405020304" pitchFamily="18" charset="0"/>
              </a:rPr>
              <a:t>Kriptogram</a:t>
            </a:r>
            <a:r>
              <a:rPr lang="en-GB" altLang="en-US" sz="2400" dirty="0">
                <a:cs typeface="Times New Roman" panose="02020603050405020304" pitchFamily="18" charset="0"/>
              </a:rPr>
              <a:t> yang </a:t>
            </a:r>
            <a:r>
              <a:rPr lang="en-GB" altLang="en-US" sz="2400" dirty="0" err="1">
                <a:cs typeface="Times New Roman" panose="02020603050405020304" pitchFamily="18" charset="0"/>
              </a:rPr>
              <a:t>berulang</a:t>
            </a:r>
            <a:r>
              <a:rPr lang="en-GB" altLang="en-US" sz="2400" dirty="0">
                <a:cs typeface="Times New Roman" panose="02020603050405020304" pitchFamily="18" charset="0"/>
              </a:rPr>
              <a:t> </a:t>
            </a:r>
            <a:r>
              <a:rPr lang="en-GB" altLang="en-US" sz="2400" dirty="0" err="1">
                <a:cs typeface="Times New Roman" panose="02020603050405020304" pitchFamily="18" charset="0"/>
              </a:rPr>
              <a:t>adalah</a:t>
            </a:r>
            <a:r>
              <a:rPr lang="en-GB" altLang="en-US" sz="2400" dirty="0">
                <a:cs typeface="Times New Roman" panose="02020603050405020304" pitchFamily="18" charset="0"/>
              </a:rPr>
              <a:t> </a:t>
            </a:r>
            <a:r>
              <a:rPr lang="en-GB" altLang="en-US" sz="2400" b="1" dirty="0">
                <a:latin typeface="Courier" pitchFamily="49" charset="0"/>
                <a:cs typeface="Times New Roman" panose="02020603050405020304" pitchFamily="18" charset="0"/>
              </a:rPr>
              <a:t>LJV   </a:t>
            </a:r>
            <a:endParaRPr lang="en-GB" altLang="en-US" sz="2400" dirty="0">
              <a:cs typeface="Times New Roman" panose="02020603050405020304" pitchFamily="18" charset="0"/>
            </a:endParaRPr>
          </a:p>
          <a:p>
            <a:pPr eaLnBrk="1" hangingPunct="1">
              <a:buFontTx/>
              <a:buNone/>
            </a:pPr>
            <a:r>
              <a:rPr lang="en-GB" altLang="en-US" sz="2400" dirty="0">
                <a:cs typeface="Times New Roman" panose="02020603050405020304" pitchFamily="18" charset="0"/>
              </a:rPr>
              <a:t>	</a:t>
            </a:r>
            <a:r>
              <a:rPr lang="en-GB" altLang="en-US" sz="2400" dirty="0">
                <a:solidFill>
                  <a:srgbClr val="000000"/>
                </a:solidFill>
                <a:cs typeface="Times New Roman" panose="02020603050405020304" pitchFamily="18" charset="0"/>
              </a:rPr>
              <a:t>	</a:t>
            </a:r>
            <a:r>
              <a:rPr lang="en-GB" altLang="en-US" sz="2400" dirty="0" err="1">
                <a:solidFill>
                  <a:srgbClr val="000000"/>
                </a:solidFill>
                <a:cs typeface="Times New Roman" panose="02020603050405020304" pitchFamily="18" charset="0"/>
              </a:rPr>
              <a:t>Jarak</a:t>
            </a:r>
            <a:r>
              <a:rPr lang="en-GB" altLang="en-US" sz="2400" dirty="0">
                <a:solidFill>
                  <a:srgbClr val="000000"/>
                </a:solidFill>
                <a:cs typeface="Times New Roman" panose="02020603050405020304" pitchFamily="18" charset="0"/>
              </a:rPr>
              <a:t> </a:t>
            </a:r>
            <a:r>
              <a:rPr lang="en-GB" altLang="en-US" sz="2400" b="1" dirty="0">
                <a:solidFill>
                  <a:srgbClr val="000000"/>
                </a:solidFill>
                <a:latin typeface="Courier" pitchFamily="49" charset="0"/>
                <a:cs typeface="Times New Roman" panose="02020603050405020304" pitchFamily="18" charset="0"/>
              </a:rPr>
              <a:t>LJV</a:t>
            </a:r>
            <a:r>
              <a:rPr lang="en-GB" altLang="en-US" sz="2400" dirty="0">
                <a:solidFill>
                  <a:srgbClr val="000000"/>
                </a:solidFill>
                <a:cs typeface="Times New Roman" panose="02020603050405020304" pitchFamily="18" charset="0"/>
              </a:rPr>
              <a:t> ke-1 </a:t>
            </a:r>
            <a:r>
              <a:rPr lang="en-GB" altLang="en-US" sz="2400" dirty="0" err="1">
                <a:solidFill>
                  <a:srgbClr val="000000"/>
                </a:solidFill>
                <a:cs typeface="Times New Roman" panose="02020603050405020304" pitchFamily="18" charset="0"/>
              </a:rPr>
              <a:t>dengan</a:t>
            </a:r>
            <a:r>
              <a:rPr lang="en-GB" altLang="en-US" sz="2400" dirty="0">
                <a:solidFill>
                  <a:srgbClr val="000000"/>
                </a:solidFill>
                <a:cs typeface="Times New Roman" panose="02020603050405020304" pitchFamily="18" charset="0"/>
              </a:rPr>
              <a:t> </a:t>
            </a:r>
            <a:r>
              <a:rPr lang="en-GB" altLang="en-US" sz="2400" b="1" dirty="0">
                <a:solidFill>
                  <a:srgbClr val="000000"/>
                </a:solidFill>
                <a:latin typeface="Courier" pitchFamily="49" charset="0"/>
                <a:cs typeface="Times New Roman" panose="02020603050405020304" pitchFamily="18" charset="0"/>
              </a:rPr>
              <a:t>LJV</a:t>
            </a:r>
            <a:r>
              <a:rPr lang="en-GB" altLang="en-US" sz="2400" dirty="0">
                <a:solidFill>
                  <a:srgbClr val="000000"/>
                </a:solidFill>
                <a:cs typeface="Times New Roman" panose="02020603050405020304" pitchFamily="18" charset="0"/>
              </a:rPr>
              <a:t> ke-2 = 15		</a:t>
            </a:r>
          </a:p>
          <a:p>
            <a:pPr algn="just" eaLnBrk="1" hangingPunct="1">
              <a:buFontTx/>
              <a:buNone/>
            </a:pPr>
            <a:r>
              <a:rPr lang="en-GB" altLang="en-US" sz="2400" dirty="0">
                <a:solidFill>
                  <a:srgbClr val="000000"/>
                </a:solidFill>
                <a:cs typeface="Times New Roman" panose="02020603050405020304" pitchFamily="18" charset="0"/>
              </a:rPr>
              <a:t>		</a:t>
            </a:r>
            <a:r>
              <a:rPr lang="en-GB" altLang="en-US" sz="2400" dirty="0" err="1">
                <a:solidFill>
                  <a:srgbClr val="000000"/>
                </a:solidFill>
                <a:cs typeface="Times New Roman" panose="02020603050405020304" pitchFamily="18" charset="0"/>
              </a:rPr>
              <a:t>Jarak</a:t>
            </a:r>
            <a:r>
              <a:rPr lang="en-GB" altLang="en-US" sz="2400" dirty="0">
                <a:solidFill>
                  <a:srgbClr val="000000"/>
                </a:solidFill>
                <a:cs typeface="Times New Roman" panose="02020603050405020304" pitchFamily="18" charset="0"/>
              </a:rPr>
              <a:t> </a:t>
            </a:r>
            <a:r>
              <a:rPr lang="en-GB" altLang="en-US" sz="2400" b="1" dirty="0">
                <a:solidFill>
                  <a:srgbClr val="000000"/>
                </a:solidFill>
                <a:latin typeface="Courier" pitchFamily="49" charset="0"/>
                <a:cs typeface="Times New Roman" panose="02020603050405020304" pitchFamily="18" charset="0"/>
              </a:rPr>
              <a:t>LJV</a:t>
            </a:r>
            <a:r>
              <a:rPr lang="en-GB" altLang="en-US" sz="2400" dirty="0">
                <a:solidFill>
                  <a:srgbClr val="000000"/>
                </a:solidFill>
                <a:cs typeface="Times New Roman" panose="02020603050405020304" pitchFamily="18" charset="0"/>
              </a:rPr>
              <a:t> ke-2 </a:t>
            </a:r>
            <a:r>
              <a:rPr lang="en-GB" altLang="en-US" sz="2400" dirty="0" err="1">
                <a:solidFill>
                  <a:srgbClr val="000000"/>
                </a:solidFill>
                <a:cs typeface="Times New Roman" panose="02020603050405020304" pitchFamily="18" charset="0"/>
              </a:rPr>
              <a:t>dengan</a:t>
            </a:r>
            <a:r>
              <a:rPr lang="en-GB" altLang="en-US" sz="2400" dirty="0">
                <a:solidFill>
                  <a:srgbClr val="000000"/>
                </a:solidFill>
                <a:cs typeface="Times New Roman" panose="02020603050405020304" pitchFamily="18" charset="0"/>
              </a:rPr>
              <a:t> </a:t>
            </a:r>
            <a:r>
              <a:rPr lang="en-GB" altLang="en-US" sz="2400" b="1" dirty="0">
                <a:solidFill>
                  <a:srgbClr val="000000"/>
                </a:solidFill>
                <a:latin typeface="Courier" pitchFamily="49" charset="0"/>
                <a:cs typeface="Times New Roman" panose="02020603050405020304" pitchFamily="18" charset="0"/>
              </a:rPr>
              <a:t>LJV</a:t>
            </a:r>
            <a:r>
              <a:rPr lang="en-GB" altLang="en-US" sz="2400" dirty="0">
                <a:solidFill>
                  <a:srgbClr val="000000"/>
                </a:solidFill>
                <a:cs typeface="Times New Roman" panose="02020603050405020304" pitchFamily="18" charset="0"/>
              </a:rPr>
              <a:t> ke-3 = 15	</a:t>
            </a:r>
          </a:p>
          <a:p>
            <a:pPr algn="just" eaLnBrk="1" hangingPunct="1">
              <a:buFontTx/>
              <a:buNone/>
            </a:pPr>
            <a:r>
              <a:rPr lang="en-GB" altLang="en-US" sz="2400" dirty="0">
                <a:solidFill>
                  <a:srgbClr val="000000"/>
                </a:solidFill>
                <a:cs typeface="Times New Roman" panose="02020603050405020304" pitchFamily="18" charset="0"/>
              </a:rPr>
              <a:t>		</a:t>
            </a:r>
            <a:r>
              <a:rPr lang="en-GB" altLang="en-US" sz="2400" dirty="0" err="1">
                <a:solidFill>
                  <a:srgbClr val="000000"/>
                </a:solidFill>
                <a:cs typeface="Times New Roman" panose="02020603050405020304" pitchFamily="18" charset="0"/>
              </a:rPr>
              <a:t>Jarak</a:t>
            </a:r>
            <a:r>
              <a:rPr lang="en-GB" altLang="en-US" sz="2400" dirty="0">
                <a:solidFill>
                  <a:srgbClr val="000000"/>
                </a:solidFill>
                <a:cs typeface="Times New Roman" panose="02020603050405020304" pitchFamily="18" charset="0"/>
              </a:rPr>
              <a:t> </a:t>
            </a:r>
            <a:r>
              <a:rPr lang="en-GB" altLang="en-US" sz="2400" b="1" dirty="0">
                <a:solidFill>
                  <a:srgbClr val="000000"/>
                </a:solidFill>
                <a:latin typeface="Courier" pitchFamily="49" charset="0"/>
                <a:cs typeface="Times New Roman" panose="02020603050405020304" pitchFamily="18" charset="0"/>
              </a:rPr>
              <a:t>LJV</a:t>
            </a:r>
            <a:r>
              <a:rPr lang="en-GB" altLang="en-US" sz="2400" dirty="0">
                <a:solidFill>
                  <a:srgbClr val="000000"/>
                </a:solidFill>
                <a:cs typeface="Times New Roman" panose="02020603050405020304" pitchFamily="18" charset="0"/>
              </a:rPr>
              <a:t> ke-3 </a:t>
            </a:r>
            <a:r>
              <a:rPr lang="en-GB" altLang="en-US" sz="2400" dirty="0" err="1">
                <a:solidFill>
                  <a:srgbClr val="000000"/>
                </a:solidFill>
                <a:cs typeface="Times New Roman" panose="02020603050405020304" pitchFamily="18" charset="0"/>
              </a:rPr>
              <a:t>dengan</a:t>
            </a:r>
            <a:r>
              <a:rPr lang="en-GB" altLang="en-US" sz="2400" dirty="0">
                <a:solidFill>
                  <a:srgbClr val="000000"/>
                </a:solidFill>
                <a:cs typeface="Times New Roman" panose="02020603050405020304" pitchFamily="18" charset="0"/>
              </a:rPr>
              <a:t> </a:t>
            </a:r>
            <a:r>
              <a:rPr lang="en-GB" altLang="en-US" sz="2400" b="1" dirty="0">
                <a:solidFill>
                  <a:srgbClr val="000000"/>
                </a:solidFill>
                <a:latin typeface="Courier" pitchFamily="49" charset="0"/>
                <a:cs typeface="Times New Roman" panose="02020603050405020304" pitchFamily="18" charset="0"/>
              </a:rPr>
              <a:t>LJV</a:t>
            </a:r>
            <a:r>
              <a:rPr lang="en-GB" altLang="en-US" sz="2400" dirty="0">
                <a:solidFill>
                  <a:srgbClr val="000000"/>
                </a:solidFill>
                <a:cs typeface="Times New Roman" panose="02020603050405020304" pitchFamily="18" charset="0"/>
              </a:rPr>
              <a:t> ke-4 = 15</a:t>
            </a:r>
          </a:p>
          <a:p>
            <a:pPr algn="just" eaLnBrk="1" hangingPunct="1">
              <a:buFontTx/>
              <a:buNone/>
            </a:pPr>
            <a:r>
              <a:rPr lang="en-GB" altLang="en-US" sz="2400" dirty="0">
                <a:solidFill>
                  <a:srgbClr val="000000"/>
                </a:solidFill>
                <a:cs typeface="Times New Roman" panose="02020603050405020304" pitchFamily="18" charset="0"/>
              </a:rPr>
              <a:t>		</a:t>
            </a:r>
            <a:r>
              <a:rPr lang="en-GB" altLang="en-US" sz="2400" dirty="0" err="1">
                <a:solidFill>
                  <a:srgbClr val="000000"/>
                </a:solidFill>
                <a:cs typeface="Times New Roman" panose="02020603050405020304" pitchFamily="18" charset="0"/>
              </a:rPr>
              <a:t>Jarak</a:t>
            </a:r>
            <a:r>
              <a:rPr lang="en-GB" altLang="en-US" sz="2400" dirty="0">
                <a:solidFill>
                  <a:srgbClr val="000000"/>
                </a:solidFill>
                <a:cs typeface="Times New Roman" panose="02020603050405020304" pitchFamily="18" charset="0"/>
              </a:rPr>
              <a:t> </a:t>
            </a:r>
            <a:r>
              <a:rPr lang="en-GB" altLang="en-US" sz="2400" b="1" dirty="0">
                <a:solidFill>
                  <a:srgbClr val="000000"/>
                </a:solidFill>
                <a:latin typeface="Courier" pitchFamily="49" charset="0"/>
                <a:cs typeface="Times New Roman" panose="02020603050405020304" pitchFamily="18" charset="0"/>
              </a:rPr>
              <a:t>LJV</a:t>
            </a:r>
            <a:r>
              <a:rPr lang="en-GB" altLang="en-US" sz="2400" dirty="0">
                <a:solidFill>
                  <a:srgbClr val="000000"/>
                </a:solidFill>
                <a:cs typeface="Times New Roman" panose="02020603050405020304" pitchFamily="18" charset="0"/>
              </a:rPr>
              <a:t> ke-4 </a:t>
            </a:r>
            <a:r>
              <a:rPr lang="en-GB" altLang="en-US" sz="2400" dirty="0" err="1">
                <a:solidFill>
                  <a:srgbClr val="000000"/>
                </a:solidFill>
                <a:cs typeface="Times New Roman" panose="02020603050405020304" pitchFamily="18" charset="0"/>
              </a:rPr>
              <a:t>dengan</a:t>
            </a:r>
            <a:r>
              <a:rPr lang="en-GB" altLang="en-US" sz="2400" dirty="0">
                <a:solidFill>
                  <a:srgbClr val="000000"/>
                </a:solidFill>
                <a:cs typeface="Times New Roman" panose="02020603050405020304" pitchFamily="18" charset="0"/>
              </a:rPr>
              <a:t> </a:t>
            </a:r>
            <a:r>
              <a:rPr lang="en-GB" altLang="en-US" sz="2400" b="1" dirty="0">
                <a:solidFill>
                  <a:srgbClr val="000000"/>
                </a:solidFill>
                <a:latin typeface="Courier" pitchFamily="49" charset="0"/>
                <a:cs typeface="Times New Roman" panose="02020603050405020304" pitchFamily="18" charset="0"/>
              </a:rPr>
              <a:t>LJV</a:t>
            </a:r>
            <a:r>
              <a:rPr lang="en-GB" altLang="en-US" sz="2400" dirty="0">
                <a:solidFill>
                  <a:srgbClr val="000000"/>
                </a:solidFill>
                <a:cs typeface="Times New Roman" panose="02020603050405020304" pitchFamily="18" charset="0"/>
              </a:rPr>
              <a:t> ke-5 = 10</a:t>
            </a:r>
          </a:p>
          <a:p>
            <a:pPr algn="just" eaLnBrk="1" hangingPunct="1">
              <a:buFontTx/>
              <a:buNone/>
            </a:pPr>
            <a:r>
              <a:rPr lang="en-GB" altLang="en-US" sz="2400" dirty="0">
                <a:solidFill>
                  <a:srgbClr val="000000"/>
                </a:solidFill>
                <a:cs typeface="Times New Roman" panose="02020603050405020304" pitchFamily="18" charset="0"/>
              </a:rPr>
              <a:t>		</a:t>
            </a:r>
            <a:r>
              <a:rPr lang="en-GB" altLang="en-US" sz="2400" dirty="0" err="1">
                <a:solidFill>
                  <a:srgbClr val="000000"/>
                </a:solidFill>
                <a:cs typeface="Times New Roman" panose="02020603050405020304" pitchFamily="18" charset="0"/>
              </a:rPr>
              <a:t>Jarak</a:t>
            </a:r>
            <a:r>
              <a:rPr lang="en-GB" altLang="en-US" sz="2400" dirty="0">
                <a:solidFill>
                  <a:srgbClr val="000000"/>
                </a:solidFill>
                <a:cs typeface="Times New Roman" panose="02020603050405020304" pitchFamily="18" charset="0"/>
              </a:rPr>
              <a:t> </a:t>
            </a:r>
            <a:r>
              <a:rPr lang="en-GB" altLang="en-US" sz="2400" b="1" dirty="0">
                <a:solidFill>
                  <a:srgbClr val="000000"/>
                </a:solidFill>
                <a:latin typeface="Courier" pitchFamily="49" charset="0"/>
                <a:cs typeface="Times New Roman" panose="02020603050405020304" pitchFamily="18" charset="0"/>
              </a:rPr>
              <a:t>LJV</a:t>
            </a:r>
            <a:r>
              <a:rPr lang="en-GB" altLang="en-US" sz="2400" dirty="0">
                <a:solidFill>
                  <a:srgbClr val="000000"/>
                </a:solidFill>
                <a:cs typeface="Times New Roman" panose="02020603050405020304" pitchFamily="18" charset="0"/>
              </a:rPr>
              <a:t> ke-5 </a:t>
            </a:r>
            <a:r>
              <a:rPr lang="en-GB" altLang="en-US" sz="2400" dirty="0" err="1">
                <a:solidFill>
                  <a:srgbClr val="000000"/>
                </a:solidFill>
                <a:cs typeface="Times New Roman" panose="02020603050405020304" pitchFamily="18" charset="0"/>
              </a:rPr>
              <a:t>dengan</a:t>
            </a:r>
            <a:r>
              <a:rPr lang="en-GB" altLang="en-US" sz="2400" dirty="0">
                <a:solidFill>
                  <a:srgbClr val="000000"/>
                </a:solidFill>
                <a:cs typeface="Times New Roman" panose="02020603050405020304" pitchFamily="18" charset="0"/>
              </a:rPr>
              <a:t> </a:t>
            </a:r>
            <a:r>
              <a:rPr lang="en-GB" altLang="en-US" sz="2400" b="1" dirty="0">
                <a:solidFill>
                  <a:srgbClr val="000000"/>
                </a:solidFill>
                <a:latin typeface="Courier" pitchFamily="49" charset="0"/>
                <a:cs typeface="Times New Roman" panose="02020603050405020304" pitchFamily="18" charset="0"/>
              </a:rPr>
              <a:t>LJV</a:t>
            </a:r>
            <a:r>
              <a:rPr lang="en-GB" altLang="en-US" sz="2400" dirty="0">
                <a:solidFill>
                  <a:srgbClr val="000000"/>
                </a:solidFill>
                <a:cs typeface="Times New Roman" panose="02020603050405020304" pitchFamily="18" charset="0"/>
              </a:rPr>
              <a:t> ke-6 = 10</a:t>
            </a:r>
          </a:p>
          <a:p>
            <a:pPr algn="just" eaLnBrk="1" hangingPunct="1">
              <a:buFontTx/>
              <a:buNone/>
            </a:pPr>
            <a:r>
              <a:rPr lang="en-GB" altLang="en-US" sz="2400" dirty="0">
                <a:cs typeface="Times New Roman" panose="02020603050405020304" pitchFamily="18" charset="0"/>
              </a:rPr>
              <a:t>	</a:t>
            </a:r>
            <a:r>
              <a:rPr lang="en-GB" altLang="en-US" sz="2400" dirty="0" err="1">
                <a:cs typeface="Times New Roman" panose="02020603050405020304" pitchFamily="18" charset="0"/>
              </a:rPr>
              <a:t>Faktor</a:t>
            </a:r>
            <a:r>
              <a:rPr lang="en-GB" altLang="en-US" sz="2400" dirty="0">
                <a:cs typeface="Times New Roman" panose="02020603050405020304" pitchFamily="18" charset="0"/>
              </a:rPr>
              <a:t> </a:t>
            </a:r>
            <a:r>
              <a:rPr lang="en-GB" altLang="en-US" sz="2400" dirty="0" err="1">
                <a:cs typeface="Times New Roman" panose="02020603050405020304" pitchFamily="18" charset="0"/>
              </a:rPr>
              <a:t>pembagi</a:t>
            </a:r>
            <a:r>
              <a:rPr lang="en-GB" altLang="en-US" sz="2400" dirty="0">
                <a:cs typeface="Times New Roman" panose="02020603050405020304" pitchFamily="18" charset="0"/>
              </a:rPr>
              <a:t> 15 = {3, 5, 15}</a:t>
            </a:r>
          </a:p>
          <a:p>
            <a:pPr algn="just" eaLnBrk="1" hangingPunct="1">
              <a:buFontTx/>
              <a:buNone/>
            </a:pPr>
            <a:r>
              <a:rPr lang="en-GB" altLang="en-US" sz="2400" dirty="0">
                <a:cs typeface="Times New Roman" panose="02020603050405020304" pitchFamily="18" charset="0"/>
              </a:rPr>
              <a:t>	</a:t>
            </a:r>
            <a:r>
              <a:rPr lang="en-GB" altLang="en-US" sz="2400" dirty="0" err="1">
                <a:cs typeface="Times New Roman" panose="02020603050405020304" pitchFamily="18" charset="0"/>
              </a:rPr>
              <a:t>Faktor</a:t>
            </a:r>
            <a:r>
              <a:rPr lang="en-GB" altLang="en-US" sz="2400" dirty="0">
                <a:cs typeface="Times New Roman" panose="02020603050405020304" pitchFamily="18" charset="0"/>
              </a:rPr>
              <a:t> </a:t>
            </a:r>
            <a:r>
              <a:rPr lang="en-GB" altLang="en-US" sz="2400" dirty="0" err="1">
                <a:cs typeface="Times New Roman" panose="02020603050405020304" pitchFamily="18" charset="0"/>
              </a:rPr>
              <a:t>pembagi</a:t>
            </a:r>
            <a:r>
              <a:rPr lang="en-GB" altLang="en-US" sz="2400" dirty="0">
                <a:cs typeface="Times New Roman" panose="02020603050405020304" pitchFamily="18" charset="0"/>
              </a:rPr>
              <a:t> 10 = {2, 5, 10}</a:t>
            </a:r>
          </a:p>
          <a:p>
            <a:pPr algn="just" eaLnBrk="1" hangingPunct="1">
              <a:buFontTx/>
              <a:buNone/>
            </a:pPr>
            <a:r>
              <a:rPr lang="en-GB" altLang="en-US" sz="2400" dirty="0">
                <a:cs typeface="Times New Roman" panose="02020603050405020304" pitchFamily="18" charset="0"/>
              </a:rPr>
              <a:t>	</a:t>
            </a:r>
            <a:r>
              <a:rPr lang="en-GB" altLang="en-US" sz="2400" dirty="0" err="1">
                <a:cs typeface="Times New Roman" panose="02020603050405020304" pitchFamily="18" charset="0"/>
              </a:rPr>
              <a:t>Irisan</a:t>
            </a:r>
            <a:r>
              <a:rPr lang="en-GB" altLang="en-US" sz="2400" dirty="0">
                <a:cs typeface="Times New Roman" panose="02020603050405020304" pitchFamily="18" charset="0"/>
              </a:rPr>
              <a:t> </a:t>
            </a:r>
            <a:r>
              <a:rPr lang="en-GB" altLang="en-US" sz="2400" dirty="0" err="1">
                <a:cs typeface="Times New Roman" panose="02020603050405020304" pitchFamily="18" charset="0"/>
              </a:rPr>
              <a:t>kedua</a:t>
            </a:r>
            <a:r>
              <a:rPr lang="en-GB" altLang="en-US" sz="2400" dirty="0">
                <a:cs typeface="Times New Roman" panose="02020603050405020304" pitchFamily="18" charset="0"/>
              </a:rPr>
              <a:t> </a:t>
            </a:r>
            <a:r>
              <a:rPr lang="en-GB" altLang="en-US" sz="2400" dirty="0" err="1">
                <a:cs typeface="Times New Roman" panose="02020603050405020304" pitchFamily="18" charset="0"/>
              </a:rPr>
              <a:t>himpunan</a:t>
            </a:r>
            <a:r>
              <a:rPr lang="en-GB" altLang="en-US" sz="2400" dirty="0">
                <a:cs typeface="Times New Roman" panose="02020603050405020304" pitchFamily="18" charset="0"/>
              </a:rPr>
              <a:t> </a:t>
            </a:r>
            <a:r>
              <a:rPr lang="en-GB" altLang="en-US" sz="2400" dirty="0" err="1">
                <a:cs typeface="Times New Roman" panose="02020603050405020304" pitchFamily="18" charset="0"/>
              </a:rPr>
              <a:t>ini</a:t>
            </a:r>
            <a:r>
              <a:rPr lang="en-GB" altLang="en-US" sz="2400" dirty="0">
                <a:cs typeface="Times New Roman" panose="02020603050405020304" pitchFamily="18" charset="0"/>
              </a:rPr>
              <a:t> = 5. </a:t>
            </a:r>
            <a:r>
              <a:rPr lang="en-GB" altLang="en-US" sz="2400" dirty="0" err="1">
                <a:cs typeface="Times New Roman" panose="02020603050405020304" pitchFamily="18" charset="0"/>
              </a:rPr>
              <a:t>Jadi</a:t>
            </a:r>
            <a:r>
              <a:rPr lang="en-GB" altLang="en-US" sz="2400" dirty="0">
                <a:cs typeface="Times New Roman" panose="02020603050405020304" pitchFamily="18" charset="0"/>
              </a:rPr>
              <a:t>, </a:t>
            </a:r>
            <a:r>
              <a:rPr lang="en-GB" altLang="en-US" sz="2400" dirty="0" err="1">
                <a:cs typeface="Times New Roman" panose="02020603050405020304" pitchFamily="18" charset="0"/>
              </a:rPr>
              <a:t>panjang</a:t>
            </a:r>
            <a:r>
              <a:rPr lang="en-GB" altLang="en-US" sz="2400" dirty="0">
                <a:cs typeface="Times New Roman" panose="02020603050405020304" pitchFamily="18" charset="0"/>
              </a:rPr>
              <a:t> </a:t>
            </a:r>
            <a:r>
              <a:rPr lang="en-GB" altLang="en-US" sz="2400" dirty="0" err="1">
                <a:cs typeface="Times New Roman" panose="02020603050405020304" pitchFamily="18" charset="0"/>
              </a:rPr>
              <a:t>kunci</a:t>
            </a:r>
            <a:r>
              <a:rPr lang="en-GB" altLang="en-US" sz="2400" dirty="0">
                <a:cs typeface="Times New Roman" panose="02020603050405020304" pitchFamily="18" charset="0"/>
              </a:rPr>
              <a:t> </a:t>
            </a:r>
            <a:r>
              <a:rPr lang="en-GB" altLang="en-US" sz="2400" dirty="0" err="1">
                <a:cs typeface="Times New Roman" panose="02020603050405020304" pitchFamily="18" charset="0"/>
              </a:rPr>
              <a:t>diperkirakan</a:t>
            </a:r>
            <a:r>
              <a:rPr lang="en-GB" altLang="en-US" sz="2400" dirty="0">
                <a:cs typeface="Times New Roman" panose="02020603050405020304" pitchFamily="18" charset="0"/>
              </a:rPr>
              <a:t> = 5</a:t>
            </a:r>
            <a:r>
              <a:rPr lang="en-US" altLang="en-US" sz="2400" dirty="0"/>
              <a:t> </a:t>
            </a:r>
          </a:p>
        </p:txBody>
      </p:sp>
    </p:spTree>
    <p:extLst>
      <p:ext uri="{BB962C8B-B14F-4D97-AF65-F5344CB8AC3E}">
        <p14:creationId xmlns:p14="http://schemas.microsoft.com/office/powerpoint/2010/main" val="167473086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A50021"/>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buChar char="n"/>
              <a:defRPr sz="28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buChar char="n"/>
              <a:defRPr sz="24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buChar char="n"/>
              <a:defRPr sz="2000">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9pPr>
          </a:lstStyle>
          <a:p>
            <a:pPr>
              <a:spcBef>
                <a:spcPct val="0"/>
              </a:spcBef>
              <a:buClrTx/>
              <a:buSzTx/>
              <a:buFontTx/>
              <a:buNone/>
            </a:pPr>
            <a:fld id="{6EE113BA-1A21-4F89-896B-F45FA10B4E81}" type="slidenum">
              <a:rPr lang="en-US" altLang="en-US" sz="2400">
                <a:solidFill>
                  <a:schemeClr val="tx2"/>
                </a:solidFill>
              </a:rPr>
              <a:pPr>
                <a:spcBef>
                  <a:spcPct val="0"/>
                </a:spcBef>
                <a:buClrTx/>
                <a:buSzTx/>
                <a:buFontTx/>
                <a:buNone/>
              </a:pPr>
              <a:t>45</a:t>
            </a:fld>
            <a:endParaRPr lang="en-US" altLang="en-US" sz="2400">
              <a:solidFill>
                <a:schemeClr val="tx2"/>
              </a:solidFill>
            </a:endParaRPr>
          </a:p>
        </p:txBody>
      </p:sp>
      <p:sp>
        <p:nvSpPr>
          <p:cNvPr id="51203" name="Rectangle 3"/>
          <p:cNvSpPr>
            <a:spLocks noGrp="1" noChangeArrowheads="1"/>
          </p:cNvSpPr>
          <p:nvPr>
            <p:ph type="body" idx="1"/>
          </p:nvPr>
        </p:nvSpPr>
        <p:spPr>
          <a:xfrm>
            <a:off x="417443" y="762000"/>
            <a:ext cx="11251096" cy="5334000"/>
          </a:xfrm>
        </p:spPr>
        <p:txBody>
          <a:bodyPr>
            <a:normAutofit fontScale="92500" lnSpcReduction="20000"/>
          </a:bodyPr>
          <a:lstStyle/>
          <a:p>
            <a:pPr eaLnBrk="1" hangingPunct="1"/>
            <a:r>
              <a:rPr lang="en-GB" altLang="en-US" dirty="0" err="1">
                <a:cs typeface="Times New Roman" panose="02020603050405020304" pitchFamily="18" charset="0"/>
              </a:rPr>
              <a:t>Kelompokkan</a:t>
            </a:r>
            <a:r>
              <a:rPr lang="en-GB" altLang="en-US" dirty="0">
                <a:cs typeface="Times New Roman" panose="02020603050405020304" pitchFamily="18" charset="0"/>
              </a:rPr>
              <a:t> “</a:t>
            </a:r>
            <a:r>
              <a:rPr lang="en-GB" altLang="en-US" dirty="0" err="1">
                <a:cs typeface="Times New Roman" panose="02020603050405020304" pitchFamily="18" charset="0"/>
              </a:rPr>
              <a:t>pesan</a:t>
            </a:r>
            <a:r>
              <a:rPr lang="en-GB" altLang="en-US" dirty="0">
                <a:cs typeface="Times New Roman" panose="02020603050405020304" pitchFamily="18" charset="0"/>
              </a:rPr>
              <a:t>” </a:t>
            </a:r>
            <a:r>
              <a:rPr lang="en-GB" altLang="en-US" dirty="0" err="1">
                <a:cs typeface="Times New Roman" panose="02020603050405020304" pitchFamily="18" charset="0"/>
              </a:rPr>
              <a:t>setiap</a:t>
            </a:r>
            <a:r>
              <a:rPr lang="en-GB" altLang="en-US" dirty="0">
                <a:cs typeface="Times New Roman" panose="02020603050405020304" pitchFamily="18" charset="0"/>
              </a:rPr>
              <a:t> modulus 5, </a:t>
            </a:r>
            <a:r>
              <a:rPr lang="en-GB" altLang="en-US" dirty="0" err="1">
                <a:cs typeface="Times New Roman" panose="02020603050405020304" pitchFamily="18" charset="0"/>
              </a:rPr>
              <a:t>dimulai</a:t>
            </a:r>
            <a:r>
              <a:rPr lang="en-GB" altLang="en-US" dirty="0">
                <a:cs typeface="Times New Roman" panose="02020603050405020304" pitchFamily="18" charset="0"/>
              </a:rPr>
              <a:t> </a:t>
            </a:r>
            <a:r>
              <a:rPr lang="en-GB" altLang="en-US" dirty="0" err="1">
                <a:cs typeface="Times New Roman" panose="02020603050405020304" pitchFamily="18" charset="0"/>
              </a:rPr>
              <a:t>dari</a:t>
            </a:r>
            <a:r>
              <a:rPr lang="en-GB" altLang="en-US" dirty="0">
                <a:cs typeface="Times New Roman" panose="02020603050405020304" pitchFamily="18" charset="0"/>
              </a:rPr>
              <a:t> </a:t>
            </a:r>
            <a:r>
              <a:rPr lang="en-GB" altLang="en-US" dirty="0" err="1">
                <a:cs typeface="Times New Roman" panose="02020603050405020304" pitchFamily="18" charset="0"/>
              </a:rPr>
              <a:t>huruf</a:t>
            </a:r>
            <a:r>
              <a:rPr lang="en-GB" altLang="en-US" dirty="0">
                <a:cs typeface="Times New Roman" panose="02020603050405020304" pitchFamily="18" charset="0"/>
              </a:rPr>
              <a:t> </a:t>
            </a:r>
            <a:r>
              <a:rPr lang="en-GB" altLang="en-US" dirty="0" err="1">
                <a:cs typeface="Times New Roman" panose="02020603050405020304" pitchFamily="18" charset="0"/>
              </a:rPr>
              <a:t>cipherteks</a:t>
            </a:r>
            <a:r>
              <a:rPr lang="en-GB" altLang="en-US" dirty="0">
                <a:cs typeface="Times New Roman" panose="02020603050405020304" pitchFamily="18" charset="0"/>
              </a:rPr>
              <a:t> </a:t>
            </a:r>
            <a:r>
              <a:rPr lang="en-GB" altLang="en-US" dirty="0" err="1">
                <a:cs typeface="Times New Roman" panose="02020603050405020304" pitchFamily="18" charset="0"/>
              </a:rPr>
              <a:t>pertama</a:t>
            </a:r>
            <a:r>
              <a:rPr lang="en-GB" altLang="en-US" dirty="0">
                <a:cs typeface="Times New Roman" panose="02020603050405020304" pitchFamily="18" charset="0"/>
              </a:rPr>
              <a:t>, </a:t>
            </a:r>
            <a:r>
              <a:rPr lang="en-GB" altLang="en-US" dirty="0" err="1">
                <a:cs typeface="Times New Roman" panose="02020603050405020304" pitchFamily="18" charset="0"/>
              </a:rPr>
              <a:t>kedua</a:t>
            </a:r>
            <a:r>
              <a:rPr lang="en-GB" altLang="en-US" dirty="0">
                <a:cs typeface="Times New Roman" panose="02020603050405020304" pitchFamily="18" charset="0"/>
              </a:rPr>
              <a:t>, dan </a:t>
            </a:r>
            <a:r>
              <a:rPr lang="en-GB" altLang="en-US" dirty="0" err="1">
                <a:cs typeface="Times New Roman" panose="02020603050405020304" pitchFamily="18" charset="0"/>
              </a:rPr>
              <a:t>seterusnya</a:t>
            </a:r>
            <a:r>
              <a:rPr lang="en-GB" altLang="en-US" dirty="0">
                <a:cs typeface="Times New Roman" panose="02020603050405020304" pitchFamily="18" charset="0"/>
              </a:rPr>
              <a:t>. </a:t>
            </a:r>
            <a:r>
              <a:rPr lang="en-GB" altLang="en-US" dirty="0" err="1">
                <a:cs typeface="Times New Roman" panose="02020603050405020304" pitchFamily="18" charset="0"/>
              </a:rPr>
              <a:t>Setiap</a:t>
            </a:r>
            <a:r>
              <a:rPr lang="en-GB" altLang="en-US" dirty="0">
                <a:cs typeface="Times New Roman" panose="02020603050405020304" pitchFamily="18" charset="0"/>
              </a:rPr>
              <a:t> </a:t>
            </a:r>
            <a:r>
              <a:rPr lang="en-GB" altLang="en-US" dirty="0" err="1">
                <a:cs typeface="Times New Roman" panose="02020603050405020304" pitchFamily="18" charset="0"/>
              </a:rPr>
              <a:t>huruf</a:t>
            </a:r>
            <a:r>
              <a:rPr lang="en-GB" altLang="en-US" dirty="0">
                <a:cs typeface="Times New Roman" panose="02020603050405020304" pitchFamily="18" charset="0"/>
              </a:rPr>
              <a:t> pada </a:t>
            </a:r>
            <a:r>
              <a:rPr lang="en-GB" altLang="en-US" dirty="0" err="1">
                <a:cs typeface="Times New Roman" panose="02020603050405020304" pitchFamily="18" charset="0"/>
              </a:rPr>
              <a:t>posisi</a:t>
            </a:r>
            <a:r>
              <a:rPr lang="en-GB" altLang="en-US" dirty="0">
                <a:cs typeface="Times New Roman" panose="02020603050405020304" pitchFamily="18" charset="0"/>
              </a:rPr>
              <a:t> modulus 5 </a:t>
            </a:r>
            <a:r>
              <a:rPr lang="en-GB" altLang="en-US" dirty="0" err="1">
                <a:cs typeface="Times New Roman" panose="02020603050405020304" pitchFamily="18" charset="0"/>
              </a:rPr>
              <a:t>pasti</a:t>
            </a:r>
            <a:r>
              <a:rPr lang="en-GB" altLang="en-US" dirty="0">
                <a:cs typeface="Times New Roman" panose="02020603050405020304" pitchFamily="18" charset="0"/>
              </a:rPr>
              <a:t> </a:t>
            </a:r>
            <a:r>
              <a:rPr lang="en-GB" altLang="en-US" dirty="0" err="1">
                <a:cs typeface="Times New Roman" panose="02020603050405020304" pitchFamily="18" charset="0"/>
              </a:rPr>
              <a:t>dienkripsi</a:t>
            </a:r>
            <a:r>
              <a:rPr lang="en-GB" altLang="en-US" dirty="0">
                <a:cs typeface="Times New Roman" panose="02020603050405020304" pitchFamily="18" charset="0"/>
              </a:rPr>
              <a:t> </a:t>
            </a:r>
            <a:r>
              <a:rPr lang="en-GB" altLang="en-US" dirty="0" err="1">
                <a:cs typeface="Times New Roman" panose="02020603050405020304" pitchFamily="18" charset="0"/>
              </a:rPr>
              <a:t>dengan</a:t>
            </a:r>
            <a:r>
              <a:rPr lang="en-GB" altLang="en-US" dirty="0">
                <a:cs typeface="Times New Roman" panose="02020603050405020304" pitchFamily="18" charset="0"/>
              </a:rPr>
              <a:t> </a:t>
            </a:r>
            <a:r>
              <a:rPr lang="en-GB" altLang="en-US" dirty="0" err="1">
                <a:cs typeface="Times New Roman" panose="02020603050405020304" pitchFamily="18" charset="0"/>
              </a:rPr>
              <a:t>huruf</a:t>
            </a:r>
            <a:r>
              <a:rPr lang="en-GB" altLang="en-US" dirty="0">
                <a:cs typeface="Times New Roman" panose="02020603050405020304" pitchFamily="18" charset="0"/>
              </a:rPr>
              <a:t> </a:t>
            </a:r>
            <a:r>
              <a:rPr lang="en-GB" altLang="en-US" dirty="0" err="1">
                <a:cs typeface="Times New Roman" panose="02020603050405020304" pitchFamily="18" charset="0"/>
              </a:rPr>
              <a:t>kunci</a:t>
            </a:r>
            <a:r>
              <a:rPr lang="en-GB" altLang="en-US" dirty="0">
                <a:cs typeface="Times New Roman" panose="02020603050405020304" pitchFamily="18" charset="0"/>
              </a:rPr>
              <a:t> yang </a:t>
            </a:r>
            <a:r>
              <a:rPr lang="en-GB" altLang="en-US" dirty="0" err="1">
                <a:cs typeface="Times New Roman" panose="02020603050405020304" pitchFamily="18" charset="0"/>
              </a:rPr>
              <a:t>sama</a:t>
            </a:r>
            <a:r>
              <a:rPr lang="en-GB" altLang="en-US" dirty="0">
                <a:cs typeface="Times New Roman" panose="02020603050405020304" pitchFamily="18" charset="0"/>
              </a:rPr>
              <a:t>.</a:t>
            </a:r>
          </a:p>
          <a:p>
            <a:pPr eaLnBrk="1" hangingPunct="1"/>
            <a:endParaRPr lang="en-GB" altLang="en-US" dirty="0">
              <a:cs typeface="Times New Roman" panose="02020603050405020304" pitchFamily="18" charset="0"/>
            </a:endParaRPr>
          </a:p>
          <a:p>
            <a:pPr marL="0" indent="0" eaLnBrk="1" hangingPunct="1">
              <a:buNone/>
            </a:pPr>
            <a:r>
              <a:rPr lang="en-GB" altLang="en-US" sz="2400" dirty="0">
                <a:cs typeface="Times New Roman" panose="02020603050405020304" pitchFamily="18" charset="0"/>
              </a:rPr>
              <a:t>   </a:t>
            </a:r>
            <a:r>
              <a:rPr lang="en-GB" altLang="en-US" sz="2400" dirty="0">
                <a:latin typeface="Courier New" panose="02070309020205020404" pitchFamily="49" charset="0"/>
                <a:cs typeface="Courier New" panose="02070309020205020404" pitchFamily="49" charset="0"/>
              </a:rPr>
              <a:t>123456789</a:t>
            </a:r>
            <a:r>
              <a:rPr lang="en-GB" altLang="en-US" sz="1700" dirty="0">
                <a:latin typeface="Courier New" panose="02070309020205020404" pitchFamily="49" charset="0"/>
                <a:cs typeface="Courier New" panose="02070309020205020404" pitchFamily="49" charset="0"/>
              </a:rPr>
              <a:t>1011…</a:t>
            </a:r>
          </a:p>
          <a:p>
            <a:pPr eaLnBrk="1" hangingPunct="1">
              <a:buFontTx/>
              <a:buNone/>
            </a:pPr>
            <a:r>
              <a:rPr lang="en-US" altLang="en-US" sz="2400" dirty="0"/>
              <a:t> 	</a:t>
            </a:r>
            <a:r>
              <a:rPr lang="en-GB" altLang="en-US" sz="2400" dirty="0">
                <a:latin typeface="Courier New" panose="02070309020205020404" pitchFamily="49" charset="0"/>
                <a:cs typeface="Courier New" panose="02070309020205020404" pitchFamily="49" charset="0"/>
              </a:rPr>
              <a:t>LJVBQSTNEZLQMEDLJVMAMPKAUFAVATLJVDAYYVNFJQLNPLJVHKVTRNFLJVCM LKETALJVHUYJVSFKRFTTWEFUXVHZNP</a:t>
            </a:r>
            <a:endParaRPr lang="en-US" altLang="en-US" sz="2400" dirty="0">
              <a:latin typeface="Courier New" panose="02070309020205020404" pitchFamily="49" charset="0"/>
              <a:cs typeface="Courier New" panose="02070309020205020404" pitchFamily="49" charset="0"/>
            </a:endParaRPr>
          </a:p>
          <a:p>
            <a:pPr algn="just" eaLnBrk="1" hangingPunct="1">
              <a:buFontTx/>
              <a:buNone/>
            </a:pPr>
            <a:r>
              <a:rPr lang="en-GB" altLang="en-US" sz="2000" dirty="0">
                <a:solidFill>
                  <a:srgbClr val="000000"/>
                </a:solidFill>
                <a:cs typeface="Times New Roman" panose="02020603050405020304" pitchFamily="18" charset="0"/>
              </a:rPr>
              <a:t>   </a:t>
            </a:r>
          </a:p>
          <a:p>
            <a:pPr algn="just" eaLnBrk="1" hangingPunct="1">
              <a:buFontTx/>
              <a:buNone/>
            </a:pPr>
            <a:r>
              <a:rPr lang="en-GB" altLang="en-US" sz="2400" dirty="0">
                <a:solidFill>
                  <a:srgbClr val="000000"/>
                </a:solidFill>
                <a:cs typeface="Times New Roman" panose="02020603050405020304" pitchFamily="18" charset="0"/>
              </a:rPr>
              <a:t>    </a:t>
            </a:r>
            <a:r>
              <a:rPr lang="en-GB" altLang="en-US" sz="2400" dirty="0" err="1">
                <a:solidFill>
                  <a:srgbClr val="000000"/>
                </a:solidFill>
                <a:cs typeface="Times New Roman" panose="02020603050405020304" pitchFamily="18" charset="0"/>
              </a:rPr>
              <a:t>Kelompok</a:t>
            </a:r>
            <a:r>
              <a:rPr lang="en-GB" altLang="en-US" sz="2400" dirty="0">
                <a:solidFill>
                  <a:srgbClr val="000000"/>
                </a:solidFill>
                <a:cs typeface="Times New Roman" panose="02020603050405020304" pitchFamily="18" charset="0"/>
              </a:rPr>
              <a:t>	</a:t>
            </a:r>
            <a:r>
              <a:rPr lang="en-GB" altLang="en-US" sz="2400" dirty="0" err="1">
                <a:solidFill>
                  <a:srgbClr val="000000"/>
                </a:solidFill>
                <a:cs typeface="Times New Roman" panose="02020603050405020304" pitchFamily="18" charset="0"/>
              </a:rPr>
              <a:t>Pesan</a:t>
            </a:r>
            <a:r>
              <a:rPr lang="en-GB" altLang="en-US" sz="2400" dirty="0">
                <a:solidFill>
                  <a:srgbClr val="000000"/>
                </a:solidFill>
                <a:cs typeface="Times New Roman" panose="02020603050405020304" pitchFamily="18" charset="0"/>
              </a:rPr>
              <a:t>				    </a:t>
            </a:r>
            <a:r>
              <a:rPr lang="en-GB" altLang="en-US" sz="2400" dirty="0" err="1">
                <a:solidFill>
                  <a:srgbClr val="000000"/>
                </a:solidFill>
                <a:cs typeface="Times New Roman" panose="02020603050405020304" pitchFamily="18" charset="0"/>
              </a:rPr>
              <a:t>Huruf</a:t>
            </a:r>
            <a:r>
              <a:rPr lang="en-GB" altLang="en-US" sz="2400" dirty="0">
                <a:solidFill>
                  <a:srgbClr val="000000"/>
                </a:solidFill>
                <a:cs typeface="Times New Roman" panose="02020603050405020304" pitchFamily="18" charset="0"/>
              </a:rPr>
              <a:t> paling </a:t>
            </a:r>
            <a:r>
              <a:rPr lang="en-GB" altLang="en-US" sz="2400" dirty="0" err="1">
                <a:solidFill>
                  <a:srgbClr val="000000"/>
                </a:solidFill>
                <a:cs typeface="Times New Roman" panose="02020603050405020304" pitchFamily="18" charset="0"/>
              </a:rPr>
              <a:t>sering</a:t>
            </a:r>
            <a:r>
              <a:rPr lang="en-GB" altLang="en-US" sz="2400" dirty="0">
                <a:solidFill>
                  <a:srgbClr val="000000"/>
                </a:solidFill>
                <a:cs typeface="Times New Roman" panose="02020603050405020304" pitchFamily="18" charset="0"/>
              </a:rPr>
              <a:t> </a:t>
            </a:r>
            <a:r>
              <a:rPr lang="en-GB" altLang="en-US" sz="2400" dirty="0" err="1">
                <a:solidFill>
                  <a:srgbClr val="000000"/>
                </a:solidFill>
                <a:cs typeface="Times New Roman" panose="02020603050405020304" pitchFamily="18" charset="0"/>
              </a:rPr>
              <a:t>muncul</a:t>
            </a:r>
            <a:endParaRPr lang="en-GB" altLang="en-US" sz="2400" dirty="0">
              <a:solidFill>
                <a:srgbClr val="000000"/>
              </a:solidFill>
              <a:cs typeface="Times New Roman" panose="02020603050405020304" pitchFamily="18" charset="0"/>
            </a:endParaRPr>
          </a:p>
          <a:p>
            <a:pPr algn="just" eaLnBrk="1" hangingPunct="1">
              <a:buFontTx/>
              <a:buNone/>
            </a:pPr>
            <a:r>
              <a:rPr lang="en-GB" altLang="en-US" sz="2400" dirty="0">
                <a:solidFill>
                  <a:srgbClr val="000000"/>
                </a:solidFill>
                <a:cs typeface="Times New Roman" panose="02020603050405020304" pitchFamily="18" charset="0"/>
              </a:rPr>
              <a:t> </a:t>
            </a:r>
            <a:br>
              <a:rPr lang="en-US" altLang="en-US" sz="2400" dirty="0"/>
            </a:br>
            <a:r>
              <a:rPr lang="en-GB" altLang="en-US" sz="2400" dirty="0">
                <a:solidFill>
                  <a:srgbClr val="000000"/>
                </a:solidFill>
                <a:latin typeface="Courier New" panose="02070309020205020404" pitchFamily="49" charset="0"/>
                <a:cs typeface="Courier New" panose="02070309020205020404" pitchFamily="49" charset="0"/>
              </a:rPr>
              <a:t>  1		LSLLMFLYJLVLLLYKWV		L</a:t>
            </a:r>
          </a:p>
          <a:p>
            <a:pPr algn="just" eaLnBrk="1" hangingPunct="1">
              <a:buFontTx/>
              <a:buNone/>
            </a:pPr>
            <a:r>
              <a:rPr lang="en-GB" altLang="en-US" sz="2400" dirty="0">
                <a:solidFill>
                  <a:srgbClr val="000000"/>
                </a:solidFill>
                <a:latin typeface="Courier New" panose="02070309020205020404" pitchFamily="49" charset="0"/>
                <a:cs typeface="Courier New" panose="02070309020205020404" pitchFamily="49" charset="0"/>
              </a:rPr>
              <a:t>	  2		JTQJP AJYQJTJKJJREH		J</a:t>
            </a:r>
          </a:p>
          <a:p>
            <a:pPr algn="just" eaLnBrk="1" hangingPunct="1">
              <a:buFontTx/>
              <a:buNone/>
            </a:pPr>
            <a:r>
              <a:rPr lang="en-GB" altLang="en-US" sz="2400" dirty="0">
                <a:solidFill>
                  <a:srgbClr val="000000"/>
                </a:solidFill>
                <a:latin typeface="Courier New" panose="02070309020205020404" pitchFamily="49" charset="0"/>
                <a:cs typeface="Courier New" panose="02070309020205020404" pitchFamily="49" charset="0"/>
              </a:rPr>
              <a:t>	  3		VNMVKVVVLVRVEVVFFZ		V</a:t>
            </a:r>
          </a:p>
          <a:p>
            <a:pPr algn="just" eaLnBrk="1" hangingPunct="1">
              <a:buFontTx/>
              <a:buNone/>
            </a:pPr>
            <a:r>
              <a:rPr lang="en-GB" altLang="en-US" sz="2400" dirty="0">
                <a:solidFill>
                  <a:srgbClr val="000000"/>
                </a:solidFill>
                <a:latin typeface="Courier New" panose="02070309020205020404" pitchFamily="49" charset="0"/>
                <a:cs typeface="Courier New" panose="02070309020205020404" pitchFamily="49" charset="0"/>
              </a:rPr>
              <a:t>	  4		BEEMAADNNHNCTHSTUN		N</a:t>
            </a:r>
          </a:p>
          <a:p>
            <a:pPr algn="just" eaLnBrk="1" hangingPunct="1">
              <a:buFontTx/>
              <a:buNone/>
            </a:pPr>
            <a:r>
              <a:rPr lang="en-GB" altLang="en-US" sz="2400" dirty="0">
                <a:solidFill>
                  <a:srgbClr val="000000"/>
                </a:solidFill>
                <a:latin typeface="Courier New" panose="02070309020205020404" pitchFamily="49" charset="0"/>
                <a:cs typeface="Courier New" panose="02070309020205020404" pitchFamily="49" charset="0"/>
              </a:rPr>
              <a:t>	  5		QZDAUTAFPKFMAUFTXP		A</a:t>
            </a:r>
          </a:p>
          <a:p>
            <a:pPr eaLnBrk="1" hangingPunct="1">
              <a:buFontTx/>
              <a:buNone/>
            </a:pPr>
            <a:endParaRPr lang="en-US" altLang="en-US" sz="2000" dirty="0"/>
          </a:p>
          <a:p>
            <a:pPr eaLnBrk="1" hangingPunct="1"/>
            <a:endParaRPr lang="en-US" altLang="en-US" sz="2000" dirty="0"/>
          </a:p>
        </p:txBody>
      </p:sp>
      <p:cxnSp>
        <p:nvCxnSpPr>
          <p:cNvPr id="3" name="Straight Connector 2"/>
          <p:cNvCxnSpPr/>
          <p:nvPr/>
        </p:nvCxnSpPr>
        <p:spPr>
          <a:xfrm flipV="1">
            <a:off x="417443" y="3785073"/>
            <a:ext cx="10078279" cy="39757"/>
          </a:xfrm>
          <a:prstGeom prst="line">
            <a:avLst/>
          </a:prstGeom>
          <a:ln w="381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0837451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A50021"/>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buChar char="n"/>
              <a:defRPr sz="28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buChar char="n"/>
              <a:defRPr sz="24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buChar char="n"/>
              <a:defRPr sz="2000">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9pPr>
          </a:lstStyle>
          <a:p>
            <a:pPr>
              <a:spcBef>
                <a:spcPct val="0"/>
              </a:spcBef>
              <a:buClrTx/>
              <a:buSzTx/>
              <a:buFontTx/>
              <a:buNone/>
            </a:pPr>
            <a:fld id="{2F97D626-D4CE-414F-A158-5B80B7229E6D}" type="slidenum">
              <a:rPr lang="en-US" altLang="en-US" sz="2400">
                <a:solidFill>
                  <a:schemeClr val="tx2"/>
                </a:solidFill>
              </a:rPr>
              <a:pPr>
                <a:spcBef>
                  <a:spcPct val="0"/>
                </a:spcBef>
                <a:buClrTx/>
                <a:buSzTx/>
                <a:buFontTx/>
                <a:buNone/>
              </a:pPr>
              <a:t>46</a:t>
            </a:fld>
            <a:endParaRPr lang="en-US" altLang="en-US" sz="2400">
              <a:solidFill>
                <a:schemeClr val="tx2"/>
              </a:solidFill>
            </a:endParaRPr>
          </a:p>
        </p:txBody>
      </p:sp>
      <p:sp>
        <p:nvSpPr>
          <p:cNvPr id="52227" name="Rectangle 3"/>
          <p:cNvSpPr>
            <a:spLocks noGrp="1" noChangeArrowheads="1"/>
          </p:cNvSpPr>
          <p:nvPr>
            <p:ph type="body" idx="1"/>
          </p:nvPr>
        </p:nvSpPr>
        <p:spPr>
          <a:xfrm>
            <a:off x="846482" y="622852"/>
            <a:ext cx="10499035" cy="5334000"/>
          </a:xfrm>
        </p:spPr>
        <p:txBody>
          <a:bodyPr>
            <a:noAutofit/>
          </a:bodyPr>
          <a:lstStyle/>
          <a:p>
            <a:pPr algn="just" eaLnBrk="1" hangingPunct="1">
              <a:lnSpc>
                <a:spcPct val="90000"/>
              </a:lnSpc>
            </a:pPr>
            <a:r>
              <a:rPr lang="en-GB" altLang="en-US" sz="2400" dirty="0" err="1">
                <a:solidFill>
                  <a:srgbClr val="000000"/>
                </a:solidFill>
                <a:cs typeface="Times New Roman" panose="02020603050405020304" pitchFamily="18" charset="0"/>
              </a:rPr>
              <a:t>Dalam</a:t>
            </a:r>
            <a:r>
              <a:rPr lang="en-GB" altLang="en-US" sz="2400" dirty="0">
                <a:solidFill>
                  <a:srgbClr val="000000"/>
                </a:solidFill>
                <a:cs typeface="Times New Roman" panose="02020603050405020304" pitchFamily="18" charset="0"/>
              </a:rPr>
              <a:t> Bahasa </a:t>
            </a:r>
            <a:r>
              <a:rPr lang="en-GB" altLang="en-US" sz="2400" dirty="0" err="1">
                <a:solidFill>
                  <a:srgbClr val="000000"/>
                </a:solidFill>
                <a:cs typeface="Times New Roman" panose="02020603050405020304" pitchFamily="18" charset="0"/>
              </a:rPr>
              <a:t>Inggris</a:t>
            </a:r>
            <a:r>
              <a:rPr lang="en-GB" altLang="en-US" sz="2400" dirty="0">
                <a:solidFill>
                  <a:srgbClr val="000000"/>
                </a:solidFill>
                <a:cs typeface="Times New Roman" panose="02020603050405020304" pitchFamily="18" charset="0"/>
              </a:rPr>
              <a:t>, 10 </a:t>
            </a:r>
            <a:r>
              <a:rPr lang="en-GB" altLang="en-US" sz="2400" dirty="0" err="1">
                <a:solidFill>
                  <a:srgbClr val="000000"/>
                </a:solidFill>
                <a:cs typeface="Times New Roman" panose="02020603050405020304" pitchFamily="18" charset="0"/>
              </a:rPr>
              <a:t>huruf</a:t>
            </a:r>
            <a:r>
              <a:rPr lang="en-GB" altLang="en-US" sz="2400" dirty="0">
                <a:solidFill>
                  <a:srgbClr val="000000"/>
                </a:solidFill>
                <a:cs typeface="Times New Roman" panose="02020603050405020304" pitchFamily="18" charset="0"/>
              </a:rPr>
              <a:t> yang </a:t>
            </a:r>
            <a:r>
              <a:rPr lang="en-GB" altLang="en-US" sz="2400" dirty="0" err="1">
                <a:solidFill>
                  <a:srgbClr val="000000"/>
                </a:solidFill>
                <a:cs typeface="Times New Roman" panose="02020603050405020304" pitchFamily="18" charset="0"/>
              </a:rPr>
              <a:t>yang</a:t>
            </a:r>
            <a:r>
              <a:rPr lang="en-GB" altLang="en-US" sz="2400" dirty="0">
                <a:solidFill>
                  <a:srgbClr val="000000"/>
                </a:solidFill>
                <a:cs typeface="Times New Roman" panose="02020603050405020304" pitchFamily="18" charset="0"/>
              </a:rPr>
              <a:t> paling </a:t>
            </a:r>
            <a:r>
              <a:rPr lang="en-GB" altLang="en-US" sz="2400" dirty="0" err="1">
                <a:solidFill>
                  <a:srgbClr val="000000"/>
                </a:solidFill>
                <a:cs typeface="Times New Roman" panose="02020603050405020304" pitchFamily="18" charset="0"/>
              </a:rPr>
              <a:t>sering</a:t>
            </a:r>
            <a:r>
              <a:rPr lang="en-GB" altLang="en-US" sz="2400" dirty="0">
                <a:solidFill>
                  <a:srgbClr val="000000"/>
                </a:solidFill>
                <a:cs typeface="Times New Roman" panose="02020603050405020304" pitchFamily="18" charset="0"/>
              </a:rPr>
              <a:t> </a:t>
            </a:r>
            <a:r>
              <a:rPr lang="en-GB" altLang="en-US" sz="2400" dirty="0" err="1">
                <a:solidFill>
                  <a:srgbClr val="000000"/>
                </a:solidFill>
                <a:cs typeface="Times New Roman" panose="02020603050405020304" pitchFamily="18" charset="0"/>
              </a:rPr>
              <a:t>muncul</a:t>
            </a:r>
            <a:r>
              <a:rPr lang="en-GB" altLang="en-US" sz="2400" dirty="0">
                <a:solidFill>
                  <a:srgbClr val="000000"/>
                </a:solidFill>
                <a:cs typeface="Times New Roman" panose="02020603050405020304" pitchFamily="18" charset="0"/>
              </a:rPr>
              <a:t> </a:t>
            </a:r>
            <a:r>
              <a:rPr lang="en-GB" altLang="en-US" sz="2400" dirty="0" err="1">
                <a:solidFill>
                  <a:srgbClr val="000000"/>
                </a:solidFill>
                <a:cs typeface="Times New Roman" panose="02020603050405020304" pitchFamily="18" charset="0"/>
              </a:rPr>
              <a:t>adalah</a:t>
            </a:r>
            <a:r>
              <a:rPr lang="en-GB" altLang="en-US" sz="2400" dirty="0">
                <a:solidFill>
                  <a:srgbClr val="000000"/>
                </a:solidFill>
                <a:cs typeface="Times New Roman" panose="02020603050405020304" pitchFamily="18" charset="0"/>
              </a:rPr>
              <a:t> E, T, A, O, I, N, S, H, R, </a:t>
            </a:r>
            <a:r>
              <a:rPr lang="en-GB" altLang="en-US" sz="2400" dirty="0" err="1">
                <a:solidFill>
                  <a:srgbClr val="000000"/>
                </a:solidFill>
                <a:cs typeface="Times New Roman" panose="02020603050405020304" pitchFamily="18" charset="0"/>
              </a:rPr>
              <a:t>dan</a:t>
            </a:r>
            <a:r>
              <a:rPr lang="en-GB" altLang="en-US" sz="2400" dirty="0">
                <a:solidFill>
                  <a:srgbClr val="000000"/>
                </a:solidFill>
                <a:cs typeface="Times New Roman" panose="02020603050405020304" pitchFamily="18" charset="0"/>
              </a:rPr>
              <a:t> D, </a:t>
            </a:r>
          </a:p>
          <a:p>
            <a:pPr algn="just" eaLnBrk="1" hangingPunct="1">
              <a:lnSpc>
                <a:spcPct val="90000"/>
              </a:lnSpc>
            </a:pPr>
            <a:endParaRPr lang="en-GB" altLang="en-US" sz="2400" dirty="0">
              <a:solidFill>
                <a:srgbClr val="000000"/>
              </a:solidFill>
              <a:cs typeface="Times New Roman" panose="02020603050405020304" pitchFamily="18" charset="0"/>
            </a:endParaRPr>
          </a:p>
          <a:p>
            <a:pPr algn="just" eaLnBrk="1" hangingPunct="1">
              <a:lnSpc>
                <a:spcPct val="90000"/>
              </a:lnSpc>
            </a:pPr>
            <a:r>
              <a:rPr lang="en-GB" altLang="en-US" sz="2400" dirty="0">
                <a:solidFill>
                  <a:srgbClr val="000000"/>
                </a:solidFill>
                <a:cs typeface="Times New Roman" panose="02020603050405020304" pitchFamily="18" charset="0"/>
              </a:rPr>
              <a:t>Triplet yang paling </a:t>
            </a:r>
            <a:r>
              <a:rPr lang="en-GB" altLang="en-US" sz="2400" dirty="0" err="1">
                <a:solidFill>
                  <a:srgbClr val="000000"/>
                </a:solidFill>
                <a:cs typeface="Times New Roman" panose="02020603050405020304" pitchFamily="18" charset="0"/>
              </a:rPr>
              <a:t>sering</a:t>
            </a:r>
            <a:r>
              <a:rPr lang="en-GB" altLang="en-US" sz="2400" dirty="0">
                <a:solidFill>
                  <a:srgbClr val="000000"/>
                </a:solidFill>
                <a:cs typeface="Times New Roman" panose="02020603050405020304" pitchFamily="18" charset="0"/>
              </a:rPr>
              <a:t> </a:t>
            </a:r>
            <a:r>
              <a:rPr lang="en-GB" altLang="en-US" sz="2400" dirty="0" err="1">
                <a:solidFill>
                  <a:srgbClr val="000000"/>
                </a:solidFill>
                <a:cs typeface="Times New Roman" panose="02020603050405020304" pitchFamily="18" charset="0"/>
              </a:rPr>
              <a:t>muncul</a:t>
            </a:r>
            <a:r>
              <a:rPr lang="en-GB" altLang="en-US" sz="2400" dirty="0">
                <a:solidFill>
                  <a:srgbClr val="000000"/>
                </a:solidFill>
                <a:cs typeface="Times New Roman" panose="02020603050405020304" pitchFamily="18" charset="0"/>
              </a:rPr>
              <a:t> </a:t>
            </a:r>
            <a:r>
              <a:rPr lang="en-GB" altLang="en-US" sz="2400" dirty="0" err="1">
                <a:solidFill>
                  <a:srgbClr val="000000"/>
                </a:solidFill>
                <a:cs typeface="Times New Roman" panose="02020603050405020304" pitchFamily="18" charset="0"/>
              </a:rPr>
              <a:t>adalah</a:t>
            </a:r>
            <a:r>
              <a:rPr lang="en-GB" altLang="en-US" sz="2400" dirty="0">
                <a:solidFill>
                  <a:srgbClr val="000000"/>
                </a:solidFill>
                <a:cs typeface="Times New Roman" panose="02020603050405020304" pitchFamily="18" charset="0"/>
              </a:rPr>
              <a:t> THE. </a:t>
            </a:r>
            <a:r>
              <a:rPr lang="en-GB" altLang="en-US" sz="2400" dirty="0" err="1">
                <a:solidFill>
                  <a:srgbClr val="000000"/>
                </a:solidFill>
                <a:cs typeface="Times New Roman" panose="02020603050405020304" pitchFamily="18" charset="0"/>
              </a:rPr>
              <a:t>Karena</a:t>
            </a:r>
            <a:r>
              <a:rPr lang="en-GB" altLang="en-US" sz="2400" dirty="0">
                <a:solidFill>
                  <a:srgbClr val="000000"/>
                </a:solidFill>
                <a:cs typeface="Times New Roman" panose="02020603050405020304" pitchFamily="18" charset="0"/>
              </a:rPr>
              <a:t> </a:t>
            </a:r>
            <a:r>
              <a:rPr lang="en-GB" altLang="en-US" sz="2400" b="1" dirty="0">
                <a:solidFill>
                  <a:srgbClr val="000000"/>
                </a:solidFill>
                <a:latin typeface="Courier" pitchFamily="49" charset="0"/>
                <a:cs typeface="Times New Roman" panose="02020603050405020304" pitchFamily="18" charset="0"/>
              </a:rPr>
              <a:t>LJV</a:t>
            </a:r>
            <a:r>
              <a:rPr lang="en-GB" altLang="en-US" sz="2400" dirty="0">
                <a:solidFill>
                  <a:srgbClr val="000000"/>
                </a:solidFill>
                <a:cs typeface="Times New Roman" panose="02020603050405020304" pitchFamily="18" charset="0"/>
              </a:rPr>
              <a:t> paling </a:t>
            </a:r>
            <a:r>
              <a:rPr lang="en-GB" altLang="en-US" sz="2400" dirty="0" err="1">
                <a:solidFill>
                  <a:srgbClr val="000000"/>
                </a:solidFill>
                <a:cs typeface="Times New Roman" panose="02020603050405020304" pitchFamily="18" charset="0"/>
              </a:rPr>
              <a:t>sering</a:t>
            </a:r>
            <a:r>
              <a:rPr lang="en-GB" altLang="en-US" sz="2400" dirty="0">
                <a:solidFill>
                  <a:srgbClr val="000000"/>
                </a:solidFill>
                <a:cs typeface="Times New Roman" panose="02020603050405020304" pitchFamily="18" charset="0"/>
              </a:rPr>
              <a:t> </a:t>
            </a:r>
            <a:r>
              <a:rPr lang="en-GB" altLang="en-US" sz="2400" dirty="0" err="1">
                <a:solidFill>
                  <a:srgbClr val="000000"/>
                </a:solidFill>
                <a:cs typeface="Times New Roman" panose="02020603050405020304" pitchFamily="18" charset="0"/>
              </a:rPr>
              <a:t>muncul</a:t>
            </a:r>
            <a:r>
              <a:rPr lang="en-GB" altLang="en-US" sz="2400" dirty="0">
                <a:solidFill>
                  <a:srgbClr val="000000"/>
                </a:solidFill>
                <a:cs typeface="Times New Roman" panose="02020603050405020304" pitchFamily="18" charset="0"/>
              </a:rPr>
              <a:t> di </a:t>
            </a:r>
            <a:r>
              <a:rPr lang="en-GB" altLang="en-US" sz="2400" dirty="0" err="1">
                <a:solidFill>
                  <a:srgbClr val="000000"/>
                </a:solidFill>
                <a:cs typeface="Times New Roman" panose="02020603050405020304" pitchFamily="18" charset="0"/>
              </a:rPr>
              <a:t>dalam</a:t>
            </a:r>
            <a:r>
              <a:rPr lang="en-GB" altLang="en-US" sz="2400" dirty="0">
                <a:solidFill>
                  <a:srgbClr val="000000"/>
                </a:solidFill>
                <a:cs typeface="Times New Roman" panose="02020603050405020304" pitchFamily="18" charset="0"/>
              </a:rPr>
              <a:t> </a:t>
            </a:r>
            <a:r>
              <a:rPr lang="en-GB" altLang="en-US" sz="2400" dirty="0" err="1">
                <a:solidFill>
                  <a:srgbClr val="000000"/>
                </a:solidFill>
                <a:cs typeface="Times New Roman" panose="02020603050405020304" pitchFamily="18" charset="0"/>
              </a:rPr>
              <a:t>cipherteks</a:t>
            </a:r>
            <a:r>
              <a:rPr lang="en-GB" altLang="en-US" sz="2400" dirty="0">
                <a:solidFill>
                  <a:srgbClr val="000000"/>
                </a:solidFill>
                <a:cs typeface="Times New Roman" panose="02020603050405020304" pitchFamily="18" charset="0"/>
              </a:rPr>
              <a:t>, </a:t>
            </a:r>
            <a:r>
              <a:rPr lang="en-GB" altLang="en-US" sz="2400" dirty="0" err="1">
                <a:solidFill>
                  <a:srgbClr val="000000"/>
                </a:solidFill>
                <a:cs typeface="Times New Roman" panose="02020603050405020304" pitchFamily="18" charset="0"/>
              </a:rPr>
              <a:t>maka</a:t>
            </a:r>
            <a:r>
              <a:rPr lang="en-GB" altLang="en-US" sz="2400" dirty="0">
                <a:solidFill>
                  <a:srgbClr val="000000"/>
                </a:solidFill>
                <a:cs typeface="Times New Roman" panose="02020603050405020304" pitchFamily="18" charset="0"/>
              </a:rPr>
              <a:t> </a:t>
            </a:r>
            <a:r>
              <a:rPr lang="en-GB" altLang="en-US" sz="2400" dirty="0" err="1">
                <a:solidFill>
                  <a:srgbClr val="000000"/>
                </a:solidFill>
                <a:cs typeface="Times New Roman" panose="02020603050405020304" pitchFamily="18" charset="0"/>
              </a:rPr>
              <a:t>dari</a:t>
            </a:r>
            <a:r>
              <a:rPr lang="en-GB" altLang="en-US" sz="2400" dirty="0">
                <a:solidFill>
                  <a:srgbClr val="000000"/>
                </a:solidFill>
                <a:cs typeface="Times New Roman" panose="02020603050405020304" pitchFamily="18" charset="0"/>
              </a:rPr>
              <a:t> 10 </a:t>
            </a:r>
            <a:r>
              <a:rPr lang="en-GB" altLang="en-US" sz="2400" dirty="0" err="1">
                <a:solidFill>
                  <a:srgbClr val="000000"/>
                </a:solidFill>
                <a:cs typeface="Times New Roman" panose="02020603050405020304" pitchFamily="18" charset="0"/>
              </a:rPr>
              <a:t>huruf</a:t>
            </a:r>
            <a:r>
              <a:rPr lang="en-GB" altLang="en-US" sz="2400" dirty="0">
                <a:solidFill>
                  <a:srgbClr val="000000"/>
                </a:solidFill>
                <a:cs typeface="Times New Roman" panose="02020603050405020304" pitchFamily="18" charset="0"/>
              </a:rPr>
              <a:t> </a:t>
            </a:r>
            <a:r>
              <a:rPr lang="en-GB" altLang="en-US" sz="2400" dirty="0" err="1">
                <a:solidFill>
                  <a:srgbClr val="000000"/>
                </a:solidFill>
                <a:cs typeface="Times New Roman" panose="02020603050405020304" pitchFamily="18" charset="0"/>
              </a:rPr>
              <a:t>tsb</a:t>
            </a:r>
            <a:r>
              <a:rPr lang="en-GB" altLang="en-US" sz="2400" dirty="0">
                <a:solidFill>
                  <a:srgbClr val="000000"/>
                </a:solidFill>
                <a:cs typeface="Times New Roman" panose="02020603050405020304" pitchFamily="18" charset="0"/>
              </a:rPr>
              <a:t> </a:t>
            </a:r>
            <a:r>
              <a:rPr lang="en-GB" altLang="en-US" sz="2400" dirty="0" err="1">
                <a:solidFill>
                  <a:srgbClr val="000000"/>
                </a:solidFill>
                <a:cs typeface="Times New Roman" panose="02020603050405020304" pitchFamily="18" charset="0"/>
              </a:rPr>
              <a:t>semua</a:t>
            </a:r>
            <a:r>
              <a:rPr lang="en-GB" altLang="en-US" sz="2400" dirty="0">
                <a:solidFill>
                  <a:srgbClr val="000000"/>
                </a:solidFill>
                <a:cs typeface="Times New Roman" panose="02020603050405020304" pitchFamily="18" charset="0"/>
              </a:rPr>
              <a:t> </a:t>
            </a:r>
            <a:r>
              <a:rPr lang="en-GB" altLang="en-US" sz="2400" dirty="0" err="1">
                <a:solidFill>
                  <a:srgbClr val="000000"/>
                </a:solidFill>
                <a:cs typeface="Times New Roman" panose="02020603050405020304" pitchFamily="18" charset="0"/>
              </a:rPr>
              <a:t>kemungkinan</a:t>
            </a:r>
            <a:r>
              <a:rPr lang="en-GB" altLang="en-US" sz="2400" dirty="0">
                <a:solidFill>
                  <a:srgbClr val="000000"/>
                </a:solidFill>
                <a:cs typeface="Times New Roman" panose="02020603050405020304" pitchFamily="18" charset="0"/>
              </a:rPr>
              <a:t> kata 3-huruf </a:t>
            </a:r>
            <a:r>
              <a:rPr lang="en-GB" altLang="en-US" sz="2400" dirty="0" err="1">
                <a:solidFill>
                  <a:srgbClr val="000000"/>
                </a:solidFill>
                <a:cs typeface="Times New Roman" panose="02020603050405020304" pitchFamily="18" charset="0"/>
              </a:rPr>
              <a:t>dibentuk</a:t>
            </a:r>
            <a:r>
              <a:rPr lang="en-GB" altLang="en-US" sz="2400" dirty="0">
                <a:solidFill>
                  <a:srgbClr val="000000"/>
                </a:solidFill>
                <a:cs typeface="Times New Roman" panose="02020603050405020304" pitchFamily="18" charset="0"/>
              </a:rPr>
              <a:t> </a:t>
            </a:r>
            <a:r>
              <a:rPr lang="en-GB" altLang="en-US" sz="2400" dirty="0" err="1">
                <a:solidFill>
                  <a:srgbClr val="000000"/>
                </a:solidFill>
                <a:cs typeface="Times New Roman" panose="02020603050405020304" pitchFamily="18" charset="0"/>
              </a:rPr>
              <a:t>dan</a:t>
            </a:r>
            <a:r>
              <a:rPr lang="en-GB" altLang="en-US" sz="2400" dirty="0">
                <a:solidFill>
                  <a:srgbClr val="000000"/>
                </a:solidFill>
                <a:cs typeface="Times New Roman" panose="02020603050405020304" pitchFamily="18" charset="0"/>
              </a:rPr>
              <a:t> kata yang </a:t>
            </a:r>
            <a:r>
              <a:rPr lang="en-GB" altLang="en-US" sz="2400" dirty="0" err="1">
                <a:solidFill>
                  <a:srgbClr val="000000"/>
                </a:solidFill>
                <a:cs typeface="Times New Roman" panose="02020603050405020304" pitchFamily="18" charset="0"/>
              </a:rPr>
              <a:t>yang</a:t>
            </a:r>
            <a:r>
              <a:rPr lang="en-GB" altLang="en-US" sz="2400" dirty="0">
                <a:solidFill>
                  <a:srgbClr val="000000"/>
                </a:solidFill>
                <a:cs typeface="Times New Roman" panose="02020603050405020304" pitchFamily="18" charset="0"/>
              </a:rPr>
              <a:t> </a:t>
            </a:r>
            <a:r>
              <a:rPr lang="en-GB" altLang="en-US" sz="2400" dirty="0" err="1">
                <a:solidFill>
                  <a:srgbClr val="000000"/>
                </a:solidFill>
                <a:cs typeface="Times New Roman" panose="02020603050405020304" pitchFamily="18" charset="0"/>
              </a:rPr>
              <a:t>cocok</a:t>
            </a:r>
            <a:r>
              <a:rPr lang="en-GB" altLang="en-US" sz="2400" dirty="0">
                <a:solidFill>
                  <a:srgbClr val="000000"/>
                </a:solidFill>
                <a:cs typeface="Times New Roman" panose="02020603050405020304" pitchFamily="18" charset="0"/>
              </a:rPr>
              <a:t> </a:t>
            </a:r>
            <a:r>
              <a:rPr lang="en-GB" altLang="en-US" sz="2400" dirty="0" err="1">
                <a:solidFill>
                  <a:srgbClr val="000000"/>
                </a:solidFill>
                <a:cs typeface="Times New Roman" panose="02020603050405020304" pitchFamily="18" charset="0"/>
              </a:rPr>
              <a:t>untuk</a:t>
            </a:r>
            <a:r>
              <a:rPr lang="en-GB" altLang="en-US" sz="2400" dirty="0">
                <a:solidFill>
                  <a:srgbClr val="000000"/>
                </a:solidFill>
                <a:cs typeface="Times New Roman" panose="02020603050405020304" pitchFamily="18" charset="0"/>
              </a:rPr>
              <a:t> </a:t>
            </a:r>
            <a:r>
              <a:rPr lang="en-GB" altLang="en-US" sz="2400" b="1" dirty="0">
                <a:solidFill>
                  <a:srgbClr val="000000"/>
                </a:solidFill>
                <a:latin typeface="Courier" pitchFamily="49" charset="0"/>
                <a:cs typeface="Times New Roman" panose="02020603050405020304" pitchFamily="18" charset="0"/>
              </a:rPr>
              <a:t>LJV</a:t>
            </a:r>
            <a:r>
              <a:rPr lang="en-GB" altLang="en-US" sz="2400" dirty="0">
                <a:solidFill>
                  <a:srgbClr val="000000"/>
                </a:solidFill>
                <a:cs typeface="Times New Roman" panose="02020603050405020304" pitchFamily="18" charset="0"/>
              </a:rPr>
              <a:t> </a:t>
            </a:r>
            <a:r>
              <a:rPr lang="en-GB" altLang="en-US" sz="2400" dirty="0" err="1">
                <a:solidFill>
                  <a:srgbClr val="000000"/>
                </a:solidFill>
                <a:cs typeface="Times New Roman" panose="02020603050405020304" pitchFamily="18" charset="0"/>
              </a:rPr>
              <a:t>adalah</a:t>
            </a:r>
            <a:r>
              <a:rPr lang="en-GB" altLang="en-US" sz="2400" dirty="0">
                <a:solidFill>
                  <a:srgbClr val="000000"/>
                </a:solidFill>
                <a:cs typeface="Times New Roman" panose="02020603050405020304" pitchFamily="18" charset="0"/>
              </a:rPr>
              <a:t> </a:t>
            </a:r>
            <a:r>
              <a:rPr lang="en-GB" altLang="en-US" sz="2400" dirty="0">
                <a:solidFill>
                  <a:srgbClr val="000000"/>
                </a:solidFill>
                <a:latin typeface="Courier" pitchFamily="49" charset="0"/>
                <a:cs typeface="Times New Roman" panose="02020603050405020304" pitchFamily="18" charset="0"/>
              </a:rPr>
              <a:t>THE</a:t>
            </a:r>
            <a:r>
              <a:rPr lang="en-GB" altLang="en-US" sz="2400" dirty="0">
                <a:solidFill>
                  <a:srgbClr val="000000"/>
                </a:solidFill>
                <a:cs typeface="Times New Roman" panose="02020603050405020304" pitchFamily="18" charset="0"/>
              </a:rPr>
              <a:t>. </a:t>
            </a:r>
          </a:p>
          <a:p>
            <a:pPr algn="just" eaLnBrk="1" hangingPunct="1">
              <a:lnSpc>
                <a:spcPct val="90000"/>
              </a:lnSpc>
            </a:pPr>
            <a:endParaRPr lang="en-GB" altLang="en-US" sz="2400" dirty="0">
              <a:solidFill>
                <a:srgbClr val="000000"/>
              </a:solidFill>
              <a:cs typeface="Times New Roman" panose="02020603050405020304" pitchFamily="18" charset="0"/>
            </a:endParaRPr>
          </a:p>
          <a:p>
            <a:pPr algn="just" eaLnBrk="1" hangingPunct="1">
              <a:lnSpc>
                <a:spcPct val="90000"/>
              </a:lnSpc>
            </a:pPr>
            <a:r>
              <a:rPr lang="en-GB" altLang="en-US" sz="2400" dirty="0" err="1">
                <a:solidFill>
                  <a:srgbClr val="000000"/>
                </a:solidFill>
                <a:cs typeface="Times New Roman" panose="02020603050405020304" pitchFamily="18" charset="0"/>
              </a:rPr>
              <a:t>Jadi</a:t>
            </a:r>
            <a:r>
              <a:rPr lang="en-GB" altLang="en-US" sz="2400" dirty="0">
                <a:solidFill>
                  <a:srgbClr val="000000"/>
                </a:solidFill>
                <a:cs typeface="Times New Roman" panose="02020603050405020304" pitchFamily="18" charset="0"/>
              </a:rPr>
              <a:t>, </a:t>
            </a:r>
            <a:r>
              <a:rPr lang="en-GB" altLang="en-US" sz="2400" dirty="0" err="1">
                <a:solidFill>
                  <a:srgbClr val="000000"/>
                </a:solidFill>
                <a:cs typeface="Times New Roman" panose="02020603050405020304" pitchFamily="18" charset="0"/>
              </a:rPr>
              <a:t>kita</a:t>
            </a:r>
            <a:r>
              <a:rPr lang="en-GB" altLang="en-US" sz="2400" dirty="0">
                <a:solidFill>
                  <a:srgbClr val="000000"/>
                </a:solidFill>
                <a:cs typeface="Times New Roman" panose="02020603050405020304" pitchFamily="18" charset="0"/>
              </a:rPr>
              <a:t> </a:t>
            </a:r>
            <a:r>
              <a:rPr lang="en-GB" altLang="en-US" sz="2400" dirty="0" err="1">
                <a:solidFill>
                  <a:srgbClr val="000000"/>
                </a:solidFill>
                <a:cs typeface="Times New Roman" panose="02020603050405020304" pitchFamily="18" charset="0"/>
              </a:rPr>
              <a:t>dapat</a:t>
            </a:r>
            <a:r>
              <a:rPr lang="en-GB" altLang="en-US" sz="2400" dirty="0">
                <a:solidFill>
                  <a:srgbClr val="000000"/>
                </a:solidFill>
                <a:cs typeface="Times New Roman" panose="02020603050405020304" pitchFamily="18" charset="0"/>
              </a:rPr>
              <a:t> </a:t>
            </a:r>
            <a:r>
              <a:rPr lang="en-GB" altLang="en-US" sz="2400" dirty="0" err="1">
                <a:solidFill>
                  <a:srgbClr val="000000"/>
                </a:solidFill>
                <a:cs typeface="Times New Roman" panose="02020603050405020304" pitchFamily="18" charset="0"/>
              </a:rPr>
              <a:t>menerka</a:t>
            </a:r>
            <a:r>
              <a:rPr lang="en-GB" altLang="en-US" sz="2400" dirty="0">
                <a:solidFill>
                  <a:srgbClr val="000000"/>
                </a:solidFill>
                <a:cs typeface="Times New Roman" panose="02020603050405020304" pitchFamily="18" charset="0"/>
              </a:rPr>
              <a:t> </a:t>
            </a:r>
            <a:r>
              <a:rPr lang="en-GB" altLang="en-US" sz="2400" dirty="0" err="1">
                <a:solidFill>
                  <a:srgbClr val="000000"/>
                </a:solidFill>
                <a:cs typeface="Times New Roman" panose="02020603050405020304" pitchFamily="18" charset="0"/>
              </a:rPr>
              <a:t>bahwa</a:t>
            </a:r>
            <a:r>
              <a:rPr lang="en-GB" altLang="en-US" sz="2400" dirty="0">
                <a:solidFill>
                  <a:srgbClr val="000000"/>
                </a:solidFill>
                <a:cs typeface="Times New Roman" panose="02020603050405020304" pitchFamily="18" charset="0"/>
              </a:rPr>
              <a:t> </a:t>
            </a:r>
            <a:r>
              <a:rPr lang="en-GB" altLang="en-US" sz="2400" b="1" dirty="0">
                <a:solidFill>
                  <a:srgbClr val="000000"/>
                </a:solidFill>
                <a:latin typeface="Courier" pitchFamily="49" charset="0"/>
                <a:cs typeface="Times New Roman" panose="02020603050405020304" pitchFamily="18" charset="0"/>
              </a:rPr>
              <a:t>LJV</a:t>
            </a:r>
            <a:r>
              <a:rPr lang="en-GB" altLang="en-US" sz="2400" dirty="0">
                <a:solidFill>
                  <a:srgbClr val="000000"/>
                </a:solidFill>
                <a:cs typeface="Times New Roman" panose="02020603050405020304" pitchFamily="18" charset="0"/>
              </a:rPr>
              <a:t>  </a:t>
            </a:r>
            <a:r>
              <a:rPr lang="en-GB" altLang="en-US" sz="2400" dirty="0" err="1">
                <a:solidFill>
                  <a:srgbClr val="000000"/>
                </a:solidFill>
                <a:cs typeface="Times New Roman" panose="02020603050405020304" pitchFamily="18" charset="0"/>
              </a:rPr>
              <a:t>mungkin</a:t>
            </a:r>
            <a:r>
              <a:rPr lang="en-GB" altLang="en-US" sz="2400" dirty="0">
                <a:solidFill>
                  <a:srgbClr val="000000"/>
                </a:solidFill>
                <a:cs typeface="Times New Roman" panose="02020603050405020304" pitchFamily="18" charset="0"/>
              </a:rPr>
              <a:t> </a:t>
            </a:r>
            <a:r>
              <a:rPr lang="en-GB" altLang="en-US" sz="2400" dirty="0" err="1">
                <a:solidFill>
                  <a:srgbClr val="000000"/>
                </a:solidFill>
                <a:cs typeface="Times New Roman" panose="02020603050405020304" pitchFamily="18" charset="0"/>
              </a:rPr>
              <a:t>adalah</a:t>
            </a:r>
            <a:r>
              <a:rPr lang="en-GB" altLang="en-US" sz="2400" dirty="0">
                <a:solidFill>
                  <a:srgbClr val="000000"/>
                </a:solidFill>
                <a:cs typeface="Times New Roman" panose="02020603050405020304" pitchFamily="18" charset="0"/>
              </a:rPr>
              <a:t> </a:t>
            </a:r>
            <a:r>
              <a:rPr lang="en-GB" altLang="en-US" sz="2400" dirty="0">
                <a:solidFill>
                  <a:srgbClr val="000000"/>
                </a:solidFill>
                <a:latin typeface="Courier" pitchFamily="49" charset="0"/>
                <a:cs typeface="Times New Roman" panose="02020603050405020304" pitchFamily="18" charset="0"/>
              </a:rPr>
              <a:t>THE</a:t>
            </a:r>
            <a:r>
              <a:rPr lang="en-GB" altLang="en-US" sz="2400" dirty="0">
                <a:solidFill>
                  <a:srgbClr val="000000"/>
                </a:solidFill>
                <a:cs typeface="Times New Roman" panose="02020603050405020304" pitchFamily="18" charset="0"/>
              </a:rPr>
              <a:t>. </a:t>
            </a:r>
          </a:p>
          <a:p>
            <a:pPr algn="just" eaLnBrk="1" hangingPunct="1">
              <a:lnSpc>
                <a:spcPct val="90000"/>
              </a:lnSpc>
            </a:pPr>
            <a:endParaRPr lang="en-GB" altLang="en-US" sz="2400" dirty="0">
              <a:solidFill>
                <a:srgbClr val="000000"/>
              </a:solidFill>
              <a:cs typeface="Times New Roman" panose="02020603050405020304" pitchFamily="18" charset="0"/>
            </a:endParaRPr>
          </a:p>
          <a:p>
            <a:pPr algn="just" eaLnBrk="1" hangingPunct="1">
              <a:lnSpc>
                <a:spcPct val="90000"/>
              </a:lnSpc>
            </a:pPr>
            <a:r>
              <a:rPr lang="en-GB" altLang="en-US" sz="2400" dirty="0" err="1">
                <a:solidFill>
                  <a:srgbClr val="000000"/>
                </a:solidFill>
                <a:cs typeface="Times New Roman" panose="02020603050405020304" pitchFamily="18" charset="0"/>
              </a:rPr>
              <a:t>Huruf-huruf</a:t>
            </a:r>
            <a:r>
              <a:rPr lang="en-GB" altLang="en-US" sz="2400" dirty="0">
                <a:solidFill>
                  <a:srgbClr val="000000"/>
                </a:solidFill>
                <a:cs typeface="Times New Roman" panose="02020603050405020304" pitchFamily="18" charset="0"/>
              </a:rPr>
              <a:t> </a:t>
            </a:r>
            <a:r>
              <a:rPr lang="en-GB" altLang="en-US" sz="2400" dirty="0" err="1">
                <a:solidFill>
                  <a:srgbClr val="000000"/>
                </a:solidFill>
                <a:cs typeface="Times New Roman" panose="02020603050405020304" pitchFamily="18" charset="0"/>
              </a:rPr>
              <a:t>kunci</a:t>
            </a:r>
            <a:r>
              <a:rPr lang="en-GB" altLang="en-US" sz="2400" dirty="0">
                <a:solidFill>
                  <a:srgbClr val="000000"/>
                </a:solidFill>
                <a:cs typeface="Times New Roman" panose="02020603050405020304" pitchFamily="18" charset="0"/>
              </a:rPr>
              <a:t> </a:t>
            </a:r>
            <a:r>
              <a:rPr lang="en-GB" altLang="en-US" sz="2400" dirty="0" err="1">
                <a:solidFill>
                  <a:srgbClr val="000000"/>
                </a:solidFill>
                <a:cs typeface="Times New Roman" panose="02020603050405020304" pitchFamily="18" charset="0"/>
              </a:rPr>
              <a:t>lainnya</a:t>
            </a:r>
            <a:r>
              <a:rPr lang="en-GB" altLang="en-US" sz="2400" dirty="0">
                <a:solidFill>
                  <a:srgbClr val="000000"/>
                </a:solidFill>
                <a:cs typeface="Times New Roman" panose="02020603050405020304" pitchFamily="18" charset="0"/>
              </a:rPr>
              <a:t> </a:t>
            </a:r>
            <a:r>
              <a:rPr lang="en-GB" altLang="en-US" sz="2400" dirty="0" err="1">
                <a:solidFill>
                  <a:srgbClr val="000000"/>
                </a:solidFill>
                <a:cs typeface="Times New Roman" panose="02020603050405020304" pitchFamily="18" charset="0"/>
              </a:rPr>
              <a:t>dicoba</a:t>
            </a:r>
            <a:r>
              <a:rPr lang="en-GB" altLang="en-US" sz="2400" dirty="0">
                <a:solidFill>
                  <a:srgbClr val="000000"/>
                </a:solidFill>
                <a:cs typeface="Times New Roman" panose="02020603050405020304" pitchFamily="18" charset="0"/>
              </a:rPr>
              <a:t> </a:t>
            </a:r>
            <a:r>
              <a:rPr lang="en-GB" altLang="en-US" sz="2400" dirty="0" err="1">
                <a:solidFill>
                  <a:srgbClr val="000000"/>
                </a:solidFill>
                <a:cs typeface="Times New Roman" panose="02020603050405020304" pitchFamily="18" charset="0"/>
              </a:rPr>
              <a:t>dengan</a:t>
            </a:r>
            <a:r>
              <a:rPr lang="en-GB" altLang="en-US" sz="2400" dirty="0">
                <a:solidFill>
                  <a:srgbClr val="000000"/>
                </a:solidFill>
                <a:cs typeface="Times New Roman" panose="02020603050405020304" pitchFamily="18" charset="0"/>
              </a:rPr>
              <a:t> </a:t>
            </a:r>
            <a:r>
              <a:rPr lang="en-GB" altLang="en-US" sz="2400" dirty="0" err="1">
                <a:solidFill>
                  <a:srgbClr val="000000"/>
                </a:solidFill>
                <a:cs typeface="Times New Roman" panose="02020603050405020304" pitchFamily="18" charset="0"/>
              </a:rPr>
              <a:t>menerka</a:t>
            </a:r>
            <a:r>
              <a:rPr lang="en-GB" altLang="en-US" sz="2400" dirty="0">
                <a:solidFill>
                  <a:srgbClr val="000000"/>
                </a:solidFill>
                <a:cs typeface="Times New Roman" panose="02020603050405020304" pitchFamily="18" charset="0"/>
              </a:rPr>
              <a:t> dan </a:t>
            </a:r>
            <a:r>
              <a:rPr lang="en-GB" altLang="en-US" sz="2400" dirty="0" err="1">
                <a:solidFill>
                  <a:srgbClr val="000000"/>
                </a:solidFill>
                <a:cs typeface="Times New Roman" panose="02020603050405020304" pitchFamily="18" charset="0"/>
              </a:rPr>
              <a:t>menguji</a:t>
            </a:r>
            <a:r>
              <a:rPr lang="en-GB" altLang="en-US" sz="2400" dirty="0">
                <a:solidFill>
                  <a:srgbClr val="000000"/>
                </a:solidFill>
                <a:cs typeface="Times New Roman" panose="02020603050405020304" pitchFamily="18" charset="0"/>
              </a:rPr>
              <a:t> </a:t>
            </a:r>
            <a:r>
              <a:rPr lang="en-GB" altLang="en-US" sz="2400" dirty="0" err="1">
                <a:solidFill>
                  <a:srgbClr val="000000"/>
                </a:solidFill>
                <a:cs typeface="Times New Roman" panose="02020603050405020304" pitchFamily="18" charset="0"/>
              </a:rPr>
              <a:t>coba</a:t>
            </a:r>
            <a:r>
              <a:rPr lang="en-GB" altLang="en-US" sz="2400" dirty="0">
                <a:solidFill>
                  <a:srgbClr val="000000"/>
                </a:solidFill>
                <a:cs typeface="Times New Roman" panose="02020603050405020304" pitchFamily="18" charset="0"/>
              </a:rPr>
              <a:t>.</a:t>
            </a:r>
          </a:p>
          <a:p>
            <a:pPr algn="just" eaLnBrk="1" hangingPunct="1">
              <a:lnSpc>
                <a:spcPct val="90000"/>
              </a:lnSpc>
            </a:pPr>
            <a:endParaRPr lang="en-GB" altLang="en-US" sz="2400" dirty="0">
              <a:solidFill>
                <a:srgbClr val="000000"/>
              </a:solidFill>
              <a:cs typeface="Times New Roman" panose="02020603050405020304" pitchFamily="18" charset="0"/>
            </a:endParaRPr>
          </a:p>
          <a:p>
            <a:pPr algn="just" eaLnBrk="1" hangingPunct="1">
              <a:lnSpc>
                <a:spcPct val="90000"/>
              </a:lnSpc>
            </a:pPr>
            <a:r>
              <a:rPr lang="en-GB" altLang="en-US" sz="2400" dirty="0">
                <a:solidFill>
                  <a:srgbClr val="000000"/>
                </a:solidFill>
                <a:cs typeface="Times New Roman" panose="02020603050405020304" pitchFamily="18" charset="0"/>
              </a:rPr>
              <a:t>Dari </a:t>
            </a:r>
            <a:r>
              <a:rPr lang="en-GB" altLang="en-US" sz="2400" dirty="0" err="1">
                <a:solidFill>
                  <a:srgbClr val="000000"/>
                </a:solidFill>
                <a:cs typeface="Times New Roman" panose="02020603050405020304" pitchFamily="18" charset="0"/>
              </a:rPr>
              <a:t>sini</a:t>
            </a:r>
            <a:r>
              <a:rPr lang="en-GB" altLang="en-US" sz="2400" dirty="0">
                <a:solidFill>
                  <a:srgbClr val="000000"/>
                </a:solidFill>
                <a:cs typeface="Times New Roman" panose="02020603050405020304" pitchFamily="18" charset="0"/>
              </a:rPr>
              <a:t> </a:t>
            </a:r>
            <a:r>
              <a:rPr lang="en-GB" altLang="en-US" sz="2400" dirty="0" err="1">
                <a:solidFill>
                  <a:srgbClr val="000000"/>
                </a:solidFill>
                <a:cs typeface="Times New Roman" panose="02020603050405020304" pitchFamily="18" charset="0"/>
              </a:rPr>
              <a:t>kita</a:t>
            </a:r>
            <a:r>
              <a:rPr lang="en-GB" altLang="en-US" sz="2400" dirty="0">
                <a:solidFill>
                  <a:srgbClr val="000000"/>
                </a:solidFill>
                <a:cs typeface="Times New Roman" panose="02020603050405020304" pitchFamily="18" charset="0"/>
              </a:rPr>
              <a:t> buat </a:t>
            </a:r>
            <a:r>
              <a:rPr lang="en-GB" altLang="en-US" sz="2400" dirty="0" err="1">
                <a:solidFill>
                  <a:srgbClr val="000000"/>
                </a:solidFill>
                <a:cs typeface="Times New Roman" panose="02020603050405020304" pitchFamily="18" charset="0"/>
              </a:rPr>
              <a:t>tabel</a:t>
            </a:r>
            <a:r>
              <a:rPr lang="en-GB" altLang="en-US" sz="2400" dirty="0">
                <a:solidFill>
                  <a:srgbClr val="000000"/>
                </a:solidFill>
                <a:cs typeface="Times New Roman" panose="02020603050405020304" pitchFamily="18" charset="0"/>
              </a:rPr>
              <a:t> yang </a:t>
            </a:r>
            <a:r>
              <a:rPr lang="en-GB" altLang="en-US" sz="2400" dirty="0" err="1">
                <a:solidFill>
                  <a:srgbClr val="000000"/>
                </a:solidFill>
                <a:cs typeface="Times New Roman" panose="02020603050405020304" pitchFamily="18" charset="0"/>
              </a:rPr>
              <a:t>memetakan</a:t>
            </a:r>
            <a:r>
              <a:rPr lang="en-GB" altLang="en-US" sz="2400" dirty="0">
                <a:solidFill>
                  <a:srgbClr val="000000"/>
                </a:solidFill>
                <a:cs typeface="Times New Roman" panose="02020603050405020304" pitchFamily="18" charset="0"/>
              </a:rPr>
              <a:t> </a:t>
            </a:r>
            <a:r>
              <a:rPr lang="en-GB" altLang="en-US" sz="2400" dirty="0" err="1">
                <a:solidFill>
                  <a:srgbClr val="000000"/>
                </a:solidFill>
                <a:cs typeface="Times New Roman" panose="02020603050405020304" pitchFamily="18" charset="0"/>
              </a:rPr>
              <a:t>huruf</a:t>
            </a:r>
            <a:r>
              <a:rPr lang="en-GB" altLang="en-US" sz="2400" dirty="0">
                <a:solidFill>
                  <a:srgbClr val="000000"/>
                </a:solidFill>
                <a:cs typeface="Times New Roman" panose="02020603050405020304" pitchFamily="18" charset="0"/>
              </a:rPr>
              <a:t> </a:t>
            </a:r>
            <a:r>
              <a:rPr lang="en-GB" altLang="en-US" sz="2400" dirty="0" err="1">
                <a:solidFill>
                  <a:srgbClr val="000000"/>
                </a:solidFill>
                <a:cs typeface="Times New Roman" panose="02020603050405020304" pitchFamily="18" charset="0"/>
              </a:rPr>
              <a:t>plainteks</a:t>
            </a:r>
            <a:r>
              <a:rPr lang="en-GB" altLang="en-US" sz="2400" dirty="0">
                <a:solidFill>
                  <a:srgbClr val="000000"/>
                </a:solidFill>
                <a:cs typeface="Times New Roman" panose="02020603050405020304" pitchFamily="18" charset="0"/>
              </a:rPr>
              <a:t> </a:t>
            </a:r>
            <a:r>
              <a:rPr lang="en-GB" altLang="en-US" sz="2400" dirty="0" err="1">
                <a:solidFill>
                  <a:srgbClr val="000000"/>
                </a:solidFill>
                <a:cs typeface="Times New Roman" panose="02020603050405020304" pitchFamily="18" charset="0"/>
              </a:rPr>
              <a:t>dengan</a:t>
            </a:r>
            <a:r>
              <a:rPr lang="en-GB" altLang="en-US" sz="2400" dirty="0">
                <a:solidFill>
                  <a:srgbClr val="000000"/>
                </a:solidFill>
                <a:cs typeface="Times New Roman" panose="02020603050405020304" pitchFamily="18" charset="0"/>
              </a:rPr>
              <a:t> </a:t>
            </a:r>
            <a:r>
              <a:rPr lang="en-GB" altLang="en-US" sz="2400" dirty="0" err="1">
                <a:solidFill>
                  <a:srgbClr val="000000"/>
                </a:solidFill>
                <a:cs typeface="Times New Roman" panose="02020603050405020304" pitchFamily="18" charset="0"/>
              </a:rPr>
              <a:t>cipherteks</a:t>
            </a:r>
            <a:r>
              <a:rPr lang="en-GB" altLang="en-US" sz="2400" dirty="0">
                <a:solidFill>
                  <a:srgbClr val="000000"/>
                </a:solidFill>
                <a:cs typeface="Times New Roman" panose="02020603050405020304" pitchFamily="18" charset="0"/>
              </a:rPr>
              <a:t> dan </a:t>
            </a:r>
            <a:r>
              <a:rPr lang="en-GB" altLang="en-US" sz="2400" dirty="0" err="1">
                <a:solidFill>
                  <a:srgbClr val="000000"/>
                </a:solidFill>
                <a:cs typeface="Times New Roman" panose="02020603050405020304" pitchFamily="18" charset="0"/>
              </a:rPr>
              <a:t>huruf-huruf</a:t>
            </a:r>
            <a:r>
              <a:rPr lang="en-GB" altLang="en-US" sz="2400" dirty="0">
                <a:solidFill>
                  <a:srgbClr val="000000"/>
                </a:solidFill>
                <a:cs typeface="Times New Roman" panose="02020603050405020304" pitchFamily="18" charset="0"/>
              </a:rPr>
              <a:t> </a:t>
            </a:r>
            <a:r>
              <a:rPr lang="en-GB" altLang="en-US" sz="2400" dirty="0" err="1">
                <a:solidFill>
                  <a:srgbClr val="000000"/>
                </a:solidFill>
                <a:cs typeface="Times New Roman" panose="02020603050405020304" pitchFamily="18" charset="0"/>
              </a:rPr>
              <a:t>kuncinya</a:t>
            </a:r>
            <a:r>
              <a:rPr lang="en-GB" altLang="en-US" sz="2400" dirty="0">
                <a:solidFill>
                  <a:srgbClr val="000000"/>
                </a:solidFill>
                <a:cs typeface="Times New Roman" panose="02020603050405020304" pitchFamily="18" charset="0"/>
              </a:rPr>
              <a:t> (</a:t>
            </a:r>
            <a:r>
              <a:rPr lang="en-GB" altLang="en-US" sz="2400" dirty="0" err="1">
                <a:solidFill>
                  <a:srgbClr val="000000"/>
                </a:solidFill>
                <a:cs typeface="Times New Roman" panose="02020603050405020304" pitchFamily="18" charset="0"/>
              </a:rPr>
              <a:t>ingatlah</a:t>
            </a:r>
            <a:r>
              <a:rPr lang="en-GB" altLang="en-US" sz="2400" dirty="0">
                <a:solidFill>
                  <a:srgbClr val="000000"/>
                </a:solidFill>
                <a:cs typeface="Times New Roman" panose="02020603050405020304" pitchFamily="18" charset="0"/>
              </a:rPr>
              <a:t> </a:t>
            </a:r>
            <a:r>
              <a:rPr lang="en-GB" altLang="en-US" sz="2400" dirty="0" err="1">
                <a:solidFill>
                  <a:srgbClr val="000000"/>
                </a:solidFill>
                <a:cs typeface="Times New Roman" panose="02020603050405020304" pitchFamily="18" charset="0"/>
              </a:rPr>
              <a:t>bahwa</a:t>
            </a:r>
            <a:r>
              <a:rPr lang="en-GB" altLang="en-US" sz="2400" dirty="0">
                <a:solidFill>
                  <a:srgbClr val="000000"/>
                </a:solidFill>
                <a:cs typeface="Times New Roman" panose="02020603050405020304" pitchFamily="18" charset="0"/>
              </a:rPr>
              <a:t> </a:t>
            </a:r>
            <a:r>
              <a:rPr lang="en-GB" altLang="en-US" sz="2400" dirty="0" err="1">
                <a:solidFill>
                  <a:srgbClr val="000000"/>
                </a:solidFill>
                <a:cs typeface="Times New Roman" panose="02020603050405020304" pitchFamily="18" charset="0"/>
              </a:rPr>
              <a:t>setiap</a:t>
            </a:r>
            <a:r>
              <a:rPr lang="en-GB" altLang="en-US" sz="2400" dirty="0">
                <a:solidFill>
                  <a:srgbClr val="000000"/>
                </a:solidFill>
                <a:cs typeface="Times New Roman" panose="02020603050405020304" pitchFamily="18" charset="0"/>
              </a:rPr>
              <a:t> </a:t>
            </a:r>
            <a:r>
              <a:rPr lang="en-GB" altLang="en-US" sz="2400" dirty="0" err="1">
                <a:solidFill>
                  <a:srgbClr val="000000"/>
                </a:solidFill>
                <a:cs typeface="Times New Roman" panose="02020603050405020304" pitchFamily="18" charset="0"/>
              </a:rPr>
              <a:t>nilai</a:t>
            </a:r>
            <a:r>
              <a:rPr lang="en-GB" altLang="en-US" sz="2400" dirty="0">
                <a:solidFill>
                  <a:srgbClr val="000000"/>
                </a:solidFill>
                <a:cs typeface="Times New Roman" panose="02020603050405020304" pitchFamily="18" charset="0"/>
              </a:rPr>
              <a:t> </a:t>
            </a:r>
            <a:r>
              <a:rPr lang="en-GB" altLang="en-US" sz="2400" dirty="0" err="1">
                <a:solidFill>
                  <a:srgbClr val="000000"/>
                </a:solidFill>
                <a:cs typeface="Times New Roman" panose="02020603050405020304" pitchFamily="18" charset="0"/>
              </a:rPr>
              <a:t>numerik</a:t>
            </a:r>
            <a:r>
              <a:rPr lang="en-GB" altLang="en-US" sz="2400" dirty="0">
                <a:solidFill>
                  <a:srgbClr val="000000"/>
                </a:solidFill>
                <a:cs typeface="Times New Roman" panose="02020603050405020304" pitchFamily="18" charset="0"/>
              </a:rPr>
              <a:t> </a:t>
            </a:r>
            <a:r>
              <a:rPr lang="en-GB" altLang="en-US" sz="2400" dirty="0" err="1">
                <a:solidFill>
                  <a:srgbClr val="000000"/>
                </a:solidFill>
                <a:cs typeface="Times New Roman" panose="02020603050405020304" pitchFamily="18" charset="0"/>
              </a:rPr>
              <a:t>dari</a:t>
            </a:r>
            <a:r>
              <a:rPr lang="en-GB" altLang="en-US" sz="2400" dirty="0">
                <a:solidFill>
                  <a:srgbClr val="000000"/>
                </a:solidFill>
                <a:cs typeface="Times New Roman" panose="02020603050405020304" pitchFamily="18" charset="0"/>
              </a:rPr>
              <a:t> </a:t>
            </a:r>
            <a:r>
              <a:rPr lang="en-GB" altLang="en-US" sz="2400" dirty="0" err="1">
                <a:solidFill>
                  <a:srgbClr val="000000"/>
                </a:solidFill>
                <a:cs typeface="Times New Roman" panose="02020603050405020304" pitchFamily="18" charset="0"/>
              </a:rPr>
              <a:t>huruf</a:t>
            </a:r>
            <a:r>
              <a:rPr lang="en-GB" altLang="en-US" sz="2400" dirty="0">
                <a:solidFill>
                  <a:srgbClr val="000000"/>
                </a:solidFill>
                <a:cs typeface="Times New Roman" panose="02020603050405020304" pitchFamily="18" charset="0"/>
              </a:rPr>
              <a:t> </a:t>
            </a:r>
            <a:r>
              <a:rPr lang="en-GB" altLang="en-US" sz="2400" dirty="0" err="1">
                <a:solidFill>
                  <a:srgbClr val="000000"/>
                </a:solidFill>
                <a:cs typeface="Times New Roman" panose="02020603050405020304" pitchFamily="18" charset="0"/>
              </a:rPr>
              <a:t>kunci</a:t>
            </a:r>
            <a:r>
              <a:rPr lang="en-GB" altLang="en-US" sz="2400" dirty="0">
                <a:solidFill>
                  <a:srgbClr val="000000"/>
                </a:solidFill>
                <a:cs typeface="Times New Roman" panose="02020603050405020304" pitchFamily="18" charset="0"/>
              </a:rPr>
              <a:t> </a:t>
            </a:r>
            <a:r>
              <a:rPr lang="en-GB" altLang="en-US" sz="2400" dirty="0" err="1">
                <a:solidFill>
                  <a:srgbClr val="000000"/>
                </a:solidFill>
                <a:cs typeface="Times New Roman" panose="02020603050405020304" pitchFamily="18" charset="0"/>
              </a:rPr>
              <a:t>menyatakan</a:t>
            </a:r>
            <a:r>
              <a:rPr lang="en-GB" altLang="en-US" sz="2400" dirty="0">
                <a:solidFill>
                  <a:srgbClr val="000000"/>
                </a:solidFill>
                <a:cs typeface="Times New Roman" panose="02020603050405020304" pitchFamily="18" charset="0"/>
              </a:rPr>
              <a:t> </a:t>
            </a:r>
            <a:r>
              <a:rPr lang="en-GB" altLang="en-US" sz="2400" dirty="0" err="1">
                <a:solidFill>
                  <a:srgbClr val="000000"/>
                </a:solidFill>
                <a:cs typeface="Times New Roman" panose="02020603050405020304" pitchFamily="18" charset="0"/>
              </a:rPr>
              <a:t>jumlah</a:t>
            </a:r>
            <a:r>
              <a:rPr lang="en-GB" altLang="en-US" sz="2400" dirty="0">
                <a:solidFill>
                  <a:srgbClr val="000000"/>
                </a:solidFill>
                <a:cs typeface="Times New Roman" panose="02020603050405020304" pitchFamily="18" charset="0"/>
              </a:rPr>
              <a:t> </a:t>
            </a:r>
            <a:r>
              <a:rPr lang="en-GB" altLang="en-US" sz="2400" dirty="0" err="1">
                <a:solidFill>
                  <a:srgbClr val="000000"/>
                </a:solidFill>
                <a:cs typeface="Times New Roman" panose="02020603050405020304" pitchFamily="18" charset="0"/>
              </a:rPr>
              <a:t>pergeseran</a:t>
            </a:r>
            <a:r>
              <a:rPr lang="en-GB" altLang="en-US" sz="2400" dirty="0">
                <a:solidFill>
                  <a:srgbClr val="000000"/>
                </a:solidFill>
                <a:cs typeface="Times New Roman" panose="02020603050405020304" pitchFamily="18" charset="0"/>
              </a:rPr>
              <a:t> </a:t>
            </a:r>
            <a:r>
              <a:rPr lang="en-GB" altLang="en-US" sz="2400" dirty="0" err="1">
                <a:solidFill>
                  <a:srgbClr val="000000"/>
                </a:solidFill>
                <a:cs typeface="Times New Roman" panose="02020603050405020304" pitchFamily="18" charset="0"/>
              </a:rPr>
              <a:t>huruf</a:t>
            </a:r>
            <a:r>
              <a:rPr lang="en-GB" altLang="en-US" sz="2400" dirty="0">
                <a:solidFill>
                  <a:srgbClr val="000000"/>
                </a:solidFill>
                <a:cs typeface="Times New Roman" panose="02020603050405020304" pitchFamily="18" charset="0"/>
              </a:rPr>
              <a:t> pada </a:t>
            </a:r>
            <a:r>
              <a:rPr lang="en-GB" altLang="en-US" sz="2400" i="1" dirty="0">
                <a:solidFill>
                  <a:srgbClr val="000000"/>
                </a:solidFill>
                <a:cs typeface="Times New Roman" panose="02020603050405020304" pitchFamily="18" charset="0"/>
              </a:rPr>
              <a:t>Caesar cipher</a:t>
            </a:r>
            <a:r>
              <a:rPr lang="en-GB" altLang="en-US" sz="2400" dirty="0">
                <a:solidFill>
                  <a:srgbClr val="000000"/>
                </a:solidFill>
                <a:cs typeface="Times New Roman" panose="02020603050405020304" pitchFamily="18" charset="0"/>
              </a:rPr>
              <a:t>):</a:t>
            </a:r>
            <a:endParaRPr lang="en-US" altLang="en-US" sz="2400" dirty="0"/>
          </a:p>
        </p:txBody>
      </p:sp>
    </p:spTree>
    <p:extLst>
      <p:ext uri="{BB962C8B-B14F-4D97-AF65-F5344CB8AC3E}">
        <p14:creationId xmlns:p14="http://schemas.microsoft.com/office/powerpoint/2010/main" val="57759131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A50021"/>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buChar char="n"/>
              <a:defRPr sz="28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buChar char="n"/>
              <a:defRPr sz="24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buChar char="n"/>
              <a:defRPr sz="2000">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9pPr>
          </a:lstStyle>
          <a:p>
            <a:pPr>
              <a:spcBef>
                <a:spcPct val="0"/>
              </a:spcBef>
              <a:buClrTx/>
              <a:buSzTx/>
              <a:buFontTx/>
              <a:buNone/>
            </a:pPr>
            <a:fld id="{F3D4D0D7-2C31-4169-A0EE-1D6849C7A952}" type="slidenum">
              <a:rPr lang="en-US" altLang="en-US" sz="2400">
                <a:solidFill>
                  <a:schemeClr val="tx2"/>
                </a:solidFill>
              </a:rPr>
              <a:pPr>
                <a:spcBef>
                  <a:spcPct val="0"/>
                </a:spcBef>
                <a:buClrTx/>
                <a:buSzTx/>
                <a:buFontTx/>
                <a:buNone/>
              </a:pPr>
              <a:t>47</a:t>
            </a:fld>
            <a:endParaRPr lang="en-US" altLang="en-US" sz="2400">
              <a:solidFill>
                <a:schemeClr val="tx2"/>
              </a:solidFill>
            </a:endParaRPr>
          </a:p>
        </p:txBody>
      </p:sp>
      <p:sp>
        <p:nvSpPr>
          <p:cNvPr id="53251" name="Rectangle 3"/>
          <p:cNvSpPr>
            <a:spLocks noGrp="1" noChangeArrowheads="1"/>
          </p:cNvSpPr>
          <p:nvPr>
            <p:ph type="body" idx="1"/>
          </p:nvPr>
        </p:nvSpPr>
        <p:spPr>
          <a:xfrm>
            <a:off x="874643" y="838200"/>
            <a:ext cx="10754140" cy="5486400"/>
          </a:xfrm>
        </p:spPr>
        <p:txBody>
          <a:bodyPr>
            <a:normAutofit/>
          </a:bodyPr>
          <a:lstStyle/>
          <a:p>
            <a:pPr algn="just" eaLnBrk="1" hangingPunct="1">
              <a:buFontTx/>
              <a:buNone/>
            </a:pPr>
            <a:endParaRPr lang="en-GB" altLang="en-US" sz="2000" dirty="0">
              <a:solidFill>
                <a:srgbClr val="000000"/>
              </a:solidFill>
              <a:cs typeface="Times New Roman" panose="02020603050405020304" pitchFamily="18" charset="0"/>
            </a:endParaRPr>
          </a:p>
          <a:p>
            <a:pPr algn="just" eaLnBrk="1" hangingPunct="1">
              <a:buFontTx/>
              <a:buNone/>
            </a:pPr>
            <a:r>
              <a:rPr lang="en-GB" altLang="en-US" dirty="0" err="1">
                <a:solidFill>
                  <a:srgbClr val="000000"/>
                </a:solidFill>
                <a:cs typeface="Times New Roman" panose="02020603050405020304" pitchFamily="18" charset="0"/>
              </a:rPr>
              <a:t>Kelompok</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Huruf</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plainteks</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Huruf</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cipherteks</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Huruf</a:t>
            </a:r>
            <a:r>
              <a:rPr lang="en-GB" altLang="en-US" dirty="0">
                <a:solidFill>
                  <a:srgbClr val="000000"/>
                </a:solidFill>
                <a:cs typeface="Times New Roman" panose="02020603050405020304" pitchFamily="18" charset="0"/>
              </a:rPr>
              <a:t> </a:t>
            </a:r>
            <a:r>
              <a:rPr lang="en-GB" altLang="en-US" dirty="0" err="1">
                <a:solidFill>
                  <a:srgbClr val="000000"/>
                </a:solidFill>
                <a:cs typeface="Times New Roman" panose="02020603050405020304" pitchFamily="18" charset="0"/>
              </a:rPr>
              <a:t>kunci</a:t>
            </a:r>
            <a:endParaRPr lang="en-GB" altLang="en-US" dirty="0">
              <a:solidFill>
                <a:srgbClr val="000000"/>
              </a:solidFill>
              <a:cs typeface="Times New Roman" panose="02020603050405020304" pitchFamily="18" charset="0"/>
            </a:endParaRPr>
          </a:p>
          <a:p>
            <a:pPr algn="just" eaLnBrk="1" hangingPunct="1">
              <a:buFontTx/>
              <a:buNone/>
            </a:pPr>
            <a:endParaRPr lang="en-GB" altLang="en-US" dirty="0">
              <a:solidFill>
                <a:srgbClr val="000000"/>
              </a:solidFill>
              <a:cs typeface="Times New Roman" panose="02020603050405020304" pitchFamily="18" charset="0"/>
            </a:endParaRPr>
          </a:p>
          <a:p>
            <a:pPr algn="just" eaLnBrk="1" hangingPunct="1">
              <a:buFontTx/>
              <a:buNone/>
            </a:pPr>
            <a:br>
              <a:rPr lang="en-US" altLang="en-US" dirty="0"/>
            </a:br>
            <a:r>
              <a:rPr lang="en-GB" altLang="en-US" dirty="0">
                <a:solidFill>
                  <a:srgbClr val="000000"/>
                </a:solidFill>
                <a:latin typeface="Courier New" panose="02070309020205020404" pitchFamily="49" charset="0"/>
                <a:cs typeface="Courier New" panose="02070309020205020404" pitchFamily="49" charset="0"/>
              </a:rPr>
              <a:t>  1	   	  T		       L				S (=18)</a:t>
            </a:r>
          </a:p>
          <a:p>
            <a:pPr algn="just" eaLnBrk="1" hangingPunct="1">
              <a:buFontTx/>
              <a:buNone/>
            </a:pPr>
            <a:r>
              <a:rPr lang="en-GB" altLang="en-US" dirty="0">
                <a:solidFill>
                  <a:srgbClr val="000000"/>
                </a:solidFill>
                <a:latin typeface="Courier New" panose="02070309020205020404" pitchFamily="49" charset="0"/>
                <a:cs typeface="Courier New" panose="02070309020205020404" pitchFamily="49" charset="0"/>
              </a:rPr>
              <a:t> 	  2	   	  H		       J				C (=2)</a:t>
            </a:r>
          </a:p>
          <a:p>
            <a:pPr algn="just" eaLnBrk="1" hangingPunct="1">
              <a:buFontTx/>
              <a:buNone/>
            </a:pPr>
            <a:r>
              <a:rPr lang="en-GB" altLang="en-US" dirty="0">
                <a:solidFill>
                  <a:srgbClr val="000000"/>
                </a:solidFill>
                <a:latin typeface="Courier New" panose="02070309020205020404" pitchFamily="49" charset="0"/>
                <a:cs typeface="Courier New" panose="02070309020205020404" pitchFamily="49" charset="0"/>
              </a:rPr>
              <a:t> 	  3	   	  E		       V				R (=17)</a:t>
            </a:r>
          </a:p>
          <a:p>
            <a:pPr algn="just" eaLnBrk="1" hangingPunct="1">
              <a:buFontTx/>
              <a:buNone/>
            </a:pPr>
            <a:r>
              <a:rPr lang="en-GB" altLang="en-US" dirty="0">
                <a:solidFill>
                  <a:srgbClr val="000000"/>
                </a:solidFill>
                <a:latin typeface="Courier New" panose="02070309020205020404" pitchFamily="49" charset="0"/>
                <a:cs typeface="Courier New" panose="02070309020205020404" pitchFamily="49" charset="0"/>
              </a:rPr>
              <a:t>	  4	   	  N	  	       N				A (=0)</a:t>
            </a:r>
          </a:p>
          <a:p>
            <a:pPr algn="just" eaLnBrk="1" hangingPunct="1">
              <a:buFontTx/>
              <a:buNone/>
            </a:pPr>
            <a:r>
              <a:rPr lang="en-GB" altLang="en-US" dirty="0">
                <a:solidFill>
                  <a:srgbClr val="000000"/>
                </a:solidFill>
                <a:latin typeface="Courier New" panose="02070309020205020404" pitchFamily="49" charset="0"/>
                <a:cs typeface="Courier New" panose="02070309020205020404" pitchFamily="49" charset="0"/>
              </a:rPr>
              <a:t>	  5	      O		       A				M (=12)</a:t>
            </a:r>
          </a:p>
          <a:p>
            <a:pPr eaLnBrk="1" hangingPunct="1">
              <a:buFontTx/>
              <a:buNone/>
            </a:pPr>
            <a:endParaRPr lang="en-US" altLang="en-US" dirty="0"/>
          </a:p>
          <a:p>
            <a:pPr eaLnBrk="1" hangingPunct="1">
              <a:buFontTx/>
              <a:buNone/>
            </a:pPr>
            <a:r>
              <a:rPr lang="en-GB" altLang="en-US" sz="2000" dirty="0">
                <a:cs typeface="Times New Roman" panose="02020603050405020304" pitchFamily="18" charset="0"/>
              </a:rPr>
              <a:t>	</a:t>
            </a:r>
            <a:r>
              <a:rPr lang="en-GB" altLang="en-US" dirty="0" err="1">
                <a:cs typeface="Times New Roman" panose="02020603050405020304" pitchFamily="18" charset="0"/>
              </a:rPr>
              <a:t>Jadi</a:t>
            </a:r>
            <a:r>
              <a:rPr lang="en-GB" altLang="en-US" dirty="0">
                <a:cs typeface="Times New Roman" panose="02020603050405020304" pitchFamily="18" charset="0"/>
              </a:rPr>
              <a:t>, </a:t>
            </a:r>
            <a:r>
              <a:rPr lang="en-GB" altLang="en-US" dirty="0" err="1">
                <a:cs typeface="Times New Roman" panose="02020603050405020304" pitchFamily="18" charset="0"/>
              </a:rPr>
              <a:t>kuncinya</a:t>
            </a:r>
            <a:r>
              <a:rPr lang="en-GB" altLang="en-US" dirty="0">
                <a:cs typeface="Times New Roman" panose="02020603050405020304" pitchFamily="18" charset="0"/>
              </a:rPr>
              <a:t> </a:t>
            </a:r>
            <a:r>
              <a:rPr lang="en-GB" altLang="en-US" dirty="0" err="1">
                <a:cs typeface="Times New Roman" panose="02020603050405020304" pitchFamily="18" charset="0"/>
              </a:rPr>
              <a:t>adalah</a:t>
            </a:r>
            <a:r>
              <a:rPr lang="en-GB" altLang="en-US" dirty="0">
                <a:cs typeface="Times New Roman" panose="02020603050405020304" pitchFamily="18" charset="0"/>
              </a:rPr>
              <a:t> </a:t>
            </a:r>
            <a:r>
              <a:rPr lang="en-GB" altLang="en-US" dirty="0">
                <a:latin typeface="Courier" pitchFamily="49" charset="0"/>
                <a:cs typeface="Times New Roman" panose="02020603050405020304" pitchFamily="18" charset="0"/>
              </a:rPr>
              <a:t>SCRAM</a:t>
            </a:r>
            <a:r>
              <a:rPr lang="en-GB" altLang="en-US" dirty="0">
                <a:cs typeface="Times New Roman" panose="02020603050405020304" pitchFamily="18" charset="0"/>
              </a:rPr>
              <a:t> </a:t>
            </a:r>
            <a:endParaRPr lang="en-US" altLang="en-US" dirty="0">
              <a:cs typeface="Times New Roman" panose="02020603050405020304" pitchFamily="18" charset="0"/>
            </a:endParaRPr>
          </a:p>
        </p:txBody>
      </p:sp>
      <p:sp>
        <p:nvSpPr>
          <p:cNvPr id="53252" name="Line 4"/>
          <p:cNvSpPr>
            <a:spLocks noChangeShapeType="1"/>
          </p:cNvSpPr>
          <p:nvPr/>
        </p:nvSpPr>
        <p:spPr bwMode="auto">
          <a:xfrm>
            <a:off x="874643" y="2097156"/>
            <a:ext cx="9879496" cy="9939"/>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 name="Line 4"/>
          <p:cNvSpPr>
            <a:spLocks noChangeShapeType="1"/>
          </p:cNvSpPr>
          <p:nvPr/>
        </p:nvSpPr>
        <p:spPr bwMode="auto">
          <a:xfrm>
            <a:off x="874643" y="838200"/>
            <a:ext cx="9879496" cy="9939"/>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 name="Line 4"/>
          <p:cNvSpPr>
            <a:spLocks noChangeShapeType="1"/>
          </p:cNvSpPr>
          <p:nvPr/>
        </p:nvSpPr>
        <p:spPr bwMode="auto">
          <a:xfrm>
            <a:off x="874643" y="5370443"/>
            <a:ext cx="9879496" cy="9939"/>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cxnSp>
        <p:nvCxnSpPr>
          <p:cNvPr id="3" name="Straight Connector 2"/>
          <p:cNvCxnSpPr/>
          <p:nvPr/>
        </p:nvCxnSpPr>
        <p:spPr>
          <a:xfrm flipH="1">
            <a:off x="2524539" y="838200"/>
            <a:ext cx="39757" cy="454218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H="1">
            <a:off x="5181600" y="848139"/>
            <a:ext cx="39757" cy="454218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a:off x="8246165" y="848139"/>
            <a:ext cx="39757" cy="454218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flipH="1">
            <a:off x="824947" y="848139"/>
            <a:ext cx="39757" cy="454218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H="1">
            <a:off x="10724321" y="848139"/>
            <a:ext cx="39757" cy="454218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0771088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A50021"/>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buChar char="n"/>
              <a:defRPr sz="28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buChar char="n"/>
              <a:defRPr sz="24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buChar char="n"/>
              <a:defRPr sz="2000">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9pPr>
          </a:lstStyle>
          <a:p>
            <a:pPr>
              <a:spcBef>
                <a:spcPct val="0"/>
              </a:spcBef>
              <a:buClrTx/>
              <a:buSzTx/>
              <a:buFontTx/>
              <a:buNone/>
            </a:pPr>
            <a:fld id="{02BED26F-4CF2-4306-A0F3-0F415A2AF9B9}" type="slidenum">
              <a:rPr lang="en-US" altLang="en-US" sz="2400">
                <a:solidFill>
                  <a:schemeClr val="tx2"/>
                </a:solidFill>
              </a:rPr>
              <a:pPr>
                <a:spcBef>
                  <a:spcPct val="0"/>
                </a:spcBef>
                <a:buClrTx/>
                <a:buSzTx/>
                <a:buFontTx/>
                <a:buNone/>
              </a:pPr>
              <a:t>48</a:t>
            </a:fld>
            <a:endParaRPr lang="en-US" altLang="en-US" sz="2400">
              <a:solidFill>
                <a:schemeClr val="tx2"/>
              </a:solidFill>
            </a:endParaRPr>
          </a:p>
        </p:txBody>
      </p:sp>
      <p:sp>
        <p:nvSpPr>
          <p:cNvPr id="54275" name="Rectangle 3"/>
          <p:cNvSpPr>
            <a:spLocks noGrp="1" noChangeArrowheads="1"/>
          </p:cNvSpPr>
          <p:nvPr>
            <p:ph type="body" idx="1"/>
          </p:nvPr>
        </p:nvSpPr>
        <p:spPr>
          <a:xfrm>
            <a:off x="795129" y="685800"/>
            <a:ext cx="10396331" cy="5410200"/>
          </a:xfrm>
        </p:spPr>
        <p:txBody>
          <a:bodyPr>
            <a:normAutofit fontScale="92500" lnSpcReduction="10000"/>
          </a:bodyPr>
          <a:lstStyle/>
          <a:p>
            <a:pPr algn="just" eaLnBrk="1" hangingPunct="1">
              <a:lnSpc>
                <a:spcPct val="90000"/>
              </a:lnSpc>
            </a:pPr>
            <a:r>
              <a:rPr lang="en-US" altLang="en-US" dirty="0" err="1">
                <a:solidFill>
                  <a:srgbClr val="000000"/>
                </a:solidFill>
                <a:cs typeface="Times New Roman" panose="02020603050405020304" pitchFamily="18" charset="0"/>
              </a:rPr>
              <a:t>Dengan</a:t>
            </a:r>
            <a:r>
              <a:rPr lang="en-US" altLang="en-US" dirty="0">
                <a:solidFill>
                  <a:srgbClr val="000000"/>
                </a:solidFill>
                <a:cs typeface="Times New Roman" panose="02020603050405020304" pitchFamily="18" charset="0"/>
              </a:rPr>
              <a:t> </a:t>
            </a:r>
            <a:r>
              <a:rPr lang="en-US" altLang="en-US" dirty="0" err="1">
                <a:solidFill>
                  <a:srgbClr val="000000"/>
                </a:solidFill>
                <a:cs typeface="Times New Roman" panose="02020603050405020304" pitchFamily="18" charset="0"/>
              </a:rPr>
              <a:t>menggunakan</a:t>
            </a:r>
            <a:r>
              <a:rPr lang="en-US" altLang="en-US" dirty="0">
                <a:solidFill>
                  <a:srgbClr val="000000"/>
                </a:solidFill>
                <a:cs typeface="Times New Roman" panose="02020603050405020304" pitchFamily="18" charset="0"/>
              </a:rPr>
              <a:t> </a:t>
            </a:r>
            <a:r>
              <a:rPr lang="en-US" altLang="en-US" dirty="0" err="1">
                <a:solidFill>
                  <a:srgbClr val="000000"/>
                </a:solidFill>
                <a:cs typeface="Times New Roman" panose="02020603050405020304" pitchFamily="18" charset="0"/>
              </a:rPr>
              <a:t>kunci</a:t>
            </a:r>
            <a:r>
              <a:rPr lang="en-US" altLang="en-US" dirty="0">
                <a:solidFill>
                  <a:srgbClr val="000000"/>
                </a:solidFill>
                <a:cs typeface="Times New Roman" panose="02020603050405020304" pitchFamily="18" charset="0"/>
              </a:rPr>
              <a:t> SCRAM </a:t>
            </a:r>
            <a:r>
              <a:rPr lang="en-US" altLang="en-US" dirty="0" err="1">
                <a:solidFill>
                  <a:srgbClr val="000000"/>
                </a:solidFill>
                <a:cs typeface="Times New Roman" panose="02020603050405020304" pitchFamily="18" charset="0"/>
              </a:rPr>
              <a:t>cipherteks</a:t>
            </a:r>
            <a:r>
              <a:rPr lang="en-US" altLang="en-US" dirty="0">
                <a:solidFill>
                  <a:srgbClr val="000000"/>
                </a:solidFill>
                <a:cs typeface="Times New Roman" panose="02020603050405020304" pitchFamily="18" charset="0"/>
              </a:rPr>
              <a:t> </a:t>
            </a:r>
            <a:r>
              <a:rPr lang="en-US" altLang="en-US" dirty="0" err="1">
                <a:solidFill>
                  <a:srgbClr val="000000"/>
                </a:solidFill>
                <a:cs typeface="Times New Roman" panose="02020603050405020304" pitchFamily="18" charset="0"/>
              </a:rPr>
              <a:t>berhasil</a:t>
            </a:r>
            <a:r>
              <a:rPr lang="en-US" altLang="en-US" dirty="0">
                <a:solidFill>
                  <a:srgbClr val="000000"/>
                </a:solidFill>
                <a:cs typeface="Times New Roman" panose="02020603050405020304" pitchFamily="18" charset="0"/>
              </a:rPr>
              <a:t> </a:t>
            </a:r>
            <a:r>
              <a:rPr lang="en-US" altLang="en-US" dirty="0" err="1">
                <a:solidFill>
                  <a:srgbClr val="000000"/>
                </a:solidFill>
                <a:cs typeface="Times New Roman" panose="02020603050405020304" pitchFamily="18" charset="0"/>
              </a:rPr>
              <a:t>didekripsi</a:t>
            </a:r>
            <a:r>
              <a:rPr lang="en-US" altLang="en-US" dirty="0">
                <a:solidFill>
                  <a:srgbClr val="000000"/>
                </a:solidFill>
                <a:cs typeface="Times New Roman" panose="02020603050405020304" pitchFamily="18" charset="0"/>
              </a:rPr>
              <a:t> </a:t>
            </a:r>
            <a:r>
              <a:rPr lang="en-US" altLang="en-US" dirty="0" err="1">
                <a:solidFill>
                  <a:srgbClr val="000000"/>
                </a:solidFill>
                <a:cs typeface="Times New Roman" panose="02020603050405020304" pitchFamily="18" charset="0"/>
              </a:rPr>
              <a:t>menjadi</a:t>
            </a:r>
            <a:r>
              <a:rPr lang="en-US" altLang="en-US" dirty="0">
                <a:solidFill>
                  <a:srgbClr val="000000"/>
                </a:solidFill>
                <a:cs typeface="Times New Roman" panose="02020603050405020304" pitchFamily="18" charset="0"/>
              </a:rPr>
              <a:t>:</a:t>
            </a:r>
            <a:endParaRPr lang="en-GB" altLang="en-US" dirty="0">
              <a:solidFill>
                <a:srgbClr val="000000"/>
              </a:solidFill>
              <a:cs typeface="Times New Roman" panose="02020603050405020304" pitchFamily="18" charset="0"/>
            </a:endParaRPr>
          </a:p>
          <a:p>
            <a:pPr algn="just" eaLnBrk="1" hangingPunct="1">
              <a:lnSpc>
                <a:spcPct val="90000"/>
              </a:lnSpc>
              <a:buFontTx/>
              <a:buNone/>
            </a:pPr>
            <a:r>
              <a:rPr lang="en-US" altLang="en-US" dirty="0">
                <a:solidFill>
                  <a:srgbClr val="000000"/>
                </a:solidFill>
                <a:cs typeface="Times New Roman" panose="02020603050405020304" pitchFamily="18" charset="0"/>
              </a:rPr>
              <a:t> </a:t>
            </a:r>
            <a:endParaRPr lang="en-GB" altLang="en-US" dirty="0">
              <a:solidFill>
                <a:srgbClr val="000000"/>
              </a:solidFill>
              <a:cs typeface="Times New Roman" panose="02020603050405020304" pitchFamily="18" charset="0"/>
            </a:endParaRPr>
          </a:p>
          <a:p>
            <a:pPr algn="just" eaLnBrk="1" hangingPunct="1">
              <a:lnSpc>
                <a:spcPct val="90000"/>
              </a:lnSpc>
              <a:buFontTx/>
              <a:buNone/>
            </a:pPr>
            <a:r>
              <a:rPr lang="en-US" altLang="en-US" dirty="0">
                <a:solidFill>
                  <a:srgbClr val="000000"/>
                </a:solidFill>
                <a:cs typeface="Times New Roman" panose="02020603050405020304" pitchFamily="18" charset="0"/>
              </a:rPr>
              <a:t> 	 </a:t>
            </a:r>
            <a:r>
              <a:rPr lang="en-US" altLang="en-US" sz="2400" dirty="0">
                <a:solidFill>
                  <a:srgbClr val="000000"/>
                </a:solidFill>
                <a:latin typeface="Courier" pitchFamily="49" charset="0"/>
                <a:cs typeface="Times New Roman" panose="02020603050405020304" pitchFamily="18" charset="0"/>
              </a:rPr>
              <a:t>THEBE ARWEN TOVER THEMO UNTAI NYEAH</a:t>
            </a:r>
          </a:p>
          <a:p>
            <a:pPr algn="just" eaLnBrk="1" hangingPunct="1">
              <a:lnSpc>
                <a:spcPct val="90000"/>
              </a:lnSpc>
              <a:buFontTx/>
              <a:buNone/>
            </a:pPr>
            <a:r>
              <a:rPr lang="en-US" altLang="en-US" sz="2400" dirty="0">
                <a:solidFill>
                  <a:srgbClr val="000000"/>
                </a:solidFill>
                <a:latin typeface="Courier" pitchFamily="49" charset="0"/>
                <a:cs typeface="Times New Roman" panose="02020603050405020304" pitchFamily="18" charset="0"/>
              </a:rPr>
              <a:t>  THEDO GWENT ROUND THEHY DRANT THECA</a:t>
            </a:r>
          </a:p>
          <a:p>
            <a:pPr algn="just" eaLnBrk="1" hangingPunct="1">
              <a:lnSpc>
                <a:spcPct val="90000"/>
              </a:lnSpc>
              <a:buFontTx/>
              <a:buNone/>
            </a:pPr>
            <a:r>
              <a:rPr lang="en-US" altLang="en-US" sz="2400" dirty="0">
                <a:solidFill>
                  <a:srgbClr val="000000"/>
                </a:solidFill>
                <a:latin typeface="Courier" pitchFamily="49" charset="0"/>
                <a:cs typeface="Times New Roman" panose="02020603050405020304" pitchFamily="18" charset="0"/>
              </a:rPr>
              <a:t>  TINTO THEHI GHEST SPOTH ECOUL DFIND</a:t>
            </a:r>
            <a:endParaRPr lang="en-GB" altLang="en-US" sz="2400" dirty="0">
              <a:solidFill>
                <a:srgbClr val="000000"/>
              </a:solidFill>
              <a:cs typeface="Times New Roman" panose="02020603050405020304" pitchFamily="18" charset="0"/>
            </a:endParaRPr>
          </a:p>
          <a:p>
            <a:pPr algn="just" eaLnBrk="1" hangingPunct="1">
              <a:lnSpc>
                <a:spcPct val="90000"/>
              </a:lnSpc>
              <a:buFontTx/>
              <a:buNone/>
            </a:pPr>
            <a:r>
              <a:rPr lang="en-US" altLang="en-US" b="1" dirty="0">
                <a:solidFill>
                  <a:srgbClr val="000000"/>
                </a:solidFill>
                <a:cs typeface="Times New Roman" panose="02020603050405020304" pitchFamily="18" charset="0"/>
              </a:rPr>
              <a:t> </a:t>
            </a:r>
            <a:endParaRPr lang="en-US" altLang="en-US" dirty="0">
              <a:solidFill>
                <a:srgbClr val="000000"/>
              </a:solidFill>
              <a:latin typeface="Courier New" panose="02070309020205020404" pitchFamily="49" charset="0"/>
              <a:cs typeface="Times New Roman" panose="02020603050405020304" pitchFamily="18" charset="0"/>
            </a:endParaRPr>
          </a:p>
          <a:p>
            <a:pPr algn="just" eaLnBrk="1" hangingPunct="1">
              <a:lnSpc>
                <a:spcPct val="90000"/>
              </a:lnSpc>
            </a:pPr>
            <a:r>
              <a:rPr lang="en-US" altLang="en-US" dirty="0" err="1">
                <a:solidFill>
                  <a:srgbClr val="000000"/>
                </a:solidFill>
                <a:cs typeface="Times New Roman" panose="02020603050405020304" pitchFamily="18" charset="0"/>
              </a:rPr>
              <a:t>Lakukan</a:t>
            </a:r>
            <a:r>
              <a:rPr lang="en-US" altLang="en-US" dirty="0">
                <a:solidFill>
                  <a:srgbClr val="000000"/>
                </a:solidFill>
                <a:cs typeface="Times New Roman" panose="02020603050405020304" pitchFamily="18" charset="0"/>
              </a:rPr>
              <a:t> post-processing </a:t>
            </a:r>
            <a:r>
              <a:rPr lang="en-US" altLang="en-US" dirty="0" err="1">
                <a:solidFill>
                  <a:srgbClr val="000000"/>
                </a:solidFill>
                <a:cs typeface="Times New Roman" panose="02020603050405020304" pitchFamily="18" charset="0"/>
              </a:rPr>
              <a:t>untuk</a:t>
            </a:r>
            <a:r>
              <a:rPr lang="en-US" altLang="en-US" dirty="0">
                <a:solidFill>
                  <a:srgbClr val="000000"/>
                </a:solidFill>
                <a:cs typeface="Times New Roman" panose="02020603050405020304" pitchFamily="18" charset="0"/>
              </a:rPr>
              <a:t> </a:t>
            </a:r>
            <a:r>
              <a:rPr lang="en-US" altLang="en-US" dirty="0" err="1">
                <a:solidFill>
                  <a:srgbClr val="000000"/>
                </a:solidFill>
                <a:cs typeface="Times New Roman" panose="02020603050405020304" pitchFamily="18" charset="0"/>
              </a:rPr>
              <a:t>menghasilkan</a:t>
            </a:r>
            <a:r>
              <a:rPr lang="en-US" altLang="en-US" dirty="0">
                <a:solidFill>
                  <a:srgbClr val="000000"/>
                </a:solidFill>
                <a:cs typeface="Times New Roman" panose="02020603050405020304" pitchFamily="18" charset="0"/>
              </a:rPr>
              <a:t> </a:t>
            </a:r>
            <a:r>
              <a:rPr lang="en-US" altLang="en-US" dirty="0" err="1">
                <a:solidFill>
                  <a:srgbClr val="000000"/>
                </a:solidFill>
                <a:cs typeface="Times New Roman" panose="02020603050405020304" pitchFamily="18" charset="0"/>
              </a:rPr>
              <a:t>kalimat</a:t>
            </a:r>
            <a:r>
              <a:rPr lang="en-US" altLang="en-US" dirty="0">
                <a:solidFill>
                  <a:srgbClr val="000000"/>
                </a:solidFill>
                <a:cs typeface="Times New Roman" panose="02020603050405020304" pitchFamily="18" charset="0"/>
              </a:rPr>
              <a:t> yang </a:t>
            </a:r>
            <a:r>
              <a:rPr lang="en-US" altLang="en-US" dirty="0" err="1">
                <a:solidFill>
                  <a:srgbClr val="000000"/>
                </a:solidFill>
                <a:cs typeface="Times New Roman" panose="02020603050405020304" pitchFamily="18" charset="0"/>
              </a:rPr>
              <a:t>lebih</a:t>
            </a:r>
            <a:r>
              <a:rPr lang="en-US" altLang="en-US" dirty="0">
                <a:solidFill>
                  <a:srgbClr val="000000"/>
                </a:solidFill>
                <a:cs typeface="Times New Roman" panose="02020603050405020304" pitchFamily="18" charset="0"/>
              </a:rPr>
              <a:t> </a:t>
            </a:r>
            <a:r>
              <a:rPr lang="en-US" altLang="en-US" dirty="0" err="1">
                <a:solidFill>
                  <a:srgbClr val="000000"/>
                </a:solidFill>
                <a:cs typeface="Times New Roman" panose="02020603050405020304" pitchFamily="18" charset="0"/>
              </a:rPr>
              <a:t>jelas</a:t>
            </a:r>
            <a:r>
              <a:rPr lang="en-US" altLang="en-US" dirty="0">
                <a:solidFill>
                  <a:srgbClr val="000000"/>
                </a:solidFill>
                <a:cs typeface="Times New Roman" panose="02020603050405020304" pitchFamily="18" charset="0"/>
              </a:rPr>
              <a:t>:</a:t>
            </a:r>
            <a:endParaRPr lang="en-US" altLang="en-US" dirty="0">
              <a:solidFill>
                <a:srgbClr val="000000"/>
              </a:solidFill>
              <a:latin typeface="Courier New" panose="02070309020205020404" pitchFamily="49" charset="0"/>
              <a:cs typeface="Times New Roman" panose="02020603050405020304" pitchFamily="18" charset="0"/>
            </a:endParaRPr>
          </a:p>
          <a:p>
            <a:pPr algn="just" eaLnBrk="1" hangingPunct="1">
              <a:lnSpc>
                <a:spcPct val="90000"/>
              </a:lnSpc>
              <a:buFontTx/>
              <a:buNone/>
            </a:pPr>
            <a:r>
              <a:rPr lang="en-US" altLang="en-US" dirty="0">
                <a:solidFill>
                  <a:srgbClr val="000000"/>
                </a:solidFill>
                <a:cs typeface="Times New Roman" panose="02020603050405020304" pitchFamily="18" charset="0"/>
              </a:rPr>
              <a:t> </a:t>
            </a:r>
            <a:endParaRPr lang="en-US" altLang="en-US" dirty="0">
              <a:solidFill>
                <a:srgbClr val="000000"/>
              </a:solidFill>
              <a:latin typeface="Courier New" panose="02070309020205020404" pitchFamily="49" charset="0"/>
              <a:cs typeface="Times New Roman" panose="02020603050405020304" pitchFamily="18" charset="0"/>
            </a:endParaRPr>
          </a:p>
          <a:p>
            <a:pPr algn="just" eaLnBrk="1" hangingPunct="1">
              <a:lnSpc>
                <a:spcPct val="90000"/>
              </a:lnSpc>
              <a:buFontTx/>
              <a:buNone/>
            </a:pPr>
            <a:r>
              <a:rPr lang="en-GB" altLang="en-US" dirty="0">
                <a:solidFill>
                  <a:srgbClr val="000000"/>
                </a:solidFill>
                <a:cs typeface="Times New Roman" panose="02020603050405020304" pitchFamily="18" charset="0"/>
              </a:rPr>
              <a:t>	</a:t>
            </a:r>
            <a:r>
              <a:rPr lang="en-US" altLang="en-US" sz="2400" dirty="0">
                <a:solidFill>
                  <a:srgbClr val="000000"/>
                </a:solidFill>
                <a:latin typeface="Courier" pitchFamily="49" charset="0"/>
                <a:cs typeface="Times New Roman" panose="02020603050405020304" pitchFamily="18" charset="0"/>
              </a:rPr>
              <a:t>THE BEAR WENT OVER THE MOUNTAIN YEAH</a:t>
            </a:r>
          </a:p>
          <a:p>
            <a:pPr algn="just" eaLnBrk="1" hangingPunct="1">
              <a:lnSpc>
                <a:spcPct val="90000"/>
              </a:lnSpc>
              <a:buFontTx/>
              <a:buNone/>
            </a:pPr>
            <a:r>
              <a:rPr lang="en-US" altLang="en-US" sz="2400" dirty="0">
                <a:solidFill>
                  <a:srgbClr val="000000"/>
                </a:solidFill>
                <a:latin typeface="Courier" pitchFamily="49" charset="0"/>
                <a:cs typeface="Times New Roman" panose="02020603050405020304" pitchFamily="18" charset="0"/>
              </a:rPr>
              <a:t> THE DOG WENT ROUND THE HYDRANT </a:t>
            </a:r>
          </a:p>
          <a:p>
            <a:pPr algn="just" eaLnBrk="1" hangingPunct="1">
              <a:lnSpc>
                <a:spcPct val="90000"/>
              </a:lnSpc>
              <a:buFontTx/>
              <a:buNone/>
            </a:pPr>
            <a:r>
              <a:rPr lang="en-US" altLang="en-US" sz="2400" dirty="0">
                <a:solidFill>
                  <a:srgbClr val="000000"/>
                </a:solidFill>
                <a:latin typeface="Courier" pitchFamily="49" charset="0"/>
                <a:cs typeface="Times New Roman" panose="02020603050405020304" pitchFamily="18" charset="0"/>
              </a:rPr>
              <a:t> THE CAT INTO THE HIGHEST SPOT HE COULD FIND</a:t>
            </a:r>
            <a:endParaRPr lang="en-US" altLang="en-US" sz="2400" dirty="0"/>
          </a:p>
        </p:txBody>
      </p:sp>
    </p:spTree>
    <p:extLst>
      <p:ext uri="{BB962C8B-B14F-4D97-AF65-F5344CB8AC3E}">
        <p14:creationId xmlns:p14="http://schemas.microsoft.com/office/powerpoint/2010/main" val="9311015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a:xfrm>
            <a:off x="1003852" y="679174"/>
            <a:ext cx="8305800" cy="838200"/>
          </a:xfrm>
        </p:spPr>
        <p:txBody>
          <a:bodyPr/>
          <a:lstStyle/>
          <a:p>
            <a:r>
              <a:rPr lang="en-US" altLang="en-US" sz="3600" b="1" dirty="0" err="1">
                <a:solidFill>
                  <a:srgbClr val="000000"/>
                </a:solidFill>
                <a:latin typeface="+mn-lt"/>
              </a:rPr>
              <a:t>Kriptanalisis</a:t>
            </a:r>
            <a:r>
              <a:rPr lang="en-US" altLang="en-US" sz="3600" b="1" dirty="0">
                <a:solidFill>
                  <a:srgbClr val="000000"/>
                </a:solidFill>
                <a:latin typeface="+mn-lt"/>
              </a:rPr>
              <a:t> Playfair Cipher</a:t>
            </a:r>
          </a:p>
        </p:txBody>
      </p:sp>
      <p:sp>
        <p:nvSpPr>
          <p:cNvPr id="55299" name="Content Placeholder 2"/>
          <p:cNvSpPr>
            <a:spLocks noGrp="1"/>
          </p:cNvSpPr>
          <p:nvPr>
            <p:ph idx="1"/>
          </p:nvPr>
        </p:nvSpPr>
        <p:spPr>
          <a:xfrm>
            <a:off x="1003852" y="1828800"/>
            <a:ext cx="10349948" cy="4622800"/>
          </a:xfrm>
        </p:spPr>
        <p:txBody>
          <a:bodyPr>
            <a:normAutofit fontScale="92500" lnSpcReduction="20000"/>
          </a:bodyPr>
          <a:lstStyle/>
          <a:p>
            <a:pPr algn="just"/>
            <a:r>
              <a:rPr lang="en-US" altLang="en-US" sz="2800" dirty="0">
                <a:solidFill>
                  <a:srgbClr val="010000"/>
                </a:solidFill>
              </a:rPr>
              <a:t>Karena </a:t>
            </a:r>
            <a:r>
              <a:rPr lang="en-US" altLang="en-US" sz="2800" dirty="0" err="1">
                <a:solidFill>
                  <a:srgbClr val="010000"/>
                </a:solidFill>
              </a:rPr>
              <a:t>ada</a:t>
            </a:r>
            <a:r>
              <a:rPr lang="en-US" altLang="en-US" sz="2800" dirty="0">
                <a:solidFill>
                  <a:srgbClr val="010000"/>
                </a:solidFill>
              </a:rPr>
              <a:t> 26 </a:t>
            </a:r>
            <a:r>
              <a:rPr lang="en-US" altLang="en-US" sz="2800" dirty="0" err="1">
                <a:solidFill>
                  <a:srgbClr val="010000"/>
                </a:solidFill>
              </a:rPr>
              <a:t>huruf</a:t>
            </a:r>
            <a:r>
              <a:rPr lang="en-US" altLang="en-US" sz="2800" dirty="0">
                <a:solidFill>
                  <a:srgbClr val="010000"/>
                </a:solidFill>
              </a:rPr>
              <a:t> abjad, </a:t>
            </a:r>
            <a:r>
              <a:rPr lang="en-US" altLang="en-US" sz="2800" dirty="0" err="1">
                <a:solidFill>
                  <a:srgbClr val="010000"/>
                </a:solidFill>
              </a:rPr>
              <a:t>maka</a:t>
            </a:r>
            <a:r>
              <a:rPr lang="en-US" altLang="en-US" sz="2800" dirty="0">
                <a:solidFill>
                  <a:srgbClr val="010000"/>
                </a:solidFill>
              </a:rPr>
              <a:t> </a:t>
            </a:r>
            <a:r>
              <a:rPr lang="en-US" altLang="en-US" sz="2800" dirty="0" err="1">
                <a:solidFill>
                  <a:srgbClr val="010000"/>
                </a:solidFill>
              </a:rPr>
              <a:t>terdapat</a:t>
            </a:r>
            <a:r>
              <a:rPr lang="en-US" altLang="en-US" sz="2800" dirty="0">
                <a:solidFill>
                  <a:srgbClr val="010000"/>
                </a:solidFill>
              </a:rPr>
              <a:t> 26 x 26 = 677 bigram, </a:t>
            </a:r>
            <a:r>
              <a:rPr lang="en-US" altLang="en-US" sz="2800" dirty="0" err="1">
                <a:solidFill>
                  <a:srgbClr val="010000"/>
                </a:solidFill>
              </a:rPr>
              <a:t>sehingga</a:t>
            </a:r>
            <a:r>
              <a:rPr lang="en-US" altLang="en-US" sz="2800" dirty="0">
                <a:solidFill>
                  <a:srgbClr val="010000"/>
                </a:solidFill>
              </a:rPr>
              <a:t> </a:t>
            </a:r>
            <a:r>
              <a:rPr lang="en-US" altLang="en-US" sz="2800" dirty="0" err="1">
                <a:solidFill>
                  <a:srgbClr val="010000"/>
                </a:solidFill>
              </a:rPr>
              <a:t>identifikasi</a:t>
            </a:r>
            <a:r>
              <a:rPr lang="en-US" altLang="en-US" sz="2800" dirty="0">
                <a:solidFill>
                  <a:srgbClr val="010000"/>
                </a:solidFill>
              </a:rPr>
              <a:t> bigram individual </a:t>
            </a:r>
            <a:r>
              <a:rPr lang="en-US" altLang="en-US" sz="2800" dirty="0" err="1">
                <a:solidFill>
                  <a:srgbClr val="010000"/>
                </a:solidFill>
              </a:rPr>
              <a:t>lebih</a:t>
            </a:r>
            <a:r>
              <a:rPr lang="en-US" altLang="en-US" sz="2800" dirty="0">
                <a:solidFill>
                  <a:srgbClr val="010000"/>
                </a:solidFill>
              </a:rPr>
              <a:t> </a:t>
            </a:r>
            <a:r>
              <a:rPr lang="en-US" altLang="en-US" sz="2800" dirty="0" err="1">
                <a:solidFill>
                  <a:srgbClr val="010000"/>
                </a:solidFill>
              </a:rPr>
              <a:t>sukar</a:t>
            </a:r>
            <a:r>
              <a:rPr lang="en-US" altLang="en-US" sz="2800" dirty="0">
                <a:solidFill>
                  <a:srgbClr val="010000"/>
                </a:solidFill>
              </a:rPr>
              <a:t>.</a:t>
            </a:r>
          </a:p>
          <a:p>
            <a:pPr algn="just" eaLnBrk="1" hangingPunct="1">
              <a:lnSpc>
                <a:spcPct val="90000"/>
              </a:lnSpc>
            </a:pPr>
            <a:endParaRPr lang="en-US" altLang="en-US" sz="2800" dirty="0">
              <a:solidFill>
                <a:srgbClr val="000000"/>
              </a:solidFill>
              <a:cs typeface="Times New Roman" panose="02020603050405020304" pitchFamily="18" charset="0"/>
            </a:endParaRPr>
          </a:p>
          <a:p>
            <a:pPr algn="just" eaLnBrk="1" hangingPunct="1">
              <a:lnSpc>
                <a:spcPct val="90000"/>
              </a:lnSpc>
            </a:pPr>
            <a:r>
              <a:rPr lang="en-US" altLang="en-US" sz="2800" dirty="0" err="1">
                <a:solidFill>
                  <a:srgbClr val="000000"/>
                </a:solidFill>
                <a:cs typeface="Times New Roman" panose="02020603050405020304" pitchFamily="18" charset="0"/>
              </a:rPr>
              <a:t>Sayangnya</a:t>
            </a:r>
            <a:r>
              <a:rPr lang="en-US" altLang="en-US" sz="2800" dirty="0">
                <a:solidFill>
                  <a:srgbClr val="000000"/>
                </a:solidFill>
                <a:cs typeface="Times New Roman" panose="02020603050405020304" pitchFamily="18" charset="0"/>
              </a:rPr>
              <a:t> </a:t>
            </a:r>
            <a:r>
              <a:rPr lang="en-US" altLang="en-US" sz="2800" dirty="0" err="1">
                <a:solidFill>
                  <a:srgbClr val="000000"/>
                </a:solidFill>
                <a:cs typeface="Times New Roman" panose="02020603050405020304" pitchFamily="18" charset="0"/>
              </a:rPr>
              <a:t>ukuran</a:t>
            </a:r>
            <a:r>
              <a:rPr lang="en-US" altLang="en-US" sz="2800" dirty="0">
                <a:solidFill>
                  <a:srgbClr val="000000"/>
                </a:solidFill>
                <a:cs typeface="Times New Roman" panose="02020603050405020304" pitchFamily="18" charset="0"/>
              </a:rPr>
              <a:t> </a:t>
            </a:r>
            <a:r>
              <a:rPr lang="en-US" altLang="en-US" sz="2800" dirty="0" err="1">
                <a:solidFill>
                  <a:srgbClr val="000000"/>
                </a:solidFill>
                <a:cs typeface="Times New Roman" panose="02020603050405020304" pitchFamily="18" charset="0"/>
              </a:rPr>
              <a:t>poligram</a:t>
            </a:r>
            <a:r>
              <a:rPr lang="en-US" altLang="en-US" sz="2800" dirty="0">
                <a:solidFill>
                  <a:srgbClr val="000000"/>
                </a:solidFill>
                <a:cs typeface="Times New Roman" panose="02020603050405020304" pitchFamily="18" charset="0"/>
              </a:rPr>
              <a:t> di </a:t>
            </a:r>
            <a:r>
              <a:rPr lang="en-US" altLang="en-US" sz="2800" dirty="0" err="1">
                <a:solidFill>
                  <a:srgbClr val="000000"/>
                </a:solidFill>
                <a:cs typeface="Times New Roman" panose="02020603050405020304" pitchFamily="18" charset="0"/>
              </a:rPr>
              <a:t>dalam</a:t>
            </a:r>
            <a:r>
              <a:rPr lang="en-US" altLang="en-US" sz="2800" dirty="0">
                <a:solidFill>
                  <a:srgbClr val="000000"/>
                </a:solidFill>
                <a:cs typeface="Times New Roman" panose="02020603050405020304" pitchFamily="18" charset="0"/>
              </a:rPr>
              <a:t> </a:t>
            </a:r>
            <a:r>
              <a:rPr lang="en-US" altLang="en-US" sz="2800" i="1" dirty="0">
                <a:solidFill>
                  <a:srgbClr val="000000"/>
                </a:solidFill>
                <a:cs typeface="Times New Roman" panose="02020603050405020304" pitchFamily="18" charset="0"/>
              </a:rPr>
              <a:t>Playfair cipher</a:t>
            </a:r>
            <a:r>
              <a:rPr lang="en-US" altLang="en-US" sz="2800" dirty="0">
                <a:solidFill>
                  <a:srgbClr val="000000"/>
                </a:solidFill>
                <a:cs typeface="Times New Roman" panose="02020603050405020304" pitchFamily="18" charset="0"/>
              </a:rPr>
              <a:t> </a:t>
            </a:r>
            <a:r>
              <a:rPr lang="en-US" altLang="en-US" sz="2800" dirty="0" err="1">
                <a:solidFill>
                  <a:srgbClr val="000000"/>
                </a:solidFill>
                <a:cs typeface="Times New Roman" panose="02020603050405020304" pitchFamily="18" charset="0"/>
              </a:rPr>
              <a:t>tidak</a:t>
            </a:r>
            <a:r>
              <a:rPr lang="en-US" altLang="en-US" sz="2800" dirty="0">
                <a:solidFill>
                  <a:srgbClr val="000000"/>
                </a:solidFill>
                <a:cs typeface="Times New Roman" panose="02020603050405020304" pitchFamily="18" charset="0"/>
              </a:rPr>
              <a:t> </a:t>
            </a:r>
            <a:r>
              <a:rPr lang="en-US" altLang="en-US" sz="2800" dirty="0" err="1">
                <a:solidFill>
                  <a:srgbClr val="000000"/>
                </a:solidFill>
                <a:cs typeface="Times New Roman" panose="02020603050405020304" pitchFamily="18" charset="0"/>
              </a:rPr>
              <a:t>cukup</a:t>
            </a:r>
            <a:r>
              <a:rPr lang="en-US" altLang="en-US" sz="2800" dirty="0">
                <a:solidFill>
                  <a:srgbClr val="000000"/>
                </a:solidFill>
                <a:cs typeface="Times New Roman" panose="02020603050405020304" pitchFamily="18" charset="0"/>
              </a:rPr>
              <a:t> </a:t>
            </a:r>
            <a:r>
              <a:rPr lang="en-US" altLang="en-US" sz="2800" dirty="0" err="1">
                <a:solidFill>
                  <a:srgbClr val="000000"/>
                </a:solidFill>
                <a:cs typeface="Times New Roman" panose="02020603050405020304" pitchFamily="18" charset="0"/>
              </a:rPr>
              <a:t>besar</a:t>
            </a:r>
            <a:r>
              <a:rPr lang="en-US" altLang="en-US" sz="2800" dirty="0">
                <a:solidFill>
                  <a:srgbClr val="000000"/>
                </a:solidFill>
                <a:cs typeface="Times New Roman" panose="02020603050405020304" pitchFamily="18" charset="0"/>
              </a:rPr>
              <a:t>, </a:t>
            </a:r>
            <a:r>
              <a:rPr lang="en-US" altLang="en-US" sz="2800" dirty="0" err="1">
                <a:solidFill>
                  <a:srgbClr val="000000"/>
                </a:solidFill>
                <a:cs typeface="Times New Roman" panose="02020603050405020304" pitchFamily="18" charset="0"/>
              </a:rPr>
              <a:t>hanya</a:t>
            </a:r>
            <a:r>
              <a:rPr lang="en-US" altLang="en-US" sz="2800" dirty="0">
                <a:solidFill>
                  <a:srgbClr val="000000"/>
                </a:solidFill>
                <a:cs typeface="Times New Roman" panose="02020603050405020304" pitchFamily="18" charset="0"/>
              </a:rPr>
              <a:t> dua </a:t>
            </a:r>
            <a:r>
              <a:rPr lang="en-US" altLang="en-US" sz="2800" dirty="0" err="1">
                <a:solidFill>
                  <a:srgbClr val="000000"/>
                </a:solidFill>
                <a:cs typeface="Times New Roman" panose="02020603050405020304" pitchFamily="18" charset="0"/>
              </a:rPr>
              <a:t>huruf</a:t>
            </a:r>
            <a:r>
              <a:rPr lang="en-US" altLang="en-US" sz="2800" dirty="0">
                <a:solidFill>
                  <a:srgbClr val="000000"/>
                </a:solidFill>
                <a:cs typeface="Times New Roman" panose="02020603050405020304" pitchFamily="18" charset="0"/>
              </a:rPr>
              <a:t> </a:t>
            </a:r>
            <a:r>
              <a:rPr lang="en-US" altLang="en-US" sz="2800" dirty="0" err="1">
                <a:solidFill>
                  <a:srgbClr val="000000"/>
                </a:solidFill>
                <a:cs typeface="Times New Roman" panose="02020603050405020304" pitchFamily="18" charset="0"/>
              </a:rPr>
              <a:t>sehingga</a:t>
            </a:r>
            <a:r>
              <a:rPr lang="en-US" altLang="en-US" sz="2800" dirty="0">
                <a:solidFill>
                  <a:srgbClr val="000000"/>
                </a:solidFill>
                <a:cs typeface="Times New Roman" panose="02020603050405020304" pitchFamily="18" charset="0"/>
              </a:rPr>
              <a:t> </a:t>
            </a:r>
            <a:r>
              <a:rPr lang="en-US" altLang="en-US" sz="2800" i="1" dirty="0">
                <a:solidFill>
                  <a:srgbClr val="000000"/>
                </a:solidFill>
                <a:cs typeface="Times New Roman" panose="02020603050405020304" pitchFamily="18" charset="0"/>
              </a:rPr>
              <a:t>Playfair cipher</a:t>
            </a:r>
            <a:r>
              <a:rPr lang="en-US" altLang="en-US" sz="2800" dirty="0">
                <a:solidFill>
                  <a:srgbClr val="000000"/>
                </a:solidFill>
                <a:cs typeface="Times New Roman" panose="02020603050405020304" pitchFamily="18" charset="0"/>
              </a:rPr>
              <a:t>  </a:t>
            </a:r>
            <a:r>
              <a:rPr lang="en-US" altLang="en-US" dirty="0" err="1">
                <a:solidFill>
                  <a:srgbClr val="000000"/>
                </a:solidFill>
                <a:cs typeface="Times New Roman" panose="02020603050405020304" pitchFamily="18" charset="0"/>
              </a:rPr>
              <a:t>tetap</a:t>
            </a:r>
            <a:r>
              <a:rPr lang="en-US" altLang="en-US" dirty="0">
                <a:solidFill>
                  <a:srgbClr val="000000"/>
                </a:solidFill>
                <a:cs typeface="Times New Roman" panose="02020603050405020304" pitchFamily="18" charset="0"/>
              </a:rPr>
              <a:t> </a:t>
            </a:r>
            <a:r>
              <a:rPr lang="en-US" altLang="en-US" sz="2800" dirty="0" err="1">
                <a:solidFill>
                  <a:srgbClr val="000000"/>
                </a:solidFill>
                <a:cs typeface="Times New Roman" panose="02020603050405020304" pitchFamily="18" charset="0"/>
              </a:rPr>
              <a:t>tidak</a:t>
            </a:r>
            <a:r>
              <a:rPr lang="en-US" altLang="en-US" sz="2800" dirty="0">
                <a:solidFill>
                  <a:srgbClr val="000000"/>
                </a:solidFill>
                <a:cs typeface="Times New Roman" panose="02020603050405020304" pitchFamily="18" charset="0"/>
              </a:rPr>
              <a:t> </a:t>
            </a:r>
            <a:r>
              <a:rPr lang="en-US" altLang="en-US" sz="2800" dirty="0" err="1">
                <a:solidFill>
                  <a:srgbClr val="000000"/>
                </a:solidFill>
                <a:cs typeface="Times New Roman" panose="02020603050405020304" pitchFamily="18" charset="0"/>
              </a:rPr>
              <a:t>aman</a:t>
            </a:r>
            <a:r>
              <a:rPr lang="en-US" altLang="en-US" sz="2800" dirty="0">
                <a:solidFill>
                  <a:srgbClr val="000000"/>
                </a:solidFill>
                <a:cs typeface="Times New Roman" panose="02020603050405020304" pitchFamily="18" charset="0"/>
              </a:rPr>
              <a:t>. </a:t>
            </a:r>
          </a:p>
          <a:p>
            <a:pPr algn="just" eaLnBrk="1" hangingPunct="1">
              <a:lnSpc>
                <a:spcPct val="90000"/>
              </a:lnSpc>
            </a:pPr>
            <a:endParaRPr lang="en-US" altLang="en-US" sz="2800" dirty="0">
              <a:solidFill>
                <a:srgbClr val="000000"/>
              </a:solidFill>
              <a:cs typeface="Times New Roman" panose="02020603050405020304" pitchFamily="18" charset="0"/>
            </a:endParaRPr>
          </a:p>
          <a:p>
            <a:pPr algn="just" eaLnBrk="1" hangingPunct="1">
              <a:lnSpc>
                <a:spcPct val="90000"/>
              </a:lnSpc>
            </a:pPr>
            <a:r>
              <a:rPr lang="en-US" altLang="en-US" sz="2800" dirty="0" err="1">
                <a:solidFill>
                  <a:srgbClr val="000000"/>
                </a:solidFill>
                <a:cs typeface="Times New Roman" panose="02020603050405020304" pitchFamily="18" charset="0"/>
              </a:rPr>
              <a:t>Meskipun</a:t>
            </a:r>
            <a:r>
              <a:rPr lang="en-US" altLang="en-US" sz="2800" dirty="0">
                <a:solidFill>
                  <a:srgbClr val="000000"/>
                </a:solidFill>
                <a:cs typeface="Times New Roman" panose="02020603050405020304" pitchFamily="18" charset="0"/>
              </a:rPr>
              <a:t> </a:t>
            </a:r>
            <a:r>
              <a:rPr lang="en-US" altLang="en-US" sz="2800" i="1" dirty="0">
                <a:solidFill>
                  <a:srgbClr val="000000"/>
                </a:solidFill>
                <a:cs typeface="Times New Roman" panose="02020603050405020304" pitchFamily="18" charset="0"/>
              </a:rPr>
              <a:t>Playfair cipher</a:t>
            </a:r>
            <a:r>
              <a:rPr lang="en-US" altLang="en-US" sz="2800" dirty="0">
                <a:solidFill>
                  <a:srgbClr val="000000"/>
                </a:solidFill>
                <a:cs typeface="Times New Roman" panose="02020603050405020304" pitchFamily="18" charset="0"/>
              </a:rPr>
              <a:t> </a:t>
            </a:r>
            <a:r>
              <a:rPr lang="en-US" altLang="en-US" sz="2800" dirty="0" err="1">
                <a:solidFill>
                  <a:srgbClr val="000000"/>
                </a:solidFill>
                <a:cs typeface="Times New Roman" panose="02020603050405020304" pitchFamily="18" charset="0"/>
              </a:rPr>
              <a:t>sulit</a:t>
            </a:r>
            <a:r>
              <a:rPr lang="en-US" altLang="en-US" sz="2800" dirty="0">
                <a:solidFill>
                  <a:srgbClr val="000000"/>
                </a:solidFill>
                <a:cs typeface="Times New Roman" panose="02020603050405020304" pitchFamily="18" charset="0"/>
              </a:rPr>
              <a:t> </a:t>
            </a:r>
            <a:r>
              <a:rPr lang="en-US" altLang="en-US" sz="2800" dirty="0" err="1">
                <a:solidFill>
                  <a:srgbClr val="000000"/>
                </a:solidFill>
                <a:cs typeface="Times New Roman" panose="02020603050405020304" pitchFamily="18" charset="0"/>
              </a:rPr>
              <a:t>dipecahkan</a:t>
            </a:r>
            <a:r>
              <a:rPr lang="en-US" altLang="en-US" sz="2800" dirty="0">
                <a:solidFill>
                  <a:srgbClr val="000000"/>
                </a:solidFill>
                <a:cs typeface="Times New Roman" panose="02020603050405020304" pitchFamily="18" charset="0"/>
              </a:rPr>
              <a:t> </a:t>
            </a:r>
            <a:r>
              <a:rPr lang="en-US" altLang="en-US" sz="2800" dirty="0" err="1">
                <a:solidFill>
                  <a:srgbClr val="000000"/>
                </a:solidFill>
                <a:cs typeface="Times New Roman" panose="02020603050405020304" pitchFamily="18" charset="0"/>
              </a:rPr>
              <a:t>dengan</a:t>
            </a:r>
            <a:r>
              <a:rPr lang="en-US" altLang="en-US" sz="2800" dirty="0">
                <a:solidFill>
                  <a:srgbClr val="000000"/>
                </a:solidFill>
                <a:cs typeface="Times New Roman" panose="02020603050405020304" pitchFamily="18" charset="0"/>
              </a:rPr>
              <a:t> </a:t>
            </a:r>
            <a:r>
              <a:rPr lang="en-US" altLang="en-US" sz="2800" dirty="0" err="1">
                <a:solidFill>
                  <a:srgbClr val="000000"/>
                </a:solidFill>
                <a:cs typeface="Times New Roman" panose="02020603050405020304" pitchFamily="18" charset="0"/>
              </a:rPr>
              <a:t>analisis</a:t>
            </a:r>
            <a:r>
              <a:rPr lang="en-US" altLang="en-US" sz="2800" dirty="0">
                <a:solidFill>
                  <a:srgbClr val="000000"/>
                </a:solidFill>
                <a:cs typeface="Times New Roman" panose="02020603050405020304" pitchFamily="18" charset="0"/>
              </a:rPr>
              <a:t> </a:t>
            </a:r>
            <a:r>
              <a:rPr lang="en-US" altLang="en-US" sz="2800" dirty="0" err="1">
                <a:solidFill>
                  <a:srgbClr val="000000"/>
                </a:solidFill>
                <a:cs typeface="Times New Roman" panose="02020603050405020304" pitchFamily="18" charset="0"/>
              </a:rPr>
              <a:t>frekuensi</a:t>
            </a:r>
            <a:r>
              <a:rPr lang="en-US" altLang="en-US" sz="2800" dirty="0">
                <a:solidFill>
                  <a:srgbClr val="000000"/>
                </a:solidFill>
                <a:cs typeface="Times New Roman" panose="02020603050405020304" pitchFamily="18" charset="0"/>
              </a:rPr>
              <a:t> </a:t>
            </a:r>
            <a:r>
              <a:rPr lang="en-US" altLang="en-US" sz="2800" dirty="0" err="1">
                <a:solidFill>
                  <a:srgbClr val="000000"/>
                </a:solidFill>
                <a:cs typeface="Times New Roman" panose="02020603050405020304" pitchFamily="18" charset="0"/>
              </a:rPr>
              <a:t>relatif</a:t>
            </a:r>
            <a:r>
              <a:rPr lang="en-US" altLang="en-US" sz="2800" dirty="0">
                <a:solidFill>
                  <a:srgbClr val="000000"/>
                </a:solidFill>
                <a:cs typeface="Times New Roman" panose="02020603050405020304" pitchFamily="18" charset="0"/>
              </a:rPr>
              <a:t> </a:t>
            </a:r>
            <a:r>
              <a:rPr lang="en-US" altLang="en-US" sz="2800" dirty="0" err="1">
                <a:solidFill>
                  <a:srgbClr val="000000"/>
                </a:solidFill>
                <a:cs typeface="Times New Roman" panose="02020603050405020304" pitchFamily="18" charset="0"/>
              </a:rPr>
              <a:t>huruf-huruf</a:t>
            </a:r>
            <a:r>
              <a:rPr lang="en-US" altLang="en-US" sz="2800" dirty="0">
                <a:solidFill>
                  <a:srgbClr val="000000"/>
                </a:solidFill>
                <a:cs typeface="Times New Roman" panose="02020603050405020304" pitchFamily="18" charset="0"/>
              </a:rPr>
              <a:t>, </a:t>
            </a:r>
            <a:r>
              <a:rPr lang="en-US" altLang="en-US" sz="2800" dirty="0" err="1">
                <a:solidFill>
                  <a:srgbClr val="000000"/>
                </a:solidFill>
                <a:cs typeface="Times New Roman" panose="02020603050405020304" pitchFamily="18" charset="0"/>
              </a:rPr>
              <a:t>namun</a:t>
            </a:r>
            <a:r>
              <a:rPr lang="en-US" altLang="en-US" sz="2800" dirty="0">
                <a:solidFill>
                  <a:srgbClr val="000000"/>
                </a:solidFill>
                <a:cs typeface="Times New Roman" panose="02020603050405020304" pitchFamily="18" charset="0"/>
              </a:rPr>
              <a:t> </a:t>
            </a:r>
            <a:r>
              <a:rPr lang="en-US" altLang="en-US" sz="2800" dirty="0" err="1">
                <a:solidFill>
                  <a:srgbClr val="000000"/>
                </a:solidFill>
                <a:cs typeface="Times New Roman" panose="02020603050405020304" pitchFamily="18" charset="0"/>
              </a:rPr>
              <a:t>ia</a:t>
            </a:r>
            <a:r>
              <a:rPr lang="en-US" altLang="en-US" sz="2800" dirty="0">
                <a:solidFill>
                  <a:srgbClr val="000000"/>
                </a:solidFill>
                <a:cs typeface="Times New Roman" panose="02020603050405020304" pitchFamily="18" charset="0"/>
              </a:rPr>
              <a:t> </a:t>
            </a:r>
            <a:r>
              <a:rPr lang="en-US" altLang="en-US" sz="2800" dirty="0" err="1">
                <a:solidFill>
                  <a:srgbClr val="000000"/>
                </a:solidFill>
                <a:cs typeface="Times New Roman" panose="02020603050405020304" pitchFamily="18" charset="0"/>
              </a:rPr>
              <a:t>dapat</a:t>
            </a:r>
            <a:r>
              <a:rPr lang="en-US" altLang="en-US" sz="2800" dirty="0">
                <a:solidFill>
                  <a:srgbClr val="000000"/>
                </a:solidFill>
                <a:cs typeface="Times New Roman" panose="02020603050405020304" pitchFamily="18" charset="0"/>
              </a:rPr>
              <a:t> </a:t>
            </a:r>
            <a:r>
              <a:rPr lang="en-US" altLang="en-US" sz="2800" dirty="0" err="1">
                <a:solidFill>
                  <a:srgbClr val="000000"/>
                </a:solidFill>
                <a:cs typeface="Times New Roman" panose="02020603050405020304" pitchFamily="18" charset="0"/>
              </a:rPr>
              <a:t>dipecahkan</a:t>
            </a:r>
            <a:r>
              <a:rPr lang="en-US" altLang="en-US" sz="2800" dirty="0">
                <a:solidFill>
                  <a:srgbClr val="000000"/>
                </a:solidFill>
                <a:cs typeface="Times New Roman" panose="02020603050405020304" pitchFamily="18" charset="0"/>
              </a:rPr>
              <a:t> </a:t>
            </a:r>
            <a:r>
              <a:rPr lang="en-US" altLang="en-US" sz="2800" dirty="0" err="1">
                <a:solidFill>
                  <a:srgbClr val="000000"/>
                </a:solidFill>
                <a:cs typeface="Times New Roman" panose="02020603050405020304" pitchFamily="18" charset="0"/>
              </a:rPr>
              <a:t>dengan</a:t>
            </a:r>
            <a:r>
              <a:rPr lang="en-US" altLang="en-US" sz="2800" dirty="0">
                <a:solidFill>
                  <a:srgbClr val="000000"/>
                </a:solidFill>
                <a:cs typeface="Times New Roman" panose="02020603050405020304" pitchFamily="18" charset="0"/>
              </a:rPr>
              <a:t> </a:t>
            </a:r>
            <a:r>
              <a:rPr lang="en-US" altLang="en-US" sz="2800" dirty="0" err="1">
                <a:solidFill>
                  <a:srgbClr val="000000"/>
                </a:solidFill>
                <a:cs typeface="Times New Roman" panose="02020603050405020304" pitchFamily="18" charset="0"/>
              </a:rPr>
              <a:t>analisis</a:t>
            </a:r>
            <a:r>
              <a:rPr lang="en-US" altLang="en-US" sz="2800" dirty="0">
                <a:solidFill>
                  <a:srgbClr val="000000"/>
                </a:solidFill>
                <a:cs typeface="Times New Roman" panose="02020603050405020304" pitchFamily="18" charset="0"/>
              </a:rPr>
              <a:t> </a:t>
            </a:r>
            <a:r>
              <a:rPr lang="en-US" altLang="en-US" sz="2800" dirty="0" err="1">
                <a:solidFill>
                  <a:srgbClr val="000000"/>
                </a:solidFill>
                <a:cs typeface="Times New Roman" panose="02020603050405020304" pitchFamily="18" charset="0"/>
              </a:rPr>
              <a:t>frekuensi</a:t>
            </a:r>
            <a:r>
              <a:rPr lang="en-US" altLang="en-US" sz="2800" dirty="0">
                <a:solidFill>
                  <a:srgbClr val="000000"/>
                </a:solidFill>
                <a:cs typeface="Times New Roman" panose="02020603050405020304" pitchFamily="18" charset="0"/>
              </a:rPr>
              <a:t> </a:t>
            </a:r>
            <a:r>
              <a:rPr lang="en-US" altLang="en-US" sz="2800" dirty="0" err="1">
                <a:solidFill>
                  <a:srgbClr val="000000"/>
                </a:solidFill>
                <a:cs typeface="Times New Roman" panose="02020603050405020304" pitchFamily="18" charset="0"/>
              </a:rPr>
              <a:t>pasangan</a:t>
            </a:r>
            <a:r>
              <a:rPr lang="en-US" altLang="en-US" sz="2800" dirty="0">
                <a:solidFill>
                  <a:srgbClr val="000000"/>
                </a:solidFill>
                <a:cs typeface="Times New Roman" panose="02020603050405020304" pitchFamily="18" charset="0"/>
              </a:rPr>
              <a:t> </a:t>
            </a:r>
            <a:r>
              <a:rPr lang="en-US" altLang="en-US" sz="2800" dirty="0" err="1">
                <a:solidFill>
                  <a:srgbClr val="000000"/>
                </a:solidFill>
                <a:cs typeface="Times New Roman" panose="02020603050405020304" pitchFamily="18" charset="0"/>
              </a:rPr>
              <a:t>huruf</a:t>
            </a:r>
            <a:r>
              <a:rPr lang="en-US" altLang="en-US" sz="2800" dirty="0">
                <a:solidFill>
                  <a:srgbClr val="000000"/>
                </a:solidFill>
                <a:cs typeface="Times New Roman" panose="02020603050405020304" pitchFamily="18" charset="0"/>
              </a:rPr>
              <a:t>. </a:t>
            </a:r>
          </a:p>
          <a:p>
            <a:pPr algn="just" eaLnBrk="1" hangingPunct="1">
              <a:lnSpc>
                <a:spcPct val="90000"/>
              </a:lnSpc>
            </a:pPr>
            <a:endParaRPr lang="en-US" altLang="en-US" sz="2800" dirty="0">
              <a:solidFill>
                <a:srgbClr val="000000"/>
              </a:solidFill>
              <a:cs typeface="Times New Roman" panose="02020603050405020304" pitchFamily="18" charset="0"/>
            </a:endParaRPr>
          </a:p>
          <a:p>
            <a:pPr algn="just" eaLnBrk="1" hangingPunct="1">
              <a:lnSpc>
                <a:spcPct val="90000"/>
              </a:lnSpc>
            </a:pPr>
            <a:r>
              <a:rPr lang="en-US" altLang="en-US" sz="2800" dirty="0" err="1">
                <a:solidFill>
                  <a:srgbClr val="000000"/>
                </a:solidFill>
                <a:cs typeface="Times New Roman" panose="02020603050405020304" pitchFamily="18" charset="0"/>
              </a:rPr>
              <a:t>Dalam</a:t>
            </a:r>
            <a:r>
              <a:rPr lang="en-US" altLang="en-US" sz="2800" dirty="0">
                <a:solidFill>
                  <a:srgbClr val="000000"/>
                </a:solidFill>
                <a:cs typeface="Times New Roman" panose="02020603050405020304" pitchFamily="18" charset="0"/>
              </a:rPr>
              <a:t> Bahasa </a:t>
            </a:r>
            <a:r>
              <a:rPr lang="en-US" altLang="en-US" sz="2800" dirty="0" err="1">
                <a:solidFill>
                  <a:srgbClr val="000000"/>
                </a:solidFill>
                <a:cs typeface="Times New Roman" panose="02020603050405020304" pitchFamily="18" charset="0"/>
              </a:rPr>
              <a:t>Inggris</a:t>
            </a:r>
            <a:r>
              <a:rPr lang="en-US" altLang="en-US" sz="2800" dirty="0">
                <a:solidFill>
                  <a:srgbClr val="000000"/>
                </a:solidFill>
                <a:cs typeface="Times New Roman" panose="02020603050405020304" pitchFamily="18" charset="0"/>
              </a:rPr>
              <a:t> </a:t>
            </a:r>
            <a:r>
              <a:rPr lang="en-US" altLang="en-US" sz="2800" dirty="0" err="1">
                <a:solidFill>
                  <a:srgbClr val="000000"/>
                </a:solidFill>
                <a:cs typeface="Times New Roman" panose="02020603050405020304" pitchFamily="18" charset="0"/>
              </a:rPr>
              <a:t>kita</a:t>
            </a:r>
            <a:r>
              <a:rPr lang="en-US" altLang="en-US" sz="2800" dirty="0">
                <a:solidFill>
                  <a:srgbClr val="000000"/>
                </a:solidFill>
                <a:cs typeface="Times New Roman" panose="02020603050405020304" pitchFamily="18" charset="0"/>
              </a:rPr>
              <a:t> </a:t>
            </a:r>
            <a:r>
              <a:rPr lang="en-US" altLang="en-US" sz="2800" dirty="0" err="1">
                <a:solidFill>
                  <a:srgbClr val="000000"/>
                </a:solidFill>
                <a:cs typeface="Times New Roman" panose="02020603050405020304" pitchFamily="18" charset="0"/>
              </a:rPr>
              <a:t>bisa</a:t>
            </a:r>
            <a:r>
              <a:rPr lang="en-US" altLang="en-US" sz="2800" dirty="0">
                <a:solidFill>
                  <a:srgbClr val="000000"/>
                </a:solidFill>
                <a:cs typeface="Times New Roman" panose="02020603050405020304" pitchFamily="18" charset="0"/>
              </a:rPr>
              <a:t> </a:t>
            </a:r>
            <a:r>
              <a:rPr lang="en-US" altLang="en-US" sz="2800" dirty="0" err="1">
                <a:solidFill>
                  <a:srgbClr val="000000"/>
                </a:solidFill>
                <a:cs typeface="Times New Roman" panose="02020603050405020304" pitchFamily="18" charset="0"/>
              </a:rPr>
              <a:t>mempunyai</a:t>
            </a:r>
            <a:r>
              <a:rPr lang="en-US" altLang="en-US" sz="2800" dirty="0">
                <a:solidFill>
                  <a:srgbClr val="000000"/>
                </a:solidFill>
                <a:cs typeface="Times New Roman" panose="02020603050405020304" pitchFamily="18" charset="0"/>
              </a:rPr>
              <a:t>  </a:t>
            </a:r>
            <a:r>
              <a:rPr lang="en-US" altLang="en-US" sz="2800" dirty="0" err="1">
                <a:solidFill>
                  <a:srgbClr val="000000"/>
                </a:solidFill>
                <a:cs typeface="Times New Roman" panose="02020603050405020304" pitchFamily="18" charset="0"/>
              </a:rPr>
              <a:t>frekuensi</a:t>
            </a:r>
            <a:r>
              <a:rPr lang="en-US" altLang="en-US" sz="2800" dirty="0">
                <a:solidFill>
                  <a:srgbClr val="000000"/>
                </a:solidFill>
                <a:cs typeface="Times New Roman" panose="02020603050405020304" pitchFamily="18" charset="0"/>
              </a:rPr>
              <a:t> </a:t>
            </a:r>
            <a:r>
              <a:rPr lang="en-US" altLang="en-US" sz="2800" dirty="0" err="1">
                <a:solidFill>
                  <a:srgbClr val="000000"/>
                </a:solidFill>
                <a:cs typeface="Times New Roman" panose="02020603050405020304" pitchFamily="18" charset="0"/>
              </a:rPr>
              <a:t>kemunculan</a:t>
            </a:r>
            <a:r>
              <a:rPr lang="en-US" altLang="en-US" sz="2800" dirty="0">
                <a:solidFill>
                  <a:srgbClr val="000000"/>
                </a:solidFill>
                <a:cs typeface="Times New Roman" panose="02020603050405020304" pitchFamily="18" charset="0"/>
              </a:rPr>
              <a:t> </a:t>
            </a:r>
            <a:r>
              <a:rPr lang="en-US" altLang="en-US" sz="2800" dirty="0" err="1">
                <a:solidFill>
                  <a:srgbClr val="000000"/>
                </a:solidFill>
                <a:cs typeface="Times New Roman" panose="02020603050405020304" pitchFamily="18" charset="0"/>
              </a:rPr>
              <a:t>pasangan</a:t>
            </a:r>
            <a:r>
              <a:rPr lang="en-US" altLang="en-US" sz="2800" dirty="0">
                <a:solidFill>
                  <a:srgbClr val="000000"/>
                </a:solidFill>
                <a:cs typeface="Times New Roman" panose="02020603050405020304" pitchFamily="18" charset="0"/>
              </a:rPr>
              <a:t> </a:t>
            </a:r>
            <a:r>
              <a:rPr lang="en-US" altLang="en-US" sz="2800" dirty="0" err="1">
                <a:solidFill>
                  <a:srgbClr val="000000"/>
                </a:solidFill>
                <a:cs typeface="Times New Roman" panose="02020603050405020304" pitchFamily="18" charset="0"/>
              </a:rPr>
              <a:t>huruf</a:t>
            </a:r>
            <a:r>
              <a:rPr lang="en-US" altLang="en-US" sz="2800" dirty="0">
                <a:solidFill>
                  <a:srgbClr val="000000"/>
                </a:solidFill>
                <a:cs typeface="Times New Roman" panose="02020603050405020304" pitchFamily="18" charset="0"/>
              </a:rPr>
              <a:t>, </a:t>
            </a:r>
            <a:r>
              <a:rPr lang="en-US" altLang="en-US" sz="2800" dirty="0" err="1">
                <a:solidFill>
                  <a:srgbClr val="000000"/>
                </a:solidFill>
                <a:cs typeface="Times New Roman" panose="02020603050405020304" pitchFamily="18" charset="0"/>
              </a:rPr>
              <a:t>misalnya</a:t>
            </a:r>
            <a:r>
              <a:rPr lang="en-US" altLang="en-US" sz="2800" dirty="0">
                <a:solidFill>
                  <a:srgbClr val="000000"/>
                </a:solidFill>
                <a:cs typeface="Times New Roman" panose="02020603050405020304" pitchFamily="18" charset="0"/>
              </a:rPr>
              <a:t> </a:t>
            </a:r>
            <a:r>
              <a:rPr lang="en-US" altLang="en-US" sz="2800" dirty="0" err="1">
                <a:solidFill>
                  <a:srgbClr val="000000"/>
                </a:solidFill>
                <a:cs typeface="Times New Roman" panose="02020603050405020304" pitchFamily="18" charset="0"/>
              </a:rPr>
              <a:t>pasangan</a:t>
            </a:r>
            <a:r>
              <a:rPr lang="en-US" altLang="en-US" sz="2800" dirty="0">
                <a:solidFill>
                  <a:srgbClr val="000000"/>
                </a:solidFill>
                <a:cs typeface="Times New Roman" panose="02020603050405020304" pitchFamily="18" charset="0"/>
              </a:rPr>
              <a:t> </a:t>
            </a:r>
            <a:r>
              <a:rPr lang="en-US" altLang="en-US" sz="2800" dirty="0" err="1">
                <a:solidFill>
                  <a:srgbClr val="000000"/>
                </a:solidFill>
                <a:cs typeface="Times New Roman" panose="02020603050405020304" pitchFamily="18" charset="0"/>
              </a:rPr>
              <a:t>huruf</a:t>
            </a:r>
            <a:r>
              <a:rPr lang="en-US" altLang="en-US" sz="2800" dirty="0">
                <a:solidFill>
                  <a:srgbClr val="000000"/>
                </a:solidFill>
                <a:cs typeface="Times New Roman" panose="02020603050405020304" pitchFamily="18" charset="0"/>
              </a:rPr>
              <a:t> TH dan HE paling </a:t>
            </a:r>
            <a:r>
              <a:rPr lang="en-US" altLang="en-US" sz="2800" dirty="0" err="1">
                <a:solidFill>
                  <a:srgbClr val="000000"/>
                </a:solidFill>
                <a:cs typeface="Times New Roman" panose="02020603050405020304" pitchFamily="18" charset="0"/>
              </a:rPr>
              <a:t>sering</a:t>
            </a:r>
            <a:r>
              <a:rPr lang="en-US" altLang="en-US" sz="2800" dirty="0">
                <a:solidFill>
                  <a:srgbClr val="000000"/>
                </a:solidFill>
                <a:cs typeface="Times New Roman" panose="02020603050405020304" pitchFamily="18" charset="0"/>
              </a:rPr>
              <a:t> </a:t>
            </a:r>
            <a:r>
              <a:rPr lang="en-US" altLang="en-US" sz="2800" dirty="0" err="1">
                <a:solidFill>
                  <a:srgbClr val="000000"/>
                </a:solidFill>
                <a:cs typeface="Times New Roman" panose="02020603050405020304" pitchFamily="18" charset="0"/>
              </a:rPr>
              <a:t>muncul</a:t>
            </a:r>
            <a:r>
              <a:rPr lang="en-US" altLang="en-US" sz="2800" dirty="0">
                <a:solidFill>
                  <a:srgbClr val="000000"/>
                </a:solidFill>
                <a:cs typeface="Times New Roman" panose="02020603050405020304" pitchFamily="18" charset="0"/>
              </a:rPr>
              <a:t>. </a:t>
            </a:r>
          </a:p>
          <a:p>
            <a:pPr algn="just" eaLnBrk="1" hangingPunct="1">
              <a:lnSpc>
                <a:spcPct val="90000"/>
              </a:lnSpc>
            </a:pPr>
            <a:endParaRPr lang="en-US" altLang="en-US" sz="2800" dirty="0">
              <a:solidFill>
                <a:srgbClr val="000000"/>
              </a:solidFill>
              <a:cs typeface="Times New Roman" panose="02020603050405020304" pitchFamily="18" charset="0"/>
            </a:endParaRPr>
          </a:p>
          <a:p>
            <a:pPr algn="just" eaLnBrk="1" hangingPunct="1">
              <a:lnSpc>
                <a:spcPct val="90000"/>
              </a:lnSpc>
            </a:pPr>
            <a:endParaRPr lang="en-US" altLang="en-US" dirty="0">
              <a:solidFill>
                <a:srgbClr val="000000"/>
              </a:solidFill>
              <a:cs typeface="Times New Roman" panose="02020603050405020304" pitchFamily="18" charset="0"/>
            </a:endParaRPr>
          </a:p>
        </p:txBody>
      </p:sp>
      <p:sp>
        <p:nvSpPr>
          <p:cNvPr id="55301"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A50021"/>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buChar char="n"/>
              <a:defRPr sz="28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buChar char="n"/>
              <a:defRPr sz="24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buChar char="n"/>
              <a:defRPr sz="2000">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9pPr>
          </a:lstStyle>
          <a:p>
            <a:pPr>
              <a:spcBef>
                <a:spcPct val="0"/>
              </a:spcBef>
              <a:buClrTx/>
              <a:buSzTx/>
              <a:buFontTx/>
              <a:buNone/>
            </a:pPr>
            <a:fld id="{68C4673A-943D-424F-BFEB-510FC9A26C30}" type="slidenum">
              <a:rPr lang="en-GB" altLang="en-US" sz="2400">
                <a:solidFill>
                  <a:schemeClr val="tx2"/>
                </a:solidFill>
              </a:rPr>
              <a:pPr>
                <a:spcBef>
                  <a:spcPct val="0"/>
                </a:spcBef>
                <a:buClrTx/>
                <a:buSzTx/>
                <a:buFontTx/>
                <a:buNone/>
              </a:pPr>
              <a:t>49</a:t>
            </a:fld>
            <a:endParaRPr lang="en-GB" altLang="en-US" sz="1400">
              <a:solidFill>
                <a:schemeClr val="tx2"/>
              </a:solidFill>
            </a:endParaRPr>
          </a:p>
        </p:txBody>
      </p:sp>
    </p:spTree>
    <p:extLst>
      <p:ext uri="{BB962C8B-B14F-4D97-AF65-F5344CB8AC3E}">
        <p14:creationId xmlns:p14="http://schemas.microsoft.com/office/powerpoint/2010/main" val="3390229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919DAB3-554A-7E5F-E486-7F15023FFC8E}"/>
              </a:ext>
            </a:extLst>
          </p:cNvPr>
          <p:cNvSpPr>
            <a:spLocks noGrp="1"/>
          </p:cNvSpPr>
          <p:nvPr>
            <p:ph idx="1"/>
          </p:nvPr>
        </p:nvSpPr>
        <p:spPr>
          <a:xfrm>
            <a:off x="838200" y="537028"/>
            <a:ext cx="10515600" cy="5393192"/>
          </a:xfrm>
        </p:spPr>
        <p:txBody>
          <a:bodyPr>
            <a:normAutofit/>
          </a:bodyPr>
          <a:lstStyle/>
          <a:p>
            <a:r>
              <a:rPr lang="en-US" sz="2400" dirty="0"/>
              <a:t>CI sangat </a:t>
            </a:r>
            <a:r>
              <a:rPr lang="en-US" sz="2400" dirty="0" err="1"/>
              <a:t>penting</a:t>
            </a:r>
            <a:r>
              <a:rPr lang="en-US" sz="2400" dirty="0"/>
              <a:t> </a:t>
            </a:r>
            <a:r>
              <a:rPr lang="en-US" sz="2400" dirty="0" err="1"/>
              <a:t>untuk</a:t>
            </a:r>
            <a:r>
              <a:rPr lang="en-US" sz="2400" dirty="0"/>
              <a:t> </a:t>
            </a:r>
            <a:r>
              <a:rPr lang="en-US" sz="2400" dirty="0" err="1"/>
              <a:t>menyerang</a:t>
            </a:r>
            <a:r>
              <a:rPr lang="en-US" sz="2400" dirty="0"/>
              <a:t> </a:t>
            </a:r>
            <a:r>
              <a:rPr lang="en-US" sz="2400" i="1" dirty="0"/>
              <a:t>cipher</a:t>
            </a:r>
            <a:r>
              <a:rPr lang="en-US" sz="2400" dirty="0"/>
              <a:t> </a:t>
            </a:r>
            <a:r>
              <a:rPr lang="en-US" sz="2400" dirty="0" err="1"/>
              <a:t>substitusi</a:t>
            </a:r>
            <a:r>
              <a:rPr lang="en-US" sz="2400" dirty="0"/>
              <a:t> </a:t>
            </a:r>
            <a:r>
              <a:rPr lang="en-US" sz="2400" dirty="0" err="1"/>
              <a:t>klasik</a:t>
            </a:r>
            <a:r>
              <a:rPr lang="en-US" sz="2400" dirty="0"/>
              <a:t>, </a:t>
            </a:r>
            <a:r>
              <a:rPr lang="en-US" sz="2400" dirty="0" err="1"/>
              <a:t>terutama</a:t>
            </a:r>
            <a:r>
              <a:rPr lang="en-US" sz="2400" dirty="0"/>
              <a:t> </a:t>
            </a:r>
            <a:r>
              <a:rPr lang="en-US" sz="2400" dirty="0" err="1"/>
              <a:t>untuk</a:t>
            </a:r>
            <a:r>
              <a:rPr lang="en-US" sz="2400" dirty="0"/>
              <a:t>  </a:t>
            </a:r>
            <a:r>
              <a:rPr lang="en-US" sz="2400" dirty="0" err="1"/>
              <a:t>membedakan</a:t>
            </a:r>
            <a:r>
              <a:rPr lang="en-US" sz="2400" dirty="0"/>
              <a:t> </a:t>
            </a:r>
            <a:r>
              <a:rPr lang="en-US" sz="2400" dirty="0" err="1"/>
              <a:t>jenis</a:t>
            </a:r>
            <a:r>
              <a:rPr lang="en-US" sz="2400" dirty="0"/>
              <a:t> cipher</a:t>
            </a:r>
          </a:p>
          <a:p>
            <a:pPr marL="566738" lvl="0" indent="-276225">
              <a:buFont typeface="Wingdings" panose="05000000000000000000" pitchFamily="2" charset="2"/>
              <a:buChar char="Ø"/>
            </a:pPr>
            <a:r>
              <a:rPr lang="en-US" sz="2000" dirty="0"/>
              <a:t>Jika CI ≈ 0.065 → </a:t>
            </a:r>
            <a:r>
              <a:rPr lang="en-US" sz="2000" dirty="0" err="1"/>
              <a:t>kemungkinan</a:t>
            </a:r>
            <a:r>
              <a:rPr lang="en-US" sz="2000" dirty="0"/>
              <a:t> </a:t>
            </a:r>
            <a:r>
              <a:rPr lang="en-US" sz="2000" i="1" dirty="0"/>
              <a:t>monoalphabetic cipher</a:t>
            </a:r>
            <a:r>
              <a:rPr lang="en-US" sz="2000" dirty="0"/>
              <a:t>, </a:t>
            </a:r>
            <a:r>
              <a:rPr lang="en-US" sz="2000" dirty="0" err="1"/>
              <a:t>contoh</a:t>
            </a:r>
            <a:r>
              <a:rPr lang="en-US" sz="2000" dirty="0"/>
              <a:t>: Caesar Cipher</a:t>
            </a:r>
          </a:p>
          <a:p>
            <a:pPr marL="566738" lvl="0" indent="-276225">
              <a:buFont typeface="Wingdings" panose="05000000000000000000" pitchFamily="2" charset="2"/>
              <a:buChar char="Ø"/>
            </a:pPr>
            <a:r>
              <a:rPr lang="en-US" sz="2000" dirty="0"/>
              <a:t>Jika CI ≈ 0.038 → </a:t>
            </a:r>
            <a:r>
              <a:rPr lang="en-US" sz="2000" dirty="0" err="1"/>
              <a:t>kemungkinan</a:t>
            </a:r>
            <a:r>
              <a:rPr lang="en-US" sz="2000" dirty="0"/>
              <a:t> </a:t>
            </a:r>
            <a:r>
              <a:rPr lang="en-US" sz="2000" i="1" dirty="0"/>
              <a:t>polyalphabetic cipher</a:t>
            </a:r>
            <a:r>
              <a:rPr lang="en-US" sz="2000" dirty="0"/>
              <a:t>, </a:t>
            </a:r>
            <a:r>
              <a:rPr lang="en-US" sz="2000" dirty="0" err="1"/>
              <a:t>contoh</a:t>
            </a:r>
            <a:r>
              <a:rPr lang="en-US" sz="2000" dirty="0"/>
              <a:t>: </a:t>
            </a:r>
            <a:r>
              <a:rPr lang="en-US" sz="2000" dirty="0" err="1"/>
              <a:t>Vigenere</a:t>
            </a:r>
            <a:r>
              <a:rPr lang="en-US" sz="2000" dirty="0"/>
              <a:t> Cipher</a:t>
            </a:r>
          </a:p>
          <a:p>
            <a:pPr marL="566738" lvl="0" indent="-276225">
              <a:buFont typeface="Wingdings" panose="05000000000000000000" pitchFamily="2" charset="2"/>
              <a:buChar char="Ø"/>
            </a:pPr>
            <a:r>
              <a:rPr lang="en-US" sz="2000" dirty="0" err="1"/>
              <a:t>Untuk</a:t>
            </a:r>
            <a:r>
              <a:rPr lang="en-US" sz="2000" dirty="0"/>
              <a:t> </a:t>
            </a:r>
            <a:r>
              <a:rPr lang="en-US" sz="2000" i="1" dirty="0" err="1"/>
              <a:t>Playfairc</a:t>
            </a:r>
            <a:r>
              <a:rPr lang="en-US" sz="2000" i="1" dirty="0"/>
              <a:t> cipher</a:t>
            </a:r>
            <a:r>
              <a:rPr lang="en-US" sz="2000" dirty="0"/>
              <a:t>, IC ≈ 0,065 (</a:t>
            </a:r>
            <a:r>
              <a:rPr lang="en-US" sz="2000" dirty="0" err="1"/>
              <a:t>mendekati</a:t>
            </a:r>
            <a:r>
              <a:rPr lang="en-US" sz="2000" dirty="0"/>
              <a:t> </a:t>
            </a:r>
            <a:r>
              <a:rPr lang="en-US" sz="2000" dirty="0" err="1"/>
              <a:t>plainteks</a:t>
            </a:r>
            <a:r>
              <a:rPr lang="en-US" sz="2000" dirty="0"/>
              <a:t> </a:t>
            </a:r>
            <a:r>
              <a:rPr lang="en-US" sz="2000" dirty="0" err="1"/>
              <a:t>bahasa</a:t>
            </a:r>
            <a:r>
              <a:rPr lang="en-US" sz="2000" dirty="0"/>
              <a:t> </a:t>
            </a:r>
            <a:r>
              <a:rPr lang="en-US" sz="2000" dirty="0" err="1"/>
              <a:t>Inggris</a:t>
            </a:r>
            <a:r>
              <a:rPr lang="en-US" sz="2000" dirty="0"/>
              <a:t>), </a:t>
            </a:r>
            <a:r>
              <a:rPr lang="en-US" sz="2000" dirty="0" err="1"/>
              <a:t>biasanya</a:t>
            </a:r>
            <a:r>
              <a:rPr lang="en-US" sz="2000" dirty="0"/>
              <a:t> </a:t>
            </a:r>
            <a:r>
              <a:rPr lang="en-US" sz="2000" dirty="0" err="1"/>
              <a:t>berada</a:t>
            </a:r>
            <a:r>
              <a:rPr lang="en-US" sz="2000" dirty="0"/>
              <a:t> di </a:t>
            </a:r>
            <a:r>
              <a:rPr lang="en-US" sz="2000" dirty="0" err="1"/>
              <a:t>kisaran</a:t>
            </a:r>
            <a:r>
              <a:rPr lang="en-US" sz="2000" dirty="0"/>
              <a:t> 0.060 – 0.068</a:t>
            </a:r>
          </a:p>
          <a:p>
            <a:pPr lvl="0"/>
            <a:endParaRPr lang="en-US" sz="2600" dirty="0"/>
          </a:p>
          <a:p>
            <a:endParaRPr lang="en-US" sz="2600" b="1" dirty="0"/>
          </a:p>
          <a:p>
            <a:pPr marL="0" indent="0">
              <a:buNone/>
            </a:pPr>
            <a:endParaRPr lang="en-US" dirty="0"/>
          </a:p>
          <a:p>
            <a:endParaRPr lang="en-US" dirty="0"/>
          </a:p>
        </p:txBody>
      </p:sp>
      <p:sp>
        <p:nvSpPr>
          <p:cNvPr id="4" name="Slide Number Placeholder 3">
            <a:extLst>
              <a:ext uri="{FF2B5EF4-FFF2-40B4-BE49-F238E27FC236}">
                <a16:creationId xmlns:a16="http://schemas.microsoft.com/office/drawing/2014/main" id="{669EE1AC-8615-79A9-FA93-19D4C93432AF}"/>
              </a:ext>
            </a:extLst>
          </p:cNvPr>
          <p:cNvSpPr>
            <a:spLocks noGrp="1"/>
          </p:cNvSpPr>
          <p:nvPr>
            <p:ph type="sldNum" sz="quarter" idx="12"/>
          </p:nvPr>
        </p:nvSpPr>
        <p:spPr/>
        <p:txBody>
          <a:bodyPr/>
          <a:lstStyle/>
          <a:p>
            <a:fld id="{764AFB3F-E5F3-49AD-8ECD-25D208877D1A}" type="slidenum">
              <a:rPr lang="en-US" smtClean="0"/>
              <a:t>5</a:t>
            </a:fld>
            <a:endParaRPr lang="en-US"/>
          </a:p>
        </p:txBody>
      </p:sp>
      <p:pic>
        <p:nvPicPr>
          <p:cNvPr id="14" name="Picture 13">
            <a:extLst>
              <a:ext uri="{FF2B5EF4-FFF2-40B4-BE49-F238E27FC236}">
                <a16:creationId xmlns:a16="http://schemas.microsoft.com/office/drawing/2014/main" id="{38DC1D64-4352-04F6-86D5-0459C6A48E25}"/>
              </a:ext>
            </a:extLst>
          </p:cNvPr>
          <p:cNvPicPr>
            <a:picLocks noChangeAspect="1"/>
          </p:cNvPicPr>
          <p:nvPr/>
        </p:nvPicPr>
        <p:blipFill>
          <a:blip r:embed="rId2"/>
          <a:stretch>
            <a:fillRect/>
          </a:stretch>
        </p:blipFill>
        <p:spPr>
          <a:xfrm>
            <a:off x="2254538" y="3018971"/>
            <a:ext cx="6865627" cy="3519941"/>
          </a:xfrm>
          <a:prstGeom prst="rect">
            <a:avLst/>
          </a:prstGeom>
        </p:spPr>
      </p:pic>
    </p:spTree>
    <p:extLst>
      <p:ext uri="{BB962C8B-B14F-4D97-AF65-F5344CB8AC3E}">
        <p14:creationId xmlns:p14="http://schemas.microsoft.com/office/powerpoint/2010/main" val="224601385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7"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A50021"/>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buChar char="n"/>
              <a:defRPr sz="28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buChar char="n"/>
              <a:defRPr sz="24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buChar char="n"/>
              <a:defRPr sz="2000">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9pPr>
          </a:lstStyle>
          <a:p>
            <a:pPr>
              <a:spcBef>
                <a:spcPct val="0"/>
              </a:spcBef>
              <a:buClrTx/>
              <a:buSzTx/>
              <a:buFontTx/>
              <a:buNone/>
            </a:pPr>
            <a:fld id="{ED156369-9BCF-41DC-8E28-52C8F3429031}" type="slidenum">
              <a:rPr lang="en-GB" altLang="en-US" sz="2400">
                <a:solidFill>
                  <a:schemeClr val="tx2"/>
                </a:solidFill>
              </a:rPr>
              <a:pPr>
                <a:spcBef>
                  <a:spcPct val="0"/>
                </a:spcBef>
                <a:buClrTx/>
                <a:buSzTx/>
                <a:buFontTx/>
                <a:buNone/>
              </a:pPr>
              <a:t>50</a:t>
            </a:fld>
            <a:endParaRPr lang="en-GB" altLang="en-US" sz="1400">
              <a:solidFill>
                <a:schemeClr val="tx2"/>
              </a:solidFill>
            </a:endParaRPr>
          </a:p>
        </p:txBody>
      </p:sp>
      <p:pic>
        <p:nvPicPr>
          <p:cNvPr id="5734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2132" y="711200"/>
            <a:ext cx="11355048" cy="48604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538575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0385D8C9-E148-47A0-B92A-E06BADEB8FC0}"/>
              </a:ext>
            </a:extLst>
          </p:cNvPr>
          <p:cNvSpPr>
            <a:spLocks noGrp="1"/>
          </p:cNvSpPr>
          <p:nvPr>
            <p:ph type="sldNum" sz="quarter" idx="12"/>
          </p:nvPr>
        </p:nvSpPr>
        <p:spPr/>
        <p:txBody>
          <a:bodyPr/>
          <a:lstStyle/>
          <a:p>
            <a:fld id="{FE3EB9F5-0D30-470F-9EF7-AF0567F51E7B}" type="slidenum">
              <a:rPr lang="en-US" smtClean="0"/>
              <a:t>51</a:t>
            </a:fld>
            <a:endParaRPr lang="en-US"/>
          </a:p>
        </p:txBody>
      </p:sp>
      <p:pic>
        <p:nvPicPr>
          <p:cNvPr id="6" name="Picture 5" descr="A picture containing comb&#10;&#10;Description automatically generated">
            <a:extLst>
              <a:ext uri="{FF2B5EF4-FFF2-40B4-BE49-F238E27FC236}">
                <a16:creationId xmlns:a16="http://schemas.microsoft.com/office/drawing/2014/main" id="{8A31F228-4F71-4D5D-A6A6-F8E32B94A1D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4762" y="172720"/>
            <a:ext cx="3323838" cy="6548755"/>
          </a:xfrm>
          <a:prstGeom prst="rect">
            <a:avLst/>
          </a:prstGeom>
        </p:spPr>
      </p:pic>
      <p:sp>
        <p:nvSpPr>
          <p:cNvPr id="3" name="Content Placeholder 2">
            <a:extLst>
              <a:ext uri="{FF2B5EF4-FFF2-40B4-BE49-F238E27FC236}">
                <a16:creationId xmlns:a16="http://schemas.microsoft.com/office/drawing/2014/main" id="{214158C1-BC54-3A9A-0562-CF429D745BDF}"/>
              </a:ext>
            </a:extLst>
          </p:cNvPr>
          <p:cNvSpPr txBox="1">
            <a:spLocks/>
          </p:cNvSpPr>
          <p:nvPr/>
        </p:nvSpPr>
        <p:spPr>
          <a:xfrm>
            <a:off x="4177590" y="613410"/>
            <a:ext cx="7477381" cy="530225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endParaRPr lang="en-US" altLang="en-US">
              <a:solidFill>
                <a:srgbClr val="000000"/>
              </a:solidFill>
              <a:cs typeface="Times New Roman" panose="02020603050405020304" pitchFamily="18" charset="0"/>
            </a:endParaRPr>
          </a:p>
          <a:p>
            <a:pPr algn="just"/>
            <a:r>
              <a:rPr lang="en-US" altLang="en-US">
                <a:solidFill>
                  <a:srgbClr val="000000"/>
                </a:solidFill>
                <a:cs typeface="Times New Roman" panose="02020603050405020304" pitchFamily="18" charset="0"/>
              </a:rPr>
              <a:t>Dengan menggunakan tabel frekuensi kemunculan pasangan huruf di dalam Bahasa Inggris dan cipherteks yang cukup banyak, </a:t>
            </a:r>
            <a:r>
              <a:rPr lang="en-US" altLang="en-US" i="1">
                <a:solidFill>
                  <a:srgbClr val="000000"/>
                </a:solidFill>
                <a:cs typeface="Times New Roman" panose="02020603050405020304" pitchFamily="18" charset="0"/>
              </a:rPr>
              <a:t>Playfair cipher</a:t>
            </a:r>
            <a:r>
              <a:rPr lang="en-US" altLang="en-US">
                <a:solidFill>
                  <a:srgbClr val="000000"/>
                </a:solidFill>
                <a:cs typeface="Times New Roman" panose="02020603050405020304" pitchFamily="18" charset="0"/>
              </a:rPr>
              <a:t> dapat dipecahkan.</a:t>
            </a:r>
          </a:p>
          <a:p>
            <a:pPr algn="just"/>
            <a:endParaRPr lang="en-US" altLang="en-US">
              <a:solidFill>
                <a:srgbClr val="000000"/>
              </a:solidFill>
              <a:cs typeface="Times New Roman" panose="02020603050405020304" pitchFamily="18" charset="0"/>
            </a:endParaRPr>
          </a:p>
          <a:p>
            <a:pPr algn="just"/>
            <a:r>
              <a:rPr lang="en-US" altLang="en-US">
                <a:solidFill>
                  <a:srgbClr val="000000"/>
                </a:solidFill>
              </a:rPr>
              <a:t>Kelemahan lainnya, bigram dan kebalikannya (misal AB dan BA) akan didekripsi menjadi pola huruf plainteks yang sama (misal RE dan ER). Di dalam bahasa Inggris terdapat banyak kata yang mengandung bigram terbalik seperti REceivER dan DEpartED. </a:t>
            </a:r>
          </a:p>
          <a:p>
            <a:endParaRPr lang="en-US" altLang="en-US" dirty="0"/>
          </a:p>
        </p:txBody>
      </p:sp>
    </p:spTree>
    <p:extLst>
      <p:ext uri="{BB962C8B-B14F-4D97-AF65-F5344CB8AC3E}">
        <p14:creationId xmlns:p14="http://schemas.microsoft.com/office/powerpoint/2010/main" val="48474043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Content Placeholder 2"/>
          <p:cNvSpPr>
            <a:spLocks noGrp="1"/>
          </p:cNvSpPr>
          <p:nvPr>
            <p:ph idx="1"/>
          </p:nvPr>
        </p:nvSpPr>
        <p:spPr>
          <a:xfrm>
            <a:off x="636104" y="715616"/>
            <a:ext cx="10717696" cy="6005859"/>
          </a:xfrm>
        </p:spPr>
        <p:txBody>
          <a:bodyPr>
            <a:normAutofit/>
          </a:bodyPr>
          <a:lstStyle/>
          <a:p>
            <a:pPr algn="just" eaLnBrk="1" hangingPunct="1">
              <a:lnSpc>
                <a:spcPct val="90000"/>
              </a:lnSpc>
            </a:pPr>
            <a:r>
              <a:rPr lang="en-US" altLang="en-US" sz="2400" dirty="0" err="1">
                <a:solidFill>
                  <a:srgbClr val="000000"/>
                </a:solidFill>
                <a:cs typeface="Times New Roman" panose="02020603050405020304" pitchFamily="18" charset="0"/>
              </a:rPr>
              <a:t>Contoh</a:t>
            </a:r>
            <a:r>
              <a:rPr lang="en-US" altLang="en-US" sz="2400" dirty="0">
                <a:solidFill>
                  <a:srgbClr val="000000"/>
                </a:solidFill>
                <a:cs typeface="Times New Roman" panose="02020603050405020304" pitchFamily="18" charset="0"/>
              </a:rPr>
              <a:t>: </a:t>
            </a:r>
          </a:p>
          <a:p>
            <a:pPr marL="0" indent="0" algn="just" eaLnBrk="1" hangingPunct="1">
              <a:lnSpc>
                <a:spcPct val="90000"/>
              </a:lnSpc>
              <a:buNone/>
            </a:pPr>
            <a:r>
              <a:rPr lang="en-US" altLang="en-US" sz="2400" dirty="0">
                <a:solidFill>
                  <a:srgbClr val="000000"/>
                </a:solidFill>
                <a:cs typeface="Times New Roman" panose="02020603050405020304" pitchFamily="18" charset="0"/>
              </a:rPr>
              <a:t>    - </a:t>
            </a:r>
            <a:r>
              <a:rPr lang="en-US" altLang="en-US" sz="2400" dirty="0" err="1">
                <a:solidFill>
                  <a:srgbClr val="000000"/>
                </a:solidFill>
                <a:cs typeface="Times New Roman" panose="02020603050405020304" pitchFamily="18" charset="0"/>
              </a:rPr>
              <a:t>misalkan</a:t>
            </a:r>
            <a:r>
              <a:rPr lang="en-US" altLang="en-US" sz="2400" dirty="0">
                <a:solidFill>
                  <a:srgbClr val="000000"/>
                </a:solidFill>
                <a:cs typeface="Times New Roman" panose="02020603050405020304" pitchFamily="18" charset="0"/>
              </a:rPr>
              <a:t> bigram yang </a:t>
            </a:r>
            <a:r>
              <a:rPr lang="en-US" altLang="en-US" sz="2400" dirty="0" err="1">
                <a:solidFill>
                  <a:srgbClr val="000000"/>
                </a:solidFill>
                <a:cs typeface="Times New Roman" panose="02020603050405020304" pitchFamily="18" charset="0"/>
              </a:rPr>
              <a:t>sering</a:t>
            </a:r>
            <a:r>
              <a:rPr lang="en-US" altLang="en-US" sz="2400" dirty="0">
                <a:solidFill>
                  <a:srgbClr val="000000"/>
                </a:solidFill>
                <a:cs typeface="Times New Roman" panose="02020603050405020304" pitchFamily="18" charset="0"/>
              </a:rPr>
              <a:t> </a:t>
            </a:r>
            <a:r>
              <a:rPr lang="en-US" altLang="en-US" sz="2400" dirty="0" err="1">
                <a:solidFill>
                  <a:srgbClr val="000000"/>
                </a:solidFill>
                <a:cs typeface="Times New Roman" panose="02020603050405020304" pitchFamily="18" charset="0"/>
              </a:rPr>
              <a:t>muncul</a:t>
            </a:r>
            <a:r>
              <a:rPr lang="en-US" altLang="en-US" sz="2400" dirty="0">
                <a:solidFill>
                  <a:srgbClr val="000000"/>
                </a:solidFill>
                <a:cs typeface="Times New Roman" panose="02020603050405020304" pitchFamily="18" charset="0"/>
              </a:rPr>
              <a:t> di </a:t>
            </a:r>
            <a:r>
              <a:rPr lang="en-US" altLang="en-US" sz="2400" dirty="0" err="1">
                <a:solidFill>
                  <a:srgbClr val="000000"/>
                </a:solidFill>
                <a:cs typeface="Times New Roman" panose="02020603050405020304" pitchFamily="18" charset="0"/>
              </a:rPr>
              <a:t>dalam</a:t>
            </a:r>
            <a:r>
              <a:rPr lang="en-US" altLang="en-US" sz="2400" dirty="0">
                <a:solidFill>
                  <a:srgbClr val="000000"/>
                </a:solidFill>
                <a:cs typeface="Times New Roman" panose="02020603050405020304" pitchFamily="18" charset="0"/>
              </a:rPr>
              <a:t> </a:t>
            </a:r>
            <a:r>
              <a:rPr lang="en-US" altLang="en-US" sz="2400" dirty="0" err="1">
                <a:solidFill>
                  <a:srgbClr val="000000"/>
                </a:solidFill>
                <a:cs typeface="Times New Roman" panose="02020603050405020304" pitchFamily="18" charset="0"/>
              </a:rPr>
              <a:t>cipherteks</a:t>
            </a:r>
            <a:r>
              <a:rPr lang="en-US" altLang="en-US" sz="2400" dirty="0">
                <a:solidFill>
                  <a:srgbClr val="000000"/>
                </a:solidFill>
                <a:cs typeface="Times New Roman" panose="02020603050405020304" pitchFamily="18" charset="0"/>
              </a:rPr>
              <a:t> </a:t>
            </a:r>
            <a:r>
              <a:rPr lang="en-US" altLang="en-US" sz="2400" dirty="0" err="1">
                <a:solidFill>
                  <a:srgbClr val="000000"/>
                </a:solidFill>
                <a:cs typeface="Times New Roman" panose="02020603050405020304" pitchFamily="18" charset="0"/>
              </a:rPr>
              <a:t>adalah</a:t>
            </a:r>
            <a:r>
              <a:rPr lang="en-US" altLang="en-US" sz="2400" dirty="0">
                <a:solidFill>
                  <a:srgbClr val="000000"/>
                </a:solidFill>
                <a:cs typeface="Times New Roman" panose="02020603050405020304" pitchFamily="18" charset="0"/>
              </a:rPr>
              <a:t> BM. </a:t>
            </a:r>
          </a:p>
          <a:p>
            <a:pPr marL="0" indent="0" algn="just" eaLnBrk="1" hangingPunct="1">
              <a:lnSpc>
                <a:spcPct val="90000"/>
              </a:lnSpc>
              <a:buNone/>
            </a:pPr>
            <a:r>
              <a:rPr lang="en-US" altLang="en-US" sz="2400" dirty="0">
                <a:solidFill>
                  <a:srgbClr val="000000"/>
                </a:solidFill>
                <a:cs typeface="Times New Roman" panose="02020603050405020304" pitchFamily="18" charset="0"/>
              </a:rPr>
              <a:t>    - bigram yang </a:t>
            </a:r>
            <a:r>
              <a:rPr lang="en-US" altLang="en-US" sz="2400" dirty="0" err="1">
                <a:solidFill>
                  <a:srgbClr val="000000"/>
                </a:solidFill>
                <a:cs typeface="Times New Roman" panose="02020603050405020304" pitchFamily="18" charset="0"/>
              </a:rPr>
              <a:t>sering</a:t>
            </a:r>
            <a:r>
              <a:rPr lang="en-US" altLang="en-US" sz="2400" dirty="0">
                <a:solidFill>
                  <a:srgbClr val="000000"/>
                </a:solidFill>
                <a:cs typeface="Times New Roman" panose="02020603050405020304" pitchFamily="18" charset="0"/>
              </a:rPr>
              <a:t> </a:t>
            </a:r>
            <a:r>
              <a:rPr lang="en-US" altLang="en-US" sz="2400" dirty="0" err="1">
                <a:solidFill>
                  <a:srgbClr val="000000"/>
                </a:solidFill>
                <a:cs typeface="Times New Roman" panose="02020603050405020304" pitchFamily="18" charset="0"/>
              </a:rPr>
              <a:t>muncul</a:t>
            </a:r>
            <a:r>
              <a:rPr lang="en-US" altLang="en-US" sz="2400" dirty="0">
                <a:solidFill>
                  <a:srgbClr val="000000"/>
                </a:solidFill>
                <a:cs typeface="Times New Roman" panose="02020603050405020304" pitchFamily="18" charset="0"/>
              </a:rPr>
              <a:t> di </a:t>
            </a:r>
            <a:r>
              <a:rPr lang="en-US" altLang="en-US" sz="2400" dirty="0" err="1">
                <a:solidFill>
                  <a:srgbClr val="000000"/>
                </a:solidFill>
                <a:cs typeface="Times New Roman" panose="02020603050405020304" pitchFamily="18" charset="0"/>
              </a:rPr>
              <a:t>dalam</a:t>
            </a:r>
            <a:r>
              <a:rPr lang="en-US" altLang="en-US" sz="2400" dirty="0">
                <a:solidFill>
                  <a:srgbClr val="000000"/>
                </a:solidFill>
                <a:cs typeface="Times New Roman" panose="02020603050405020304" pitchFamily="18" charset="0"/>
              </a:rPr>
              <a:t> b </a:t>
            </a:r>
            <a:r>
              <a:rPr lang="en-US" altLang="en-US" sz="2400" dirty="0" err="1">
                <a:solidFill>
                  <a:srgbClr val="000000"/>
                </a:solidFill>
                <a:cs typeface="Times New Roman" panose="02020603050405020304" pitchFamily="18" charset="0"/>
              </a:rPr>
              <a:t>ahasa</a:t>
            </a:r>
            <a:r>
              <a:rPr lang="en-US" altLang="en-US" sz="2400" dirty="0">
                <a:solidFill>
                  <a:srgbClr val="000000"/>
                </a:solidFill>
                <a:cs typeface="Times New Roman" panose="02020603050405020304" pitchFamily="18" charset="0"/>
              </a:rPr>
              <a:t> </a:t>
            </a:r>
            <a:r>
              <a:rPr lang="en-US" altLang="en-US" sz="2400" dirty="0" err="1">
                <a:solidFill>
                  <a:srgbClr val="000000"/>
                </a:solidFill>
                <a:cs typeface="Times New Roman" panose="02020603050405020304" pitchFamily="18" charset="0"/>
              </a:rPr>
              <a:t>Inggris</a:t>
            </a:r>
            <a:r>
              <a:rPr lang="en-US" altLang="en-US" sz="2400" dirty="0">
                <a:solidFill>
                  <a:srgbClr val="000000"/>
                </a:solidFill>
                <a:cs typeface="Times New Roman" panose="02020603050405020304" pitchFamily="18" charset="0"/>
              </a:rPr>
              <a:t> </a:t>
            </a:r>
            <a:r>
              <a:rPr lang="en-US" altLang="en-US" sz="2400" dirty="0" err="1">
                <a:solidFill>
                  <a:srgbClr val="000000"/>
                </a:solidFill>
                <a:cs typeface="Times New Roman" panose="02020603050405020304" pitchFamily="18" charset="0"/>
              </a:rPr>
              <a:t>adalah</a:t>
            </a:r>
            <a:r>
              <a:rPr lang="en-US" altLang="en-US" sz="2400" dirty="0">
                <a:solidFill>
                  <a:srgbClr val="000000"/>
                </a:solidFill>
                <a:cs typeface="Times New Roman" panose="02020603050405020304" pitchFamily="18" charset="0"/>
              </a:rPr>
              <a:t> TH</a:t>
            </a:r>
          </a:p>
          <a:p>
            <a:pPr marL="0" indent="0" algn="just" eaLnBrk="1" hangingPunct="1">
              <a:lnSpc>
                <a:spcPct val="90000"/>
              </a:lnSpc>
              <a:buNone/>
            </a:pPr>
            <a:r>
              <a:rPr lang="en-US" altLang="en-US" sz="2400" dirty="0">
                <a:solidFill>
                  <a:srgbClr val="000000"/>
                </a:solidFill>
                <a:cs typeface="Times New Roman" panose="02020603050405020304" pitchFamily="18" charset="0"/>
              </a:rPr>
              <a:t>    - </a:t>
            </a:r>
            <a:r>
              <a:rPr lang="en-US" altLang="en-US" sz="2400" dirty="0" err="1">
                <a:solidFill>
                  <a:srgbClr val="000000"/>
                </a:solidFill>
                <a:cs typeface="Times New Roman" panose="02020603050405020304" pitchFamily="18" charset="0"/>
              </a:rPr>
              <a:t>jadi</a:t>
            </a:r>
            <a:r>
              <a:rPr lang="en-US" altLang="en-US" sz="2400" dirty="0">
                <a:solidFill>
                  <a:srgbClr val="000000"/>
                </a:solidFill>
                <a:cs typeface="Times New Roman" panose="02020603050405020304" pitchFamily="18" charset="0"/>
              </a:rPr>
              <a:t>, </a:t>
            </a:r>
            <a:r>
              <a:rPr lang="en-US" altLang="en-US" sz="2400" dirty="0" err="1">
                <a:solidFill>
                  <a:srgbClr val="000000"/>
                </a:solidFill>
                <a:cs typeface="Times New Roman" panose="02020603050405020304" pitchFamily="18" charset="0"/>
              </a:rPr>
              <a:t>kita</a:t>
            </a:r>
            <a:r>
              <a:rPr lang="en-US" altLang="en-US" sz="2400" dirty="0">
                <a:solidFill>
                  <a:srgbClr val="000000"/>
                </a:solidFill>
                <a:cs typeface="Times New Roman" panose="02020603050405020304" pitchFamily="18" charset="0"/>
              </a:rPr>
              <a:t> </a:t>
            </a:r>
            <a:r>
              <a:rPr lang="en-US" altLang="en-US" sz="2400" dirty="0" err="1">
                <a:solidFill>
                  <a:srgbClr val="000000"/>
                </a:solidFill>
                <a:cs typeface="Times New Roman" panose="02020603050405020304" pitchFamily="18" charset="0"/>
              </a:rPr>
              <a:t>duga</a:t>
            </a:r>
            <a:r>
              <a:rPr lang="en-US" altLang="en-US" sz="2400" dirty="0">
                <a:solidFill>
                  <a:srgbClr val="000000"/>
                </a:solidFill>
                <a:cs typeface="Times New Roman" panose="02020603050405020304" pitchFamily="18" charset="0"/>
              </a:rPr>
              <a:t> TH </a:t>
            </a:r>
            <a:r>
              <a:rPr lang="en-US" altLang="en-US" sz="2400" dirty="0" err="1">
                <a:solidFill>
                  <a:srgbClr val="000000"/>
                </a:solidFill>
                <a:cs typeface="Times New Roman" panose="02020603050405020304" pitchFamily="18" charset="0"/>
              </a:rPr>
              <a:t>dipetakan</a:t>
            </a:r>
            <a:r>
              <a:rPr lang="en-US" altLang="en-US" sz="2400" dirty="0">
                <a:solidFill>
                  <a:srgbClr val="000000"/>
                </a:solidFill>
                <a:cs typeface="Times New Roman" panose="02020603050405020304" pitchFamily="18" charset="0"/>
              </a:rPr>
              <a:t> </a:t>
            </a:r>
            <a:r>
              <a:rPr lang="en-US" altLang="en-US" sz="2400" dirty="0" err="1">
                <a:solidFill>
                  <a:srgbClr val="000000"/>
                </a:solidFill>
                <a:cs typeface="Times New Roman" panose="02020603050405020304" pitchFamily="18" charset="0"/>
              </a:rPr>
              <a:t>menjadi</a:t>
            </a:r>
            <a:r>
              <a:rPr lang="en-US" altLang="en-US" sz="2400" dirty="0">
                <a:solidFill>
                  <a:srgbClr val="000000"/>
                </a:solidFill>
                <a:cs typeface="Times New Roman" panose="02020603050405020304" pitchFamily="18" charset="0"/>
              </a:rPr>
              <a:t> BM</a:t>
            </a:r>
          </a:p>
          <a:p>
            <a:pPr marL="347663" indent="-347663">
              <a:buNone/>
            </a:pPr>
            <a:r>
              <a:rPr lang="en-US" altLang="en-US" sz="2400" dirty="0">
                <a:solidFill>
                  <a:srgbClr val="000000"/>
                </a:solidFill>
                <a:cs typeface="Times New Roman" panose="02020603050405020304" pitchFamily="18" charset="0"/>
              </a:rPr>
              <a:t>   - </a:t>
            </a:r>
            <a:r>
              <a:rPr lang="en-US" altLang="en-US" sz="2400" dirty="0" err="1">
                <a:solidFill>
                  <a:srgbClr val="000000"/>
                </a:solidFill>
                <a:cs typeface="Times New Roman" panose="02020603050405020304" pitchFamily="18" charset="0"/>
              </a:rPr>
              <a:t>misalkan</a:t>
            </a:r>
            <a:r>
              <a:rPr lang="en-US" altLang="en-US" sz="2400" dirty="0">
                <a:solidFill>
                  <a:srgbClr val="000000"/>
                </a:solidFill>
                <a:cs typeface="Times New Roman" panose="02020603050405020304" pitchFamily="18" charset="0"/>
              </a:rPr>
              <a:t> TH </a:t>
            </a:r>
            <a:r>
              <a:rPr lang="en-US" altLang="en-US" sz="2400" dirty="0" err="1">
                <a:solidFill>
                  <a:srgbClr val="000000"/>
                </a:solidFill>
                <a:cs typeface="Times New Roman" panose="02020603050405020304" pitchFamily="18" charset="0"/>
              </a:rPr>
              <a:t>dienkripsi</a:t>
            </a:r>
            <a:r>
              <a:rPr lang="en-US" altLang="en-US" sz="2400" dirty="0">
                <a:solidFill>
                  <a:srgbClr val="000000"/>
                </a:solidFill>
                <a:cs typeface="Times New Roman" panose="02020603050405020304" pitchFamily="18" charset="0"/>
              </a:rPr>
              <a:t> </a:t>
            </a:r>
            <a:r>
              <a:rPr lang="en-US" altLang="en-US" sz="2400" dirty="0" err="1">
                <a:solidFill>
                  <a:srgbClr val="000000"/>
                </a:solidFill>
                <a:cs typeface="Times New Roman" panose="02020603050405020304" pitchFamily="18" charset="0"/>
              </a:rPr>
              <a:t>dengan</a:t>
            </a:r>
            <a:r>
              <a:rPr lang="en-US" altLang="en-US" sz="2400" dirty="0">
                <a:solidFill>
                  <a:srgbClr val="000000"/>
                </a:solidFill>
                <a:cs typeface="Times New Roman" panose="02020603050405020304" pitchFamily="18" charset="0"/>
              </a:rPr>
              <a:t> </a:t>
            </a:r>
            <a:r>
              <a:rPr lang="en-US" altLang="en-US" sz="2400" dirty="0" err="1">
                <a:solidFill>
                  <a:srgbClr val="000000"/>
                </a:solidFill>
                <a:cs typeface="Times New Roman" panose="02020603050405020304" pitchFamily="18" charset="0"/>
              </a:rPr>
              <a:t>aturan</a:t>
            </a:r>
            <a:r>
              <a:rPr lang="en-US" altLang="en-US" sz="2400" dirty="0">
                <a:solidFill>
                  <a:srgbClr val="000000"/>
                </a:solidFill>
                <a:cs typeface="Times New Roman" panose="02020603050405020304" pitchFamily="18" charset="0"/>
              </a:rPr>
              <a:t> </a:t>
            </a:r>
            <a:r>
              <a:rPr lang="en-US" altLang="en-US" sz="2400" dirty="0" err="1">
                <a:solidFill>
                  <a:srgbClr val="000000"/>
                </a:solidFill>
                <a:cs typeface="Times New Roman" panose="02020603050405020304" pitchFamily="18" charset="0"/>
              </a:rPr>
              <a:t>segiempat</a:t>
            </a:r>
            <a:r>
              <a:rPr lang="en-US" altLang="en-US" sz="2400" dirty="0">
                <a:solidFill>
                  <a:srgbClr val="000000"/>
                </a:solidFill>
                <a:cs typeface="Times New Roman" panose="02020603050405020304" pitchFamily="18" charset="0"/>
              </a:rPr>
              <a:t>, </a:t>
            </a:r>
            <a:r>
              <a:rPr lang="en-US" altLang="en-US" sz="2400" dirty="0" err="1">
                <a:solidFill>
                  <a:srgbClr val="000000"/>
                </a:solidFill>
                <a:cs typeface="Times New Roman" panose="02020603050405020304" pitchFamily="18" charset="0"/>
              </a:rPr>
              <a:t>maka</a:t>
            </a:r>
            <a:r>
              <a:rPr lang="en-US" altLang="en-US" sz="2400" dirty="0">
                <a:solidFill>
                  <a:srgbClr val="000000"/>
                </a:solidFill>
                <a:cs typeface="Times New Roman" panose="02020603050405020304" pitchFamily="18" charset="0"/>
              </a:rPr>
              <a:t> </a:t>
            </a:r>
            <a:r>
              <a:rPr lang="en-US" altLang="en-US" sz="2400" dirty="0" err="1">
                <a:solidFill>
                  <a:srgbClr val="000000"/>
                </a:solidFill>
                <a:cs typeface="Times New Roman" panose="02020603050405020304" pitchFamily="18" charset="0"/>
              </a:rPr>
              <a:t>j</a:t>
            </a:r>
            <a:r>
              <a:rPr lang="en-US" sz="2400" dirty="0" err="1"/>
              <a:t>ika</a:t>
            </a:r>
            <a:r>
              <a:rPr lang="en-US" sz="2400" dirty="0"/>
              <a:t> T dan H </a:t>
            </a:r>
            <a:r>
              <a:rPr lang="en-US" sz="2400" dirty="0" err="1"/>
              <a:t>membentuk</a:t>
            </a:r>
            <a:r>
              <a:rPr lang="en-US" sz="2400" dirty="0"/>
              <a:t> </a:t>
            </a:r>
            <a:r>
              <a:rPr lang="en-US" sz="2400" dirty="0" err="1"/>
              <a:t>segiempat</a:t>
            </a:r>
            <a:r>
              <a:rPr lang="en-US" sz="2400" dirty="0"/>
              <a:t> </a:t>
            </a:r>
            <a:r>
              <a:rPr lang="en-US" sz="2400" dirty="0" err="1"/>
              <a:t>dengan</a:t>
            </a:r>
            <a:r>
              <a:rPr lang="en-US" sz="2400" dirty="0"/>
              <a:t> B dan M, </a:t>
            </a:r>
            <a:r>
              <a:rPr lang="en-US" sz="2400" dirty="0" err="1"/>
              <a:t>maka</a:t>
            </a:r>
            <a:r>
              <a:rPr lang="en-US" sz="2400" dirty="0"/>
              <a:t> </a:t>
            </a:r>
            <a:r>
              <a:rPr lang="en-US" sz="2400" dirty="0" err="1"/>
              <a:t>posisi</a:t>
            </a:r>
            <a:r>
              <a:rPr lang="en-US" sz="2400" dirty="0"/>
              <a:t> </a:t>
            </a:r>
            <a:r>
              <a:rPr lang="en-US" sz="2400" dirty="0" err="1"/>
              <a:t>mereka</a:t>
            </a:r>
            <a:r>
              <a:rPr lang="en-US" sz="2400" dirty="0"/>
              <a:t> </a:t>
            </a:r>
            <a:r>
              <a:rPr lang="en-US" sz="2400" dirty="0" err="1"/>
              <a:t>harus</a:t>
            </a:r>
            <a:r>
              <a:rPr lang="en-US" sz="2400" dirty="0"/>
              <a:t> </a:t>
            </a:r>
            <a:r>
              <a:rPr lang="en-US" sz="2400" dirty="0" err="1"/>
              <a:t>konsisten</a:t>
            </a:r>
            <a:r>
              <a:rPr lang="en-US" sz="2400" dirty="0"/>
              <a:t> </a:t>
            </a:r>
            <a:r>
              <a:rPr lang="en-US" sz="2400" dirty="0" err="1"/>
              <a:t>dalam</a:t>
            </a:r>
            <a:r>
              <a:rPr lang="en-US" sz="2400" dirty="0"/>
              <a:t> </a:t>
            </a:r>
            <a:r>
              <a:rPr lang="en-US" sz="2400" dirty="0" err="1"/>
              <a:t>matriks</a:t>
            </a:r>
            <a:r>
              <a:rPr lang="en-US" sz="2400" dirty="0"/>
              <a:t>.</a:t>
            </a:r>
          </a:p>
          <a:p>
            <a:pPr marL="0" indent="0">
              <a:buNone/>
            </a:pPr>
            <a:r>
              <a:rPr lang="en-US" sz="2400" dirty="0"/>
              <a:t>     </a:t>
            </a:r>
            <a:r>
              <a:rPr lang="en-US" sz="2400" dirty="0" err="1"/>
              <a:t>Artinya</a:t>
            </a:r>
            <a:r>
              <a:rPr lang="en-US" sz="2400" dirty="0"/>
              <a:t>: T </a:t>
            </a:r>
            <a:r>
              <a:rPr lang="en-US" sz="2400" dirty="0" err="1"/>
              <a:t>satu</a:t>
            </a:r>
            <a:r>
              <a:rPr lang="en-US" sz="2400" dirty="0"/>
              <a:t> baris </a:t>
            </a:r>
            <a:r>
              <a:rPr lang="en-US" sz="2400" dirty="0" err="1"/>
              <a:t>dengan</a:t>
            </a:r>
            <a:r>
              <a:rPr lang="en-US" sz="2400" dirty="0"/>
              <a:t> B, dan H </a:t>
            </a:r>
            <a:r>
              <a:rPr lang="en-US" sz="2400" dirty="0" err="1"/>
              <a:t>satu</a:t>
            </a:r>
            <a:r>
              <a:rPr lang="en-US" sz="2400" dirty="0"/>
              <a:t> baris </a:t>
            </a:r>
            <a:r>
              <a:rPr lang="en-US" sz="2400" dirty="0" err="1"/>
              <a:t>dengan</a:t>
            </a:r>
            <a:r>
              <a:rPr lang="en-US" sz="2400" dirty="0"/>
              <a:t> M</a:t>
            </a:r>
          </a:p>
          <a:p>
            <a:pPr marL="0" indent="0">
              <a:buNone/>
            </a:pPr>
            <a:r>
              <a:rPr lang="en-US" sz="2400" dirty="0"/>
              <a:t>                           </a:t>
            </a:r>
            <a:r>
              <a:rPr lang="en-US" sz="2400" b="1" dirty="0">
                <a:solidFill>
                  <a:srgbClr val="FF0000"/>
                </a:solidFill>
              </a:rPr>
              <a:t>T</a:t>
            </a:r>
            <a:r>
              <a:rPr lang="en-US" sz="2400" dirty="0"/>
              <a:t> -------- </a:t>
            </a:r>
            <a:r>
              <a:rPr lang="en-US" sz="2400" b="1" dirty="0">
                <a:solidFill>
                  <a:srgbClr val="FF0000"/>
                </a:solidFill>
              </a:rPr>
              <a:t>B</a:t>
            </a:r>
          </a:p>
          <a:p>
            <a:pPr marL="0" indent="0">
              <a:buNone/>
            </a:pPr>
            <a:r>
              <a:rPr lang="en-US" sz="2400" dirty="0"/>
              <a:t>                           |              |</a:t>
            </a:r>
          </a:p>
          <a:p>
            <a:pPr marL="0" indent="0">
              <a:buNone/>
            </a:pPr>
            <a:r>
              <a:rPr lang="en-US" sz="2400" dirty="0"/>
              <a:t>                           </a:t>
            </a:r>
            <a:r>
              <a:rPr lang="en-US" sz="2400" b="1" dirty="0">
                <a:solidFill>
                  <a:srgbClr val="FF0000"/>
                </a:solidFill>
              </a:rPr>
              <a:t>M</a:t>
            </a:r>
            <a:r>
              <a:rPr lang="en-US" sz="2400" dirty="0"/>
              <a:t>-------- </a:t>
            </a:r>
            <a:r>
              <a:rPr lang="en-US" sz="2400" dirty="0">
                <a:solidFill>
                  <a:srgbClr val="FF0000"/>
                </a:solidFill>
              </a:rPr>
              <a:t>H</a:t>
            </a:r>
            <a:r>
              <a:rPr lang="en-US" sz="2400" dirty="0"/>
              <a:t>  </a:t>
            </a:r>
          </a:p>
          <a:p>
            <a:pPr marL="0" indent="0" algn="just" eaLnBrk="1" hangingPunct="1">
              <a:lnSpc>
                <a:spcPct val="90000"/>
              </a:lnSpc>
              <a:buNone/>
            </a:pPr>
            <a:r>
              <a:rPr lang="en-US" altLang="en-US" sz="2400" dirty="0">
                <a:solidFill>
                  <a:srgbClr val="000000"/>
                </a:solidFill>
                <a:cs typeface="Times New Roman" panose="02020603050405020304" pitchFamily="18" charset="0"/>
              </a:rPr>
              <a:t>   - Jika TH </a:t>
            </a:r>
            <a:r>
              <a:rPr lang="en-US" altLang="en-US" sz="2400" dirty="0" err="1">
                <a:solidFill>
                  <a:srgbClr val="000000"/>
                </a:solidFill>
                <a:cs typeface="Times New Roman" panose="02020603050405020304" pitchFamily="18" charset="0"/>
              </a:rPr>
              <a:t>dienkripsi</a:t>
            </a:r>
            <a:r>
              <a:rPr lang="en-US" altLang="en-US" sz="2400" dirty="0">
                <a:solidFill>
                  <a:srgbClr val="000000"/>
                </a:solidFill>
                <a:cs typeface="Times New Roman" panose="02020603050405020304" pitchFamily="18" charset="0"/>
              </a:rPr>
              <a:t> </a:t>
            </a:r>
            <a:r>
              <a:rPr lang="en-US" altLang="en-US" sz="2400" dirty="0" err="1">
                <a:solidFill>
                  <a:srgbClr val="000000"/>
                </a:solidFill>
                <a:cs typeface="Times New Roman" panose="02020603050405020304" pitchFamily="18" charset="0"/>
              </a:rPr>
              <a:t>dengan</a:t>
            </a:r>
            <a:r>
              <a:rPr lang="en-US" altLang="en-US" sz="2400" dirty="0">
                <a:solidFill>
                  <a:srgbClr val="000000"/>
                </a:solidFill>
                <a:cs typeface="Times New Roman" panose="02020603050405020304" pitchFamily="18" charset="0"/>
              </a:rPr>
              <a:t> </a:t>
            </a:r>
            <a:r>
              <a:rPr lang="en-US" altLang="en-US" sz="2400" dirty="0" err="1">
                <a:solidFill>
                  <a:srgbClr val="000000"/>
                </a:solidFill>
                <a:cs typeface="Times New Roman" panose="02020603050405020304" pitchFamily="18" charset="0"/>
              </a:rPr>
              <a:t>aturan</a:t>
            </a:r>
            <a:r>
              <a:rPr lang="en-US" altLang="en-US" sz="2400" dirty="0">
                <a:solidFill>
                  <a:srgbClr val="000000"/>
                </a:solidFill>
                <a:cs typeface="Times New Roman" panose="02020603050405020304" pitchFamily="18" charset="0"/>
              </a:rPr>
              <a:t> </a:t>
            </a:r>
            <a:r>
              <a:rPr lang="en-US" altLang="en-US" sz="2400" dirty="0" err="1">
                <a:solidFill>
                  <a:srgbClr val="000000"/>
                </a:solidFill>
                <a:cs typeface="Times New Roman" panose="02020603050405020304" pitchFamily="18" charset="0"/>
              </a:rPr>
              <a:t>kolom</a:t>
            </a:r>
            <a:r>
              <a:rPr lang="en-US" altLang="en-US" sz="2400" dirty="0">
                <a:solidFill>
                  <a:srgbClr val="000000"/>
                </a:solidFill>
                <a:cs typeface="Times New Roman" panose="02020603050405020304" pitchFamily="18" charset="0"/>
              </a:rPr>
              <a:t>, </a:t>
            </a:r>
            <a:r>
              <a:rPr lang="en-US" altLang="en-US" sz="2400" dirty="0" err="1">
                <a:solidFill>
                  <a:srgbClr val="000000"/>
                </a:solidFill>
                <a:cs typeface="Times New Roman" panose="02020603050405020304" pitchFamily="18" charset="0"/>
              </a:rPr>
              <a:t>maka</a:t>
            </a:r>
            <a:r>
              <a:rPr lang="en-US" altLang="en-US" sz="2400" dirty="0">
                <a:solidFill>
                  <a:srgbClr val="000000"/>
                </a:solidFill>
                <a:cs typeface="Times New Roman" panose="02020603050405020304" pitchFamily="18" charset="0"/>
              </a:rPr>
              <a:t> B di </a:t>
            </a:r>
            <a:r>
              <a:rPr lang="en-US" altLang="en-US" sz="2400" dirty="0" err="1">
                <a:solidFill>
                  <a:srgbClr val="000000"/>
                </a:solidFill>
                <a:cs typeface="Times New Roman" panose="02020603050405020304" pitchFamily="18" charset="0"/>
              </a:rPr>
              <a:t>bawah</a:t>
            </a:r>
            <a:r>
              <a:rPr lang="en-US" altLang="en-US" sz="2400" dirty="0">
                <a:solidFill>
                  <a:srgbClr val="000000"/>
                </a:solidFill>
                <a:cs typeface="Times New Roman" panose="02020603050405020304" pitchFamily="18" charset="0"/>
              </a:rPr>
              <a:t> T, M di </a:t>
            </a:r>
            <a:r>
              <a:rPr lang="en-US" altLang="en-US" sz="2400" dirty="0" err="1">
                <a:solidFill>
                  <a:srgbClr val="000000"/>
                </a:solidFill>
                <a:cs typeface="Times New Roman" panose="02020603050405020304" pitchFamily="18" charset="0"/>
              </a:rPr>
              <a:t>bawah</a:t>
            </a:r>
            <a:r>
              <a:rPr lang="en-US" altLang="en-US" sz="2400" dirty="0">
                <a:solidFill>
                  <a:srgbClr val="000000"/>
                </a:solidFill>
                <a:cs typeface="Times New Roman" panose="02020603050405020304" pitchFamily="18" charset="0"/>
              </a:rPr>
              <a:t> H</a:t>
            </a:r>
          </a:p>
          <a:p>
            <a:pPr marL="0" indent="0" algn="just" eaLnBrk="1" hangingPunct="1">
              <a:lnSpc>
                <a:spcPct val="90000"/>
              </a:lnSpc>
              <a:buNone/>
            </a:pPr>
            <a:r>
              <a:rPr lang="en-US" altLang="en-US" sz="2400" dirty="0">
                <a:solidFill>
                  <a:srgbClr val="000000"/>
                </a:solidFill>
                <a:cs typeface="Times New Roman" panose="02020603050405020304" pitchFamily="18" charset="0"/>
              </a:rPr>
              <a:t>   - Jika TH </a:t>
            </a:r>
            <a:r>
              <a:rPr lang="en-US" altLang="en-US" sz="2400" dirty="0" err="1">
                <a:solidFill>
                  <a:srgbClr val="000000"/>
                </a:solidFill>
                <a:cs typeface="Times New Roman" panose="02020603050405020304" pitchFamily="18" charset="0"/>
              </a:rPr>
              <a:t>dienkripsi</a:t>
            </a:r>
            <a:r>
              <a:rPr lang="en-US" altLang="en-US" sz="2400" dirty="0">
                <a:solidFill>
                  <a:srgbClr val="000000"/>
                </a:solidFill>
                <a:cs typeface="Times New Roman" panose="02020603050405020304" pitchFamily="18" charset="0"/>
              </a:rPr>
              <a:t> </a:t>
            </a:r>
            <a:r>
              <a:rPr lang="en-US" altLang="en-US" sz="2400" dirty="0" err="1">
                <a:solidFill>
                  <a:srgbClr val="000000"/>
                </a:solidFill>
                <a:cs typeface="Times New Roman" panose="02020603050405020304" pitchFamily="18" charset="0"/>
              </a:rPr>
              <a:t>dengan</a:t>
            </a:r>
            <a:r>
              <a:rPr lang="en-US" altLang="en-US" sz="2400" dirty="0">
                <a:solidFill>
                  <a:srgbClr val="000000"/>
                </a:solidFill>
                <a:cs typeface="Times New Roman" panose="02020603050405020304" pitchFamily="18" charset="0"/>
              </a:rPr>
              <a:t> </a:t>
            </a:r>
            <a:r>
              <a:rPr lang="en-US" altLang="en-US" sz="2400" dirty="0" err="1">
                <a:solidFill>
                  <a:srgbClr val="000000"/>
                </a:solidFill>
                <a:cs typeface="Times New Roman" panose="02020603050405020304" pitchFamily="18" charset="0"/>
              </a:rPr>
              <a:t>aturan</a:t>
            </a:r>
            <a:r>
              <a:rPr lang="en-US" altLang="en-US" sz="2400" dirty="0">
                <a:solidFill>
                  <a:srgbClr val="000000"/>
                </a:solidFill>
                <a:cs typeface="Times New Roman" panose="02020603050405020304" pitchFamily="18" charset="0"/>
              </a:rPr>
              <a:t> baris, </a:t>
            </a:r>
            <a:r>
              <a:rPr lang="en-US" altLang="en-US" sz="2400" dirty="0" err="1">
                <a:solidFill>
                  <a:srgbClr val="000000"/>
                </a:solidFill>
                <a:cs typeface="Times New Roman" panose="02020603050405020304" pitchFamily="18" charset="0"/>
              </a:rPr>
              <a:t>maka</a:t>
            </a:r>
            <a:r>
              <a:rPr lang="en-US" altLang="en-US" sz="2400" dirty="0">
                <a:solidFill>
                  <a:srgbClr val="000000"/>
                </a:solidFill>
                <a:cs typeface="Times New Roman" panose="02020603050405020304" pitchFamily="18" charset="0"/>
              </a:rPr>
              <a:t> B di </a:t>
            </a:r>
            <a:r>
              <a:rPr lang="en-US" altLang="en-US" sz="2400" dirty="0" err="1">
                <a:solidFill>
                  <a:srgbClr val="000000"/>
                </a:solidFill>
                <a:cs typeface="Times New Roman" panose="02020603050405020304" pitchFamily="18" charset="0"/>
              </a:rPr>
              <a:t>kanan</a:t>
            </a:r>
            <a:r>
              <a:rPr lang="en-US" altLang="en-US" sz="2400" dirty="0">
                <a:solidFill>
                  <a:srgbClr val="000000"/>
                </a:solidFill>
                <a:cs typeface="Times New Roman" panose="02020603050405020304" pitchFamily="18" charset="0"/>
              </a:rPr>
              <a:t> T, M di </a:t>
            </a:r>
            <a:r>
              <a:rPr lang="en-US" altLang="en-US" sz="2400" dirty="0" err="1">
                <a:solidFill>
                  <a:srgbClr val="000000"/>
                </a:solidFill>
                <a:cs typeface="Times New Roman" panose="02020603050405020304" pitchFamily="18" charset="0"/>
              </a:rPr>
              <a:t>kanan</a:t>
            </a:r>
            <a:r>
              <a:rPr lang="en-US" altLang="en-US" sz="2400" dirty="0">
                <a:solidFill>
                  <a:srgbClr val="000000"/>
                </a:solidFill>
                <a:cs typeface="Times New Roman" panose="02020603050405020304" pitchFamily="18" charset="0"/>
              </a:rPr>
              <a:t> H </a:t>
            </a:r>
          </a:p>
          <a:p>
            <a:pPr marL="0" indent="0" algn="just" eaLnBrk="1" hangingPunct="1">
              <a:lnSpc>
                <a:spcPct val="90000"/>
              </a:lnSpc>
              <a:buNone/>
            </a:pPr>
            <a:r>
              <a:rPr lang="en-US" altLang="en-US" sz="2400" dirty="0">
                <a:solidFill>
                  <a:srgbClr val="000000"/>
                </a:solidFill>
                <a:cs typeface="Times New Roman" panose="02020603050405020304" pitchFamily="18" charset="0"/>
              </a:rPr>
              <a:t>   - Mulai </a:t>
            </a:r>
            <a:r>
              <a:rPr lang="en-US" altLang="en-US" sz="2400" dirty="0" err="1">
                <a:solidFill>
                  <a:srgbClr val="000000"/>
                </a:solidFill>
                <a:cs typeface="Times New Roman" panose="02020603050405020304" pitchFamily="18" charset="0"/>
              </a:rPr>
              <a:t>bangun</a:t>
            </a:r>
            <a:r>
              <a:rPr lang="en-US" altLang="en-US" sz="2400" dirty="0">
                <a:solidFill>
                  <a:srgbClr val="000000"/>
                </a:solidFill>
                <a:cs typeface="Times New Roman" panose="02020603050405020304" pitchFamily="18" charset="0"/>
              </a:rPr>
              <a:t> </a:t>
            </a:r>
            <a:r>
              <a:rPr lang="en-US" altLang="en-US" sz="2400" dirty="0" err="1">
                <a:solidFill>
                  <a:srgbClr val="000000"/>
                </a:solidFill>
                <a:cs typeface="Times New Roman" panose="02020603050405020304" pitchFamily="18" charset="0"/>
              </a:rPr>
              <a:t>matriks</a:t>
            </a:r>
            <a:r>
              <a:rPr lang="en-US" altLang="en-US" sz="2400" dirty="0">
                <a:solidFill>
                  <a:srgbClr val="000000"/>
                </a:solidFill>
                <a:cs typeface="Times New Roman" panose="02020603050405020304" pitchFamily="18" charset="0"/>
              </a:rPr>
              <a:t> </a:t>
            </a:r>
            <a:r>
              <a:rPr lang="en-US" altLang="en-US" sz="2400" dirty="0" err="1">
                <a:solidFill>
                  <a:srgbClr val="000000"/>
                </a:solidFill>
                <a:cs typeface="Times New Roman" panose="02020603050405020304" pitchFamily="18" charset="0"/>
              </a:rPr>
              <a:t>parsial</a:t>
            </a:r>
            <a:r>
              <a:rPr lang="en-US" altLang="en-US" sz="2400" dirty="0">
                <a:solidFill>
                  <a:srgbClr val="000000"/>
                </a:solidFill>
                <a:cs typeface="Times New Roman" panose="02020603050405020304" pitchFamily="18" charset="0"/>
              </a:rPr>
              <a:t> 5 x 5 </a:t>
            </a:r>
            <a:r>
              <a:rPr lang="en-US" altLang="en-US" sz="2400" dirty="0" err="1">
                <a:solidFill>
                  <a:srgbClr val="000000"/>
                </a:solidFill>
                <a:cs typeface="Times New Roman" panose="02020603050405020304" pitchFamily="18" charset="0"/>
              </a:rPr>
              <a:t>dengan</a:t>
            </a:r>
            <a:r>
              <a:rPr lang="en-US" altLang="en-US" sz="2400" dirty="0">
                <a:solidFill>
                  <a:srgbClr val="000000"/>
                </a:solidFill>
                <a:cs typeface="Times New Roman" panose="02020603050405020304" pitchFamily="18" charset="0"/>
              </a:rPr>
              <a:t> </a:t>
            </a:r>
            <a:r>
              <a:rPr lang="en-US" altLang="en-US" sz="2400" dirty="0" err="1">
                <a:solidFill>
                  <a:srgbClr val="000000"/>
                </a:solidFill>
                <a:cs typeface="Times New Roman" panose="02020603050405020304" pitchFamily="18" charset="0"/>
              </a:rPr>
              <a:t>hipotesis</a:t>
            </a:r>
            <a:r>
              <a:rPr lang="en-US" altLang="en-US" sz="2400" dirty="0">
                <a:solidFill>
                  <a:srgbClr val="000000"/>
                </a:solidFill>
                <a:cs typeface="Times New Roman" panose="02020603050405020304" pitchFamily="18" charset="0"/>
              </a:rPr>
              <a:t> </a:t>
            </a:r>
            <a:r>
              <a:rPr lang="en-US" altLang="en-US" sz="2400" dirty="0" err="1">
                <a:solidFill>
                  <a:srgbClr val="000000"/>
                </a:solidFill>
                <a:cs typeface="Times New Roman" panose="02020603050405020304" pitchFamily="18" charset="0"/>
              </a:rPr>
              <a:t>seperti</a:t>
            </a:r>
            <a:r>
              <a:rPr lang="en-US" altLang="en-US" sz="2400" dirty="0">
                <a:solidFill>
                  <a:srgbClr val="000000"/>
                </a:solidFill>
                <a:cs typeface="Times New Roman" panose="02020603050405020304" pitchFamily="18" charset="0"/>
              </a:rPr>
              <a:t> di </a:t>
            </a:r>
            <a:r>
              <a:rPr lang="en-US" altLang="en-US" sz="2400" dirty="0" err="1">
                <a:solidFill>
                  <a:srgbClr val="000000"/>
                </a:solidFill>
                <a:cs typeface="Times New Roman" panose="02020603050405020304" pitchFamily="18" charset="0"/>
              </a:rPr>
              <a:t>atas</a:t>
            </a:r>
            <a:endParaRPr lang="en-US" altLang="en-US" sz="2400" dirty="0">
              <a:solidFill>
                <a:srgbClr val="000000"/>
              </a:solidFill>
              <a:cs typeface="Times New Roman" panose="02020603050405020304" pitchFamily="18" charset="0"/>
            </a:endParaRPr>
          </a:p>
          <a:p>
            <a:endParaRPr lang="en-US" altLang="en-US" dirty="0"/>
          </a:p>
        </p:txBody>
      </p:sp>
      <p:sp>
        <p:nvSpPr>
          <p:cNvPr id="56324"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A50021"/>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buChar char="n"/>
              <a:defRPr sz="28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buChar char="n"/>
              <a:defRPr sz="24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buChar char="n"/>
              <a:defRPr sz="2000">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9pPr>
          </a:lstStyle>
          <a:p>
            <a:pPr>
              <a:spcBef>
                <a:spcPct val="0"/>
              </a:spcBef>
              <a:buClrTx/>
              <a:buSzTx/>
              <a:buFontTx/>
              <a:buNone/>
            </a:pPr>
            <a:fld id="{DEEF47CA-4198-4816-878A-2132FB400A0C}" type="slidenum">
              <a:rPr lang="en-GB" altLang="en-US" sz="2400">
                <a:solidFill>
                  <a:schemeClr val="tx2"/>
                </a:solidFill>
              </a:rPr>
              <a:pPr>
                <a:spcBef>
                  <a:spcPct val="0"/>
                </a:spcBef>
                <a:buClrTx/>
                <a:buSzTx/>
                <a:buFontTx/>
                <a:buNone/>
              </a:pPr>
              <a:t>52</a:t>
            </a:fld>
            <a:endParaRPr lang="en-GB" altLang="en-US" sz="1400">
              <a:solidFill>
                <a:schemeClr val="tx2"/>
              </a:solidFill>
            </a:endParaRPr>
          </a:p>
        </p:txBody>
      </p:sp>
    </p:spTree>
    <p:extLst>
      <p:ext uri="{BB962C8B-B14F-4D97-AF65-F5344CB8AC3E}">
        <p14:creationId xmlns:p14="http://schemas.microsoft.com/office/powerpoint/2010/main" val="416314356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7"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90000"/>
              <a:buBlip>
                <a:blip r:embed="rId2"/>
              </a:buBlip>
              <a:defRPr sz="3200">
                <a:solidFill>
                  <a:schemeClr val="tx1"/>
                </a:solidFill>
                <a:latin typeface="Tahoma" panose="020B0604030504040204" pitchFamily="34" charset="0"/>
              </a:defRPr>
            </a:lvl1pPr>
            <a:lvl2pPr marL="742950" indent="-285750">
              <a:spcBef>
                <a:spcPct val="20000"/>
              </a:spcBef>
              <a:buSzPct val="80000"/>
              <a:buBlip>
                <a:blip r:embed="rId3"/>
              </a:buBlip>
              <a:defRPr sz="2800">
                <a:solidFill>
                  <a:schemeClr val="tx1"/>
                </a:solidFill>
                <a:latin typeface="Tahoma" panose="020B0604030504040204" pitchFamily="34" charset="0"/>
              </a:defRPr>
            </a:lvl2pPr>
            <a:lvl3pPr marL="1143000" indent="-228600">
              <a:spcBef>
                <a:spcPct val="20000"/>
              </a:spcBef>
              <a:buSzPct val="70000"/>
              <a:buBlip>
                <a:blip r:embed="rId4"/>
              </a:buBlip>
              <a:defRPr sz="2400">
                <a:solidFill>
                  <a:schemeClr val="tx1"/>
                </a:solidFill>
                <a:latin typeface="Tahoma" panose="020B0604030504040204" pitchFamily="34" charset="0"/>
              </a:defRPr>
            </a:lvl3pPr>
            <a:lvl4pPr marL="1600200" indent="-228600">
              <a:spcBef>
                <a:spcPct val="20000"/>
              </a:spcBef>
              <a:buSzPct val="70000"/>
              <a:buBlip>
                <a:blip r:embed="rId5"/>
              </a:buBlip>
              <a:defRPr sz="2000">
                <a:solidFill>
                  <a:schemeClr val="tx1"/>
                </a:solidFill>
                <a:latin typeface="Tahoma" panose="020B0604030504040204" pitchFamily="34" charset="0"/>
              </a:defRPr>
            </a:lvl4pPr>
            <a:lvl5pPr marL="2057400" indent="-228600">
              <a:spcBef>
                <a:spcPct val="20000"/>
              </a:spcBef>
              <a:buSzPct val="70000"/>
              <a:buBlip>
                <a:blip r:embed="rId6"/>
              </a:buBlip>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9pPr>
          </a:lstStyle>
          <a:p>
            <a:pPr>
              <a:spcBef>
                <a:spcPct val="0"/>
              </a:spcBef>
              <a:buSzTx/>
              <a:buFontTx/>
              <a:buNone/>
            </a:pPr>
            <a:fld id="{EBBC4ED5-26AA-49B6-A696-28D77659288A}" type="slidenum">
              <a:rPr lang="en-GB" altLang="en-US" sz="1400">
                <a:latin typeface="Times New Roman" panose="02020603050405020304" pitchFamily="18" charset="0"/>
              </a:rPr>
              <a:pPr>
                <a:spcBef>
                  <a:spcPct val="0"/>
                </a:spcBef>
                <a:buSzTx/>
                <a:buFontTx/>
                <a:buNone/>
              </a:pPr>
              <a:t>53</a:t>
            </a:fld>
            <a:endParaRPr lang="en-GB" altLang="en-US" sz="1400">
              <a:latin typeface="Times New Roman" panose="02020603050405020304" pitchFamily="18" charset="0"/>
            </a:endParaRPr>
          </a:p>
        </p:txBody>
      </p:sp>
      <p:sp>
        <p:nvSpPr>
          <p:cNvPr id="47108" name="Rectangle 3"/>
          <p:cNvSpPr>
            <a:spLocks noGrp="1" noChangeArrowheads="1"/>
          </p:cNvSpPr>
          <p:nvPr>
            <p:ph type="body" idx="1"/>
          </p:nvPr>
        </p:nvSpPr>
        <p:spPr>
          <a:xfrm>
            <a:off x="838200" y="1596571"/>
            <a:ext cx="10972800" cy="4759779"/>
          </a:xfrm>
        </p:spPr>
        <p:txBody>
          <a:bodyPr>
            <a:normAutofit fontScale="85000" lnSpcReduction="20000"/>
          </a:bodyPr>
          <a:lstStyle/>
          <a:p>
            <a:pPr algn="just" eaLnBrk="1" hangingPunct="1"/>
            <a:r>
              <a:rPr lang="en-US" altLang="en-US" i="1" dirty="0">
                <a:solidFill>
                  <a:srgbClr val="08080C"/>
                </a:solidFill>
                <a:cs typeface="Times New Roman" panose="02020603050405020304" pitchFamily="18" charset="0"/>
              </a:rPr>
              <a:t>Affine Cipher:</a:t>
            </a:r>
          </a:p>
          <a:p>
            <a:pPr marL="0" indent="0">
              <a:buNone/>
            </a:pPr>
            <a:r>
              <a:rPr lang="en-US" altLang="en-US" dirty="0">
                <a:solidFill>
                  <a:srgbClr val="08080C"/>
                </a:solidFill>
              </a:rPr>
              <a:t>             </a:t>
            </a:r>
            <a:r>
              <a:rPr lang="en-US" altLang="en-US" dirty="0" err="1">
                <a:solidFill>
                  <a:srgbClr val="08080C"/>
                </a:solidFill>
              </a:rPr>
              <a:t>Enkripsi</a:t>
            </a:r>
            <a:r>
              <a:rPr lang="en-US" altLang="en-US" dirty="0">
                <a:solidFill>
                  <a:srgbClr val="08080C"/>
                </a:solidFill>
              </a:rPr>
              <a:t>: </a:t>
            </a:r>
            <a:r>
              <a:rPr lang="en-US" altLang="en-US" i="1" dirty="0">
                <a:solidFill>
                  <a:srgbClr val="08080C"/>
                </a:solidFill>
                <a:cs typeface="Times New Roman" panose="02020603050405020304" pitchFamily="18" charset="0"/>
              </a:rPr>
              <a:t>C</a:t>
            </a:r>
            <a:r>
              <a:rPr lang="en-US" altLang="en-US" dirty="0">
                <a:solidFill>
                  <a:srgbClr val="08080C"/>
                </a:solidFill>
                <a:cs typeface="Times New Roman" panose="02020603050405020304" pitchFamily="18" charset="0"/>
              </a:rPr>
              <a:t> </a:t>
            </a:r>
            <a:r>
              <a:rPr lang="en-US" altLang="en-US" dirty="0">
                <a:solidFill>
                  <a:srgbClr val="08080C"/>
                </a:solidFill>
                <a:latin typeface="Times New Roman" panose="02020603050405020304" pitchFamily="18" charset="0"/>
                <a:cs typeface="Times New Roman" panose="02020603050405020304" pitchFamily="18" charset="0"/>
                <a:sym typeface="Symbol" panose="05050102010706020507" pitchFamily="18" charset="2"/>
              </a:rPr>
              <a:t></a:t>
            </a:r>
            <a:r>
              <a:rPr lang="en-US" altLang="en-US" dirty="0">
                <a:solidFill>
                  <a:srgbClr val="08080C"/>
                </a:solidFill>
                <a:cs typeface="Times New Roman" panose="02020603050405020304" pitchFamily="18" charset="0"/>
              </a:rPr>
              <a:t> </a:t>
            </a:r>
            <a:r>
              <a:rPr lang="en-US" altLang="en-US" i="1" dirty="0" err="1">
                <a:solidFill>
                  <a:srgbClr val="08080C"/>
                </a:solidFill>
                <a:cs typeface="Times New Roman" panose="02020603050405020304" pitchFamily="18" charset="0"/>
              </a:rPr>
              <a:t>mP</a:t>
            </a:r>
            <a:r>
              <a:rPr lang="en-US" altLang="en-US" dirty="0">
                <a:solidFill>
                  <a:srgbClr val="08080C"/>
                </a:solidFill>
                <a:cs typeface="Times New Roman" panose="02020603050405020304" pitchFamily="18" charset="0"/>
              </a:rPr>
              <a:t> + </a:t>
            </a:r>
            <a:r>
              <a:rPr lang="en-US" altLang="en-US" i="1" dirty="0">
                <a:solidFill>
                  <a:srgbClr val="08080C"/>
                </a:solidFill>
                <a:cs typeface="Times New Roman" panose="02020603050405020304" pitchFamily="18" charset="0"/>
              </a:rPr>
              <a:t>b</a:t>
            </a:r>
            <a:r>
              <a:rPr lang="en-US" altLang="en-US" dirty="0">
                <a:solidFill>
                  <a:srgbClr val="08080C"/>
                </a:solidFill>
                <a:cs typeface="Times New Roman" panose="02020603050405020304" pitchFamily="18" charset="0"/>
              </a:rPr>
              <a:t> (mod </a:t>
            </a:r>
            <a:r>
              <a:rPr lang="en-US" altLang="en-US" i="1" dirty="0">
                <a:solidFill>
                  <a:srgbClr val="08080C"/>
                </a:solidFill>
                <a:cs typeface="Times New Roman" panose="02020603050405020304" pitchFamily="18" charset="0"/>
              </a:rPr>
              <a:t>n</a:t>
            </a:r>
            <a:r>
              <a:rPr lang="en-US" altLang="en-US" dirty="0">
                <a:solidFill>
                  <a:srgbClr val="08080C"/>
                </a:solidFill>
                <a:cs typeface="Times New Roman" panose="02020603050405020304" pitchFamily="18" charset="0"/>
              </a:rPr>
              <a:t>)	</a:t>
            </a:r>
          </a:p>
          <a:p>
            <a:pPr marL="0" indent="0">
              <a:buNone/>
            </a:pPr>
            <a:r>
              <a:rPr lang="en-US" altLang="en-US" dirty="0">
                <a:solidFill>
                  <a:srgbClr val="08080C"/>
                </a:solidFill>
                <a:cs typeface="Times New Roman" panose="02020603050405020304" pitchFamily="18" charset="0"/>
              </a:rPr>
              <a:t>	</a:t>
            </a:r>
            <a:r>
              <a:rPr lang="en-US" altLang="en-US" dirty="0" err="1">
                <a:solidFill>
                  <a:srgbClr val="08080C"/>
                </a:solidFill>
                <a:cs typeface="Times New Roman" panose="02020603050405020304" pitchFamily="18" charset="0"/>
              </a:rPr>
              <a:t>Dekripsi</a:t>
            </a:r>
            <a:r>
              <a:rPr lang="en-US" altLang="en-US" dirty="0">
                <a:solidFill>
                  <a:srgbClr val="08080C"/>
                </a:solidFill>
                <a:cs typeface="Times New Roman" panose="02020603050405020304" pitchFamily="18" charset="0"/>
              </a:rPr>
              <a:t>: </a:t>
            </a:r>
            <a:r>
              <a:rPr lang="en-US" altLang="en-US" i="1" dirty="0">
                <a:solidFill>
                  <a:srgbClr val="08080C"/>
                </a:solidFill>
                <a:cs typeface="Times New Roman" panose="02020603050405020304" pitchFamily="18" charset="0"/>
              </a:rPr>
              <a:t>P  </a:t>
            </a:r>
            <a:r>
              <a:rPr lang="en-US" altLang="en-US" dirty="0">
                <a:solidFill>
                  <a:srgbClr val="08080C"/>
                </a:solidFill>
                <a:latin typeface="Times New Roman" panose="02020603050405020304" pitchFamily="18" charset="0"/>
                <a:cs typeface="Times New Roman" panose="02020603050405020304" pitchFamily="18" charset="0"/>
                <a:sym typeface="Symbol" panose="05050102010706020507" pitchFamily="18" charset="2"/>
              </a:rPr>
              <a:t></a:t>
            </a:r>
            <a:r>
              <a:rPr lang="en-US" altLang="en-US" dirty="0">
                <a:solidFill>
                  <a:srgbClr val="08080C"/>
                </a:solidFill>
                <a:cs typeface="Times New Roman" panose="02020603050405020304" pitchFamily="18" charset="0"/>
              </a:rPr>
              <a:t> </a:t>
            </a:r>
            <a:r>
              <a:rPr lang="en-US" altLang="en-US" i="1" dirty="0">
                <a:solidFill>
                  <a:srgbClr val="08080C"/>
                </a:solidFill>
                <a:cs typeface="Times New Roman" panose="02020603050405020304" pitchFamily="18" charset="0"/>
              </a:rPr>
              <a:t>m</a:t>
            </a:r>
            <a:r>
              <a:rPr lang="en-US" altLang="en-US" baseline="30000" dirty="0">
                <a:solidFill>
                  <a:srgbClr val="08080C"/>
                </a:solidFill>
                <a:cs typeface="Times New Roman" panose="02020603050405020304" pitchFamily="18" charset="0"/>
              </a:rPr>
              <a:t>–1 </a:t>
            </a:r>
            <a:r>
              <a:rPr lang="en-US" altLang="en-US" dirty="0">
                <a:solidFill>
                  <a:srgbClr val="08080C"/>
                </a:solidFill>
                <a:cs typeface="Times New Roman" panose="02020603050405020304" pitchFamily="18" charset="0"/>
              </a:rPr>
              <a:t>(</a:t>
            </a:r>
            <a:r>
              <a:rPr lang="en-US" altLang="en-US" i="1" dirty="0">
                <a:solidFill>
                  <a:srgbClr val="08080C"/>
                </a:solidFill>
                <a:cs typeface="Times New Roman" panose="02020603050405020304" pitchFamily="18" charset="0"/>
              </a:rPr>
              <a:t>C</a:t>
            </a:r>
            <a:r>
              <a:rPr lang="en-US" altLang="en-US" dirty="0">
                <a:solidFill>
                  <a:srgbClr val="08080C"/>
                </a:solidFill>
                <a:cs typeface="Times New Roman" panose="02020603050405020304" pitchFamily="18" charset="0"/>
              </a:rPr>
              <a:t> – </a:t>
            </a:r>
            <a:r>
              <a:rPr lang="en-US" altLang="en-US" i="1" dirty="0">
                <a:solidFill>
                  <a:srgbClr val="08080C"/>
                </a:solidFill>
                <a:cs typeface="Times New Roman" panose="02020603050405020304" pitchFamily="18" charset="0"/>
              </a:rPr>
              <a:t>b</a:t>
            </a:r>
            <a:r>
              <a:rPr lang="en-US" altLang="en-US" dirty="0">
                <a:solidFill>
                  <a:srgbClr val="08080C"/>
                </a:solidFill>
                <a:cs typeface="Times New Roman" panose="02020603050405020304" pitchFamily="18" charset="0"/>
              </a:rPr>
              <a:t>) (mod </a:t>
            </a:r>
            <a:r>
              <a:rPr lang="en-US" altLang="en-US" i="1" dirty="0">
                <a:solidFill>
                  <a:srgbClr val="08080C"/>
                </a:solidFill>
                <a:cs typeface="Times New Roman" panose="02020603050405020304" pitchFamily="18" charset="0"/>
              </a:rPr>
              <a:t>n</a:t>
            </a:r>
            <a:r>
              <a:rPr lang="en-US" altLang="en-US" dirty="0">
                <a:solidFill>
                  <a:srgbClr val="08080C"/>
                </a:solidFill>
                <a:cs typeface="Times New Roman" panose="02020603050405020304" pitchFamily="18" charset="0"/>
              </a:rPr>
              <a:t>)</a:t>
            </a:r>
            <a:endParaRPr lang="en-US" altLang="en-US" i="1" dirty="0">
              <a:solidFill>
                <a:srgbClr val="08080C"/>
              </a:solidFill>
              <a:cs typeface="Times New Roman" panose="02020603050405020304" pitchFamily="18" charset="0"/>
            </a:endParaRPr>
          </a:p>
          <a:p>
            <a:pPr algn="just" eaLnBrk="1" hangingPunct="1"/>
            <a:endParaRPr lang="en-US" altLang="en-US" i="1" dirty="0">
              <a:solidFill>
                <a:srgbClr val="08080C"/>
              </a:solidFill>
              <a:cs typeface="Times New Roman" panose="02020603050405020304" pitchFamily="18" charset="0"/>
            </a:endParaRPr>
          </a:p>
          <a:p>
            <a:pPr algn="just" eaLnBrk="1" hangingPunct="1"/>
            <a:r>
              <a:rPr lang="en-US" altLang="en-US" i="1" dirty="0">
                <a:solidFill>
                  <a:srgbClr val="08080C"/>
                </a:solidFill>
                <a:cs typeface="Times New Roman" panose="02020603050405020304" pitchFamily="18" charset="0"/>
              </a:rPr>
              <a:t>Affine cipher</a:t>
            </a:r>
            <a:r>
              <a:rPr lang="en-US" altLang="en-US" dirty="0">
                <a:solidFill>
                  <a:srgbClr val="08080C"/>
                </a:solidFill>
                <a:cs typeface="Times New Roman" panose="02020603050405020304" pitchFamily="18" charset="0"/>
              </a:rPr>
              <a:t> </a:t>
            </a:r>
            <a:r>
              <a:rPr lang="en-US" altLang="en-US" dirty="0" err="1">
                <a:solidFill>
                  <a:srgbClr val="08080C"/>
                </a:solidFill>
                <a:cs typeface="Times New Roman" panose="02020603050405020304" pitchFamily="18" charset="0"/>
              </a:rPr>
              <a:t>mudah</a:t>
            </a:r>
            <a:r>
              <a:rPr lang="en-US" altLang="en-US" dirty="0">
                <a:solidFill>
                  <a:srgbClr val="08080C"/>
                </a:solidFill>
                <a:cs typeface="Times New Roman" panose="02020603050405020304" pitchFamily="18" charset="0"/>
              </a:rPr>
              <a:t> </a:t>
            </a:r>
            <a:r>
              <a:rPr lang="en-US" altLang="en-US" dirty="0" err="1">
                <a:solidFill>
                  <a:srgbClr val="08080C"/>
                </a:solidFill>
                <a:cs typeface="Times New Roman" panose="02020603050405020304" pitchFamily="18" charset="0"/>
              </a:rPr>
              <a:t>diserang</a:t>
            </a:r>
            <a:r>
              <a:rPr lang="en-US" altLang="en-US" dirty="0">
                <a:solidFill>
                  <a:srgbClr val="08080C"/>
                </a:solidFill>
                <a:cs typeface="Times New Roman" panose="02020603050405020304" pitchFamily="18" charset="0"/>
              </a:rPr>
              <a:t> </a:t>
            </a:r>
            <a:r>
              <a:rPr lang="en-US" altLang="en-US" dirty="0" err="1">
                <a:solidFill>
                  <a:srgbClr val="08080C"/>
                </a:solidFill>
                <a:cs typeface="Times New Roman" panose="02020603050405020304" pitchFamily="18" charset="0"/>
              </a:rPr>
              <a:t>dengan</a:t>
            </a:r>
            <a:r>
              <a:rPr lang="en-US" altLang="en-US" dirty="0">
                <a:solidFill>
                  <a:srgbClr val="08080C"/>
                </a:solidFill>
                <a:cs typeface="Times New Roman" panose="02020603050405020304" pitchFamily="18" charset="0"/>
              </a:rPr>
              <a:t> </a:t>
            </a:r>
            <a:r>
              <a:rPr lang="en-US" altLang="en-US" i="1" dirty="0">
                <a:solidFill>
                  <a:srgbClr val="08080C"/>
                </a:solidFill>
                <a:cs typeface="Times New Roman" panose="02020603050405020304" pitchFamily="18" charset="0"/>
              </a:rPr>
              <a:t>known-plaintext attack</a:t>
            </a:r>
            <a:r>
              <a:rPr lang="en-US" altLang="en-US" dirty="0">
                <a:solidFill>
                  <a:srgbClr val="08080C"/>
                </a:solidFill>
                <a:cs typeface="Times New Roman" panose="02020603050405020304" pitchFamily="18" charset="0"/>
              </a:rPr>
              <a:t> (</a:t>
            </a:r>
            <a:r>
              <a:rPr lang="en-US" altLang="en-US" dirty="0" err="1">
                <a:solidFill>
                  <a:srgbClr val="08080C"/>
                </a:solidFill>
                <a:cs typeface="Times New Roman" panose="02020603050405020304" pitchFamily="18" charset="0"/>
              </a:rPr>
              <a:t>sebagian</a:t>
            </a:r>
            <a:r>
              <a:rPr lang="en-US" altLang="en-US" dirty="0">
                <a:solidFill>
                  <a:srgbClr val="08080C"/>
                </a:solidFill>
                <a:cs typeface="Times New Roman" panose="02020603050405020304" pitchFamily="18" charset="0"/>
              </a:rPr>
              <a:t> </a:t>
            </a:r>
            <a:r>
              <a:rPr lang="en-US" altLang="en-US" dirty="0" err="1">
                <a:solidFill>
                  <a:srgbClr val="08080C"/>
                </a:solidFill>
                <a:cs typeface="Times New Roman" panose="02020603050405020304" pitchFamily="18" charset="0"/>
              </a:rPr>
              <a:t>plainteks</a:t>
            </a:r>
            <a:r>
              <a:rPr lang="en-US" altLang="en-US" dirty="0">
                <a:solidFill>
                  <a:srgbClr val="08080C"/>
                </a:solidFill>
                <a:cs typeface="Times New Roman" panose="02020603050405020304" pitchFamily="18" charset="0"/>
              </a:rPr>
              <a:t> </a:t>
            </a:r>
            <a:r>
              <a:rPr lang="en-US" altLang="en-US" dirty="0" err="1">
                <a:solidFill>
                  <a:srgbClr val="08080C"/>
                </a:solidFill>
                <a:cs typeface="Times New Roman" panose="02020603050405020304" pitchFamily="18" charset="0"/>
              </a:rPr>
              <a:t>dari</a:t>
            </a:r>
            <a:r>
              <a:rPr lang="en-US" altLang="en-US" dirty="0">
                <a:solidFill>
                  <a:srgbClr val="08080C"/>
                </a:solidFill>
                <a:cs typeface="Times New Roman" panose="02020603050405020304" pitchFamily="18" charset="0"/>
              </a:rPr>
              <a:t> </a:t>
            </a:r>
            <a:r>
              <a:rPr lang="en-US" altLang="en-US" dirty="0" err="1">
                <a:solidFill>
                  <a:srgbClr val="08080C"/>
                </a:solidFill>
                <a:cs typeface="Times New Roman" panose="02020603050405020304" pitchFamily="18" charset="0"/>
              </a:rPr>
              <a:t>pesan</a:t>
            </a:r>
            <a:r>
              <a:rPr lang="en-US" altLang="en-US" dirty="0">
                <a:solidFill>
                  <a:srgbClr val="08080C"/>
                </a:solidFill>
                <a:cs typeface="Times New Roman" panose="02020603050405020304" pitchFamily="18" charset="0"/>
              </a:rPr>
              <a:t> </a:t>
            </a:r>
            <a:r>
              <a:rPr lang="en-US" altLang="en-US" dirty="0" err="1">
                <a:solidFill>
                  <a:srgbClr val="08080C"/>
                </a:solidFill>
                <a:cs typeface="Times New Roman" panose="02020603050405020304" pitchFamily="18" charset="0"/>
              </a:rPr>
              <a:t>diketahui</a:t>
            </a:r>
            <a:r>
              <a:rPr lang="en-US" altLang="en-US" dirty="0">
                <a:solidFill>
                  <a:srgbClr val="08080C"/>
                </a:solidFill>
                <a:cs typeface="Times New Roman" panose="02020603050405020304" pitchFamily="18" charset="0"/>
              </a:rPr>
              <a:t>) </a:t>
            </a:r>
          </a:p>
          <a:p>
            <a:pPr algn="just" eaLnBrk="1" hangingPunct="1"/>
            <a:endParaRPr lang="en-US" altLang="en-US" dirty="0">
              <a:solidFill>
                <a:srgbClr val="08080C"/>
              </a:solidFill>
              <a:cs typeface="Times New Roman" panose="02020603050405020304" pitchFamily="18" charset="0"/>
            </a:endParaRPr>
          </a:p>
          <a:p>
            <a:pPr algn="just" eaLnBrk="1" hangingPunct="1"/>
            <a:r>
              <a:rPr lang="en-US" altLang="en-US" dirty="0" err="1">
                <a:solidFill>
                  <a:srgbClr val="08080C"/>
                </a:solidFill>
                <a:cs typeface="Times New Roman" panose="02020603050405020304" pitchFamily="18" charset="0"/>
              </a:rPr>
              <a:t>Misalkan</a:t>
            </a:r>
            <a:r>
              <a:rPr lang="en-US" altLang="en-US" dirty="0">
                <a:solidFill>
                  <a:srgbClr val="08080C"/>
                </a:solidFill>
                <a:cs typeface="Times New Roman" panose="02020603050405020304" pitchFamily="18" charset="0"/>
              </a:rPr>
              <a:t> </a:t>
            </a:r>
            <a:r>
              <a:rPr lang="en-US" altLang="en-US" dirty="0" err="1">
                <a:solidFill>
                  <a:srgbClr val="08080C"/>
                </a:solidFill>
                <a:cs typeface="Times New Roman" panose="02020603050405020304" pitchFamily="18" charset="0"/>
              </a:rPr>
              <a:t>kriptanalis</a:t>
            </a:r>
            <a:r>
              <a:rPr lang="en-US" altLang="en-US" dirty="0">
                <a:solidFill>
                  <a:srgbClr val="08080C"/>
                </a:solidFill>
                <a:cs typeface="Times New Roman" panose="02020603050405020304" pitchFamily="18" charset="0"/>
              </a:rPr>
              <a:t> </a:t>
            </a:r>
            <a:r>
              <a:rPr lang="en-US" altLang="en-US" dirty="0" err="1">
                <a:solidFill>
                  <a:srgbClr val="08080C"/>
                </a:solidFill>
                <a:cs typeface="Times New Roman" panose="02020603050405020304" pitchFamily="18" charset="0"/>
              </a:rPr>
              <a:t>mempunyai</a:t>
            </a:r>
            <a:r>
              <a:rPr lang="en-US" altLang="en-US" dirty="0">
                <a:solidFill>
                  <a:srgbClr val="08080C"/>
                </a:solidFill>
                <a:cs typeface="Times New Roman" panose="02020603050405020304" pitchFamily="18" charset="0"/>
              </a:rPr>
              <a:t> </a:t>
            </a:r>
            <a:r>
              <a:rPr lang="en-US" altLang="en-US" dirty="0" err="1">
                <a:solidFill>
                  <a:srgbClr val="08080C"/>
                </a:solidFill>
                <a:cs typeface="Times New Roman" panose="02020603050405020304" pitchFamily="18" charset="0"/>
              </a:rPr>
              <a:t>dua</a:t>
            </a:r>
            <a:r>
              <a:rPr lang="en-US" altLang="en-US" dirty="0">
                <a:solidFill>
                  <a:srgbClr val="08080C"/>
                </a:solidFill>
                <a:cs typeface="Times New Roman" panose="02020603050405020304" pitchFamily="18" charset="0"/>
              </a:rPr>
              <a:t> </a:t>
            </a:r>
            <a:r>
              <a:rPr lang="en-US" altLang="en-US" dirty="0" err="1">
                <a:solidFill>
                  <a:srgbClr val="08080C"/>
                </a:solidFill>
                <a:cs typeface="Times New Roman" panose="02020603050405020304" pitchFamily="18" charset="0"/>
              </a:rPr>
              <a:t>buah</a:t>
            </a:r>
            <a:r>
              <a:rPr lang="en-US" altLang="en-US" dirty="0">
                <a:solidFill>
                  <a:srgbClr val="08080C"/>
                </a:solidFill>
                <a:cs typeface="Times New Roman" panose="02020603050405020304" pitchFamily="18" charset="0"/>
              </a:rPr>
              <a:t> </a:t>
            </a:r>
            <a:r>
              <a:rPr lang="en-US" altLang="en-US" dirty="0" err="1">
                <a:solidFill>
                  <a:srgbClr val="08080C"/>
                </a:solidFill>
                <a:cs typeface="Times New Roman" panose="02020603050405020304" pitchFamily="18" charset="0"/>
              </a:rPr>
              <a:t>plainteks</a:t>
            </a:r>
            <a:r>
              <a:rPr lang="en-US" altLang="en-US" dirty="0">
                <a:solidFill>
                  <a:srgbClr val="08080C"/>
                </a:solidFill>
                <a:cs typeface="Times New Roman" panose="02020603050405020304" pitchFamily="18" charset="0"/>
              </a:rPr>
              <a:t>, </a:t>
            </a:r>
            <a:r>
              <a:rPr lang="en-US" altLang="en-US" i="1" dirty="0">
                <a:solidFill>
                  <a:srgbClr val="08080C"/>
                </a:solidFill>
                <a:cs typeface="Times New Roman" panose="02020603050405020304" pitchFamily="18" charset="0"/>
              </a:rPr>
              <a:t>P</a:t>
            </a:r>
            <a:r>
              <a:rPr lang="en-US" altLang="en-US" baseline="-30000" dirty="0">
                <a:solidFill>
                  <a:srgbClr val="08080C"/>
                </a:solidFill>
                <a:cs typeface="Times New Roman" panose="02020603050405020304" pitchFamily="18" charset="0"/>
              </a:rPr>
              <a:t>1</a:t>
            </a:r>
            <a:r>
              <a:rPr lang="en-US" altLang="en-US" dirty="0">
                <a:solidFill>
                  <a:srgbClr val="08080C"/>
                </a:solidFill>
                <a:cs typeface="Times New Roman" panose="02020603050405020304" pitchFamily="18" charset="0"/>
              </a:rPr>
              <a:t> </a:t>
            </a:r>
            <a:r>
              <a:rPr lang="en-US" altLang="en-US" dirty="0" err="1">
                <a:solidFill>
                  <a:srgbClr val="08080C"/>
                </a:solidFill>
                <a:cs typeface="Times New Roman" panose="02020603050405020304" pitchFamily="18" charset="0"/>
              </a:rPr>
              <a:t>dan</a:t>
            </a:r>
            <a:r>
              <a:rPr lang="en-US" altLang="en-US" dirty="0">
                <a:solidFill>
                  <a:srgbClr val="08080C"/>
                </a:solidFill>
                <a:cs typeface="Times New Roman" panose="02020603050405020304" pitchFamily="18" charset="0"/>
              </a:rPr>
              <a:t> </a:t>
            </a:r>
            <a:r>
              <a:rPr lang="en-US" altLang="en-US" i="1" dirty="0">
                <a:solidFill>
                  <a:srgbClr val="08080C"/>
                </a:solidFill>
                <a:cs typeface="Times New Roman" panose="02020603050405020304" pitchFamily="18" charset="0"/>
              </a:rPr>
              <a:t>P</a:t>
            </a:r>
            <a:r>
              <a:rPr lang="en-US" altLang="en-US" baseline="-30000" dirty="0">
                <a:solidFill>
                  <a:srgbClr val="08080C"/>
                </a:solidFill>
                <a:cs typeface="Times New Roman" panose="02020603050405020304" pitchFamily="18" charset="0"/>
              </a:rPr>
              <a:t>2</a:t>
            </a:r>
            <a:r>
              <a:rPr lang="en-US" altLang="en-US" dirty="0">
                <a:solidFill>
                  <a:srgbClr val="08080C"/>
                </a:solidFill>
                <a:cs typeface="Times New Roman" panose="02020603050405020304" pitchFamily="18" charset="0"/>
              </a:rPr>
              <a:t>, yang </a:t>
            </a:r>
            <a:r>
              <a:rPr lang="en-US" altLang="en-US" dirty="0" err="1">
                <a:solidFill>
                  <a:srgbClr val="08080C"/>
                </a:solidFill>
                <a:cs typeface="Times New Roman" panose="02020603050405020304" pitchFamily="18" charset="0"/>
              </a:rPr>
              <a:t>berkoresponden</a:t>
            </a:r>
            <a:r>
              <a:rPr lang="en-US" altLang="en-US" dirty="0">
                <a:solidFill>
                  <a:srgbClr val="08080C"/>
                </a:solidFill>
                <a:cs typeface="Times New Roman" panose="02020603050405020304" pitchFamily="18" charset="0"/>
              </a:rPr>
              <a:t> </a:t>
            </a:r>
            <a:r>
              <a:rPr lang="en-US" altLang="en-US" dirty="0" err="1">
                <a:solidFill>
                  <a:srgbClr val="08080C"/>
                </a:solidFill>
                <a:cs typeface="Times New Roman" panose="02020603050405020304" pitchFamily="18" charset="0"/>
              </a:rPr>
              <a:t>dengan</a:t>
            </a:r>
            <a:r>
              <a:rPr lang="en-US" altLang="en-US" dirty="0">
                <a:solidFill>
                  <a:srgbClr val="08080C"/>
                </a:solidFill>
                <a:cs typeface="Times New Roman" panose="02020603050405020304" pitchFamily="18" charset="0"/>
              </a:rPr>
              <a:t> </a:t>
            </a:r>
            <a:r>
              <a:rPr lang="en-US" altLang="en-US" dirty="0" err="1">
                <a:solidFill>
                  <a:srgbClr val="08080C"/>
                </a:solidFill>
                <a:cs typeface="Times New Roman" panose="02020603050405020304" pitchFamily="18" charset="0"/>
              </a:rPr>
              <a:t>cipherteks</a:t>
            </a:r>
            <a:r>
              <a:rPr lang="en-US" altLang="en-US" dirty="0">
                <a:solidFill>
                  <a:srgbClr val="08080C"/>
                </a:solidFill>
                <a:cs typeface="Times New Roman" panose="02020603050405020304" pitchFamily="18" charset="0"/>
              </a:rPr>
              <a:t> </a:t>
            </a:r>
            <a:r>
              <a:rPr lang="en-US" altLang="en-US" i="1" dirty="0">
                <a:solidFill>
                  <a:srgbClr val="08080C"/>
                </a:solidFill>
                <a:cs typeface="Times New Roman" panose="02020603050405020304" pitchFamily="18" charset="0"/>
              </a:rPr>
              <a:t>C</a:t>
            </a:r>
            <a:r>
              <a:rPr lang="en-US" altLang="en-US" baseline="-30000" dirty="0">
                <a:solidFill>
                  <a:srgbClr val="08080C"/>
                </a:solidFill>
                <a:cs typeface="Times New Roman" panose="02020603050405020304" pitchFamily="18" charset="0"/>
              </a:rPr>
              <a:t>1</a:t>
            </a:r>
            <a:r>
              <a:rPr lang="en-US" altLang="en-US" dirty="0">
                <a:solidFill>
                  <a:srgbClr val="08080C"/>
                </a:solidFill>
                <a:cs typeface="Times New Roman" panose="02020603050405020304" pitchFamily="18" charset="0"/>
              </a:rPr>
              <a:t> </a:t>
            </a:r>
            <a:r>
              <a:rPr lang="en-US" altLang="en-US" dirty="0" err="1">
                <a:solidFill>
                  <a:srgbClr val="08080C"/>
                </a:solidFill>
                <a:cs typeface="Times New Roman" panose="02020603050405020304" pitchFamily="18" charset="0"/>
              </a:rPr>
              <a:t>dan</a:t>
            </a:r>
            <a:r>
              <a:rPr lang="en-US" altLang="en-US" dirty="0">
                <a:solidFill>
                  <a:srgbClr val="08080C"/>
                </a:solidFill>
                <a:cs typeface="Times New Roman" panose="02020603050405020304" pitchFamily="18" charset="0"/>
              </a:rPr>
              <a:t> </a:t>
            </a:r>
            <a:r>
              <a:rPr lang="en-US" altLang="en-US" i="1" dirty="0">
                <a:solidFill>
                  <a:srgbClr val="08080C"/>
                </a:solidFill>
                <a:cs typeface="Times New Roman" panose="02020603050405020304" pitchFamily="18" charset="0"/>
              </a:rPr>
              <a:t>C</a:t>
            </a:r>
            <a:r>
              <a:rPr lang="en-US" altLang="en-US" baseline="-30000" dirty="0">
                <a:solidFill>
                  <a:srgbClr val="08080C"/>
                </a:solidFill>
                <a:cs typeface="Times New Roman" panose="02020603050405020304" pitchFamily="18" charset="0"/>
              </a:rPr>
              <a:t>2</a:t>
            </a:r>
            <a:r>
              <a:rPr lang="en-US" altLang="en-US" dirty="0">
                <a:solidFill>
                  <a:srgbClr val="08080C"/>
                </a:solidFill>
                <a:cs typeface="Times New Roman" panose="02020603050405020304" pitchFamily="18" charset="0"/>
              </a:rPr>
              <a:t>, </a:t>
            </a:r>
          </a:p>
          <a:p>
            <a:pPr algn="just" eaLnBrk="1" hangingPunct="1"/>
            <a:endParaRPr lang="en-US" altLang="en-US" dirty="0">
              <a:solidFill>
                <a:srgbClr val="08080C"/>
              </a:solidFill>
              <a:cs typeface="Times New Roman" panose="02020603050405020304" pitchFamily="18" charset="0"/>
            </a:endParaRPr>
          </a:p>
          <a:p>
            <a:pPr algn="just" eaLnBrk="1" hangingPunct="1"/>
            <a:r>
              <a:rPr lang="en-US" altLang="en-US" dirty="0" err="1">
                <a:solidFill>
                  <a:srgbClr val="08080C"/>
                </a:solidFill>
                <a:cs typeface="Times New Roman" panose="02020603050405020304" pitchFamily="18" charset="0"/>
              </a:rPr>
              <a:t>maka</a:t>
            </a:r>
            <a:r>
              <a:rPr lang="en-US" altLang="en-US" dirty="0">
                <a:solidFill>
                  <a:srgbClr val="08080C"/>
                </a:solidFill>
                <a:cs typeface="Times New Roman" panose="02020603050405020304" pitchFamily="18" charset="0"/>
              </a:rPr>
              <a:t> </a:t>
            </a:r>
            <a:r>
              <a:rPr lang="en-US" altLang="en-US" i="1" dirty="0">
                <a:solidFill>
                  <a:srgbClr val="08080C"/>
                </a:solidFill>
                <a:cs typeface="Times New Roman" panose="02020603050405020304" pitchFamily="18" charset="0"/>
              </a:rPr>
              <a:t>m</a:t>
            </a:r>
            <a:r>
              <a:rPr lang="en-US" altLang="en-US" dirty="0">
                <a:solidFill>
                  <a:srgbClr val="08080C"/>
                </a:solidFill>
                <a:cs typeface="Times New Roman" panose="02020603050405020304" pitchFamily="18" charset="0"/>
              </a:rPr>
              <a:t> </a:t>
            </a:r>
            <a:r>
              <a:rPr lang="en-US" altLang="en-US" dirty="0" err="1">
                <a:solidFill>
                  <a:srgbClr val="08080C"/>
                </a:solidFill>
                <a:cs typeface="Times New Roman" panose="02020603050405020304" pitchFamily="18" charset="0"/>
              </a:rPr>
              <a:t>dan</a:t>
            </a:r>
            <a:r>
              <a:rPr lang="en-US" altLang="en-US" dirty="0">
                <a:solidFill>
                  <a:srgbClr val="08080C"/>
                </a:solidFill>
                <a:cs typeface="Times New Roman" panose="02020603050405020304" pitchFamily="18" charset="0"/>
              </a:rPr>
              <a:t> </a:t>
            </a:r>
            <a:r>
              <a:rPr lang="en-US" altLang="en-US" i="1" dirty="0">
                <a:solidFill>
                  <a:srgbClr val="08080C"/>
                </a:solidFill>
                <a:cs typeface="Times New Roman" panose="02020603050405020304" pitchFamily="18" charset="0"/>
              </a:rPr>
              <a:t>b</a:t>
            </a:r>
            <a:r>
              <a:rPr lang="en-US" altLang="en-US" dirty="0">
                <a:solidFill>
                  <a:srgbClr val="08080C"/>
                </a:solidFill>
                <a:cs typeface="Times New Roman" panose="02020603050405020304" pitchFamily="18" charset="0"/>
              </a:rPr>
              <a:t> </a:t>
            </a:r>
            <a:r>
              <a:rPr lang="en-US" altLang="en-US" dirty="0" err="1">
                <a:solidFill>
                  <a:srgbClr val="08080C"/>
                </a:solidFill>
                <a:cs typeface="Times New Roman" panose="02020603050405020304" pitchFamily="18" charset="0"/>
              </a:rPr>
              <a:t>mudah</a:t>
            </a:r>
            <a:r>
              <a:rPr lang="en-US" altLang="en-US" dirty="0">
                <a:solidFill>
                  <a:srgbClr val="08080C"/>
                </a:solidFill>
                <a:cs typeface="Times New Roman" panose="02020603050405020304" pitchFamily="18" charset="0"/>
              </a:rPr>
              <a:t> </a:t>
            </a:r>
            <a:r>
              <a:rPr lang="en-US" altLang="en-US" dirty="0" err="1">
                <a:solidFill>
                  <a:srgbClr val="08080C"/>
                </a:solidFill>
                <a:cs typeface="Times New Roman" panose="02020603050405020304" pitchFamily="18" charset="0"/>
              </a:rPr>
              <a:t>dihitung</a:t>
            </a:r>
            <a:r>
              <a:rPr lang="en-US" altLang="en-US" dirty="0">
                <a:solidFill>
                  <a:srgbClr val="08080C"/>
                </a:solidFill>
                <a:cs typeface="Times New Roman" panose="02020603050405020304" pitchFamily="18" charset="0"/>
              </a:rPr>
              <a:t> </a:t>
            </a:r>
            <a:r>
              <a:rPr lang="en-US" altLang="en-US" dirty="0" err="1">
                <a:solidFill>
                  <a:srgbClr val="08080C"/>
                </a:solidFill>
                <a:cs typeface="Times New Roman" panose="02020603050405020304" pitchFamily="18" charset="0"/>
              </a:rPr>
              <a:t>dari</a:t>
            </a:r>
            <a:r>
              <a:rPr lang="en-US" altLang="en-US" dirty="0">
                <a:solidFill>
                  <a:srgbClr val="08080C"/>
                </a:solidFill>
                <a:cs typeface="Times New Roman" panose="02020603050405020304" pitchFamily="18" charset="0"/>
              </a:rPr>
              <a:t> </a:t>
            </a:r>
            <a:r>
              <a:rPr lang="en-US" altLang="en-US" dirty="0" err="1">
                <a:solidFill>
                  <a:srgbClr val="08080C"/>
                </a:solidFill>
                <a:cs typeface="Times New Roman" panose="02020603050405020304" pitchFamily="18" charset="0"/>
              </a:rPr>
              <a:t>buah</a:t>
            </a:r>
            <a:r>
              <a:rPr lang="en-US" altLang="en-US" dirty="0">
                <a:solidFill>
                  <a:srgbClr val="08080C"/>
                </a:solidFill>
                <a:cs typeface="Times New Roman" panose="02020603050405020304" pitchFamily="18" charset="0"/>
              </a:rPr>
              <a:t> </a:t>
            </a:r>
            <a:r>
              <a:rPr lang="en-US" altLang="en-US" dirty="0" err="1">
                <a:solidFill>
                  <a:srgbClr val="08080C"/>
                </a:solidFill>
                <a:cs typeface="Times New Roman" panose="02020603050405020304" pitchFamily="18" charset="0"/>
              </a:rPr>
              <a:t>kekongruenan</a:t>
            </a:r>
            <a:r>
              <a:rPr lang="en-US" altLang="en-US" dirty="0">
                <a:solidFill>
                  <a:srgbClr val="08080C"/>
                </a:solidFill>
                <a:cs typeface="Times New Roman" panose="02020603050405020304" pitchFamily="18" charset="0"/>
              </a:rPr>
              <a:t> </a:t>
            </a:r>
            <a:r>
              <a:rPr lang="en-US" altLang="en-US" dirty="0" err="1">
                <a:solidFill>
                  <a:srgbClr val="08080C"/>
                </a:solidFill>
                <a:cs typeface="Times New Roman" panose="02020603050405020304" pitchFamily="18" charset="0"/>
              </a:rPr>
              <a:t>simultan</a:t>
            </a:r>
            <a:r>
              <a:rPr lang="en-US" altLang="en-US" dirty="0">
                <a:solidFill>
                  <a:srgbClr val="08080C"/>
                </a:solidFill>
                <a:cs typeface="Times New Roman" panose="02020603050405020304" pitchFamily="18" charset="0"/>
              </a:rPr>
              <a:t> </a:t>
            </a:r>
            <a:r>
              <a:rPr lang="en-US" altLang="en-US" dirty="0" err="1">
                <a:solidFill>
                  <a:srgbClr val="08080C"/>
                </a:solidFill>
                <a:cs typeface="Times New Roman" panose="02020603050405020304" pitchFamily="18" charset="0"/>
              </a:rPr>
              <a:t>berikut</a:t>
            </a:r>
            <a:r>
              <a:rPr lang="en-US" altLang="en-US" dirty="0">
                <a:solidFill>
                  <a:srgbClr val="08080C"/>
                </a:solidFill>
                <a:cs typeface="Times New Roman" panose="02020603050405020304" pitchFamily="18" charset="0"/>
              </a:rPr>
              <a:t> </a:t>
            </a:r>
            <a:r>
              <a:rPr lang="en-US" altLang="en-US" dirty="0" err="1">
                <a:solidFill>
                  <a:srgbClr val="08080C"/>
                </a:solidFill>
                <a:cs typeface="Times New Roman" panose="02020603050405020304" pitchFamily="18" charset="0"/>
              </a:rPr>
              <a:t>ini</a:t>
            </a:r>
            <a:r>
              <a:rPr lang="en-US" altLang="en-US" dirty="0">
                <a:solidFill>
                  <a:srgbClr val="08080C"/>
                </a:solidFill>
                <a:cs typeface="Times New Roman" panose="02020603050405020304" pitchFamily="18" charset="0"/>
              </a:rPr>
              <a:t>:</a:t>
            </a:r>
          </a:p>
          <a:p>
            <a:pPr algn="just" eaLnBrk="1" hangingPunct="1">
              <a:buFontTx/>
              <a:buNone/>
            </a:pPr>
            <a:r>
              <a:rPr lang="en-US" altLang="en-US" i="1" dirty="0">
                <a:solidFill>
                  <a:srgbClr val="08080C"/>
                </a:solidFill>
                <a:cs typeface="Times New Roman" panose="02020603050405020304" pitchFamily="18" charset="0"/>
              </a:rPr>
              <a:t>		C</a:t>
            </a:r>
            <a:r>
              <a:rPr lang="en-US" altLang="en-US" baseline="-30000" dirty="0">
                <a:solidFill>
                  <a:srgbClr val="08080C"/>
                </a:solidFill>
                <a:cs typeface="Times New Roman" panose="02020603050405020304" pitchFamily="18" charset="0"/>
              </a:rPr>
              <a:t>1</a:t>
            </a:r>
            <a:r>
              <a:rPr lang="en-US" altLang="en-US" dirty="0">
                <a:solidFill>
                  <a:srgbClr val="08080C"/>
                </a:solidFill>
                <a:cs typeface="Times New Roman" panose="02020603050405020304" pitchFamily="18" charset="0"/>
              </a:rPr>
              <a:t> </a:t>
            </a:r>
            <a:r>
              <a:rPr lang="en-US" altLang="en-US" dirty="0">
                <a:solidFill>
                  <a:srgbClr val="08080C"/>
                </a:solidFill>
                <a:cs typeface="Times New Roman" panose="02020603050405020304" pitchFamily="18" charset="0"/>
                <a:sym typeface="Symbol" panose="05050102010706020507" pitchFamily="18" charset="2"/>
              </a:rPr>
              <a:t></a:t>
            </a:r>
            <a:r>
              <a:rPr lang="en-US" altLang="en-US" dirty="0">
                <a:solidFill>
                  <a:srgbClr val="08080C"/>
                </a:solidFill>
                <a:cs typeface="Times New Roman" panose="02020603050405020304" pitchFamily="18" charset="0"/>
              </a:rPr>
              <a:t> </a:t>
            </a:r>
            <a:r>
              <a:rPr lang="en-US" altLang="en-US" i="1" dirty="0">
                <a:solidFill>
                  <a:srgbClr val="08080C"/>
                </a:solidFill>
                <a:cs typeface="Times New Roman" panose="02020603050405020304" pitchFamily="18" charset="0"/>
              </a:rPr>
              <a:t>mP</a:t>
            </a:r>
            <a:r>
              <a:rPr lang="en-US" altLang="en-US" baseline="-30000" dirty="0">
                <a:solidFill>
                  <a:srgbClr val="08080C"/>
                </a:solidFill>
                <a:cs typeface="Times New Roman" panose="02020603050405020304" pitchFamily="18" charset="0"/>
              </a:rPr>
              <a:t>1</a:t>
            </a:r>
            <a:r>
              <a:rPr lang="en-US" altLang="en-US" dirty="0">
                <a:solidFill>
                  <a:srgbClr val="08080C"/>
                </a:solidFill>
                <a:cs typeface="Times New Roman" panose="02020603050405020304" pitchFamily="18" charset="0"/>
              </a:rPr>
              <a:t> + </a:t>
            </a:r>
            <a:r>
              <a:rPr lang="en-US" altLang="en-US" i="1" dirty="0">
                <a:solidFill>
                  <a:srgbClr val="08080C"/>
                </a:solidFill>
                <a:cs typeface="Times New Roman" panose="02020603050405020304" pitchFamily="18" charset="0"/>
              </a:rPr>
              <a:t>b</a:t>
            </a:r>
            <a:r>
              <a:rPr lang="en-US" altLang="en-US" dirty="0">
                <a:solidFill>
                  <a:srgbClr val="08080C"/>
                </a:solidFill>
                <a:cs typeface="Times New Roman" panose="02020603050405020304" pitchFamily="18" charset="0"/>
              </a:rPr>
              <a:t> (mod </a:t>
            </a:r>
            <a:r>
              <a:rPr lang="en-US" altLang="en-US" i="1" dirty="0">
                <a:solidFill>
                  <a:srgbClr val="08080C"/>
                </a:solidFill>
                <a:cs typeface="Times New Roman" panose="02020603050405020304" pitchFamily="18" charset="0"/>
              </a:rPr>
              <a:t>n</a:t>
            </a:r>
            <a:r>
              <a:rPr lang="en-US" altLang="en-US" dirty="0">
                <a:solidFill>
                  <a:srgbClr val="08080C"/>
                </a:solidFill>
                <a:cs typeface="Times New Roman" panose="02020603050405020304" pitchFamily="18" charset="0"/>
              </a:rPr>
              <a:t>)	</a:t>
            </a:r>
          </a:p>
          <a:p>
            <a:pPr algn="just" eaLnBrk="1" hangingPunct="1">
              <a:buFontTx/>
              <a:buNone/>
            </a:pPr>
            <a:r>
              <a:rPr lang="en-US" altLang="en-US" i="1" dirty="0">
                <a:solidFill>
                  <a:srgbClr val="08080C"/>
                </a:solidFill>
                <a:cs typeface="Times New Roman" panose="02020603050405020304" pitchFamily="18" charset="0"/>
              </a:rPr>
              <a:t>		C</a:t>
            </a:r>
            <a:r>
              <a:rPr lang="en-US" altLang="en-US" baseline="-30000" dirty="0">
                <a:solidFill>
                  <a:srgbClr val="08080C"/>
                </a:solidFill>
                <a:cs typeface="Times New Roman" panose="02020603050405020304" pitchFamily="18" charset="0"/>
              </a:rPr>
              <a:t>2</a:t>
            </a:r>
            <a:r>
              <a:rPr lang="en-US" altLang="en-US" dirty="0">
                <a:solidFill>
                  <a:srgbClr val="08080C"/>
                </a:solidFill>
                <a:cs typeface="Times New Roman" panose="02020603050405020304" pitchFamily="18" charset="0"/>
              </a:rPr>
              <a:t> </a:t>
            </a:r>
            <a:r>
              <a:rPr lang="en-US" altLang="en-US" dirty="0">
                <a:solidFill>
                  <a:srgbClr val="08080C"/>
                </a:solidFill>
                <a:cs typeface="Times New Roman" panose="02020603050405020304" pitchFamily="18" charset="0"/>
                <a:sym typeface="Symbol" panose="05050102010706020507" pitchFamily="18" charset="2"/>
              </a:rPr>
              <a:t></a:t>
            </a:r>
            <a:r>
              <a:rPr lang="en-US" altLang="en-US" dirty="0">
                <a:solidFill>
                  <a:srgbClr val="08080C"/>
                </a:solidFill>
                <a:cs typeface="Times New Roman" panose="02020603050405020304" pitchFamily="18" charset="0"/>
              </a:rPr>
              <a:t> </a:t>
            </a:r>
            <a:r>
              <a:rPr lang="en-US" altLang="en-US" i="1" dirty="0">
                <a:solidFill>
                  <a:srgbClr val="08080C"/>
                </a:solidFill>
                <a:cs typeface="Times New Roman" panose="02020603050405020304" pitchFamily="18" charset="0"/>
              </a:rPr>
              <a:t>mP</a:t>
            </a:r>
            <a:r>
              <a:rPr lang="en-US" altLang="en-US" baseline="-30000" dirty="0">
                <a:solidFill>
                  <a:srgbClr val="08080C"/>
                </a:solidFill>
                <a:cs typeface="Times New Roman" panose="02020603050405020304" pitchFamily="18" charset="0"/>
              </a:rPr>
              <a:t>2</a:t>
            </a:r>
            <a:r>
              <a:rPr lang="en-US" altLang="en-US" dirty="0">
                <a:solidFill>
                  <a:srgbClr val="08080C"/>
                </a:solidFill>
                <a:cs typeface="Times New Roman" panose="02020603050405020304" pitchFamily="18" charset="0"/>
              </a:rPr>
              <a:t> + </a:t>
            </a:r>
            <a:r>
              <a:rPr lang="en-US" altLang="en-US" i="1" dirty="0">
                <a:solidFill>
                  <a:srgbClr val="08080C"/>
                </a:solidFill>
                <a:cs typeface="Times New Roman" panose="02020603050405020304" pitchFamily="18" charset="0"/>
              </a:rPr>
              <a:t>b</a:t>
            </a:r>
            <a:r>
              <a:rPr lang="en-US" altLang="en-US" dirty="0">
                <a:solidFill>
                  <a:srgbClr val="08080C"/>
                </a:solidFill>
                <a:cs typeface="Times New Roman" panose="02020603050405020304" pitchFamily="18" charset="0"/>
              </a:rPr>
              <a:t> (mod </a:t>
            </a:r>
            <a:r>
              <a:rPr lang="en-US" altLang="en-US" i="1" dirty="0">
                <a:solidFill>
                  <a:srgbClr val="08080C"/>
                </a:solidFill>
                <a:cs typeface="Times New Roman" panose="02020603050405020304" pitchFamily="18" charset="0"/>
              </a:rPr>
              <a:t>n</a:t>
            </a:r>
            <a:r>
              <a:rPr lang="en-US" altLang="en-US" dirty="0">
                <a:solidFill>
                  <a:srgbClr val="08080C"/>
                </a:solidFill>
                <a:cs typeface="Times New Roman" panose="02020603050405020304" pitchFamily="18" charset="0"/>
              </a:rPr>
              <a:t>)	 </a:t>
            </a:r>
            <a:endParaRPr lang="en-US" altLang="en-US" dirty="0">
              <a:solidFill>
                <a:srgbClr val="08080C"/>
              </a:solidFill>
            </a:endParaRPr>
          </a:p>
        </p:txBody>
      </p:sp>
      <p:sp>
        <p:nvSpPr>
          <p:cNvPr id="2" name="Rectangle 2">
            <a:extLst>
              <a:ext uri="{FF2B5EF4-FFF2-40B4-BE49-F238E27FC236}">
                <a16:creationId xmlns:a16="http://schemas.microsoft.com/office/drawing/2014/main" id="{9563D4B7-F009-A891-F4C1-855FDF00621B}"/>
              </a:ext>
            </a:extLst>
          </p:cNvPr>
          <p:cNvSpPr>
            <a:spLocks noGrp="1" noChangeArrowheads="1"/>
          </p:cNvSpPr>
          <p:nvPr>
            <p:ph type="title"/>
          </p:nvPr>
        </p:nvSpPr>
        <p:spPr>
          <a:xfrm>
            <a:off x="965996" y="638697"/>
            <a:ext cx="7772400" cy="603250"/>
          </a:xfrm>
        </p:spPr>
        <p:txBody>
          <a:bodyPr>
            <a:noAutofit/>
          </a:bodyPr>
          <a:lstStyle/>
          <a:p>
            <a:pPr algn="l" eaLnBrk="1" hangingPunct="1"/>
            <a:r>
              <a:rPr lang="en-US" altLang="en-US" b="1" dirty="0" err="1">
                <a:latin typeface="+mn-lt"/>
              </a:rPr>
              <a:t>Kriptanalisis</a:t>
            </a:r>
            <a:r>
              <a:rPr lang="en-US" altLang="en-US" b="1" dirty="0">
                <a:latin typeface="+mn-lt"/>
              </a:rPr>
              <a:t> Affine Cipher</a:t>
            </a:r>
          </a:p>
        </p:txBody>
      </p:sp>
    </p:spTree>
    <p:extLst>
      <p:ext uri="{BB962C8B-B14F-4D97-AF65-F5344CB8AC3E}">
        <p14:creationId xmlns:p14="http://schemas.microsoft.com/office/powerpoint/2010/main" val="32321428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90000"/>
              <a:buBlip>
                <a:blip r:embed="rId2"/>
              </a:buBlip>
              <a:defRPr sz="3200">
                <a:solidFill>
                  <a:schemeClr val="tx1"/>
                </a:solidFill>
                <a:latin typeface="Tahoma" panose="020B0604030504040204" pitchFamily="34" charset="0"/>
              </a:defRPr>
            </a:lvl1pPr>
            <a:lvl2pPr marL="742950" indent="-285750">
              <a:spcBef>
                <a:spcPct val="20000"/>
              </a:spcBef>
              <a:buSzPct val="80000"/>
              <a:buBlip>
                <a:blip r:embed="rId3"/>
              </a:buBlip>
              <a:defRPr sz="2800">
                <a:solidFill>
                  <a:schemeClr val="tx1"/>
                </a:solidFill>
                <a:latin typeface="Tahoma" panose="020B0604030504040204" pitchFamily="34" charset="0"/>
              </a:defRPr>
            </a:lvl2pPr>
            <a:lvl3pPr marL="1143000" indent="-228600">
              <a:spcBef>
                <a:spcPct val="20000"/>
              </a:spcBef>
              <a:buSzPct val="70000"/>
              <a:buBlip>
                <a:blip r:embed="rId4"/>
              </a:buBlip>
              <a:defRPr sz="2400">
                <a:solidFill>
                  <a:schemeClr val="tx1"/>
                </a:solidFill>
                <a:latin typeface="Tahoma" panose="020B0604030504040204" pitchFamily="34" charset="0"/>
              </a:defRPr>
            </a:lvl3pPr>
            <a:lvl4pPr marL="1600200" indent="-228600">
              <a:spcBef>
                <a:spcPct val="20000"/>
              </a:spcBef>
              <a:buSzPct val="70000"/>
              <a:buBlip>
                <a:blip r:embed="rId5"/>
              </a:buBlip>
              <a:defRPr sz="2000">
                <a:solidFill>
                  <a:schemeClr val="tx1"/>
                </a:solidFill>
                <a:latin typeface="Tahoma" panose="020B0604030504040204" pitchFamily="34" charset="0"/>
              </a:defRPr>
            </a:lvl4pPr>
            <a:lvl5pPr marL="2057400" indent="-228600">
              <a:spcBef>
                <a:spcPct val="20000"/>
              </a:spcBef>
              <a:buSzPct val="70000"/>
              <a:buBlip>
                <a:blip r:embed="rId6"/>
              </a:buBlip>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9pPr>
          </a:lstStyle>
          <a:p>
            <a:pPr>
              <a:spcBef>
                <a:spcPct val="0"/>
              </a:spcBef>
              <a:buSzTx/>
              <a:buFontTx/>
              <a:buNone/>
            </a:pPr>
            <a:fld id="{28A2A849-903D-4B20-A642-1A1E8F7D4E3D}" type="slidenum">
              <a:rPr lang="en-GB" altLang="en-US" sz="1400">
                <a:latin typeface="Times New Roman" panose="02020603050405020304" pitchFamily="18" charset="0"/>
              </a:rPr>
              <a:pPr>
                <a:spcBef>
                  <a:spcPct val="0"/>
                </a:spcBef>
                <a:buSzTx/>
                <a:buFontTx/>
                <a:buNone/>
              </a:pPr>
              <a:t>54</a:t>
            </a:fld>
            <a:endParaRPr lang="en-GB" altLang="en-US" sz="1400">
              <a:latin typeface="Times New Roman" panose="02020603050405020304" pitchFamily="18" charset="0"/>
            </a:endParaRPr>
          </a:p>
        </p:txBody>
      </p:sp>
      <p:sp>
        <p:nvSpPr>
          <p:cNvPr id="48132" name="Rectangle 3"/>
          <p:cNvSpPr>
            <a:spLocks noGrp="1" noChangeArrowheads="1"/>
          </p:cNvSpPr>
          <p:nvPr>
            <p:ph type="body" idx="1"/>
          </p:nvPr>
        </p:nvSpPr>
        <p:spPr>
          <a:xfrm>
            <a:off x="623247" y="290015"/>
            <a:ext cx="10945505" cy="5867400"/>
          </a:xfrm>
        </p:spPr>
        <p:txBody>
          <a:bodyPr>
            <a:noAutofit/>
          </a:bodyPr>
          <a:lstStyle/>
          <a:p>
            <a:pPr algn="just" eaLnBrk="1" hangingPunct="1">
              <a:lnSpc>
                <a:spcPct val="90000"/>
              </a:lnSpc>
            </a:pPr>
            <a:r>
              <a:rPr lang="en-US" altLang="en-US" sz="2200" dirty="0" err="1">
                <a:solidFill>
                  <a:srgbClr val="08080C"/>
                </a:solidFill>
                <a:latin typeface="Arial Unicode MS" panose="020B0604020202020204" pitchFamily="34" charset="-128"/>
                <a:cs typeface="Times New Roman" panose="02020603050405020304" pitchFamily="18" charset="0"/>
              </a:rPr>
              <a:t>Contoh</a:t>
            </a:r>
            <a:r>
              <a:rPr lang="en-US" altLang="en-US" sz="2200" dirty="0">
                <a:solidFill>
                  <a:srgbClr val="08080C"/>
                </a:solidFill>
                <a:latin typeface="Arial Unicode MS" panose="020B0604020202020204" pitchFamily="34" charset="-128"/>
                <a:cs typeface="Times New Roman" panose="02020603050405020304" pitchFamily="18" charset="0"/>
              </a:rPr>
              <a:t>: </a:t>
            </a:r>
            <a:r>
              <a:rPr lang="en-US" altLang="en-US" sz="2200" dirty="0" err="1">
                <a:solidFill>
                  <a:srgbClr val="08080C"/>
                </a:solidFill>
                <a:latin typeface="Arial Unicode MS" panose="020B0604020202020204" pitchFamily="34" charset="-128"/>
                <a:cs typeface="Times New Roman" panose="02020603050405020304" pitchFamily="18" charset="0"/>
              </a:rPr>
              <a:t>Misalkan</a:t>
            </a:r>
            <a:r>
              <a:rPr lang="en-US" altLang="en-US" sz="2200" dirty="0">
                <a:solidFill>
                  <a:srgbClr val="08080C"/>
                </a:solidFill>
                <a:latin typeface="Arial Unicode MS" panose="020B0604020202020204" pitchFamily="34" charset="-128"/>
                <a:cs typeface="Times New Roman" panose="02020603050405020304" pitchFamily="18" charset="0"/>
              </a:rPr>
              <a:t> </a:t>
            </a:r>
            <a:r>
              <a:rPr lang="en-US" altLang="en-US" sz="2200" dirty="0" err="1">
                <a:solidFill>
                  <a:srgbClr val="08080C"/>
                </a:solidFill>
                <a:latin typeface="Arial Unicode MS" panose="020B0604020202020204" pitchFamily="34" charset="-128"/>
                <a:cs typeface="Times New Roman" panose="02020603050405020304" pitchFamily="18" charset="0"/>
              </a:rPr>
              <a:t>kriptanalis</a:t>
            </a:r>
            <a:r>
              <a:rPr lang="en-US" altLang="en-US" sz="2200" dirty="0">
                <a:solidFill>
                  <a:srgbClr val="08080C"/>
                </a:solidFill>
                <a:latin typeface="Arial Unicode MS" panose="020B0604020202020204" pitchFamily="34" charset="-128"/>
                <a:cs typeface="Times New Roman" panose="02020603050405020304" pitchFamily="18" charset="0"/>
              </a:rPr>
              <a:t> </a:t>
            </a:r>
            <a:r>
              <a:rPr lang="en-US" altLang="en-US" sz="2200" dirty="0" err="1">
                <a:solidFill>
                  <a:srgbClr val="08080C"/>
                </a:solidFill>
                <a:latin typeface="Arial Unicode MS" panose="020B0604020202020204" pitchFamily="34" charset="-128"/>
                <a:cs typeface="Times New Roman" panose="02020603050405020304" pitchFamily="18" charset="0"/>
              </a:rPr>
              <a:t>menemukan</a:t>
            </a:r>
            <a:r>
              <a:rPr lang="en-US" altLang="en-US" sz="2200" dirty="0">
                <a:solidFill>
                  <a:srgbClr val="08080C"/>
                </a:solidFill>
                <a:latin typeface="Arial Unicode MS" panose="020B0604020202020204" pitchFamily="34" charset="-128"/>
                <a:cs typeface="Times New Roman" panose="02020603050405020304" pitchFamily="18" charset="0"/>
              </a:rPr>
              <a:t> </a:t>
            </a:r>
          </a:p>
          <a:p>
            <a:pPr algn="just" eaLnBrk="1" hangingPunct="1">
              <a:lnSpc>
                <a:spcPct val="90000"/>
              </a:lnSpc>
              <a:buFontTx/>
              <a:buNone/>
            </a:pPr>
            <a:r>
              <a:rPr lang="en-US" altLang="en-US" sz="2200" dirty="0">
                <a:solidFill>
                  <a:srgbClr val="08080C"/>
                </a:solidFill>
                <a:latin typeface="Arial Unicode MS" panose="020B0604020202020204" pitchFamily="34" charset="-128"/>
                <a:cs typeface="Times New Roman" panose="02020603050405020304" pitchFamily="18" charset="0"/>
              </a:rPr>
              <a:t>			</a:t>
            </a:r>
            <a:r>
              <a:rPr lang="en-US" altLang="en-US" sz="2200" dirty="0" err="1">
                <a:solidFill>
                  <a:srgbClr val="08080C"/>
                </a:solidFill>
                <a:latin typeface="Arial Unicode MS" panose="020B0604020202020204" pitchFamily="34" charset="-128"/>
                <a:cs typeface="Times New Roman" panose="02020603050405020304" pitchFamily="18" charset="0"/>
              </a:rPr>
              <a:t>cipherteks</a:t>
            </a:r>
            <a:r>
              <a:rPr lang="en-US" altLang="en-US" sz="2200" dirty="0">
                <a:solidFill>
                  <a:srgbClr val="08080C"/>
                </a:solidFill>
                <a:latin typeface="Arial Unicode MS" panose="020B0604020202020204" pitchFamily="34" charset="-128"/>
                <a:cs typeface="Times New Roman" panose="02020603050405020304" pitchFamily="18" charset="0"/>
              </a:rPr>
              <a:t> </a:t>
            </a:r>
            <a:r>
              <a:rPr lang="en-US" altLang="en-US" sz="2200" b="1" dirty="0">
                <a:solidFill>
                  <a:srgbClr val="08080C"/>
                </a:solidFill>
                <a:latin typeface="Courier" pitchFamily="49" charset="0"/>
                <a:cs typeface="Times New Roman" panose="02020603050405020304" pitchFamily="18" charset="0"/>
              </a:rPr>
              <a:t>C</a:t>
            </a:r>
            <a:r>
              <a:rPr lang="en-US" altLang="en-US" sz="2200" dirty="0">
                <a:solidFill>
                  <a:srgbClr val="08080C"/>
                </a:solidFill>
                <a:latin typeface="Arial Unicode MS" panose="020B0604020202020204" pitchFamily="34" charset="-128"/>
                <a:cs typeface="Times New Roman" panose="02020603050405020304" pitchFamily="18" charset="0"/>
              </a:rPr>
              <a:t> </a:t>
            </a:r>
            <a:r>
              <a:rPr lang="en-US" altLang="en-US" sz="2200" dirty="0" err="1">
                <a:solidFill>
                  <a:srgbClr val="08080C"/>
                </a:solidFill>
                <a:latin typeface="Arial Unicode MS" panose="020B0604020202020204" pitchFamily="34" charset="-128"/>
                <a:cs typeface="Times New Roman" panose="02020603050405020304" pitchFamily="18" charset="0"/>
              </a:rPr>
              <a:t>dan</a:t>
            </a:r>
            <a:r>
              <a:rPr lang="en-US" altLang="en-US" sz="2200" dirty="0">
                <a:solidFill>
                  <a:srgbClr val="08080C"/>
                </a:solidFill>
                <a:latin typeface="Arial Unicode MS" panose="020B0604020202020204" pitchFamily="34" charset="-128"/>
                <a:cs typeface="Times New Roman" panose="02020603050405020304" pitchFamily="18" charset="0"/>
              </a:rPr>
              <a:t> </a:t>
            </a:r>
            <a:r>
              <a:rPr lang="en-US" altLang="en-US" sz="2200" dirty="0" err="1">
                <a:solidFill>
                  <a:srgbClr val="08080C"/>
                </a:solidFill>
                <a:latin typeface="Arial Unicode MS" panose="020B0604020202020204" pitchFamily="34" charset="-128"/>
                <a:cs typeface="Times New Roman" panose="02020603050405020304" pitchFamily="18" charset="0"/>
              </a:rPr>
              <a:t>plainteks</a:t>
            </a:r>
            <a:r>
              <a:rPr lang="en-US" altLang="en-US" sz="2200" dirty="0">
                <a:solidFill>
                  <a:srgbClr val="08080C"/>
                </a:solidFill>
                <a:latin typeface="Arial Unicode MS" panose="020B0604020202020204" pitchFamily="34" charset="-128"/>
                <a:cs typeface="Times New Roman" panose="02020603050405020304" pitchFamily="18" charset="0"/>
              </a:rPr>
              <a:t> </a:t>
            </a:r>
            <a:r>
              <a:rPr lang="en-US" altLang="en-US" sz="2200" dirty="0" err="1">
                <a:solidFill>
                  <a:srgbClr val="08080C"/>
                </a:solidFill>
                <a:latin typeface="Arial Unicode MS" panose="020B0604020202020204" pitchFamily="34" charset="-128"/>
                <a:cs typeface="Times New Roman" panose="02020603050405020304" pitchFamily="18" charset="0"/>
              </a:rPr>
              <a:t>berkorepsonden</a:t>
            </a:r>
            <a:r>
              <a:rPr lang="en-US" altLang="en-US" sz="2200" dirty="0">
                <a:solidFill>
                  <a:srgbClr val="08080C"/>
                </a:solidFill>
                <a:latin typeface="Arial Unicode MS" panose="020B0604020202020204" pitchFamily="34" charset="-128"/>
                <a:cs typeface="Times New Roman" panose="02020603050405020304" pitchFamily="18" charset="0"/>
              </a:rPr>
              <a:t> </a:t>
            </a:r>
            <a:r>
              <a:rPr lang="en-US" altLang="en-US" sz="2200" dirty="0">
                <a:solidFill>
                  <a:srgbClr val="08080C"/>
                </a:solidFill>
                <a:latin typeface="Courier" pitchFamily="49" charset="0"/>
                <a:cs typeface="Times New Roman" panose="02020603050405020304" pitchFamily="18" charset="0"/>
              </a:rPr>
              <a:t>K</a:t>
            </a:r>
            <a:r>
              <a:rPr lang="en-US" altLang="en-US" sz="2200" dirty="0">
                <a:solidFill>
                  <a:srgbClr val="08080C"/>
                </a:solidFill>
                <a:latin typeface="Arial Unicode MS" panose="020B0604020202020204" pitchFamily="34" charset="-128"/>
                <a:cs typeface="Times New Roman" panose="02020603050405020304" pitchFamily="18" charset="0"/>
              </a:rPr>
              <a:t> </a:t>
            </a:r>
          </a:p>
          <a:p>
            <a:pPr algn="just" eaLnBrk="1" hangingPunct="1">
              <a:lnSpc>
                <a:spcPct val="90000"/>
              </a:lnSpc>
              <a:buFontTx/>
              <a:buNone/>
            </a:pPr>
            <a:r>
              <a:rPr lang="en-US" altLang="en-US" sz="2200" b="1" dirty="0">
                <a:solidFill>
                  <a:srgbClr val="08080C"/>
                </a:solidFill>
                <a:latin typeface="Courier" pitchFamily="49" charset="0"/>
                <a:cs typeface="Times New Roman" panose="02020603050405020304" pitchFamily="18" charset="0"/>
              </a:rPr>
              <a:t>			</a:t>
            </a:r>
            <a:r>
              <a:rPr lang="en-US" altLang="en-US" sz="2200" dirty="0" err="1">
                <a:solidFill>
                  <a:srgbClr val="08080C"/>
                </a:solidFill>
                <a:latin typeface="Arial Unicode MS" panose="020B0604020202020204" pitchFamily="34" charset="-128"/>
                <a:cs typeface="Times New Roman" panose="02020603050405020304" pitchFamily="18" charset="0"/>
              </a:rPr>
              <a:t>cipherteks</a:t>
            </a:r>
            <a:r>
              <a:rPr lang="en-US" altLang="en-US" sz="2200" b="1" dirty="0">
                <a:solidFill>
                  <a:srgbClr val="08080C"/>
                </a:solidFill>
                <a:latin typeface="Courier" pitchFamily="49" charset="0"/>
                <a:cs typeface="Times New Roman" panose="02020603050405020304" pitchFamily="18" charset="0"/>
              </a:rPr>
              <a:t> E</a:t>
            </a:r>
            <a:r>
              <a:rPr lang="en-US" altLang="en-US" sz="2200" dirty="0">
                <a:solidFill>
                  <a:srgbClr val="08080C"/>
                </a:solidFill>
                <a:latin typeface="Arial Unicode MS" panose="020B0604020202020204" pitchFamily="34" charset="-128"/>
                <a:cs typeface="Times New Roman" panose="02020603050405020304" pitchFamily="18" charset="0"/>
              </a:rPr>
              <a:t> </a:t>
            </a:r>
            <a:r>
              <a:rPr lang="en-US" altLang="en-US" sz="2200" dirty="0" err="1">
                <a:solidFill>
                  <a:srgbClr val="08080C"/>
                </a:solidFill>
                <a:latin typeface="Arial Unicode MS" panose="020B0604020202020204" pitchFamily="34" charset="-128"/>
                <a:cs typeface="Times New Roman" panose="02020603050405020304" pitchFamily="18" charset="0"/>
              </a:rPr>
              <a:t>dan</a:t>
            </a:r>
            <a:r>
              <a:rPr lang="en-US" altLang="en-US" sz="2200" dirty="0">
                <a:solidFill>
                  <a:srgbClr val="08080C"/>
                </a:solidFill>
                <a:latin typeface="Arial Unicode MS" panose="020B0604020202020204" pitchFamily="34" charset="-128"/>
                <a:cs typeface="Times New Roman" panose="02020603050405020304" pitchFamily="18" charset="0"/>
              </a:rPr>
              <a:t> </a:t>
            </a:r>
            <a:r>
              <a:rPr lang="en-US" altLang="en-US" sz="2200" dirty="0" err="1">
                <a:solidFill>
                  <a:srgbClr val="08080C"/>
                </a:solidFill>
                <a:latin typeface="Arial Unicode MS" panose="020B0604020202020204" pitchFamily="34" charset="-128"/>
                <a:cs typeface="Times New Roman" panose="02020603050405020304" pitchFamily="18" charset="0"/>
              </a:rPr>
              <a:t>plainteks</a:t>
            </a:r>
            <a:r>
              <a:rPr lang="en-US" altLang="en-US" sz="2200" dirty="0">
                <a:solidFill>
                  <a:srgbClr val="08080C"/>
                </a:solidFill>
                <a:latin typeface="Arial Unicode MS" panose="020B0604020202020204" pitchFamily="34" charset="-128"/>
                <a:cs typeface="Times New Roman" panose="02020603050405020304" pitchFamily="18" charset="0"/>
              </a:rPr>
              <a:t> </a:t>
            </a:r>
            <a:r>
              <a:rPr lang="en-US" altLang="en-US" sz="2200" dirty="0" err="1">
                <a:solidFill>
                  <a:srgbClr val="08080C"/>
                </a:solidFill>
                <a:latin typeface="Arial Unicode MS" panose="020B0604020202020204" pitchFamily="34" charset="-128"/>
                <a:cs typeface="Times New Roman" panose="02020603050405020304" pitchFamily="18" charset="0"/>
              </a:rPr>
              <a:t>berkoresponden</a:t>
            </a:r>
            <a:r>
              <a:rPr lang="en-US" altLang="en-US" sz="2200" dirty="0">
                <a:solidFill>
                  <a:srgbClr val="08080C"/>
                </a:solidFill>
                <a:latin typeface="Arial Unicode MS" panose="020B0604020202020204" pitchFamily="34" charset="-128"/>
                <a:cs typeface="Times New Roman" panose="02020603050405020304" pitchFamily="18" charset="0"/>
              </a:rPr>
              <a:t> </a:t>
            </a:r>
            <a:r>
              <a:rPr lang="en-US" altLang="en-US" sz="2200" dirty="0">
                <a:solidFill>
                  <a:srgbClr val="08080C"/>
                </a:solidFill>
                <a:latin typeface="Courier New" panose="02070309020205020404" pitchFamily="49" charset="0"/>
                <a:cs typeface="Times New Roman" panose="02020603050405020304" pitchFamily="18" charset="0"/>
              </a:rPr>
              <a:t>O</a:t>
            </a:r>
            <a:r>
              <a:rPr lang="en-US" altLang="en-US" sz="2200" dirty="0">
                <a:solidFill>
                  <a:srgbClr val="08080C"/>
                </a:solidFill>
                <a:latin typeface="Arial Unicode MS" panose="020B0604020202020204" pitchFamily="34" charset="-128"/>
                <a:cs typeface="Times New Roman" panose="02020603050405020304" pitchFamily="18" charset="0"/>
              </a:rPr>
              <a:t>. </a:t>
            </a:r>
          </a:p>
          <a:p>
            <a:pPr algn="just" eaLnBrk="1" hangingPunct="1">
              <a:lnSpc>
                <a:spcPct val="90000"/>
              </a:lnSpc>
            </a:pPr>
            <a:endParaRPr lang="en-US" altLang="en-US" sz="2200" dirty="0">
              <a:solidFill>
                <a:srgbClr val="08080C"/>
              </a:solidFill>
              <a:latin typeface="Arial Unicode MS" panose="020B0604020202020204" pitchFamily="34" charset="-128"/>
              <a:cs typeface="Times New Roman" panose="02020603050405020304" pitchFamily="18" charset="0"/>
            </a:endParaRPr>
          </a:p>
          <a:p>
            <a:pPr algn="just" eaLnBrk="1" hangingPunct="1">
              <a:lnSpc>
                <a:spcPct val="90000"/>
              </a:lnSpc>
            </a:pPr>
            <a:r>
              <a:rPr lang="en-US" altLang="en-US" sz="2200" dirty="0" err="1">
                <a:solidFill>
                  <a:srgbClr val="08080C"/>
                </a:solidFill>
                <a:latin typeface="Arial Unicode MS" panose="020B0604020202020204" pitchFamily="34" charset="-128"/>
                <a:cs typeface="Times New Roman" panose="02020603050405020304" pitchFamily="18" charset="0"/>
              </a:rPr>
              <a:t>Kriptanalis</a:t>
            </a:r>
            <a:r>
              <a:rPr lang="en-US" altLang="en-US" sz="2200" dirty="0">
                <a:solidFill>
                  <a:srgbClr val="08080C"/>
                </a:solidFill>
                <a:latin typeface="Arial Unicode MS" panose="020B0604020202020204" pitchFamily="34" charset="-128"/>
                <a:cs typeface="Times New Roman" panose="02020603050405020304" pitchFamily="18" charset="0"/>
              </a:rPr>
              <a:t> </a:t>
            </a:r>
            <a:r>
              <a:rPr lang="en-US" altLang="en-US" sz="2200" i="1" dirty="0">
                <a:solidFill>
                  <a:srgbClr val="08080C"/>
                </a:solidFill>
                <a:latin typeface="Arial Unicode MS" panose="020B0604020202020204" pitchFamily="34" charset="-128"/>
                <a:cs typeface="Times New Roman" panose="02020603050405020304" pitchFamily="18" charset="0"/>
              </a:rPr>
              <a:t>m</a:t>
            </a:r>
            <a:r>
              <a:rPr lang="en-US" altLang="en-US" sz="2200" dirty="0">
                <a:solidFill>
                  <a:srgbClr val="08080C"/>
                </a:solidFill>
                <a:latin typeface="Arial Unicode MS" panose="020B0604020202020204" pitchFamily="34" charset="-128"/>
                <a:cs typeface="Times New Roman" panose="02020603050405020304" pitchFamily="18" charset="0"/>
              </a:rPr>
              <a:t> </a:t>
            </a:r>
            <a:r>
              <a:rPr lang="en-US" altLang="en-US" sz="2200" dirty="0" err="1">
                <a:solidFill>
                  <a:srgbClr val="08080C"/>
                </a:solidFill>
                <a:latin typeface="Arial Unicode MS" panose="020B0604020202020204" pitchFamily="34" charset="-128"/>
                <a:cs typeface="Times New Roman" panose="02020603050405020304" pitchFamily="18" charset="0"/>
              </a:rPr>
              <a:t>dan</a:t>
            </a:r>
            <a:r>
              <a:rPr lang="en-US" altLang="en-US" sz="2200" dirty="0">
                <a:solidFill>
                  <a:srgbClr val="08080C"/>
                </a:solidFill>
                <a:latin typeface="Arial Unicode MS" panose="020B0604020202020204" pitchFamily="34" charset="-128"/>
                <a:cs typeface="Times New Roman" panose="02020603050405020304" pitchFamily="18" charset="0"/>
              </a:rPr>
              <a:t> </a:t>
            </a:r>
            <a:r>
              <a:rPr lang="en-US" altLang="en-US" sz="2200" i="1" dirty="0">
                <a:solidFill>
                  <a:srgbClr val="08080C"/>
                </a:solidFill>
                <a:latin typeface="Arial Unicode MS" panose="020B0604020202020204" pitchFamily="34" charset="-128"/>
                <a:cs typeface="Times New Roman" panose="02020603050405020304" pitchFamily="18" charset="0"/>
              </a:rPr>
              <a:t>n</a:t>
            </a:r>
            <a:r>
              <a:rPr lang="en-US" altLang="en-US" sz="2200" dirty="0">
                <a:solidFill>
                  <a:srgbClr val="08080C"/>
                </a:solidFill>
                <a:latin typeface="Arial Unicode MS" panose="020B0604020202020204" pitchFamily="34" charset="-128"/>
                <a:cs typeface="Times New Roman" panose="02020603050405020304" pitchFamily="18" charset="0"/>
              </a:rPr>
              <a:t> </a:t>
            </a:r>
            <a:r>
              <a:rPr lang="en-US" altLang="en-US" sz="2200" dirty="0" err="1">
                <a:solidFill>
                  <a:srgbClr val="08080C"/>
                </a:solidFill>
                <a:latin typeface="Arial Unicode MS" panose="020B0604020202020204" pitchFamily="34" charset="-128"/>
                <a:cs typeface="Times New Roman" panose="02020603050405020304" pitchFamily="18" charset="0"/>
              </a:rPr>
              <a:t>dari</a:t>
            </a:r>
            <a:r>
              <a:rPr lang="en-US" altLang="en-US" sz="2200" dirty="0">
                <a:solidFill>
                  <a:srgbClr val="08080C"/>
                </a:solidFill>
                <a:latin typeface="Arial Unicode MS" panose="020B0604020202020204" pitchFamily="34" charset="-128"/>
                <a:cs typeface="Times New Roman" panose="02020603050405020304" pitchFamily="18" charset="0"/>
              </a:rPr>
              <a:t> </a:t>
            </a:r>
            <a:r>
              <a:rPr lang="en-US" altLang="en-US" sz="2200" dirty="0" err="1">
                <a:solidFill>
                  <a:srgbClr val="08080C"/>
                </a:solidFill>
                <a:latin typeface="Arial Unicode MS" panose="020B0604020202020204" pitchFamily="34" charset="-128"/>
                <a:cs typeface="Times New Roman" panose="02020603050405020304" pitchFamily="18" charset="0"/>
              </a:rPr>
              <a:t>kekongruenan</a:t>
            </a:r>
            <a:r>
              <a:rPr lang="en-US" altLang="en-US" sz="2200" dirty="0">
                <a:solidFill>
                  <a:srgbClr val="08080C"/>
                </a:solidFill>
                <a:latin typeface="Arial Unicode MS" panose="020B0604020202020204" pitchFamily="34" charset="-128"/>
                <a:cs typeface="Times New Roman" panose="02020603050405020304" pitchFamily="18" charset="0"/>
              </a:rPr>
              <a:t> </a:t>
            </a:r>
            <a:r>
              <a:rPr lang="en-US" altLang="en-US" sz="2200" dirty="0" err="1">
                <a:solidFill>
                  <a:srgbClr val="08080C"/>
                </a:solidFill>
                <a:latin typeface="Arial Unicode MS" panose="020B0604020202020204" pitchFamily="34" charset="-128"/>
                <a:cs typeface="Times New Roman" panose="02020603050405020304" pitchFamily="18" charset="0"/>
              </a:rPr>
              <a:t>berikut</a:t>
            </a:r>
            <a:r>
              <a:rPr lang="en-US" altLang="en-US" sz="2200" dirty="0">
                <a:solidFill>
                  <a:srgbClr val="08080C"/>
                </a:solidFill>
                <a:latin typeface="Arial Unicode MS" panose="020B0604020202020204" pitchFamily="34" charset="-128"/>
                <a:cs typeface="Times New Roman" panose="02020603050405020304" pitchFamily="18" charset="0"/>
              </a:rPr>
              <a:t>:</a:t>
            </a:r>
          </a:p>
          <a:p>
            <a:pPr algn="just" eaLnBrk="1" hangingPunct="1">
              <a:lnSpc>
                <a:spcPct val="90000"/>
              </a:lnSpc>
              <a:buFontTx/>
              <a:buNone/>
            </a:pPr>
            <a:r>
              <a:rPr lang="en-US" altLang="en-US" sz="2200" dirty="0">
                <a:solidFill>
                  <a:srgbClr val="08080C"/>
                </a:solidFill>
                <a:latin typeface="Arial Unicode MS" panose="020B0604020202020204" pitchFamily="34" charset="-128"/>
                <a:cs typeface="Times New Roman" panose="02020603050405020304" pitchFamily="18" charset="0"/>
              </a:rPr>
              <a:t>		2 </a:t>
            </a:r>
            <a:r>
              <a:rPr lang="en-US" altLang="en-US" sz="2200" dirty="0">
                <a:solidFill>
                  <a:srgbClr val="08080C"/>
                </a:solidFill>
                <a:latin typeface="Times New Roman" panose="02020603050405020304" pitchFamily="18" charset="0"/>
                <a:cs typeface="Times New Roman" panose="02020603050405020304" pitchFamily="18" charset="0"/>
                <a:sym typeface="Symbol" panose="05050102010706020507" pitchFamily="18" charset="2"/>
              </a:rPr>
              <a:t></a:t>
            </a:r>
            <a:r>
              <a:rPr lang="en-US" altLang="en-US" sz="2200" dirty="0">
                <a:solidFill>
                  <a:srgbClr val="08080C"/>
                </a:solidFill>
                <a:latin typeface="Arial Unicode MS" panose="020B0604020202020204" pitchFamily="34" charset="-128"/>
                <a:cs typeface="Times New Roman" panose="02020603050405020304" pitchFamily="18" charset="0"/>
              </a:rPr>
              <a:t> 10</a:t>
            </a:r>
            <a:r>
              <a:rPr lang="en-US" altLang="en-US" sz="2200" i="1" dirty="0">
                <a:solidFill>
                  <a:srgbClr val="08080C"/>
                </a:solidFill>
                <a:latin typeface="Arial Unicode MS" panose="020B0604020202020204" pitchFamily="34" charset="-128"/>
                <a:cs typeface="Times New Roman" panose="02020603050405020304" pitchFamily="18" charset="0"/>
              </a:rPr>
              <a:t>m</a:t>
            </a:r>
            <a:r>
              <a:rPr lang="en-US" altLang="en-US" sz="2200" dirty="0">
                <a:solidFill>
                  <a:srgbClr val="08080C"/>
                </a:solidFill>
                <a:latin typeface="Arial Unicode MS" panose="020B0604020202020204" pitchFamily="34" charset="-128"/>
                <a:cs typeface="Times New Roman" panose="02020603050405020304" pitchFamily="18" charset="0"/>
              </a:rPr>
              <a:t> + </a:t>
            </a:r>
            <a:r>
              <a:rPr lang="en-US" altLang="en-US" sz="2200" i="1" dirty="0">
                <a:solidFill>
                  <a:srgbClr val="08080C"/>
                </a:solidFill>
                <a:latin typeface="Arial Unicode MS" panose="020B0604020202020204" pitchFamily="34" charset="-128"/>
                <a:cs typeface="Times New Roman" panose="02020603050405020304" pitchFamily="18" charset="0"/>
              </a:rPr>
              <a:t>b</a:t>
            </a:r>
            <a:r>
              <a:rPr lang="en-US" altLang="en-US" sz="2200" dirty="0">
                <a:solidFill>
                  <a:srgbClr val="08080C"/>
                </a:solidFill>
                <a:latin typeface="Arial Unicode MS" panose="020B0604020202020204" pitchFamily="34" charset="-128"/>
                <a:cs typeface="Times New Roman" panose="02020603050405020304" pitchFamily="18" charset="0"/>
              </a:rPr>
              <a:t> (mod 26)		(</a:t>
            </a:r>
            <a:r>
              <a:rPr lang="en-US" altLang="en-US" sz="2200" dirty="0" err="1">
                <a:solidFill>
                  <a:srgbClr val="08080C"/>
                </a:solidFill>
                <a:latin typeface="Arial Unicode MS" panose="020B0604020202020204" pitchFamily="34" charset="-128"/>
                <a:cs typeface="Times New Roman" panose="02020603050405020304" pitchFamily="18" charset="0"/>
              </a:rPr>
              <a:t>i</a:t>
            </a:r>
            <a:r>
              <a:rPr lang="en-US" altLang="en-US" sz="2200" dirty="0">
                <a:solidFill>
                  <a:srgbClr val="08080C"/>
                </a:solidFill>
                <a:latin typeface="Arial Unicode MS" panose="020B0604020202020204" pitchFamily="34" charset="-128"/>
                <a:cs typeface="Times New Roman" panose="02020603050405020304" pitchFamily="18" charset="0"/>
              </a:rPr>
              <a:t>)</a:t>
            </a:r>
          </a:p>
          <a:p>
            <a:pPr algn="just" eaLnBrk="1" hangingPunct="1">
              <a:lnSpc>
                <a:spcPct val="90000"/>
              </a:lnSpc>
              <a:buFontTx/>
              <a:buNone/>
            </a:pPr>
            <a:r>
              <a:rPr lang="en-US" altLang="en-US" sz="2200" dirty="0">
                <a:solidFill>
                  <a:srgbClr val="08080C"/>
                </a:solidFill>
                <a:latin typeface="Arial Unicode MS" panose="020B0604020202020204" pitchFamily="34" charset="-128"/>
                <a:cs typeface="Times New Roman" panose="02020603050405020304" pitchFamily="18" charset="0"/>
              </a:rPr>
              <a:t>		4 </a:t>
            </a:r>
            <a:r>
              <a:rPr lang="en-US" altLang="en-US" sz="2200" dirty="0">
                <a:solidFill>
                  <a:srgbClr val="08080C"/>
                </a:solidFill>
                <a:latin typeface="Times New Roman" panose="02020603050405020304" pitchFamily="18" charset="0"/>
                <a:cs typeface="Times New Roman" panose="02020603050405020304" pitchFamily="18" charset="0"/>
                <a:sym typeface="Symbol" panose="05050102010706020507" pitchFamily="18" charset="2"/>
              </a:rPr>
              <a:t></a:t>
            </a:r>
            <a:r>
              <a:rPr lang="en-US" altLang="en-US" sz="2200" dirty="0">
                <a:solidFill>
                  <a:srgbClr val="08080C"/>
                </a:solidFill>
                <a:latin typeface="Arial Unicode MS" panose="020B0604020202020204" pitchFamily="34" charset="-128"/>
                <a:cs typeface="Times New Roman" panose="02020603050405020304" pitchFamily="18" charset="0"/>
              </a:rPr>
              <a:t> 14</a:t>
            </a:r>
            <a:r>
              <a:rPr lang="en-US" altLang="en-US" sz="2200" i="1" dirty="0">
                <a:solidFill>
                  <a:srgbClr val="08080C"/>
                </a:solidFill>
                <a:latin typeface="Arial Unicode MS" panose="020B0604020202020204" pitchFamily="34" charset="-128"/>
                <a:cs typeface="Times New Roman" panose="02020603050405020304" pitchFamily="18" charset="0"/>
              </a:rPr>
              <a:t>m</a:t>
            </a:r>
            <a:r>
              <a:rPr lang="en-US" altLang="en-US" sz="2200" dirty="0">
                <a:solidFill>
                  <a:srgbClr val="08080C"/>
                </a:solidFill>
                <a:latin typeface="Arial Unicode MS" panose="020B0604020202020204" pitchFamily="34" charset="-128"/>
                <a:cs typeface="Times New Roman" panose="02020603050405020304" pitchFamily="18" charset="0"/>
              </a:rPr>
              <a:t> + </a:t>
            </a:r>
            <a:r>
              <a:rPr lang="en-US" altLang="en-US" sz="2200" i="1" dirty="0">
                <a:solidFill>
                  <a:srgbClr val="08080C"/>
                </a:solidFill>
                <a:latin typeface="Arial Unicode MS" panose="020B0604020202020204" pitchFamily="34" charset="-128"/>
                <a:cs typeface="Times New Roman" panose="02020603050405020304" pitchFamily="18" charset="0"/>
              </a:rPr>
              <a:t>b</a:t>
            </a:r>
            <a:r>
              <a:rPr lang="en-US" altLang="en-US" sz="2200" dirty="0">
                <a:solidFill>
                  <a:srgbClr val="08080C"/>
                </a:solidFill>
                <a:latin typeface="Arial Unicode MS" panose="020B0604020202020204" pitchFamily="34" charset="-128"/>
                <a:cs typeface="Times New Roman" panose="02020603050405020304" pitchFamily="18" charset="0"/>
              </a:rPr>
              <a:t> (mod 26)		(ii)	</a:t>
            </a:r>
          </a:p>
          <a:p>
            <a:pPr algn="just" eaLnBrk="1" hangingPunct="1">
              <a:lnSpc>
                <a:spcPct val="90000"/>
              </a:lnSpc>
              <a:buFontTx/>
              <a:buNone/>
            </a:pPr>
            <a:r>
              <a:rPr lang="en-US" altLang="en-US" sz="2200" dirty="0">
                <a:solidFill>
                  <a:srgbClr val="08080C"/>
                </a:solidFill>
                <a:latin typeface="Arial Unicode MS" panose="020B0604020202020204" pitchFamily="34" charset="-128"/>
                <a:cs typeface="Times New Roman" panose="02020603050405020304" pitchFamily="18" charset="0"/>
              </a:rPr>
              <a:t> </a:t>
            </a:r>
          </a:p>
          <a:p>
            <a:pPr algn="just" eaLnBrk="1" hangingPunct="1">
              <a:lnSpc>
                <a:spcPct val="90000"/>
              </a:lnSpc>
            </a:pPr>
            <a:r>
              <a:rPr lang="en-US" altLang="en-US" sz="2200" dirty="0" err="1">
                <a:solidFill>
                  <a:srgbClr val="08080C"/>
                </a:solidFill>
                <a:latin typeface="Arial Unicode MS" panose="020B0604020202020204" pitchFamily="34" charset="-128"/>
                <a:cs typeface="Times New Roman" panose="02020603050405020304" pitchFamily="18" charset="0"/>
              </a:rPr>
              <a:t>Kurangkan</a:t>
            </a:r>
            <a:r>
              <a:rPr lang="en-US" altLang="en-US" sz="2200" dirty="0">
                <a:solidFill>
                  <a:srgbClr val="08080C"/>
                </a:solidFill>
                <a:latin typeface="Arial Unicode MS" panose="020B0604020202020204" pitchFamily="34" charset="-128"/>
                <a:cs typeface="Times New Roman" panose="02020603050405020304" pitchFamily="18" charset="0"/>
              </a:rPr>
              <a:t> (ii) </a:t>
            </a:r>
            <a:r>
              <a:rPr lang="en-US" altLang="en-US" sz="2200" dirty="0" err="1">
                <a:solidFill>
                  <a:srgbClr val="08080C"/>
                </a:solidFill>
                <a:latin typeface="Arial Unicode MS" panose="020B0604020202020204" pitchFamily="34" charset="-128"/>
                <a:cs typeface="Times New Roman" panose="02020603050405020304" pitchFamily="18" charset="0"/>
              </a:rPr>
              <a:t>dengan</a:t>
            </a:r>
            <a:r>
              <a:rPr lang="en-US" altLang="en-US" sz="2200" dirty="0">
                <a:solidFill>
                  <a:srgbClr val="08080C"/>
                </a:solidFill>
                <a:latin typeface="Arial Unicode MS" panose="020B0604020202020204" pitchFamily="34" charset="-128"/>
                <a:cs typeface="Times New Roman" panose="02020603050405020304" pitchFamily="18" charset="0"/>
              </a:rPr>
              <a:t> (</a:t>
            </a:r>
            <a:r>
              <a:rPr lang="en-US" altLang="en-US" sz="2200" dirty="0" err="1">
                <a:solidFill>
                  <a:srgbClr val="08080C"/>
                </a:solidFill>
                <a:latin typeface="Arial Unicode MS" panose="020B0604020202020204" pitchFamily="34" charset="-128"/>
                <a:cs typeface="Times New Roman" panose="02020603050405020304" pitchFamily="18" charset="0"/>
              </a:rPr>
              <a:t>i</a:t>
            </a:r>
            <a:r>
              <a:rPr lang="en-US" altLang="en-US" sz="2200" dirty="0">
                <a:solidFill>
                  <a:srgbClr val="08080C"/>
                </a:solidFill>
                <a:latin typeface="Arial Unicode MS" panose="020B0604020202020204" pitchFamily="34" charset="-128"/>
                <a:cs typeface="Times New Roman" panose="02020603050405020304" pitchFamily="18" charset="0"/>
              </a:rPr>
              <a:t>), </a:t>
            </a:r>
            <a:r>
              <a:rPr lang="en-US" altLang="en-US" sz="2200" dirty="0" err="1">
                <a:solidFill>
                  <a:srgbClr val="08080C"/>
                </a:solidFill>
                <a:latin typeface="Arial Unicode MS" panose="020B0604020202020204" pitchFamily="34" charset="-128"/>
                <a:cs typeface="Times New Roman" panose="02020603050405020304" pitchFamily="18" charset="0"/>
              </a:rPr>
              <a:t>menghasilkan</a:t>
            </a:r>
            <a:endParaRPr lang="en-US" altLang="en-US" sz="2200" dirty="0">
              <a:solidFill>
                <a:srgbClr val="08080C"/>
              </a:solidFill>
              <a:latin typeface="Arial Unicode MS" panose="020B0604020202020204" pitchFamily="34" charset="-128"/>
              <a:cs typeface="Times New Roman" panose="02020603050405020304" pitchFamily="18" charset="0"/>
            </a:endParaRPr>
          </a:p>
          <a:p>
            <a:pPr algn="just" eaLnBrk="1" hangingPunct="1">
              <a:lnSpc>
                <a:spcPct val="90000"/>
              </a:lnSpc>
              <a:buFontTx/>
              <a:buNone/>
            </a:pPr>
            <a:r>
              <a:rPr lang="en-US" altLang="en-US" sz="2200" dirty="0">
                <a:solidFill>
                  <a:srgbClr val="08080C"/>
                </a:solidFill>
                <a:latin typeface="Arial Unicode MS" panose="020B0604020202020204" pitchFamily="34" charset="-128"/>
                <a:cs typeface="Times New Roman" panose="02020603050405020304" pitchFamily="18" charset="0"/>
              </a:rPr>
              <a:t>		2 </a:t>
            </a:r>
            <a:r>
              <a:rPr lang="en-US" altLang="en-US" sz="2200" dirty="0">
                <a:solidFill>
                  <a:srgbClr val="08080C"/>
                </a:solidFill>
                <a:latin typeface="Times New Roman" panose="02020603050405020304" pitchFamily="18" charset="0"/>
                <a:cs typeface="Times New Roman" panose="02020603050405020304" pitchFamily="18" charset="0"/>
                <a:sym typeface="Symbol" panose="05050102010706020507" pitchFamily="18" charset="2"/>
              </a:rPr>
              <a:t></a:t>
            </a:r>
            <a:r>
              <a:rPr lang="en-US" altLang="en-US" sz="2200" dirty="0">
                <a:solidFill>
                  <a:srgbClr val="08080C"/>
                </a:solidFill>
                <a:latin typeface="Arial Unicode MS" panose="020B0604020202020204" pitchFamily="34" charset="-128"/>
                <a:cs typeface="Times New Roman" panose="02020603050405020304" pitchFamily="18" charset="0"/>
              </a:rPr>
              <a:t> 4</a:t>
            </a:r>
            <a:r>
              <a:rPr lang="en-US" altLang="en-US" sz="2200" i="1" dirty="0">
                <a:solidFill>
                  <a:srgbClr val="08080C"/>
                </a:solidFill>
                <a:latin typeface="Arial Unicode MS" panose="020B0604020202020204" pitchFamily="34" charset="-128"/>
                <a:cs typeface="Times New Roman" panose="02020603050405020304" pitchFamily="18" charset="0"/>
              </a:rPr>
              <a:t>m</a:t>
            </a:r>
            <a:r>
              <a:rPr lang="en-US" altLang="en-US" sz="2200" dirty="0">
                <a:solidFill>
                  <a:srgbClr val="08080C"/>
                </a:solidFill>
                <a:latin typeface="Arial Unicode MS" panose="020B0604020202020204" pitchFamily="34" charset="-128"/>
                <a:cs typeface="Times New Roman" panose="02020603050405020304" pitchFamily="18" charset="0"/>
              </a:rPr>
              <a:t> (mod 26)			(iii)	</a:t>
            </a:r>
          </a:p>
          <a:p>
            <a:pPr lvl="1" algn="just" eaLnBrk="1" hangingPunct="1">
              <a:lnSpc>
                <a:spcPct val="90000"/>
              </a:lnSpc>
              <a:buFontTx/>
              <a:buNone/>
            </a:pPr>
            <a:r>
              <a:rPr lang="en-US" altLang="en-US" sz="2200" dirty="0">
                <a:solidFill>
                  <a:srgbClr val="08080C"/>
                </a:solidFill>
                <a:latin typeface="Arial Unicode MS" panose="020B0604020202020204" pitchFamily="34" charset="-128"/>
                <a:cs typeface="Times New Roman" panose="02020603050405020304" pitchFamily="18" charset="0"/>
              </a:rPr>
              <a:t>		</a:t>
            </a:r>
            <a:r>
              <a:rPr lang="en-US" altLang="en-US" sz="2200" dirty="0" err="1">
                <a:solidFill>
                  <a:srgbClr val="08080C"/>
                </a:solidFill>
                <a:latin typeface="Arial Unicode MS" panose="020B0604020202020204" pitchFamily="34" charset="-128"/>
                <a:cs typeface="Times New Roman" panose="02020603050405020304" pitchFamily="18" charset="0"/>
              </a:rPr>
              <a:t>Solusi</a:t>
            </a:r>
            <a:r>
              <a:rPr lang="en-US" altLang="en-US" sz="2200" dirty="0">
                <a:solidFill>
                  <a:srgbClr val="08080C"/>
                </a:solidFill>
                <a:latin typeface="Arial Unicode MS" panose="020B0604020202020204" pitchFamily="34" charset="-128"/>
                <a:cs typeface="Times New Roman" panose="02020603050405020304" pitchFamily="18" charset="0"/>
              </a:rPr>
              <a:t>: </a:t>
            </a:r>
            <a:r>
              <a:rPr lang="en-US" altLang="en-US" sz="2200" i="1" dirty="0">
                <a:solidFill>
                  <a:srgbClr val="08080C"/>
                </a:solidFill>
                <a:latin typeface="Arial Unicode MS" panose="020B0604020202020204" pitchFamily="34" charset="-128"/>
                <a:cs typeface="Times New Roman" panose="02020603050405020304" pitchFamily="18" charset="0"/>
              </a:rPr>
              <a:t>m </a:t>
            </a:r>
            <a:r>
              <a:rPr lang="en-US" altLang="en-US" sz="2200" dirty="0">
                <a:solidFill>
                  <a:srgbClr val="08080C"/>
                </a:solidFill>
                <a:latin typeface="Arial Unicode MS" panose="020B0604020202020204" pitchFamily="34" charset="-128"/>
                <a:cs typeface="Times New Roman" panose="02020603050405020304" pitchFamily="18" charset="0"/>
              </a:rPr>
              <a:t>= 7</a:t>
            </a:r>
          </a:p>
          <a:p>
            <a:pPr lvl="1" algn="just" eaLnBrk="1" hangingPunct="1">
              <a:lnSpc>
                <a:spcPct val="90000"/>
              </a:lnSpc>
              <a:buFontTx/>
              <a:buNone/>
            </a:pPr>
            <a:endParaRPr lang="en-US" altLang="en-US" sz="2200" dirty="0">
              <a:solidFill>
                <a:srgbClr val="08080C"/>
              </a:solidFill>
              <a:latin typeface="Arial Unicode MS" panose="020B0604020202020204" pitchFamily="34" charset="-128"/>
              <a:cs typeface="Times New Roman" panose="02020603050405020304" pitchFamily="18" charset="0"/>
            </a:endParaRPr>
          </a:p>
          <a:p>
            <a:pPr lvl="1" algn="just" eaLnBrk="1" hangingPunct="1">
              <a:lnSpc>
                <a:spcPct val="90000"/>
              </a:lnSpc>
              <a:buFontTx/>
              <a:buNone/>
            </a:pPr>
            <a:r>
              <a:rPr lang="en-US" altLang="en-US" sz="2200" dirty="0" err="1">
                <a:solidFill>
                  <a:srgbClr val="08080C"/>
                </a:solidFill>
                <a:latin typeface="Arial" panose="020B0604020202020204" pitchFamily="34" charset="0"/>
                <a:cs typeface="Times New Roman" panose="02020603050405020304" pitchFamily="18" charset="0"/>
              </a:rPr>
              <a:t>Substitusi</a:t>
            </a:r>
            <a:r>
              <a:rPr lang="en-US" altLang="en-US" sz="2200" dirty="0">
                <a:solidFill>
                  <a:srgbClr val="08080C"/>
                </a:solidFill>
                <a:latin typeface="Arial" panose="020B0604020202020204" pitchFamily="34" charset="0"/>
                <a:cs typeface="Times New Roman" panose="02020603050405020304" pitchFamily="18" charset="0"/>
              </a:rPr>
              <a:t> </a:t>
            </a:r>
            <a:r>
              <a:rPr lang="en-US" altLang="en-US" sz="2200" i="1" dirty="0">
                <a:solidFill>
                  <a:srgbClr val="08080C"/>
                </a:solidFill>
                <a:latin typeface="Arial" panose="020B0604020202020204" pitchFamily="34" charset="0"/>
                <a:cs typeface="Times New Roman" panose="02020603050405020304" pitchFamily="18" charset="0"/>
              </a:rPr>
              <a:t>m </a:t>
            </a:r>
            <a:r>
              <a:rPr lang="en-US" altLang="en-US" sz="2200" dirty="0">
                <a:solidFill>
                  <a:srgbClr val="08080C"/>
                </a:solidFill>
                <a:latin typeface="Arial" panose="020B0604020202020204" pitchFamily="34" charset="0"/>
                <a:cs typeface="Times New Roman" panose="02020603050405020304" pitchFamily="18" charset="0"/>
              </a:rPr>
              <a:t>= 7  </a:t>
            </a:r>
            <a:r>
              <a:rPr lang="en-US" altLang="en-US" sz="2200" dirty="0" err="1">
                <a:solidFill>
                  <a:srgbClr val="08080C"/>
                </a:solidFill>
                <a:latin typeface="Arial" panose="020B0604020202020204" pitchFamily="34" charset="0"/>
                <a:cs typeface="Times New Roman" panose="02020603050405020304" pitchFamily="18" charset="0"/>
              </a:rPr>
              <a:t>ke</a:t>
            </a:r>
            <a:r>
              <a:rPr lang="en-US" altLang="en-US" sz="2200" dirty="0">
                <a:solidFill>
                  <a:srgbClr val="08080C"/>
                </a:solidFill>
                <a:latin typeface="Arial" panose="020B0604020202020204" pitchFamily="34" charset="0"/>
                <a:cs typeface="Times New Roman" panose="02020603050405020304" pitchFamily="18" charset="0"/>
              </a:rPr>
              <a:t> </a:t>
            </a:r>
            <a:r>
              <a:rPr lang="en-US" altLang="en-US" sz="2200" dirty="0" err="1">
                <a:solidFill>
                  <a:srgbClr val="08080C"/>
                </a:solidFill>
                <a:latin typeface="Arial" panose="020B0604020202020204" pitchFamily="34" charset="0"/>
                <a:cs typeface="Times New Roman" panose="02020603050405020304" pitchFamily="18" charset="0"/>
              </a:rPr>
              <a:t>dalam</a:t>
            </a:r>
            <a:r>
              <a:rPr lang="en-US" altLang="en-US" sz="2200" dirty="0">
                <a:solidFill>
                  <a:srgbClr val="08080C"/>
                </a:solidFill>
                <a:latin typeface="Arial" panose="020B0604020202020204" pitchFamily="34" charset="0"/>
                <a:cs typeface="Times New Roman" panose="02020603050405020304" pitchFamily="18" charset="0"/>
              </a:rPr>
              <a:t> (</a:t>
            </a:r>
            <a:r>
              <a:rPr lang="en-US" altLang="en-US" sz="2200" dirty="0" err="1">
                <a:solidFill>
                  <a:srgbClr val="08080C"/>
                </a:solidFill>
                <a:latin typeface="Arial" panose="020B0604020202020204" pitchFamily="34" charset="0"/>
                <a:cs typeface="Times New Roman" panose="02020603050405020304" pitchFamily="18" charset="0"/>
              </a:rPr>
              <a:t>i</a:t>
            </a:r>
            <a:r>
              <a:rPr lang="en-US" altLang="en-US" sz="2200" dirty="0">
                <a:solidFill>
                  <a:srgbClr val="08080C"/>
                </a:solidFill>
                <a:latin typeface="Arial" panose="020B0604020202020204" pitchFamily="34" charset="0"/>
                <a:cs typeface="Times New Roman" panose="02020603050405020304" pitchFamily="18" charset="0"/>
              </a:rPr>
              <a:t>),</a:t>
            </a:r>
          </a:p>
          <a:p>
            <a:pPr algn="just" eaLnBrk="1" hangingPunct="1">
              <a:lnSpc>
                <a:spcPct val="90000"/>
              </a:lnSpc>
              <a:buFontTx/>
              <a:buNone/>
            </a:pPr>
            <a:r>
              <a:rPr lang="en-US" altLang="en-US" sz="2200" dirty="0">
                <a:solidFill>
                  <a:srgbClr val="08080C"/>
                </a:solidFill>
                <a:latin typeface="Arial Unicode MS" panose="020B0604020202020204" pitchFamily="34" charset="-128"/>
                <a:cs typeface="Times New Roman" panose="02020603050405020304" pitchFamily="18" charset="0"/>
              </a:rPr>
              <a:t>		2 </a:t>
            </a:r>
            <a:r>
              <a:rPr lang="en-US" altLang="en-US" sz="2200" dirty="0">
                <a:solidFill>
                  <a:srgbClr val="08080C"/>
                </a:solidFill>
                <a:latin typeface="Times New Roman" panose="02020603050405020304" pitchFamily="18" charset="0"/>
                <a:cs typeface="Times New Roman" panose="02020603050405020304" pitchFamily="18" charset="0"/>
                <a:sym typeface="Symbol" panose="05050102010706020507" pitchFamily="18" charset="2"/>
              </a:rPr>
              <a:t></a:t>
            </a:r>
            <a:r>
              <a:rPr lang="en-US" altLang="en-US" sz="2200" dirty="0">
                <a:solidFill>
                  <a:srgbClr val="08080C"/>
                </a:solidFill>
                <a:latin typeface="Arial Unicode MS" panose="020B0604020202020204" pitchFamily="34" charset="-128"/>
                <a:cs typeface="Times New Roman" panose="02020603050405020304" pitchFamily="18" charset="0"/>
              </a:rPr>
              <a:t> 70 + </a:t>
            </a:r>
            <a:r>
              <a:rPr lang="en-US" altLang="en-US" sz="2200" i="1" dirty="0">
                <a:solidFill>
                  <a:srgbClr val="08080C"/>
                </a:solidFill>
                <a:latin typeface="Arial Unicode MS" panose="020B0604020202020204" pitchFamily="34" charset="-128"/>
                <a:cs typeface="Times New Roman" panose="02020603050405020304" pitchFamily="18" charset="0"/>
              </a:rPr>
              <a:t>b</a:t>
            </a:r>
            <a:r>
              <a:rPr lang="en-US" altLang="en-US" sz="2200" dirty="0">
                <a:solidFill>
                  <a:srgbClr val="08080C"/>
                </a:solidFill>
                <a:latin typeface="Arial Unicode MS" panose="020B0604020202020204" pitchFamily="34" charset="-128"/>
                <a:cs typeface="Times New Roman" panose="02020603050405020304" pitchFamily="18" charset="0"/>
              </a:rPr>
              <a:t> (mod 26)			(iv)</a:t>
            </a:r>
          </a:p>
          <a:p>
            <a:pPr algn="just" eaLnBrk="1" hangingPunct="1">
              <a:lnSpc>
                <a:spcPct val="90000"/>
              </a:lnSpc>
              <a:buFontTx/>
              <a:buNone/>
            </a:pPr>
            <a:r>
              <a:rPr lang="en-US" altLang="en-US" sz="2200" dirty="0">
                <a:solidFill>
                  <a:srgbClr val="08080C"/>
                </a:solidFill>
                <a:latin typeface="Arial Unicode MS" panose="020B0604020202020204" pitchFamily="34" charset="-128"/>
                <a:cs typeface="Times New Roman" panose="02020603050405020304" pitchFamily="18" charset="0"/>
              </a:rPr>
              <a:t> 		</a:t>
            </a:r>
            <a:r>
              <a:rPr lang="en-US" altLang="en-US" sz="2200" dirty="0" err="1">
                <a:solidFill>
                  <a:srgbClr val="08080C"/>
                </a:solidFill>
                <a:latin typeface="Arial Unicode MS" panose="020B0604020202020204" pitchFamily="34" charset="-128"/>
                <a:cs typeface="Times New Roman" panose="02020603050405020304" pitchFamily="18" charset="0"/>
              </a:rPr>
              <a:t>Solusi</a:t>
            </a:r>
            <a:r>
              <a:rPr lang="en-US" altLang="en-US" sz="2200" dirty="0">
                <a:solidFill>
                  <a:srgbClr val="08080C"/>
                </a:solidFill>
                <a:latin typeface="Arial Unicode MS" panose="020B0604020202020204" pitchFamily="34" charset="-128"/>
                <a:cs typeface="Times New Roman" panose="02020603050405020304" pitchFamily="18" charset="0"/>
              </a:rPr>
              <a:t>: </a:t>
            </a:r>
            <a:r>
              <a:rPr lang="en-US" altLang="en-US" sz="2200" i="1" dirty="0">
                <a:solidFill>
                  <a:srgbClr val="08080C"/>
                </a:solidFill>
                <a:cs typeface="Times New Roman" panose="02020603050405020304" pitchFamily="18" charset="0"/>
              </a:rPr>
              <a:t>b</a:t>
            </a:r>
            <a:r>
              <a:rPr lang="en-US" altLang="en-US" sz="2200" dirty="0">
                <a:solidFill>
                  <a:srgbClr val="08080C"/>
                </a:solidFill>
                <a:cs typeface="Times New Roman" panose="02020603050405020304" pitchFamily="18" charset="0"/>
              </a:rPr>
              <a:t> = 10.	</a:t>
            </a:r>
            <a:r>
              <a:rPr lang="en-US" altLang="en-US" sz="2200" dirty="0">
                <a:solidFill>
                  <a:srgbClr val="08080C"/>
                </a:solidFill>
              </a:rPr>
              <a:t> </a:t>
            </a:r>
          </a:p>
        </p:txBody>
      </p:sp>
    </p:spTree>
    <p:extLst>
      <p:ext uri="{BB962C8B-B14F-4D97-AF65-F5344CB8AC3E}">
        <p14:creationId xmlns:p14="http://schemas.microsoft.com/office/powerpoint/2010/main" val="228233914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90000"/>
              <a:buBlip>
                <a:blip r:embed="rId2"/>
              </a:buBlip>
              <a:defRPr sz="3200">
                <a:solidFill>
                  <a:schemeClr val="tx1"/>
                </a:solidFill>
                <a:latin typeface="Tahoma" panose="020B0604030504040204" pitchFamily="34" charset="0"/>
              </a:defRPr>
            </a:lvl1pPr>
            <a:lvl2pPr marL="742950" indent="-285750">
              <a:spcBef>
                <a:spcPct val="20000"/>
              </a:spcBef>
              <a:buSzPct val="80000"/>
              <a:buBlip>
                <a:blip r:embed="rId3"/>
              </a:buBlip>
              <a:defRPr sz="2800">
                <a:solidFill>
                  <a:schemeClr val="tx1"/>
                </a:solidFill>
                <a:latin typeface="Tahoma" panose="020B0604030504040204" pitchFamily="34" charset="0"/>
              </a:defRPr>
            </a:lvl2pPr>
            <a:lvl3pPr marL="1143000" indent="-228600">
              <a:spcBef>
                <a:spcPct val="20000"/>
              </a:spcBef>
              <a:buSzPct val="70000"/>
              <a:buBlip>
                <a:blip r:embed="rId4"/>
              </a:buBlip>
              <a:defRPr sz="2400">
                <a:solidFill>
                  <a:schemeClr val="tx1"/>
                </a:solidFill>
                <a:latin typeface="Tahoma" panose="020B0604030504040204" pitchFamily="34" charset="0"/>
              </a:defRPr>
            </a:lvl3pPr>
            <a:lvl4pPr marL="1600200" indent="-228600">
              <a:spcBef>
                <a:spcPct val="20000"/>
              </a:spcBef>
              <a:buSzPct val="70000"/>
              <a:buBlip>
                <a:blip r:embed="rId5"/>
              </a:buBlip>
              <a:defRPr sz="2000">
                <a:solidFill>
                  <a:schemeClr val="tx1"/>
                </a:solidFill>
                <a:latin typeface="Tahoma" panose="020B0604030504040204" pitchFamily="34" charset="0"/>
              </a:defRPr>
            </a:lvl4pPr>
            <a:lvl5pPr marL="2057400" indent="-228600">
              <a:spcBef>
                <a:spcPct val="20000"/>
              </a:spcBef>
              <a:buSzPct val="70000"/>
              <a:buBlip>
                <a:blip r:embed="rId6"/>
              </a:buBlip>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SzPct val="70000"/>
              <a:buBlip>
                <a:blip r:embed="rId6"/>
              </a:buBlip>
              <a:defRPr sz="2000">
                <a:solidFill>
                  <a:schemeClr val="tx1"/>
                </a:solidFill>
                <a:latin typeface="Tahoma" panose="020B0604030504040204" pitchFamily="34" charset="0"/>
              </a:defRPr>
            </a:lvl9pPr>
          </a:lstStyle>
          <a:p>
            <a:pPr>
              <a:spcBef>
                <a:spcPct val="0"/>
              </a:spcBef>
              <a:buSzTx/>
              <a:buFontTx/>
              <a:buNone/>
            </a:pPr>
            <a:fld id="{E0DA2846-2DCF-41A9-816D-089E849D4CCB}" type="slidenum">
              <a:rPr lang="en-GB" altLang="en-US" sz="1400">
                <a:latin typeface="Times New Roman" panose="02020603050405020304" pitchFamily="18" charset="0"/>
              </a:rPr>
              <a:pPr>
                <a:spcBef>
                  <a:spcPct val="0"/>
                </a:spcBef>
                <a:buSzTx/>
                <a:buFontTx/>
                <a:buNone/>
              </a:pPr>
              <a:t>55</a:t>
            </a:fld>
            <a:endParaRPr lang="en-GB" altLang="en-US" sz="1400">
              <a:latin typeface="Times New Roman" panose="02020603050405020304" pitchFamily="18" charset="0"/>
            </a:endParaRPr>
          </a:p>
        </p:txBody>
      </p:sp>
      <p:sp>
        <p:nvSpPr>
          <p:cNvPr id="54276" name="Rectangle 3"/>
          <p:cNvSpPr>
            <a:spLocks noGrp="1" noChangeArrowheads="1"/>
          </p:cNvSpPr>
          <p:nvPr>
            <p:ph type="body" idx="1"/>
          </p:nvPr>
        </p:nvSpPr>
        <p:spPr>
          <a:xfrm>
            <a:off x="965996" y="1494227"/>
            <a:ext cx="11097146" cy="5363773"/>
          </a:xfrm>
        </p:spPr>
        <p:txBody>
          <a:bodyPr>
            <a:normAutofit fontScale="85000" lnSpcReduction="20000"/>
          </a:bodyPr>
          <a:lstStyle/>
          <a:p>
            <a:pPr eaLnBrk="1" hangingPunct="1">
              <a:lnSpc>
                <a:spcPct val="90000"/>
              </a:lnSpc>
              <a:defRPr/>
            </a:pPr>
            <a:r>
              <a:rPr lang="en-US" altLang="en-US" i="1" dirty="0">
                <a:solidFill>
                  <a:srgbClr val="08080C"/>
                </a:solidFill>
              </a:rPr>
              <a:t>Hill cipher</a:t>
            </a:r>
            <a:r>
              <a:rPr lang="en-US" altLang="en-US" dirty="0">
                <a:solidFill>
                  <a:srgbClr val="08080C"/>
                </a:solidFill>
              </a:rPr>
              <a:t> </a:t>
            </a:r>
            <a:r>
              <a:rPr lang="en-US" altLang="en-US" dirty="0" err="1">
                <a:solidFill>
                  <a:srgbClr val="08080C"/>
                </a:solidFill>
              </a:rPr>
              <a:t>mudah</a:t>
            </a:r>
            <a:r>
              <a:rPr lang="en-US" altLang="en-US" dirty="0">
                <a:solidFill>
                  <a:srgbClr val="08080C"/>
                </a:solidFill>
              </a:rPr>
              <a:t> </a:t>
            </a:r>
            <a:r>
              <a:rPr lang="en-US" altLang="en-US" dirty="0" err="1">
                <a:solidFill>
                  <a:srgbClr val="08080C"/>
                </a:solidFill>
              </a:rPr>
              <a:t>dipecahkan</a:t>
            </a:r>
            <a:r>
              <a:rPr lang="en-US" altLang="en-US" dirty="0">
                <a:solidFill>
                  <a:srgbClr val="08080C"/>
                </a:solidFill>
              </a:rPr>
              <a:t> </a:t>
            </a:r>
            <a:r>
              <a:rPr lang="en-US" altLang="en-US" dirty="0" err="1">
                <a:solidFill>
                  <a:srgbClr val="08080C"/>
                </a:solidFill>
              </a:rPr>
              <a:t>dengan</a:t>
            </a:r>
            <a:r>
              <a:rPr lang="en-US" altLang="en-US" dirty="0">
                <a:solidFill>
                  <a:srgbClr val="08080C"/>
                </a:solidFill>
              </a:rPr>
              <a:t> </a:t>
            </a:r>
            <a:r>
              <a:rPr lang="en-US" altLang="en-US" i="1" dirty="0">
                <a:solidFill>
                  <a:srgbClr val="08080C"/>
                </a:solidFill>
              </a:rPr>
              <a:t>known-plaintext attack</a:t>
            </a:r>
            <a:r>
              <a:rPr lang="en-US" altLang="en-US" dirty="0">
                <a:solidFill>
                  <a:srgbClr val="08080C"/>
                </a:solidFill>
              </a:rPr>
              <a:t>.</a:t>
            </a:r>
          </a:p>
          <a:p>
            <a:pPr eaLnBrk="1" hangingPunct="1">
              <a:lnSpc>
                <a:spcPct val="90000"/>
              </a:lnSpc>
              <a:defRPr/>
            </a:pPr>
            <a:r>
              <a:rPr lang="en-US" altLang="en-US" dirty="0" err="1">
                <a:solidFill>
                  <a:srgbClr val="08080C"/>
                </a:solidFill>
              </a:rPr>
              <a:t>Misalkan</a:t>
            </a:r>
            <a:r>
              <a:rPr lang="en-US" altLang="en-US" dirty="0">
                <a:solidFill>
                  <a:srgbClr val="08080C"/>
                </a:solidFill>
              </a:rPr>
              <a:t> </a:t>
            </a:r>
            <a:r>
              <a:rPr lang="en-US" altLang="en-US" dirty="0" err="1">
                <a:solidFill>
                  <a:srgbClr val="08080C"/>
                </a:solidFill>
              </a:rPr>
              <a:t>untuk</a:t>
            </a:r>
            <a:r>
              <a:rPr lang="en-US" altLang="en-US" dirty="0">
                <a:solidFill>
                  <a:srgbClr val="08080C"/>
                </a:solidFill>
              </a:rPr>
              <a:t> </a:t>
            </a:r>
            <a:r>
              <a:rPr lang="en-US" altLang="en-US" i="1" dirty="0">
                <a:solidFill>
                  <a:srgbClr val="08080C"/>
                </a:solidFill>
              </a:rPr>
              <a:t>Hill cipher</a:t>
            </a:r>
            <a:r>
              <a:rPr lang="en-US" altLang="en-US" dirty="0">
                <a:solidFill>
                  <a:srgbClr val="08080C"/>
                </a:solidFill>
              </a:rPr>
              <a:t> </a:t>
            </a:r>
            <a:r>
              <a:rPr lang="en-US" altLang="en-US" dirty="0" err="1">
                <a:solidFill>
                  <a:srgbClr val="08080C"/>
                </a:solidFill>
              </a:rPr>
              <a:t>dengan</a:t>
            </a:r>
            <a:r>
              <a:rPr lang="en-US" altLang="en-US" dirty="0">
                <a:solidFill>
                  <a:srgbClr val="08080C"/>
                </a:solidFill>
              </a:rPr>
              <a:t> </a:t>
            </a:r>
            <a:r>
              <a:rPr lang="en-US" altLang="en-US" i="1" dirty="0">
                <a:solidFill>
                  <a:srgbClr val="08080C"/>
                </a:solidFill>
              </a:rPr>
              <a:t>m</a:t>
            </a:r>
            <a:r>
              <a:rPr lang="en-US" altLang="en-US" dirty="0">
                <a:solidFill>
                  <a:srgbClr val="08080C"/>
                </a:solidFill>
              </a:rPr>
              <a:t> = 2 </a:t>
            </a:r>
            <a:r>
              <a:rPr lang="en-US" altLang="en-US" dirty="0" err="1">
                <a:solidFill>
                  <a:srgbClr val="08080C"/>
                </a:solidFill>
              </a:rPr>
              <a:t>diketahui</a:t>
            </a:r>
            <a:r>
              <a:rPr lang="en-US" altLang="en-US" dirty="0">
                <a:solidFill>
                  <a:srgbClr val="08080C"/>
                </a:solidFill>
              </a:rPr>
              <a:t>:</a:t>
            </a:r>
          </a:p>
          <a:p>
            <a:pPr lvl="1" eaLnBrk="1" hangingPunct="1">
              <a:lnSpc>
                <a:spcPct val="90000"/>
              </a:lnSpc>
              <a:defRPr/>
            </a:pPr>
            <a:r>
              <a:rPr lang="en-US" altLang="en-US" sz="2800" dirty="0">
                <a:solidFill>
                  <a:srgbClr val="08080C"/>
                </a:solidFill>
              </a:rPr>
              <a:t>P = (19, 7)    </a:t>
            </a:r>
            <a:r>
              <a:rPr lang="en-US" altLang="en-US" sz="2800" dirty="0">
                <a:solidFill>
                  <a:srgbClr val="08080C"/>
                </a:solidFill>
                <a:sym typeface="Wingdings" panose="05000000000000000000" pitchFamily="2" charset="2"/>
              </a:rPr>
              <a:t> </a:t>
            </a:r>
            <a:r>
              <a:rPr lang="en-US" altLang="en-US" sz="2800" i="1" dirty="0">
                <a:solidFill>
                  <a:srgbClr val="08080C"/>
                </a:solidFill>
              </a:rPr>
              <a:t>C</a:t>
            </a:r>
            <a:r>
              <a:rPr lang="en-US" altLang="en-US" sz="2800" dirty="0">
                <a:solidFill>
                  <a:srgbClr val="08080C"/>
                </a:solidFill>
              </a:rPr>
              <a:t> = (0, 23)</a:t>
            </a:r>
          </a:p>
          <a:p>
            <a:pPr lvl="1" eaLnBrk="1" hangingPunct="1">
              <a:lnSpc>
                <a:spcPct val="90000"/>
              </a:lnSpc>
              <a:defRPr/>
            </a:pPr>
            <a:r>
              <a:rPr lang="en-US" altLang="en-US" sz="2800" dirty="0">
                <a:solidFill>
                  <a:srgbClr val="08080C"/>
                </a:solidFill>
              </a:rPr>
              <a:t>P = (4, 17)    </a:t>
            </a:r>
            <a:r>
              <a:rPr lang="en-US" altLang="en-US" sz="2800" dirty="0">
                <a:solidFill>
                  <a:srgbClr val="08080C"/>
                </a:solidFill>
                <a:sym typeface="Wingdings" panose="05000000000000000000" pitchFamily="2" charset="2"/>
              </a:rPr>
              <a:t></a:t>
            </a:r>
            <a:r>
              <a:rPr lang="en-US" altLang="en-US" sz="2800" dirty="0">
                <a:solidFill>
                  <a:srgbClr val="08080C"/>
                </a:solidFill>
              </a:rPr>
              <a:t> </a:t>
            </a:r>
            <a:r>
              <a:rPr lang="en-US" altLang="en-US" sz="2800" i="1" dirty="0">
                <a:solidFill>
                  <a:srgbClr val="08080C"/>
                </a:solidFill>
              </a:rPr>
              <a:t>C</a:t>
            </a:r>
            <a:r>
              <a:rPr lang="en-US" altLang="en-US" sz="2800" dirty="0">
                <a:solidFill>
                  <a:srgbClr val="08080C"/>
                </a:solidFill>
              </a:rPr>
              <a:t> = (12, 6)</a:t>
            </a:r>
          </a:p>
          <a:p>
            <a:pPr lvl="1" eaLnBrk="1" hangingPunct="1">
              <a:lnSpc>
                <a:spcPct val="90000"/>
              </a:lnSpc>
              <a:defRPr/>
            </a:pPr>
            <a:r>
              <a:rPr lang="en-US" altLang="en-US" sz="2800" dirty="0" err="1">
                <a:solidFill>
                  <a:srgbClr val="08080C"/>
                </a:solidFill>
              </a:rPr>
              <a:t>Jadi</a:t>
            </a:r>
            <a:r>
              <a:rPr lang="en-US" altLang="en-US" sz="2800" dirty="0">
                <a:solidFill>
                  <a:srgbClr val="08080C"/>
                </a:solidFill>
              </a:rPr>
              <a:t>, </a:t>
            </a:r>
            <a:r>
              <a:rPr lang="en-US" altLang="en-US" sz="2800" b="1" dirty="0">
                <a:solidFill>
                  <a:srgbClr val="08080C"/>
                </a:solidFill>
              </a:rPr>
              <a:t>K</a:t>
            </a:r>
            <a:r>
              <a:rPr lang="en-US" altLang="en-US" sz="2800" dirty="0">
                <a:solidFill>
                  <a:srgbClr val="08080C"/>
                </a:solidFill>
              </a:rPr>
              <a:t>(19, 7) = (0, 23) </a:t>
            </a:r>
            <a:r>
              <a:rPr lang="en-US" altLang="en-US" sz="2800" dirty="0" err="1">
                <a:solidFill>
                  <a:srgbClr val="08080C"/>
                </a:solidFill>
              </a:rPr>
              <a:t>dan</a:t>
            </a:r>
            <a:r>
              <a:rPr lang="en-US" altLang="en-US" sz="2800" dirty="0">
                <a:solidFill>
                  <a:srgbClr val="08080C"/>
                </a:solidFill>
              </a:rPr>
              <a:t> </a:t>
            </a:r>
            <a:r>
              <a:rPr lang="en-US" altLang="en-US" sz="2800" b="1" dirty="0">
                <a:solidFill>
                  <a:srgbClr val="08080C"/>
                </a:solidFill>
              </a:rPr>
              <a:t>K</a:t>
            </a:r>
            <a:r>
              <a:rPr lang="en-US" altLang="en-US" sz="2800" dirty="0">
                <a:solidFill>
                  <a:srgbClr val="08080C"/>
                </a:solidFill>
              </a:rPr>
              <a:t>(4, 17) = (12, 6)</a:t>
            </a:r>
          </a:p>
          <a:p>
            <a:pPr lvl="1" eaLnBrk="1" hangingPunct="1">
              <a:lnSpc>
                <a:spcPct val="90000"/>
              </a:lnSpc>
              <a:defRPr/>
            </a:pPr>
            <a:endParaRPr lang="en-US" altLang="en-US" sz="3100" dirty="0">
              <a:solidFill>
                <a:srgbClr val="08080C"/>
              </a:solidFill>
            </a:endParaRPr>
          </a:p>
          <a:p>
            <a:pPr lvl="1" eaLnBrk="1" hangingPunct="1">
              <a:lnSpc>
                <a:spcPct val="90000"/>
              </a:lnSpc>
              <a:defRPr/>
            </a:pPr>
            <a:endParaRPr lang="en-US" altLang="en-US" dirty="0">
              <a:solidFill>
                <a:srgbClr val="08080C"/>
              </a:solidFill>
            </a:endParaRPr>
          </a:p>
          <a:p>
            <a:pPr lvl="1" eaLnBrk="1" hangingPunct="1">
              <a:lnSpc>
                <a:spcPct val="90000"/>
              </a:lnSpc>
              <a:defRPr/>
            </a:pPr>
            <a:endParaRPr lang="en-US" altLang="en-US" dirty="0">
              <a:solidFill>
                <a:srgbClr val="08080C"/>
              </a:solidFill>
            </a:endParaRPr>
          </a:p>
          <a:p>
            <a:pPr lvl="1" eaLnBrk="1" hangingPunct="1">
              <a:lnSpc>
                <a:spcPct val="90000"/>
              </a:lnSpc>
              <a:defRPr/>
            </a:pPr>
            <a:endParaRPr lang="en-US" altLang="en-US" dirty="0">
              <a:solidFill>
                <a:srgbClr val="08080C"/>
              </a:solidFill>
            </a:endParaRPr>
          </a:p>
          <a:p>
            <a:pPr lvl="1" eaLnBrk="1" hangingPunct="1">
              <a:lnSpc>
                <a:spcPct val="90000"/>
              </a:lnSpc>
              <a:defRPr/>
            </a:pPr>
            <a:endParaRPr lang="en-US" altLang="en-US" dirty="0">
              <a:solidFill>
                <a:srgbClr val="08080C"/>
              </a:solidFill>
            </a:endParaRPr>
          </a:p>
          <a:p>
            <a:pPr lvl="1" eaLnBrk="1" hangingPunct="1">
              <a:lnSpc>
                <a:spcPct val="90000"/>
              </a:lnSpc>
              <a:defRPr/>
            </a:pPr>
            <a:endParaRPr lang="en-US" altLang="en-US" sz="2800" dirty="0">
              <a:solidFill>
                <a:srgbClr val="08080C"/>
              </a:solidFill>
            </a:endParaRPr>
          </a:p>
          <a:p>
            <a:pPr lvl="1" eaLnBrk="1" hangingPunct="1">
              <a:lnSpc>
                <a:spcPct val="90000"/>
              </a:lnSpc>
              <a:defRPr/>
            </a:pPr>
            <a:r>
              <a:rPr lang="en-US" altLang="en-US" sz="2800" dirty="0" err="1">
                <a:solidFill>
                  <a:srgbClr val="08080C"/>
                </a:solidFill>
              </a:rPr>
              <a:t>Matriks</a:t>
            </a:r>
            <a:r>
              <a:rPr lang="en-US" altLang="en-US" sz="2800" dirty="0">
                <a:solidFill>
                  <a:srgbClr val="08080C"/>
                </a:solidFill>
              </a:rPr>
              <a:t> </a:t>
            </a:r>
            <a:r>
              <a:rPr lang="en-US" altLang="en-US" sz="2800" dirty="0" err="1">
                <a:solidFill>
                  <a:srgbClr val="08080C"/>
                </a:solidFill>
              </a:rPr>
              <a:t>balikan</a:t>
            </a:r>
            <a:r>
              <a:rPr lang="en-US" altLang="en-US" sz="2800" dirty="0">
                <a:solidFill>
                  <a:srgbClr val="08080C"/>
                </a:solidFill>
              </a:rPr>
              <a:t> </a:t>
            </a:r>
            <a:r>
              <a:rPr lang="en-US" altLang="en-US" sz="2800" dirty="0" err="1">
                <a:solidFill>
                  <a:srgbClr val="08080C"/>
                </a:solidFill>
              </a:rPr>
              <a:t>dari</a:t>
            </a:r>
            <a:r>
              <a:rPr lang="en-US" altLang="en-US" sz="2800" dirty="0">
                <a:solidFill>
                  <a:srgbClr val="08080C"/>
                </a:solidFill>
              </a:rPr>
              <a:t> </a:t>
            </a:r>
            <a:r>
              <a:rPr lang="en-US" altLang="en-US" sz="2800" i="1" dirty="0">
                <a:solidFill>
                  <a:srgbClr val="08080C"/>
                </a:solidFill>
              </a:rPr>
              <a:t>P</a:t>
            </a:r>
            <a:r>
              <a:rPr lang="en-US" altLang="en-US" sz="2800" dirty="0">
                <a:solidFill>
                  <a:srgbClr val="08080C"/>
                </a:solidFill>
              </a:rPr>
              <a:t> </a:t>
            </a:r>
            <a:r>
              <a:rPr lang="en-US" altLang="en-US" sz="2800" dirty="0" err="1">
                <a:solidFill>
                  <a:srgbClr val="08080C"/>
                </a:solidFill>
              </a:rPr>
              <a:t>adalah</a:t>
            </a:r>
            <a:r>
              <a:rPr lang="en-US" altLang="en-US" sz="2800" dirty="0">
                <a:solidFill>
                  <a:srgbClr val="08080C"/>
                </a:solidFill>
              </a:rPr>
              <a:t> P</a:t>
            </a:r>
            <a:r>
              <a:rPr lang="en-US" altLang="en-US" sz="2800" baseline="30000" dirty="0">
                <a:solidFill>
                  <a:srgbClr val="08080C"/>
                </a:solidFill>
              </a:rPr>
              <a:t>-1</a:t>
            </a:r>
            <a:r>
              <a:rPr lang="en-US" altLang="en-US" sz="2800" dirty="0">
                <a:solidFill>
                  <a:srgbClr val="08080C"/>
                </a:solidFill>
              </a:rPr>
              <a:t> =  					</a:t>
            </a:r>
          </a:p>
          <a:p>
            <a:pPr lvl="1" eaLnBrk="1" hangingPunct="1">
              <a:lnSpc>
                <a:spcPct val="90000"/>
              </a:lnSpc>
              <a:defRPr/>
            </a:pPr>
            <a:r>
              <a:rPr lang="en-US" altLang="en-US" sz="2800" dirty="0" err="1">
                <a:solidFill>
                  <a:srgbClr val="08080C"/>
                </a:solidFill>
              </a:rPr>
              <a:t>Sehingga</a:t>
            </a:r>
            <a:endParaRPr lang="en-US" altLang="en-US" sz="2800" dirty="0">
              <a:solidFill>
                <a:srgbClr val="08080C"/>
              </a:solidFill>
            </a:endParaRPr>
          </a:p>
          <a:p>
            <a:pPr marL="457200" lvl="1" indent="0">
              <a:buNone/>
              <a:defRPr/>
            </a:pPr>
            <a:r>
              <a:rPr lang="en-US" altLang="en-US" sz="2800" dirty="0">
                <a:solidFill>
                  <a:schemeClr val="tx1">
                    <a:lumMod val="50000"/>
                  </a:schemeClr>
                </a:solidFill>
              </a:rPr>
              <a:t>      </a:t>
            </a:r>
          </a:p>
          <a:p>
            <a:pPr marL="457200" lvl="1" indent="0">
              <a:buNone/>
              <a:defRPr/>
            </a:pPr>
            <a:r>
              <a:rPr lang="en-US" altLang="en-US" sz="2800" dirty="0"/>
              <a:t>	</a:t>
            </a:r>
          </a:p>
          <a:p>
            <a:pPr eaLnBrk="1" hangingPunct="1">
              <a:lnSpc>
                <a:spcPct val="90000"/>
              </a:lnSpc>
              <a:buFontTx/>
              <a:buNone/>
              <a:defRPr/>
            </a:pPr>
            <a:r>
              <a:rPr lang="en-US" altLang="en-US" dirty="0"/>
              <a:t>	</a:t>
            </a:r>
          </a:p>
        </p:txBody>
      </p:sp>
      <p:graphicFrame>
        <p:nvGraphicFramePr>
          <p:cNvPr id="58373" name="Object 2"/>
          <p:cNvGraphicFramePr>
            <a:graphicFrameLocks noChangeAspect="1"/>
          </p:cNvGraphicFramePr>
          <p:nvPr/>
        </p:nvGraphicFramePr>
        <p:xfrm>
          <a:off x="2272046" y="3423920"/>
          <a:ext cx="3282951" cy="1165748"/>
        </p:xfrm>
        <a:graphic>
          <a:graphicData uri="http://schemas.openxmlformats.org/presentationml/2006/ole">
            <mc:AlternateContent xmlns:mc="http://schemas.openxmlformats.org/markup-compatibility/2006">
              <mc:Choice xmlns:v="urn:schemas-microsoft-com:vml" Requires="v">
                <p:oleObj name="Equation" r:id="rId7" imgW="1612900" imgH="571500" progId="Equation.3">
                  <p:embed/>
                </p:oleObj>
              </mc:Choice>
              <mc:Fallback>
                <p:oleObj name="Equation" r:id="rId7" imgW="1612900" imgH="571500" progId="Equation.3">
                  <p:embed/>
                  <p:pic>
                    <p:nvPicPr>
                      <p:cNvPr id="58373" name="Object 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72046" y="3423920"/>
                        <a:ext cx="3282951" cy="1165748"/>
                      </a:xfrm>
                      <a:prstGeom prst="rect">
                        <a:avLst/>
                      </a:prstGeom>
                      <a:noFill/>
                      <a:ln>
                        <a:noFill/>
                      </a:ln>
                    </p:spPr>
                  </p:pic>
                </p:oleObj>
              </mc:Fallback>
            </mc:AlternateContent>
          </a:graphicData>
        </a:graphic>
      </p:graphicFrame>
      <p:sp>
        <p:nvSpPr>
          <p:cNvPr id="58374" name="Rectangle 14"/>
          <p:cNvSpPr>
            <a:spLocks noChangeArrowheads="1"/>
          </p:cNvSpPr>
          <p:nvPr/>
        </p:nvSpPr>
        <p:spPr bwMode="auto">
          <a:xfrm>
            <a:off x="1524001" y="-230832"/>
            <a:ext cx="18473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graphicFrame>
        <p:nvGraphicFramePr>
          <p:cNvPr id="58375" name="Object 4"/>
          <p:cNvGraphicFramePr>
            <a:graphicFrameLocks noChangeAspect="1"/>
          </p:cNvGraphicFramePr>
          <p:nvPr/>
        </p:nvGraphicFramePr>
        <p:xfrm>
          <a:off x="6096000" y="4618946"/>
          <a:ext cx="3282950" cy="873125"/>
        </p:xfrm>
        <a:graphic>
          <a:graphicData uri="http://schemas.openxmlformats.org/presentationml/2006/ole">
            <mc:AlternateContent xmlns:mc="http://schemas.openxmlformats.org/markup-compatibility/2006">
              <mc:Choice xmlns:v="urn:schemas-microsoft-com:vml" Requires="v">
                <p:oleObj name="Equation" r:id="rId9" imgW="1612900" imgH="431800" progId="Equation.3">
                  <p:embed/>
                </p:oleObj>
              </mc:Choice>
              <mc:Fallback>
                <p:oleObj name="Equation" r:id="rId9" imgW="1612900" imgH="431800" progId="Equation.3">
                  <p:embed/>
                  <p:pic>
                    <p:nvPicPr>
                      <p:cNvPr id="58375" name="Object 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096000" y="4618946"/>
                        <a:ext cx="3282950" cy="873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58376" name="Object 6"/>
          <p:cNvGraphicFramePr>
            <a:graphicFrameLocks noChangeAspect="1"/>
          </p:cNvGraphicFramePr>
          <p:nvPr/>
        </p:nvGraphicFramePr>
        <p:xfrm>
          <a:off x="4027856" y="5712059"/>
          <a:ext cx="4519612" cy="903287"/>
        </p:xfrm>
        <a:graphic>
          <a:graphicData uri="http://schemas.openxmlformats.org/presentationml/2006/ole">
            <mc:AlternateContent xmlns:mc="http://schemas.openxmlformats.org/markup-compatibility/2006">
              <mc:Choice xmlns:v="urn:schemas-microsoft-com:vml" Requires="v">
                <p:oleObj name="Equation" r:id="rId11" imgW="1955800" imgH="393700" progId="Equation.3">
                  <p:embed/>
                </p:oleObj>
              </mc:Choice>
              <mc:Fallback>
                <p:oleObj name="Equation" r:id="rId11" imgW="1955800" imgH="393700" progId="Equation.3">
                  <p:embed/>
                  <p:pic>
                    <p:nvPicPr>
                      <p:cNvPr id="58376" name="Object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027856" y="5712059"/>
                        <a:ext cx="4519612" cy="903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Rectangle 2">
            <a:extLst>
              <a:ext uri="{FF2B5EF4-FFF2-40B4-BE49-F238E27FC236}">
                <a16:creationId xmlns:a16="http://schemas.microsoft.com/office/drawing/2014/main" id="{C573814E-05A6-C25F-C415-01494C0CFDCA}"/>
              </a:ext>
            </a:extLst>
          </p:cNvPr>
          <p:cNvSpPr>
            <a:spLocks noGrp="1" noChangeArrowheads="1"/>
          </p:cNvSpPr>
          <p:nvPr>
            <p:ph type="title"/>
          </p:nvPr>
        </p:nvSpPr>
        <p:spPr>
          <a:xfrm>
            <a:off x="965996" y="638697"/>
            <a:ext cx="7772400" cy="603250"/>
          </a:xfrm>
        </p:spPr>
        <p:txBody>
          <a:bodyPr>
            <a:normAutofit fontScale="90000"/>
          </a:bodyPr>
          <a:lstStyle/>
          <a:p>
            <a:pPr algn="l" eaLnBrk="1" hangingPunct="1"/>
            <a:r>
              <a:rPr lang="en-US" altLang="en-US" b="1" dirty="0" err="1">
                <a:latin typeface="+mn-lt"/>
              </a:rPr>
              <a:t>Kriptanalisis</a:t>
            </a:r>
            <a:r>
              <a:rPr lang="en-US" altLang="en-US" b="1" dirty="0">
                <a:latin typeface="+mn-lt"/>
              </a:rPr>
              <a:t> Hill Cipher</a:t>
            </a:r>
          </a:p>
        </p:txBody>
      </p:sp>
      <p:sp>
        <p:nvSpPr>
          <p:cNvPr id="4" name="TextBox 3">
            <a:extLst>
              <a:ext uri="{FF2B5EF4-FFF2-40B4-BE49-F238E27FC236}">
                <a16:creationId xmlns:a16="http://schemas.microsoft.com/office/drawing/2014/main" id="{E7FD0D59-2EA1-E0D5-784F-4A736EDE5882}"/>
              </a:ext>
            </a:extLst>
          </p:cNvPr>
          <p:cNvSpPr txBox="1"/>
          <p:nvPr/>
        </p:nvSpPr>
        <p:spPr>
          <a:xfrm>
            <a:off x="1708732" y="5910049"/>
            <a:ext cx="6096000" cy="430887"/>
          </a:xfrm>
          <a:prstGeom prst="rect">
            <a:avLst/>
          </a:prstGeom>
          <a:noFill/>
        </p:spPr>
        <p:txBody>
          <a:bodyPr wrap="square">
            <a:spAutoFit/>
          </a:bodyPr>
          <a:lstStyle/>
          <a:p>
            <a:r>
              <a:rPr lang="en-US" sz="2200" b="1" dirty="0">
                <a:solidFill>
                  <a:schemeClr val="tx1">
                    <a:lumMod val="50000"/>
                  </a:schemeClr>
                </a:solidFill>
              </a:rPr>
              <a:t>K</a:t>
            </a:r>
            <a:r>
              <a:rPr lang="en-US" sz="2200" dirty="0">
                <a:solidFill>
                  <a:schemeClr val="tx1">
                    <a:lumMod val="50000"/>
                  </a:schemeClr>
                </a:solidFill>
              </a:rPr>
              <a:t> = </a:t>
            </a:r>
            <a:r>
              <a:rPr lang="en-US" sz="2200" b="1" dirty="0">
                <a:solidFill>
                  <a:schemeClr val="tx1">
                    <a:lumMod val="50000"/>
                  </a:schemeClr>
                </a:solidFill>
              </a:rPr>
              <a:t>CP</a:t>
            </a:r>
            <a:r>
              <a:rPr lang="en-US" sz="2200" baseline="30000" dirty="0">
                <a:solidFill>
                  <a:schemeClr val="tx1">
                    <a:lumMod val="50000"/>
                  </a:schemeClr>
                </a:solidFill>
              </a:rPr>
              <a:t>–1 </a:t>
            </a:r>
            <a:r>
              <a:rPr lang="en-US" sz="2200" dirty="0">
                <a:solidFill>
                  <a:schemeClr val="tx1">
                    <a:lumMod val="50000"/>
                  </a:schemeClr>
                </a:solidFill>
              </a:rPr>
              <a:t> mod 26</a:t>
            </a:r>
            <a:r>
              <a:rPr lang="en-US" sz="2200" b="1" dirty="0">
                <a:solidFill>
                  <a:schemeClr val="tx1">
                    <a:lumMod val="50000"/>
                  </a:schemeClr>
                </a:solidFill>
              </a:rPr>
              <a:t> = </a:t>
            </a:r>
            <a:endParaRPr lang="en-US" sz="2200" dirty="0"/>
          </a:p>
        </p:txBody>
      </p:sp>
      <p:sp>
        <p:nvSpPr>
          <p:cNvPr id="3" name="TextBox 2">
            <a:extLst>
              <a:ext uri="{FF2B5EF4-FFF2-40B4-BE49-F238E27FC236}">
                <a16:creationId xmlns:a16="http://schemas.microsoft.com/office/drawing/2014/main" id="{1A19146E-124C-9196-5D39-B9913B2725A0}"/>
              </a:ext>
            </a:extLst>
          </p:cNvPr>
          <p:cNvSpPr txBox="1"/>
          <p:nvPr/>
        </p:nvSpPr>
        <p:spPr>
          <a:xfrm>
            <a:off x="5854169" y="3626863"/>
            <a:ext cx="3066311" cy="430887"/>
          </a:xfrm>
          <a:prstGeom prst="rect">
            <a:avLst/>
          </a:prstGeom>
          <a:noFill/>
        </p:spPr>
        <p:txBody>
          <a:bodyPr wrap="square">
            <a:spAutoFit/>
          </a:bodyPr>
          <a:lstStyle/>
          <a:p>
            <a:r>
              <a:rPr lang="en-US" sz="2200" dirty="0">
                <a:solidFill>
                  <a:schemeClr val="tx1">
                    <a:lumMod val="50000"/>
                  </a:schemeClr>
                </a:solidFill>
                <a:sym typeface="Symbol" panose="05050102010706020507" pitchFamily="18" charset="2"/>
              </a:rPr>
              <a:t> </a:t>
            </a:r>
            <a:r>
              <a:rPr lang="en-US" sz="2200" b="1" dirty="0">
                <a:solidFill>
                  <a:schemeClr val="tx1">
                    <a:lumMod val="50000"/>
                  </a:schemeClr>
                </a:solidFill>
              </a:rPr>
              <a:t>K</a:t>
            </a:r>
            <a:r>
              <a:rPr lang="en-US" sz="2200" dirty="0">
                <a:solidFill>
                  <a:schemeClr val="tx1">
                    <a:lumMod val="50000"/>
                  </a:schemeClr>
                </a:solidFill>
              </a:rPr>
              <a:t> = </a:t>
            </a:r>
            <a:r>
              <a:rPr lang="en-US" sz="2200" b="1" dirty="0">
                <a:solidFill>
                  <a:schemeClr val="tx1">
                    <a:lumMod val="50000"/>
                  </a:schemeClr>
                </a:solidFill>
              </a:rPr>
              <a:t>CP</a:t>
            </a:r>
            <a:r>
              <a:rPr lang="en-US" sz="2200" baseline="30000" dirty="0">
                <a:solidFill>
                  <a:schemeClr val="tx1">
                    <a:lumMod val="50000"/>
                  </a:schemeClr>
                </a:solidFill>
              </a:rPr>
              <a:t>–1 </a:t>
            </a:r>
            <a:r>
              <a:rPr lang="en-US" sz="2200" dirty="0">
                <a:solidFill>
                  <a:schemeClr val="tx1">
                    <a:lumMod val="50000"/>
                  </a:schemeClr>
                </a:solidFill>
              </a:rPr>
              <a:t> mod 26</a:t>
            </a:r>
            <a:r>
              <a:rPr lang="en-US" sz="2200" b="1" dirty="0">
                <a:solidFill>
                  <a:schemeClr val="tx1">
                    <a:lumMod val="50000"/>
                  </a:schemeClr>
                </a:solidFill>
              </a:rPr>
              <a:t>  </a:t>
            </a:r>
            <a:endParaRPr lang="en-US" sz="2200" dirty="0"/>
          </a:p>
        </p:txBody>
      </p:sp>
      <p:sp>
        <p:nvSpPr>
          <p:cNvPr id="7" name="TextBox 6">
            <a:extLst>
              <a:ext uri="{FF2B5EF4-FFF2-40B4-BE49-F238E27FC236}">
                <a16:creationId xmlns:a16="http://schemas.microsoft.com/office/drawing/2014/main" id="{6418A78F-18F3-6988-6C29-84023BA67FA7}"/>
              </a:ext>
            </a:extLst>
          </p:cNvPr>
          <p:cNvSpPr txBox="1"/>
          <p:nvPr/>
        </p:nvSpPr>
        <p:spPr>
          <a:xfrm>
            <a:off x="7192339" y="388820"/>
            <a:ext cx="4373222" cy="830997"/>
          </a:xfrm>
          <a:prstGeom prst="rect">
            <a:avLst/>
          </a:prstGeom>
          <a:noFill/>
        </p:spPr>
        <p:txBody>
          <a:bodyPr wrap="square">
            <a:spAutoFit/>
          </a:bodyPr>
          <a:lstStyle/>
          <a:p>
            <a:r>
              <a:rPr lang="en-US" altLang="en-US" sz="2400" b="1" dirty="0" err="1">
                <a:solidFill>
                  <a:srgbClr val="08080C"/>
                </a:solidFill>
              </a:rPr>
              <a:t>Enkripsi</a:t>
            </a:r>
            <a:r>
              <a:rPr lang="en-US" altLang="en-US" sz="2400" b="1" dirty="0">
                <a:solidFill>
                  <a:srgbClr val="08080C"/>
                </a:solidFill>
              </a:rPr>
              <a:t>: C</a:t>
            </a:r>
            <a:r>
              <a:rPr lang="en-US" altLang="en-US" sz="2400" dirty="0">
                <a:solidFill>
                  <a:srgbClr val="08080C"/>
                </a:solidFill>
              </a:rPr>
              <a:t> = </a:t>
            </a:r>
            <a:r>
              <a:rPr lang="en-US" altLang="en-US" sz="2400" b="1" dirty="0">
                <a:solidFill>
                  <a:srgbClr val="08080C"/>
                </a:solidFill>
              </a:rPr>
              <a:t>KP mod 26</a:t>
            </a:r>
          </a:p>
          <a:p>
            <a:r>
              <a:rPr lang="en-US" sz="2400" b="1" dirty="0" err="1">
                <a:solidFill>
                  <a:srgbClr val="08080C"/>
                </a:solidFill>
              </a:rPr>
              <a:t>Dekripsi</a:t>
            </a:r>
            <a:r>
              <a:rPr lang="en-US" sz="2400" b="1" dirty="0">
                <a:solidFill>
                  <a:srgbClr val="08080C"/>
                </a:solidFill>
              </a:rPr>
              <a:t>: </a:t>
            </a:r>
            <a:r>
              <a:rPr lang="en-US" altLang="en-US" sz="2400" b="1" dirty="0">
                <a:solidFill>
                  <a:srgbClr val="08080C"/>
                </a:solidFill>
              </a:rPr>
              <a:t>P</a:t>
            </a:r>
            <a:r>
              <a:rPr lang="en-US" altLang="en-US" sz="2400" dirty="0">
                <a:solidFill>
                  <a:srgbClr val="08080C"/>
                </a:solidFill>
              </a:rPr>
              <a:t> = </a:t>
            </a:r>
            <a:r>
              <a:rPr lang="en-US" altLang="en-US" sz="2400" b="1" dirty="0">
                <a:solidFill>
                  <a:srgbClr val="08080C"/>
                </a:solidFill>
              </a:rPr>
              <a:t>K</a:t>
            </a:r>
            <a:r>
              <a:rPr lang="en-US" altLang="en-US" sz="2400" baseline="30000" dirty="0">
                <a:solidFill>
                  <a:srgbClr val="08080C"/>
                </a:solidFill>
              </a:rPr>
              <a:t>-1</a:t>
            </a:r>
            <a:r>
              <a:rPr lang="en-US" altLang="en-US" sz="2400" b="1" dirty="0">
                <a:solidFill>
                  <a:srgbClr val="08080C"/>
                </a:solidFill>
              </a:rPr>
              <a:t>C  mod 26</a:t>
            </a:r>
            <a:endParaRPr lang="en-US" sz="2400" dirty="0"/>
          </a:p>
        </p:txBody>
      </p:sp>
    </p:spTree>
    <p:extLst>
      <p:ext uri="{BB962C8B-B14F-4D97-AF65-F5344CB8AC3E}">
        <p14:creationId xmlns:p14="http://schemas.microsoft.com/office/powerpoint/2010/main" val="28009419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F0866F-8B28-E710-2483-81765D7C30B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3D20162-A02F-91B2-93EF-09780D6917FC}"/>
              </a:ext>
            </a:extLst>
          </p:cNvPr>
          <p:cNvSpPr>
            <a:spLocks noGrp="1"/>
          </p:cNvSpPr>
          <p:nvPr>
            <p:ph idx="1"/>
          </p:nvPr>
        </p:nvSpPr>
        <p:spPr>
          <a:xfrm>
            <a:off x="838200" y="566056"/>
            <a:ext cx="10744200" cy="5790293"/>
          </a:xfrm>
        </p:spPr>
        <p:txBody>
          <a:bodyPr>
            <a:normAutofit/>
          </a:bodyPr>
          <a:lstStyle/>
          <a:p>
            <a:pPr marL="0" indent="0">
              <a:buNone/>
            </a:pPr>
            <a:r>
              <a:rPr lang="en-US" b="1" dirty="0" err="1"/>
              <a:t>Contoh</a:t>
            </a:r>
            <a:r>
              <a:rPr lang="en-US" b="1" dirty="0"/>
              <a:t> </a:t>
            </a:r>
            <a:r>
              <a:rPr lang="en-US" b="1" dirty="0" err="1"/>
              <a:t>penggunaan</a:t>
            </a:r>
            <a:r>
              <a:rPr lang="en-US" b="1" dirty="0"/>
              <a:t> CI </a:t>
            </a:r>
            <a:r>
              <a:rPr lang="en-US" b="1" dirty="0" err="1"/>
              <a:t>untuk</a:t>
            </a:r>
            <a:r>
              <a:rPr lang="en-US" b="1" dirty="0"/>
              <a:t> </a:t>
            </a:r>
            <a:r>
              <a:rPr lang="en-US" b="1" dirty="0" err="1"/>
              <a:t>mengklasifikasikan</a:t>
            </a:r>
            <a:r>
              <a:rPr lang="en-US" b="1" dirty="0"/>
              <a:t> Cipher </a:t>
            </a:r>
          </a:p>
          <a:p>
            <a:pPr marL="0" indent="0">
              <a:buNone/>
            </a:pPr>
            <a:endParaRPr lang="en-US" b="1" dirty="0"/>
          </a:p>
          <a:p>
            <a:pPr marL="0" indent="0">
              <a:buNone/>
            </a:pPr>
            <a:r>
              <a:rPr lang="en-US" sz="2400" dirty="0" err="1"/>
              <a:t>Diberikan</a:t>
            </a:r>
            <a:r>
              <a:rPr lang="en-US" sz="2400" dirty="0"/>
              <a:t> ciphertext: LXFOPVEFRNHR</a:t>
            </a:r>
          </a:p>
          <a:p>
            <a:pPr marL="0" indent="0">
              <a:buNone/>
            </a:pPr>
            <a:r>
              <a:rPr lang="en-US" sz="2400" dirty="0"/>
              <a:t>Ciphertext </a:t>
            </a:r>
            <a:r>
              <a:rPr lang="en-US" sz="2400" dirty="0" err="1"/>
              <a:t>ini</a:t>
            </a:r>
            <a:r>
              <a:rPr lang="en-US" sz="2400" dirty="0"/>
              <a:t> </a:t>
            </a:r>
            <a:r>
              <a:rPr lang="en-US" sz="2400" dirty="0" err="1"/>
              <a:t>sebenarnya</a:t>
            </a:r>
            <a:r>
              <a:rPr lang="en-US" sz="2400" dirty="0"/>
              <a:t> </a:t>
            </a:r>
            <a:r>
              <a:rPr lang="en-US" sz="2400" dirty="0" err="1"/>
              <a:t>adalah</a:t>
            </a:r>
            <a:r>
              <a:rPr lang="en-US" sz="2400" dirty="0"/>
              <a:t> </a:t>
            </a:r>
            <a:r>
              <a:rPr lang="en-US" sz="2400" dirty="0" err="1"/>
              <a:t>enkripsi</a:t>
            </a:r>
            <a:r>
              <a:rPr lang="en-US" sz="2400" dirty="0"/>
              <a:t> </a:t>
            </a:r>
            <a:r>
              <a:rPr lang="en-US" sz="2400" dirty="0" err="1"/>
              <a:t>dengan</a:t>
            </a:r>
            <a:r>
              <a:rPr lang="en-US" sz="2400" dirty="0"/>
              <a:t> </a:t>
            </a:r>
            <a:r>
              <a:rPr lang="en-US" sz="2400" dirty="0" err="1"/>
              <a:t>Vigenere</a:t>
            </a:r>
            <a:r>
              <a:rPr lang="en-US" sz="2400" dirty="0"/>
              <a:t> Cipher </a:t>
            </a:r>
            <a:r>
              <a:rPr lang="en-US" sz="2400" dirty="0" err="1"/>
              <a:t>dari</a:t>
            </a:r>
            <a:r>
              <a:rPr lang="en-US" sz="2400" dirty="0"/>
              <a:t> </a:t>
            </a:r>
            <a:r>
              <a:rPr lang="en-US" sz="2400" dirty="0" err="1"/>
              <a:t>plainteks</a:t>
            </a:r>
            <a:r>
              <a:rPr lang="en-US" sz="2400" dirty="0"/>
              <a:t>: ATTACKATDAWN </a:t>
            </a:r>
            <a:r>
              <a:rPr lang="en-US" sz="2400" dirty="0" err="1"/>
              <a:t>dengan</a:t>
            </a:r>
            <a:r>
              <a:rPr lang="en-US" sz="2400" dirty="0"/>
              <a:t> </a:t>
            </a:r>
            <a:r>
              <a:rPr lang="en-US" sz="2400" dirty="0" err="1"/>
              <a:t>kunci</a:t>
            </a:r>
            <a:r>
              <a:rPr lang="en-US" sz="2400" dirty="0"/>
              <a:t>: LEMON.  </a:t>
            </a:r>
          </a:p>
          <a:p>
            <a:pPr marL="0" indent="0">
              <a:buNone/>
            </a:pPr>
            <a:r>
              <a:rPr lang="pt-BR" sz="2400" dirty="0"/>
              <a:t>Hitung frekuensi huruf:  F = 2, R = 2,  huruf 	lainnya = 1. Total huruf (N) = 12</a:t>
            </a:r>
          </a:p>
          <a:p>
            <a:pPr marL="0" indent="0">
              <a:buNone/>
            </a:pPr>
            <a:r>
              <a:rPr lang="en-US" sz="2400" dirty="0" err="1"/>
              <a:t>Hitung</a:t>
            </a:r>
            <a:r>
              <a:rPr lang="en-US" sz="2400" dirty="0"/>
              <a:t> CI: </a:t>
            </a:r>
          </a:p>
          <a:p>
            <a:pPr marL="0" indent="0">
              <a:buNone/>
            </a:pPr>
            <a:endParaRPr lang="en-US" sz="2400" dirty="0"/>
          </a:p>
          <a:p>
            <a:pPr marL="0" indent="0">
              <a:buNone/>
            </a:pPr>
            <a:endParaRPr lang="en-US" sz="2400" dirty="0"/>
          </a:p>
          <a:p>
            <a:pPr marL="0" indent="0">
              <a:buNone/>
            </a:pPr>
            <a:r>
              <a:rPr lang="en-US" sz="2400" dirty="0"/>
              <a:t>Nilai CI </a:t>
            </a:r>
            <a:r>
              <a:rPr lang="en-US" sz="2400" dirty="0" err="1"/>
              <a:t>mendekati</a:t>
            </a:r>
            <a:r>
              <a:rPr lang="en-US" sz="2400" dirty="0"/>
              <a:t> 0.038 → </a:t>
            </a:r>
            <a:r>
              <a:rPr lang="en-US" sz="2400" dirty="0" err="1"/>
              <a:t>distribusi</a:t>
            </a:r>
            <a:r>
              <a:rPr lang="en-US" sz="2400" dirty="0"/>
              <a:t> </a:t>
            </a:r>
            <a:r>
              <a:rPr lang="en-US" sz="2400" dirty="0" err="1"/>
              <a:t>hampir</a:t>
            </a:r>
            <a:r>
              <a:rPr lang="en-US" sz="2400" dirty="0"/>
              <a:t> </a:t>
            </a:r>
            <a:r>
              <a:rPr lang="en-US" sz="2400" dirty="0" err="1"/>
              <a:t>acak</a:t>
            </a:r>
            <a:r>
              <a:rPr lang="en-US" sz="2400" dirty="0"/>
              <a:t> → </a:t>
            </a:r>
            <a:r>
              <a:rPr lang="en-US" sz="2400" dirty="0" err="1"/>
              <a:t>kemungkinan</a:t>
            </a:r>
            <a:r>
              <a:rPr lang="en-US" sz="2400" dirty="0"/>
              <a:t> </a:t>
            </a:r>
            <a:r>
              <a:rPr lang="en-US" sz="2400" i="1" dirty="0"/>
              <a:t>polyalphabetic cipher.</a:t>
            </a:r>
          </a:p>
          <a:p>
            <a:pPr marL="0" indent="0">
              <a:buNone/>
            </a:pPr>
            <a:r>
              <a:rPr lang="en-US" sz="2400" dirty="0" err="1"/>
              <a:t>Asumsikan</a:t>
            </a:r>
            <a:r>
              <a:rPr lang="en-US" sz="2400" dirty="0"/>
              <a:t> </a:t>
            </a:r>
            <a:r>
              <a:rPr lang="en-US" sz="2400" dirty="0" err="1"/>
              <a:t>kita</a:t>
            </a:r>
            <a:r>
              <a:rPr lang="en-US" sz="2400" dirty="0"/>
              <a:t> </a:t>
            </a:r>
            <a:r>
              <a:rPr lang="en-US" sz="2400" dirty="0" err="1"/>
              <a:t>tidak</a:t>
            </a:r>
            <a:r>
              <a:rPr lang="en-US" sz="2400" dirty="0"/>
              <a:t> </a:t>
            </a:r>
            <a:r>
              <a:rPr lang="en-US" sz="2400" dirty="0" err="1"/>
              <a:t>mengetahui</a:t>
            </a:r>
            <a:r>
              <a:rPr lang="en-US" sz="2400" dirty="0"/>
              <a:t> </a:t>
            </a:r>
            <a:r>
              <a:rPr lang="en-US" sz="2400" dirty="0" err="1"/>
              <a:t>kuncinya</a:t>
            </a:r>
            <a:r>
              <a:rPr lang="en-US" sz="2400" dirty="0"/>
              <a:t>. </a:t>
            </a:r>
            <a:r>
              <a:rPr lang="en-US" sz="2400" dirty="0" err="1"/>
              <a:t>Hitung</a:t>
            </a:r>
            <a:r>
              <a:rPr lang="en-US" sz="2400" dirty="0"/>
              <a:t> </a:t>
            </a:r>
            <a:r>
              <a:rPr lang="en-US" sz="2400" dirty="0" err="1"/>
              <a:t>estimasi</a:t>
            </a:r>
            <a:r>
              <a:rPr lang="en-US" sz="2400" dirty="0"/>
              <a:t> </a:t>
            </a:r>
            <a:r>
              <a:rPr lang="en-US" sz="2400" dirty="0" err="1"/>
              <a:t>panjang</a:t>
            </a:r>
            <a:r>
              <a:rPr lang="en-US" sz="2400" dirty="0"/>
              <a:t> </a:t>
            </a:r>
            <a:r>
              <a:rPr lang="en-US" sz="2400" dirty="0" err="1"/>
              <a:t>kunci</a:t>
            </a:r>
            <a:r>
              <a:rPr lang="en-US" sz="2400" dirty="0"/>
              <a:t>, </a:t>
            </a:r>
            <a:r>
              <a:rPr lang="en-US" sz="2400" dirty="0" err="1"/>
              <a:t>coba</a:t>
            </a:r>
            <a:r>
              <a:rPr lang="en-US" sz="2400" dirty="0"/>
              <a:t> k = 1, k = 2, k = 3, k = 4, k = 5, </a:t>
            </a:r>
            <a:r>
              <a:rPr lang="en-US" sz="2400" dirty="0" err="1"/>
              <a:t>dst</a:t>
            </a:r>
            <a:r>
              <a:rPr lang="en-US" sz="2400" dirty="0"/>
              <a:t>. </a:t>
            </a:r>
            <a:r>
              <a:rPr lang="en-US" sz="2400" dirty="0" err="1"/>
              <a:t>Lebih</a:t>
            </a:r>
            <a:r>
              <a:rPr lang="en-US" sz="2400" dirty="0"/>
              <a:t> </a:t>
            </a:r>
            <a:r>
              <a:rPr lang="en-US" sz="2400" dirty="0" err="1"/>
              <a:t>lanjut</a:t>
            </a:r>
            <a:r>
              <a:rPr lang="en-US" sz="2400" dirty="0"/>
              <a:t> </a:t>
            </a:r>
            <a:r>
              <a:rPr lang="en-US" sz="2400" dirty="0" err="1"/>
              <a:t>dibahas</a:t>
            </a:r>
            <a:r>
              <a:rPr lang="en-US" sz="2400" dirty="0"/>
              <a:t> </a:t>
            </a:r>
            <a:r>
              <a:rPr lang="en-US" sz="2400" dirty="0" err="1"/>
              <a:t>nanti</a:t>
            </a:r>
            <a:r>
              <a:rPr lang="en-US" sz="2400" dirty="0"/>
              <a:t> pada </a:t>
            </a:r>
            <a:r>
              <a:rPr lang="en-US" sz="2400" dirty="0" err="1"/>
              <a:t>metode</a:t>
            </a:r>
            <a:r>
              <a:rPr lang="en-US" sz="2400" dirty="0"/>
              <a:t> </a:t>
            </a:r>
            <a:r>
              <a:rPr lang="en-US" sz="2400" dirty="0" err="1"/>
              <a:t>Kasiski</a:t>
            </a:r>
            <a:endParaRPr lang="en-US" sz="2400" dirty="0"/>
          </a:p>
          <a:p>
            <a:pPr marL="0" indent="0">
              <a:buNone/>
            </a:pPr>
            <a:endParaRPr lang="en-US" sz="2400" dirty="0"/>
          </a:p>
        </p:txBody>
      </p:sp>
      <p:sp>
        <p:nvSpPr>
          <p:cNvPr id="4" name="Slide Number Placeholder 3">
            <a:extLst>
              <a:ext uri="{FF2B5EF4-FFF2-40B4-BE49-F238E27FC236}">
                <a16:creationId xmlns:a16="http://schemas.microsoft.com/office/drawing/2014/main" id="{CF0DE459-7608-DE22-3979-10F960A793A0}"/>
              </a:ext>
            </a:extLst>
          </p:cNvPr>
          <p:cNvSpPr>
            <a:spLocks noGrp="1"/>
          </p:cNvSpPr>
          <p:nvPr>
            <p:ph type="sldNum" sz="quarter" idx="12"/>
          </p:nvPr>
        </p:nvSpPr>
        <p:spPr/>
        <p:txBody>
          <a:bodyPr/>
          <a:lstStyle/>
          <a:p>
            <a:fld id="{764AFB3F-E5F3-49AD-8ECD-25D208877D1A}" type="slidenum">
              <a:rPr lang="en-US" smtClean="0"/>
              <a:t>6</a:t>
            </a:fld>
            <a:endParaRPr lang="en-US"/>
          </a:p>
        </p:txBody>
      </p:sp>
      <mc:AlternateContent xmlns:mc="http://schemas.openxmlformats.org/markup-compatibility/2006">
        <mc:Choice xmlns:a14="http://schemas.microsoft.com/office/drawing/2010/main" Requires="a14">
          <p:sp>
            <p:nvSpPr>
              <p:cNvPr id="6" name="TextBox 5">
                <a:extLst>
                  <a:ext uri="{FF2B5EF4-FFF2-40B4-BE49-F238E27FC236}">
                    <a16:creationId xmlns:a16="http://schemas.microsoft.com/office/drawing/2014/main" id="{C04C0E54-B04A-29EA-F0EC-C8E629578383}"/>
                  </a:ext>
                </a:extLst>
              </p:cNvPr>
              <p:cNvSpPr txBox="1"/>
              <p:nvPr/>
            </p:nvSpPr>
            <p:spPr>
              <a:xfrm>
                <a:off x="1625599" y="3823796"/>
                <a:ext cx="8868230" cy="738728"/>
              </a:xfrm>
              <a:prstGeom prst="rect">
                <a:avLst/>
              </a:prstGeom>
              <a:noFill/>
            </p:spPr>
            <p:txBody>
              <a:bodyPr wrap="square">
                <a:spAutoFit/>
              </a:bodyPr>
              <a:lstStyle/>
              <a:p>
                <a14:m>
                  <m:oMath xmlns:m="http://schemas.openxmlformats.org/officeDocument/2006/math">
                    <m:r>
                      <a:rPr lang="en-US" sz="2400" i="1" smtClean="0">
                        <a:latin typeface="Cambria Math" panose="02040503050406030204" pitchFamily="18" charset="0"/>
                      </a:rPr>
                      <m:t>𝐶𝐼</m:t>
                    </m:r>
                    <m:r>
                      <a:rPr lang="en-US" sz="2400" i="0">
                        <a:latin typeface="Cambria Math" panose="02040503050406030204" pitchFamily="18" charset="0"/>
                      </a:rPr>
                      <m:t>=</m:t>
                    </m:r>
                    <m:f>
                      <m:fPr>
                        <m:ctrlPr>
                          <a:rPr lang="en-US" sz="2400" i="1">
                            <a:latin typeface="Cambria Math" panose="02040503050406030204" pitchFamily="18" charset="0"/>
                          </a:rPr>
                        </m:ctrlPr>
                      </m:fPr>
                      <m:num>
                        <m:nary>
                          <m:naryPr>
                            <m:chr m:val="∑"/>
                            <m:grow m:val="on"/>
                            <m:subHide m:val="on"/>
                            <m:supHide m:val="on"/>
                            <m:ctrlPr>
                              <a:rPr lang="en-US" sz="2400" i="1">
                                <a:latin typeface="Cambria Math" panose="02040503050406030204" pitchFamily="18" charset="0"/>
                              </a:rPr>
                            </m:ctrlPr>
                          </m:naryPr>
                          <m:sub/>
                          <m:sup/>
                          <m:e>
                            <m:sSub>
                              <m:sSubPr>
                                <m:ctrlPr>
                                  <a:rPr lang="en-US" sz="2400" i="1">
                                    <a:latin typeface="Cambria Math" panose="02040503050406030204" pitchFamily="18" charset="0"/>
                                  </a:rPr>
                                </m:ctrlPr>
                              </m:sSubPr>
                              <m:e>
                                <m:r>
                                  <a:rPr lang="en-US" sz="2400" i="1">
                                    <a:latin typeface="Cambria Math" panose="02040503050406030204" pitchFamily="18" charset="0"/>
                                  </a:rPr>
                                  <m:t>𝑓</m:t>
                                </m:r>
                              </m:e>
                              <m:sub>
                                <m:r>
                                  <a:rPr lang="en-US" sz="2400" i="1">
                                    <a:latin typeface="Cambria Math" panose="02040503050406030204" pitchFamily="18" charset="0"/>
                                  </a:rPr>
                                  <m:t>𝑖</m:t>
                                </m:r>
                              </m:sub>
                            </m:sSub>
                          </m:e>
                        </m:nary>
                        <m:d>
                          <m:dPr>
                            <m:ctrlPr>
                              <a:rPr lang="en-US" sz="2400" i="1">
                                <a:latin typeface="Cambria Math" panose="02040503050406030204" pitchFamily="18" charset="0"/>
                              </a:rPr>
                            </m:ctrlPr>
                          </m:dPr>
                          <m:e>
                            <m:sSub>
                              <m:sSubPr>
                                <m:ctrlPr>
                                  <a:rPr lang="en-US" sz="2400" i="1">
                                    <a:latin typeface="Cambria Math" panose="02040503050406030204" pitchFamily="18" charset="0"/>
                                  </a:rPr>
                                </m:ctrlPr>
                              </m:sSubPr>
                              <m:e>
                                <m:r>
                                  <a:rPr lang="en-US" sz="2400" i="1">
                                    <a:latin typeface="Cambria Math" panose="02040503050406030204" pitchFamily="18" charset="0"/>
                                  </a:rPr>
                                  <m:t>𝑓</m:t>
                                </m:r>
                              </m:e>
                              <m:sub>
                                <m:r>
                                  <a:rPr lang="en-US" sz="2400" i="1">
                                    <a:latin typeface="Cambria Math" panose="02040503050406030204" pitchFamily="18" charset="0"/>
                                  </a:rPr>
                                  <m:t>𝑖</m:t>
                                </m:r>
                              </m:sub>
                            </m:sSub>
                            <m:r>
                              <a:rPr lang="en-US" sz="2400" i="0">
                                <a:latin typeface="Cambria Math" panose="02040503050406030204" pitchFamily="18" charset="0"/>
                              </a:rPr>
                              <m:t>−1</m:t>
                            </m:r>
                          </m:e>
                        </m:d>
                      </m:num>
                      <m:den>
                        <m:r>
                          <a:rPr lang="en-US" sz="2400" i="1">
                            <a:latin typeface="Cambria Math" panose="02040503050406030204" pitchFamily="18" charset="0"/>
                          </a:rPr>
                          <m:t>𝑁</m:t>
                        </m:r>
                        <m:d>
                          <m:dPr>
                            <m:ctrlPr>
                              <a:rPr lang="en-US" sz="2400" i="1">
                                <a:latin typeface="Cambria Math" panose="02040503050406030204" pitchFamily="18" charset="0"/>
                              </a:rPr>
                            </m:ctrlPr>
                          </m:dPr>
                          <m:e>
                            <m:r>
                              <a:rPr lang="en-US" sz="2400" i="1">
                                <a:latin typeface="Cambria Math" panose="02040503050406030204" pitchFamily="18" charset="0"/>
                              </a:rPr>
                              <m:t>𝑁</m:t>
                            </m:r>
                            <m:r>
                              <a:rPr lang="en-US" sz="2400" i="0">
                                <a:latin typeface="Cambria Math" panose="02040503050406030204" pitchFamily="18" charset="0"/>
                              </a:rPr>
                              <m:t>−1</m:t>
                            </m:r>
                          </m:e>
                        </m:d>
                      </m:den>
                    </m:f>
                  </m:oMath>
                </a14:m>
                <a:r>
                  <a:rPr lang="en-US" sz="2400" dirty="0"/>
                  <a:t> =  </a:t>
                </a:r>
                <a14:m>
                  <m:oMath xmlns:m="http://schemas.openxmlformats.org/officeDocument/2006/math">
                    <m:f>
                      <m:fPr>
                        <m:ctrlPr>
                          <a:rPr lang="en-US" sz="2400" i="1" smtClean="0">
                            <a:latin typeface="Cambria Math" panose="02040503050406030204" pitchFamily="18" charset="0"/>
                          </a:rPr>
                        </m:ctrlPr>
                      </m:fPr>
                      <m:num>
                        <m:r>
                          <a:rPr lang="en-US" sz="2400" b="0" i="1" smtClean="0">
                            <a:latin typeface="Cambria Math" panose="02040503050406030204" pitchFamily="18" charset="0"/>
                          </a:rPr>
                          <m:t>2</m:t>
                        </m:r>
                        <m:d>
                          <m:dPr>
                            <m:ctrlPr>
                              <a:rPr lang="en-US" sz="2400" b="0" i="1" smtClean="0">
                                <a:latin typeface="Cambria Math" panose="02040503050406030204" pitchFamily="18" charset="0"/>
                              </a:rPr>
                            </m:ctrlPr>
                          </m:dPr>
                          <m:e>
                            <m:r>
                              <a:rPr lang="en-US" sz="2400" b="0" i="1" smtClean="0">
                                <a:latin typeface="Cambria Math" panose="02040503050406030204" pitchFamily="18" charset="0"/>
                              </a:rPr>
                              <m:t>1</m:t>
                            </m:r>
                          </m:e>
                        </m:d>
                        <m:r>
                          <a:rPr lang="en-US" sz="2400" b="0" i="1" smtClean="0">
                            <a:latin typeface="Cambria Math" panose="02040503050406030204" pitchFamily="18" charset="0"/>
                          </a:rPr>
                          <m:t>+2</m:t>
                        </m:r>
                        <m:d>
                          <m:dPr>
                            <m:ctrlPr>
                              <a:rPr lang="en-US" sz="2400" b="0" i="1" smtClean="0">
                                <a:latin typeface="Cambria Math" panose="02040503050406030204" pitchFamily="18" charset="0"/>
                              </a:rPr>
                            </m:ctrlPr>
                          </m:dPr>
                          <m:e>
                            <m:r>
                              <a:rPr lang="en-US" sz="2400" b="0" i="1" smtClean="0">
                                <a:latin typeface="Cambria Math" panose="02040503050406030204" pitchFamily="18" charset="0"/>
                              </a:rPr>
                              <m:t>1</m:t>
                            </m:r>
                          </m:e>
                        </m:d>
                        <m:r>
                          <a:rPr lang="en-US" sz="2400" b="0" i="1" smtClean="0">
                            <a:latin typeface="Cambria Math" panose="02040503050406030204" pitchFamily="18" charset="0"/>
                          </a:rPr>
                          <m:t>+1</m:t>
                        </m:r>
                        <m:d>
                          <m:dPr>
                            <m:ctrlPr>
                              <a:rPr lang="en-US" sz="2400" b="0" i="1" smtClean="0">
                                <a:latin typeface="Cambria Math" panose="02040503050406030204" pitchFamily="18" charset="0"/>
                              </a:rPr>
                            </m:ctrlPr>
                          </m:dPr>
                          <m:e>
                            <m:r>
                              <a:rPr lang="en-US" sz="2400" b="0" i="1" smtClean="0">
                                <a:latin typeface="Cambria Math" panose="02040503050406030204" pitchFamily="18" charset="0"/>
                              </a:rPr>
                              <m:t>0</m:t>
                            </m:r>
                          </m:e>
                        </m:d>
                        <m:r>
                          <a:rPr lang="en-US" sz="2400" b="0" i="1" smtClean="0">
                            <a:latin typeface="Cambria Math" panose="02040503050406030204" pitchFamily="18" charset="0"/>
                          </a:rPr>
                          <m:t>+1</m:t>
                        </m:r>
                        <m:d>
                          <m:dPr>
                            <m:ctrlPr>
                              <a:rPr lang="en-US" sz="2400" b="0" i="1" smtClean="0">
                                <a:latin typeface="Cambria Math" panose="02040503050406030204" pitchFamily="18" charset="0"/>
                              </a:rPr>
                            </m:ctrlPr>
                          </m:dPr>
                          <m:e>
                            <m:r>
                              <a:rPr lang="en-US" sz="2400" b="0" i="1" smtClean="0">
                                <a:latin typeface="Cambria Math" panose="02040503050406030204" pitchFamily="18" charset="0"/>
                              </a:rPr>
                              <m:t>0</m:t>
                            </m:r>
                          </m:e>
                        </m:d>
                        <m:r>
                          <a:rPr lang="en-US" sz="2400" b="0" i="1" smtClean="0">
                            <a:latin typeface="Cambria Math" panose="02040503050406030204" pitchFamily="18" charset="0"/>
                          </a:rPr>
                          <m:t>…+1</m:t>
                        </m:r>
                        <m:d>
                          <m:dPr>
                            <m:ctrlPr>
                              <a:rPr lang="en-US" sz="2400" b="0" i="1" smtClean="0">
                                <a:latin typeface="Cambria Math" panose="02040503050406030204" pitchFamily="18" charset="0"/>
                              </a:rPr>
                            </m:ctrlPr>
                          </m:dPr>
                          <m:e>
                            <m:r>
                              <a:rPr lang="en-US" sz="2400" b="0" i="1" smtClean="0">
                                <a:latin typeface="Cambria Math" panose="02040503050406030204" pitchFamily="18" charset="0"/>
                              </a:rPr>
                              <m:t>0</m:t>
                            </m:r>
                          </m:e>
                        </m:d>
                      </m:num>
                      <m:den>
                        <m:r>
                          <a:rPr lang="en-US" sz="2400" b="0" i="1" smtClean="0">
                            <a:latin typeface="Cambria Math" panose="02040503050406030204" pitchFamily="18" charset="0"/>
                          </a:rPr>
                          <m:t>12(11)</m:t>
                        </m:r>
                      </m:den>
                    </m:f>
                    <m:r>
                      <a:rPr lang="en-US" sz="2400" b="0" i="1" smtClean="0">
                        <a:latin typeface="Cambria Math" panose="02040503050406030204" pitchFamily="18" charset="0"/>
                      </a:rPr>
                      <m:t>= </m:t>
                    </m:r>
                    <m:f>
                      <m:fPr>
                        <m:ctrlPr>
                          <a:rPr lang="en-US" sz="2400" b="0" i="1" smtClean="0">
                            <a:latin typeface="Cambria Math" panose="02040503050406030204" pitchFamily="18" charset="0"/>
                          </a:rPr>
                        </m:ctrlPr>
                      </m:fPr>
                      <m:num>
                        <m:r>
                          <a:rPr lang="en-US" sz="2400" b="0" i="1" smtClean="0">
                            <a:latin typeface="Cambria Math" panose="02040503050406030204" pitchFamily="18" charset="0"/>
                          </a:rPr>
                          <m:t>4</m:t>
                        </m:r>
                      </m:num>
                      <m:den>
                        <m:r>
                          <a:rPr lang="en-US" sz="2400" b="0" i="1" smtClean="0">
                            <a:latin typeface="Cambria Math" panose="02040503050406030204" pitchFamily="18" charset="0"/>
                          </a:rPr>
                          <m:t>132</m:t>
                        </m:r>
                      </m:den>
                    </m:f>
                    <m:r>
                      <a:rPr lang="en-US" sz="2400" b="0" i="1" smtClean="0">
                        <a:latin typeface="Cambria Math" panose="02040503050406030204" pitchFamily="18" charset="0"/>
                      </a:rPr>
                      <m:t>=0.</m:t>
                    </m:r>
                    <m:r>
                      <a:rPr lang="en-US" sz="2400" b="0" i="1" smtClean="0">
                        <a:latin typeface="Cambria Math" panose="02040503050406030204" pitchFamily="18" charset="0"/>
                      </a:rPr>
                      <m:t>0</m:t>
                    </m:r>
                    <m:r>
                      <a:rPr lang="en-US" sz="2400" b="0" i="1" smtClean="0">
                        <a:latin typeface="Cambria Math" panose="02040503050406030204" pitchFamily="18" charset="0"/>
                      </a:rPr>
                      <m:t>303</m:t>
                    </m:r>
                  </m:oMath>
                </a14:m>
                <a:endParaRPr lang="en-US" sz="2400" dirty="0"/>
              </a:p>
            </p:txBody>
          </p:sp>
        </mc:Choice>
        <mc:Fallback>
          <p:sp>
            <p:nvSpPr>
              <p:cNvPr id="6" name="TextBox 5">
                <a:extLst>
                  <a:ext uri="{FF2B5EF4-FFF2-40B4-BE49-F238E27FC236}">
                    <a16:creationId xmlns:a16="http://schemas.microsoft.com/office/drawing/2014/main" id="{C04C0E54-B04A-29EA-F0EC-C8E629578383}"/>
                  </a:ext>
                </a:extLst>
              </p:cNvPr>
              <p:cNvSpPr txBox="1">
                <a:spLocks noRot="1" noChangeAspect="1" noMove="1" noResize="1" noEditPoints="1" noAdjustHandles="1" noChangeArrowheads="1" noChangeShapeType="1" noTextEdit="1"/>
              </p:cNvSpPr>
              <p:nvPr/>
            </p:nvSpPr>
            <p:spPr>
              <a:xfrm>
                <a:off x="1625599" y="3823796"/>
                <a:ext cx="8868230" cy="738728"/>
              </a:xfrm>
              <a:prstGeom prst="rect">
                <a:avLst/>
              </a:prstGeom>
              <a:blipFill>
                <a:blip r:embed="rId2"/>
                <a:stretch>
                  <a:fillRect b="-1653"/>
                </a:stretch>
              </a:blipFill>
            </p:spPr>
            <p:txBody>
              <a:bodyPr/>
              <a:lstStyle/>
              <a:p>
                <a:r>
                  <a:rPr lang="en-US">
                    <a:noFill/>
                  </a:rPr>
                  <a:t> </a:t>
                </a:r>
              </a:p>
            </p:txBody>
          </p:sp>
        </mc:Fallback>
      </mc:AlternateContent>
    </p:spTree>
    <p:extLst>
      <p:ext uri="{BB962C8B-B14F-4D97-AF65-F5344CB8AC3E}">
        <p14:creationId xmlns:p14="http://schemas.microsoft.com/office/powerpoint/2010/main" val="42796559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A50021"/>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buChar char="n"/>
              <a:defRPr sz="28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buChar char="n"/>
              <a:defRPr sz="24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buChar char="n"/>
              <a:defRPr sz="2000">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9pPr>
          </a:lstStyle>
          <a:p>
            <a:pPr>
              <a:spcBef>
                <a:spcPct val="0"/>
              </a:spcBef>
              <a:buClrTx/>
              <a:buSzTx/>
              <a:buFontTx/>
              <a:buNone/>
            </a:pPr>
            <a:fld id="{92E28377-C07A-4B66-B888-C5BFB5F661D0}" type="slidenum">
              <a:rPr lang="en-GB" altLang="en-US" sz="2400">
                <a:solidFill>
                  <a:schemeClr val="tx2"/>
                </a:solidFill>
              </a:rPr>
              <a:pPr>
                <a:spcBef>
                  <a:spcPct val="0"/>
                </a:spcBef>
                <a:buClrTx/>
                <a:buSzTx/>
                <a:buFontTx/>
                <a:buNone/>
              </a:pPr>
              <a:t>7</a:t>
            </a:fld>
            <a:endParaRPr lang="en-GB" altLang="en-US" sz="1400">
              <a:solidFill>
                <a:schemeClr val="tx2"/>
              </a:solidFill>
            </a:endParaRPr>
          </a:p>
        </p:txBody>
      </p:sp>
      <p:sp>
        <p:nvSpPr>
          <p:cNvPr id="579587" name="Rectangle 3"/>
          <p:cNvSpPr>
            <a:spLocks noGrp="1" noChangeArrowheads="1"/>
          </p:cNvSpPr>
          <p:nvPr>
            <p:ph type="body" idx="1"/>
          </p:nvPr>
        </p:nvSpPr>
        <p:spPr>
          <a:xfrm>
            <a:off x="957941" y="1608818"/>
            <a:ext cx="10784116" cy="4193812"/>
          </a:xfrm>
        </p:spPr>
        <p:txBody>
          <a:bodyPr>
            <a:noAutofit/>
          </a:bodyPr>
          <a:lstStyle/>
          <a:p>
            <a:pPr marL="398463" indent="-398463">
              <a:defRPr/>
            </a:pPr>
            <a:r>
              <a:rPr lang="en-GB" sz="2400" dirty="0">
                <a:solidFill>
                  <a:srgbClr val="010000"/>
                </a:solidFill>
                <a:cs typeface="Times New Roman" pitchFamily="18" charset="0"/>
              </a:rPr>
              <a:t>Review </a:t>
            </a:r>
            <a:r>
              <a:rPr lang="en-GB" sz="2400" dirty="0" err="1">
                <a:solidFill>
                  <a:srgbClr val="010000"/>
                </a:solidFill>
                <a:cs typeface="Times New Roman" pitchFamily="18" charset="0"/>
              </a:rPr>
              <a:t>kembali</a:t>
            </a:r>
            <a:r>
              <a:rPr lang="en-GB" sz="2400" dirty="0">
                <a:solidFill>
                  <a:srgbClr val="010000"/>
                </a:solidFill>
                <a:cs typeface="Times New Roman" pitchFamily="18" charset="0"/>
              </a:rPr>
              <a:t>, pada </a:t>
            </a:r>
            <a:r>
              <a:rPr lang="en-GB" sz="2400" i="1" dirty="0">
                <a:solidFill>
                  <a:srgbClr val="010000"/>
                </a:solidFill>
                <a:cs typeface="Times New Roman" pitchFamily="18" charset="0"/>
              </a:rPr>
              <a:t>cipher</a:t>
            </a:r>
            <a:r>
              <a:rPr lang="en-GB" sz="2400" dirty="0">
                <a:solidFill>
                  <a:srgbClr val="010000"/>
                </a:solidFill>
                <a:cs typeface="Times New Roman" pitchFamily="18" charset="0"/>
              </a:rPr>
              <a:t> abjad-</a:t>
            </a:r>
            <a:r>
              <a:rPr lang="en-GB" sz="2400" dirty="0" err="1">
                <a:solidFill>
                  <a:srgbClr val="010000"/>
                </a:solidFill>
                <a:cs typeface="Times New Roman" pitchFamily="18" charset="0"/>
              </a:rPr>
              <a:t>tunggal</a:t>
            </a:r>
            <a:r>
              <a:rPr lang="en-GB" sz="2400" dirty="0">
                <a:solidFill>
                  <a:srgbClr val="010000"/>
                </a:solidFill>
                <a:cs typeface="Times New Roman" pitchFamily="18" charset="0"/>
              </a:rPr>
              <a:t> (</a:t>
            </a:r>
            <a:r>
              <a:rPr lang="en-GB" sz="2400" i="1" dirty="0" err="1">
                <a:solidFill>
                  <a:srgbClr val="010000"/>
                </a:solidFill>
                <a:cs typeface="Times New Roman" pitchFamily="18" charset="0"/>
              </a:rPr>
              <a:t>monoalpabhetic</a:t>
            </a:r>
            <a:r>
              <a:rPr lang="en-GB" sz="2400" i="1" dirty="0">
                <a:solidFill>
                  <a:srgbClr val="010000"/>
                </a:solidFill>
                <a:cs typeface="Times New Roman" pitchFamily="18" charset="0"/>
              </a:rPr>
              <a:t> cipher</a:t>
            </a:r>
            <a:r>
              <a:rPr lang="en-GB" sz="2400" dirty="0">
                <a:solidFill>
                  <a:srgbClr val="010000"/>
                </a:solidFill>
                <a:cs typeface="Times New Roman" pitchFamily="18" charset="0"/>
              </a:rPr>
              <a:t>), </a:t>
            </a:r>
            <a:r>
              <a:rPr lang="en-GB" sz="2400" dirty="0" err="1">
                <a:solidFill>
                  <a:srgbClr val="010000"/>
                </a:solidFill>
                <a:cs typeface="Times New Roman" pitchFamily="18" charset="0"/>
              </a:rPr>
              <a:t>satu</a:t>
            </a:r>
            <a:r>
              <a:rPr lang="en-GB" sz="2400" dirty="0">
                <a:solidFill>
                  <a:srgbClr val="010000"/>
                </a:solidFill>
                <a:cs typeface="Times New Roman" pitchFamily="18" charset="0"/>
              </a:rPr>
              <a:t> </a:t>
            </a:r>
            <a:r>
              <a:rPr lang="en-GB" sz="2400" dirty="0" err="1">
                <a:solidFill>
                  <a:srgbClr val="010000"/>
                </a:solidFill>
                <a:cs typeface="Times New Roman" pitchFamily="18" charset="0"/>
              </a:rPr>
              <a:t>huruf</a:t>
            </a:r>
            <a:r>
              <a:rPr lang="en-GB" sz="2400" dirty="0">
                <a:solidFill>
                  <a:srgbClr val="010000"/>
                </a:solidFill>
                <a:cs typeface="Times New Roman" pitchFamily="18" charset="0"/>
              </a:rPr>
              <a:t> </a:t>
            </a:r>
            <a:r>
              <a:rPr lang="en-GB" sz="2400" dirty="0" err="1">
                <a:solidFill>
                  <a:srgbClr val="010000"/>
                </a:solidFill>
                <a:cs typeface="Times New Roman" pitchFamily="18" charset="0"/>
              </a:rPr>
              <a:t>plainteks</a:t>
            </a:r>
            <a:r>
              <a:rPr lang="en-GB" sz="2400" dirty="0">
                <a:solidFill>
                  <a:srgbClr val="010000"/>
                </a:solidFill>
                <a:cs typeface="Times New Roman" pitchFamily="18" charset="0"/>
              </a:rPr>
              <a:t> </a:t>
            </a:r>
            <a:r>
              <a:rPr lang="en-GB" sz="2400" dirty="0" err="1">
                <a:solidFill>
                  <a:srgbClr val="010000"/>
                </a:solidFill>
                <a:cs typeface="Times New Roman" pitchFamily="18" charset="0"/>
              </a:rPr>
              <a:t>diganti</a:t>
            </a:r>
            <a:r>
              <a:rPr lang="en-GB" sz="2400" dirty="0">
                <a:solidFill>
                  <a:srgbClr val="010000"/>
                </a:solidFill>
                <a:cs typeface="Times New Roman" pitchFamily="18" charset="0"/>
              </a:rPr>
              <a:t> </a:t>
            </a:r>
            <a:r>
              <a:rPr lang="en-GB" sz="2400" dirty="0" err="1">
                <a:solidFill>
                  <a:srgbClr val="010000"/>
                </a:solidFill>
                <a:cs typeface="Times New Roman" pitchFamily="18" charset="0"/>
              </a:rPr>
              <a:t>dengan</a:t>
            </a:r>
            <a:r>
              <a:rPr lang="en-GB" sz="2400" dirty="0">
                <a:solidFill>
                  <a:srgbClr val="010000"/>
                </a:solidFill>
                <a:cs typeface="Times New Roman" pitchFamily="18" charset="0"/>
              </a:rPr>
              <a:t> </a:t>
            </a:r>
            <a:r>
              <a:rPr lang="en-GB" sz="2400" dirty="0" err="1">
                <a:solidFill>
                  <a:srgbClr val="010000"/>
                </a:solidFill>
                <a:cs typeface="Times New Roman" pitchFamily="18" charset="0"/>
              </a:rPr>
              <a:t>satu</a:t>
            </a:r>
            <a:r>
              <a:rPr lang="en-GB" sz="2400" dirty="0">
                <a:solidFill>
                  <a:srgbClr val="010000"/>
                </a:solidFill>
                <a:cs typeface="Times New Roman" pitchFamily="18" charset="0"/>
              </a:rPr>
              <a:t> </a:t>
            </a:r>
            <a:r>
              <a:rPr lang="en-GB" sz="2400" dirty="0" err="1">
                <a:solidFill>
                  <a:srgbClr val="010000"/>
                </a:solidFill>
                <a:cs typeface="Times New Roman" pitchFamily="18" charset="0"/>
              </a:rPr>
              <a:t>huruf</a:t>
            </a:r>
            <a:r>
              <a:rPr lang="en-GB" sz="2400" dirty="0">
                <a:solidFill>
                  <a:srgbClr val="010000"/>
                </a:solidFill>
                <a:cs typeface="Times New Roman" pitchFamily="18" charset="0"/>
              </a:rPr>
              <a:t> </a:t>
            </a:r>
            <a:r>
              <a:rPr lang="en-GB" sz="2400" dirty="0" err="1">
                <a:solidFill>
                  <a:srgbClr val="010000"/>
                </a:solidFill>
                <a:cs typeface="Times New Roman" pitchFamily="18" charset="0"/>
              </a:rPr>
              <a:t>cipherteks</a:t>
            </a:r>
            <a:r>
              <a:rPr lang="en-GB" sz="2400" dirty="0">
                <a:solidFill>
                  <a:srgbClr val="010000"/>
                </a:solidFill>
                <a:cs typeface="Times New Roman" pitchFamily="18" charset="0"/>
              </a:rPr>
              <a:t>. </a:t>
            </a:r>
          </a:p>
          <a:p>
            <a:pPr marL="398463" indent="-398463">
              <a:defRPr/>
            </a:pPr>
            <a:endParaRPr lang="en-US" sz="2400" dirty="0">
              <a:solidFill>
                <a:srgbClr val="010000"/>
              </a:solidFill>
              <a:cs typeface="Times New Roman" pitchFamily="18" charset="0"/>
            </a:endParaRPr>
          </a:p>
          <a:p>
            <a:pPr marL="398463" indent="-398463">
              <a:defRPr/>
            </a:pPr>
            <a:r>
              <a:rPr lang="en-GB" sz="2400" i="1" dirty="0">
                <a:solidFill>
                  <a:srgbClr val="010000"/>
                </a:solidFill>
                <a:cs typeface="Times New Roman" pitchFamily="18" charset="0"/>
              </a:rPr>
              <a:t>Caesar cipher </a:t>
            </a:r>
            <a:r>
              <a:rPr lang="en-GB" sz="2400" dirty="0" err="1">
                <a:solidFill>
                  <a:srgbClr val="010000"/>
                </a:solidFill>
                <a:cs typeface="Times New Roman" pitchFamily="18" charset="0"/>
              </a:rPr>
              <a:t>adalah</a:t>
            </a:r>
            <a:r>
              <a:rPr lang="en-GB" sz="2400" dirty="0">
                <a:solidFill>
                  <a:srgbClr val="010000"/>
                </a:solidFill>
                <a:cs typeface="Times New Roman" pitchFamily="18" charset="0"/>
              </a:rPr>
              <a:t> salah </a:t>
            </a:r>
            <a:r>
              <a:rPr lang="en-GB" sz="2400" dirty="0" err="1">
                <a:solidFill>
                  <a:srgbClr val="010000"/>
                </a:solidFill>
                <a:cs typeface="Times New Roman" pitchFamily="18" charset="0"/>
              </a:rPr>
              <a:t>satu</a:t>
            </a:r>
            <a:r>
              <a:rPr lang="en-GB" sz="2400" dirty="0">
                <a:solidFill>
                  <a:srgbClr val="010000"/>
                </a:solidFill>
                <a:cs typeface="Times New Roman" pitchFamily="18" charset="0"/>
              </a:rPr>
              <a:t> </a:t>
            </a:r>
            <a:r>
              <a:rPr lang="en-GB" sz="2400" i="1" dirty="0">
                <a:solidFill>
                  <a:srgbClr val="010000"/>
                </a:solidFill>
                <a:cs typeface="Times New Roman" pitchFamily="18" charset="0"/>
              </a:rPr>
              <a:t>cipher</a:t>
            </a:r>
            <a:r>
              <a:rPr lang="en-GB" sz="2400" dirty="0">
                <a:solidFill>
                  <a:srgbClr val="010000"/>
                </a:solidFill>
                <a:cs typeface="Times New Roman" pitchFamily="18" charset="0"/>
              </a:rPr>
              <a:t> abjad-</a:t>
            </a:r>
            <a:r>
              <a:rPr lang="en-GB" sz="2400" dirty="0" err="1">
                <a:solidFill>
                  <a:srgbClr val="010000"/>
                </a:solidFill>
                <a:cs typeface="Times New Roman" pitchFamily="18" charset="0"/>
              </a:rPr>
              <a:t>tunggal</a:t>
            </a:r>
            <a:r>
              <a:rPr lang="en-GB" sz="2400" dirty="0">
                <a:solidFill>
                  <a:srgbClr val="010000"/>
                </a:solidFill>
                <a:cs typeface="Times New Roman" pitchFamily="18" charset="0"/>
              </a:rPr>
              <a:t> </a:t>
            </a:r>
            <a:r>
              <a:rPr lang="en-GB" sz="2400" dirty="0" err="1">
                <a:solidFill>
                  <a:srgbClr val="010000"/>
                </a:solidFill>
                <a:cs typeface="Times New Roman" pitchFamily="18" charset="0"/>
              </a:rPr>
              <a:t>dengan</a:t>
            </a:r>
            <a:r>
              <a:rPr lang="en-GB" sz="2400" dirty="0">
                <a:solidFill>
                  <a:srgbClr val="010000"/>
                </a:solidFill>
                <a:cs typeface="Times New Roman" pitchFamily="18" charset="0"/>
              </a:rPr>
              <a:t> </a:t>
            </a:r>
            <a:r>
              <a:rPr lang="en-GB" sz="2400" dirty="0" err="1">
                <a:solidFill>
                  <a:srgbClr val="010000"/>
                </a:solidFill>
                <a:cs typeface="Times New Roman" pitchFamily="18" charset="0"/>
              </a:rPr>
              <a:t>melakukan</a:t>
            </a:r>
            <a:r>
              <a:rPr lang="en-GB" sz="2400" dirty="0">
                <a:solidFill>
                  <a:srgbClr val="010000"/>
                </a:solidFill>
                <a:cs typeface="Times New Roman" pitchFamily="18" charset="0"/>
              </a:rPr>
              <a:t> </a:t>
            </a:r>
            <a:r>
              <a:rPr lang="en-GB" sz="2400" dirty="0" err="1">
                <a:solidFill>
                  <a:srgbClr val="010000"/>
                </a:solidFill>
                <a:cs typeface="Times New Roman" pitchFamily="18" charset="0"/>
              </a:rPr>
              <a:t>substitusi</a:t>
            </a:r>
            <a:r>
              <a:rPr lang="en-GB" sz="2400" dirty="0">
                <a:solidFill>
                  <a:srgbClr val="010000"/>
                </a:solidFill>
                <a:cs typeface="Times New Roman" pitchFamily="18" charset="0"/>
              </a:rPr>
              <a:t> </a:t>
            </a:r>
            <a:r>
              <a:rPr lang="en-GB" sz="2400" dirty="0" err="1">
                <a:solidFill>
                  <a:srgbClr val="010000"/>
                </a:solidFill>
                <a:cs typeface="Times New Roman" pitchFamily="18" charset="0"/>
              </a:rPr>
              <a:t>huruf</a:t>
            </a:r>
            <a:r>
              <a:rPr lang="en-GB" sz="2400" dirty="0">
                <a:solidFill>
                  <a:srgbClr val="010000"/>
                </a:solidFill>
                <a:cs typeface="Times New Roman" pitchFamily="18" charset="0"/>
              </a:rPr>
              <a:t> </a:t>
            </a:r>
            <a:r>
              <a:rPr lang="en-GB" sz="2400" dirty="0" err="1">
                <a:solidFill>
                  <a:srgbClr val="010000"/>
                </a:solidFill>
                <a:cs typeface="Times New Roman" pitchFamily="18" charset="0"/>
              </a:rPr>
              <a:t>berdasarkan</a:t>
            </a:r>
            <a:r>
              <a:rPr lang="en-GB" sz="2400" dirty="0">
                <a:solidFill>
                  <a:srgbClr val="010000"/>
                </a:solidFill>
                <a:cs typeface="Times New Roman" pitchFamily="18" charset="0"/>
              </a:rPr>
              <a:t> </a:t>
            </a:r>
            <a:r>
              <a:rPr lang="en-GB" sz="2400" dirty="0" err="1">
                <a:solidFill>
                  <a:srgbClr val="010000"/>
                </a:solidFill>
                <a:cs typeface="Times New Roman" pitchFamily="18" charset="0"/>
              </a:rPr>
              <a:t>hasil</a:t>
            </a:r>
            <a:r>
              <a:rPr lang="en-GB" sz="2400" dirty="0">
                <a:solidFill>
                  <a:srgbClr val="010000"/>
                </a:solidFill>
                <a:cs typeface="Times New Roman" pitchFamily="18" charset="0"/>
              </a:rPr>
              <a:t>  </a:t>
            </a:r>
            <a:r>
              <a:rPr lang="en-GB" sz="2400" dirty="0" err="1">
                <a:solidFill>
                  <a:srgbClr val="010000"/>
                </a:solidFill>
                <a:cs typeface="Times New Roman" pitchFamily="18" charset="0"/>
              </a:rPr>
              <a:t>pergeseran</a:t>
            </a:r>
            <a:r>
              <a:rPr lang="en-GB" sz="2400" dirty="0">
                <a:solidFill>
                  <a:srgbClr val="010000"/>
                </a:solidFill>
                <a:cs typeface="Times New Roman" pitchFamily="18" charset="0"/>
              </a:rPr>
              <a:t> </a:t>
            </a:r>
            <a:r>
              <a:rPr lang="en-GB" sz="2400" dirty="0" err="1">
                <a:solidFill>
                  <a:srgbClr val="010000"/>
                </a:solidFill>
                <a:cs typeface="Times New Roman" pitchFamily="18" charset="0"/>
              </a:rPr>
              <a:t>huruf-huruf</a:t>
            </a:r>
            <a:r>
              <a:rPr lang="en-GB" sz="2400" dirty="0">
                <a:solidFill>
                  <a:srgbClr val="010000"/>
                </a:solidFill>
                <a:cs typeface="Times New Roman" pitchFamily="18" charset="0"/>
              </a:rPr>
              <a:t>  </a:t>
            </a:r>
            <a:r>
              <a:rPr lang="en-GB" sz="2400" dirty="0" err="1">
                <a:solidFill>
                  <a:srgbClr val="010000"/>
                </a:solidFill>
                <a:cs typeface="Times New Roman" pitchFamily="18" charset="0"/>
              </a:rPr>
              <a:t>alfabet</a:t>
            </a:r>
            <a:r>
              <a:rPr lang="en-GB" sz="2400" dirty="0">
                <a:solidFill>
                  <a:srgbClr val="010000"/>
                </a:solidFill>
                <a:cs typeface="Times New Roman" pitchFamily="18" charset="0"/>
              </a:rPr>
              <a:t> </a:t>
            </a:r>
            <a:r>
              <a:rPr lang="en-GB" sz="2400" dirty="0" err="1">
                <a:solidFill>
                  <a:srgbClr val="010000"/>
                </a:solidFill>
                <a:cs typeface="Times New Roman" pitchFamily="18" charset="0"/>
              </a:rPr>
              <a:t>sejauh</a:t>
            </a:r>
            <a:r>
              <a:rPr lang="en-GB" sz="2400" dirty="0">
                <a:solidFill>
                  <a:srgbClr val="010000"/>
                </a:solidFill>
                <a:cs typeface="Times New Roman" pitchFamily="18" charset="0"/>
              </a:rPr>
              <a:t> </a:t>
            </a:r>
            <a:r>
              <a:rPr lang="en-GB" sz="2400" i="1" dirty="0">
                <a:solidFill>
                  <a:srgbClr val="010000"/>
                </a:solidFill>
                <a:cs typeface="Times New Roman" pitchFamily="18" charset="0"/>
              </a:rPr>
              <a:t>k</a:t>
            </a:r>
            <a:r>
              <a:rPr lang="en-GB" sz="2400" dirty="0">
                <a:solidFill>
                  <a:srgbClr val="010000"/>
                </a:solidFill>
                <a:cs typeface="Times New Roman" pitchFamily="18" charset="0"/>
              </a:rPr>
              <a:t> </a:t>
            </a:r>
            <a:r>
              <a:rPr lang="en-GB" sz="2400" dirty="0" err="1">
                <a:solidFill>
                  <a:srgbClr val="010000"/>
                </a:solidFill>
                <a:cs typeface="Times New Roman" pitchFamily="18" charset="0"/>
              </a:rPr>
              <a:t>huruf</a:t>
            </a:r>
            <a:r>
              <a:rPr lang="en-GB" sz="2400" dirty="0">
                <a:solidFill>
                  <a:srgbClr val="010000"/>
                </a:solidFill>
                <a:cs typeface="Times New Roman" pitchFamily="18" charset="0"/>
              </a:rPr>
              <a:t>. </a:t>
            </a:r>
            <a:r>
              <a:rPr lang="en-GB" sz="2400" dirty="0" err="1">
                <a:solidFill>
                  <a:srgbClr val="010000"/>
                </a:solidFill>
                <a:cs typeface="Times New Roman" pitchFamily="18" charset="0"/>
              </a:rPr>
              <a:t>Namun</a:t>
            </a:r>
            <a:r>
              <a:rPr lang="en-GB" sz="2400" dirty="0">
                <a:solidFill>
                  <a:srgbClr val="010000"/>
                </a:solidFill>
                <a:cs typeface="Times New Roman" pitchFamily="18" charset="0"/>
              </a:rPr>
              <a:t> </a:t>
            </a:r>
            <a:r>
              <a:rPr lang="en-GB" sz="2400" i="1" dirty="0">
                <a:solidFill>
                  <a:srgbClr val="010000"/>
                </a:solidFill>
                <a:cs typeface="Times New Roman" pitchFamily="18" charset="0"/>
              </a:rPr>
              <a:t>Caesar Cipher </a:t>
            </a:r>
            <a:r>
              <a:rPr lang="en-GB" sz="2400" dirty="0" err="1">
                <a:solidFill>
                  <a:srgbClr val="010000"/>
                </a:solidFill>
                <a:cs typeface="Times New Roman" pitchFamily="18" charset="0"/>
              </a:rPr>
              <a:t>bukan</a:t>
            </a:r>
            <a:r>
              <a:rPr lang="en-GB" sz="2400" dirty="0">
                <a:solidFill>
                  <a:srgbClr val="010000"/>
                </a:solidFill>
                <a:cs typeface="Times New Roman" pitchFamily="18" charset="0"/>
              </a:rPr>
              <a:t> </a:t>
            </a:r>
            <a:r>
              <a:rPr lang="en-GB" sz="2400" dirty="0" err="1">
                <a:solidFill>
                  <a:srgbClr val="010000"/>
                </a:solidFill>
                <a:cs typeface="Times New Roman" pitchFamily="18" charset="0"/>
              </a:rPr>
              <a:t>satu-satunya</a:t>
            </a:r>
            <a:r>
              <a:rPr lang="en-GB" sz="2400" dirty="0">
                <a:solidFill>
                  <a:srgbClr val="010000"/>
                </a:solidFill>
                <a:cs typeface="Times New Roman" pitchFamily="18" charset="0"/>
              </a:rPr>
              <a:t> </a:t>
            </a:r>
            <a:r>
              <a:rPr lang="en-GB" sz="2400" i="1" dirty="0">
                <a:solidFill>
                  <a:srgbClr val="010000"/>
                </a:solidFill>
                <a:cs typeface="Times New Roman" pitchFamily="18" charset="0"/>
              </a:rPr>
              <a:t>cipher</a:t>
            </a:r>
            <a:r>
              <a:rPr lang="en-GB" sz="2400" dirty="0">
                <a:solidFill>
                  <a:srgbClr val="010000"/>
                </a:solidFill>
                <a:cs typeface="Times New Roman" pitchFamily="18" charset="0"/>
              </a:rPr>
              <a:t> abjad-</a:t>
            </a:r>
            <a:r>
              <a:rPr lang="en-GB" sz="2400" dirty="0" err="1">
                <a:solidFill>
                  <a:srgbClr val="010000"/>
                </a:solidFill>
                <a:cs typeface="Times New Roman" pitchFamily="18" charset="0"/>
              </a:rPr>
              <a:t>tunggal</a:t>
            </a:r>
            <a:r>
              <a:rPr lang="en-GB" sz="2400" dirty="0">
                <a:solidFill>
                  <a:srgbClr val="010000"/>
                </a:solidFill>
                <a:cs typeface="Times New Roman" pitchFamily="18" charset="0"/>
              </a:rPr>
              <a:t>.</a:t>
            </a:r>
          </a:p>
          <a:p>
            <a:pPr marL="398463" indent="-398463">
              <a:defRPr/>
            </a:pPr>
            <a:endParaRPr lang="en-GB" sz="2400" dirty="0">
              <a:solidFill>
                <a:srgbClr val="010000"/>
              </a:solidFill>
              <a:cs typeface="Times New Roman" pitchFamily="18" charset="0"/>
            </a:endParaRPr>
          </a:p>
          <a:p>
            <a:pPr marL="398463" indent="-398463">
              <a:defRPr/>
            </a:pPr>
            <a:r>
              <a:rPr lang="en-GB" sz="2400" dirty="0" err="1">
                <a:solidFill>
                  <a:srgbClr val="010000"/>
                </a:solidFill>
                <a:cs typeface="Times New Roman" pitchFamily="18" charset="0"/>
              </a:rPr>
              <a:t>Secara</a:t>
            </a:r>
            <a:r>
              <a:rPr lang="en-GB" sz="2400" dirty="0">
                <a:solidFill>
                  <a:srgbClr val="010000"/>
                </a:solidFill>
                <a:cs typeface="Times New Roman" pitchFamily="18" charset="0"/>
              </a:rPr>
              <a:t> </a:t>
            </a:r>
            <a:r>
              <a:rPr lang="en-GB" sz="2400" dirty="0" err="1">
                <a:solidFill>
                  <a:srgbClr val="010000"/>
                </a:solidFill>
                <a:cs typeface="Times New Roman" pitchFamily="18" charset="0"/>
              </a:rPr>
              <a:t>umum</a:t>
            </a:r>
            <a:r>
              <a:rPr lang="en-GB" sz="2400" dirty="0">
                <a:solidFill>
                  <a:srgbClr val="010000"/>
                </a:solidFill>
                <a:cs typeface="Times New Roman" pitchFamily="18" charset="0"/>
              </a:rPr>
              <a:t>,  </a:t>
            </a:r>
            <a:r>
              <a:rPr lang="en-GB" sz="2400" dirty="0" err="1">
                <a:solidFill>
                  <a:srgbClr val="010000"/>
                </a:solidFill>
                <a:cs typeface="Times New Roman" pitchFamily="18" charset="0"/>
              </a:rPr>
              <a:t>kita</a:t>
            </a:r>
            <a:r>
              <a:rPr lang="en-GB" sz="2400" dirty="0">
                <a:solidFill>
                  <a:srgbClr val="010000"/>
                </a:solidFill>
                <a:cs typeface="Times New Roman" pitchFamily="18" charset="0"/>
              </a:rPr>
              <a:t> </a:t>
            </a:r>
            <a:r>
              <a:rPr lang="en-GB" sz="2400" dirty="0" err="1">
                <a:solidFill>
                  <a:srgbClr val="010000"/>
                </a:solidFill>
                <a:cs typeface="Times New Roman" pitchFamily="18" charset="0"/>
              </a:rPr>
              <a:t>dapat</a:t>
            </a:r>
            <a:r>
              <a:rPr lang="en-GB" sz="2400" dirty="0">
                <a:solidFill>
                  <a:srgbClr val="010000"/>
                </a:solidFill>
                <a:cs typeface="Times New Roman" pitchFamily="18" charset="0"/>
              </a:rPr>
              <a:t> </a:t>
            </a:r>
            <a:r>
              <a:rPr lang="en-GB" sz="2400" dirty="0" err="1">
                <a:solidFill>
                  <a:srgbClr val="010000"/>
                </a:solidFill>
                <a:cs typeface="Times New Roman" pitchFamily="18" charset="0"/>
              </a:rPr>
              <a:t>membentuk</a:t>
            </a:r>
            <a:r>
              <a:rPr lang="en-GB" sz="2400" dirty="0">
                <a:solidFill>
                  <a:srgbClr val="010000"/>
                </a:solidFill>
                <a:cs typeface="Times New Roman" pitchFamily="18" charset="0"/>
              </a:rPr>
              <a:t> </a:t>
            </a:r>
            <a:r>
              <a:rPr lang="en-GB" sz="2400" dirty="0" err="1">
                <a:solidFill>
                  <a:srgbClr val="010000"/>
                </a:solidFill>
                <a:cs typeface="Times New Roman" pitchFamily="18" charset="0"/>
              </a:rPr>
              <a:t>tabel</a:t>
            </a:r>
            <a:r>
              <a:rPr lang="en-GB" sz="2400" dirty="0">
                <a:solidFill>
                  <a:srgbClr val="010000"/>
                </a:solidFill>
                <a:cs typeface="Times New Roman" pitchFamily="18" charset="0"/>
              </a:rPr>
              <a:t> </a:t>
            </a:r>
            <a:r>
              <a:rPr lang="en-GB" sz="2400" dirty="0" err="1">
                <a:solidFill>
                  <a:srgbClr val="010000"/>
                </a:solidFill>
                <a:cs typeface="Times New Roman" pitchFamily="18" charset="0"/>
              </a:rPr>
              <a:t>subtitusi</a:t>
            </a:r>
            <a:r>
              <a:rPr lang="en-GB" sz="2400" dirty="0">
                <a:solidFill>
                  <a:srgbClr val="010000"/>
                </a:solidFill>
                <a:cs typeface="Times New Roman" pitchFamily="18" charset="0"/>
              </a:rPr>
              <a:t> </a:t>
            </a:r>
            <a:r>
              <a:rPr lang="en-GB" sz="2400" dirty="0" err="1">
                <a:solidFill>
                  <a:srgbClr val="010000"/>
                </a:solidFill>
                <a:cs typeface="Times New Roman" pitchFamily="18" charset="0"/>
              </a:rPr>
              <a:t>sembarang</a:t>
            </a:r>
            <a:r>
              <a:rPr lang="en-GB" sz="2400" dirty="0">
                <a:solidFill>
                  <a:srgbClr val="010000"/>
                </a:solidFill>
                <a:cs typeface="Times New Roman" pitchFamily="18" charset="0"/>
              </a:rPr>
              <a:t>. </a:t>
            </a:r>
            <a:r>
              <a:rPr lang="en-US" sz="2400" dirty="0" err="1">
                <a:solidFill>
                  <a:srgbClr val="010000"/>
                </a:solidFill>
                <a:cs typeface="Times New Roman" pitchFamily="18" charset="0"/>
              </a:rPr>
              <a:t>Jumlah</a:t>
            </a:r>
            <a:r>
              <a:rPr lang="en-US" sz="2400" dirty="0">
                <a:solidFill>
                  <a:srgbClr val="010000"/>
                </a:solidFill>
                <a:cs typeface="Times New Roman" pitchFamily="18" charset="0"/>
              </a:rPr>
              <a:t> </a:t>
            </a:r>
            <a:r>
              <a:rPr lang="en-US" sz="2400" dirty="0" err="1">
                <a:solidFill>
                  <a:srgbClr val="010000"/>
                </a:solidFill>
                <a:cs typeface="Times New Roman" pitchFamily="18" charset="0"/>
              </a:rPr>
              <a:t>kemungkinan</a:t>
            </a:r>
            <a:r>
              <a:rPr lang="en-US" sz="2400" dirty="0">
                <a:solidFill>
                  <a:srgbClr val="010000"/>
                </a:solidFill>
                <a:cs typeface="Times New Roman" pitchFamily="18" charset="0"/>
              </a:rPr>
              <a:t> </a:t>
            </a:r>
            <a:r>
              <a:rPr lang="en-US" sz="2400" dirty="0" err="1">
                <a:solidFill>
                  <a:srgbClr val="010000"/>
                </a:solidFill>
                <a:cs typeface="Times New Roman" pitchFamily="18" charset="0"/>
              </a:rPr>
              <a:t>tabel</a:t>
            </a:r>
            <a:r>
              <a:rPr lang="en-US" sz="2400" dirty="0">
                <a:solidFill>
                  <a:srgbClr val="010000"/>
                </a:solidFill>
                <a:cs typeface="Times New Roman" pitchFamily="18" charset="0"/>
              </a:rPr>
              <a:t> </a:t>
            </a:r>
            <a:r>
              <a:rPr lang="en-US" sz="2400" dirty="0" err="1">
                <a:solidFill>
                  <a:srgbClr val="010000"/>
                </a:solidFill>
                <a:cs typeface="Times New Roman" pitchFamily="18" charset="0"/>
              </a:rPr>
              <a:t>substitusi</a:t>
            </a:r>
            <a:r>
              <a:rPr lang="en-US" sz="2400" dirty="0">
                <a:solidFill>
                  <a:srgbClr val="010000"/>
                </a:solidFill>
                <a:cs typeface="Times New Roman" pitchFamily="18" charset="0"/>
              </a:rPr>
              <a:t> yang </a:t>
            </a:r>
            <a:r>
              <a:rPr lang="en-US" sz="2400" dirty="0" err="1">
                <a:solidFill>
                  <a:srgbClr val="010000"/>
                </a:solidFill>
                <a:cs typeface="Times New Roman" pitchFamily="18" charset="0"/>
              </a:rPr>
              <a:t>dapat</a:t>
            </a:r>
            <a:r>
              <a:rPr lang="en-US" sz="2400" dirty="0">
                <a:solidFill>
                  <a:srgbClr val="010000"/>
                </a:solidFill>
                <a:cs typeface="Times New Roman" pitchFamily="18" charset="0"/>
              </a:rPr>
              <a:t> </a:t>
            </a:r>
            <a:r>
              <a:rPr lang="en-US" sz="2400" dirty="0" err="1">
                <a:solidFill>
                  <a:srgbClr val="010000"/>
                </a:solidFill>
                <a:cs typeface="Times New Roman" pitchFamily="18" charset="0"/>
              </a:rPr>
              <a:t>dibuat</a:t>
            </a:r>
            <a:r>
              <a:rPr lang="en-US" sz="2400" dirty="0">
                <a:solidFill>
                  <a:srgbClr val="010000"/>
                </a:solidFill>
                <a:cs typeface="Times New Roman" pitchFamily="18" charset="0"/>
              </a:rPr>
              <a:t> pada </a:t>
            </a:r>
            <a:r>
              <a:rPr lang="en-US" sz="2400" dirty="0" err="1">
                <a:solidFill>
                  <a:srgbClr val="010000"/>
                </a:solidFill>
                <a:cs typeface="Times New Roman" pitchFamily="18" charset="0"/>
              </a:rPr>
              <a:t>sembarang</a:t>
            </a:r>
            <a:r>
              <a:rPr lang="en-US" sz="2400" dirty="0">
                <a:solidFill>
                  <a:srgbClr val="010000"/>
                </a:solidFill>
                <a:cs typeface="Times New Roman" pitchFamily="18" charset="0"/>
              </a:rPr>
              <a:t> </a:t>
            </a:r>
            <a:r>
              <a:rPr lang="en-US" sz="2400" i="1" dirty="0">
                <a:solidFill>
                  <a:srgbClr val="010000"/>
                </a:solidFill>
                <a:cs typeface="Times New Roman" pitchFamily="18" charset="0"/>
              </a:rPr>
              <a:t>cipher</a:t>
            </a:r>
            <a:r>
              <a:rPr lang="en-US" sz="2400" dirty="0">
                <a:solidFill>
                  <a:srgbClr val="010000"/>
                </a:solidFill>
                <a:cs typeface="Times New Roman" pitchFamily="18" charset="0"/>
              </a:rPr>
              <a:t> abjad-</a:t>
            </a:r>
            <a:r>
              <a:rPr lang="en-US" sz="2400" dirty="0" err="1">
                <a:solidFill>
                  <a:srgbClr val="010000"/>
                </a:solidFill>
                <a:cs typeface="Times New Roman" pitchFamily="18" charset="0"/>
              </a:rPr>
              <a:t>tunggal</a:t>
            </a:r>
            <a:r>
              <a:rPr lang="en-US" sz="2400" dirty="0">
                <a:solidFill>
                  <a:srgbClr val="010000"/>
                </a:solidFill>
                <a:cs typeface="Times New Roman" pitchFamily="18" charset="0"/>
              </a:rPr>
              <a:t> </a:t>
            </a:r>
            <a:r>
              <a:rPr lang="en-US" sz="2400" dirty="0" err="1">
                <a:solidFill>
                  <a:srgbClr val="010000"/>
                </a:solidFill>
                <a:cs typeface="Times New Roman" pitchFamily="18" charset="0"/>
              </a:rPr>
              <a:t>adalah</a:t>
            </a:r>
            <a:r>
              <a:rPr lang="en-US" sz="2400" dirty="0">
                <a:solidFill>
                  <a:srgbClr val="010000"/>
                </a:solidFill>
                <a:cs typeface="Times New Roman" pitchFamily="18" charset="0"/>
              </a:rPr>
              <a:t> </a:t>
            </a:r>
            <a:r>
              <a:rPr lang="en-US" sz="2400" dirty="0" err="1">
                <a:solidFill>
                  <a:srgbClr val="010000"/>
                </a:solidFill>
                <a:cs typeface="Times New Roman" pitchFamily="18" charset="0"/>
              </a:rPr>
              <a:t>sebanyak</a:t>
            </a:r>
            <a:r>
              <a:rPr lang="en-US" sz="2400" dirty="0">
                <a:solidFill>
                  <a:srgbClr val="010000"/>
                </a:solidFill>
                <a:cs typeface="Times New Roman" pitchFamily="18" charset="0"/>
              </a:rPr>
              <a:t> </a:t>
            </a:r>
          </a:p>
          <a:p>
            <a:pPr marL="609600" indent="-609600" algn="just">
              <a:buNone/>
              <a:defRPr/>
            </a:pPr>
            <a:r>
              <a:rPr lang="en-US" sz="2400" dirty="0">
                <a:solidFill>
                  <a:srgbClr val="010000"/>
                </a:solidFill>
                <a:cs typeface="Times New Roman" pitchFamily="18" charset="0"/>
              </a:rPr>
              <a:t> 	   26! = 403.291.461.126.605.635.584.000.000 </a:t>
            </a:r>
          </a:p>
          <a:p>
            <a:pPr marL="609600" indent="-609600" algn="just">
              <a:buNone/>
              <a:defRPr/>
            </a:pPr>
            <a:r>
              <a:rPr lang="en-US" sz="2400" i="1" dirty="0">
                <a:solidFill>
                  <a:srgbClr val="010000"/>
                </a:solidFill>
                <a:cs typeface="Times New Roman" pitchFamily="18" charset="0"/>
              </a:rPr>
              <a:t>      </a:t>
            </a:r>
            <a:r>
              <a:rPr lang="en-US" sz="2400" dirty="0" err="1">
                <a:solidFill>
                  <a:srgbClr val="010000"/>
                </a:solidFill>
                <a:cs typeface="Times New Roman" pitchFamily="18" charset="0"/>
              </a:rPr>
              <a:t>karena</a:t>
            </a:r>
            <a:r>
              <a:rPr lang="en-US" sz="2400" dirty="0">
                <a:solidFill>
                  <a:srgbClr val="010000"/>
                </a:solidFill>
                <a:cs typeface="Times New Roman" pitchFamily="18" charset="0"/>
              </a:rPr>
              <a:t> </a:t>
            </a:r>
            <a:r>
              <a:rPr lang="en-US" sz="2400" dirty="0" err="1">
                <a:solidFill>
                  <a:srgbClr val="010000"/>
                </a:solidFill>
                <a:cs typeface="Times New Roman" pitchFamily="18" charset="0"/>
              </a:rPr>
              <a:t>ada</a:t>
            </a:r>
            <a:r>
              <a:rPr lang="en-US" sz="2400" dirty="0">
                <a:solidFill>
                  <a:srgbClr val="010000"/>
                </a:solidFill>
                <a:cs typeface="Times New Roman" pitchFamily="18" charset="0"/>
              </a:rPr>
              <a:t> 26! </a:t>
            </a:r>
            <a:r>
              <a:rPr lang="en-US" sz="2400" dirty="0" err="1">
                <a:solidFill>
                  <a:srgbClr val="010000"/>
                </a:solidFill>
                <a:cs typeface="Times New Roman" pitchFamily="18" charset="0"/>
              </a:rPr>
              <a:t>cara</a:t>
            </a:r>
            <a:r>
              <a:rPr lang="en-US" sz="2400" dirty="0">
                <a:solidFill>
                  <a:srgbClr val="010000"/>
                </a:solidFill>
                <a:cs typeface="Times New Roman" pitchFamily="18" charset="0"/>
              </a:rPr>
              <a:t> </a:t>
            </a:r>
            <a:r>
              <a:rPr lang="en-US" sz="2400" dirty="0" err="1">
                <a:solidFill>
                  <a:srgbClr val="010000"/>
                </a:solidFill>
                <a:cs typeface="Times New Roman" pitchFamily="18" charset="0"/>
              </a:rPr>
              <a:t>mempermutasikan</a:t>
            </a:r>
            <a:r>
              <a:rPr lang="en-US" sz="2400" dirty="0">
                <a:solidFill>
                  <a:srgbClr val="010000"/>
                </a:solidFill>
                <a:cs typeface="Times New Roman" pitchFamily="18" charset="0"/>
              </a:rPr>
              <a:t> 26 </a:t>
            </a:r>
            <a:r>
              <a:rPr lang="en-US" sz="2400" dirty="0" err="1">
                <a:solidFill>
                  <a:srgbClr val="010000"/>
                </a:solidFill>
                <a:cs typeface="Times New Roman" pitchFamily="18" charset="0"/>
              </a:rPr>
              <a:t>huruf</a:t>
            </a:r>
            <a:r>
              <a:rPr lang="en-US" sz="2400" dirty="0">
                <a:solidFill>
                  <a:srgbClr val="010000"/>
                </a:solidFill>
                <a:cs typeface="Times New Roman" pitchFamily="18" charset="0"/>
              </a:rPr>
              <a:t> </a:t>
            </a:r>
            <a:r>
              <a:rPr lang="en-US" sz="2400" dirty="0" err="1">
                <a:solidFill>
                  <a:srgbClr val="010000"/>
                </a:solidFill>
                <a:cs typeface="Times New Roman" pitchFamily="18" charset="0"/>
              </a:rPr>
              <a:t>alfabet</a:t>
            </a:r>
            <a:r>
              <a:rPr lang="en-US" sz="2400" dirty="0">
                <a:solidFill>
                  <a:srgbClr val="010000"/>
                </a:solidFill>
                <a:cs typeface="Times New Roman" pitchFamily="18" charset="0"/>
              </a:rPr>
              <a:t>.</a:t>
            </a:r>
            <a:endParaRPr lang="en-GB" sz="2400" i="1" dirty="0">
              <a:solidFill>
                <a:srgbClr val="010000"/>
              </a:solidFill>
              <a:cs typeface="Times New Roman" pitchFamily="18" charset="0"/>
            </a:endParaRPr>
          </a:p>
        </p:txBody>
      </p:sp>
      <p:sp>
        <p:nvSpPr>
          <p:cNvPr id="25605" name="Title 6"/>
          <p:cNvSpPr>
            <a:spLocks noGrp="1"/>
          </p:cNvSpPr>
          <p:nvPr>
            <p:ph type="title"/>
          </p:nvPr>
        </p:nvSpPr>
        <p:spPr>
          <a:xfrm>
            <a:off x="957941" y="416560"/>
            <a:ext cx="10004698" cy="1368788"/>
          </a:xfrm>
        </p:spPr>
        <p:txBody>
          <a:bodyPr>
            <a:noAutofit/>
          </a:bodyPr>
          <a:lstStyle/>
          <a:p>
            <a:pPr eaLnBrk="1" hangingPunct="1"/>
            <a:r>
              <a:rPr lang="en-GB" altLang="en-US" sz="3600" b="1" dirty="0">
                <a:solidFill>
                  <a:srgbClr val="010000"/>
                </a:solidFill>
                <a:latin typeface="+mn-lt"/>
                <a:cs typeface="Times New Roman" panose="02020603050405020304" pitchFamily="18" charset="0"/>
              </a:rPr>
              <a:t>A. </a:t>
            </a:r>
            <a:r>
              <a:rPr lang="en-GB" altLang="en-US" sz="3600" b="1" dirty="0" err="1">
                <a:solidFill>
                  <a:srgbClr val="010000"/>
                </a:solidFill>
                <a:latin typeface="+mn-lt"/>
                <a:cs typeface="Times New Roman" panose="02020603050405020304" pitchFamily="18" charset="0"/>
              </a:rPr>
              <a:t>Kriptanalisis</a:t>
            </a:r>
            <a:r>
              <a:rPr lang="en-GB" altLang="en-US" sz="3600" b="1" dirty="0">
                <a:solidFill>
                  <a:srgbClr val="010000"/>
                </a:solidFill>
                <a:latin typeface="+mn-lt"/>
                <a:cs typeface="Times New Roman" panose="02020603050405020304" pitchFamily="18" charset="0"/>
              </a:rPr>
              <a:t> </a:t>
            </a:r>
            <a:r>
              <a:rPr lang="en-GB" altLang="en-US" sz="3600" b="1" i="1" dirty="0">
                <a:solidFill>
                  <a:srgbClr val="010000"/>
                </a:solidFill>
                <a:latin typeface="+mn-lt"/>
                <a:cs typeface="Times New Roman" panose="02020603050405020304" pitchFamily="18" charset="0"/>
              </a:rPr>
              <a:t>Cipher</a:t>
            </a:r>
            <a:r>
              <a:rPr lang="en-GB" altLang="en-US" sz="3600" b="1" dirty="0">
                <a:solidFill>
                  <a:srgbClr val="010000"/>
                </a:solidFill>
                <a:latin typeface="+mn-lt"/>
                <a:cs typeface="Times New Roman" panose="02020603050405020304" pitchFamily="18" charset="0"/>
              </a:rPr>
              <a:t> Abjad-Tunggal</a:t>
            </a:r>
            <a:endParaRPr lang="en-US" altLang="en-US" sz="3600" dirty="0"/>
          </a:p>
        </p:txBody>
      </p:sp>
    </p:spTree>
    <p:extLst>
      <p:ext uri="{BB962C8B-B14F-4D97-AF65-F5344CB8AC3E}">
        <p14:creationId xmlns:p14="http://schemas.microsoft.com/office/powerpoint/2010/main" val="16416107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A50021"/>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buChar char="n"/>
              <a:defRPr sz="28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buChar char="n"/>
              <a:defRPr sz="24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buChar char="n"/>
              <a:defRPr sz="2000">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9pPr>
          </a:lstStyle>
          <a:p>
            <a:pPr>
              <a:spcBef>
                <a:spcPct val="0"/>
              </a:spcBef>
              <a:buClrTx/>
              <a:buSzTx/>
              <a:buFontTx/>
              <a:buNone/>
            </a:pPr>
            <a:fld id="{5A3CB086-68AB-4FDF-8CE0-38434F574C87}" type="slidenum">
              <a:rPr lang="en-GB" altLang="en-US" sz="2400">
                <a:solidFill>
                  <a:schemeClr val="tx2"/>
                </a:solidFill>
              </a:rPr>
              <a:pPr>
                <a:spcBef>
                  <a:spcPct val="0"/>
                </a:spcBef>
                <a:buClrTx/>
                <a:buSzTx/>
                <a:buFontTx/>
                <a:buNone/>
              </a:pPr>
              <a:t>8</a:t>
            </a:fld>
            <a:endParaRPr lang="en-GB" altLang="en-US" sz="1400">
              <a:solidFill>
                <a:schemeClr val="tx2"/>
              </a:solidFill>
            </a:endParaRPr>
          </a:p>
        </p:txBody>
      </p:sp>
      <p:sp>
        <p:nvSpPr>
          <p:cNvPr id="26628" name="Rectangle 3"/>
          <p:cNvSpPr>
            <a:spLocks noGrp="1" noChangeArrowheads="1"/>
          </p:cNvSpPr>
          <p:nvPr>
            <p:ph type="body" idx="1"/>
          </p:nvPr>
        </p:nvSpPr>
        <p:spPr>
          <a:xfrm>
            <a:off x="642257" y="838200"/>
            <a:ext cx="10874829" cy="5518150"/>
          </a:xfrm>
        </p:spPr>
        <p:txBody>
          <a:bodyPr>
            <a:normAutofit fontScale="92500" lnSpcReduction="10000"/>
          </a:bodyPr>
          <a:lstStyle/>
          <a:p>
            <a:pPr eaLnBrk="1" hangingPunct="1">
              <a:lnSpc>
                <a:spcPct val="90000"/>
              </a:lnSpc>
            </a:pPr>
            <a:r>
              <a:rPr lang="en-US" altLang="en-US" sz="2400" dirty="0" err="1">
                <a:solidFill>
                  <a:srgbClr val="010000"/>
                </a:solidFill>
              </a:rPr>
              <a:t>Tabel</a:t>
            </a:r>
            <a:r>
              <a:rPr lang="en-US" altLang="en-US" sz="2400" dirty="0">
                <a:solidFill>
                  <a:srgbClr val="010000"/>
                </a:solidFill>
              </a:rPr>
              <a:t> </a:t>
            </a:r>
            <a:r>
              <a:rPr lang="en-US" altLang="en-US" sz="2400" dirty="0" err="1">
                <a:solidFill>
                  <a:srgbClr val="010000"/>
                </a:solidFill>
              </a:rPr>
              <a:t>substitusi</a:t>
            </a:r>
            <a:r>
              <a:rPr lang="en-US" altLang="en-US" sz="2400" dirty="0">
                <a:solidFill>
                  <a:srgbClr val="010000"/>
                </a:solidFill>
              </a:rPr>
              <a:t> </a:t>
            </a:r>
            <a:r>
              <a:rPr lang="en-US" altLang="en-US" sz="2400" dirty="0" err="1">
                <a:solidFill>
                  <a:srgbClr val="010000"/>
                </a:solidFill>
              </a:rPr>
              <a:t>dapat</a:t>
            </a:r>
            <a:r>
              <a:rPr lang="en-US" altLang="en-US" sz="2400" dirty="0">
                <a:solidFill>
                  <a:srgbClr val="010000"/>
                </a:solidFill>
              </a:rPr>
              <a:t> </a:t>
            </a:r>
            <a:r>
              <a:rPr lang="en-US" altLang="en-US" sz="2400" dirty="0" err="1">
                <a:solidFill>
                  <a:srgbClr val="010000"/>
                </a:solidFill>
              </a:rPr>
              <a:t>dibentuk</a:t>
            </a:r>
            <a:r>
              <a:rPr lang="en-US" altLang="en-US" sz="2400" dirty="0">
                <a:solidFill>
                  <a:srgbClr val="010000"/>
                </a:solidFill>
              </a:rPr>
              <a:t> </a:t>
            </a:r>
            <a:r>
              <a:rPr lang="en-US" altLang="en-US" sz="2400" dirty="0" err="1">
                <a:solidFill>
                  <a:srgbClr val="010000"/>
                </a:solidFill>
              </a:rPr>
              <a:t>secara</a:t>
            </a:r>
            <a:r>
              <a:rPr lang="en-US" altLang="en-US" sz="2400" dirty="0">
                <a:solidFill>
                  <a:srgbClr val="010000"/>
                </a:solidFill>
              </a:rPr>
              <a:t> </a:t>
            </a:r>
            <a:r>
              <a:rPr lang="en-US" altLang="en-US" sz="2400" dirty="0" err="1">
                <a:solidFill>
                  <a:srgbClr val="010000"/>
                </a:solidFill>
              </a:rPr>
              <a:t>acak</a:t>
            </a:r>
            <a:r>
              <a:rPr lang="en-US" altLang="en-US" sz="2400" dirty="0">
                <a:solidFill>
                  <a:srgbClr val="010000"/>
                </a:solidFill>
              </a:rPr>
              <a:t> </a:t>
            </a:r>
            <a:r>
              <a:rPr lang="en-US" altLang="en-US" sz="2400" dirty="0" err="1">
                <a:solidFill>
                  <a:srgbClr val="010000"/>
                </a:solidFill>
              </a:rPr>
              <a:t>seperti</a:t>
            </a:r>
            <a:r>
              <a:rPr lang="en-US" altLang="en-US" sz="2400" dirty="0">
                <a:solidFill>
                  <a:srgbClr val="010000"/>
                </a:solidFill>
              </a:rPr>
              <a:t> </a:t>
            </a:r>
            <a:r>
              <a:rPr lang="en-US" altLang="en-US" sz="2400" dirty="0" err="1">
                <a:solidFill>
                  <a:srgbClr val="010000"/>
                </a:solidFill>
              </a:rPr>
              <a:t>contoh</a:t>
            </a:r>
            <a:r>
              <a:rPr lang="en-US" altLang="en-US" sz="2400" dirty="0">
                <a:solidFill>
                  <a:srgbClr val="010000"/>
                </a:solidFill>
              </a:rPr>
              <a:t> </a:t>
            </a:r>
            <a:r>
              <a:rPr lang="en-US" altLang="en-US" sz="2400" dirty="0" err="1">
                <a:solidFill>
                  <a:srgbClr val="010000"/>
                </a:solidFill>
              </a:rPr>
              <a:t>berikut</a:t>
            </a:r>
            <a:r>
              <a:rPr lang="en-US" altLang="en-US" sz="2400" dirty="0">
                <a:solidFill>
                  <a:srgbClr val="010000"/>
                </a:solidFill>
              </a:rPr>
              <a:t>:</a:t>
            </a:r>
          </a:p>
          <a:p>
            <a:pPr eaLnBrk="1" hangingPunct="1">
              <a:lnSpc>
                <a:spcPct val="90000"/>
              </a:lnSpc>
            </a:pPr>
            <a:endParaRPr lang="en-US" altLang="en-US" sz="2400" dirty="0">
              <a:solidFill>
                <a:srgbClr val="010000"/>
              </a:solidFill>
            </a:endParaRPr>
          </a:p>
          <a:p>
            <a:pPr eaLnBrk="1" hangingPunct="1">
              <a:lnSpc>
                <a:spcPct val="90000"/>
              </a:lnSpc>
            </a:pPr>
            <a:endParaRPr lang="en-US" altLang="en-US" sz="2400" dirty="0">
              <a:solidFill>
                <a:srgbClr val="010000"/>
              </a:solidFill>
            </a:endParaRPr>
          </a:p>
          <a:p>
            <a:pPr eaLnBrk="1" hangingPunct="1">
              <a:lnSpc>
                <a:spcPct val="90000"/>
              </a:lnSpc>
            </a:pPr>
            <a:endParaRPr lang="en-US" altLang="en-US" sz="2400" dirty="0">
              <a:solidFill>
                <a:srgbClr val="010000"/>
              </a:solidFill>
            </a:endParaRPr>
          </a:p>
          <a:p>
            <a:pPr eaLnBrk="1" hangingPunct="1">
              <a:lnSpc>
                <a:spcPct val="90000"/>
              </a:lnSpc>
            </a:pPr>
            <a:r>
              <a:rPr lang="en-US" altLang="en-US" sz="2400" dirty="0" err="1">
                <a:solidFill>
                  <a:srgbClr val="010000"/>
                </a:solidFill>
              </a:rPr>
              <a:t>Atau</a:t>
            </a:r>
            <a:r>
              <a:rPr lang="en-US" altLang="en-US" sz="2400" dirty="0">
                <a:solidFill>
                  <a:srgbClr val="010000"/>
                </a:solidFill>
              </a:rPr>
              <a:t> </a:t>
            </a:r>
            <a:r>
              <a:rPr lang="en-US" altLang="en-US" sz="2400" dirty="0" err="1">
                <a:solidFill>
                  <a:srgbClr val="010000"/>
                </a:solidFill>
              </a:rPr>
              <a:t>berdasarkan</a:t>
            </a:r>
            <a:r>
              <a:rPr lang="en-US" altLang="en-US" sz="2400" dirty="0">
                <a:solidFill>
                  <a:srgbClr val="010000"/>
                </a:solidFill>
              </a:rPr>
              <a:t> </a:t>
            </a:r>
            <a:r>
              <a:rPr lang="en-US" altLang="en-US" sz="2400" dirty="0" err="1">
                <a:solidFill>
                  <a:srgbClr val="010000"/>
                </a:solidFill>
              </a:rPr>
              <a:t>kalimat</a:t>
            </a:r>
            <a:r>
              <a:rPr lang="en-US" altLang="en-US" sz="2400" dirty="0">
                <a:solidFill>
                  <a:srgbClr val="010000"/>
                </a:solidFill>
              </a:rPr>
              <a:t> </a:t>
            </a:r>
            <a:r>
              <a:rPr lang="en-US" altLang="en-US" sz="2400" dirty="0" err="1">
                <a:solidFill>
                  <a:srgbClr val="010000"/>
                </a:solidFill>
              </a:rPr>
              <a:t>kunci</a:t>
            </a:r>
            <a:r>
              <a:rPr lang="en-US" altLang="en-US" sz="2400" dirty="0">
                <a:solidFill>
                  <a:srgbClr val="010000"/>
                </a:solidFill>
              </a:rPr>
              <a:t> yang </a:t>
            </a:r>
            <a:r>
              <a:rPr lang="en-US" altLang="en-US" sz="2400" dirty="0" err="1">
                <a:solidFill>
                  <a:srgbClr val="010000"/>
                </a:solidFill>
              </a:rPr>
              <a:t>mudah</a:t>
            </a:r>
            <a:r>
              <a:rPr lang="en-US" altLang="en-US" sz="2400" dirty="0">
                <a:solidFill>
                  <a:srgbClr val="010000"/>
                </a:solidFill>
              </a:rPr>
              <a:t> </a:t>
            </a:r>
            <a:r>
              <a:rPr lang="en-US" altLang="en-US" sz="2400" dirty="0" err="1">
                <a:solidFill>
                  <a:srgbClr val="010000"/>
                </a:solidFill>
              </a:rPr>
              <a:t>diingat</a:t>
            </a:r>
            <a:r>
              <a:rPr lang="en-US" altLang="en-US" sz="2400" dirty="0">
                <a:solidFill>
                  <a:srgbClr val="010000"/>
                </a:solidFill>
              </a:rPr>
              <a:t>:</a:t>
            </a:r>
          </a:p>
          <a:p>
            <a:pPr eaLnBrk="1" hangingPunct="1">
              <a:lnSpc>
                <a:spcPct val="90000"/>
              </a:lnSpc>
              <a:buFont typeface="Wingdings" panose="05000000000000000000" pitchFamily="2" charset="2"/>
              <a:buNone/>
            </a:pPr>
            <a:r>
              <a:rPr lang="en-US" altLang="en-US" sz="2400" dirty="0">
                <a:solidFill>
                  <a:srgbClr val="010000"/>
                </a:solidFill>
              </a:rPr>
              <a:t>	</a:t>
            </a:r>
            <a:r>
              <a:rPr lang="en-US" altLang="en-US" sz="2400" dirty="0" err="1">
                <a:solidFill>
                  <a:srgbClr val="010000"/>
                </a:solidFill>
              </a:rPr>
              <a:t>Contoh</a:t>
            </a:r>
            <a:r>
              <a:rPr lang="en-US" altLang="en-US" sz="2400" dirty="0">
                <a:solidFill>
                  <a:srgbClr val="010000"/>
                </a:solidFill>
              </a:rPr>
              <a:t>: </a:t>
            </a:r>
            <a:r>
              <a:rPr lang="en-US" altLang="en-US" sz="2400" dirty="0">
                <a:solidFill>
                  <a:srgbClr val="000000"/>
                </a:solidFill>
                <a:latin typeface="Courier" pitchFamily="49" charset="0"/>
                <a:cs typeface="Times New Roman" panose="02020603050405020304" pitchFamily="18" charset="0"/>
              </a:rPr>
              <a:t>di </a:t>
            </a:r>
            <a:r>
              <a:rPr lang="en-US" altLang="en-US" sz="2400" dirty="0" err="1">
                <a:solidFill>
                  <a:srgbClr val="000000"/>
                </a:solidFill>
                <a:latin typeface="Courier" pitchFamily="49" charset="0"/>
                <a:cs typeface="Times New Roman" panose="02020603050405020304" pitchFamily="18" charset="0"/>
              </a:rPr>
              <a:t>bawah</a:t>
            </a:r>
            <a:r>
              <a:rPr lang="en-US" altLang="en-US" sz="2400" dirty="0">
                <a:solidFill>
                  <a:srgbClr val="000000"/>
                </a:solidFill>
                <a:latin typeface="Courier" pitchFamily="49" charset="0"/>
                <a:cs typeface="Times New Roman" panose="02020603050405020304" pitchFamily="18" charset="0"/>
              </a:rPr>
              <a:t> </a:t>
            </a:r>
            <a:r>
              <a:rPr lang="en-US" altLang="en-US" sz="2400" dirty="0" err="1">
                <a:solidFill>
                  <a:srgbClr val="000000"/>
                </a:solidFill>
                <a:latin typeface="Courier" pitchFamily="49" charset="0"/>
                <a:cs typeface="Times New Roman" panose="02020603050405020304" pitchFamily="18" charset="0"/>
              </a:rPr>
              <a:t>sinar</a:t>
            </a:r>
            <a:r>
              <a:rPr lang="en-US" altLang="en-US" sz="2400" dirty="0">
                <a:solidFill>
                  <a:srgbClr val="000000"/>
                </a:solidFill>
                <a:latin typeface="Courier" pitchFamily="49" charset="0"/>
                <a:cs typeface="Times New Roman" panose="02020603050405020304" pitchFamily="18" charset="0"/>
              </a:rPr>
              <a:t> </a:t>
            </a:r>
            <a:r>
              <a:rPr lang="en-US" altLang="en-US" sz="2400" dirty="0" err="1">
                <a:solidFill>
                  <a:srgbClr val="000000"/>
                </a:solidFill>
                <a:latin typeface="Courier" pitchFamily="49" charset="0"/>
                <a:cs typeface="Times New Roman" panose="02020603050405020304" pitchFamily="18" charset="0"/>
              </a:rPr>
              <a:t>bulan</a:t>
            </a:r>
            <a:r>
              <a:rPr lang="en-US" altLang="en-US" sz="2400" dirty="0">
                <a:solidFill>
                  <a:srgbClr val="000000"/>
                </a:solidFill>
                <a:latin typeface="Courier" pitchFamily="49" charset="0"/>
                <a:cs typeface="Times New Roman" panose="02020603050405020304" pitchFamily="18" charset="0"/>
              </a:rPr>
              <a:t> </a:t>
            </a:r>
            <a:r>
              <a:rPr lang="en-US" altLang="en-US" sz="2400" dirty="0" err="1">
                <a:solidFill>
                  <a:srgbClr val="000000"/>
                </a:solidFill>
                <a:latin typeface="Courier" pitchFamily="49" charset="0"/>
                <a:cs typeface="Times New Roman" panose="02020603050405020304" pitchFamily="18" charset="0"/>
              </a:rPr>
              <a:t>purnama</a:t>
            </a:r>
            <a:r>
              <a:rPr lang="en-US" altLang="en-US" sz="2400" dirty="0">
                <a:solidFill>
                  <a:srgbClr val="000000"/>
                </a:solidFill>
                <a:latin typeface="Courier" pitchFamily="49" charset="0"/>
                <a:cs typeface="Times New Roman" panose="02020603050405020304" pitchFamily="18" charset="0"/>
              </a:rPr>
              <a:t> </a:t>
            </a:r>
            <a:r>
              <a:rPr lang="en-US" altLang="en-US" sz="2400" dirty="0" err="1">
                <a:solidFill>
                  <a:srgbClr val="000000"/>
                </a:solidFill>
                <a:latin typeface="Courier" pitchFamily="49" charset="0"/>
                <a:cs typeface="Times New Roman" panose="02020603050405020304" pitchFamily="18" charset="0"/>
              </a:rPr>
              <a:t>hati</a:t>
            </a:r>
            <a:r>
              <a:rPr lang="en-US" altLang="en-US" sz="2400" dirty="0">
                <a:solidFill>
                  <a:srgbClr val="000000"/>
                </a:solidFill>
                <a:latin typeface="Courier" pitchFamily="49" charset="0"/>
                <a:cs typeface="Times New Roman" panose="02020603050405020304" pitchFamily="18" charset="0"/>
              </a:rPr>
              <a:t> </a:t>
            </a:r>
            <a:r>
              <a:rPr lang="en-US" altLang="en-US" sz="2400" dirty="0" err="1">
                <a:solidFill>
                  <a:srgbClr val="000000"/>
                </a:solidFill>
                <a:latin typeface="Courier" pitchFamily="49" charset="0"/>
                <a:cs typeface="Times New Roman" panose="02020603050405020304" pitchFamily="18" charset="0"/>
              </a:rPr>
              <a:t>resah</a:t>
            </a:r>
            <a:r>
              <a:rPr lang="en-US" altLang="en-US" sz="2400" dirty="0">
                <a:solidFill>
                  <a:srgbClr val="000000"/>
                </a:solidFill>
                <a:latin typeface="Courier" pitchFamily="49" charset="0"/>
                <a:cs typeface="Times New Roman" panose="02020603050405020304" pitchFamily="18" charset="0"/>
              </a:rPr>
              <a:t> </a:t>
            </a:r>
            <a:r>
              <a:rPr lang="en-US" altLang="en-US" sz="2400" dirty="0" err="1">
                <a:solidFill>
                  <a:srgbClr val="000000"/>
                </a:solidFill>
                <a:latin typeface="Courier" pitchFamily="49" charset="0"/>
                <a:cs typeface="Times New Roman" panose="02020603050405020304" pitchFamily="18" charset="0"/>
              </a:rPr>
              <a:t>jadi</a:t>
            </a:r>
            <a:r>
              <a:rPr lang="en-US" altLang="en-US" sz="2400" dirty="0">
                <a:solidFill>
                  <a:srgbClr val="000000"/>
                </a:solidFill>
                <a:latin typeface="Courier" pitchFamily="49" charset="0"/>
                <a:cs typeface="Times New Roman" panose="02020603050405020304" pitchFamily="18" charset="0"/>
              </a:rPr>
              <a:t> </a:t>
            </a:r>
            <a:r>
              <a:rPr lang="en-US" altLang="en-US" sz="2400" dirty="0" err="1">
                <a:solidFill>
                  <a:srgbClr val="000000"/>
                </a:solidFill>
                <a:latin typeface="Courier" pitchFamily="49" charset="0"/>
                <a:cs typeface="Times New Roman" panose="02020603050405020304" pitchFamily="18" charset="0"/>
              </a:rPr>
              <a:t>senang</a:t>
            </a:r>
            <a:endParaRPr lang="en-US" altLang="en-US" sz="2400" dirty="0">
              <a:solidFill>
                <a:srgbClr val="000000"/>
              </a:solidFill>
              <a:cs typeface="Times New Roman" panose="02020603050405020304" pitchFamily="18" charset="0"/>
            </a:endParaRPr>
          </a:p>
          <a:p>
            <a:pPr eaLnBrk="1" hangingPunct="1">
              <a:lnSpc>
                <a:spcPct val="90000"/>
              </a:lnSpc>
              <a:buFont typeface="Wingdings" panose="05000000000000000000" pitchFamily="2" charset="2"/>
              <a:buNone/>
            </a:pPr>
            <a:r>
              <a:rPr lang="en-US" altLang="en-US" sz="2400" dirty="0">
                <a:solidFill>
                  <a:srgbClr val="010000"/>
                </a:solidFill>
              </a:rPr>
              <a:t>	</a:t>
            </a:r>
          </a:p>
          <a:p>
            <a:pPr eaLnBrk="1" hangingPunct="1">
              <a:lnSpc>
                <a:spcPct val="90000"/>
              </a:lnSpc>
              <a:buFont typeface="Wingdings" panose="05000000000000000000" pitchFamily="2" charset="2"/>
              <a:buNone/>
            </a:pPr>
            <a:r>
              <a:rPr lang="en-US" altLang="en-US" sz="2400" dirty="0">
                <a:solidFill>
                  <a:srgbClr val="010000"/>
                </a:solidFill>
              </a:rPr>
              <a:t>	Buang </a:t>
            </a:r>
            <a:r>
              <a:rPr lang="en-US" altLang="en-US" sz="2400" dirty="0" err="1">
                <a:solidFill>
                  <a:srgbClr val="010000"/>
                </a:solidFill>
              </a:rPr>
              <a:t>duplikasi</a:t>
            </a:r>
            <a:r>
              <a:rPr lang="en-US" altLang="en-US" sz="2400" dirty="0">
                <a:solidFill>
                  <a:srgbClr val="010000"/>
                </a:solidFill>
              </a:rPr>
              <a:t> </a:t>
            </a:r>
            <a:r>
              <a:rPr lang="en-US" altLang="en-US" sz="2400" dirty="0" err="1">
                <a:solidFill>
                  <a:srgbClr val="010000"/>
                </a:solidFill>
              </a:rPr>
              <a:t>huruf</a:t>
            </a:r>
            <a:r>
              <a:rPr lang="en-US" altLang="en-US" sz="2400" dirty="0">
                <a:solidFill>
                  <a:srgbClr val="010000"/>
                </a:solidFill>
              </a:rPr>
              <a:t> </a:t>
            </a:r>
            <a:r>
              <a:rPr lang="en-US" altLang="en-US" sz="2400" dirty="0" err="1">
                <a:solidFill>
                  <a:srgbClr val="010000"/>
                </a:solidFill>
              </a:rPr>
              <a:t>menjadi</a:t>
            </a:r>
            <a:r>
              <a:rPr lang="en-US" altLang="en-US" sz="2400" dirty="0">
                <a:solidFill>
                  <a:srgbClr val="010000"/>
                </a:solidFill>
              </a:rPr>
              <a:t>: </a:t>
            </a:r>
            <a:r>
              <a:rPr lang="en-US" altLang="en-US" sz="2400" dirty="0" err="1">
                <a:solidFill>
                  <a:srgbClr val="000000"/>
                </a:solidFill>
                <a:latin typeface="Courier" pitchFamily="49" charset="0"/>
                <a:cs typeface="Times New Roman" panose="02020603050405020304" pitchFamily="18" charset="0"/>
              </a:rPr>
              <a:t>dibawhsnrulpmtejg</a:t>
            </a:r>
            <a:endParaRPr lang="en-US" altLang="en-US" sz="2400" dirty="0">
              <a:solidFill>
                <a:srgbClr val="010000"/>
              </a:solidFill>
            </a:endParaRPr>
          </a:p>
          <a:p>
            <a:pPr eaLnBrk="1" hangingPunct="1">
              <a:lnSpc>
                <a:spcPct val="90000"/>
              </a:lnSpc>
              <a:buFont typeface="Wingdings" panose="05000000000000000000" pitchFamily="2" charset="2"/>
              <a:buNone/>
            </a:pPr>
            <a:r>
              <a:rPr lang="en-US" altLang="en-US" sz="2400" dirty="0">
                <a:solidFill>
                  <a:srgbClr val="010000"/>
                </a:solidFill>
              </a:rPr>
              <a:t>	</a:t>
            </a:r>
            <a:r>
              <a:rPr lang="en-US" altLang="en-US" sz="2400" dirty="0" err="1">
                <a:solidFill>
                  <a:srgbClr val="010000"/>
                </a:solidFill>
              </a:rPr>
              <a:t>Sambung</a:t>
            </a:r>
            <a:r>
              <a:rPr lang="en-US" altLang="en-US" sz="2400" dirty="0">
                <a:solidFill>
                  <a:srgbClr val="010000"/>
                </a:solidFill>
              </a:rPr>
              <a:t> </a:t>
            </a:r>
            <a:r>
              <a:rPr lang="en-US" altLang="en-US" sz="2400" dirty="0" err="1">
                <a:solidFill>
                  <a:srgbClr val="010000"/>
                </a:solidFill>
              </a:rPr>
              <a:t>dengan</a:t>
            </a:r>
            <a:r>
              <a:rPr lang="en-US" altLang="en-US" sz="2400" dirty="0">
                <a:solidFill>
                  <a:srgbClr val="010000"/>
                </a:solidFill>
              </a:rPr>
              <a:t> </a:t>
            </a:r>
            <a:r>
              <a:rPr lang="en-US" altLang="en-US" sz="2400" dirty="0" err="1">
                <a:solidFill>
                  <a:srgbClr val="010000"/>
                </a:solidFill>
              </a:rPr>
              <a:t>huruf</a:t>
            </a:r>
            <a:r>
              <a:rPr lang="en-US" altLang="en-US" sz="2400" dirty="0">
                <a:solidFill>
                  <a:srgbClr val="010000"/>
                </a:solidFill>
              </a:rPr>
              <a:t> lain yang </a:t>
            </a:r>
            <a:r>
              <a:rPr lang="en-US" altLang="en-US" sz="2400" dirty="0" err="1">
                <a:solidFill>
                  <a:srgbClr val="010000"/>
                </a:solidFill>
              </a:rPr>
              <a:t>belum</a:t>
            </a:r>
            <a:r>
              <a:rPr lang="en-US" altLang="en-US" sz="2400" dirty="0">
                <a:solidFill>
                  <a:srgbClr val="010000"/>
                </a:solidFill>
              </a:rPr>
              <a:t> </a:t>
            </a:r>
            <a:r>
              <a:rPr lang="en-US" altLang="en-US" sz="2400" dirty="0" err="1">
                <a:solidFill>
                  <a:srgbClr val="010000"/>
                </a:solidFill>
              </a:rPr>
              <a:t>ada</a:t>
            </a:r>
            <a:r>
              <a:rPr lang="en-US" altLang="en-US" sz="2400" dirty="0">
                <a:solidFill>
                  <a:srgbClr val="010000"/>
                </a:solidFill>
              </a:rPr>
              <a:t>:</a:t>
            </a:r>
          </a:p>
          <a:p>
            <a:pPr algn="just" eaLnBrk="1" hangingPunct="1">
              <a:lnSpc>
                <a:spcPct val="90000"/>
              </a:lnSpc>
              <a:buFont typeface="Wingdings" panose="05000000000000000000" pitchFamily="2" charset="2"/>
              <a:buNone/>
            </a:pPr>
            <a:r>
              <a:rPr lang="en-US" altLang="en-US" sz="2400" dirty="0">
                <a:solidFill>
                  <a:srgbClr val="000000"/>
                </a:solidFill>
                <a:latin typeface="Courier" pitchFamily="49" charset="0"/>
                <a:cs typeface="Times New Roman" panose="02020603050405020304" pitchFamily="18" charset="0"/>
              </a:rPr>
              <a:t>		 </a:t>
            </a:r>
            <a:r>
              <a:rPr lang="en-US" altLang="en-US" sz="2400" dirty="0" err="1">
                <a:solidFill>
                  <a:srgbClr val="000000"/>
                </a:solidFill>
                <a:latin typeface="Courier" pitchFamily="49" charset="0"/>
                <a:cs typeface="Times New Roman" panose="02020603050405020304" pitchFamily="18" charset="0"/>
              </a:rPr>
              <a:t>dibawhsnrulpmtejgcfkoqvwxyz</a:t>
            </a:r>
            <a:endParaRPr lang="en-US" altLang="en-US" sz="2400" dirty="0">
              <a:solidFill>
                <a:srgbClr val="000000"/>
              </a:solidFill>
              <a:cs typeface="Times New Roman" panose="02020603050405020304" pitchFamily="18" charset="0"/>
            </a:endParaRPr>
          </a:p>
          <a:p>
            <a:pPr eaLnBrk="1" hangingPunct="1">
              <a:lnSpc>
                <a:spcPct val="90000"/>
              </a:lnSpc>
              <a:buFont typeface="Wingdings" panose="05000000000000000000" pitchFamily="2" charset="2"/>
              <a:buNone/>
            </a:pPr>
            <a:r>
              <a:rPr lang="en-US" altLang="en-US" sz="2400" dirty="0">
                <a:solidFill>
                  <a:srgbClr val="010000"/>
                </a:solidFill>
              </a:rPr>
              <a:t>	</a:t>
            </a:r>
            <a:r>
              <a:rPr lang="en-US" altLang="en-US" sz="2400" dirty="0" err="1">
                <a:solidFill>
                  <a:srgbClr val="010000"/>
                </a:solidFill>
              </a:rPr>
              <a:t>Tabel</a:t>
            </a:r>
            <a:r>
              <a:rPr lang="en-US" altLang="en-US" sz="2400" dirty="0">
                <a:solidFill>
                  <a:srgbClr val="010000"/>
                </a:solidFill>
              </a:rPr>
              <a:t> </a:t>
            </a:r>
            <a:r>
              <a:rPr lang="en-US" altLang="en-US" sz="2400" dirty="0" err="1">
                <a:solidFill>
                  <a:srgbClr val="010000"/>
                </a:solidFill>
              </a:rPr>
              <a:t>substitusi</a:t>
            </a:r>
            <a:r>
              <a:rPr lang="en-US" altLang="en-US" sz="2400" dirty="0">
                <a:solidFill>
                  <a:srgbClr val="010000"/>
                </a:solidFill>
              </a:rPr>
              <a:t> yang </a:t>
            </a:r>
            <a:r>
              <a:rPr lang="en-US" altLang="en-US" sz="2400" dirty="0" err="1">
                <a:solidFill>
                  <a:srgbClr val="010000"/>
                </a:solidFill>
              </a:rPr>
              <a:t>dihasilkan</a:t>
            </a:r>
            <a:r>
              <a:rPr lang="en-US" altLang="en-US" sz="2400" dirty="0">
                <a:solidFill>
                  <a:srgbClr val="010000"/>
                </a:solidFill>
              </a:rPr>
              <a:t>:</a:t>
            </a:r>
          </a:p>
          <a:p>
            <a:pPr algn="just" eaLnBrk="1" hangingPunct="1">
              <a:buFont typeface="Wingdings" panose="05000000000000000000" pitchFamily="2" charset="2"/>
              <a:buNone/>
            </a:pPr>
            <a:r>
              <a:rPr lang="en-US" altLang="en-US" sz="2400" dirty="0">
                <a:solidFill>
                  <a:srgbClr val="000000"/>
                </a:solidFill>
                <a:latin typeface="Courier New" panose="02070309020205020404" pitchFamily="49" charset="0"/>
                <a:cs typeface="Courier New" panose="02070309020205020404" pitchFamily="49" charset="0"/>
              </a:rPr>
              <a:t>	</a:t>
            </a:r>
            <a:r>
              <a:rPr lang="en-US" altLang="en-US" sz="2200" dirty="0" err="1">
                <a:solidFill>
                  <a:srgbClr val="000000"/>
                </a:solidFill>
                <a:latin typeface="Courier New" panose="02070309020205020404" pitchFamily="49" charset="0"/>
                <a:cs typeface="Courier New" panose="02070309020205020404" pitchFamily="49" charset="0"/>
              </a:rPr>
              <a:t>Plainteks</a:t>
            </a:r>
            <a:r>
              <a:rPr lang="en-US" altLang="en-US" sz="2200" baseline="-30000" dirty="0">
                <a:solidFill>
                  <a:srgbClr val="000000"/>
                </a:solidFill>
                <a:latin typeface="Courier New" panose="02070309020205020404" pitchFamily="49" charset="0"/>
                <a:cs typeface="Courier New" panose="02070309020205020404" pitchFamily="49" charset="0"/>
              </a:rPr>
              <a:t> </a:t>
            </a:r>
            <a:r>
              <a:rPr lang="en-US" altLang="en-US" sz="2200" dirty="0">
                <a:solidFill>
                  <a:srgbClr val="000000"/>
                </a:solidFill>
                <a:latin typeface="Courier New" panose="02070309020205020404" pitchFamily="49" charset="0"/>
                <a:cs typeface="Courier New" panose="02070309020205020404" pitchFamily="49" charset="0"/>
              </a:rPr>
              <a:t>:  A B C D E F G H I J K L M N O P Q R S T U V W X Y Z</a:t>
            </a:r>
            <a:endParaRPr lang="en-US" altLang="en-US" sz="2200" dirty="0">
              <a:solidFill>
                <a:srgbClr val="000000"/>
              </a:solidFill>
              <a:cs typeface="Times New Roman" panose="02020603050405020304" pitchFamily="18" charset="0"/>
            </a:endParaRPr>
          </a:p>
          <a:p>
            <a:pPr algn="just" eaLnBrk="1" hangingPunct="1">
              <a:buFont typeface="Wingdings" panose="05000000000000000000" pitchFamily="2" charset="2"/>
              <a:buNone/>
            </a:pPr>
            <a:r>
              <a:rPr lang="en-US" altLang="en-US" sz="2200" i="1" dirty="0">
                <a:solidFill>
                  <a:srgbClr val="000000"/>
                </a:solidFill>
                <a:latin typeface="Courier New" panose="02070309020205020404" pitchFamily="49" charset="0"/>
                <a:cs typeface="Courier New" panose="02070309020205020404" pitchFamily="49" charset="0"/>
              </a:rPr>
              <a:t>	</a:t>
            </a:r>
            <a:r>
              <a:rPr lang="en-US" altLang="en-US" sz="2200" dirty="0" err="1">
                <a:solidFill>
                  <a:srgbClr val="000000"/>
                </a:solidFill>
                <a:latin typeface="Courier New" panose="02070309020205020404" pitchFamily="49" charset="0"/>
                <a:cs typeface="Courier New" panose="02070309020205020404" pitchFamily="49" charset="0"/>
              </a:rPr>
              <a:t>Cipherteks</a:t>
            </a:r>
            <a:r>
              <a:rPr lang="en-US" altLang="en-US" sz="2200" i="1" baseline="-30000" dirty="0">
                <a:solidFill>
                  <a:srgbClr val="000000"/>
                </a:solidFill>
                <a:latin typeface="Courier New" panose="02070309020205020404" pitchFamily="49" charset="0"/>
                <a:cs typeface="Courier New" panose="02070309020205020404" pitchFamily="49" charset="0"/>
              </a:rPr>
              <a:t> </a:t>
            </a:r>
            <a:r>
              <a:rPr lang="en-US" altLang="en-US" sz="2200" dirty="0">
                <a:solidFill>
                  <a:srgbClr val="000000"/>
                </a:solidFill>
                <a:latin typeface="Courier New" panose="02070309020205020404" pitchFamily="49" charset="0"/>
                <a:cs typeface="Courier New" panose="02070309020205020404" pitchFamily="49" charset="0"/>
              </a:rPr>
              <a:t>: </a:t>
            </a:r>
            <a:r>
              <a:rPr lang="en-US" altLang="en-US" sz="2200" b="1" dirty="0">
                <a:solidFill>
                  <a:srgbClr val="000000"/>
                </a:solidFill>
                <a:latin typeface="Courier New" panose="02070309020205020404" pitchFamily="49" charset="0"/>
                <a:cs typeface="Courier New" panose="02070309020205020404" pitchFamily="49" charset="0"/>
              </a:rPr>
              <a:t>D I B A W H S N R U L P M T E J G C F K O V W X Y Z</a:t>
            </a:r>
            <a:r>
              <a:rPr lang="en-US" altLang="en-US" sz="2200" dirty="0"/>
              <a:t> </a:t>
            </a:r>
          </a:p>
        </p:txBody>
      </p:sp>
      <p:sp>
        <p:nvSpPr>
          <p:cNvPr id="4" name="TextBox 3">
            <a:extLst>
              <a:ext uri="{FF2B5EF4-FFF2-40B4-BE49-F238E27FC236}">
                <a16:creationId xmlns:a16="http://schemas.microsoft.com/office/drawing/2014/main" id="{D3C69784-7E87-2275-DEE9-22AA2FE2B089}"/>
              </a:ext>
            </a:extLst>
          </p:cNvPr>
          <p:cNvSpPr txBox="1"/>
          <p:nvPr/>
        </p:nvSpPr>
        <p:spPr>
          <a:xfrm>
            <a:off x="971233" y="1394270"/>
            <a:ext cx="1188659" cy="400110"/>
          </a:xfrm>
          <a:prstGeom prst="rect">
            <a:avLst/>
          </a:prstGeom>
          <a:noFill/>
        </p:spPr>
        <p:txBody>
          <a:bodyPr wrap="none" rtlCol="0">
            <a:spAutoFit/>
          </a:bodyPr>
          <a:lstStyle/>
          <a:p>
            <a:r>
              <a:rPr lang="en-US" sz="2000" dirty="0" err="1">
                <a:solidFill>
                  <a:srgbClr val="FF0000"/>
                </a:solidFill>
              </a:rPr>
              <a:t>Plainteks</a:t>
            </a:r>
            <a:r>
              <a:rPr lang="en-US" sz="2000" dirty="0">
                <a:solidFill>
                  <a:srgbClr val="FF0000"/>
                </a:solidFill>
              </a:rPr>
              <a:t>:</a:t>
            </a:r>
          </a:p>
        </p:txBody>
      </p:sp>
      <p:sp>
        <p:nvSpPr>
          <p:cNvPr id="5" name="TextBox 4">
            <a:extLst>
              <a:ext uri="{FF2B5EF4-FFF2-40B4-BE49-F238E27FC236}">
                <a16:creationId xmlns:a16="http://schemas.microsoft.com/office/drawing/2014/main" id="{A5F0C680-200E-5AFF-F8DC-3CF211E3715E}"/>
              </a:ext>
            </a:extLst>
          </p:cNvPr>
          <p:cNvSpPr txBox="1"/>
          <p:nvPr/>
        </p:nvSpPr>
        <p:spPr>
          <a:xfrm>
            <a:off x="971233" y="1747415"/>
            <a:ext cx="1364156" cy="400110"/>
          </a:xfrm>
          <a:prstGeom prst="rect">
            <a:avLst/>
          </a:prstGeom>
          <a:noFill/>
        </p:spPr>
        <p:txBody>
          <a:bodyPr wrap="none" rtlCol="0">
            <a:spAutoFit/>
          </a:bodyPr>
          <a:lstStyle/>
          <a:p>
            <a:r>
              <a:rPr lang="en-US" sz="2000" dirty="0" err="1">
                <a:solidFill>
                  <a:srgbClr val="FF0000"/>
                </a:solidFill>
              </a:rPr>
              <a:t>Cipherteks</a:t>
            </a:r>
            <a:r>
              <a:rPr lang="en-US" sz="2000" dirty="0">
                <a:solidFill>
                  <a:srgbClr val="FF0000"/>
                </a:solidFill>
              </a:rPr>
              <a:t>:</a:t>
            </a:r>
          </a:p>
        </p:txBody>
      </p:sp>
      <p:pic>
        <p:nvPicPr>
          <p:cNvPr id="6" name="Picture 5" descr="Table&#10;&#10;Description automatically generated with low confidence">
            <a:extLst>
              <a:ext uri="{FF2B5EF4-FFF2-40B4-BE49-F238E27FC236}">
                <a16:creationId xmlns:a16="http://schemas.microsoft.com/office/drawing/2014/main" id="{B491B3B7-25DD-64ED-AC56-F331413672D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03725" y="1259840"/>
            <a:ext cx="8937634" cy="934650"/>
          </a:xfrm>
          <a:prstGeom prst="rect">
            <a:avLst/>
          </a:prstGeom>
        </p:spPr>
      </p:pic>
    </p:spTree>
    <p:extLst>
      <p:ext uri="{BB962C8B-B14F-4D97-AF65-F5344CB8AC3E}">
        <p14:creationId xmlns:p14="http://schemas.microsoft.com/office/powerpoint/2010/main" val="3873898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A50021"/>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accent2"/>
              </a:buClr>
              <a:buSzPct val="75000"/>
              <a:buFont typeface="Wingdings" panose="05000000000000000000" pitchFamily="2" charset="2"/>
              <a:buChar char="n"/>
              <a:defRPr sz="2800">
                <a:solidFill>
                  <a:schemeClr val="tx1"/>
                </a:solidFill>
                <a:latin typeface="Times New Roman" panose="02020603050405020304" pitchFamily="18" charset="0"/>
              </a:defRPr>
            </a:lvl2pPr>
            <a:lvl3pPr marL="1143000" indent="-228600">
              <a:spcBef>
                <a:spcPct val="20000"/>
              </a:spcBef>
              <a:buClr>
                <a:srgbClr val="666699"/>
              </a:buClr>
              <a:buSzPct val="70000"/>
              <a:buFont typeface="Wingdings" panose="05000000000000000000" pitchFamily="2" charset="2"/>
              <a:buChar char="n"/>
              <a:defRPr sz="2400">
                <a:solidFill>
                  <a:schemeClr val="tx1"/>
                </a:solidFill>
                <a:latin typeface="Times New Roman" panose="02020603050405020304" pitchFamily="18" charset="0"/>
              </a:defRPr>
            </a:lvl3pPr>
            <a:lvl4pPr marL="1600200" indent="-228600">
              <a:spcBef>
                <a:spcPct val="20000"/>
              </a:spcBef>
              <a:buSzPct val="60000"/>
              <a:buFont typeface="Wingdings" panose="05000000000000000000" pitchFamily="2" charset="2"/>
              <a:buChar char="n"/>
              <a:defRPr sz="2000">
                <a:solidFill>
                  <a:schemeClr val="tx1"/>
                </a:solidFill>
                <a:latin typeface="Times New Roman" panose="02020603050405020304" pitchFamily="18" charset="0"/>
              </a:defRPr>
            </a:lvl4pPr>
            <a:lvl5pPr marL="2057400" indent="-228600">
              <a:spcBef>
                <a:spcPct val="20000"/>
              </a:spcBef>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SzPct val="55000"/>
              <a:buFont typeface="Wingdings" panose="05000000000000000000" pitchFamily="2" charset="2"/>
              <a:buChar char="n"/>
              <a:defRPr sz="2000">
                <a:solidFill>
                  <a:schemeClr val="tx1"/>
                </a:solidFill>
                <a:latin typeface="Times New Roman" panose="02020603050405020304" pitchFamily="18" charset="0"/>
              </a:defRPr>
            </a:lvl9pPr>
          </a:lstStyle>
          <a:p>
            <a:pPr>
              <a:spcBef>
                <a:spcPct val="0"/>
              </a:spcBef>
              <a:buClrTx/>
              <a:buSzTx/>
              <a:buFontTx/>
              <a:buNone/>
            </a:pPr>
            <a:fld id="{40D96C46-7F6B-4C70-9801-075EDC5982BE}" type="slidenum">
              <a:rPr lang="en-GB" altLang="en-US" sz="2400">
                <a:solidFill>
                  <a:schemeClr val="tx2"/>
                </a:solidFill>
              </a:rPr>
              <a:pPr>
                <a:spcBef>
                  <a:spcPct val="0"/>
                </a:spcBef>
                <a:buClrTx/>
                <a:buSzTx/>
                <a:buFontTx/>
                <a:buNone/>
              </a:pPr>
              <a:t>9</a:t>
            </a:fld>
            <a:endParaRPr lang="en-GB" altLang="en-US" sz="1400">
              <a:solidFill>
                <a:schemeClr val="tx2"/>
              </a:solidFill>
            </a:endParaRPr>
          </a:p>
        </p:txBody>
      </p:sp>
      <p:sp>
        <p:nvSpPr>
          <p:cNvPr id="6149" name="Rectangle 3"/>
          <p:cNvSpPr>
            <a:spLocks noGrp="1" noChangeArrowheads="1"/>
          </p:cNvSpPr>
          <p:nvPr>
            <p:ph type="body" idx="1"/>
          </p:nvPr>
        </p:nvSpPr>
        <p:spPr>
          <a:xfrm>
            <a:off x="975691" y="1132114"/>
            <a:ext cx="10240617" cy="4746171"/>
          </a:xfrm>
        </p:spPr>
        <p:txBody>
          <a:bodyPr>
            <a:normAutofit fontScale="92500" lnSpcReduction="20000"/>
          </a:bodyPr>
          <a:lstStyle/>
          <a:p>
            <a:r>
              <a:rPr lang="en-US" altLang="en-US" dirty="0" err="1">
                <a:solidFill>
                  <a:srgbClr val="010000"/>
                </a:solidFill>
              </a:rPr>
              <a:t>Sudah</a:t>
            </a:r>
            <a:r>
              <a:rPr lang="en-US" altLang="en-US" dirty="0">
                <a:solidFill>
                  <a:srgbClr val="010000"/>
                </a:solidFill>
              </a:rPr>
              <a:t> </a:t>
            </a:r>
            <a:r>
              <a:rPr lang="en-US" altLang="en-US" dirty="0" err="1">
                <a:solidFill>
                  <a:srgbClr val="010000"/>
                </a:solidFill>
              </a:rPr>
              <a:t>kita</a:t>
            </a:r>
            <a:r>
              <a:rPr lang="en-US" altLang="en-US" dirty="0">
                <a:solidFill>
                  <a:srgbClr val="010000"/>
                </a:solidFill>
              </a:rPr>
              <a:t> </a:t>
            </a:r>
            <a:r>
              <a:rPr lang="en-US" altLang="en-US" dirty="0" err="1">
                <a:solidFill>
                  <a:srgbClr val="010000"/>
                </a:solidFill>
              </a:rPr>
              <a:t>ketahui</a:t>
            </a:r>
            <a:r>
              <a:rPr lang="en-US" altLang="en-US" dirty="0">
                <a:solidFill>
                  <a:srgbClr val="010000"/>
                </a:solidFill>
              </a:rPr>
              <a:t> </a:t>
            </a:r>
            <a:r>
              <a:rPr lang="en-US" altLang="en-US" dirty="0" err="1">
                <a:solidFill>
                  <a:srgbClr val="010000"/>
                </a:solidFill>
              </a:rPr>
              <a:t>bahwa</a:t>
            </a:r>
            <a:r>
              <a:rPr lang="en-US" altLang="en-US" dirty="0">
                <a:solidFill>
                  <a:srgbClr val="010000"/>
                </a:solidFill>
              </a:rPr>
              <a:t> </a:t>
            </a:r>
            <a:r>
              <a:rPr lang="en-US" altLang="en-US" i="1" dirty="0">
                <a:solidFill>
                  <a:srgbClr val="010000"/>
                </a:solidFill>
              </a:rPr>
              <a:t>cipher</a:t>
            </a:r>
            <a:r>
              <a:rPr lang="en-US" altLang="en-US" dirty="0">
                <a:solidFill>
                  <a:srgbClr val="010000"/>
                </a:solidFill>
              </a:rPr>
              <a:t> abjad-</a:t>
            </a:r>
            <a:r>
              <a:rPr lang="en-US" altLang="en-US" dirty="0" err="1">
                <a:solidFill>
                  <a:srgbClr val="010000"/>
                </a:solidFill>
              </a:rPr>
              <a:t>tunggal</a:t>
            </a:r>
            <a:r>
              <a:rPr lang="en-US" altLang="en-US" dirty="0">
                <a:solidFill>
                  <a:srgbClr val="010000"/>
                </a:solidFill>
              </a:rPr>
              <a:t> (</a:t>
            </a:r>
            <a:r>
              <a:rPr lang="en-US" altLang="en-US" i="1" dirty="0">
                <a:solidFill>
                  <a:srgbClr val="010000"/>
                </a:solidFill>
              </a:rPr>
              <a:t>monoalphabetic cipher</a:t>
            </a:r>
            <a:r>
              <a:rPr lang="en-US" altLang="en-US" dirty="0">
                <a:solidFill>
                  <a:srgbClr val="010000"/>
                </a:solidFill>
              </a:rPr>
              <a:t>) </a:t>
            </a:r>
            <a:r>
              <a:rPr lang="en-US" altLang="en-US" dirty="0" err="1">
                <a:solidFill>
                  <a:srgbClr val="010000"/>
                </a:solidFill>
              </a:rPr>
              <a:t>memetakan</a:t>
            </a:r>
            <a:r>
              <a:rPr lang="en-US" altLang="en-US" dirty="0">
                <a:solidFill>
                  <a:srgbClr val="010000"/>
                </a:solidFill>
              </a:rPr>
              <a:t> </a:t>
            </a:r>
            <a:r>
              <a:rPr lang="en-US" altLang="en-US" dirty="0" err="1">
                <a:solidFill>
                  <a:srgbClr val="010000"/>
                </a:solidFill>
              </a:rPr>
              <a:t>sebuah</a:t>
            </a:r>
            <a:r>
              <a:rPr lang="en-US" altLang="en-US" dirty="0">
                <a:solidFill>
                  <a:srgbClr val="010000"/>
                </a:solidFill>
              </a:rPr>
              <a:t> </a:t>
            </a:r>
            <a:r>
              <a:rPr lang="en-US" altLang="en-US" dirty="0" err="1">
                <a:solidFill>
                  <a:srgbClr val="010000"/>
                </a:solidFill>
              </a:rPr>
              <a:t>huruf</a:t>
            </a:r>
            <a:r>
              <a:rPr lang="en-US" altLang="en-US" dirty="0">
                <a:solidFill>
                  <a:srgbClr val="010000"/>
                </a:solidFill>
              </a:rPr>
              <a:t> </a:t>
            </a:r>
            <a:r>
              <a:rPr lang="en-US" altLang="en-US" dirty="0" err="1">
                <a:solidFill>
                  <a:srgbClr val="010000"/>
                </a:solidFill>
              </a:rPr>
              <a:t>plainteks</a:t>
            </a:r>
            <a:r>
              <a:rPr lang="en-US" altLang="en-US" dirty="0">
                <a:solidFill>
                  <a:srgbClr val="010000"/>
                </a:solidFill>
              </a:rPr>
              <a:t> </a:t>
            </a:r>
            <a:r>
              <a:rPr lang="en-US" altLang="en-US" dirty="0" err="1">
                <a:solidFill>
                  <a:srgbClr val="010000"/>
                </a:solidFill>
              </a:rPr>
              <a:t>ke</a:t>
            </a:r>
            <a:r>
              <a:rPr lang="en-US" altLang="en-US" dirty="0">
                <a:solidFill>
                  <a:srgbClr val="010000"/>
                </a:solidFill>
              </a:rPr>
              <a:t> </a:t>
            </a:r>
            <a:r>
              <a:rPr lang="en-US" altLang="en-US" dirty="0" err="1">
                <a:solidFill>
                  <a:srgbClr val="010000"/>
                </a:solidFill>
              </a:rPr>
              <a:t>sebuah</a:t>
            </a:r>
            <a:r>
              <a:rPr lang="en-US" altLang="en-US" dirty="0">
                <a:solidFill>
                  <a:srgbClr val="010000"/>
                </a:solidFill>
              </a:rPr>
              <a:t> </a:t>
            </a:r>
            <a:r>
              <a:rPr lang="en-US" altLang="en-US" dirty="0" err="1">
                <a:solidFill>
                  <a:srgbClr val="010000"/>
                </a:solidFill>
              </a:rPr>
              <a:t>huruf</a:t>
            </a:r>
            <a:r>
              <a:rPr lang="en-US" altLang="en-US" dirty="0">
                <a:solidFill>
                  <a:srgbClr val="010000"/>
                </a:solidFill>
              </a:rPr>
              <a:t> </a:t>
            </a:r>
            <a:r>
              <a:rPr lang="en-US" altLang="en-US" dirty="0" err="1">
                <a:solidFill>
                  <a:srgbClr val="010000"/>
                </a:solidFill>
              </a:rPr>
              <a:t>cipherteks</a:t>
            </a:r>
            <a:r>
              <a:rPr lang="en-US" altLang="en-US" dirty="0">
                <a:solidFill>
                  <a:srgbClr val="010000"/>
                </a:solidFill>
              </a:rPr>
              <a:t>.</a:t>
            </a:r>
          </a:p>
          <a:p>
            <a:pPr marL="0" indent="0" eaLnBrk="1" hangingPunct="1">
              <a:buNone/>
            </a:pPr>
            <a:endParaRPr lang="en-US" altLang="en-US" dirty="0">
              <a:solidFill>
                <a:srgbClr val="010000"/>
              </a:solidFill>
            </a:endParaRPr>
          </a:p>
          <a:p>
            <a:r>
              <a:rPr lang="en-US" altLang="en-US" dirty="0" err="1">
                <a:solidFill>
                  <a:srgbClr val="010000"/>
                </a:solidFill>
              </a:rPr>
              <a:t>Kelemahan</a:t>
            </a:r>
            <a:r>
              <a:rPr lang="en-US" altLang="en-US" dirty="0">
                <a:solidFill>
                  <a:srgbClr val="010000"/>
                </a:solidFill>
              </a:rPr>
              <a:t> </a:t>
            </a:r>
            <a:r>
              <a:rPr lang="en-US" altLang="en-US" i="1" dirty="0">
                <a:solidFill>
                  <a:srgbClr val="010000"/>
                </a:solidFill>
              </a:rPr>
              <a:t>cipher</a:t>
            </a:r>
            <a:r>
              <a:rPr lang="en-US" altLang="en-US" dirty="0">
                <a:solidFill>
                  <a:srgbClr val="010000"/>
                </a:solidFill>
              </a:rPr>
              <a:t> abjad-</a:t>
            </a:r>
            <a:r>
              <a:rPr lang="en-US" altLang="en-US" dirty="0" err="1">
                <a:solidFill>
                  <a:srgbClr val="010000"/>
                </a:solidFill>
              </a:rPr>
              <a:t>tunggal</a:t>
            </a:r>
            <a:r>
              <a:rPr lang="en-US" altLang="en-US" dirty="0">
                <a:solidFill>
                  <a:srgbClr val="010000"/>
                </a:solidFill>
              </a:rPr>
              <a:t>: </a:t>
            </a:r>
            <a:r>
              <a:rPr lang="en-US" altLang="en-US" dirty="0" err="1">
                <a:solidFill>
                  <a:srgbClr val="010000"/>
                </a:solidFill>
              </a:rPr>
              <a:t>tidak</a:t>
            </a:r>
            <a:r>
              <a:rPr lang="en-US" altLang="en-US" dirty="0">
                <a:solidFill>
                  <a:srgbClr val="010000"/>
                </a:solidFill>
              </a:rPr>
              <a:t> </a:t>
            </a:r>
            <a:r>
              <a:rPr lang="en-US" altLang="en-US" dirty="0" err="1">
                <a:solidFill>
                  <a:srgbClr val="010000"/>
                </a:solidFill>
              </a:rPr>
              <a:t>dapat</a:t>
            </a:r>
            <a:r>
              <a:rPr lang="en-US" altLang="en-US" dirty="0">
                <a:solidFill>
                  <a:srgbClr val="010000"/>
                </a:solidFill>
              </a:rPr>
              <a:t> </a:t>
            </a:r>
            <a:r>
              <a:rPr lang="en-US" altLang="en-US" dirty="0" err="1">
                <a:solidFill>
                  <a:srgbClr val="010000"/>
                </a:solidFill>
              </a:rPr>
              <a:t>menyembunyikan</a:t>
            </a:r>
            <a:r>
              <a:rPr lang="en-US" altLang="en-US" dirty="0">
                <a:solidFill>
                  <a:srgbClr val="010000"/>
                </a:solidFill>
              </a:rPr>
              <a:t> </a:t>
            </a:r>
            <a:r>
              <a:rPr lang="en-US" altLang="en-US" dirty="0" err="1">
                <a:solidFill>
                  <a:srgbClr val="010000"/>
                </a:solidFill>
              </a:rPr>
              <a:t>hubungan</a:t>
            </a:r>
            <a:r>
              <a:rPr lang="en-US" altLang="en-US" dirty="0">
                <a:solidFill>
                  <a:srgbClr val="010000"/>
                </a:solidFill>
              </a:rPr>
              <a:t> statistic </a:t>
            </a:r>
            <a:r>
              <a:rPr lang="en-US" altLang="en-US" dirty="0" err="1">
                <a:solidFill>
                  <a:srgbClr val="010000"/>
                </a:solidFill>
              </a:rPr>
              <a:t>antara</a:t>
            </a:r>
            <a:r>
              <a:rPr lang="en-US" altLang="en-US" dirty="0">
                <a:solidFill>
                  <a:srgbClr val="010000"/>
                </a:solidFill>
              </a:rPr>
              <a:t> </a:t>
            </a:r>
            <a:r>
              <a:rPr lang="en-US" altLang="en-US" dirty="0" err="1">
                <a:solidFill>
                  <a:srgbClr val="010000"/>
                </a:solidFill>
              </a:rPr>
              <a:t>plainteks</a:t>
            </a:r>
            <a:r>
              <a:rPr lang="en-US" altLang="en-US" dirty="0">
                <a:solidFill>
                  <a:srgbClr val="010000"/>
                </a:solidFill>
              </a:rPr>
              <a:t> </a:t>
            </a:r>
            <a:r>
              <a:rPr lang="en-US" altLang="en-US" dirty="0" err="1">
                <a:solidFill>
                  <a:srgbClr val="010000"/>
                </a:solidFill>
              </a:rPr>
              <a:t>dengan</a:t>
            </a:r>
            <a:r>
              <a:rPr lang="en-US" altLang="en-US" dirty="0">
                <a:solidFill>
                  <a:srgbClr val="010000"/>
                </a:solidFill>
              </a:rPr>
              <a:t> </a:t>
            </a:r>
            <a:r>
              <a:rPr lang="en-US" altLang="en-US" dirty="0" err="1">
                <a:solidFill>
                  <a:srgbClr val="010000"/>
                </a:solidFill>
              </a:rPr>
              <a:t>cipherteks</a:t>
            </a:r>
            <a:r>
              <a:rPr lang="en-US" altLang="en-US" dirty="0">
                <a:solidFill>
                  <a:srgbClr val="010000"/>
                </a:solidFill>
              </a:rPr>
              <a:t>.</a:t>
            </a:r>
          </a:p>
          <a:p>
            <a:pPr marL="0" indent="0" eaLnBrk="1" hangingPunct="1">
              <a:buNone/>
            </a:pPr>
            <a:r>
              <a:rPr lang="en-US" altLang="en-US" dirty="0">
                <a:solidFill>
                  <a:srgbClr val="010000"/>
                </a:solidFill>
              </a:rPr>
              <a:t>   -  </a:t>
            </a:r>
            <a:r>
              <a:rPr lang="en-US" altLang="en-US" dirty="0" err="1">
                <a:solidFill>
                  <a:srgbClr val="010000"/>
                </a:solidFill>
              </a:rPr>
              <a:t>Huruf</a:t>
            </a:r>
            <a:r>
              <a:rPr lang="en-US" altLang="en-US" dirty="0">
                <a:solidFill>
                  <a:srgbClr val="010000"/>
                </a:solidFill>
              </a:rPr>
              <a:t> yang </a:t>
            </a:r>
            <a:r>
              <a:rPr lang="en-US" altLang="en-US" dirty="0" err="1">
                <a:solidFill>
                  <a:srgbClr val="010000"/>
                </a:solidFill>
              </a:rPr>
              <a:t>sama</a:t>
            </a:r>
            <a:r>
              <a:rPr lang="en-US" altLang="en-US" dirty="0">
                <a:solidFill>
                  <a:srgbClr val="010000"/>
                </a:solidFill>
              </a:rPr>
              <a:t> </a:t>
            </a:r>
            <a:r>
              <a:rPr lang="en-US" altLang="en-US" dirty="0" err="1">
                <a:solidFill>
                  <a:srgbClr val="010000"/>
                </a:solidFill>
              </a:rPr>
              <a:t>dienkripsi</a:t>
            </a:r>
            <a:r>
              <a:rPr lang="en-US" altLang="en-US" dirty="0">
                <a:solidFill>
                  <a:srgbClr val="010000"/>
                </a:solidFill>
              </a:rPr>
              <a:t> </a:t>
            </a:r>
            <a:r>
              <a:rPr lang="en-US" altLang="en-US" dirty="0" err="1">
                <a:solidFill>
                  <a:srgbClr val="010000"/>
                </a:solidFill>
              </a:rPr>
              <a:t>menjadi</a:t>
            </a:r>
            <a:r>
              <a:rPr lang="en-US" altLang="en-US" dirty="0">
                <a:solidFill>
                  <a:srgbClr val="010000"/>
                </a:solidFill>
              </a:rPr>
              <a:t> </a:t>
            </a:r>
            <a:r>
              <a:rPr lang="en-US" altLang="en-US" dirty="0" err="1">
                <a:solidFill>
                  <a:srgbClr val="010000"/>
                </a:solidFill>
              </a:rPr>
              <a:t>huruf</a:t>
            </a:r>
            <a:r>
              <a:rPr lang="en-US" altLang="en-US" dirty="0">
                <a:solidFill>
                  <a:srgbClr val="010000"/>
                </a:solidFill>
              </a:rPr>
              <a:t> </a:t>
            </a:r>
            <a:r>
              <a:rPr lang="en-US" altLang="en-US" dirty="0" err="1">
                <a:solidFill>
                  <a:srgbClr val="010000"/>
                </a:solidFill>
              </a:rPr>
              <a:t>cipherteks</a:t>
            </a:r>
            <a:r>
              <a:rPr lang="en-US" altLang="en-US" dirty="0">
                <a:solidFill>
                  <a:srgbClr val="010000"/>
                </a:solidFill>
              </a:rPr>
              <a:t> yang </a:t>
            </a:r>
            <a:r>
              <a:rPr lang="en-US" altLang="en-US" dirty="0" err="1">
                <a:solidFill>
                  <a:srgbClr val="010000"/>
                </a:solidFill>
              </a:rPr>
              <a:t>sama</a:t>
            </a:r>
            <a:endParaRPr lang="en-US" altLang="en-US" dirty="0">
              <a:solidFill>
                <a:srgbClr val="010000"/>
              </a:solidFill>
            </a:endParaRPr>
          </a:p>
          <a:p>
            <a:pPr marL="457200" indent="-457200" eaLnBrk="1" hangingPunct="1">
              <a:buNone/>
            </a:pPr>
            <a:r>
              <a:rPr lang="en-US" altLang="en-US" dirty="0">
                <a:solidFill>
                  <a:srgbClr val="010000"/>
                </a:solidFill>
              </a:rPr>
              <a:t>   -  </a:t>
            </a:r>
            <a:r>
              <a:rPr lang="en-US" altLang="en-US" dirty="0" err="1">
                <a:solidFill>
                  <a:srgbClr val="010000"/>
                </a:solidFill>
              </a:rPr>
              <a:t>Huruf</a:t>
            </a:r>
            <a:r>
              <a:rPr lang="en-US" altLang="en-US" dirty="0">
                <a:solidFill>
                  <a:srgbClr val="010000"/>
                </a:solidFill>
              </a:rPr>
              <a:t> yang </a:t>
            </a:r>
            <a:r>
              <a:rPr lang="en-US" altLang="en-US" dirty="0" err="1">
                <a:solidFill>
                  <a:srgbClr val="010000"/>
                </a:solidFill>
              </a:rPr>
              <a:t>sering</a:t>
            </a:r>
            <a:r>
              <a:rPr lang="en-US" altLang="en-US" dirty="0">
                <a:solidFill>
                  <a:srgbClr val="010000"/>
                </a:solidFill>
              </a:rPr>
              <a:t> </a:t>
            </a:r>
            <a:r>
              <a:rPr lang="en-US" altLang="en-US" dirty="0" err="1">
                <a:solidFill>
                  <a:srgbClr val="010000"/>
                </a:solidFill>
              </a:rPr>
              <a:t>muncul</a:t>
            </a:r>
            <a:r>
              <a:rPr lang="en-US" altLang="en-US" dirty="0">
                <a:solidFill>
                  <a:srgbClr val="010000"/>
                </a:solidFill>
              </a:rPr>
              <a:t> di </a:t>
            </a:r>
            <a:r>
              <a:rPr lang="en-US" altLang="en-US" dirty="0" err="1">
                <a:solidFill>
                  <a:srgbClr val="010000"/>
                </a:solidFill>
              </a:rPr>
              <a:t>dalam</a:t>
            </a:r>
            <a:r>
              <a:rPr lang="en-US" altLang="en-US" dirty="0">
                <a:solidFill>
                  <a:srgbClr val="010000"/>
                </a:solidFill>
              </a:rPr>
              <a:t> </a:t>
            </a:r>
            <a:r>
              <a:rPr lang="en-US" altLang="en-US" dirty="0" err="1">
                <a:solidFill>
                  <a:srgbClr val="010000"/>
                </a:solidFill>
              </a:rPr>
              <a:t>plainteks</a:t>
            </a:r>
            <a:r>
              <a:rPr lang="en-US" altLang="en-US" dirty="0">
                <a:solidFill>
                  <a:srgbClr val="010000"/>
                </a:solidFill>
              </a:rPr>
              <a:t>, juga </a:t>
            </a:r>
            <a:r>
              <a:rPr lang="en-US" altLang="en-US" dirty="0" err="1">
                <a:solidFill>
                  <a:srgbClr val="010000"/>
                </a:solidFill>
              </a:rPr>
              <a:t>sering</a:t>
            </a:r>
            <a:r>
              <a:rPr lang="en-US" altLang="en-US" dirty="0">
                <a:solidFill>
                  <a:srgbClr val="010000"/>
                </a:solidFill>
              </a:rPr>
              <a:t> </a:t>
            </a:r>
            <a:r>
              <a:rPr lang="en-US" altLang="en-US" dirty="0" err="1">
                <a:solidFill>
                  <a:srgbClr val="010000"/>
                </a:solidFill>
              </a:rPr>
              <a:t>muncul</a:t>
            </a:r>
            <a:r>
              <a:rPr lang="en-US" altLang="en-US" dirty="0">
                <a:solidFill>
                  <a:srgbClr val="010000"/>
                </a:solidFill>
              </a:rPr>
              <a:t> di </a:t>
            </a:r>
            <a:r>
              <a:rPr lang="en-US" altLang="en-US" dirty="0" err="1">
                <a:solidFill>
                  <a:srgbClr val="010000"/>
                </a:solidFill>
              </a:rPr>
              <a:t>dalam</a:t>
            </a:r>
            <a:r>
              <a:rPr lang="en-US" altLang="en-US" dirty="0">
                <a:solidFill>
                  <a:srgbClr val="010000"/>
                </a:solidFill>
              </a:rPr>
              <a:t> </a:t>
            </a:r>
            <a:r>
              <a:rPr lang="en-US" altLang="en-US" dirty="0" err="1">
                <a:solidFill>
                  <a:srgbClr val="010000"/>
                </a:solidFill>
              </a:rPr>
              <a:t>huruf</a:t>
            </a:r>
            <a:r>
              <a:rPr lang="en-US" altLang="en-US" dirty="0">
                <a:solidFill>
                  <a:srgbClr val="010000"/>
                </a:solidFill>
              </a:rPr>
              <a:t> </a:t>
            </a:r>
            <a:r>
              <a:rPr lang="en-US" altLang="en-US" dirty="0" err="1">
                <a:solidFill>
                  <a:srgbClr val="010000"/>
                </a:solidFill>
              </a:rPr>
              <a:t>cipherteksnya</a:t>
            </a:r>
            <a:r>
              <a:rPr lang="en-US" altLang="en-US" dirty="0">
                <a:solidFill>
                  <a:srgbClr val="010000"/>
                </a:solidFill>
              </a:rPr>
              <a:t> yang </a:t>
            </a:r>
            <a:r>
              <a:rPr lang="en-US" altLang="en-US" dirty="0" err="1">
                <a:solidFill>
                  <a:srgbClr val="010000"/>
                </a:solidFill>
              </a:rPr>
              <a:t>berkoresponden</a:t>
            </a:r>
            <a:r>
              <a:rPr lang="en-US" altLang="en-US" dirty="0">
                <a:solidFill>
                  <a:srgbClr val="010000"/>
                </a:solidFill>
              </a:rPr>
              <a:t>.</a:t>
            </a:r>
          </a:p>
          <a:p>
            <a:pPr marL="457200" indent="-457200" eaLnBrk="1" hangingPunct="1">
              <a:buNone/>
            </a:pPr>
            <a:r>
              <a:rPr lang="en-US" altLang="en-US" dirty="0">
                <a:solidFill>
                  <a:srgbClr val="010000"/>
                </a:solidFill>
              </a:rPr>
              <a:t>    - </a:t>
            </a:r>
            <a:r>
              <a:rPr lang="en-US" altLang="en-US" dirty="0" err="1">
                <a:solidFill>
                  <a:srgbClr val="010000"/>
                </a:solidFill>
              </a:rPr>
              <a:t>artinya</a:t>
            </a:r>
            <a:r>
              <a:rPr lang="en-US" altLang="en-US" dirty="0">
                <a:solidFill>
                  <a:srgbClr val="010000"/>
                </a:solidFill>
              </a:rPr>
              <a:t> </a:t>
            </a:r>
            <a:r>
              <a:rPr lang="en-US" altLang="en-US" dirty="0" err="1">
                <a:solidFill>
                  <a:srgbClr val="010000"/>
                </a:solidFill>
              </a:rPr>
              <a:t>struktur</a:t>
            </a:r>
            <a:r>
              <a:rPr lang="en-US" altLang="en-US" dirty="0">
                <a:solidFill>
                  <a:srgbClr val="010000"/>
                </a:solidFill>
              </a:rPr>
              <a:t> </a:t>
            </a:r>
            <a:r>
              <a:rPr lang="en-US" altLang="en-US" dirty="0" err="1">
                <a:solidFill>
                  <a:srgbClr val="010000"/>
                </a:solidFill>
              </a:rPr>
              <a:t>statistik</a:t>
            </a:r>
            <a:r>
              <a:rPr lang="en-US" altLang="en-US" dirty="0">
                <a:solidFill>
                  <a:srgbClr val="010000"/>
                </a:solidFill>
              </a:rPr>
              <a:t> </a:t>
            </a:r>
            <a:r>
              <a:rPr lang="en-US" altLang="en-US" dirty="0" err="1">
                <a:solidFill>
                  <a:srgbClr val="010000"/>
                </a:solidFill>
              </a:rPr>
              <a:t>bahasa</a:t>
            </a:r>
            <a:r>
              <a:rPr lang="en-US" altLang="en-US" dirty="0">
                <a:solidFill>
                  <a:srgbClr val="010000"/>
                </a:solidFill>
              </a:rPr>
              <a:t> </a:t>
            </a:r>
            <a:r>
              <a:rPr lang="en-US" altLang="en-US" dirty="0" err="1">
                <a:solidFill>
                  <a:srgbClr val="010000"/>
                </a:solidFill>
              </a:rPr>
              <a:t>masih</a:t>
            </a:r>
            <a:r>
              <a:rPr lang="en-US" altLang="en-US" dirty="0">
                <a:solidFill>
                  <a:srgbClr val="010000"/>
                </a:solidFill>
              </a:rPr>
              <a:t> </a:t>
            </a:r>
            <a:r>
              <a:rPr lang="en-US" altLang="en-US" dirty="0" err="1">
                <a:solidFill>
                  <a:srgbClr val="010000"/>
                </a:solidFill>
              </a:rPr>
              <a:t>muncul</a:t>
            </a:r>
            <a:r>
              <a:rPr lang="en-US" altLang="en-US" dirty="0">
                <a:solidFill>
                  <a:srgbClr val="010000"/>
                </a:solidFill>
              </a:rPr>
              <a:t> di </a:t>
            </a:r>
            <a:r>
              <a:rPr lang="en-US" altLang="en-US" dirty="0" err="1">
                <a:solidFill>
                  <a:srgbClr val="010000"/>
                </a:solidFill>
              </a:rPr>
              <a:t>dalam</a:t>
            </a:r>
            <a:r>
              <a:rPr lang="en-US" altLang="en-US" dirty="0">
                <a:solidFill>
                  <a:srgbClr val="010000"/>
                </a:solidFill>
              </a:rPr>
              <a:t> </a:t>
            </a:r>
            <a:r>
              <a:rPr lang="en-US" altLang="en-US" dirty="0" err="1">
                <a:solidFill>
                  <a:srgbClr val="010000"/>
                </a:solidFill>
              </a:rPr>
              <a:t>cipherteks</a:t>
            </a:r>
            <a:endParaRPr lang="en-US" altLang="en-US" dirty="0">
              <a:solidFill>
                <a:srgbClr val="010000"/>
              </a:solidFill>
            </a:endParaRPr>
          </a:p>
          <a:p>
            <a:pPr marL="457200" indent="-457200" eaLnBrk="1" hangingPunct="1">
              <a:buNone/>
            </a:pPr>
            <a:endParaRPr lang="en-US" altLang="en-US" dirty="0">
              <a:solidFill>
                <a:srgbClr val="010000"/>
              </a:solidFill>
            </a:endParaRPr>
          </a:p>
          <a:p>
            <a:r>
              <a:rPr lang="en-US" altLang="en-US" dirty="0">
                <a:solidFill>
                  <a:srgbClr val="010000"/>
                </a:solidFill>
              </a:rPr>
              <a:t>Oleh </a:t>
            </a:r>
            <a:r>
              <a:rPr lang="en-US" altLang="en-US" dirty="0" err="1">
                <a:solidFill>
                  <a:srgbClr val="010000"/>
                </a:solidFill>
              </a:rPr>
              <a:t>karena</a:t>
            </a:r>
            <a:r>
              <a:rPr lang="en-US" altLang="en-US" dirty="0">
                <a:solidFill>
                  <a:srgbClr val="010000"/>
                </a:solidFill>
              </a:rPr>
              <a:t> </a:t>
            </a:r>
            <a:r>
              <a:rPr lang="en-US" altLang="en-US" dirty="0" err="1">
                <a:solidFill>
                  <a:srgbClr val="010000"/>
                </a:solidFill>
              </a:rPr>
              <a:t>itu</a:t>
            </a:r>
            <a:r>
              <a:rPr lang="en-US" altLang="en-US" dirty="0">
                <a:solidFill>
                  <a:srgbClr val="010000"/>
                </a:solidFill>
              </a:rPr>
              <a:t>, </a:t>
            </a:r>
            <a:r>
              <a:rPr lang="en-US" altLang="en-US" dirty="0" err="1">
                <a:solidFill>
                  <a:srgbClr val="010000"/>
                </a:solidFill>
              </a:rPr>
              <a:t>cipherteks</a:t>
            </a:r>
            <a:r>
              <a:rPr lang="en-US" altLang="en-US" dirty="0">
                <a:solidFill>
                  <a:srgbClr val="010000"/>
                </a:solidFill>
              </a:rPr>
              <a:t> </a:t>
            </a:r>
            <a:r>
              <a:rPr lang="en-US" altLang="en-US" dirty="0" err="1">
                <a:solidFill>
                  <a:srgbClr val="010000"/>
                </a:solidFill>
              </a:rPr>
              <a:t>dapat</a:t>
            </a:r>
            <a:r>
              <a:rPr lang="en-US" altLang="en-US" dirty="0">
                <a:solidFill>
                  <a:srgbClr val="010000"/>
                </a:solidFill>
              </a:rPr>
              <a:t> </a:t>
            </a:r>
            <a:r>
              <a:rPr lang="en-US" altLang="en-US" dirty="0" err="1">
                <a:solidFill>
                  <a:srgbClr val="010000"/>
                </a:solidFill>
              </a:rPr>
              <a:t>didekripsi</a:t>
            </a:r>
            <a:r>
              <a:rPr lang="en-US" altLang="en-US" dirty="0">
                <a:solidFill>
                  <a:srgbClr val="010000"/>
                </a:solidFill>
              </a:rPr>
              <a:t> </a:t>
            </a:r>
            <a:r>
              <a:rPr lang="en-US" altLang="en-US" dirty="0" err="1">
                <a:solidFill>
                  <a:srgbClr val="010000"/>
                </a:solidFill>
              </a:rPr>
              <a:t>tanpa</a:t>
            </a:r>
            <a:r>
              <a:rPr lang="en-US" altLang="en-US" dirty="0">
                <a:solidFill>
                  <a:srgbClr val="010000"/>
                </a:solidFill>
              </a:rPr>
              <a:t> </a:t>
            </a:r>
            <a:r>
              <a:rPr lang="en-US" altLang="en-US" dirty="0" err="1">
                <a:solidFill>
                  <a:srgbClr val="010000"/>
                </a:solidFill>
              </a:rPr>
              <a:t>mengetahui</a:t>
            </a:r>
            <a:r>
              <a:rPr lang="en-US" altLang="en-US" dirty="0">
                <a:solidFill>
                  <a:srgbClr val="010000"/>
                </a:solidFill>
              </a:rPr>
              <a:t> </a:t>
            </a:r>
            <a:r>
              <a:rPr lang="en-US" altLang="en-US" dirty="0" err="1">
                <a:solidFill>
                  <a:srgbClr val="010000"/>
                </a:solidFill>
              </a:rPr>
              <a:t>kuncinya</a:t>
            </a:r>
            <a:r>
              <a:rPr lang="en-US" altLang="en-US" dirty="0">
                <a:solidFill>
                  <a:srgbClr val="010000"/>
                </a:solidFill>
              </a:rPr>
              <a:t> </a:t>
            </a:r>
            <a:r>
              <a:rPr lang="en-US" altLang="en-US" dirty="0" err="1">
                <a:solidFill>
                  <a:srgbClr val="010000"/>
                </a:solidFill>
              </a:rPr>
              <a:t>sekalipun</a:t>
            </a:r>
            <a:r>
              <a:rPr lang="en-US" altLang="en-US" dirty="0">
                <a:solidFill>
                  <a:srgbClr val="010000"/>
                </a:solidFill>
              </a:rPr>
              <a:t> </a:t>
            </a:r>
            <a:r>
              <a:rPr lang="en-US" altLang="en-US" dirty="0" err="1">
                <a:solidFill>
                  <a:srgbClr val="010000"/>
                </a:solidFill>
              </a:rPr>
              <a:t>dengan</a:t>
            </a:r>
            <a:r>
              <a:rPr lang="en-US" altLang="en-US" dirty="0">
                <a:solidFill>
                  <a:srgbClr val="010000"/>
                </a:solidFill>
              </a:rPr>
              <a:t> </a:t>
            </a:r>
            <a:r>
              <a:rPr lang="en-US" altLang="en-US" dirty="0" err="1">
                <a:solidFill>
                  <a:srgbClr val="010000"/>
                </a:solidFill>
              </a:rPr>
              <a:t>menggunakan</a:t>
            </a:r>
            <a:r>
              <a:rPr lang="en-US" altLang="en-US" dirty="0">
                <a:solidFill>
                  <a:srgbClr val="010000"/>
                </a:solidFill>
              </a:rPr>
              <a:t> </a:t>
            </a:r>
            <a:r>
              <a:rPr lang="en-US" altLang="en-US" dirty="0" err="1">
                <a:solidFill>
                  <a:srgbClr val="010000"/>
                </a:solidFill>
              </a:rPr>
              <a:t>teknik</a:t>
            </a:r>
            <a:r>
              <a:rPr lang="en-US" altLang="en-US" dirty="0">
                <a:solidFill>
                  <a:srgbClr val="010000"/>
                </a:solidFill>
              </a:rPr>
              <a:t> </a:t>
            </a:r>
            <a:r>
              <a:rPr lang="en-US" altLang="en-US" dirty="0" err="1">
                <a:solidFill>
                  <a:srgbClr val="010000"/>
                </a:solidFill>
              </a:rPr>
              <a:t>kriptanalisis</a:t>
            </a:r>
            <a:r>
              <a:rPr lang="en-US" altLang="en-US" dirty="0">
                <a:solidFill>
                  <a:srgbClr val="010000"/>
                </a:solidFill>
              </a:rPr>
              <a:t> </a:t>
            </a:r>
            <a:r>
              <a:rPr lang="en-US" altLang="en-US" dirty="0" err="1">
                <a:solidFill>
                  <a:srgbClr val="010000"/>
                </a:solidFill>
              </a:rPr>
              <a:t>sederhana</a:t>
            </a:r>
            <a:r>
              <a:rPr lang="en-US" altLang="en-US" dirty="0">
                <a:solidFill>
                  <a:srgbClr val="010000"/>
                </a:solidFill>
              </a:rPr>
              <a:t>.</a:t>
            </a:r>
          </a:p>
        </p:txBody>
      </p:sp>
    </p:spTree>
    <p:extLst>
      <p:ext uri="{BB962C8B-B14F-4D97-AF65-F5344CB8AC3E}">
        <p14:creationId xmlns:p14="http://schemas.microsoft.com/office/powerpoint/2010/main" val="12901915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1308</TotalTime>
  <Words>4283</Words>
  <Application>Microsoft Office PowerPoint</Application>
  <PresentationFormat>Widescreen</PresentationFormat>
  <Paragraphs>529</Paragraphs>
  <Slides>55</Slides>
  <Notes>1</Notes>
  <HiddenSlides>0</HiddenSlides>
  <MMClips>0</MMClips>
  <ScaleCrop>false</ScaleCrop>
  <HeadingPairs>
    <vt:vector size="8" baseType="variant">
      <vt:variant>
        <vt:lpstr>Fonts Used</vt:lpstr>
      </vt:variant>
      <vt:variant>
        <vt:i4>11</vt:i4>
      </vt:variant>
      <vt:variant>
        <vt:lpstr>Theme</vt:lpstr>
      </vt:variant>
      <vt:variant>
        <vt:i4>1</vt:i4>
      </vt:variant>
      <vt:variant>
        <vt:lpstr>Embedded OLE Servers</vt:lpstr>
      </vt:variant>
      <vt:variant>
        <vt:i4>1</vt:i4>
      </vt:variant>
      <vt:variant>
        <vt:lpstr>Slide Titles</vt:lpstr>
      </vt:variant>
      <vt:variant>
        <vt:i4>55</vt:i4>
      </vt:variant>
    </vt:vector>
  </HeadingPairs>
  <TitlesOfParts>
    <vt:vector size="68" baseType="lpstr">
      <vt:lpstr>Aptos</vt:lpstr>
      <vt:lpstr>Arial</vt:lpstr>
      <vt:lpstr>Arial Unicode MS</vt:lpstr>
      <vt:lpstr>Calibri</vt:lpstr>
      <vt:lpstr>Calibri Light</vt:lpstr>
      <vt:lpstr>Cambria Math</vt:lpstr>
      <vt:lpstr>Courier</vt:lpstr>
      <vt:lpstr>Courier New</vt:lpstr>
      <vt:lpstr>Symbol</vt:lpstr>
      <vt:lpstr>Times New Roman</vt:lpstr>
      <vt:lpstr>Wingdings</vt:lpstr>
      <vt:lpstr>Office Theme</vt:lpstr>
      <vt:lpstr>Equation</vt:lpstr>
      <vt:lpstr> 05 – Kriptanalisis Cipher Klasik </vt:lpstr>
      <vt:lpstr>PowerPoint Presentation</vt:lpstr>
      <vt:lpstr>PowerPoint Presentation</vt:lpstr>
      <vt:lpstr>PowerPoint Presentation</vt:lpstr>
      <vt:lpstr>PowerPoint Presentation</vt:lpstr>
      <vt:lpstr>PowerPoint Presentation</vt:lpstr>
      <vt:lpstr>A. Kriptanalisis Cipher Abjad-Tunggal</vt:lpstr>
      <vt:lpstr>PowerPoint Presentation</vt:lpstr>
      <vt:lpstr>PowerPoint Presentation</vt:lpstr>
      <vt:lpstr>PowerPoint Presentation</vt:lpstr>
      <vt:lpstr>Teknik Analisis Frekuensi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B. Kriptanalisis Vigenere Cipher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Kriptanalisis Playfair Cipher</vt:lpstr>
      <vt:lpstr>PowerPoint Presentation</vt:lpstr>
      <vt:lpstr>PowerPoint Presentation</vt:lpstr>
      <vt:lpstr>PowerPoint Presentation</vt:lpstr>
      <vt:lpstr>Kriptanalisis Affine Cipher</vt:lpstr>
      <vt:lpstr>PowerPoint Presentation</vt:lpstr>
      <vt:lpstr>Kriptanalisis Hill Cipher</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rinaldi-irk</dc:creator>
  <cp:lastModifiedBy>Dr. Ir. Rinaldi, M.T.</cp:lastModifiedBy>
  <cp:revision>51</cp:revision>
  <dcterms:created xsi:type="dcterms:W3CDTF">2019-01-15T09:38:33Z</dcterms:created>
  <dcterms:modified xsi:type="dcterms:W3CDTF">2026-02-18T03:42:43Z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38b525e5-f3da-4501-8f1e-526b6769fc56_Enabled">
    <vt:lpwstr>true</vt:lpwstr>
  </property>
  <property fmtid="{D5CDD505-2E9C-101B-9397-08002B2CF9AE}" pid="3" name="MSIP_Label_38b525e5-f3da-4501-8f1e-526b6769fc56_SetDate">
    <vt:lpwstr>2024-02-03T14:01:47Z</vt:lpwstr>
  </property>
  <property fmtid="{D5CDD505-2E9C-101B-9397-08002B2CF9AE}" pid="4" name="MSIP_Label_38b525e5-f3da-4501-8f1e-526b6769fc56_Method">
    <vt:lpwstr>Standard</vt:lpwstr>
  </property>
  <property fmtid="{D5CDD505-2E9C-101B-9397-08002B2CF9AE}" pid="5" name="MSIP_Label_38b525e5-f3da-4501-8f1e-526b6769fc56_Name">
    <vt:lpwstr>defa4170-0d19-0005-0004-bc88714345d2</vt:lpwstr>
  </property>
  <property fmtid="{D5CDD505-2E9C-101B-9397-08002B2CF9AE}" pid="6" name="MSIP_Label_38b525e5-f3da-4501-8f1e-526b6769fc56_SiteId">
    <vt:lpwstr>db6e1183-4c65-405c-82ce-7cd53fa6e9dc</vt:lpwstr>
  </property>
  <property fmtid="{D5CDD505-2E9C-101B-9397-08002B2CF9AE}" pid="7" name="MSIP_Label_38b525e5-f3da-4501-8f1e-526b6769fc56_ActionId">
    <vt:lpwstr>3fb5dc83-3eac-4131-95f9-35f9a29a5ae6</vt:lpwstr>
  </property>
  <property fmtid="{D5CDD505-2E9C-101B-9397-08002B2CF9AE}" pid="8" name="MSIP_Label_38b525e5-f3da-4501-8f1e-526b6769fc56_ContentBits">
    <vt:lpwstr>0</vt:lpwstr>
  </property>
</Properties>
</file>