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18" r:id="rId2"/>
    <p:sldId id="501" r:id="rId3"/>
    <p:sldId id="321" r:id="rId4"/>
    <p:sldId id="260" r:id="rId5"/>
    <p:sldId id="511" r:id="rId6"/>
    <p:sldId id="283" r:id="rId7"/>
    <p:sldId id="261" r:id="rId8"/>
    <p:sldId id="314" r:id="rId9"/>
    <p:sldId id="315" r:id="rId10"/>
    <p:sldId id="322" r:id="rId11"/>
    <p:sldId id="323" r:id="rId12"/>
    <p:sldId id="324" r:id="rId13"/>
    <p:sldId id="480" r:id="rId14"/>
    <p:sldId id="494" r:id="rId15"/>
    <p:sldId id="497" r:id="rId16"/>
    <p:sldId id="498" r:id="rId17"/>
    <p:sldId id="499" r:id="rId18"/>
    <p:sldId id="510" r:id="rId19"/>
    <p:sldId id="500" r:id="rId20"/>
    <p:sldId id="271" r:id="rId21"/>
    <p:sldId id="482" r:id="rId22"/>
    <p:sldId id="272" r:id="rId23"/>
    <p:sldId id="483" r:id="rId24"/>
    <p:sldId id="484" r:id="rId25"/>
    <p:sldId id="513" r:id="rId26"/>
    <p:sldId id="485" r:id="rId27"/>
    <p:sldId id="276" r:id="rId28"/>
    <p:sldId id="512" r:id="rId29"/>
    <p:sldId id="310" r:id="rId30"/>
    <p:sldId id="486" r:id="rId31"/>
    <p:sldId id="279" r:id="rId32"/>
    <p:sldId id="487" r:id="rId33"/>
    <p:sldId id="316" r:id="rId34"/>
    <p:sldId id="317" r:id="rId35"/>
    <p:sldId id="311" r:id="rId36"/>
    <p:sldId id="312" r:id="rId37"/>
    <p:sldId id="313" r:id="rId38"/>
    <p:sldId id="495" r:id="rId39"/>
    <p:sldId id="292" r:id="rId40"/>
    <p:sldId id="293" r:id="rId41"/>
    <p:sldId id="294" r:id="rId42"/>
    <p:sldId id="502" r:id="rId43"/>
    <p:sldId id="295" r:id="rId44"/>
    <p:sldId id="297" r:id="rId45"/>
    <p:sldId id="300" r:id="rId46"/>
    <p:sldId id="301" r:id="rId47"/>
    <p:sldId id="302" r:id="rId48"/>
    <p:sldId id="303" r:id="rId49"/>
    <p:sldId id="304" r:id="rId50"/>
    <p:sldId id="305" r:id="rId51"/>
    <p:sldId id="306" r:id="rId52"/>
    <p:sldId id="307" r:id="rId53"/>
    <p:sldId id="308" r:id="rId54"/>
    <p:sldId id="503" r:id="rId55"/>
    <p:sldId id="504" r:id="rId56"/>
    <p:sldId id="285" r:id="rId57"/>
    <p:sldId id="505" r:id="rId58"/>
    <p:sldId id="506" r:id="rId59"/>
    <p:sldId id="287" r:id="rId60"/>
    <p:sldId id="507" r:id="rId61"/>
    <p:sldId id="289" r:id="rId62"/>
    <p:sldId id="291" r:id="rId63"/>
    <p:sldId id="508" r:id="rId64"/>
    <p:sldId id="509" r:id="rId65"/>
    <p:sldId id="488" r:id="rId66"/>
    <p:sldId id="490" r:id="rId67"/>
    <p:sldId id="49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3" autoAdjust="0"/>
    <p:restoredTop sz="94660"/>
  </p:normalViewPr>
  <p:slideViewPr>
    <p:cSldViewPr snapToGrid="0">
      <p:cViewPr varScale="1">
        <p:scale>
          <a:sx n="66" d="100"/>
          <a:sy n="66" d="100"/>
        </p:scale>
        <p:origin x="71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4B45E-F507-4FC5-8975-44C7045B324B}"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E423B-927A-4593-80E7-5C746CADBFE7}" type="slidenum">
              <a:rPr lang="en-US" smtClean="0"/>
              <a:t>‹#›</a:t>
            </a:fld>
            <a:endParaRPr lang="en-US"/>
          </a:p>
        </p:txBody>
      </p:sp>
    </p:spTree>
    <p:extLst>
      <p:ext uri="{BB962C8B-B14F-4D97-AF65-F5344CB8AC3E}">
        <p14:creationId xmlns:p14="http://schemas.microsoft.com/office/powerpoint/2010/main" val="358498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DA346F-8516-42F8-9CC8-7FB90316BEE6}" type="slidenum">
              <a:rPr lang="en-GB" altLang="en-US" sz="1200"/>
              <a:pPr/>
              <a:t>1</a:t>
            </a:fld>
            <a:endParaRPr lang="en-GB" altLang="en-US" sz="1200"/>
          </a:p>
        </p:txBody>
      </p:sp>
    </p:spTree>
    <p:extLst>
      <p:ext uri="{BB962C8B-B14F-4D97-AF65-F5344CB8AC3E}">
        <p14:creationId xmlns:p14="http://schemas.microsoft.com/office/powerpoint/2010/main" val="176583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9CD6C0-C9EA-490E-AFE9-61BA6B49C722}" type="slidenum">
              <a:rPr lang="en-GB" altLang="en-US" smtClean="0"/>
              <a:pPr>
                <a:spcBef>
                  <a:spcPct val="0"/>
                </a:spcBef>
              </a:pPr>
              <a:t>23</a:t>
            </a:fld>
            <a:endParaRPr lang="en-GB" altLang="en-US"/>
          </a:p>
        </p:txBody>
      </p:sp>
    </p:spTree>
    <p:extLst>
      <p:ext uri="{BB962C8B-B14F-4D97-AF65-F5344CB8AC3E}">
        <p14:creationId xmlns:p14="http://schemas.microsoft.com/office/powerpoint/2010/main" val="312110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9D5070-0669-439B-AA5A-A5FDF7FB9518}" type="datetime1">
              <a:rPr lang="en-US" smtClean="0"/>
              <a:t>2/10/2026</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49874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3478D-FF2B-4407-960D-7AA19010C49D}" type="datetime1">
              <a:rPr lang="en-US" smtClean="0"/>
              <a:t>2/10/2026</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100778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48F2B-E9E4-4979-9BCE-CE562EE7A313}" type="datetime1">
              <a:rPr lang="en-US" smtClean="0"/>
              <a:t>2/10/2026</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153319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83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a:ln/>
        </p:spPr>
        <p:txBody>
          <a:bodyPr/>
          <a:lstStyle>
            <a:lvl1pPr>
              <a:defRPr/>
            </a:lvl1pPr>
          </a:lstStyle>
          <a:p>
            <a:pPr>
              <a:defRPr/>
            </a:pPr>
            <a:fld id="{6E203061-A2DC-49BD-B818-C7835B08FCD8}" type="datetime1">
              <a:rPr lang="en-US" smtClean="0"/>
              <a:t>2/10/2026</a:t>
            </a:fld>
            <a:endParaRPr lang="en-GB"/>
          </a:p>
        </p:txBody>
      </p:sp>
      <p:sp>
        <p:nvSpPr>
          <p:cNvPr id="6" name="Rectangle 32"/>
          <p:cNvSpPr>
            <a:spLocks noGrp="1" noChangeArrowheads="1"/>
          </p:cNvSpPr>
          <p:nvPr>
            <p:ph type="ftr" sz="quarter" idx="11"/>
          </p:nvPr>
        </p:nvSpPr>
        <p:spPr>
          <a:ln/>
        </p:spPr>
        <p:txBody>
          <a:bodyPr/>
          <a:lstStyle>
            <a:lvl1pPr>
              <a:defRPr/>
            </a:lvl1pPr>
          </a:lstStyle>
          <a:p>
            <a:pPr>
              <a:defRPr/>
            </a:pPr>
            <a:r>
              <a:rPr lang="en-GB"/>
              <a:t>Rinaldi/IF4020  Kriptografi</a:t>
            </a:r>
          </a:p>
        </p:txBody>
      </p:sp>
      <p:sp>
        <p:nvSpPr>
          <p:cNvPr id="7" name="Rectangle 33"/>
          <p:cNvSpPr>
            <a:spLocks noGrp="1" noChangeArrowheads="1"/>
          </p:cNvSpPr>
          <p:nvPr>
            <p:ph type="sldNum" sz="quarter" idx="12"/>
          </p:nvPr>
        </p:nvSpPr>
        <p:spPr>
          <a:ln/>
        </p:spPr>
        <p:txBody>
          <a:bodyPr/>
          <a:lstStyle>
            <a:lvl1pPr>
              <a:defRPr/>
            </a:lvl1pPr>
          </a:lstStyle>
          <a:p>
            <a:pPr>
              <a:defRPr/>
            </a:pPr>
            <a:fld id="{10159CB9-252B-44BE-86B9-C374101CCCA1}" type="slidenum">
              <a:rPr lang="en-GB"/>
              <a:pPr>
                <a:defRPr/>
              </a:pPr>
              <a:t>‹#›</a:t>
            </a:fld>
            <a:endParaRPr lang="en-GB"/>
          </a:p>
        </p:txBody>
      </p:sp>
    </p:spTree>
    <p:extLst>
      <p:ext uri="{BB962C8B-B14F-4D97-AF65-F5344CB8AC3E}">
        <p14:creationId xmlns:p14="http://schemas.microsoft.com/office/powerpoint/2010/main" val="33791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6B5F3-C4DE-485B-BDFA-54BCAE121946}" type="datetime1">
              <a:rPr lang="en-US" smtClean="0"/>
              <a:t>2/10/2026</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9413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6263F-5BA4-4066-9BB1-82F5A36A4116}" type="datetime1">
              <a:rPr lang="en-US" smtClean="0"/>
              <a:t>2/10/2026</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89178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9429F4-99A6-4D0C-9AB1-2F52276DA1E7}" type="datetime1">
              <a:rPr lang="en-US" smtClean="0"/>
              <a:t>2/10/2026</a:t>
            </a:fld>
            <a:endParaRPr lang="en-US"/>
          </a:p>
        </p:txBody>
      </p:sp>
      <p:sp>
        <p:nvSpPr>
          <p:cNvPr id="6" name="Footer Placeholder 5"/>
          <p:cNvSpPr>
            <a:spLocks noGrp="1"/>
          </p:cNvSpPr>
          <p:nvPr>
            <p:ph type="ftr" sz="quarter" idx="11"/>
          </p:nvPr>
        </p:nvSpPr>
        <p:spPr/>
        <p:txBody>
          <a:bodyPr/>
          <a:lstStyle/>
          <a:p>
            <a:r>
              <a:rPr lang="en-US"/>
              <a:t>Rinaldi/IF4020  Kriptografi</a:t>
            </a:r>
          </a:p>
        </p:txBody>
      </p:sp>
      <p:sp>
        <p:nvSpPr>
          <p:cNvPr id="7" name="Slide Number Placeholder 6"/>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23858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08CBAC-BE9C-41BA-A6B6-66B921BA80FE}" type="datetime1">
              <a:rPr lang="en-US" smtClean="0"/>
              <a:t>2/10/2026</a:t>
            </a:fld>
            <a:endParaRPr lang="en-US"/>
          </a:p>
        </p:txBody>
      </p:sp>
      <p:sp>
        <p:nvSpPr>
          <p:cNvPr id="8" name="Footer Placeholder 7"/>
          <p:cNvSpPr>
            <a:spLocks noGrp="1"/>
          </p:cNvSpPr>
          <p:nvPr>
            <p:ph type="ftr" sz="quarter" idx="11"/>
          </p:nvPr>
        </p:nvSpPr>
        <p:spPr/>
        <p:txBody>
          <a:bodyPr/>
          <a:lstStyle/>
          <a:p>
            <a:r>
              <a:rPr lang="en-US"/>
              <a:t>Rinaldi/IF4020  Kriptografi</a:t>
            </a:r>
          </a:p>
        </p:txBody>
      </p:sp>
      <p:sp>
        <p:nvSpPr>
          <p:cNvPr id="9" name="Slide Number Placeholder 8"/>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147462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B888B3-FFE1-4EAD-AD8F-EA8C19F192B3}" type="datetime1">
              <a:rPr lang="en-US" smtClean="0"/>
              <a:t>2/10/2026</a:t>
            </a:fld>
            <a:endParaRPr lang="en-US"/>
          </a:p>
        </p:txBody>
      </p:sp>
      <p:sp>
        <p:nvSpPr>
          <p:cNvPr id="4" name="Footer Placeholder 3"/>
          <p:cNvSpPr>
            <a:spLocks noGrp="1"/>
          </p:cNvSpPr>
          <p:nvPr>
            <p:ph type="ftr" sz="quarter" idx="11"/>
          </p:nvPr>
        </p:nvSpPr>
        <p:spPr/>
        <p:txBody>
          <a:bodyPr/>
          <a:lstStyle/>
          <a:p>
            <a:r>
              <a:rPr lang="en-US"/>
              <a:t>Rinaldi/IF4020  Kriptografi</a:t>
            </a:r>
          </a:p>
        </p:txBody>
      </p:sp>
      <p:sp>
        <p:nvSpPr>
          <p:cNvPr id="5" name="Slide Number Placeholder 4"/>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57453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8D6-F129-4903-A111-A69FB2132F28}" type="datetime1">
              <a:rPr lang="en-US" smtClean="0"/>
              <a:t>2/10/2026</a:t>
            </a:fld>
            <a:endParaRPr lang="en-US"/>
          </a:p>
        </p:txBody>
      </p:sp>
      <p:sp>
        <p:nvSpPr>
          <p:cNvPr id="3" name="Footer Placeholder 2"/>
          <p:cNvSpPr>
            <a:spLocks noGrp="1"/>
          </p:cNvSpPr>
          <p:nvPr>
            <p:ph type="ftr" sz="quarter" idx="11"/>
          </p:nvPr>
        </p:nvSpPr>
        <p:spPr/>
        <p:txBody>
          <a:bodyPr/>
          <a:lstStyle/>
          <a:p>
            <a:r>
              <a:rPr lang="en-US"/>
              <a:t>Rinaldi/IF4020  Kriptografi</a:t>
            </a:r>
          </a:p>
        </p:txBody>
      </p:sp>
      <p:sp>
        <p:nvSpPr>
          <p:cNvPr id="4" name="Slide Number Placeholder 3"/>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20360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E05B72-7361-4C65-856D-07D0FCF92DE2}" type="datetime1">
              <a:rPr lang="en-US" smtClean="0"/>
              <a:t>2/10/2026</a:t>
            </a:fld>
            <a:endParaRPr lang="en-US"/>
          </a:p>
        </p:txBody>
      </p:sp>
      <p:sp>
        <p:nvSpPr>
          <p:cNvPr id="6" name="Footer Placeholder 5"/>
          <p:cNvSpPr>
            <a:spLocks noGrp="1"/>
          </p:cNvSpPr>
          <p:nvPr>
            <p:ph type="ftr" sz="quarter" idx="11"/>
          </p:nvPr>
        </p:nvSpPr>
        <p:spPr/>
        <p:txBody>
          <a:bodyPr/>
          <a:lstStyle/>
          <a:p>
            <a:r>
              <a:rPr lang="en-US"/>
              <a:t>Rinaldi/IF4020  Kriptografi</a:t>
            </a:r>
          </a:p>
        </p:txBody>
      </p:sp>
      <p:sp>
        <p:nvSpPr>
          <p:cNvPr id="7" name="Slide Number Placeholder 6"/>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426683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97F30-1458-4487-AD9F-AB24D162BE88}" type="datetime1">
              <a:rPr lang="en-US" smtClean="0"/>
              <a:t>2/10/2026</a:t>
            </a:fld>
            <a:endParaRPr lang="en-US"/>
          </a:p>
        </p:txBody>
      </p:sp>
      <p:sp>
        <p:nvSpPr>
          <p:cNvPr id="6" name="Footer Placeholder 5"/>
          <p:cNvSpPr>
            <a:spLocks noGrp="1"/>
          </p:cNvSpPr>
          <p:nvPr>
            <p:ph type="ftr" sz="quarter" idx="11"/>
          </p:nvPr>
        </p:nvSpPr>
        <p:spPr/>
        <p:txBody>
          <a:bodyPr/>
          <a:lstStyle/>
          <a:p>
            <a:r>
              <a:rPr lang="en-US"/>
              <a:t>Rinaldi/IF4020  Kriptografi</a:t>
            </a:r>
          </a:p>
        </p:txBody>
      </p:sp>
      <p:sp>
        <p:nvSpPr>
          <p:cNvPr id="7" name="Slide Number Placeholder 6"/>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45050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02DB0-BB1E-4089-B224-B9BCED2D6B78}" type="datetime1">
              <a:rPr lang="en-US" smtClean="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Rinaldi/IF4020  Kriptografi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EB9F5-0D30-470F-9EF7-AF0567F51E7B}" type="slidenum">
              <a:rPr lang="en-US" smtClean="0"/>
              <a:t>‹#›</a:t>
            </a:fld>
            <a:endParaRPr lang="en-US"/>
          </a:p>
        </p:txBody>
      </p:sp>
    </p:spTree>
    <p:extLst>
      <p:ext uri="{BB962C8B-B14F-4D97-AF65-F5344CB8AC3E}">
        <p14:creationId xmlns:p14="http://schemas.microsoft.com/office/powerpoint/2010/main" val="234253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yptii.com/pipes/vigenere-ciph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oxentriq.com/code-breaking/vigenere-cipher"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hyperlink" Target="http://en.wikipedia.org/wiki/Image:CharlesWheatstone.jpe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8.jpeg"/><Relationship Id="rId4" Type="http://schemas.openxmlformats.org/officeDocument/2006/relationships/image" Target="../media/image4.png"/><Relationship Id="rId9" Type="http://schemas.openxmlformats.org/officeDocument/2006/relationships/hyperlink" Target="http://en.wikipedia.org/wiki/Image:Lyon_Playfair.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3.png"/><Relationship Id="rId7"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images.google.co.id/imgres?imgurl=http://cs-exhibitions.uni-klu.ac.at/uploads/pics/vigenere.jpg&amp;imgrefurl=http://cs-exhibitions.uni-klu.ac.at/index.php?id%3D280&amp;h=262&amp;w=200&amp;sz=14&amp;hl=id&amp;start=2&amp;tbnid=860JC9TgogWPQM:&amp;tbnh=112&amp;tbnw=85&amp;prev=/images?q%3Dvigenere%26svnum%3D10%26hl%3Did%26lr%3D%26sa%3D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lanetcalc.com/775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ryptii.com/pipes/affine-ciphe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png"/><Relationship Id="rId7" Type="http://schemas.openxmlformats.org/officeDocument/2006/relationships/oleObject" Target="../embeddings/oleObject4.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0.wmf"/><Relationship Id="rId4" Type="http://schemas.openxmlformats.org/officeDocument/2006/relationships/image" Target="../media/image4.png"/><Relationship Id="rId9"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png"/><Relationship Id="rId7" Type="http://schemas.openxmlformats.org/officeDocument/2006/relationships/oleObject" Target="../embeddings/oleObject6.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2.wmf"/><Relationship Id="rId4" Type="http://schemas.openxmlformats.org/officeDocument/2006/relationships/image" Target="../media/image4.png"/><Relationship Id="rId9"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34.wmf"/><Relationship Id="rId4" Type="http://schemas.openxmlformats.org/officeDocument/2006/relationships/oleObject" Target="../embeddings/oleObject9.bin"/><Relationship Id="rId9" Type="http://schemas.openxmlformats.org/officeDocument/2006/relationships/image" Target="../media/image36.wmf"/></Relationships>
</file>

<file path=ppt/slides/_rels/slide4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png"/><Relationship Id="rId7" Type="http://schemas.openxmlformats.org/officeDocument/2006/relationships/oleObject" Target="../embeddings/oleObject12.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dcode.fr/hill-ciphe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3" Type="http://schemas.openxmlformats.org/officeDocument/2006/relationships/hyperlink" Target="https://www.101computing.net/enigma/enigma-instructions.html"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hyperlink" Target="https://www.usna.edu/Users/cs/nchamber/courses/ic211/s19/lab/l04/realenigma.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hyperlink" Target="https://www.101computing.net/enigma/enigma-instructions.html"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67276A6-A886-4E9D-B727-5D2CEFC3861C}" type="slidenum">
              <a:rPr lang="en-GB" altLang="en-US" sz="1400">
                <a:solidFill>
                  <a:schemeClr val="tx2"/>
                </a:solidFill>
              </a:rPr>
              <a:pPr>
                <a:spcBef>
                  <a:spcPct val="0"/>
                </a:spcBef>
                <a:buClrTx/>
                <a:buSzTx/>
                <a:buFontTx/>
                <a:buNone/>
              </a:pPr>
              <a:t>1</a:t>
            </a:fld>
            <a:endParaRPr lang="en-GB" altLang="en-US" sz="1400">
              <a:solidFill>
                <a:schemeClr val="tx2"/>
              </a:solidFill>
            </a:endParaRPr>
          </a:p>
        </p:txBody>
      </p:sp>
      <p:sp>
        <p:nvSpPr>
          <p:cNvPr id="4100" name="Rectangle 2"/>
          <p:cNvSpPr>
            <a:spLocks noGrp="1" noChangeArrowheads="1"/>
          </p:cNvSpPr>
          <p:nvPr>
            <p:ph type="ctrTitle"/>
          </p:nvPr>
        </p:nvSpPr>
        <p:spPr>
          <a:xfrm>
            <a:off x="2362200" y="1600200"/>
            <a:ext cx="7772400" cy="1447800"/>
          </a:xfrm>
        </p:spPr>
        <p:txBody>
          <a:bodyPr>
            <a:normAutofit fontScale="90000"/>
          </a:bodyPr>
          <a:lstStyle/>
          <a:p>
            <a:pPr algn="ctr" eaLnBrk="1" hangingPunct="1"/>
            <a:br>
              <a:rPr lang="en-US" altLang="en-US" b="1" dirty="0">
                <a:solidFill>
                  <a:srgbClr val="000000"/>
                </a:solidFill>
                <a:cs typeface="Times New Roman" panose="02020603050405020304" pitchFamily="18" charset="0"/>
              </a:rPr>
            </a:br>
            <a:r>
              <a:rPr lang="en-US" altLang="en-US" b="1" dirty="0">
                <a:solidFill>
                  <a:srgbClr val="FF0000"/>
                </a:solidFill>
                <a:cs typeface="Times New Roman" panose="02020603050405020304" pitchFamily="18" charset="0"/>
              </a:rPr>
              <a:t>04 -</a:t>
            </a:r>
            <a:r>
              <a:rPr lang="en-US" altLang="en-US" dirty="0">
                <a:solidFill>
                  <a:srgbClr val="000000"/>
                </a:solidFill>
                <a:cs typeface="Times New Roman" panose="02020603050405020304" pitchFamily="18" charset="0"/>
              </a:rPr>
              <a:t> </a:t>
            </a:r>
            <a:r>
              <a:rPr lang="en-US" altLang="en-US" b="1" dirty="0">
                <a:solidFill>
                  <a:srgbClr val="FF0000"/>
                </a:solidFill>
                <a:cs typeface="Times New Roman" panose="02020603050405020304" pitchFamily="18" charset="0"/>
              </a:rPr>
              <a:t>Kriptografi </a:t>
            </a:r>
            <a:r>
              <a:rPr lang="en-US" altLang="en-US" b="1" dirty="0" err="1">
                <a:solidFill>
                  <a:srgbClr val="FF0000"/>
                </a:solidFill>
                <a:cs typeface="Times New Roman" panose="02020603050405020304" pitchFamily="18" charset="0"/>
              </a:rPr>
              <a:t>Klasik</a:t>
            </a:r>
            <a:br>
              <a:rPr lang="en-US" altLang="en-US" b="1" dirty="0">
                <a:solidFill>
                  <a:srgbClr val="FF0000"/>
                </a:solidFill>
                <a:cs typeface="Times New Roman" panose="02020603050405020304" pitchFamily="18" charset="0"/>
              </a:rPr>
            </a:br>
            <a:r>
              <a:rPr lang="en-US" altLang="en-US" sz="3200" b="1" dirty="0">
                <a:solidFill>
                  <a:srgbClr val="FF0000"/>
                </a:solidFill>
                <a:cs typeface="Times New Roman" panose="02020603050405020304" pitchFamily="18" charset="0"/>
              </a:rPr>
              <a:t>(Bagian 2)</a:t>
            </a:r>
            <a:endParaRPr lang="en-GB" altLang="en-US" sz="3200" dirty="0">
              <a:solidFill>
                <a:srgbClr val="FF0000"/>
              </a:solidFill>
              <a:cs typeface="Times New Roman" panose="02020603050405020304" pitchFamily="18" charset="0"/>
            </a:endParaRPr>
          </a:p>
        </p:txBody>
      </p:sp>
      <p:sp>
        <p:nvSpPr>
          <p:cNvPr id="6" name="Rectangle 5"/>
          <p:cNvSpPr/>
          <p:nvPr/>
        </p:nvSpPr>
        <p:spPr>
          <a:xfrm>
            <a:off x="2808515" y="943201"/>
            <a:ext cx="6096000" cy="461665"/>
          </a:xfrm>
          <a:prstGeom prst="rect">
            <a:avLst/>
          </a:prstGeom>
        </p:spPr>
        <p:txBody>
          <a:bodyPr>
            <a:spAutoFit/>
          </a:bodyPr>
          <a:lstStyle/>
          <a:p>
            <a:pPr algn="ctr"/>
            <a:r>
              <a:rPr lang="en-US" altLang="en-US" sz="2400" dirty="0"/>
              <a:t>Bahan </a:t>
            </a:r>
            <a:r>
              <a:rPr lang="en-US" altLang="en-US" sz="2400" dirty="0" err="1"/>
              <a:t>kuliah</a:t>
            </a:r>
            <a:r>
              <a:rPr lang="en-US" altLang="en-US" sz="2400" dirty="0"/>
              <a:t> II4021 Kriptografi</a:t>
            </a:r>
            <a:endParaRPr lang="en-GB" altLang="en-US" sz="2400" dirty="0"/>
          </a:p>
        </p:txBody>
      </p:sp>
      <p:sp>
        <p:nvSpPr>
          <p:cNvPr id="8" name="Subtitle 2"/>
          <p:cNvSpPr>
            <a:spLocks noGrp="1"/>
          </p:cNvSpPr>
          <p:nvPr>
            <p:ph type="subTitle" idx="1"/>
          </p:nvPr>
        </p:nvSpPr>
        <p:spPr>
          <a:xfrm>
            <a:off x="2170226" y="4656951"/>
            <a:ext cx="9144000" cy="1676400"/>
          </a:xfrm>
        </p:spPr>
        <p:txBody>
          <a:bodyPr>
            <a:normAutofit fontScale="77500" lnSpcReduction="20000"/>
          </a:bodyPr>
          <a:lstStyle/>
          <a:p>
            <a:endParaRPr lang="en-US" b="1" dirty="0"/>
          </a:p>
          <a:p>
            <a:r>
              <a:rPr lang="en-US" sz="2800" b="1" dirty="0" err="1"/>
              <a:t>Pogram</a:t>
            </a:r>
            <a:r>
              <a:rPr lang="en-US" sz="2800" b="1" dirty="0"/>
              <a:t> Studi </a:t>
            </a:r>
            <a:r>
              <a:rPr lang="en-US" sz="2800" b="1" dirty="0" err="1"/>
              <a:t>Sistem</a:t>
            </a:r>
            <a:r>
              <a:rPr lang="en-US" sz="2800" b="1" dirty="0"/>
              <a:t> dan </a:t>
            </a:r>
            <a:r>
              <a:rPr lang="en-US" sz="2800" b="1" dirty="0" err="1"/>
              <a:t>Teknologi</a:t>
            </a:r>
            <a:r>
              <a:rPr lang="en-US" sz="2800" b="1" dirty="0"/>
              <a:t> </a:t>
            </a:r>
            <a:r>
              <a:rPr lang="en-US" sz="2800" b="1" dirty="0" err="1"/>
              <a:t>Informasi</a:t>
            </a:r>
            <a:endParaRPr lang="en-US" sz="2800"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2026</a:t>
            </a:r>
          </a:p>
          <a:p>
            <a:endParaRPr lang="en-US" b="1" dirty="0"/>
          </a:p>
        </p:txBody>
      </p:sp>
      <p:sp>
        <p:nvSpPr>
          <p:cNvPr id="3" name="TextBox 2">
            <a:extLst>
              <a:ext uri="{FF2B5EF4-FFF2-40B4-BE49-F238E27FC236}">
                <a16:creationId xmlns:a16="http://schemas.microsoft.com/office/drawing/2014/main" id="{47664CC9-A77D-0518-CDA7-E17669B47A16}"/>
              </a:ext>
            </a:extLst>
          </p:cNvPr>
          <p:cNvSpPr txBox="1"/>
          <p:nvPr/>
        </p:nvSpPr>
        <p:spPr>
          <a:xfrm>
            <a:off x="3048000" y="3447534"/>
            <a:ext cx="6096000" cy="461665"/>
          </a:xfrm>
          <a:prstGeom prst="rect">
            <a:avLst/>
          </a:prstGeom>
          <a:noFill/>
        </p:spPr>
        <p:txBody>
          <a:bodyPr wrap="square">
            <a:spAutoFit/>
          </a:bodyPr>
          <a:lstStyle/>
          <a:p>
            <a:pPr algn="ctr"/>
            <a:r>
              <a:rPr lang="en-US" sz="2400" b="1" dirty="0"/>
              <a:t>Oleh: Rinaldi M</a:t>
            </a:r>
          </a:p>
        </p:txBody>
      </p:sp>
      <p:pic>
        <p:nvPicPr>
          <p:cNvPr id="4" name="Picture 3">
            <a:extLst>
              <a:ext uri="{FF2B5EF4-FFF2-40B4-BE49-F238E27FC236}">
                <a16:creationId xmlns:a16="http://schemas.microsoft.com/office/drawing/2014/main" id="{0D269AD9-6955-85B2-55DF-A279BE6E7492}"/>
              </a:ext>
            </a:extLst>
          </p:cNvPr>
          <p:cNvPicPr>
            <a:picLocks noChangeAspect="1"/>
          </p:cNvPicPr>
          <p:nvPr/>
        </p:nvPicPr>
        <p:blipFill>
          <a:blip r:embed="rId3"/>
          <a:stretch>
            <a:fillRect/>
          </a:stretch>
        </p:blipFill>
        <p:spPr>
          <a:xfrm>
            <a:off x="362858" y="2703170"/>
            <a:ext cx="3614737" cy="2412058"/>
          </a:xfrm>
          <a:prstGeom prst="rect">
            <a:avLst/>
          </a:prstGeom>
        </p:spPr>
      </p:pic>
    </p:spTree>
    <p:extLst>
      <p:ext uri="{BB962C8B-B14F-4D97-AF65-F5344CB8AC3E}">
        <p14:creationId xmlns:p14="http://schemas.microsoft.com/office/powerpoint/2010/main" val="416451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8A9EE01F-12F9-4036-8751-C192BDF6B586}" type="slidenum">
              <a:rPr lang="en-GB" altLang="en-US" sz="1400">
                <a:latin typeface="Times New Roman" panose="02020603050405020304" pitchFamily="18" charset="0"/>
              </a:rPr>
              <a:pPr>
                <a:spcBef>
                  <a:spcPct val="0"/>
                </a:spcBef>
                <a:buSzTx/>
                <a:buFontTx/>
                <a:buNone/>
              </a:pPr>
              <a:t>10</a:t>
            </a:fld>
            <a:endParaRPr lang="en-GB" altLang="en-US" sz="1400">
              <a:latin typeface="Times New Roman" panose="02020603050405020304" pitchFamily="18" charset="0"/>
            </a:endParaRPr>
          </a:p>
        </p:txBody>
      </p:sp>
      <p:sp>
        <p:nvSpPr>
          <p:cNvPr id="11268" name="Rectangle 3"/>
          <p:cNvSpPr>
            <a:spLocks noGrp="1" noChangeArrowheads="1"/>
          </p:cNvSpPr>
          <p:nvPr>
            <p:ph type="body" idx="1"/>
          </p:nvPr>
        </p:nvSpPr>
        <p:spPr>
          <a:xfrm>
            <a:off x="406400" y="304800"/>
            <a:ext cx="11115039" cy="6051550"/>
          </a:xfrm>
        </p:spPr>
        <p:txBody>
          <a:bodyPr/>
          <a:lstStyle/>
          <a:p>
            <a:pPr eaLnBrk="1" hangingPunct="1"/>
            <a:r>
              <a:rPr lang="en-US" altLang="en-US" dirty="0" err="1"/>
              <a:t>Enkripsi</a:t>
            </a:r>
            <a:r>
              <a:rPr lang="en-US" altLang="en-US" dirty="0"/>
              <a:t> </a:t>
            </a:r>
            <a:r>
              <a:rPr lang="en-US" altLang="en-US" dirty="0" err="1"/>
              <a:t>dilakukan</a:t>
            </a:r>
            <a:r>
              <a:rPr lang="en-US" altLang="en-US" dirty="0"/>
              <a:t> </a:t>
            </a:r>
            <a:r>
              <a:rPr lang="en-US" altLang="en-US" dirty="0" err="1"/>
              <a:t>dengan</a:t>
            </a:r>
            <a:r>
              <a:rPr lang="en-US" altLang="en-US" dirty="0"/>
              <a:t> </a:t>
            </a:r>
            <a:r>
              <a:rPr lang="en-US" altLang="en-US" dirty="0" err="1"/>
              <a:t>mencari</a:t>
            </a:r>
            <a:r>
              <a:rPr lang="en-US" altLang="en-US" dirty="0"/>
              <a:t> </a:t>
            </a:r>
            <a:r>
              <a:rPr lang="en-US" altLang="en-US" dirty="0" err="1"/>
              <a:t>titik</a:t>
            </a:r>
            <a:r>
              <a:rPr lang="en-US" altLang="en-US" dirty="0"/>
              <a:t> </a:t>
            </a:r>
            <a:r>
              <a:rPr lang="en-US" altLang="en-US" dirty="0" err="1"/>
              <a:t>potong</a:t>
            </a:r>
            <a:r>
              <a:rPr lang="en-US" altLang="en-US" dirty="0"/>
              <a:t> </a:t>
            </a:r>
            <a:r>
              <a:rPr lang="en-US" altLang="en-US" dirty="0" err="1"/>
              <a:t>huruf</a:t>
            </a:r>
            <a:r>
              <a:rPr lang="en-US" altLang="en-US" dirty="0"/>
              <a:t> </a:t>
            </a:r>
            <a:r>
              <a:rPr lang="en-US" altLang="en-US" dirty="0" err="1"/>
              <a:t>plainteks</a:t>
            </a:r>
            <a:r>
              <a:rPr lang="en-US" altLang="en-US" dirty="0"/>
              <a:t> </a:t>
            </a:r>
            <a:r>
              <a:rPr lang="en-US" altLang="en-US" dirty="0" err="1"/>
              <a:t>dengan</a:t>
            </a:r>
            <a:r>
              <a:rPr lang="en-US" altLang="en-US" dirty="0"/>
              <a:t> </a:t>
            </a:r>
            <a:r>
              <a:rPr lang="en-US" altLang="en-US" dirty="0" err="1"/>
              <a:t>huruf</a:t>
            </a:r>
            <a:r>
              <a:rPr lang="en-US" altLang="en-US" dirty="0"/>
              <a:t> </a:t>
            </a:r>
            <a:r>
              <a:rPr lang="en-US" altLang="en-US" dirty="0" err="1"/>
              <a:t>kunci</a:t>
            </a:r>
            <a:r>
              <a:rPr lang="en-US" altLang="en-US" dirty="0"/>
              <a:t>:</a:t>
            </a:r>
          </a:p>
          <a:p>
            <a:pPr eaLnBrk="1" hangingPunct="1">
              <a:buFontTx/>
              <a:buNone/>
            </a:pPr>
            <a:r>
              <a:rPr lang="en-US" altLang="en-US" dirty="0"/>
              <a:t> </a:t>
            </a:r>
            <a:endParaRPr lang="en-GB" altLang="en-US" dirty="0"/>
          </a:p>
        </p:txBody>
      </p:sp>
      <p:graphicFrame>
        <p:nvGraphicFramePr>
          <p:cNvPr id="11269" name="Object 0"/>
          <p:cNvGraphicFramePr>
            <a:graphicFrameLocks noChangeAspect="1"/>
          </p:cNvGraphicFramePr>
          <p:nvPr/>
        </p:nvGraphicFramePr>
        <p:xfrm>
          <a:off x="253999" y="1219200"/>
          <a:ext cx="9030065" cy="5502275"/>
        </p:xfrm>
        <a:graphic>
          <a:graphicData uri="http://schemas.openxmlformats.org/presentationml/2006/ole">
            <mc:AlternateContent xmlns:mc="http://schemas.openxmlformats.org/markup-compatibility/2006">
              <mc:Choice xmlns:v="urn:schemas-microsoft-com:vml" Requires="v">
                <p:oleObj name="Document" r:id="rId7" imgW="6300529" imgH="3536130" progId="Word.Document.8">
                  <p:embed/>
                </p:oleObj>
              </mc:Choice>
              <mc:Fallback>
                <p:oleObj name="Document" r:id="rId7" imgW="6300529" imgH="3536130" progId="Word.Document.8">
                  <p:embed/>
                  <p:pic>
                    <p:nvPicPr>
                      <p:cNvPr id="11269"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999" y="1219200"/>
                        <a:ext cx="9030065" cy="5502275"/>
                      </a:xfrm>
                      <a:prstGeom prst="rect">
                        <a:avLst/>
                      </a:prstGeom>
                      <a:noFill/>
                      <a:ln>
                        <a:noFill/>
                      </a:ln>
                      <a:effectLst/>
                    </p:spPr>
                  </p:pic>
                </p:oleObj>
              </mc:Fallback>
            </mc:AlternateContent>
          </a:graphicData>
        </a:graphic>
      </p:graphicFrame>
      <p:sp>
        <p:nvSpPr>
          <p:cNvPr id="3" name="Rectangle 2">
            <a:extLst>
              <a:ext uri="{FF2B5EF4-FFF2-40B4-BE49-F238E27FC236}">
                <a16:creationId xmlns:a16="http://schemas.microsoft.com/office/drawing/2014/main" id="{0081366A-80B9-4BFD-A411-6BC428E36215}"/>
              </a:ext>
            </a:extLst>
          </p:cNvPr>
          <p:cNvSpPr/>
          <p:nvPr/>
        </p:nvSpPr>
        <p:spPr>
          <a:xfrm>
            <a:off x="6654799" y="675154"/>
            <a:ext cx="5769430" cy="847155"/>
          </a:xfrm>
          <a:prstGeom prst="rect">
            <a:avLst/>
          </a:prstGeom>
        </p:spPr>
        <p:txBody>
          <a:bodyPr wrap="square">
            <a:spAutoFit/>
          </a:bodyPr>
          <a:lstStyle/>
          <a:p>
            <a:pPr>
              <a:lnSpc>
                <a:spcPct val="90000"/>
              </a:lnSpc>
            </a:pPr>
            <a:r>
              <a:rPr lang="en-US" altLang="en-US" dirty="0" err="1">
                <a:solidFill>
                  <a:srgbClr val="FF0000"/>
                </a:solidFill>
                <a:cs typeface="Times New Roman" panose="02020603050405020304" pitchFamily="18" charset="0"/>
              </a:rPr>
              <a:t>Plainteks</a:t>
            </a:r>
            <a:r>
              <a:rPr lang="en-US" altLang="en-US" dirty="0">
                <a:solidFill>
                  <a:srgbClr val="FF0000"/>
                </a:solidFill>
                <a:cs typeface="Times New Roman" panose="02020603050405020304" pitchFamily="18" charset="0"/>
              </a:rPr>
              <a:t>	 : </a:t>
            </a:r>
            <a:r>
              <a:rPr lang="en-US" altLang="en-US" b="1" dirty="0" err="1">
                <a:solidFill>
                  <a:srgbClr val="FF0000"/>
                </a:solidFill>
                <a:latin typeface="Courier New" panose="02070309020205020404" pitchFamily="49" charset="0"/>
                <a:cs typeface="Courier New" panose="02070309020205020404" pitchFamily="49" charset="0"/>
              </a:rPr>
              <a:t>t</a:t>
            </a:r>
            <a:r>
              <a:rPr lang="en-US" altLang="en-US" dirty="0" err="1">
                <a:solidFill>
                  <a:srgbClr val="FF0000"/>
                </a:solidFill>
                <a:latin typeface="Courier New" panose="02070309020205020404" pitchFamily="49" charset="0"/>
                <a:cs typeface="Courier New" panose="02070309020205020404" pitchFamily="49" charset="0"/>
              </a:rPr>
              <a:t>erimapesanangulaikambing</a:t>
            </a:r>
            <a:endParaRPr lang="en-US" altLang="en-US" dirty="0">
              <a:solidFill>
                <a:srgbClr val="FF0000"/>
              </a:solidFill>
              <a:latin typeface="Courier New" panose="02070309020205020404" pitchFamily="49" charset="0"/>
              <a:cs typeface="Courier New" panose="02070309020205020404" pitchFamily="49" charset="0"/>
            </a:endParaRPr>
          </a:p>
          <a:p>
            <a:pPr>
              <a:lnSpc>
                <a:spcPct val="90000"/>
              </a:lnSpc>
            </a:pPr>
            <a:r>
              <a:rPr lang="en-US" altLang="en-US" dirty="0" err="1">
                <a:solidFill>
                  <a:srgbClr val="FF0000"/>
                </a:solidFill>
                <a:cs typeface="Times New Roman" panose="02020603050405020304" pitchFamily="18" charset="0"/>
              </a:rPr>
              <a:t>Kunci</a:t>
            </a:r>
            <a:r>
              <a:rPr lang="en-US" altLang="en-US" dirty="0">
                <a:solidFill>
                  <a:srgbClr val="FF0000"/>
                </a:solidFill>
                <a:cs typeface="Times New Roman" panose="02020603050405020304" pitchFamily="18" charset="0"/>
              </a:rPr>
              <a:t>	 : </a:t>
            </a:r>
            <a:r>
              <a:rPr lang="en-US" altLang="en-US" b="1" dirty="0" err="1">
                <a:solidFill>
                  <a:srgbClr val="FF0000"/>
                </a:solidFill>
                <a:latin typeface="Courier New" panose="02070309020205020404" pitchFamily="49" charset="0"/>
                <a:cs typeface="Courier New" panose="02070309020205020404" pitchFamily="49" charset="0"/>
              </a:rPr>
              <a:t>s</a:t>
            </a:r>
            <a:r>
              <a:rPr lang="en-US" altLang="en-US" dirty="0" err="1">
                <a:solidFill>
                  <a:srgbClr val="FF0000"/>
                </a:solidFill>
                <a:latin typeface="Courier New" panose="02070309020205020404" pitchFamily="49" charset="0"/>
                <a:cs typeface="Courier New" panose="02070309020205020404" pitchFamily="49" charset="0"/>
              </a:rPr>
              <a:t>oreangsoreangsoreangsore</a:t>
            </a:r>
            <a:endParaRPr lang="en-US" altLang="en-US" dirty="0">
              <a:solidFill>
                <a:srgbClr val="FF0000"/>
              </a:solidFill>
              <a:cs typeface="Times New Roman" panose="02020603050405020304" pitchFamily="18" charset="0"/>
            </a:endParaRPr>
          </a:p>
          <a:p>
            <a:pPr>
              <a:lnSpc>
                <a:spcPct val="90000"/>
              </a:lnSpc>
            </a:pPr>
            <a:r>
              <a:rPr lang="en-US" altLang="en-US" dirty="0" err="1">
                <a:solidFill>
                  <a:srgbClr val="FF0000"/>
                </a:solidFill>
                <a:cs typeface="Times New Roman" panose="02020603050405020304" pitchFamily="18" charset="0"/>
              </a:rPr>
              <a:t>Cipherteks</a:t>
            </a:r>
            <a:r>
              <a:rPr lang="en-US" altLang="en-US" dirty="0">
                <a:solidFill>
                  <a:srgbClr val="FF0000"/>
                </a:solidFill>
                <a:cs typeface="Times New Roman" panose="02020603050405020304" pitchFamily="18" charset="0"/>
              </a:rPr>
              <a:t>: </a:t>
            </a:r>
            <a:r>
              <a:rPr lang="en-US" altLang="en-US" b="1" dirty="0">
                <a:solidFill>
                  <a:srgbClr val="FF0000"/>
                </a:solidFill>
                <a:latin typeface="Courier New" panose="02070309020205020404" pitchFamily="49" charset="0"/>
                <a:cs typeface="Courier New" panose="02070309020205020404" pitchFamily="49" charset="0"/>
              </a:rPr>
              <a:t>L</a:t>
            </a:r>
            <a:r>
              <a:rPr lang="en-US" altLang="en-US" dirty="0">
                <a:solidFill>
                  <a:srgbClr val="FF0000"/>
                </a:solidFill>
                <a:latin typeface="Courier New" panose="02070309020205020404" pitchFamily="49" charset="0"/>
                <a:cs typeface="Courier New" panose="02070309020205020404" pitchFamily="49" charset="0"/>
              </a:rPr>
              <a:t>SIMMNVWGRRAAMMZRMKNSTWEK</a:t>
            </a:r>
          </a:p>
        </p:txBody>
      </p:sp>
    </p:spTree>
    <p:extLst>
      <p:ext uri="{BB962C8B-B14F-4D97-AF65-F5344CB8AC3E}">
        <p14:creationId xmlns:p14="http://schemas.microsoft.com/office/powerpoint/2010/main" val="254328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8C6F079-1453-443F-817F-FF4161681942}" type="slidenum">
              <a:rPr lang="en-GB" altLang="en-US" sz="1400">
                <a:latin typeface="Times New Roman" panose="02020603050405020304" pitchFamily="18" charset="0"/>
              </a:rPr>
              <a:pPr>
                <a:spcBef>
                  <a:spcPct val="0"/>
                </a:spcBef>
                <a:buSzTx/>
                <a:buFontTx/>
                <a:buNone/>
              </a:pPr>
              <a:t>11</a:t>
            </a:fld>
            <a:endParaRPr lang="en-GB" altLang="en-US" sz="1400">
              <a:latin typeface="Times New Roman" panose="02020603050405020304" pitchFamily="18" charset="0"/>
            </a:endParaRPr>
          </a:p>
        </p:txBody>
      </p:sp>
      <p:sp>
        <p:nvSpPr>
          <p:cNvPr id="12292" name="Rectangle 3"/>
          <p:cNvSpPr>
            <a:spLocks noGrp="1" noChangeArrowheads="1"/>
          </p:cNvSpPr>
          <p:nvPr>
            <p:ph type="body" idx="1"/>
          </p:nvPr>
        </p:nvSpPr>
        <p:spPr>
          <a:xfrm>
            <a:off x="486163" y="904069"/>
            <a:ext cx="11219673" cy="5452281"/>
          </a:xfrm>
        </p:spPr>
        <p:txBody>
          <a:bodyPr>
            <a:normAutofit lnSpcReduction="10000"/>
          </a:bodyPr>
          <a:lstStyle/>
          <a:p>
            <a:pPr eaLnBrk="1" hangingPunct="1">
              <a:lnSpc>
                <a:spcPct val="90000"/>
              </a:lnSpc>
            </a:pPr>
            <a:r>
              <a:rPr lang="en-US" altLang="en-US" sz="2400" dirty="0" err="1">
                <a:solidFill>
                  <a:srgbClr val="000000"/>
                </a:solidFill>
                <a:cs typeface="Times New Roman" panose="02020603050405020304" pitchFamily="18" charset="0"/>
              </a:rPr>
              <a:t>Hasil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seluruhnya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sebagai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berikut</a:t>
            </a:r>
            <a:r>
              <a:rPr lang="en-US" altLang="en-US" sz="2400" dirty="0">
                <a:solidFill>
                  <a:srgbClr val="000000"/>
                </a:solidFill>
                <a:cs typeface="Times New Roman" panose="02020603050405020304" pitchFamily="18" charset="0"/>
              </a:rPr>
              <a:t>:</a:t>
            </a:r>
          </a:p>
          <a:p>
            <a:pPr eaLnBrk="1" hangingPunct="1">
              <a:lnSpc>
                <a:spcPct val="90000"/>
              </a:lnSpc>
              <a:buFontTx/>
              <a:buNone/>
            </a:pPr>
            <a:r>
              <a:rPr lang="en-US" altLang="en-US" sz="2400" dirty="0">
                <a:solidFill>
                  <a:srgbClr val="000000"/>
                </a:solidFill>
                <a:cs typeface="Times New Roman" panose="02020603050405020304" pitchFamily="18" charset="0"/>
              </a:rPr>
              <a:t> </a:t>
            </a:r>
          </a:p>
          <a:p>
            <a:pPr>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 </a:t>
            </a:r>
            <a:r>
              <a:rPr lang="en-US" altLang="en-US" sz="2400" dirty="0" err="1">
                <a:solidFill>
                  <a:srgbClr val="000000"/>
                </a:solidFill>
                <a:latin typeface="Courier New" panose="02070309020205020404" pitchFamily="49" charset="0"/>
                <a:cs typeface="Courier New" panose="02070309020205020404" pitchFamily="49" charset="0"/>
              </a:rPr>
              <a:t>terimapesanangulaikambing</a:t>
            </a:r>
            <a:endParaRPr lang="en-US" altLang="en-US" sz="2400" dirty="0">
              <a:solidFill>
                <a:srgbClr val="000000"/>
              </a:solidFill>
              <a:cs typeface="Times New Roman" panose="02020603050405020304" pitchFamily="18" charset="0"/>
            </a:endParaRPr>
          </a:p>
          <a:p>
            <a:pPr>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 </a:t>
            </a:r>
            <a:r>
              <a:rPr lang="en-US" altLang="en-US" sz="2400" dirty="0" err="1">
                <a:solidFill>
                  <a:srgbClr val="000000"/>
                </a:solidFill>
                <a:latin typeface="Courier New" panose="02070309020205020404" pitchFamily="49" charset="0"/>
                <a:cs typeface="Courier New" panose="02070309020205020404" pitchFamily="49" charset="0"/>
              </a:rPr>
              <a:t>soreangsoreangsoreangsore</a:t>
            </a:r>
            <a:endParaRPr lang="en-US" altLang="en-US" sz="2400" dirty="0">
              <a:solidFill>
                <a:srgbClr val="000000"/>
              </a:solidFill>
              <a:cs typeface="Times New Roman" panose="02020603050405020304" pitchFamily="18" charset="0"/>
            </a:endParaRPr>
          </a:p>
          <a:p>
            <a:pPr eaLnBrk="1" hangingPunct="1">
              <a:lnSpc>
                <a:spcPct val="90000"/>
              </a:lnSpc>
              <a:buFontTx/>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 </a:t>
            </a:r>
            <a:r>
              <a:rPr lang="en-US" altLang="en-US" sz="2400" dirty="0">
                <a:solidFill>
                  <a:srgbClr val="000000"/>
                </a:solidFill>
                <a:latin typeface="Courier New" panose="02070309020205020404" pitchFamily="49" charset="0"/>
                <a:cs typeface="Courier New" panose="02070309020205020404" pitchFamily="49" charset="0"/>
              </a:rPr>
              <a:t>LSIMMNVWGRRAAMMZRMKNSTWEK</a:t>
            </a:r>
          </a:p>
          <a:p>
            <a:pPr eaLnBrk="1" hangingPunct="1">
              <a:lnSpc>
                <a:spcPct val="90000"/>
              </a:lnSpc>
              <a:buFontTx/>
              <a:buNone/>
            </a:pPr>
            <a:endParaRPr lang="en-US" altLang="en-US" sz="2400" b="1" dirty="0">
              <a:solidFill>
                <a:srgbClr val="000000"/>
              </a:solidFill>
              <a:latin typeface="Courier New" panose="02070309020205020404" pitchFamily="49" charset="0"/>
              <a:cs typeface="Courier New" panose="02070309020205020404" pitchFamily="49" charset="0"/>
            </a:endParaRPr>
          </a:p>
          <a:p>
            <a:pPr eaLnBrk="1" hangingPunct="1">
              <a:lnSpc>
                <a:spcPct val="90000"/>
              </a:lnSpc>
            </a:pPr>
            <a:r>
              <a:rPr lang="en-US" altLang="en-US" sz="2400" dirty="0" err="1">
                <a:solidFill>
                  <a:srgbClr val="000000"/>
                </a:solidFill>
                <a:cs typeface="Courier New" panose="02070309020205020404" pitchFamily="49" charset="0"/>
              </a:rPr>
              <a:t>Tanpa</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menggunakan</a:t>
            </a:r>
            <a:r>
              <a:rPr lang="en-US" altLang="en-US" sz="2400" dirty="0">
                <a:solidFill>
                  <a:srgbClr val="000000"/>
                </a:solidFill>
                <a:cs typeface="Courier New" panose="02070309020205020404" pitchFamily="49" charset="0"/>
              </a:rPr>
              <a:t> </a:t>
            </a:r>
            <a:r>
              <a:rPr lang="en-US" altLang="en-US" sz="2400" i="1" dirty="0" err="1">
                <a:solidFill>
                  <a:srgbClr val="000000"/>
                </a:solidFill>
                <a:cs typeface="Courier New" panose="02070309020205020404" pitchFamily="49" charset="0"/>
              </a:rPr>
              <a:t>Vigenere</a:t>
            </a:r>
            <a:r>
              <a:rPr lang="en-US" altLang="en-US" sz="2400" i="1" dirty="0">
                <a:solidFill>
                  <a:srgbClr val="000000"/>
                </a:solidFill>
                <a:cs typeface="Courier New" panose="02070309020205020404" pitchFamily="49" charset="0"/>
              </a:rPr>
              <a:t> Square</a:t>
            </a:r>
            <a:r>
              <a:rPr lang="en-US" altLang="en-US" sz="2400" dirty="0">
                <a:solidFill>
                  <a:srgbClr val="000000"/>
                </a:solidFill>
                <a:cs typeface="Courier New" panose="02070309020205020404" pitchFamily="49" charset="0"/>
              </a:rPr>
              <a:t> pun </a:t>
            </a:r>
            <a:r>
              <a:rPr lang="en-US" altLang="en-US" sz="2400" dirty="0" err="1">
                <a:solidFill>
                  <a:srgbClr val="000000"/>
                </a:solidFill>
                <a:cs typeface="Courier New" panose="02070309020205020404" pitchFamily="49" charset="0"/>
              </a:rPr>
              <a:t>enkripsi</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tetap</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dapat</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dihitung</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secara</a:t>
            </a:r>
            <a:r>
              <a:rPr lang="en-US" altLang="en-US" sz="2400" dirty="0">
                <a:solidFill>
                  <a:srgbClr val="000000"/>
                </a:solidFill>
                <a:cs typeface="Courier New" panose="02070309020205020404" pitchFamily="49" charset="0"/>
              </a:rPr>
              <a:t> </a:t>
            </a:r>
            <a:r>
              <a:rPr lang="en-US" altLang="en-US" sz="2400" i="1" dirty="0">
                <a:solidFill>
                  <a:srgbClr val="000000"/>
                </a:solidFill>
                <a:cs typeface="Courier New" panose="02070309020205020404" pitchFamily="49" charset="0"/>
              </a:rPr>
              <a:t>Caesar Cipher </a:t>
            </a:r>
            <a:r>
              <a:rPr lang="en-US" altLang="en-US" sz="2400" dirty="0" err="1">
                <a:solidFill>
                  <a:srgbClr val="000000"/>
                </a:solidFill>
                <a:cs typeface="Courier New" panose="02070309020205020404" pitchFamily="49" charset="0"/>
              </a:rPr>
              <a:t>dengan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menjumlahkan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plainteks</a:t>
            </a:r>
            <a:r>
              <a:rPr lang="en-US" altLang="en-US" sz="2400" dirty="0">
                <a:solidFill>
                  <a:srgbClr val="000000"/>
                </a:solidFill>
                <a:cs typeface="Courier New" panose="02070309020205020404" pitchFamily="49" charset="0"/>
              </a:rPr>
              <a:t> </a:t>
            </a:r>
            <a:r>
              <a:rPr lang="en-US" altLang="en-US" sz="2400" i="1" dirty="0" err="1">
                <a:solidFill>
                  <a:srgbClr val="000000"/>
                </a:solidFill>
                <a:cs typeface="Courier New" panose="02070309020205020404" pitchFamily="49" charset="0"/>
              </a:rPr>
              <a:t>p</a:t>
            </a:r>
            <a:r>
              <a:rPr lang="en-US" altLang="en-US" sz="2400" i="1" baseline="-25000" dirty="0" err="1">
                <a:solidFill>
                  <a:srgbClr val="000000"/>
                </a:solidFill>
                <a:cs typeface="Courier New" panose="02070309020205020404" pitchFamily="49" charset="0"/>
              </a:rPr>
              <a:t>j</a:t>
            </a:r>
            <a:r>
              <a:rPr lang="en-US" altLang="en-US" sz="2400" i="1" baseline="-250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dengan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kunci</a:t>
            </a:r>
            <a:r>
              <a:rPr lang="en-US" altLang="en-US" sz="2400" dirty="0">
                <a:solidFill>
                  <a:srgbClr val="000000"/>
                </a:solidFill>
                <a:cs typeface="Courier New" panose="02070309020205020404" pitchFamily="49" charset="0"/>
              </a:rPr>
              <a:t> </a:t>
            </a:r>
            <a:r>
              <a:rPr lang="en-US" altLang="en-US" sz="2400" i="1" dirty="0">
                <a:solidFill>
                  <a:srgbClr val="000000"/>
                </a:solidFill>
                <a:cs typeface="Courier New" panose="02070309020205020404" pitchFamily="49" charset="0"/>
              </a:rPr>
              <a:t>k</a:t>
            </a:r>
            <a:r>
              <a:rPr lang="en-US" altLang="en-US" sz="2400" i="1" baseline="-25000" dirty="0">
                <a:solidFill>
                  <a:srgbClr val="000000"/>
                </a:solidFill>
                <a:cs typeface="Courier New" panose="02070309020205020404" pitchFamily="49" charset="0"/>
              </a:rPr>
              <a:t>i</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dalam</a:t>
            </a:r>
            <a:r>
              <a:rPr lang="en-US" altLang="en-US" sz="2400" dirty="0">
                <a:solidFill>
                  <a:srgbClr val="000000"/>
                </a:solidFill>
                <a:cs typeface="Courier New" panose="02070309020205020404" pitchFamily="49" charset="0"/>
              </a:rPr>
              <a:t> modulus 26:</a:t>
            </a:r>
          </a:p>
          <a:p>
            <a:pPr marL="0" indent="0">
              <a:buNone/>
            </a:pP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Enkripsi</a:t>
            </a:r>
            <a:r>
              <a:rPr lang="en-US" altLang="en-US" sz="2400" dirty="0">
                <a:solidFill>
                  <a:srgbClr val="01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c</a:t>
            </a:r>
            <a:r>
              <a:rPr lang="en-US" altLang="en-US" sz="2400" i="1" baseline="-25000" dirty="0" err="1">
                <a:solidFill>
                  <a:srgbClr val="FF0000"/>
                </a:solidFill>
                <a:cs typeface="Times New Roman" panose="02020603050405020304" pitchFamily="18" charset="0"/>
              </a:rPr>
              <a:t>j</a:t>
            </a:r>
            <a:r>
              <a:rPr lang="en-US" altLang="en-US" sz="2400" i="1"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E</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p</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p</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k</a:t>
            </a:r>
            <a:r>
              <a:rPr lang="en-US" altLang="en-US" sz="2400" i="1" baseline="-30000"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 mod 26</a:t>
            </a:r>
            <a:r>
              <a:rPr lang="en-US" altLang="en-US" sz="2400" i="1" dirty="0">
                <a:solidFill>
                  <a:srgbClr val="FF0000"/>
                </a:solidFill>
                <a:cs typeface="Times New Roman" panose="02020603050405020304" pitchFamily="18" charset="0"/>
              </a:rPr>
              <a:t>   </a:t>
            </a:r>
            <a:r>
              <a:rPr lang="en-US" altLang="en-US" sz="2400" dirty="0">
                <a:solidFill>
                  <a:srgbClr val="010000"/>
                </a:solidFill>
                <a:cs typeface="Times New Roman" panose="02020603050405020304" pitchFamily="18" charset="0"/>
              </a:rPr>
              <a:t>	(1)</a:t>
            </a:r>
            <a:endParaRPr lang="en-GB" altLang="en-US" sz="2400" dirty="0"/>
          </a:p>
          <a:p>
            <a:pPr marL="0" indent="0">
              <a:buNone/>
            </a:pP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Dekripsi</a:t>
            </a:r>
            <a:r>
              <a:rPr lang="en-US" altLang="en-US" sz="2400" dirty="0">
                <a:solidFill>
                  <a:srgbClr val="01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p</a:t>
            </a:r>
            <a:r>
              <a:rPr lang="en-US" altLang="en-US" sz="2400" i="1" baseline="-25000" dirty="0" err="1">
                <a:solidFill>
                  <a:srgbClr val="FF0000"/>
                </a:solidFill>
                <a:cs typeface="Times New Roman" panose="02020603050405020304" pitchFamily="18" charset="0"/>
              </a:rPr>
              <a:t>j</a:t>
            </a:r>
            <a:r>
              <a:rPr lang="en-US" altLang="en-US" sz="2400" i="1" dirty="0">
                <a:solidFill>
                  <a:srgbClr val="010000"/>
                </a:solidFill>
                <a:cs typeface="Times New Roman" panose="02020603050405020304" pitchFamily="18" charset="0"/>
              </a:rPr>
              <a:t> </a:t>
            </a:r>
            <a:r>
              <a:rPr lang="en-US" altLang="en-US" sz="2400" dirty="0">
                <a:solidFill>
                  <a:srgbClr val="FF0000"/>
                </a:solidFill>
                <a:cs typeface="Times New Roman" panose="02020603050405020304" pitchFamily="18" charset="0"/>
              </a:rPr>
              <a:t>=</a:t>
            </a:r>
            <a:r>
              <a:rPr lang="en-US" altLang="en-US" sz="2400" dirty="0">
                <a:solidFill>
                  <a:srgbClr val="01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c</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c</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k</a:t>
            </a:r>
            <a:r>
              <a:rPr lang="en-US" altLang="en-US" sz="2400" i="1" baseline="-30000"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 mod 26</a:t>
            </a:r>
            <a:r>
              <a:rPr lang="en-US" altLang="en-US" sz="2400" i="1" dirty="0">
                <a:solidFill>
                  <a:srgbClr val="FF0000"/>
                </a:solidFill>
                <a:cs typeface="Times New Roman" panose="02020603050405020304" pitchFamily="18" charset="0"/>
              </a:rPr>
              <a:t>   </a:t>
            </a:r>
            <a:r>
              <a:rPr lang="en-US" altLang="en-US" sz="2400" dirty="0">
                <a:solidFill>
                  <a:srgbClr val="010000"/>
                </a:solidFill>
                <a:cs typeface="Times New Roman" panose="02020603050405020304" pitchFamily="18" charset="0"/>
              </a:rPr>
              <a:t>	(2)</a:t>
            </a:r>
            <a:endParaRPr lang="en-GB" altLang="en-US" sz="2400" dirty="0"/>
          </a:p>
          <a:p>
            <a:pPr marL="0" indent="0" eaLnBrk="1" hangingPunct="1">
              <a:lnSpc>
                <a:spcPct val="90000"/>
              </a:lnSpc>
              <a:buNone/>
            </a:pP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Contoh</a:t>
            </a:r>
            <a:r>
              <a:rPr lang="en-US" altLang="en-US" sz="2400" dirty="0">
                <a:solidFill>
                  <a:srgbClr val="000000"/>
                </a:solidFill>
                <a:cs typeface="Courier New" panose="02070309020205020404" pitchFamily="49" charset="0"/>
              </a:rPr>
              <a:t>:</a:t>
            </a:r>
          </a:p>
          <a:p>
            <a:pPr eaLnBrk="1" hangingPunct="1">
              <a:lnSpc>
                <a:spcPct val="90000"/>
              </a:lnSpc>
              <a:buFontTx/>
              <a:buNone/>
            </a:pPr>
            <a:r>
              <a:rPr lang="en-US" altLang="en-US" sz="2400" dirty="0">
                <a:solidFill>
                  <a:srgbClr val="000000"/>
                </a:solidFill>
                <a:latin typeface="Times New Roman" panose="02020603050405020304" pitchFamily="18" charset="0"/>
                <a:cs typeface="Courier New" panose="02070309020205020404" pitchFamily="49" charset="0"/>
              </a:rPr>
              <a:t>		</a:t>
            </a:r>
            <a:r>
              <a:rPr lang="en-US" altLang="en-US" sz="2400" dirty="0">
                <a:solidFill>
                  <a:srgbClr val="000000"/>
                </a:solidFill>
                <a:cs typeface="Courier New" panose="02070309020205020404" pitchFamily="49" charset="0"/>
              </a:rPr>
              <a:t>(t + s)  mod 26 = (19 + 18) mod 26 = 37 mod 26 = 11 =  L</a:t>
            </a:r>
          </a:p>
          <a:p>
            <a:pPr eaLnBrk="1" hangingPunct="1">
              <a:lnSpc>
                <a:spcPct val="90000"/>
              </a:lnSpc>
              <a:buFontTx/>
              <a:buNone/>
            </a:pPr>
            <a:r>
              <a:rPr lang="en-US" altLang="en-US" sz="2400" dirty="0">
                <a:solidFill>
                  <a:srgbClr val="000000"/>
                </a:solidFill>
                <a:cs typeface="Courier New" panose="02070309020205020404" pitchFamily="49" charset="0"/>
              </a:rPr>
              <a:t>		(e + o) mod 26 = (4 + 14) mod 26 = 18 mod 26 = 18 = S, </a:t>
            </a:r>
            <a:r>
              <a:rPr lang="en-US" altLang="en-US" sz="2400" dirty="0" err="1">
                <a:solidFill>
                  <a:srgbClr val="000000"/>
                </a:solidFill>
                <a:cs typeface="Courier New" panose="02070309020205020404" pitchFamily="49" charset="0"/>
              </a:rPr>
              <a:t>dst</a:t>
            </a:r>
            <a:endParaRPr lang="en-US" altLang="en-US" sz="2400" dirty="0">
              <a:solidFill>
                <a:srgbClr val="000000"/>
              </a:solidFill>
              <a:cs typeface="Courier New" panose="02070309020205020404" pitchFamily="49" charset="0"/>
            </a:endParaRPr>
          </a:p>
        </p:txBody>
      </p:sp>
      <p:sp>
        <p:nvSpPr>
          <p:cNvPr id="2" name="TextBox 1">
            <a:extLst>
              <a:ext uri="{FF2B5EF4-FFF2-40B4-BE49-F238E27FC236}">
                <a16:creationId xmlns:a16="http://schemas.microsoft.com/office/drawing/2014/main" id="{BB4D327F-A9CE-265E-5549-C8112401A21C}"/>
              </a:ext>
            </a:extLst>
          </p:cNvPr>
          <p:cNvSpPr txBox="1"/>
          <p:nvPr/>
        </p:nvSpPr>
        <p:spPr>
          <a:xfrm>
            <a:off x="6566095" y="148862"/>
            <a:ext cx="5625905" cy="738664"/>
          </a:xfrm>
          <a:prstGeom prst="rect">
            <a:avLst/>
          </a:prstGeom>
          <a:noFill/>
        </p:spPr>
        <p:txBody>
          <a:bodyPr wrap="square">
            <a:spAutoFit/>
          </a:bodyPr>
          <a:lstStyle/>
          <a:p>
            <a:pPr marL="0" indent="0" eaLnBrk="1" hangingPunct="1">
              <a:buNone/>
            </a:pPr>
            <a:r>
              <a:rPr lang="en-GB" altLang="en-US" sz="1400" dirty="0">
                <a:solidFill>
                  <a:srgbClr val="FF0000"/>
                </a:solidFill>
                <a:cs typeface="Times New Roman" panose="02020603050405020304" pitchFamily="18" charset="0"/>
              </a:rPr>
              <a:t>A = 0,  B = 1, C = 2,  D = 3,  E = 4,  F = 5,  G = 6,  H = 7,  I = 8,  J = 9,  K = 10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L = 11, M = 12, N = 13, O = 14, P = 15, Q = 16, R = 17, S = 18, T = 19, U = 20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V = 21, W = 22, X = 23, Y = 24, Z = 25</a:t>
            </a:r>
          </a:p>
        </p:txBody>
      </p:sp>
      <p:sp>
        <p:nvSpPr>
          <p:cNvPr id="3" name="Rectangle 2">
            <a:extLst>
              <a:ext uri="{FF2B5EF4-FFF2-40B4-BE49-F238E27FC236}">
                <a16:creationId xmlns:a16="http://schemas.microsoft.com/office/drawing/2014/main" id="{BA902D21-42EF-2591-5503-3AB6643FE623}"/>
              </a:ext>
            </a:extLst>
          </p:cNvPr>
          <p:cNvSpPr/>
          <p:nvPr/>
        </p:nvSpPr>
        <p:spPr>
          <a:xfrm>
            <a:off x="6394488" y="132318"/>
            <a:ext cx="5625905" cy="7386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76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A74904B-7391-4BEF-BCCB-5127D61ECD08}" type="slidenum">
              <a:rPr lang="en-GB" altLang="en-US" sz="1400">
                <a:latin typeface="Times New Roman" panose="02020603050405020304" pitchFamily="18" charset="0"/>
              </a:rPr>
              <a:pPr>
                <a:spcBef>
                  <a:spcPct val="0"/>
                </a:spcBef>
                <a:buSzTx/>
                <a:buFontTx/>
                <a:buNone/>
              </a:pPr>
              <a:t>12</a:t>
            </a:fld>
            <a:endParaRPr lang="en-GB" altLang="en-US" sz="1400">
              <a:latin typeface="Times New Roman" panose="02020603050405020304" pitchFamily="18" charset="0"/>
            </a:endParaRPr>
          </a:p>
        </p:txBody>
      </p:sp>
      <p:sp>
        <p:nvSpPr>
          <p:cNvPr id="13316" name="Rectangle 3"/>
          <p:cNvSpPr>
            <a:spLocks noGrp="1" noChangeArrowheads="1"/>
          </p:cNvSpPr>
          <p:nvPr>
            <p:ph type="body" idx="1"/>
          </p:nvPr>
        </p:nvSpPr>
        <p:spPr>
          <a:xfrm>
            <a:off x="464024" y="914400"/>
            <a:ext cx="11095630" cy="5181600"/>
          </a:xfrm>
        </p:spPr>
        <p:txBody>
          <a:bodyPr>
            <a:normAutofit lnSpcReduction="10000"/>
          </a:bodyPr>
          <a:lstStyle/>
          <a:p>
            <a:pPr eaLnBrk="1" hangingPunct="1">
              <a:lnSpc>
                <a:spcPct val="90000"/>
              </a:lnSpc>
            </a:pPr>
            <a:r>
              <a:rPr lang="en-US" altLang="en-US" dirty="0" err="1">
                <a:solidFill>
                  <a:srgbClr val="010000"/>
                </a:solidFill>
                <a:cs typeface="Times New Roman" panose="02020603050405020304" pitchFamily="18" charset="0"/>
              </a:rPr>
              <a:t>Kelebihan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Vigenere</a:t>
            </a:r>
            <a:r>
              <a:rPr lang="en-US" altLang="en-US" dirty="0">
                <a:solidFill>
                  <a:srgbClr val="010000"/>
                </a:solidFill>
                <a:cs typeface="Times New Roman" panose="02020603050405020304" pitchFamily="18" charset="0"/>
              </a:rPr>
              <a:t> Cipher: </a:t>
            </a:r>
            <a:r>
              <a:rPr lang="en-US" altLang="en-US" dirty="0" err="1">
                <a:solidFill>
                  <a:srgbClr val="010000"/>
                </a:solidFill>
                <a:cs typeface="Times New Roman" panose="02020603050405020304" pitchFamily="18" charset="0"/>
              </a:rPr>
              <a:t>huruf</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plainteks</a:t>
            </a:r>
            <a:r>
              <a:rPr lang="en-US" altLang="en-US" dirty="0">
                <a:solidFill>
                  <a:srgbClr val="010000"/>
                </a:solidFill>
                <a:cs typeface="Times New Roman" panose="02020603050405020304" pitchFamily="18" charset="0"/>
              </a:rPr>
              <a:t> yang </a:t>
            </a:r>
            <a:r>
              <a:rPr lang="en-US" altLang="en-US" dirty="0" err="1">
                <a:solidFill>
                  <a:srgbClr val="010000"/>
                </a:solidFill>
                <a:cs typeface="Times New Roman" panose="02020603050405020304" pitchFamily="18" charset="0"/>
              </a:rPr>
              <a:t>sama</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tidak</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selalu</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dienkripsi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menjadi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huruf</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cipheteks</a:t>
            </a:r>
            <a:r>
              <a:rPr lang="en-US" altLang="en-US" dirty="0">
                <a:solidFill>
                  <a:srgbClr val="010000"/>
                </a:solidFill>
                <a:cs typeface="Times New Roman" panose="02020603050405020304" pitchFamily="18" charset="0"/>
              </a:rPr>
              <a:t> yang </a:t>
            </a:r>
            <a:r>
              <a:rPr lang="en-US" altLang="en-US" dirty="0" err="1">
                <a:solidFill>
                  <a:srgbClr val="010000"/>
                </a:solidFill>
                <a:cs typeface="Times New Roman" panose="02020603050405020304" pitchFamily="18" charset="0"/>
              </a:rPr>
              <a:t>sama</a:t>
            </a:r>
            <a:r>
              <a:rPr lang="en-US" altLang="en-US" dirty="0">
                <a:solidFill>
                  <a:srgbClr val="010000"/>
                </a:solidFill>
                <a:cs typeface="Times New Roman" panose="02020603050405020304" pitchFamily="18" charset="0"/>
              </a:rPr>
              <a:t> pula, </a:t>
            </a:r>
            <a:r>
              <a:rPr lang="en-US" altLang="en-US" dirty="0" err="1">
                <a:solidFill>
                  <a:srgbClr val="010000"/>
                </a:solidFill>
                <a:cs typeface="Times New Roman" panose="02020603050405020304" pitchFamily="18" charset="0"/>
              </a:rPr>
              <a:t>bergantung</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huruf</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kunci</a:t>
            </a:r>
            <a:r>
              <a:rPr lang="en-US" altLang="en-US" dirty="0">
                <a:solidFill>
                  <a:srgbClr val="010000"/>
                </a:solidFill>
                <a:cs typeface="Times New Roman" panose="02020603050405020304" pitchFamily="18" charset="0"/>
              </a:rPr>
              <a:t> yang </a:t>
            </a:r>
            <a:r>
              <a:rPr lang="en-US" altLang="en-US" dirty="0" err="1">
                <a:solidFill>
                  <a:srgbClr val="010000"/>
                </a:solidFill>
                <a:cs typeface="Times New Roman" panose="02020603050405020304" pitchFamily="18" charset="0"/>
              </a:rPr>
              <a:t>digunakan</a:t>
            </a:r>
            <a:r>
              <a:rPr lang="en-US" altLang="en-US" dirty="0">
                <a:solidFill>
                  <a:srgbClr val="010000"/>
                </a:solidFill>
                <a:cs typeface="Times New Roman" panose="02020603050405020304" pitchFamily="18" charset="0"/>
              </a:rPr>
              <a:t>. </a:t>
            </a:r>
          </a:p>
          <a:p>
            <a:pPr eaLnBrk="1" hangingPunct="1">
              <a:lnSpc>
                <a:spcPct val="90000"/>
              </a:lnSpc>
              <a:buFontTx/>
              <a:buNone/>
            </a:pP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Contoh</a:t>
            </a:r>
            <a:r>
              <a:rPr lang="en-US" altLang="en-US" dirty="0">
                <a:solidFill>
                  <a:srgbClr val="010000"/>
                </a:solidFill>
                <a:cs typeface="Times New Roman" panose="02020603050405020304" pitchFamily="18" charset="0"/>
              </a:rPr>
              <a:t>: pada </a:t>
            </a:r>
            <a:r>
              <a:rPr lang="en-US" altLang="en-US" dirty="0" err="1">
                <a:solidFill>
                  <a:srgbClr val="010000"/>
                </a:solidFill>
                <a:cs typeface="Times New Roman" panose="02020603050405020304" pitchFamily="18" charset="0"/>
              </a:rPr>
              <a:t>contoh</a:t>
            </a:r>
            <a:r>
              <a:rPr lang="en-US" altLang="en-US" dirty="0">
                <a:solidFill>
                  <a:srgbClr val="010000"/>
                </a:solidFill>
                <a:cs typeface="Times New Roman" panose="02020603050405020304" pitchFamily="18" charset="0"/>
              </a:rPr>
              <a:t> di </a:t>
            </a:r>
            <a:r>
              <a:rPr lang="en-US" altLang="en-US" dirty="0" err="1">
                <a:solidFill>
                  <a:srgbClr val="010000"/>
                </a:solidFill>
                <a:cs typeface="Times New Roman" panose="02020603050405020304" pitchFamily="18" charset="0"/>
              </a:rPr>
              <a:t>atas</a:t>
            </a:r>
            <a:r>
              <a:rPr lang="en-US"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plainteks</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Courier New" panose="02070309020205020404" pitchFamily="49" charset="0"/>
              </a:rPr>
              <a:t>T</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dapat</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dienkripsi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menjadi</a:t>
            </a:r>
            <a:r>
              <a:rPr lang="en-GB" altLang="en-US" dirty="0">
                <a:solidFill>
                  <a:srgbClr val="010000"/>
                </a:solidFill>
                <a:cs typeface="Times New Roman" panose="02020603050405020304" pitchFamily="18" charset="0"/>
              </a:rPr>
              <a:t> </a:t>
            </a:r>
            <a:r>
              <a:rPr lang="en-GB" altLang="en-US" b="1" dirty="0">
                <a:solidFill>
                  <a:srgbClr val="010000"/>
                </a:solidFill>
                <a:latin typeface="Courier New" panose="02070309020205020404" pitchFamily="49" charset="0"/>
                <a:cs typeface="Courier New" panose="02070309020205020404" pitchFamily="49" charset="0"/>
              </a:rPr>
              <a:t>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atau</a:t>
            </a:r>
            <a:r>
              <a:rPr lang="en-GB" altLang="en-US" dirty="0">
                <a:solidFill>
                  <a:srgbClr val="010000"/>
                </a:solidFill>
                <a:cs typeface="Times New Roman" panose="02020603050405020304" pitchFamily="18" charset="0"/>
              </a:rPr>
              <a:t> </a:t>
            </a:r>
            <a:r>
              <a:rPr lang="en-GB" altLang="en-US" b="1" dirty="0">
                <a:solidFill>
                  <a:srgbClr val="010000"/>
                </a:solidFill>
                <a:latin typeface="Courier New" panose="02070309020205020404" pitchFamily="49" charset="0"/>
                <a:cs typeface="Courier New" panose="02070309020205020404" pitchFamily="49" charset="0"/>
              </a:rPr>
              <a:t>H</a:t>
            </a:r>
            <a:r>
              <a:rPr lang="en-GB" altLang="en-US" dirty="0">
                <a:solidFill>
                  <a:srgbClr val="010000"/>
                </a:solidFill>
                <a:cs typeface="Times New Roman" panose="02020603050405020304" pitchFamily="18" charset="0"/>
              </a:rPr>
              <a:t>,  dan </a:t>
            </a:r>
            <a:r>
              <a:rPr lang="en-GB" altLang="en-US" dirty="0" err="1">
                <a:solidFill>
                  <a:srgbClr val="010000"/>
                </a:solidFill>
                <a:cs typeface="Times New Roman" panose="02020603050405020304" pitchFamily="18" charset="0"/>
              </a:rPr>
              <a:t>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cipherteks</a:t>
            </a:r>
            <a:r>
              <a:rPr lang="en-GB" altLang="en-US" dirty="0">
                <a:solidFill>
                  <a:srgbClr val="010000"/>
                </a:solidFill>
                <a:cs typeface="Times New Roman" panose="02020603050405020304" pitchFamily="18" charset="0"/>
              </a:rPr>
              <a:t> </a:t>
            </a:r>
            <a:r>
              <a:rPr lang="en-GB" altLang="en-US" b="1" dirty="0">
                <a:solidFill>
                  <a:srgbClr val="010000"/>
                </a:solidFill>
                <a:latin typeface="Courier New" panose="02070309020205020404" pitchFamily="49" charset="0"/>
                <a:cs typeface="Courier New" panose="02070309020205020404" pitchFamily="49" charset="0"/>
              </a:rPr>
              <a:t>V</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dapat</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merepresentasikan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plainteks</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Courier New" panose="02070309020205020404" pitchFamily="49" charset="0"/>
              </a:rPr>
              <a:t>H</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Courier New" panose="02070309020205020404" pitchFamily="49" charset="0"/>
              </a:rPr>
              <a:t>I</a:t>
            </a:r>
            <a:r>
              <a:rPr lang="en-GB" altLang="en-US" dirty="0">
                <a:solidFill>
                  <a:srgbClr val="010000"/>
                </a:solidFill>
                <a:cs typeface="Times New Roman" panose="02020603050405020304" pitchFamily="18" charset="0"/>
              </a:rPr>
              <a:t>, dan </a:t>
            </a:r>
            <a:r>
              <a:rPr lang="en-GB" altLang="en-US" dirty="0">
                <a:solidFill>
                  <a:srgbClr val="010000"/>
                </a:solidFill>
                <a:latin typeface="Courier New" panose="02070309020205020404" pitchFamily="49" charset="0"/>
                <a:cs typeface="Courier New" panose="02070309020205020404" pitchFamily="49" charset="0"/>
              </a:rPr>
              <a:t>X</a:t>
            </a:r>
            <a:r>
              <a:rPr lang="en-GB" altLang="en-US" dirty="0">
                <a:solidFill>
                  <a:srgbClr val="010000"/>
                </a:solidFill>
              </a:rPr>
              <a:t> </a:t>
            </a:r>
            <a:endParaRPr lang="en-US" altLang="en-US" dirty="0">
              <a:solidFill>
                <a:srgbClr val="010000"/>
              </a:solidFill>
            </a:endParaRPr>
          </a:p>
          <a:p>
            <a:pPr eaLnBrk="1" hangingPunct="1">
              <a:lnSpc>
                <a:spcPct val="90000"/>
              </a:lnSpc>
            </a:pPr>
            <a:endParaRPr lang="en-US" altLang="en-US" dirty="0">
              <a:solidFill>
                <a:srgbClr val="010000"/>
              </a:solidFill>
              <a:cs typeface="Times New Roman" panose="02020603050405020304" pitchFamily="18" charset="0"/>
            </a:endParaRPr>
          </a:p>
          <a:p>
            <a:pPr eaLnBrk="1" hangingPunct="1">
              <a:lnSpc>
                <a:spcPct val="90000"/>
              </a:lnSpc>
            </a:pPr>
            <a:r>
              <a:rPr lang="en-GB" altLang="en-US" dirty="0">
                <a:solidFill>
                  <a:srgbClr val="010000"/>
                </a:solidFill>
                <a:cs typeface="Times New Roman" panose="02020603050405020304" pitchFamily="18" charset="0"/>
              </a:rPr>
              <a:t>Hal di </a:t>
            </a:r>
            <a:r>
              <a:rPr lang="en-GB" altLang="en-US" dirty="0" err="1">
                <a:solidFill>
                  <a:srgbClr val="010000"/>
                </a:solidFill>
                <a:cs typeface="Times New Roman" panose="02020603050405020304" pitchFamily="18" charset="0"/>
              </a:rPr>
              <a:t>atas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merupakan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karakteristik</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dari</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cipher</a:t>
            </a:r>
            <a:r>
              <a:rPr lang="en-GB" altLang="en-US" dirty="0">
                <a:solidFill>
                  <a:srgbClr val="010000"/>
                </a:solidFill>
                <a:cs typeface="Times New Roman" panose="02020603050405020304" pitchFamily="18" charset="0"/>
              </a:rPr>
              <a:t> abjad-</a:t>
            </a:r>
            <a:r>
              <a:rPr lang="en-GB" altLang="en-US" dirty="0" err="1">
                <a:solidFill>
                  <a:srgbClr val="010000"/>
                </a:solidFill>
                <a:cs typeface="Times New Roman" panose="02020603050405020304" pitchFamily="18" charset="0"/>
              </a:rPr>
              <a:t>majemuk</a:t>
            </a:r>
            <a:r>
              <a:rPr lang="en-US"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setiap</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cipherteks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dapat</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memiliki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kemungkinan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banyak</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plainteks</a:t>
            </a:r>
            <a:r>
              <a:rPr lang="en-GB" altLang="en-US" dirty="0">
                <a:solidFill>
                  <a:srgbClr val="010000"/>
                </a:solidFill>
                <a:cs typeface="Times New Roman" panose="02020603050405020304" pitchFamily="18" charset="0"/>
              </a:rPr>
              <a:t>.</a:t>
            </a:r>
            <a:r>
              <a:rPr lang="en-GB" altLang="en-US" dirty="0">
                <a:solidFill>
                  <a:srgbClr val="010000"/>
                </a:solidFill>
              </a:rPr>
              <a:t> </a:t>
            </a:r>
            <a:endParaRPr lang="en-US" altLang="en-US" dirty="0">
              <a:solidFill>
                <a:srgbClr val="010000"/>
              </a:solidFill>
              <a:cs typeface="Times New Roman" panose="02020603050405020304" pitchFamily="18" charset="0"/>
            </a:endParaRPr>
          </a:p>
          <a:p>
            <a:pPr eaLnBrk="1" hangingPunct="1">
              <a:lnSpc>
                <a:spcPct val="90000"/>
              </a:lnSpc>
            </a:pPr>
            <a:endParaRPr lang="en-US" altLang="en-US" dirty="0">
              <a:solidFill>
                <a:srgbClr val="010000"/>
              </a:solidFill>
              <a:cs typeface="Times New Roman" panose="02020603050405020304" pitchFamily="18" charset="0"/>
            </a:endParaRPr>
          </a:p>
          <a:p>
            <a:pPr eaLnBrk="1" hangingPunct="1">
              <a:lnSpc>
                <a:spcPct val="90000"/>
              </a:lnSpc>
            </a:pPr>
            <a:r>
              <a:rPr lang="en-GB" altLang="en-US" dirty="0" err="1">
                <a:solidFill>
                  <a:srgbClr val="010000"/>
                </a:solidFill>
                <a:cs typeface="Times New Roman" panose="02020603050405020304" pitchFamily="18" charset="0"/>
              </a:rPr>
              <a:t>Bandingkan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dengan</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cipher</a:t>
            </a:r>
            <a:r>
              <a:rPr lang="en-GB" altLang="en-US" dirty="0">
                <a:solidFill>
                  <a:srgbClr val="010000"/>
                </a:solidFill>
                <a:cs typeface="Times New Roman" panose="02020603050405020304" pitchFamily="18" charset="0"/>
              </a:rPr>
              <a:t> abjad-</a:t>
            </a:r>
            <a:r>
              <a:rPr lang="en-GB" altLang="en-US" dirty="0" err="1">
                <a:solidFill>
                  <a:srgbClr val="010000"/>
                </a:solidFill>
                <a:cs typeface="Times New Roman" panose="02020603050405020304" pitchFamily="18" charset="0"/>
              </a:rPr>
              <a:t>tunggal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setiap</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cipherteks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selalu</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menggantikan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plainteks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tertentu</a:t>
            </a:r>
            <a:r>
              <a:rPr lang="en-US" altLang="en-US" sz="2400" dirty="0">
                <a:solidFill>
                  <a:srgbClr val="010000"/>
                </a:solidFill>
                <a:cs typeface="Times New Roman" panose="02020603050405020304" pitchFamily="18" charset="0"/>
              </a:rPr>
              <a:t>.</a:t>
            </a:r>
            <a:endParaRPr lang="en-GB" altLang="en-US" sz="24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174451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8E502-4AFC-7241-E2A8-F058EE09925D}"/>
              </a:ext>
            </a:extLst>
          </p:cNvPr>
          <p:cNvSpPr>
            <a:spLocks noGrp="1"/>
          </p:cNvSpPr>
          <p:nvPr>
            <p:ph type="sldNum" sz="quarter" idx="12"/>
          </p:nvPr>
        </p:nvSpPr>
        <p:spPr/>
        <p:txBody>
          <a:bodyPr/>
          <a:lstStyle/>
          <a:p>
            <a:fld id="{FE3EB9F5-0D30-470F-9EF7-AF0567F51E7B}" type="slidenum">
              <a:rPr lang="en-US" smtClean="0"/>
              <a:t>13</a:t>
            </a:fld>
            <a:endParaRPr lang="en-US"/>
          </a:p>
        </p:txBody>
      </p:sp>
      <p:sp>
        <p:nvSpPr>
          <p:cNvPr id="5" name="TextBox 4">
            <a:extLst>
              <a:ext uri="{FF2B5EF4-FFF2-40B4-BE49-F238E27FC236}">
                <a16:creationId xmlns:a16="http://schemas.microsoft.com/office/drawing/2014/main" id="{57E697B7-56D0-E73F-361A-82CA12BB04AC}"/>
              </a:ext>
            </a:extLst>
          </p:cNvPr>
          <p:cNvSpPr txBox="1"/>
          <p:nvPr/>
        </p:nvSpPr>
        <p:spPr>
          <a:xfrm>
            <a:off x="2692399" y="458956"/>
            <a:ext cx="9103358" cy="2308324"/>
          </a:xfrm>
          <a:prstGeom prst="rect">
            <a:avLst/>
          </a:prstGeom>
          <a:noFill/>
        </p:spPr>
        <p:txBody>
          <a:bodyPr wrap="square">
            <a:spAutoFit/>
          </a:bodyPr>
          <a:lstStyle/>
          <a:p>
            <a:r>
              <a:rPr lang="en-US" sz="2400" dirty="0"/>
              <a:t>Dinas Pendidikan Kota Ternate </a:t>
            </a:r>
            <a:r>
              <a:rPr lang="en-US" sz="2400" dirty="0" err="1"/>
              <a:t>meminta</a:t>
            </a:r>
            <a:r>
              <a:rPr lang="en-US" sz="2400" dirty="0"/>
              <a:t> </a:t>
            </a:r>
            <a:r>
              <a:rPr lang="en-US" sz="2400" dirty="0" err="1"/>
              <a:t>kepada</a:t>
            </a:r>
            <a:r>
              <a:rPr lang="en-US" sz="2400" dirty="0"/>
              <a:t> </a:t>
            </a:r>
            <a:r>
              <a:rPr lang="en-US" sz="2400" dirty="0" err="1"/>
              <a:t>pihak</a:t>
            </a:r>
            <a:r>
              <a:rPr lang="en-US" sz="2400" dirty="0"/>
              <a:t> </a:t>
            </a:r>
            <a:r>
              <a:rPr lang="en-US" sz="2400" dirty="0" err="1"/>
              <a:t>sekolah</a:t>
            </a:r>
            <a:r>
              <a:rPr lang="en-US" sz="2400" dirty="0"/>
              <a:t> dan orang </a:t>
            </a:r>
            <a:r>
              <a:rPr lang="en-US" sz="2400" dirty="0" err="1"/>
              <a:t>tua</a:t>
            </a:r>
            <a:r>
              <a:rPr lang="en-US" sz="2400" dirty="0"/>
              <a:t> </a:t>
            </a:r>
            <a:r>
              <a:rPr lang="en-US" sz="2400" dirty="0" err="1"/>
              <a:t>siswa</a:t>
            </a:r>
            <a:r>
              <a:rPr lang="en-US" sz="2400" dirty="0"/>
              <a:t> </a:t>
            </a:r>
            <a:r>
              <a:rPr lang="en-US" sz="2400" dirty="0" err="1"/>
              <a:t>untuk</a:t>
            </a:r>
            <a:r>
              <a:rPr lang="en-US" sz="2400" dirty="0"/>
              <a:t> </a:t>
            </a:r>
            <a:r>
              <a:rPr lang="en-US" sz="2400" dirty="0" err="1"/>
              <a:t>jenjang</a:t>
            </a:r>
            <a:r>
              <a:rPr lang="en-US" sz="2400" dirty="0"/>
              <a:t> </a:t>
            </a:r>
            <a:r>
              <a:rPr lang="en-US" sz="2400" dirty="0" err="1"/>
              <a:t>pendidikan</a:t>
            </a:r>
            <a:r>
              <a:rPr lang="en-US" sz="2400" dirty="0"/>
              <a:t> SD dan SMP se-Kota Ternate </a:t>
            </a:r>
            <a:r>
              <a:rPr lang="en-US" sz="2400" dirty="0" err="1"/>
              <a:t>untuk</a:t>
            </a:r>
            <a:r>
              <a:rPr lang="en-US" sz="2400" dirty="0"/>
              <a:t> </a:t>
            </a:r>
            <a:r>
              <a:rPr lang="en-US" sz="2400" dirty="0" err="1"/>
              <a:t>melarang</a:t>
            </a:r>
            <a:r>
              <a:rPr lang="en-US" sz="2400" dirty="0"/>
              <a:t> para </a:t>
            </a:r>
            <a:r>
              <a:rPr lang="en-US" sz="2400" dirty="0" err="1"/>
              <a:t>siswa</a:t>
            </a:r>
            <a:r>
              <a:rPr lang="en-US" sz="2400" dirty="0"/>
              <a:t> </a:t>
            </a:r>
            <a:r>
              <a:rPr lang="en-US" sz="2400" dirty="0" err="1"/>
              <a:t>membawa</a:t>
            </a:r>
            <a:r>
              <a:rPr lang="en-US" sz="2400" dirty="0"/>
              <a:t> </a:t>
            </a:r>
            <a:r>
              <a:rPr lang="en-US" sz="2400" dirty="0" err="1"/>
              <a:t>permainan</a:t>
            </a:r>
            <a:r>
              <a:rPr lang="en-US" sz="2400" dirty="0"/>
              <a:t> </a:t>
            </a:r>
            <a:r>
              <a:rPr lang="en-US" sz="2400" dirty="0" err="1"/>
              <a:t>lato-lato</a:t>
            </a:r>
            <a:r>
              <a:rPr lang="en-US" sz="2400" dirty="0"/>
              <a:t> yang </a:t>
            </a:r>
            <a:r>
              <a:rPr lang="en-US" sz="2400" dirty="0" err="1"/>
              <a:t>sedang</a:t>
            </a:r>
            <a:r>
              <a:rPr lang="en-US" sz="2400" dirty="0"/>
              <a:t> </a:t>
            </a:r>
            <a:r>
              <a:rPr lang="en-US" sz="2400" dirty="0" err="1"/>
              <a:t>tren</a:t>
            </a:r>
            <a:r>
              <a:rPr lang="en-US" sz="2400" dirty="0"/>
              <a:t> </a:t>
            </a:r>
            <a:r>
              <a:rPr lang="en-US" sz="2400" dirty="0" err="1"/>
              <a:t>itu</a:t>
            </a:r>
            <a:r>
              <a:rPr lang="en-US" sz="2400" dirty="0"/>
              <a:t> </a:t>
            </a:r>
            <a:r>
              <a:rPr lang="en-US" sz="2400" dirty="0" err="1"/>
              <a:t>ke</a:t>
            </a:r>
            <a:r>
              <a:rPr lang="en-US" sz="2400" dirty="0"/>
              <a:t> </a:t>
            </a:r>
            <a:r>
              <a:rPr lang="en-US" sz="2400" dirty="0" err="1"/>
              <a:t>sekolah</a:t>
            </a:r>
            <a:r>
              <a:rPr lang="en-US" sz="2400" dirty="0"/>
              <a:t>, </a:t>
            </a:r>
            <a:r>
              <a:rPr lang="en-US" sz="2400" dirty="0" err="1"/>
              <a:t>karena</a:t>
            </a:r>
            <a:r>
              <a:rPr lang="en-US" sz="2400" dirty="0"/>
              <a:t> </a:t>
            </a:r>
            <a:r>
              <a:rPr lang="en-US" sz="2400" dirty="0" err="1"/>
              <a:t>akan</a:t>
            </a:r>
            <a:r>
              <a:rPr lang="en-US" sz="2400" dirty="0"/>
              <a:t> </a:t>
            </a:r>
            <a:r>
              <a:rPr lang="en-US" sz="2400" dirty="0" err="1"/>
              <a:t>mengganggu</a:t>
            </a:r>
            <a:r>
              <a:rPr lang="en-US" sz="2400" dirty="0"/>
              <a:t> </a:t>
            </a:r>
            <a:r>
              <a:rPr lang="en-US" sz="2400" dirty="0" err="1"/>
              <a:t>kegiatan</a:t>
            </a:r>
            <a:r>
              <a:rPr lang="en-US" sz="2400" dirty="0"/>
              <a:t> </a:t>
            </a:r>
            <a:r>
              <a:rPr lang="en-US" sz="2400" dirty="0" err="1"/>
              <a:t>belajar</a:t>
            </a:r>
            <a:r>
              <a:rPr lang="en-US" sz="2400" dirty="0"/>
              <a:t> </a:t>
            </a:r>
            <a:r>
              <a:rPr lang="en-US" sz="2400" dirty="0" err="1"/>
              <a:t>mengajar</a:t>
            </a:r>
            <a:r>
              <a:rPr lang="en-US" sz="2400" dirty="0"/>
              <a:t> yang </a:t>
            </a:r>
            <a:r>
              <a:rPr lang="en-US" sz="2400" dirty="0" err="1"/>
              <a:t>dinilai</a:t>
            </a:r>
            <a:r>
              <a:rPr lang="en-US" sz="2400" dirty="0"/>
              <a:t> </a:t>
            </a:r>
            <a:r>
              <a:rPr lang="en-US" sz="2400" dirty="0" err="1"/>
              <a:t>berbahaya</a:t>
            </a:r>
            <a:r>
              <a:rPr lang="en-US" sz="2400" dirty="0"/>
              <a:t> </a:t>
            </a:r>
            <a:r>
              <a:rPr lang="en-US" sz="2400" dirty="0" err="1"/>
              <a:t>sehingga</a:t>
            </a:r>
            <a:r>
              <a:rPr lang="en-US" sz="2400" dirty="0"/>
              <a:t> </a:t>
            </a:r>
            <a:r>
              <a:rPr lang="en-US" sz="2400" dirty="0" err="1"/>
              <a:t>mengantisipasi</a:t>
            </a:r>
            <a:r>
              <a:rPr lang="en-US" sz="2400" dirty="0"/>
              <a:t> </a:t>
            </a:r>
            <a:r>
              <a:rPr lang="en-US" sz="2400" dirty="0" err="1"/>
              <a:t>kecelakaan</a:t>
            </a:r>
            <a:r>
              <a:rPr lang="en-US" sz="2400" dirty="0"/>
              <a:t> </a:t>
            </a:r>
            <a:r>
              <a:rPr lang="en-US" sz="2400" dirty="0" err="1"/>
              <a:t>bagi</a:t>
            </a:r>
            <a:r>
              <a:rPr lang="en-US" sz="2400" dirty="0"/>
              <a:t> </a:t>
            </a:r>
            <a:r>
              <a:rPr lang="en-US" sz="2400" dirty="0" err="1"/>
              <a:t>anak</a:t>
            </a:r>
            <a:r>
              <a:rPr lang="en-US" sz="2400" dirty="0"/>
              <a:t> di </a:t>
            </a:r>
            <a:r>
              <a:rPr lang="en-US" sz="2400" dirty="0" err="1"/>
              <a:t>daerah</a:t>
            </a:r>
            <a:r>
              <a:rPr lang="en-US" sz="2400" dirty="0"/>
              <a:t> </a:t>
            </a:r>
            <a:r>
              <a:rPr lang="en-US" sz="2400" dirty="0" err="1"/>
              <a:t>itu</a:t>
            </a:r>
            <a:r>
              <a:rPr lang="en-US" sz="2400" dirty="0"/>
              <a:t>.</a:t>
            </a:r>
          </a:p>
        </p:txBody>
      </p:sp>
      <p:sp>
        <p:nvSpPr>
          <p:cNvPr id="6" name="TextBox 5">
            <a:extLst>
              <a:ext uri="{FF2B5EF4-FFF2-40B4-BE49-F238E27FC236}">
                <a16:creationId xmlns:a16="http://schemas.microsoft.com/office/drawing/2014/main" id="{33C24535-6A33-7614-098F-A2D3C2FACFE1}"/>
              </a:ext>
            </a:extLst>
          </p:cNvPr>
          <p:cNvSpPr txBox="1"/>
          <p:nvPr/>
        </p:nvSpPr>
        <p:spPr>
          <a:xfrm>
            <a:off x="998831" y="1103858"/>
            <a:ext cx="1583190" cy="523220"/>
          </a:xfrm>
          <a:prstGeom prst="rect">
            <a:avLst/>
          </a:prstGeom>
          <a:noFill/>
        </p:spPr>
        <p:txBody>
          <a:bodyPr wrap="none" rtlCol="0">
            <a:spAutoFit/>
          </a:bodyPr>
          <a:lstStyle/>
          <a:p>
            <a:r>
              <a:rPr lang="en-US" sz="2800" dirty="0" err="1">
                <a:solidFill>
                  <a:srgbClr val="FF0000"/>
                </a:solidFill>
              </a:rPr>
              <a:t>Plainteks</a:t>
            </a:r>
            <a:r>
              <a:rPr lang="en-US" sz="2800" dirty="0">
                <a:solidFill>
                  <a:srgbClr val="FF0000"/>
                </a:solidFill>
              </a:rPr>
              <a:t>:</a:t>
            </a:r>
          </a:p>
        </p:txBody>
      </p:sp>
      <p:sp>
        <p:nvSpPr>
          <p:cNvPr id="8" name="TextBox 7">
            <a:extLst>
              <a:ext uri="{FF2B5EF4-FFF2-40B4-BE49-F238E27FC236}">
                <a16:creationId xmlns:a16="http://schemas.microsoft.com/office/drawing/2014/main" id="{D3A04D9E-BA35-C540-749C-FCA56B33C839}"/>
              </a:ext>
            </a:extLst>
          </p:cNvPr>
          <p:cNvSpPr txBox="1"/>
          <p:nvPr/>
        </p:nvSpPr>
        <p:spPr>
          <a:xfrm>
            <a:off x="2692398" y="4138255"/>
            <a:ext cx="9103359" cy="2123658"/>
          </a:xfrm>
          <a:prstGeom prst="rect">
            <a:avLst/>
          </a:prstGeom>
          <a:noFill/>
        </p:spPr>
        <p:txBody>
          <a:bodyPr wrap="square">
            <a:spAutoFit/>
          </a:bodyPr>
          <a:lstStyle/>
          <a:p>
            <a:r>
              <a:rPr lang="en-US" sz="2200" dirty="0"/>
              <a:t>VMYAL HYAGI VMVAG CIGDT WVYAM WGRPI FXLKX HUQDP ALLKL WEBOA ZHLNH JUAJT MEDIL OUHQT MOUEG BUAJP WROIW AENQS VHLNL EJFHK GXLTX JHNWE MREUD EYYDR SRRPT JUFLS OEXEF TUJDP WVXAB FUAOA LSWAM GSNQG KIOAG YNEHN AXFKX KYXRL SLVAK WHNDK SRXEG YANQG YYVEZ AUGDN TIWAC SLZHN YEUAK QUAJD ARTLT AVRUB SLLYT KYULN YKLMX FANQT AWTPT KCXHC WPLKT SHODG AEYAD VCQDE JESIM M</a:t>
            </a:r>
          </a:p>
        </p:txBody>
      </p:sp>
      <p:sp>
        <p:nvSpPr>
          <p:cNvPr id="9" name="TextBox 8">
            <a:extLst>
              <a:ext uri="{FF2B5EF4-FFF2-40B4-BE49-F238E27FC236}">
                <a16:creationId xmlns:a16="http://schemas.microsoft.com/office/drawing/2014/main" id="{CAD2ECE7-FEC3-ED64-D69F-35CDF715562F}"/>
              </a:ext>
            </a:extLst>
          </p:cNvPr>
          <p:cNvSpPr txBox="1"/>
          <p:nvPr/>
        </p:nvSpPr>
        <p:spPr>
          <a:xfrm>
            <a:off x="751840" y="4753808"/>
            <a:ext cx="1830181" cy="523220"/>
          </a:xfrm>
          <a:prstGeom prst="rect">
            <a:avLst/>
          </a:prstGeom>
          <a:noFill/>
        </p:spPr>
        <p:txBody>
          <a:bodyPr wrap="none" rtlCol="0">
            <a:spAutoFit/>
          </a:bodyPr>
          <a:lstStyle/>
          <a:p>
            <a:r>
              <a:rPr lang="en-US" sz="2800" dirty="0" err="1">
                <a:solidFill>
                  <a:srgbClr val="FF0000"/>
                </a:solidFill>
              </a:rPr>
              <a:t>Cipherteks</a:t>
            </a:r>
            <a:r>
              <a:rPr lang="en-US" sz="2800" dirty="0">
                <a:solidFill>
                  <a:srgbClr val="FF0000"/>
                </a:solidFill>
              </a:rPr>
              <a:t>:</a:t>
            </a:r>
          </a:p>
        </p:txBody>
      </p:sp>
      <p:sp>
        <p:nvSpPr>
          <p:cNvPr id="10" name="Rectangle 9">
            <a:extLst>
              <a:ext uri="{FF2B5EF4-FFF2-40B4-BE49-F238E27FC236}">
                <a16:creationId xmlns:a16="http://schemas.microsoft.com/office/drawing/2014/main" id="{9AC062D2-0B1B-03AC-00B0-B41389C71950}"/>
              </a:ext>
            </a:extLst>
          </p:cNvPr>
          <p:cNvSpPr/>
          <p:nvPr/>
        </p:nvSpPr>
        <p:spPr>
          <a:xfrm>
            <a:off x="2692400" y="458956"/>
            <a:ext cx="9103358" cy="23083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C7F414-C399-F77D-6736-B2DEC40061AA}"/>
              </a:ext>
            </a:extLst>
          </p:cNvPr>
          <p:cNvSpPr/>
          <p:nvPr/>
        </p:nvSpPr>
        <p:spPr>
          <a:xfrm>
            <a:off x="2692399" y="4045982"/>
            <a:ext cx="9103360" cy="2215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A11498-C607-151C-0D24-359DFE1A4B89}"/>
              </a:ext>
            </a:extLst>
          </p:cNvPr>
          <p:cNvSpPr txBox="1"/>
          <p:nvPr/>
        </p:nvSpPr>
        <p:spPr>
          <a:xfrm>
            <a:off x="1048940" y="2905780"/>
            <a:ext cx="3460243" cy="523220"/>
          </a:xfrm>
          <a:prstGeom prst="rect">
            <a:avLst/>
          </a:prstGeom>
          <a:noFill/>
        </p:spPr>
        <p:txBody>
          <a:bodyPr wrap="none" rtlCol="0">
            <a:spAutoFit/>
          </a:bodyPr>
          <a:lstStyle/>
          <a:p>
            <a:r>
              <a:rPr lang="en-US" sz="2800" dirty="0" err="1">
                <a:solidFill>
                  <a:srgbClr val="FF0000"/>
                </a:solidFill>
              </a:rPr>
              <a:t>Kunci</a:t>
            </a:r>
            <a:r>
              <a:rPr lang="en-US" sz="2800" dirty="0">
                <a:solidFill>
                  <a:srgbClr val="FF0000"/>
                </a:solidFill>
              </a:rPr>
              <a:t>:         </a:t>
            </a:r>
            <a:r>
              <a:rPr lang="en-US" sz="2800" dirty="0" err="1">
                <a:solidFill>
                  <a:srgbClr val="FF0000"/>
                </a:solidFill>
              </a:rPr>
              <a:t>selatsunda</a:t>
            </a:r>
            <a:r>
              <a:rPr lang="en-US" sz="2800" dirty="0">
                <a:solidFill>
                  <a:srgbClr val="FF0000"/>
                </a:solidFill>
              </a:rPr>
              <a:t> </a:t>
            </a:r>
          </a:p>
        </p:txBody>
      </p:sp>
      <p:sp>
        <p:nvSpPr>
          <p:cNvPr id="4" name="TextBox 3">
            <a:extLst>
              <a:ext uri="{FF2B5EF4-FFF2-40B4-BE49-F238E27FC236}">
                <a16:creationId xmlns:a16="http://schemas.microsoft.com/office/drawing/2014/main" id="{45759852-6281-2343-3A18-5CA2D936F028}"/>
              </a:ext>
            </a:extLst>
          </p:cNvPr>
          <p:cNvSpPr txBox="1"/>
          <p:nvPr/>
        </p:nvSpPr>
        <p:spPr>
          <a:xfrm>
            <a:off x="180172" y="5277028"/>
            <a:ext cx="2512226" cy="369332"/>
          </a:xfrm>
          <a:prstGeom prst="rect">
            <a:avLst/>
          </a:prstGeom>
          <a:noFill/>
        </p:spPr>
        <p:txBody>
          <a:bodyPr wrap="none" rtlCol="0">
            <a:spAutoFit/>
          </a:bodyPr>
          <a:lstStyle/>
          <a:p>
            <a:r>
              <a:rPr lang="en-US" dirty="0"/>
              <a:t>(</a:t>
            </a:r>
            <a:r>
              <a:rPr lang="en-US" dirty="0" err="1"/>
              <a:t>dikelompokkan</a:t>
            </a:r>
            <a:r>
              <a:rPr lang="en-US" dirty="0"/>
              <a:t> 4-huruf)</a:t>
            </a:r>
          </a:p>
        </p:txBody>
      </p:sp>
    </p:spTree>
    <p:extLst>
      <p:ext uri="{BB962C8B-B14F-4D97-AF65-F5344CB8AC3E}">
        <p14:creationId xmlns:p14="http://schemas.microsoft.com/office/powerpoint/2010/main" val="146242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142EF-771F-181B-331A-68E6E3B0B5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30A07-E950-E68A-AE3A-8AE622FB9E9F}"/>
              </a:ext>
            </a:extLst>
          </p:cNvPr>
          <p:cNvSpPr>
            <a:spLocks noGrp="1"/>
          </p:cNvSpPr>
          <p:nvPr>
            <p:ph idx="1"/>
          </p:nvPr>
        </p:nvSpPr>
        <p:spPr>
          <a:xfrm>
            <a:off x="838200" y="337625"/>
            <a:ext cx="10515600" cy="5839338"/>
          </a:xfrm>
        </p:spPr>
        <p:txBody>
          <a:bodyPr>
            <a:normAutofit/>
          </a:bodyPr>
          <a:lstStyle/>
          <a:p>
            <a:r>
              <a:rPr lang="en-US" sz="2400" dirty="0"/>
              <a:t>Demo </a:t>
            </a:r>
            <a:r>
              <a:rPr lang="en-US" sz="2400" dirty="0" err="1"/>
              <a:t>Vigenere</a:t>
            </a:r>
            <a:r>
              <a:rPr lang="en-US" sz="2400" dirty="0"/>
              <a:t> Cipher online: </a:t>
            </a:r>
            <a:r>
              <a:rPr lang="en-US" sz="2400" dirty="0">
                <a:hlinkClick r:id="rId2"/>
              </a:rPr>
              <a:t>https://cryptii.com/pipes/vigenere-cipher</a:t>
            </a:r>
            <a:r>
              <a:rPr lang="en-US" sz="2400" dirty="0"/>
              <a:t> </a:t>
            </a:r>
          </a:p>
        </p:txBody>
      </p:sp>
      <p:sp>
        <p:nvSpPr>
          <p:cNvPr id="4" name="Slide Number Placeholder 3">
            <a:extLst>
              <a:ext uri="{FF2B5EF4-FFF2-40B4-BE49-F238E27FC236}">
                <a16:creationId xmlns:a16="http://schemas.microsoft.com/office/drawing/2014/main" id="{5AC97F96-3C7B-9D78-4C81-8C630D41D79A}"/>
              </a:ext>
            </a:extLst>
          </p:cNvPr>
          <p:cNvSpPr>
            <a:spLocks noGrp="1"/>
          </p:cNvSpPr>
          <p:nvPr>
            <p:ph type="sldNum" sz="quarter" idx="12"/>
          </p:nvPr>
        </p:nvSpPr>
        <p:spPr/>
        <p:txBody>
          <a:bodyPr/>
          <a:lstStyle/>
          <a:p>
            <a:fld id="{FE3EB9F5-0D30-470F-9EF7-AF0567F51E7B}" type="slidenum">
              <a:rPr lang="en-US" smtClean="0"/>
              <a:t>14</a:t>
            </a:fld>
            <a:endParaRPr lang="en-US"/>
          </a:p>
        </p:txBody>
      </p:sp>
      <p:pic>
        <p:nvPicPr>
          <p:cNvPr id="6" name="Picture 5">
            <a:extLst>
              <a:ext uri="{FF2B5EF4-FFF2-40B4-BE49-F238E27FC236}">
                <a16:creationId xmlns:a16="http://schemas.microsoft.com/office/drawing/2014/main" id="{9B1C2FE2-0BB2-0D5F-A126-F2B34A050CEE}"/>
              </a:ext>
            </a:extLst>
          </p:cNvPr>
          <p:cNvPicPr>
            <a:picLocks noChangeAspect="1"/>
          </p:cNvPicPr>
          <p:nvPr/>
        </p:nvPicPr>
        <p:blipFill>
          <a:blip r:embed="rId3"/>
          <a:stretch>
            <a:fillRect/>
          </a:stretch>
        </p:blipFill>
        <p:spPr>
          <a:xfrm>
            <a:off x="838200" y="918748"/>
            <a:ext cx="10320997" cy="5802727"/>
          </a:xfrm>
          <a:prstGeom prst="rect">
            <a:avLst/>
          </a:prstGeom>
        </p:spPr>
      </p:pic>
    </p:spTree>
    <p:extLst>
      <p:ext uri="{BB962C8B-B14F-4D97-AF65-F5344CB8AC3E}">
        <p14:creationId xmlns:p14="http://schemas.microsoft.com/office/powerpoint/2010/main" val="167745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6C971-ADF4-9318-A577-CBD108E22B10}"/>
              </a:ext>
            </a:extLst>
          </p:cNvPr>
          <p:cNvSpPr>
            <a:spLocks noGrp="1"/>
          </p:cNvSpPr>
          <p:nvPr>
            <p:ph type="sldNum" sz="quarter" idx="12"/>
          </p:nvPr>
        </p:nvSpPr>
        <p:spPr/>
        <p:txBody>
          <a:bodyPr/>
          <a:lstStyle/>
          <a:p>
            <a:fld id="{764AFB3F-E5F3-49AD-8ECD-25D208877D1A}" type="slidenum">
              <a:rPr lang="en-US" smtClean="0"/>
              <a:t>15</a:t>
            </a:fld>
            <a:endParaRPr lang="en-US"/>
          </a:p>
        </p:txBody>
      </p:sp>
      <p:pic>
        <p:nvPicPr>
          <p:cNvPr id="4" name="Picture 3">
            <a:extLst>
              <a:ext uri="{FF2B5EF4-FFF2-40B4-BE49-F238E27FC236}">
                <a16:creationId xmlns:a16="http://schemas.microsoft.com/office/drawing/2014/main" id="{A094BBE4-8152-5160-00CF-7CE67074BB3C}"/>
              </a:ext>
            </a:extLst>
          </p:cNvPr>
          <p:cNvPicPr>
            <a:picLocks noChangeAspect="1"/>
          </p:cNvPicPr>
          <p:nvPr/>
        </p:nvPicPr>
        <p:blipFill>
          <a:blip r:embed="rId2"/>
          <a:stretch>
            <a:fillRect/>
          </a:stretch>
        </p:blipFill>
        <p:spPr>
          <a:xfrm>
            <a:off x="1037771" y="585135"/>
            <a:ext cx="10116457" cy="5687730"/>
          </a:xfrm>
          <a:prstGeom prst="rect">
            <a:avLst/>
          </a:prstGeom>
        </p:spPr>
      </p:pic>
      <p:sp>
        <p:nvSpPr>
          <p:cNvPr id="6" name="TextBox 5">
            <a:extLst>
              <a:ext uri="{FF2B5EF4-FFF2-40B4-BE49-F238E27FC236}">
                <a16:creationId xmlns:a16="http://schemas.microsoft.com/office/drawing/2014/main" id="{07659CD8-199E-B063-B18B-3F9D85A90DCC}"/>
              </a:ext>
            </a:extLst>
          </p:cNvPr>
          <p:cNvSpPr txBox="1"/>
          <p:nvPr/>
        </p:nvSpPr>
        <p:spPr>
          <a:xfrm>
            <a:off x="2670629" y="132318"/>
            <a:ext cx="6096000" cy="369332"/>
          </a:xfrm>
          <a:prstGeom prst="rect">
            <a:avLst/>
          </a:prstGeom>
          <a:noFill/>
        </p:spPr>
        <p:txBody>
          <a:bodyPr wrap="square">
            <a:spAutoFit/>
          </a:bodyPr>
          <a:lstStyle/>
          <a:p>
            <a:r>
              <a:rPr lang="en-US" dirty="0">
                <a:hlinkClick r:id="rId3"/>
              </a:rPr>
              <a:t>https://www.boxentriq.com/code-breaking/vigenere-cipher</a:t>
            </a:r>
            <a:r>
              <a:rPr lang="en-US" dirty="0"/>
              <a:t> </a:t>
            </a:r>
          </a:p>
        </p:txBody>
      </p:sp>
    </p:spTree>
    <p:extLst>
      <p:ext uri="{BB962C8B-B14F-4D97-AF65-F5344CB8AC3E}">
        <p14:creationId xmlns:p14="http://schemas.microsoft.com/office/powerpoint/2010/main" val="221762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54CDF-4BC2-E971-1AE1-7C1F4171F0AE}"/>
              </a:ext>
            </a:extLst>
          </p:cNvPr>
          <p:cNvSpPr>
            <a:spLocks noGrp="1"/>
          </p:cNvSpPr>
          <p:nvPr>
            <p:ph type="sldNum" sz="quarter" idx="12"/>
          </p:nvPr>
        </p:nvSpPr>
        <p:spPr/>
        <p:txBody>
          <a:bodyPr/>
          <a:lstStyle/>
          <a:p>
            <a:fld id="{764AFB3F-E5F3-49AD-8ECD-25D208877D1A}" type="slidenum">
              <a:rPr lang="en-US" smtClean="0"/>
              <a:t>16</a:t>
            </a:fld>
            <a:endParaRPr lang="en-US"/>
          </a:p>
        </p:txBody>
      </p:sp>
      <p:pic>
        <p:nvPicPr>
          <p:cNvPr id="8" name="Picture 7">
            <a:extLst>
              <a:ext uri="{FF2B5EF4-FFF2-40B4-BE49-F238E27FC236}">
                <a16:creationId xmlns:a16="http://schemas.microsoft.com/office/drawing/2014/main" id="{BCB33818-D8EA-E334-8437-F47BB2C7051D}"/>
              </a:ext>
            </a:extLst>
          </p:cNvPr>
          <p:cNvPicPr>
            <a:picLocks noChangeAspect="1"/>
          </p:cNvPicPr>
          <p:nvPr/>
        </p:nvPicPr>
        <p:blipFill>
          <a:blip r:embed="rId2"/>
          <a:stretch>
            <a:fillRect/>
          </a:stretch>
        </p:blipFill>
        <p:spPr>
          <a:xfrm>
            <a:off x="159790" y="3430586"/>
            <a:ext cx="9689037" cy="3427414"/>
          </a:xfrm>
          <a:prstGeom prst="rect">
            <a:avLst/>
          </a:prstGeom>
        </p:spPr>
      </p:pic>
      <p:pic>
        <p:nvPicPr>
          <p:cNvPr id="10" name="Picture 9">
            <a:extLst>
              <a:ext uri="{FF2B5EF4-FFF2-40B4-BE49-F238E27FC236}">
                <a16:creationId xmlns:a16="http://schemas.microsoft.com/office/drawing/2014/main" id="{2FA977E5-5100-2067-1729-758251E08BA9}"/>
              </a:ext>
            </a:extLst>
          </p:cNvPr>
          <p:cNvPicPr>
            <a:picLocks noChangeAspect="1"/>
          </p:cNvPicPr>
          <p:nvPr/>
        </p:nvPicPr>
        <p:blipFill>
          <a:blip r:embed="rId3"/>
          <a:stretch>
            <a:fillRect/>
          </a:stretch>
        </p:blipFill>
        <p:spPr>
          <a:xfrm>
            <a:off x="159790" y="136525"/>
            <a:ext cx="9721992" cy="3427414"/>
          </a:xfrm>
          <a:prstGeom prst="rect">
            <a:avLst/>
          </a:prstGeom>
        </p:spPr>
      </p:pic>
      <p:sp>
        <p:nvSpPr>
          <p:cNvPr id="3" name="TextBox 2">
            <a:extLst>
              <a:ext uri="{FF2B5EF4-FFF2-40B4-BE49-F238E27FC236}">
                <a16:creationId xmlns:a16="http://schemas.microsoft.com/office/drawing/2014/main" id="{370F566A-DF30-913B-AD4E-53A9EEA9CDC3}"/>
              </a:ext>
            </a:extLst>
          </p:cNvPr>
          <p:cNvSpPr txBox="1"/>
          <p:nvPr/>
        </p:nvSpPr>
        <p:spPr>
          <a:xfrm>
            <a:off x="9936446" y="3013501"/>
            <a:ext cx="2255554" cy="830997"/>
          </a:xfrm>
          <a:prstGeom prst="rect">
            <a:avLst/>
          </a:prstGeom>
          <a:noFill/>
        </p:spPr>
        <p:txBody>
          <a:bodyPr wrap="none" rtlCol="0">
            <a:spAutoFit/>
          </a:bodyPr>
          <a:lstStyle/>
          <a:p>
            <a:r>
              <a:rPr lang="en-US" sz="2400" dirty="0" err="1">
                <a:solidFill>
                  <a:srgbClr val="FF0000"/>
                </a:solidFill>
              </a:rPr>
              <a:t>Vigenere</a:t>
            </a:r>
            <a:r>
              <a:rPr lang="en-US" sz="2400" dirty="0">
                <a:solidFill>
                  <a:srgbClr val="FF0000"/>
                </a:solidFill>
              </a:rPr>
              <a:t> Cipher </a:t>
            </a:r>
          </a:p>
          <a:p>
            <a:r>
              <a:rPr lang="en-US" sz="2400" dirty="0" err="1">
                <a:solidFill>
                  <a:srgbClr val="FF0000"/>
                </a:solidFill>
              </a:rPr>
              <a:t>dalam</a:t>
            </a:r>
            <a:r>
              <a:rPr lang="en-US" sz="2400" dirty="0">
                <a:solidFill>
                  <a:srgbClr val="FF0000"/>
                </a:solidFill>
              </a:rPr>
              <a:t> Python</a:t>
            </a:r>
          </a:p>
        </p:txBody>
      </p:sp>
    </p:spTree>
    <p:extLst>
      <p:ext uri="{BB962C8B-B14F-4D97-AF65-F5344CB8AC3E}">
        <p14:creationId xmlns:p14="http://schemas.microsoft.com/office/powerpoint/2010/main" val="197395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1C3D3-34F1-8266-98CF-ABC6423433AC}"/>
              </a:ext>
            </a:extLst>
          </p:cNvPr>
          <p:cNvSpPr>
            <a:spLocks noGrp="1"/>
          </p:cNvSpPr>
          <p:nvPr>
            <p:ph type="sldNum" sz="quarter" idx="12"/>
          </p:nvPr>
        </p:nvSpPr>
        <p:spPr/>
        <p:txBody>
          <a:bodyPr/>
          <a:lstStyle/>
          <a:p>
            <a:fld id="{764AFB3F-E5F3-49AD-8ECD-25D208877D1A}" type="slidenum">
              <a:rPr lang="en-US" smtClean="0"/>
              <a:t>17</a:t>
            </a:fld>
            <a:endParaRPr lang="en-US"/>
          </a:p>
        </p:txBody>
      </p:sp>
      <p:pic>
        <p:nvPicPr>
          <p:cNvPr id="4" name="Picture 3">
            <a:extLst>
              <a:ext uri="{FF2B5EF4-FFF2-40B4-BE49-F238E27FC236}">
                <a16:creationId xmlns:a16="http://schemas.microsoft.com/office/drawing/2014/main" id="{FD8945EA-D019-98FD-5E14-1DA08013C981}"/>
              </a:ext>
            </a:extLst>
          </p:cNvPr>
          <p:cNvPicPr>
            <a:picLocks noChangeAspect="1"/>
          </p:cNvPicPr>
          <p:nvPr/>
        </p:nvPicPr>
        <p:blipFill>
          <a:blip r:embed="rId2"/>
          <a:stretch>
            <a:fillRect/>
          </a:stretch>
        </p:blipFill>
        <p:spPr>
          <a:xfrm>
            <a:off x="804541" y="1056485"/>
            <a:ext cx="10292632" cy="4745030"/>
          </a:xfrm>
          <a:prstGeom prst="rect">
            <a:avLst/>
          </a:prstGeom>
        </p:spPr>
      </p:pic>
    </p:spTree>
    <p:extLst>
      <p:ext uri="{BB962C8B-B14F-4D97-AF65-F5344CB8AC3E}">
        <p14:creationId xmlns:p14="http://schemas.microsoft.com/office/powerpoint/2010/main" val="73522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B8EAC-F51F-4975-CE7A-8234F7D3BB5A}"/>
              </a:ext>
            </a:extLst>
          </p:cNvPr>
          <p:cNvSpPr>
            <a:spLocks noGrp="1"/>
          </p:cNvSpPr>
          <p:nvPr>
            <p:ph idx="1"/>
          </p:nvPr>
        </p:nvSpPr>
        <p:spPr>
          <a:xfrm>
            <a:off x="838200" y="711200"/>
            <a:ext cx="10515600" cy="5465763"/>
          </a:xfrm>
        </p:spPr>
        <p:txBody>
          <a:bodyPr>
            <a:normAutofit/>
          </a:bodyPr>
          <a:lstStyle/>
          <a:p>
            <a:pPr marL="0" indent="0">
              <a:buNone/>
            </a:pPr>
            <a:r>
              <a:rPr lang="en-US" sz="4000" b="1" dirty="0"/>
              <a:t>Extended </a:t>
            </a:r>
            <a:r>
              <a:rPr lang="en-US" sz="4000" b="1" dirty="0" err="1"/>
              <a:t>Vigenere</a:t>
            </a:r>
            <a:r>
              <a:rPr lang="en-US" sz="4000" b="1" dirty="0"/>
              <a:t> Cipher </a:t>
            </a:r>
          </a:p>
          <a:p>
            <a:pPr marL="0" indent="0">
              <a:buNone/>
            </a:pPr>
            <a:endParaRPr lang="en-US" dirty="0"/>
          </a:p>
          <a:p>
            <a:r>
              <a:rPr lang="en-US" dirty="0" err="1"/>
              <a:t>Vigenere</a:t>
            </a:r>
            <a:r>
              <a:rPr lang="en-US" dirty="0"/>
              <a:t> cipher </a:t>
            </a:r>
            <a:r>
              <a:rPr lang="en-US" dirty="0" err="1"/>
              <a:t>untuk</a:t>
            </a:r>
            <a:r>
              <a:rPr lang="en-US" dirty="0"/>
              <a:t> 26 </a:t>
            </a:r>
            <a:r>
              <a:rPr lang="en-US" dirty="0" err="1"/>
              <a:t>huruf</a:t>
            </a:r>
            <a:r>
              <a:rPr lang="en-US" dirty="0"/>
              <a:t> </a:t>
            </a:r>
            <a:r>
              <a:rPr lang="en-US" dirty="0" err="1"/>
              <a:t>dapat</a:t>
            </a:r>
            <a:r>
              <a:rPr lang="en-US" dirty="0"/>
              <a:t> </a:t>
            </a:r>
            <a:r>
              <a:rPr lang="en-US" dirty="0" err="1"/>
              <a:t>dikembangkan</a:t>
            </a:r>
            <a:r>
              <a:rPr lang="en-US" dirty="0"/>
              <a:t> </a:t>
            </a:r>
            <a:r>
              <a:rPr lang="en-US" dirty="0" err="1"/>
              <a:t>untuk</a:t>
            </a:r>
            <a:r>
              <a:rPr lang="en-US" dirty="0"/>
              <a:t> </a:t>
            </a:r>
            <a:r>
              <a:rPr lang="en-US" dirty="0" err="1"/>
              <a:t>enkripsi</a:t>
            </a:r>
            <a:r>
              <a:rPr lang="en-US" dirty="0"/>
              <a:t> 256 </a:t>
            </a:r>
            <a:r>
              <a:rPr lang="en-US" dirty="0" err="1"/>
              <a:t>karakter</a:t>
            </a:r>
            <a:r>
              <a:rPr lang="en-US" dirty="0"/>
              <a:t> ASCII</a:t>
            </a:r>
          </a:p>
          <a:p>
            <a:endParaRPr lang="en-US" dirty="0"/>
          </a:p>
          <a:p>
            <a:pPr marL="0" indent="0">
              <a:buNone/>
            </a:pPr>
            <a:endParaRPr lang="en-US" dirty="0"/>
          </a:p>
          <a:p>
            <a:pPr marL="0" indent="0">
              <a:buNone/>
            </a:pPr>
            <a:endParaRPr lang="en-US" sz="4000" b="1" dirty="0"/>
          </a:p>
        </p:txBody>
      </p:sp>
      <p:sp>
        <p:nvSpPr>
          <p:cNvPr id="4" name="Slide Number Placeholder 3">
            <a:extLst>
              <a:ext uri="{FF2B5EF4-FFF2-40B4-BE49-F238E27FC236}">
                <a16:creationId xmlns:a16="http://schemas.microsoft.com/office/drawing/2014/main" id="{CB2AAADC-1430-43DD-B99E-CD2647C487AC}"/>
              </a:ext>
            </a:extLst>
          </p:cNvPr>
          <p:cNvSpPr>
            <a:spLocks noGrp="1"/>
          </p:cNvSpPr>
          <p:nvPr>
            <p:ph type="sldNum" sz="quarter" idx="12"/>
          </p:nvPr>
        </p:nvSpPr>
        <p:spPr/>
        <p:txBody>
          <a:bodyPr/>
          <a:lstStyle/>
          <a:p>
            <a:fld id="{FE3EB9F5-0D30-470F-9EF7-AF0567F51E7B}" type="slidenum">
              <a:rPr lang="en-US" smtClean="0"/>
              <a:t>18</a:t>
            </a:fld>
            <a:endParaRPr lang="en-US"/>
          </a:p>
        </p:txBody>
      </p:sp>
      <p:sp>
        <p:nvSpPr>
          <p:cNvPr id="6" name="TextBox 5">
            <a:extLst>
              <a:ext uri="{FF2B5EF4-FFF2-40B4-BE49-F238E27FC236}">
                <a16:creationId xmlns:a16="http://schemas.microsoft.com/office/drawing/2014/main" id="{447DD1CD-6A46-8C1F-7D45-79E344380ABF}"/>
              </a:ext>
            </a:extLst>
          </p:cNvPr>
          <p:cNvSpPr txBox="1"/>
          <p:nvPr/>
        </p:nvSpPr>
        <p:spPr>
          <a:xfrm>
            <a:off x="2249714" y="3225577"/>
            <a:ext cx="6360886" cy="1815882"/>
          </a:xfrm>
          <a:prstGeom prst="rect">
            <a:avLst/>
          </a:prstGeom>
          <a:noFill/>
        </p:spPr>
        <p:txBody>
          <a:bodyPr wrap="square">
            <a:spAutoFit/>
          </a:bodyPr>
          <a:lstStyle/>
          <a:p>
            <a:pPr marL="0" indent="0">
              <a:buNone/>
            </a:pPr>
            <a:r>
              <a:rPr lang="en-US" altLang="en-US" sz="2800" dirty="0" err="1">
                <a:solidFill>
                  <a:srgbClr val="010000"/>
                </a:solidFill>
                <a:cs typeface="Times New Roman" panose="02020603050405020304" pitchFamily="18" charset="0"/>
              </a:rPr>
              <a:t>Enkripsi</a:t>
            </a:r>
            <a:r>
              <a:rPr lang="en-US" altLang="en-US" sz="2800" dirty="0">
                <a:solidFill>
                  <a:srgbClr val="010000"/>
                </a:solidFill>
                <a:cs typeface="Times New Roman" panose="02020603050405020304" pitchFamily="18" charset="0"/>
              </a:rPr>
              <a:t>:  </a:t>
            </a:r>
            <a:r>
              <a:rPr lang="en-US" altLang="en-US" sz="2800" i="1" dirty="0" err="1">
                <a:solidFill>
                  <a:srgbClr val="FF0000"/>
                </a:solidFill>
                <a:cs typeface="Times New Roman" panose="02020603050405020304" pitchFamily="18" charset="0"/>
              </a:rPr>
              <a:t>c</a:t>
            </a:r>
            <a:r>
              <a:rPr lang="en-US" altLang="en-US" sz="2800" i="1" baseline="-25000" dirty="0" err="1">
                <a:solidFill>
                  <a:srgbClr val="FF0000"/>
                </a:solidFill>
                <a:cs typeface="Times New Roman" panose="02020603050405020304" pitchFamily="18" charset="0"/>
              </a:rPr>
              <a:t>j</a:t>
            </a:r>
            <a:r>
              <a:rPr lang="en-US" altLang="en-US" sz="2800" i="1" dirty="0">
                <a:solidFill>
                  <a:srgbClr val="FF0000"/>
                </a:solidFill>
                <a:cs typeface="Times New Roman" panose="02020603050405020304" pitchFamily="18" charset="0"/>
              </a:rPr>
              <a:t> </a:t>
            </a:r>
            <a:r>
              <a:rPr lang="en-US" altLang="en-US" sz="2800" dirty="0">
                <a:solidFill>
                  <a:srgbClr val="FF0000"/>
                </a:solidFill>
                <a:cs typeface="Times New Roman" panose="02020603050405020304" pitchFamily="18" charset="0"/>
              </a:rPr>
              <a:t>= </a:t>
            </a:r>
            <a:r>
              <a:rPr lang="en-US" altLang="en-US" sz="2800" i="1" dirty="0">
                <a:solidFill>
                  <a:srgbClr val="FF0000"/>
                </a:solidFill>
                <a:cs typeface="Times New Roman" panose="02020603050405020304" pitchFamily="18" charset="0"/>
              </a:rPr>
              <a:t>E</a:t>
            </a:r>
            <a:r>
              <a:rPr lang="en-US" altLang="en-US" sz="2800" dirty="0">
                <a:solidFill>
                  <a:srgbClr val="FF0000"/>
                </a:solidFill>
                <a:cs typeface="Times New Roman" panose="02020603050405020304" pitchFamily="18" charset="0"/>
              </a:rPr>
              <a:t>(</a:t>
            </a:r>
            <a:r>
              <a:rPr lang="en-US" altLang="en-US" sz="2800" i="1" dirty="0" err="1">
                <a:solidFill>
                  <a:srgbClr val="FF0000"/>
                </a:solidFill>
                <a:cs typeface="Times New Roman" panose="02020603050405020304" pitchFamily="18" charset="0"/>
              </a:rPr>
              <a:t>p</a:t>
            </a:r>
            <a:r>
              <a:rPr lang="en-US" altLang="en-US" sz="2800" i="1" baseline="-25000" dirty="0" err="1">
                <a:solidFill>
                  <a:srgbClr val="FF0000"/>
                </a:solidFill>
                <a:cs typeface="Times New Roman" panose="02020603050405020304" pitchFamily="18" charset="0"/>
              </a:rPr>
              <a:t>j</a:t>
            </a:r>
            <a:r>
              <a:rPr lang="en-US" altLang="en-US" sz="2800" dirty="0">
                <a:solidFill>
                  <a:srgbClr val="FF0000"/>
                </a:solidFill>
                <a:cs typeface="Times New Roman" panose="02020603050405020304" pitchFamily="18" charset="0"/>
              </a:rPr>
              <a:t>) = (</a:t>
            </a:r>
            <a:r>
              <a:rPr lang="en-US" altLang="en-US" sz="2800" i="1" dirty="0" err="1">
                <a:solidFill>
                  <a:srgbClr val="FF0000"/>
                </a:solidFill>
                <a:cs typeface="Times New Roman" panose="02020603050405020304" pitchFamily="18" charset="0"/>
              </a:rPr>
              <a:t>p</a:t>
            </a:r>
            <a:r>
              <a:rPr lang="en-US" altLang="en-US" sz="2800" i="1" baseline="-25000" dirty="0" err="1">
                <a:solidFill>
                  <a:srgbClr val="FF0000"/>
                </a:solidFill>
                <a:cs typeface="Times New Roman" panose="02020603050405020304" pitchFamily="18" charset="0"/>
              </a:rPr>
              <a:t>j</a:t>
            </a:r>
            <a:r>
              <a:rPr lang="en-US" altLang="en-US" sz="2800" dirty="0">
                <a:solidFill>
                  <a:srgbClr val="FF0000"/>
                </a:solidFill>
                <a:cs typeface="Times New Roman" panose="02020603050405020304" pitchFamily="18" charset="0"/>
              </a:rPr>
              <a:t> + </a:t>
            </a:r>
            <a:r>
              <a:rPr lang="en-US" altLang="en-US" sz="2800" i="1" dirty="0">
                <a:solidFill>
                  <a:srgbClr val="FF0000"/>
                </a:solidFill>
                <a:cs typeface="Times New Roman" panose="02020603050405020304" pitchFamily="18" charset="0"/>
              </a:rPr>
              <a:t>k</a:t>
            </a:r>
            <a:r>
              <a:rPr lang="en-US" altLang="en-US" sz="2800" i="1" baseline="-30000" dirty="0">
                <a:solidFill>
                  <a:srgbClr val="FF0000"/>
                </a:solidFill>
                <a:cs typeface="Times New Roman" panose="02020603050405020304" pitchFamily="18" charset="0"/>
              </a:rPr>
              <a:t>i</a:t>
            </a:r>
            <a:r>
              <a:rPr lang="en-US" altLang="en-US" sz="2800" dirty="0">
                <a:solidFill>
                  <a:srgbClr val="FF0000"/>
                </a:solidFill>
                <a:cs typeface="Times New Roman" panose="02020603050405020304" pitchFamily="18" charset="0"/>
              </a:rPr>
              <a:t>) mod 256</a:t>
            </a:r>
            <a:r>
              <a:rPr lang="en-US" altLang="en-US" sz="2800" i="1" dirty="0">
                <a:solidFill>
                  <a:srgbClr val="FF0000"/>
                </a:solidFill>
                <a:cs typeface="Times New Roman" panose="02020603050405020304" pitchFamily="18" charset="0"/>
              </a:rPr>
              <a:t>   </a:t>
            </a:r>
            <a:r>
              <a:rPr lang="en-US" altLang="en-US" sz="2800" dirty="0">
                <a:solidFill>
                  <a:srgbClr val="010000"/>
                </a:solidFill>
                <a:cs typeface="Times New Roman" panose="02020603050405020304" pitchFamily="18" charset="0"/>
              </a:rPr>
              <a:t>	</a:t>
            </a:r>
            <a:endParaRPr lang="en-GB" altLang="en-US" sz="2800" dirty="0"/>
          </a:p>
          <a:p>
            <a:pPr marL="0" indent="0">
              <a:buNone/>
            </a:pPr>
            <a:r>
              <a:rPr lang="en-US" altLang="en-US" sz="2800" dirty="0" err="1">
                <a:solidFill>
                  <a:srgbClr val="010000"/>
                </a:solidFill>
                <a:cs typeface="Times New Roman" panose="02020603050405020304" pitchFamily="18" charset="0"/>
              </a:rPr>
              <a:t>Dekripsi</a:t>
            </a:r>
            <a:r>
              <a:rPr lang="en-US" altLang="en-US" sz="2800" dirty="0">
                <a:solidFill>
                  <a:srgbClr val="010000"/>
                </a:solidFill>
                <a:cs typeface="Times New Roman" panose="02020603050405020304" pitchFamily="18" charset="0"/>
              </a:rPr>
              <a:t>:  </a:t>
            </a:r>
            <a:r>
              <a:rPr lang="en-US" altLang="en-US" sz="2800" i="1" dirty="0" err="1">
                <a:solidFill>
                  <a:srgbClr val="FF0000"/>
                </a:solidFill>
                <a:cs typeface="Times New Roman" panose="02020603050405020304" pitchFamily="18" charset="0"/>
              </a:rPr>
              <a:t>p</a:t>
            </a:r>
            <a:r>
              <a:rPr lang="en-US" altLang="en-US" sz="2800" i="1" baseline="-25000" dirty="0" err="1">
                <a:solidFill>
                  <a:srgbClr val="FF0000"/>
                </a:solidFill>
                <a:cs typeface="Times New Roman" panose="02020603050405020304" pitchFamily="18" charset="0"/>
              </a:rPr>
              <a:t>j</a:t>
            </a:r>
            <a:r>
              <a:rPr lang="en-US" altLang="en-US" sz="2800" i="1" dirty="0">
                <a:solidFill>
                  <a:srgbClr val="010000"/>
                </a:solidFill>
                <a:cs typeface="Times New Roman" panose="02020603050405020304" pitchFamily="18" charset="0"/>
              </a:rPr>
              <a:t> </a:t>
            </a:r>
            <a:r>
              <a:rPr lang="en-US" altLang="en-US" sz="2800" dirty="0">
                <a:solidFill>
                  <a:srgbClr val="FF0000"/>
                </a:solidFill>
                <a:cs typeface="Times New Roman" panose="02020603050405020304" pitchFamily="18" charset="0"/>
              </a:rPr>
              <a:t>=</a:t>
            </a:r>
            <a:r>
              <a:rPr lang="en-US" altLang="en-US" sz="2800" dirty="0">
                <a:solidFill>
                  <a:srgbClr val="010000"/>
                </a:solidFill>
                <a:cs typeface="Times New Roman" panose="02020603050405020304" pitchFamily="18" charset="0"/>
              </a:rPr>
              <a:t> </a:t>
            </a:r>
            <a:r>
              <a:rPr lang="en-US" altLang="en-US" sz="2800" i="1" dirty="0">
                <a:solidFill>
                  <a:srgbClr val="FF0000"/>
                </a:solidFill>
                <a:cs typeface="Times New Roman" panose="02020603050405020304" pitchFamily="18" charset="0"/>
              </a:rPr>
              <a:t>D</a:t>
            </a:r>
            <a:r>
              <a:rPr lang="en-US" altLang="en-US" sz="2800" dirty="0">
                <a:solidFill>
                  <a:srgbClr val="FF0000"/>
                </a:solidFill>
                <a:cs typeface="Times New Roman" panose="02020603050405020304" pitchFamily="18" charset="0"/>
              </a:rPr>
              <a:t>(</a:t>
            </a:r>
            <a:r>
              <a:rPr lang="en-US" altLang="en-US" sz="2800" i="1" dirty="0" err="1">
                <a:solidFill>
                  <a:srgbClr val="FF0000"/>
                </a:solidFill>
                <a:cs typeface="Times New Roman" panose="02020603050405020304" pitchFamily="18" charset="0"/>
              </a:rPr>
              <a:t>c</a:t>
            </a:r>
            <a:r>
              <a:rPr lang="en-US" altLang="en-US" sz="2800" i="1" baseline="-25000" dirty="0" err="1">
                <a:solidFill>
                  <a:srgbClr val="FF0000"/>
                </a:solidFill>
                <a:cs typeface="Times New Roman" panose="02020603050405020304" pitchFamily="18" charset="0"/>
              </a:rPr>
              <a:t>j</a:t>
            </a:r>
            <a:r>
              <a:rPr lang="en-US" altLang="en-US" sz="2800" dirty="0">
                <a:solidFill>
                  <a:srgbClr val="FF0000"/>
                </a:solidFill>
                <a:cs typeface="Times New Roman" panose="02020603050405020304" pitchFamily="18" charset="0"/>
              </a:rPr>
              <a:t>) = (</a:t>
            </a:r>
            <a:r>
              <a:rPr lang="en-US" altLang="en-US" sz="2800" i="1" dirty="0" err="1">
                <a:solidFill>
                  <a:srgbClr val="FF0000"/>
                </a:solidFill>
                <a:cs typeface="Times New Roman" panose="02020603050405020304" pitchFamily="18" charset="0"/>
              </a:rPr>
              <a:t>c</a:t>
            </a:r>
            <a:r>
              <a:rPr lang="en-US" altLang="en-US" sz="2800" i="1" baseline="-25000" dirty="0" err="1">
                <a:solidFill>
                  <a:srgbClr val="FF0000"/>
                </a:solidFill>
                <a:cs typeface="Times New Roman" panose="02020603050405020304" pitchFamily="18" charset="0"/>
              </a:rPr>
              <a:t>j</a:t>
            </a:r>
            <a:r>
              <a:rPr lang="en-US" altLang="en-US" sz="2800" dirty="0">
                <a:solidFill>
                  <a:srgbClr val="FF0000"/>
                </a:solidFill>
                <a:cs typeface="Times New Roman" panose="02020603050405020304" pitchFamily="18" charset="0"/>
              </a:rPr>
              <a:t> – </a:t>
            </a:r>
            <a:r>
              <a:rPr lang="en-US" altLang="en-US" sz="2800" i="1" dirty="0">
                <a:solidFill>
                  <a:srgbClr val="FF0000"/>
                </a:solidFill>
                <a:cs typeface="Times New Roman" panose="02020603050405020304" pitchFamily="18" charset="0"/>
              </a:rPr>
              <a:t>k</a:t>
            </a:r>
            <a:r>
              <a:rPr lang="en-US" altLang="en-US" sz="2800" i="1" baseline="-30000" dirty="0">
                <a:solidFill>
                  <a:srgbClr val="FF0000"/>
                </a:solidFill>
                <a:cs typeface="Times New Roman" panose="02020603050405020304" pitchFamily="18" charset="0"/>
              </a:rPr>
              <a:t>i</a:t>
            </a:r>
            <a:r>
              <a:rPr lang="en-US" altLang="en-US" sz="2800" dirty="0">
                <a:solidFill>
                  <a:srgbClr val="FF0000"/>
                </a:solidFill>
                <a:cs typeface="Times New Roman" panose="02020603050405020304" pitchFamily="18" charset="0"/>
              </a:rPr>
              <a:t>) mod 256</a:t>
            </a:r>
            <a:r>
              <a:rPr lang="en-US" altLang="en-US" sz="2800" i="1" dirty="0">
                <a:solidFill>
                  <a:srgbClr val="FF0000"/>
                </a:solidFill>
                <a:cs typeface="Times New Roman" panose="02020603050405020304" pitchFamily="18" charset="0"/>
              </a:rPr>
              <a:t>   </a:t>
            </a:r>
            <a:r>
              <a:rPr lang="en-US" altLang="en-US" sz="2800" dirty="0">
                <a:solidFill>
                  <a:srgbClr val="010000"/>
                </a:solidFill>
                <a:cs typeface="Times New Roman" panose="02020603050405020304" pitchFamily="18" charset="0"/>
              </a:rPr>
              <a:t>	</a:t>
            </a:r>
            <a:endParaRPr lang="en-US" sz="2800" dirty="0"/>
          </a:p>
        </p:txBody>
      </p:sp>
    </p:spTree>
    <p:extLst>
      <p:ext uri="{BB962C8B-B14F-4D97-AF65-F5344CB8AC3E}">
        <p14:creationId xmlns:p14="http://schemas.microsoft.com/office/powerpoint/2010/main" val="254174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2C9E-860C-82E8-1102-F29CCBA53035}"/>
              </a:ext>
            </a:extLst>
          </p:cNvPr>
          <p:cNvSpPr>
            <a:spLocks noGrp="1"/>
          </p:cNvSpPr>
          <p:nvPr>
            <p:ph type="title"/>
          </p:nvPr>
        </p:nvSpPr>
        <p:spPr/>
        <p:txBody>
          <a:bodyPr/>
          <a:lstStyle/>
          <a:p>
            <a:r>
              <a:rPr lang="en-US" dirty="0"/>
              <a:t>Latihan</a:t>
            </a:r>
          </a:p>
        </p:txBody>
      </p:sp>
      <p:sp>
        <p:nvSpPr>
          <p:cNvPr id="3" name="Content Placeholder 2">
            <a:extLst>
              <a:ext uri="{FF2B5EF4-FFF2-40B4-BE49-F238E27FC236}">
                <a16:creationId xmlns:a16="http://schemas.microsoft.com/office/drawing/2014/main" id="{D746976A-7000-5795-8CDE-F1E44BFB7E79}"/>
              </a:ext>
            </a:extLst>
          </p:cNvPr>
          <p:cNvSpPr>
            <a:spLocks noGrp="1"/>
          </p:cNvSpPr>
          <p:nvPr>
            <p:ph idx="1"/>
          </p:nvPr>
        </p:nvSpPr>
        <p:spPr/>
        <p:txBody>
          <a:bodyPr/>
          <a:lstStyle/>
          <a:p>
            <a:r>
              <a:rPr lang="en-US" dirty="0" err="1"/>
              <a:t>Ubahlah</a:t>
            </a:r>
            <a:r>
              <a:rPr lang="en-US" dirty="0"/>
              <a:t> program </a:t>
            </a:r>
            <a:r>
              <a:rPr lang="en-US" dirty="0" err="1"/>
              <a:t>Vigenere</a:t>
            </a:r>
            <a:r>
              <a:rPr lang="en-US" dirty="0"/>
              <a:t> Cipher di </a:t>
            </a:r>
            <a:r>
              <a:rPr lang="en-US" dirty="0" err="1"/>
              <a:t>atas</a:t>
            </a:r>
            <a:r>
              <a:rPr lang="en-US" dirty="0"/>
              <a:t> </a:t>
            </a:r>
            <a:r>
              <a:rPr lang="en-US" dirty="0" err="1"/>
              <a:t>sehingga</a:t>
            </a:r>
            <a:r>
              <a:rPr lang="en-US" dirty="0"/>
              <a:t> </a:t>
            </a:r>
            <a:r>
              <a:rPr lang="en-US" dirty="0" err="1"/>
              <a:t>dapat</a:t>
            </a:r>
            <a:r>
              <a:rPr lang="en-US" dirty="0"/>
              <a:t> </a:t>
            </a:r>
            <a:r>
              <a:rPr lang="en-US" dirty="0" err="1"/>
              <a:t>melakukan</a:t>
            </a:r>
            <a:r>
              <a:rPr lang="en-US" dirty="0"/>
              <a:t> </a:t>
            </a:r>
            <a:r>
              <a:rPr lang="en-US" dirty="0" err="1"/>
              <a:t>enkripsi</a:t>
            </a:r>
            <a:r>
              <a:rPr lang="en-US" dirty="0"/>
              <a:t> </a:t>
            </a:r>
            <a:r>
              <a:rPr lang="en-US" dirty="0" err="1"/>
              <a:t>pesan</a:t>
            </a:r>
            <a:r>
              <a:rPr lang="en-US" dirty="0"/>
              <a:t> </a:t>
            </a:r>
            <a:r>
              <a:rPr lang="en-US" dirty="0" err="1"/>
              <a:t>berupa</a:t>
            </a:r>
            <a:r>
              <a:rPr lang="en-US" dirty="0"/>
              <a:t> file </a:t>
            </a:r>
            <a:r>
              <a:rPr lang="en-US" dirty="0" err="1"/>
              <a:t>teks</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20FCAB9B-E8A7-5E53-A06E-F1EB9CE26A4B}"/>
              </a:ext>
            </a:extLst>
          </p:cNvPr>
          <p:cNvSpPr>
            <a:spLocks noGrp="1"/>
          </p:cNvSpPr>
          <p:nvPr>
            <p:ph type="sldNum" sz="quarter" idx="12"/>
          </p:nvPr>
        </p:nvSpPr>
        <p:spPr/>
        <p:txBody>
          <a:bodyPr/>
          <a:lstStyle/>
          <a:p>
            <a:fld id="{764AFB3F-E5F3-49AD-8ECD-25D208877D1A}" type="slidenum">
              <a:rPr lang="en-US" smtClean="0"/>
              <a:t>19</a:t>
            </a:fld>
            <a:endParaRPr lang="en-US"/>
          </a:p>
        </p:txBody>
      </p:sp>
    </p:spTree>
    <p:extLst>
      <p:ext uri="{BB962C8B-B14F-4D97-AF65-F5344CB8AC3E}">
        <p14:creationId xmlns:p14="http://schemas.microsoft.com/office/powerpoint/2010/main" val="160349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0FAAE-0B49-7D22-3833-122BD6F39292}"/>
              </a:ext>
            </a:extLst>
          </p:cNvPr>
          <p:cNvSpPr>
            <a:spLocks noGrp="1"/>
          </p:cNvSpPr>
          <p:nvPr>
            <p:ph idx="1"/>
          </p:nvPr>
        </p:nvSpPr>
        <p:spPr>
          <a:xfrm>
            <a:off x="838200" y="1103086"/>
            <a:ext cx="10515600" cy="5073877"/>
          </a:xfrm>
        </p:spPr>
        <p:txBody>
          <a:bodyPr/>
          <a:lstStyle/>
          <a:p>
            <a:r>
              <a:rPr lang="en-US" dirty="0"/>
              <a:t>Pada Bagian 2 dan 3 </a:t>
            </a:r>
            <a:r>
              <a:rPr lang="en-US" dirty="0" err="1"/>
              <a:t>akan</a:t>
            </a:r>
            <a:r>
              <a:rPr lang="en-US" dirty="0"/>
              <a:t> </a:t>
            </a:r>
            <a:r>
              <a:rPr lang="en-US" dirty="0" err="1"/>
              <a:t>dibahas</a:t>
            </a:r>
            <a:r>
              <a:rPr lang="en-US" dirty="0"/>
              <a:t> </a:t>
            </a:r>
            <a:r>
              <a:rPr lang="en-US" dirty="0" err="1"/>
              <a:t>bebeapa</a:t>
            </a:r>
            <a:r>
              <a:rPr lang="en-US" dirty="0"/>
              <a:t> </a:t>
            </a:r>
            <a:r>
              <a:rPr lang="en-US" i="1" dirty="0"/>
              <a:t>cipher</a:t>
            </a:r>
            <a:r>
              <a:rPr lang="en-US" dirty="0"/>
              <a:t> </a:t>
            </a:r>
            <a:r>
              <a:rPr lang="en-US" dirty="0" err="1"/>
              <a:t>klasik</a:t>
            </a:r>
            <a:r>
              <a:rPr lang="en-US" dirty="0"/>
              <a:t> popular </a:t>
            </a:r>
            <a:r>
              <a:rPr lang="en-US" dirty="0" err="1"/>
              <a:t>lainnya</a:t>
            </a:r>
            <a:r>
              <a:rPr lang="en-US" dirty="0"/>
              <a:t>:</a:t>
            </a:r>
          </a:p>
          <a:p>
            <a:pPr marL="0" indent="0">
              <a:buNone/>
            </a:pPr>
            <a:r>
              <a:rPr lang="en-US" dirty="0"/>
              <a:t>	1. </a:t>
            </a:r>
            <a:r>
              <a:rPr lang="en-US" dirty="0" err="1"/>
              <a:t>Vigenere</a:t>
            </a:r>
            <a:r>
              <a:rPr lang="en-US" dirty="0"/>
              <a:t> Cipher</a:t>
            </a:r>
          </a:p>
          <a:p>
            <a:pPr marL="0" indent="0">
              <a:buNone/>
            </a:pPr>
            <a:r>
              <a:rPr lang="en-US" dirty="0"/>
              <a:t>	2. Playfair Cipher</a:t>
            </a:r>
          </a:p>
          <a:p>
            <a:pPr marL="0" indent="0">
              <a:buNone/>
            </a:pPr>
            <a:r>
              <a:rPr lang="en-US" dirty="0"/>
              <a:t>	3. Affine Cipher</a:t>
            </a:r>
          </a:p>
          <a:p>
            <a:pPr marL="0" indent="0">
              <a:buNone/>
            </a:pPr>
            <a:r>
              <a:rPr lang="en-US" dirty="0"/>
              <a:t>	4. Hill Cipher</a:t>
            </a:r>
          </a:p>
          <a:p>
            <a:pPr marL="0" indent="0">
              <a:buNone/>
            </a:pPr>
            <a:r>
              <a:rPr lang="en-US" dirty="0"/>
              <a:t>	5. Enigma Cipher</a:t>
            </a:r>
          </a:p>
        </p:txBody>
      </p:sp>
      <p:sp>
        <p:nvSpPr>
          <p:cNvPr id="5" name="Slide Number Placeholder 4">
            <a:extLst>
              <a:ext uri="{FF2B5EF4-FFF2-40B4-BE49-F238E27FC236}">
                <a16:creationId xmlns:a16="http://schemas.microsoft.com/office/drawing/2014/main" id="{26F6F66A-2ADF-F2A4-C43E-B1EDAC9474AD}"/>
              </a:ext>
            </a:extLst>
          </p:cNvPr>
          <p:cNvSpPr>
            <a:spLocks noGrp="1"/>
          </p:cNvSpPr>
          <p:nvPr>
            <p:ph type="sldNum" sz="quarter" idx="12"/>
          </p:nvPr>
        </p:nvSpPr>
        <p:spPr/>
        <p:txBody>
          <a:bodyPr/>
          <a:lstStyle/>
          <a:p>
            <a:fld id="{FE3EB9F5-0D30-470F-9EF7-AF0567F51E7B}" type="slidenum">
              <a:rPr lang="en-US" smtClean="0"/>
              <a:t>2</a:t>
            </a:fld>
            <a:endParaRPr lang="en-US"/>
          </a:p>
        </p:txBody>
      </p:sp>
    </p:spTree>
    <p:extLst>
      <p:ext uri="{BB962C8B-B14F-4D97-AF65-F5344CB8AC3E}">
        <p14:creationId xmlns:p14="http://schemas.microsoft.com/office/powerpoint/2010/main" val="1766212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15C71DE9-DCA2-4261-ACC8-9A236C8C887D}" type="slidenum">
              <a:rPr lang="en-GB" altLang="en-US" sz="1400">
                <a:latin typeface="Times New Roman" panose="02020603050405020304" pitchFamily="18" charset="0"/>
              </a:rPr>
              <a:pPr>
                <a:spcBef>
                  <a:spcPct val="0"/>
                </a:spcBef>
                <a:buSzTx/>
                <a:buFontTx/>
                <a:buNone/>
              </a:pPr>
              <a:t>20</a:t>
            </a:fld>
            <a:endParaRPr lang="en-GB" altLang="en-US" sz="1400">
              <a:latin typeface="Times New Roman" panose="02020603050405020304" pitchFamily="18" charset="0"/>
            </a:endParaRPr>
          </a:p>
        </p:txBody>
      </p:sp>
      <p:sp>
        <p:nvSpPr>
          <p:cNvPr id="18436" name="Rectangle 2"/>
          <p:cNvSpPr>
            <a:spLocks noGrp="1" noChangeArrowheads="1"/>
          </p:cNvSpPr>
          <p:nvPr>
            <p:ph type="title"/>
          </p:nvPr>
        </p:nvSpPr>
        <p:spPr>
          <a:xfrm>
            <a:off x="982639" y="660400"/>
            <a:ext cx="7772400" cy="679450"/>
          </a:xfrm>
        </p:spPr>
        <p:txBody>
          <a:bodyPr/>
          <a:lstStyle/>
          <a:p>
            <a:pPr eaLnBrk="1" hangingPunct="1"/>
            <a:r>
              <a:rPr lang="en-US" altLang="en-US" sz="4000" b="1" dirty="0">
                <a:latin typeface="+mn-lt"/>
              </a:rPr>
              <a:t>Varian </a:t>
            </a:r>
            <a:r>
              <a:rPr lang="en-US" altLang="en-US" sz="4000" b="1" i="1" dirty="0" err="1">
                <a:latin typeface="+mn-lt"/>
              </a:rPr>
              <a:t>Vigenere</a:t>
            </a:r>
            <a:r>
              <a:rPr lang="en-US" altLang="en-US" sz="4000" b="1" i="1" dirty="0">
                <a:latin typeface="+mn-lt"/>
              </a:rPr>
              <a:t> Cipher</a:t>
            </a:r>
          </a:p>
        </p:txBody>
      </p:sp>
      <p:sp>
        <p:nvSpPr>
          <p:cNvPr id="18437" name="Rectangle 3"/>
          <p:cNvSpPr>
            <a:spLocks noGrp="1" noChangeArrowheads="1"/>
          </p:cNvSpPr>
          <p:nvPr>
            <p:ph type="body" sz="half" idx="1"/>
          </p:nvPr>
        </p:nvSpPr>
        <p:spPr>
          <a:xfrm>
            <a:off x="982639" y="1600200"/>
            <a:ext cx="10658901" cy="4495800"/>
          </a:xfrm>
        </p:spPr>
        <p:txBody>
          <a:bodyPr>
            <a:normAutofit/>
          </a:bodyPr>
          <a:lstStyle/>
          <a:p>
            <a:pPr marL="0" indent="0">
              <a:buNone/>
            </a:pPr>
            <a:r>
              <a:rPr lang="en-US" altLang="en-US" sz="2400" dirty="0" err="1"/>
              <a:t>Untuk</a:t>
            </a:r>
            <a:r>
              <a:rPr lang="en-US" altLang="en-US" sz="2400" dirty="0"/>
              <a:t> </a:t>
            </a:r>
            <a:r>
              <a:rPr lang="en-US" altLang="en-US" sz="2400" dirty="0" err="1"/>
              <a:t>mengatasi</a:t>
            </a:r>
            <a:r>
              <a:rPr lang="en-US" altLang="en-US" sz="2400" dirty="0"/>
              <a:t> </a:t>
            </a:r>
            <a:r>
              <a:rPr lang="en-US" altLang="en-US" sz="2400" dirty="0" err="1"/>
              <a:t>serangan</a:t>
            </a:r>
            <a:r>
              <a:rPr lang="en-US" altLang="en-US" sz="2400" dirty="0"/>
              <a:t> </a:t>
            </a:r>
            <a:r>
              <a:rPr lang="en-US" altLang="en-US" sz="2400" dirty="0" err="1"/>
              <a:t>dengan</a:t>
            </a:r>
            <a:r>
              <a:rPr lang="en-US" altLang="en-US" sz="2400" dirty="0"/>
              <a:t> </a:t>
            </a:r>
            <a:r>
              <a:rPr lang="en-US" altLang="en-US" sz="2400" dirty="0" err="1"/>
              <a:t>metode</a:t>
            </a:r>
            <a:r>
              <a:rPr lang="en-US" altLang="en-US" sz="2400" dirty="0"/>
              <a:t> </a:t>
            </a:r>
            <a:r>
              <a:rPr lang="en-US" altLang="en-US" sz="2400" dirty="0" err="1"/>
              <a:t>Kasiski</a:t>
            </a:r>
            <a:r>
              <a:rPr lang="en-US" altLang="en-US" sz="2400" dirty="0"/>
              <a:t>, </a:t>
            </a:r>
            <a:r>
              <a:rPr lang="en-US" altLang="en-US" sz="2400" dirty="0" err="1"/>
              <a:t>maka</a:t>
            </a:r>
            <a:r>
              <a:rPr lang="en-US" altLang="en-US" sz="2400" dirty="0"/>
              <a:t> </a:t>
            </a:r>
            <a:r>
              <a:rPr lang="en-US" altLang="en-US" sz="2400" dirty="0" err="1"/>
              <a:t>dibuat</a:t>
            </a:r>
            <a:r>
              <a:rPr lang="en-US" altLang="en-US" sz="2400" dirty="0"/>
              <a:t> </a:t>
            </a:r>
            <a:r>
              <a:rPr lang="en-US" altLang="en-US" sz="2400" dirty="0" err="1"/>
              <a:t>varian</a:t>
            </a:r>
            <a:r>
              <a:rPr lang="en-US" altLang="en-US" sz="2400" dirty="0"/>
              <a:t> </a:t>
            </a:r>
            <a:r>
              <a:rPr lang="en-US" altLang="en-US" sz="2400" dirty="0" err="1"/>
              <a:t>Vigenere</a:t>
            </a:r>
            <a:r>
              <a:rPr lang="en-US" altLang="en-US" sz="2400" dirty="0"/>
              <a:t> Cipher </a:t>
            </a:r>
            <a:r>
              <a:rPr lang="en-US" altLang="en-US" sz="2400" dirty="0" err="1"/>
              <a:t>sebagai</a:t>
            </a:r>
            <a:r>
              <a:rPr lang="en-US" altLang="en-US" sz="2400" dirty="0"/>
              <a:t> </a:t>
            </a:r>
            <a:r>
              <a:rPr lang="en-US" altLang="en-US" sz="2400" dirty="0" err="1"/>
              <a:t>berikut</a:t>
            </a:r>
            <a:r>
              <a:rPr lang="en-US" altLang="en-US" sz="2400" dirty="0"/>
              <a:t>:</a:t>
            </a:r>
          </a:p>
          <a:p>
            <a:pPr marL="0" indent="0">
              <a:buNone/>
            </a:pPr>
            <a:endParaRPr lang="en-US" altLang="en-US" sz="2400" dirty="0"/>
          </a:p>
          <a:p>
            <a:pPr marL="609600" indent="-609600">
              <a:buFontTx/>
              <a:buAutoNum type="arabicPeriod"/>
            </a:pPr>
            <a:r>
              <a:rPr lang="en-US" altLang="en-US" sz="2400" i="1" dirty="0">
                <a:solidFill>
                  <a:srgbClr val="FF0000"/>
                </a:solidFill>
              </a:rPr>
              <a:t>Full </a:t>
            </a:r>
            <a:r>
              <a:rPr lang="en-US" altLang="en-US" sz="2400" i="1" dirty="0" err="1">
                <a:solidFill>
                  <a:srgbClr val="FF0000"/>
                </a:solidFill>
              </a:rPr>
              <a:t>Vigènere</a:t>
            </a:r>
            <a:r>
              <a:rPr lang="en-US" altLang="en-US" sz="2400" i="1" dirty="0">
                <a:solidFill>
                  <a:srgbClr val="FF0000"/>
                </a:solidFill>
              </a:rPr>
              <a:t> cipher</a:t>
            </a:r>
          </a:p>
          <a:p>
            <a:pPr marL="969963" indent="-393700"/>
            <a:r>
              <a:rPr lang="en-US" altLang="en-US" sz="2400" dirty="0" err="1">
                <a:solidFill>
                  <a:srgbClr val="070605"/>
                </a:solidFill>
              </a:rPr>
              <a:t>Setiap</a:t>
            </a:r>
            <a:r>
              <a:rPr lang="en-US" altLang="en-US" sz="2400" dirty="0">
                <a:solidFill>
                  <a:srgbClr val="070605"/>
                </a:solidFill>
              </a:rPr>
              <a:t> baris di </a:t>
            </a:r>
            <a:r>
              <a:rPr lang="en-US" altLang="en-US" sz="2400" dirty="0" err="1">
                <a:solidFill>
                  <a:srgbClr val="070605"/>
                </a:solidFill>
              </a:rPr>
              <a:t>dalam</a:t>
            </a:r>
            <a:r>
              <a:rPr lang="en-US" altLang="en-US" sz="2400" dirty="0">
                <a:solidFill>
                  <a:srgbClr val="070605"/>
                </a:solidFill>
              </a:rPr>
              <a:t> </a:t>
            </a:r>
            <a:r>
              <a:rPr lang="en-US" altLang="en-US" sz="2400" dirty="0" err="1">
                <a:solidFill>
                  <a:srgbClr val="070605"/>
                </a:solidFill>
              </a:rPr>
              <a:t>tabel</a:t>
            </a:r>
            <a:r>
              <a:rPr lang="en-US" altLang="en-US" sz="2400" dirty="0">
                <a:solidFill>
                  <a:srgbClr val="070605"/>
                </a:solidFill>
              </a:rPr>
              <a:t> </a:t>
            </a:r>
            <a:r>
              <a:rPr lang="en-US" altLang="en-US" sz="2400" dirty="0" err="1">
                <a:solidFill>
                  <a:srgbClr val="070605"/>
                </a:solidFill>
              </a:rPr>
              <a:t>tidak</a:t>
            </a:r>
            <a:r>
              <a:rPr lang="en-US" altLang="en-US" sz="2400" dirty="0">
                <a:solidFill>
                  <a:srgbClr val="070605"/>
                </a:solidFill>
              </a:rPr>
              <a:t> </a:t>
            </a:r>
            <a:r>
              <a:rPr lang="en-US" altLang="en-US" sz="2400" dirty="0" err="1">
                <a:solidFill>
                  <a:srgbClr val="070605"/>
                </a:solidFill>
              </a:rPr>
              <a:t>menyatakan</a:t>
            </a:r>
            <a:r>
              <a:rPr lang="en-US" altLang="en-US" sz="2400" dirty="0">
                <a:solidFill>
                  <a:srgbClr val="070605"/>
                </a:solidFill>
              </a:rPr>
              <a:t> </a:t>
            </a:r>
            <a:r>
              <a:rPr lang="en-US" altLang="en-US" sz="2400" dirty="0" err="1">
                <a:solidFill>
                  <a:srgbClr val="070605"/>
                </a:solidFill>
              </a:rPr>
              <a:t>pergeseran</a:t>
            </a:r>
            <a:r>
              <a:rPr lang="en-US" altLang="en-US" sz="2400" dirty="0">
                <a:solidFill>
                  <a:srgbClr val="070605"/>
                </a:solidFill>
              </a:rPr>
              <a:t> </a:t>
            </a:r>
            <a:r>
              <a:rPr lang="en-US" altLang="en-US" sz="2400" dirty="0" err="1">
                <a:solidFill>
                  <a:srgbClr val="070605"/>
                </a:solidFill>
              </a:rPr>
              <a:t>huruf</a:t>
            </a:r>
            <a:r>
              <a:rPr lang="en-US" altLang="en-US" sz="2400" dirty="0">
                <a:solidFill>
                  <a:srgbClr val="070605"/>
                </a:solidFill>
              </a:rPr>
              <a:t>, </a:t>
            </a:r>
            <a:r>
              <a:rPr lang="en-US" altLang="en-US" sz="2400" dirty="0" err="1">
                <a:solidFill>
                  <a:srgbClr val="070605"/>
                </a:solidFill>
              </a:rPr>
              <a:t>tetapi</a:t>
            </a:r>
            <a:r>
              <a:rPr lang="en-US" altLang="en-US" sz="2400" dirty="0">
                <a:solidFill>
                  <a:srgbClr val="070605"/>
                </a:solidFill>
              </a:rPr>
              <a:t> </a:t>
            </a:r>
            <a:r>
              <a:rPr lang="en-US" altLang="en-US" sz="2400" dirty="0" err="1">
                <a:solidFill>
                  <a:srgbClr val="070605"/>
                </a:solidFill>
              </a:rPr>
              <a:t>merupakan</a:t>
            </a:r>
            <a:r>
              <a:rPr lang="en-US" altLang="en-US" sz="2400" dirty="0">
                <a:solidFill>
                  <a:srgbClr val="070605"/>
                </a:solidFill>
              </a:rPr>
              <a:t> </a:t>
            </a:r>
            <a:r>
              <a:rPr lang="en-US" altLang="en-US" sz="2400" dirty="0" err="1">
                <a:solidFill>
                  <a:srgbClr val="070605"/>
                </a:solidFill>
              </a:rPr>
              <a:t>permutasi</a:t>
            </a:r>
            <a:r>
              <a:rPr lang="en-US" altLang="en-US" sz="2400" dirty="0">
                <a:solidFill>
                  <a:srgbClr val="070605"/>
                </a:solidFill>
              </a:rPr>
              <a:t> </a:t>
            </a:r>
            <a:r>
              <a:rPr lang="en-US" altLang="en-US" sz="2400" dirty="0" err="1">
                <a:solidFill>
                  <a:srgbClr val="070605"/>
                </a:solidFill>
              </a:rPr>
              <a:t>huruf-huruf</a:t>
            </a:r>
            <a:r>
              <a:rPr lang="en-US" altLang="en-US" sz="2400" dirty="0">
                <a:solidFill>
                  <a:srgbClr val="070605"/>
                </a:solidFill>
              </a:rPr>
              <a:t> </a:t>
            </a:r>
            <a:r>
              <a:rPr lang="en-US" altLang="en-US" sz="2400" dirty="0" err="1">
                <a:solidFill>
                  <a:srgbClr val="070605"/>
                </a:solidFill>
              </a:rPr>
              <a:t>alfabet</a:t>
            </a:r>
            <a:r>
              <a:rPr lang="en-US" altLang="en-US" sz="2400" dirty="0">
                <a:solidFill>
                  <a:srgbClr val="070605"/>
                </a:solidFill>
              </a:rPr>
              <a:t> (</a:t>
            </a:r>
            <a:r>
              <a:rPr lang="en-US" altLang="en-US" sz="2400" dirty="0" err="1">
                <a:solidFill>
                  <a:srgbClr val="070605"/>
                </a:solidFill>
              </a:rPr>
              <a:t>lihat</a:t>
            </a:r>
            <a:r>
              <a:rPr lang="en-US" altLang="en-US" sz="2400" dirty="0">
                <a:solidFill>
                  <a:srgbClr val="070605"/>
                </a:solidFill>
              </a:rPr>
              <a:t> </a:t>
            </a:r>
            <a:r>
              <a:rPr lang="en-US" altLang="en-US" sz="2400" dirty="0" err="1">
                <a:solidFill>
                  <a:srgbClr val="070605"/>
                </a:solidFill>
              </a:rPr>
              <a:t>contoh</a:t>
            </a:r>
            <a:r>
              <a:rPr lang="en-US" altLang="en-US" sz="2400" dirty="0">
                <a:solidFill>
                  <a:srgbClr val="070605"/>
                </a:solidFill>
              </a:rPr>
              <a:t> table pada </a:t>
            </a:r>
            <a:r>
              <a:rPr lang="en-US" altLang="en-US" sz="2400" dirty="0" err="1">
                <a:solidFill>
                  <a:srgbClr val="070605"/>
                </a:solidFill>
              </a:rPr>
              <a:t>halaman</a:t>
            </a:r>
            <a:r>
              <a:rPr lang="en-US" altLang="en-US" sz="2400" dirty="0">
                <a:solidFill>
                  <a:srgbClr val="070605"/>
                </a:solidFill>
              </a:rPr>
              <a:t> </a:t>
            </a:r>
            <a:r>
              <a:rPr lang="en-US" altLang="en-US" sz="2400" dirty="0" err="1">
                <a:solidFill>
                  <a:srgbClr val="070605"/>
                </a:solidFill>
              </a:rPr>
              <a:t>berikut</a:t>
            </a:r>
            <a:r>
              <a:rPr lang="en-US" altLang="en-US" sz="2400" dirty="0">
                <a:solidFill>
                  <a:srgbClr val="070605"/>
                </a:solidFill>
              </a:rPr>
              <a:t>). </a:t>
            </a:r>
          </a:p>
          <a:p>
            <a:pPr marL="969963" indent="-393700"/>
            <a:r>
              <a:rPr lang="en-US" altLang="en-US" sz="2400" dirty="0" err="1">
                <a:solidFill>
                  <a:srgbClr val="070605"/>
                </a:solidFill>
              </a:rPr>
              <a:t>Tabel</a:t>
            </a:r>
            <a:r>
              <a:rPr lang="en-US" altLang="en-US" sz="2400" dirty="0">
                <a:solidFill>
                  <a:srgbClr val="070605"/>
                </a:solidFill>
              </a:rPr>
              <a:t> </a:t>
            </a:r>
            <a:r>
              <a:rPr lang="en-US" altLang="en-US" sz="2400" dirty="0" err="1">
                <a:solidFill>
                  <a:srgbClr val="070605"/>
                </a:solidFill>
              </a:rPr>
              <a:t>tersebut</a:t>
            </a:r>
            <a:r>
              <a:rPr lang="en-US" altLang="en-US" sz="2400" dirty="0">
                <a:solidFill>
                  <a:srgbClr val="070605"/>
                </a:solidFill>
              </a:rPr>
              <a:t> </a:t>
            </a:r>
            <a:r>
              <a:rPr lang="en-US" altLang="en-US" sz="2400" dirty="0" err="1">
                <a:solidFill>
                  <a:srgbClr val="070605"/>
                </a:solidFill>
              </a:rPr>
              <a:t>harus</a:t>
            </a:r>
            <a:r>
              <a:rPr lang="en-US" altLang="en-US" sz="2400" dirty="0">
                <a:solidFill>
                  <a:srgbClr val="070605"/>
                </a:solidFill>
              </a:rPr>
              <a:t> </a:t>
            </a:r>
            <a:r>
              <a:rPr lang="en-US" altLang="en-US" sz="2400" dirty="0" err="1">
                <a:solidFill>
                  <a:srgbClr val="070605"/>
                </a:solidFill>
              </a:rPr>
              <a:t>dirahasiakan</a:t>
            </a:r>
            <a:r>
              <a:rPr lang="en-US" altLang="en-US" sz="2400" dirty="0">
                <a:solidFill>
                  <a:srgbClr val="070605"/>
                </a:solidFill>
              </a:rPr>
              <a:t>.</a:t>
            </a:r>
          </a:p>
          <a:p>
            <a:pPr marL="969963" indent="-393700"/>
            <a:endParaRPr lang="en-US" altLang="en-US" sz="2400" dirty="0">
              <a:solidFill>
                <a:srgbClr val="070605"/>
              </a:solidFill>
            </a:endParaRPr>
          </a:p>
          <a:p>
            <a:pPr marL="969963" indent="-393700"/>
            <a:r>
              <a:rPr lang="en-US" altLang="en-US" sz="2400" dirty="0">
                <a:solidFill>
                  <a:srgbClr val="070605"/>
                </a:solidFill>
              </a:rPr>
              <a:t>Proses </a:t>
            </a:r>
            <a:r>
              <a:rPr lang="en-US" altLang="en-US" sz="2400" dirty="0" err="1">
                <a:solidFill>
                  <a:srgbClr val="070605"/>
                </a:solidFill>
              </a:rPr>
              <a:t>enkripsi</a:t>
            </a:r>
            <a:r>
              <a:rPr lang="en-US" altLang="en-US" sz="2400" dirty="0">
                <a:solidFill>
                  <a:srgbClr val="070605"/>
                </a:solidFill>
              </a:rPr>
              <a:t> dan </a:t>
            </a:r>
            <a:r>
              <a:rPr lang="en-US" altLang="en-US" sz="2400" dirty="0" err="1">
                <a:solidFill>
                  <a:srgbClr val="070605"/>
                </a:solidFill>
              </a:rPr>
              <a:t>dekripsi</a:t>
            </a:r>
            <a:r>
              <a:rPr lang="en-US" altLang="en-US" sz="2400" dirty="0">
                <a:solidFill>
                  <a:srgbClr val="070605"/>
                </a:solidFill>
              </a:rPr>
              <a:t> </a:t>
            </a:r>
            <a:r>
              <a:rPr lang="en-US" altLang="en-US" sz="2400" dirty="0" err="1">
                <a:solidFill>
                  <a:srgbClr val="070605"/>
                </a:solidFill>
              </a:rPr>
              <a:t>tetap</a:t>
            </a:r>
            <a:r>
              <a:rPr lang="en-US" altLang="en-US" sz="2400" dirty="0">
                <a:solidFill>
                  <a:srgbClr val="070605"/>
                </a:solidFill>
              </a:rPr>
              <a:t> </a:t>
            </a:r>
            <a:r>
              <a:rPr lang="en-US" altLang="en-US" sz="2400" dirty="0" err="1">
                <a:solidFill>
                  <a:srgbClr val="070605"/>
                </a:solidFill>
              </a:rPr>
              <a:t>sama</a:t>
            </a:r>
            <a:r>
              <a:rPr lang="en-US" altLang="en-US" sz="2400" dirty="0">
                <a:solidFill>
                  <a:srgbClr val="070605"/>
                </a:solidFill>
              </a:rPr>
              <a:t> </a:t>
            </a:r>
            <a:r>
              <a:rPr lang="en-US" altLang="en-US" sz="2400" dirty="0" err="1">
                <a:solidFill>
                  <a:srgbClr val="070605"/>
                </a:solidFill>
              </a:rPr>
              <a:t>seperti</a:t>
            </a:r>
            <a:r>
              <a:rPr lang="en-US" altLang="en-US" sz="2400" dirty="0">
                <a:solidFill>
                  <a:srgbClr val="070605"/>
                </a:solidFill>
              </a:rPr>
              <a:t> </a:t>
            </a:r>
            <a:r>
              <a:rPr lang="en-US" altLang="en-US" sz="2400" dirty="0" err="1">
                <a:solidFill>
                  <a:srgbClr val="070605"/>
                </a:solidFill>
              </a:rPr>
              <a:t>Vigenere</a:t>
            </a:r>
            <a:r>
              <a:rPr lang="en-US" altLang="en-US" sz="2400" dirty="0">
                <a:solidFill>
                  <a:srgbClr val="070605"/>
                </a:solidFill>
              </a:rPr>
              <a:t> standard:</a:t>
            </a:r>
          </a:p>
        </p:txBody>
      </p:sp>
    </p:spTree>
    <p:extLst>
      <p:ext uri="{BB962C8B-B14F-4D97-AF65-F5344CB8AC3E}">
        <p14:creationId xmlns:p14="http://schemas.microsoft.com/office/powerpoint/2010/main" val="339811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3BF27-1E17-C8EF-3CE3-CB26A1C2C086}"/>
              </a:ext>
            </a:extLst>
          </p:cNvPr>
          <p:cNvPicPr>
            <a:picLocks noChangeAspect="1"/>
          </p:cNvPicPr>
          <p:nvPr/>
        </p:nvPicPr>
        <p:blipFill>
          <a:blip r:embed="rId2"/>
          <a:stretch>
            <a:fillRect/>
          </a:stretch>
        </p:blipFill>
        <p:spPr>
          <a:xfrm>
            <a:off x="3291840" y="194706"/>
            <a:ext cx="5880294" cy="6468587"/>
          </a:xfrm>
          <a:prstGeom prst="rect">
            <a:avLst/>
          </a:prstGeom>
        </p:spPr>
      </p:pic>
      <p:sp>
        <p:nvSpPr>
          <p:cNvPr id="6" name="TextBox 5">
            <a:extLst>
              <a:ext uri="{FF2B5EF4-FFF2-40B4-BE49-F238E27FC236}">
                <a16:creationId xmlns:a16="http://schemas.microsoft.com/office/drawing/2014/main" id="{52D48609-3502-1161-9585-774A5FD172FC}"/>
              </a:ext>
            </a:extLst>
          </p:cNvPr>
          <p:cNvSpPr txBox="1"/>
          <p:nvPr/>
        </p:nvSpPr>
        <p:spPr>
          <a:xfrm>
            <a:off x="962466" y="5055550"/>
            <a:ext cx="2057400" cy="1200329"/>
          </a:xfrm>
          <a:prstGeom prst="rect">
            <a:avLst/>
          </a:prstGeom>
          <a:noFill/>
        </p:spPr>
        <p:txBody>
          <a:bodyPr wrap="square">
            <a:spAutoFit/>
          </a:bodyPr>
          <a:lstStyle/>
          <a:p>
            <a:r>
              <a:rPr lang="en-US" altLang="en-US" sz="2400" i="1" dirty="0" err="1">
                <a:solidFill>
                  <a:srgbClr val="FF0000"/>
                </a:solidFill>
              </a:rPr>
              <a:t>Contoh</a:t>
            </a:r>
            <a:r>
              <a:rPr lang="en-US" altLang="en-US" sz="2400" i="1" dirty="0">
                <a:solidFill>
                  <a:srgbClr val="FF0000"/>
                </a:solidFill>
              </a:rPr>
              <a:t> </a:t>
            </a:r>
            <a:r>
              <a:rPr lang="en-US" altLang="en-US" sz="2400" i="1" dirty="0" err="1">
                <a:solidFill>
                  <a:srgbClr val="FF0000"/>
                </a:solidFill>
              </a:rPr>
              <a:t>sebuah</a:t>
            </a:r>
            <a:r>
              <a:rPr lang="en-US" altLang="en-US" sz="2400" i="1" dirty="0">
                <a:solidFill>
                  <a:srgbClr val="FF0000"/>
                </a:solidFill>
              </a:rPr>
              <a:t> full </a:t>
            </a:r>
            <a:r>
              <a:rPr lang="en-US" altLang="en-US" sz="2400" i="1" dirty="0" err="1">
                <a:solidFill>
                  <a:srgbClr val="FF0000"/>
                </a:solidFill>
              </a:rPr>
              <a:t>Vigènere</a:t>
            </a:r>
            <a:r>
              <a:rPr lang="en-US" altLang="en-US" sz="2400" i="1" dirty="0">
                <a:solidFill>
                  <a:srgbClr val="FF0000"/>
                </a:solidFill>
              </a:rPr>
              <a:t> square</a:t>
            </a:r>
          </a:p>
        </p:txBody>
      </p:sp>
      <p:sp>
        <p:nvSpPr>
          <p:cNvPr id="3" name="Slide Number Placeholder 2">
            <a:extLst>
              <a:ext uri="{FF2B5EF4-FFF2-40B4-BE49-F238E27FC236}">
                <a16:creationId xmlns:a16="http://schemas.microsoft.com/office/drawing/2014/main" id="{32CFE68A-79C6-3D46-B7AC-10840C6910F3}"/>
              </a:ext>
            </a:extLst>
          </p:cNvPr>
          <p:cNvSpPr>
            <a:spLocks noGrp="1"/>
          </p:cNvSpPr>
          <p:nvPr>
            <p:ph type="sldNum" sz="quarter" idx="12"/>
          </p:nvPr>
        </p:nvSpPr>
        <p:spPr/>
        <p:txBody>
          <a:bodyPr/>
          <a:lstStyle/>
          <a:p>
            <a:fld id="{FE3EB9F5-0D30-470F-9EF7-AF0567F51E7B}" type="slidenum">
              <a:rPr lang="en-US" smtClean="0"/>
              <a:t>21</a:t>
            </a:fld>
            <a:endParaRPr lang="en-US"/>
          </a:p>
        </p:txBody>
      </p:sp>
    </p:spTree>
    <p:extLst>
      <p:ext uri="{BB962C8B-B14F-4D97-AF65-F5344CB8AC3E}">
        <p14:creationId xmlns:p14="http://schemas.microsoft.com/office/powerpoint/2010/main" val="3735015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0FC960D1-ACB9-474D-8115-C6519266CCFD}" type="slidenum">
              <a:rPr lang="en-GB" altLang="en-US" sz="1400">
                <a:latin typeface="Times New Roman" panose="02020603050405020304" pitchFamily="18" charset="0"/>
              </a:rPr>
              <a:pPr>
                <a:spcBef>
                  <a:spcPct val="0"/>
                </a:spcBef>
                <a:buSzTx/>
                <a:buFontTx/>
                <a:buNone/>
              </a:pPr>
              <a:t>22</a:t>
            </a:fld>
            <a:endParaRPr lang="en-GB" altLang="en-US" sz="1400">
              <a:latin typeface="Times New Roman" panose="02020603050405020304" pitchFamily="18" charset="0"/>
            </a:endParaRPr>
          </a:p>
        </p:txBody>
      </p:sp>
      <p:sp>
        <p:nvSpPr>
          <p:cNvPr id="19460" name="Rectangle 3"/>
          <p:cNvSpPr>
            <a:spLocks noGrp="1" noChangeArrowheads="1"/>
          </p:cNvSpPr>
          <p:nvPr>
            <p:ph type="body" idx="1"/>
          </p:nvPr>
        </p:nvSpPr>
        <p:spPr>
          <a:xfrm>
            <a:off x="885967" y="573206"/>
            <a:ext cx="10467833" cy="5630646"/>
          </a:xfrm>
        </p:spPr>
        <p:txBody>
          <a:bodyPr>
            <a:noAutofit/>
          </a:bodyPr>
          <a:lstStyle/>
          <a:p>
            <a:pPr eaLnBrk="1" hangingPunct="1">
              <a:lnSpc>
                <a:spcPct val="90000"/>
              </a:lnSpc>
              <a:buFontTx/>
              <a:buNone/>
            </a:pPr>
            <a:r>
              <a:rPr lang="en-GB" altLang="en-US" dirty="0">
                <a:solidFill>
                  <a:srgbClr val="FF0000"/>
                </a:solidFill>
              </a:rPr>
              <a:t>2</a:t>
            </a:r>
            <a:r>
              <a:rPr lang="en-GB" altLang="en-US" sz="2400" dirty="0">
                <a:solidFill>
                  <a:srgbClr val="FF0000"/>
                </a:solidFill>
              </a:rPr>
              <a:t>. </a:t>
            </a:r>
            <a:r>
              <a:rPr lang="en-US" altLang="en-US" sz="2400" i="1" dirty="0">
                <a:solidFill>
                  <a:srgbClr val="FF0000"/>
                </a:solidFill>
              </a:rPr>
              <a:t>Auto-Key </a:t>
            </a:r>
            <a:r>
              <a:rPr lang="en-US" altLang="en-US" sz="2400" i="1" dirty="0" err="1">
                <a:solidFill>
                  <a:srgbClr val="FF0000"/>
                </a:solidFill>
              </a:rPr>
              <a:t>Vigènere</a:t>
            </a:r>
            <a:r>
              <a:rPr lang="en-US" altLang="en-US" sz="2400" i="1" dirty="0">
                <a:solidFill>
                  <a:srgbClr val="FF0000"/>
                </a:solidFill>
              </a:rPr>
              <a:t> cipher</a:t>
            </a:r>
          </a:p>
          <a:p>
            <a:pPr eaLnBrk="1" hangingPunct="1">
              <a:lnSpc>
                <a:spcPct val="90000"/>
              </a:lnSpc>
            </a:pPr>
            <a:r>
              <a:rPr lang="en-GB" altLang="en-US" sz="2400" dirty="0">
                <a:solidFill>
                  <a:srgbClr val="070605"/>
                </a:solidFill>
              </a:rPr>
              <a:t>Jika </a:t>
            </a:r>
            <a:r>
              <a:rPr lang="en-GB" altLang="en-US" sz="2400" dirty="0" err="1">
                <a:solidFill>
                  <a:srgbClr val="070605"/>
                </a:solidFill>
              </a:rPr>
              <a:t>panjang</a:t>
            </a:r>
            <a:r>
              <a:rPr lang="en-GB" altLang="en-US" sz="2400" dirty="0">
                <a:solidFill>
                  <a:srgbClr val="070605"/>
                </a:solidFill>
              </a:rPr>
              <a:t> </a:t>
            </a:r>
            <a:r>
              <a:rPr lang="en-GB" altLang="en-US" sz="2400" dirty="0" err="1">
                <a:solidFill>
                  <a:srgbClr val="070605"/>
                </a:solidFill>
              </a:rPr>
              <a:t>kunci</a:t>
            </a:r>
            <a:r>
              <a:rPr lang="en-GB" altLang="en-US" sz="2400" dirty="0">
                <a:solidFill>
                  <a:srgbClr val="070605"/>
                </a:solidFill>
              </a:rPr>
              <a:t> </a:t>
            </a:r>
            <a:r>
              <a:rPr lang="en-GB" altLang="en-US" sz="2400" dirty="0" err="1">
                <a:solidFill>
                  <a:srgbClr val="070605"/>
                </a:solidFill>
              </a:rPr>
              <a:t>lebih</a:t>
            </a:r>
            <a:r>
              <a:rPr lang="en-GB" altLang="en-US" sz="2400" dirty="0">
                <a:solidFill>
                  <a:srgbClr val="070605"/>
                </a:solidFill>
              </a:rPr>
              <a:t> </a:t>
            </a:r>
            <a:r>
              <a:rPr lang="en-GB" altLang="en-US" sz="2400" dirty="0" err="1">
                <a:solidFill>
                  <a:srgbClr val="070605"/>
                </a:solidFill>
              </a:rPr>
              <a:t>kecil</a:t>
            </a:r>
            <a:r>
              <a:rPr lang="en-GB" altLang="en-US" sz="2400" dirty="0">
                <a:solidFill>
                  <a:srgbClr val="070605"/>
                </a:solidFill>
              </a:rPr>
              <a:t> </a:t>
            </a:r>
            <a:r>
              <a:rPr lang="en-GB" altLang="en-US" sz="2400" dirty="0" err="1">
                <a:solidFill>
                  <a:srgbClr val="070605"/>
                </a:solidFill>
              </a:rPr>
              <a:t>dari</a:t>
            </a:r>
            <a:r>
              <a:rPr lang="en-GB" altLang="en-US" sz="2400" dirty="0">
                <a:solidFill>
                  <a:srgbClr val="070605"/>
                </a:solidFill>
              </a:rPr>
              <a:t> </a:t>
            </a:r>
            <a:r>
              <a:rPr lang="en-GB" altLang="en-US" sz="2400" dirty="0" err="1">
                <a:solidFill>
                  <a:srgbClr val="070605"/>
                </a:solidFill>
              </a:rPr>
              <a:t>panjang</a:t>
            </a:r>
            <a:r>
              <a:rPr lang="en-GB" altLang="en-US" sz="2400" dirty="0">
                <a:solidFill>
                  <a:srgbClr val="070605"/>
                </a:solidFill>
              </a:rPr>
              <a:t> </a:t>
            </a:r>
            <a:r>
              <a:rPr lang="en-GB" altLang="en-US" sz="2400" dirty="0" err="1">
                <a:solidFill>
                  <a:srgbClr val="070605"/>
                </a:solidFill>
              </a:rPr>
              <a:t>plainteks</a:t>
            </a:r>
            <a:r>
              <a:rPr lang="en-GB" altLang="en-US" sz="2400" dirty="0">
                <a:solidFill>
                  <a:srgbClr val="070605"/>
                </a:solidFill>
              </a:rPr>
              <a:t>, </a:t>
            </a:r>
            <a:r>
              <a:rPr lang="en-GB" altLang="en-US" sz="2400" dirty="0" err="1">
                <a:solidFill>
                  <a:srgbClr val="070605"/>
                </a:solidFill>
              </a:rPr>
              <a:t>maka</a:t>
            </a:r>
            <a:r>
              <a:rPr lang="en-GB" altLang="en-US" sz="2400" dirty="0">
                <a:solidFill>
                  <a:srgbClr val="070605"/>
                </a:solidFill>
              </a:rPr>
              <a:t> </a:t>
            </a:r>
            <a:r>
              <a:rPr lang="en-GB" altLang="en-US" sz="2400" dirty="0" err="1">
                <a:solidFill>
                  <a:srgbClr val="070605"/>
                </a:solidFill>
              </a:rPr>
              <a:t>kunci</a:t>
            </a:r>
            <a:r>
              <a:rPr lang="en-GB" altLang="en-US" sz="2400" dirty="0">
                <a:solidFill>
                  <a:srgbClr val="070605"/>
                </a:solidFill>
              </a:rPr>
              <a:t> </a:t>
            </a:r>
            <a:r>
              <a:rPr lang="en-GB" altLang="en-US" sz="2400" dirty="0" err="1">
                <a:solidFill>
                  <a:srgbClr val="070605"/>
                </a:solidFill>
              </a:rPr>
              <a:t>disambung</a:t>
            </a:r>
            <a:r>
              <a:rPr lang="en-GB" altLang="en-US" sz="2400" dirty="0">
                <a:solidFill>
                  <a:srgbClr val="070605"/>
                </a:solidFill>
              </a:rPr>
              <a:t> </a:t>
            </a:r>
            <a:r>
              <a:rPr lang="en-GB" altLang="en-US" sz="2400" dirty="0" err="1">
                <a:solidFill>
                  <a:srgbClr val="070605"/>
                </a:solidFill>
              </a:rPr>
              <a:t>dengan</a:t>
            </a:r>
            <a:r>
              <a:rPr lang="en-GB" altLang="en-US" sz="2400" dirty="0">
                <a:solidFill>
                  <a:srgbClr val="070605"/>
                </a:solidFill>
              </a:rPr>
              <a:t> </a:t>
            </a:r>
            <a:r>
              <a:rPr lang="en-GB" altLang="en-US" sz="2400" dirty="0" err="1">
                <a:solidFill>
                  <a:srgbClr val="070605"/>
                </a:solidFill>
              </a:rPr>
              <a:t>plainteks</a:t>
            </a:r>
            <a:r>
              <a:rPr lang="en-GB" altLang="en-US" sz="2400" dirty="0">
                <a:solidFill>
                  <a:srgbClr val="070605"/>
                </a:solidFill>
              </a:rPr>
              <a:t> </a:t>
            </a:r>
            <a:r>
              <a:rPr lang="en-GB" altLang="en-US" sz="2400" dirty="0" err="1">
                <a:solidFill>
                  <a:srgbClr val="070605"/>
                </a:solidFill>
              </a:rPr>
              <a:t>tersebut</a:t>
            </a:r>
            <a:r>
              <a:rPr lang="en-GB" altLang="en-US" sz="2400" dirty="0">
                <a:solidFill>
                  <a:srgbClr val="070605"/>
                </a:solidFill>
              </a:rPr>
              <a:t>. </a:t>
            </a:r>
          </a:p>
          <a:p>
            <a:pPr eaLnBrk="1" hangingPunct="1">
              <a:lnSpc>
                <a:spcPct val="90000"/>
              </a:lnSpc>
            </a:pPr>
            <a:endParaRPr lang="en-GB" altLang="en-US" sz="2400" dirty="0">
              <a:solidFill>
                <a:srgbClr val="070605"/>
              </a:solidFill>
            </a:endParaRPr>
          </a:p>
          <a:p>
            <a:pPr eaLnBrk="1" hangingPunct="1">
              <a:lnSpc>
                <a:spcPct val="90000"/>
              </a:lnSpc>
            </a:pPr>
            <a:r>
              <a:rPr lang="en-US" altLang="en-US" sz="2400" dirty="0" err="1">
                <a:solidFill>
                  <a:srgbClr val="070605"/>
                </a:solidFill>
              </a:rPr>
              <a:t>Misalnya</a:t>
            </a:r>
            <a:r>
              <a:rPr lang="en-US" altLang="en-US" sz="2400" dirty="0">
                <a:solidFill>
                  <a:srgbClr val="070605"/>
                </a:solidFill>
              </a:rPr>
              <a:t>, </a:t>
            </a:r>
          </a:p>
          <a:p>
            <a:pPr eaLnBrk="1" hangingPunct="1">
              <a:lnSpc>
                <a:spcPct val="90000"/>
              </a:lnSpc>
              <a:buFontTx/>
              <a:buNone/>
            </a:pPr>
            <a:r>
              <a:rPr lang="en-US" altLang="en-US" sz="2400" dirty="0">
                <a:solidFill>
                  <a:srgbClr val="070605"/>
                </a:solidFill>
              </a:rPr>
              <a:t>		</a:t>
            </a:r>
            <a:r>
              <a:rPr lang="en-US" altLang="en-US" sz="2400" dirty="0" err="1">
                <a:solidFill>
                  <a:srgbClr val="070605"/>
                </a:solidFill>
              </a:rPr>
              <a:t>Pesan</a:t>
            </a:r>
            <a:r>
              <a:rPr lang="en-US" altLang="en-US" sz="2400" dirty="0">
                <a:solidFill>
                  <a:srgbClr val="070605"/>
                </a:solidFill>
              </a:rPr>
              <a:t>: </a:t>
            </a:r>
            <a:r>
              <a:rPr lang="en-US" altLang="en-US" sz="2400" dirty="0">
                <a:solidFill>
                  <a:srgbClr val="070605"/>
                </a:solidFill>
                <a:latin typeface="Courier New" panose="02070309020205020404" pitchFamily="49" charset="0"/>
                <a:cs typeface="Courier New" panose="02070309020205020404" pitchFamily="49" charset="0"/>
              </a:rPr>
              <a:t>negara </a:t>
            </a:r>
            <a:r>
              <a:rPr lang="en-US" altLang="en-US" sz="2400" dirty="0" err="1">
                <a:solidFill>
                  <a:srgbClr val="070605"/>
                </a:solidFill>
                <a:latin typeface="Courier New" panose="02070309020205020404" pitchFamily="49" charset="0"/>
                <a:cs typeface="Courier New" panose="02070309020205020404" pitchFamily="49" charset="0"/>
              </a:rPr>
              <a:t>penghasil</a:t>
            </a:r>
            <a:r>
              <a:rPr lang="en-US" altLang="en-US" sz="2400" dirty="0">
                <a:solidFill>
                  <a:srgbClr val="070605"/>
                </a:solidFill>
                <a:latin typeface="Courier New" panose="02070309020205020404" pitchFamily="49" charset="0"/>
                <a:cs typeface="Courier New" panose="02070309020205020404" pitchFamily="49" charset="0"/>
              </a:rPr>
              <a:t> </a:t>
            </a:r>
            <a:r>
              <a:rPr lang="en-US" altLang="en-US" sz="2400" dirty="0" err="1">
                <a:solidFill>
                  <a:srgbClr val="070605"/>
                </a:solidFill>
                <a:latin typeface="Courier New" panose="02070309020205020404" pitchFamily="49" charset="0"/>
                <a:cs typeface="Courier New" panose="02070309020205020404" pitchFamily="49" charset="0"/>
              </a:rPr>
              <a:t>minyak</a:t>
            </a:r>
            <a:r>
              <a:rPr lang="en-US" altLang="en-US" sz="2400" dirty="0">
                <a:solidFill>
                  <a:srgbClr val="070605"/>
                </a:solidFill>
                <a:latin typeface="Courier New" panose="02070309020205020404" pitchFamily="49" charset="0"/>
                <a:cs typeface="Courier New" panose="02070309020205020404" pitchFamily="49" charset="0"/>
              </a:rPr>
              <a:t> </a:t>
            </a:r>
            <a:r>
              <a:rPr lang="en-US" altLang="en-US" sz="2400" dirty="0" err="1">
                <a:solidFill>
                  <a:srgbClr val="070605"/>
                </a:solidFill>
                <a:latin typeface="Courier New" panose="02070309020205020404" pitchFamily="49" charset="0"/>
                <a:cs typeface="Courier New" panose="02070309020205020404" pitchFamily="49" charset="0"/>
              </a:rPr>
              <a:t>mentah</a:t>
            </a:r>
            <a:r>
              <a:rPr lang="en-US" altLang="en-US" sz="2400" dirty="0">
                <a:solidFill>
                  <a:srgbClr val="070605"/>
                </a:solidFill>
                <a:latin typeface="Courier New" panose="02070309020205020404" pitchFamily="49" charset="0"/>
                <a:cs typeface="Courier New" panose="02070309020205020404" pitchFamily="49" charset="0"/>
              </a:rPr>
              <a:t> di dunia</a:t>
            </a:r>
          </a:p>
          <a:p>
            <a:pPr eaLnBrk="1" hangingPunct="1">
              <a:lnSpc>
                <a:spcPct val="90000"/>
              </a:lnSpc>
              <a:buFontTx/>
              <a:buNone/>
            </a:pPr>
            <a:r>
              <a:rPr lang="en-US" altLang="en-US" sz="2400" dirty="0">
                <a:solidFill>
                  <a:srgbClr val="070605"/>
                </a:solidFill>
              </a:rPr>
              <a:t>		</a:t>
            </a:r>
            <a:r>
              <a:rPr lang="en-US" altLang="en-US" sz="2400" dirty="0" err="1">
                <a:solidFill>
                  <a:srgbClr val="070605"/>
                </a:solidFill>
              </a:rPr>
              <a:t>Kunci</a:t>
            </a:r>
            <a:r>
              <a:rPr lang="en-US" altLang="en-US" sz="2400" dirty="0">
                <a:solidFill>
                  <a:srgbClr val="070605"/>
                </a:solidFill>
              </a:rPr>
              <a:t>:  </a:t>
            </a:r>
            <a:r>
              <a:rPr lang="en-US" altLang="en-US" sz="2400" dirty="0">
                <a:solidFill>
                  <a:srgbClr val="070605"/>
                </a:solidFill>
                <a:latin typeface="Courier New" panose="02070309020205020404" pitchFamily="49" charset="0"/>
                <a:cs typeface="Courier New" panose="02070309020205020404" pitchFamily="49" charset="0"/>
              </a:rPr>
              <a:t>INDO</a:t>
            </a:r>
          </a:p>
          <a:p>
            <a:pPr eaLnBrk="1" hangingPunct="1">
              <a:lnSpc>
                <a:spcPct val="90000"/>
              </a:lnSpc>
              <a:buFontTx/>
              <a:buNone/>
            </a:pPr>
            <a:r>
              <a:rPr lang="en-US" altLang="en-US" sz="2400" dirty="0">
                <a:solidFill>
                  <a:srgbClr val="070605"/>
                </a:solidFill>
              </a:rPr>
              <a:t>	</a:t>
            </a:r>
            <a:r>
              <a:rPr lang="en-US" altLang="en-US" sz="2400" dirty="0" err="1">
                <a:solidFill>
                  <a:srgbClr val="070605"/>
                </a:solidFill>
              </a:rPr>
              <a:t>maka</a:t>
            </a:r>
            <a:r>
              <a:rPr lang="en-US" altLang="en-US" sz="2400" dirty="0">
                <a:solidFill>
                  <a:srgbClr val="070605"/>
                </a:solidFill>
              </a:rPr>
              <a:t> </a:t>
            </a:r>
            <a:r>
              <a:rPr lang="en-US" altLang="en-US" sz="2400" dirty="0" err="1">
                <a:solidFill>
                  <a:srgbClr val="070605"/>
                </a:solidFill>
              </a:rPr>
              <a:t>kunci</a:t>
            </a:r>
            <a:r>
              <a:rPr lang="en-US" altLang="en-US" sz="2400" dirty="0">
                <a:solidFill>
                  <a:srgbClr val="070605"/>
                </a:solidFill>
              </a:rPr>
              <a:t> </a:t>
            </a:r>
            <a:r>
              <a:rPr lang="en-US" altLang="en-US" sz="2400" dirty="0" err="1">
                <a:solidFill>
                  <a:srgbClr val="070605"/>
                </a:solidFill>
              </a:rPr>
              <a:t>tersebut</a:t>
            </a:r>
            <a:r>
              <a:rPr lang="en-US" altLang="en-US" sz="2400" dirty="0">
                <a:solidFill>
                  <a:srgbClr val="070605"/>
                </a:solidFill>
              </a:rPr>
              <a:t> </a:t>
            </a:r>
            <a:r>
              <a:rPr lang="en-US" altLang="en-US" sz="2400" dirty="0" err="1">
                <a:solidFill>
                  <a:srgbClr val="070605"/>
                </a:solidFill>
              </a:rPr>
              <a:t>disambung</a:t>
            </a:r>
            <a:r>
              <a:rPr lang="en-US" altLang="en-US" sz="2400" dirty="0">
                <a:solidFill>
                  <a:srgbClr val="070605"/>
                </a:solidFill>
              </a:rPr>
              <a:t> </a:t>
            </a:r>
            <a:r>
              <a:rPr lang="en-US" altLang="en-US" sz="2400" dirty="0" err="1">
                <a:solidFill>
                  <a:srgbClr val="070605"/>
                </a:solidFill>
              </a:rPr>
              <a:t>dengan</a:t>
            </a:r>
            <a:r>
              <a:rPr lang="en-US" altLang="en-US" sz="2400" dirty="0">
                <a:solidFill>
                  <a:srgbClr val="070605"/>
                </a:solidFill>
              </a:rPr>
              <a:t> </a:t>
            </a:r>
            <a:r>
              <a:rPr lang="en-US" altLang="en-US" sz="2400" dirty="0" err="1">
                <a:solidFill>
                  <a:srgbClr val="070605"/>
                </a:solidFill>
              </a:rPr>
              <a:t>plainteks</a:t>
            </a:r>
            <a:r>
              <a:rPr lang="en-US" altLang="en-US" sz="2400" dirty="0">
                <a:solidFill>
                  <a:srgbClr val="070605"/>
                </a:solidFill>
              </a:rPr>
              <a:t> </a:t>
            </a:r>
            <a:r>
              <a:rPr lang="en-US" altLang="en-US" sz="2400" dirty="0" err="1">
                <a:solidFill>
                  <a:srgbClr val="070605"/>
                </a:solidFill>
              </a:rPr>
              <a:t>semula</a:t>
            </a:r>
            <a:r>
              <a:rPr lang="en-US" altLang="en-US" sz="2400" dirty="0">
                <a:solidFill>
                  <a:srgbClr val="070605"/>
                </a:solidFill>
              </a:rPr>
              <a:t> </a:t>
            </a:r>
            <a:r>
              <a:rPr lang="en-US" altLang="en-US" sz="2400" dirty="0" err="1">
                <a:solidFill>
                  <a:srgbClr val="070605"/>
                </a:solidFill>
              </a:rPr>
              <a:t>sehingga</a:t>
            </a:r>
            <a:r>
              <a:rPr lang="en-US" altLang="en-US" sz="2400" dirty="0">
                <a:solidFill>
                  <a:srgbClr val="070605"/>
                </a:solidFill>
              </a:rPr>
              <a:t> </a:t>
            </a:r>
            <a:r>
              <a:rPr lang="en-US" altLang="en-US" sz="2400" dirty="0" err="1">
                <a:solidFill>
                  <a:srgbClr val="070605"/>
                </a:solidFill>
              </a:rPr>
              <a:t>panjang</a:t>
            </a:r>
            <a:r>
              <a:rPr lang="en-US" altLang="en-US" sz="2400" dirty="0">
                <a:solidFill>
                  <a:srgbClr val="070605"/>
                </a:solidFill>
              </a:rPr>
              <a:t> </a:t>
            </a:r>
            <a:r>
              <a:rPr lang="en-US" altLang="en-US" sz="2400" dirty="0" err="1">
                <a:solidFill>
                  <a:srgbClr val="070605"/>
                </a:solidFill>
              </a:rPr>
              <a:t>kunci</a:t>
            </a:r>
            <a:r>
              <a:rPr lang="en-US" altLang="en-US" sz="2400" dirty="0">
                <a:solidFill>
                  <a:srgbClr val="070605"/>
                </a:solidFill>
              </a:rPr>
              <a:t> </a:t>
            </a:r>
            <a:r>
              <a:rPr lang="en-US" altLang="en-US" sz="2400" dirty="0" err="1">
                <a:solidFill>
                  <a:srgbClr val="070605"/>
                </a:solidFill>
              </a:rPr>
              <a:t>menjadi</a:t>
            </a:r>
            <a:r>
              <a:rPr lang="en-US" altLang="en-US" sz="2400" dirty="0">
                <a:solidFill>
                  <a:srgbClr val="070605"/>
                </a:solidFill>
              </a:rPr>
              <a:t>  </a:t>
            </a:r>
            <a:r>
              <a:rPr lang="en-US" altLang="en-US" sz="2400" dirty="0" err="1">
                <a:solidFill>
                  <a:srgbClr val="070605"/>
                </a:solidFill>
              </a:rPr>
              <a:t>sama</a:t>
            </a:r>
            <a:r>
              <a:rPr lang="en-US" altLang="en-US" sz="2400" dirty="0">
                <a:solidFill>
                  <a:srgbClr val="070605"/>
                </a:solidFill>
              </a:rPr>
              <a:t> </a:t>
            </a:r>
            <a:r>
              <a:rPr lang="en-US" altLang="en-US" sz="2400" dirty="0" err="1">
                <a:solidFill>
                  <a:srgbClr val="070605"/>
                </a:solidFill>
              </a:rPr>
              <a:t>dengan</a:t>
            </a:r>
            <a:r>
              <a:rPr lang="en-US" altLang="en-US" sz="2400" dirty="0">
                <a:solidFill>
                  <a:srgbClr val="070605"/>
                </a:solidFill>
              </a:rPr>
              <a:t> </a:t>
            </a:r>
            <a:r>
              <a:rPr lang="en-US" altLang="en-US" sz="2400" dirty="0" err="1">
                <a:solidFill>
                  <a:srgbClr val="070605"/>
                </a:solidFill>
              </a:rPr>
              <a:t>panjang</a:t>
            </a:r>
            <a:r>
              <a:rPr lang="en-US" altLang="en-US" sz="2400" dirty="0">
                <a:solidFill>
                  <a:srgbClr val="070605"/>
                </a:solidFill>
              </a:rPr>
              <a:t> </a:t>
            </a:r>
            <a:r>
              <a:rPr lang="en-US" altLang="en-US" sz="2400" dirty="0" err="1">
                <a:solidFill>
                  <a:srgbClr val="070605"/>
                </a:solidFill>
              </a:rPr>
              <a:t>plainteks</a:t>
            </a:r>
            <a:r>
              <a:rPr lang="en-US" altLang="en-US" sz="2400" dirty="0">
                <a:solidFill>
                  <a:srgbClr val="070605"/>
                </a:solidFill>
              </a:rPr>
              <a:t>:</a:t>
            </a:r>
          </a:p>
          <a:p>
            <a:pPr marL="0" indent="0" eaLnBrk="1" hangingPunct="1">
              <a:lnSpc>
                <a:spcPct val="90000"/>
              </a:lnSpc>
              <a:buNone/>
            </a:pPr>
            <a:r>
              <a:rPr lang="en-GB" altLang="en-US" sz="2400" dirty="0">
                <a:solidFill>
                  <a:srgbClr val="070605"/>
                </a:solidFill>
              </a:rPr>
              <a:t>	</a:t>
            </a:r>
            <a:r>
              <a:rPr lang="en-GB" altLang="en-US" sz="2400" dirty="0" err="1">
                <a:solidFill>
                  <a:srgbClr val="070605"/>
                </a:solidFill>
              </a:rPr>
              <a:t>Plainteks</a:t>
            </a:r>
            <a:r>
              <a:rPr lang="en-GB" altLang="en-US" sz="2400" dirty="0">
                <a:solidFill>
                  <a:srgbClr val="070605"/>
                </a:solidFill>
              </a:rPr>
              <a:t>: 	</a:t>
            </a:r>
            <a:r>
              <a:rPr lang="en-GB" altLang="en-US" sz="2400" dirty="0" err="1">
                <a:solidFill>
                  <a:srgbClr val="070605"/>
                </a:solidFill>
                <a:latin typeface="Courier New" panose="02070309020205020404" pitchFamily="49" charset="0"/>
                <a:cs typeface="Courier New" panose="02070309020205020404" pitchFamily="49" charset="0"/>
              </a:rPr>
              <a:t>negarapenghasilminyakmentahdidunia</a:t>
            </a:r>
            <a:endParaRPr lang="en-GB" altLang="en-US" sz="2400" dirty="0">
              <a:solidFill>
                <a:srgbClr val="070605"/>
              </a:solidFill>
              <a:latin typeface="Courier New" panose="02070309020205020404" pitchFamily="49" charset="0"/>
              <a:cs typeface="Courier New" panose="02070309020205020404" pitchFamily="49" charset="0"/>
            </a:endParaRPr>
          </a:p>
          <a:p>
            <a:pPr marL="0" indent="0" eaLnBrk="1" hangingPunct="1">
              <a:lnSpc>
                <a:spcPct val="90000"/>
              </a:lnSpc>
              <a:buNone/>
            </a:pPr>
            <a:r>
              <a:rPr lang="en-GB" altLang="en-US" sz="2400" dirty="0">
                <a:solidFill>
                  <a:srgbClr val="070605"/>
                </a:solidFill>
              </a:rPr>
              <a:t>	</a:t>
            </a:r>
            <a:r>
              <a:rPr lang="en-GB" altLang="en-US" sz="2400" dirty="0" err="1">
                <a:solidFill>
                  <a:srgbClr val="070605"/>
                </a:solidFill>
              </a:rPr>
              <a:t>Kunci</a:t>
            </a:r>
            <a:r>
              <a:rPr lang="en-GB" altLang="en-US" sz="2400" dirty="0">
                <a:solidFill>
                  <a:srgbClr val="070605"/>
                </a:solidFill>
              </a:rPr>
              <a:t>:       	</a:t>
            </a:r>
            <a:r>
              <a:rPr lang="en-GB" altLang="en-US" sz="2400" dirty="0">
                <a:solidFill>
                  <a:srgbClr val="070605"/>
                </a:solidFill>
                <a:latin typeface="Courier New" panose="02070309020205020404" pitchFamily="49" charset="0"/>
                <a:cs typeface="Courier New" panose="02070309020205020404" pitchFamily="49" charset="0"/>
              </a:rPr>
              <a:t>INDONEGARAPENGHASILMINYAKMENTAHDID</a:t>
            </a:r>
          </a:p>
          <a:p>
            <a:pPr marL="0" indent="0">
              <a:buNone/>
            </a:pPr>
            <a:r>
              <a:rPr lang="en-GB" altLang="en-US" sz="2400" dirty="0">
                <a:solidFill>
                  <a:srgbClr val="070605"/>
                </a:solidFill>
                <a:cs typeface="Courier New" panose="02070309020205020404" pitchFamily="49" charset="0"/>
              </a:rPr>
              <a:t>	</a:t>
            </a:r>
            <a:r>
              <a:rPr lang="en-GB" altLang="en-US" sz="2400" dirty="0" err="1">
                <a:solidFill>
                  <a:srgbClr val="070605"/>
                </a:solidFill>
                <a:cs typeface="Courier New" panose="02070309020205020404" pitchFamily="49" charset="0"/>
              </a:rPr>
              <a:t>Cipherteks</a:t>
            </a:r>
            <a:r>
              <a:rPr lang="en-GB" altLang="en-US" sz="2400" dirty="0">
                <a:solidFill>
                  <a:srgbClr val="070605"/>
                </a:solidFill>
                <a:cs typeface="Courier New" panose="02070309020205020404" pitchFamily="49" charset="0"/>
              </a:rPr>
              <a:t>:	</a:t>
            </a:r>
            <a:r>
              <a:rPr lang="en-GB" altLang="en-US" sz="2400" dirty="0">
                <a:solidFill>
                  <a:srgbClr val="070605"/>
                </a:solidFill>
                <a:latin typeface="Courier New" panose="02070309020205020404" pitchFamily="49" charset="0"/>
                <a:cs typeface="Courier New" panose="02070309020205020404" pitchFamily="49" charset="0"/>
              </a:rPr>
              <a:t>VRJOEEVEEGWEFOSMAVJMSZCNDMLQBDBQQD</a:t>
            </a:r>
          </a:p>
        </p:txBody>
      </p:sp>
    </p:spTree>
    <p:extLst>
      <p:ext uri="{BB962C8B-B14F-4D97-AF65-F5344CB8AC3E}">
        <p14:creationId xmlns:p14="http://schemas.microsoft.com/office/powerpoint/2010/main" val="109722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spcBef>
                <a:spcPct val="0"/>
              </a:spcBef>
              <a:buSzTx/>
              <a:buFontTx/>
              <a:buNone/>
            </a:pPr>
            <a:fld id="{8D228ED2-9357-468B-8B2E-8D9214416323}" type="slidenum">
              <a:rPr lang="en-GB" altLang="en-US" sz="1400">
                <a:latin typeface="Times New Roman" panose="02020603050405020304" pitchFamily="18" charset="0"/>
              </a:rPr>
              <a:pPr>
                <a:spcBef>
                  <a:spcPct val="0"/>
                </a:spcBef>
                <a:buSzTx/>
                <a:buFontTx/>
                <a:buNone/>
              </a:pPr>
              <a:t>23</a:t>
            </a:fld>
            <a:endParaRPr lang="en-GB" altLang="en-US" sz="1400">
              <a:latin typeface="Times New Roman" panose="02020603050405020304" pitchFamily="18" charset="0"/>
            </a:endParaRPr>
          </a:p>
        </p:txBody>
      </p:sp>
      <p:sp>
        <p:nvSpPr>
          <p:cNvPr id="20484" name="Rectangle 3"/>
          <p:cNvSpPr>
            <a:spLocks noGrp="1" noChangeArrowheads="1"/>
          </p:cNvSpPr>
          <p:nvPr>
            <p:ph type="body" idx="1"/>
          </p:nvPr>
        </p:nvSpPr>
        <p:spPr>
          <a:xfrm>
            <a:off x="1132763" y="838200"/>
            <a:ext cx="10331355" cy="5257800"/>
          </a:xfrm>
        </p:spPr>
        <p:txBody>
          <a:bodyPr>
            <a:normAutofit/>
          </a:bodyPr>
          <a:lstStyle/>
          <a:p>
            <a:pPr eaLnBrk="1" hangingPunct="1">
              <a:lnSpc>
                <a:spcPct val="80000"/>
              </a:lnSpc>
              <a:buFontTx/>
              <a:buNone/>
            </a:pPr>
            <a:r>
              <a:rPr lang="en-US" altLang="en-US" i="1" dirty="0">
                <a:solidFill>
                  <a:srgbClr val="FF0000"/>
                </a:solidFill>
              </a:rPr>
              <a:t>3. Running-Key </a:t>
            </a:r>
            <a:r>
              <a:rPr lang="en-US" altLang="en-US" i="1" dirty="0" err="1">
                <a:solidFill>
                  <a:srgbClr val="FF0000"/>
                </a:solidFill>
              </a:rPr>
              <a:t>Vigènere</a:t>
            </a:r>
            <a:r>
              <a:rPr lang="en-US" altLang="en-US" i="1" dirty="0">
                <a:solidFill>
                  <a:srgbClr val="FF0000"/>
                </a:solidFill>
              </a:rPr>
              <a:t> cipher</a:t>
            </a:r>
          </a:p>
          <a:p>
            <a:pPr eaLnBrk="1" hangingPunct="1">
              <a:lnSpc>
                <a:spcPct val="80000"/>
              </a:lnSpc>
            </a:pPr>
            <a:r>
              <a:rPr lang="en-US" altLang="en-US" dirty="0" err="1">
                <a:solidFill>
                  <a:srgbClr val="070605"/>
                </a:solidFill>
              </a:rPr>
              <a:t>Kunci</a:t>
            </a:r>
            <a:r>
              <a:rPr lang="en-US" altLang="en-US" dirty="0">
                <a:solidFill>
                  <a:srgbClr val="070605"/>
                </a:solidFill>
              </a:rPr>
              <a:t> </a:t>
            </a:r>
            <a:r>
              <a:rPr lang="en-US" altLang="en-US" dirty="0" err="1">
                <a:solidFill>
                  <a:srgbClr val="070605"/>
                </a:solidFill>
              </a:rPr>
              <a:t>adalah</a:t>
            </a:r>
            <a:r>
              <a:rPr lang="en-US" altLang="en-US" dirty="0">
                <a:solidFill>
                  <a:srgbClr val="070605"/>
                </a:solidFill>
              </a:rPr>
              <a:t> string yang </a:t>
            </a:r>
            <a:r>
              <a:rPr lang="en-US" altLang="en-US" dirty="0" err="1">
                <a:solidFill>
                  <a:srgbClr val="070605"/>
                </a:solidFill>
              </a:rPr>
              <a:t>sangat</a:t>
            </a:r>
            <a:r>
              <a:rPr lang="en-US" altLang="en-US" dirty="0">
                <a:solidFill>
                  <a:srgbClr val="070605"/>
                </a:solidFill>
              </a:rPr>
              <a:t> </a:t>
            </a:r>
            <a:r>
              <a:rPr lang="en-US" altLang="en-US" dirty="0" err="1">
                <a:solidFill>
                  <a:srgbClr val="070605"/>
                </a:solidFill>
              </a:rPr>
              <a:t>panjang</a:t>
            </a:r>
            <a:r>
              <a:rPr lang="en-US" altLang="en-US" dirty="0">
                <a:solidFill>
                  <a:srgbClr val="070605"/>
                </a:solidFill>
              </a:rPr>
              <a:t> yang </a:t>
            </a:r>
            <a:r>
              <a:rPr lang="en-US" altLang="en-US" dirty="0" err="1">
                <a:solidFill>
                  <a:srgbClr val="070605"/>
                </a:solidFill>
              </a:rPr>
              <a:t>diambil</a:t>
            </a:r>
            <a:r>
              <a:rPr lang="en-US" altLang="en-US" dirty="0">
                <a:solidFill>
                  <a:srgbClr val="070605"/>
                </a:solidFill>
              </a:rPr>
              <a:t> </a:t>
            </a:r>
            <a:r>
              <a:rPr lang="en-US" altLang="en-US" dirty="0" err="1">
                <a:solidFill>
                  <a:srgbClr val="070605"/>
                </a:solidFill>
              </a:rPr>
              <a:t>dari</a:t>
            </a:r>
            <a:r>
              <a:rPr lang="en-US" altLang="en-US" dirty="0">
                <a:solidFill>
                  <a:srgbClr val="070605"/>
                </a:solidFill>
              </a:rPr>
              <a:t> </a:t>
            </a:r>
            <a:r>
              <a:rPr lang="en-US" altLang="en-US" dirty="0" err="1">
                <a:solidFill>
                  <a:srgbClr val="070605"/>
                </a:solidFill>
              </a:rPr>
              <a:t>teks</a:t>
            </a:r>
            <a:r>
              <a:rPr lang="en-US" altLang="en-US" dirty="0">
                <a:solidFill>
                  <a:srgbClr val="070605"/>
                </a:solidFill>
              </a:rPr>
              <a:t> </a:t>
            </a:r>
            <a:r>
              <a:rPr lang="en-US" altLang="en-US" dirty="0" err="1">
                <a:solidFill>
                  <a:srgbClr val="070605"/>
                </a:solidFill>
              </a:rPr>
              <a:t>bermakna</a:t>
            </a:r>
            <a:r>
              <a:rPr lang="en-US" altLang="en-US" dirty="0">
                <a:solidFill>
                  <a:srgbClr val="070605"/>
                </a:solidFill>
              </a:rPr>
              <a:t> (</a:t>
            </a:r>
            <a:r>
              <a:rPr lang="en-US" altLang="en-US" dirty="0" err="1">
                <a:solidFill>
                  <a:srgbClr val="070605"/>
                </a:solidFill>
              </a:rPr>
              <a:t>misalnya</a:t>
            </a:r>
            <a:r>
              <a:rPr lang="en-US" altLang="en-US" dirty="0">
                <a:solidFill>
                  <a:srgbClr val="070605"/>
                </a:solidFill>
              </a:rPr>
              <a:t> </a:t>
            </a:r>
            <a:r>
              <a:rPr lang="en-US" altLang="en-US" dirty="0" err="1">
                <a:solidFill>
                  <a:srgbClr val="070605"/>
                </a:solidFill>
              </a:rPr>
              <a:t>naskah</a:t>
            </a:r>
            <a:r>
              <a:rPr lang="en-US" altLang="en-US" dirty="0">
                <a:solidFill>
                  <a:srgbClr val="070605"/>
                </a:solidFill>
              </a:rPr>
              <a:t> </a:t>
            </a:r>
            <a:r>
              <a:rPr lang="en-US" altLang="en-US" dirty="0" err="1">
                <a:solidFill>
                  <a:srgbClr val="070605"/>
                </a:solidFill>
              </a:rPr>
              <a:t>proklamasi</a:t>
            </a:r>
            <a:r>
              <a:rPr lang="en-US" altLang="en-US" dirty="0">
                <a:solidFill>
                  <a:srgbClr val="070605"/>
                </a:solidFill>
              </a:rPr>
              <a:t>, </a:t>
            </a:r>
            <a:r>
              <a:rPr lang="en-US" altLang="en-US" dirty="0" err="1">
                <a:solidFill>
                  <a:srgbClr val="070605"/>
                </a:solidFill>
              </a:rPr>
              <a:t>naskah</a:t>
            </a:r>
            <a:r>
              <a:rPr lang="en-US" altLang="en-US" dirty="0">
                <a:solidFill>
                  <a:srgbClr val="070605"/>
                </a:solidFill>
              </a:rPr>
              <a:t> </a:t>
            </a:r>
            <a:r>
              <a:rPr lang="en-US" altLang="en-US" dirty="0" err="1">
                <a:solidFill>
                  <a:srgbClr val="070605"/>
                </a:solidFill>
              </a:rPr>
              <a:t>Pembukaan</a:t>
            </a:r>
            <a:r>
              <a:rPr lang="en-US" altLang="en-US" dirty="0">
                <a:solidFill>
                  <a:srgbClr val="070605"/>
                </a:solidFill>
              </a:rPr>
              <a:t> UUD 1945, </a:t>
            </a:r>
            <a:r>
              <a:rPr lang="en-US" altLang="en-US" dirty="0" err="1">
                <a:solidFill>
                  <a:srgbClr val="070605"/>
                </a:solidFill>
              </a:rPr>
              <a:t>terjemahan</a:t>
            </a:r>
            <a:r>
              <a:rPr lang="en-US" altLang="en-US" dirty="0">
                <a:solidFill>
                  <a:srgbClr val="070605"/>
                </a:solidFill>
              </a:rPr>
              <a:t> </a:t>
            </a:r>
            <a:r>
              <a:rPr lang="en-US" altLang="en-US" dirty="0" err="1">
                <a:solidFill>
                  <a:srgbClr val="070605"/>
                </a:solidFill>
              </a:rPr>
              <a:t>ayat</a:t>
            </a:r>
            <a:r>
              <a:rPr lang="en-US" altLang="en-US" dirty="0">
                <a:solidFill>
                  <a:srgbClr val="070605"/>
                </a:solidFill>
              </a:rPr>
              <a:t> di </a:t>
            </a:r>
            <a:r>
              <a:rPr lang="en-US" altLang="en-US" dirty="0" err="1">
                <a:solidFill>
                  <a:srgbClr val="070605"/>
                </a:solidFill>
              </a:rPr>
              <a:t>dalam</a:t>
            </a:r>
            <a:r>
              <a:rPr lang="en-US" altLang="en-US" dirty="0">
                <a:solidFill>
                  <a:srgbClr val="070605"/>
                </a:solidFill>
              </a:rPr>
              <a:t> </a:t>
            </a:r>
            <a:r>
              <a:rPr lang="en-US" altLang="en-US" dirty="0" err="1">
                <a:solidFill>
                  <a:srgbClr val="070605"/>
                </a:solidFill>
              </a:rPr>
              <a:t>kitab</a:t>
            </a:r>
            <a:r>
              <a:rPr lang="en-US" altLang="en-US" dirty="0">
                <a:solidFill>
                  <a:srgbClr val="070605"/>
                </a:solidFill>
              </a:rPr>
              <a:t> </a:t>
            </a:r>
            <a:r>
              <a:rPr lang="en-US" altLang="en-US" dirty="0" err="1">
                <a:solidFill>
                  <a:srgbClr val="070605"/>
                </a:solidFill>
              </a:rPr>
              <a:t>suci</a:t>
            </a:r>
            <a:r>
              <a:rPr lang="en-US" altLang="en-US" dirty="0">
                <a:solidFill>
                  <a:srgbClr val="070605"/>
                </a:solidFill>
              </a:rPr>
              <a:t>, </a:t>
            </a:r>
            <a:r>
              <a:rPr lang="en-US" altLang="en-US" dirty="0" err="1">
                <a:solidFill>
                  <a:srgbClr val="070605"/>
                </a:solidFill>
              </a:rPr>
              <a:t>dan</a:t>
            </a:r>
            <a:r>
              <a:rPr lang="en-US" altLang="en-US" dirty="0">
                <a:solidFill>
                  <a:srgbClr val="070605"/>
                </a:solidFill>
              </a:rPr>
              <a:t> lain-lain). </a:t>
            </a:r>
          </a:p>
          <a:p>
            <a:pPr eaLnBrk="1" hangingPunct="1">
              <a:lnSpc>
                <a:spcPct val="80000"/>
              </a:lnSpc>
            </a:pPr>
            <a:endParaRPr lang="en-US" altLang="en-US" dirty="0">
              <a:solidFill>
                <a:srgbClr val="070605"/>
              </a:solidFill>
            </a:endParaRPr>
          </a:p>
          <a:p>
            <a:pPr eaLnBrk="1" hangingPunct="1">
              <a:lnSpc>
                <a:spcPct val="80000"/>
              </a:lnSpc>
            </a:pPr>
            <a:r>
              <a:rPr lang="en-US" altLang="en-US" dirty="0" err="1">
                <a:solidFill>
                  <a:srgbClr val="070605"/>
                </a:solidFill>
              </a:rPr>
              <a:t>Misalnya</a:t>
            </a:r>
            <a:r>
              <a:rPr lang="en-US" altLang="en-US" dirty="0">
                <a:solidFill>
                  <a:srgbClr val="070605"/>
                </a:solidFill>
              </a:rPr>
              <a:t>, </a:t>
            </a:r>
          </a:p>
          <a:p>
            <a:pPr eaLnBrk="1" hangingPunct="1">
              <a:lnSpc>
                <a:spcPct val="80000"/>
              </a:lnSpc>
              <a:buFontTx/>
              <a:buNone/>
            </a:pPr>
            <a:r>
              <a:rPr lang="en-US" altLang="en-US" dirty="0">
                <a:solidFill>
                  <a:srgbClr val="070605"/>
                </a:solidFill>
              </a:rPr>
              <a:t>	</a:t>
            </a:r>
            <a:r>
              <a:rPr lang="en-US" altLang="en-US" dirty="0" err="1">
                <a:solidFill>
                  <a:srgbClr val="070605"/>
                </a:solidFill>
              </a:rPr>
              <a:t>Pesan</a:t>
            </a:r>
            <a:r>
              <a:rPr lang="en-US" altLang="en-US" dirty="0">
                <a:solidFill>
                  <a:srgbClr val="070605"/>
                </a:solidFill>
              </a:rPr>
              <a:t>: </a:t>
            </a:r>
            <a:r>
              <a:rPr lang="en-US" altLang="en-US" dirty="0" err="1">
                <a:solidFill>
                  <a:srgbClr val="070605"/>
                </a:solidFill>
                <a:latin typeface="Courier New" panose="02070309020205020404" pitchFamily="49" charset="0"/>
                <a:cs typeface="Courier New" panose="02070309020205020404" pitchFamily="49" charset="0"/>
              </a:rPr>
              <a:t>negarapenghasilminyakmentahdidunia</a:t>
            </a:r>
            <a:r>
              <a:rPr lang="en-US" altLang="en-US" dirty="0">
                <a:solidFill>
                  <a:srgbClr val="070605"/>
                </a:solidFill>
                <a:latin typeface="Courier New" panose="02070309020205020404" pitchFamily="49" charset="0"/>
                <a:cs typeface="Courier New" panose="02070309020205020404" pitchFamily="49" charset="0"/>
              </a:rPr>
              <a:t> </a:t>
            </a:r>
          </a:p>
          <a:p>
            <a:pPr eaLnBrk="1" hangingPunct="1">
              <a:lnSpc>
                <a:spcPct val="80000"/>
              </a:lnSpc>
              <a:buFontTx/>
              <a:buNone/>
            </a:pPr>
            <a:r>
              <a:rPr lang="en-US" altLang="en-US" dirty="0">
                <a:solidFill>
                  <a:srgbClr val="070605"/>
                </a:solidFill>
              </a:rPr>
              <a:t>	</a:t>
            </a:r>
            <a:r>
              <a:rPr lang="en-US" altLang="en-US" dirty="0" err="1">
                <a:solidFill>
                  <a:srgbClr val="070605"/>
                </a:solidFill>
              </a:rPr>
              <a:t>Kunci</a:t>
            </a:r>
            <a:r>
              <a:rPr lang="en-US" altLang="en-US" dirty="0">
                <a:solidFill>
                  <a:srgbClr val="070605"/>
                </a:solidFill>
              </a:rPr>
              <a:t>:  </a:t>
            </a:r>
            <a:r>
              <a:rPr lang="en-US" altLang="en-US" dirty="0">
                <a:solidFill>
                  <a:srgbClr val="070605"/>
                </a:solidFill>
                <a:latin typeface="Courier New" panose="02070309020205020404" pitchFamily="49" charset="0"/>
                <a:cs typeface="Courier New" panose="02070309020205020404" pitchFamily="49" charset="0"/>
              </a:rPr>
              <a:t>KERAKYATANYANGDIPIMPINOLEHHIKMATPE </a:t>
            </a:r>
            <a:endParaRPr lang="en-US" altLang="en-US" dirty="0">
              <a:solidFill>
                <a:srgbClr val="070605"/>
              </a:solidFill>
            </a:endParaRPr>
          </a:p>
          <a:p>
            <a:pPr eaLnBrk="1" hangingPunct="1">
              <a:lnSpc>
                <a:spcPct val="80000"/>
              </a:lnSpc>
            </a:pPr>
            <a:endParaRPr lang="en-US" altLang="en-US" dirty="0">
              <a:solidFill>
                <a:srgbClr val="070605"/>
              </a:solidFill>
            </a:endParaRPr>
          </a:p>
          <a:p>
            <a:pPr eaLnBrk="1" hangingPunct="1">
              <a:lnSpc>
                <a:spcPct val="80000"/>
              </a:lnSpc>
            </a:pPr>
            <a:r>
              <a:rPr lang="en-US" altLang="en-US" dirty="0" err="1">
                <a:solidFill>
                  <a:srgbClr val="070605"/>
                </a:solidFill>
              </a:rPr>
              <a:t>Selanjutnya</a:t>
            </a:r>
            <a:r>
              <a:rPr lang="en-US" altLang="en-US" dirty="0">
                <a:solidFill>
                  <a:srgbClr val="070605"/>
                </a:solidFill>
              </a:rPr>
              <a:t> </a:t>
            </a:r>
            <a:r>
              <a:rPr lang="en-US" altLang="en-US" dirty="0" err="1">
                <a:solidFill>
                  <a:srgbClr val="070605"/>
                </a:solidFill>
              </a:rPr>
              <a:t>enkripsi</a:t>
            </a:r>
            <a:r>
              <a:rPr lang="en-US" altLang="en-US" dirty="0">
                <a:solidFill>
                  <a:srgbClr val="070605"/>
                </a:solidFill>
              </a:rPr>
              <a:t> dan </a:t>
            </a:r>
            <a:r>
              <a:rPr lang="en-US" altLang="en-US" dirty="0" err="1">
                <a:solidFill>
                  <a:srgbClr val="070605"/>
                </a:solidFill>
              </a:rPr>
              <a:t>dekripsi</a:t>
            </a:r>
            <a:r>
              <a:rPr lang="en-US" altLang="en-US" dirty="0">
                <a:solidFill>
                  <a:srgbClr val="070605"/>
                </a:solidFill>
              </a:rPr>
              <a:t> </a:t>
            </a:r>
            <a:r>
              <a:rPr lang="en-US" altLang="en-US" dirty="0" err="1">
                <a:solidFill>
                  <a:srgbClr val="070605"/>
                </a:solidFill>
              </a:rPr>
              <a:t>dilakukan</a:t>
            </a:r>
            <a:r>
              <a:rPr lang="en-US" altLang="en-US" dirty="0">
                <a:solidFill>
                  <a:srgbClr val="070605"/>
                </a:solidFill>
              </a:rPr>
              <a:t> </a:t>
            </a:r>
            <a:r>
              <a:rPr lang="en-US" altLang="en-US" dirty="0" err="1">
                <a:solidFill>
                  <a:srgbClr val="070605"/>
                </a:solidFill>
              </a:rPr>
              <a:t>seperti</a:t>
            </a:r>
            <a:r>
              <a:rPr lang="en-US" altLang="en-US" dirty="0">
                <a:solidFill>
                  <a:srgbClr val="070605"/>
                </a:solidFill>
              </a:rPr>
              <a:t> </a:t>
            </a:r>
            <a:r>
              <a:rPr lang="en-US" altLang="en-US" dirty="0" err="1">
                <a:solidFill>
                  <a:srgbClr val="070605"/>
                </a:solidFill>
              </a:rPr>
              <a:t>Vigenere</a:t>
            </a:r>
            <a:r>
              <a:rPr lang="en-US" altLang="en-US" dirty="0">
                <a:solidFill>
                  <a:srgbClr val="070605"/>
                </a:solidFill>
              </a:rPr>
              <a:t> cipher </a:t>
            </a:r>
            <a:r>
              <a:rPr lang="en-US" altLang="en-US" dirty="0" err="1">
                <a:solidFill>
                  <a:srgbClr val="070605"/>
                </a:solidFill>
              </a:rPr>
              <a:t>biasa</a:t>
            </a:r>
            <a:r>
              <a:rPr lang="en-US" altLang="en-US" dirty="0">
                <a:solidFill>
                  <a:srgbClr val="070605"/>
                </a:solidFill>
              </a:rPr>
              <a:t>.</a:t>
            </a:r>
          </a:p>
        </p:txBody>
      </p:sp>
    </p:spTree>
    <p:extLst>
      <p:ext uri="{BB962C8B-B14F-4D97-AF65-F5344CB8AC3E}">
        <p14:creationId xmlns:p14="http://schemas.microsoft.com/office/powerpoint/2010/main" val="24787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E0FD246-F187-408A-9F07-F0FAA15152C5}" type="slidenum">
              <a:rPr lang="en-GB" altLang="en-US" sz="1400">
                <a:latin typeface="Times New Roman" panose="02020603050405020304" pitchFamily="18" charset="0"/>
              </a:rPr>
              <a:pPr>
                <a:spcBef>
                  <a:spcPct val="0"/>
                </a:spcBef>
                <a:buSzTx/>
                <a:buFontTx/>
                <a:buNone/>
              </a:pPr>
              <a:t>24</a:t>
            </a:fld>
            <a:endParaRPr lang="en-GB" altLang="en-US" sz="1400">
              <a:latin typeface="Times New Roman" panose="02020603050405020304" pitchFamily="18" charset="0"/>
            </a:endParaRPr>
          </a:p>
        </p:txBody>
      </p:sp>
      <p:sp>
        <p:nvSpPr>
          <p:cNvPr id="22532" name="Rectangle 2"/>
          <p:cNvSpPr>
            <a:spLocks noGrp="1" noChangeArrowheads="1"/>
          </p:cNvSpPr>
          <p:nvPr>
            <p:ph type="title"/>
          </p:nvPr>
        </p:nvSpPr>
        <p:spPr>
          <a:xfrm>
            <a:off x="1177926" y="631826"/>
            <a:ext cx="7772400" cy="838200"/>
          </a:xfrm>
        </p:spPr>
        <p:txBody>
          <a:bodyPr/>
          <a:lstStyle/>
          <a:p>
            <a:pPr algn="l" eaLnBrk="1" hangingPunct="1"/>
            <a:r>
              <a:rPr lang="en-GB" altLang="en-US" b="1" i="1" dirty="0">
                <a:latin typeface="+mn-lt"/>
                <a:cs typeface="Times New Roman" panose="02020603050405020304" pitchFamily="18" charset="0"/>
              </a:rPr>
              <a:t>2. Playfair Cipher</a:t>
            </a:r>
            <a:r>
              <a:rPr lang="en-GB" altLang="en-US" b="1" i="1" dirty="0">
                <a:latin typeface="+mn-lt"/>
              </a:rPr>
              <a:t> </a:t>
            </a:r>
          </a:p>
        </p:txBody>
      </p:sp>
      <p:sp>
        <p:nvSpPr>
          <p:cNvPr id="22533" name="Rectangle 3"/>
          <p:cNvSpPr>
            <a:spLocks noGrp="1" noChangeArrowheads="1"/>
          </p:cNvSpPr>
          <p:nvPr>
            <p:ph type="body" idx="1"/>
          </p:nvPr>
        </p:nvSpPr>
        <p:spPr>
          <a:xfrm>
            <a:off x="1177926" y="1654222"/>
            <a:ext cx="10175874" cy="4702127"/>
          </a:xfrm>
        </p:spPr>
        <p:txBody>
          <a:bodyPr>
            <a:normAutofit/>
          </a:bodyPr>
          <a:lstStyle/>
          <a:p>
            <a:pPr eaLnBrk="1" hangingPunct="1"/>
            <a:r>
              <a:rPr lang="en-US" altLang="en-US" dirty="0" err="1">
                <a:solidFill>
                  <a:srgbClr val="010000"/>
                </a:solidFill>
                <a:cs typeface="Times New Roman" panose="02020603050405020304" pitchFamily="18" charset="0"/>
              </a:rPr>
              <a:t>Ditemukan</a:t>
            </a:r>
            <a:r>
              <a:rPr lang="en-US" altLang="en-US" dirty="0">
                <a:solidFill>
                  <a:srgbClr val="010000"/>
                </a:solidFill>
                <a:cs typeface="Times New Roman" panose="02020603050405020304" pitchFamily="18" charset="0"/>
              </a:rPr>
              <a:t> oleh Sir Charles Wheatstone </a:t>
            </a:r>
            <a:r>
              <a:rPr lang="en-US" altLang="en-US" dirty="0" err="1">
                <a:solidFill>
                  <a:srgbClr val="010000"/>
                </a:solidFill>
                <a:cs typeface="Times New Roman" panose="02020603050405020304" pitchFamily="18" charset="0"/>
              </a:rPr>
              <a:t>namun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dipromosikan</a:t>
            </a:r>
            <a:r>
              <a:rPr lang="en-US" altLang="en-US" dirty="0">
                <a:solidFill>
                  <a:srgbClr val="010000"/>
                </a:solidFill>
                <a:cs typeface="Times New Roman" panose="02020603050405020304" pitchFamily="18" charset="0"/>
              </a:rPr>
              <a:t> oleh Baron Lyon Playfair pada </a:t>
            </a:r>
            <a:r>
              <a:rPr lang="en-US" altLang="en-US" dirty="0" err="1">
                <a:solidFill>
                  <a:srgbClr val="010000"/>
                </a:solidFill>
                <a:cs typeface="Times New Roman" panose="02020603050405020304" pitchFamily="18" charset="0"/>
              </a:rPr>
              <a:t>tahun</a:t>
            </a:r>
            <a:r>
              <a:rPr lang="en-US" altLang="en-US" dirty="0">
                <a:solidFill>
                  <a:srgbClr val="010000"/>
                </a:solidFill>
                <a:cs typeface="Times New Roman" panose="02020603050405020304" pitchFamily="18" charset="0"/>
              </a:rPr>
              <a:t> 1854.</a:t>
            </a:r>
          </a:p>
          <a:p>
            <a:pPr eaLnBrk="1" hangingPunct="1"/>
            <a:endParaRPr lang="en-US" altLang="en-US" dirty="0">
              <a:solidFill>
                <a:srgbClr val="010000"/>
              </a:solidFill>
              <a:cs typeface="Times New Roman" panose="02020603050405020304" pitchFamily="18" charset="0"/>
            </a:endParaRPr>
          </a:p>
        </p:txBody>
      </p:sp>
      <p:pic>
        <p:nvPicPr>
          <p:cNvPr id="22534" name="Picture 5" descr="The Playfair system was invented by Charles Wheatstone, who first described it in 1854.">
            <a:hlinkClick r:id="rId7" tooltip="The Playfair system was invented by Charles Wheatstone, who first described it in 185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689" y="3155950"/>
            <a:ext cx="1641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Lord Playfair promoted the use of the cipher, and his name became associated with the system.">
            <a:hlinkClick r:id="rId9" tooltip="Lord Playfair promoted the use of the cipher, and his name became associated with the system."/>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838" y="3192462"/>
            <a:ext cx="16351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8"/>
          <p:cNvSpPr>
            <a:spLocks noChangeArrowheads="1"/>
          </p:cNvSpPr>
          <p:nvPr/>
        </p:nvSpPr>
        <p:spPr bwMode="auto">
          <a:xfrm>
            <a:off x="2866686" y="5625038"/>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800" dirty="0">
                <a:solidFill>
                  <a:srgbClr val="010000"/>
                </a:solidFill>
                <a:cs typeface="Times New Roman" panose="02020603050405020304" pitchFamily="18" charset="0"/>
              </a:rPr>
              <a:t>Sir Charles Wheatstone</a:t>
            </a:r>
          </a:p>
        </p:txBody>
      </p:sp>
      <p:sp>
        <p:nvSpPr>
          <p:cNvPr id="22537" name="Rectangle 9"/>
          <p:cNvSpPr>
            <a:spLocks noChangeArrowheads="1"/>
          </p:cNvSpPr>
          <p:nvPr/>
        </p:nvSpPr>
        <p:spPr bwMode="auto">
          <a:xfrm>
            <a:off x="7188539" y="5512484"/>
            <a:ext cx="213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800" dirty="0">
                <a:solidFill>
                  <a:srgbClr val="010000"/>
                </a:solidFill>
                <a:cs typeface="Times New Roman" panose="02020603050405020304" pitchFamily="18" charset="0"/>
              </a:rPr>
              <a:t>Baron Lyon </a:t>
            </a:r>
            <a:r>
              <a:rPr lang="en-US" altLang="en-US" sz="1800" dirty="0" err="1">
                <a:solidFill>
                  <a:srgbClr val="010000"/>
                </a:solidFill>
                <a:cs typeface="Times New Roman" panose="02020603050405020304" pitchFamily="18" charset="0"/>
              </a:rPr>
              <a:t>Playfair</a:t>
            </a:r>
            <a:endParaRPr lang="en-US" altLang="en-US" sz="18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13017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63819-704B-7AC3-0A88-266720EF2F09}"/>
              </a:ext>
            </a:extLst>
          </p:cNvPr>
          <p:cNvSpPr>
            <a:spLocks noGrp="1"/>
          </p:cNvSpPr>
          <p:nvPr>
            <p:ph idx="1"/>
          </p:nvPr>
        </p:nvSpPr>
        <p:spPr>
          <a:xfrm>
            <a:off x="838200" y="711200"/>
            <a:ext cx="10515600" cy="5465763"/>
          </a:xfrm>
        </p:spPr>
        <p:txBody>
          <a:bodyPr>
            <a:normAutofit lnSpcReduction="10000"/>
          </a:bodyPr>
          <a:lstStyle/>
          <a:p>
            <a:pPr marL="465138" indent="-465138" algn="just"/>
            <a:r>
              <a:rPr lang="en-US" altLang="en-US" dirty="0">
                <a:solidFill>
                  <a:srgbClr val="000000"/>
                </a:solidFill>
                <a:cs typeface="Times New Roman" panose="02020603050405020304" pitchFamily="18" charset="0"/>
              </a:rPr>
              <a:t>Playfair cipher </a:t>
            </a:r>
            <a:r>
              <a:rPr lang="en-US" altLang="en-US" dirty="0" err="1">
                <a:solidFill>
                  <a:srgbClr val="000000"/>
                </a:solidFill>
                <a:cs typeface="Times New Roman" panose="02020603050405020304" pitchFamily="18" charset="0"/>
              </a:rPr>
              <a:t>termasuk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kelompok</a:t>
            </a:r>
            <a:r>
              <a:rPr lang="en-US" altLang="en-US" dirty="0">
                <a:solidFill>
                  <a:srgbClr val="000000"/>
                </a:solidFill>
                <a:cs typeface="Times New Roman" panose="02020603050405020304" pitchFamily="18" charset="0"/>
              </a:rPr>
              <a:t> </a:t>
            </a:r>
            <a:r>
              <a:rPr lang="en-US" altLang="en-US" i="1" dirty="0" err="1">
                <a:solidFill>
                  <a:srgbClr val="000000"/>
                </a:solidFill>
                <a:cs typeface="Times New Roman" panose="02020603050405020304" pitchFamily="18" charset="0"/>
              </a:rPr>
              <a:t>polygram</a:t>
            </a:r>
            <a:r>
              <a:rPr lang="en-US" altLang="en-US" i="1" dirty="0">
                <a:solidFill>
                  <a:srgbClr val="000000"/>
                </a:solidFill>
                <a:cs typeface="Times New Roman" panose="02020603050405020304" pitchFamily="18" charset="0"/>
              </a:rPr>
              <a:t> cipher </a:t>
            </a:r>
          </a:p>
          <a:p>
            <a:pPr marL="465138" indent="-465138" algn="just"/>
            <a:endParaRPr lang="en-US" altLang="en-US" dirty="0">
              <a:solidFill>
                <a:srgbClr val="000000"/>
              </a:solidFill>
              <a:cs typeface="Times New Roman" panose="02020603050405020304" pitchFamily="18" charset="0"/>
            </a:endParaRPr>
          </a:p>
          <a:p>
            <a:pPr marL="465138" indent="-465138" algn="just"/>
            <a:r>
              <a:rPr lang="en-US" altLang="en-US" dirty="0">
                <a:solidFill>
                  <a:srgbClr val="000000"/>
                </a:solidFill>
                <a:cs typeface="Times New Roman" panose="02020603050405020304" pitchFamily="18" charset="0"/>
              </a:rPr>
              <a:t>Pada </a:t>
            </a:r>
            <a:r>
              <a:rPr lang="en-US" altLang="en-US" dirty="0" err="1">
                <a:solidFill>
                  <a:srgbClr val="000000"/>
                </a:solidFill>
                <a:cs typeface="Times New Roman" panose="02020603050405020304" pitchFamily="18" charset="0"/>
              </a:rPr>
              <a:t>polygram</a:t>
            </a:r>
            <a:r>
              <a:rPr lang="en-US" altLang="en-US" dirty="0">
                <a:solidFill>
                  <a:srgbClr val="000000"/>
                </a:solidFill>
                <a:cs typeface="Times New Roman" panose="02020603050405020304" pitchFamily="18" charset="0"/>
              </a:rPr>
              <a:t> cipher, </a:t>
            </a:r>
            <a:r>
              <a:rPr lang="en-US" altLang="en-US" dirty="0" err="1">
                <a:solidFill>
                  <a:srgbClr val="000000"/>
                </a:solidFill>
                <a:cs typeface="Times New Roman" panose="02020603050405020304" pitchFamily="18" charset="0"/>
              </a:rPr>
              <a:t>satu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blok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plainteks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disubstitusi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satu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blok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cipherteks</a:t>
            </a:r>
            <a:r>
              <a:rPr lang="en-US" altLang="en-US" dirty="0">
                <a:solidFill>
                  <a:srgbClr val="000000"/>
                </a:solidFill>
                <a:cs typeface="Times New Roman" panose="02020603050405020304" pitchFamily="18" charset="0"/>
              </a:rPr>
              <a:t>. </a:t>
            </a:r>
          </a:p>
          <a:p>
            <a:pPr marL="465138" indent="-465138" algn="just"/>
            <a:endParaRPr lang="en-US" altLang="en-US" dirty="0">
              <a:solidFill>
                <a:srgbClr val="000000"/>
              </a:solidFill>
              <a:cs typeface="Times New Roman" panose="02020603050405020304" pitchFamily="18" charset="0"/>
            </a:endParaRPr>
          </a:p>
          <a:p>
            <a:pPr marL="465138" indent="-465138" algn="just"/>
            <a:r>
              <a:rPr lang="en-GB" altLang="en-US" dirty="0">
                <a:solidFill>
                  <a:srgbClr val="000000"/>
                </a:solidFill>
                <a:cs typeface="Times New Roman" panose="02020603050405020304" pitchFamily="18" charset="0"/>
              </a:rPr>
              <a:t>Jika </a:t>
            </a:r>
            <a:r>
              <a:rPr lang="en-GB" altLang="en-US" dirty="0" err="1">
                <a:solidFill>
                  <a:srgbClr val="000000"/>
                </a:solidFill>
                <a:cs typeface="Times New Roman" panose="02020603050405020304" pitchFamily="18" charset="0"/>
              </a:rPr>
              <a:t>satu</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blok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panjangnya</a:t>
            </a:r>
            <a:r>
              <a:rPr lang="en-GB" altLang="en-US" dirty="0">
                <a:solidFill>
                  <a:srgbClr val="000000"/>
                </a:solidFill>
                <a:cs typeface="Times New Roman" panose="02020603050405020304" pitchFamily="18" charset="0"/>
              </a:rPr>
              <a:t> 2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maka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disebut</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digram</a:t>
            </a:r>
            <a:r>
              <a:rPr lang="en-GB" altLang="en-US" dirty="0">
                <a:solidFill>
                  <a:srgbClr val="000000"/>
                </a:solidFill>
                <a:cs typeface="Times New Roman" panose="02020603050405020304" pitchFamily="18" charset="0"/>
              </a:rPr>
              <a:t> (</a:t>
            </a:r>
            <a:r>
              <a:rPr lang="en-GB" altLang="en-US" i="1" dirty="0">
                <a:solidFill>
                  <a:srgbClr val="000000"/>
                </a:solidFill>
                <a:cs typeface="Times New Roman" panose="02020603050405020304" pitchFamily="18" charset="0"/>
              </a:rPr>
              <a:t>bigram</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jika</a:t>
            </a:r>
            <a:r>
              <a:rPr lang="en-GB" altLang="en-US" dirty="0">
                <a:solidFill>
                  <a:srgbClr val="000000"/>
                </a:solidFill>
                <a:cs typeface="Times New Roman" panose="02020603050405020304" pitchFamily="18" charset="0"/>
              </a:rPr>
              <a:t> 3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disebut</a:t>
            </a:r>
            <a:r>
              <a:rPr lang="en-GB" altLang="en-US" dirty="0">
                <a:solidFill>
                  <a:srgbClr val="000000"/>
                </a:solidFill>
                <a:cs typeface="Times New Roman" panose="02020603050405020304" pitchFamily="18" charset="0"/>
              </a:rPr>
              <a:t> trigram,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dst</a:t>
            </a:r>
            <a:r>
              <a:rPr lang="en-US" altLang="en-US" dirty="0">
                <a:solidFill>
                  <a:srgbClr val="000000"/>
                </a:solidFill>
                <a:cs typeface="Times New Roman" panose="02020603050405020304" pitchFamily="18" charset="0"/>
              </a:rPr>
              <a:t>. </a:t>
            </a:r>
            <a:r>
              <a:rPr lang="en-GB" altLang="en-US" dirty="0">
                <a:solidFill>
                  <a:srgbClr val="000000"/>
                </a:solidFill>
                <a:cs typeface="Times New Roman" panose="02020603050405020304" pitchFamily="18" charset="0"/>
              </a:rPr>
              <a:t>Playfair cipher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melakukan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enkripsi</a:t>
            </a:r>
            <a:r>
              <a:rPr lang="en-US" altLang="en-US" dirty="0">
                <a:solidFill>
                  <a:srgbClr val="000000"/>
                </a:solidFill>
                <a:cs typeface="Times New Roman" panose="02020603050405020304" pitchFamily="18" charset="0"/>
              </a:rPr>
              <a:t>/</a:t>
            </a:r>
            <a:r>
              <a:rPr lang="en-US" altLang="en-US" dirty="0" err="1">
                <a:solidFill>
                  <a:srgbClr val="000000"/>
                </a:solidFill>
                <a:cs typeface="Times New Roman" panose="02020603050405020304" pitchFamily="18" charset="0"/>
              </a:rPr>
              <a:t>dekripsi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bentuk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bigra</a:t>
            </a:r>
            <a:r>
              <a:rPr lang="en-US" altLang="en-US" dirty="0">
                <a:solidFill>
                  <a:srgbClr val="000000"/>
                </a:solidFill>
                <a:cs typeface="Times New Roman" panose="02020603050405020304" pitchFamily="18" charset="0"/>
              </a:rPr>
              <a:t>.</a:t>
            </a:r>
            <a:endParaRPr lang="en-GB" altLang="en-US" dirty="0">
              <a:solidFill>
                <a:srgbClr val="000000"/>
              </a:solidFill>
              <a:cs typeface="Times New Roman" panose="02020603050405020304" pitchFamily="18" charset="0"/>
            </a:endParaRPr>
          </a:p>
          <a:p>
            <a:pPr marL="0" indent="0" algn="just">
              <a:buNone/>
            </a:pP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Misalnya</a:t>
            </a:r>
            <a:r>
              <a:rPr lang="en-US" altLang="en-US" dirty="0">
                <a:solidFill>
                  <a:srgbClr val="000000"/>
                </a:solidFill>
                <a:cs typeface="Times New Roman" panose="02020603050405020304" pitchFamily="18" charset="0"/>
              </a:rPr>
              <a:t>, bigram  </a:t>
            </a:r>
            <a:r>
              <a:rPr lang="en-GB" altLang="en-US" dirty="0">
                <a:solidFill>
                  <a:srgbClr val="000000"/>
                </a:solidFill>
                <a:latin typeface="Courier New" panose="02070309020205020404" pitchFamily="49" charset="0"/>
                <a:cs typeface="Courier New" panose="02070309020205020404" pitchFamily="49" charset="0"/>
              </a:rPr>
              <a:t>AS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diganti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dengan</a:t>
            </a:r>
            <a:r>
              <a:rPr lang="en-GB" altLang="en-US" dirty="0">
                <a:solidFill>
                  <a:srgbClr val="000000"/>
                </a:solidFill>
                <a:cs typeface="Times New Roman" panose="02020603050405020304" pitchFamily="18" charset="0"/>
              </a:rPr>
              <a:t> </a:t>
            </a:r>
            <a:r>
              <a:rPr lang="en-GB" altLang="en-US" b="1" dirty="0">
                <a:solidFill>
                  <a:srgbClr val="000000"/>
                </a:solidFill>
                <a:latin typeface="Courier New" panose="02070309020205020404" pitchFamily="49" charset="0"/>
                <a:cs typeface="Courier New" panose="02070309020205020404" pitchFamily="49" charset="0"/>
              </a:rPr>
              <a:t>RT</a:t>
            </a:r>
            <a:r>
              <a:rPr lang="en-GB" altLang="en-US" dirty="0">
                <a:solidFill>
                  <a:srgbClr val="000000"/>
                </a:solidFill>
                <a:cs typeface="Times New Roman" panose="02020603050405020304" pitchFamily="18" charset="0"/>
              </a:rPr>
              <a:t>, </a:t>
            </a:r>
            <a:r>
              <a:rPr lang="en-GB" altLang="en-US" dirty="0">
                <a:solidFill>
                  <a:srgbClr val="000000"/>
                </a:solidFill>
                <a:latin typeface="Courier New" panose="02070309020205020404" pitchFamily="49" charset="0"/>
                <a:cs typeface="Courier New" panose="02070309020205020404" pitchFamily="49" charset="0"/>
              </a:rPr>
              <a:t>BY</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diganti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dengan</a:t>
            </a:r>
            <a:r>
              <a:rPr lang="en-GB" altLang="en-US" dirty="0">
                <a:solidFill>
                  <a:srgbClr val="000000"/>
                </a:solidFill>
                <a:cs typeface="Times New Roman" panose="02020603050405020304" pitchFamily="18" charset="0"/>
              </a:rPr>
              <a:t> </a:t>
            </a:r>
            <a:r>
              <a:rPr lang="en-GB" altLang="en-US" b="1" dirty="0">
                <a:solidFill>
                  <a:srgbClr val="000000"/>
                </a:solidFill>
                <a:latin typeface="Courier New" panose="02070309020205020404" pitchFamily="49" charset="0"/>
                <a:cs typeface="Courier New" panose="02070309020205020404" pitchFamily="49" charset="0"/>
              </a:rPr>
              <a:t>SL</a:t>
            </a:r>
            <a:r>
              <a:rPr lang="en-US" altLang="en-US" dirty="0">
                <a:solidFill>
                  <a:srgbClr val="000000"/>
                </a:solidFill>
                <a:cs typeface="Times New Roman" panose="02020603050405020304" pitchFamily="18" charset="0"/>
              </a:rPr>
              <a:t> </a:t>
            </a:r>
          </a:p>
          <a:p>
            <a:pPr marL="465138" indent="-465138" algn="just"/>
            <a:endParaRPr lang="en-GB" altLang="en-US" dirty="0">
              <a:solidFill>
                <a:srgbClr val="000000"/>
              </a:solidFill>
              <a:cs typeface="Times New Roman" panose="02020603050405020304" pitchFamily="18" charset="0"/>
            </a:endParaRPr>
          </a:p>
          <a:p>
            <a:pPr marL="465138" indent="-465138" algn="just"/>
            <a:r>
              <a:rPr lang="en-US" altLang="en-US" dirty="0" err="1">
                <a:solidFill>
                  <a:srgbClr val="000000"/>
                </a:solidFill>
                <a:cs typeface="Times New Roman" panose="02020603050405020304" pitchFamily="18" charset="0"/>
              </a:rPr>
              <a:t>Tujuannya</a:t>
            </a:r>
            <a:r>
              <a:rPr lang="en-US"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distribusi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kemunculan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menjadi</a:t>
            </a:r>
            <a:r>
              <a:rPr lang="en-GB" altLang="en-US" dirty="0">
                <a:solidFill>
                  <a:srgbClr val="000000"/>
                </a:solidFill>
                <a:cs typeface="Times New Roman" panose="02020603050405020304" pitchFamily="18" charset="0"/>
              </a:rPr>
              <a:t> </a:t>
            </a:r>
            <a:r>
              <a:rPr lang="en-GB" altLang="en-US" i="1" dirty="0">
                <a:solidFill>
                  <a:srgbClr val="000000"/>
                </a:solidFill>
                <a:cs typeface="Times New Roman" panose="02020603050405020304" pitchFamily="18" charset="0"/>
              </a:rPr>
              <a:t>flat</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datar</a:t>
            </a:r>
            <a:r>
              <a:rPr lang="en-GB" altLang="en-US" dirty="0">
                <a:solidFill>
                  <a:srgbClr val="000000"/>
                </a:solidFill>
                <a:cs typeface="Times New Roman" panose="02020603050405020304" pitchFamily="18" charset="0"/>
              </a:rPr>
              <a:t>), dan </a:t>
            </a:r>
            <a:r>
              <a:rPr lang="en-GB" altLang="en-US" dirty="0" err="1">
                <a:solidFill>
                  <a:srgbClr val="000000"/>
                </a:solidFill>
                <a:cs typeface="Times New Roman" panose="02020603050405020304" pitchFamily="18" charset="0"/>
              </a:rPr>
              <a:t>hal</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ini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menyulitkan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kriptanalisis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dengan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metode</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analisis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frekuensi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dijelaskan</a:t>
            </a:r>
            <a:r>
              <a:rPr lang="en-GB" altLang="en-US" dirty="0">
                <a:solidFill>
                  <a:srgbClr val="000000"/>
                </a:solidFill>
                <a:cs typeface="Times New Roman" panose="02020603050405020304" pitchFamily="18" charset="0"/>
              </a:rPr>
              <a:t> pada </a:t>
            </a:r>
            <a:r>
              <a:rPr lang="en-GB" altLang="en-US" dirty="0" err="1">
                <a:solidFill>
                  <a:srgbClr val="000000"/>
                </a:solidFill>
                <a:cs typeface="Times New Roman" panose="02020603050405020304" pitchFamily="18" charset="0"/>
              </a:rPr>
              <a:t>materi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kriptanalisis</a:t>
            </a:r>
            <a:r>
              <a:rPr lang="en-GB" altLang="en-US" dirty="0">
                <a:solidFill>
                  <a:srgbClr val="000000"/>
                </a:solidFill>
                <a:cs typeface="Times New Roman" panose="02020603050405020304" pitchFamily="18" charset="0"/>
              </a:rPr>
              <a:t>).</a:t>
            </a:r>
          </a:p>
          <a:p>
            <a:pPr marL="465138" indent="-465138" algn="just"/>
            <a:endParaRPr lang="en-GB" altLang="en-US" dirty="0">
              <a:solidFill>
                <a:srgbClr val="000000"/>
              </a:solidFill>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BEADFD0-0CC3-50E1-7AC4-009325A4B6FD}"/>
              </a:ext>
            </a:extLst>
          </p:cNvPr>
          <p:cNvSpPr>
            <a:spLocks noGrp="1"/>
          </p:cNvSpPr>
          <p:nvPr>
            <p:ph type="sldNum" sz="quarter" idx="12"/>
          </p:nvPr>
        </p:nvSpPr>
        <p:spPr/>
        <p:txBody>
          <a:bodyPr/>
          <a:lstStyle/>
          <a:p>
            <a:fld id="{FE3EB9F5-0D30-470F-9EF7-AF0567F51E7B}" type="slidenum">
              <a:rPr lang="en-US" smtClean="0"/>
              <a:t>25</a:t>
            </a:fld>
            <a:endParaRPr lang="en-US"/>
          </a:p>
        </p:txBody>
      </p:sp>
    </p:spTree>
    <p:extLst>
      <p:ext uri="{BB962C8B-B14F-4D97-AF65-F5344CB8AC3E}">
        <p14:creationId xmlns:p14="http://schemas.microsoft.com/office/powerpoint/2010/main" val="230975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69BF0AB-7E0B-476C-BD67-BF4085829E55}" type="slidenum">
              <a:rPr lang="en-GB" altLang="en-US" sz="1400">
                <a:latin typeface="Times New Roman" panose="02020603050405020304" pitchFamily="18" charset="0"/>
              </a:rPr>
              <a:pPr>
                <a:spcBef>
                  <a:spcPct val="0"/>
                </a:spcBef>
                <a:buSzTx/>
                <a:buFontTx/>
                <a:buNone/>
              </a:pPr>
              <a:t>26</a:t>
            </a:fld>
            <a:endParaRPr lang="en-GB" altLang="en-US" sz="1400">
              <a:latin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id="{6477A599-2CE6-40D8-9F2A-39F7B7BE89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4919" y="1605301"/>
            <a:ext cx="4283710" cy="259095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ACA7C0C-A294-44A5-8638-D4D3CD230D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1490" y="2056202"/>
            <a:ext cx="3538220" cy="2140052"/>
          </a:xfrm>
          <a:prstGeom prst="rect">
            <a:avLst/>
          </a:prstGeom>
        </p:spPr>
      </p:pic>
      <p:sp>
        <p:nvSpPr>
          <p:cNvPr id="6" name="TextBox 5">
            <a:extLst>
              <a:ext uri="{FF2B5EF4-FFF2-40B4-BE49-F238E27FC236}">
                <a16:creationId xmlns:a16="http://schemas.microsoft.com/office/drawing/2014/main" id="{F9190859-A879-4D4E-ADDD-A695B566FA78}"/>
              </a:ext>
            </a:extLst>
          </p:cNvPr>
          <p:cNvSpPr txBox="1"/>
          <p:nvPr/>
        </p:nvSpPr>
        <p:spPr>
          <a:xfrm>
            <a:off x="2632165" y="4736872"/>
            <a:ext cx="1961178" cy="461665"/>
          </a:xfrm>
          <a:prstGeom prst="rect">
            <a:avLst/>
          </a:prstGeom>
          <a:noFill/>
        </p:spPr>
        <p:txBody>
          <a:bodyPr wrap="none" rtlCol="0">
            <a:spAutoFit/>
          </a:bodyPr>
          <a:lstStyle/>
          <a:p>
            <a:r>
              <a:rPr lang="en-US" sz="2400" dirty="0"/>
              <a:t>Flat histogram</a:t>
            </a:r>
          </a:p>
        </p:txBody>
      </p:sp>
      <p:sp>
        <p:nvSpPr>
          <p:cNvPr id="10" name="TextBox 9">
            <a:extLst>
              <a:ext uri="{FF2B5EF4-FFF2-40B4-BE49-F238E27FC236}">
                <a16:creationId xmlns:a16="http://schemas.microsoft.com/office/drawing/2014/main" id="{4E27C8DB-1C23-42BC-9991-5D9E642EBC1C}"/>
              </a:ext>
            </a:extLst>
          </p:cNvPr>
          <p:cNvSpPr txBox="1"/>
          <p:nvPr/>
        </p:nvSpPr>
        <p:spPr>
          <a:xfrm>
            <a:off x="7334551" y="4742087"/>
            <a:ext cx="2755819" cy="461665"/>
          </a:xfrm>
          <a:prstGeom prst="rect">
            <a:avLst/>
          </a:prstGeom>
          <a:noFill/>
        </p:spPr>
        <p:txBody>
          <a:bodyPr wrap="none" rtlCol="0">
            <a:spAutoFit/>
          </a:bodyPr>
          <a:lstStyle/>
          <a:p>
            <a:r>
              <a:rPr lang="en-US" sz="2400" dirty="0" err="1"/>
              <a:t>Bukan</a:t>
            </a:r>
            <a:r>
              <a:rPr lang="en-US" sz="2400" dirty="0"/>
              <a:t> flat histogram</a:t>
            </a:r>
          </a:p>
        </p:txBody>
      </p:sp>
      <p:sp>
        <p:nvSpPr>
          <p:cNvPr id="7" name="TextBox 6">
            <a:extLst>
              <a:ext uri="{FF2B5EF4-FFF2-40B4-BE49-F238E27FC236}">
                <a16:creationId xmlns:a16="http://schemas.microsoft.com/office/drawing/2014/main" id="{D629A27E-0E15-4E61-A8C2-29A5735975F1}"/>
              </a:ext>
            </a:extLst>
          </p:cNvPr>
          <p:cNvSpPr txBox="1"/>
          <p:nvPr/>
        </p:nvSpPr>
        <p:spPr>
          <a:xfrm>
            <a:off x="1434919" y="4297286"/>
            <a:ext cx="4297971" cy="338554"/>
          </a:xfrm>
          <a:prstGeom prst="rect">
            <a:avLst/>
          </a:prstGeom>
          <a:noFill/>
        </p:spPr>
        <p:txBody>
          <a:bodyPr wrap="none" rtlCol="0">
            <a:spAutoFit/>
          </a:bodyPr>
          <a:lstStyle/>
          <a:p>
            <a:r>
              <a:rPr lang="en-US" sz="1600" dirty="0"/>
              <a:t>A  B C  D ………….…………………………………..……X  Y   Z</a:t>
            </a:r>
          </a:p>
        </p:txBody>
      </p:sp>
      <p:sp>
        <p:nvSpPr>
          <p:cNvPr id="12" name="TextBox 11">
            <a:extLst>
              <a:ext uri="{FF2B5EF4-FFF2-40B4-BE49-F238E27FC236}">
                <a16:creationId xmlns:a16="http://schemas.microsoft.com/office/drawing/2014/main" id="{092F6335-FE44-4235-9801-CFBE134F9E99}"/>
              </a:ext>
            </a:extLst>
          </p:cNvPr>
          <p:cNvSpPr txBox="1"/>
          <p:nvPr/>
        </p:nvSpPr>
        <p:spPr>
          <a:xfrm>
            <a:off x="6750155" y="4297286"/>
            <a:ext cx="3720890" cy="338554"/>
          </a:xfrm>
          <a:prstGeom prst="rect">
            <a:avLst/>
          </a:prstGeom>
          <a:noFill/>
        </p:spPr>
        <p:txBody>
          <a:bodyPr wrap="none" rtlCol="0">
            <a:spAutoFit/>
          </a:bodyPr>
          <a:lstStyle/>
          <a:p>
            <a:r>
              <a:rPr lang="en-US" sz="1600" dirty="0"/>
              <a:t>A  B C  D …………………………………………X  Y   Z</a:t>
            </a:r>
          </a:p>
        </p:txBody>
      </p:sp>
    </p:spTree>
    <p:extLst>
      <p:ext uri="{BB962C8B-B14F-4D97-AF65-F5344CB8AC3E}">
        <p14:creationId xmlns:p14="http://schemas.microsoft.com/office/powerpoint/2010/main" val="238475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A49D71B-10CC-47B6-A6AF-12F1C1A96D9F}" type="slidenum">
              <a:rPr lang="en-GB" altLang="en-US" sz="1400">
                <a:latin typeface="Times New Roman" panose="02020603050405020304" pitchFamily="18" charset="0"/>
              </a:rPr>
              <a:pPr>
                <a:spcBef>
                  <a:spcPct val="0"/>
                </a:spcBef>
                <a:buSzTx/>
                <a:buFontTx/>
                <a:buNone/>
              </a:pPr>
              <a:t>27</a:t>
            </a:fld>
            <a:endParaRPr lang="en-GB" altLang="en-US" sz="1400">
              <a:latin typeface="Times New Roman" panose="02020603050405020304" pitchFamily="18" charset="0"/>
            </a:endParaRPr>
          </a:p>
        </p:txBody>
      </p:sp>
      <p:sp>
        <p:nvSpPr>
          <p:cNvPr id="24582" name="Rectangle 6"/>
          <p:cNvSpPr>
            <a:spLocks noChangeArrowheads="1"/>
          </p:cNvSpPr>
          <p:nvPr/>
        </p:nvSpPr>
        <p:spPr bwMode="auto">
          <a:xfrm>
            <a:off x="838200" y="5504763"/>
            <a:ext cx="9732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marL="457200" indent="-457200" eaLnBrk="1" hangingPunct="1">
              <a:spcBef>
                <a:spcPct val="0"/>
              </a:spcBef>
              <a:buSzTx/>
              <a:buFont typeface="Arial" panose="020B0604020202020204" pitchFamily="34" charset="0"/>
              <a:buChar char="•"/>
            </a:pPr>
            <a:r>
              <a:rPr lang="en-US" altLang="en-US" sz="2800" dirty="0" err="1">
                <a:solidFill>
                  <a:srgbClr val="000000"/>
                </a:solidFill>
                <a:latin typeface="+mn-lt"/>
                <a:cs typeface="Times New Roman" panose="02020603050405020304" pitchFamily="18" charset="0"/>
              </a:rPr>
              <a:t>Jumlah</a:t>
            </a:r>
            <a:r>
              <a:rPr lang="en-US" altLang="en-US" sz="2800" dirty="0">
                <a:solidFill>
                  <a:srgbClr val="000000"/>
                </a:solidFill>
                <a:latin typeface="+mn-lt"/>
                <a:cs typeface="Times New Roman" panose="02020603050405020304" pitchFamily="18" charset="0"/>
              </a:rPr>
              <a:t> </a:t>
            </a:r>
            <a:r>
              <a:rPr lang="en-US" altLang="en-US" sz="2800" dirty="0" err="1">
                <a:solidFill>
                  <a:srgbClr val="000000"/>
                </a:solidFill>
                <a:latin typeface="+mn-lt"/>
                <a:cs typeface="Times New Roman" panose="02020603050405020304" pitchFamily="18" charset="0"/>
              </a:rPr>
              <a:t>kemungkinan</a:t>
            </a:r>
            <a:r>
              <a:rPr lang="en-US" altLang="en-US" sz="2800" dirty="0">
                <a:solidFill>
                  <a:srgbClr val="000000"/>
                </a:solidFill>
                <a:latin typeface="+mn-lt"/>
                <a:cs typeface="Times New Roman" panose="02020603050405020304" pitchFamily="18" charset="0"/>
              </a:rPr>
              <a:t> </a:t>
            </a:r>
            <a:r>
              <a:rPr lang="en-US" altLang="en-US" sz="2800" dirty="0" err="1">
                <a:solidFill>
                  <a:srgbClr val="000000"/>
                </a:solidFill>
                <a:latin typeface="+mn-lt"/>
                <a:cs typeface="Times New Roman" panose="02020603050405020304" pitchFamily="18" charset="0"/>
              </a:rPr>
              <a:t>kunci</a:t>
            </a:r>
            <a:r>
              <a:rPr lang="en-US" altLang="en-US" sz="2800" dirty="0">
                <a:solidFill>
                  <a:srgbClr val="000000"/>
                </a:solidFill>
                <a:latin typeface="+mn-lt"/>
                <a:cs typeface="Times New Roman" panose="02020603050405020304" pitchFamily="18" charset="0"/>
              </a:rPr>
              <a:t> yang </a:t>
            </a:r>
            <a:r>
              <a:rPr lang="en-US" altLang="en-US" sz="2800" dirty="0" err="1">
                <a:solidFill>
                  <a:srgbClr val="000000"/>
                </a:solidFill>
                <a:latin typeface="+mn-lt"/>
                <a:cs typeface="Times New Roman" panose="02020603050405020304" pitchFamily="18" charset="0"/>
              </a:rPr>
              <a:t>bisa</a:t>
            </a:r>
            <a:r>
              <a:rPr lang="en-US" altLang="en-US" sz="2800" dirty="0">
                <a:solidFill>
                  <a:srgbClr val="000000"/>
                </a:solidFill>
                <a:latin typeface="+mn-lt"/>
                <a:cs typeface="Times New Roman" panose="02020603050405020304" pitchFamily="18" charset="0"/>
              </a:rPr>
              <a:t> </a:t>
            </a:r>
            <a:r>
              <a:rPr lang="en-US" altLang="en-US" sz="2800" dirty="0" err="1">
                <a:solidFill>
                  <a:srgbClr val="000000"/>
                </a:solidFill>
                <a:latin typeface="+mn-lt"/>
                <a:cs typeface="Times New Roman" panose="02020603050405020304" pitchFamily="18" charset="0"/>
              </a:rPr>
              <a:t>dibentuk</a:t>
            </a:r>
            <a:r>
              <a:rPr lang="en-US" altLang="en-US" sz="2800" dirty="0">
                <a:solidFill>
                  <a:srgbClr val="000000"/>
                </a:solidFill>
                <a:latin typeface="+mn-lt"/>
                <a:cs typeface="Times New Roman" panose="02020603050405020304" pitchFamily="18" charset="0"/>
              </a:rPr>
              <a:t>:    </a:t>
            </a:r>
          </a:p>
          <a:p>
            <a:pPr eaLnBrk="1" hangingPunct="1">
              <a:spcBef>
                <a:spcPct val="0"/>
              </a:spcBef>
              <a:buSzTx/>
              <a:buFontTx/>
              <a:buNone/>
            </a:pPr>
            <a:r>
              <a:rPr lang="en-US" altLang="en-US" sz="2800" dirty="0">
                <a:solidFill>
                  <a:srgbClr val="000000"/>
                </a:solidFill>
                <a:latin typeface="+mn-lt"/>
                <a:cs typeface="Times New Roman" panose="02020603050405020304" pitchFamily="18" charset="0"/>
              </a:rPr>
              <a:t>                 25!=15.511.210.043.330.985.984.000.000</a:t>
            </a:r>
          </a:p>
          <a:p>
            <a:pPr>
              <a:spcBef>
                <a:spcPct val="0"/>
              </a:spcBef>
              <a:buSzTx/>
              <a:buFontTx/>
              <a:buNone/>
            </a:pPr>
            <a:endParaRPr lang="en-US" altLang="en-US" sz="2800" dirty="0">
              <a:latin typeface="Times New Roman" panose="02020603050405020304" pitchFamily="18" charset="0"/>
            </a:endParaRPr>
          </a:p>
        </p:txBody>
      </p:sp>
      <p:sp>
        <p:nvSpPr>
          <p:cNvPr id="24583" name="Rectangle 7"/>
          <p:cNvSpPr>
            <a:spLocks noChangeArrowheads="1"/>
          </p:cNvSpPr>
          <p:nvPr/>
        </p:nvSpPr>
        <p:spPr bwMode="auto">
          <a:xfrm>
            <a:off x="783771" y="597695"/>
            <a:ext cx="10570029"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marL="457200" indent="-457200" eaLnBrk="1" hangingPunct="1">
              <a:buFont typeface="Arial" panose="020B0604020202020204" pitchFamily="34" charset="0"/>
              <a:buChar char="•"/>
            </a:pPr>
            <a:r>
              <a:rPr lang="en-US" altLang="en-US" sz="2800" dirty="0" err="1">
                <a:solidFill>
                  <a:srgbClr val="010000"/>
                </a:solidFill>
                <a:latin typeface="+mn-lt"/>
                <a:cs typeface="Times New Roman" panose="02020603050405020304" pitchFamily="18" charset="0"/>
              </a:rPr>
              <a:t>Kunci</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enkripsi</a:t>
            </a:r>
            <a:r>
              <a:rPr lang="en-US" altLang="en-US" sz="2800" dirty="0">
                <a:solidFill>
                  <a:srgbClr val="010000"/>
                </a:solidFill>
                <a:latin typeface="+mn-lt"/>
                <a:cs typeface="Times New Roman" panose="02020603050405020304" pitchFamily="18" charset="0"/>
              </a:rPr>
              <a:t>/</a:t>
            </a:r>
            <a:r>
              <a:rPr lang="en-US" altLang="en-US" sz="2800" dirty="0" err="1">
                <a:solidFill>
                  <a:srgbClr val="010000"/>
                </a:solidFill>
                <a:latin typeface="+mn-lt"/>
                <a:cs typeface="Times New Roman" panose="02020603050405020304" pitchFamily="18" charset="0"/>
              </a:rPr>
              <a:t>dekripsi</a:t>
            </a:r>
            <a:r>
              <a:rPr lang="en-US" altLang="en-US" sz="2800" dirty="0">
                <a:solidFill>
                  <a:srgbClr val="010000"/>
                </a:solidFill>
                <a:latin typeface="+mn-lt"/>
                <a:cs typeface="Times New Roman" panose="02020603050405020304" pitchFamily="18" charset="0"/>
              </a:rPr>
              <a:t> pada Playfair cipher </a:t>
            </a:r>
            <a:r>
              <a:rPr lang="en-US" altLang="en-US" sz="2800" dirty="0" err="1">
                <a:solidFill>
                  <a:srgbClr val="010000"/>
                </a:solidFill>
                <a:latin typeface="+mn-lt"/>
                <a:cs typeface="Times New Roman" panose="02020603050405020304" pitchFamily="18" charset="0"/>
              </a:rPr>
              <a:t>disusun</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berbentuk</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matriks</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berukuran</a:t>
            </a:r>
            <a:r>
              <a:rPr lang="en-US" altLang="en-US" sz="2800" dirty="0">
                <a:solidFill>
                  <a:srgbClr val="010000"/>
                </a:solidFill>
                <a:latin typeface="+mn-lt"/>
                <a:cs typeface="Times New Roman" panose="02020603050405020304" pitchFamily="18" charset="0"/>
              </a:rPr>
              <a:t> 5 x 5</a:t>
            </a:r>
          </a:p>
          <a:p>
            <a:pPr marL="457200" indent="-457200" eaLnBrk="1" hangingPunct="1">
              <a:buFont typeface="Arial" panose="020B0604020202020204" pitchFamily="34" charset="0"/>
              <a:buChar char="•"/>
            </a:pPr>
            <a:r>
              <a:rPr lang="en-US" altLang="en-US" sz="2800" dirty="0" err="1">
                <a:solidFill>
                  <a:srgbClr val="010000"/>
                </a:solidFill>
                <a:latin typeface="+mn-lt"/>
                <a:cs typeface="Times New Roman" panose="02020603050405020304" pitchFamily="18" charset="0"/>
              </a:rPr>
              <a:t>Setiap</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elemen</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matriks</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adalah</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huruf-huruf</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alfabet</a:t>
            </a:r>
            <a:r>
              <a:rPr lang="en-US" altLang="en-US" sz="2800" dirty="0">
                <a:solidFill>
                  <a:srgbClr val="010000"/>
                </a:solidFill>
                <a:latin typeface="+mn-lt"/>
                <a:cs typeface="Times New Roman" panose="02020603050405020304" pitchFamily="18" charset="0"/>
              </a:rPr>
              <a:t> A..Z</a:t>
            </a:r>
          </a:p>
          <a:p>
            <a:pPr marL="457200" indent="-457200" eaLnBrk="1" hangingPunct="1">
              <a:buFont typeface="Arial" panose="020B0604020202020204" pitchFamily="34" charset="0"/>
              <a:buChar char="•"/>
            </a:pPr>
            <a:r>
              <a:rPr lang="en-US" altLang="en-US" sz="2800" dirty="0">
                <a:solidFill>
                  <a:srgbClr val="010000"/>
                </a:solidFill>
                <a:latin typeface="+mn-lt"/>
                <a:cs typeface="Times New Roman" panose="02020603050405020304" pitchFamily="18" charset="0"/>
              </a:rPr>
              <a:t>Karena </a:t>
            </a:r>
            <a:r>
              <a:rPr lang="en-US" altLang="en-US" sz="2800" dirty="0" err="1">
                <a:solidFill>
                  <a:srgbClr val="010000"/>
                </a:solidFill>
                <a:latin typeface="+mn-lt"/>
                <a:cs typeface="Times New Roman" panose="02020603050405020304" pitchFamily="18" charset="0"/>
              </a:rPr>
              <a:t>ada</a:t>
            </a:r>
            <a:r>
              <a:rPr lang="en-US" altLang="en-US" sz="2800" dirty="0">
                <a:solidFill>
                  <a:srgbClr val="010000"/>
                </a:solidFill>
                <a:latin typeface="+mn-lt"/>
                <a:cs typeface="Times New Roman" panose="02020603050405020304" pitchFamily="18" charset="0"/>
              </a:rPr>
              <a:t> 25 </a:t>
            </a:r>
            <a:r>
              <a:rPr lang="en-US" altLang="en-US" sz="2800" dirty="0" err="1">
                <a:solidFill>
                  <a:srgbClr val="010000"/>
                </a:solidFill>
                <a:latin typeface="+mn-lt"/>
                <a:cs typeface="Times New Roman" panose="02020603050405020304" pitchFamily="18" charset="0"/>
              </a:rPr>
              <a:t>elemen</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matriks</a:t>
            </a:r>
            <a:r>
              <a:rPr lang="en-US" altLang="en-US" sz="2800" dirty="0">
                <a:solidFill>
                  <a:srgbClr val="010000"/>
                </a:solidFill>
                <a:latin typeface="+mn-lt"/>
                <a:cs typeface="Times New Roman" panose="02020603050405020304" pitchFamily="18" charset="0"/>
              </a:rPr>
              <a:t>, dan </a:t>
            </a:r>
            <a:r>
              <a:rPr lang="en-US" altLang="en-US" sz="2800" dirty="0" err="1">
                <a:solidFill>
                  <a:srgbClr val="010000"/>
                </a:solidFill>
                <a:latin typeface="+mn-lt"/>
                <a:cs typeface="Times New Roman" panose="02020603050405020304" pitchFamily="18" charset="0"/>
              </a:rPr>
              <a:t>ada</a:t>
            </a:r>
            <a:r>
              <a:rPr lang="en-US" altLang="en-US" sz="2800" dirty="0">
                <a:solidFill>
                  <a:srgbClr val="010000"/>
                </a:solidFill>
                <a:latin typeface="+mn-lt"/>
                <a:cs typeface="Times New Roman" panose="02020603050405020304" pitchFamily="18" charset="0"/>
              </a:rPr>
              <a:t> 26 </a:t>
            </a:r>
            <a:r>
              <a:rPr lang="en-US" altLang="en-US" sz="2800" dirty="0" err="1">
                <a:solidFill>
                  <a:srgbClr val="010000"/>
                </a:solidFill>
                <a:latin typeface="+mn-lt"/>
                <a:cs typeface="Times New Roman" panose="02020603050405020304" pitchFamily="18" charset="0"/>
              </a:rPr>
              <a:t>huruf</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alfabet</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maka</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ada</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satu</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huruf</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alfabet</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dibuang</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yaitu</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huruf</a:t>
            </a:r>
            <a:r>
              <a:rPr lang="en-US" altLang="en-US" sz="2800" dirty="0">
                <a:solidFill>
                  <a:srgbClr val="010000"/>
                </a:solidFill>
                <a:latin typeface="+mn-lt"/>
                <a:cs typeface="Times New Roman" panose="02020603050405020304" pitchFamily="18" charset="0"/>
              </a:rPr>
              <a:t> J</a:t>
            </a:r>
            <a:endParaRPr lang="en-GB" altLang="en-US" sz="2800" dirty="0">
              <a:solidFill>
                <a:srgbClr val="010000"/>
              </a:solidFill>
              <a:latin typeface="+mn-lt"/>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3823055" y="3016819"/>
            <a:ext cx="2765604" cy="2428768"/>
          </a:xfrm>
          <a:prstGeom prst="rect">
            <a:avLst/>
          </a:prstGeom>
        </p:spPr>
      </p:pic>
    </p:spTree>
    <p:extLst>
      <p:ext uri="{BB962C8B-B14F-4D97-AF65-F5344CB8AC3E}">
        <p14:creationId xmlns:p14="http://schemas.microsoft.com/office/powerpoint/2010/main" val="248978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48C05-8672-9B97-39D9-A10DA7F72AFA}"/>
              </a:ext>
            </a:extLst>
          </p:cNvPr>
          <p:cNvSpPr>
            <a:spLocks noGrp="1"/>
          </p:cNvSpPr>
          <p:nvPr>
            <p:ph idx="1"/>
          </p:nvPr>
        </p:nvSpPr>
        <p:spPr>
          <a:xfrm>
            <a:off x="838200" y="343230"/>
            <a:ext cx="10515600" cy="6120327"/>
          </a:xfrm>
        </p:spPr>
        <p:txBody>
          <a:bodyPr>
            <a:normAutofit fontScale="70000" lnSpcReduction="20000"/>
          </a:bodyPr>
          <a:lstStyle/>
          <a:p>
            <a:pPr marL="0" indent="0">
              <a:buNone/>
            </a:pPr>
            <a:r>
              <a:rPr lang="en-US" b="1" dirty="0"/>
              <a:t>Alasan </a:t>
            </a:r>
            <a:r>
              <a:rPr lang="en-US" b="1" dirty="0" err="1"/>
              <a:t>mengapa</a:t>
            </a:r>
            <a:r>
              <a:rPr lang="en-US" b="1" dirty="0"/>
              <a:t> </a:t>
            </a:r>
            <a:r>
              <a:rPr lang="en-US" b="1" dirty="0" err="1"/>
              <a:t>huruf</a:t>
            </a:r>
            <a:r>
              <a:rPr lang="en-US" b="1" dirty="0"/>
              <a:t>  J </a:t>
            </a:r>
            <a:r>
              <a:rPr lang="en-US" b="1" dirty="0" err="1"/>
              <a:t>dibuang</a:t>
            </a:r>
            <a:r>
              <a:rPr lang="en-US" b="1" dirty="0"/>
              <a:t>:</a:t>
            </a:r>
          </a:p>
          <a:p>
            <a:pPr marL="0" indent="0">
              <a:buNone/>
            </a:pPr>
            <a:r>
              <a:rPr lang="en-US" dirty="0"/>
              <a:t>1. </a:t>
            </a:r>
            <a:r>
              <a:rPr lang="en-US" dirty="0" err="1"/>
              <a:t>Matriks</a:t>
            </a:r>
            <a:r>
              <a:rPr lang="en-US" dirty="0"/>
              <a:t> Playfair </a:t>
            </a:r>
            <a:r>
              <a:rPr lang="en-US" dirty="0" err="1"/>
              <a:t>hanya</a:t>
            </a:r>
            <a:r>
              <a:rPr lang="en-US" dirty="0"/>
              <a:t> 5×5</a:t>
            </a:r>
          </a:p>
          <a:p>
            <a:pPr marL="0" indent="0">
              <a:buNone/>
            </a:pPr>
            <a:r>
              <a:rPr lang="en-US" dirty="0"/>
              <a:t>Playfair cipher </a:t>
            </a:r>
            <a:r>
              <a:rPr lang="en-US" dirty="0" err="1"/>
              <a:t>menggunakan</a:t>
            </a:r>
            <a:r>
              <a:rPr lang="en-US" dirty="0"/>
              <a:t> </a:t>
            </a:r>
            <a:r>
              <a:rPr lang="en-US" dirty="0" err="1"/>
              <a:t>tabel</a:t>
            </a:r>
            <a:r>
              <a:rPr lang="en-US" dirty="0"/>
              <a:t> 5</a:t>
            </a:r>
            <a:r>
              <a:rPr lang="en-US" dirty="0">
                <a:sym typeface="Symbol" panose="05050102010706020507" pitchFamily="18" charset="2"/>
              </a:rPr>
              <a:t></a:t>
            </a:r>
            <a:r>
              <a:rPr lang="en-US" dirty="0"/>
              <a:t>5, </a:t>
            </a:r>
            <a:r>
              <a:rPr lang="en-US" dirty="0" err="1"/>
              <a:t>jadi</a:t>
            </a:r>
            <a:r>
              <a:rPr lang="en-US" dirty="0"/>
              <a:t> </a:t>
            </a:r>
            <a:r>
              <a:rPr lang="en-US" dirty="0" err="1"/>
              <a:t>hanya</a:t>
            </a:r>
            <a:r>
              <a:rPr lang="en-US" dirty="0"/>
              <a:t> </a:t>
            </a:r>
            <a:r>
              <a:rPr lang="en-US" dirty="0" err="1"/>
              <a:t>bisa</a:t>
            </a:r>
            <a:r>
              <a:rPr lang="en-US" dirty="0"/>
              <a:t> </a:t>
            </a:r>
            <a:r>
              <a:rPr lang="en-US" dirty="0" err="1"/>
              <a:t>memuat</a:t>
            </a:r>
            <a:r>
              <a:rPr lang="en-US" dirty="0"/>
              <a:t> 25 </a:t>
            </a:r>
            <a:r>
              <a:rPr lang="en-US" dirty="0" err="1"/>
              <a:t>huruf</a:t>
            </a:r>
            <a:r>
              <a:rPr lang="en-US" dirty="0"/>
              <a:t>.  </a:t>
            </a:r>
            <a:r>
              <a:rPr lang="en-US" dirty="0" err="1"/>
              <a:t>Sementara</a:t>
            </a:r>
            <a:r>
              <a:rPr lang="en-US" dirty="0"/>
              <a:t> </a:t>
            </a:r>
            <a:r>
              <a:rPr lang="en-US" dirty="0" err="1"/>
              <a:t>alfabet</a:t>
            </a:r>
            <a:r>
              <a:rPr lang="en-US" dirty="0"/>
              <a:t> </a:t>
            </a:r>
            <a:r>
              <a:rPr lang="en-US" dirty="0" err="1"/>
              <a:t>latin</a:t>
            </a:r>
            <a:r>
              <a:rPr lang="en-US" dirty="0"/>
              <a:t> </a:t>
            </a:r>
            <a:r>
              <a:rPr lang="en-US" dirty="0" err="1"/>
              <a:t>ada</a:t>
            </a:r>
            <a:r>
              <a:rPr lang="en-US" dirty="0"/>
              <a:t> 26 </a:t>
            </a:r>
            <a:r>
              <a:rPr lang="en-US" dirty="0" err="1"/>
              <a:t>huruf</a:t>
            </a:r>
            <a:r>
              <a:rPr lang="en-US" dirty="0"/>
              <a:t> (A–Z). </a:t>
            </a:r>
            <a:r>
              <a:rPr lang="en-US" dirty="0" err="1"/>
              <a:t>Artinya</a:t>
            </a:r>
            <a:r>
              <a:rPr lang="en-US" dirty="0"/>
              <a:t> </a:t>
            </a:r>
            <a:r>
              <a:rPr lang="en-US" dirty="0" err="1"/>
              <a:t>satu</a:t>
            </a:r>
            <a:r>
              <a:rPr lang="en-US" dirty="0"/>
              <a:t> </a:t>
            </a:r>
            <a:r>
              <a:rPr lang="en-US" dirty="0" err="1"/>
              <a:t>huruf</a:t>
            </a:r>
            <a:r>
              <a:rPr lang="en-US" dirty="0"/>
              <a:t> </a:t>
            </a:r>
            <a:r>
              <a:rPr lang="en-US" dirty="0" err="1"/>
              <a:t>harus</a:t>
            </a:r>
            <a:r>
              <a:rPr lang="en-US" dirty="0"/>
              <a:t> “</a:t>
            </a:r>
            <a:r>
              <a:rPr lang="en-US" dirty="0" err="1"/>
              <a:t>dikorbankan</a:t>
            </a:r>
            <a:r>
              <a:rPr lang="en-US" dirty="0"/>
              <a:t>”.</a:t>
            </a:r>
          </a:p>
          <a:p>
            <a:pPr marL="0" indent="0">
              <a:buNone/>
            </a:pPr>
            <a:endParaRPr lang="en-US" dirty="0"/>
          </a:p>
          <a:p>
            <a:pPr marL="0" indent="0">
              <a:buNone/>
            </a:pPr>
            <a:r>
              <a:rPr lang="en-US" dirty="0"/>
              <a:t>2. I dan J </a:t>
            </a:r>
            <a:r>
              <a:rPr lang="en-US" dirty="0" err="1"/>
              <a:t>dianggap</a:t>
            </a:r>
            <a:r>
              <a:rPr lang="en-US" dirty="0"/>
              <a:t> </a:t>
            </a:r>
            <a:r>
              <a:rPr lang="en-US" dirty="0" err="1"/>
              <a:t>mirip</a:t>
            </a:r>
            <a:r>
              <a:rPr lang="en-US" dirty="0"/>
              <a:t> </a:t>
            </a:r>
            <a:r>
              <a:rPr lang="en-US" dirty="0" err="1"/>
              <a:t>secara</a:t>
            </a:r>
            <a:r>
              <a:rPr lang="en-US" dirty="0"/>
              <a:t> </a:t>
            </a:r>
            <a:r>
              <a:rPr lang="en-US" dirty="0" err="1"/>
              <a:t>historis</a:t>
            </a:r>
            <a:endParaRPr lang="en-US" dirty="0"/>
          </a:p>
          <a:p>
            <a:pPr marL="0" indent="0">
              <a:buNone/>
            </a:pPr>
            <a:r>
              <a:rPr lang="en-US" dirty="0" err="1"/>
              <a:t>Secara</a:t>
            </a:r>
            <a:r>
              <a:rPr lang="en-US" dirty="0"/>
              <a:t> </a:t>
            </a:r>
            <a:r>
              <a:rPr lang="en-US" dirty="0" err="1"/>
              <a:t>historis</a:t>
            </a:r>
            <a:r>
              <a:rPr lang="en-US" dirty="0"/>
              <a:t>, </a:t>
            </a:r>
            <a:r>
              <a:rPr lang="en-US" dirty="0" err="1"/>
              <a:t>dalam</a:t>
            </a:r>
            <a:r>
              <a:rPr lang="en-US" dirty="0"/>
              <a:t> </a:t>
            </a:r>
            <a:r>
              <a:rPr lang="en-US" dirty="0" err="1"/>
              <a:t>alfabet</a:t>
            </a:r>
            <a:r>
              <a:rPr lang="en-US" dirty="0"/>
              <a:t> Latin lama, I dan J </a:t>
            </a:r>
            <a:r>
              <a:rPr lang="en-US" dirty="0" err="1"/>
              <a:t>tidak</a:t>
            </a:r>
            <a:r>
              <a:rPr lang="en-US" dirty="0"/>
              <a:t> </a:t>
            </a:r>
            <a:r>
              <a:rPr lang="en-US" dirty="0" err="1"/>
              <a:t>dibedakan</a:t>
            </a:r>
            <a:r>
              <a:rPr lang="en-US" dirty="0"/>
              <a:t>.  J </a:t>
            </a:r>
            <a:r>
              <a:rPr lang="en-US" dirty="0" err="1"/>
              <a:t>dianggap</a:t>
            </a:r>
            <a:r>
              <a:rPr lang="en-US" dirty="0"/>
              <a:t> </a:t>
            </a:r>
            <a:r>
              <a:rPr lang="en-US" dirty="0" err="1"/>
              <a:t>hanya</a:t>
            </a:r>
            <a:r>
              <a:rPr lang="en-US" dirty="0"/>
              <a:t> </a:t>
            </a:r>
            <a:r>
              <a:rPr lang="en-US" dirty="0" err="1"/>
              <a:t>variasi</a:t>
            </a:r>
            <a:r>
              <a:rPr lang="en-US" dirty="0"/>
              <a:t> </a:t>
            </a:r>
            <a:r>
              <a:rPr lang="en-US" dirty="0" err="1"/>
              <a:t>dari</a:t>
            </a:r>
            <a:r>
              <a:rPr lang="en-US" dirty="0"/>
              <a:t> I.  Karena </a:t>
            </a:r>
            <a:r>
              <a:rPr lang="en-US" dirty="0" err="1"/>
              <a:t>itu</a:t>
            </a:r>
            <a:r>
              <a:rPr lang="en-US" dirty="0"/>
              <a:t>, Playfair </a:t>
            </a:r>
            <a:r>
              <a:rPr lang="en-US" dirty="0" err="1"/>
              <a:t>menggabungkan</a:t>
            </a:r>
            <a:r>
              <a:rPr lang="en-US" dirty="0"/>
              <a:t> I dan J. </a:t>
            </a:r>
            <a:r>
              <a:rPr lang="en-US" dirty="0" err="1"/>
              <a:t>Huruf</a:t>
            </a:r>
            <a:r>
              <a:rPr lang="en-US" dirty="0"/>
              <a:t> J </a:t>
            </a:r>
            <a:r>
              <a:rPr lang="en-US" dirty="0" err="1"/>
              <a:t>dihilangkan</a:t>
            </a:r>
            <a:r>
              <a:rPr lang="en-US" dirty="0"/>
              <a:t>. </a:t>
            </a:r>
            <a:r>
              <a:rPr lang="en-US" dirty="0" err="1"/>
              <a:t>Semua</a:t>
            </a:r>
            <a:r>
              <a:rPr lang="en-US" dirty="0"/>
              <a:t> J </a:t>
            </a:r>
            <a:r>
              <a:rPr lang="en-US" dirty="0" err="1"/>
              <a:t>dalam</a:t>
            </a:r>
            <a:r>
              <a:rPr lang="en-US" dirty="0"/>
              <a:t> plaintext </a:t>
            </a:r>
            <a:r>
              <a:rPr lang="en-US" dirty="0" err="1"/>
              <a:t>diganti</a:t>
            </a:r>
            <a:r>
              <a:rPr lang="en-US" dirty="0"/>
              <a:t> </a:t>
            </a:r>
            <a:r>
              <a:rPr lang="en-US" dirty="0" err="1"/>
              <a:t>menjadi</a:t>
            </a:r>
            <a:r>
              <a:rPr lang="en-US" dirty="0"/>
              <a:t> I</a:t>
            </a:r>
          </a:p>
          <a:p>
            <a:pPr marL="0" indent="0">
              <a:buNone/>
            </a:pPr>
            <a:r>
              <a:rPr lang="en-US" dirty="0" err="1"/>
              <a:t>Contoh</a:t>
            </a:r>
            <a:r>
              <a:rPr lang="en-US" dirty="0"/>
              <a:t>:  JALAN → IALAN</a:t>
            </a:r>
          </a:p>
          <a:p>
            <a:pPr marL="0" indent="0">
              <a:buNone/>
            </a:pPr>
            <a:endParaRPr lang="en-US" dirty="0"/>
          </a:p>
          <a:p>
            <a:pPr marL="0" indent="0">
              <a:buNone/>
            </a:pPr>
            <a:r>
              <a:rPr lang="en-US" dirty="0"/>
              <a:t>3. </a:t>
            </a:r>
            <a:r>
              <a:rPr lang="en-US" dirty="0" err="1"/>
              <a:t>Dampaknya</a:t>
            </a:r>
            <a:r>
              <a:rPr lang="en-US" dirty="0"/>
              <a:t> </a:t>
            </a:r>
            <a:r>
              <a:rPr lang="en-US" dirty="0" err="1"/>
              <a:t>ke</a:t>
            </a:r>
            <a:r>
              <a:rPr lang="en-US" dirty="0"/>
              <a:t> proses </a:t>
            </a:r>
            <a:r>
              <a:rPr lang="en-US" dirty="0" err="1"/>
              <a:t>enkripsi</a:t>
            </a:r>
            <a:r>
              <a:rPr lang="en-US" dirty="0"/>
              <a:t>/</a:t>
            </a:r>
            <a:r>
              <a:rPr lang="en-US" dirty="0" err="1"/>
              <a:t>dekripsi</a:t>
            </a:r>
            <a:endParaRPr lang="en-US" dirty="0"/>
          </a:p>
          <a:p>
            <a:pPr marL="0" indent="0">
              <a:buNone/>
            </a:pPr>
            <a:r>
              <a:rPr lang="en-US" dirty="0"/>
              <a:t>Saat </a:t>
            </a:r>
            <a:r>
              <a:rPr lang="en-US" dirty="0" err="1"/>
              <a:t>enkripsi</a:t>
            </a:r>
            <a:r>
              <a:rPr lang="en-US" dirty="0"/>
              <a:t>: </a:t>
            </a:r>
            <a:r>
              <a:rPr lang="en-US" dirty="0" err="1"/>
              <a:t>setiap</a:t>
            </a:r>
            <a:r>
              <a:rPr lang="en-US" dirty="0"/>
              <a:t> J </a:t>
            </a:r>
            <a:r>
              <a:rPr lang="en-US" dirty="0" err="1"/>
              <a:t>diperlakukan</a:t>
            </a:r>
            <a:r>
              <a:rPr lang="en-US" dirty="0"/>
              <a:t> </a:t>
            </a:r>
            <a:r>
              <a:rPr lang="en-US" dirty="0" err="1"/>
              <a:t>sebagai</a:t>
            </a:r>
            <a:r>
              <a:rPr lang="en-US" dirty="0"/>
              <a:t> I. Saat </a:t>
            </a:r>
            <a:r>
              <a:rPr lang="en-US" dirty="0" err="1"/>
              <a:t>dekripsi</a:t>
            </a:r>
            <a:r>
              <a:rPr lang="en-US" dirty="0"/>
              <a:t>: </a:t>
            </a:r>
            <a:r>
              <a:rPr lang="en-US" dirty="0" err="1"/>
              <a:t>huruf</a:t>
            </a:r>
            <a:r>
              <a:rPr lang="en-US" dirty="0"/>
              <a:t> I </a:t>
            </a:r>
            <a:r>
              <a:rPr lang="en-US" dirty="0" err="1"/>
              <a:t>bisa</a:t>
            </a:r>
            <a:r>
              <a:rPr lang="en-US" dirty="0"/>
              <a:t> </a:t>
            </a:r>
            <a:r>
              <a:rPr lang="en-US" dirty="0" err="1"/>
              <a:t>berarti</a:t>
            </a:r>
            <a:r>
              <a:rPr lang="en-US" dirty="0"/>
              <a:t> I </a:t>
            </a:r>
            <a:r>
              <a:rPr lang="en-US" dirty="0" err="1"/>
              <a:t>atau</a:t>
            </a:r>
            <a:r>
              <a:rPr lang="en-US" dirty="0"/>
              <a:t> J, </a:t>
            </a:r>
            <a:r>
              <a:rPr lang="en-US" dirty="0" err="1"/>
              <a:t>tergantung</a:t>
            </a:r>
            <a:r>
              <a:rPr lang="en-US" dirty="0"/>
              <a:t> </a:t>
            </a:r>
            <a:r>
              <a:rPr lang="en-US" dirty="0" err="1"/>
              <a:t>konteks</a:t>
            </a:r>
            <a:r>
              <a:rPr lang="en-US" dirty="0"/>
              <a:t> </a:t>
            </a:r>
            <a:r>
              <a:rPr lang="en-US" dirty="0" err="1"/>
              <a:t>bahasa</a:t>
            </a:r>
            <a:r>
              <a:rPr lang="en-US" dirty="0"/>
              <a:t>. Ini </a:t>
            </a:r>
            <a:r>
              <a:rPr lang="en-US" dirty="0" err="1"/>
              <a:t>tidak</a:t>
            </a:r>
            <a:r>
              <a:rPr lang="en-US" dirty="0"/>
              <a:t> </a:t>
            </a:r>
            <a:r>
              <a:rPr lang="en-US" dirty="0" err="1"/>
              <a:t>mengurangi</a:t>
            </a:r>
            <a:r>
              <a:rPr lang="en-US" dirty="0"/>
              <a:t> </a:t>
            </a:r>
            <a:r>
              <a:rPr lang="en-US" dirty="0" err="1"/>
              <a:t>keamanan</a:t>
            </a:r>
            <a:r>
              <a:rPr lang="en-US" dirty="0"/>
              <a:t>, </a:t>
            </a:r>
            <a:r>
              <a:rPr lang="en-US" dirty="0" err="1"/>
              <a:t>karena</a:t>
            </a:r>
            <a:r>
              <a:rPr lang="en-US" dirty="0"/>
              <a:t> Playfair </a:t>
            </a:r>
            <a:r>
              <a:rPr lang="en-US" dirty="0" err="1"/>
              <a:t>sudah</a:t>
            </a:r>
            <a:r>
              <a:rPr lang="en-US" dirty="0"/>
              <a:t> </a:t>
            </a:r>
            <a:r>
              <a:rPr lang="en-US" dirty="0" err="1"/>
              <a:t>bersifat</a:t>
            </a:r>
            <a:r>
              <a:rPr lang="en-US" dirty="0"/>
              <a:t> </a:t>
            </a:r>
            <a:r>
              <a:rPr lang="en-US" dirty="0" err="1"/>
              <a:t>substitusi</a:t>
            </a:r>
            <a:r>
              <a:rPr lang="en-US" dirty="0"/>
              <a:t> </a:t>
            </a:r>
            <a:r>
              <a:rPr lang="en-US" dirty="0" err="1"/>
              <a:t>digraf</a:t>
            </a:r>
            <a:endParaRPr lang="en-US" dirty="0"/>
          </a:p>
          <a:p>
            <a:pPr marL="0" indent="0">
              <a:buNone/>
            </a:pPr>
            <a:r>
              <a:rPr lang="en-US" dirty="0" err="1"/>
              <a:t>Ambiguitas</a:t>
            </a:r>
            <a:r>
              <a:rPr lang="en-US" dirty="0"/>
              <a:t> </a:t>
            </a:r>
            <a:r>
              <a:rPr lang="en-US" dirty="0" err="1"/>
              <a:t>kecil</a:t>
            </a:r>
            <a:r>
              <a:rPr lang="en-US" dirty="0"/>
              <a:t> </a:t>
            </a:r>
            <a:r>
              <a:rPr lang="en-US" dirty="0" err="1"/>
              <a:t>ini</a:t>
            </a:r>
            <a:r>
              <a:rPr lang="en-US" dirty="0"/>
              <a:t> </a:t>
            </a:r>
            <a:r>
              <a:rPr lang="en-US" dirty="0" err="1"/>
              <a:t>masih</a:t>
            </a:r>
            <a:r>
              <a:rPr lang="en-US" dirty="0"/>
              <a:t> </a:t>
            </a:r>
            <a:r>
              <a:rPr lang="en-US" dirty="0" err="1"/>
              <a:t>bisa</a:t>
            </a:r>
            <a:r>
              <a:rPr lang="en-US" dirty="0"/>
              <a:t> </a:t>
            </a:r>
            <a:r>
              <a:rPr lang="en-US" dirty="0" err="1"/>
              <a:t>diselesaikan</a:t>
            </a:r>
            <a:r>
              <a:rPr lang="en-US" dirty="0"/>
              <a:t> </a:t>
            </a:r>
            <a:r>
              <a:rPr lang="en-US" dirty="0" err="1"/>
              <a:t>lewat</a:t>
            </a:r>
            <a:r>
              <a:rPr lang="en-US" dirty="0"/>
              <a:t> </a:t>
            </a:r>
            <a:r>
              <a:rPr lang="en-US" dirty="0" err="1"/>
              <a:t>konteks</a:t>
            </a:r>
            <a:endParaRPr lang="en-US" dirty="0"/>
          </a:p>
          <a:p>
            <a:pPr marL="0" indent="0">
              <a:buNone/>
            </a:pPr>
            <a:endParaRPr lang="en-US" dirty="0"/>
          </a:p>
          <a:p>
            <a:pPr marL="0" indent="0">
              <a:buNone/>
            </a:pPr>
            <a:r>
              <a:rPr lang="en-US" dirty="0"/>
              <a:t>4. Apakah </a:t>
            </a:r>
            <a:r>
              <a:rPr lang="en-US" dirty="0" err="1"/>
              <a:t>bisa</a:t>
            </a:r>
            <a:r>
              <a:rPr lang="en-US" dirty="0"/>
              <a:t> </a:t>
            </a:r>
            <a:r>
              <a:rPr lang="en-US" dirty="0" err="1"/>
              <a:t>buang</a:t>
            </a:r>
            <a:r>
              <a:rPr lang="en-US" dirty="0"/>
              <a:t> </a:t>
            </a:r>
            <a:r>
              <a:rPr lang="en-US" dirty="0" err="1"/>
              <a:t>huruf</a:t>
            </a:r>
            <a:r>
              <a:rPr lang="en-US" dirty="0"/>
              <a:t> lain?</a:t>
            </a:r>
          </a:p>
          <a:p>
            <a:pPr marL="0" indent="0">
              <a:buNone/>
            </a:pPr>
            <a:r>
              <a:rPr lang="en-US" dirty="0"/>
              <a:t>Bisa </a:t>
            </a:r>
            <a:r>
              <a:rPr lang="en-US" dirty="0" err="1"/>
              <a:t>saja</a:t>
            </a:r>
            <a:r>
              <a:rPr lang="en-US" dirty="0"/>
              <a:t> </a:t>
            </a:r>
            <a:r>
              <a:rPr lang="en-US" dirty="0" err="1"/>
              <a:t>secara</a:t>
            </a:r>
            <a:r>
              <a:rPr lang="en-US" dirty="0"/>
              <a:t> </a:t>
            </a:r>
            <a:r>
              <a:rPr lang="en-US" dirty="0" err="1"/>
              <a:t>teori</a:t>
            </a:r>
            <a:r>
              <a:rPr lang="en-US" dirty="0"/>
              <a:t>, </a:t>
            </a:r>
            <a:r>
              <a:rPr lang="en-US" dirty="0" err="1"/>
              <a:t>tapi</a:t>
            </a:r>
            <a:r>
              <a:rPr lang="en-US" dirty="0"/>
              <a:t>  I/J paling </a:t>
            </a:r>
            <a:r>
              <a:rPr lang="en-US" dirty="0" err="1"/>
              <a:t>masuk</a:t>
            </a:r>
            <a:r>
              <a:rPr lang="en-US" dirty="0"/>
              <a:t> </a:t>
            </a:r>
            <a:r>
              <a:rPr lang="en-US" dirty="0" err="1"/>
              <a:t>akal</a:t>
            </a:r>
            <a:r>
              <a:rPr lang="en-US" dirty="0"/>
              <a:t> </a:t>
            </a:r>
            <a:r>
              <a:rPr lang="en-US" dirty="0" err="1"/>
              <a:t>secara</a:t>
            </a:r>
            <a:r>
              <a:rPr lang="en-US" dirty="0"/>
              <a:t> </a:t>
            </a:r>
            <a:r>
              <a:rPr lang="en-US" dirty="0" err="1"/>
              <a:t>linguistik</a:t>
            </a:r>
            <a:endParaRPr lang="en-US" dirty="0"/>
          </a:p>
          <a:p>
            <a:pPr marL="0" indent="0">
              <a:buNone/>
            </a:pPr>
            <a:r>
              <a:rPr lang="en-US" dirty="0" err="1"/>
              <a:t>Sudah</a:t>
            </a:r>
            <a:r>
              <a:rPr lang="en-US" dirty="0"/>
              <a:t> </a:t>
            </a:r>
            <a:r>
              <a:rPr lang="en-US" dirty="0" err="1"/>
              <a:t>jadi</a:t>
            </a:r>
            <a:r>
              <a:rPr lang="en-US" dirty="0"/>
              <a:t> </a:t>
            </a:r>
            <a:r>
              <a:rPr lang="en-US" dirty="0" err="1"/>
              <a:t>standar</a:t>
            </a:r>
            <a:r>
              <a:rPr lang="en-US" dirty="0"/>
              <a:t> </a:t>
            </a:r>
            <a:r>
              <a:rPr lang="en-US" dirty="0" err="1"/>
              <a:t>konvensi</a:t>
            </a:r>
            <a:r>
              <a:rPr lang="en-US" dirty="0"/>
              <a:t> Playfair. </a:t>
            </a:r>
            <a:r>
              <a:rPr lang="en-US" dirty="0" err="1"/>
              <a:t>Memudahkan</a:t>
            </a:r>
            <a:r>
              <a:rPr lang="en-US" dirty="0"/>
              <a:t> </a:t>
            </a:r>
            <a:r>
              <a:rPr lang="en-US" dirty="0" err="1"/>
              <a:t>implementasi</a:t>
            </a:r>
            <a:r>
              <a:rPr lang="en-US" dirty="0"/>
              <a:t> dan </a:t>
            </a:r>
            <a:r>
              <a:rPr lang="en-US" dirty="0" err="1"/>
              <a:t>pembacaan</a:t>
            </a:r>
            <a:r>
              <a:rPr lang="en-US" dirty="0"/>
              <a:t> </a:t>
            </a:r>
            <a:r>
              <a:rPr lang="en-US" dirty="0" err="1"/>
              <a:t>hasil</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93ECCA-3945-E0BB-C922-DE81535E6C50}"/>
              </a:ext>
            </a:extLst>
          </p:cNvPr>
          <p:cNvSpPr>
            <a:spLocks noGrp="1"/>
          </p:cNvSpPr>
          <p:nvPr>
            <p:ph type="sldNum" sz="quarter" idx="12"/>
          </p:nvPr>
        </p:nvSpPr>
        <p:spPr/>
        <p:txBody>
          <a:bodyPr/>
          <a:lstStyle/>
          <a:p>
            <a:fld id="{FE3EB9F5-0D30-470F-9EF7-AF0567F51E7B}" type="slidenum">
              <a:rPr lang="en-US" smtClean="0"/>
              <a:t>28</a:t>
            </a:fld>
            <a:endParaRPr lang="en-US"/>
          </a:p>
        </p:txBody>
      </p:sp>
      <p:sp>
        <p:nvSpPr>
          <p:cNvPr id="5" name="TextBox 4">
            <a:extLst>
              <a:ext uri="{FF2B5EF4-FFF2-40B4-BE49-F238E27FC236}">
                <a16:creationId xmlns:a16="http://schemas.microsoft.com/office/drawing/2014/main" id="{116A1183-2709-A3B3-63F6-2454418C46D8}"/>
              </a:ext>
            </a:extLst>
          </p:cNvPr>
          <p:cNvSpPr txBox="1"/>
          <p:nvPr/>
        </p:nvSpPr>
        <p:spPr>
          <a:xfrm>
            <a:off x="8940800" y="6330104"/>
            <a:ext cx="1835824"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ChatGPT</a:t>
            </a:r>
          </a:p>
        </p:txBody>
      </p:sp>
    </p:spTree>
    <p:extLst>
      <p:ext uri="{BB962C8B-B14F-4D97-AF65-F5344CB8AC3E}">
        <p14:creationId xmlns:p14="http://schemas.microsoft.com/office/powerpoint/2010/main" val="373517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A75755C-BB99-45E5-963A-CBB4ECADA8BD}" type="slidenum">
              <a:rPr lang="en-GB" altLang="en-US" sz="1400">
                <a:latin typeface="Times New Roman" panose="02020603050405020304" pitchFamily="18" charset="0"/>
              </a:rPr>
              <a:pPr>
                <a:spcBef>
                  <a:spcPct val="0"/>
                </a:spcBef>
                <a:buSzTx/>
                <a:buFontTx/>
                <a:buNone/>
              </a:pPr>
              <a:t>29</a:t>
            </a:fld>
            <a:endParaRPr lang="en-GB" altLang="en-US" sz="1400">
              <a:latin typeface="Times New Roman" panose="02020603050405020304" pitchFamily="18" charset="0"/>
            </a:endParaRPr>
          </a:p>
        </p:txBody>
      </p:sp>
      <p:graphicFrame>
        <p:nvGraphicFramePr>
          <p:cNvPr id="31748" name="Object 3"/>
          <p:cNvGraphicFramePr>
            <a:graphicFrameLocks noGrp="1" noChangeAspect="1"/>
          </p:cNvGraphicFramePr>
          <p:nvPr>
            <p:ph type="body" idx="1"/>
          </p:nvPr>
        </p:nvGraphicFramePr>
        <p:xfrm>
          <a:off x="1401852" y="426720"/>
          <a:ext cx="10078632" cy="5824960"/>
        </p:xfrm>
        <a:graphic>
          <a:graphicData uri="http://schemas.openxmlformats.org/presentationml/2006/ole">
            <mc:AlternateContent xmlns:mc="http://schemas.openxmlformats.org/markup-compatibility/2006">
              <mc:Choice xmlns:v="urn:schemas-microsoft-com:vml" Requires="v">
                <p:oleObj name="Document" r:id="rId7" imgW="5629656" imgH="3255264" progId="Word.Document.8">
                  <p:embed/>
                </p:oleObj>
              </mc:Choice>
              <mc:Fallback>
                <p:oleObj name="Document" r:id="rId7" imgW="5629656" imgH="3255264" progId="Word.Document.8">
                  <p:embed/>
                  <p:pic>
                    <p:nvPicPr>
                      <p:cNvPr id="3174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1852" y="426720"/>
                        <a:ext cx="10078632" cy="58249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0648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28407EE-B424-4950-A8A6-F10B8733A4CA}" type="slidenum">
              <a:rPr lang="en-GB" altLang="en-US" sz="1400">
                <a:latin typeface="Times New Roman" panose="02020603050405020304" pitchFamily="18" charset="0"/>
              </a:rPr>
              <a:pPr>
                <a:spcBef>
                  <a:spcPct val="0"/>
                </a:spcBef>
                <a:buSzTx/>
                <a:buFontTx/>
                <a:buNone/>
              </a:pPr>
              <a:t>3</a:t>
            </a:fld>
            <a:endParaRPr lang="en-GB" altLang="en-US" sz="1400">
              <a:latin typeface="Times New Roman" panose="02020603050405020304" pitchFamily="18" charset="0"/>
            </a:endParaRPr>
          </a:p>
        </p:txBody>
      </p:sp>
      <p:sp>
        <p:nvSpPr>
          <p:cNvPr id="6148" name="Rectangle 2"/>
          <p:cNvSpPr>
            <a:spLocks noGrp="1" noChangeArrowheads="1"/>
          </p:cNvSpPr>
          <p:nvPr>
            <p:ph type="title"/>
          </p:nvPr>
        </p:nvSpPr>
        <p:spPr>
          <a:xfrm>
            <a:off x="873457" y="688975"/>
            <a:ext cx="7772400" cy="603250"/>
          </a:xfrm>
        </p:spPr>
        <p:txBody>
          <a:bodyPr>
            <a:normAutofit fontScale="90000"/>
          </a:bodyPr>
          <a:lstStyle/>
          <a:p>
            <a:pPr algn="l" eaLnBrk="1" hangingPunct="1"/>
            <a:r>
              <a:rPr lang="en-GB" altLang="en-US" b="1" i="1" dirty="0">
                <a:latin typeface="+mn-lt"/>
                <a:cs typeface="Times New Roman" panose="02020603050405020304" pitchFamily="18" charset="0"/>
              </a:rPr>
              <a:t>1. </a:t>
            </a:r>
            <a:r>
              <a:rPr lang="en-GB" altLang="en-US" b="1" i="1" dirty="0" err="1">
                <a:latin typeface="+mn-lt"/>
                <a:cs typeface="Times New Roman" panose="02020603050405020304" pitchFamily="18" charset="0"/>
              </a:rPr>
              <a:t>Vigènere</a:t>
            </a:r>
            <a:r>
              <a:rPr lang="en-GB" altLang="en-US" b="1" i="1" dirty="0">
                <a:latin typeface="+mn-lt"/>
                <a:cs typeface="Times New Roman" panose="02020603050405020304" pitchFamily="18" charset="0"/>
              </a:rPr>
              <a:t> Cipher</a:t>
            </a:r>
            <a:r>
              <a:rPr lang="en-GB" altLang="en-US" b="1" dirty="0">
                <a:latin typeface="+mn-lt"/>
              </a:rPr>
              <a:t> </a:t>
            </a:r>
          </a:p>
        </p:txBody>
      </p:sp>
      <p:sp>
        <p:nvSpPr>
          <p:cNvPr id="6149" name="Rectangle 3"/>
          <p:cNvSpPr>
            <a:spLocks noGrp="1" noChangeArrowheads="1"/>
          </p:cNvSpPr>
          <p:nvPr>
            <p:ph type="body" idx="1"/>
          </p:nvPr>
        </p:nvSpPr>
        <p:spPr>
          <a:xfrm>
            <a:off x="873457" y="1778000"/>
            <a:ext cx="10304059" cy="4500880"/>
          </a:xfrm>
        </p:spPr>
        <p:txBody>
          <a:bodyPr>
            <a:normAutofit/>
          </a:bodyPr>
          <a:lstStyle/>
          <a:p>
            <a:pPr eaLnBrk="1" hangingPunct="1">
              <a:lnSpc>
                <a:spcPct val="90000"/>
              </a:lnSpc>
            </a:pPr>
            <a:r>
              <a:rPr lang="en-US" altLang="en-US" dirty="0" err="1">
                <a:solidFill>
                  <a:srgbClr val="010000"/>
                </a:solidFill>
                <a:cs typeface="Times New Roman" panose="02020603050405020304" pitchFamily="18" charset="0"/>
              </a:rPr>
              <a:t>Penemu</a:t>
            </a:r>
            <a:r>
              <a:rPr lang="en-US" altLang="en-US" dirty="0">
                <a:solidFill>
                  <a:srgbClr val="010000"/>
                </a:solidFill>
                <a:cs typeface="Times New Roman" panose="02020603050405020304" pitchFamily="18" charset="0"/>
              </a:rPr>
              <a:t> cipher </a:t>
            </a:r>
            <a:r>
              <a:rPr lang="en-US" altLang="en-US" dirty="0" err="1">
                <a:solidFill>
                  <a:srgbClr val="010000"/>
                </a:solidFill>
                <a:cs typeface="Times New Roman" panose="02020603050405020304" pitchFamily="18" charset="0"/>
              </a:rPr>
              <a:t>ini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sebenarnya</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adalah</a:t>
            </a:r>
            <a:r>
              <a:rPr lang="en-US"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Giovan</a:t>
            </a:r>
            <a:r>
              <a:rPr lang="en-GB" altLang="en-US" dirty="0">
                <a:solidFill>
                  <a:srgbClr val="010000"/>
                </a:solidFill>
                <a:cs typeface="Times New Roman" panose="02020603050405020304" pitchFamily="18" charset="0"/>
              </a:rPr>
              <a:t> Batista </a:t>
            </a:r>
            <a:r>
              <a:rPr lang="en-GB" altLang="en-US" dirty="0" err="1">
                <a:solidFill>
                  <a:srgbClr val="010000"/>
                </a:solidFill>
                <a:cs typeface="Times New Roman" panose="02020603050405020304" pitchFamily="18" charset="0"/>
              </a:rPr>
              <a:t>Belaso</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karena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ia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menggambarkan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pertama</a:t>
            </a:r>
            <a:r>
              <a:rPr lang="en-GB" altLang="en-US" dirty="0">
                <a:solidFill>
                  <a:srgbClr val="010000"/>
                </a:solidFill>
                <a:cs typeface="Times New Roman" panose="02020603050405020304" pitchFamily="18" charset="0"/>
              </a:rPr>
              <a:t> kali pada </a:t>
            </a:r>
            <a:r>
              <a:rPr lang="en-GB" altLang="en-US" dirty="0" err="1">
                <a:solidFill>
                  <a:srgbClr val="010000"/>
                </a:solidFill>
                <a:cs typeface="Times New Roman" panose="02020603050405020304" pitchFamily="18" charset="0"/>
              </a:rPr>
              <a:t>tahun</a:t>
            </a:r>
            <a:r>
              <a:rPr lang="en-GB" altLang="en-US" dirty="0">
                <a:solidFill>
                  <a:srgbClr val="010000"/>
                </a:solidFill>
                <a:cs typeface="Times New Roman" panose="02020603050405020304" pitchFamily="18" charset="0"/>
              </a:rPr>
              <a:t> 1553 </a:t>
            </a:r>
            <a:r>
              <a:rPr lang="en-GB" altLang="en-US" dirty="0" err="1">
                <a:solidFill>
                  <a:srgbClr val="010000"/>
                </a:solidFill>
                <a:cs typeface="Times New Roman" panose="02020603050405020304" pitchFamily="18" charset="0"/>
              </a:rPr>
              <a:t>seperti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ditulis</a:t>
            </a:r>
            <a:r>
              <a:rPr lang="en-GB" altLang="en-US" dirty="0">
                <a:solidFill>
                  <a:srgbClr val="010000"/>
                </a:solidFill>
                <a:cs typeface="Times New Roman" panose="02020603050405020304" pitchFamily="18" charset="0"/>
              </a:rPr>
              <a:t> di  </a:t>
            </a:r>
            <a:r>
              <a:rPr lang="en-GB" altLang="en-US" dirty="0" err="1">
                <a:solidFill>
                  <a:srgbClr val="010000"/>
                </a:solidFill>
                <a:cs typeface="Times New Roman" panose="02020603050405020304" pitchFamily="18" charset="0"/>
              </a:rPr>
              <a:t>dalam</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bukunya</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La </a:t>
            </a:r>
            <a:r>
              <a:rPr lang="en-GB" altLang="en-US" i="1" dirty="0" err="1">
                <a:solidFill>
                  <a:srgbClr val="010000"/>
                </a:solidFill>
                <a:cs typeface="Times New Roman" panose="02020603050405020304" pitchFamily="18" charset="0"/>
              </a:rPr>
              <a:t>Cifra</a:t>
            </a:r>
            <a:r>
              <a:rPr lang="en-GB" altLang="en-US" i="1" dirty="0">
                <a:solidFill>
                  <a:srgbClr val="010000"/>
                </a:solidFill>
                <a:cs typeface="Times New Roman" panose="02020603050405020304" pitchFamily="18" charset="0"/>
              </a:rPr>
              <a:t> del Sig. </a:t>
            </a:r>
            <a:r>
              <a:rPr lang="en-GB" altLang="en-US" i="1" dirty="0" err="1">
                <a:solidFill>
                  <a:srgbClr val="010000"/>
                </a:solidFill>
                <a:cs typeface="Times New Roman" panose="02020603050405020304" pitchFamily="18" charset="0"/>
              </a:rPr>
              <a:t>Giovan</a:t>
            </a:r>
            <a:r>
              <a:rPr lang="en-GB" altLang="en-US" i="1" dirty="0">
                <a:solidFill>
                  <a:srgbClr val="010000"/>
                </a:solidFill>
                <a:cs typeface="Times New Roman" panose="02020603050405020304" pitchFamily="18" charset="0"/>
              </a:rPr>
              <a:t> Batista </a:t>
            </a:r>
            <a:r>
              <a:rPr lang="en-GB" altLang="en-US" i="1" dirty="0" err="1">
                <a:solidFill>
                  <a:srgbClr val="010000"/>
                </a:solidFill>
                <a:cs typeface="Times New Roman" panose="02020603050405020304" pitchFamily="18" charset="0"/>
              </a:rPr>
              <a:t>Belaso</a:t>
            </a:r>
            <a:r>
              <a:rPr lang="en-US" altLang="en-US" i="1" dirty="0">
                <a:solidFill>
                  <a:srgbClr val="010000"/>
                </a:solidFill>
                <a:cs typeface="Times New Roman" panose="02020603050405020304" pitchFamily="18" charset="0"/>
              </a:rPr>
              <a:t>.</a:t>
            </a:r>
          </a:p>
          <a:p>
            <a:pPr eaLnBrk="1" hangingPunct="1">
              <a:lnSpc>
                <a:spcPct val="90000"/>
              </a:lnSpc>
            </a:pPr>
            <a:endParaRPr lang="en-US" altLang="en-US" i="1" dirty="0">
              <a:solidFill>
                <a:srgbClr val="010000"/>
              </a:solidFill>
              <a:cs typeface="Times New Roman" panose="02020603050405020304" pitchFamily="18" charset="0"/>
            </a:endParaRPr>
          </a:p>
          <a:p>
            <a:r>
              <a:rPr lang="en-US" altLang="en-US" dirty="0" err="1">
                <a:solidFill>
                  <a:srgbClr val="010000"/>
                </a:solidFill>
                <a:cs typeface="Times New Roman" panose="02020603050405020304" pitchFamily="18" charset="0"/>
              </a:rPr>
              <a:t>Namun</a:t>
            </a:r>
            <a:r>
              <a:rPr lang="en-US" altLang="en-US" dirty="0">
                <a:solidFill>
                  <a:srgbClr val="010000"/>
                </a:solidFill>
                <a:cs typeface="Times New Roman" panose="02020603050405020304" pitchFamily="18" charset="0"/>
              </a:rPr>
              <a:t>, </a:t>
            </a:r>
            <a:r>
              <a:rPr lang="en-US" altLang="en-US" i="1" dirty="0">
                <a:solidFill>
                  <a:srgbClr val="010000"/>
                </a:solidFill>
                <a:cs typeface="Times New Roman" panose="02020603050405020304" pitchFamily="18" charset="0"/>
              </a:rPr>
              <a:t>cipher</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ini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disempurnakan</a:t>
            </a:r>
            <a:r>
              <a:rPr lang="en-US" altLang="en-US" dirty="0">
                <a:solidFill>
                  <a:srgbClr val="010000"/>
                </a:solidFill>
                <a:cs typeface="Times New Roman" panose="02020603050405020304" pitchFamily="18" charset="0"/>
              </a:rPr>
              <a:t> dan d</a:t>
            </a:r>
            <a:r>
              <a:rPr lang="en-GB" altLang="en-US" dirty="0" err="1">
                <a:solidFill>
                  <a:srgbClr val="010000"/>
                </a:solidFill>
                <a:cs typeface="Times New Roman" panose="02020603050405020304" pitchFamily="18" charset="0"/>
              </a:rPr>
              <a:t>ipublikasikan</a:t>
            </a:r>
            <a:r>
              <a:rPr lang="en-GB" altLang="en-US" dirty="0">
                <a:solidFill>
                  <a:srgbClr val="010000"/>
                </a:solidFill>
                <a:cs typeface="Times New Roman" panose="02020603050405020304" pitchFamily="18" charset="0"/>
              </a:rPr>
              <a:t> oleh diplomat (</a:t>
            </a:r>
            <a:r>
              <a:rPr lang="en-GB" altLang="en-US" dirty="0" err="1">
                <a:solidFill>
                  <a:srgbClr val="010000"/>
                </a:solidFill>
                <a:cs typeface="Times New Roman" panose="02020603050405020304" pitchFamily="18" charset="0"/>
              </a:rPr>
              <a:t>sekaligus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seorang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kriptologis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Perancis</a:t>
            </a:r>
            <a:r>
              <a:rPr lang="en-GB" altLang="en-US" dirty="0">
                <a:solidFill>
                  <a:srgbClr val="010000"/>
                </a:solidFill>
                <a:cs typeface="Times New Roman" panose="02020603050405020304" pitchFamily="18" charset="0"/>
              </a:rPr>
              <a:t>, Blaise de </a:t>
            </a:r>
            <a:r>
              <a:rPr lang="en-GB" altLang="en-US" dirty="0" err="1">
                <a:solidFill>
                  <a:srgbClr val="010000"/>
                </a:solidFill>
                <a:cs typeface="Times New Roman" panose="02020603050405020304" pitchFamily="18" charset="0"/>
              </a:rPr>
              <a:t>Vigènere</a:t>
            </a:r>
            <a:r>
              <a:rPr lang="en-GB" altLang="en-US" dirty="0">
                <a:solidFill>
                  <a:srgbClr val="010000"/>
                </a:solidFill>
                <a:cs typeface="Times New Roman" panose="02020603050405020304" pitchFamily="18" charset="0"/>
              </a:rPr>
              <a:t> pada </a:t>
            </a:r>
            <a:r>
              <a:rPr lang="en-GB" altLang="en-US" dirty="0" err="1">
                <a:solidFill>
                  <a:srgbClr val="010000"/>
                </a:solidFill>
                <a:cs typeface="Times New Roman" panose="02020603050405020304" pitchFamily="18" charset="0"/>
              </a:rPr>
              <a:t>abad</a:t>
            </a:r>
            <a:r>
              <a:rPr lang="en-GB" altLang="en-US" dirty="0">
                <a:solidFill>
                  <a:srgbClr val="010000"/>
                </a:solidFill>
                <a:cs typeface="Times New Roman" panose="02020603050405020304" pitchFamily="18" charset="0"/>
              </a:rPr>
              <a:t> 16 (</a:t>
            </a:r>
            <a:r>
              <a:rPr lang="en-GB" altLang="en-US" dirty="0" err="1">
                <a:solidFill>
                  <a:srgbClr val="010000"/>
                </a:solidFill>
                <a:cs typeface="Times New Roman" panose="02020603050405020304" pitchFamily="18" charset="0"/>
              </a:rPr>
              <a:t>tahun</a:t>
            </a:r>
            <a:r>
              <a:rPr lang="en-GB" altLang="en-US" dirty="0">
                <a:solidFill>
                  <a:srgbClr val="010000"/>
                </a:solidFill>
                <a:cs typeface="Times New Roman" panose="02020603050405020304" pitchFamily="18" charset="0"/>
              </a:rPr>
              <a:t> 1586).  </a:t>
            </a:r>
          </a:p>
          <a:p>
            <a:pPr eaLnBrk="1" hangingPunct="1">
              <a:lnSpc>
                <a:spcPct val="90000"/>
              </a:lnSpc>
            </a:pPr>
            <a:endParaRPr lang="en-US" dirty="0"/>
          </a:p>
          <a:p>
            <a:pPr eaLnBrk="1" hangingPunct="1">
              <a:lnSpc>
                <a:spcPct val="90000"/>
              </a:lnSpc>
            </a:pPr>
            <a:r>
              <a:rPr lang="en-US" dirty="0"/>
              <a:t>Pada </a:t>
            </a:r>
            <a:r>
              <a:rPr lang="en-US" dirty="0" err="1"/>
              <a:t>abat</a:t>
            </a:r>
            <a:r>
              <a:rPr lang="en-US" dirty="0"/>
              <a:t> ke-19, </a:t>
            </a:r>
            <a:r>
              <a:rPr lang="en-US" dirty="0" err="1"/>
              <a:t>banyak</a:t>
            </a:r>
            <a:r>
              <a:rPr lang="en-US" dirty="0"/>
              <a:t> orang yang </a:t>
            </a:r>
            <a:r>
              <a:rPr lang="en-US" dirty="0" err="1"/>
              <a:t>mengira</a:t>
            </a:r>
            <a:r>
              <a:rPr lang="en-US" dirty="0"/>
              <a:t> Vigenère </a:t>
            </a:r>
            <a:r>
              <a:rPr lang="en-US" dirty="0" err="1"/>
              <a:t>adalah</a:t>
            </a:r>
            <a:r>
              <a:rPr lang="en-US" dirty="0"/>
              <a:t> </a:t>
            </a:r>
            <a:r>
              <a:rPr lang="en-US" dirty="0" err="1"/>
              <a:t>penemu</a:t>
            </a:r>
            <a:r>
              <a:rPr lang="en-US" dirty="0"/>
              <a:t> cipher </a:t>
            </a:r>
            <a:r>
              <a:rPr lang="en-US" dirty="0" err="1"/>
              <a:t>ini</a:t>
            </a:r>
            <a:r>
              <a:rPr lang="en-US" dirty="0"/>
              <a:t>, </a:t>
            </a:r>
            <a:r>
              <a:rPr lang="en-US" dirty="0" err="1"/>
              <a:t>sehingga</a:t>
            </a:r>
            <a:r>
              <a:rPr lang="en-US" dirty="0"/>
              <a:t> </a:t>
            </a:r>
            <a:r>
              <a:rPr lang="en-US" dirty="0" err="1"/>
              <a:t>dikenal</a:t>
            </a:r>
            <a:r>
              <a:rPr lang="en-US" dirty="0"/>
              <a:t> </a:t>
            </a:r>
            <a:r>
              <a:rPr lang="en-US" dirty="0" err="1"/>
              <a:t>luas</a:t>
            </a:r>
            <a:r>
              <a:rPr lang="en-US" dirty="0"/>
              <a:t> </a:t>
            </a:r>
            <a:r>
              <a:rPr lang="en-US" dirty="0" err="1"/>
              <a:t>sebagai</a:t>
            </a:r>
            <a:r>
              <a:rPr lang="en-US" dirty="0"/>
              <a:t> </a:t>
            </a:r>
            <a:r>
              <a:rPr lang="en-US" i="1" dirty="0"/>
              <a:t>Vigenère Cipher</a:t>
            </a:r>
            <a:r>
              <a:rPr lang="en-US" dirty="0"/>
              <a:t>.</a:t>
            </a:r>
            <a:endParaRPr lang="en-US" altLang="en-US" dirty="0">
              <a:solidFill>
                <a:srgbClr val="010000"/>
              </a:solidFill>
              <a:cs typeface="Times New Roman" panose="02020603050405020304" pitchFamily="18" charset="0"/>
            </a:endParaRPr>
          </a:p>
          <a:p>
            <a:pPr eaLnBrk="1" hangingPunct="1">
              <a:lnSpc>
                <a:spcPct val="90000"/>
              </a:lnSpc>
            </a:pPr>
            <a:endParaRPr lang="en-GB" altLang="en-US" dirty="0">
              <a:solidFill>
                <a:srgbClr val="010000"/>
              </a:solidFill>
              <a:cs typeface="Times New Roman" panose="02020603050405020304" pitchFamily="18" charset="0"/>
            </a:endParaRPr>
          </a:p>
        </p:txBody>
      </p:sp>
      <p:pic>
        <p:nvPicPr>
          <p:cNvPr id="6150" name="Picture 5" descr="http://images.google.co.id/images?q=tbn:860JC9TgogWPQM:http://cs-exhibitions.uni-klu.ac.at/uploads/pics/vigener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5594" y="0"/>
            <a:ext cx="1756406" cy="23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105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CDE5A7A-793D-4E9C-B46A-305346F73806}" type="slidenum">
              <a:rPr lang="en-GB" altLang="en-US" sz="1400">
                <a:latin typeface="Times New Roman" panose="02020603050405020304" pitchFamily="18" charset="0"/>
              </a:rPr>
              <a:pPr>
                <a:spcBef>
                  <a:spcPct val="0"/>
                </a:spcBef>
                <a:buSzTx/>
                <a:buFontTx/>
                <a:buNone/>
              </a:pPr>
              <a:t>30</a:t>
            </a:fld>
            <a:endParaRPr lang="en-GB" altLang="en-US" sz="1400">
              <a:latin typeface="Times New Roman" panose="02020603050405020304" pitchFamily="18" charset="0"/>
            </a:endParaRPr>
          </a:p>
        </p:txBody>
      </p:sp>
      <p:sp>
        <p:nvSpPr>
          <p:cNvPr id="26628" name="Rectangle 3"/>
          <p:cNvSpPr>
            <a:spLocks noGrp="1" noChangeArrowheads="1"/>
          </p:cNvSpPr>
          <p:nvPr>
            <p:ph type="body" idx="1"/>
          </p:nvPr>
        </p:nvSpPr>
        <p:spPr>
          <a:xfrm>
            <a:off x="832513" y="762000"/>
            <a:ext cx="10863618" cy="5334000"/>
          </a:xfrm>
        </p:spPr>
        <p:txBody>
          <a:bodyPr>
            <a:normAutofit/>
          </a:bodyPr>
          <a:lstStyle/>
          <a:p>
            <a:pPr marL="0" indent="0" eaLnBrk="1" hangingPunct="1">
              <a:buNone/>
            </a:pPr>
            <a:r>
              <a:rPr lang="en-US" altLang="en-US" dirty="0" err="1">
                <a:solidFill>
                  <a:srgbClr val="000000"/>
                </a:solidFill>
                <a:cs typeface="Times New Roman" panose="02020603050405020304" pitchFamily="18" charset="0"/>
              </a:rPr>
              <a:t>Pesan</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dienkripsi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diatur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terlebih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dahulu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sebagai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berikut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langkah</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preprocessing</a:t>
            </a:r>
            <a:r>
              <a:rPr lang="en-US" altLang="en-US" dirty="0">
                <a:solidFill>
                  <a:srgbClr val="000000"/>
                </a:solidFill>
                <a:cs typeface="Times New Roman" panose="02020603050405020304" pitchFamily="18" charset="0"/>
              </a:rPr>
              <a:t>):</a:t>
            </a:r>
          </a:p>
          <a:p>
            <a:pPr marL="0" indent="0" eaLnBrk="1" hangingPunct="1">
              <a:buNone/>
            </a:pPr>
            <a:endParaRPr lang="en-US" altLang="en-US" dirty="0">
              <a:solidFill>
                <a:srgbClr val="000000"/>
              </a:solidFill>
              <a:cs typeface="Times New Roman" panose="02020603050405020304" pitchFamily="18" charset="0"/>
            </a:endParaRPr>
          </a:p>
          <a:p>
            <a:pPr marL="0" indent="0" eaLnBrk="1" hangingPunct="1">
              <a:buNone/>
            </a:pPr>
            <a:r>
              <a:rPr lang="en-US" altLang="en-US" dirty="0">
                <a:solidFill>
                  <a:srgbClr val="000000"/>
                </a:solidFill>
                <a:cs typeface="Times New Roman" panose="02020603050405020304" pitchFamily="18" charset="0"/>
              </a:rPr>
              <a:t>1.  Buang </a:t>
            </a:r>
            <a:r>
              <a:rPr lang="en-US" altLang="en-US" dirty="0" err="1">
                <a:solidFill>
                  <a:srgbClr val="000000"/>
                </a:solidFill>
                <a:cs typeface="Times New Roman" panose="02020603050405020304" pitchFamily="18" charset="0"/>
              </a:rPr>
              <a:t>semua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spasi</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pesan</a:t>
            </a:r>
            <a:endParaRPr lang="en-US" altLang="en-US" dirty="0">
              <a:solidFill>
                <a:srgbClr val="000000"/>
              </a:solidFill>
              <a:cs typeface="Times New Roman" panose="02020603050405020304" pitchFamily="18" charset="0"/>
            </a:endParaRPr>
          </a:p>
          <a:p>
            <a:pPr marL="0" indent="0" eaLnBrk="1" hangingPunct="1">
              <a:buNone/>
            </a:pPr>
            <a:r>
              <a:rPr lang="en-US" altLang="en-US" dirty="0">
                <a:solidFill>
                  <a:srgbClr val="000000"/>
                </a:solidFill>
                <a:cs typeface="Times New Roman" panose="02020603050405020304" pitchFamily="18" charset="0"/>
              </a:rPr>
              <a:t>2.  Ganti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a:solidFill>
                  <a:srgbClr val="000000"/>
                </a:solidFill>
                <a:latin typeface="Courier New" panose="02070309020205020404" pitchFamily="49" charset="0"/>
                <a:cs typeface="Courier New" panose="02070309020205020404" pitchFamily="49" charset="0"/>
              </a:rPr>
              <a:t>j</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bila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latin typeface="Courier New" panose="02070309020205020404" pitchFamily="49" charset="0"/>
                <a:cs typeface="Courier New" panose="02070309020205020404" pitchFamily="49" charset="0"/>
              </a:rPr>
              <a:t>i</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Contoh</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jalan</a:t>
            </a:r>
            <a:r>
              <a:rPr lang="en-US" altLang="en-US" dirty="0">
                <a:solidFill>
                  <a:srgbClr val="000000"/>
                </a:solidFill>
                <a:cs typeface="Courier New" panose="02070309020205020404" pitchFamily="49" charset="0"/>
              </a:rPr>
              <a:t> </a:t>
            </a:r>
            <a:r>
              <a:rPr lang="en-US" altLang="en-US" dirty="0">
                <a:solidFill>
                  <a:srgbClr val="000000"/>
                </a:solidFill>
                <a:cs typeface="Courier New" panose="02070309020205020404" pitchFamily="49" charset="0"/>
                <a:sym typeface="Wingdings" panose="05000000000000000000" pitchFamily="2" charset="2"/>
              </a:rPr>
              <a:t> </a:t>
            </a:r>
            <a:r>
              <a:rPr lang="en-US" altLang="en-US" dirty="0" err="1">
                <a:solidFill>
                  <a:srgbClr val="000000"/>
                </a:solidFill>
                <a:cs typeface="Courier New" panose="02070309020205020404" pitchFamily="49" charset="0"/>
                <a:sym typeface="Wingdings" panose="05000000000000000000" pitchFamily="2" charset="2"/>
              </a:rPr>
              <a:t>ialan</a:t>
            </a:r>
            <a:endParaRPr lang="en-US" altLang="en-US" dirty="0">
              <a:solidFill>
                <a:srgbClr val="000000"/>
              </a:solidFill>
              <a:latin typeface="Courier New" panose="02070309020205020404" pitchFamily="49" charset="0"/>
              <a:cs typeface="Courier New" panose="02070309020205020404" pitchFamily="49" charset="0"/>
            </a:endParaRPr>
          </a:p>
          <a:p>
            <a:pPr marL="0" indent="0" eaLnBrk="1" hangingPunct="1">
              <a:buNone/>
            </a:pPr>
            <a:r>
              <a:rPr lang="en-US" altLang="en-US" dirty="0">
                <a:solidFill>
                  <a:srgbClr val="000000"/>
                </a:solidFill>
                <a:cs typeface="Times New Roman" panose="02020603050405020304" pitchFamily="18" charset="0"/>
              </a:rPr>
              <a:t>3.  Tulis </a:t>
            </a:r>
            <a:r>
              <a:rPr lang="en-US" altLang="en-US" dirty="0" err="1">
                <a:solidFill>
                  <a:srgbClr val="000000"/>
                </a:solidFill>
                <a:cs typeface="Times New Roman" panose="02020603050405020304" pitchFamily="18" charset="0"/>
              </a:rPr>
              <a:t>pesan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pasangan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bigram</a:t>
            </a:r>
            <a:r>
              <a:rPr lang="en-US" altLang="en-US" dirty="0">
                <a:solidFill>
                  <a:srgbClr val="000000"/>
                </a:solidFill>
                <a:cs typeface="Times New Roman" panose="02020603050405020304" pitchFamily="18" charset="0"/>
              </a:rPr>
              <a:t>).</a:t>
            </a:r>
          </a:p>
          <a:p>
            <a:pPr marL="406400" indent="-406400" eaLnBrk="1" hangingPunct="1">
              <a:buNone/>
            </a:pPr>
            <a:r>
              <a:rPr lang="en-US" altLang="en-US" dirty="0">
                <a:solidFill>
                  <a:srgbClr val="000000"/>
                </a:solidFill>
                <a:cs typeface="Times New Roman" panose="02020603050405020304" pitchFamily="18" charset="0"/>
              </a:rPr>
              <a:t>4.  </a:t>
            </a:r>
            <a:r>
              <a:rPr lang="en-US" altLang="en-US" dirty="0" err="1">
                <a:solidFill>
                  <a:srgbClr val="000000"/>
                </a:solidFill>
                <a:cs typeface="Times New Roman" panose="02020603050405020304" pitchFamily="18" charset="0"/>
              </a:rPr>
              <a:t>Jangan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sampai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a:t>
            </a:r>
            <a:r>
              <a:rPr lang="en-US" altLang="en-US" dirty="0">
                <a:solidFill>
                  <a:srgbClr val="000000"/>
                </a:solidFill>
                <a:cs typeface="Times New Roman" panose="02020603050405020304" pitchFamily="18" charset="0"/>
              </a:rPr>
              <a:t> bigram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pasangan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Jika  </a:t>
            </a:r>
            <a:r>
              <a:rPr lang="en-US" altLang="en-US" dirty="0" err="1">
                <a:solidFill>
                  <a:srgbClr val="000000"/>
                </a:solidFill>
                <a:cs typeface="Times New Roman" panose="02020603050405020304" pitchFamily="18" charset="0"/>
              </a:rPr>
              <a:t>ada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sisipkan</a:t>
            </a:r>
            <a:r>
              <a:rPr lang="en-US" altLang="en-US" dirty="0">
                <a:solidFill>
                  <a:srgbClr val="000000"/>
                </a:solidFill>
                <a:cs typeface="Times New Roman" panose="02020603050405020304" pitchFamily="18" charset="0"/>
              </a:rPr>
              <a:t>  </a:t>
            </a:r>
            <a:r>
              <a:rPr lang="en-US" altLang="en-US" dirty="0">
                <a:solidFill>
                  <a:srgbClr val="000000"/>
                </a:solidFill>
                <a:latin typeface="Courier New" panose="02070309020205020404" pitchFamily="49" charset="0"/>
                <a:cs typeface="Courier New" panose="02070309020205020404" pitchFamily="49" charset="0"/>
              </a:rPr>
              <a:t>x</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tengahnya</a:t>
            </a:r>
            <a:endParaRPr lang="en-US" altLang="en-US" dirty="0">
              <a:solidFill>
                <a:srgbClr val="000000"/>
              </a:solidFill>
              <a:cs typeface="Times New Roman" panose="02020603050405020304" pitchFamily="18" charset="0"/>
            </a:endParaRPr>
          </a:p>
          <a:p>
            <a:pPr marL="406400" indent="-406400" eaLnBrk="1" hangingPunct="1">
              <a:buNone/>
            </a:pPr>
            <a:r>
              <a:rPr lang="en-US" altLang="en-US" dirty="0">
                <a:solidFill>
                  <a:srgbClr val="000000"/>
                </a:solidFill>
                <a:cs typeface="Times New Roman" panose="02020603050405020304" pitchFamily="18" charset="0"/>
              </a:rPr>
              <a:t>5.  Jika </a:t>
            </a:r>
            <a:r>
              <a:rPr lang="en-US" altLang="en-US" dirty="0" err="1">
                <a:solidFill>
                  <a:srgbClr val="000000"/>
                </a:solidFill>
                <a:cs typeface="Times New Roman" panose="02020603050405020304" pitchFamily="18" charset="0"/>
              </a:rPr>
              <a:t>jumlah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pesan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ganjil</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tambahkan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a:solidFill>
                  <a:srgbClr val="000000"/>
                </a:solidFill>
                <a:latin typeface="Courier New" panose="02070309020205020404" pitchFamily="49" charset="0"/>
                <a:cs typeface="Courier New" panose="02070309020205020404" pitchFamily="49" charset="0"/>
              </a:rPr>
              <a:t>x</a:t>
            </a:r>
            <a:r>
              <a:rPr lang="en-US" altLang="en-US" dirty="0">
                <a:solidFill>
                  <a:srgbClr val="000000"/>
                </a:solidFill>
                <a:cs typeface="Times New Roman" panose="02020603050405020304" pitchFamily="18" charset="0"/>
              </a:rPr>
              <a:t> pada bigram </a:t>
            </a:r>
            <a:r>
              <a:rPr lang="en-US" altLang="en-US" dirty="0" err="1">
                <a:solidFill>
                  <a:srgbClr val="000000"/>
                </a:solidFill>
                <a:cs typeface="Times New Roman" panose="02020603050405020304" pitchFamily="18" charset="0"/>
              </a:rPr>
              <a:t>terakhir</a:t>
            </a:r>
            <a:endParaRPr lang="en-GB" altLang="en-US" dirty="0"/>
          </a:p>
        </p:txBody>
      </p:sp>
    </p:spTree>
    <p:extLst>
      <p:ext uri="{BB962C8B-B14F-4D97-AF65-F5344CB8AC3E}">
        <p14:creationId xmlns:p14="http://schemas.microsoft.com/office/powerpoint/2010/main" val="965031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9DE1B41-F37A-4D03-B84C-61E761F2B591}" type="slidenum">
              <a:rPr lang="en-GB" altLang="en-US" sz="1400">
                <a:latin typeface="Times New Roman" panose="02020603050405020304" pitchFamily="18" charset="0"/>
              </a:rPr>
              <a:pPr>
                <a:spcBef>
                  <a:spcPct val="0"/>
                </a:spcBef>
                <a:buSzTx/>
                <a:buFontTx/>
                <a:buNone/>
              </a:pPr>
              <a:t>31</a:t>
            </a:fld>
            <a:endParaRPr lang="en-GB" altLang="en-US" sz="1400">
              <a:latin typeface="Times New Roman" panose="02020603050405020304" pitchFamily="18" charset="0"/>
            </a:endParaRPr>
          </a:p>
        </p:txBody>
      </p:sp>
      <p:sp>
        <p:nvSpPr>
          <p:cNvPr id="27652" name="Rectangle 3"/>
          <p:cNvSpPr>
            <a:spLocks noGrp="1" noChangeArrowheads="1"/>
          </p:cNvSpPr>
          <p:nvPr>
            <p:ph type="body" idx="1"/>
          </p:nvPr>
        </p:nvSpPr>
        <p:spPr>
          <a:xfrm>
            <a:off x="791570" y="478302"/>
            <a:ext cx="10863618" cy="5878048"/>
          </a:xfrm>
        </p:spPr>
        <p:txBody>
          <a:bodyPr/>
          <a:lstStyle/>
          <a:p>
            <a:pPr eaLnBrk="1" hangingPunct="1">
              <a:buFontTx/>
              <a:buNone/>
            </a:pPr>
            <a:r>
              <a:rPr lang="en-US" altLang="en-US"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sz="2400" dirty="0" err="1">
                <a:latin typeface="Courier New" panose="02070309020205020404" pitchFamily="49" charset="0"/>
                <a:cs typeface="Courier New" panose="02070309020205020404" pitchFamily="49" charset="0"/>
              </a:rPr>
              <a:t>temui</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ibu</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nanti</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malam</a:t>
            </a:r>
            <a:r>
              <a:rPr lang="en-US" sz="2400" dirty="0">
                <a:latin typeface="Courier New" panose="02070309020205020404" pitchFamily="49" charset="0"/>
                <a:cs typeface="Courier New" panose="02070309020205020404" pitchFamily="49" charset="0"/>
              </a:rPr>
              <a:t> </a:t>
            </a:r>
            <a:endParaRPr lang="en-US" altLang="en-US" sz="2400" dirty="0">
              <a:solidFill>
                <a:srgbClr val="000000"/>
              </a:solidFill>
              <a:latin typeface="Courier New" panose="02070309020205020404" pitchFamily="49" charset="0"/>
              <a:cs typeface="Courier New" panose="02070309020205020404" pitchFamily="49" charset="0"/>
            </a:endParaRPr>
          </a:p>
          <a:p>
            <a:pPr eaLnBrk="1" hangingPunct="1">
              <a:buFontTx/>
              <a:buNone/>
            </a:pP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Tidak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j</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langsung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tulis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pesan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pasangan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endParaRPr lang="en-US" altLang="en-US" sz="2400" dirty="0">
              <a:solidFill>
                <a:srgbClr val="000000"/>
              </a:solidFill>
              <a:cs typeface="Times New Roman" panose="02020603050405020304" pitchFamily="18" charset="0"/>
            </a:endParaRPr>
          </a:p>
          <a:p>
            <a:pPr eaLnBrk="1" hangingPunct="1">
              <a:buFontTx/>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setelah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semua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spasi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dibuang</a:t>
            </a:r>
            <a:r>
              <a:rPr lang="en-US" altLang="en-US" sz="2400" dirty="0">
                <a:solidFill>
                  <a:srgbClr val="000000"/>
                </a:solidFill>
                <a:cs typeface="Times New Roman" panose="02020603050405020304" pitchFamily="18" charset="0"/>
              </a:rPr>
              <a:t>):</a:t>
            </a:r>
          </a:p>
          <a:p>
            <a:pPr eaLnBrk="1" hangingPunct="1">
              <a:buFontTx/>
              <a:buNone/>
            </a:pPr>
            <a:r>
              <a:rPr lang="en-US" altLang="en-US" sz="2400" dirty="0">
                <a:solidFill>
                  <a:srgbClr val="000000"/>
                </a:solidFill>
                <a:cs typeface="Times New Roman" panose="02020603050405020304" pitchFamily="18" charset="0"/>
              </a:rPr>
              <a:t>		</a:t>
            </a:r>
            <a:r>
              <a:rPr lang="en-US" sz="2400" dirty="0" err="1">
                <a:latin typeface="Courier New" panose="02070309020205020404" pitchFamily="49" charset="0"/>
                <a:cs typeface="Courier New" panose="02070309020205020404" pitchFamily="49" charset="0"/>
              </a:rPr>
              <a:t>te</a:t>
            </a:r>
            <a:r>
              <a:rPr lang="en-US" sz="2400" dirty="0">
                <a:latin typeface="Courier New" panose="02070309020205020404" pitchFamily="49" charset="0"/>
                <a:cs typeface="Courier New" panose="02070309020205020404" pitchFamily="49" charset="0"/>
              </a:rPr>
              <a:t> mu ii </a:t>
            </a:r>
            <a:r>
              <a:rPr lang="en-US" sz="2400" dirty="0" err="1">
                <a:latin typeface="Courier New" panose="02070309020205020404" pitchFamily="49" charset="0"/>
                <a:cs typeface="Courier New" panose="02070309020205020404" pitchFamily="49" charset="0"/>
              </a:rPr>
              <a:t>bu</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na</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im</a:t>
            </a:r>
            <a:r>
              <a:rPr lang="en-US" sz="2400" dirty="0">
                <a:latin typeface="Courier New" panose="02070309020205020404" pitchFamily="49" charset="0"/>
                <a:cs typeface="Courier New" panose="02070309020205020404" pitchFamily="49" charset="0"/>
              </a:rPr>
              <a:t> al am </a:t>
            </a:r>
            <a:endParaRPr lang="en-US" altLang="en-US" sz="2400" dirty="0">
              <a:solidFill>
                <a:srgbClr val="000000"/>
              </a:solidFill>
              <a:cs typeface="Times New Roman" panose="02020603050405020304" pitchFamily="18" charset="0"/>
            </a:endParaRPr>
          </a:p>
          <a:p>
            <a:pPr eaLnBrk="1" hangingPunct="1">
              <a:buFontTx/>
              <a:buNone/>
            </a:pP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 Ada bigram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berulang</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ii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sisipkan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x</a:t>
            </a:r>
            <a:r>
              <a:rPr lang="en-US" altLang="en-US" sz="2400" dirty="0">
                <a:solidFill>
                  <a:srgbClr val="000000"/>
                </a:solidFill>
                <a:cs typeface="Times New Roman" panose="02020603050405020304" pitchFamily="18" charset="0"/>
              </a:rPr>
              <a:t> di </a:t>
            </a:r>
            <a:r>
              <a:rPr lang="en-US" altLang="en-US" sz="2400" dirty="0" err="1">
                <a:solidFill>
                  <a:srgbClr val="000000"/>
                </a:solidFill>
                <a:cs typeface="Times New Roman" panose="02020603050405020304" pitchFamily="18" charset="0"/>
              </a:rPr>
              <a:t>tengahnya</a:t>
            </a: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a:t>
            </a:r>
            <a:r>
              <a:rPr lang="en-US" sz="2400" u="sng" dirty="0" err="1">
                <a:latin typeface="Courier New" panose="02070309020205020404" pitchFamily="49" charset="0"/>
                <a:cs typeface="Courier New" panose="02070309020205020404" pitchFamily="49" charset="0"/>
              </a:rPr>
              <a:t>te</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mu</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ix</a:t>
            </a:r>
            <a:r>
              <a:rPr lang="en-US" sz="2400" dirty="0">
                <a:latin typeface="Courier New" panose="02070309020205020404" pitchFamily="49" charset="0"/>
                <a:cs typeface="Courier New" panose="02070309020205020404" pitchFamily="49" charset="0"/>
              </a:rPr>
              <a:t> </a:t>
            </a:r>
            <a:r>
              <a:rPr lang="en-US" sz="2400" u="sng" dirty="0" err="1">
                <a:latin typeface="Courier New" panose="02070309020205020404" pitchFamily="49" charset="0"/>
                <a:cs typeface="Courier New" panose="02070309020205020404" pitchFamily="49" charset="0"/>
              </a:rPr>
              <a:t>ib</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un</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an</a:t>
            </a:r>
            <a:r>
              <a:rPr lang="en-US" sz="2400" dirty="0">
                <a:latin typeface="Courier New" panose="02070309020205020404" pitchFamily="49" charset="0"/>
                <a:cs typeface="Courier New" panose="02070309020205020404" pitchFamily="49" charset="0"/>
              </a:rPr>
              <a:t> </a:t>
            </a:r>
            <a:r>
              <a:rPr lang="en-US" sz="2400" u="sng" dirty="0" err="1">
                <a:latin typeface="Courier New" panose="02070309020205020404" pitchFamily="49" charset="0"/>
                <a:cs typeface="Courier New" panose="02070309020205020404" pitchFamily="49" charset="0"/>
              </a:rPr>
              <a:t>ti</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la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a:t>
            </a: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Tambahkan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x</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jika</a:t>
            </a:r>
            <a:r>
              <a:rPr lang="en-US" altLang="en-US" sz="2400" dirty="0">
                <a:solidFill>
                  <a:srgbClr val="000000"/>
                </a:solidFill>
                <a:cs typeface="Times New Roman" panose="02020603050405020304" pitchFamily="18" charset="0"/>
              </a:rPr>
              <a:t> bigram </a:t>
            </a:r>
            <a:r>
              <a:rPr lang="en-US" altLang="en-US" sz="2400" dirty="0" err="1">
                <a:solidFill>
                  <a:srgbClr val="000000"/>
                </a:solidFill>
                <a:cs typeface="Times New Roman" panose="02020603050405020304" pitchFamily="18" charset="0"/>
              </a:rPr>
              <a:t>terakhir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a:t>
            </a:r>
          </a:p>
          <a:p>
            <a:pPr eaLnBrk="1" hangingPunct="1">
              <a:buFontTx/>
              <a:buNone/>
            </a:pPr>
            <a:endParaRPr lang="en-US" altLang="en-US" sz="2400" dirty="0">
              <a:solidFill>
                <a:srgbClr val="000000"/>
              </a:solidFill>
              <a:cs typeface="Times New Roman" panose="02020603050405020304" pitchFamily="18" charset="0"/>
            </a:endParaRPr>
          </a:p>
          <a:p>
            <a:pPr>
              <a:buNone/>
            </a:pPr>
            <a:r>
              <a:rPr lang="en-US" altLang="en-US" sz="2400" dirty="0">
                <a:solidFill>
                  <a:srgbClr val="000000"/>
                </a:solidFill>
                <a:cs typeface="Times New Roman" panose="02020603050405020304" pitchFamily="18" charset="0"/>
              </a:rPr>
              <a:t>		</a:t>
            </a:r>
            <a:r>
              <a:rPr lang="en-US" sz="2400" u="sng" dirty="0" err="1">
                <a:latin typeface="Courier New" panose="02070309020205020404" pitchFamily="49" charset="0"/>
                <a:cs typeface="Courier New" panose="02070309020205020404" pitchFamily="49" charset="0"/>
              </a:rPr>
              <a:t>te</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mu</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ix</a:t>
            </a:r>
            <a:r>
              <a:rPr lang="en-US" sz="2400" dirty="0">
                <a:latin typeface="Courier New" panose="02070309020205020404" pitchFamily="49" charset="0"/>
                <a:cs typeface="Courier New" panose="02070309020205020404" pitchFamily="49" charset="0"/>
              </a:rPr>
              <a:t> </a:t>
            </a:r>
            <a:r>
              <a:rPr lang="en-US" sz="2400" u="sng" dirty="0" err="1">
                <a:latin typeface="Courier New" panose="02070309020205020404" pitchFamily="49" charset="0"/>
                <a:cs typeface="Courier New" panose="02070309020205020404" pitchFamily="49" charset="0"/>
              </a:rPr>
              <a:t>ib</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un</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an</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ti</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la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mx</a:t>
            </a:r>
            <a:r>
              <a:rPr lang="en-US" sz="2400" dirty="0">
                <a:latin typeface="Courier New" panose="02070309020205020404" pitchFamily="49" charset="0"/>
                <a:cs typeface="Courier New" panose="02070309020205020404" pitchFamily="49" charset="0"/>
              </a:rPr>
              <a:t> </a:t>
            </a:r>
          </a:p>
          <a:p>
            <a:pPr eaLnBrk="1" hangingPunct="1">
              <a:buFontTx/>
              <a:buNone/>
            </a:pPr>
            <a:endParaRPr lang="en-US" altLang="en-US" dirty="0">
              <a:solidFill>
                <a:srgbClr val="000000"/>
              </a:solidFill>
              <a:cs typeface="Times New Roman" panose="02020603050405020304" pitchFamily="18" charset="0"/>
            </a:endParaRPr>
          </a:p>
          <a:p>
            <a:pPr eaLnBrk="1" hangingPunct="1">
              <a:buFontTx/>
              <a:buNone/>
            </a:pPr>
            <a:endParaRPr lang="en-GB" altLang="en-US" dirty="0"/>
          </a:p>
        </p:txBody>
      </p:sp>
    </p:spTree>
    <p:extLst>
      <p:ext uri="{BB962C8B-B14F-4D97-AF65-F5344CB8AC3E}">
        <p14:creationId xmlns:p14="http://schemas.microsoft.com/office/powerpoint/2010/main" val="277525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F4AA8F5-77EC-4C70-8F31-CA53FEE4CD0F}" type="slidenum">
              <a:rPr lang="en-GB" altLang="en-US" sz="1400">
                <a:latin typeface="Times New Roman" panose="02020603050405020304" pitchFamily="18" charset="0"/>
              </a:rPr>
              <a:pPr>
                <a:spcBef>
                  <a:spcPct val="0"/>
                </a:spcBef>
                <a:buSzTx/>
                <a:buFontTx/>
                <a:buNone/>
              </a:pPr>
              <a:t>32</a:t>
            </a:fld>
            <a:endParaRPr lang="en-GB" altLang="en-US" sz="1400">
              <a:latin typeface="Times New Roman" panose="02020603050405020304" pitchFamily="18" charset="0"/>
            </a:endParaRPr>
          </a:p>
        </p:txBody>
      </p:sp>
      <p:sp>
        <p:nvSpPr>
          <p:cNvPr id="28676" name="Rectangle 3"/>
          <p:cNvSpPr>
            <a:spLocks noGrp="1" noChangeArrowheads="1"/>
          </p:cNvSpPr>
          <p:nvPr>
            <p:ph type="body" idx="1"/>
          </p:nvPr>
        </p:nvSpPr>
        <p:spPr>
          <a:xfrm>
            <a:off x="615665" y="625475"/>
            <a:ext cx="11245755" cy="6096000"/>
          </a:xfrm>
        </p:spPr>
        <p:txBody>
          <a:bodyPr>
            <a:normAutofit/>
          </a:bodyPr>
          <a:lstStyle/>
          <a:p>
            <a:pPr eaLnBrk="1" hangingPunct="1">
              <a:buFontTx/>
              <a:buNone/>
            </a:pPr>
            <a:r>
              <a:rPr lang="en-US" altLang="en-US" dirty="0" err="1">
                <a:solidFill>
                  <a:srgbClr val="000000"/>
                </a:solidFill>
                <a:cs typeface="Times New Roman" panose="02020603050405020304" pitchFamily="18" charset="0"/>
              </a:rPr>
              <a:t>Algoritma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enkripsi</a:t>
            </a:r>
            <a:r>
              <a:rPr lang="en-US" altLang="en-US" dirty="0">
                <a:solidFill>
                  <a:srgbClr val="000000"/>
                </a:solidFill>
                <a:cs typeface="Times New Roman" panose="02020603050405020304" pitchFamily="18" charset="0"/>
              </a:rPr>
              <a:t>:</a:t>
            </a:r>
          </a:p>
          <a:p>
            <a:pPr algn="just" eaLnBrk="1" hangingPunct="1">
              <a:buFontTx/>
              <a:buNone/>
            </a:pPr>
            <a:r>
              <a:rPr lang="en-US" altLang="en-US" dirty="0">
                <a:solidFill>
                  <a:srgbClr val="000000"/>
                </a:solidFill>
                <a:cs typeface="Times New Roman" panose="02020603050405020304" pitchFamily="18" charset="0"/>
              </a:rPr>
              <a:t>1.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terdapat</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baris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kanannya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bersifat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siklik</a:t>
            </a:r>
            <a:r>
              <a:rPr lang="en-US" altLang="en-US" dirty="0">
                <a:solidFill>
                  <a:srgbClr val="000000"/>
                </a:solidFill>
                <a:cs typeface="Times New Roman" panose="02020603050405020304" pitchFamily="18" charset="0"/>
              </a:rPr>
              <a:t>).</a:t>
            </a:r>
          </a:p>
          <a:p>
            <a:pPr algn="just" eaLnBrk="1" hangingPunct="1">
              <a:buFontTx/>
              <a:buNone/>
            </a:pPr>
            <a:endParaRPr lang="en-US" altLang="en-US" dirty="0">
              <a:solidFill>
                <a:srgbClr val="000000"/>
              </a:solidFill>
              <a:cs typeface="Times New Roman" panose="02020603050405020304" pitchFamily="18" charset="0"/>
            </a:endParaRPr>
          </a:p>
        </p:txBody>
      </p:sp>
      <p:pic>
        <p:nvPicPr>
          <p:cNvPr id="5" name="Picture 4">
            <a:extLst>
              <a:ext uri="{FF2B5EF4-FFF2-40B4-BE49-F238E27FC236}">
                <a16:creationId xmlns:a16="http://schemas.microsoft.com/office/drawing/2014/main" id="{90C29613-C367-40A2-8EC8-7B51CCFE86D6}"/>
              </a:ext>
            </a:extLst>
          </p:cNvPr>
          <p:cNvPicPr>
            <a:picLocks noChangeAspect="1"/>
          </p:cNvPicPr>
          <p:nvPr/>
        </p:nvPicPr>
        <p:blipFill>
          <a:blip r:embed="rId7"/>
          <a:stretch>
            <a:fillRect/>
          </a:stretch>
        </p:blipFill>
        <p:spPr>
          <a:xfrm>
            <a:off x="1175288" y="3039537"/>
            <a:ext cx="2694919" cy="2495965"/>
          </a:xfrm>
          <a:prstGeom prst="rect">
            <a:avLst/>
          </a:prstGeom>
        </p:spPr>
      </p:pic>
      <p:sp>
        <p:nvSpPr>
          <p:cNvPr id="6" name="Rectangle 5">
            <a:extLst>
              <a:ext uri="{FF2B5EF4-FFF2-40B4-BE49-F238E27FC236}">
                <a16:creationId xmlns:a16="http://schemas.microsoft.com/office/drawing/2014/main" id="{658BCC63-B436-41AA-8BD8-DEB3DE9DAD68}"/>
              </a:ext>
            </a:extLst>
          </p:cNvPr>
          <p:cNvSpPr/>
          <p:nvPr/>
        </p:nvSpPr>
        <p:spPr>
          <a:xfrm>
            <a:off x="1478123" y="2480757"/>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di</a:t>
            </a:r>
            <a:endParaRPr lang="en-US" sz="2800" dirty="0"/>
          </a:p>
        </p:txBody>
      </p:sp>
      <p:sp>
        <p:nvSpPr>
          <p:cNvPr id="2" name="Rectangle 1">
            <a:extLst>
              <a:ext uri="{FF2B5EF4-FFF2-40B4-BE49-F238E27FC236}">
                <a16:creationId xmlns:a16="http://schemas.microsoft.com/office/drawing/2014/main" id="{E6632F32-810E-4C17-9898-BB740F603B03}"/>
              </a:ext>
            </a:extLst>
          </p:cNvPr>
          <p:cNvSpPr/>
          <p:nvPr/>
        </p:nvSpPr>
        <p:spPr>
          <a:xfrm>
            <a:off x="1798320" y="4064000"/>
            <a:ext cx="538480"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D</a:t>
            </a:r>
          </a:p>
        </p:txBody>
      </p:sp>
      <p:sp>
        <p:nvSpPr>
          <p:cNvPr id="8" name="Rectangle 7">
            <a:extLst>
              <a:ext uri="{FF2B5EF4-FFF2-40B4-BE49-F238E27FC236}">
                <a16:creationId xmlns:a16="http://schemas.microsoft.com/office/drawing/2014/main" id="{F8D090FF-0415-4EC2-A6D4-027245991B6F}"/>
              </a:ext>
            </a:extLst>
          </p:cNvPr>
          <p:cNvSpPr/>
          <p:nvPr/>
        </p:nvSpPr>
        <p:spPr>
          <a:xfrm>
            <a:off x="2834263" y="4064000"/>
            <a:ext cx="455475"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I</a:t>
            </a:r>
          </a:p>
        </p:txBody>
      </p:sp>
      <p:sp>
        <p:nvSpPr>
          <p:cNvPr id="9" name="Rectangle 8">
            <a:extLst>
              <a:ext uri="{FF2B5EF4-FFF2-40B4-BE49-F238E27FC236}">
                <a16:creationId xmlns:a16="http://schemas.microsoft.com/office/drawing/2014/main" id="{835543E9-838A-41BA-B63B-7AF142F10F31}"/>
              </a:ext>
            </a:extLst>
          </p:cNvPr>
          <p:cNvSpPr/>
          <p:nvPr/>
        </p:nvSpPr>
        <p:spPr>
          <a:xfrm>
            <a:off x="1230556" y="5605268"/>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FK</a:t>
            </a:r>
            <a:endParaRPr lang="en-US" sz="2800" dirty="0"/>
          </a:p>
        </p:txBody>
      </p:sp>
      <p:sp>
        <p:nvSpPr>
          <p:cNvPr id="3" name="Arrow: Curved Down 2">
            <a:extLst>
              <a:ext uri="{FF2B5EF4-FFF2-40B4-BE49-F238E27FC236}">
                <a16:creationId xmlns:a16="http://schemas.microsoft.com/office/drawing/2014/main" id="{D672D9A3-5067-4A31-B53F-2CBE280C49D1}"/>
              </a:ext>
            </a:extLst>
          </p:cNvPr>
          <p:cNvSpPr/>
          <p:nvPr/>
        </p:nvSpPr>
        <p:spPr>
          <a:xfrm>
            <a:off x="2067560" y="3815255"/>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2F54EE6F-11F5-40AA-ADDB-1622E9BF7797}"/>
              </a:ext>
            </a:extLst>
          </p:cNvPr>
          <p:cNvSpPr/>
          <p:nvPr/>
        </p:nvSpPr>
        <p:spPr>
          <a:xfrm>
            <a:off x="2986662" y="3815255"/>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EA4E483A-EFF7-44F7-8A31-06DF9E582115}"/>
              </a:ext>
            </a:extLst>
          </p:cNvPr>
          <p:cNvPicPr>
            <a:picLocks noChangeAspect="1"/>
          </p:cNvPicPr>
          <p:nvPr/>
        </p:nvPicPr>
        <p:blipFill>
          <a:blip r:embed="rId7"/>
          <a:stretch>
            <a:fillRect/>
          </a:stretch>
        </p:blipFill>
        <p:spPr>
          <a:xfrm>
            <a:off x="7097868" y="3003977"/>
            <a:ext cx="2694919" cy="2495965"/>
          </a:xfrm>
          <a:prstGeom prst="rect">
            <a:avLst/>
          </a:prstGeom>
        </p:spPr>
      </p:pic>
      <p:sp>
        <p:nvSpPr>
          <p:cNvPr id="13" name="Rectangle 12">
            <a:extLst>
              <a:ext uri="{FF2B5EF4-FFF2-40B4-BE49-F238E27FC236}">
                <a16:creationId xmlns:a16="http://schemas.microsoft.com/office/drawing/2014/main" id="{DC458482-02C7-4117-9B4B-5AE003D720C6}"/>
              </a:ext>
            </a:extLst>
          </p:cNvPr>
          <p:cNvSpPr/>
          <p:nvPr/>
        </p:nvSpPr>
        <p:spPr>
          <a:xfrm>
            <a:off x="7400703" y="2445197"/>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qt</a:t>
            </a:r>
            <a:endParaRPr lang="en-US" sz="2800" dirty="0"/>
          </a:p>
        </p:txBody>
      </p:sp>
      <p:sp>
        <p:nvSpPr>
          <p:cNvPr id="14" name="Rectangle 13">
            <a:extLst>
              <a:ext uri="{FF2B5EF4-FFF2-40B4-BE49-F238E27FC236}">
                <a16:creationId xmlns:a16="http://schemas.microsoft.com/office/drawing/2014/main" id="{E46A164A-446A-4F7A-A18D-1BAA1654218A}"/>
              </a:ext>
            </a:extLst>
          </p:cNvPr>
          <p:cNvSpPr/>
          <p:nvPr/>
        </p:nvSpPr>
        <p:spPr>
          <a:xfrm>
            <a:off x="8301684" y="4479757"/>
            <a:ext cx="455159"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Q</a:t>
            </a:r>
          </a:p>
        </p:txBody>
      </p:sp>
      <p:sp>
        <p:nvSpPr>
          <p:cNvPr id="15" name="Rectangle 14">
            <a:extLst>
              <a:ext uri="{FF2B5EF4-FFF2-40B4-BE49-F238E27FC236}">
                <a16:creationId xmlns:a16="http://schemas.microsoft.com/office/drawing/2014/main" id="{A5EC3553-5D3C-435F-9440-6F5B8B8D175C}"/>
              </a:ext>
            </a:extLst>
          </p:cNvPr>
          <p:cNvSpPr/>
          <p:nvPr/>
        </p:nvSpPr>
        <p:spPr>
          <a:xfrm>
            <a:off x="9220786" y="4479757"/>
            <a:ext cx="455475"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T</a:t>
            </a:r>
          </a:p>
        </p:txBody>
      </p:sp>
      <p:sp>
        <p:nvSpPr>
          <p:cNvPr id="16" name="Rectangle 15">
            <a:extLst>
              <a:ext uri="{FF2B5EF4-FFF2-40B4-BE49-F238E27FC236}">
                <a16:creationId xmlns:a16="http://schemas.microsoft.com/office/drawing/2014/main" id="{26B24C8F-187D-43DD-B161-ACEAD144F9D8}"/>
              </a:ext>
            </a:extLst>
          </p:cNvPr>
          <p:cNvSpPr/>
          <p:nvPr/>
        </p:nvSpPr>
        <p:spPr>
          <a:xfrm>
            <a:off x="7153136" y="5569708"/>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RM</a:t>
            </a:r>
            <a:endParaRPr lang="en-US" sz="2800" dirty="0"/>
          </a:p>
        </p:txBody>
      </p:sp>
      <p:sp>
        <p:nvSpPr>
          <p:cNvPr id="17" name="Arrow: Curved Down 16">
            <a:extLst>
              <a:ext uri="{FF2B5EF4-FFF2-40B4-BE49-F238E27FC236}">
                <a16:creationId xmlns:a16="http://schemas.microsoft.com/office/drawing/2014/main" id="{85F81665-B5E3-4447-83A4-4398722DDE27}"/>
              </a:ext>
            </a:extLst>
          </p:cNvPr>
          <p:cNvSpPr/>
          <p:nvPr/>
        </p:nvSpPr>
        <p:spPr>
          <a:xfrm>
            <a:off x="8503252" y="4231689"/>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Down 17">
            <a:extLst>
              <a:ext uri="{FF2B5EF4-FFF2-40B4-BE49-F238E27FC236}">
                <a16:creationId xmlns:a16="http://schemas.microsoft.com/office/drawing/2014/main" id="{61A7D746-DECC-408C-A81E-DAB6036ECF4A}"/>
              </a:ext>
            </a:extLst>
          </p:cNvPr>
          <p:cNvSpPr/>
          <p:nvPr/>
        </p:nvSpPr>
        <p:spPr>
          <a:xfrm>
            <a:off x="9448523" y="4216335"/>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838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186D7-7D59-490C-8398-5694EFE6C4B2}"/>
              </a:ext>
            </a:extLst>
          </p:cNvPr>
          <p:cNvSpPr>
            <a:spLocks noGrp="1"/>
          </p:cNvSpPr>
          <p:nvPr>
            <p:ph idx="1"/>
          </p:nvPr>
        </p:nvSpPr>
        <p:spPr>
          <a:xfrm>
            <a:off x="838200" y="863600"/>
            <a:ext cx="10515600" cy="5313363"/>
          </a:xfrm>
        </p:spPr>
        <p:txBody>
          <a:bodyPr/>
          <a:lstStyle/>
          <a:p>
            <a:pPr algn="just">
              <a:buNone/>
            </a:pPr>
            <a:r>
              <a:rPr lang="en-US" altLang="en-US" dirty="0">
                <a:solidFill>
                  <a:srgbClr val="000000"/>
                </a:solidFill>
                <a:cs typeface="Times New Roman" panose="02020603050405020304" pitchFamily="18" charset="0"/>
              </a:rPr>
              <a:t>2.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terdapat</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kolom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bawahnya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bersifat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siklik</a:t>
            </a:r>
            <a:r>
              <a:rPr lang="en-US" altLang="en-US" dirty="0">
                <a:solidFill>
                  <a:srgbClr val="000000"/>
                </a:solidFill>
                <a:cs typeface="Times New Roman" panose="02020603050405020304" pitchFamily="18" charset="0"/>
              </a:rPr>
              <a:t>).</a:t>
            </a:r>
          </a:p>
          <a:p>
            <a:pPr algn="just">
              <a:buNone/>
            </a:pPr>
            <a:endParaRPr lang="en-US" altLang="en-US" dirty="0">
              <a:solidFill>
                <a:srgbClr val="000000"/>
              </a:solidFill>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56DAD22F-064A-4222-9C3E-A51F32DCCC11}"/>
              </a:ext>
            </a:extLst>
          </p:cNvPr>
          <p:cNvPicPr>
            <a:picLocks noChangeAspect="1"/>
          </p:cNvPicPr>
          <p:nvPr/>
        </p:nvPicPr>
        <p:blipFill>
          <a:blip r:embed="rId2"/>
          <a:stretch>
            <a:fillRect/>
          </a:stretch>
        </p:blipFill>
        <p:spPr>
          <a:xfrm>
            <a:off x="1601907" y="2720309"/>
            <a:ext cx="2694919" cy="2495965"/>
          </a:xfrm>
          <a:prstGeom prst="rect">
            <a:avLst/>
          </a:prstGeom>
        </p:spPr>
      </p:pic>
      <p:sp>
        <p:nvSpPr>
          <p:cNvPr id="5" name="Rectangle 4">
            <a:extLst>
              <a:ext uri="{FF2B5EF4-FFF2-40B4-BE49-F238E27FC236}">
                <a16:creationId xmlns:a16="http://schemas.microsoft.com/office/drawing/2014/main" id="{CA7D17C0-34E9-4E0A-BCD6-C82600651F6A}"/>
              </a:ext>
            </a:extLst>
          </p:cNvPr>
          <p:cNvSpPr/>
          <p:nvPr/>
        </p:nvSpPr>
        <p:spPr>
          <a:xfrm>
            <a:off x="1909047" y="2144426"/>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nq</a:t>
            </a:r>
            <a:endParaRPr lang="en-US" sz="2800" dirty="0"/>
          </a:p>
        </p:txBody>
      </p:sp>
      <p:sp>
        <p:nvSpPr>
          <p:cNvPr id="6" name="Rectangle 5">
            <a:extLst>
              <a:ext uri="{FF2B5EF4-FFF2-40B4-BE49-F238E27FC236}">
                <a16:creationId xmlns:a16="http://schemas.microsoft.com/office/drawing/2014/main" id="{D3AB0CB9-DB02-4A91-9DA0-F1BEBA94B900}"/>
              </a:ext>
            </a:extLst>
          </p:cNvPr>
          <p:cNvSpPr/>
          <p:nvPr/>
        </p:nvSpPr>
        <p:spPr>
          <a:xfrm>
            <a:off x="2790207" y="2858814"/>
            <a:ext cx="455159"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N</a:t>
            </a:r>
          </a:p>
        </p:txBody>
      </p:sp>
      <p:sp>
        <p:nvSpPr>
          <p:cNvPr id="7" name="Rectangle 6">
            <a:extLst>
              <a:ext uri="{FF2B5EF4-FFF2-40B4-BE49-F238E27FC236}">
                <a16:creationId xmlns:a16="http://schemas.microsoft.com/office/drawing/2014/main" id="{C1C1A3EE-27A4-4B1D-879E-F809A9A12F9C}"/>
              </a:ext>
            </a:extLst>
          </p:cNvPr>
          <p:cNvSpPr/>
          <p:nvPr/>
        </p:nvSpPr>
        <p:spPr>
          <a:xfrm>
            <a:off x="2800718" y="4225159"/>
            <a:ext cx="455475" cy="355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Q</a:t>
            </a:r>
          </a:p>
        </p:txBody>
      </p:sp>
      <p:sp>
        <p:nvSpPr>
          <p:cNvPr id="8" name="Rectangle 7">
            <a:extLst>
              <a:ext uri="{FF2B5EF4-FFF2-40B4-BE49-F238E27FC236}">
                <a16:creationId xmlns:a16="http://schemas.microsoft.com/office/drawing/2014/main" id="{94A8BC14-77C0-4DD5-9F70-9F8DB7F2287A}"/>
              </a:ext>
            </a:extLst>
          </p:cNvPr>
          <p:cNvSpPr/>
          <p:nvPr/>
        </p:nvSpPr>
        <p:spPr>
          <a:xfrm>
            <a:off x="1661480" y="5268937"/>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PX</a:t>
            </a:r>
            <a:endParaRPr lang="en-US" sz="2800" dirty="0"/>
          </a:p>
        </p:txBody>
      </p:sp>
      <p:pic>
        <p:nvPicPr>
          <p:cNvPr id="11" name="Picture 10">
            <a:extLst>
              <a:ext uri="{FF2B5EF4-FFF2-40B4-BE49-F238E27FC236}">
                <a16:creationId xmlns:a16="http://schemas.microsoft.com/office/drawing/2014/main" id="{8934D085-1083-4128-89A2-3C9F628A7126}"/>
              </a:ext>
            </a:extLst>
          </p:cNvPr>
          <p:cNvPicPr>
            <a:picLocks noChangeAspect="1"/>
          </p:cNvPicPr>
          <p:nvPr/>
        </p:nvPicPr>
        <p:blipFill>
          <a:blip r:embed="rId2"/>
          <a:stretch>
            <a:fillRect/>
          </a:stretch>
        </p:blipFill>
        <p:spPr>
          <a:xfrm>
            <a:off x="7528792" y="2667646"/>
            <a:ext cx="2694919" cy="2495965"/>
          </a:xfrm>
          <a:prstGeom prst="rect">
            <a:avLst/>
          </a:prstGeom>
        </p:spPr>
      </p:pic>
      <p:sp>
        <p:nvSpPr>
          <p:cNvPr id="12" name="Rectangle 11">
            <a:extLst>
              <a:ext uri="{FF2B5EF4-FFF2-40B4-BE49-F238E27FC236}">
                <a16:creationId xmlns:a16="http://schemas.microsoft.com/office/drawing/2014/main" id="{6D597DC7-6298-4124-91C6-9EEC1C65B68A}"/>
              </a:ext>
            </a:extLst>
          </p:cNvPr>
          <p:cNvSpPr/>
          <p:nvPr/>
        </p:nvSpPr>
        <p:spPr>
          <a:xfrm>
            <a:off x="7831627" y="2108866"/>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ow</a:t>
            </a:r>
            <a:endParaRPr lang="en-US" sz="2800" dirty="0"/>
          </a:p>
        </p:txBody>
      </p:sp>
      <p:sp>
        <p:nvSpPr>
          <p:cNvPr id="13" name="Rectangle 12">
            <a:extLst>
              <a:ext uri="{FF2B5EF4-FFF2-40B4-BE49-F238E27FC236}">
                <a16:creationId xmlns:a16="http://schemas.microsoft.com/office/drawing/2014/main" id="{A1910206-EE57-48E1-B75B-D6A19DC44A3F}"/>
              </a:ext>
            </a:extLst>
          </p:cNvPr>
          <p:cNvSpPr/>
          <p:nvPr/>
        </p:nvSpPr>
        <p:spPr>
          <a:xfrm>
            <a:off x="8156029" y="4143426"/>
            <a:ext cx="557047"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O</a:t>
            </a:r>
          </a:p>
        </p:txBody>
      </p:sp>
      <p:sp>
        <p:nvSpPr>
          <p:cNvPr id="14" name="Rectangle 13">
            <a:extLst>
              <a:ext uri="{FF2B5EF4-FFF2-40B4-BE49-F238E27FC236}">
                <a16:creationId xmlns:a16="http://schemas.microsoft.com/office/drawing/2014/main" id="{5D3C3E4B-F1F7-461D-8ACB-FA6915F83F54}"/>
              </a:ext>
            </a:extLst>
          </p:cNvPr>
          <p:cNvSpPr/>
          <p:nvPr/>
        </p:nvSpPr>
        <p:spPr>
          <a:xfrm>
            <a:off x="8156029" y="4597195"/>
            <a:ext cx="557047"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W</a:t>
            </a:r>
          </a:p>
        </p:txBody>
      </p:sp>
      <p:sp>
        <p:nvSpPr>
          <p:cNvPr id="15" name="Rectangle 14">
            <a:extLst>
              <a:ext uri="{FF2B5EF4-FFF2-40B4-BE49-F238E27FC236}">
                <a16:creationId xmlns:a16="http://schemas.microsoft.com/office/drawing/2014/main" id="{6C147FA6-8C6C-4DD3-A9A3-5FD6AD2F0F94}"/>
              </a:ext>
            </a:extLst>
          </p:cNvPr>
          <p:cNvSpPr/>
          <p:nvPr/>
        </p:nvSpPr>
        <p:spPr>
          <a:xfrm>
            <a:off x="7542307" y="5536009"/>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WL</a:t>
            </a:r>
            <a:endParaRPr lang="en-US" sz="2800" dirty="0"/>
          </a:p>
        </p:txBody>
      </p:sp>
      <p:sp>
        <p:nvSpPr>
          <p:cNvPr id="18" name="Arrow: Curved Left 17">
            <a:extLst>
              <a:ext uri="{FF2B5EF4-FFF2-40B4-BE49-F238E27FC236}">
                <a16:creationId xmlns:a16="http://schemas.microsoft.com/office/drawing/2014/main" id="{DD651C7C-C01F-49DE-B853-662E2F1B95E5}"/>
              </a:ext>
            </a:extLst>
          </p:cNvPr>
          <p:cNvSpPr/>
          <p:nvPr/>
        </p:nvSpPr>
        <p:spPr>
          <a:xfrm>
            <a:off x="3256193" y="3058510"/>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urved Left 18">
            <a:extLst>
              <a:ext uri="{FF2B5EF4-FFF2-40B4-BE49-F238E27FC236}">
                <a16:creationId xmlns:a16="http://schemas.microsoft.com/office/drawing/2014/main" id="{21CA55F6-4D42-4CCA-BF6B-7F3CF6BDFD76}"/>
              </a:ext>
            </a:extLst>
          </p:cNvPr>
          <p:cNvSpPr/>
          <p:nvPr/>
        </p:nvSpPr>
        <p:spPr>
          <a:xfrm>
            <a:off x="3282152" y="4353450"/>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Left 19">
            <a:extLst>
              <a:ext uri="{FF2B5EF4-FFF2-40B4-BE49-F238E27FC236}">
                <a16:creationId xmlns:a16="http://schemas.microsoft.com/office/drawing/2014/main" id="{3F44C70C-3050-4C52-9D3E-74E532DBA92A}"/>
              </a:ext>
            </a:extLst>
          </p:cNvPr>
          <p:cNvSpPr/>
          <p:nvPr/>
        </p:nvSpPr>
        <p:spPr>
          <a:xfrm>
            <a:off x="8754375" y="4225159"/>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urved Left 20">
            <a:extLst>
              <a:ext uri="{FF2B5EF4-FFF2-40B4-BE49-F238E27FC236}">
                <a16:creationId xmlns:a16="http://schemas.microsoft.com/office/drawing/2014/main" id="{C59F2A0F-1C10-4D3C-ACAC-F6CAEA173814}"/>
              </a:ext>
            </a:extLst>
          </p:cNvPr>
          <p:cNvSpPr/>
          <p:nvPr/>
        </p:nvSpPr>
        <p:spPr>
          <a:xfrm>
            <a:off x="8754375" y="4805125"/>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8">
            <a:extLst>
              <a:ext uri="{FF2B5EF4-FFF2-40B4-BE49-F238E27FC236}">
                <a16:creationId xmlns:a16="http://schemas.microsoft.com/office/drawing/2014/main" id="{2A704A85-90F6-163E-CCE9-D48BD2AC4B05}"/>
              </a:ext>
            </a:extLst>
          </p:cNvPr>
          <p:cNvSpPr>
            <a:spLocks noGrp="1"/>
          </p:cNvSpPr>
          <p:nvPr>
            <p:ph type="sldNum" sz="quarter" idx="12"/>
          </p:nvPr>
        </p:nvSpPr>
        <p:spPr/>
        <p:txBody>
          <a:bodyPr/>
          <a:lstStyle/>
          <a:p>
            <a:fld id="{FE3EB9F5-0D30-470F-9EF7-AF0567F51E7B}" type="slidenum">
              <a:rPr lang="en-US" smtClean="0"/>
              <a:t>33</a:t>
            </a:fld>
            <a:endParaRPr lang="en-US"/>
          </a:p>
        </p:txBody>
      </p:sp>
    </p:spTree>
    <p:extLst>
      <p:ext uri="{BB962C8B-B14F-4D97-AF65-F5344CB8AC3E}">
        <p14:creationId xmlns:p14="http://schemas.microsoft.com/office/powerpoint/2010/main" val="148605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DBFDC-BA51-4C04-AF2E-9969D7CF2EE8}"/>
              </a:ext>
            </a:extLst>
          </p:cNvPr>
          <p:cNvSpPr>
            <a:spLocks noGrp="1"/>
          </p:cNvSpPr>
          <p:nvPr>
            <p:ph idx="1"/>
          </p:nvPr>
        </p:nvSpPr>
        <p:spPr>
          <a:xfrm>
            <a:off x="691055" y="472966"/>
            <a:ext cx="10786242" cy="5399197"/>
          </a:xfrm>
        </p:spPr>
        <p:txBody>
          <a:bodyPr/>
          <a:lstStyle/>
          <a:p>
            <a:pPr algn="just">
              <a:buNone/>
            </a:pPr>
            <a:r>
              <a:rPr lang="en-US" altLang="en-US" dirty="0">
                <a:solidFill>
                  <a:srgbClr val="000000"/>
                </a:solidFill>
                <a:cs typeface="Times New Roman" panose="02020603050405020304" pitchFamily="18" charset="0"/>
              </a:rPr>
              <a:t>3.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tidak</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baris</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atau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kolom</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maka</a:t>
            </a:r>
            <a:r>
              <a:rPr lang="en-US" altLang="en-US" dirty="0">
                <a:solidFill>
                  <a:srgbClr val="000000"/>
                </a:solidFill>
                <a:cs typeface="Times New Roman" panose="02020603050405020304" pitchFamily="18" charset="0"/>
              </a:rPr>
              <a:t>:</a:t>
            </a:r>
          </a:p>
          <a:p>
            <a:pPr marL="568325" indent="-334963" algn="just"/>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pertama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perpotongan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baris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pertama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kolom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kedua</a:t>
            </a:r>
            <a:r>
              <a:rPr lang="en-US" altLang="en-US" dirty="0">
                <a:solidFill>
                  <a:srgbClr val="000000"/>
                </a:solidFill>
                <a:cs typeface="Times New Roman" panose="02020603050405020304" pitchFamily="18" charset="0"/>
              </a:rPr>
              <a:t>. </a:t>
            </a:r>
          </a:p>
          <a:p>
            <a:pPr marL="568325" indent="-334963" algn="just"/>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titik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sudut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keempat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dari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persegi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panjang</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dibentuk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dari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tiga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digunakan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sampai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sejauh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ini</a:t>
            </a:r>
            <a:r>
              <a:rPr lang="en-US" altLang="en-US" dirty="0">
                <a:solidFill>
                  <a:srgbClr val="000000"/>
                </a:solidFill>
                <a:cs typeface="Times New Roman" panose="02020603050405020304" pitchFamily="18" charset="0"/>
              </a:rPr>
              <a:t>.</a:t>
            </a:r>
            <a:endParaRPr lang="en-GB" altLang="en-US" dirty="0"/>
          </a:p>
          <a:p>
            <a:pPr marL="0" indent="0">
              <a:buNone/>
            </a:pPr>
            <a:endParaRPr lang="en-US" dirty="0"/>
          </a:p>
        </p:txBody>
      </p:sp>
      <p:pic>
        <p:nvPicPr>
          <p:cNvPr id="4" name="Picture 3">
            <a:extLst>
              <a:ext uri="{FF2B5EF4-FFF2-40B4-BE49-F238E27FC236}">
                <a16:creationId xmlns:a16="http://schemas.microsoft.com/office/drawing/2014/main" id="{B37654E2-3AE2-44D8-9D45-149C5A518D36}"/>
              </a:ext>
            </a:extLst>
          </p:cNvPr>
          <p:cNvPicPr>
            <a:picLocks noChangeAspect="1"/>
          </p:cNvPicPr>
          <p:nvPr/>
        </p:nvPicPr>
        <p:blipFill>
          <a:blip r:embed="rId2"/>
          <a:stretch>
            <a:fillRect/>
          </a:stretch>
        </p:blipFill>
        <p:spPr>
          <a:xfrm>
            <a:off x="4254819" y="3769049"/>
            <a:ext cx="2694919" cy="2495965"/>
          </a:xfrm>
          <a:prstGeom prst="rect">
            <a:avLst/>
          </a:prstGeom>
        </p:spPr>
      </p:pic>
      <p:sp>
        <p:nvSpPr>
          <p:cNvPr id="5" name="Rectangle 4">
            <a:extLst>
              <a:ext uri="{FF2B5EF4-FFF2-40B4-BE49-F238E27FC236}">
                <a16:creationId xmlns:a16="http://schemas.microsoft.com/office/drawing/2014/main" id="{D9DCECEE-5080-48A3-8365-84A04E80FEFB}"/>
              </a:ext>
            </a:extLst>
          </p:cNvPr>
          <p:cNvSpPr/>
          <p:nvPr/>
        </p:nvSpPr>
        <p:spPr>
          <a:xfrm>
            <a:off x="4557654" y="3210269"/>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hz</a:t>
            </a:r>
            <a:endParaRPr lang="en-US" sz="2800" dirty="0"/>
          </a:p>
        </p:txBody>
      </p:sp>
      <p:sp>
        <p:nvSpPr>
          <p:cNvPr id="6" name="Rectangle 5">
            <a:extLst>
              <a:ext uri="{FF2B5EF4-FFF2-40B4-BE49-F238E27FC236}">
                <a16:creationId xmlns:a16="http://schemas.microsoft.com/office/drawing/2014/main" id="{770EA377-6CDD-40AE-AD62-F4D9206F2F49}"/>
              </a:ext>
            </a:extLst>
          </p:cNvPr>
          <p:cNvSpPr/>
          <p:nvPr/>
        </p:nvSpPr>
        <p:spPr>
          <a:xfrm>
            <a:off x="4886634" y="4356632"/>
            <a:ext cx="538480"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H</a:t>
            </a:r>
          </a:p>
        </p:txBody>
      </p:sp>
      <p:sp>
        <p:nvSpPr>
          <p:cNvPr id="7" name="Rectangle 6">
            <a:extLst>
              <a:ext uri="{FF2B5EF4-FFF2-40B4-BE49-F238E27FC236}">
                <a16:creationId xmlns:a16="http://schemas.microsoft.com/office/drawing/2014/main" id="{4295B937-7699-432C-BEC1-97DA34A7D674}"/>
              </a:ext>
            </a:extLst>
          </p:cNvPr>
          <p:cNvSpPr/>
          <p:nvPr/>
        </p:nvSpPr>
        <p:spPr>
          <a:xfrm>
            <a:off x="6377737" y="5689283"/>
            <a:ext cx="455475"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Z</a:t>
            </a:r>
          </a:p>
        </p:txBody>
      </p:sp>
      <p:sp>
        <p:nvSpPr>
          <p:cNvPr id="8" name="Rectangle 7">
            <a:extLst>
              <a:ext uri="{FF2B5EF4-FFF2-40B4-BE49-F238E27FC236}">
                <a16:creationId xmlns:a16="http://schemas.microsoft.com/office/drawing/2014/main" id="{483DABFB-D078-48A2-9ECB-BFD9E0793D91}"/>
              </a:ext>
            </a:extLst>
          </p:cNvPr>
          <p:cNvSpPr/>
          <p:nvPr/>
        </p:nvSpPr>
        <p:spPr>
          <a:xfrm>
            <a:off x="4360389" y="6218772"/>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BW</a:t>
            </a:r>
            <a:endParaRPr lang="en-US" sz="2800" dirty="0"/>
          </a:p>
        </p:txBody>
      </p:sp>
      <p:sp>
        <p:nvSpPr>
          <p:cNvPr id="11" name="Rectangle 10">
            <a:extLst>
              <a:ext uri="{FF2B5EF4-FFF2-40B4-BE49-F238E27FC236}">
                <a16:creationId xmlns:a16="http://schemas.microsoft.com/office/drawing/2014/main" id="{E0F636E3-5787-4BED-980B-A726D411AE0C}"/>
              </a:ext>
            </a:extLst>
          </p:cNvPr>
          <p:cNvSpPr/>
          <p:nvPr/>
        </p:nvSpPr>
        <p:spPr>
          <a:xfrm>
            <a:off x="6370993" y="4356632"/>
            <a:ext cx="462219" cy="4368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B</a:t>
            </a:r>
          </a:p>
        </p:txBody>
      </p:sp>
      <p:sp>
        <p:nvSpPr>
          <p:cNvPr id="12" name="Rectangle 11">
            <a:extLst>
              <a:ext uri="{FF2B5EF4-FFF2-40B4-BE49-F238E27FC236}">
                <a16:creationId xmlns:a16="http://schemas.microsoft.com/office/drawing/2014/main" id="{01E624FB-7101-4447-9C54-05A6F2D95D72}"/>
              </a:ext>
            </a:extLst>
          </p:cNvPr>
          <p:cNvSpPr/>
          <p:nvPr/>
        </p:nvSpPr>
        <p:spPr>
          <a:xfrm>
            <a:off x="4886634" y="5688606"/>
            <a:ext cx="538480" cy="4368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W</a:t>
            </a:r>
          </a:p>
        </p:txBody>
      </p:sp>
      <p:cxnSp>
        <p:nvCxnSpPr>
          <p:cNvPr id="14" name="Straight Arrow Connector 13">
            <a:extLst>
              <a:ext uri="{FF2B5EF4-FFF2-40B4-BE49-F238E27FC236}">
                <a16:creationId xmlns:a16="http://schemas.microsoft.com/office/drawing/2014/main" id="{4393E9B1-FC85-4CF7-A535-EF7A8660EEFD}"/>
              </a:ext>
            </a:extLst>
          </p:cNvPr>
          <p:cNvCxnSpPr>
            <a:endCxn id="11" idx="1"/>
          </p:cNvCxnSpPr>
          <p:nvPr/>
        </p:nvCxnSpPr>
        <p:spPr>
          <a:xfrm>
            <a:off x="5425114" y="4572000"/>
            <a:ext cx="945879" cy="3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161622-592F-4522-A311-FF3E9B74B282}"/>
              </a:ext>
            </a:extLst>
          </p:cNvPr>
          <p:cNvCxnSpPr>
            <a:cxnSpLocks/>
          </p:cNvCxnSpPr>
          <p:nvPr/>
        </p:nvCxnSpPr>
        <p:spPr>
          <a:xfrm flipV="1">
            <a:off x="6602102" y="4793512"/>
            <a:ext cx="0" cy="9044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4F6E619-3A22-445E-89A6-3E74126A9C75}"/>
              </a:ext>
            </a:extLst>
          </p:cNvPr>
          <p:cNvCxnSpPr/>
          <p:nvPr/>
        </p:nvCxnSpPr>
        <p:spPr>
          <a:xfrm>
            <a:off x="5454628" y="5889348"/>
            <a:ext cx="945879" cy="3072"/>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7F4A4CE-1F4E-4617-AFE5-CB4A936C4AA1}"/>
              </a:ext>
            </a:extLst>
          </p:cNvPr>
          <p:cNvCxnSpPr>
            <a:cxnSpLocks/>
          </p:cNvCxnSpPr>
          <p:nvPr/>
        </p:nvCxnSpPr>
        <p:spPr>
          <a:xfrm flipV="1">
            <a:off x="5194266" y="4770833"/>
            <a:ext cx="0" cy="904414"/>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CF628E74-5F65-B27F-E846-8938507B85BC}"/>
              </a:ext>
            </a:extLst>
          </p:cNvPr>
          <p:cNvSpPr>
            <a:spLocks noGrp="1"/>
          </p:cNvSpPr>
          <p:nvPr>
            <p:ph type="sldNum" sz="quarter" idx="12"/>
          </p:nvPr>
        </p:nvSpPr>
        <p:spPr/>
        <p:txBody>
          <a:bodyPr/>
          <a:lstStyle/>
          <a:p>
            <a:fld id="{FE3EB9F5-0D30-470F-9EF7-AF0567F51E7B}" type="slidenum">
              <a:rPr lang="en-US" smtClean="0"/>
              <a:t>34</a:t>
            </a:fld>
            <a:endParaRPr lang="en-US"/>
          </a:p>
        </p:txBody>
      </p:sp>
    </p:spTree>
    <p:extLst>
      <p:ext uri="{BB962C8B-B14F-4D97-AF65-F5344CB8AC3E}">
        <p14:creationId xmlns:p14="http://schemas.microsoft.com/office/powerpoint/2010/main" val="3484036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4648" y="2009149"/>
            <a:ext cx="2694919" cy="2495965"/>
          </a:xfrm>
          <a:prstGeom prst="rect">
            <a:avLst/>
          </a:prstGeom>
        </p:spPr>
      </p:pic>
      <p:sp>
        <p:nvSpPr>
          <p:cNvPr id="3" name="Rectangle 2"/>
          <p:cNvSpPr/>
          <p:nvPr/>
        </p:nvSpPr>
        <p:spPr>
          <a:xfrm>
            <a:off x="1027638" y="524395"/>
            <a:ext cx="6522363" cy="523220"/>
          </a:xfrm>
          <a:prstGeom prst="rect">
            <a:avLst/>
          </a:prstGeom>
        </p:spPr>
        <p:txBody>
          <a:bodyPr wrap="none">
            <a:spAutoFit/>
          </a:bodyPr>
          <a:lstStyle/>
          <a:p>
            <a:r>
              <a:rPr lang="en-US" sz="2800" dirty="0" err="1">
                <a:ea typeface="Times New Roman" panose="02020603050405020304" pitchFamily="18" charset="0"/>
              </a:rPr>
              <a:t>Plainteks</a:t>
            </a:r>
            <a:r>
              <a:rPr lang="en-US" sz="2800" dirty="0">
                <a:ea typeface="Times New Roman" panose="02020603050405020304" pitchFamily="18" charset="0"/>
              </a:rPr>
              <a:t>:</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temui</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ibu</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nanti</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malam</a:t>
            </a:r>
            <a:r>
              <a:rPr lang="en-US" sz="2800" spc="-10" dirty="0">
                <a:latin typeface="Courier New" panose="02070309020205020404" pitchFamily="49" charset="0"/>
                <a:ea typeface="Times New Roman" panose="02020603050405020304" pitchFamily="18" charset="0"/>
              </a:rPr>
              <a:t> </a:t>
            </a:r>
            <a:endParaRPr lang="en-US" sz="2800" dirty="0"/>
          </a:p>
        </p:txBody>
      </p:sp>
      <p:sp>
        <p:nvSpPr>
          <p:cNvPr id="4" name="Rectangle 3"/>
          <p:cNvSpPr/>
          <p:nvPr/>
        </p:nvSpPr>
        <p:spPr>
          <a:xfrm>
            <a:off x="1027638" y="1266772"/>
            <a:ext cx="7746672"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te</a:t>
            </a:r>
            <a:r>
              <a:rPr lang="en-US" sz="2800" dirty="0">
                <a:latin typeface="Courier New" panose="02070309020205020404" pitchFamily="49" charset="0"/>
                <a:ea typeface="Times New Roman" panose="02020603050405020304" pitchFamily="18" charset="0"/>
              </a:rPr>
              <a:t> mu ix </a:t>
            </a:r>
            <a:r>
              <a:rPr lang="en-US" sz="2800" dirty="0" err="1">
                <a:latin typeface="Courier New" panose="02070309020205020404" pitchFamily="49" charset="0"/>
                <a:ea typeface="Times New Roman" panose="02020603050405020304" pitchFamily="18" charset="0"/>
              </a:rPr>
              <a:t>ib</a:t>
            </a:r>
            <a:r>
              <a:rPr lang="en-US" sz="2800" dirty="0">
                <a:latin typeface="Courier New" panose="02070309020205020404" pitchFamily="49" charset="0"/>
                <a:ea typeface="Times New Roman" panose="02020603050405020304" pitchFamily="18" charset="0"/>
              </a:rPr>
              <a:t> un an ti ma la mx</a:t>
            </a:r>
            <a:endParaRPr lang="en-US" sz="2800" dirty="0"/>
          </a:p>
        </p:txBody>
      </p:sp>
      <p:sp>
        <p:nvSpPr>
          <p:cNvPr id="5" name="TextBox 4"/>
          <p:cNvSpPr txBox="1"/>
          <p:nvPr/>
        </p:nvSpPr>
        <p:spPr>
          <a:xfrm>
            <a:off x="1172123" y="2995521"/>
            <a:ext cx="1073499" cy="523220"/>
          </a:xfrm>
          <a:prstGeom prst="rect">
            <a:avLst/>
          </a:prstGeom>
          <a:noFill/>
        </p:spPr>
        <p:txBody>
          <a:bodyPr wrap="none" rtlCol="0">
            <a:spAutoFit/>
          </a:bodyPr>
          <a:lstStyle/>
          <a:p>
            <a:r>
              <a:rPr lang="en-US" sz="2800" dirty="0" err="1"/>
              <a:t>Kunci</a:t>
            </a:r>
            <a:r>
              <a:rPr lang="en-US" sz="2800" dirty="0"/>
              <a:t>:</a:t>
            </a:r>
          </a:p>
        </p:txBody>
      </p:sp>
      <p:sp>
        <p:nvSpPr>
          <p:cNvPr id="6" name="Rectangle 5"/>
          <p:cNvSpPr/>
          <p:nvPr/>
        </p:nvSpPr>
        <p:spPr>
          <a:xfrm>
            <a:off x="1172123" y="4937624"/>
            <a:ext cx="8489055"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a:t>
            </a:r>
            <a:r>
              <a:rPr lang="en-US" sz="2800" dirty="0">
                <a:latin typeface="Courier New" panose="02070309020205020404" pitchFamily="49" charset="0"/>
                <a:ea typeface="Times New Roman" panose="02020603050405020304" pitchFamily="18" charset="0"/>
              </a:rPr>
              <a:t> </a:t>
            </a:r>
            <a:r>
              <a:rPr lang="en-US" sz="2800" dirty="0">
                <a:latin typeface="Courier New" panose="02070309020205020404" pitchFamily="49" charset="0"/>
                <a:cs typeface="Courier New" panose="02070309020205020404" pitchFamily="49" charset="0"/>
              </a:rPr>
              <a:t>ZB RS FY KU PG LG RK VS NL QV</a:t>
            </a:r>
          </a:p>
        </p:txBody>
      </p:sp>
      <p:sp>
        <p:nvSpPr>
          <p:cNvPr id="8" name="Slide Number Placeholder 7">
            <a:extLst>
              <a:ext uri="{FF2B5EF4-FFF2-40B4-BE49-F238E27FC236}">
                <a16:creationId xmlns:a16="http://schemas.microsoft.com/office/drawing/2014/main" id="{C29CD1E8-61F0-C372-D858-E55CC97FBE27}"/>
              </a:ext>
            </a:extLst>
          </p:cNvPr>
          <p:cNvSpPr>
            <a:spLocks noGrp="1"/>
          </p:cNvSpPr>
          <p:nvPr>
            <p:ph type="sldNum" sz="quarter" idx="12"/>
          </p:nvPr>
        </p:nvSpPr>
        <p:spPr/>
        <p:txBody>
          <a:bodyPr/>
          <a:lstStyle/>
          <a:p>
            <a:fld id="{FE3EB9F5-0D30-470F-9EF7-AF0567F51E7B}" type="slidenum">
              <a:rPr lang="en-US" smtClean="0"/>
              <a:t>35</a:t>
            </a:fld>
            <a:endParaRPr lang="en-US"/>
          </a:p>
        </p:txBody>
      </p:sp>
    </p:spTree>
    <p:extLst>
      <p:ext uri="{BB962C8B-B14F-4D97-AF65-F5344CB8AC3E}">
        <p14:creationId xmlns:p14="http://schemas.microsoft.com/office/powerpoint/2010/main" val="817908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739"/>
            <a:ext cx="10515600" cy="5481224"/>
          </a:xfrm>
        </p:spPr>
        <p:txBody>
          <a:bodyPr/>
          <a:lstStyle/>
          <a:p>
            <a:pPr marL="0" indent="0">
              <a:buNone/>
            </a:pPr>
            <a:r>
              <a:rPr lang="en-US" dirty="0"/>
              <a:t>Cara </a:t>
            </a:r>
            <a:r>
              <a:rPr lang="en-US" dirty="0" err="1"/>
              <a:t>enkripsinya</a:t>
            </a:r>
            <a:r>
              <a:rPr lang="en-US" dirty="0"/>
              <a:t> </a:t>
            </a:r>
            <a:r>
              <a:rPr lang="en-US" dirty="0" err="1"/>
              <a:t>sebagai</a:t>
            </a:r>
            <a:r>
              <a:rPr lang="en-US" dirty="0"/>
              <a:t> </a:t>
            </a:r>
            <a:r>
              <a:rPr lang="en-US" dirty="0" err="1"/>
              <a:t>berkut</a:t>
            </a:r>
            <a:r>
              <a:rPr lang="en-US" dirty="0"/>
              <a:t>:</a:t>
            </a:r>
          </a:p>
        </p:txBody>
      </p:sp>
      <p:pic>
        <p:nvPicPr>
          <p:cNvPr id="4" name="Picture 3"/>
          <p:cNvPicPr>
            <a:picLocks noChangeAspect="1"/>
          </p:cNvPicPr>
          <p:nvPr/>
        </p:nvPicPr>
        <p:blipFill>
          <a:blip r:embed="rId2"/>
          <a:stretch>
            <a:fillRect/>
          </a:stretch>
        </p:blipFill>
        <p:spPr>
          <a:xfrm>
            <a:off x="1377145" y="3149918"/>
            <a:ext cx="2892494" cy="2605160"/>
          </a:xfrm>
          <a:prstGeom prst="rect">
            <a:avLst/>
          </a:prstGeom>
        </p:spPr>
      </p:pic>
      <p:sp>
        <p:nvSpPr>
          <p:cNvPr id="5" name="Rectangle 4"/>
          <p:cNvSpPr/>
          <p:nvPr/>
        </p:nvSpPr>
        <p:spPr>
          <a:xfrm>
            <a:off x="838200" y="1266772"/>
            <a:ext cx="8391080"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a:t>
            </a:r>
            <a:r>
              <a:rPr lang="en-US" sz="2800" dirty="0" err="1">
                <a:solidFill>
                  <a:srgbClr val="FF0000"/>
                </a:solidFill>
                <a:latin typeface="Courier New" panose="02070309020205020404" pitchFamily="49" charset="0"/>
                <a:ea typeface="Times New Roman" panose="02020603050405020304" pitchFamily="18" charset="0"/>
              </a:rPr>
              <a:t>te</a:t>
            </a:r>
            <a:r>
              <a:rPr lang="en-US" sz="2800" dirty="0">
                <a:latin typeface="Courier New" panose="02070309020205020404" pitchFamily="49" charset="0"/>
                <a:ea typeface="Times New Roman" panose="02020603050405020304" pitchFamily="18" charset="0"/>
              </a:rPr>
              <a:t> mu ix </a:t>
            </a:r>
            <a:r>
              <a:rPr lang="en-US" sz="2800" dirty="0" err="1">
                <a:latin typeface="Courier New" panose="02070309020205020404" pitchFamily="49" charset="0"/>
                <a:ea typeface="Times New Roman" panose="02020603050405020304" pitchFamily="18" charset="0"/>
              </a:rPr>
              <a:t>ib</a:t>
            </a:r>
            <a:r>
              <a:rPr lang="en-US" sz="2800" dirty="0">
                <a:latin typeface="Courier New" panose="02070309020205020404" pitchFamily="49" charset="0"/>
                <a:ea typeface="Times New Roman" panose="02020603050405020304" pitchFamily="18" charset="0"/>
              </a:rPr>
              <a:t> un an ti ma la mx</a:t>
            </a:r>
            <a:endParaRPr lang="en-US" sz="2800" dirty="0"/>
          </a:p>
        </p:txBody>
      </p:sp>
      <p:sp>
        <p:nvSpPr>
          <p:cNvPr id="6" name="Rectangle 5"/>
          <p:cNvSpPr/>
          <p:nvPr/>
        </p:nvSpPr>
        <p:spPr>
          <a:xfrm>
            <a:off x="765998" y="1789992"/>
            <a:ext cx="8733597" cy="523220"/>
          </a:xfrm>
          <a:prstGeom prst="rect">
            <a:avLst/>
          </a:prstGeom>
        </p:spPr>
        <p:txBody>
          <a:bodyPr wrap="squar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a:t>
            </a:r>
            <a:r>
              <a:rPr lang="en-US" sz="2800" dirty="0">
                <a:latin typeface="Courier New" panose="02070309020205020404" pitchFamily="49" charset="0"/>
                <a:ea typeface="Times New Roman" panose="02020603050405020304" pitchFamily="18" charset="0"/>
              </a:rPr>
              <a:t> </a:t>
            </a:r>
            <a:r>
              <a:rPr lang="en-US" sz="2800" dirty="0">
                <a:solidFill>
                  <a:srgbClr val="FF0000"/>
                </a:solidFill>
                <a:latin typeface="Courier New" panose="02070309020205020404" pitchFamily="49" charset="0"/>
                <a:cs typeface="Courier New" panose="02070309020205020404" pitchFamily="49" charset="0"/>
              </a:rPr>
              <a:t>ZB</a:t>
            </a:r>
            <a:r>
              <a:rPr lang="en-US" sz="2800" dirty="0">
                <a:latin typeface="Courier New" panose="02070309020205020404" pitchFamily="49" charset="0"/>
                <a:cs typeface="Courier New" panose="02070309020205020404" pitchFamily="49" charset="0"/>
              </a:rPr>
              <a:t> RS FY KU PG LG RK VS NL QV</a:t>
            </a:r>
          </a:p>
        </p:txBody>
      </p:sp>
      <p:sp>
        <p:nvSpPr>
          <p:cNvPr id="7" name="TextBox 6"/>
          <p:cNvSpPr txBox="1"/>
          <p:nvPr/>
        </p:nvSpPr>
        <p:spPr>
          <a:xfrm>
            <a:off x="124538" y="4156359"/>
            <a:ext cx="614271" cy="523220"/>
          </a:xfrm>
          <a:prstGeom prst="rect">
            <a:avLst/>
          </a:prstGeom>
          <a:noFill/>
        </p:spPr>
        <p:txBody>
          <a:bodyPr wrap="none" rtlCol="0">
            <a:spAutoFit/>
          </a:bodyPr>
          <a:lstStyle/>
          <a:p>
            <a:r>
              <a:rPr lang="en-US" sz="2800" dirty="0" err="1">
                <a:latin typeface="Courier New" panose="02070309020205020404" pitchFamily="49" charset="0"/>
                <a:cs typeface="Courier New" panose="02070309020205020404" pitchFamily="49" charset="0"/>
              </a:rPr>
              <a:t>te</a:t>
            </a:r>
            <a:endParaRPr lang="en-US" sz="2800" dirty="0">
              <a:latin typeface="Courier New" panose="02070309020205020404" pitchFamily="49" charset="0"/>
              <a:cs typeface="Courier New" panose="02070309020205020404" pitchFamily="49" charset="0"/>
            </a:endParaRPr>
          </a:p>
        </p:txBody>
      </p:sp>
      <p:cxnSp>
        <p:nvCxnSpPr>
          <p:cNvPr id="9" name="Straight Arrow Connector 8"/>
          <p:cNvCxnSpPr>
            <a:endCxn id="4" idx="1"/>
          </p:cNvCxnSpPr>
          <p:nvPr/>
        </p:nvCxnSpPr>
        <p:spPr>
          <a:xfrm>
            <a:off x="738809" y="4452498"/>
            <a:ext cx="638336"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Curved Left Arrow 11"/>
          <p:cNvSpPr/>
          <p:nvPr/>
        </p:nvSpPr>
        <p:spPr>
          <a:xfrm>
            <a:off x="4194314" y="3392547"/>
            <a:ext cx="336468" cy="6993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a:off x="4152900" y="4846188"/>
            <a:ext cx="377881" cy="5764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3"/>
          <a:stretch>
            <a:fillRect/>
          </a:stretch>
        </p:blipFill>
        <p:spPr>
          <a:xfrm>
            <a:off x="5257242" y="2673677"/>
            <a:ext cx="6635503" cy="3488584"/>
          </a:xfrm>
          <a:prstGeom prst="rect">
            <a:avLst/>
          </a:prstGeom>
        </p:spPr>
      </p:pic>
      <p:sp>
        <p:nvSpPr>
          <p:cNvPr id="15" name="TextBox 14"/>
          <p:cNvSpPr txBox="1"/>
          <p:nvPr/>
        </p:nvSpPr>
        <p:spPr>
          <a:xfrm>
            <a:off x="8267856" y="6275818"/>
            <a:ext cx="614271" cy="523220"/>
          </a:xfrm>
          <a:prstGeom prst="rect">
            <a:avLst/>
          </a:prstGeom>
          <a:noFill/>
        </p:spPr>
        <p:txBody>
          <a:bodyPr wrap="none" rtlCol="0">
            <a:spAutoFit/>
          </a:bodyPr>
          <a:lstStyle/>
          <a:p>
            <a:r>
              <a:rPr lang="en-US" sz="2800" dirty="0">
                <a:latin typeface="Courier New" panose="02070309020205020404" pitchFamily="49" charset="0"/>
                <a:cs typeface="Courier New" panose="02070309020205020404" pitchFamily="49" charset="0"/>
              </a:rPr>
              <a:t>mu</a:t>
            </a:r>
          </a:p>
        </p:txBody>
      </p:sp>
      <p:cxnSp>
        <p:nvCxnSpPr>
          <p:cNvPr id="17" name="Straight Arrow Connector 16"/>
          <p:cNvCxnSpPr>
            <a:cxnSpLocks/>
          </p:cNvCxnSpPr>
          <p:nvPr/>
        </p:nvCxnSpPr>
        <p:spPr>
          <a:xfrm flipH="1" flipV="1">
            <a:off x="8574992" y="5696474"/>
            <a:ext cx="1" cy="5992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F40DB2F0-4945-C78D-5A1B-E8E4CB11E5BC}"/>
              </a:ext>
            </a:extLst>
          </p:cNvPr>
          <p:cNvSpPr>
            <a:spLocks noGrp="1"/>
          </p:cNvSpPr>
          <p:nvPr>
            <p:ph type="sldNum" sz="quarter" idx="12"/>
          </p:nvPr>
        </p:nvSpPr>
        <p:spPr/>
        <p:txBody>
          <a:bodyPr/>
          <a:lstStyle/>
          <a:p>
            <a:fld id="{FE3EB9F5-0D30-470F-9EF7-AF0567F51E7B}" type="slidenum">
              <a:rPr lang="en-US" smtClean="0"/>
              <a:t>36</a:t>
            </a:fld>
            <a:endParaRPr lang="en-US"/>
          </a:p>
        </p:txBody>
      </p:sp>
    </p:spTree>
    <p:extLst>
      <p:ext uri="{BB962C8B-B14F-4D97-AF65-F5344CB8AC3E}">
        <p14:creationId xmlns:p14="http://schemas.microsoft.com/office/powerpoint/2010/main" val="4244777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5496"/>
            <a:ext cx="10515600" cy="5441467"/>
          </a:xfrm>
        </p:spPr>
        <p:txBody>
          <a:bodyPr/>
          <a:lstStyle/>
          <a:p>
            <a:pPr marL="0" indent="0">
              <a:buNone/>
            </a:pPr>
            <a:r>
              <a:rPr lang="en-US" dirty="0" err="1"/>
              <a:t>Algoritma</a:t>
            </a:r>
            <a:r>
              <a:rPr lang="en-US" dirty="0"/>
              <a:t> </a:t>
            </a:r>
            <a:r>
              <a:rPr lang="en-US" dirty="0" err="1"/>
              <a:t>dekripsi</a:t>
            </a:r>
            <a:r>
              <a:rPr lang="en-US" dirty="0"/>
              <a:t> </a:t>
            </a:r>
            <a:r>
              <a:rPr lang="en-US" dirty="0" err="1"/>
              <a:t>kebalikan</a:t>
            </a:r>
            <a:r>
              <a:rPr lang="en-US" dirty="0"/>
              <a:t> </a:t>
            </a:r>
            <a:r>
              <a:rPr lang="en-US" dirty="0" err="1"/>
              <a:t>dari</a:t>
            </a:r>
            <a:r>
              <a:rPr lang="en-US" dirty="0"/>
              <a:t> </a:t>
            </a:r>
            <a:r>
              <a:rPr lang="en-US" dirty="0" err="1"/>
              <a:t>algoritma</a:t>
            </a:r>
            <a:r>
              <a:rPr lang="en-US" dirty="0"/>
              <a:t> </a:t>
            </a:r>
            <a:r>
              <a:rPr lang="en-US" dirty="0" err="1"/>
              <a:t>enkripsi</a:t>
            </a:r>
            <a:r>
              <a:rPr lang="en-US" dirty="0"/>
              <a:t>. </a:t>
            </a:r>
            <a:r>
              <a:rPr lang="en-US" dirty="0" err="1"/>
              <a:t>Langkah-langkahnya</a:t>
            </a:r>
            <a:r>
              <a:rPr lang="en-US" dirty="0"/>
              <a:t> </a:t>
            </a:r>
            <a:r>
              <a:rPr lang="en-US" dirty="0" err="1"/>
              <a:t>adalah</a:t>
            </a:r>
            <a:r>
              <a:rPr lang="en-US" dirty="0"/>
              <a:t> </a:t>
            </a:r>
            <a:r>
              <a:rPr lang="en-US" dirty="0" err="1"/>
              <a:t>sebagai</a:t>
            </a:r>
            <a:r>
              <a:rPr lang="en-US" dirty="0"/>
              <a:t> </a:t>
            </a:r>
            <a:r>
              <a:rPr lang="en-US" dirty="0" err="1"/>
              <a:t>berikut</a:t>
            </a:r>
            <a:r>
              <a:rPr lang="en-US" dirty="0"/>
              <a:t>:</a:t>
            </a:r>
          </a:p>
          <a:p>
            <a:pPr marL="514350" lvl="0" indent="-514350">
              <a:buFont typeface="+mj-lt"/>
              <a:buAutoNum type="arabicPeriod"/>
            </a:pPr>
            <a:r>
              <a:rPr lang="en-US" dirty="0" err="1"/>
              <a:t>Jika</a:t>
            </a:r>
            <a:r>
              <a:rPr lang="en-US" dirty="0"/>
              <a:t> </a:t>
            </a:r>
            <a:r>
              <a:rPr lang="en-US" dirty="0" err="1"/>
              <a:t>dua</a:t>
            </a:r>
            <a:r>
              <a:rPr lang="en-US" dirty="0"/>
              <a:t> </a:t>
            </a:r>
            <a:r>
              <a:rPr lang="en-US" dirty="0" err="1"/>
              <a:t>huruf</a:t>
            </a:r>
            <a:r>
              <a:rPr lang="en-US" dirty="0"/>
              <a:t> </a:t>
            </a:r>
            <a:r>
              <a:rPr lang="en-US" dirty="0" err="1"/>
              <a:t>terdapat</a:t>
            </a:r>
            <a:r>
              <a:rPr lang="en-US" dirty="0"/>
              <a:t> </a:t>
            </a:r>
            <a:r>
              <a:rPr lang="en-US" dirty="0" err="1"/>
              <a:t>pada</a:t>
            </a:r>
            <a:r>
              <a:rPr lang="en-US" dirty="0"/>
              <a:t> </a:t>
            </a:r>
            <a:r>
              <a:rPr lang="en-US" dirty="0" err="1"/>
              <a:t>baris</a:t>
            </a:r>
            <a:r>
              <a:rPr lang="en-US" dirty="0"/>
              <a:t> </a:t>
            </a:r>
            <a:r>
              <a:rPr lang="en-US" dirty="0" err="1"/>
              <a:t>bujursangkar</a:t>
            </a:r>
            <a:r>
              <a:rPr lang="en-US" dirty="0"/>
              <a:t> yang </a:t>
            </a:r>
            <a:r>
              <a:rPr lang="en-US" dirty="0" err="1"/>
              <a:t>sama</a:t>
            </a:r>
            <a:r>
              <a:rPr lang="en-US" dirty="0"/>
              <a:t> </a:t>
            </a:r>
            <a:r>
              <a:rPr lang="en-US" dirty="0" err="1"/>
              <a:t>maka</a:t>
            </a:r>
            <a:r>
              <a:rPr lang="en-US" dirty="0"/>
              <a:t> </a:t>
            </a:r>
            <a:r>
              <a:rPr lang="en-US" dirty="0" err="1"/>
              <a:t>tiap</a:t>
            </a:r>
            <a:r>
              <a:rPr lang="en-US" dirty="0"/>
              <a:t> </a:t>
            </a:r>
            <a:r>
              <a:rPr lang="en-US" dirty="0" err="1"/>
              <a:t>huruf</a:t>
            </a:r>
            <a:r>
              <a:rPr lang="en-US" dirty="0"/>
              <a:t> </a:t>
            </a:r>
            <a:r>
              <a:rPr lang="en-US" dirty="0" err="1"/>
              <a:t>diganti</a:t>
            </a:r>
            <a:r>
              <a:rPr lang="en-US" dirty="0"/>
              <a:t> </a:t>
            </a:r>
            <a:r>
              <a:rPr lang="en-US" dirty="0" err="1"/>
              <a:t>dengan</a:t>
            </a:r>
            <a:r>
              <a:rPr lang="en-US" dirty="0"/>
              <a:t> </a:t>
            </a:r>
            <a:r>
              <a:rPr lang="en-US" dirty="0" err="1"/>
              <a:t>huruf</a:t>
            </a:r>
            <a:r>
              <a:rPr lang="en-US" dirty="0"/>
              <a:t> di </a:t>
            </a:r>
            <a:r>
              <a:rPr lang="en-US" dirty="0" err="1"/>
              <a:t>kirinya</a:t>
            </a:r>
            <a:r>
              <a:rPr lang="en-US" dirty="0"/>
              <a:t>.</a:t>
            </a:r>
          </a:p>
          <a:p>
            <a:pPr marL="514350" lvl="0" indent="-514350">
              <a:buFont typeface="+mj-lt"/>
              <a:buAutoNum type="arabicPeriod"/>
            </a:pPr>
            <a:r>
              <a:rPr lang="en-US" dirty="0" err="1"/>
              <a:t>Jika</a:t>
            </a:r>
            <a:r>
              <a:rPr lang="en-US" dirty="0"/>
              <a:t> </a:t>
            </a:r>
            <a:r>
              <a:rPr lang="en-US" dirty="0" err="1"/>
              <a:t>dua</a:t>
            </a:r>
            <a:r>
              <a:rPr lang="en-US" dirty="0"/>
              <a:t> </a:t>
            </a:r>
            <a:r>
              <a:rPr lang="en-US" dirty="0" err="1"/>
              <a:t>huruf</a:t>
            </a:r>
            <a:r>
              <a:rPr lang="en-US" dirty="0"/>
              <a:t> </a:t>
            </a:r>
            <a:r>
              <a:rPr lang="en-US" dirty="0" err="1"/>
              <a:t>terdapat</a:t>
            </a:r>
            <a:r>
              <a:rPr lang="en-US" dirty="0"/>
              <a:t> </a:t>
            </a:r>
            <a:r>
              <a:rPr lang="en-US" dirty="0" err="1"/>
              <a:t>pada</a:t>
            </a:r>
            <a:r>
              <a:rPr lang="en-US" dirty="0"/>
              <a:t> </a:t>
            </a:r>
            <a:r>
              <a:rPr lang="en-US" dirty="0" err="1"/>
              <a:t>kolom</a:t>
            </a:r>
            <a:r>
              <a:rPr lang="en-US" dirty="0"/>
              <a:t> </a:t>
            </a:r>
            <a:r>
              <a:rPr lang="en-US" dirty="0" err="1"/>
              <a:t>bujursangkar</a:t>
            </a:r>
            <a:r>
              <a:rPr lang="en-US" dirty="0"/>
              <a:t> yang </a:t>
            </a:r>
            <a:r>
              <a:rPr lang="en-US" dirty="0" err="1"/>
              <a:t>sama</a:t>
            </a:r>
            <a:r>
              <a:rPr lang="en-US" dirty="0"/>
              <a:t> </a:t>
            </a:r>
            <a:r>
              <a:rPr lang="en-US" dirty="0" err="1"/>
              <a:t>maka</a:t>
            </a:r>
            <a:r>
              <a:rPr lang="en-US" dirty="0"/>
              <a:t> </a:t>
            </a:r>
            <a:r>
              <a:rPr lang="en-US" dirty="0" err="1"/>
              <a:t>tiap</a:t>
            </a:r>
            <a:r>
              <a:rPr lang="en-US" dirty="0"/>
              <a:t> </a:t>
            </a:r>
            <a:r>
              <a:rPr lang="en-US" dirty="0" err="1"/>
              <a:t>huruf</a:t>
            </a:r>
            <a:r>
              <a:rPr lang="en-US" dirty="0"/>
              <a:t> </a:t>
            </a:r>
            <a:r>
              <a:rPr lang="en-US" dirty="0" err="1"/>
              <a:t>diganti</a:t>
            </a:r>
            <a:r>
              <a:rPr lang="en-US" dirty="0"/>
              <a:t> </a:t>
            </a:r>
            <a:r>
              <a:rPr lang="en-US" dirty="0" err="1"/>
              <a:t>dengan</a:t>
            </a:r>
            <a:r>
              <a:rPr lang="en-US" dirty="0"/>
              <a:t> </a:t>
            </a:r>
            <a:r>
              <a:rPr lang="en-US" dirty="0" err="1"/>
              <a:t>huruf</a:t>
            </a:r>
            <a:r>
              <a:rPr lang="en-US" dirty="0"/>
              <a:t> di </a:t>
            </a:r>
            <a:r>
              <a:rPr lang="en-US" dirty="0" err="1"/>
              <a:t>atasnya</a:t>
            </a:r>
            <a:r>
              <a:rPr lang="en-US" dirty="0"/>
              <a:t>.</a:t>
            </a:r>
          </a:p>
          <a:p>
            <a:pPr marL="514350" lvl="0" indent="-514350">
              <a:buFont typeface="+mj-lt"/>
              <a:buAutoNum type="arabicPeriod"/>
            </a:pPr>
            <a:r>
              <a:rPr lang="en-US" dirty="0" err="1"/>
              <a:t>Jika</a:t>
            </a:r>
            <a:r>
              <a:rPr lang="en-US" dirty="0"/>
              <a:t> </a:t>
            </a:r>
            <a:r>
              <a:rPr lang="en-US" dirty="0" err="1"/>
              <a:t>dua</a:t>
            </a:r>
            <a:r>
              <a:rPr lang="en-US" dirty="0"/>
              <a:t> </a:t>
            </a:r>
            <a:r>
              <a:rPr lang="en-US" dirty="0" err="1"/>
              <a:t>huruf</a:t>
            </a:r>
            <a:r>
              <a:rPr lang="en-US" dirty="0"/>
              <a:t> </a:t>
            </a:r>
            <a:r>
              <a:rPr lang="en-US" dirty="0" err="1"/>
              <a:t>tidak</a:t>
            </a:r>
            <a:r>
              <a:rPr lang="en-US" dirty="0"/>
              <a:t> </a:t>
            </a:r>
            <a:r>
              <a:rPr lang="en-US" dirty="0" err="1"/>
              <a:t>pada</a:t>
            </a:r>
            <a:r>
              <a:rPr lang="en-US" dirty="0"/>
              <a:t> </a:t>
            </a:r>
            <a:r>
              <a:rPr lang="en-US" dirty="0" err="1"/>
              <a:t>baris</a:t>
            </a:r>
            <a:r>
              <a:rPr lang="en-US" dirty="0"/>
              <a:t> yang </a:t>
            </a:r>
            <a:r>
              <a:rPr lang="en-US" dirty="0" err="1"/>
              <a:t>sama</a:t>
            </a:r>
            <a:r>
              <a:rPr lang="en-US" dirty="0"/>
              <a:t> </a:t>
            </a:r>
            <a:r>
              <a:rPr lang="en-US" dirty="0" err="1"/>
              <a:t>atau</a:t>
            </a:r>
            <a:r>
              <a:rPr lang="en-US" dirty="0"/>
              <a:t> </a:t>
            </a:r>
            <a:r>
              <a:rPr lang="en-US" dirty="0" err="1"/>
              <a:t>kolom</a:t>
            </a:r>
            <a:r>
              <a:rPr lang="en-US" dirty="0"/>
              <a:t> yang </a:t>
            </a:r>
            <a:r>
              <a:rPr lang="en-US" dirty="0" err="1"/>
              <a:t>sama</a:t>
            </a:r>
            <a:r>
              <a:rPr lang="en-US" dirty="0"/>
              <a:t>, </a:t>
            </a:r>
            <a:r>
              <a:rPr lang="en-US" dirty="0" err="1"/>
              <a:t>maka</a:t>
            </a:r>
            <a:r>
              <a:rPr lang="en-US" dirty="0"/>
              <a:t> </a:t>
            </a:r>
            <a:r>
              <a:rPr lang="en-US" dirty="0" err="1"/>
              <a:t>huruf</a:t>
            </a:r>
            <a:r>
              <a:rPr lang="en-US" dirty="0"/>
              <a:t> </a:t>
            </a:r>
            <a:r>
              <a:rPr lang="en-US" dirty="0" err="1"/>
              <a:t>pertama</a:t>
            </a:r>
            <a:r>
              <a:rPr lang="en-US" dirty="0"/>
              <a:t> </a:t>
            </a:r>
            <a:r>
              <a:rPr lang="en-US" dirty="0" err="1"/>
              <a:t>diganti</a:t>
            </a:r>
            <a:r>
              <a:rPr lang="en-US" dirty="0"/>
              <a:t> </a:t>
            </a:r>
            <a:r>
              <a:rPr lang="en-US" dirty="0" err="1"/>
              <a:t>dengan</a:t>
            </a:r>
            <a:r>
              <a:rPr lang="en-US" dirty="0"/>
              <a:t> </a:t>
            </a:r>
            <a:r>
              <a:rPr lang="en-US" dirty="0" err="1"/>
              <a:t>huruf</a:t>
            </a:r>
            <a:r>
              <a:rPr lang="en-US" dirty="0"/>
              <a:t> </a:t>
            </a:r>
            <a:r>
              <a:rPr lang="en-US" dirty="0" err="1"/>
              <a:t>pada</a:t>
            </a:r>
            <a:r>
              <a:rPr lang="en-US" dirty="0"/>
              <a:t> </a:t>
            </a:r>
            <a:r>
              <a:rPr lang="en-US" dirty="0" err="1"/>
              <a:t>perpotongan</a:t>
            </a:r>
            <a:r>
              <a:rPr lang="en-US" dirty="0"/>
              <a:t> </a:t>
            </a:r>
            <a:r>
              <a:rPr lang="en-US" dirty="0" err="1"/>
              <a:t>baris</a:t>
            </a:r>
            <a:r>
              <a:rPr lang="en-US" dirty="0"/>
              <a:t> </a:t>
            </a:r>
            <a:r>
              <a:rPr lang="en-US" dirty="0" err="1"/>
              <a:t>huruf</a:t>
            </a:r>
            <a:r>
              <a:rPr lang="en-US" dirty="0"/>
              <a:t> </a:t>
            </a:r>
            <a:r>
              <a:rPr lang="en-US" dirty="0" err="1"/>
              <a:t>pertama</a:t>
            </a:r>
            <a:r>
              <a:rPr lang="en-US" dirty="0"/>
              <a:t> </a:t>
            </a:r>
            <a:r>
              <a:rPr lang="en-US" dirty="0" err="1"/>
              <a:t>dengan</a:t>
            </a:r>
            <a:r>
              <a:rPr lang="en-US" dirty="0"/>
              <a:t> </a:t>
            </a:r>
            <a:r>
              <a:rPr lang="en-US" dirty="0" err="1"/>
              <a:t>kolom</a:t>
            </a:r>
            <a:r>
              <a:rPr lang="en-US" dirty="0"/>
              <a:t> </a:t>
            </a:r>
            <a:r>
              <a:rPr lang="en-US" dirty="0" err="1"/>
              <a:t>huruf</a:t>
            </a:r>
            <a:r>
              <a:rPr lang="en-US" dirty="0"/>
              <a:t> </a:t>
            </a:r>
            <a:r>
              <a:rPr lang="en-US" dirty="0" err="1"/>
              <a:t>kedua</a:t>
            </a:r>
            <a:r>
              <a:rPr lang="en-US" dirty="0"/>
              <a:t>. </a:t>
            </a:r>
            <a:r>
              <a:rPr lang="en-US" dirty="0" err="1"/>
              <a:t>Huruf</a:t>
            </a:r>
            <a:r>
              <a:rPr lang="en-US" dirty="0"/>
              <a:t> </a:t>
            </a:r>
            <a:r>
              <a:rPr lang="en-US" dirty="0" err="1"/>
              <a:t>kedua</a:t>
            </a:r>
            <a:r>
              <a:rPr lang="en-US" dirty="0"/>
              <a:t> </a:t>
            </a:r>
            <a:r>
              <a:rPr lang="en-US" dirty="0" err="1"/>
              <a:t>diganti</a:t>
            </a:r>
            <a:r>
              <a:rPr lang="en-US" dirty="0"/>
              <a:t> </a:t>
            </a:r>
            <a:r>
              <a:rPr lang="en-US" dirty="0" err="1"/>
              <a:t>dengan</a:t>
            </a:r>
            <a:r>
              <a:rPr lang="en-US" dirty="0"/>
              <a:t> </a:t>
            </a:r>
            <a:r>
              <a:rPr lang="en-US" dirty="0" err="1"/>
              <a:t>huruf</a:t>
            </a:r>
            <a:r>
              <a:rPr lang="en-US" dirty="0"/>
              <a:t> </a:t>
            </a:r>
            <a:r>
              <a:rPr lang="en-US" dirty="0" err="1"/>
              <a:t>pada</a:t>
            </a:r>
            <a:r>
              <a:rPr lang="en-US" dirty="0"/>
              <a:t> </a:t>
            </a:r>
            <a:r>
              <a:rPr lang="en-US" dirty="0" err="1"/>
              <a:t>titik</a:t>
            </a:r>
            <a:r>
              <a:rPr lang="en-US" dirty="0"/>
              <a:t> </a:t>
            </a:r>
            <a:r>
              <a:rPr lang="en-US" dirty="0" err="1"/>
              <a:t>sudut</a:t>
            </a:r>
            <a:r>
              <a:rPr lang="en-US" dirty="0"/>
              <a:t> </a:t>
            </a:r>
            <a:r>
              <a:rPr lang="en-US" dirty="0" err="1"/>
              <a:t>keempat</a:t>
            </a:r>
            <a:r>
              <a:rPr lang="en-US" dirty="0"/>
              <a:t> </a:t>
            </a:r>
            <a:r>
              <a:rPr lang="en-US" dirty="0" err="1"/>
              <a:t>dari</a:t>
            </a:r>
            <a:r>
              <a:rPr lang="en-US" dirty="0"/>
              <a:t> </a:t>
            </a:r>
            <a:r>
              <a:rPr lang="en-US" dirty="0" err="1"/>
              <a:t>persegi</a:t>
            </a:r>
            <a:r>
              <a:rPr lang="en-US" dirty="0"/>
              <a:t> </a:t>
            </a:r>
            <a:r>
              <a:rPr lang="en-US" dirty="0" err="1"/>
              <a:t>panjang</a:t>
            </a:r>
            <a:r>
              <a:rPr lang="en-US" dirty="0"/>
              <a:t> yang </a:t>
            </a:r>
            <a:r>
              <a:rPr lang="en-US" dirty="0" err="1"/>
              <a:t>dibentuk</a:t>
            </a:r>
            <a:r>
              <a:rPr lang="en-US" dirty="0"/>
              <a:t> </a:t>
            </a:r>
            <a:r>
              <a:rPr lang="en-US" dirty="0" err="1"/>
              <a:t>dari</a:t>
            </a:r>
            <a:r>
              <a:rPr lang="en-US" dirty="0"/>
              <a:t> </a:t>
            </a:r>
            <a:r>
              <a:rPr lang="en-US" dirty="0" err="1"/>
              <a:t>tiga</a:t>
            </a:r>
            <a:r>
              <a:rPr lang="en-US" dirty="0"/>
              <a:t> </a:t>
            </a:r>
            <a:r>
              <a:rPr lang="en-US" dirty="0" err="1"/>
              <a:t>huruf</a:t>
            </a:r>
            <a:r>
              <a:rPr lang="en-US" dirty="0"/>
              <a:t> yang </a:t>
            </a:r>
            <a:r>
              <a:rPr lang="en-US" dirty="0" err="1"/>
              <a:t>digunakan</a:t>
            </a:r>
            <a:r>
              <a:rPr lang="en-US" dirty="0"/>
              <a:t> </a:t>
            </a:r>
            <a:r>
              <a:rPr lang="en-US" dirty="0" err="1"/>
              <a:t>sampai</a:t>
            </a:r>
            <a:r>
              <a:rPr lang="en-US" dirty="0"/>
              <a:t> </a:t>
            </a:r>
            <a:r>
              <a:rPr lang="en-US" dirty="0" err="1"/>
              <a:t>sejauh</a:t>
            </a:r>
            <a:r>
              <a:rPr lang="en-US" dirty="0"/>
              <a:t> </a:t>
            </a:r>
            <a:r>
              <a:rPr lang="en-US" dirty="0" err="1"/>
              <a:t>ini</a:t>
            </a:r>
            <a:r>
              <a:rPr lang="en-US" dirty="0"/>
              <a:t>.</a:t>
            </a:r>
          </a:p>
          <a:p>
            <a:pPr marL="514350" lvl="0" indent="-514350">
              <a:buFont typeface="+mj-lt"/>
              <a:buAutoNum type="arabicPeriod"/>
            </a:pPr>
            <a:r>
              <a:rPr lang="en-US" dirty="0" err="1"/>
              <a:t>Buanglah</a:t>
            </a:r>
            <a:r>
              <a:rPr lang="en-US" dirty="0"/>
              <a:t> </a:t>
            </a:r>
            <a:r>
              <a:rPr lang="en-US" dirty="0" err="1"/>
              <a:t>huruf</a:t>
            </a:r>
            <a:r>
              <a:rPr lang="en-US" dirty="0"/>
              <a:t> X yang </a:t>
            </a:r>
            <a:r>
              <a:rPr lang="en-US" dirty="0" err="1"/>
              <a:t>tidak</a:t>
            </a:r>
            <a:r>
              <a:rPr lang="en-US" dirty="0"/>
              <a:t> </a:t>
            </a:r>
            <a:r>
              <a:rPr lang="en-US" dirty="0" err="1"/>
              <a:t>mengandung</a:t>
            </a:r>
            <a:r>
              <a:rPr lang="en-US" dirty="0"/>
              <a:t> </a:t>
            </a:r>
            <a:r>
              <a:rPr lang="en-US" dirty="0" err="1"/>
              <a:t>makna</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A5F67DAE-DB85-12F7-3460-2BBC5916B1B8}"/>
              </a:ext>
            </a:extLst>
          </p:cNvPr>
          <p:cNvSpPr>
            <a:spLocks noGrp="1"/>
          </p:cNvSpPr>
          <p:nvPr>
            <p:ph type="sldNum" sz="quarter" idx="12"/>
          </p:nvPr>
        </p:nvSpPr>
        <p:spPr/>
        <p:txBody>
          <a:bodyPr/>
          <a:lstStyle/>
          <a:p>
            <a:fld id="{FE3EB9F5-0D30-470F-9EF7-AF0567F51E7B}" type="slidenum">
              <a:rPr lang="en-US" smtClean="0"/>
              <a:t>37</a:t>
            </a:fld>
            <a:endParaRPr lang="en-US"/>
          </a:p>
        </p:txBody>
      </p:sp>
    </p:spTree>
    <p:extLst>
      <p:ext uri="{BB962C8B-B14F-4D97-AF65-F5344CB8AC3E}">
        <p14:creationId xmlns:p14="http://schemas.microsoft.com/office/powerpoint/2010/main" val="2563181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356F6-E501-C82F-620D-740D8CF53F1F}"/>
              </a:ext>
            </a:extLst>
          </p:cNvPr>
          <p:cNvSpPr>
            <a:spLocks noGrp="1"/>
          </p:cNvSpPr>
          <p:nvPr>
            <p:ph idx="1"/>
          </p:nvPr>
        </p:nvSpPr>
        <p:spPr>
          <a:xfrm>
            <a:off x="838200" y="393895"/>
            <a:ext cx="10515600" cy="5783068"/>
          </a:xfrm>
        </p:spPr>
        <p:txBody>
          <a:bodyPr>
            <a:normAutofit/>
          </a:bodyPr>
          <a:lstStyle/>
          <a:p>
            <a:pPr marL="0" indent="0">
              <a:buNone/>
            </a:pPr>
            <a:r>
              <a:rPr lang="en-US" sz="2400" dirty="0"/>
              <a:t>Demo Playfair cipher online: </a:t>
            </a:r>
            <a:r>
              <a:rPr lang="en-US" sz="2400" dirty="0">
                <a:hlinkClick r:id="rId2"/>
              </a:rPr>
              <a:t>https://planetcalc.com/7751/</a:t>
            </a:r>
            <a:r>
              <a:rPr lang="en-US" sz="2400" dirty="0"/>
              <a:t> </a:t>
            </a:r>
          </a:p>
        </p:txBody>
      </p:sp>
      <p:sp>
        <p:nvSpPr>
          <p:cNvPr id="4" name="Slide Number Placeholder 3">
            <a:extLst>
              <a:ext uri="{FF2B5EF4-FFF2-40B4-BE49-F238E27FC236}">
                <a16:creationId xmlns:a16="http://schemas.microsoft.com/office/drawing/2014/main" id="{18B45A9F-D8CE-FBC0-3C3C-9812FCA8D169}"/>
              </a:ext>
            </a:extLst>
          </p:cNvPr>
          <p:cNvSpPr>
            <a:spLocks noGrp="1"/>
          </p:cNvSpPr>
          <p:nvPr>
            <p:ph type="sldNum" sz="quarter" idx="12"/>
          </p:nvPr>
        </p:nvSpPr>
        <p:spPr/>
        <p:txBody>
          <a:bodyPr/>
          <a:lstStyle/>
          <a:p>
            <a:fld id="{FE3EB9F5-0D30-470F-9EF7-AF0567F51E7B}" type="slidenum">
              <a:rPr lang="en-US" smtClean="0"/>
              <a:t>38</a:t>
            </a:fld>
            <a:endParaRPr lang="en-US"/>
          </a:p>
        </p:txBody>
      </p:sp>
      <p:pic>
        <p:nvPicPr>
          <p:cNvPr id="6" name="Picture 5">
            <a:extLst>
              <a:ext uri="{FF2B5EF4-FFF2-40B4-BE49-F238E27FC236}">
                <a16:creationId xmlns:a16="http://schemas.microsoft.com/office/drawing/2014/main" id="{BA519001-50C3-A29F-F9CB-C1A5508D84AE}"/>
              </a:ext>
            </a:extLst>
          </p:cNvPr>
          <p:cNvPicPr>
            <a:picLocks noChangeAspect="1"/>
          </p:cNvPicPr>
          <p:nvPr/>
        </p:nvPicPr>
        <p:blipFill>
          <a:blip r:embed="rId3"/>
          <a:stretch>
            <a:fillRect/>
          </a:stretch>
        </p:blipFill>
        <p:spPr>
          <a:xfrm>
            <a:off x="838200" y="989930"/>
            <a:ext cx="10194388" cy="5731545"/>
          </a:xfrm>
          <a:prstGeom prst="rect">
            <a:avLst/>
          </a:prstGeom>
        </p:spPr>
      </p:pic>
    </p:spTree>
    <p:extLst>
      <p:ext uri="{BB962C8B-B14F-4D97-AF65-F5344CB8AC3E}">
        <p14:creationId xmlns:p14="http://schemas.microsoft.com/office/powerpoint/2010/main" val="130544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05D422E-C58A-4E08-9C9B-DD4184A08C76}" type="slidenum">
              <a:rPr lang="en-GB" altLang="en-US" sz="1400">
                <a:latin typeface="Times New Roman" panose="02020603050405020304" pitchFamily="18" charset="0"/>
              </a:rPr>
              <a:pPr>
                <a:spcBef>
                  <a:spcPct val="0"/>
                </a:spcBef>
                <a:buSzTx/>
                <a:buFontTx/>
                <a:buNone/>
              </a:pPr>
              <a:t>39</a:t>
            </a:fld>
            <a:endParaRPr lang="en-GB" altLang="en-US" sz="1400">
              <a:latin typeface="Times New Roman" panose="02020603050405020304" pitchFamily="18" charset="0"/>
            </a:endParaRPr>
          </a:p>
        </p:txBody>
      </p:sp>
      <p:sp>
        <p:nvSpPr>
          <p:cNvPr id="40964" name="Rectangle 2"/>
          <p:cNvSpPr>
            <a:spLocks noGrp="1" noChangeArrowheads="1"/>
          </p:cNvSpPr>
          <p:nvPr>
            <p:ph type="title"/>
          </p:nvPr>
        </p:nvSpPr>
        <p:spPr>
          <a:xfrm>
            <a:off x="838200" y="486297"/>
            <a:ext cx="7772400" cy="603250"/>
          </a:xfrm>
        </p:spPr>
        <p:txBody>
          <a:bodyPr>
            <a:noAutofit/>
          </a:bodyPr>
          <a:lstStyle/>
          <a:p>
            <a:pPr algn="l" eaLnBrk="1" hangingPunct="1"/>
            <a:r>
              <a:rPr lang="en-US" altLang="en-US" b="1" i="1" dirty="0">
                <a:latin typeface="+mn-lt"/>
              </a:rPr>
              <a:t>3. Affine Cipher</a:t>
            </a:r>
          </a:p>
        </p:txBody>
      </p:sp>
      <p:sp>
        <p:nvSpPr>
          <p:cNvPr id="40965" name="Rectangle 3"/>
          <p:cNvSpPr>
            <a:spLocks noGrp="1" noChangeArrowheads="1"/>
          </p:cNvSpPr>
          <p:nvPr>
            <p:ph type="body" idx="1"/>
          </p:nvPr>
        </p:nvSpPr>
        <p:spPr>
          <a:xfrm>
            <a:off x="838200" y="1348852"/>
            <a:ext cx="10243782" cy="5007497"/>
          </a:xfrm>
        </p:spPr>
        <p:txBody>
          <a:bodyPr>
            <a:noAutofit/>
          </a:bodyPr>
          <a:lstStyle/>
          <a:p>
            <a:pPr marL="609600" indent="-609600"/>
            <a:r>
              <a:rPr lang="en-US" altLang="en-US" sz="2400" dirty="0" err="1">
                <a:solidFill>
                  <a:srgbClr val="08080C"/>
                </a:solidFill>
              </a:rPr>
              <a:t>Merupakan</a:t>
            </a:r>
            <a:r>
              <a:rPr lang="en-US" altLang="en-US" sz="2400" dirty="0">
                <a:solidFill>
                  <a:srgbClr val="08080C"/>
                </a:solidFill>
              </a:rPr>
              <a:t> </a:t>
            </a:r>
            <a:r>
              <a:rPr lang="en-US" altLang="en-US" sz="2400" dirty="0" err="1">
                <a:solidFill>
                  <a:srgbClr val="08080C"/>
                </a:solidFill>
              </a:rPr>
              <a:t>perluasan</a:t>
            </a:r>
            <a:r>
              <a:rPr lang="en-US" altLang="en-US" sz="2400" dirty="0">
                <a:solidFill>
                  <a:srgbClr val="08080C"/>
                </a:solidFill>
              </a:rPr>
              <a:t> </a:t>
            </a:r>
            <a:r>
              <a:rPr lang="en-US" altLang="en-US" sz="2400" i="1" dirty="0">
                <a:solidFill>
                  <a:srgbClr val="08080C"/>
                </a:solidFill>
              </a:rPr>
              <a:t>Caesar cipher</a:t>
            </a:r>
          </a:p>
          <a:p>
            <a:pPr marL="0" indent="0">
              <a:buNone/>
            </a:pPr>
            <a:r>
              <a:rPr lang="en-US" altLang="en-US" sz="2400" dirty="0">
                <a:solidFill>
                  <a:srgbClr val="08080C"/>
                </a:solidFill>
              </a:rPr>
              <a:t>	</a:t>
            </a:r>
            <a:r>
              <a:rPr lang="en-US" altLang="en-US" sz="2400" dirty="0" err="1">
                <a:solidFill>
                  <a:srgbClr val="08080C"/>
                </a:solidFill>
              </a:rPr>
              <a:t>Enkripsi</a:t>
            </a:r>
            <a:r>
              <a:rPr lang="en-US" altLang="en-US" sz="2400" dirty="0">
                <a:solidFill>
                  <a:srgbClr val="08080C"/>
                </a:solidFill>
              </a:rPr>
              <a:t>: </a:t>
            </a:r>
            <a:r>
              <a:rPr lang="en-US" altLang="en-US" sz="2400" i="1" dirty="0">
                <a:solidFill>
                  <a:srgbClr val="08080C"/>
                </a:solidFill>
                <a:cs typeface="Times New Roman" panose="02020603050405020304" pitchFamily="18" charset="0"/>
              </a:rPr>
              <a:t>C</a:t>
            </a:r>
            <a:r>
              <a:rPr lang="en-US" altLang="en-US" sz="2400" dirty="0">
                <a:solidFill>
                  <a:srgbClr val="08080C"/>
                </a:solidFill>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cs typeface="Times New Roman" panose="02020603050405020304" pitchFamily="18" charset="0"/>
              </a:rPr>
              <a:t> </a:t>
            </a:r>
            <a:r>
              <a:rPr lang="en-US" altLang="en-US" sz="2400" i="1" dirty="0" err="1">
                <a:solidFill>
                  <a:srgbClr val="08080C"/>
                </a:solidFill>
                <a:cs typeface="Times New Roman" panose="02020603050405020304" pitchFamily="18" charset="0"/>
              </a:rPr>
              <a:t>mP</a:t>
            </a:r>
            <a:r>
              <a:rPr lang="en-US" altLang="en-US" sz="2400" dirty="0">
                <a:solidFill>
                  <a:srgbClr val="08080C"/>
                </a:solidFill>
                <a:cs typeface="Times New Roman" panose="02020603050405020304" pitchFamily="18" charset="0"/>
              </a:rPr>
              <a:t> + </a:t>
            </a:r>
            <a:r>
              <a:rPr lang="en-US" altLang="en-US" sz="2400" i="1" dirty="0">
                <a:solidFill>
                  <a:srgbClr val="08080C"/>
                </a:solidFill>
                <a:cs typeface="Times New Roman" panose="02020603050405020304" pitchFamily="18" charset="0"/>
              </a:rPr>
              <a:t>b</a:t>
            </a:r>
            <a:r>
              <a:rPr lang="en-US" altLang="en-US" sz="2400" dirty="0">
                <a:solidFill>
                  <a:srgbClr val="08080C"/>
                </a:solidFill>
                <a:cs typeface="Times New Roman" panose="02020603050405020304" pitchFamily="18" charset="0"/>
              </a:rPr>
              <a:t> (mod </a:t>
            </a:r>
            <a:r>
              <a:rPr lang="en-US" altLang="en-US" sz="2400" i="1" dirty="0">
                <a:solidFill>
                  <a:srgbClr val="08080C"/>
                </a:solidFill>
                <a:cs typeface="Times New Roman" panose="02020603050405020304" pitchFamily="18" charset="0"/>
              </a:rPr>
              <a:t>n</a:t>
            </a:r>
            <a:r>
              <a:rPr lang="en-US" altLang="en-US" sz="2400" dirty="0">
                <a:solidFill>
                  <a:srgbClr val="08080C"/>
                </a:solidFill>
                <a:cs typeface="Times New Roman" panose="02020603050405020304" pitchFamily="18" charset="0"/>
              </a:rPr>
              <a:t>)	</a:t>
            </a:r>
          </a:p>
          <a:p>
            <a:pPr marL="0" indent="0">
              <a:buNone/>
            </a:pP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Dekripsi</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P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m</a:t>
            </a:r>
            <a:r>
              <a:rPr lang="en-US" altLang="en-US" sz="2400" baseline="30000" dirty="0">
                <a:solidFill>
                  <a:srgbClr val="08080C"/>
                </a:solidFill>
                <a:cs typeface="Times New Roman" panose="02020603050405020304" pitchFamily="18" charset="0"/>
              </a:rPr>
              <a:t>–1 </a:t>
            </a:r>
            <a:r>
              <a:rPr lang="en-US" altLang="en-US" sz="2400" dirty="0">
                <a:solidFill>
                  <a:srgbClr val="08080C"/>
                </a:solidFill>
                <a:cs typeface="Times New Roman" panose="02020603050405020304" pitchFamily="18" charset="0"/>
              </a:rPr>
              <a:t>(</a:t>
            </a:r>
            <a:r>
              <a:rPr lang="en-US" altLang="en-US" sz="2400" i="1" dirty="0">
                <a:solidFill>
                  <a:srgbClr val="08080C"/>
                </a:solidFill>
                <a:cs typeface="Times New Roman" panose="02020603050405020304" pitchFamily="18" charset="0"/>
              </a:rPr>
              <a:t>C</a:t>
            </a:r>
            <a:r>
              <a:rPr lang="en-US" altLang="en-US" sz="2400" dirty="0">
                <a:solidFill>
                  <a:srgbClr val="08080C"/>
                </a:solidFill>
                <a:cs typeface="Times New Roman" panose="02020603050405020304" pitchFamily="18" charset="0"/>
              </a:rPr>
              <a:t> – </a:t>
            </a:r>
            <a:r>
              <a:rPr lang="en-US" altLang="en-US" sz="2400" i="1" dirty="0">
                <a:solidFill>
                  <a:srgbClr val="08080C"/>
                </a:solidFill>
                <a:cs typeface="Times New Roman" panose="02020603050405020304" pitchFamily="18" charset="0"/>
              </a:rPr>
              <a:t>b</a:t>
            </a:r>
            <a:r>
              <a:rPr lang="en-US" altLang="en-US" sz="2400" dirty="0">
                <a:solidFill>
                  <a:srgbClr val="08080C"/>
                </a:solidFill>
                <a:cs typeface="Times New Roman" panose="02020603050405020304" pitchFamily="18" charset="0"/>
              </a:rPr>
              <a:t>) (mod </a:t>
            </a:r>
            <a:r>
              <a:rPr lang="en-US" altLang="en-US" sz="2400" i="1" dirty="0">
                <a:solidFill>
                  <a:srgbClr val="08080C"/>
                </a:solidFill>
                <a:cs typeface="Times New Roman" panose="02020603050405020304" pitchFamily="18" charset="0"/>
              </a:rPr>
              <a:t>n</a:t>
            </a:r>
            <a:r>
              <a:rPr lang="en-US" altLang="en-US" sz="2400" dirty="0">
                <a:solidFill>
                  <a:srgbClr val="08080C"/>
                </a:solidFill>
                <a:cs typeface="Times New Roman" panose="02020603050405020304" pitchFamily="18" charset="0"/>
              </a:rPr>
              <a:t>)</a:t>
            </a:r>
          </a:p>
          <a:p>
            <a:pPr marL="609600" indent="-609600"/>
            <a:r>
              <a:rPr lang="en-US" altLang="en-US" sz="2400" dirty="0" err="1">
                <a:solidFill>
                  <a:srgbClr val="08080C"/>
                </a:solidFill>
                <a:cs typeface="Times New Roman" panose="02020603050405020304" pitchFamily="18" charset="0"/>
              </a:rPr>
              <a:t>Kunci</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m</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dan</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b</a:t>
            </a:r>
            <a:r>
              <a:rPr lang="en-US" altLang="en-US" sz="2400" dirty="0">
                <a:solidFill>
                  <a:srgbClr val="08080C"/>
                </a:solidFill>
                <a:cs typeface="Times New Roman" panose="02020603050405020304" pitchFamily="18" charset="0"/>
              </a:rPr>
              <a:t>	 </a:t>
            </a:r>
          </a:p>
          <a:p>
            <a:pPr marL="609600" indent="-609600"/>
            <a:endParaRPr lang="en-US" altLang="en-US" sz="2400" dirty="0">
              <a:solidFill>
                <a:srgbClr val="08080C"/>
              </a:solidFill>
              <a:cs typeface="Times New Roman" panose="02020603050405020304" pitchFamily="18" charset="0"/>
            </a:endParaRPr>
          </a:p>
          <a:p>
            <a:pPr marL="609600" indent="-609600">
              <a:buNone/>
            </a:pPr>
            <a:r>
              <a:rPr lang="en-US" altLang="en-US" sz="2400" u="sng" dirty="0" err="1">
                <a:solidFill>
                  <a:srgbClr val="08080C"/>
                </a:solidFill>
              </a:rPr>
              <a:t>Keterangan</a:t>
            </a:r>
            <a:r>
              <a:rPr lang="en-US" altLang="en-US" sz="2400" dirty="0">
                <a:solidFill>
                  <a:srgbClr val="08080C"/>
                </a:solidFill>
              </a:rPr>
              <a:t>:</a:t>
            </a:r>
          </a:p>
          <a:p>
            <a:pPr marL="609600" indent="-609600">
              <a:buFontTx/>
              <a:buAutoNum type="arabicPeriod"/>
            </a:pPr>
            <a:r>
              <a:rPr lang="en-US" altLang="en-US" sz="2400" i="1" dirty="0">
                <a:solidFill>
                  <a:srgbClr val="08080C"/>
                </a:solidFill>
                <a:cs typeface="Times New Roman" panose="02020603050405020304" pitchFamily="18" charset="0"/>
              </a:rPr>
              <a:t>n</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adalah</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ukuran</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alfabet</a:t>
            </a:r>
            <a:r>
              <a:rPr lang="en-US" altLang="en-US" sz="2400" dirty="0">
                <a:solidFill>
                  <a:srgbClr val="08080C"/>
                </a:solidFill>
              </a:rPr>
              <a:t> </a:t>
            </a:r>
          </a:p>
          <a:p>
            <a:pPr marL="609600" indent="-609600">
              <a:buFontTx/>
              <a:buAutoNum type="arabicPeriod"/>
            </a:pPr>
            <a:r>
              <a:rPr lang="en-US" altLang="en-US" sz="2400" i="1" dirty="0">
                <a:solidFill>
                  <a:srgbClr val="08080C"/>
                </a:solidFill>
                <a:cs typeface="Times New Roman" panose="02020603050405020304" pitchFamily="18" charset="0"/>
              </a:rPr>
              <a:t>m</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bilangan</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bulat</a:t>
            </a:r>
            <a:r>
              <a:rPr lang="en-US" altLang="en-US" sz="2400" dirty="0">
                <a:solidFill>
                  <a:srgbClr val="08080C"/>
                </a:solidFill>
                <a:cs typeface="Times New Roman" panose="02020603050405020304" pitchFamily="18" charset="0"/>
              </a:rPr>
              <a:t> yang </a:t>
            </a:r>
            <a:r>
              <a:rPr lang="en-US" altLang="en-US" sz="2400" dirty="0" err="1">
                <a:solidFill>
                  <a:srgbClr val="08080C"/>
                </a:solidFill>
                <a:cs typeface="Times New Roman" panose="02020603050405020304" pitchFamily="18" charset="0"/>
              </a:rPr>
              <a:t>relatif</a:t>
            </a:r>
            <a:r>
              <a:rPr lang="en-US" altLang="en-US" sz="2400" dirty="0">
                <a:solidFill>
                  <a:srgbClr val="08080C"/>
                </a:solidFill>
                <a:cs typeface="Times New Roman" panose="02020603050405020304" pitchFamily="18" charset="0"/>
              </a:rPr>
              <a:t> prima </a:t>
            </a:r>
            <a:r>
              <a:rPr lang="en-US" altLang="en-US" sz="2400" dirty="0" err="1">
                <a:solidFill>
                  <a:srgbClr val="08080C"/>
                </a:solidFill>
                <a:cs typeface="Times New Roman" panose="02020603050405020304" pitchFamily="18" charset="0"/>
              </a:rPr>
              <a:t>dengan</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n</a:t>
            </a:r>
            <a:r>
              <a:rPr lang="en-US" altLang="en-US" sz="2400" dirty="0">
                <a:solidFill>
                  <a:srgbClr val="08080C"/>
                </a:solidFill>
                <a:cs typeface="Times New Roman" panose="02020603050405020304" pitchFamily="18" charset="0"/>
              </a:rPr>
              <a:t> </a:t>
            </a:r>
          </a:p>
          <a:p>
            <a:pPr marL="609600" indent="-609600">
              <a:buFontTx/>
              <a:buAutoNum type="arabicPeriod"/>
            </a:pPr>
            <a:r>
              <a:rPr lang="en-US" altLang="en-US" sz="2400" i="1" dirty="0">
                <a:solidFill>
                  <a:srgbClr val="08080C"/>
                </a:solidFill>
                <a:cs typeface="Times New Roman" panose="02020603050405020304" pitchFamily="18" charset="0"/>
              </a:rPr>
              <a:t>b</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adalah</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jumlah</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pergeseran</a:t>
            </a:r>
            <a:r>
              <a:rPr lang="en-US" altLang="en-US" sz="2400" dirty="0">
                <a:solidFill>
                  <a:srgbClr val="08080C"/>
                </a:solidFill>
                <a:cs typeface="Times New Roman" panose="02020603050405020304" pitchFamily="18" charset="0"/>
              </a:rPr>
              <a:t> </a:t>
            </a:r>
          </a:p>
          <a:p>
            <a:pPr marL="609600" indent="-609600">
              <a:buFontTx/>
              <a:buAutoNum type="arabicPeriod"/>
            </a:pPr>
            <a:r>
              <a:rPr lang="en-US" altLang="en-US" sz="2400" i="1" dirty="0">
                <a:solidFill>
                  <a:srgbClr val="08080C"/>
                </a:solidFill>
                <a:cs typeface="Times New Roman" panose="02020603050405020304" pitchFamily="18" charset="0"/>
              </a:rPr>
              <a:t>Caesar cipher</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adalah</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khusus</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dari</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affine cipher</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dengan</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m</a:t>
            </a:r>
            <a:r>
              <a:rPr lang="en-US" altLang="en-US" sz="2400" dirty="0">
                <a:solidFill>
                  <a:srgbClr val="08080C"/>
                </a:solidFill>
                <a:cs typeface="Times New Roman" panose="02020603050405020304" pitchFamily="18" charset="0"/>
              </a:rPr>
              <a:t> = 1</a:t>
            </a:r>
            <a:r>
              <a:rPr lang="en-US" altLang="en-US" sz="2400" dirty="0">
                <a:solidFill>
                  <a:srgbClr val="08080C"/>
                </a:solidFill>
              </a:rPr>
              <a:t> </a:t>
            </a:r>
          </a:p>
          <a:p>
            <a:pPr marL="609600" indent="-609600">
              <a:buFontTx/>
              <a:buAutoNum type="arabicPeriod"/>
            </a:pPr>
            <a:r>
              <a:rPr lang="en-US" altLang="en-US" sz="2400" i="1" dirty="0">
                <a:solidFill>
                  <a:srgbClr val="08080C"/>
                </a:solidFill>
                <a:cs typeface="Times New Roman" panose="02020603050405020304" pitchFamily="18" charset="0"/>
              </a:rPr>
              <a:t>m</a:t>
            </a:r>
            <a:r>
              <a:rPr lang="en-US" altLang="en-US" sz="2400" baseline="30000" dirty="0">
                <a:solidFill>
                  <a:srgbClr val="08080C"/>
                </a:solidFill>
                <a:cs typeface="Times New Roman" panose="02020603050405020304" pitchFamily="18" charset="0"/>
              </a:rPr>
              <a:t>–1 </a:t>
            </a:r>
            <a:r>
              <a:rPr lang="en-US" altLang="en-US" sz="2400" dirty="0" err="1">
                <a:solidFill>
                  <a:srgbClr val="08080C"/>
                </a:solidFill>
                <a:cs typeface="Times New Roman" panose="02020603050405020304" pitchFamily="18" charset="0"/>
              </a:rPr>
              <a:t>adalah</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inversi</a:t>
            </a:r>
            <a:r>
              <a:rPr lang="en-US" altLang="en-US" sz="2400" i="1" dirty="0">
                <a:solidFill>
                  <a:srgbClr val="08080C"/>
                </a:solidFill>
                <a:cs typeface="Times New Roman" panose="02020603050405020304" pitchFamily="18" charset="0"/>
              </a:rPr>
              <a:t> m</a:t>
            </a:r>
            <a:r>
              <a:rPr lang="en-US" altLang="en-US" sz="2400" dirty="0">
                <a:solidFill>
                  <a:srgbClr val="08080C"/>
                </a:solidFill>
                <a:cs typeface="Times New Roman" panose="02020603050405020304" pitchFamily="18" charset="0"/>
              </a:rPr>
              <a:t> (mod </a:t>
            </a:r>
            <a:r>
              <a:rPr lang="en-US" altLang="en-US" sz="2400" i="1" dirty="0">
                <a:solidFill>
                  <a:srgbClr val="08080C"/>
                </a:solidFill>
                <a:cs typeface="Times New Roman" panose="02020603050405020304" pitchFamily="18" charset="0"/>
              </a:rPr>
              <a:t>n</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yaitu</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m </a:t>
            </a:r>
            <a:r>
              <a:rPr lang="en-US" altLang="en-US" sz="2400" i="1" dirty="0">
                <a:solidFill>
                  <a:srgbClr val="08080C"/>
                </a:solidFill>
                <a:cs typeface="Times New Roman" panose="02020603050405020304" pitchFamily="18" charset="0"/>
                <a:sym typeface="Symbol" panose="05050102010706020507" pitchFamily="18" charset="2"/>
              </a:rPr>
              <a:t></a:t>
            </a:r>
            <a:r>
              <a:rPr lang="en-US" altLang="en-US" sz="2400" dirty="0">
                <a:solidFill>
                  <a:srgbClr val="08080C"/>
                </a:solidFill>
                <a:cs typeface="Times New Roman" panose="02020603050405020304" pitchFamily="18" charset="0"/>
              </a:rPr>
              <a:t> </a:t>
            </a:r>
            <a:r>
              <a:rPr lang="en-US" altLang="en-US" sz="2400" i="1" dirty="0">
                <a:solidFill>
                  <a:srgbClr val="08080C"/>
                </a:solidFill>
                <a:cs typeface="Times New Roman" panose="02020603050405020304" pitchFamily="18" charset="0"/>
              </a:rPr>
              <a:t>m</a:t>
            </a:r>
            <a:r>
              <a:rPr lang="en-US" altLang="en-US" sz="2400" baseline="30000" dirty="0">
                <a:solidFill>
                  <a:srgbClr val="08080C"/>
                </a:solidFill>
                <a:cs typeface="Times New Roman" panose="02020603050405020304" pitchFamily="18" charset="0"/>
              </a:rPr>
              <a:t>–1</a:t>
            </a:r>
            <a:r>
              <a:rPr lang="en-US" altLang="en-US" sz="2400" dirty="0">
                <a:solidFill>
                  <a:srgbClr val="08080C"/>
                </a:solidFill>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 1 (mod </a:t>
            </a:r>
            <a:r>
              <a:rPr lang="en-US" altLang="en-US" sz="2400" i="1"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n</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rPr>
              <a:t> </a:t>
            </a:r>
          </a:p>
        </p:txBody>
      </p:sp>
    </p:spTree>
    <p:extLst>
      <p:ext uri="{BB962C8B-B14F-4D97-AF65-F5344CB8AC3E}">
        <p14:creationId xmlns:p14="http://schemas.microsoft.com/office/powerpoint/2010/main" val="374196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2E373B5-4220-4DF5-B90F-225F7FB4BCBE}" type="slidenum">
              <a:rPr lang="en-GB" altLang="en-US" sz="1400">
                <a:latin typeface="Times New Roman" panose="02020603050405020304" pitchFamily="18" charset="0"/>
              </a:rPr>
              <a:pPr>
                <a:spcBef>
                  <a:spcPct val="0"/>
                </a:spcBef>
                <a:buSzTx/>
                <a:buFontTx/>
                <a:buNone/>
              </a:pPr>
              <a:t>4</a:t>
            </a:fld>
            <a:endParaRPr lang="en-GB" altLang="en-US" sz="1400">
              <a:latin typeface="Times New Roman" panose="02020603050405020304" pitchFamily="18" charset="0"/>
            </a:endParaRPr>
          </a:p>
        </p:txBody>
      </p:sp>
      <p:sp>
        <p:nvSpPr>
          <p:cNvPr id="7172" name="Rectangle 3"/>
          <p:cNvSpPr>
            <a:spLocks noGrp="1" noChangeArrowheads="1"/>
          </p:cNvSpPr>
          <p:nvPr>
            <p:ph type="body" idx="1"/>
          </p:nvPr>
        </p:nvSpPr>
        <p:spPr>
          <a:xfrm>
            <a:off x="684067" y="1124023"/>
            <a:ext cx="11150221" cy="5105400"/>
          </a:xfrm>
        </p:spPr>
        <p:txBody>
          <a:bodyPr/>
          <a:lstStyle/>
          <a:p>
            <a:pPr eaLnBrk="1" hangingPunct="1"/>
            <a:r>
              <a:rPr lang="en-GB" altLang="en-US" i="1" dirty="0">
                <a:solidFill>
                  <a:srgbClr val="010000"/>
                </a:solidFill>
                <a:cs typeface="Times New Roman" panose="02020603050405020304" pitchFamily="18" charset="0"/>
              </a:rPr>
              <a:t>Cipher</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ini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berhasil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dipecahkan</a:t>
            </a:r>
            <a:r>
              <a:rPr lang="en-GB" altLang="en-US" dirty="0">
                <a:solidFill>
                  <a:srgbClr val="010000"/>
                </a:solidFill>
                <a:cs typeface="Times New Roman" panose="02020603050405020304" pitchFamily="18" charset="0"/>
              </a:rPr>
              <a:t> oleh Babbage dan </a:t>
            </a:r>
            <a:r>
              <a:rPr lang="en-GB" altLang="en-US" dirty="0" err="1">
                <a:solidFill>
                  <a:srgbClr val="010000"/>
                </a:solidFill>
                <a:cs typeface="Times New Roman" panose="02020603050405020304" pitchFamily="18" charset="0"/>
              </a:rPr>
              <a:t>Kasiski</a:t>
            </a:r>
            <a:r>
              <a:rPr lang="en-GB" altLang="en-US" dirty="0">
                <a:solidFill>
                  <a:srgbClr val="010000"/>
                </a:solidFill>
                <a:cs typeface="Times New Roman" panose="02020603050405020304" pitchFamily="18" charset="0"/>
              </a:rPr>
              <a:t> pada </a:t>
            </a:r>
            <a:r>
              <a:rPr lang="en-GB" altLang="en-US" dirty="0" err="1">
                <a:solidFill>
                  <a:srgbClr val="010000"/>
                </a:solidFill>
                <a:cs typeface="Times New Roman" panose="02020603050405020304" pitchFamily="18" charset="0"/>
              </a:rPr>
              <a:t>pertengahan</a:t>
            </a:r>
            <a:r>
              <a:rPr lang="en-GB" altLang="en-US" dirty="0">
                <a:solidFill>
                  <a:srgbClr val="010000"/>
                </a:solidFill>
                <a:cs typeface="Times New Roman" panose="02020603050405020304" pitchFamily="18" charset="0"/>
              </a:rPr>
              <a:t> Abad 19 (</a:t>
            </a:r>
            <a:r>
              <a:rPr lang="en-GB" altLang="en-US" dirty="0" err="1">
                <a:solidFill>
                  <a:srgbClr val="010000"/>
                </a:solidFill>
                <a:cs typeface="Times New Roman" panose="02020603050405020304" pitchFamily="18" charset="0"/>
              </a:rPr>
              <a:t>akan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dijelaskan</a:t>
            </a:r>
            <a:r>
              <a:rPr lang="en-GB" altLang="en-US" dirty="0">
                <a:solidFill>
                  <a:srgbClr val="010000"/>
                </a:solidFill>
                <a:cs typeface="Times New Roman" panose="02020603050405020304" pitchFamily="18" charset="0"/>
              </a:rPr>
              <a:t> pada </a:t>
            </a:r>
            <a:r>
              <a:rPr lang="en-GB" altLang="en-US" dirty="0" err="1">
                <a:solidFill>
                  <a:srgbClr val="010000"/>
                </a:solidFill>
                <a:cs typeface="Times New Roman" panose="02020603050405020304" pitchFamily="18" charset="0"/>
              </a:rPr>
              <a:t>materi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selanjutnya</a:t>
            </a:r>
            <a:r>
              <a:rPr lang="en-GB" altLang="en-US" dirty="0">
                <a:solidFill>
                  <a:srgbClr val="010000"/>
                </a:solidFill>
                <a:cs typeface="Times New Roman" panose="02020603050405020304" pitchFamily="18" charset="0"/>
              </a:rPr>
              <a:t>). </a:t>
            </a:r>
          </a:p>
          <a:p>
            <a:pPr eaLnBrk="1" hangingPunct="1"/>
            <a:endParaRPr lang="en-GB" altLang="en-US" dirty="0">
              <a:solidFill>
                <a:srgbClr val="010000"/>
              </a:solidFill>
              <a:cs typeface="Times New Roman" panose="02020603050405020304" pitchFamily="18" charset="0"/>
            </a:endParaRPr>
          </a:p>
          <a:p>
            <a:pPr eaLnBrk="1" hangingPunct="1"/>
            <a:r>
              <a:rPr lang="en-GB" altLang="en-US" dirty="0" err="1">
                <a:solidFill>
                  <a:srgbClr val="010000"/>
                </a:solidFill>
                <a:cs typeface="Times New Roman" panose="02020603050405020304" pitchFamily="18" charset="0"/>
              </a:rPr>
              <a:t>Kasiski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menguraikan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langkah</a:t>
            </a:r>
            <a:r>
              <a:rPr lang="en-GB" altLang="en-US" dirty="0">
                <a:solidFill>
                  <a:srgbClr val="010000"/>
                </a:solidFill>
                <a:cs typeface="Times New Roman" panose="02020603050405020304" pitchFamily="18" charset="0"/>
              </a:rPr>
              <a:t>-Langkah </a:t>
            </a:r>
            <a:r>
              <a:rPr lang="en-GB" altLang="en-US" dirty="0" err="1">
                <a:solidFill>
                  <a:srgbClr val="010000"/>
                </a:solidFill>
                <a:cs typeface="Times New Roman" panose="02020603050405020304" pitchFamily="18" charset="0"/>
              </a:rPr>
              <a:t>untuk</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menemukan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panjang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kunci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bukan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kuncikunci</a:t>
            </a:r>
            <a:r>
              <a:rPr lang="en-GB" altLang="en-US" dirty="0">
                <a:solidFill>
                  <a:srgbClr val="010000"/>
                </a:solidFill>
                <a:cs typeface="Times New Roman" panose="02020603050405020304" pitchFamily="18" charset="0"/>
              </a:rPr>
              <a:t> ). </a:t>
            </a:r>
          </a:p>
          <a:p>
            <a:pPr eaLnBrk="1" hangingPunct="1"/>
            <a:endParaRPr lang="en-GB" altLang="en-US" i="1" dirty="0">
              <a:solidFill>
                <a:srgbClr val="010000"/>
              </a:solidFill>
              <a:cs typeface="Times New Roman" panose="02020603050405020304" pitchFamily="18" charset="0"/>
            </a:endParaRPr>
          </a:p>
          <a:p>
            <a:pPr eaLnBrk="1" hangingPunct="1"/>
            <a:r>
              <a:rPr lang="en-GB" altLang="en-US" i="1" dirty="0" err="1">
                <a:solidFill>
                  <a:srgbClr val="010000"/>
                </a:solidFill>
                <a:cs typeface="Times New Roman" panose="02020603050405020304" pitchFamily="18" charset="0"/>
              </a:rPr>
              <a:t>Vigènere</a:t>
            </a:r>
            <a:r>
              <a:rPr lang="en-GB" altLang="en-US" i="1" dirty="0">
                <a:solidFill>
                  <a:srgbClr val="010000"/>
                </a:solidFill>
                <a:cs typeface="Times New Roman" panose="02020603050405020304" pitchFamily="18" charset="0"/>
              </a:rPr>
              <a:t> Cipher </a:t>
            </a:r>
            <a:r>
              <a:rPr lang="en-GB" altLang="en-US" dirty="0" err="1">
                <a:solidFill>
                  <a:srgbClr val="010000"/>
                </a:solidFill>
                <a:cs typeface="Times New Roman" panose="02020603050405020304" pitchFamily="18" charset="0"/>
              </a:rPr>
              <a:t>digunakan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oleh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Tentara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Konfiderasi</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Confederate Army</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pada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Perang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Sipil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Amerika</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American Civil war</a:t>
            </a:r>
            <a:r>
              <a:rPr lang="en-GB" altLang="en-US" dirty="0">
                <a:solidFill>
                  <a:srgbClr val="010000"/>
                </a:solidFill>
                <a:cs typeface="Times New Roman" panose="02020603050405020304" pitchFamily="18" charset="0"/>
              </a:rPr>
              <a:t>). </a:t>
            </a:r>
          </a:p>
          <a:p>
            <a:pPr eaLnBrk="1" hangingPunct="1"/>
            <a:endParaRPr lang="en-GB" altLang="en-US" dirty="0">
              <a:solidFill>
                <a:srgbClr val="010000"/>
              </a:solidFill>
              <a:cs typeface="Times New Roman" panose="02020603050405020304" pitchFamily="18" charset="0"/>
            </a:endParaRPr>
          </a:p>
          <a:p>
            <a:pPr eaLnBrk="1" hangingPunct="1"/>
            <a:r>
              <a:rPr lang="en-GB" altLang="en-US" dirty="0" err="1">
                <a:solidFill>
                  <a:srgbClr val="010000"/>
                </a:solidFill>
                <a:cs typeface="Times New Roman" panose="02020603050405020304" pitchFamily="18" charset="0"/>
              </a:rPr>
              <a:t>Perang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Sipil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terjadi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setelah</a:t>
            </a:r>
            <a:r>
              <a:rPr lang="en-GB" altLang="en-US" dirty="0">
                <a:solidFill>
                  <a:srgbClr val="010000"/>
                </a:solidFill>
                <a:cs typeface="Times New Roman" panose="02020603050405020304" pitchFamily="18" charset="0"/>
              </a:rPr>
              <a:t> </a:t>
            </a:r>
            <a:r>
              <a:rPr lang="en-GB" altLang="en-US" i="1" dirty="0" err="1">
                <a:solidFill>
                  <a:srgbClr val="010000"/>
                </a:solidFill>
                <a:cs typeface="Times New Roman" panose="02020603050405020304" pitchFamily="18" charset="0"/>
              </a:rPr>
              <a:t>Vigènere</a:t>
            </a:r>
            <a:r>
              <a:rPr lang="en-GB" altLang="en-US" i="1" dirty="0">
                <a:solidFill>
                  <a:srgbClr val="010000"/>
                </a:solidFill>
                <a:cs typeface="Times New Roman" panose="02020603050405020304" pitchFamily="18" charset="0"/>
              </a:rPr>
              <a:t> Cipher </a:t>
            </a:r>
            <a:r>
              <a:rPr lang="en-GB" altLang="en-US" dirty="0" err="1">
                <a:solidFill>
                  <a:srgbClr val="010000"/>
                </a:solidFill>
                <a:cs typeface="Times New Roman" panose="02020603050405020304" pitchFamily="18" charset="0"/>
              </a:rPr>
              <a:t>berhasil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dipecahkan</a:t>
            </a:r>
            <a:r>
              <a:rPr lang="en-GB" altLang="en-US" i="1" dirty="0">
                <a:solidFill>
                  <a:srgbClr val="010000"/>
                </a:solidFill>
                <a:cs typeface="Times New Roman" panose="02020603050405020304" pitchFamily="18" charset="0"/>
              </a:rPr>
              <a:t>. </a:t>
            </a:r>
            <a:r>
              <a:rPr lang="en-GB" altLang="en-US" dirty="0">
                <a:solidFill>
                  <a:srgbClr val="010000"/>
                </a:solidFill>
                <a:cs typeface="Times New Roman" panose="02020603050405020304" pitchFamily="18" charset="0"/>
              </a:rPr>
              <a:t> </a:t>
            </a:r>
            <a:endParaRPr lang="en-US" altLang="en-US"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377944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14353FE-F788-44A1-AB31-4830D4D2E912}" type="slidenum">
              <a:rPr lang="en-GB" altLang="en-US" sz="1400">
                <a:latin typeface="Times New Roman" panose="02020603050405020304" pitchFamily="18" charset="0"/>
              </a:rPr>
              <a:pPr>
                <a:spcBef>
                  <a:spcPct val="0"/>
                </a:spcBef>
                <a:buSzTx/>
                <a:buFontTx/>
                <a:buNone/>
              </a:pPr>
              <a:t>40</a:t>
            </a:fld>
            <a:endParaRPr lang="en-GB" altLang="en-US" sz="1400">
              <a:latin typeface="Times New Roman" panose="02020603050405020304" pitchFamily="18" charset="0"/>
            </a:endParaRPr>
          </a:p>
        </p:txBody>
      </p:sp>
      <p:sp>
        <p:nvSpPr>
          <p:cNvPr id="41988" name="Rectangle 3"/>
          <p:cNvSpPr>
            <a:spLocks noGrp="1" noChangeArrowheads="1"/>
          </p:cNvSpPr>
          <p:nvPr>
            <p:ph type="body" idx="1"/>
          </p:nvPr>
        </p:nvSpPr>
        <p:spPr>
          <a:xfrm>
            <a:off x="873457" y="428767"/>
            <a:ext cx="9869037" cy="5257800"/>
          </a:xfrm>
        </p:spPr>
        <p:txBody>
          <a:bodyPr>
            <a:noAutofit/>
          </a:bodyPr>
          <a:lstStyle/>
          <a:p>
            <a:pPr eaLnBrk="1" hangingPunct="1"/>
            <a:r>
              <a:rPr lang="en-US" altLang="en-US" sz="2400" dirty="0" err="1">
                <a:solidFill>
                  <a:srgbClr val="08080C"/>
                </a:solidFill>
              </a:rPr>
              <a:t>Contoh</a:t>
            </a:r>
            <a:r>
              <a:rPr lang="en-US" altLang="en-US" sz="2400" dirty="0">
                <a:solidFill>
                  <a:srgbClr val="08080C"/>
                </a:solidFill>
              </a:rPr>
              <a:t>: </a:t>
            </a:r>
          </a:p>
          <a:p>
            <a:pPr eaLnBrk="1" hangingPunct="1">
              <a:buFontTx/>
              <a:buNone/>
            </a:pPr>
            <a:r>
              <a:rPr lang="en-US" altLang="en-US" sz="2400" dirty="0">
                <a:solidFill>
                  <a:srgbClr val="08080C"/>
                </a:solidFill>
              </a:rPr>
              <a:t>	</a:t>
            </a:r>
            <a:r>
              <a:rPr lang="en-US" altLang="en-US" sz="2400" dirty="0" err="1">
                <a:solidFill>
                  <a:srgbClr val="08080C"/>
                </a:solidFill>
              </a:rPr>
              <a:t>Plainteks</a:t>
            </a:r>
            <a:r>
              <a:rPr lang="en-US" altLang="en-US" sz="2400" dirty="0">
                <a:solidFill>
                  <a:srgbClr val="08080C"/>
                </a:solidFill>
              </a:rPr>
              <a:t>: </a:t>
            </a:r>
            <a:r>
              <a:rPr lang="en-US" altLang="en-US" sz="2400" dirty="0" err="1">
                <a:solidFill>
                  <a:srgbClr val="08080C"/>
                </a:solidFill>
                <a:latin typeface="Courier" pitchFamily="49" charset="0"/>
                <a:cs typeface="Times New Roman" panose="02020603050405020304" pitchFamily="18" charset="0"/>
              </a:rPr>
              <a:t>kripto</a:t>
            </a:r>
            <a:r>
              <a:rPr lang="en-US" altLang="en-US" sz="2400" dirty="0">
                <a:solidFill>
                  <a:srgbClr val="08080C"/>
                </a:solidFill>
              </a:rPr>
              <a:t> (</a:t>
            </a:r>
            <a:r>
              <a:rPr lang="en-US" altLang="en-US" sz="2400" dirty="0">
                <a:solidFill>
                  <a:srgbClr val="08080C"/>
                </a:solidFill>
                <a:cs typeface="Times New Roman" panose="02020603050405020304" pitchFamily="18" charset="0"/>
              </a:rPr>
              <a:t>10 17  8  15  19  14)</a:t>
            </a:r>
            <a:r>
              <a:rPr lang="en-US" altLang="en-US" sz="2400" dirty="0">
                <a:solidFill>
                  <a:srgbClr val="08080C"/>
                </a:solidFill>
              </a:rPr>
              <a:t> </a:t>
            </a:r>
          </a:p>
          <a:p>
            <a:pPr eaLnBrk="1" hangingPunct="1">
              <a:buFontTx/>
              <a:buNone/>
            </a:pPr>
            <a:r>
              <a:rPr lang="en-US" altLang="en-US" sz="2400" dirty="0">
                <a:solidFill>
                  <a:srgbClr val="08080C"/>
                </a:solidFill>
              </a:rPr>
              <a:t>	</a:t>
            </a:r>
            <a:r>
              <a:rPr lang="en-US" altLang="en-US" sz="2400" i="1" dirty="0">
                <a:solidFill>
                  <a:srgbClr val="08080C"/>
                </a:solidFill>
              </a:rPr>
              <a:t>n</a:t>
            </a:r>
            <a:r>
              <a:rPr lang="en-US" altLang="en-US" sz="2400" dirty="0">
                <a:solidFill>
                  <a:srgbClr val="08080C"/>
                </a:solidFill>
              </a:rPr>
              <a:t> = 26, </a:t>
            </a:r>
            <a:r>
              <a:rPr lang="en-US" altLang="en-US" sz="2400" dirty="0" err="1">
                <a:solidFill>
                  <a:srgbClr val="08080C"/>
                </a:solidFill>
              </a:rPr>
              <a:t>ambil</a:t>
            </a:r>
            <a:r>
              <a:rPr lang="en-US" altLang="en-US" sz="2400" dirty="0">
                <a:solidFill>
                  <a:srgbClr val="08080C"/>
                </a:solidFill>
              </a:rPr>
              <a:t> </a:t>
            </a:r>
            <a:r>
              <a:rPr lang="en-US" altLang="en-US" sz="2400" i="1" dirty="0">
                <a:solidFill>
                  <a:srgbClr val="08080C"/>
                </a:solidFill>
              </a:rPr>
              <a:t>m</a:t>
            </a:r>
            <a:r>
              <a:rPr lang="en-US" altLang="en-US" sz="2400" dirty="0">
                <a:solidFill>
                  <a:srgbClr val="08080C"/>
                </a:solidFill>
              </a:rPr>
              <a:t> = 7   (7 </a:t>
            </a:r>
            <a:r>
              <a:rPr lang="en-US" altLang="en-US" sz="2400" dirty="0" err="1">
                <a:solidFill>
                  <a:srgbClr val="08080C"/>
                </a:solidFill>
              </a:rPr>
              <a:t>relatif</a:t>
            </a:r>
            <a:r>
              <a:rPr lang="en-US" altLang="en-US" sz="2400" dirty="0">
                <a:solidFill>
                  <a:srgbClr val="08080C"/>
                </a:solidFill>
              </a:rPr>
              <a:t> prima </a:t>
            </a:r>
            <a:r>
              <a:rPr lang="en-US" altLang="en-US" sz="2400" dirty="0" err="1">
                <a:solidFill>
                  <a:srgbClr val="08080C"/>
                </a:solidFill>
              </a:rPr>
              <a:t>dengan</a:t>
            </a:r>
            <a:r>
              <a:rPr lang="en-US" altLang="en-US" sz="2400" dirty="0">
                <a:solidFill>
                  <a:srgbClr val="08080C"/>
                </a:solidFill>
              </a:rPr>
              <a:t> 26)</a:t>
            </a:r>
          </a:p>
          <a:p>
            <a:pPr eaLnBrk="1" hangingPunct="1">
              <a:buFontTx/>
              <a:buNone/>
            </a:pPr>
            <a:endParaRPr lang="en-US" altLang="en-US" sz="2400" dirty="0">
              <a:solidFill>
                <a:srgbClr val="08080C"/>
              </a:solidFill>
            </a:endParaRPr>
          </a:p>
          <a:p>
            <a:pPr eaLnBrk="1" hangingPunct="1">
              <a:buFontTx/>
              <a:buNone/>
            </a:pPr>
            <a:r>
              <a:rPr lang="en-US" altLang="en-US" sz="2400" dirty="0">
                <a:solidFill>
                  <a:srgbClr val="08080C"/>
                </a:solidFill>
              </a:rPr>
              <a:t>	</a:t>
            </a:r>
            <a:r>
              <a:rPr lang="en-US" altLang="en-US" sz="2400" dirty="0" err="1">
                <a:solidFill>
                  <a:srgbClr val="08080C"/>
                </a:solidFill>
              </a:rPr>
              <a:t>Enkripsi</a:t>
            </a:r>
            <a:r>
              <a:rPr lang="en-US" altLang="en-US" sz="2400" dirty="0">
                <a:solidFill>
                  <a:srgbClr val="08080C"/>
                </a:solidFill>
              </a:rPr>
              <a:t>: </a:t>
            </a:r>
            <a:r>
              <a:rPr lang="en-US" altLang="en-US" sz="2400" i="1" dirty="0">
                <a:solidFill>
                  <a:srgbClr val="08080C"/>
                </a:solidFill>
                <a:cs typeface="Times New Roman" panose="02020603050405020304" pitchFamily="18" charset="0"/>
              </a:rPr>
              <a:t>C</a:t>
            </a:r>
            <a:r>
              <a:rPr lang="en-US" altLang="en-US" sz="2400" dirty="0">
                <a:solidFill>
                  <a:srgbClr val="08080C"/>
                </a:solidFill>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cs typeface="Times New Roman" panose="02020603050405020304" pitchFamily="18" charset="0"/>
              </a:rPr>
              <a:t> 7</a:t>
            </a:r>
            <a:r>
              <a:rPr lang="en-US" altLang="en-US" sz="2400" i="1" dirty="0">
                <a:solidFill>
                  <a:srgbClr val="08080C"/>
                </a:solidFill>
                <a:cs typeface="Times New Roman" panose="02020603050405020304" pitchFamily="18" charset="0"/>
              </a:rPr>
              <a:t>P</a:t>
            </a:r>
            <a:r>
              <a:rPr lang="en-US" altLang="en-US" sz="2400" dirty="0">
                <a:solidFill>
                  <a:srgbClr val="08080C"/>
                </a:solidFill>
                <a:cs typeface="Times New Roman" panose="02020603050405020304" pitchFamily="18" charset="0"/>
              </a:rPr>
              <a:t> + 10 (mod 26)	</a:t>
            </a:r>
            <a:r>
              <a:rPr lang="en-US" altLang="en-US" sz="2400" dirty="0">
                <a:solidFill>
                  <a:srgbClr val="08080C"/>
                </a:solidFill>
              </a:rPr>
              <a:t> </a:t>
            </a:r>
          </a:p>
          <a:p>
            <a:pPr algn="just" eaLnBrk="1" hangingPunct="1">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p</a:t>
            </a:r>
            <a:r>
              <a:rPr lang="en-US" altLang="en-US" sz="2400" baseline="-30000" dirty="0">
                <a:solidFill>
                  <a:srgbClr val="08080C"/>
                </a:solidFill>
                <a:latin typeface="Arial Unicode MS" panose="020B0604020202020204" pitchFamily="34" charset="-128"/>
                <a:cs typeface="Times New Roman" panose="02020603050405020304" pitchFamily="18" charset="0"/>
              </a:rPr>
              <a:t>1</a:t>
            </a:r>
            <a:r>
              <a:rPr lang="en-US" altLang="en-US" sz="2400" dirty="0">
                <a:solidFill>
                  <a:srgbClr val="08080C"/>
                </a:solidFill>
                <a:latin typeface="Arial Unicode MS" panose="020B0604020202020204" pitchFamily="34" charset="-128"/>
                <a:cs typeface="Times New Roman" panose="02020603050405020304" pitchFamily="18" charset="0"/>
              </a:rPr>
              <a:t> = 10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c</a:t>
            </a:r>
            <a:r>
              <a:rPr lang="en-US" altLang="en-US" sz="2400" baseline="-30000" dirty="0">
                <a:solidFill>
                  <a:srgbClr val="08080C"/>
                </a:solidFill>
                <a:latin typeface="Arial Unicode MS" panose="020B0604020202020204" pitchFamily="34" charset="-128"/>
                <a:cs typeface="Times New Roman" panose="02020603050405020304" pitchFamily="18" charset="0"/>
              </a:rPr>
              <a:t>1</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7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10 + 10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80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2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‘C’)</a:t>
            </a:r>
          </a:p>
          <a:p>
            <a:pPr algn="just" eaLnBrk="1" hangingPunct="1">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2</a:t>
            </a:r>
            <a:r>
              <a:rPr lang="en-US" altLang="en-US" sz="2400" dirty="0">
                <a:solidFill>
                  <a:srgbClr val="08080C"/>
                </a:solidFill>
                <a:latin typeface="Arial Unicode MS" panose="020B0604020202020204" pitchFamily="34" charset="-128"/>
                <a:cs typeface="Times New Roman" panose="02020603050405020304" pitchFamily="18" charset="0"/>
              </a:rPr>
              <a:t> = 17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c</a:t>
            </a:r>
            <a:r>
              <a:rPr lang="en-US" altLang="en-US" sz="2400" baseline="-30000" dirty="0">
                <a:solidFill>
                  <a:srgbClr val="08080C"/>
                </a:solidFill>
                <a:latin typeface="Arial Unicode MS" panose="020B0604020202020204" pitchFamily="34" charset="-128"/>
                <a:cs typeface="Times New Roman" panose="02020603050405020304" pitchFamily="18" charset="0"/>
              </a:rPr>
              <a:t>2</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7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17 + 10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129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25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‘Z’)</a:t>
            </a:r>
          </a:p>
          <a:p>
            <a:pPr algn="just" eaLnBrk="1" hangingPunct="1">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3</a:t>
            </a:r>
            <a:r>
              <a:rPr lang="en-US" altLang="en-US" sz="2400" dirty="0">
                <a:solidFill>
                  <a:srgbClr val="08080C"/>
                </a:solidFill>
                <a:latin typeface="Arial Unicode MS" panose="020B0604020202020204" pitchFamily="34" charset="-128"/>
                <a:cs typeface="Times New Roman" panose="02020603050405020304" pitchFamily="18" charset="0"/>
              </a:rPr>
              <a:t> = 8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c</a:t>
            </a:r>
            <a:r>
              <a:rPr lang="en-US" altLang="en-US" sz="2400" baseline="-30000" dirty="0">
                <a:solidFill>
                  <a:srgbClr val="08080C"/>
                </a:solidFill>
                <a:latin typeface="Arial Unicode MS" panose="020B0604020202020204" pitchFamily="34" charset="-128"/>
                <a:cs typeface="Times New Roman" panose="02020603050405020304" pitchFamily="18" charset="0"/>
              </a:rPr>
              <a:t>3</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7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8 + 10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66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14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‘O’)</a:t>
            </a:r>
          </a:p>
          <a:p>
            <a:pPr algn="just" eaLnBrk="1" hangingPunct="1">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4</a:t>
            </a:r>
            <a:r>
              <a:rPr lang="en-US" altLang="en-US" sz="2400" dirty="0">
                <a:solidFill>
                  <a:srgbClr val="08080C"/>
                </a:solidFill>
                <a:latin typeface="Arial Unicode MS" panose="020B0604020202020204" pitchFamily="34" charset="-128"/>
                <a:cs typeface="Times New Roman" panose="02020603050405020304" pitchFamily="18" charset="0"/>
              </a:rPr>
              <a:t> = 15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c</a:t>
            </a:r>
            <a:r>
              <a:rPr lang="en-US" altLang="en-US" sz="2400" baseline="-30000" dirty="0">
                <a:solidFill>
                  <a:srgbClr val="08080C"/>
                </a:solidFill>
                <a:latin typeface="Arial Unicode MS" panose="020B0604020202020204" pitchFamily="34" charset="-128"/>
                <a:cs typeface="Times New Roman" panose="02020603050405020304" pitchFamily="18" charset="0"/>
              </a:rPr>
              <a:t>4</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7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+ 10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11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‘L’)</a:t>
            </a:r>
          </a:p>
          <a:p>
            <a:pPr algn="just" eaLnBrk="1" hangingPunct="1">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5</a:t>
            </a:r>
            <a:r>
              <a:rPr lang="en-US" altLang="en-US" sz="2400" dirty="0">
                <a:solidFill>
                  <a:srgbClr val="08080C"/>
                </a:solidFill>
                <a:latin typeface="Arial Unicode MS" panose="020B0604020202020204" pitchFamily="34" charset="-128"/>
                <a:cs typeface="Times New Roman" panose="02020603050405020304" pitchFamily="18" charset="0"/>
              </a:rPr>
              <a:t> = 19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c</a:t>
            </a:r>
            <a:r>
              <a:rPr lang="en-US" altLang="en-US" sz="2400" baseline="-30000" dirty="0">
                <a:solidFill>
                  <a:srgbClr val="08080C"/>
                </a:solidFill>
                <a:latin typeface="Arial Unicode MS" panose="020B0604020202020204" pitchFamily="34" charset="-128"/>
                <a:cs typeface="Times New Roman" panose="02020603050405020304" pitchFamily="18" charset="0"/>
              </a:rPr>
              <a:t>5</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7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19 + 10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143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13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‘N’)</a:t>
            </a:r>
          </a:p>
          <a:p>
            <a:pPr algn="just" eaLnBrk="1" hangingPunct="1">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p</a:t>
            </a:r>
            <a:r>
              <a:rPr lang="en-US" altLang="en-US" sz="2400" baseline="-30000" dirty="0">
                <a:solidFill>
                  <a:srgbClr val="08080C"/>
                </a:solidFill>
                <a:latin typeface="Arial Unicode MS" panose="020B0604020202020204" pitchFamily="34" charset="-128"/>
                <a:cs typeface="Times New Roman" panose="02020603050405020304" pitchFamily="18" charset="0"/>
              </a:rPr>
              <a:t>6</a:t>
            </a:r>
            <a:r>
              <a:rPr lang="en-US" altLang="en-US" sz="2400" dirty="0">
                <a:solidFill>
                  <a:srgbClr val="08080C"/>
                </a:solidFill>
                <a:latin typeface="Arial Unicode MS" panose="020B0604020202020204" pitchFamily="34" charset="-128"/>
                <a:cs typeface="Times New Roman" panose="02020603050405020304" pitchFamily="18" charset="0"/>
              </a:rPr>
              <a:t> = 14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c</a:t>
            </a:r>
            <a:r>
              <a:rPr lang="en-US" altLang="en-US" sz="2400" baseline="-30000" dirty="0">
                <a:solidFill>
                  <a:srgbClr val="08080C"/>
                </a:solidFill>
                <a:latin typeface="Arial Unicode MS" panose="020B0604020202020204" pitchFamily="34" charset="-128"/>
                <a:cs typeface="Times New Roman" panose="02020603050405020304" pitchFamily="18" charset="0"/>
              </a:rPr>
              <a:t>6</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7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14 + 10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108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4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‘E’)</a:t>
            </a:r>
          </a:p>
          <a:p>
            <a:pPr algn="just" eaLnBrk="1" hangingPunct="1">
              <a:buFontTx/>
              <a:buNone/>
            </a:pPr>
            <a:endParaRPr lang="en-US" altLang="en-US" sz="2400" dirty="0">
              <a:solidFill>
                <a:srgbClr val="08080C"/>
              </a:solidFill>
              <a:latin typeface="Arial Unicode MS" panose="020B0604020202020204" pitchFamily="34" charset="-128"/>
              <a:cs typeface="Times New Roman" panose="02020603050405020304" pitchFamily="18" charset="0"/>
            </a:endParaRPr>
          </a:p>
          <a:p>
            <a:pPr algn="just" eaLnBrk="1" hangingPunct="1">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err="1">
                <a:solidFill>
                  <a:srgbClr val="08080C"/>
                </a:solidFill>
                <a:latin typeface="Arial Unicode MS" panose="020B0604020202020204" pitchFamily="34" charset="-128"/>
                <a:cs typeface="Times New Roman" panose="02020603050405020304" pitchFamily="18" charset="0"/>
              </a:rPr>
              <a:t>Cipherteks</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Courier" pitchFamily="49" charset="0"/>
                <a:cs typeface="Times New Roman" panose="02020603050405020304" pitchFamily="18" charset="0"/>
              </a:rPr>
              <a:t>CZOLNE</a:t>
            </a:r>
            <a:endParaRPr lang="en-US" altLang="en-US" sz="2400" dirty="0">
              <a:solidFill>
                <a:srgbClr val="08080C"/>
              </a:solidFill>
            </a:endParaRPr>
          </a:p>
        </p:txBody>
      </p:sp>
    </p:spTree>
    <p:extLst>
      <p:ext uri="{BB962C8B-B14F-4D97-AF65-F5344CB8AC3E}">
        <p14:creationId xmlns:p14="http://schemas.microsoft.com/office/powerpoint/2010/main" val="54630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6A56757-52C1-454F-A0F7-D58604DC3F98}" type="slidenum">
              <a:rPr lang="en-GB" altLang="en-US" sz="1400">
                <a:latin typeface="Times New Roman" panose="02020603050405020304" pitchFamily="18" charset="0"/>
              </a:rPr>
              <a:pPr>
                <a:spcBef>
                  <a:spcPct val="0"/>
                </a:spcBef>
                <a:buSzTx/>
                <a:buFontTx/>
                <a:buNone/>
              </a:pPr>
              <a:t>41</a:t>
            </a:fld>
            <a:endParaRPr lang="en-GB" altLang="en-US" sz="1400">
              <a:latin typeface="Times New Roman" panose="02020603050405020304" pitchFamily="18" charset="0"/>
            </a:endParaRPr>
          </a:p>
        </p:txBody>
      </p:sp>
      <p:sp>
        <p:nvSpPr>
          <p:cNvPr id="43012" name="Rectangle 3"/>
          <p:cNvSpPr>
            <a:spLocks noGrp="1" noChangeArrowheads="1"/>
          </p:cNvSpPr>
          <p:nvPr>
            <p:ph type="body" idx="1"/>
          </p:nvPr>
        </p:nvSpPr>
        <p:spPr>
          <a:xfrm>
            <a:off x="736979" y="261384"/>
            <a:ext cx="10616821" cy="5181600"/>
          </a:xfrm>
        </p:spPr>
        <p:txBody>
          <a:bodyPr>
            <a:noAutofit/>
          </a:bodyPr>
          <a:lstStyle/>
          <a:p>
            <a:pPr eaLnBrk="1" hangingPunct="1">
              <a:lnSpc>
                <a:spcPct val="90000"/>
              </a:lnSpc>
            </a:pPr>
            <a:r>
              <a:rPr lang="en-US" altLang="en-US" sz="2400" dirty="0" err="1">
                <a:solidFill>
                  <a:srgbClr val="08080C"/>
                </a:solidFill>
              </a:rPr>
              <a:t>Dekripsi</a:t>
            </a:r>
            <a:r>
              <a:rPr lang="en-US" altLang="en-US" sz="2400" dirty="0">
                <a:solidFill>
                  <a:srgbClr val="08080C"/>
                </a:solidFill>
              </a:rPr>
              <a:t>:</a:t>
            </a:r>
          </a:p>
          <a:p>
            <a:pPr eaLnBrk="1" hangingPunct="1">
              <a:lnSpc>
                <a:spcPct val="90000"/>
              </a:lnSpc>
              <a:buFontTx/>
              <a:buNone/>
            </a:pPr>
            <a:r>
              <a:rPr lang="en-US" altLang="en-US" sz="2400" dirty="0">
                <a:solidFill>
                  <a:srgbClr val="08080C"/>
                </a:solidFill>
              </a:rPr>
              <a:t>	- </a:t>
            </a:r>
            <a:r>
              <a:rPr lang="en-US" altLang="en-US" sz="2400" dirty="0" err="1">
                <a:solidFill>
                  <a:srgbClr val="08080C"/>
                </a:solidFill>
              </a:rPr>
              <a:t>Mula-mula</a:t>
            </a:r>
            <a:r>
              <a:rPr lang="en-US" altLang="en-US" sz="2400" dirty="0">
                <a:solidFill>
                  <a:srgbClr val="08080C"/>
                </a:solidFill>
              </a:rPr>
              <a:t> </a:t>
            </a:r>
            <a:r>
              <a:rPr lang="en-US" altLang="en-US" sz="2400" dirty="0" err="1">
                <a:solidFill>
                  <a:srgbClr val="08080C"/>
                </a:solidFill>
              </a:rPr>
              <a:t>hitung</a:t>
            </a:r>
            <a:r>
              <a:rPr lang="en-US" altLang="en-US" sz="2400" dirty="0">
                <a:solidFill>
                  <a:srgbClr val="08080C"/>
                </a:solidFill>
              </a:rPr>
              <a:t> </a:t>
            </a:r>
            <a:r>
              <a:rPr lang="en-US" altLang="en-US" sz="2400" i="1" dirty="0">
                <a:solidFill>
                  <a:srgbClr val="08080C"/>
                </a:solidFill>
              </a:rPr>
              <a:t>m </a:t>
            </a:r>
            <a:r>
              <a:rPr lang="en-US" altLang="en-US" sz="2400" baseline="30000" dirty="0">
                <a:solidFill>
                  <a:srgbClr val="08080C"/>
                </a:solidFill>
              </a:rPr>
              <a:t>-1</a:t>
            </a:r>
            <a:r>
              <a:rPr lang="en-US" altLang="en-US" sz="2400" dirty="0">
                <a:solidFill>
                  <a:srgbClr val="08080C"/>
                </a:solidFill>
              </a:rPr>
              <a:t> </a:t>
            </a:r>
            <a:r>
              <a:rPr lang="en-US" altLang="en-US" sz="2400" dirty="0" err="1">
                <a:solidFill>
                  <a:srgbClr val="08080C"/>
                </a:solidFill>
              </a:rPr>
              <a:t>yaitu</a:t>
            </a:r>
            <a:r>
              <a:rPr lang="en-US" altLang="en-US" sz="2400" dirty="0">
                <a:solidFill>
                  <a:srgbClr val="08080C"/>
                </a:solidFill>
              </a:rPr>
              <a:t> </a:t>
            </a:r>
            <a:r>
              <a:rPr lang="en-US" altLang="en-US" sz="2400" dirty="0">
                <a:solidFill>
                  <a:srgbClr val="08080C"/>
                </a:solidFill>
                <a:cs typeface="Times New Roman" panose="02020603050405020304" pitchFamily="18" charset="0"/>
              </a:rPr>
              <a:t>7</a:t>
            </a:r>
            <a:r>
              <a:rPr lang="en-US" altLang="en-US" sz="2400" baseline="30000" dirty="0">
                <a:solidFill>
                  <a:srgbClr val="08080C"/>
                </a:solidFill>
                <a:cs typeface="Times New Roman" panose="02020603050405020304" pitchFamily="18" charset="0"/>
              </a:rPr>
              <a:t>–1</a:t>
            </a:r>
            <a:r>
              <a:rPr lang="en-US" altLang="en-US" sz="2400" dirty="0">
                <a:solidFill>
                  <a:srgbClr val="08080C"/>
                </a:solidFill>
                <a:cs typeface="Times New Roman" panose="02020603050405020304" pitchFamily="18" charset="0"/>
              </a:rPr>
              <a:t> (mod 26) </a:t>
            </a:r>
            <a:r>
              <a:rPr lang="en-US" altLang="en-US" sz="2400" dirty="0" err="1">
                <a:solidFill>
                  <a:srgbClr val="08080C"/>
                </a:solidFill>
                <a:cs typeface="Times New Roman" panose="02020603050405020304" pitchFamily="18" charset="0"/>
              </a:rPr>
              <a:t>dengan</a:t>
            </a:r>
            <a:r>
              <a:rPr lang="en-US" altLang="en-US" sz="2400" dirty="0">
                <a:solidFill>
                  <a:srgbClr val="08080C"/>
                </a:solidFill>
                <a:cs typeface="Times New Roman" panose="02020603050405020304" pitchFamily="18" charset="0"/>
              </a:rPr>
              <a:t> </a:t>
            </a:r>
            <a:r>
              <a:rPr lang="en-US" altLang="en-US" sz="2400" dirty="0" err="1">
                <a:solidFill>
                  <a:srgbClr val="08080C"/>
                </a:solidFill>
                <a:cs typeface="Times New Roman" panose="02020603050405020304" pitchFamily="18" charset="0"/>
              </a:rPr>
              <a:t>memecahkan</a:t>
            </a:r>
            <a:r>
              <a:rPr lang="en-US" altLang="en-US" sz="2400" dirty="0">
                <a:solidFill>
                  <a:srgbClr val="08080C"/>
                </a:solidFill>
                <a:cs typeface="Times New Roman" panose="02020603050405020304" pitchFamily="18" charset="0"/>
              </a:rPr>
              <a:t> </a:t>
            </a:r>
            <a:r>
              <a:rPr lang="en-US" altLang="en-US" sz="2400" dirty="0">
                <a:solidFill>
                  <a:srgbClr val="08080C"/>
                </a:solidFill>
                <a:latin typeface="Arial Unicode MS" panose="020B0604020202020204" pitchFamily="34" charset="-128"/>
                <a:cs typeface="Times New Roman" panose="02020603050405020304" pitchFamily="18" charset="0"/>
              </a:rPr>
              <a:t>7</a:t>
            </a:r>
            <a:r>
              <a:rPr lang="en-US" altLang="en-US" sz="2400" i="1" dirty="0">
                <a:solidFill>
                  <a:srgbClr val="08080C"/>
                </a:solidFill>
                <a:latin typeface="Arial Unicode MS" panose="020B0604020202020204" pitchFamily="34" charset="-128"/>
                <a:cs typeface="Times New Roman" panose="02020603050405020304" pitchFamily="18" charset="0"/>
              </a:rPr>
              <a:t>x</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 (mod 26)</a:t>
            </a:r>
          </a:p>
          <a:p>
            <a:pPr eaLnBrk="1" hangingPunct="1">
              <a:lnSpc>
                <a:spcPct val="90000"/>
              </a:lnSpc>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err="1">
                <a:solidFill>
                  <a:srgbClr val="08080C"/>
                </a:solidFill>
                <a:latin typeface="Arial Unicode MS" panose="020B0604020202020204" pitchFamily="34" charset="-128"/>
                <a:cs typeface="Times New Roman" panose="02020603050405020304" pitchFamily="18" charset="0"/>
              </a:rPr>
              <a:t>Solusinya</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x</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(mod 26) </a:t>
            </a:r>
            <a:r>
              <a:rPr lang="en-US" altLang="en-US" sz="2400" dirty="0" err="1">
                <a:solidFill>
                  <a:srgbClr val="08080C"/>
                </a:solidFill>
                <a:latin typeface="Arial Unicode MS" panose="020B0604020202020204" pitchFamily="34" charset="-128"/>
                <a:cs typeface="Times New Roman" panose="02020603050405020304" pitchFamily="18" charset="0"/>
              </a:rPr>
              <a:t>sebab</a:t>
            </a:r>
            <a:r>
              <a:rPr lang="en-US" altLang="en-US" sz="2400" dirty="0">
                <a:solidFill>
                  <a:srgbClr val="08080C"/>
                </a:solidFill>
                <a:latin typeface="Arial Unicode MS" panose="020B0604020202020204" pitchFamily="34" charset="-128"/>
                <a:cs typeface="Times New Roman" panose="02020603050405020304" pitchFamily="18" charset="0"/>
              </a:rPr>
              <a:t> 7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 105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1(mod 26).</a:t>
            </a:r>
          </a:p>
          <a:p>
            <a:pPr eaLnBrk="1" hangingPunct="1">
              <a:lnSpc>
                <a:spcPct val="90000"/>
              </a:lnSpc>
              <a:buFontTx/>
              <a:buNone/>
            </a:pPr>
            <a:r>
              <a:rPr lang="en-US" altLang="en-US" sz="2400" dirty="0">
                <a:solidFill>
                  <a:srgbClr val="08080C"/>
                </a:solidFill>
                <a:latin typeface="Arial Unicode MS" panose="020B0604020202020204" pitchFamily="34" charset="-128"/>
                <a:cs typeface="Times New Roman" panose="02020603050405020304" pitchFamily="18" charset="0"/>
              </a:rPr>
              <a:t>	-  </a:t>
            </a:r>
            <a:r>
              <a:rPr lang="en-US" altLang="en-US" sz="2400" dirty="0" err="1">
                <a:solidFill>
                  <a:srgbClr val="08080C"/>
                </a:solidFill>
                <a:latin typeface="Arial Unicode MS" panose="020B0604020202020204" pitchFamily="34" charset="-128"/>
                <a:cs typeface="Times New Roman" panose="02020603050405020304" pitchFamily="18" charset="0"/>
              </a:rPr>
              <a:t>Jadi</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a:t>
            </a:r>
            <a:r>
              <a:rPr lang="en-US" altLang="en-US" sz="2400" baseline="300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Arial Unicode MS" panose="020B0604020202020204" pitchFamily="34" charset="-128"/>
                <a:cs typeface="Times New Roman" panose="02020603050405020304" pitchFamily="18" charset="0"/>
              </a:rPr>
              <a:t>(</a:t>
            </a:r>
            <a:r>
              <a:rPr lang="en-US" altLang="en-US" sz="2400" i="1" dirty="0">
                <a:solidFill>
                  <a:srgbClr val="08080C"/>
                </a:solidFill>
                <a:latin typeface="Arial Unicode MS" panose="020B0604020202020204" pitchFamily="34" charset="-128"/>
                <a:cs typeface="Times New Roman" panose="02020603050405020304" pitchFamily="18" charset="0"/>
              </a:rPr>
              <a:t>C</a:t>
            </a:r>
            <a:r>
              <a:rPr lang="en-US" altLang="en-US" sz="2400" dirty="0">
                <a:solidFill>
                  <a:srgbClr val="08080C"/>
                </a:solidFill>
                <a:latin typeface="Arial Unicode MS" panose="020B0604020202020204" pitchFamily="34" charset="-128"/>
                <a:cs typeface="Times New Roman" panose="02020603050405020304" pitchFamily="18" charset="0"/>
              </a:rPr>
              <a:t> – 10) (mod 26)	</a:t>
            </a:r>
          </a:p>
          <a:p>
            <a:pPr eaLnBrk="1" hangingPunct="1">
              <a:lnSpc>
                <a:spcPct val="90000"/>
              </a:lnSpc>
              <a:buFontTx/>
              <a:buNone/>
            </a:pPr>
            <a:endParaRPr lang="en-US" altLang="en-US" sz="2400" dirty="0">
              <a:solidFill>
                <a:srgbClr val="08080C"/>
              </a:solidFill>
              <a:latin typeface="Arial Unicode MS" panose="020B0604020202020204" pitchFamily="34" charset="-128"/>
              <a:cs typeface="Times New Roman" panose="02020603050405020304" pitchFamily="18" charset="0"/>
            </a:endParaRPr>
          </a:p>
          <a:p>
            <a:pPr algn="just" eaLnBrk="1" hangingPunct="1">
              <a:lnSpc>
                <a:spcPct val="90000"/>
              </a:lnSpc>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c</a:t>
            </a:r>
            <a:r>
              <a:rPr lang="en-US" altLang="en-US" sz="2400" baseline="-30000" dirty="0">
                <a:solidFill>
                  <a:srgbClr val="08080C"/>
                </a:solidFill>
                <a:latin typeface="Arial Unicode MS" panose="020B0604020202020204" pitchFamily="34" charset="-128"/>
                <a:cs typeface="Times New Roman" panose="02020603050405020304" pitchFamily="18" charset="0"/>
              </a:rPr>
              <a:t>1</a:t>
            </a:r>
            <a:r>
              <a:rPr lang="en-US" altLang="en-US" sz="2400" dirty="0">
                <a:solidFill>
                  <a:srgbClr val="08080C"/>
                </a:solidFill>
                <a:latin typeface="Arial Unicode MS" panose="020B0604020202020204" pitchFamily="34" charset="-128"/>
                <a:cs typeface="Times New Roman" panose="02020603050405020304" pitchFamily="18" charset="0"/>
              </a:rPr>
              <a:t> = 2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1</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(2 – 10) = –120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10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‘k’)</a:t>
            </a:r>
          </a:p>
          <a:p>
            <a:pPr algn="just" eaLnBrk="1" hangingPunct="1">
              <a:lnSpc>
                <a:spcPct val="90000"/>
              </a:lnSpc>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c</a:t>
            </a:r>
            <a:r>
              <a:rPr lang="en-US" altLang="en-US" sz="2400" baseline="-30000" dirty="0">
                <a:solidFill>
                  <a:srgbClr val="08080C"/>
                </a:solidFill>
                <a:latin typeface="Arial Unicode MS" panose="020B0604020202020204" pitchFamily="34" charset="-128"/>
                <a:cs typeface="Times New Roman" panose="02020603050405020304" pitchFamily="18" charset="0"/>
              </a:rPr>
              <a:t>2</a:t>
            </a:r>
            <a:r>
              <a:rPr lang="en-US" altLang="en-US" sz="2400" dirty="0">
                <a:solidFill>
                  <a:srgbClr val="08080C"/>
                </a:solidFill>
                <a:latin typeface="Arial Unicode MS" panose="020B0604020202020204" pitchFamily="34" charset="-128"/>
                <a:cs typeface="Times New Roman" panose="02020603050405020304" pitchFamily="18" charset="0"/>
              </a:rPr>
              <a:t> = 25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2</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(25 – 10) = 225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17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‘r’)</a:t>
            </a:r>
          </a:p>
          <a:p>
            <a:pPr algn="just" eaLnBrk="1" hangingPunct="1">
              <a:lnSpc>
                <a:spcPct val="90000"/>
              </a:lnSpc>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c</a:t>
            </a:r>
            <a:r>
              <a:rPr lang="en-US" altLang="en-US" sz="2400" baseline="-30000" dirty="0">
                <a:solidFill>
                  <a:srgbClr val="08080C"/>
                </a:solidFill>
                <a:latin typeface="Arial Unicode MS" panose="020B0604020202020204" pitchFamily="34" charset="-128"/>
                <a:cs typeface="Times New Roman" panose="02020603050405020304" pitchFamily="18" charset="0"/>
              </a:rPr>
              <a:t>3</a:t>
            </a:r>
            <a:r>
              <a:rPr lang="en-US" altLang="en-US" sz="2400" dirty="0">
                <a:solidFill>
                  <a:srgbClr val="08080C"/>
                </a:solidFill>
                <a:latin typeface="Arial Unicode MS" panose="020B0604020202020204" pitchFamily="34" charset="-128"/>
                <a:cs typeface="Times New Roman" panose="02020603050405020304" pitchFamily="18" charset="0"/>
              </a:rPr>
              <a:t> = 14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3</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(14 – 10) = 60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8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err="1">
                <a:solidFill>
                  <a:srgbClr val="08080C"/>
                </a:solidFill>
                <a:latin typeface="Arial Unicode MS" panose="020B0604020202020204" pitchFamily="34" charset="-128"/>
                <a:cs typeface="Times New Roman" panose="02020603050405020304" pitchFamily="18" charset="0"/>
              </a:rPr>
              <a:t>i</a:t>
            </a:r>
            <a:r>
              <a:rPr lang="en-US" altLang="en-US" sz="2400" dirty="0">
                <a:solidFill>
                  <a:srgbClr val="08080C"/>
                </a:solidFill>
                <a:latin typeface="Arial Unicode MS" panose="020B0604020202020204" pitchFamily="34" charset="-128"/>
                <a:cs typeface="Times New Roman" panose="02020603050405020304" pitchFamily="18" charset="0"/>
              </a:rPr>
              <a:t>’)</a:t>
            </a:r>
          </a:p>
          <a:p>
            <a:pPr algn="just" eaLnBrk="1" hangingPunct="1">
              <a:lnSpc>
                <a:spcPct val="90000"/>
              </a:lnSpc>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c</a:t>
            </a:r>
            <a:r>
              <a:rPr lang="en-US" altLang="en-US" sz="2400" baseline="-30000" dirty="0">
                <a:solidFill>
                  <a:srgbClr val="08080C"/>
                </a:solidFill>
                <a:latin typeface="Arial Unicode MS" panose="020B0604020202020204" pitchFamily="34" charset="-128"/>
                <a:cs typeface="Times New Roman" panose="02020603050405020304" pitchFamily="18" charset="0"/>
              </a:rPr>
              <a:t>4</a:t>
            </a:r>
            <a:r>
              <a:rPr lang="en-US" altLang="en-US" sz="2400" dirty="0">
                <a:solidFill>
                  <a:srgbClr val="08080C"/>
                </a:solidFill>
                <a:latin typeface="Arial Unicode MS" panose="020B0604020202020204" pitchFamily="34" charset="-128"/>
                <a:cs typeface="Times New Roman" panose="02020603050405020304" pitchFamily="18" charset="0"/>
              </a:rPr>
              <a:t> = 11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4</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(11 – 10) = 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‘p’)</a:t>
            </a:r>
          </a:p>
          <a:p>
            <a:pPr algn="just" eaLnBrk="1" hangingPunct="1">
              <a:lnSpc>
                <a:spcPct val="90000"/>
              </a:lnSpc>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c</a:t>
            </a:r>
            <a:r>
              <a:rPr lang="en-US" altLang="en-US" sz="2400" baseline="-30000" dirty="0">
                <a:solidFill>
                  <a:srgbClr val="08080C"/>
                </a:solidFill>
                <a:latin typeface="Arial Unicode MS" panose="020B0604020202020204" pitchFamily="34" charset="-128"/>
                <a:cs typeface="Times New Roman" panose="02020603050405020304" pitchFamily="18" charset="0"/>
              </a:rPr>
              <a:t>5</a:t>
            </a:r>
            <a:r>
              <a:rPr lang="en-US" altLang="en-US" sz="2400" dirty="0">
                <a:solidFill>
                  <a:srgbClr val="08080C"/>
                </a:solidFill>
                <a:latin typeface="Arial Unicode MS" panose="020B0604020202020204" pitchFamily="34" charset="-128"/>
                <a:cs typeface="Times New Roman" panose="02020603050405020304" pitchFamily="18" charset="0"/>
              </a:rPr>
              <a:t> = 13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5</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(13 – 10) = 45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19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‘t’)</a:t>
            </a:r>
          </a:p>
          <a:p>
            <a:pPr algn="just" eaLnBrk="1" hangingPunct="1">
              <a:lnSpc>
                <a:spcPct val="90000"/>
              </a:lnSpc>
              <a:buFontTx/>
              <a:buNone/>
            </a:pPr>
            <a:r>
              <a:rPr lang="en-US" altLang="en-US" sz="2400" i="1" dirty="0">
                <a:solidFill>
                  <a:srgbClr val="08080C"/>
                </a:solidFill>
                <a:latin typeface="Arial Unicode MS" panose="020B0604020202020204" pitchFamily="34" charset="-128"/>
                <a:cs typeface="Times New Roman" panose="02020603050405020304" pitchFamily="18" charset="0"/>
              </a:rPr>
              <a:t>	c</a:t>
            </a:r>
            <a:r>
              <a:rPr lang="en-US" altLang="en-US" sz="2400" baseline="-30000" dirty="0">
                <a:solidFill>
                  <a:srgbClr val="08080C"/>
                </a:solidFill>
                <a:latin typeface="Arial Unicode MS" panose="020B0604020202020204" pitchFamily="34" charset="-128"/>
                <a:cs typeface="Times New Roman" panose="02020603050405020304" pitchFamily="18" charset="0"/>
              </a:rPr>
              <a:t>6</a:t>
            </a:r>
            <a:r>
              <a:rPr lang="en-US" altLang="en-US" sz="2400" dirty="0">
                <a:solidFill>
                  <a:srgbClr val="08080C"/>
                </a:solidFill>
                <a:latin typeface="Arial Unicode MS" panose="020B0604020202020204" pitchFamily="34" charset="-128"/>
                <a:cs typeface="Times New Roman" panose="02020603050405020304" pitchFamily="18" charset="0"/>
              </a:rPr>
              <a:t> = 4    </a:t>
            </a:r>
            <a:r>
              <a:rPr lang="en-US" altLang="en-US" sz="2400" dirty="0">
                <a:solidFill>
                  <a:srgbClr val="08080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i="1" dirty="0">
                <a:solidFill>
                  <a:srgbClr val="08080C"/>
                </a:solidFill>
                <a:latin typeface="Arial Unicode MS" panose="020B0604020202020204" pitchFamily="34" charset="-128"/>
                <a:cs typeface="Times New Roman" panose="02020603050405020304" pitchFamily="18" charset="0"/>
              </a:rPr>
              <a:t>p</a:t>
            </a:r>
            <a:r>
              <a:rPr lang="en-US" altLang="en-US" sz="2400" baseline="-30000" dirty="0">
                <a:solidFill>
                  <a:srgbClr val="08080C"/>
                </a:solidFill>
                <a:latin typeface="Arial Unicode MS" panose="020B0604020202020204" pitchFamily="34" charset="-128"/>
                <a:cs typeface="Times New Roman" panose="02020603050405020304" pitchFamily="18" charset="0"/>
              </a:rPr>
              <a:t>6</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15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(4 – 10) = –90  </a:t>
            </a:r>
            <a:r>
              <a:rPr lang="en-US" altLang="en-US" sz="2400" dirty="0">
                <a:solidFill>
                  <a:srgbClr val="08080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8080C"/>
                </a:solidFill>
                <a:latin typeface="Arial Unicode MS" panose="020B0604020202020204" pitchFamily="34" charset="-128"/>
                <a:cs typeface="Times New Roman" panose="02020603050405020304" pitchFamily="18" charset="0"/>
              </a:rPr>
              <a:t> 14 (mod 26)	(</a:t>
            </a:r>
            <a:r>
              <a:rPr lang="en-US" altLang="en-US" sz="2400" dirty="0" err="1">
                <a:solidFill>
                  <a:srgbClr val="08080C"/>
                </a:solidFill>
                <a:latin typeface="Arial Unicode MS" panose="020B0604020202020204" pitchFamily="34" charset="-128"/>
                <a:cs typeface="Times New Roman" panose="02020603050405020304" pitchFamily="18" charset="0"/>
              </a:rPr>
              <a:t>huruf</a:t>
            </a:r>
            <a:r>
              <a:rPr lang="en-US" altLang="en-US" sz="2400" dirty="0">
                <a:solidFill>
                  <a:srgbClr val="08080C"/>
                </a:solidFill>
                <a:latin typeface="Arial Unicode MS" panose="020B0604020202020204" pitchFamily="34" charset="-128"/>
                <a:cs typeface="Times New Roman" panose="02020603050405020304" pitchFamily="18" charset="0"/>
              </a:rPr>
              <a:t> ‘o’)</a:t>
            </a:r>
          </a:p>
          <a:p>
            <a:pPr eaLnBrk="1" hangingPunct="1">
              <a:lnSpc>
                <a:spcPct val="90000"/>
              </a:lnSpc>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p>
          <a:p>
            <a:pPr eaLnBrk="1" hangingPunct="1">
              <a:lnSpc>
                <a:spcPct val="90000"/>
              </a:lnSpc>
              <a:buFontTx/>
              <a:buNone/>
            </a:pP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err="1">
                <a:solidFill>
                  <a:srgbClr val="08080C"/>
                </a:solidFill>
                <a:latin typeface="Arial Unicode MS" panose="020B0604020202020204" pitchFamily="34" charset="-128"/>
                <a:cs typeface="Times New Roman" panose="02020603050405020304" pitchFamily="18" charset="0"/>
              </a:rPr>
              <a:t>Plainteks</a:t>
            </a:r>
            <a:r>
              <a:rPr lang="en-US" altLang="en-US" sz="2400" dirty="0">
                <a:solidFill>
                  <a:srgbClr val="08080C"/>
                </a:solidFill>
                <a:latin typeface="Arial Unicode MS" panose="020B0604020202020204" pitchFamily="34" charset="-128"/>
                <a:cs typeface="Times New Roman" panose="02020603050405020304" pitchFamily="18" charset="0"/>
              </a:rPr>
              <a:t> yang </a:t>
            </a:r>
            <a:r>
              <a:rPr lang="en-US" altLang="en-US" sz="2400" dirty="0" err="1">
                <a:solidFill>
                  <a:srgbClr val="08080C"/>
                </a:solidFill>
                <a:latin typeface="Arial Unicode MS" panose="020B0604020202020204" pitchFamily="34" charset="-128"/>
                <a:cs typeface="Times New Roman" panose="02020603050405020304" pitchFamily="18" charset="0"/>
              </a:rPr>
              <a:t>diungkap</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sz="2400" dirty="0" err="1">
                <a:solidFill>
                  <a:srgbClr val="08080C"/>
                </a:solidFill>
                <a:latin typeface="Arial Unicode MS" panose="020B0604020202020204" pitchFamily="34" charset="-128"/>
                <a:cs typeface="Times New Roman" panose="02020603050405020304" pitchFamily="18" charset="0"/>
              </a:rPr>
              <a:t>kembali</a:t>
            </a:r>
            <a:r>
              <a:rPr lang="en-US" altLang="en-US" sz="2400" dirty="0">
                <a:solidFill>
                  <a:srgbClr val="08080C"/>
                </a:solidFill>
                <a:latin typeface="Arial Unicode MS" panose="020B0604020202020204" pitchFamily="34" charset="-128"/>
                <a:cs typeface="Times New Roman" panose="02020603050405020304" pitchFamily="18" charset="0"/>
              </a:rPr>
              <a:t>:  </a:t>
            </a:r>
            <a:r>
              <a:rPr lang="en-US" altLang="en-US" dirty="0" err="1">
                <a:solidFill>
                  <a:srgbClr val="08080C"/>
                </a:solidFill>
                <a:latin typeface="Courier" pitchFamily="49" charset="0"/>
                <a:cs typeface="Times New Roman" panose="02020603050405020304" pitchFamily="18" charset="0"/>
              </a:rPr>
              <a:t>kripto</a:t>
            </a:r>
            <a:r>
              <a:rPr lang="en-US" altLang="en-US" b="1" dirty="0">
                <a:solidFill>
                  <a:srgbClr val="08080C"/>
                </a:solidFill>
                <a:latin typeface="Courier" pitchFamily="49" charset="0"/>
                <a:cs typeface="Times New Roman" panose="02020603050405020304" pitchFamily="18" charset="0"/>
              </a:rPr>
              <a:t>	</a:t>
            </a:r>
            <a:r>
              <a:rPr lang="en-US" altLang="en-US" dirty="0">
                <a:solidFill>
                  <a:srgbClr val="08080C"/>
                </a:solidFill>
                <a:latin typeface="Arial Unicode MS" panose="020B0604020202020204" pitchFamily="34" charset="-128"/>
                <a:cs typeface="Times New Roman" panose="02020603050405020304" pitchFamily="18" charset="0"/>
              </a:rPr>
              <a:t> </a:t>
            </a:r>
            <a:r>
              <a:rPr lang="en-US" altLang="en-US" dirty="0">
                <a:solidFill>
                  <a:srgbClr val="08080C"/>
                </a:solidFill>
                <a:cs typeface="Times New Roman" panose="02020603050405020304" pitchFamily="18" charset="0"/>
              </a:rPr>
              <a:t> </a:t>
            </a:r>
          </a:p>
        </p:txBody>
      </p:sp>
    </p:spTree>
    <p:extLst>
      <p:ext uri="{BB962C8B-B14F-4D97-AF65-F5344CB8AC3E}">
        <p14:creationId xmlns:p14="http://schemas.microsoft.com/office/powerpoint/2010/main" val="3133303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73CE8-8F82-F1C0-F38F-CD61A0BAE4D9}"/>
              </a:ext>
            </a:extLst>
          </p:cNvPr>
          <p:cNvSpPr>
            <a:spLocks noGrp="1"/>
          </p:cNvSpPr>
          <p:nvPr>
            <p:ph idx="1"/>
          </p:nvPr>
        </p:nvSpPr>
        <p:spPr>
          <a:xfrm>
            <a:off x="838200" y="407963"/>
            <a:ext cx="10515600" cy="5769000"/>
          </a:xfrm>
        </p:spPr>
        <p:txBody>
          <a:bodyPr>
            <a:normAutofit/>
          </a:bodyPr>
          <a:lstStyle/>
          <a:p>
            <a:pPr marL="0" indent="0">
              <a:buNone/>
            </a:pPr>
            <a:r>
              <a:rPr lang="en-US" sz="2400" dirty="0"/>
              <a:t>Demo affine cipher online: </a:t>
            </a:r>
            <a:r>
              <a:rPr lang="en-US" sz="2400" dirty="0">
                <a:hlinkClick r:id="rId2"/>
              </a:rPr>
              <a:t>https://cryptii.com/pipes/affine-cipher</a:t>
            </a:r>
            <a:r>
              <a:rPr lang="en-US" sz="2400" dirty="0"/>
              <a:t> </a:t>
            </a:r>
          </a:p>
        </p:txBody>
      </p:sp>
      <p:pic>
        <p:nvPicPr>
          <p:cNvPr id="5" name="Picture 4">
            <a:extLst>
              <a:ext uri="{FF2B5EF4-FFF2-40B4-BE49-F238E27FC236}">
                <a16:creationId xmlns:a16="http://schemas.microsoft.com/office/drawing/2014/main" id="{953CCFBA-EC6A-0854-19A1-9BC29877D912}"/>
              </a:ext>
            </a:extLst>
          </p:cNvPr>
          <p:cNvPicPr>
            <a:picLocks noChangeAspect="1"/>
          </p:cNvPicPr>
          <p:nvPr/>
        </p:nvPicPr>
        <p:blipFill>
          <a:blip r:embed="rId3"/>
          <a:stretch>
            <a:fillRect/>
          </a:stretch>
        </p:blipFill>
        <p:spPr>
          <a:xfrm>
            <a:off x="1037772" y="945862"/>
            <a:ext cx="10515600" cy="5912138"/>
          </a:xfrm>
          <a:prstGeom prst="rect">
            <a:avLst/>
          </a:prstGeom>
        </p:spPr>
      </p:pic>
      <p:sp>
        <p:nvSpPr>
          <p:cNvPr id="4" name="Slide Number Placeholder 3">
            <a:extLst>
              <a:ext uri="{FF2B5EF4-FFF2-40B4-BE49-F238E27FC236}">
                <a16:creationId xmlns:a16="http://schemas.microsoft.com/office/drawing/2014/main" id="{ED5707C6-9808-EE04-46E4-F214103B9D87}"/>
              </a:ext>
            </a:extLst>
          </p:cNvPr>
          <p:cNvSpPr>
            <a:spLocks noGrp="1"/>
          </p:cNvSpPr>
          <p:nvPr>
            <p:ph type="sldNum" sz="quarter" idx="12"/>
          </p:nvPr>
        </p:nvSpPr>
        <p:spPr/>
        <p:txBody>
          <a:bodyPr/>
          <a:lstStyle/>
          <a:p>
            <a:fld id="{764AFB3F-E5F3-49AD-8ECD-25D208877D1A}" type="slidenum">
              <a:rPr lang="en-US" smtClean="0"/>
              <a:t>42</a:t>
            </a:fld>
            <a:endParaRPr lang="en-US"/>
          </a:p>
        </p:txBody>
      </p:sp>
    </p:spTree>
    <p:extLst>
      <p:ext uri="{BB962C8B-B14F-4D97-AF65-F5344CB8AC3E}">
        <p14:creationId xmlns:p14="http://schemas.microsoft.com/office/powerpoint/2010/main" val="360370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812C98CE-6BB9-4B5B-8CB9-14A388D963F5}" type="slidenum">
              <a:rPr lang="en-GB" altLang="en-US" sz="1400">
                <a:latin typeface="Times New Roman" panose="02020603050405020304" pitchFamily="18" charset="0"/>
              </a:rPr>
              <a:pPr>
                <a:spcBef>
                  <a:spcPct val="0"/>
                </a:spcBef>
                <a:buSzTx/>
                <a:buFontTx/>
                <a:buNone/>
              </a:pPr>
              <a:t>43</a:t>
            </a:fld>
            <a:endParaRPr lang="en-GB" altLang="en-US" sz="1400">
              <a:latin typeface="Times New Roman" panose="02020603050405020304" pitchFamily="18" charset="0"/>
            </a:endParaRPr>
          </a:p>
        </p:txBody>
      </p:sp>
      <p:sp>
        <p:nvSpPr>
          <p:cNvPr id="44036" name="Rectangle 3"/>
          <p:cNvSpPr>
            <a:spLocks noGrp="1" noChangeArrowheads="1"/>
          </p:cNvSpPr>
          <p:nvPr>
            <p:ph type="body" idx="1"/>
          </p:nvPr>
        </p:nvSpPr>
        <p:spPr>
          <a:xfrm>
            <a:off x="945676" y="830684"/>
            <a:ext cx="10799284" cy="5196631"/>
          </a:xfrm>
        </p:spPr>
        <p:txBody>
          <a:bodyPr>
            <a:normAutofit fontScale="92500" lnSpcReduction="10000"/>
          </a:bodyPr>
          <a:lstStyle/>
          <a:p>
            <a:pPr eaLnBrk="1" hangingPunct="1"/>
            <a:r>
              <a:rPr lang="en-US" altLang="en-US" sz="2600" i="1" dirty="0">
                <a:solidFill>
                  <a:srgbClr val="08080C"/>
                </a:solidFill>
              </a:rPr>
              <a:t>Affine cipher</a:t>
            </a:r>
            <a:r>
              <a:rPr lang="en-US" altLang="en-US" sz="2600" dirty="0">
                <a:solidFill>
                  <a:srgbClr val="08080C"/>
                </a:solidFill>
              </a:rPr>
              <a:t> </a:t>
            </a:r>
            <a:r>
              <a:rPr lang="en-US" altLang="en-US" sz="2600" dirty="0" err="1">
                <a:solidFill>
                  <a:srgbClr val="08080C"/>
                </a:solidFill>
              </a:rPr>
              <a:t>tidak</a:t>
            </a:r>
            <a:r>
              <a:rPr lang="en-US" altLang="en-US" sz="2600" dirty="0">
                <a:solidFill>
                  <a:srgbClr val="08080C"/>
                </a:solidFill>
              </a:rPr>
              <a:t> </a:t>
            </a:r>
            <a:r>
              <a:rPr lang="en-US" altLang="en-US" sz="2600" dirty="0" err="1">
                <a:solidFill>
                  <a:srgbClr val="08080C"/>
                </a:solidFill>
              </a:rPr>
              <a:t>aman</a:t>
            </a:r>
            <a:r>
              <a:rPr lang="en-US" altLang="en-US" sz="2600" dirty="0">
                <a:solidFill>
                  <a:srgbClr val="08080C"/>
                </a:solidFill>
              </a:rPr>
              <a:t>, </a:t>
            </a:r>
            <a:r>
              <a:rPr lang="en-US" altLang="en-US" sz="2600" dirty="0" err="1">
                <a:solidFill>
                  <a:srgbClr val="08080C"/>
                </a:solidFill>
              </a:rPr>
              <a:t>karena</a:t>
            </a:r>
            <a:r>
              <a:rPr lang="en-US" altLang="en-US" sz="2600" dirty="0">
                <a:solidFill>
                  <a:srgbClr val="08080C"/>
                </a:solidFill>
              </a:rPr>
              <a:t> </a:t>
            </a:r>
            <a:r>
              <a:rPr lang="en-US" altLang="en-US" sz="2600" dirty="0" err="1">
                <a:solidFill>
                  <a:srgbClr val="08080C"/>
                </a:solidFill>
              </a:rPr>
              <a:t>kunci</a:t>
            </a:r>
            <a:r>
              <a:rPr lang="en-US" altLang="en-US" sz="2600" dirty="0">
                <a:solidFill>
                  <a:srgbClr val="08080C"/>
                </a:solidFill>
              </a:rPr>
              <a:t> </a:t>
            </a:r>
            <a:r>
              <a:rPr lang="en-US" altLang="en-US" sz="2600" dirty="0" err="1">
                <a:solidFill>
                  <a:srgbClr val="08080C"/>
                </a:solidFill>
              </a:rPr>
              <a:t>mudah</a:t>
            </a:r>
            <a:r>
              <a:rPr lang="en-US" altLang="en-US" sz="2600" dirty="0">
                <a:solidFill>
                  <a:srgbClr val="08080C"/>
                </a:solidFill>
              </a:rPr>
              <a:t> </a:t>
            </a:r>
            <a:r>
              <a:rPr lang="en-US" altLang="en-US" sz="2600" dirty="0" err="1">
                <a:solidFill>
                  <a:srgbClr val="08080C"/>
                </a:solidFill>
              </a:rPr>
              <a:t>ditemukan</a:t>
            </a:r>
            <a:r>
              <a:rPr lang="en-US" altLang="en-US" sz="2600" dirty="0">
                <a:solidFill>
                  <a:srgbClr val="08080C"/>
                </a:solidFill>
              </a:rPr>
              <a:t> </a:t>
            </a:r>
            <a:r>
              <a:rPr lang="en-US" altLang="en-US" sz="2600" dirty="0" err="1">
                <a:solidFill>
                  <a:srgbClr val="08080C"/>
                </a:solidFill>
              </a:rPr>
              <a:t>dengan</a:t>
            </a:r>
            <a:r>
              <a:rPr lang="en-US" altLang="en-US" sz="2600" dirty="0">
                <a:solidFill>
                  <a:srgbClr val="08080C"/>
                </a:solidFill>
              </a:rPr>
              <a:t> </a:t>
            </a:r>
            <a:r>
              <a:rPr lang="en-US" altLang="en-US" sz="2600" i="1" dirty="0">
                <a:solidFill>
                  <a:srgbClr val="08080C"/>
                </a:solidFill>
              </a:rPr>
              <a:t>exhaustive search</a:t>
            </a:r>
            <a:r>
              <a:rPr lang="en-US" altLang="en-US" sz="2600" dirty="0">
                <a:solidFill>
                  <a:srgbClr val="08080C"/>
                </a:solidFill>
              </a:rPr>
              <a:t>, </a:t>
            </a:r>
          </a:p>
          <a:p>
            <a:pPr eaLnBrk="1" hangingPunct="1"/>
            <a:endParaRPr lang="en-US" altLang="en-US" sz="2600" dirty="0">
              <a:solidFill>
                <a:srgbClr val="08080C"/>
              </a:solidFill>
            </a:endParaRPr>
          </a:p>
          <a:p>
            <a:pPr eaLnBrk="1" hangingPunct="1"/>
            <a:r>
              <a:rPr lang="en-US" altLang="en-US" sz="2600" dirty="0" err="1">
                <a:solidFill>
                  <a:srgbClr val="08080C"/>
                </a:solidFill>
              </a:rPr>
              <a:t>sebab</a:t>
            </a:r>
            <a:r>
              <a:rPr lang="en-US" altLang="en-US" sz="2600" dirty="0">
                <a:solidFill>
                  <a:srgbClr val="08080C"/>
                </a:solidFill>
              </a:rPr>
              <a:t> </a:t>
            </a:r>
            <a:r>
              <a:rPr lang="en-US" altLang="en-US" sz="2600" dirty="0" err="1">
                <a:solidFill>
                  <a:srgbClr val="08080C"/>
                </a:solidFill>
              </a:rPr>
              <a:t>ada</a:t>
            </a:r>
            <a:r>
              <a:rPr lang="en-US" altLang="en-US" sz="2600" dirty="0">
                <a:solidFill>
                  <a:srgbClr val="08080C"/>
                </a:solidFill>
              </a:rPr>
              <a:t> 25 </a:t>
            </a:r>
            <a:r>
              <a:rPr lang="en-US" altLang="en-US" sz="2600" dirty="0" err="1">
                <a:solidFill>
                  <a:srgbClr val="08080C"/>
                </a:solidFill>
              </a:rPr>
              <a:t>pilihan</a:t>
            </a:r>
            <a:r>
              <a:rPr lang="en-US" altLang="en-US" sz="2600" dirty="0">
                <a:solidFill>
                  <a:srgbClr val="08080C"/>
                </a:solidFill>
              </a:rPr>
              <a:t> </a:t>
            </a:r>
            <a:r>
              <a:rPr lang="en-US" altLang="en-US" sz="2600" dirty="0" err="1">
                <a:solidFill>
                  <a:srgbClr val="08080C"/>
                </a:solidFill>
              </a:rPr>
              <a:t>untuk</a:t>
            </a:r>
            <a:r>
              <a:rPr lang="en-US" altLang="en-US" sz="2600" dirty="0">
                <a:solidFill>
                  <a:srgbClr val="08080C"/>
                </a:solidFill>
              </a:rPr>
              <a:t> </a:t>
            </a:r>
            <a:r>
              <a:rPr lang="en-US" altLang="en-US" sz="2600" i="1" dirty="0">
                <a:solidFill>
                  <a:srgbClr val="08080C"/>
                </a:solidFill>
              </a:rPr>
              <a:t>b</a:t>
            </a:r>
            <a:r>
              <a:rPr lang="en-US" altLang="en-US" sz="2600" dirty="0">
                <a:solidFill>
                  <a:srgbClr val="08080C"/>
                </a:solidFill>
              </a:rPr>
              <a:t> dan 12 </a:t>
            </a:r>
            <a:r>
              <a:rPr lang="en-US" altLang="en-US" sz="2600" dirty="0" err="1">
                <a:solidFill>
                  <a:srgbClr val="08080C"/>
                </a:solidFill>
                <a:cs typeface="Times New Roman" panose="02020603050405020304" pitchFamily="18" charset="0"/>
              </a:rPr>
              <a:t>buah</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nilai</a:t>
            </a:r>
            <a:r>
              <a:rPr lang="en-US" altLang="en-US" sz="2600" dirty="0">
                <a:solidFill>
                  <a:srgbClr val="08080C"/>
                </a:solidFill>
                <a:cs typeface="Times New Roman" panose="02020603050405020304" pitchFamily="18" charset="0"/>
              </a:rPr>
              <a:t> </a:t>
            </a:r>
            <a:r>
              <a:rPr lang="en-US" altLang="en-US" sz="2600" i="1" dirty="0">
                <a:solidFill>
                  <a:srgbClr val="08080C"/>
                </a:solidFill>
                <a:cs typeface="Times New Roman" panose="02020603050405020304" pitchFamily="18" charset="0"/>
              </a:rPr>
              <a:t>m</a:t>
            </a:r>
            <a:r>
              <a:rPr lang="en-US" altLang="en-US" sz="2600" dirty="0">
                <a:solidFill>
                  <a:srgbClr val="08080C"/>
                </a:solidFill>
                <a:cs typeface="Times New Roman" panose="02020603050405020304" pitchFamily="18" charset="0"/>
              </a:rPr>
              <a:t> yang </a:t>
            </a:r>
            <a:r>
              <a:rPr lang="en-US" altLang="en-US" sz="2600" dirty="0" err="1">
                <a:solidFill>
                  <a:srgbClr val="08080C"/>
                </a:solidFill>
                <a:cs typeface="Times New Roman" panose="02020603050405020304" pitchFamily="18" charset="0"/>
              </a:rPr>
              <a:t>relatif</a:t>
            </a:r>
            <a:r>
              <a:rPr lang="en-US" altLang="en-US" sz="2600" dirty="0">
                <a:solidFill>
                  <a:srgbClr val="08080C"/>
                </a:solidFill>
                <a:cs typeface="Times New Roman" panose="02020603050405020304" pitchFamily="18" charset="0"/>
              </a:rPr>
              <a:t> prima </a:t>
            </a:r>
            <a:r>
              <a:rPr lang="en-US" altLang="en-US" sz="2600" dirty="0" err="1">
                <a:solidFill>
                  <a:srgbClr val="08080C"/>
                </a:solidFill>
                <a:cs typeface="Times New Roman" panose="02020603050405020304" pitchFamily="18" charset="0"/>
              </a:rPr>
              <a:t>dengan</a:t>
            </a:r>
            <a:r>
              <a:rPr lang="en-US" altLang="en-US" sz="2600" dirty="0">
                <a:solidFill>
                  <a:srgbClr val="08080C"/>
                </a:solidFill>
                <a:cs typeface="Times New Roman" panose="02020603050405020304" pitchFamily="18" charset="0"/>
              </a:rPr>
              <a:t> 26 (</a:t>
            </a:r>
            <a:r>
              <a:rPr lang="en-US" altLang="en-US" sz="2600" dirty="0" err="1">
                <a:solidFill>
                  <a:srgbClr val="08080C"/>
                </a:solidFill>
                <a:cs typeface="Times New Roman" panose="02020603050405020304" pitchFamily="18" charset="0"/>
              </a:rPr>
              <a:t>yaitu</a:t>
            </a:r>
            <a:r>
              <a:rPr lang="en-US" altLang="en-US" sz="2600" dirty="0">
                <a:solidFill>
                  <a:srgbClr val="08080C"/>
                </a:solidFill>
                <a:cs typeface="Times New Roman" panose="02020603050405020304" pitchFamily="18" charset="0"/>
              </a:rPr>
              <a:t> 1, 3, 5,  7, 9, 11, 15, 17, 19, 21, 23, dan 25). </a:t>
            </a:r>
            <a:r>
              <a:rPr lang="en-US" altLang="en-US" sz="2600" dirty="0">
                <a:solidFill>
                  <a:srgbClr val="08080C"/>
                </a:solidFill>
              </a:rPr>
              <a:t> </a:t>
            </a:r>
          </a:p>
          <a:p>
            <a:pPr eaLnBrk="1" hangingPunct="1"/>
            <a:endParaRPr lang="en-US" altLang="en-US" sz="2600" dirty="0">
              <a:solidFill>
                <a:srgbClr val="08080C"/>
              </a:solidFill>
            </a:endParaRPr>
          </a:p>
          <a:p>
            <a:pPr algn="just" eaLnBrk="1" hangingPunct="1"/>
            <a:r>
              <a:rPr lang="en-US" altLang="en-US" sz="2600" dirty="0">
                <a:solidFill>
                  <a:srgbClr val="08080C"/>
                </a:solidFill>
                <a:cs typeface="Times New Roman" panose="02020603050405020304" pitchFamily="18" charset="0"/>
              </a:rPr>
              <a:t>Salah </a:t>
            </a:r>
            <a:r>
              <a:rPr lang="en-US" altLang="en-US" sz="2600" dirty="0" err="1">
                <a:solidFill>
                  <a:srgbClr val="08080C"/>
                </a:solidFill>
                <a:cs typeface="Times New Roman" panose="02020603050405020304" pitchFamily="18" charset="0"/>
              </a:rPr>
              <a:t>satu</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cara</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memperbesar</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faktor</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kerja</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untuk</a:t>
            </a:r>
            <a:r>
              <a:rPr lang="en-US" altLang="en-US" sz="2600" dirty="0">
                <a:solidFill>
                  <a:srgbClr val="08080C"/>
                </a:solidFill>
                <a:cs typeface="Times New Roman" panose="02020603050405020304" pitchFamily="18" charset="0"/>
              </a:rPr>
              <a:t> </a:t>
            </a:r>
            <a:r>
              <a:rPr lang="en-US" altLang="en-US" sz="2600" i="1" dirty="0">
                <a:solidFill>
                  <a:srgbClr val="08080C"/>
                </a:solidFill>
                <a:cs typeface="Times New Roman" panose="02020603050405020304" pitchFamily="18" charset="0"/>
              </a:rPr>
              <a:t>exhaustive key search: </a:t>
            </a:r>
            <a:r>
              <a:rPr lang="en-US" altLang="en-US" sz="2600" dirty="0" err="1">
                <a:solidFill>
                  <a:srgbClr val="08080C"/>
                </a:solidFill>
                <a:cs typeface="Times New Roman" panose="02020603050405020304" pitchFamily="18" charset="0"/>
              </a:rPr>
              <a:t>enkripsi</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tidak</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dilakukan</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terhadap</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huruf</a:t>
            </a:r>
            <a:r>
              <a:rPr lang="en-US" altLang="en-US" sz="2600" dirty="0">
                <a:solidFill>
                  <a:srgbClr val="08080C"/>
                </a:solidFill>
                <a:cs typeface="Times New Roman" panose="02020603050405020304" pitchFamily="18" charset="0"/>
              </a:rPr>
              <a:t> individual, </a:t>
            </a:r>
            <a:r>
              <a:rPr lang="en-US" altLang="en-US" sz="2600" dirty="0" err="1">
                <a:solidFill>
                  <a:srgbClr val="08080C"/>
                </a:solidFill>
                <a:cs typeface="Times New Roman" panose="02020603050405020304" pitchFamily="18" charset="0"/>
              </a:rPr>
              <a:t>tetapi</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dalam</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blok</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huruf</a:t>
            </a:r>
            <a:r>
              <a:rPr lang="en-US" altLang="en-US" sz="2600" dirty="0">
                <a:solidFill>
                  <a:srgbClr val="08080C"/>
                </a:solidFill>
                <a:cs typeface="Times New Roman" panose="02020603050405020304" pitchFamily="18" charset="0"/>
              </a:rPr>
              <a:t>. </a:t>
            </a:r>
          </a:p>
          <a:p>
            <a:pPr algn="just" eaLnBrk="1" hangingPunct="1"/>
            <a:endParaRPr lang="en-US" altLang="en-US" sz="2600" dirty="0">
              <a:solidFill>
                <a:srgbClr val="08080C"/>
              </a:solidFill>
              <a:cs typeface="Times New Roman" panose="02020603050405020304" pitchFamily="18" charset="0"/>
            </a:endParaRPr>
          </a:p>
          <a:p>
            <a:pPr algn="just" eaLnBrk="1" hangingPunct="1"/>
            <a:r>
              <a:rPr lang="en-US" altLang="en-US" sz="2600" dirty="0" err="1">
                <a:solidFill>
                  <a:srgbClr val="08080C"/>
                </a:solidFill>
                <a:cs typeface="Times New Roman" panose="02020603050405020304" pitchFamily="18" charset="0"/>
              </a:rPr>
              <a:t>Misal</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pesan</a:t>
            </a:r>
            <a:r>
              <a:rPr lang="en-US" altLang="en-US" sz="2600" dirty="0">
                <a:solidFill>
                  <a:srgbClr val="08080C"/>
                </a:solidFill>
                <a:cs typeface="Times New Roman" panose="02020603050405020304" pitchFamily="18" charset="0"/>
              </a:rPr>
              <a:t> </a:t>
            </a:r>
            <a:r>
              <a:rPr lang="en-US" altLang="en-US" sz="2600" dirty="0" err="1">
                <a:solidFill>
                  <a:srgbClr val="08080C"/>
                </a:solidFill>
                <a:latin typeface="Courier New" panose="02070309020205020404" pitchFamily="49" charset="0"/>
                <a:cs typeface="Courier New" panose="02070309020205020404" pitchFamily="49" charset="0"/>
              </a:rPr>
              <a:t>kriptografi</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dipecah</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menjadi</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kelompok</a:t>
            </a:r>
            <a:r>
              <a:rPr lang="en-US" altLang="en-US" sz="2600" dirty="0">
                <a:solidFill>
                  <a:srgbClr val="08080C"/>
                </a:solidFill>
                <a:cs typeface="Times New Roman" panose="02020603050405020304" pitchFamily="18" charset="0"/>
              </a:rPr>
              <a:t> 4-huruf:  	</a:t>
            </a:r>
          </a:p>
          <a:p>
            <a:pPr marL="0" indent="0" algn="just" eaLnBrk="1" hangingPunct="1">
              <a:buNone/>
            </a:pPr>
            <a:r>
              <a:rPr lang="en-US" altLang="en-US" sz="2600" dirty="0">
                <a:solidFill>
                  <a:srgbClr val="08080C"/>
                </a:solidFill>
                <a:latin typeface="Courier New" panose="02070309020205020404" pitchFamily="49" charset="0"/>
                <a:cs typeface="Times New Roman" panose="02020603050405020304" pitchFamily="18" charset="0"/>
              </a:rPr>
              <a:t>	</a:t>
            </a:r>
            <a:r>
              <a:rPr lang="en-US" altLang="en-US" sz="2600" dirty="0" err="1">
                <a:solidFill>
                  <a:srgbClr val="08080C"/>
                </a:solidFill>
                <a:latin typeface="Courier New" panose="02070309020205020404" pitchFamily="49" charset="0"/>
                <a:cs typeface="Courier New" panose="02070309020205020404" pitchFamily="49" charset="0"/>
              </a:rPr>
              <a:t>krip</a:t>
            </a:r>
            <a:r>
              <a:rPr lang="en-US" altLang="en-US" sz="2600" dirty="0">
                <a:solidFill>
                  <a:srgbClr val="08080C"/>
                </a:solidFill>
                <a:latin typeface="Courier New" panose="02070309020205020404" pitchFamily="49" charset="0"/>
                <a:cs typeface="Courier New" panose="02070309020205020404" pitchFamily="49" charset="0"/>
              </a:rPr>
              <a:t> </a:t>
            </a:r>
            <a:r>
              <a:rPr lang="en-US" altLang="en-US" sz="2600" dirty="0" err="1">
                <a:solidFill>
                  <a:srgbClr val="08080C"/>
                </a:solidFill>
                <a:latin typeface="Courier New" panose="02070309020205020404" pitchFamily="49" charset="0"/>
                <a:cs typeface="Courier New" panose="02070309020205020404" pitchFamily="49" charset="0"/>
              </a:rPr>
              <a:t>togr</a:t>
            </a:r>
            <a:r>
              <a:rPr lang="en-US" altLang="en-US" sz="2600" dirty="0">
                <a:solidFill>
                  <a:srgbClr val="08080C"/>
                </a:solidFill>
                <a:latin typeface="Courier New" panose="02070309020205020404" pitchFamily="49" charset="0"/>
                <a:cs typeface="Courier New" panose="02070309020205020404" pitchFamily="49" charset="0"/>
              </a:rPr>
              <a:t> </a:t>
            </a:r>
            <a:r>
              <a:rPr lang="en-US" altLang="en-US" sz="2600" dirty="0" err="1">
                <a:solidFill>
                  <a:srgbClr val="08080C"/>
                </a:solidFill>
                <a:latin typeface="Courier New" panose="02070309020205020404" pitchFamily="49" charset="0"/>
                <a:cs typeface="Courier New" panose="02070309020205020404" pitchFamily="49" charset="0"/>
              </a:rPr>
              <a:t>afi</a:t>
            </a:r>
            <a:endParaRPr lang="en-US" altLang="en-US" sz="2600" dirty="0">
              <a:solidFill>
                <a:srgbClr val="08080C"/>
              </a:solidFill>
              <a:latin typeface="Courier New" panose="02070309020205020404" pitchFamily="49" charset="0"/>
              <a:cs typeface="Courier New" panose="02070309020205020404" pitchFamily="49" charset="0"/>
            </a:endParaRPr>
          </a:p>
          <a:p>
            <a:pPr algn="just" eaLnBrk="1" hangingPunct="1">
              <a:buFontTx/>
              <a:buNone/>
            </a:pPr>
            <a:r>
              <a:rPr lang="en-US" altLang="en-US" sz="2600" dirty="0">
                <a:solidFill>
                  <a:srgbClr val="08080C"/>
                </a:solidFill>
                <a:latin typeface="Courier New" panose="02070309020205020404" pitchFamily="49" charset="0"/>
                <a:cs typeface="Courier New" panose="02070309020205020404" pitchFamily="49" charset="0"/>
              </a:rPr>
              <a:t> </a:t>
            </a:r>
          </a:p>
          <a:p>
            <a:pPr algn="just" eaLnBrk="1" hangingPunct="1">
              <a:buFontTx/>
              <a:buNone/>
            </a:pP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ekivalen</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dengan</a:t>
            </a:r>
            <a:r>
              <a:rPr lang="en-US" altLang="en-US" sz="2600" dirty="0">
                <a:solidFill>
                  <a:srgbClr val="08080C"/>
                </a:solidFill>
                <a:cs typeface="Times New Roman" panose="02020603050405020304" pitchFamily="18" charset="0"/>
              </a:rPr>
              <a:t> 10170815  19140617  000508, </a:t>
            </a:r>
            <a:r>
              <a:rPr lang="en-US" altLang="en-US" sz="2600" dirty="0" err="1">
                <a:solidFill>
                  <a:srgbClr val="08080C"/>
                </a:solidFill>
                <a:cs typeface="Times New Roman" panose="02020603050405020304" pitchFamily="18" charset="0"/>
              </a:rPr>
              <a:t>dengan</a:t>
            </a:r>
            <a:r>
              <a:rPr lang="en-US" altLang="en-US" sz="2600" dirty="0">
                <a:solidFill>
                  <a:srgbClr val="08080C"/>
                </a:solidFill>
                <a:cs typeface="Times New Roman" panose="02020603050405020304" pitchFamily="18" charset="0"/>
              </a:rPr>
              <a:t> </a:t>
            </a:r>
            <a:r>
              <a:rPr lang="en-US" altLang="en-US" sz="2600" dirty="0" err="1">
                <a:solidFill>
                  <a:srgbClr val="08080C"/>
                </a:solidFill>
                <a:cs typeface="Times New Roman" panose="02020603050405020304" pitchFamily="18" charset="0"/>
              </a:rPr>
              <a:t>memisalkan</a:t>
            </a:r>
            <a:r>
              <a:rPr lang="en-US" altLang="en-US" sz="2600" dirty="0">
                <a:solidFill>
                  <a:srgbClr val="08080C"/>
                </a:solidFill>
                <a:cs typeface="Times New Roman" panose="02020603050405020304" pitchFamily="18" charset="0"/>
              </a:rPr>
              <a:t> </a:t>
            </a:r>
          </a:p>
          <a:p>
            <a:pPr algn="just" eaLnBrk="1" hangingPunct="1">
              <a:buFontTx/>
              <a:buNone/>
            </a:pPr>
            <a:r>
              <a:rPr lang="en-US" altLang="en-US" sz="2600" dirty="0">
                <a:solidFill>
                  <a:srgbClr val="08080C"/>
                </a:solidFill>
                <a:cs typeface="Times New Roman" panose="02020603050405020304" pitchFamily="18" charset="0"/>
              </a:rPr>
              <a:t>                ‘A’ = 0, ‘B’ = 1, …, ‘Z’ = 25)</a:t>
            </a:r>
            <a:endParaRPr lang="en-US" altLang="en-US" sz="2600" dirty="0">
              <a:solidFill>
                <a:srgbClr val="08080C"/>
              </a:solidFill>
            </a:endParaRPr>
          </a:p>
          <a:p>
            <a:pPr eaLnBrk="1" hangingPunct="1"/>
            <a:endParaRPr lang="en-US" altLang="en-US" dirty="0">
              <a:solidFill>
                <a:srgbClr val="08080C"/>
              </a:solidFill>
            </a:endParaRPr>
          </a:p>
        </p:txBody>
      </p:sp>
    </p:spTree>
    <p:extLst>
      <p:ext uri="{BB962C8B-B14F-4D97-AF65-F5344CB8AC3E}">
        <p14:creationId xmlns:p14="http://schemas.microsoft.com/office/powerpoint/2010/main" val="74513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03817E6-C5DF-4857-8688-90B7939E3C1B}" type="slidenum">
              <a:rPr lang="en-GB" altLang="en-US" sz="1400">
                <a:latin typeface="Times New Roman" panose="02020603050405020304" pitchFamily="18" charset="0"/>
              </a:rPr>
              <a:pPr>
                <a:spcBef>
                  <a:spcPct val="0"/>
                </a:spcBef>
                <a:buSzTx/>
                <a:buFontTx/>
                <a:buNone/>
              </a:pPr>
              <a:t>44</a:t>
            </a:fld>
            <a:endParaRPr lang="en-GB" altLang="en-US" sz="1400">
              <a:latin typeface="Times New Roman" panose="02020603050405020304" pitchFamily="18" charset="0"/>
            </a:endParaRPr>
          </a:p>
        </p:txBody>
      </p:sp>
      <p:sp>
        <p:nvSpPr>
          <p:cNvPr id="48132" name="Rectangle 3"/>
          <p:cNvSpPr>
            <a:spLocks noGrp="1" noChangeArrowheads="1"/>
          </p:cNvSpPr>
          <p:nvPr>
            <p:ph type="body" idx="1"/>
          </p:nvPr>
        </p:nvSpPr>
        <p:spPr>
          <a:xfrm>
            <a:off x="682388" y="838200"/>
            <a:ext cx="11081982" cy="5518150"/>
          </a:xfrm>
        </p:spPr>
        <p:txBody>
          <a:bodyPr/>
          <a:lstStyle/>
          <a:p>
            <a:pPr algn="just" eaLnBrk="1" hangingPunct="1">
              <a:defRPr/>
            </a:pPr>
            <a:r>
              <a:rPr lang="en-US" sz="2400" dirty="0" err="1">
                <a:solidFill>
                  <a:srgbClr val="08080C"/>
                </a:solidFill>
                <a:cs typeface="Times New Roman" panose="02020603050405020304" pitchFamily="18" charset="0"/>
              </a:rPr>
              <a:t>Nilai</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terbesar</a:t>
            </a:r>
            <a:r>
              <a:rPr lang="en-US" sz="2400" dirty="0">
                <a:solidFill>
                  <a:srgbClr val="08080C"/>
                </a:solidFill>
                <a:cs typeface="Times New Roman" panose="02020603050405020304" pitchFamily="18" charset="0"/>
              </a:rPr>
              <a:t> yang </a:t>
            </a:r>
            <a:r>
              <a:rPr lang="en-US" sz="2400" dirty="0" err="1">
                <a:solidFill>
                  <a:srgbClr val="08080C"/>
                </a:solidFill>
                <a:cs typeface="Times New Roman" panose="02020603050405020304" pitchFamily="18" charset="0"/>
              </a:rPr>
              <a:t>dapat</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muncul</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untuk</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merepresentasikan</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blok</a:t>
            </a:r>
            <a:r>
              <a:rPr lang="en-US" sz="2400" dirty="0">
                <a:solidFill>
                  <a:srgbClr val="08080C"/>
                </a:solidFill>
                <a:cs typeface="Times New Roman" panose="02020603050405020304" pitchFamily="18" charset="0"/>
              </a:rPr>
              <a:t>: 25252525 (ZZZZ),  </a:t>
            </a:r>
            <a:r>
              <a:rPr lang="en-US" sz="2400" dirty="0" err="1">
                <a:solidFill>
                  <a:srgbClr val="08080C"/>
                </a:solidFill>
                <a:cs typeface="Times New Roman" panose="02020603050405020304" pitchFamily="18" charset="0"/>
              </a:rPr>
              <a:t>maka</a:t>
            </a:r>
            <a:r>
              <a:rPr lang="en-US" sz="2400" dirty="0">
                <a:solidFill>
                  <a:srgbClr val="08080C"/>
                </a:solidFill>
                <a:cs typeface="Times New Roman" panose="02020603050405020304" pitchFamily="18" charset="0"/>
              </a:rPr>
              <a:t> 25252525 </a:t>
            </a:r>
            <a:r>
              <a:rPr lang="en-US" sz="2400" dirty="0" err="1">
                <a:solidFill>
                  <a:srgbClr val="08080C"/>
                </a:solidFill>
                <a:cs typeface="Times New Roman" panose="02020603050405020304" pitchFamily="18" charset="0"/>
              </a:rPr>
              <a:t>dapat</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digunakan</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sebagai</a:t>
            </a:r>
            <a:r>
              <a:rPr lang="en-US" sz="2400" dirty="0">
                <a:solidFill>
                  <a:srgbClr val="08080C"/>
                </a:solidFill>
                <a:cs typeface="Times New Roman" panose="02020603050405020304" pitchFamily="18" charset="0"/>
              </a:rPr>
              <a:t> modulus </a:t>
            </a:r>
            <a:r>
              <a:rPr lang="en-US" sz="2400" i="1" dirty="0">
                <a:solidFill>
                  <a:srgbClr val="08080C"/>
                </a:solidFill>
                <a:cs typeface="Times New Roman" panose="02020603050405020304" pitchFamily="18" charset="0"/>
              </a:rPr>
              <a:t>n</a:t>
            </a:r>
            <a:r>
              <a:rPr lang="en-US" sz="2400" dirty="0">
                <a:solidFill>
                  <a:srgbClr val="08080C"/>
                </a:solidFill>
                <a:cs typeface="Times New Roman" panose="02020603050405020304" pitchFamily="18" charset="0"/>
              </a:rPr>
              <a:t>. </a:t>
            </a:r>
          </a:p>
          <a:p>
            <a:pPr algn="just" eaLnBrk="1" hangingPunct="1">
              <a:defRPr/>
            </a:pPr>
            <a:r>
              <a:rPr lang="en-US" sz="2400" dirty="0" err="1">
                <a:solidFill>
                  <a:srgbClr val="08080C"/>
                </a:solidFill>
                <a:cs typeface="Times New Roman" panose="02020603050405020304" pitchFamily="18" charset="0"/>
              </a:rPr>
              <a:t>Nilai</a:t>
            </a:r>
            <a:r>
              <a:rPr lang="en-US" sz="2400" dirty="0">
                <a:solidFill>
                  <a:srgbClr val="08080C"/>
                </a:solidFill>
                <a:cs typeface="Times New Roman" panose="02020603050405020304" pitchFamily="18" charset="0"/>
              </a:rPr>
              <a:t> </a:t>
            </a:r>
            <a:r>
              <a:rPr lang="en-US" sz="2400" i="1" dirty="0">
                <a:solidFill>
                  <a:srgbClr val="08080C"/>
                </a:solidFill>
                <a:cs typeface="Times New Roman" panose="02020603050405020304" pitchFamily="18" charset="0"/>
              </a:rPr>
              <a:t>m</a:t>
            </a:r>
            <a:r>
              <a:rPr lang="en-US" sz="2400" dirty="0">
                <a:solidFill>
                  <a:srgbClr val="08080C"/>
                </a:solidFill>
                <a:cs typeface="Times New Roman" panose="02020603050405020304" pitchFamily="18" charset="0"/>
              </a:rPr>
              <a:t> yang </a:t>
            </a:r>
            <a:r>
              <a:rPr lang="en-US" sz="2400" dirty="0" err="1">
                <a:solidFill>
                  <a:srgbClr val="08080C"/>
                </a:solidFill>
                <a:cs typeface="Times New Roman" panose="02020603050405020304" pitchFamily="18" charset="0"/>
              </a:rPr>
              <a:t>relatif</a:t>
            </a:r>
            <a:r>
              <a:rPr lang="en-US" sz="2400" dirty="0">
                <a:solidFill>
                  <a:srgbClr val="08080C"/>
                </a:solidFill>
                <a:cs typeface="Times New Roman" panose="02020603050405020304" pitchFamily="18" charset="0"/>
              </a:rPr>
              <a:t> prima </a:t>
            </a:r>
            <a:r>
              <a:rPr lang="en-US" sz="2400" dirty="0" err="1">
                <a:solidFill>
                  <a:srgbClr val="08080C"/>
                </a:solidFill>
                <a:cs typeface="Times New Roman" panose="02020603050405020304" pitchFamily="18" charset="0"/>
              </a:rPr>
              <a:t>dengan</a:t>
            </a:r>
            <a:r>
              <a:rPr lang="en-US" sz="2400" dirty="0">
                <a:solidFill>
                  <a:srgbClr val="08080C"/>
                </a:solidFill>
                <a:cs typeface="Times New Roman" panose="02020603050405020304" pitchFamily="18" charset="0"/>
              </a:rPr>
              <a:t> 25252525, </a:t>
            </a:r>
            <a:r>
              <a:rPr lang="en-US" sz="2400" dirty="0" err="1">
                <a:solidFill>
                  <a:srgbClr val="08080C"/>
                </a:solidFill>
                <a:cs typeface="Times New Roman" panose="02020603050405020304" pitchFamily="18" charset="0"/>
              </a:rPr>
              <a:t>misalnya</a:t>
            </a:r>
            <a:r>
              <a:rPr lang="en-US" sz="2400" dirty="0">
                <a:solidFill>
                  <a:srgbClr val="08080C"/>
                </a:solidFill>
                <a:cs typeface="Times New Roman" panose="02020603050405020304" pitchFamily="18" charset="0"/>
              </a:rPr>
              <a:t> 21035433,</a:t>
            </a:r>
          </a:p>
          <a:p>
            <a:pPr algn="just" eaLnBrk="1" hangingPunct="1">
              <a:defRPr/>
            </a:pPr>
            <a:r>
              <a:rPr lang="en-US" sz="2400" i="1" dirty="0">
                <a:solidFill>
                  <a:srgbClr val="08080C"/>
                </a:solidFill>
                <a:cs typeface="Times New Roman" panose="02020603050405020304" pitchFamily="18" charset="0"/>
              </a:rPr>
              <a:t>b</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dipilih</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antara</a:t>
            </a:r>
            <a:r>
              <a:rPr lang="en-US" sz="2400" dirty="0">
                <a:solidFill>
                  <a:srgbClr val="08080C"/>
                </a:solidFill>
                <a:cs typeface="Times New Roman" panose="02020603050405020304" pitchFamily="18" charset="0"/>
              </a:rPr>
              <a:t> 1 </a:t>
            </a:r>
            <a:r>
              <a:rPr lang="en-US" sz="2400" dirty="0" err="1">
                <a:solidFill>
                  <a:srgbClr val="08080C"/>
                </a:solidFill>
                <a:cs typeface="Times New Roman" panose="02020603050405020304" pitchFamily="18" charset="0"/>
              </a:rPr>
              <a:t>dan</a:t>
            </a:r>
            <a:r>
              <a:rPr lang="en-US" sz="2400" dirty="0">
                <a:solidFill>
                  <a:srgbClr val="08080C"/>
                </a:solidFill>
                <a:cs typeface="Times New Roman" panose="02020603050405020304" pitchFamily="18" charset="0"/>
              </a:rPr>
              <a:t> 25252525, </a:t>
            </a:r>
            <a:r>
              <a:rPr lang="en-US" sz="2400" dirty="0" err="1">
                <a:solidFill>
                  <a:srgbClr val="08080C"/>
                </a:solidFill>
                <a:cs typeface="Times New Roman" panose="02020603050405020304" pitchFamily="18" charset="0"/>
              </a:rPr>
              <a:t>misalnya</a:t>
            </a:r>
            <a:r>
              <a:rPr lang="en-US" sz="2400" dirty="0">
                <a:solidFill>
                  <a:srgbClr val="08080C"/>
                </a:solidFill>
                <a:cs typeface="Times New Roman" panose="02020603050405020304" pitchFamily="18" charset="0"/>
              </a:rPr>
              <a:t> 23210025. </a:t>
            </a:r>
          </a:p>
          <a:p>
            <a:pPr algn="just" eaLnBrk="1" hangingPunct="1">
              <a:defRPr/>
            </a:pPr>
            <a:endParaRPr lang="en-US" sz="2400" dirty="0">
              <a:solidFill>
                <a:srgbClr val="08080C"/>
              </a:solidFill>
              <a:latin typeface="Arial Unicode MS" panose="020B0604020202020204" pitchFamily="34" charset="-128"/>
              <a:cs typeface="Times New Roman" panose="02020603050405020304" pitchFamily="18" charset="0"/>
            </a:endParaRPr>
          </a:p>
          <a:p>
            <a:pPr algn="just" eaLnBrk="1" hangingPunct="1">
              <a:defRPr/>
            </a:pPr>
            <a:r>
              <a:rPr lang="en-US" sz="2400" dirty="0" err="1">
                <a:solidFill>
                  <a:srgbClr val="08080C"/>
                </a:solidFill>
                <a:cs typeface="Times New Roman" panose="02020603050405020304" pitchFamily="18" charset="0"/>
              </a:rPr>
              <a:t>Fungsi</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enkripsi</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menjadi</a:t>
            </a:r>
            <a:r>
              <a:rPr lang="en-US" sz="2400" dirty="0">
                <a:solidFill>
                  <a:srgbClr val="08080C"/>
                </a:solidFill>
                <a:cs typeface="Times New Roman" panose="02020603050405020304" pitchFamily="18" charset="0"/>
              </a:rPr>
              <a:t>:</a:t>
            </a:r>
          </a:p>
          <a:p>
            <a:pPr eaLnBrk="1" hangingPunct="1">
              <a:buFontTx/>
              <a:buNone/>
              <a:defRPr/>
            </a:pPr>
            <a:r>
              <a:rPr lang="en-US" sz="2400" i="1" dirty="0">
                <a:solidFill>
                  <a:srgbClr val="08080C"/>
                </a:solidFill>
                <a:cs typeface="Times New Roman" panose="02020603050405020304" pitchFamily="18" charset="0"/>
              </a:rPr>
              <a:t>		</a:t>
            </a:r>
            <a:r>
              <a:rPr lang="en-US" sz="2400" i="1" dirty="0">
                <a:solidFill>
                  <a:srgbClr val="FF0000"/>
                </a:solidFill>
                <a:cs typeface="Times New Roman" panose="02020603050405020304" pitchFamily="18" charset="0"/>
              </a:rPr>
              <a:t>C</a:t>
            </a:r>
            <a:r>
              <a:rPr lang="en-US" sz="2400" dirty="0">
                <a:solidFill>
                  <a:srgbClr val="FF0000"/>
                </a:solidFill>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dirty="0">
                <a:solidFill>
                  <a:srgbClr val="FF0000"/>
                </a:solidFill>
                <a:cs typeface="Times New Roman" panose="02020603050405020304" pitchFamily="18" charset="0"/>
              </a:rPr>
              <a:t> 21035433</a:t>
            </a:r>
            <a:r>
              <a:rPr lang="en-US" sz="2400" i="1" dirty="0">
                <a:solidFill>
                  <a:srgbClr val="FF0000"/>
                </a:solidFill>
                <a:cs typeface="Times New Roman" panose="02020603050405020304" pitchFamily="18" charset="0"/>
              </a:rPr>
              <a:t>P</a:t>
            </a:r>
            <a:r>
              <a:rPr lang="en-US" sz="2400" dirty="0">
                <a:solidFill>
                  <a:srgbClr val="FF0000"/>
                </a:solidFill>
                <a:cs typeface="Times New Roman" panose="02020603050405020304" pitchFamily="18" charset="0"/>
              </a:rPr>
              <a:t> + 23210025 (mod 25252525)</a:t>
            </a:r>
          </a:p>
          <a:p>
            <a:pPr algn="just" eaLnBrk="1" hangingPunct="1">
              <a:defRPr/>
            </a:pPr>
            <a:endParaRPr lang="en-US" sz="2400" dirty="0">
              <a:solidFill>
                <a:srgbClr val="08080C"/>
              </a:solidFill>
              <a:latin typeface="Arial Unicode MS" panose="020B0604020202020204" pitchFamily="34" charset="-128"/>
              <a:cs typeface="Times New Roman" panose="02020603050405020304" pitchFamily="18" charset="0"/>
            </a:endParaRPr>
          </a:p>
          <a:p>
            <a:pPr algn="just" eaLnBrk="1" hangingPunct="1">
              <a:defRPr/>
            </a:pPr>
            <a:r>
              <a:rPr lang="en-US" sz="2400" dirty="0" err="1">
                <a:solidFill>
                  <a:srgbClr val="08080C"/>
                </a:solidFill>
                <a:cs typeface="Times New Roman" panose="02020603050405020304" pitchFamily="18" charset="0"/>
              </a:rPr>
              <a:t>Fungsi</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dekripsi</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setelah</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dihitung</a:t>
            </a:r>
            <a:r>
              <a:rPr lang="en-US" sz="2400" dirty="0">
                <a:solidFill>
                  <a:srgbClr val="08080C"/>
                </a:solidFill>
                <a:cs typeface="Times New Roman" panose="02020603050405020304" pitchFamily="18" charset="0"/>
              </a:rPr>
              <a:t>, </a:t>
            </a:r>
            <a:r>
              <a:rPr lang="en-US" sz="2400" dirty="0" err="1">
                <a:solidFill>
                  <a:srgbClr val="08080C"/>
                </a:solidFill>
                <a:cs typeface="Times New Roman" panose="02020603050405020304" pitchFamily="18" charset="0"/>
              </a:rPr>
              <a:t>menjadi</a:t>
            </a:r>
            <a:endParaRPr lang="en-US" sz="2400" dirty="0">
              <a:solidFill>
                <a:srgbClr val="08080C"/>
              </a:solidFill>
              <a:cs typeface="Times New Roman" panose="02020603050405020304" pitchFamily="18" charset="0"/>
            </a:endParaRPr>
          </a:p>
          <a:p>
            <a:pPr eaLnBrk="1" hangingPunct="1">
              <a:buFontTx/>
              <a:buNone/>
              <a:defRPr/>
            </a:pPr>
            <a:r>
              <a:rPr lang="en-US" sz="2400" i="1" dirty="0">
                <a:solidFill>
                  <a:srgbClr val="08080C"/>
                </a:solidFill>
                <a:cs typeface="Times New Roman" panose="02020603050405020304" pitchFamily="18" charset="0"/>
              </a:rPr>
              <a:t>		</a:t>
            </a:r>
            <a:r>
              <a:rPr lang="en-US" sz="2400" i="1" dirty="0">
                <a:solidFill>
                  <a:srgbClr val="FF0000"/>
                </a:solidFill>
                <a:cs typeface="Times New Roman" panose="02020603050405020304" pitchFamily="18" charset="0"/>
              </a:rPr>
              <a:t>P</a:t>
            </a:r>
            <a:r>
              <a:rPr lang="en-US" sz="2400" dirty="0">
                <a:solidFill>
                  <a:srgbClr val="FF0000"/>
                </a:solidFill>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dirty="0">
                <a:solidFill>
                  <a:srgbClr val="FF0000"/>
                </a:solidFill>
                <a:cs typeface="Times New Roman" panose="02020603050405020304" pitchFamily="18" charset="0"/>
              </a:rPr>
              <a:t> 5174971 (</a:t>
            </a:r>
            <a:r>
              <a:rPr lang="en-US" sz="2400" i="1" dirty="0">
                <a:solidFill>
                  <a:srgbClr val="FF0000"/>
                </a:solidFill>
                <a:cs typeface="Times New Roman" panose="02020603050405020304" pitchFamily="18" charset="0"/>
              </a:rPr>
              <a:t>C</a:t>
            </a:r>
            <a:r>
              <a:rPr lang="en-US" sz="2400" dirty="0">
                <a:solidFill>
                  <a:srgbClr val="FF0000"/>
                </a:solidFill>
                <a:cs typeface="Times New Roman" panose="02020603050405020304" pitchFamily="18" charset="0"/>
              </a:rPr>
              <a:t> – 23210025)  (mod 25252525)</a:t>
            </a:r>
            <a:r>
              <a:rPr lang="en-US" dirty="0">
                <a:solidFill>
                  <a:srgbClr val="FF0000"/>
                </a:solidFill>
              </a:rPr>
              <a:t> </a:t>
            </a:r>
          </a:p>
        </p:txBody>
      </p:sp>
    </p:spTree>
    <p:extLst>
      <p:ext uri="{BB962C8B-B14F-4D97-AF65-F5344CB8AC3E}">
        <p14:creationId xmlns:p14="http://schemas.microsoft.com/office/powerpoint/2010/main" val="758578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3E47591-CAD0-493B-854D-D5629DAFFC39}" type="slidenum">
              <a:rPr lang="en-GB" altLang="en-US" sz="1400">
                <a:latin typeface="Times New Roman" panose="02020603050405020304" pitchFamily="18" charset="0"/>
              </a:rPr>
              <a:pPr>
                <a:spcBef>
                  <a:spcPct val="0"/>
                </a:spcBef>
                <a:buSzTx/>
                <a:buFontTx/>
                <a:buNone/>
              </a:pPr>
              <a:t>45</a:t>
            </a:fld>
            <a:endParaRPr lang="en-GB" altLang="en-US" sz="1400">
              <a:latin typeface="Times New Roman" panose="02020603050405020304" pitchFamily="18" charset="0"/>
            </a:endParaRPr>
          </a:p>
        </p:txBody>
      </p:sp>
      <p:sp>
        <p:nvSpPr>
          <p:cNvPr id="49156" name="Rectangle 2"/>
          <p:cNvSpPr>
            <a:spLocks noGrp="1" noChangeArrowheads="1"/>
          </p:cNvSpPr>
          <p:nvPr>
            <p:ph type="title"/>
          </p:nvPr>
        </p:nvSpPr>
        <p:spPr>
          <a:xfrm>
            <a:off x="897340" y="593724"/>
            <a:ext cx="7772400" cy="831850"/>
          </a:xfrm>
        </p:spPr>
        <p:txBody>
          <a:bodyPr>
            <a:normAutofit/>
          </a:bodyPr>
          <a:lstStyle/>
          <a:p>
            <a:pPr algn="l" eaLnBrk="1" hangingPunct="1"/>
            <a:r>
              <a:rPr lang="en-US" altLang="en-US" b="1" i="1" dirty="0">
                <a:latin typeface="+mn-lt"/>
              </a:rPr>
              <a:t>4. Hill Cipher</a:t>
            </a:r>
          </a:p>
        </p:txBody>
      </p:sp>
      <p:sp>
        <p:nvSpPr>
          <p:cNvPr id="49157" name="Rectangle 3"/>
          <p:cNvSpPr>
            <a:spLocks noGrp="1" noChangeArrowheads="1"/>
          </p:cNvSpPr>
          <p:nvPr>
            <p:ph type="body" idx="1"/>
          </p:nvPr>
        </p:nvSpPr>
        <p:spPr>
          <a:xfrm>
            <a:off x="1104331" y="1835319"/>
            <a:ext cx="10249469" cy="4343400"/>
          </a:xfrm>
        </p:spPr>
        <p:txBody>
          <a:bodyPr>
            <a:normAutofit/>
          </a:bodyPr>
          <a:lstStyle/>
          <a:p>
            <a:pPr marL="609600" indent="-609600">
              <a:buNone/>
            </a:pPr>
            <a:r>
              <a:rPr lang="en-US" altLang="en-US" sz="2400" dirty="0">
                <a:solidFill>
                  <a:srgbClr val="08080C"/>
                </a:solidFill>
              </a:rPr>
              <a:t>- </a:t>
            </a:r>
            <a:r>
              <a:rPr lang="en-US" altLang="en-US" sz="2400" dirty="0" err="1">
                <a:solidFill>
                  <a:srgbClr val="08080C"/>
                </a:solidFill>
              </a:rPr>
              <a:t>Dikembangkan</a:t>
            </a:r>
            <a:r>
              <a:rPr lang="en-US" altLang="en-US" sz="2400" dirty="0">
                <a:solidFill>
                  <a:srgbClr val="08080C"/>
                </a:solidFill>
              </a:rPr>
              <a:t> oleh Lester Hill (1929), </a:t>
            </a:r>
            <a:r>
              <a:rPr lang="en-US" altLang="en-US" sz="2400" dirty="0" err="1">
                <a:solidFill>
                  <a:srgbClr val="08080C"/>
                </a:solidFill>
              </a:rPr>
              <a:t>berbasis</a:t>
            </a:r>
            <a:r>
              <a:rPr lang="en-US" altLang="en-US" sz="2400" dirty="0">
                <a:solidFill>
                  <a:srgbClr val="08080C"/>
                </a:solidFill>
              </a:rPr>
              <a:t> </a:t>
            </a:r>
            <a:r>
              <a:rPr lang="en-US" altLang="en-US" sz="2400" dirty="0" err="1">
                <a:solidFill>
                  <a:srgbClr val="08080C"/>
                </a:solidFill>
              </a:rPr>
              <a:t>aljabar</a:t>
            </a:r>
            <a:r>
              <a:rPr lang="en-US" altLang="en-US" sz="2400" dirty="0">
                <a:solidFill>
                  <a:srgbClr val="08080C"/>
                </a:solidFill>
              </a:rPr>
              <a:t> linier</a:t>
            </a:r>
          </a:p>
          <a:p>
            <a:pPr marL="609600" indent="-609600">
              <a:buNone/>
            </a:pPr>
            <a:r>
              <a:rPr lang="en-US" altLang="en-US" sz="2400" dirty="0">
                <a:solidFill>
                  <a:srgbClr val="08080C"/>
                </a:solidFill>
              </a:rPr>
              <a:t>- </a:t>
            </a:r>
            <a:r>
              <a:rPr lang="en-US" altLang="en-US" sz="2400" dirty="0" err="1">
                <a:solidFill>
                  <a:srgbClr val="08080C"/>
                </a:solidFill>
              </a:rPr>
              <a:t>Menggunakan</a:t>
            </a:r>
            <a:r>
              <a:rPr lang="en-US" altLang="en-US" sz="2400" dirty="0">
                <a:solidFill>
                  <a:srgbClr val="08080C"/>
                </a:solidFill>
              </a:rPr>
              <a:t> </a:t>
            </a:r>
            <a:r>
              <a:rPr lang="en-US" altLang="en-US" sz="2400" i="1" dirty="0">
                <a:solidFill>
                  <a:srgbClr val="08080C"/>
                </a:solidFill>
              </a:rPr>
              <a:t>m</a:t>
            </a:r>
            <a:r>
              <a:rPr lang="en-US" altLang="en-US" sz="2400" dirty="0">
                <a:solidFill>
                  <a:srgbClr val="08080C"/>
                </a:solidFill>
              </a:rPr>
              <a:t> </a:t>
            </a:r>
            <a:r>
              <a:rPr lang="en-US" altLang="en-US" sz="2400" dirty="0" err="1">
                <a:solidFill>
                  <a:srgbClr val="08080C"/>
                </a:solidFill>
              </a:rPr>
              <a:t>buah</a:t>
            </a:r>
            <a:r>
              <a:rPr lang="en-US" altLang="en-US" sz="2400" dirty="0">
                <a:solidFill>
                  <a:srgbClr val="08080C"/>
                </a:solidFill>
              </a:rPr>
              <a:t> </a:t>
            </a:r>
            <a:r>
              <a:rPr lang="en-US" altLang="en-US" sz="2400" dirty="0" err="1">
                <a:solidFill>
                  <a:srgbClr val="08080C"/>
                </a:solidFill>
              </a:rPr>
              <a:t>persamaan</a:t>
            </a:r>
            <a:r>
              <a:rPr lang="en-US" altLang="en-US" sz="2400" dirty="0">
                <a:solidFill>
                  <a:srgbClr val="08080C"/>
                </a:solidFill>
              </a:rPr>
              <a:t> linier </a:t>
            </a:r>
          </a:p>
          <a:p>
            <a:pPr>
              <a:buFontTx/>
              <a:buChar char="-"/>
            </a:pPr>
            <a:r>
              <a:rPr lang="en-US" altLang="en-US" sz="2400" dirty="0" err="1">
                <a:solidFill>
                  <a:srgbClr val="08080C"/>
                </a:solidFill>
              </a:rPr>
              <a:t>Untuk</a:t>
            </a:r>
            <a:r>
              <a:rPr lang="en-US" altLang="en-US" sz="2400" dirty="0">
                <a:solidFill>
                  <a:srgbClr val="08080C"/>
                </a:solidFill>
              </a:rPr>
              <a:t> </a:t>
            </a:r>
            <a:r>
              <a:rPr lang="en-US" altLang="en-US" sz="2400" i="1" dirty="0">
                <a:solidFill>
                  <a:srgbClr val="08080C"/>
                </a:solidFill>
              </a:rPr>
              <a:t>m</a:t>
            </a:r>
            <a:r>
              <a:rPr lang="en-US" altLang="en-US" sz="2400" dirty="0">
                <a:solidFill>
                  <a:srgbClr val="08080C"/>
                </a:solidFill>
              </a:rPr>
              <a:t> = 3 (</a:t>
            </a:r>
            <a:r>
              <a:rPr lang="en-US" altLang="en-US" sz="2400" dirty="0" err="1">
                <a:solidFill>
                  <a:srgbClr val="08080C"/>
                </a:solidFill>
              </a:rPr>
              <a:t>enkripsi</a:t>
            </a:r>
            <a:r>
              <a:rPr lang="en-US" altLang="en-US" sz="2400" dirty="0">
                <a:solidFill>
                  <a:srgbClr val="08080C"/>
                </a:solidFill>
              </a:rPr>
              <a:t> </a:t>
            </a:r>
            <a:r>
              <a:rPr lang="en-US" altLang="en-US" sz="2400" dirty="0" err="1">
                <a:solidFill>
                  <a:srgbClr val="08080C"/>
                </a:solidFill>
              </a:rPr>
              <a:t>setiap</a:t>
            </a:r>
            <a:r>
              <a:rPr lang="en-US" altLang="en-US" sz="2400" dirty="0">
                <a:solidFill>
                  <a:srgbClr val="08080C"/>
                </a:solidFill>
              </a:rPr>
              <a:t> 3 </a:t>
            </a:r>
            <a:r>
              <a:rPr lang="en-US" altLang="en-US" sz="2400" dirty="0" err="1">
                <a:solidFill>
                  <a:srgbClr val="08080C"/>
                </a:solidFill>
              </a:rPr>
              <a:t>huruf</a:t>
            </a:r>
            <a:r>
              <a:rPr lang="en-US" altLang="en-US" sz="2400" dirty="0">
                <a:solidFill>
                  <a:srgbClr val="08080C"/>
                </a:solidFill>
              </a:rPr>
              <a:t>), system </a:t>
            </a:r>
            <a:r>
              <a:rPr lang="en-US" altLang="en-US" sz="2400" dirty="0" err="1">
                <a:solidFill>
                  <a:srgbClr val="08080C"/>
                </a:solidFill>
              </a:rPr>
              <a:t>persamaan</a:t>
            </a:r>
            <a:r>
              <a:rPr lang="en-US" altLang="en-US" sz="2400" dirty="0">
                <a:solidFill>
                  <a:srgbClr val="08080C"/>
                </a:solidFill>
              </a:rPr>
              <a:t> </a:t>
            </a:r>
            <a:r>
              <a:rPr lang="en-US" altLang="en-US" sz="2400" dirty="0" err="1">
                <a:solidFill>
                  <a:srgbClr val="08080C"/>
                </a:solidFill>
              </a:rPr>
              <a:t>linernya</a:t>
            </a:r>
            <a:r>
              <a:rPr lang="en-US" altLang="en-US" sz="2400" dirty="0">
                <a:solidFill>
                  <a:srgbClr val="08080C"/>
                </a:solidFill>
              </a:rPr>
              <a:t> </a:t>
            </a:r>
            <a:r>
              <a:rPr lang="en-US" altLang="en-US" sz="2400" dirty="0" err="1">
                <a:solidFill>
                  <a:srgbClr val="08080C"/>
                </a:solidFill>
              </a:rPr>
              <a:t>menjadi</a:t>
            </a:r>
            <a:r>
              <a:rPr lang="en-US" altLang="en-US" sz="2400" dirty="0">
                <a:solidFill>
                  <a:srgbClr val="08080C"/>
                </a:solidFill>
              </a:rPr>
              <a:t>:</a:t>
            </a:r>
          </a:p>
          <a:p>
            <a:pPr>
              <a:buFontTx/>
              <a:buChar char="-"/>
            </a:pPr>
            <a:endParaRPr lang="en-US" altLang="en-US" sz="2400" dirty="0">
              <a:solidFill>
                <a:srgbClr val="08080C"/>
              </a:solidFill>
            </a:endParaRPr>
          </a:p>
          <a:p>
            <a:pPr marL="609600" indent="-609600">
              <a:buNone/>
            </a:pPr>
            <a:r>
              <a:rPr lang="en-US" altLang="en-US" sz="2400" i="1" dirty="0">
                <a:solidFill>
                  <a:srgbClr val="08080C"/>
                </a:solidFill>
              </a:rPr>
              <a:t>    C</a:t>
            </a:r>
            <a:r>
              <a:rPr lang="en-US" altLang="en-US" sz="2400" baseline="-25000" dirty="0">
                <a:solidFill>
                  <a:srgbClr val="08080C"/>
                </a:solidFill>
              </a:rPr>
              <a:t>1</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11</a:t>
            </a:r>
            <a:r>
              <a:rPr lang="en-US" altLang="en-US" sz="2400" dirty="0">
                <a:solidFill>
                  <a:srgbClr val="08080C"/>
                </a:solidFill>
              </a:rPr>
              <a:t> </a:t>
            </a:r>
            <a:r>
              <a:rPr lang="en-US" altLang="en-US" sz="2400" i="1" dirty="0">
                <a:solidFill>
                  <a:srgbClr val="08080C"/>
                </a:solidFill>
              </a:rPr>
              <a:t>p</a:t>
            </a:r>
            <a:r>
              <a:rPr lang="en-US" altLang="en-US" sz="2400" baseline="-25000" dirty="0">
                <a:solidFill>
                  <a:srgbClr val="08080C"/>
                </a:solidFill>
              </a:rPr>
              <a:t>1</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12</a:t>
            </a:r>
            <a:r>
              <a:rPr lang="en-US" altLang="en-US" sz="2400" i="1" dirty="0">
                <a:solidFill>
                  <a:srgbClr val="08080C"/>
                </a:solidFill>
              </a:rPr>
              <a:t>p</a:t>
            </a:r>
            <a:r>
              <a:rPr lang="en-US" altLang="en-US" sz="2400" baseline="-25000" dirty="0">
                <a:solidFill>
                  <a:srgbClr val="08080C"/>
                </a:solidFill>
              </a:rPr>
              <a:t>2</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13</a:t>
            </a:r>
            <a:r>
              <a:rPr lang="en-US" altLang="en-US" sz="2400" dirty="0">
                <a:solidFill>
                  <a:srgbClr val="08080C"/>
                </a:solidFill>
              </a:rPr>
              <a:t> </a:t>
            </a:r>
            <a:r>
              <a:rPr lang="en-US" altLang="en-US" sz="2400" i="1" dirty="0">
                <a:solidFill>
                  <a:srgbClr val="08080C"/>
                </a:solidFill>
              </a:rPr>
              <a:t>p</a:t>
            </a:r>
            <a:r>
              <a:rPr lang="en-US" altLang="en-US" sz="2400" baseline="-25000" dirty="0">
                <a:solidFill>
                  <a:srgbClr val="08080C"/>
                </a:solidFill>
              </a:rPr>
              <a:t>3</a:t>
            </a:r>
            <a:r>
              <a:rPr lang="en-US" altLang="en-US" sz="2400" dirty="0">
                <a:solidFill>
                  <a:srgbClr val="08080C"/>
                </a:solidFill>
              </a:rPr>
              <a:t>) mod 26</a:t>
            </a:r>
          </a:p>
          <a:p>
            <a:pPr marL="609600" indent="-609600">
              <a:buNone/>
            </a:pPr>
            <a:r>
              <a:rPr lang="en-US" altLang="en-US" sz="2400" i="1" dirty="0">
                <a:solidFill>
                  <a:srgbClr val="08080C"/>
                </a:solidFill>
              </a:rPr>
              <a:t>    C</a:t>
            </a:r>
            <a:r>
              <a:rPr lang="en-US" altLang="en-US" sz="2400" baseline="-25000" dirty="0">
                <a:solidFill>
                  <a:srgbClr val="08080C"/>
                </a:solidFill>
              </a:rPr>
              <a:t>2</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21</a:t>
            </a:r>
            <a:r>
              <a:rPr lang="en-US" altLang="en-US" sz="2400" dirty="0">
                <a:solidFill>
                  <a:srgbClr val="08080C"/>
                </a:solidFill>
              </a:rPr>
              <a:t> </a:t>
            </a:r>
            <a:r>
              <a:rPr lang="en-US" altLang="en-US" sz="2400" i="1" dirty="0">
                <a:solidFill>
                  <a:srgbClr val="08080C"/>
                </a:solidFill>
              </a:rPr>
              <a:t>p</a:t>
            </a:r>
            <a:r>
              <a:rPr lang="en-US" altLang="en-US" sz="2400" baseline="-25000" dirty="0">
                <a:solidFill>
                  <a:srgbClr val="08080C"/>
                </a:solidFill>
              </a:rPr>
              <a:t>1</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22</a:t>
            </a:r>
            <a:r>
              <a:rPr lang="en-US" altLang="en-US" sz="2400" i="1" dirty="0">
                <a:solidFill>
                  <a:srgbClr val="08080C"/>
                </a:solidFill>
              </a:rPr>
              <a:t>p</a:t>
            </a:r>
            <a:r>
              <a:rPr lang="en-US" altLang="en-US" sz="2400" baseline="-25000" dirty="0">
                <a:solidFill>
                  <a:srgbClr val="08080C"/>
                </a:solidFill>
              </a:rPr>
              <a:t>2</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23</a:t>
            </a:r>
            <a:r>
              <a:rPr lang="en-US" altLang="en-US" sz="2400" dirty="0">
                <a:solidFill>
                  <a:srgbClr val="08080C"/>
                </a:solidFill>
              </a:rPr>
              <a:t> </a:t>
            </a:r>
            <a:r>
              <a:rPr lang="en-US" altLang="en-US" sz="2400" i="1" dirty="0">
                <a:solidFill>
                  <a:srgbClr val="08080C"/>
                </a:solidFill>
              </a:rPr>
              <a:t>p</a:t>
            </a:r>
            <a:r>
              <a:rPr lang="en-US" altLang="en-US" sz="2400" baseline="-25000" dirty="0">
                <a:solidFill>
                  <a:srgbClr val="08080C"/>
                </a:solidFill>
              </a:rPr>
              <a:t>3</a:t>
            </a:r>
            <a:r>
              <a:rPr lang="en-US" altLang="en-US" sz="2400" dirty="0">
                <a:solidFill>
                  <a:srgbClr val="08080C"/>
                </a:solidFill>
              </a:rPr>
              <a:t>) mod 26</a:t>
            </a:r>
          </a:p>
          <a:p>
            <a:pPr marL="609600" indent="-609600">
              <a:buNone/>
            </a:pPr>
            <a:r>
              <a:rPr lang="en-US" altLang="en-US" sz="2400" i="1" dirty="0">
                <a:solidFill>
                  <a:srgbClr val="08080C"/>
                </a:solidFill>
              </a:rPr>
              <a:t>    C</a:t>
            </a:r>
            <a:r>
              <a:rPr lang="en-US" altLang="en-US" sz="2400" baseline="-25000" dirty="0">
                <a:solidFill>
                  <a:srgbClr val="08080C"/>
                </a:solidFill>
              </a:rPr>
              <a:t>3</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31</a:t>
            </a:r>
            <a:r>
              <a:rPr lang="en-US" altLang="en-US" sz="2400" dirty="0">
                <a:solidFill>
                  <a:srgbClr val="08080C"/>
                </a:solidFill>
              </a:rPr>
              <a:t> </a:t>
            </a:r>
            <a:r>
              <a:rPr lang="en-US" altLang="en-US" sz="2400" i="1" dirty="0">
                <a:solidFill>
                  <a:srgbClr val="08080C"/>
                </a:solidFill>
              </a:rPr>
              <a:t>p</a:t>
            </a:r>
            <a:r>
              <a:rPr lang="en-US" altLang="en-US" sz="2400" baseline="-25000" dirty="0">
                <a:solidFill>
                  <a:srgbClr val="08080C"/>
                </a:solidFill>
              </a:rPr>
              <a:t>1</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32</a:t>
            </a:r>
            <a:r>
              <a:rPr lang="en-US" altLang="en-US" sz="2400" i="1" dirty="0">
                <a:solidFill>
                  <a:srgbClr val="08080C"/>
                </a:solidFill>
              </a:rPr>
              <a:t>p</a:t>
            </a:r>
            <a:r>
              <a:rPr lang="en-US" altLang="en-US" sz="2400" baseline="-25000" dirty="0">
                <a:solidFill>
                  <a:srgbClr val="08080C"/>
                </a:solidFill>
              </a:rPr>
              <a:t>2</a:t>
            </a:r>
            <a:r>
              <a:rPr lang="en-US" altLang="en-US" sz="2400" dirty="0">
                <a:solidFill>
                  <a:srgbClr val="08080C"/>
                </a:solidFill>
              </a:rPr>
              <a:t> + </a:t>
            </a:r>
            <a:r>
              <a:rPr lang="en-US" altLang="en-US" sz="2400" i="1" dirty="0">
                <a:solidFill>
                  <a:srgbClr val="08080C"/>
                </a:solidFill>
              </a:rPr>
              <a:t>k</a:t>
            </a:r>
            <a:r>
              <a:rPr lang="en-US" altLang="en-US" sz="2400" baseline="-25000" dirty="0">
                <a:solidFill>
                  <a:srgbClr val="08080C"/>
                </a:solidFill>
              </a:rPr>
              <a:t>33</a:t>
            </a:r>
            <a:r>
              <a:rPr lang="en-US" altLang="en-US" sz="2400" dirty="0">
                <a:solidFill>
                  <a:srgbClr val="08080C"/>
                </a:solidFill>
              </a:rPr>
              <a:t> </a:t>
            </a:r>
            <a:r>
              <a:rPr lang="en-US" altLang="en-US" sz="2400" i="1" dirty="0">
                <a:solidFill>
                  <a:srgbClr val="08080C"/>
                </a:solidFill>
              </a:rPr>
              <a:t>p</a:t>
            </a:r>
            <a:r>
              <a:rPr lang="en-US" altLang="en-US" sz="2400" baseline="-25000" dirty="0">
                <a:solidFill>
                  <a:srgbClr val="08080C"/>
                </a:solidFill>
              </a:rPr>
              <a:t>3</a:t>
            </a:r>
            <a:r>
              <a:rPr lang="en-US" altLang="en-US" sz="2400" dirty="0">
                <a:solidFill>
                  <a:srgbClr val="08080C"/>
                </a:solidFill>
              </a:rPr>
              <a:t>) mod 26</a:t>
            </a:r>
          </a:p>
          <a:p>
            <a:pPr marL="609600" indent="-609600">
              <a:buNone/>
            </a:pPr>
            <a:endParaRPr lang="en-US" altLang="en-US" sz="2400" dirty="0">
              <a:solidFill>
                <a:srgbClr val="08080C"/>
              </a:solidFill>
            </a:endParaRPr>
          </a:p>
          <a:p>
            <a:pPr marL="609600" indent="-609600">
              <a:buNone/>
            </a:pPr>
            <a:r>
              <a:rPr lang="en-US" altLang="en-US" dirty="0">
                <a:solidFill>
                  <a:srgbClr val="08080C"/>
                </a:solidFill>
              </a:rPr>
              <a:t>					                                                </a:t>
            </a:r>
            <a:r>
              <a:rPr lang="en-US" altLang="en-US" b="1" dirty="0">
                <a:solidFill>
                  <a:srgbClr val="08080C"/>
                </a:solidFill>
              </a:rPr>
              <a:t>C</a:t>
            </a:r>
            <a:r>
              <a:rPr lang="en-US" altLang="en-US" dirty="0">
                <a:solidFill>
                  <a:srgbClr val="08080C"/>
                </a:solidFill>
              </a:rPr>
              <a:t> = </a:t>
            </a:r>
            <a:r>
              <a:rPr lang="en-US" altLang="en-US" b="1" dirty="0">
                <a:solidFill>
                  <a:srgbClr val="08080C"/>
                </a:solidFill>
              </a:rPr>
              <a:t>KP</a:t>
            </a:r>
          </a:p>
        </p:txBody>
      </p:sp>
      <p:graphicFrame>
        <p:nvGraphicFramePr>
          <p:cNvPr id="49158" name="Object 2"/>
          <p:cNvGraphicFramePr>
            <a:graphicFrameLocks noChangeAspect="1"/>
          </p:cNvGraphicFramePr>
          <p:nvPr/>
        </p:nvGraphicFramePr>
        <p:xfrm>
          <a:off x="7158076" y="3581400"/>
          <a:ext cx="4195724" cy="1592904"/>
        </p:xfrm>
        <a:graphic>
          <a:graphicData uri="http://schemas.openxmlformats.org/presentationml/2006/ole">
            <mc:AlternateContent xmlns:mc="http://schemas.openxmlformats.org/markup-compatibility/2006">
              <mc:Choice xmlns:v="urn:schemas-microsoft-com:vml" Requires="v">
                <p:oleObj name="Equation" r:id="rId7" imgW="1562100" imgH="596900" progId="Equation.3">
                  <p:embed/>
                </p:oleObj>
              </mc:Choice>
              <mc:Fallback>
                <p:oleObj name="Equation" r:id="rId7" imgW="1562100" imgH="596900" progId="Equation.3">
                  <p:embed/>
                  <p:pic>
                    <p:nvPicPr>
                      <p:cNvPr id="4915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76" y="3581400"/>
                        <a:ext cx="4195724" cy="1592904"/>
                      </a:xfrm>
                      <a:prstGeom prst="rect">
                        <a:avLst/>
                      </a:prstGeom>
                      <a:noFill/>
                      <a:ln>
                        <a:noFill/>
                      </a:ln>
                      <a:effectLst/>
                    </p:spPr>
                  </p:pic>
                </p:oleObj>
              </mc:Fallback>
            </mc:AlternateContent>
          </a:graphicData>
        </a:graphic>
      </p:graphicFrame>
      <p:sp>
        <p:nvSpPr>
          <p:cNvPr id="2" name="Arrow: Right 1">
            <a:extLst>
              <a:ext uri="{FF2B5EF4-FFF2-40B4-BE49-F238E27FC236}">
                <a16:creationId xmlns:a16="http://schemas.microsoft.com/office/drawing/2014/main" id="{9A445921-8F41-46AF-B912-D7CCBFD04D02}"/>
              </a:ext>
            </a:extLst>
          </p:cNvPr>
          <p:cNvSpPr/>
          <p:nvPr/>
        </p:nvSpPr>
        <p:spPr>
          <a:xfrm>
            <a:off x="6229065" y="4225452"/>
            <a:ext cx="62675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36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29B18EF-D16F-43E4-988C-04E060F0D736}" type="slidenum">
              <a:rPr lang="en-GB" altLang="en-US" sz="1400">
                <a:latin typeface="Times New Roman" panose="02020603050405020304" pitchFamily="18" charset="0"/>
              </a:rPr>
              <a:pPr>
                <a:spcBef>
                  <a:spcPct val="0"/>
                </a:spcBef>
                <a:buSzTx/>
                <a:buFontTx/>
                <a:buNone/>
              </a:pPr>
              <a:t>46</a:t>
            </a:fld>
            <a:endParaRPr lang="en-GB" altLang="en-US" sz="1400">
              <a:latin typeface="Times New Roman" panose="02020603050405020304" pitchFamily="18" charset="0"/>
            </a:endParaRPr>
          </a:p>
        </p:txBody>
      </p:sp>
      <p:sp>
        <p:nvSpPr>
          <p:cNvPr id="50180" name="Rectangle 3"/>
          <p:cNvSpPr>
            <a:spLocks noGrp="1" noChangeArrowheads="1"/>
          </p:cNvSpPr>
          <p:nvPr>
            <p:ph type="body" idx="1"/>
          </p:nvPr>
        </p:nvSpPr>
        <p:spPr>
          <a:xfrm>
            <a:off x="928048" y="685800"/>
            <a:ext cx="9921922" cy="5410200"/>
          </a:xfrm>
        </p:spPr>
        <p:txBody>
          <a:bodyPr>
            <a:normAutofit lnSpcReduction="10000"/>
          </a:bodyPr>
          <a:lstStyle/>
          <a:p>
            <a:pPr eaLnBrk="1" hangingPunct="1">
              <a:lnSpc>
                <a:spcPct val="90000"/>
              </a:lnSpc>
            </a:pPr>
            <a:r>
              <a:rPr lang="en-US" altLang="en-US" dirty="0" err="1">
                <a:solidFill>
                  <a:srgbClr val="08080C"/>
                </a:solidFill>
              </a:rPr>
              <a:t>Contoh</a:t>
            </a:r>
            <a:r>
              <a:rPr lang="en-US" altLang="en-US" dirty="0">
                <a:solidFill>
                  <a:srgbClr val="08080C"/>
                </a:solidFill>
              </a:rPr>
              <a:t>:</a:t>
            </a:r>
          </a:p>
          <a:p>
            <a:pPr eaLnBrk="1" hangingPunct="1">
              <a:lnSpc>
                <a:spcPct val="90000"/>
              </a:lnSpc>
              <a:buFontTx/>
              <a:buNone/>
            </a:pPr>
            <a:r>
              <a:rPr lang="en-US" altLang="en-US" sz="2400" b="1" dirty="0">
                <a:solidFill>
                  <a:srgbClr val="08080C"/>
                </a:solidFill>
              </a:rPr>
              <a:t>		</a:t>
            </a:r>
          </a:p>
          <a:p>
            <a:pPr eaLnBrk="1" hangingPunct="1">
              <a:lnSpc>
                <a:spcPct val="90000"/>
              </a:lnSpc>
              <a:buFontTx/>
              <a:buNone/>
            </a:pPr>
            <a:r>
              <a:rPr lang="en-US" altLang="en-US" sz="2400" b="1" dirty="0">
                <a:solidFill>
                  <a:srgbClr val="08080C"/>
                </a:solidFill>
              </a:rPr>
              <a:t>		K = </a:t>
            </a:r>
          </a:p>
          <a:p>
            <a:pPr eaLnBrk="1" hangingPunct="1">
              <a:lnSpc>
                <a:spcPct val="90000"/>
              </a:lnSpc>
              <a:buFontTx/>
              <a:buNone/>
            </a:pPr>
            <a:endParaRPr lang="en-US" altLang="en-US" sz="2400" b="1" dirty="0">
              <a:solidFill>
                <a:srgbClr val="08080C"/>
              </a:solidFill>
            </a:endParaRPr>
          </a:p>
          <a:p>
            <a:pPr eaLnBrk="1" hangingPunct="1">
              <a:lnSpc>
                <a:spcPct val="90000"/>
              </a:lnSpc>
              <a:buFontTx/>
              <a:buNone/>
            </a:pPr>
            <a:r>
              <a:rPr lang="en-US" altLang="en-US" sz="2400" b="1" dirty="0">
                <a:solidFill>
                  <a:srgbClr val="08080C"/>
                </a:solidFill>
              </a:rPr>
              <a:t>	</a:t>
            </a:r>
            <a:r>
              <a:rPr lang="en-US" altLang="en-US" dirty="0" err="1">
                <a:solidFill>
                  <a:srgbClr val="08080C"/>
                </a:solidFill>
              </a:rPr>
              <a:t>Plainteks</a:t>
            </a:r>
            <a:r>
              <a:rPr lang="en-US" altLang="en-US" dirty="0">
                <a:solidFill>
                  <a:srgbClr val="08080C"/>
                </a:solidFill>
              </a:rPr>
              <a:t>: </a:t>
            </a:r>
            <a:r>
              <a:rPr lang="en-US" altLang="en-US" dirty="0" err="1">
                <a:solidFill>
                  <a:srgbClr val="08080C"/>
                </a:solidFill>
                <a:latin typeface="Courier New" panose="02070309020205020404" pitchFamily="49" charset="0"/>
              </a:rPr>
              <a:t>paymoremoney</a:t>
            </a:r>
            <a:endParaRPr lang="en-US" altLang="en-US" dirty="0">
              <a:solidFill>
                <a:srgbClr val="08080C"/>
              </a:solidFill>
              <a:latin typeface="Courier New" panose="02070309020205020404" pitchFamily="49" charset="0"/>
            </a:endParaRPr>
          </a:p>
          <a:p>
            <a:pPr eaLnBrk="1" hangingPunct="1">
              <a:lnSpc>
                <a:spcPct val="90000"/>
              </a:lnSpc>
              <a:buFontTx/>
              <a:buNone/>
            </a:pPr>
            <a:r>
              <a:rPr lang="en-US" altLang="en-US" sz="2400" dirty="0">
                <a:solidFill>
                  <a:srgbClr val="08080C"/>
                </a:solidFill>
                <a:latin typeface="Courier New" panose="02070309020205020404" pitchFamily="49" charset="0"/>
              </a:rPr>
              <a:t>	</a:t>
            </a:r>
            <a:r>
              <a:rPr lang="en-US" altLang="en-US" sz="2400" dirty="0" err="1">
                <a:solidFill>
                  <a:srgbClr val="08080C"/>
                </a:solidFill>
                <a:latin typeface="Arial" panose="020B0604020202020204" pitchFamily="34" charset="0"/>
              </a:rPr>
              <a:t>Enkripsi</a:t>
            </a:r>
            <a:r>
              <a:rPr lang="en-US" altLang="en-US" sz="2400" dirty="0">
                <a:solidFill>
                  <a:srgbClr val="08080C"/>
                </a:solidFill>
                <a:latin typeface="Arial" panose="020B0604020202020204" pitchFamily="34" charset="0"/>
              </a:rPr>
              <a:t> </a:t>
            </a:r>
            <a:r>
              <a:rPr lang="en-US" altLang="en-US" sz="2400" dirty="0" err="1">
                <a:solidFill>
                  <a:srgbClr val="08080C"/>
                </a:solidFill>
                <a:latin typeface="Arial" panose="020B0604020202020204" pitchFamily="34" charset="0"/>
              </a:rPr>
              <a:t>tiga</a:t>
            </a:r>
            <a:r>
              <a:rPr lang="en-US" altLang="en-US" sz="2400" dirty="0">
                <a:solidFill>
                  <a:srgbClr val="08080C"/>
                </a:solidFill>
                <a:latin typeface="Arial" panose="020B0604020202020204" pitchFamily="34" charset="0"/>
              </a:rPr>
              <a:t> </a:t>
            </a:r>
            <a:r>
              <a:rPr lang="en-US" altLang="en-US" sz="2400" dirty="0" err="1">
                <a:solidFill>
                  <a:srgbClr val="08080C"/>
                </a:solidFill>
                <a:latin typeface="Arial" panose="020B0604020202020204" pitchFamily="34" charset="0"/>
              </a:rPr>
              <a:t>huruf</a:t>
            </a:r>
            <a:r>
              <a:rPr lang="en-US" altLang="en-US" sz="2400" dirty="0">
                <a:solidFill>
                  <a:srgbClr val="08080C"/>
                </a:solidFill>
                <a:latin typeface="Arial" panose="020B0604020202020204" pitchFamily="34" charset="0"/>
              </a:rPr>
              <a:t> </a:t>
            </a:r>
            <a:r>
              <a:rPr lang="en-US" altLang="en-US" sz="2400" dirty="0" err="1">
                <a:solidFill>
                  <a:srgbClr val="08080C"/>
                </a:solidFill>
                <a:latin typeface="Arial" panose="020B0604020202020204" pitchFamily="34" charset="0"/>
              </a:rPr>
              <a:t>pertama</a:t>
            </a:r>
            <a:r>
              <a:rPr lang="en-US" altLang="en-US" sz="2400" dirty="0">
                <a:solidFill>
                  <a:srgbClr val="08080C"/>
                </a:solidFill>
                <a:latin typeface="Arial" panose="020B0604020202020204" pitchFamily="34" charset="0"/>
              </a:rPr>
              <a:t>: </a:t>
            </a:r>
            <a:r>
              <a:rPr lang="en-US" altLang="en-US" sz="2400" dirty="0">
                <a:solidFill>
                  <a:srgbClr val="08080C"/>
                </a:solidFill>
                <a:latin typeface="Courier New" panose="02070309020205020404" pitchFamily="49" charset="0"/>
              </a:rPr>
              <a:t>pay = (15, 0, 24)</a:t>
            </a:r>
          </a:p>
          <a:p>
            <a:pPr eaLnBrk="1" hangingPunct="1">
              <a:lnSpc>
                <a:spcPct val="90000"/>
              </a:lnSpc>
              <a:buFontTx/>
              <a:buNone/>
            </a:pPr>
            <a:endParaRPr lang="en-US" altLang="en-US" sz="2400" dirty="0">
              <a:solidFill>
                <a:srgbClr val="08080C"/>
              </a:solidFill>
            </a:endParaRPr>
          </a:p>
          <a:p>
            <a:pPr eaLnBrk="1" hangingPunct="1">
              <a:lnSpc>
                <a:spcPct val="90000"/>
              </a:lnSpc>
              <a:buFontTx/>
              <a:buNone/>
            </a:pPr>
            <a:r>
              <a:rPr lang="en-US" altLang="en-US" sz="2400" dirty="0">
                <a:solidFill>
                  <a:srgbClr val="08080C"/>
                </a:solidFill>
              </a:rPr>
              <a:t>	</a:t>
            </a:r>
          </a:p>
          <a:p>
            <a:pPr eaLnBrk="1" hangingPunct="1">
              <a:lnSpc>
                <a:spcPct val="90000"/>
              </a:lnSpc>
              <a:buFontTx/>
              <a:buNone/>
            </a:pPr>
            <a:r>
              <a:rPr lang="en-US" altLang="en-US" sz="2400" dirty="0">
                <a:solidFill>
                  <a:srgbClr val="08080C"/>
                </a:solidFill>
              </a:rPr>
              <a:t>   </a:t>
            </a:r>
            <a:r>
              <a:rPr lang="en-US" altLang="en-US" sz="2400" dirty="0" err="1">
                <a:solidFill>
                  <a:srgbClr val="08080C"/>
                </a:solidFill>
              </a:rPr>
              <a:t>Cipherteks</a:t>
            </a:r>
            <a:r>
              <a:rPr lang="en-US" altLang="en-US" sz="2400" dirty="0">
                <a:solidFill>
                  <a:srgbClr val="08080C"/>
                </a:solidFill>
              </a:rPr>
              <a:t>: C = 			                           = </a:t>
            </a:r>
            <a:r>
              <a:rPr lang="en-US" altLang="en-US" sz="2400" dirty="0">
                <a:solidFill>
                  <a:srgbClr val="08080C"/>
                </a:solidFill>
                <a:latin typeface="Courier New" panose="02070309020205020404" pitchFamily="49" charset="0"/>
              </a:rPr>
              <a:t>LNS</a:t>
            </a:r>
          </a:p>
          <a:p>
            <a:pPr eaLnBrk="1" hangingPunct="1">
              <a:lnSpc>
                <a:spcPct val="90000"/>
              </a:lnSpc>
              <a:buFontTx/>
              <a:buNone/>
            </a:pPr>
            <a:endParaRPr lang="en-US" altLang="en-US" sz="2400" b="1" dirty="0">
              <a:solidFill>
                <a:srgbClr val="08080C"/>
              </a:solidFill>
              <a:latin typeface="Courier New" panose="02070309020205020404" pitchFamily="49" charset="0"/>
            </a:endParaRPr>
          </a:p>
          <a:p>
            <a:pPr eaLnBrk="1" hangingPunct="1">
              <a:lnSpc>
                <a:spcPct val="90000"/>
              </a:lnSpc>
              <a:buFontTx/>
              <a:buNone/>
            </a:pPr>
            <a:r>
              <a:rPr lang="en-US" altLang="en-US" sz="2400" dirty="0">
                <a:solidFill>
                  <a:srgbClr val="08080C"/>
                </a:solidFill>
                <a:latin typeface="Arial" panose="020B0604020202020204" pitchFamily="34" charset="0"/>
              </a:rPr>
              <a:t>	</a:t>
            </a:r>
          </a:p>
          <a:p>
            <a:pPr eaLnBrk="1" hangingPunct="1">
              <a:lnSpc>
                <a:spcPct val="90000"/>
              </a:lnSpc>
              <a:buFontTx/>
              <a:buNone/>
            </a:pPr>
            <a:r>
              <a:rPr lang="en-US" altLang="en-US" sz="2400" dirty="0">
                <a:solidFill>
                  <a:srgbClr val="08080C"/>
                </a:solidFill>
                <a:latin typeface="Arial" panose="020B0604020202020204" pitchFamily="34" charset="0"/>
              </a:rPr>
              <a:t>	</a:t>
            </a:r>
            <a:r>
              <a:rPr lang="en-US" altLang="en-US" sz="2400" dirty="0" err="1">
                <a:solidFill>
                  <a:srgbClr val="08080C"/>
                </a:solidFill>
                <a:latin typeface="Arial" panose="020B0604020202020204" pitchFamily="34" charset="0"/>
              </a:rPr>
              <a:t>Cipherteks</a:t>
            </a:r>
            <a:r>
              <a:rPr lang="en-US" altLang="en-US" sz="2400" dirty="0">
                <a:solidFill>
                  <a:srgbClr val="08080C"/>
                </a:solidFill>
                <a:latin typeface="Arial" panose="020B0604020202020204" pitchFamily="34" charset="0"/>
              </a:rPr>
              <a:t> </a:t>
            </a:r>
            <a:r>
              <a:rPr lang="en-US" altLang="en-US" sz="2400" dirty="0" err="1">
                <a:solidFill>
                  <a:srgbClr val="08080C"/>
                </a:solidFill>
                <a:latin typeface="Arial" panose="020B0604020202020204" pitchFamily="34" charset="0"/>
              </a:rPr>
              <a:t>selengkapnya</a:t>
            </a:r>
            <a:r>
              <a:rPr lang="en-US" altLang="en-US" sz="2400" dirty="0">
                <a:solidFill>
                  <a:srgbClr val="08080C"/>
                </a:solidFill>
                <a:latin typeface="Arial" panose="020B0604020202020204" pitchFamily="34" charset="0"/>
              </a:rPr>
              <a:t>: </a:t>
            </a:r>
            <a:r>
              <a:rPr lang="en-US" altLang="en-US" sz="2400" dirty="0">
                <a:solidFill>
                  <a:srgbClr val="08080C"/>
                </a:solidFill>
                <a:latin typeface="Courier New" panose="02070309020205020404" pitchFamily="49" charset="0"/>
              </a:rPr>
              <a:t>LNSHDLEWMTRW</a:t>
            </a:r>
          </a:p>
        </p:txBody>
      </p:sp>
      <p:graphicFrame>
        <p:nvGraphicFramePr>
          <p:cNvPr id="50181" name="Object 2"/>
          <p:cNvGraphicFramePr>
            <a:graphicFrameLocks noChangeAspect="1"/>
          </p:cNvGraphicFramePr>
          <p:nvPr/>
        </p:nvGraphicFramePr>
        <p:xfrm>
          <a:off x="2514600" y="1014130"/>
          <a:ext cx="1524000" cy="1214437"/>
        </p:xfrm>
        <a:graphic>
          <a:graphicData uri="http://schemas.openxmlformats.org/presentationml/2006/ole">
            <mc:AlternateContent xmlns:mc="http://schemas.openxmlformats.org/markup-compatibility/2006">
              <mc:Choice xmlns:v="urn:schemas-microsoft-com:vml" Requires="v">
                <p:oleObj name="Equation" r:id="rId7" imgW="749300" imgH="596900" progId="Equation.3">
                  <p:embed/>
                </p:oleObj>
              </mc:Choice>
              <mc:Fallback>
                <p:oleObj name="Equation" r:id="rId7" imgW="749300" imgH="596900" progId="Equation.3">
                  <p:embed/>
                  <p:pic>
                    <p:nvPicPr>
                      <p:cNvPr id="50181"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014130"/>
                        <a:ext cx="1524000"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3"/>
          <p:cNvGraphicFramePr>
            <a:graphicFrameLocks noChangeAspect="1"/>
          </p:cNvGraphicFramePr>
          <p:nvPr/>
        </p:nvGraphicFramePr>
        <p:xfrm>
          <a:off x="3111358" y="3715201"/>
          <a:ext cx="4191000" cy="1139825"/>
        </p:xfrm>
        <a:graphic>
          <a:graphicData uri="http://schemas.openxmlformats.org/presentationml/2006/ole">
            <mc:AlternateContent xmlns:mc="http://schemas.openxmlformats.org/markup-compatibility/2006">
              <mc:Choice xmlns:v="urn:schemas-microsoft-com:vml" Requires="v">
                <p:oleObj name="Equation" r:id="rId9" imgW="2197100" imgH="596900" progId="Equation.3">
                  <p:embed/>
                </p:oleObj>
              </mc:Choice>
              <mc:Fallback>
                <p:oleObj name="Equation" r:id="rId9" imgW="2197100" imgH="596900" progId="Equation.3">
                  <p:embed/>
                  <p:pic>
                    <p:nvPicPr>
                      <p:cNvPr id="50182"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358" y="3715201"/>
                        <a:ext cx="4191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2716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016CE5B-9A8E-4EF7-A41A-08A82D6E4351}" type="slidenum">
              <a:rPr lang="en-GB" altLang="en-US" sz="1400">
                <a:latin typeface="Times New Roman" panose="02020603050405020304" pitchFamily="18" charset="0"/>
              </a:rPr>
              <a:pPr>
                <a:spcBef>
                  <a:spcPct val="0"/>
                </a:spcBef>
                <a:buSzTx/>
                <a:buFontTx/>
                <a:buNone/>
              </a:pPr>
              <a:t>47</a:t>
            </a:fld>
            <a:endParaRPr lang="en-GB" altLang="en-US" sz="1400">
              <a:latin typeface="Times New Roman" panose="02020603050405020304" pitchFamily="18" charset="0"/>
            </a:endParaRPr>
          </a:p>
        </p:txBody>
      </p:sp>
      <p:sp>
        <p:nvSpPr>
          <p:cNvPr id="51204" name="Rectangle 3"/>
          <p:cNvSpPr>
            <a:spLocks noGrp="1" noChangeArrowheads="1"/>
          </p:cNvSpPr>
          <p:nvPr>
            <p:ph type="body" idx="1"/>
          </p:nvPr>
        </p:nvSpPr>
        <p:spPr>
          <a:xfrm>
            <a:off x="627797" y="762000"/>
            <a:ext cx="10726003" cy="5334000"/>
          </a:xfrm>
        </p:spPr>
        <p:txBody>
          <a:bodyPr/>
          <a:lstStyle/>
          <a:p>
            <a:pPr eaLnBrk="1" hangingPunct="1"/>
            <a:r>
              <a:rPr lang="en-US" altLang="en-US" sz="2400" dirty="0" err="1">
                <a:solidFill>
                  <a:srgbClr val="08080C"/>
                </a:solidFill>
              </a:rPr>
              <a:t>Dekripsi</a:t>
            </a:r>
            <a:r>
              <a:rPr lang="en-US" altLang="en-US" sz="2400" dirty="0">
                <a:solidFill>
                  <a:srgbClr val="08080C"/>
                </a:solidFill>
              </a:rPr>
              <a:t> </a:t>
            </a:r>
            <a:r>
              <a:rPr lang="en-US" altLang="en-US" sz="2400" dirty="0" err="1">
                <a:solidFill>
                  <a:srgbClr val="08080C"/>
                </a:solidFill>
              </a:rPr>
              <a:t>perlu</a:t>
            </a:r>
            <a:r>
              <a:rPr lang="en-US" altLang="en-US" sz="2400" dirty="0">
                <a:solidFill>
                  <a:srgbClr val="08080C"/>
                </a:solidFill>
              </a:rPr>
              <a:t> </a:t>
            </a:r>
            <a:r>
              <a:rPr lang="en-US" altLang="en-US" sz="2400" dirty="0" err="1">
                <a:solidFill>
                  <a:srgbClr val="08080C"/>
                </a:solidFill>
              </a:rPr>
              <a:t>menghitung</a:t>
            </a:r>
            <a:r>
              <a:rPr lang="en-US" altLang="en-US" sz="2400" dirty="0">
                <a:solidFill>
                  <a:srgbClr val="08080C"/>
                </a:solidFill>
              </a:rPr>
              <a:t> </a:t>
            </a:r>
            <a:r>
              <a:rPr lang="en-US" altLang="en-US" sz="2400" b="1" dirty="0">
                <a:solidFill>
                  <a:srgbClr val="08080C"/>
                </a:solidFill>
              </a:rPr>
              <a:t>K</a:t>
            </a:r>
            <a:r>
              <a:rPr lang="en-US" altLang="en-US" sz="2400" baseline="30000" dirty="0">
                <a:solidFill>
                  <a:srgbClr val="08080C"/>
                </a:solidFill>
              </a:rPr>
              <a:t>-1 </a:t>
            </a:r>
            <a:r>
              <a:rPr lang="en-US" altLang="en-US" sz="2400" dirty="0" err="1">
                <a:solidFill>
                  <a:srgbClr val="08080C"/>
                </a:solidFill>
              </a:rPr>
              <a:t>sedemikian</a:t>
            </a:r>
            <a:r>
              <a:rPr lang="en-US" altLang="en-US" sz="2400" dirty="0">
                <a:solidFill>
                  <a:srgbClr val="08080C"/>
                </a:solidFill>
              </a:rPr>
              <a:t> </a:t>
            </a:r>
            <a:r>
              <a:rPr lang="en-US" altLang="en-US" sz="2400" dirty="0" err="1">
                <a:solidFill>
                  <a:srgbClr val="08080C"/>
                </a:solidFill>
              </a:rPr>
              <a:t>sehingga</a:t>
            </a:r>
            <a:r>
              <a:rPr lang="en-US" altLang="en-US" sz="2400" dirty="0">
                <a:solidFill>
                  <a:srgbClr val="08080C"/>
                </a:solidFill>
              </a:rPr>
              <a:t> </a:t>
            </a:r>
            <a:r>
              <a:rPr lang="en-US" altLang="en-US" sz="2400" b="1" dirty="0">
                <a:solidFill>
                  <a:srgbClr val="08080C"/>
                </a:solidFill>
              </a:rPr>
              <a:t>KK</a:t>
            </a:r>
            <a:r>
              <a:rPr lang="en-US" altLang="en-US" sz="2400" baseline="30000" dirty="0">
                <a:solidFill>
                  <a:srgbClr val="08080C"/>
                </a:solidFill>
              </a:rPr>
              <a:t>-1 </a:t>
            </a:r>
            <a:r>
              <a:rPr lang="en-US" altLang="en-US" sz="2400" dirty="0">
                <a:solidFill>
                  <a:srgbClr val="08080C"/>
                </a:solidFill>
              </a:rPr>
              <a:t>= </a:t>
            </a:r>
            <a:r>
              <a:rPr lang="en-US" altLang="en-US" sz="2400" b="1" dirty="0">
                <a:solidFill>
                  <a:srgbClr val="08080C"/>
                </a:solidFill>
              </a:rPr>
              <a:t>I</a:t>
            </a:r>
            <a:r>
              <a:rPr lang="en-US" altLang="en-US" sz="2400" dirty="0">
                <a:solidFill>
                  <a:srgbClr val="08080C"/>
                </a:solidFill>
              </a:rPr>
              <a:t>   (</a:t>
            </a:r>
            <a:r>
              <a:rPr lang="en-US" altLang="en-US" sz="2400" b="1" dirty="0">
                <a:solidFill>
                  <a:srgbClr val="08080C"/>
                </a:solidFill>
              </a:rPr>
              <a:t>I</a:t>
            </a:r>
            <a:r>
              <a:rPr lang="en-US" altLang="en-US" sz="2400" dirty="0">
                <a:solidFill>
                  <a:srgbClr val="08080C"/>
                </a:solidFill>
              </a:rPr>
              <a:t> </a:t>
            </a:r>
            <a:r>
              <a:rPr lang="en-US" altLang="en-US" sz="2400" dirty="0" err="1">
                <a:solidFill>
                  <a:srgbClr val="08080C"/>
                </a:solidFill>
              </a:rPr>
              <a:t>matriks</a:t>
            </a:r>
            <a:r>
              <a:rPr lang="en-US" altLang="en-US" sz="2400" dirty="0">
                <a:solidFill>
                  <a:srgbClr val="08080C"/>
                </a:solidFill>
              </a:rPr>
              <a:t> </a:t>
            </a:r>
            <a:r>
              <a:rPr lang="en-US" altLang="en-US" sz="2400" dirty="0" err="1">
                <a:solidFill>
                  <a:srgbClr val="08080C"/>
                </a:solidFill>
              </a:rPr>
              <a:t>identitas</a:t>
            </a:r>
            <a:r>
              <a:rPr lang="en-US" altLang="en-US" sz="2400" dirty="0">
                <a:solidFill>
                  <a:srgbClr val="08080C"/>
                </a:solidFill>
              </a:rPr>
              <a:t>).</a:t>
            </a:r>
          </a:p>
          <a:p>
            <a:pPr eaLnBrk="1" hangingPunct="1"/>
            <a:endParaRPr lang="en-US" altLang="en-US" sz="2400" dirty="0">
              <a:solidFill>
                <a:srgbClr val="08080C"/>
              </a:solidFill>
            </a:endParaRPr>
          </a:p>
          <a:p>
            <a:pPr eaLnBrk="1" hangingPunct="1"/>
            <a:endParaRPr lang="en-US" altLang="en-US" sz="2400" dirty="0">
              <a:solidFill>
                <a:srgbClr val="08080C"/>
              </a:solidFill>
            </a:endParaRPr>
          </a:p>
          <a:p>
            <a:pPr eaLnBrk="1" hangingPunct="1">
              <a:buFontTx/>
              <a:buNone/>
            </a:pPr>
            <a:r>
              <a:rPr lang="en-US" altLang="en-US" sz="2400" dirty="0">
                <a:solidFill>
                  <a:srgbClr val="08080C"/>
                </a:solidFill>
              </a:rPr>
              <a:t>           </a:t>
            </a:r>
            <a:r>
              <a:rPr lang="en-US" altLang="en-US" sz="2400" b="1" dirty="0">
                <a:solidFill>
                  <a:srgbClr val="08080C"/>
                </a:solidFill>
              </a:rPr>
              <a:t>K</a:t>
            </a:r>
            <a:r>
              <a:rPr lang="en-US" altLang="en-US" sz="2400" baseline="30000" dirty="0">
                <a:solidFill>
                  <a:srgbClr val="08080C"/>
                </a:solidFill>
              </a:rPr>
              <a:t>-1   </a:t>
            </a:r>
            <a:r>
              <a:rPr lang="en-US" altLang="en-US" sz="2400" dirty="0">
                <a:solidFill>
                  <a:srgbClr val="08080C"/>
                </a:solidFill>
              </a:rPr>
              <a:t>=			</a:t>
            </a:r>
          </a:p>
          <a:p>
            <a:pPr eaLnBrk="1" hangingPunct="1">
              <a:buFontTx/>
              <a:buNone/>
            </a:pPr>
            <a:endParaRPr lang="en-US" altLang="en-US" sz="2400" dirty="0">
              <a:solidFill>
                <a:srgbClr val="08080C"/>
              </a:solidFill>
            </a:endParaRPr>
          </a:p>
          <a:p>
            <a:pPr eaLnBrk="1" hangingPunct="1">
              <a:buFontTx/>
              <a:buNone/>
            </a:pPr>
            <a:r>
              <a:rPr lang="en-US" altLang="en-US" sz="2400" dirty="0">
                <a:solidFill>
                  <a:srgbClr val="08080C"/>
                </a:solidFill>
              </a:rPr>
              <a:t>	</a:t>
            </a:r>
            <a:r>
              <a:rPr lang="en-US" altLang="en-US" sz="2400" dirty="0" err="1">
                <a:solidFill>
                  <a:srgbClr val="08080C"/>
                </a:solidFill>
              </a:rPr>
              <a:t>sebab</a:t>
            </a:r>
            <a:r>
              <a:rPr lang="en-US" altLang="en-US" sz="2400" dirty="0">
                <a:solidFill>
                  <a:srgbClr val="08080C"/>
                </a:solidFill>
              </a:rPr>
              <a:t>  </a:t>
            </a:r>
          </a:p>
          <a:p>
            <a:pPr eaLnBrk="1" hangingPunct="1">
              <a:buFontTx/>
              <a:buNone/>
            </a:pPr>
            <a:endParaRPr lang="en-US" altLang="en-US" sz="2400" dirty="0">
              <a:solidFill>
                <a:srgbClr val="08080C"/>
              </a:solidFill>
            </a:endParaRPr>
          </a:p>
          <a:p>
            <a:pPr eaLnBrk="1" hangingPunct="1">
              <a:buFontTx/>
              <a:buNone/>
            </a:pPr>
            <a:r>
              <a:rPr lang="en-US" altLang="en-US" sz="2400" dirty="0">
                <a:solidFill>
                  <a:srgbClr val="08080C"/>
                </a:solidFill>
              </a:rPr>
              <a:t>		</a:t>
            </a:r>
          </a:p>
        </p:txBody>
      </p:sp>
      <p:graphicFrame>
        <p:nvGraphicFramePr>
          <p:cNvPr id="51205" name="Object 2"/>
          <p:cNvGraphicFramePr>
            <a:graphicFrameLocks noChangeAspect="1"/>
          </p:cNvGraphicFramePr>
          <p:nvPr/>
        </p:nvGraphicFramePr>
        <p:xfrm>
          <a:off x="2362200" y="1788319"/>
          <a:ext cx="1676400" cy="1312862"/>
        </p:xfrm>
        <a:graphic>
          <a:graphicData uri="http://schemas.openxmlformats.org/presentationml/2006/ole">
            <mc:AlternateContent xmlns:mc="http://schemas.openxmlformats.org/markup-compatibility/2006">
              <mc:Choice xmlns:v="urn:schemas-microsoft-com:vml" Requires="v">
                <p:oleObj name="Equation" r:id="rId7" imgW="762000" imgH="596900" progId="Equation.3">
                  <p:embed/>
                </p:oleObj>
              </mc:Choice>
              <mc:Fallback>
                <p:oleObj name="Equation" r:id="rId7" imgW="762000" imgH="596900" progId="Equation.3">
                  <p:embed/>
                  <p:pic>
                    <p:nvPicPr>
                      <p:cNvPr id="5120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1788319"/>
                        <a:ext cx="1676400" cy="131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3"/>
          <p:cNvGraphicFramePr>
            <a:graphicFrameLocks noChangeAspect="1"/>
          </p:cNvGraphicFramePr>
          <p:nvPr/>
        </p:nvGraphicFramePr>
        <p:xfrm>
          <a:off x="1627496" y="3945499"/>
          <a:ext cx="7772400" cy="1290638"/>
        </p:xfrm>
        <a:graphic>
          <a:graphicData uri="http://schemas.openxmlformats.org/presentationml/2006/ole">
            <mc:AlternateContent xmlns:mc="http://schemas.openxmlformats.org/markup-compatibility/2006">
              <mc:Choice xmlns:v="urn:schemas-microsoft-com:vml" Requires="v">
                <p:oleObj name="Equation" r:id="rId9" imgW="3594100" imgH="596900" progId="Equation.3">
                  <p:embed/>
                </p:oleObj>
              </mc:Choice>
              <mc:Fallback>
                <p:oleObj name="Equation" r:id="rId9" imgW="3594100" imgH="596900" progId="Equation.3">
                  <p:embed/>
                  <p:pic>
                    <p:nvPicPr>
                      <p:cNvPr id="51206"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7496" y="3945499"/>
                        <a:ext cx="7772400"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41710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077" y="716920"/>
            <a:ext cx="8927123" cy="5379080"/>
          </a:xfrm>
        </p:spPr>
        <p:txBody>
          <a:bodyPr>
            <a:normAutofit/>
          </a:bodyPr>
          <a:lstStyle/>
          <a:p>
            <a:pPr>
              <a:defRPr/>
            </a:pPr>
            <a:r>
              <a:rPr lang="en-US" dirty="0"/>
              <a:t>Cara </a:t>
            </a:r>
            <a:r>
              <a:rPr lang="en-US" dirty="0" err="1"/>
              <a:t>menghitung</a:t>
            </a:r>
            <a:r>
              <a:rPr lang="en-US" dirty="0"/>
              <a:t> </a:t>
            </a:r>
            <a:r>
              <a:rPr lang="en-US" dirty="0" err="1"/>
              <a:t>matriks</a:t>
            </a:r>
            <a:r>
              <a:rPr lang="en-US" dirty="0"/>
              <a:t> invers 2 x 2: </a:t>
            </a:r>
          </a:p>
          <a:p>
            <a:pPr>
              <a:defRPr/>
            </a:pPr>
            <a:endParaRPr lang="en-US" dirty="0"/>
          </a:p>
          <a:p>
            <a:pPr marL="0" indent="0">
              <a:buNone/>
              <a:defRPr/>
            </a:pPr>
            <a:r>
              <a:rPr lang="en-US" dirty="0"/>
              <a:t>   K =                          K</a:t>
            </a:r>
            <a:r>
              <a:rPr lang="en-US" baseline="30000" dirty="0"/>
              <a:t>-1</a:t>
            </a:r>
            <a:r>
              <a:rPr lang="en-US" dirty="0"/>
              <a:t> = </a:t>
            </a:r>
          </a:p>
          <a:p>
            <a:pPr marL="0" indent="0">
              <a:buNone/>
              <a:defRPr/>
            </a:pPr>
            <a:endParaRPr lang="en-US" dirty="0"/>
          </a:p>
          <a:p>
            <a:pPr marL="0" indent="0">
              <a:buNone/>
              <a:defRPr/>
            </a:pPr>
            <a:r>
              <a:rPr lang="en-US" dirty="0"/>
              <a:t>                                        =</a:t>
            </a:r>
          </a:p>
          <a:p>
            <a:pPr marL="0" indent="0">
              <a:buNone/>
              <a:defRPr/>
            </a:pPr>
            <a:endParaRPr lang="en-US" dirty="0"/>
          </a:p>
          <a:p>
            <a:pPr marL="0" indent="0">
              <a:buNone/>
              <a:defRPr/>
            </a:pPr>
            <a:endParaRPr lang="en-US" dirty="0"/>
          </a:p>
          <a:p>
            <a:pPr marL="0" indent="0">
              <a:buNone/>
              <a:defRPr/>
            </a:pPr>
            <a:r>
              <a:rPr lang="en-US" dirty="0"/>
              <a:t>  </a:t>
            </a:r>
            <a:r>
              <a:rPr lang="en-US" dirty="0" err="1"/>
              <a:t>Contoh</a:t>
            </a:r>
            <a:r>
              <a:rPr lang="en-US" dirty="0"/>
              <a:t>: K =               </a:t>
            </a:r>
          </a:p>
          <a:p>
            <a:pPr marL="0" indent="0">
              <a:buNone/>
              <a:defRPr/>
            </a:pPr>
            <a:r>
              <a:rPr lang="en-US" dirty="0"/>
              <a:t>           </a:t>
            </a:r>
          </a:p>
          <a:p>
            <a:pPr marL="0" indent="0">
              <a:buNone/>
              <a:defRPr/>
            </a:pPr>
            <a:r>
              <a:rPr lang="en-US" dirty="0"/>
              <a:t>   </a:t>
            </a:r>
            <a:r>
              <a:rPr lang="en-US" sz="2600" dirty="0" err="1"/>
              <a:t>det</a:t>
            </a:r>
            <a:r>
              <a:rPr lang="en-US" sz="2600" dirty="0"/>
              <a:t>(K) = (3)(9) – (15)(10) = 27 – 150  = –123 mod 26 = 7                    </a:t>
            </a:r>
          </a:p>
        </p:txBody>
      </p:sp>
      <p:sp>
        <p:nvSpPr>
          <p:cNvPr id="522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136417-5691-4E38-897A-BB56EE219515}" type="slidenum">
              <a:rPr lang="en-GB" altLang="en-US" sz="1400"/>
              <a:pPr/>
              <a:t>48</a:t>
            </a:fld>
            <a:endParaRPr lang="en-GB" altLang="en-US" sz="1400"/>
          </a:p>
        </p:txBody>
      </p:sp>
      <p:graphicFrame>
        <p:nvGraphicFramePr>
          <p:cNvPr id="52229" name="Object 8"/>
          <p:cNvGraphicFramePr>
            <a:graphicFrameLocks noChangeAspect="1"/>
          </p:cNvGraphicFramePr>
          <p:nvPr/>
        </p:nvGraphicFramePr>
        <p:xfrm>
          <a:off x="1861893" y="1375118"/>
          <a:ext cx="1350962" cy="1230313"/>
        </p:xfrm>
        <a:graphic>
          <a:graphicData uri="http://schemas.openxmlformats.org/presentationml/2006/ole">
            <mc:AlternateContent xmlns:mc="http://schemas.openxmlformats.org/markup-compatibility/2006">
              <mc:Choice xmlns:v="urn:schemas-microsoft-com:vml" Requires="v">
                <p:oleObj name="Equation" r:id="rId2" imgW="431613" imgH="393529" progId="Equation.3">
                  <p:embed/>
                </p:oleObj>
              </mc:Choice>
              <mc:Fallback>
                <p:oleObj name="Equation" r:id="rId2" imgW="431613" imgH="393529" progId="Equation.3">
                  <p:embed/>
                  <p:pic>
                    <p:nvPicPr>
                      <p:cNvPr id="5222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93" y="1375118"/>
                        <a:ext cx="135096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0" name="Object 10"/>
          <p:cNvGraphicFramePr>
            <a:graphicFrameLocks noChangeAspect="1"/>
          </p:cNvGraphicFramePr>
          <p:nvPr/>
        </p:nvGraphicFramePr>
        <p:xfrm>
          <a:off x="4723104" y="1433664"/>
          <a:ext cx="3155950" cy="1255713"/>
        </p:xfrm>
        <a:graphic>
          <a:graphicData uri="http://schemas.openxmlformats.org/presentationml/2006/ole">
            <mc:AlternateContent xmlns:mc="http://schemas.openxmlformats.org/markup-compatibility/2006">
              <mc:Choice xmlns:v="urn:schemas-microsoft-com:vml" Requires="v">
                <p:oleObj name="Equation" r:id="rId4" imgW="977476" imgH="393529" progId="Equation.3">
                  <p:embed/>
                </p:oleObj>
              </mc:Choice>
              <mc:Fallback>
                <p:oleObj name="Equation" r:id="rId4" imgW="977476" imgH="393529" progId="Equation.3">
                  <p:embed/>
                  <p:pic>
                    <p:nvPicPr>
                      <p:cNvPr id="5223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104" y="1433664"/>
                        <a:ext cx="31559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1" name="Rectangle 5"/>
          <p:cNvSpPr>
            <a:spLocks noChangeArrowheads="1"/>
          </p:cNvSpPr>
          <p:nvPr/>
        </p:nvSpPr>
        <p:spPr bwMode="auto">
          <a:xfrm>
            <a:off x="1524000" y="716920"/>
            <a:ext cx="2519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cs typeface="Times New Roman" panose="02020603050405020304" pitchFamily="18" charset="0"/>
              </a:rPr>
              <a:t> </a:t>
            </a:r>
            <a:r>
              <a:rPr lang="en-US" altLang="en-US" sz="1100"/>
              <a:t> </a:t>
            </a:r>
            <a:endParaRPr lang="en-US" altLang="en-US"/>
          </a:p>
        </p:txBody>
      </p:sp>
      <p:sp>
        <p:nvSpPr>
          <p:cNvPr id="52232" name="Rectangle 7"/>
          <p:cNvSpPr>
            <a:spLocks noChangeArrowheads="1"/>
          </p:cNvSpPr>
          <p:nvPr/>
        </p:nvSpPr>
        <p:spPr bwMode="auto">
          <a:xfrm>
            <a:off x="6208714" y="28695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52233" name="Object 14"/>
          <p:cNvGraphicFramePr>
            <a:graphicFrameLocks noChangeAspect="1"/>
          </p:cNvGraphicFramePr>
          <p:nvPr/>
        </p:nvGraphicFramePr>
        <p:xfrm>
          <a:off x="4808119" y="2689100"/>
          <a:ext cx="2987675" cy="1166812"/>
        </p:xfrm>
        <a:graphic>
          <a:graphicData uri="http://schemas.openxmlformats.org/presentationml/2006/ole">
            <mc:AlternateContent xmlns:mc="http://schemas.openxmlformats.org/markup-compatibility/2006">
              <mc:Choice xmlns:v="urn:schemas-microsoft-com:vml" Requires="v">
                <p:oleObj name="Equation" r:id="rId6" imgW="1002865" imgH="393529" progId="Equation.3">
                  <p:embed/>
                </p:oleObj>
              </mc:Choice>
              <mc:Fallback>
                <p:oleObj name="Equation" r:id="rId6" imgW="1002865" imgH="393529" progId="Equation.3">
                  <p:embed/>
                  <p:pic>
                    <p:nvPicPr>
                      <p:cNvPr id="52233"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119" y="2689100"/>
                        <a:ext cx="29876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4" name="Rectangle 9"/>
          <p:cNvSpPr>
            <a:spLocks noChangeArrowheads="1"/>
          </p:cNvSpPr>
          <p:nvPr/>
        </p:nvSpPr>
        <p:spPr bwMode="auto">
          <a:xfrm>
            <a:off x="4367213" y="4287988"/>
            <a:ext cx="17513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52235" name="Object 16"/>
          <p:cNvGraphicFramePr>
            <a:graphicFrameLocks noChangeAspect="1"/>
          </p:cNvGraphicFramePr>
          <p:nvPr/>
        </p:nvGraphicFramePr>
        <p:xfrm>
          <a:off x="3048001" y="4239271"/>
          <a:ext cx="1319212" cy="1020763"/>
        </p:xfrm>
        <a:graphic>
          <a:graphicData uri="http://schemas.openxmlformats.org/presentationml/2006/ole">
            <mc:AlternateContent xmlns:mc="http://schemas.openxmlformats.org/markup-compatibility/2006">
              <mc:Choice xmlns:v="urn:schemas-microsoft-com:vml" Requires="v">
                <p:oleObj name="Equation" r:id="rId8" imgW="507780" imgH="393529" progId="Equation.3">
                  <p:embed/>
                </p:oleObj>
              </mc:Choice>
              <mc:Fallback>
                <p:oleObj name="Equation" r:id="rId8" imgW="507780" imgH="393529" progId="Equation.3">
                  <p:embed/>
                  <p:pic>
                    <p:nvPicPr>
                      <p:cNvPr id="52235"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1" y="4239271"/>
                        <a:ext cx="131921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2913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D03766-B655-434A-B16D-A269596D209D}" type="slidenum">
              <a:rPr lang="en-GB" altLang="en-US" sz="1400"/>
              <a:pPr/>
              <a:t>49</a:t>
            </a:fld>
            <a:endParaRPr lang="en-GB" altLang="en-US" sz="1400"/>
          </a:p>
        </p:txBody>
      </p:sp>
      <p:pic>
        <p:nvPicPr>
          <p:cNvPr id="53252"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287" y="1106606"/>
            <a:ext cx="112791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6"/>
          <p:cNvSpPr>
            <a:spLocks noChangeArrowheads="1"/>
          </p:cNvSpPr>
          <p:nvPr/>
        </p:nvSpPr>
        <p:spPr bwMode="auto">
          <a:xfrm>
            <a:off x="827624" y="3429000"/>
            <a:ext cx="110128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397125" indent="-2397125" algn="just"/>
            <a:r>
              <a:rPr lang="en-US" altLang="en-US" sz="2800" u="sng" dirty="0" err="1">
                <a:latin typeface="+mn-lt"/>
                <a:cs typeface="Times New Roman" panose="02020603050405020304" pitchFamily="18" charset="0"/>
              </a:rPr>
              <a:t>Keterangan</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ingat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kembali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teori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bilangan</a:t>
            </a:r>
            <a:r>
              <a:rPr lang="en-US" altLang="en-US" sz="2800" dirty="0">
                <a:latin typeface="+mn-lt"/>
                <a:cs typeface="Times New Roman" panose="02020603050405020304" pitchFamily="18" charset="0"/>
              </a:rPr>
              <a:t> di </a:t>
            </a:r>
            <a:r>
              <a:rPr lang="en-US" altLang="en-US" sz="2800" dirty="0" err="1">
                <a:latin typeface="+mn-lt"/>
                <a:cs typeface="Times New Roman" panose="02020603050405020304" pitchFamily="18" charset="0"/>
              </a:rPr>
              <a:t>dalam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Matematika</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Diskrit</a:t>
            </a:r>
            <a:r>
              <a:rPr lang="en-US" altLang="en-US" sz="2800" dirty="0">
                <a:latin typeface="+mn-lt"/>
                <a:cs typeface="Times New Roman" panose="02020603050405020304" pitchFamily="18" charset="0"/>
              </a:rPr>
              <a:t>):</a:t>
            </a:r>
          </a:p>
          <a:p>
            <a:pPr marL="3830638" indent="-3830638" algn="just"/>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i</a:t>
            </a:r>
            <a:r>
              <a:rPr lang="en-US" altLang="en-US" sz="2800" dirty="0">
                <a:latin typeface="+mn-lt"/>
                <a:cs typeface="Times New Roman" panose="02020603050405020304" pitchFamily="18" charset="0"/>
              </a:rPr>
              <a:t>) 7</a:t>
            </a:r>
            <a:r>
              <a:rPr lang="en-US" altLang="en-US" sz="2800" baseline="30000" dirty="0">
                <a:latin typeface="+mn-lt"/>
                <a:cs typeface="Times New Roman" panose="02020603050405020304" pitchFamily="18" charset="0"/>
              </a:rPr>
              <a:t> –1 </a:t>
            </a:r>
            <a:r>
              <a:rPr lang="en-US" altLang="en-US" sz="2800" dirty="0">
                <a:latin typeface="+mn-lt"/>
                <a:cs typeface="Times New Roman" panose="02020603050405020304" pitchFamily="18" charset="0"/>
              </a:rPr>
              <a:t> (mod 26) </a:t>
            </a:r>
            <a:r>
              <a:rPr lang="en-US" altLang="en-US" sz="2800" dirty="0">
                <a:latin typeface="+mn-lt"/>
                <a:cs typeface="Times New Roman" panose="02020603050405020304" pitchFamily="18" charset="0"/>
                <a:sym typeface="Symbol" panose="05050102010706020507" pitchFamily="18" charset="2"/>
              </a:rPr>
              <a:t></a:t>
            </a:r>
            <a:r>
              <a:rPr lang="en-US" altLang="en-US" sz="2800" dirty="0">
                <a:latin typeface="+mn-lt"/>
                <a:cs typeface="Times New Roman" panose="02020603050405020304" pitchFamily="18" charset="0"/>
              </a:rPr>
              <a:t> 15, </a:t>
            </a:r>
            <a:r>
              <a:rPr lang="en-US" altLang="en-US" sz="2800" dirty="0" err="1">
                <a:latin typeface="+mn-lt"/>
                <a:cs typeface="Times New Roman" panose="02020603050405020304" pitchFamily="18" charset="0"/>
              </a:rPr>
              <a:t>karena</a:t>
            </a:r>
            <a:r>
              <a:rPr lang="en-US" altLang="en-US" sz="2800" dirty="0">
                <a:latin typeface="+mn-lt"/>
                <a:cs typeface="Times New Roman" panose="02020603050405020304" pitchFamily="18" charset="0"/>
              </a:rPr>
              <a:t> (7)(15) = 105 mod 26 = 1</a:t>
            </a:r>
          </a:p>
          <a:p>
            <a:pPr algn="just"/>
            <a:r>
              <a:rPr lang="en-US" altLang="en-US" sz="2800" dirty="0">
                <a:latin typeface="+mn-lt"/>
                <a:cs typeface="Times New Roman" panose="02020603050405020304" pitchFamily="18" charset="0"/>
              </a:rPr>
              <a:t> (ii) –10 </a:t>
            </a:r>
            <a:r>
              <a:rPr lang="en-US" altLang="en-US" sz="2800" dirty="0">
                <a:latin typeface="+mn-lt"/>
                <a:cs typeface="Times New Roman" panose="02020603050405020304" pitchFamily="18" charset="0"/>
                <a:sym typeface="Symbol" panose="05050102010706020507" pitchFamily="18" charset="2"/>
              </a:rPr>
              <a:t></a:t>
            </a:r>
            <a:r>
              <a:rPr lang="en-US" altLang="en-US" sz="2800" dirty="0">
                <a:latin typeface="+mn-lt"/>
                <a:cs typeface="Times New Roman" panose="02020603050405020304" pitchFamily="18" charset="0"/>
              </a:rPr>
              <a:t> 16 (mod 26)</a:t>
            </a:r>
          </a:p>
          <a:p>
            <a:r>
              <a:rPr lang="en-US" altLang="en-US" sz="2800" dirty="0">
                <a:latin typeface="+mn-lt"/>
                <a:cs typeface="Times New Roman" panose="02020603050405020304" pitchFamily="18" charset="0"/>
              </a:rPr>
              <a:t> (iii) –15 </a:t>
            </a:r>
            <a:r>
              <a:rPr lang="en-US" altLang="en-US" sz="2800" dirty="0">
                <a:latin typeface="+mn-lt"/>
                <a:cs typeface="Times New Roman" panose="02020603050405020304" pitchFamily="18" charset="0"/>
                <a:sym typeface="Symbol" panose="05050102010706020507" pitchFamily="18" charset="2"/>
              </a:rPr>
              <a:t></a:t>
            </a:r>
            <a:r>
              <a:rPr lang="en-US" altLang="en-US" sz="2800" dirty="0">
                <a:latin typeface="+mn-lt"/>
                <a:cs typeface="Times New Roman" panose="02020603050405020304" pitchFamily="18" charset="0"/>
              </a:rPr>
              <a:t> 11 (mod 26)    ) </a:t>
            </a:r>
            <a:endParaRPr lang="en-US" altLang="en-US" sz="2800" dirty="0">
              <a:latin typeface="+mn-lt"/>
            </a:endParaRPr>
          </a:p>
        </p:txBody>
      </p:sp>
    </p:spTree>
    <p:extLst>
      <p:ext uri="{BB962C8B-B14F-4D97-AF65-F5344CB8AC3E}">
        <p14:creationId xmlns:p14="http://schemas.microsoft.com/office/powerpoint/2010/main" val="261068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88A6C-1165-7BB7-DA24-A1EC5C0EF850}"/>
              </a:ext>
            </a:extLst>
          </p:cNvPr>
          <p:cNvSpPr>
            <a:spLocks noGrp="1"/>
          </p:cNvSpPr>
          <p:nvPr>
            <p:ph idx="1"/>
          </p:nvPr>
        </p:nvSpPr>
        <p:spPr>
          <a:xfrm>
            <a:off x="838200" y="943429"/>
            <a:ext cx="10515600" cy="5233534"/>
          </a:xfrm>
        </p:spPr>
        <p:txBody>
          <a:bodyPr>
            <a:normAutofit lnSpcReduction="10000"/>
          </a:bodyPr>
          <a:lstStyle/>
          <a:p>
            <a:r>
              <a:rPr lang="en-US" altLang="en-US" dirty="0" err="1">
                <a:solidFill>
                  <a:srgbClr val="010000"/>
                </a:solidFill>
                <a:cs typeface="Times New Roman" panose="02020603050405020304" pitchFamily="18" charset="0"/>
              </a:rPr>
              <a:t>Vigenere</a:t>
            </a:r>
            <a:r>
              <a:rPr lang="en-US" altLang="en-US" dirty="0">
                <a:solidFill>
                  <a:srgbClr val="010000"/>
                </a:solidFill>
                <a:cs typeface="Times New Roman" panose="02020603050405020304" pitchFamily="18" charset="0"/>
              </a:rPr>
              <a:t> Cipher </a:t>
            </a:r>
            <a:r>
              <a:rPr lang="en-US" altLang="en-US" dirty="0" err="1">
                <a:solidFill>
                  <a:srgbClr val="010000"/>
                </a:solidFill>
                <a:cs typeface="Times New Roman" panose="02020603050405020304" pitchFamily="18" charset="0"/>
              </a:rPr>
              <a:t>termasuk</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ke</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dalam</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kelompok</a:t>
            </a:r>
            <a:r>
              <a:rPr lang="en-US"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cipher</a:t>
            </a:r>
            <a:r>
              <a:rPr lang="en-GB" altLang="en-US" dirty="0">
                <a:solidFill>
                  <a:srgbClr val="010000"/>
                </a:solidFill>
                <a:cs typeface="Times New Roman" panose="02020603050405020304" pitchFamily="18" charset="0"/>
              </a:rPr>
              <a:t> abjad-</a:t>
            </a:r>
            <a:r>
              <a:rPr lang="en-GB" altLang="en-US" dirty="0" err="1">
                <a:solidFill>
                  <a:srgbClr val="010000"/>
                </a:solidFill>
                <a:cs typeface="Times New Roman" panose="02020603050405020304" pitchFamily="18" charset="0"/>
              </a:rPr>
              <a:t>majemuk</a:t>
            </a:r>
            <a:r>
              <a:rPr lang="en-GB" altLang="en-US" dirty="0">
                <a:solidFill>
                  <a:srgbClr val="010000"/>
                </a:solidFill>
                <a:cs typeface="Times New Roman" panose="02020603050405020304" pitchFamily="18" charset="0"/>
              </a:rPr>
              <a:t> (</a:t>
            </a:r>
            <a:r>
              <a:rPr lang="en-GB" altLang="en-US" i="1" dirty="0" err="1">
                <a:solidFill>
                  <a:srgbClr val="010000"/>
                </a:solidFill>
                <a:cs typeface="Times New Roman" panose="02020603050405020304" pitchFamily="18" charset="0"/>
              </a:rPr>
              <a:t>polyalpabetic</a:t>
            </a:r>
            <a:r>
              <a:rPr lang="en-GB" altLang="en-US" i="1" dirty="0">
                <a:solidFill>
                  <a:srgbClr val="010000"/>
                </a:solidFill>
                <a:cs typeface="Times New Roman" panose="02020603050405020304" pitchFamily="18" charset="0"/>
              </a:rPr>
              <a:t> cipher</a:t>
            </a:r>
            <a:r>
              <a:rPr lang="en-GB" altLang="en-US" dirty="0">
                <a:solidFill>
                  <a:srgbClr val="010000"/>
                </a:solidFill>
                <a:cs typeface="Times New Roman" panose="02020603050405020304" pitchFamily="18" charset="0"/>
              </a:rPr>
              <a:t> )</a:t>
            </a:r>
            <a:r>
              <a:rPr lang="en-US" altLang="en-US" dirty="0">
                <a:solidFill>
                  <a:srgbClr val="010000"/>
                </a:solidFill>
                <a:cs typeface="Times New Roman" panose="02020603050405020304" pitchFamily="18" charset="0"/>
              </a:rPr>
              <a:t>. Ini </a:t>
            </a:r>
            <a:r>
              <a:rPr lang="en-US" altLang="en-US" dirty="0" err="1">
                <a:solidFill>
                  <a:srgbClr val="010000"/>
                </a:solidFill>
                <a:cs typeface="Times New Roman" panose="02020603050405020304" pitchFamily="18" charset="0"/>
              </a:rPr>
              <a:t>berbeda</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dengan</a:t>
            </a:r>
            <a:r>
              <a:rPr lang="en-US" altLang="en-US" dirty="0">
                <a:solidFill>
                  <a:srgbClr val="010000"/>
                </a:solidFill>
                <a:cs typeface="Times New Roman" panose="02020603050405020304" pitchFamily="18" charset="0"/>
              </a:rPr>
              <a:t> cipher abjad-</a:t>
            </a:r>
            <a:r>
              <a:rPr lang="en-US" altLang="en-US" dirty="0" err="1">
                <a:solidFill>
                  <a:srgbClr val="010000"/>
                </a:solidFill>
                <a:cs typeface="Times New Roman" panose="02020603050405020304" pitchFamily="18" charset="0"/>
              </a:rPr>
              <a:t>tunggal</a:t>
            </a:r>
            <a:r>
              <a:rPr lang="en-US" altLang="en-US" dirty="0">
                <a:solidFill>
                  <a:srgbClr val="010000"/>
                </a:solidFill>
                <a:cs typeface="Times New Roman" panose="02020603050405020304" pitchFamily="18" charset="0"/>
              </a:rPr>
              <a:t> (</a:t>
            </a:r>
            <a:r>
              <a:rPr lang="en-US" altLang="en-US" i="1" dirty="0" err="1">
                <a:solidFill>
                  <a:srgbClr val="010000"/>
                </a:solidFill>
                <a:cs typeface="Times New Roman" panose="02020603050405020304" pitchFamily="18" charset="0"/>
              </a:rPr>
              <a:t>monolphabetic</a:t>
            </a:r>
            <a:r>
              <a:rPr lang="en-US" altLang="en-US" i="1" dirty="0">
                <a:solidFill>
                  <a:srgbClr val="010000"/>
                </a:solidFill>
                <a:cs typeface="Times New Roman" panose="02020603050405020304" pitchFamily="18" charset="0"/>
              </a:rPr>
              <a:t> cipher</a:t>
            </a:r>
            <a:r>
              <a:rPr lang="en-US" altLang="en-US" dirty="0">
                <a:solidFill>
                  <a:srgbClr val="010000"/>
                </a:solidFill>
                <a:cs typeface="Times New Roman" panose="02020603050405020304" pitchFamily="18" charset="0"/>
              </a:rPr>
              <a:t>).</a:t>
            </a:r>
          </a:p>
          <a:p>
            <a:pPr marL="0" indent="0">
              <a:buNone/>
            </a:pPr>
            <a:endParaRPr lang="en-US" altLang="en-US" dirty="0">
              <a:solidFill>
                <a:srgbClr val="010000"/>
              </a:solidFill>
              <a:cs typeface="Times New Roman" panose="02020603050405020304" pitchFamily="18" charset="0"/>
            </a:endParaRPr>
          </a:p>
          <a:p>
            <a:r>
              <a:rPr lang="en-US" altLang="en-US" dirty="0" err="1">
                <a:solidFill>
                  <a:srgbClr val="010000"/>
                </a:solidFill>
                <a:cs typeface="Times New Roman" panose="02020603050405020304" pitchFamily="18" charset="0"/>
              </a:rPr>
              <a:t>Perbedaan</a:t>
            </a:r>
            <a:r>
              <a:rPr lang="en-US" altLang="en-US" dirty="0">
                <a:solidFill>
                  <a:srgbClr val="010000"/>
                </a:solidFill>
                <a:cs typeface="Times New Roman" panose="02020603050405020304" pitchFamily="18" charset="0"/>
              </a:rPr>
              <a:t> </a:t>
            </a:r>
            <a:r>
              <a:rPr lang="en-US" altLang="en-US" i="1" dirty="0">
                <a:solidFill>
                  <a:srgbClr val="010000"/>
                </a:solidFill>
                <a:cs typeface="Times New Roman" panose="02020603050405020304" pitchFamily="18" charset="0"/>
              </a:rPr>
              <a:t>polyalphabetic cipher </a:t>
            </a:r>
            <a:r>
              <a:rPr lang="en-US" altLang="en-US" dirty="0" err="1">
                <a:solidFill>
                  <a:srgbClr val="010000"/>
                </a:solidFill>
                <a:cs typeface="Times New Roman" panose="02020603050405020304" pitchFamily="18" charset="0"/>
              </a:rPr>
              <a:t>dengan</a:t>
            </a:r>
            <a:r>
              <a:rPr lang="en-US" altLang="en-US" dirty="0">
                <a:solidFill>
                  <a:srgbClr val="010000"/>
                </a:solidFill>
                <a:cs typeface="Times New Roman" panose="02020603050405020304" pitchFamily="18" charset="0"/>
              </a:rPr>
              <a:t> </a:t>
            </a:r>
            <a:r>
              <a:rPr lang="en-US" altLang="en-US" i="1" dirty="0">
                <a:solidFill>
                  <a:srgbClr val="010000"/>
                </a:solidFill>
                <a:cs typeface="Times New Roman" panose="02020603050405020304" pitchFamily="18" charset="0"/>
              </a:rPr>
              <a:t>monoalphabetic cipher</a:t>
            </a:r>
            <a:r>
              <a:rPr lang="en-US" altLang="en-US" dirty="0">
                <a:solidFill>
                  <a:srgbClr val="010000"/>
                </a:solidFill>
                <a:cs typeface="Times New Roman" panose="02020603050405020304" pitchFamily="18" charset="0"/>
              </a:rPr>
              <a:t>:</a:t>
            </a:r>
          </a:p>
          <a:p>
            <a:pPr indent="3175" algn="just">
              <a:buFont typeface="Wingdings" panose="05000000000000000000" pitchFamily="2" charset="2"/>
              <a:buChar char="Ø"/>
            </a:pPr>
            <a:r>
              <a:rPr lang="en-US" altLang="en-US" i="1"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abjad-</a:t>
            </a:r>
            <a:r>
              <a:rPr lang="en-US" altLang="en-US" sz="2400" dirty="0" err="1">
                <a:solidFill>
                  <a:srgbClr val="000000"/>
                </a:solidFill>
                <a:cs typeface="Times New Roman" panose="02020603050405020304" pitchFamily="18" charset="0"/>
              </a:rPr>
              <a:t>tunggal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semua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p>
          <a:p>
            <a:pPr indent="0" algn="just">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Caesar cipher</a:t>
            </a:r>
          </a:p>
          <a:p>
            <a:pPr marL="682625" indent="-450850" algn="just">
              <a:buFont typeface="Wingdings" panose="05000000000000000000" pitchFamily="2" charset="2"/>
              <a:buChar char="Ø"/>
            </a:pP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abjad-</a:t>
            </a:r>
            <a:r>
              <a:rPr lang="en-US" altLang="en-US" sz="2400" dirty="0" err="1">
                <a:solidFill>
                  <a:srgbClr val="000000"/>
                </a:solidFill>
                <a:cs typeface="Times New Roman" panose="02020603050405020304" pitchFamily="18" charset="0"/>
              </a:rPr>
              <a:t>majemuk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berbeda</a:t>
            </a:r>
            <a:r>
              <a:rPr lang="en-US" altLang="en-US" sz="2400" dirty="0">
                <a:solidFill>
                  <a:srgbClr val="000000"/>
                </a:solidFill>
                <a:cs typeface="Times New Roman" panose="02020603050405020304" pitchFamily="18" charset="0"/>
              </a:rPr>
              <a:t>. </a:t>
            </a:r>
          </a:p>
          <a:p>
            <a:pPr marL="231775" indent="0" algn="just">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Vigenere</a:t>
            </a:r>
            <a:r>
              <a:rPr lang="en-US" altLang="en-US" sz="2400" dirty="0">
                <a:solidFill>
                  <a:srgbClr val="000000"/>
                </a:solidFill>
                <a:cs typeface="Times New Roman" panose="02020603050405020304" pitchFamily="18" charset="0"/>
              </a:rPr>
              <a:t> cipher</a:t>
            </a:r>
          </a:p>
          <a:p>
            <a:pPr marL="609600" indent="-609600" algn="just"/>
            <a:endParaRPr lang="en-US" altLang="en-US" dirty="0">
              <a:solidFill>
                <a:srgbClr val="000000"/>
              </a:solidFill>
              <a:cs typeface="Times New Roman" panose="02020603050405020304" pitchFamily="18" charset="0"/>
            </a:endParaRPr>
          </a:p>
          <a:p>
            <a:pPr marL="290513" indent="-290513" algn="just"/>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majemuk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dibuat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dari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sejumlah</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tunggal</a:t>
            </a:r>
            <a:r>
              <a:rPr lang="en-US" altLang="en-US" dirty="0">
                <a:solidFill>
                  <a:srgbClr val="000000"/>
                </a:solidFill>
                <a:cs typeface="Times New Roman" panose="02020603050405020304" pitchFamily="18" charset="0"/>
              </a:rPr>
              <a:t>, masing-masing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berbeda</a:t>
            </a:r>
            <a:r>
              <a:rPr lang="en-US" altLang="en-US" dirty="0">
                <a:solidFill>
                  <a:srgbClr val="000000"/>
                </a:solidFill>
                <a:cs typeface="Times New Roman" panose="02020603050405020304" pitchFamily="18" charset="0"/>
              </a:rPr>
              <a:t>.</a:t>
            </a:r>
          </a:p>
          <a:p>
            <a:endParaRPr lang="en-US" altLang="en-US" dirty="0">
              <a:solidFill>
                <a:srgbClr val="010000"/>
              </a:solidFill>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B09CE1E-CAFE-273F-71EC-F69D6E49285D}"/>
              </a:ext>
            </a:extLst>
          </p:cNvPr>
          <p:cNvSpPr>
            <a:spLocks noGrp="1"/>
          </p:cNvSpPr>
          <p:nvPr>
            <p:ph type="sldNum" sz="quarter" idx="12"/>
          </p:nvPr>
        </p:nvSpPr>
        <p:spPr/>
        <p:txBody>
          <a:bodyPr/>
          <a:lstStyle/>
          <a:p>
            <a:fld id="{FE3EB9F5-0D30-470F-9EF7-AF0567F51E7B}" type="slidenum">
              <a:rPr lang="en-US" smtClean="0"/>
              <a:t>5</a:t>
            </a:fld>
            <a:endParaRPr lang="en-US"/>
          </a:p>
        </p:txBody>
      </p:sp>
    </p:spTree>
    <p:extLst>
      <p:ext uri="{BB962C8B-B14F-4D97-AF65-F5344CB8AC3E}">
        <p14:creationId xmlns:p14="http://schemas.microsoft.com/office/powerpoint/2010/main" val="140040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371940-4D8B-47D5-A4F1-3D2D8A5B94B8}" type="slidenum">
              <a:rPr lang="en-GB" altLang="en-US" sz="1400"/>
              <a:pPr/>
              <a:t>50</a:t>
            </a:fld>
            <a:endParaRPr lang="en-GB" altLang="en-US" sz="1400"/>
          </a:p>
        </p:txBody>
      </p:sp>
      <p:pic>
        <p:nvPicPr>
          <p:cNvPr id="542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59" y="1986280"/>
            <a:ext cx="11389856" cy="228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4"/>
          <p:cNvSpPr txBox="1">
            <a:spLocks noChangeArrowheads="1"/>
          </p:cNvSpPr>
          <p:nvPr/>
        </p:nvSpPr>
        <p:spPr bwMode="auto">
          <a:xfrm>
            <a:off x="551158" y="1012210"/>
            <a:ext cx="236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err="1"/>
              <a:t>Periksa</a:t>
            </a:r>
            <a:r>
              <a:rPr lang="en-US" altLang="en-US" sz="2800" dirty="0"/>
              <a:t> </a:t>
            </a:r>
            <a:r>
              <a:rPr lang="en-US" altLang="en-US" sz="2800" dirty="0" err="1"/>
              <a:t>bahwa</a:t>
            </a:r>
            <a:r>
              <a:rPr lang="en-US" altLang="en-US" sz="2800" dirty="0"/>
              <a:t>:</a:t>
            </a:r>
          </a:p>
        </p:txBody>
      </p:sp>
    </p:spTree>
    <p:extLst>
      <p:ext uri="{BB962C8B-B14F-4D97-AF65-F5344CB8AC3E}">
        <p14:creationId xmlns:p14="http://schemas.microsoft.com/office/powerpoint/2010/main" val="1284680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80473"/>
            <a:ext cx="10733649" cy="5697054"/>
          </a:xfrm>
        </p:spPr>
        <p:txBody>
          <a:bodyPr/>
          <a:lstStyle/>
          <a:p>
            <a:pPr>
              <a:defRPr/>
            </a:pPr>
            <a:r>
              <a:rPr lang="en-US" sz="2400" dirty="0" err="1"/>
              <a:t>Untuk</a:t>
            </a:r>
            <a:r>
              <a:rPr lang="en-US" sz="2400" dirty="0"/>
              <a:t> </a:t>
            </a:r>
            <a:r>
              <a:rPr lang="en-US" sz="2400" dirty="0" err="1"/>
              <a:t>matriks</a:t>
            </a:r>
            <a:r>
              <a:rPr lang="en-US" sz="2400" dirty="0"/>
              <a:t> 3 x 3, </a:t>
            </a:r>
            <a:r>
              <a:rPr lang="en-US" sz="2400" dirty="0" err="1"/>
              <a:t>matriks</a:t>
            </a:r>
            <a:r>
              <a:rPr lang="en-US" sz="2400" dirty="0"/>
              <a:t> </a:t>
            </a:r>
            <a:r>
              <a:rPr lang="en-US" sz="2400" dirty="0" err="1"/>
              <a:t>dapat</a:t>
            </a:r>
            <a:r>
              <a:rPr lang="en-US" sz="2400" dirty="0"/>
              <a:t> </a:t>
            </a:r>
            <a:r>
              <a:rPr lang="en-US" sz="2400" dirty="0" err="1"/>
              <a:t>dicari</a:t>
            </a:r>
            <a:r>
              <a:rPr lang="en-US" sz="2400" dirty="0"/>
              <a:t> </a:t>
            </a:r>
            <a:r>
              <a:rPr lang="en-US" sz="2400" dirty="0" err="1"/>
              <a:t>dengan</a:t>
            </a:r>
            <a:r>
              <a:rPr lang="en-US" sz="2400" dirty="0"/>
              <a:t> </a:t>
            </a:r>
            <a:r>
              <a:rPr lang="en-US" sz="2400" dirty="0" err="1"/>
              <a:t>metode</a:t>
            </a:r>
            <a:r>
              <a:rPr lang="en-US" sz="2400" dirty="0"/>
              <a:t> </a:t>
            </a:r>
            <a:r>
              <a:rPr lang="en-US" sz="2400" dirty="0" err="1"/>
              <a:t>Eliminasi</a:t>
            </a:r>
            <a:r>
              <a:rPr lang="en-US" sz="2400" dirty="0"/>
              <a:t> Gauss-Jordan, </a:t>
            </a:r>
            <a:r>
              <a:rPr lang="en-US" sz="2400" dirty="0" err="1"/>
              <a:t>atau</a:t>
            </a:r>
            <a:r>
              <a:rPr lang="en-US" sz="2400" dirty="0"/>
              <a:t> </a:t>
            </a:r>
            <a:r>
              <a:rPr lang="en-US" sz="2400" dirty="0" err="1"/>
              <a:t>dihitung</a:t>
            </a:r>
            <a:r>
              <a:rPr lang="en-US" sz="2400" dirty="0"/>
              <a:t> </a:t>
            </a:r>
            <a:r>
              <a:rPr lang="en-US" sz="2400" dirty="0" err="1"/>
              <a:t>langsung</a:t>
            </a:r>
            <a:r>
              <a:rPr lang="en-US" sz="2400" dirty="0"/>
              <a:t> </a:t>
            </a:r>
            <a:r>
              <a:rPr lang="en-US" sz="2400" dirty="0" err="1"/>
              <a:t>dengan</a:t>
            </a:r>
            <a:r>
              <a:rPr lang="en-US" sz="2400" dirty="0"/>
              <a:t> </a:t>
            </a:r>
            <a:r>
              <a:rPr lang="en-US" sz="2400" dirty="0" err="1"/>
              <a:t>rumus</a:t>
            </a:r>
            <a:r>
              <a:rPr lang="en-US" sz="2400" dirty="0"/>
              <a:t> </a:t>
            </a:r>
            <a:r>
              <a:rPr lang="en-US" sz="2400" dirty="0" err="1"/>
              <a:t>berikut</a:t>
            </a:r>
            <a:r>
              <a:rPr lang="en-US" sz="2400" dirty="0"/>
              <a:t>:: </a:t>
            </a:r>
          </a:p>
          <a:p>
            <a:pPr>
              <a:defRPr/>
            </a:pPr>
            <a:endParaRPr lang="en-US" sz="2400" dirty="0"/>
          </a:p>
          <a:p>
            <a:pPr>
              <a:defRPr/>
            </a:pPr>
            <a:endParaRPr lang="en-US" sz="2400" dirty="0"/>
          </a:p>
          <a:p>
            <a:pPr>
              <a:defRPr/>
            </a:pPr>
            <a:endParaRPr lang="en-US" sz="2400" dirty="0"/>
          </a:p>
          <a:p>
            <a:pPr>
              <a:defRPr/>
            </a:pPr>
            <a:endParaRPr lang="en-US" sz="2400" dirty="0"/>
          </a:p>
          <a:p>
            <a:pPr>
              <a:defRPr/>
            </a:pPr>
            <a:r>
              <a:rPr lang="en-US" sz="2400" dirty="0"/>
              <a:t>yang </a:t>
            </a:r>
            <a:r>
              <a:rPr lang="en-US" sz="2400" dirty="0" err="1"/>
              <a:t>dalam</a:t>
            </a:r>
            <a:r>
              <a:rPr lang="en-US" sz="2400" dirty="0"/>
              <a:t> </a:t>
            </a:r>
            <a:r>
              <a:rPr lang="en-US" sz="2400" dirty="0" err="1"/>
              <a:t>hal</a:t>
            </a:r>
            <a:r>
              <a:rPr lang="en-US" sz="2400" dirty="0"/>
              <a:t> </a:t>
            </a:r>
            <a:r>
              <a:rPr lang="en-US" sz="2400" dirty="0" err="1"/>
              <a:t>ini</a:t>
            </a:r>
            <a:r>
              <a:rPr lang="en-US" sz="2400" dirty="0"/>
              <a:t>,</a:t>
            </a:r>
          </a:p>
          <a:p>
            <a:pPr marL="0" indent="0">
              <a:buNone/>
              <a:defRPr/>
            </a:pPr>
            <a:r>
              <a:rPr lang="en-US" sz="2400" i="1" dirty="0"/>
              <a:t>    A</a:t>
            </a:r>
            <a:r>
              <a:rPr lang="en-US" sz="2400" dirty="0"/>
              <a:t> = (</a:t>
            </a:r>
            <a:r>
              <a:rPr lang="en-US" sz="2400" i="1" dirty="0" err="1"/>
              <a:t>ei</a:t>
            </a:r>
            <a:r>
              <a:rPr lang="en-US" sz="2400" dirty="0"/>
              <a:t> – </a:t>
            </a:r>
            <a:r>
              <a:rPr lang="en-US" sz="2400" i="1" dirty="0" err="1"/>
              <a:t>hf</a:t>
            </a:r>
            <a:r>
              <a:rPr lang="en-US" sz="2400" dirty="0"/>
              <a:t>)         </a:t>
            </a:r>
            <a:r>
              <a:rPr lang="en-US" sz="2400" i="1" dirty="0"/>
              <a:t>B</a:t>
            </a:r>
            <a:r>
              <a:rPr lang="en-US" sz="2400" dirty="0"/>
              <a:t> = – (</a:t>
            </a:r>
            <a:r>
              <a:rPr lang="en-US" sz="2400" i="1" dirty="0"/>
              <a:t>di</a:t>
            </a:r>
            <a:r>
              <a:rPr lang="en-US" sz="2400" dirty="0"/>
              <a:t> – </a:t>
            </a:r>
            <a:r>
              <a:rPr lang="en-US" sz="2400" i="1" dirty="0" err="1"/>
              <a:t>fg</a:t>
            </a:r>
            <a:r>
              <a:rPr lang="en-US" sz="2400" dirty="0"/>
              <a:t>)     </a:t>
            </a:r>
            <a:r>
              <a:rPr lang="en-US" sz="2400" i="1" dirty="0"/>
              <a:t>C</a:t>
            </a:r>
            <a:r>
              <a:rPr lang="en-US" sz="2400" dirty="0"/>
              <a:t> = (</a:t>
            </a:r>
            <a:r>
              <a:rPr lang="en-US" sz="2400" i="1" dirty="0"/>
              <a:t>dh</a:t>
            </a:r>
            <a:r>
              <a:rPr lang="en-US" sz="2400" dirty="0"/>
              <a:t> – </a:t>
            </a:r>
            <a:r>
              <a:rPr lang="en-US" sz="2400" i="1" dirty="0" err="1"/>
              <a:t>eg</a:t>
            </a:r>
            <a:r>
              <a:rPr lang="en-US" sz="2400" dirty="0"/>
              <a:t>)	</a:t>
            </a:r>
          </a:p>
          <a:p>
            <a:pPr marL="0" indent="0">
              <a:buNone/>
              <a:defRPr/>
            </a:pPr>
            <a:r>
              <a:rPr lang="en-US" sz="2400" i="1" dirty="0"/>
              <a:t>    D</a:t>
            </a:r>
            <a:r>
              <a:rPr lang="en-US" sz="2400" dirty="0"/>
              <a:t> = – (</a:t>
            </a:r>
            <a:r>
              <a:rPr lang="en-US" sz="2400" i="1" dirty="0"/>
              <a:t>bi</a:t>
            </a:r>
            <a:r>
              <a:rPr lang="en-US" sz="2400" dirty="0"/>
              <a:t> – </a:t>
            </a:r>
            <a:r>
              <a:rPr lang="en-US" sz="2400" i="1" dirty="0" err="1"/>
              <a:t>hc</a:t>
            </a:r>
            <a:r>
              <a:rPr lang="en-US" sz="2400" dirty="0"/>
              <a:t>)     </a:t>
            </a:r>
            <a:r>
              <a:rPr lang="en-US" sz="2400" i="1" dirty="0"/>
              <a:t>E</a:t>
            </a:r>
            <a:r>
              <a:rPr lang="en-US" sz="2400" dirty="0"/>
              <a:t> = (</a:t>
            </a:r>
            <a:r>
              <a:rPr lang="en-US" sz="2400" i="1" dirty="0"/>
              <a:t>ai</a:t>
            </a:r>
            <a:r>
              <a:rPr lang="en-US" sz="2400" dirty="0"/>
              <a:t> – </a:t>
            </a:r>
            <a:r>
              <a:rPr lang="en-US" sz="2400" i="1" dirty="0"/>
              <a:t>cg</a:t>
            </a:r>
            <a:r>
              <a:rPr lang="en-US" sz="2400" dirty="0"/>
              <a:t>)        </a:t>
            </a:r>
            <a:r>
              <a:rPr lang="en-US" sz="2400" i="1" dirty="0"/>
              <a:t>F</a:t>
            </a:r>
            <a:r>
              <a:rPr lang="en-US" sz="2400" dirty="0"/>
              <a:t> = – (</a:t>
            </a:r>
            <a:r>
              <a:rPr lang="en-US" sz="2400" i="1" dirty="0"/>
              <a:t>ah</a:t>
            </a:r>
            <a:r>
              <a:rPr lang="en-US" sz="2400" dirty="0"/>
              <a:t> – </a:t>
            </a:r>
            <a:r>
              <a:rPr lang="en-US" sz="2400" i="1" dirty="0" err="1"/>
              <a:t>bg</a:t>
            </a:r>
            <a:r>
              <a:rPr lang="en-US" sz="2400" dirty="0"/>
              <a:t>)</a:t>
            </a:r>
          </a:p>
          <a:p>
            <a:pPr marL="0" indent="0">
              <a:buNone/>
              <a:defRPr/>
            </a:pPr>
            <a:r>
              <a:rPr lang="en-US" sz="2400" i="1" dirty="0"/>
              <a:t>    G</a:t>
            </a:r>
            <a:r>
              <a:rPr lang="en-US" sz="2400" dirty="0"/>
              <a:t> = (</a:t>
            </a:r>
            <a:r>
              <a:rPr lang="en-US" sz="2400" i="1" dirty="0"/>
              <a:t>bf</a:t>
            </a:r>
            <a:r>
              <a:rPr lang="en-US" sz="2400" dirty="0"/>
              <a:t> – </a:t>
            </a:r>
            <a:r>
              <a:rPr lang="en-US" sz="2400" i="1" dirty="0" err="1"/>
              <a:t>ec</a:t>
            </a:r>
            <a:r>
              <a:rPr lang="en-US" sz="2400" dirty="0"/>
              <a:t>)	</a:t>
            </a:r>
            <a:r>
              <a:rPr lang="en-US" sz="2400" i="1" dirty="0"/>
              <a:t>H</a:t>
            </a:r>
            <a:r>
              <a:rPr lang="en-US" sz="2400" dirty="0"/>
              <a:t> = – (</a:t>
            </a:r>
            <a:r>
              <a:rPr lang="en-US" sz="2400" i="1" dirty="0" err="1"/>
              <a:t>af</a:t>
            </a:r>
            <a:r>
              <a:rPr lang="en-US" sz="2400" dirty="0"/>
              <a:t> – </a:t>
            </a:r>
            <a:r>
              <a:rPr lang="en-US" sz="2400" i="1" dirty="0"/>
              <a:t>cd</a:t>
            </a:r>
            <a:r>
              <a:rPr lang="en-US" sz="2400" dirty="0"/>
              <a:t>)           </a:t>
            </a:r>
            <a:r>
              <a:rPr lang="en-US" sz="2400" i="1" dirty="0"/>
              <a:t>I </a:t>
            </a:r>
            <a:r>
              <a:rPr lang="en-US" sz="2400" dirty="0"/>
              <a:t>= (</a:t>
            </a:r>
            <a:r>
              <a:rPr lang="en-US" sz="2400" i="1" dirty="0"/>
              <a:t>ae</a:t>
            </a:r>
            <a:r>
              <a:rPr lang="en-US" sz="2400" dirty="0"/>
              <a:t> – </a:t>
            </a:r>
            <a:r>
              <a:rPr lang="en-US" sz="2400" i="1" dirty="0"/>
              <a:t>bd</a:t>
            </a:r>
            <a:r>
              <a:rPr lang="en-US" sz="2400" dirty="0"/>
              <a:t>) </a:t>
            </a:r>
          </a:p>
          <a:p>
            <a:pPr marL="0" indent="0">
              <a:buNone/>
              <a:defRPr/>
            </a:pPr>
            <a:r>
              <a:rPr lang="en-US" sz="2400" dirty="0"/>
              <a:t> </a:t>
            </a:r>
            <a:r>
              <a:rPr lang="en-US" sz="2400" dirty="0" err="1"/>
              <a:t>dan</a:t>
            </a:r>
            <a:endParaRPr lang="en-US" sz="2400" dirty="0"/>
          </a:p>
          <a:p>
            <a:pPr marL="0" indent="0">
              <a:buNone/>
              <a:defRPr/>
            </a:pPr>
            <a:r>
              <a:rPr lang="en-US" sz="2400" dirty="0"/>
              <a:t>	</a:t>
            </a:r>
            <a:r>
              <a:rPr lang="en-US" sz="2400" dirty="0" err="1"/>
              <a:t>det</a:t>
            </a:r>
            <a:r>
              <a:rPr lang="en-US" sz="2400" dirty="0"/>
              <a:t>(</a:t>
            </a:r>
            <a:r>
              <a:rPr lang="en-US" sz="2400" b="1" dirty="0"/>
              <a:t>K</a:t>
            </a:r>
            <a:r>
              <a:rPr lang="en-US" sz="2400" dirty="0"/>
              <a:t>) = </a:t>
            </a:r>
            <a:r>
              <a:rPr lang="en-US" sz="2400" i="1" dirty="0" err="1"/>
              <a:t>aA</a:t>
            </a:r>
            <a:r>
              <a:rPr lang="en-US" sz="2400" dirty="0"/>
              <a:t> + </a:t>
            </a:r>
            <a:r>
              <a:rPr lang="en-US" sz="2400" i="1" dirty="0" err="1"/>
              <a:t>bB</a:t>
            </a:r>
            <a:r>
              <a:rPr lang="en-US" sz="2400" i="1" dirty="0"/>
              <a:t> </a:t>
            </a:r>
            <a:r>
              <a:rPr lang="en-US" sz="2400" dirty="0"/>
              <a:t>+ </a:t>
            </a:r>
            <a:r>
              <a:rPr lang="en-US" sz="2400" i="1" dirty="0" err="1"/>
              <a:t>cC</a:t>
            </a:r>
            <a:endParaRPr lang="en-US" sz="2400" dirty="0"/>
          </a:p>
          <a:p>
            <a:pPr>
              <a:defRPr/>
            </a:pPr>
            <a:endParaRPr lang="en-US" dirty="0"/>
          </a:p>
        </p:txBody>
      </p:sp>
      <p:sp>
        <p:nvSpPr>
          <p:cNvPr id="553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07C567-68FC-47E4-85A6-C94DF6CE0F61}" type="slidenum">
              <a:rPr lang="en-GB" altLang="en-US" sz="1400"/>
              <a:pPr/>
              <a:t>51</a:t>
            </a:fld>
            <a:endParaRPr lang="en-GB" altLang="en-US" sz="1400"/>
          </a:p>
        </p:txBody>
      </p:sp>
      <p:pic>
        <p:nvPicPr>
          <p:cNvPr id="5530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233" y="1603106"/>
            <a:ext cx="9509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011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38D89509-B084-4E96-97B3-472BB832BF95}" type="slidenum">
              <a:rPr lang="en-GB" altLang="en-US" sz="1400">
                <a:latin typeface="Times New Roman" panose="02020603050405020304" pitchFamily="18" charset="0"/>
              </a:rPr>
              <a:pPr>
                <a:spcBef>
                  <a:spcPct val="0"/>
                </a:spcBef>
                <a:buSzTx/>
                <a:buFontTx/>
                <a:buNone/>
              </a:pPr>
              <a:t>52</a:t>
            </a:fld>
            <a:endParaRPr lang="en-GB" altLang="en-US" sz="1400">
              <a:latin typeface="Times New Roman" panose="02020603050405020304" pitchFamily="18" charset="0"/>
            </a:endParaRPr>
          </a:p>
        </p:txBody>
      </p:sp>
      <p:sp>
        <p:nvSpPr>
          <p:cNvPr id="56324" name="Rectangle 3"/>
          <p:cNvSpPr>
            <a:spLocks noGrp="1" noChangeArrowheads="1"/>
          </p:cNvSpPr>
          <p:nvPr>
            <p:ph type="body" idx="1"/>
          </p:nvPr>
        </p:nvSpPr>
        <p:spPr>
          <a:xfrm>
            <a:off x="1173707" y="990600"/>
            <a:ext cx="10180093" cy="5105400"/>
          </a:xfrm>
        </p:spPr>
        <p:txBody>
          <a:bodyPr>
            <a:noAutofit/>
          </a:bodyPr>
          <a:lstStyle/>
          <a:p>
            <a:pPr eaLnBrk="1" hangingPunct="1"/>
            <a:r>
              <a:rPr lang="en-US" altLang="en-US" dirty="0" err="1">
                <a:solidFill>
                  <a:srgbClr val="08080C"/>
                </a:solidFill>
              </a:rPr>
              <a:t>Dekripsi</a:t>
            </a:r>
            <a:r>
              <a:rPr lang="en-US" altLang="en-US" dirty="0">
                <a:solidFill>
                  <a:srgbClr val="08080C"/>
                </a:solidFill>
              </a:rPr>
              <a:t>:</a:t>
            </a:r>
            <a:br>
              <a:rPr lang="en-US" altLang="en-US" dirty="0">
                <a:solidFill>
                  <a:srgbClr val="08080C"/>
                </a:solidFill>
              </a:rPr>
            </a:br>
            <a:endParaRPr lang="en-US" altLang="en-US" dirty="0">
              <a:solidFill>
                <a:srgbClr val="08080C"/>
              </a:solidFill>
            </a:endParaRPr>
          </a:p>
          <a:p>
            <a:pPr eaLnBrk="1" hangingPunct="1">
              <a:buFontTx/>
              <a:buNone/>
            </a:pPr>
            <a:r>
              <a:rPr lang="en-US" altLang="en-US" dirty="0">
                <a:solidFill>
                  <a:srgbClr val="08080C"/>
                </a:solidFill>
              </a:rPr>
              <a:t>		</a:t>
            </a:r>
            <a:r>
              <a:rPr lang="en-US" altLang="en-US" b="1" dirty="0">
                <a:solidFill>
                  <a:srgbClr val="08080C"/>
                </a:solidFill>
              </a:rPr>
              <a:t>P</a:t>
            </a:r>
            <a:r>
              <a:rPr lang="en-US" altLang="en-US" dirty="0">
                <a:solidFill>
                  <a:srgbClr val="08080C"/>
                </a:solidFill>
              </a:rPr>
              <a:t> = </a:t>
            </a:r>
            <a:r>
              <a:rPr lang="en-US" altLang="en-US" b="1" dirty="0">
                <a:solidFill>
                  <a:srgbClr val="08080C"/>
                </a:solidFill>
              </a:rPr>
              <a:t>K</a:t>
            </a:r>
            <a:r>
              <a:rPr lang="en-US" altLang="en-US" baseline="30000" dirty="0">
                <a:solidFill>
                  <a:srgbClr val="08080C"/>
                </a:solidFill>
              </a:rPr>
              <a:t>-1</a:t>
            </a:r>
            <a:r>
              <a:rPr lang="en-US" altLang="en-US" dirty="0">
                <a:solidFill>
                  <a:srgbClr val="08080C"/>
                </a:solidFill>
              </a:rPr>
              <a:t> </a:t>
            </a:r>
            <a:r>
              <a:rPr lang="en-US" altLang="en-US" b="1" dirty="0">
                <a:solidFill>
                  <a:srgbClr val="08080C"/>
                </a:solidFill>
              </a:rPr>
              <a:t>C</a:t>
            </a:r>
          </a:p>
          <a:p>
            <a:pPr eaLnBrk="1" hangingPunct="1">
              <a:buFontTx/>
              <a:buNone/>
            </a:pPr>
            <a:endParaRPr lang="en-US" altLang="en-US" b="1" dirty="0">
              <a:solidFill>
                <a:srgbClr val="08080C"/>
              </a:solidFill>
            </a:endParaRPr>
          </a:p>
          <a:p>
            <a:pPr eaLnBrk="1" hangingPunct="1">
              <a:buFontTx/>
              <a:buNone/>
            </a:pPr>
            <a:r>
              <a:rPr lang="en-US" altLang="en-US" b="1" dirty="0">
                <a:solidFill>
                  <a:srgbClr val="08080C"/>
                </a:solidFill>
              </a:rPr>
              <a:t>	</a:t>
            </a:r>
            <a:r>
              <a:rPr lang="en-US" altLang="en-US" dirty="0" err="1">
                <a:solidFill>
                  <a:srgbClr val="08080C"/>
                </a:solidFill>
              </a:rPr>
              <a:t>Cipherteks</a:t>
            </a:r>
            <a:r>
              <a:rPr lang="en-US" altLang="en-US" dirty="0">
                <a:solidFill>
                  <a:srgbClr val="08080C"/>
                </a:solidFill>
              </a:rPr>
              <a:t>: </a:t>
            </a:r>
            <a:r>
              <a:rPr lang="en-US" altLang="en-US" dirty="0">
                <a:solidFill>
                  <a:srgbClr val="08080C"/>
                </a:solidFill>
                <a:latin typeface="Courier New" panose="02070309020205020404" pitchFamily="49" charset="0"/>
              </a:rPr>
              <a:t>LNS  </a:t>
            </a:r>
            <a:r>
              <a:rPr lang="en-US" altLang="en-US" dirty="0" err="1">
                <a:solidFill>
                  <a:srgbClr val="08080C"/>
                </a:solidFill>
                <a:latin typeface="Arial" panose="020B0604020202020204" pitchFamily="34" charset="0"/>
              </a:rPr>
              <a:t>atau</a:t>
            </a:r>
            <a:r>
              <a:rPr lang="en-US" altLang="en-US" dirty="0">
                <a:solidFill>
                  <a:srgbClr val="08080C"/>
                </a:solidFill>
                <a:latin typeface="Arial" panose="020B0604020202020204" pitchFamily="34" charset="0"/>
              </a:rPr>
              <a:t> C = (11, 13, 18)</a:t>
            </a:r>
            <a:r>
              <a:rPr lang="en-US" altLang="en-US" dirty="0">
                <a:solidFill>
                  <a:srgbClr val="08080C"/>
                </a:solidFill>
              </a:rPr>
              <a:t> </a:t>
            </a:r>
          </a:p>
          <a:p>
            <a:pPr eaLnBrk="1" hangingPunct="1">
              <a:buFontTx/>
              <a:buNone/>
            </a:pPr>
            <a:endParaRPr lang="en-US" altLang="en-US" dirty="0">
              <a:solidFill>
                <a:srgbClr val="08080C"/>
              </a:solidFill>
            </a:endParaRPr>
          </a:p>
          <a:p>
            <a:pPr eaLnBrk="1" hangingPunct="1">
              <a:buFontTx/>
              <a:buNone/>
            </a:pPr>
            <a:r>
              <a:rPr lang="en-US" altLang="en-US" dirty="0">
                <a:solidFill>
                  <a:srgbClr val="08080C"/>
                </a:solidFill>
              </a:rPr>
              <a:t>	</a:t>
            </a:r>
            <a:r>
              <a:rPr lang="en-US" altLang="en-US" dirty="0" err="1">
                <a:solidFill>
                  <a:srgbClr val="08080C"/>
                </a:solidFill>
              </a:rPr>
              <a:t>Plainteks</a:t>
            </a:r>
            <a:r>
              <a:rPr lang="en-US" altLang="en-US" dirty="0">
                <a:solidFill>
                  <a:srgbClr val="08080C"/>
                </a:solidFill>
              </a:rPr>
              <a:t>:</a:t>
            </a:r>
          </a:p>
          <a:p>
            <a:pPr eaLnBrk="1" hangingPunct="1">
              <a:buFontTx/>
              <a:buNone/>
            </a:pPr>
            <a:endParaRPr lang="en-US" altLang="en-US" dirty="0">
              <a:solidFill>
                <a:srgbClr val="08080C"/>
              </a:solidFill>
            </a:endParaRPr>
          </a:p>
          <a:p>
            <a:pPr eaLnBrk="1" hangingPunct="1">
              <a:buFontTx/>
              <a:buNone/>
            </a:pPr>
            <a:endParaRPr lang="en-US" altLang="en-US" dirty="0">
              <a:solidFill>
                <a:srgbClr val="08080C"/>
              </a:solidFill>
            </a:endParaRPr>
          </a:p>
          <a:p>
            <a:pPr eaLnBrk="1" hangingPunct="1">
              <a:buFontTx/>
              <a:buNone/>
            </a:pPr>
            <a:r>
              <a:rPr lang="en-US" altLang="en-US" dirty="0">
                <a:solidFill>
                  <a:srgbClr val="08080C"/>
                </a:solidFill>
              </a:rPr>
              <a:t>     	</a:t>
            </a:r>
            <a:r>
              <a:rPr lang="en-US" altLang="en-US" b="1" dirty="0">
                <a:solidFill>
                  <a:srgbClr val="08080C"/>
                </a:solidFill>
              </a:rPr>
              <a:t>C</a:t>
            </a:r>
            <a:r>
              <a:rPr lang="en-US" altLang="en-US" dirty="0">
                <a:solidFill>
                  <a:srgbClr val="08080C"/>
                </a:solidFill>
              </a:rPr>
              <a:t> = (15, 0, 24) = (P, A, Y) </a:t>
            </a:r>
          </a:p>
        </p:txBody>
      </p:sp>
      <p:graphicFrame>
        <p:nvGraphicFramePr>
          <p:cNvPr id="56325" name="Object 2"/>
          <p:cNvGraphicFramePr>
            <a:graphicFrameLocks noChangeAspect="1"/>
          </p:cNvGraphicFramePr>
          <p:nvPr/>
        </p:nvGraphicFramePr>
        <p:xfrm>
          <a:off x="3086100" y="3543300"/>
          <a:ext cx="6019800" cy="1635125"/>
        </p:xfrm>
        <a:graphic>
          <a:graphicData uri="http://schemas.openxmlformats.org/presentationml/2006/ole">
            <mc:AlternateContent xmlns:mc="http://schemas.openxmlformats.org/markup-compatibility/2006">
              <mc:Choice xmlns:v="urn:schemas-microsoft-com:vml" Requires="v">
                <p:oleObj name="Equation" r:id="rId7" imgW="2197100" imgH="596900" progId="Equation.3">
                  <p:embed/>
                </p:oleObj>
              </mc:Choice>
              <mc:Fallback>
                <p:oleObj name="Equation" r:id="rId7" imgW="2197100" imgH="596900" progId="Equation.3">
                  <p:embed/>
                  <p:pic>
                    <p:nvPicPr>
                      <p:cNvPr id="5632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100" y="3543300"/>
                        <a:ext cx="60198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8271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1BDD6D0C-E2F7-4D9A-9E7F-F61424E58987}" type="slidenum">
              <a:rPr lang="en-GB" altLang="en-US" sz="1400">
                <a:latin typeface="Times New Roman" panose="02020603050405020304" pitchFamily="18" charset="0"/>
              </a:rPr>
              <a:pPr>
                <a:spcBef>
                  <a:spcPct val="0"/>
                </a:spcBef>
                <a:buSzTx/>
                <a:buFontTx/>
                <a:buNone/>
              </a:pPr>
              <a:t>53</a:t>
            </a:fld>
            <a:endParaRPr lang="en-GB" altLang="en-US" sz="1400">
              <a:latin typeface="Times New Roman" panose="02020603050405020304" pitchFamily="18" charset="0"/>
            </a:endParaRPr>
          </a:p>
        </p:txBody>
      </p:sp>
      <p:sp>
        <p:nvSpPr>
          <p:cNvPr id="57348" name="Rectangle 3"/>
          <p:cNvSpPr>
            <a:spLocks noGrp="1" noChangeArrowheads="1"/>
          </p:cNvSpPr>
          <p:nvPr>
            <p:ph type="body" idx="1"/>
          </p:nvPr>
        </p:nvSpPr>
        <p:spPr>
          <a:xfrm>
            <a:off x="968991" y="1295400"/>
            <a:ext cx="9962866" cy="3657600"/>
          </a:xfrm>
        </p:spPr>
        <p:txBody>
          <a:bodyPr/>
          <a:lstStyle/>
          <a:p>
            <a:pPr eaLnBrk="1" hangingPunct="1"/>
            <a:r>
              <a:rPr lang="en-US" altLang="en-US" dirty="0" err="1">
                <a:solidFill>
                  <a:srgbClr val="08080C"/>
                </a:solidFill>
              </a:rPr>
              <a:t>Kekuatan</a:t>
            </a:r>
            <a:r>
              <a:rPr lang="en-US" altLang="en-US" dirty="0">
                <a:solidFill>
                  <a:srgbClr val="08080C"/>
                </a:solidFill>
              </a:rPr>
              <a:t> Hill cipher </a:t>
            </a:r>
            <a:r>
              <a:rPr lang="en-US" altLang="en-US" dirty="0" err="1">
                <a:solidFill>
                  <a:srgbClr val="08080C"/>
                </a:solidFill>
              </a:rPr>
              <a:t>terletak</a:t>
            </a:r>
            <a:r>
              <a:rPr lang="en-US" altLang="en-US" dirty="0">
                <a:solidFill>
                  <a:srgbClr val="08080C"/>
                </a:solidFill>
              </a:rPr>
              <a:t> </a:t>
            </a:r>
            <a:r>
              <a:rPr lang="en-US" altLang="en-US" dirty="0" err="1">
                <a:solidFill>
                  <a:srgbClr val="08080C"/>
                </a:solidFill>
              </a:rPr>
              <a:t>pada</a:t>
            </a:r>
            <a:r>
              <a:rPr lang="en-US" altLang="en-US" dirty="0">
                <a:solidFill>
                  <a:srgbClr val="08080C"/>
                </a:solidFill>
              </a:rPr>
              <a:t> </a:t>
            </a:r>
            <a:r>
              <a:rPr lang="en-US" altLang="en-US" dirty="0" err="1">
                <a:solidFill>
                  <a:srgbClr val="08080C"/>
                </a:solidFill>
              </a:rPr>
              <a:t>penyembunyian</a:t>
            </a:r>
            <a:r>
              <a:rPr lang="en-US" altLang="en-US" dirty="0">
                <a:solidFill>
                  <a:srgbClr val="08080C"/>
                </a:solidFill>
              </a:rPr>
              <a:t> </a:t>
            </a:r>
            <a:r>
              <a:rPr lang="en-US" altLang="en-US" dirty="0" err="1">
                <a:solidFill>
                  <a:srgbClr val="08080C"/>
                </a:solidFill>
              </a:rPr>
              <a:t>frekuensi</a:t>
            </a:r>
            <a:r>
              <a:rPr lang="en-US" altLang="en-US" dirty="0">
                <a:solidFill>
                  <a:srgbClr val="08080C"/>
                </a:solidFill>
              </a:rPr>
              <a:t> </a:t>
            </a:r>
            <a:r>
              <a:rPr lang="en-US" altLang="en-US" dirty="0" err="1">
                <a:solidFill>
                  <a:srgbClr val="08080C"/>
                </a:solidFill>
              </a:rPr>
              <a:t>huruf</a:t>
            </a:r>
            <a:r>
              <a:rPr lang="en-US" altLang="en-US" dirty="0">
                <a:solidFill>
                  <a:srgbClr val="08080C"/>
                </a:solidFill>
              </a:rPr>
              <a:t> </a:t>
            </a:r>
            <a:r>
              <a:rPr lang="en-US" altLang="en-US" dirty="0" err="1">
                <a:solidFill>
                  <a:srgbClr val="08080C"/>
                </a:solidFill>
              </a:rPr>
              <a:t>tunggal</a:t>
            </a:r>
            <a:endParaRPr lang="en-US" altLang="en-US" dirty="0">
              <a:solidFill>
                <a:srgbClr val="08080C"/>
              </a:solidFill>
            </a:endParaRPr>
          </a:p>
          <a:p>
            <a:pPr eaLnBrk="1" hangingPunct="1"/>
            <a:endParaRPr lang="en-US" altLang="en-US" dirty="0">
              <a:solidFill>
                <a:srgbClr val="08080C"/>
              </a:solidFill>
            </a:endParaRPr>
          </a:p>
          <a:p>
            <a:pPr eaLnBrk="1" hangingPunct="1"/>
            <a:r>
              <a:rPr lang="en-US" altLang="en-US" dirty="0" err="1">
                <a:solidFill>
                  <a:srgbClr val="08080C"/>
                </a:solidFill>
              </a:rPr>
              <a:t>Huruf</a:t>
            </a:r>
            <a:r>
              <a:rPr lang="en-US" altLang="en-US" dirty="0">
                <a:solidFill>
                  <a:srgbClr val="08080C"/>
                </a:solidFill>
              </a:rPr>
              <a:t> </a:t>
            </a:r>
            <a:r>
              <a:rPr lang="en-US" altLang="en-US" dirty="0" err="1">
                <a:solidFill>
                  <a:srgbClr val="08080C"/>
                </a:solidFill>
              </a:rPr>
              <a:t>plainteks</a:t>
            </a:r>
            <a:r>
              <a:rPr lang="en-US" altLang="en-US" dirty="0">
                <a:solidFill>
                  <a:srgbClr val="08080C"/>
                </a:solidFill>
              </a:rPr>
              <a:t> yang </a:t>
            </a:r>
            <a:r>
              <a:rPr lang="en-US" altLang="en-US" dirty="0" err="1">
                <a:solidFill>
                  <a:srgbClr val="08080C"/>
                </a:solidFill>
              </a:rPr>
              <a:t>sama</a:t>
            </a:r>
            <a:r>
              <a:rPr lang="en-US" altLang="en-US" dirty="0">
                <a:solidFill>
                  <a:srgbClr val="08080C"/>
                </a:solidFill>
              </a:rPr>
              <a:t> </a:t>
            </a:r>
            <a:r>
              <a:rPr lang="en-US" altLang="en-US" dirty="0" err="1">
                <a:solidFill>
                  <a:srgbClr val="08080C"/>
                </a:solidFill>
              </a:rPr>
              <a:t>belum</a:t>
            </a:r>
            <a:r>
              <a:rPr lang="en-US" altLang="en-US" dirty="0">
                <a:solidFill>
                  <a:srgbClr val="08080C"/>
                </a:solidFill>
              </a:rPr>
              <a:t> </a:t>
            </a:r>
            <a:r>
              <a:rPr lang="en-US" altLang="en-US" dirty="0" err="1">
                <a:solidFill>
                  <a:srgbClr val="08080C"/>
                </a:solidFill>
              </a:rPr>
              <a:t>tentu</a:t>
            </a:r>
            <a:r>
              <a:rPr lang="en-US" altLang="en-US" dirty="0">
                <a:solidFill>
                  <a:srgbClr val="08080C"/>
                </a:solidFill>
              </a:rPr>
              <a:t> </a:t>
            </a:r>
            <a:r>
              <a:rPr lang="en-US" altLang="en-US" dirty="0" err="1">
                <a:solidFill>
                  <a:srgbClr val="08080C"/>
                </a:solidFill>
              </a:rPr>
              <a:t>dienkripsi</a:t>
            </a:r>
            <a:r>
              <a:rPr lang="en-US" altLang="en-US" dirty="0">
                <a:solidFill>
                  <a:srgbClr val="08080C"/>
                </a:solidFill>
              </a:rPr>
              <a:t> </a:t>
            </a:r>
            <a:r>
              <a:rPr lang="en-US" altLang="en-US" dirty="0" err="1">
                <a:solidFill>
                  <a:srgbClr val="08080C"/>
                </a:solidFill>
              </a:rPr>
              <a:t>menjadi</a:t>
            </a:r>
            <a:r>
              <a:rPr lang="en-US" altLang="en-US" dirty="0">
                <a:solidFill>
                  <a:srgbClr val="08080C"/>
                </a:solidFill>
              </a:rPr>
              <a:t> </a:t>
            </a:r>
            <a:r>
              <a:rPr lang="en-US" altLang="en-US" dirty="0" err="1">
                <a:solidFill>
                  <a:srgbClr val="08080C"/>
                </a:solidFill>
              </a:rPr>
              <a:t>huruf</a:t>
            </a:r>
            <a:r>
              <a:rPr lang="en-US" altLang="en-US" dirty="0">
                <a:solidFill>
                  <a:srgbClr val="08080C"/>
                </a:solidFill>
              </a:rPr>
              <a:t> </a:t>
            </a:r>
            <a:r>
              <a:rPr lang="en-US" altLang="en-US" dirty="0" err="1">
                <a:solidFill>
                  <a:srgbClr val="08080C"/>
                </a:solidFill>
              </a:rPr>
              <a:t>cipherteks</a:t>
            </a:r>
            <a:r>
              <a:rPr lang="en-US" altLang="en-US" dirty="0">
                <a:solidFill>
                  <a:srgbClr val="08080C"/>
                </a:solidFill>
              </a:rPr>
              <a:t> yang </a:t>
            </a:r>
            <a:r>
              <a:rPr lang="en-US" altLang="en-US" dirty="0" err="1">
                <a:solidFill>
                  <a:srgbClr val="08080C"/>
                </a:solidFill>
              </a:rPr>
              <a:t>sama</a:t>
            </a:r>
            <a:r>
              <a:rPr lang="en-US" altLang="en-US" dirty="0">
                <a:solidFill>
                  <a:srgbClr val="08080C"/>
                </a:solidFill>
              </a:rPr>
              <a:t>.</a:t>
            </a:r>
          </a:p>
          <a:p>
            <a:pPr lvl="1" eaLnBrk="1" hangingPunct="1">
              <a:buFontTx/>
              <a:buNone/>
            </a:pPr>
            <a:endParaRPr lang="en-US" altLang="en-US" sz="2800" dirty="0">
              <a:solidFill>
                <a:srgbClr val="08080C"/>
              </a:solidFill>
            </a:endParaRPr>
          </a:p>
          <a:p>
            <a:pPr eaLnBrk="1" hangingPunct="1"/>
            <a:endParaRPr lang="en-US" altLang="en-US" sz="2400" dirty="0">
              <a:solidFill>
                <a:srgbClr val="08080C"/>
              </a:solidFill>
            </a:endParaRPr>
          </a:p>
        </p:txBody>
      </p:sp>
    </p:spTree>
    <p:extLst>
      <p:ext uri="{BB962C8B-B14F-4D97-AF65-F5344CB8AC3E}">
        <p14:creationId xmlns:p14="http://schemas.microsoft.com/office/powerpoint/2010/main" val="720953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D0B92-26B9-6606-2952-49EF69665830}"/>
              </a:ext>
            </a:extLst>
          </p:cNvPr>
          <p:cNvSpPr>
            <a:spLocks noGrp="1"/>
          </p:cNvSpPr>
          <p:nvPr>
            <p:ph idx="1"/>
          </p:nvPr>
        </p:nvSpPr>
        <p:spPr>
          <a:xfrm>
            <a:off x="838200" y="329350"/>
            <a:ext cx="10515600" cy="5670526"/>
          </a:xfrm>
        </p:spPr>
        <p:txBody>
          <a:bodyPr>
            <a:normAutofit/>
          </a:bodyPr>
          <a:lstStyle/>
          <a:p>
            <a:pPr marL="0" indent="0">
              <a:buNone/>
            </a:pPr>
            <a:r>
              <a:rPr lang="en-US" sz="2400" dirty="0"/>
              <a:t>Demo Hill Cipher online: </a:t>
            </a:r>
            <a:r>
              <a:rPr lang="en-US" sz="2400" dirty="0">
                <a:hlinkClick r:id="rId2"/>
              </a:rPr>
              <a:t>https://www.dcode.fr/hill-cipher</a:t>
            </a:r>
            <a:r>
              <a:rPr lang="en-US" sz="2400" dirty="0"/>
              <a:t> </a:t>
            </a:r>
          </a:p>
        </p:txBody>
      </p:sp>
      <p:pic>
        <p:nvPicPr>
          <p:cNvPr id="5" name="Picture 4">
            <a:extLst>
              <a:ext uri="{FF2B5EF4-FFF2-40B4-BE49-F238E27FC236}">
                <a16:creationId xmlns:a16="http://schemas.microsoft.com/office/drawing/2014/main" id="{2B4453A0-1995-DDAD-86BD-3A3DA46BFA18}"/>
              </a:ext>
            </a:extLst>
          </p:cNvPr>
          <p:cNvPicPr>
            <a:picLocks noChangeAspect="1"/>
          </p:cNvPicPr>
          <p:nvPr/>
        </p:nvPicPr>
        <p:blipFill>
          <a:blip r:embed="rId3"/>
          <a:stretch>
            <a:fillRect/>
          </a:stretch>
        </p:blipFill>
        <p:spPr>
          <a:xfrm>
            <a:off x="907366" y="858124"/>
            <a:ext cx="10377268" cy="5834364"/>
          </a:xfrm>
          <a:prstGeom prst="rect">
            <a:avLst/>
          </a:prstGeom>
        </p:spPr>
      </p:pic>
      <p:sp>
        <p:nvSpPr>
          <p:cNvPr id="4" name="Slide Number Placeholder 3">
            <a:extLst>
              <a:ext uri="{FF2B5EF4-FFF2-40B4-BE49-F238E27FC236}">
                <a16:creationId xmlns:a16="http://schemas.microsoft.com/office/drawing/2014/main" id="{0075A0DC-1927-BB6A-EF4C-D50784573068}"/>
              </a:ext>
            </a:extLst>
          </p:cNvPr>
          <p:cNvSpPr>
            <a:spLocks noGrp="1"/>
          </p:cNvSpPr>
          <p:nvPr>
            <p:ph type="sldNum" sz="quarter" idx="12"/>
          </p:nvPr>
        </p:nvSpPr>
        <p:spPr/>
        <p:txBody>
          <a:bodyPr/>
          <a:lstStyle/>
          <a:p>
            <a:fld id="{764AFB3F-E5F3-49AD-8ECD-25D208877D1A}" type="slidenum">
              <a:rPr lang="en-US" smtClean="0"/>
              <a:t>54</a:t>
            </a:fld>
            <a:endParaRPr lang="en-US"/>
          </a:p>
        </p:txBody>
      </p:sp>
    </p:spTree>
    <p:extLst>
      <p:ext uri="{BB962C8B-B14F-4D97-AF65-F5344CB8AC3E}">
        <p14:creationId xmlns:p14="http://schemas.microsoft.com/office/powerpoint/2010/main" val="2760765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126AE0-5F2B-7468-923B-2F4CA4520C40}"/>
              </a:ext>
            </a:extLst>
          </p:cNvPr>
          <p:cNvPicPr>
            <a:picLocks noChangeAspect="1"/>
          </p:cNvPicPr>
          <p:nvPr/>
        </p:nvPicPr>
        <p:blipFill>
          <a:blip r:embed="rId2"/>
          <a:stretch>
            <a:fillRect/>
          </a:stretch>
        </p:blipFill>
        <p:spPr>
          <a:xfrm>
            <a:off x="579367" y="327408"/>
            <a:ext cx="11033266" cy="6203183"/>
          </a:xfrm>
          <a:prstGeom prst="rect">
            <a:avLst/>
          </a:prstGeom>
        </p:spPr>
      </p:pic>
      <p:sp>
        <p:nvSpPr>
          <p:cNvPr id="4" name="Slide Number Placeholder 3">
            <a:extLst>
              <a:ext uri="{FF2B5EF4-FFF2-40B4-BE49-F238E27FC236}">
                <a16:creationId xmlns:a16="http://schemas.microsoft.com/office/drawing/2014/main" id="{7DB14F27-0890-7612-683C-A229E2F619C9}"/>
              </a:ext>
            </a:extLst>
          </p:cNvPr>
          <p:cNvSpPr>
            <a:spLocks noGrp="1"/>
          </p:cNvSpPr>
          <p:nvPr>
            <p:ph type="sldNum" sz="quarter" idx="12"/>
          </p:nvPr>
        </p:nvSpPr>
        <p:spPr/>
        <p:txBody>
          <a:bodyPr/>
          <a:lstStyle/>
          <a:p>
            <a:fld id="{764AFB3F-E5F3-49AD-8ECD-25D208877D1A}" type="slidenum">
              <a:rPr lang="en-US" smtClean="0"/>
              <a:t>55</a:t>
            </a:fld>
            <a:endParaRPr lang="en-US"/>
          </a:p>
        </p:txBody>
      </p:sp>
    </p:spTree>
    <p:extLst>
      <p:ext uri="{BB962C8B-B14F-4D97-AF65-F5344CB8AC3E}">
        <p14:creationId xmlns:p14="http://schemas.microsoft.com/office/powerpoint/2010/main" val="1385329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FAECD91-4EEA-402E-AC07-B4E0043CE254}" type="slidenum">
              <a:rPr lang="en-GB" altLang="en-US" sz="1400">
                <a:latin typeface="Times New Roman" panose="02020603050405020304" pitchFamily="18" charset="0"/>
              </a:rPr>
              <a:pPr>
                <a:spcBef>
                  <a:spcPct val="0"/>
                </a:spcBef>
                <a:buSzTx/>
                <a:buFontTx/>
                <a:buNone/>
              </a:pPr>
              <a:t>56</a:t>
            </a:fld>
            <a:endParaRPr lang="en-GB" altLang="en-US" sz="1400">
              <a:latin typeface="Times New Roman" panose="02020603050405020304" pitchFamily="18" charset="0"/>
            </a:endParaRPr>
          </a:p>
        </p:txBody>
      </p:sp>
      <p:sp>
        <p:nvSpPr>
          <p:cNvPr id="33796" name="Rectangle 2"/>
          <p:cNvSpPr>
            <a:spLocks noGrp="1" noChangeArrowheads="1"/>
          </p:cNvSpPr>
          <p:nvPr>
            <p:ph type="title"/>
          </p:nvPr>
        </p:nvSpPr>
        <p:spPr>
          <a:xfrm>
            <a:off x="565245" y="552450"/>
            <a:ext cx="7772400" cy="908050"/>
          </a:xfrm>
        </p:spPr>
        <p:txBody>
          <a:bodyPr/>
          <a:lstStyle/>
          <a:p>
            <a:pPr algn="l" eaLnBrk="1" hangingPunct="1"/>
            <a:r>
              <a:rPr lang="en-US" altLang="en-US" b="1" i="1" dirty="0">
                <a:latin typeface="+mn-lt"/>
              </a:rPr>
              <a:t>5. Enigma Cipher</a:t>
            </a:r>
            <a:endParaRPr lang="en-GB" altLang="en-US" b="1" i="1" dirty="0">
              <a:latin typeface="+mn-lt"/>
            </a:endParaRPr>
          </a:p>
        </p:txBody>
      </p:sp>
      <p:sp>
        <p:nvSpPr>
          <p:cNvPr id="33797" name="Rectangle 3"/>
          <p:cNvSpPr>
            <a:spLocks noGrp="1" noChangeArrowheads="1"/>
          </p:cNvSpPr>
          <p:nvPr>
            <p:ph type="body" idx="1"/>
          </p:nvPr>
        </p:nvSpPr>
        <p:spPr>
          <a:xfrm>
            <a:off x="565245" y="1584960"/>
            <a:ext cx="6176749" cy="4720589"/>
          </a:xfrm>
        </p:spPr>
        <p:txBody>
          <a:bodyPr>
            <a:normAutofit fontScale="92500" lnSpcReduction="10000"/>
          </a:bodyPr>
          <a:lstStyle/>
          <a:p>
            <a:pPr eaLnBrk="1" hangingPunct="1"/>
            <a:r>
              <a:rPr lang="en-US" altLang="en-US" sz="2400" dirty="0">
                <a:solidFill>
                  <a:srgbClr val="010000"/>
                </a:solidFill>
                <a:cs typeface="Times New Roman" panose="02020603050405020304" pitchFamily="18" charset="0"/>
              </a:rPr>
              <a:t>Enigma </a:t>
            </a:r>
            <a:r>
              <a:rPr lang="en-US" altLang="en-US" sz="2400" dirty="0" err="1">
                <a:solidFill>
                  <a:srgbClr val="010000"/>
                </a:solidFill>
                <a:cs typeface="Times New Roman" panose="02020603050405020304" pitchFamily="18" charset="0"/>
              </a:rPr>
              <a:t>adalah</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mesin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enkripsi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elektromekanik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untuk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melakukan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enkripsi</a:t>
            </a:r>
            <a:r>
              <a:rPr lang="en-US" altLang="en-US" sz="2400" dirty="0">
                <a:solidFill>
                  <a:srgbClr val="010000"/>
                </a:solidFill>
                <a:cs typeface="Times New Roman" panose="02020603050405020304" pitchFamily="18" charset="0"/>
              </a:rPr>
              <a:t> dan </a:t>
            </a:r>
            <a:r>
              <a:rPr lang="en-US" altLang="en-US" sz="2400" dirty="0" err="1">
                <a:solidFill>
                  <a:srgbClr val="010000"/>
                </a:solidFill>
                <a:cs typeface="Times New Roman" panose="02020603050405020304" pitchFamily="18" charset="0"/>
              </a:rPr>
              <a:t>dekripsi</a:t>
            </a:r>
            <a:r>
              <a:rPr lang="en-US" altLang="en-US" sz="2400" dirty="0">
                <a:solidFill>
                  <a:srgbClr val="010000"/>
                </a:solidFill>
                <a:cs typeface="Times New Roman" panose="02020603050405020304" pitchFamily="18" charset="0"/>
              </a:rPr>
              <a:t>.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cs typeface="Times New Roman" panose="02020603050405020304" pitchFamily="18" charset="0"/>
              </a:rPr>
              <a:t>Ditemukan</a:t>
            </a:r>
            <a:r>
              <a:rPr lang="en-US" altLang="en-US" sz="2400" dirty="0">
                <a:solidFill>
                  <a:srgbClr val="010000"/>
                </a:solidFill>
                <a:cs typeface="Times New Roman" panose="02020603050405020304" pitchFamily="18" charset="0"/>
              </a:rPr>
              <a:t> dan </a:t>
            </a:r>
            <a:r>
              <a:rPr lang="en-US" altLang="en-US" sz="2400" dirty="0" err="1">
                <a:solidFill>
                  <a:srgbClr val="010000"/>
                </a:solidFill>
                <a:cs typeface="Times New Roman" panose="02020603050405020304" pitchFamily="18" charset="0"/>
              </a:rPr>
              <a:t>dipatenkan</a:t>
            </a:r>
            <a:r>
              <a:rPr lang="en-US" altLang="en-US" sz="2400" dirty="0">
                <a:solidFill>
                  <a:srgbClr val="010000"/>
                </a:solidFill>
                <a:cs typeface="Times New Roman" panose="02020603050405020304" pitchFamily="18" charset="0"/>
              </a:rPr>
              <a:t> oleh </a:t>
            </a:r>
            <a:r>
              <a:rPr lang="en-US" altLang="en-US" sz="2400" dirty="0" err="1">
                <a:solidFill>
                  <a:srgbClr val="010000"/>
                </a:solidFill>
                <a:cs typeface="Times New Roman" panose="02020603050405020304" pitchFamily="18" charset="0"/>
              </a:rPr>
              <a:t>insinyur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Jerman</a:t>
            </a:r>
            <a:r>
              <a:rPr lang="en-US" altLang="en-US" sz="2400" dirty="0">
                <a:solidFill>
                  <a:srgbClr val="010000"/>
                </a:solidFill>
                <a:cs typeface="Times New Roman" panose="02020603050405020304" pitchFamily="18" charset="0"/>
              </a:rPr>
              <a:t>, Arthur </a:t>
            </a:r>
            <a:r>
              <a:rPr lang="en-US" altLang="en-US" sz="2400" dirty="0" err="1">
                <a:solidFill>
                  <a:srgbClr val="010000"/>
                </a:solidFill>
                <a:cs typeface="Times New Roman" panose="02020603050405020304" pitchFamily="18" charset="0"/>
              </a:rPr>
              <a:t>Scherbius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untuk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tujuan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komersil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diplomatik</a:t>
            </a:r>
            <a:r>
              <a:rPr lang="en-US" altLang="en-US" sz="2400" dirty="0">
                <a:solidFill>
                  <a:srgbClr val="010000"/>
                </a:solidFill>
                <a:cs typeface="Times New Roman" panose="02020603050405020304" pitchFamily="18" charset="0"/>
              </a:rPr>
              <a:t>, dan </a:t>
            </a:r>
            <a:r>
              <a:rPr lang="en-US" altLang="en-US" sz="2400" dirty="0" err="1">
                <a:solidFill>
                  <a:srgbClr val="010000"/>
                </a:solidFill>
                <a:cs typeface="Times New Roman" panose="02020603050405020304" pitchFamily="18" charset="0"/>
              </a:rPr>
              <a:t>militer</a:t>
            </a:r>
            <a:endParaRPr lang="en-US" altLang="en-US" sz="2400" dirty="0">
              <a:solidFill>
                <a:srgbClr val="010000"/>
              </a:solidFill>
              <a:cs typeface="Times New Roman" panose="02020603050405020304" pitchFamily="18" charset="0"/>
            </a:endParaRP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cs typeface="Times New Roman" panose="02020603050405020304" pitchFamily="18" charset="0"/>
              </a:rPr>
              <a:t>Menjadi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terkenal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karena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digunakan</a:t>
            </a:r>
            <a:r>
              <a:rPr lang="en-US" altLang="en-US" sz="2400" dirty="0">
                <a:solidFill>
                  <a:srgbClr val="010000"/>
                </a:solidFill>
                <a:cs typeface="Times New Roman" panose="02020603050405020304" pitchFamily="18" charset="0"/>
              </a:rPr>
              <a:t> oleh tantara Nazi </a:t>
            </a:r>
            <a:r>
              <a:rPr lang="en-US" altLang="en-US" sz="2400" dirty="0" err="1">
                <a:solidFill>
                  <a:srgbClr val="010000"/>
                </a:solidFill>
                <a:cs typeface="Times New Roman" panose="02020603050405020304" pitchFamily="18" charset="0"/>
              </a:rPr>
              <a:t>Jerman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selama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Perang</a:t>
            </a:r>
            <a:r>
              <a:rPr lang="en-US" altLang="en-US" sz="2400" dirty="0">
                <a:solidFill>
                  <a:srgbClr val="010000"/>
                </a:solidFill>
                <a:cs typeface="Times New Roman" panose="02020603050405020304" pitchFamily="18" charset="0"/>
              </a:rPr>
              <a:t> Dunia II </a:t>
            </a:r>
            <a:r>
              <a:rPr lang="en-US" altLang="en-US" sz="2400" dirty="0" err="1">
                <a:solidFill>
                  <a:srgbClr val="010000"/>
                </a:solidFill>
                <a:cs typeface="Times New Roman" panose="02020603050405020304" pitchFamily="18" charset="0"/>
              </a:rPr>
              <a:t>untuk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mengenkripsi</a:t>
            </a:r>
            <a:r>
              <a:rPr lang="en-US" altLang="en-US" sz="2400" dirty="0">
                <a:solidFill>
                  <a:srgbClr val="010000"/>
                </a:solidFill>
                <a:cs typeface="Times New Roman" panose="02020603050405020304" pitchFamily="18" charset="0"/>
              </a:rPr>
              <a:t>/</a:t>
            </a:r>
            <a:r>
              <a:rPr lang="en-US" altLang="en-US" sz="2400" dirty="0" err="1">
                <a:solidFill>
                  <a:srgbClr val="010000"/>
                </a:solidFill>
                <a:cs typeface="Times New Roman" panose="02020603050405020304" pitchFamily="18" charset="0"/>
              </a:rPr>
              <a:t>dekripsi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pesan-pesan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militer</a:t>
            </a:r>
            <a:r>
              <a:rPr lang="en-US" altLang="en-US" sz="2400" dirty="0">
                <a:solidFill>
                  <a:srgbClr val="010000"/>
                </a:solidFill>
                <a:cs typeface="Times New Roman" panose="02020603050405020304" pitchFamily="18" charset="0"/>
              </a:rPr>
              <a:t>.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a:solidFill>
                  <a:srgbClr val="010000"/>
                </a:solidFill>
                <a:cs typeface="Times New Roman" panose="02020603050405020304" pitchFamily="18" charset="0"/>
              </a:rPr>
              <a:t>Enigma </a:t>
            </a:r>
            <a:r>
              <a:rPr lang="en-US" altLang="en-US" sz="2400" dirty="0" err="1">
                <a:solidFill>
                  <a:srgbClr val="010000"/>
                </a:solidFill>
                <a:cs typeface="Times New Roman" panose="02020603050405020304" pitchFamily="18" charset="0"/>
              </a:rPr>
              <a:t>berasal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dari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bahasa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latin</a:t>
            </a:r>
            <a:r>
              <a:rPr lang="en-US" altLang="en-US" sz="2400" dirty="0">
                <a:solidFill>
                  <a:srgbClr val="010000"/>
                </a:solidFill>
                <a:cs typeface="Times New Roman" panose="02020603050405020304" pitchFamily="18" charset="0"/>
              </a:rPr>
              <a:t>, </a:t>
            </a:r>
            <a:r>
              <a:rPr lang="en-US" altLang="en-US" sz="2400" i="1" dirty="0" err="1">
                <a:solidFill>
                  <a:srgbClr val="010000"/>
                </a:solidFill>
                <a:cs typeface="Times New Roman" panose="02020603050405020304" pitchFamily="18" charset="0"/>
              </a:rPr>
              <a:t>enigmae</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artinya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teka-teki</a:t>
            </a:r>
            <a:r>
              <a:rPr lang="en-US" altLang="en-US" sz="2400" dirty="0">
                <a:solidFill>
                  <a:srgbClr val="010000"/>
                </a:solidFill>
                <a:cs typeface="Times New Roman" panose="02020603050405020304" pitchFamily="18" charset="0"/>
              </a:rPr>
              <a:t>.</a:t>
            </a:r>
          </a:p>
        </p:txBody>
      </p:sp>
      <p:pic>
        <p:nvPicPr>
          <p:cNvPr id="2" name="Picture 4">
            <a:extLst>
              <a:ext uri="{FF2B5EF4-FFF2-40B4-BE49-F238E27FC236}">
                <a16:creationId xmlns:a16="http://schemas.microsoft.com/office/drawing/2014/main" id="{D3D24F15-1D4F-1723-6662-681979445A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59" y="552450"/>
            <a:ext cx="4209955" cy="561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72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F6A37-9068-B310-4C46-5CDD901692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79245" y="171471"/>
            <a:ext cx="5016869" cy="6515057"/>
          </a:xfrm>
          <a:prstGeom prst="rect">
            <a:avLst/>
          </a:prstGeom>
          <a:noFill/>
        </p:spPr>
      </p:pic>
      <p:pic>
        <p:nvPicPr>
          <p:cNvPr id="2" name="Picture 5">
            <a:extLst>
              <a:ext uri="{FF2B5EF4-FFF2-40B4-BE49-F238E27FC236}">
                <a16:creationId xmlns:a16="http://schemas.microsoft.com/office/drawing/2014/main" id="{029BFAAD-2408-60F7-2446-F673D465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641" y="3790928"/>
            <a:ext cx="3581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BA1959-62DB-E79A-371A-9824E3F14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503" y="830261"/>
            <a:ext cx="2733675" cy="28527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3C278B2F-5075-B79E-8447-226D531E314B}"/>
              </a:ext>
            </a:extLst>
          </p:cNvPr>
          <p:cNvSpPr txBox="1">
            <a:spLocks noChangeArrowheads="1"/>
          </p:cNvSpPr>
          <p:nvPr/>
        </p:nvSpPr>
        <p:spPr>
          <a:xfrm>
            <a:off x="7048500" y="171471"/>
            <a:ext cx="3281680" cy="55562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a:t>Enigma Rotors</a:t>
            </a:r>
            <a:endParaRPr lang="en-US" altLang="en-US" sz="4000" dirty="0"/>
          </a:p>
        </p:txBody>
      </p:sp>
      <p:sp>
        <p:nvSpPr>
          <p:cNvPr id="7" name="Slide Number Placeholder 6">
            <a:extLst>
              <a:ext uri="{FF2B5EF4-FFF2-40B4-BE49-F238E27FC236}">
                <a16:creationId xmlns:a16="http://schemas.microsoft.com/office/drawing/2014/main" id="{C77C5464-E24E-03BF-D3F5-D3AC74819A70}"/>
              </a:ext>
            </a:extLst>
          </p:cNvPr>
          <p:cNvSpPr>
            <a:spLocks noGrp="1"/>
          </p:cNvSpPr>
          <p:nvPr>
            <p:ph type="sldNum" sz="quarter" idx="12"/>
          </p:nvPr>
        </p:nvSpPr>
        <p:spPr/>
        <p:txBody>
          <a:bodyPr/>
          <a:lstStyle/>
          <a:p>
            <a:fld id="{764AFB3F-E5F3-49AD-8ECD-25D208877D1A}" type="slidenum">
              <a:rPr lang="en-US" smtClean="0"/>
              <a:t>57</a:t>
            </a:fld>
            <a:endParaRPr lang="en-US"/>
          </a:p>
        </p:txBody>
      </p:sp>
    </p:spTree>
    <p:extLst>
      <p:ext uri="{BB962C8B-B14F-4D97-AF65-F5344CB8AC3E}">
        <p14:creationId xmlns:p14="http://schemas.microsoft.com/office/powerpoint/2010/main" val="3958335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7F0F3-88CB-2897-D29E-12755BAF38BA}"/>
              </a:ext>
            </a:extLst>
          </p:cNvPr>
          <p:cNvSpPr txBox="1"/>
          <p:nvPr/>
        </p:nvSpPr>
        <p:spPr>
          <a:xfrm>
            <a:off x="472439" y="5930315"/>
            <a:ext cx="11104880" cy="830997"/>
          </a:xfrm>
          <a:prstGeom prst="rect">
            <a:avLst/>
          </a:prstGeom>
          <a:noFill/>
        </p:spPr>
        <p:txBody>
          <a:bodyPr wrap="square">
            <a:spAutoFit/>
          </a:bodyPr>
          <a:lstStyle/>
          <a:p>
            <a:pPr eaLnBrk="1" hangingPunct="1"/>
            <a:r>
              <a:rPr lang="en-US" altLang="en-US" sz="2400" dirty="0">
                <a:solidFill>
                  <a:srgbClr val="000000"/>
                </a:solidFill>
                <a:cs typeface="Times New Roman" panose="02020603050405020304" pitchFamily="18" charset="0"/>
              </a:rPr>
              <a:t>Operator </a:t>
            </a:r>
            <a:r>
              <a:rPr lang="en-US" altLang="en-US" sz="2400" dirty="0" err="1">
                <a:solidFill>
                  <a:srgbClr val="000000"/>
                </a:solidFill>
                <a:cs typeface="Times New Roman" panose="02020603050405020304" pitchFamily="18" charset="0"/>
              </a:rPr>
              <a:t>mengetik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pada keyboard, </a:t>
            </a:r>
            <a:r>
              <a:rPr lang="en-US" altLang="en-US" sz="2400" dirty="0" err="1">
                <a:solidFill>
                  <a:srgbClr val="000000"/>
                </a:solidFill>
                <a:cs typeface="Times New Roman" panose="02020603050405020304" pitchFamily="18" charset="0"/>
              </a:rPr>
              <a:t>lalu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menyalin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ulang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menyala</a:t>
            </a:r>
            <a:r>
              <a:rPr lang="en-US" altLang="en-US" sz="2400" dirty="0">
                <a:solidFill>
                  <a:srgbClr val="000000"/>
                </a:solidFill>
                <a:cs typeface="Times New Roman" panose="02020603050405020304" pitchFamily="18" charset="0"/>
              </a:rPr>
              <a:t> pada </a:t>
            </a:r>
            <a:r>
              <a:rPr lang="en-US" altLang="en-US" sz="2400" i="1" dirty="0" err="1">
                <a:solidFill>
                  <a:srgbClr val="000000"/>
                </a:solidFill>
                <a:cs typeface="Times New Roman" panose="02020603050405020304" pitchFamily="18" charset="0"/>
              </a:rPr>
              <a:t>lampboard</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dikirim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penerima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pesan</a:t>
            </a:r>
            <a:endParaRPr lang="en-US" altLang="en-US" sz="2400" i="1" dirty="0">
              <a:solidFill>
                <a:srgbClr val="000000"/>
              </a:solidFill>
              <a:cs typeface="Times New Roman" panose="02020603050405020304" pitchFamily="18" charset="0"/>
            </a:endParaRPr>
          </a:p>
        </p:txBody>
      </p:sp>
      <p:pic>
        <p:nvPicPr>
          <p:cNvPr id="5" name="Picture 4">
            <a:extLst>
              <a:ext uri="{FF2B5EF4-FFF2-40B4-BE49-F238E27FC236}">
                <a16:creationId xmlns:a16="http://schemas.microsoft.com/office/drawing/2014/main" id="{1966307B-110C-AB4B-2883-BFDD4B93B802}"/>
              </a:ext>
            </a:extLst>
          </p:cNvPr>
          <p:cNvPicPr>
            <a:picLocks noChangeAspect="1"/>
          </p:cNvPicPr>
          <p:nvPr/>
        </p:nvPicPr>
        <p:blipFill>
          <a:blip r:embed="rId2"/>
          <a:stretch>
            <a:fillRect/>
          </a:stretch>
        </p:blipFill>
        <p:spPr>
          <a:xfrm>
            <a:off x="1448824" y="264160"/>
            <a:ext cx="9152111" cy="5066347"/>
          </a:xfrm>
          <a:prstGeom prst="rect">
            <a:avLst/>
          </a:prstGeom>
        </p:spPr>
      </p:pic>
      <p:sp>
        <p:nvSpPr>
          <p:cNvPr id="6" name="TextBox 5">
            <a:extLst>
              <a:ext uri="{FF2B5EF4-FFF2-40B4-BE49-F238E27FC236}">
                <a16:creationId xmlns:a16="http://schemas.microsoft.com/office/drawing/2014/main" id="{68FA9E2B-D8A7-69BE-6B97-2D4E5C94B1AF}"/>
              </a:ext>
            </a:extLst>
          </p:cNvPr>
          <p:cNvSpPr txBox="1"/>
          <p:nvPr/>
        </p:nvSpPr>
        <p:spPr>
          <a:xfrm>
            <a:off x="2936240" y="5330507"/>
            <a:ext cx="8220648" cy="369332"/>
          </a:xfrm>
          <a:prstGeom prst="rect">
            <a:avLst/>
          </a:prstGeom>
          <a:noFill/>
        </p:spPr>
        <p:txBody>
          <a:bodyPr wrap="none" rtlCol="0">
            <a:spAutoFit/>
          </a:bodyPr>
          <a:lstStyle/>
          <a:p>
            <a:r>
              <a:rPr lang="en-US" dirty="0" err="1"/>
              <a:t>Sumber</a:t>
            </a:r>
            <a:r>
              <a:rPr lang="en-US" dirty="0"/>
              <a:t> </a:t>
            </a:r>
            <a:r>
              <a:rPr lang="en-US" dirty="0" err="1"/>
              <a:t>gambar</a:t>
            </a:r>
            <a:r>
              <a:rPr lang="en-US" dirty="0"/>
              <a:t>: </a:t>
            </a:r>
            <a:r>
              <a:rPr lang="en-US" dirty="0">
                <a:hlinkClick r:id="rId3"/>
              </a:rPr>
              <a:t>https://www.101computing.net/enigma/enigma-instructions.html</a:t>
            </a:r>
            <a:r>
              <a:rPr lang="en-US" dirty="0"/>
              <a:t>    </a:t>
            </a:r>
          </a:p>
        </p:txBody>
      </p:sp>
      <p:sp>
        <p:nvSpPr>
          <p:cNvPr id="4" name="Slide Number Placeholder 3">
            <a:extLst>
              <a:ext uri="{FF2B5EF4-FFF2-40B4-BE49-F238E27FC236}">
                <a16:creationId xmlns:a16="http://schemas.microsoft.com/office/drawing/2014/main" id="{1AB43D51-B3AB-4BA0-B671-1EA1B05E8AC6}"/>
              </a:ext>
            </a:extLst>
          </p:cNvPr>
          <p:cNvSpPr>
            <a:spLocks noGrp="1"/>
          </p:cNvSpPr>
          <p:nvPr>
            <p:ph type="sldNum" sz="quarter" idx="12"/>
          </p:nvPr>
        </p:nvSpPr>
        <p:spPr/>
        <p:txBody>
          <a:bodyPr/>
          <a:lstStyle/>
          <a:p>
            <a:fld id="{764AFB3F-E5F3-49AD-8ECD-25D208877D1A}" type="slidenum">
              <a:rPr lang="en-US" smtClean="0"/>
              <a:t>58</a:t>
            </a:fld>
            <a:endParaRPr lang="en-US"/>
          </a:p>
        </p:txBody>
      </p:sp>
    </p:spTree>
    <p:extLst>
      <p:ext uri="{BB962C8B-B14F-4D97-AF65-F5344CB8AC3E}">
        <p14:creationId xmlns:p14="http://schemas.microsoft.com/office/powerpoint/2010/main" val="2880477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4C9177B-B9AF-4C80-81E2-BBA86D1566B2}" type="slidenum">
              <a:rPr lang="en-GB" altLang="en-US" sz="1400">
                <a:latin typeface="Times New Roman" panose="02020603050405020304" pitchFamily="18" charset="0"/>
              </a:rPr>
              <a:pPr>
                <a:spcBef>
                  <a:spcPct val="0"/>
                </a:spcBef>
                <a:buSzTx/>
                <a:buFontTx/>
                <a:buNone/>
              </a:pPr>
              <a:t>59</a:t>
            </a:fld>
            <a:endParaRPr lang="en-GB" altLang="en-US" sz="1400">
              <a:latin typeface="Times New Roman" panose="02020603050405020304" pitchFamily="18" charset="0"/>
            </a:endParaRPr>
          </a:p>
        </p:txBody>
      </p:sp>
      <p:sp>
        <p:nvSpPr>
          <p:cNvPr id="35844" name="Rectangle 2"/>
          <p:cNvSpPr>
            <a:spLocks noGrp="1" noChangeArrowheads="1"/>
          </p:cNvSpPr>
          <p:nvPr>
            <p:ph type="body" idx="1"/>
          </p:nvPr>
        </p:nvSpPr>
        <p:spPr>
          <a:xfrm>
            <a:off x="655094" y="762000"/>
            <a:ext cx="5513695" cy="5334000"/>
          </a:xfrm>
        </p:spPr>
        <p:txBody>
          <a:bodyPr>
            <a:normAutofit fontScale="92500" lnSpcReduction="20000"/>
          </a:bodyPr>
          <a:lstStyle/>
          <a:p>
            <a:pPr eaLnBrk="1" hangingPunct="1"/>
            <a:r>
              <a:rPr lang="en-US" altLang="en-US" sz="2400" dirty="0">
                <a:solidFill>
                  <a:srgbClr val="010000"/>
                </a:solidFill>
                <a:cs typeface="Times New Roman" panose="02020603050405020304" pitchFamily="18" charset="0"/>
              </a:rPr>
              <a:t>Enigma  </a:t>
            </a:r>
            <a:r>
              <a:rPr lang="en-US" altLang="en-US" sz="2400" dirty="0" err="1">
                <a:solidFill>
                  <a:srgbClr val="010000"/>
                </a:solidFill>
                <a:cs typeface="Times New Roman" panose="02020603050405020304" pitchFamily="18" charset="0"/>
              </a:rPr>
              <a:t>menggunakan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sistem</a:t>
            </a:r>
            <a:r>
              <a:rPr lang="en-US" altLang="en-US" sz="2400" dirty="0">
                <a:solidFill>
                  <a:srgbClr val="010000"/>
                </a:solidFill>
                <a:cs typeface="Times New Roman" panose="02020603050405020304" pitchFamily="18" charset="0"/>
              </a:rPr>
              <a:t> </a:t>
            </a:r>
            <a:r>
              <a:rPr lang="en-US" altLang="en-US" sz="2400" i="1" dirty="0">
                <a:solidFill>
                  <a:srgbClr val="010000"/>
                </a:solidFill>
                <a:cs typeface="Times New Roman" panose="02020603050405020304" pitchFamily="18" charset="0"/>
              </a:rPr>
              <a:t>rotor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roda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berputar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untuk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membentuk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cipherteks</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berubah-ubah</a:t>
            </a:r>
            <a:r>
              <a:rPr lang="en-US" altLang="en-US" sz="2400" dirty="0">
                <a:solidFill>
                  <a:srgbClr val="010000"/>
                </a:solidFill>
                <a:cs typeface="Times New Roman" panose="02020603050405020304" pitchFamily="18" charset="0"/>
              </a:rPr>
              <a:t>.</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cs typeface="Times New Roman" panose="02020603050405020304" pitchFamily="18" charset="0"/>
              </a:rPr>
              <a:t>Setiap</a:t>
            </a:r>
            <a:r>
              <a:rPr lang="en-US" altLang="en-US" sz="2400" dirty="0">
                <a:solidFill>
                  <a:srgbClr val="010000"/>
                </a:solidFill>
                <a:cs typeface="Times New Roman" panose="02020603050405020304" pitchFamily="18" charset="0"/>
              </a:rPr>
              <a:t> rotor </a:t>
            </a:r>
            <a:r>
              <a:rPr lang="en-US" altLang="en-US" sz="2400" dirty="0" err="1">
                <a:solidFill>
                  <a:srgbClr val="010000"/>
                </a:solidFill>
                <a:cs typeface="Times New Roman" panose="02020603050405020304" pitchFamily="18" charset="0"/>
              </a:rPr>
              <a:t>melakukan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substitusi</a:t>
            </a:r>
            <a:r>
              <a:rPr lang="en-US" altLang="en-US" sz="2400" dirty="0">
                <a:solidFill>
                  <a:srgbClr val="010000"/>
                </a:solidFill>
                <a:cs typeface="Times New Roman" panose="02020603050405020304" pitchFamily="18" charset="0"/>
              </a:rPr>
              <a:t> abjad-</a:t>
            </a:r>
            <a:r>
              <a:rPr lang="en-US" altLang="en-US" sz="2400" dirty="0" err="1">
                <a:solidFill>
                  <a:srgbClr val="010000"/>
                </a:solidFill>
                <a:cs typeface="Times New Roman" panose="02020603050405020304" pitchFamily="18" charset="0"/>
              </a:rPr>
              <a:t>tunggal</a:t>
            </a:r>
            <a:r>
              <a:rPr lang="en-US" altLang="en-US" sz="2400" dirty="0">
                <a:solidFill>
                  <a:srgbClr val="010000"/>
                </a:solidFill>
                <a:cs typeface="Times New Roman" panose="02020603050405020304" pitchFamily="18" charset="0"/>
              </a:rPr>
              <a:t> (</a:t>
            </a:r>
            <a:r>
              <a:rPr lang="en-US" altLang="en-US" sz="2400" i="1" dirty="0">
                <a:solidFill>
                  <a:srgbClr val="010000"/>
                </a:solidFill>
                <a:cs typeface="Times New Roman" panose="02020603050405020304" pitchFamily="18" charset="0"/>
              </a:rPr>
              <a:t>monoalphabetic cipher</a:t>
            </a:r>
            <a:r>
              <a:rPr lang="en-US" altLang="en-US" sz="2400" dirty="0">
                <a:solidFill>
                  <a:srgbClr val="010000"/>
                </a:solidFill>
                <a:cs typeface="Times New Roman" panose="02020603050405020304" pitchFamily="18" charset="0"/>
              </a:rPr>
              <a:t>).</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a:solidFill>
                  <a:srgbClr val="010000"/>
                </a:solidFill>
                <a:cs typeface="Times New Roman" panose="02020603050405020304" pitchFamily="18" charset="0"/>
              </a:rPr>
              <a:t>Hasil </a:t>
            </a:r>
            <a:r>
              <a:rPr lang="en-US" altLang="en-US" sz="2400" dirty="0" err="1">
                <a:solidFill>
                  <a:srgbClr val="010000"/>
                </a:solidFill>
                <a:cs typeface="Times New Roman" panose="02020603050405020304" pitchFamily="18" charset="0"/>
              </a:rPr>
              <a:t>substitusi</a:t>
            </a:r>
            <a:r>
              <a:rPr lang="en-US" altLang="en-US" sz="2400" dirty="0">
                <a:solidFill>
                  <a:srgbClr val="010000"/>
                </a:solidFill>
                <a:cs typeface="Times New Roman" panose="02020603050405020304" pitchFamily="18" charset="0"/>
              </a:rPr>
              <a:t> oleh </a:t>
            </a:r>
            <a:r>
              <a:rPr lang="en-US" altLang="en-US" sz="2400" dirty="0" err="1">
                <a:solidFill>
                  <a:srgbClr val="010000"/>
                </a:solidFill>
                <a:cs typeface="Times New Roman" panose="02020603050405020304" pitchFamily="18" charset="0"/>
              </a:rPr>
              <a:t>suatu</a:t>
            </a:r>
            <a:r>
              <a:rPr lang="en-US" altLang="en-US" sz="2400" dirty="0">
                <a:solidFill>
                  <a:srgbClr val="010000"/>
                </a:solidFill>
                <a:cs typeface="Times New Roman" panose="02020603050405020304" pitchFamily="18" charset="0"/>
              </a:rPr>
              <a:t> rotor </a:t>
            </a:r>
            <a:r>
              <a:rPr lang="en-US" altLang="en-US" sz="2400" dirty="0" err="1">
                <a:solidFill>
                  <a:srgbClr val="010000"/>
                </a:solidFill>
                <a:cs typeface="Times New Roman" panose="02020603050405020304" pitchFamily="18" charset="0"/>
              </a:rPr>
              <a:t>menjadi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input </a:t>
            </a:r>
            <a:r>
              <a:rPr lang="en-US" altLang="en-US" sz="2400" dirty="0" err="1">
                <a:solidFill>
                  <a:srgbClr val="010000"/>
                </a:solidFill>
                <a:cs typeface="Times New Roman" panose="02020603050405020304" pitchFamily="18" charset="0"/>
              </a:rPr>
              <a:t>untuk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operasi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substitusi</a:t>
            </a:r>
            <a:r>
              <a:rPr lang="en-US" altLang="en-US" sz="2400" dirty="0">
                <a:solidFill>
                  <a:srgbClr val="010000"/>
                </a:solidFill>
                <a:cs typeface="Times New Roman" panose="02020603050405020304" pitchFamily="18" charset="0"/>
              </a:rPr>
              <a:t> rotor </a:t>
            </a:r>
            <a:r>
              <a:rPr lang="en-US" altLang="en-US" sz="2400" dirty="0" err="1">
                <a:solidFill>
                  <a:srgbClr val="010000"/>
                </a:solidFill>
                <a:cs typeface="Times New Roman" panose="02020603050405020304" pitchFamily="18" charset="0"/>
              </a:rPr>
              <a:t>selanjutnya</a:t>
            </a:r>
            <a:r>
              <a:rPr lang="en-US" altLang="en-US" sz="2400" dirty="0">
                <a:solidFill>
                  <a:srgbClr val="010000"/>
                </a:solidFill>
                <a:cs typeface="Times New Roman" panose="02020603050405020304" pitchFamily="18" charset="0"/>
              </a:rPr>
              <a:t>.</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a:solidFill>
                  <a:srgbClr val="010000"/>
                </a:solidFill>
                <a:cs typeface="Times New Roman" panose="02020603050405020304" pitchFamily="18" charset="0"/>
              </a:rPr>
              <a:t>Hasil </a:t>
            </a:r>
            <a:r>
              <a:rPr lang="en-US" altLang="en-US" sz="2400" dirty="0" err="1">
                <a:solidFill>
                  <a:srgbClr val="010000"/>
                </a:solidFill>
                <a:cs typeface="Times New Roman" panose="02020603050405020304" pitchFamily="18" charset="0"/>
              </a:rPr>
              <a:t>substitusi</a:t>
            </a:r>
            <a:r>
              <a:rPr lang="en-US" altLang="en-US" sz="2400" dirty="0">
                <a:solidFill>
                  <a:srgbClr val="010000"/>
                </a:solidFill>
                <a:cs typeface="Times New Roman" panose="02020603050405020304" pitchFamily="18" charset="0"/>
              </a:rPr>
              <a:t> oleh rotor </a:t>
            </a:r>
            <a:r>
              <a:rPr lang="en-US" altLang="en-US" sz="2400" dirty="0" err="1">
                <a:solidFill>
                  <a:srgbClr val="010000"/>
                </a:solidFill>
                <a:cs typeface="Times New Roman" panose="02020603050405020304" pitchFamily="18" charset="0"/>
              </a:rPr>
              <a:t>terakhir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menjadi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cipherteks</a:t>
            </a:r>
            <a:r>
              <a:rPr lang="en-US" altLang="en-US" sz="2400" dirty="0">
                <a:solidFill>
                  <a:srgbClr val="010000"/>
                </a:solidFill>
                <a:cs typeface="Times New Roman" panose="02020603050405020304" pitchFamily="18" charset="0"/>
              </a:rPr>
              <a:t>.</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cs typeface="Times New Roman" panose="02020603050405020304" pitchFamily="18" charset="0"/>
              </a:rPr>
              <a:t>Setiap</a:t>
            </a:r>
            <a:r>
              <a:rPr lang="en-US" altLang="en-US" sz="2400" dirty="0">
                <a:solidFill>
                  <a:srgbClr val="010000"/>
                </a:solidFill>
                <a:cs typeface="Times New Roman" panose="02020603050405020304" pitchFamily="18" charset="0"/>
              </a:rPr>
              <a:t> kali </a:t>
            </a:r>
            <a:r>
              <a:rPr lang="en-US" altLang="en-US" sz="2400" dirty="0" err="1">
                <a:solidFill>
                  <a:srgbClr val="010000"/>
                </a:solidFill>
                <a:cs typeface="Times New Roman" panose="02020603050405020304" pitchFamily="18" charset="0"/>
              </a:rPr>
              <a:t>sebuah</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dienkripsi</a:t>
            </a:r>
            <a:r>
              <a:rPr lang="en-US" altLang="en-US" sz="2400" dirty="0">
                <a:solidFill>
                  <a:srgbClr val="010000"/>
                </a:solidFill>
                <a:cs typeface="Times New Roman" panose="02020603050405020304" pitchFamily="18" charset="0"/>
              </a:rPr>
              <a:t> oleh </a:t>
            </a:r>
            <a:r>
              <a:rPr lang="en-US" altLang="en-US" sz="2400" dirty="0" err="1">
                <a:solidFill>
                  <a:srgbClr val="010000"/>
                </a:solidFill>
                <a:cs typeface="Times New Roman" panose="02020603050405020304" pitchFamily="18" charset="0"/>
              </a:rPr>
              <a:t>sebuah</a:t>
            </a:r>
            <a:r>
              <a:rPr lang="en-US" altLang="en-US" sz="2400" dirty="0">
                <a:solidFill>
                  <a:srgbClr val="010000"/>
                </a:solidFill>
                <a:cs typeface="Times New Roman" panose="02020603050405020304" pitchFamily="18" charset="0"/>
              </a:rPr>
              <a:t> rotor, </a:t>
            </a:r>
            <a:r>
              <a:rPr lang="en-US" altLang="en-US" sz="2400" i="1" dirty="0">
                <a:solidFill>
                  <a:srgbClr val="010000"/>
                </a:solidFill>
                <a:cs typeface="Times New Roman" panose="02020603050405020304" pitchFamily="18" charset="0"/>
              </a:rPr>
              <a:t>rotor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berputar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satu</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untuk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membentuk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cipherteks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baru</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bagi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plainteks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berikutnya</a:t>
            </a:r>
            <a:r>
              <a:rPr lang="en-US" altLang="en-US" sz="2400" dirty="0">
                <a:solidFill>
                  <a:srgbClr val="000000"/>
                </a:solidFill>
                <a:cs typeface="Times New Roman" panose="02020603050405020304" pitchFamily="18" charset="0"/>
              </a:rPr>
              <a:t>. </a:t>
            </a:r>
          </a:p>
          <a:p>
            <a:pPr eaLnBrk="1" hangingPunct="1"/>
            <a:endParaRPr lang="en-US" altLang="en-US" sz="2400" dirty="0">
              <a:solidFill>
                <a:srgbClr val="000000"/>
              </a:solidFill>
              <a:cs typeface="Times New Roman" panose="02020603050405020304" pitchFamily="18" charset="0"/>
            </a:endParaRPr>
          </a:p>
          <a:p>
            <a:pPr eaLnBrk="1" hangingPunct="1"/>
            <a:endParaRPr lang="en-US" altLang="en-US" sz="2400" dirty="0">
              <a:solidFill>
                <a:srgbClr val="000000"/>
              </a:solidFill>
              <a:cs typeface="Times New Roman" panose="02020603050405020304" pitchFamily="18" charset="0"/>
            </a:endParaRPr>
          </a:p>
          <a:p>
            <a:pPr eaLnBrk="1" hangingPunct="1"/>
            <a:endParaRPr lang="en-US" altLang="en-US" sz="2400" dirty="0">
              <a:solidFill>
                <a:srgbClr val="000000"/>
              </a:solidFill>
              <a:cs typeface="Times New Roman" panose="02020603050405020304" pitchFamily="18" charset="0"/>
            </a:endParaRPr>
          </a:p>
          <a:p>
            <a:pPr eaLnBrk="1" hangingPunct="1"/>
            <a:endParaRPr lang="en-GB" altLang="en-US" dirty="0"/>
          </a:p>
        </p:txBody>
      </p:sp>
      <p:pic>
        <p:nvPicPr>
          <p:cNvPr id="5" name="Picture 5" descr="enig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282" y="989833"/>
            <a:ext cx="5513695" cy="365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0EADD01-A856-74E4-74BD-7C8AC4246973}"/>
              </a:ext>
            </a:extLst>
          </p:cNvPr>
          <p:cNvSpPr txBox="1"/>
          <p:nvPr/>
        </p:nvSpPr>
        <p:spPr>
          <a:xfrm>
            <a:off x="6168789" y="5040993"/>
            <a:ext cx="5513695" cy="1107996"/>
          </a:xfrm>
          <a:prstGeom prst="rect">
            <a:avLst/>
          </a:prstGeom>
          <a:noFill/>
        </p:spPr>
        <p:txBody>
          <a:bodyPr wrap="square">
            <a:spAutoFit/>
          </a:bodyPr>
          <a:lstStyle/>
          <a:p>
            <a:pPr marL="285750" indent="-285750" eaLnBrk="1" hangingPunct="1">
              <a:buFont typeface="Arial" panose="020B0604020202020204" pitchFamily="34" charset="0"/>
              <a:buChar char="•"/>
            </a:pPr>
            <a:r>
              <a:rPr lang="en-US" altLang="en-US" sz="2200" dirty="0" err="1">
                <a:solidFill>
                  <a:srgbClr val="010000"/>
                </a:solidFill>
                <a:cs typeface="Times New Roman" panose="02020603050405020304" pitchFamily="18" charset="0"/>
              </a:rPr>
              <a:t>Setelah</a:t>
            </a:r>
            <a:r>
              <a:rPr lang="en-US" altLang="en-US" sz="2200" dirty="0">
                <a:solidFill>
                  <a:srgbClr val="010000"/>
                </a:solidFill>
                <a:cs typeface="Times New Roman" panose="02020603050405020304" pitchFamily="18" charset="0"/>
              </a:rPr>
              <a:t> </a:t>
            </a:r>
            <a:r>
              <a:rPr lang="en-US" altLang="en-US" sz="2200" dirty="0" err="1">
                <a:solidFill>
                  <a:srgbClr val="010000"/>
                </a:solidFill>
                <a:cs typeface="Times New Roman" panose="02020603050405020304" pitchFamily="18" charset="0"/>
              </a:rPr>
              <a:t>berputar</a:t>
            </a:r>
            <a:r>
              <a:rPr lang="en-US" altLang="en-US" sz="2200" dirty="0">
                <a:solidFill>
                  <a:srgbClr val="010000"/>
                </a:solidFill>
                <a:cs typeface="Times New Roman" panose="02020603050405020304" pitchFamily="18" charset="0"/>
              </a:rPr>
              <a:t> 26 </a:t>
            </a:r>
            <a:r>
              <a:rPr lang="en-US" altLang="en-US" sz="2200" dirty="0" err="1">
                <a:solidFill>
                  <a:srgbClr val="010000"/>
                </a:solidFill>
                <a:cs typeface="Times New Roman" panose="02020603050405020304" pitchFamily="18" charset="0"/>
              </a:rPr>
              <a:t>huruf</a:t>
            </a:r>
            <a:r>
              <a:rPr lang="en-US" altLang="en-US" sz="2200" dirty="0">
                <a:solidFill>
                  <a:srgbClr val="010000"/>
                </a:solidFill>
                <a:cs typeface="Times New Roman" panose="02020603050405020304" pitchFamily="18" charset="0"/>
              </a:rPr>
              <a:t> rotor </a:t>
            </a:r>
            <a:r>
              <a:rPr lang="en-US" altLang="en-US" sz="2200" dirty="0" err="1">
                <a:solidFill>
                  <a:srgbClr val="010000"/>
                </a:solidFill>
                <a:cs typeface="Times New Roman" panose="02020603050405020304" pitchFamily="18" charset="0"/>
              </a:rPr>
              <a:t>kembali</a:t>
            </a:r>
            <a:r>
              <a:rPr lang="en-US" altLang="en-US" sz="2200" dirty="0">
                <a:solidFill>
                  <a:srgbClr val="010000"/>
                </a:solidFill>
                <a:cs typeface="Times New Roman" panose="02020603050405020304" pitchFamily="18" charset="0"/>
              </a:rPr>
              <a:t> pada </a:t>
            </a:r>
            <a:r>
              <a:rPr lang="en-US" altLang="en-US" sz="2200" dirty="0" err="1">
                <a:solidFill>
                  <a:srgbClr val="010000"/>
                </a:solidFill>
                <a:cs typeface="Times New Roman" panose="02020603050405020304" pitchFamily="18" charset="0"/>
              </a:rPr>
              <a:t>posisi</a:t>
            </a:r>
            <a:r>
              <a:rPr lang="en-US" altLang="en-US" sz="2200" dirty="0">
                <a:solidFill>
                  <a:srgbClr val="010000"/>
                </a:solidFill>
                <a:cs typeface="Times New Roman" panose="02020603050405020304" pitchFamily="18" charset="0"/>
              </a:rPr>
              <a:t> </a:t>
            </a:r>
            <a:r>
              <a:rPr lang="en-US" altLang="en-US" sz="2200" dirty="0" err="1">
                <a:solidFill>
                  <a:srgbClr val="010000"/>
                </a:solidFill>
                <a:cs typeface="Times New Roman" panose="02020603050405020304" pitchFamily="18" charset="0"/>
              </a:rPr>
              <a:t>semula</a:t>
            </a:r>
            <a:r>
              <a:rPr lang="en-US" altLang="en-US" sz="2200" dirty="0">
                <a:solidFill>
                  <a:srgbClr val="010000"/>
                </a:solidFill>
                <a:cs typeface="Times New Roman" panose="02020603050405020304" pitchFamily="18" charset="0"/>
              </a:rPr>
              <a:t>. Jadi, </a:t>
            </a:r>
            <a:r>
              <a:rPr lang="en-US" altLang="en-US" sz="2200" dirty="0" err="1">
                <a:solidFill>
                  <a:srgbClr val="010000"/>
                </a:solidFill>
                <a:cs typeface="Times New Roman" panose="02020603050405020304" pitchFamily="18" charset="0"/>
              </a:rPr>
              <a:t>diperoleh</a:t>
            </a:r>
            <a:r>
              <a:rPr lang="en-US" altLang="en-US" sz="2200" dirty="0">
                <a:solidFill>
                  <a:srgbClr val="010000"/>
                </a:solidFill>
                <a:cs typeface="Times New Roman" panose="02020603050405020304" pitchFamily="18" charset="0"/>
              </a:rPr>
              <a:t> cipher abjad-</a:t>
            </a:r>
            <a:r>
              <a:rPr lang="en-US" altLang="en-US" sz="2200" dirty="0" err="1">
                <a:solidFill>
                  <a:srgbClr val="010000"/>
                </a:solidFill>
                <a:cs typeface="Times New Roman" panose="02020603050405020304" pitchFamily="18" charset="0"/>
              </a:rPr>
              <a:t>majemuk</a:t>
            </a:r>
            <a:r>
              <a:rPr lang="en-US" altLang="en-US" sz="2200" dirty="0">
                <a:solidFill>
                  <a:srgbClr val="010000"/>
                </a:solidFill>
                <a:cs typeface="Times New Roman" panose="02020603050405020304" pitchFamily="18" charset="0"/>
              </a:rPr>
              <a:t> </a:t>
            </a:r>
            <a:r>
              <a:rPr lang="en-US" altLang="en-US" sz="2200" dirty="0" err="1">
                <a:solidFill>
                  <a:srgbClr val="010000"/>
                </a:solidFill>
                <a:cs typeface="Times New Roman" panose="02020603050405020304" pitchFamily="18" charset="0"/>
              </a:rPr>
              <a:t>dengan</a:t>
            </a:r>
            <a:r>
              <a:rPr lang="en-US" altLang="en-US" sz="2200" dirty="0">
                <a:solidFill>
                  <a:srgbClr val="010000"/>
                </a:solidFill>
                <a:cs typeface="Times New Roman" panose="02020603050405020304" pitchFamily="18" charset="0"/>
              </a:rPr>
              <a:t> </a:t>
            </a:r>
            <a:r>
              <a:rPr lang="en-US" altLang="en-US" sz="2200" dirty="0" err="1">
                <a:solidFill>
                  <a:srgbClr val="010000"/>
                </a:solidFill>
                <a:cs typeface="Times New Roman" panose="02020603050405020304" pitchFamily="18" charset="0"/>
              </a:rPr>
              <a:t>periode</a:t>
            </a:r>
            <a:r>
              <a:rPr lang="en-US" altLang="en-US" sz="2200" dirty="0">
                <a:solidFill>
                  <a:srgbClr val="010000"/>
                </a:solidFill>
                <a:cs typeface="Times New Roman" panose="02020603050405020304" pitchFamily="18" charset="0"/>
              </a:rPr>
              <a:t> 26. </a:t>
            </a:r>
            <a:r>
              <a:rPr lang="en-US" altLang="en-US" sz="2200" dirty="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301880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AA6F6A0-09C4-4AD1-B3B5-303DC56B43C1}" type="slidenum">
              <a:rPr lang="en-GB" altLang="en-US" sz="2400">
                <a:solidFill>
                  <a:schemeClr val="tx2"/>
                </a:solidFill>
              </a:rPr>
              <a:pPr>
                <a:spcBef>
                  <a:spcPct val="0"/>
                </a:spcBef>
                <a:buClrTx/>
                <a:buSzTx/>
                <a:buFontTx/>
                <a:buNone/>
              </a:pPr>
              <a:t>6</a:t>
            </a:fld>
            <a:endParaRPr lang="en-GB" altLang="en-US" sz="1400">
              <a:solidFill>
                <a:schemeClr val="tx2"/>
              </a:solidFill>
            </a:endParaRPr>
          </a:p>
        </p:txBody>
      </p:sp>
      <mc:AlternateContent xmlns:mc="http://schemas.openxmlformats.org/markup-compatibility/2006">
        <mc:Choice xmlns:a14="http://schemas.microsoft.com/office/drawing/2010/main" Requires="a14">
          <p:sp>
            <p:nvSpPr>
              <p:cNvPr id="32772" name="Rectangle 3"/>
              <p:cNvSpPr>
                <a:spLocks noGrp="1" noChangeArrowheads="1"/>
              </p:cNvSpPr>
              <p:nvPr>
                <p:ph type="body" idx="1"/>
              </p:nvPr>
            </p:nvSpPr>
            <p:spPr>
              <a:xfrm>
                <a:off x="751113" y="762000"/>
                <a:ext cx="10341429" cy="5594350"/>
              </a:xfrm>
            </p:spPr>
            <p:txBody>
              <a:bodyPr>
                <a:normAutofit lnSpcReduction="10000"/>
              </a:bodyPr>
              <a:lstStyle/>
              <a:p>
                <a:pPr marL="0" indent="0" algn="just" eaLnBrk="1" hangingPunct="1">
                  <a:buNone/>
                </a:pPr>
                <a:r>
                  <a:rPr lang="en-US" altLang="en-US" sz="2400" dirty="0">
                    <a:solidFill>
                      <a:srgbClr val="000000"/>
                    </a:solidFill>
                    <a:cs typeface="Times New Roman" panose="02020603050405020304" pitchFamily="18" charset="0"/>
                  </a:rPr>
                  <a:t>Bentuk </a:t>
                </a:r>
                <a:r>
                  <a:rPr lang="en-US" altLang="en-US" sz="2400" dirty="0" err="1">
                    <a:solidFill>
                      <a:srgbClr val="000000"/>
                    </a:solidFill>
                    <a:cs typeface="Times New Roman" panose="02020603050405020304" pitchFamily="18" charset="0"/>
                  </a:rPr>
                  <a:t>umum</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abjad-</a:t>
                </a:r>
                <a:r>
                  <a:rPr lang="en-US" altLang="en-US" sz="2400" dirty="0" err="1">
                    <a:solidFill>
                      <a:srgbClr val="000000"/>
                    </a:solidFill>
                    <a:cs typeface="Times New Roman" panose="02020603050405020304" pitchFamily="18" charset="0"/>
                  </a:rPr>
                  <a:t>majemuk</a:t>
                </a:r>
                <a:r>
                  <a:rPr lang="en-US" altLang="en-US" sz="2400" dirty="0">
                    <a:solidFill>
                      <a:srgbClr val="000000"/>
                    </a:solidFill>
                    <a:cs typeface="Times New Roman" panose="02020603050405020304" pitchFamily="18" charset="0"/>
                  </a:rPr>
                  <a:t>:</a:t>
                </a:r>
              </a:p>
              <a:p>
                <a:pPr algn="just" eaLnBrk="1" hangingPunct="1"/>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p>
              <a:p>
                <a:pPr marL="0" indent="0" algn="just" eaLnBrk="1" hangingPunct="1">
                  <a:buNone/>
                </a:pPr>
                <a:r>
                  <a:rPr lang="en-US" altLang="en-US" sz="2400" i="1" dirty="0">
                    <a:solidFill>
                      <a:srgbClr val="000000"/>
                    </a:solidFill>
                    <a:cs typeface="Times New Roman" panose="02020603050405020304" pitchFamily="18" charset="0"/>
                  </a:rPr>
                  <a:t>              K</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k</a:t>
                </a:r>
                <a:r>
                  <a:rPr lang="en-US" altLang="en-US" sz="2400" baseline="-30000" dirty="0">
                    <a:solidFill>
                      <a:srgbClr val="000000"/>
                    </a:solidFill>
                    <a:cs typeface="Times New Roman" panose="02020603050405020304" pitchFamily="18" charset="0"/>
                  </a:rPr>
                  <a:t>1</a:t>
                </a:r>
                <a:r>
                  <a:rPr lang="en-US" altLang="en-US" sz="2400" i="1" dirty="0">
                    <a:solidFill>
                      <a:srgbClr val="000000"/>
                    </a:solidFill>
                    <a:cs typeface="Times New Roman" panose="02020603050405020304" pitchFamily="18" charset="0"/>
                  </a:rPr>
                  <a:t>k</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k</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ket</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panjang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a:t>
                </a:r>
              </a:p>
              <a:p>
                <a:pPr algn="just" eaLnBrk="1" hangingPunct="1"/>
                <a:endParaRPr lang="en-US" altLang="en-US" sz="2400" dirty="0">
                  <a:solidFill>
                    <a:srgbClr val="000000"/>
                  </a:solidFill>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p>
              <a:p>
                <a:pPr marL="0" indent="0" algn="just" eaLnBrk="1" hangingPunct="1">
                  <a:buNone/>
                </a:pPr>
                <a:r>
                  <a:rPr lang="en-US" altLang="en-US" sz="2400" i="1" dirty="0">
                    <a:solidFill>
                      <a:srgbClr val="000000"/>
                    </a:solidFill>
                    <a:cs typeface="Times New Roman" panose="02020603050405020304" pitchFamily="18" charset="0"/>
                  </a:rPr>
                  <a:t>              P</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1</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baseline="-30000" dirty="0">
                    <a:solidFill>
                      <a:srgbClr val="000000"/>
                    </a:solidFill>
                    <a:cs typeface="Times New Roman" panose="02020603050405020304" pitchFamily="18" charset="0"/>
                  </a:rPr>
                  <a:t>+1</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a:t>
                </a:r>
              </a:p>
              <a:p>
                <a:pPr algn="just"/>
                <a:endParaRPr lang="en-US" altLang="en-US" sz="2400" dirty="0">
                  <a:solidFill>
                    <a:srgbClr val="000000"/>
                  </a:solidFill>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a:t>
                </a:r>
              </a:p>
              <a:p>
                <a:pPr marL="0" indent="0" algn="just">
                  <a:buNone/>
                </a:pPr>
                <a:r>
                  <a:rPr lang="en-US" altLang="en-US" sz="2400" dirty="0">
                    <a:solidFill>
                      <a:srgbClr val="000000"/>
                    </a:solidFill>
                    <a:cs typeface="Times New Roman" panose="02020603050405020304" pitchFamily="18" charset="0"/>
                  </a:rPr>
                  <a:t>          </a:t>
                </a:r>
                <a14:m>
                  <m:oMath xmlns:m="http://schemas.openxmlformats.org/officeDocument/2006/math">
                    <m:r>
                      <a:rPr lang="en-US" altLang="en-US" sz="2200" b="0" i="1" smtClean="0">
                        <a:solidFill>
                          <a:srgbClr val="000000"/>
                        </a:solidFill>
                        <a:latin typeface="Cambria Math" panose="02040503050406030204" pitchFamily="18" charset="0"/>
                        <a:cs typeface="Times New Roman" panose="02020603050405020304" pitchFamily="18" charset="0"/>
                      </a:rPr>
                      <m:t>𝐶</m:t>
                    </m:r>
                    <m:r>
                      <a:rPr lang="en-US" altLang="en-US" sz="2200" b="0" i="1" smtClean="0">
                        <a:solidFill>
                          <a:srgbClr val="000000"/>
                        </a:solidFill>
                        <a:latin typeface="Cambria Math" panose="02040503050406030204" pitchFamily="18" charset="0"/>
                        <a:cs typeface="Times New Roman" panose="02020603050405020304" pitchFamily="18" charset="0"/>
                      </a:rPr>
                      <m:t>= </m:t>
                    </m:r>
                    <m:sSub>
                      <m:sSubPr>
                        <m:ctrlPr>
                          <a:rPr lang="en-US" altLang="en-US" sz="2200" b="0" i="1" smtClean="0">
                            <a:solidFill>
                              <a:srgbClr val="000000"/>
                            </a:solidFill>
                            <a:latin typeface="Cambria Math" panose="02040503050406030204" pitchFamily="18" charset="0"/>
                            <a:cs typeface="Times New Roman" panose="02020603050405020304" pitchFamily="18" charset="0"/>
                          </a:rPr>
                        </m:ctrlPr>
                      </m:sSubPr>
                      <m:e>
                        <m:r>
                          <a:rPr lang="en-US" altLang="en-US" sz="2200" b="0" i="1" smtClean="0">
                            <a:solidFill>
                              <a:srgbClr val="000000"/>
                            </a:solidFill>
                            <a:latin typeface="Cambria Math" panose="02040503050406030204" pitchFamily="18" charset="0"/>
                            <a:cs typeface="Times New Roman" panose="02020603050405020304" pitchFamily="18" charset="0"/>
                          </a:rPr>
                          <m:t>𝐸</m:t>
                        </m:r>
                      </m:e>
                      <m:sub>
                        <m:r>
                          <a:rPr lang="en-US" altLang="en-US" sz="2200" b="0" i="1" smtClean="0">
                            <a:solidFill>
                              <a:srgbClr val="000000"/>
                            </a:solidFill>
                            <a:latin typeface="Cambria Math" panose="02040503050406030204" pitchFamily="18" charset="0"/>
                            <a:cs typeface="Times New Roman" panose="02020603050405020304" pitchFamily="18" charset="0"/>
                          </a:rPr>
                          <m:t>𝑘</m:t>
                        </m:r>
                      </m:sub>
                    </m:sSub>
                    <m:d>
                      <m:dPr>
                        <m:ctrlPr>
                          <a:rPr lang="en-US" altLang="en-US" sz="2200" b="0" i="1" smtClean="0">
                            <a:solidFill>
                              <a:srgbClr val="000000"/>
                            </a:solidFill>
                            <a:latin typeface="Cambria Math" panose="02040503050406030204" pitchFamily="18" charset="0"/>
                            <a:cs typeface="Times New Roman" panose="02020603050405020304" pitchFamily="18" charset="0"/>
                          </a:rPr>
                        </m:ctrlPr>
                      </m:dPr>
                      <m:e>
                        <m:r>
                          <a:rPr lang="en-US" altLang="en-US" sz="2200" b="0" i="1" smtClean="0">
                            <a:solidFill>
                              <a:srgbClr val="000000"/>
                            </a:solidFill>
                            <a:latin typeface="Cambria Math" panose="02040503050406030204" pitchFamily="18" charset="0"/>
                            <a:cs typeface="Times New Roman" panose="02020603050405020304" pitchFamily="18" charset="0"/>
                          </a:rPr>
                          <m:t>𝑃</m:t>
                        </m:r>
                      </m:e>
                    </m:d>
                    <m:r>
                      <a:rPr lang="en-US" altLang="en-US" sz="2200" b="0" i="1" smtClean="0">
                        <a:solidFill>
                          <a:srgbClr val="000000"/>
                        </a:solidFill>
                        <a:latin typeface="Cambria Math" panose="02040503050406030204" pitchFamily="18" charset="0"/>
                        <a:cs typeface="Times New Roman" panose="02020603050405020304" pitchFamily="18" charset="0"/>
                      </a:rPr>
                      <m:t>= </m:t>
                    </m:r>
                    <m:sSub>
                      <m:sSubPr>
                        <m:ctrlPr>
                          <a:rPr lang="en-US" altLang="en-US" sz="2200" b="0" i="1" smtClean="0">
                            <a:solidFill>
                              <a:srgbClr val="000000"/>
                            </a:solidFill>
                            <a:latin typeface="Cambria Math" panose="02040503050406030204" pitchFamily="18" charset="0"/>
                            <a:cs typeface="Times New Roman" panose="02020603050405020304" pitchFamily="18" charset="0"/>
                          </a:rPr>
                        </m:ctrlPr>
                      </m:sSubPr>
                      <m:e>
                        <m:r>
                          <a:rPr lang="en-US" altLang="en-US" sz="2200" b="0" i="1" smtClean="0">
                            <a:solidFill>
                              <a:srgbClr val="000000"/>
                            </a:solidFill>
                            <a:latin typeface="Cambria Math" panose="02040503050406030204" pitchFamily="18" charset="0"/>
                            <a:cs typeface="Times New Roman" panose="02020603050405020304" pitchFamily="18" charset="0"/>
                          </a:rPr>
                          <m:t>𝑓</m:t>
                        </m:r>
                      </m:e>
                      <m:sub>
                        <m:sSub>
                          <m:sSubPr>
                            <m:ctrlPr>
                              <a:rPr lang="en-US" altLang="en-US" sz="2200" b="0" i="1" smtClean="0">
                                <a:solidFill>
                                  <a:srgbClr val="000000"/>
                                </a:solidFill>
                                <a:latin typeface="Cambria Math" panose="02040503050406030204" pitchFamily="18" charset="0"/>
                                <a:cs typeface="Times New Roman" panose="02020603050405020304" pitchFamily="18" charset="0"/>
                              </a:rPr>
                            </m:ctrlPr>
                          </m:sSubPr>
                          <m:e>
                            <m:r>
                              <a:rPr lang="en-US" altLang="en-US" sz="2200" b="0" i="1" smtClean="0">
                                <a:solidFill>
                                  <a:srgbClr val="000000"/>
                                </a:solidFill>
                                <a:latin typeface="Cambria Math" panose="02040503050406030204" pitchFamily="18" charset="0"/>
                                <a:cs typeface="Times New Roman" panose="02020603050405020304" pitchFamily="18" charset="0"/>
                              </a:rPr>
                              <m:t>𝑘</m:t>
                            </m:r>
                          </m:e>
                          <m:sub>
                            <m:r>
                              <a:rPr lang="en-US" altLang="en-US" sz="2200" b="0" i="1" smtClean="0">
                                <a:solidFill>
                                  <a:srgbClr val="000000"/>
                                </a:solidFill>
                                <a:latin typeface="Cambria Math" panose="02040503050406030204" pitchFamily="18" charset="0"/>
                                <a:cs typeface="Times New Roman" panose="02020603050405020304" pitchFamily="18" charset="0"/>
                              </a:rPr>
                              <m:t>1</m:t>
                            </m:r>
                          </m:sub>
                        </m:sSub>
                      </m:sub>
                    </m:sSub>
                    <m:r>
                      <a:rPr lang="en-US" altLang="en-US" sz="2200" b="0" i="1" smtClean="0">
                        <a:solidFill>
                          <a:srgbClr val="000000"/>
                        </a:solidFill>
                        <a:latin typeface="Cambria Math" panose="02040503050406030204" pitchFamily="18" charset="0"/>
                        <a:cs typeface="Times New Roman" panose="02020603050405020304" pitchFamily="18" charset="0"/>
                      </a:rPr>
                      <m:t>(</m:t>
                    </m:r>
                    <m:sSub>
                      <m:sSubPr>
                        <m:ctrlPr>
                          <a:rPr lang="en-US" altLang="en-US" sz="2200" b="0" i="1" smtClean="0">
                            <a:solidFill>
                              <a:srgbClr val="000000"/>
                            </a:solidFill>
                            <a:latin typeface="Cambria Math" panose="02040503050406030204" pitchFamily="18" charset="0"/>
                            <a:cs typeface="Times New Roman" panose="02020603050405020304" pitchFamily="18" charset="0"/>
                          </a:rPr>
                        </m:ctrlPr>
                      </m:sSubPr>
                      <m:e>
                        <m:r>
                          <a:rPr lang="en-US" altLang="en-US" sz="2200" b="0" i="1" smtClean="0">
                            <a:solidFill>
                              <a:srgbClr val="000000"/>
                            </a:solidFill>
                            <a:latin typeface="Cambria Math" panose="02040503050406030204" pitchFamily="18" charset="0"/>
                            <a:cs typeface="Times New Roman" panose="02020603050405020304" pitchFamily="18" charset="0"/>
                          </a:rPr>
                          <m:t>𝑝</m:t>
                        </m:r>
                      </m:e>
                      <m:sub>
                        <m:r>
                          <a:rPr lang="en-US" altLang="en-US" sz="2200" b="0" i="1" smtClean="0">
                            <a:solidFill>
                              <a:srgbClr val="000000"/>
                            </a:solidFill>
                            <a:latin typeface="Cambria Math" panose="02040503050406030204" pitchFamily="18" charset="0"/>
                            <a:cs typeface="Times New Roman" panose="02020603050405020304" pitchFamily="18" charset="0"/>
                          </a:rPr>
                          <m:t>1</m:t>
                        </m:r>
                      </m:sub>
                    </m:sSub>
                    <m:r>
                      <a:rPr lang="en-US" altLang="en-US" sz="2200" b="0" i="1" smtClean="0">
                        <a:solidFill>
                          <a:srgbClr val="000000"/>
                        </a:solidFill>
                        <a:latin typeface="Cambria Math" panose="02040503050406030204" pitchFamily="18" charset="0"/>
                        <a:cs typeface="Times New Roman" panose="02020603050405020304" pitchFamily="18" charset="0"/>
                      </a:rPr>
                      <m:t>)</m:t>
                    </m:r>
                  </m:oMath>
                </a14:m>
                <a:r>
                  <a:rPr lang="en-US" altLang="en-US" sz="2200" dirty="0">
                    <a:solidFill>
                      <a:srgbClr val="000000"/>
                    </a:solidFill>
                    <a:cs typeface="Times New Roman" panose="02020603050405020304" pitchFamily="18" charset="0"/>
                  </a:rPr>
                  <a:t> </a:t>
                </a:r>
                <a14:m>
                  <m:oMath xmlns:m="http://schemas.openxmlformats.org/officeDocument/2006/math">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𝑓</m:t>
                        </m:r>
                      </m:e>
                      <m:sub>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𝑘</m:t>
                            </m:r>
                          </m:e>
                          <m:sub>
                            <m:r>
                              <a:rPr lang="en-US" altLang="en-US" sz="2200" b="0" i="1" smtClean="0">
                                <a:solidFill>
                                  <a:srgbClr val="000000"/>
                                </a:solidFill>
                                <a:latin typeface="Cambria Math" panose="02040503050406030204" pitchFamily="18" charset="0"/>
                                <a:cs typeface="Times New Roman" panose="02020603050405020304" pitchFamily="18" charset="0"/>
                              </a:rPr>
                              <m:t>2</m:t>
                            </m:r>
                          </m:sub>
                        </m:sSub>
                      </m:sub>
                    </m:sSub>
                    <m:r>
                      <a:rPr lang="en-US" altLang="en-US" sz="2200" i="1">
                        <a:solidFill>
                          <a:srgbClr val="000000"/>
                        </a:solidFill>
                        <a:latin typeface="Cambria Math" panose="02040503050406030204" pitchFamily="18" charset="0"/>
                        <a:cs typeface="Times New Roman" panose="02020603050405020304" pitchFamily="18" charset="0"/>
                      </a:rPr>
                      <m:t>(</m:t>
                    </m:r>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𝑝</m:t>
                        </m:r>
                      </m:e>
                      <m:sub>
                        <m:r>
                          <a:rPr lang="en-US" altLang="en-US" sz="2200" b="0" i="1" smtClean="0">
                            <a:solidFill>
                              <a:srgbClr val="000000"/>
                            </a:solidFill>
                            <a:latin typeface="Cambria Math" panose="02040503050406030204" pitchFamily="18" charset="0"/>
                            <a:cs typeface="Times New Roman" panose="02020603050405020304" pitchFamily="18" charset="0"/>
                          </a:rPr>
                          <m:t>2</m:t>
                        </m:r>
                      </m:sub>
                    </m:sSub>
                    <m:r>
                      <a:rPr lang="en-US" altLang="en-US" sz="2200" i="1">
                        <a:solidFill>
                          <a:srgbClr val="000000"/>
                        </a:solidFill>
                        <a:latin typeface="Cambria Math" panose="02040503050406030204" pitchFamily="18" charset="0"/>
                        <a:cs typeface="Times New Roman" panose="02020603050405020304" pitchFamily="18" charset="0"/>
                      </a:rPr>
                      <m:t>)</m:t>
                    </m:r>
                  </m:oMath>
                </a14:m>
                <a:r>
                  <a:rPr lang="en-US" altLang="en-US" sz="2200" dirty="0">
                    <a:solidFill>
                      <a:srgbClr val="000000"/>
                    </a:solidFill>
                    <a:cs typeface="Times New Roman" panose="02020603050405020304" pitchFamily="18" charset="0"/>
                  </a:rPr>
                  <a:t>… </a:t>
                </a:r>
                <a14:m>
                  <m:oMath xmlns:m="http://schemas.openxmlformats.org/officeDocument/2006/math">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𝑓</m:t>
                        </m:r>
                      </m:e>
                      <m:sub>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𝑘</m:t>
                            </m:r>
                          </m:e>
                          <m:sub>
                            <m:r>
                              <a:rPr lang="en-US" altLang="en-US" sz="2200" b="0" i="1" smtClean="0">
                                <a:solidFill>
                                  <a:srgbClr val="000000"/>
                                </a:solidFill>
                                <a:latin typeface="Cambria Math" panose="02040503050406030204" pitchFamily="18" charset="0"/>
                                <a:cs typeface="Times New Roman" panose="02020603050405020304" pitchFamily="18" charset="0"/>
                              </a:rPr>
                              <m:t>𝑚</m:t>
                            </m:r>
                          </m:sub>
                        </m:sSub>
                      </m:sub>
                    </m:sSub>
                    <m:r>
                      <a:rPr lang="en-US" altLang="en-US" sz="2200" i="1">
                        <a:solidFill>
                          <a:srgbClr val="000000"/>
                        </a:solidFill>
                        <a:latin typeface="Cambria Math" panose="02040503050406030204" pitchFamily="18" charset="0"/>
                        <a:cs typeface="Times New Roman" panose="02020603050405020304" pitchFamily="18" charset="0"/>
                      </a:rPr>
                      <m:t>(</m:t>
                    </m:r>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𝑝</m:t>
                        </m:r>
                      </m:e>
                      <m:sub>
                        <m:r>
                          <a:rPr lang="en-US" altLang="en-US" sz="2200" b="0" i="1" smtClean="0">
                            <a:solidFill>
                              <a:srgbClr val="000000"/>
                            </a:solidFill>
                            <a:latin typeface="Cambria Math" panose="02040503050406030204" pitchFamily="18" charset="0"/>
                            <a:cs typeface="Times New Roman" panose="02020603050405020304" pitchFamily="18" charset="0"/>
                          </a:rPr>
                          <m:t>𝑚</m:t>
                        </m:r>
                      </m:sub>
                    </m:sSub>
                    <m:r>
                      <a:rPr lang="en-US" altLang="en-US" sz="2200" i="1">
                        <a:solidFill>
                          <a:srgbClr val="000000"/>
                        </a:solidFill>
                        <a:latin typeface="Cambria Math" panose="02040503050406030204" pitchFamily="18" charset="0"/>
                        <a:cs typeface="Times New Roman" panose="02020603050405020304" pitchFamily="18" charset="0"/>
                      </a:rPr>
                      <m:t>)</m:t>
                    </m:r>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𝑓</m:t>
                        </m:r>
                      </m:e>
                      <m:sub>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𝑘</m:t>
                            </m:r>
                          </m:e>
                          <m:sub>
                            <m:r>
                              <a:rPr lang="en-US" altLang="en-US" sz="2200" b="0" i="1" smtClean="0">
                                <a:solidFill>
                                  <a:srgbClr val="000000"/>
                                </a:solidFill>
                                <a:latin typeface="Cambria Math" panose="02040503050406030204" pitchFamily="18" charset="0"/>
                                <a:cs typeface="Times New Roman" panose="02020603050405020304" pitchFamily="18" charset="0"/>
                              </a:rPr>
                              <m:t>1</m:t>
                            </m:r>
                          </m:sub>
                        </m:sSub>
                      </m:sub>
                    </m:sSub>
                    <m:r>
                      <a:rPr lang="en-US" altLang="en-US" sz="2200" i="1">
                        <a:solidFill>
                          <a:srgbClr val="000000"/>
                        </a:solidFill>
                        <a:latin typeface="Cambria Math" panose="02040503050406030204" pitchFamily="18" charset="0"/>
                        <a:cs typeface="Times New Roman" panose="02020603050405020304" pitchFamily="18" charset="0"/>
                      </a:rPr>
                      <m:t>(</m:t>
                    </m:r>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𝑝</m:t>
                        </m:r>
                      </m:e>
                      <m:sub>
                        <m:r>
                          <a:rPr lang="en-US" altLang="en-US" sz="2200" i="1">
                            <a:solidFill>
                              <a:srgbClr val="000000"/>
                            </a:solidFill>
                            <a:latin typeface="Cambria Math" panose="02040503050406030204" pitchFamily="18" charset="0"/>
                            <a:cs typeface="Times New Roman" panose="02020603050405020304" pitchFamily="18" charset="0"/>
                          </a:rPr>
                          <m:t>𝑚</m:t>
                        </m:r>
                        <m:r>
                          <a:rPr lang="en-US" altLang="en-US" sz="2200" b="0" i="1" smtClean="0">
                            <a:solidFill>
                              <a:srgbClr val="000000"/>
                            </a:solidFill>
                            <a:latin typeface="Cambria Math" panose="02040503050406030204" pitchFamily="18" charset="0"/>
                            <a:cs typeface="Times New Roman" panose="02020603050405020304" pitchFamily="18" charset="0"/>
                          </a:rPr>
                          <m:t>+1</m:t>
                        </m:r>
                      </m:sub>
                    </m:sSub>
                    <m:r>
                      <a:rPr lang="en-US" altLang="en-US" sz="2200" i="1">
                        <a:solidFill>
                          <a:srgbClr val="000000"/>
                        </a:solidFill>
                        <a:latin typeface="Cambria Math" panose="02040503050406030204" pitchFamily="18" charset="0"/>
                        <a:cs typeface="Times New Roman" panose="02020603050405020304" pitchFamily="18" charset="0"/>
                      </a:rPr>
                      <m:t>)</m:t>
                    </m:r>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𝑓</m:t>
                        </m:r>
                      </m:e>
                      <m:sub>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𝑘</m:t>
                            </m:r>
                          </m:e>
                          <m:sub>
                            <m:r>
                              <a:rPr lang="en-US" altLang="en-US" sz="2200" b="0" i="1" smtClean="0">
                                <a:solidFill>
                                  <a:srgbClr val="000000"/>
                                </a:solidFill>
                                <a:latin typeface="Cambria Math" panose="02040503050406030204" pitchFamily="18" charset="0"/>
                                <a:cs typeface="Times New Roman" panose="02020603050405020304" pitchFamily="18" charset="0"/>
                              </a:rPr>
                              <m:t>2</m:t>
                            </m:r>
                          </m:sub>
                        </m:sSub>
                      </m:sub>
                    </m:sSub>
                    <m:r>
                      <a:rPr lang="en-US" altLang="en-US" sz="2200" i="1">
                        <a:solidFill>
                          <a:srgbClr val="000000"/>
                        </a:solidFill>
                        <a:latin typeface="Cambria Math" panose="02040503050406030204" pitchFamily="18" charset="0"/>
                        <a:cs typeface="Times New Roman" panose="02020603050405020304" pitchFamily="18" charset="0"/>
                      </a:rPr>
                      <m:t>(</m:t>
                    </m:r>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𝑝</m:t>
                        </m:r>
                      </m:e>
                      <m:sub>
                        <m:r>
                          <a:rPr lang="en-US" altLang="en-US" sz="2200" i="1">
                            <a:solidFill>
                              <a:srgbClr val="000000"/>
                            </a:solidFill>
                            <a:latin typeface="Cambria Math" panose="02040503050406030204" pitchFamily="18" charset="0"/>
                            <a:cs typeface="Times New Roman" panose="02020603050405020304" pitchFamily="18" charset="0"/>
                          </a:rPr>
                          <m:t>𝑚</m:t>
                        </m:r>
                        <m:r>
                          <a:rPr lang="en-US" altLang="en-US" sz="2200" i="1">
                            <a:solidFill>
                              <a:srgbClr val="000000"/>
                            </a:solidFill>
                            <a:latin typeface="Cambria Math" panose="02040503050406030204" pitchFamily="18" charset="0"/>
                            <a:cs typeface="Times New Roman" panose="02020603050405020304" pitchFamily="18" charset="0"/>
                          </a:rPr>
                          <m:t>+</m:t>
                        </m:r>
                        <m:r>
                          <a:rPr lang="en-US" altLang="en-US" sz="2200" b="0" i="1" smtClean="0">
                            <a:solidFill>
                              <a:srgbClr val="000000"/>
                            </a:solidFill>
                            <a:latin typeface="Cambria Math" panose="02040503050406030204" pitchFamily="18" charset="0"/>
                            <a:cs typeface="Times New Roman" panose="02020603050405020304" pitchFamily="18" charset="0"/>
                          </a:rPr>
                          <m:t>2</m:t>
                        </m:r>
                      </m:sub>
                    </m:sSub>
                    <m:r>
                      <a:rPr lang="en-US" altLang="en-US" sz="2200" i="1">
                        <a:solidFill>
                          <a:srgbClr val="000000"/>
                        </a:solidFill>
                        <a:latin typeface="Cambria Math" panose="02040503050406030204" pitchFamily="18" charset="0"/>
                        <a:cs typeface="Times New Roman" panose="02020603050405020304" pitchFamily="18" charset="0"/>
                      </a:rPr>
                      <m:t>)</m:t>
                    </m:r>
                    <m:r>
                      <m:rPr>
                        <m:nor/>
                      </m:rPr>
                      <a:rPr lang="en-US" altLang="en-US" sz="2200" dirty="0">
                        <a:solidFill>
                          <a:srgbClr val="000000"/>
                        </a:solidFill>
                        <a:cs typeface="Times New Roman" panose="02020603050405020304" pitchFamily="18" charset="0"/>
                      </a:rPr>
                      <m:t>…</m:t>
                    </m:r>
                  </m:oMath>
                </a14:m>
                <a:r>
                  <a:rPr lang="en-US" altLang="en-US" sz="2200" dirty="0">
                    <a:solidFill>
                      <a:srgbClr val="000000"/>
                    </a:solidFill>
                    <a:cs typeface="Times New Roman" panose="02020603050405020304" pitchFamily="18" charset="0"/>
                  </a:rPr>
                  <a:t> </a:t>
                </a:r>
                <a14:m>
                  <m:oMath xmlns:m="http://schemas.openxmlformats.org/officeDocument/2006/math">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𝑓</m:t>
                        </m:r>
                      </m:e>
                      <m:sub>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𝑘</m:t>
                            </m:r>
                          </m:e>
                          <m:sub>
                            <m:r>
                              <a:rPr lang="en-US" altLang="en-US" sz="2200" i="1">
                                <a:solidFill>
                                  <a:srgbClr val="000000"/>
                                </a:solidFill>
                                <a:latin typeface="Cambria Math" panose="02040503050406030204" pitchFamily="18" charset="0"/>
                                <a:cs typeface="Times New Roman" panose="02020603050405020304" pitchFamily="18" charset="0"/>
                              </a:rPr>
                              <m:t>𝑚</m:t>
                            </m:r>
                          </m:sub>
                        </m:sSub>
                      </m:sub>
                    </m:sSub>
                    <m:r>
                      <a:rPr lang="en-US" altLang="en-US" sz="2200" i="1">
                        <a:solidFill>
                          <a:srgbClr val="000000"/>
                        </a:solidFill>
                        <a:latin typeface="Cambria Math" panose="02040503050406030204" pitchFamily="18" charset="0"/>
                        <a:cs typeface="Times New Roman" panose="02020603050405020304" pitchFamily="18" charset="0"/>
                      </a:rPr>
                      <m:t>(</m:t>
                    </m:r>
                    <m:sSub>
                      <m:sSubPr>
                        <m:ctrlPr>
                          <a:rPr lang="en-US" altLang="en-US" sz="2200" i="1">
                            <a:solidFill>
                              <a:srgbClr val="000000"/>
                            </a:solidFill>
                            <a:latin typeface="Cambria Math" panose="02040503050406030204" pitchFamily="18" charset="0"/>
                            <a:cs typeface="Times New Roman" panose="02020603050405020304" pitchFamily="18" charset="0"/>
                          </a:rPr>
                        </m:ctrlPr>
                      </m:sSubPr>
                      <m:e>
                        <m:r>
                          <a:rPr lang="en-US" altLang="en-US" sz="2200" i="1">
                            <a:solidFill>
                              <a:srgbClr val="000000"/>
                            </a:solidFill>
                            <a:latin typeface="Cambria Math" panose="02040503050406030204" pitchFamily="18" charset="0"/>
                            <a:cs typeface="Times New Roman" panose="02020603050405020304" pitchFamily="18" charset="0"/>
                          </a:rPr>
                          <m:t>𝑝</m:t>
                        </m:r>
                      </m:e>
                      <m:sub>
                        <m:r>
                          <a:rPr lang="en-US" altLang="en-US" sz="2200" b="0" i="1" smtClean="0">
                            <a:solidFill>
                              <a:srgbClr val="000000"/>
                            </a:solidFill>
                            <a:latin typeface="Cambria Math" panose="02040503050406030204" pitchFamily="18" charset="0"/>
                            <a:cs typeface="Times New Roman" panose="02020603050405020304" pitchFamily="18" charset="0"/>
                          </a:rPr>
                          <m:t>2</m:t>
                        </m:r>
                        <m:r>
                          <a:rPr lang="en-US" altLang="en-US" sz="2200" b="0" i="1" smtClean="0">
                            <a:solidFill>
                              <a:srgbClr val="000000"/>
                            </a:solidFill>
                            <a:latin typeface="Cambria Math" panose="02040503050406030204" pitchFamily="18" charset="0"/>
                            <a:cs typeface="Times New Roman" panose="02020603050405020304" pitchFamily="18" charset="0"/>
                          </a:rPr>
                          <m:t>𝑚</m:t>
                        </m:r>
                      </m:sub>
                    </m:sSub>
                    <m:r>
                      <a:rPr lang="en-US" altLang="en-US" sz="2200" i="1">
                        <a:solidFill>
                          <a:srgbClr val="000000"/>
                        </a:solidFill>
                        <a:latin typeface="Cambria Math" panose="02040503050406030204" pitchFamily="18" charset="0"/>
                        <a:cs typeface="Times New Roman" panose="02020603050405020304" pitchFamily="18" charset="0"/>
                      </a:rPr>
                      <m:t>)</m:t>
                    </m:r>
                  </m:oMath>
                </a14:m>
                <a:r>
                  <a:rPr lang="en-US" altLang="en-US" sz="2200" dirty="0">
                    <a:solidFill>
                      <a:srgbClr val="000000"/>
                    </a:solidFill>
                    <a:cs typeface="Times New Roman" panose="02020603050405020304" pitchFamily="18" charset="0"/>
                  </a:rPr>
                  <a:t>…</a:t>
                </a:r>
              </a:p>
              <a:p>
                <a:pPr marL="0" indent="0" algn="just" eaLnBrk="1" hangingPunct="1">
                  <a:buNone/>
                </a:pPr>
                <a:r>
                  <a:rPr lang="en-US" altLang="en-US" sz="2400" dirty="0">
                    <a:solidFill>
                      <a:srgbClr val="000000"/>
                    </a:solidFill>
                    <a:cs typeface="Times New Roman" panose="02020603050405020304" pitchFamily="18" charset="0"/>
                  </a:rPr>
                  <a:t>            </a:t>
                </a:r>
              </a:p>
              <a:p>
                <a:pPr marL="0" indent="0" algn="just" eaLnBrk="1" hangingPunct="1">
                  <a:buNone/>
                </a:pP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fungsi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pada cipher abjad-</a:t>
                </a:r>
                <a:r>
                  <a:rPr lang="en-US" altLang="en-US" sz="2400" dirty="0" err="1">
                    <a:solidFill>
                      <a:srgbClr val="000000"/>
                    </a:solidFill>
                    <a:cs typeface="Times New Roman" panose="02020603050405020304" pitchFamily="18" charset="0"/>
                  </a:rPr>
                  <a:t>tunggal</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p>
              <a:p>
                <a:pPr algn="just" eaLnBrk="1" hangingPunct="1"/>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1,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a:t>
                </a:r>
                <a:r>
                  <a:rPr lang="en-US" altLang="en-US" sz="2400" dirty="0" err="1">
                    <a:solidFill>
                      <a:srgbClr val="000000"/>
                    </a:solidFill>
                    <a:cs typeface="Times New Roman" panose="02020603050405020304" pitchFamily="18" charset="0"/>
                  </a:rPr>
                  <a:t>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ekivalen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abjad-</a:t>
                </a:r>
                <a:r>
                  <a:rPr lang="en-US" altLang="en-US" sz="2400" dirty="0" err="1">
                    <a:solidFill>
                      <a:srgbClr val="000000"/>
                    </a:solidFill>
                    <a:cs typeface="Times New Roman" panose="02020603050405020304" pitchFamily="18" charset="0"/>
                  </a:rPr>
                  <a:t>tunggal</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endParaRPr lang="en-GB" altLang="en-US" sz="2400" dirty="0"/>
              </a:p>
            </p:txBody>
          </p:sp>
        </mc:Choice>
        <mc:Fallback>
          <p:sp>
            <p:nvSpPr>
              <p:cNvPr id="32772" name="Rectangle 3"/>
              <p:cNvSpPr>
                <a:spLocks noGrp="1" noRot="1" noChangeAspect="1" noMove="1" noResize="1" noEditPoints="1" noAdjustHandles="1" noChangeArrowheads="1" noChangeShapeType="1" noTextEdit="1"/>
              </p:cNvSpPr>
              <p:nvPr>
                <p:ph type="body" idx="1"/>
              </p:nvPr>
            </p:nvSpPr>
            <p:spPr>
              <a:xfrm>
                <a:off x="751113" y="762000"/>
                <a:ext cx="10341429" cy="5594350"/>
              </a:xfrm>
              <a:blipFill>
                <a:blip r:embed="rId2"/>
                <a:stretch>
                  <a:fillRect l="-884" t="-2070"/>
                </a:stretch>
              </a:blipFill>
            </p:spPr>
            <p:txBody>
              <a:bodyPr/>
              <a:lstStyle/>
              <a:p>
                <a:r>
                  <a:rPr lang="en-US">
                    <a:noFill/>
                  </a:rPr>
                  <a:t> </a:t>
                </a:r>
              </a:p>
            </p:txBody>
          </p:sp>
        </mc:Fallback>
      </mc:AlternateContent>
    </p:spTree>
    <p:extLst>
      <p:ext uri="{BB962C8B-B14F-4D97-AF65-F5344CB8AC3E}">
        <p14:creationId xmlns:p14="http://schemas.microsoft.com/office/powerpoint/2010/main" val="2755562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D1CCB-7D9A-9E2C-6B41-1A6814ABD26B}"/>
              </a:ext>
            </a:extLst>
          </p:cNvPr>
          <p:cNvSpPr>
            <a:spLocks noGrp="1"/>
          </p:cNvSpPr>
          <p:nvPr>
            <p:ph idx="1"/>
          </p:nvPr>
        </p:nvSpPr>
        <p:spPr>
          <a:xfrm>
            <a:off x="838200" y="558800"/>
            <a:ext cx="11008360" cy="5618163"/>
          </a:xfrm>
        </p:spPr>
        <p:txBody>
          <a:bodyPr>
            <a:normAutofit/>
          </a:bodyPr>
          <a:lstStyle/>
          <a:p>
            <a:r>
              <a:rPr lang="en-US" sz="2400" dirty="0" err="1"/>
              <a:t>Sebagai</a:t>
            </a:r>
            <a:r>
              <a:rPr lang="en-US" sz="2400" dirty="0"/>
              <a:t> </a:t>
            </a:r>
            <a:r>
              <a:rPr lang="en-US" sz="2400" dirty="0" err="1"/>
              <a:t>contoh</a:t>
            </a:r>
            <a:r>
              <a:rPr lang="en-US" sz="2400" dirty="0"/>
              <a:t>, </a:t>
            </a:r>
            <a:r>
              <a:rPr lang="en-US" sz="2400" dirty="0" err="1"/>
              <a:t>tinjau</a:t>
            </a:r>
            <a:r>
              <a:rPr lang="en-US" sz="2400" dirty="0"/>
              <a:t> 3 rotor yang </a:t>
            </a:r>
            <a:r>
              <a:rPr lang="en-US" sz="2400" dirty="0" err="1"/>
              <a:t>disederhanakan</a:t>
            </a:r>
            <a:r>
              <a:rPr lang="en-US" sz="2400" dirty="0"/>
              <a:t> </a:t>
            </a:r>
            <a:r>
              <a:rPr lang="en-US" sz="2400" dirty="0" err="1"/>
              <a:t>menjadi</a:t>
            </a:r>
            <a:r>
              <a:rPr lang="en-US" sz="2400" dirty="0"/>
              <a:t> </a:t>
            </a:r>
            <a:r>
              <a:rPr lang="en-US" sz="2400" dirty="0" err="1"/>
              <a:t>hanya</a:t>
            </a:r>
            <a:r>
              <a:rPr lang="en-US" sz="2400" dirty="0"/>
              <a:t> 6 </a:t>
            </a:r>
            <a:r>
              <a:rPr lang="en-US" sz="2400" dirty="0" err="1"/>
              <a:t>huruf</a:t>
            </a:r>
            <a:r>
              <a:rPr lang="en-US" sz="2400" dirty="0"/>
              <a:t> </a:t>
            </a:r>
            <a:r>
              <a:rPr lang="en-US" sz="2400" dirty="0" err="1"/>
              <a:t>alfabet</a:t>
            </a:r>
            <a:r>
              <a:rPr lang="en-US" sz="2400" dirty="0"/>
              <a:t>:</a:t>
            </a:r>
          </a:p>
        </p:txBody>
      </p:sp>
      <p:pic>
        <p:nvPicPr>
          <p:cNvPr id="5" name="Picture 4" descr="Diagram&#10;&#10;Description automatically generated">
            <a:extLst>
              <a:ext uri="{FF2B5EF4-FFF2-40B4-BE49-F238E27FC236}">
                <a16:creationId xmlns:a16="http://schemas.microsoft.com/office/drawing/2014/main" id="{773298BF-D051-52BA-C54F-B9D125E5C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53" y="962302"/>
            <a:ext cx="4485397" cy="3364048"/>
          </a:xfrm>
          <a:prstGeom prst="rect">
            <a:avLst/>
          </a:prstGeom>
        </p:spPr>
      </p:pic>
      <p:sp>
        <p:nvSpPr>
          <p:cNvPr id="6" name="TextBox 5">
            <a:extLst>
              <a:ext uri="{FF2B5EF4-FFF2-40B4-BE49-F238E27FC236}">
                <a16:creationId xmlns:a16="http://schemas.microsoft.com/office/drawing/2014/main" id="{02F0AA92-4741-7B92-DC3E-A3553CFEC973}"/>
              </a:ext>
            </a:extLst>
          </p:cNvPr>
          <p:cNvSpPr txBox="1"/>
          <p:nvPr/>
        </p:nvSpPr>
        <p:spPr>
          <a:xfrm>
            <a:off x="5226050" y="1190421"/>
            <a:ext cx="6057900" cy="3447098"/>
          </a:xfrm>
          <a:prstGeom prst="rect">
            <a:avLst/>
          </a:prstGeom>
          <a:noFill/>
        </p:spPr>
        <p:txBody>
          <a:bodyPr wrap="square" rtlCol="0">
            <a:spAutoFit/>
          </a:bodyPr>
          <a:lstStyle/>
          <a:p>
            <a:pPr marL="285750" indent="-285750">
              <a:buFont typeface="Arial" panose="020B0604020202020204" pitchFamily="34" charset="0"/>
              <a:buChar char="•"/>
            </a:pPr>
            <a:r>
              <a:rPr lang="en-US" sz="2200" dirty="0" err="1"/>
              <a:t>Misalkan</a:t>
            </a:r>
            <a:r>
              <a:rPr lang="en-US" sz="2200" dirty="0"/>
              <a:t> </a:t>
            </a:r>
            <a:r>
              <a:rPr lang="en-US" sz="2200" dirty="0" err="1"/>
              <a:t>huruf</a:t>
            </a:r>
            <a:r>
              <a:rPr lang="en-US" sz="2200" dirty="0"/>
              <a:t> </a:t>
            </a:r>
            <a:r>
              <a:rPr lang="en-US" sz="2200" dirty="0" err="1"/>
              <a:t>plainteks</a:t>
            </a:r>
            <a:r>
              <a:rPr lang="en-US" sz="2200" dirty="0"/>
              <a:t> D </a:t>
            </a:r>
            <a:r>
              <a:rPr lang="en-US" sz="2200" dirty="0" err="1"/>
              <a:t>ditekan</a:t>
            </a:r>
            <a:r>
              <a:rPr lang="en-US" sz="2200" dirty="0"/>
              <a:t> pada keyboard</a:t>
            </a:r>
          </a:p>
          <a:p>
            <a:pPr marL="285750" indent="-285750">
              <a:buFont typeface="Arial" panose="020B0604020202020204" pitchFamily="34" charset="0"/>
              <a:buChar char="•"/>
            </a:pPr>
            <a:r>
              <a:rPr lang="en-US" sz="2200" dirty="0" err="1"/>
              <a:t>Huruf</a:t>
            </a:r>
            <a:r>
              <a:rPr lang="en-US" sz="2200" dirty="0"/>
              <a:t> D </a:t>
            </a:r>
            <a:r>
              <a:rPr lang="en-US" sz="2200" dirty="0" err="1"/>
              <a:t>dienkripsi</a:t>
            </a:r>
            <a:r>
              <a:rPr lang="en-US" sz="2200" dirty="0"/>
              <a:t> oleh roto </a:t>
            </a:r>
            <a:r>
              <a:rPr lang="en-US" sz="2200" dirty="0" err="1"/>
              <a:t>pertama</a:t>
            </a:r>
            <a:r>
              <a:rPr lang="en-US" sz="2200" dirty="0"/>
              <a:t> </a:t>
            </a:r>
            <a:r>
              <a:rPr lang="en-US" sz="2200" dirty="0" err="1"/>
              <a:t>menjadi</a:t>
            </a:r>
            <a:r>
              <a:rPr lang="en-US" sz="2200" dirty="0"/>
              <a:t> E</a:t>
            </a:r>
          </a:p>
          <a:p>
            <a:pPr marL="285750" indent="-285750">
              <a:buFont typeface="Arial" panose="020B0604020202020204" pitchFamily="34" charset="0"/>
              <a:buChar char="•"/>
            </a:pPr>
            <a:r>
              <a:rPr lang="en-US" sz="2200" dirty="0" err="1"/>
              <a:t>Huruf</a:t>
            </a:r>
            <a:r>
              <a:rPr lang="en-US" sz="2200" dirty="0"/>
              <a:t> E </a:t>
            </a:r>
            <a:r>
              <a:rPr lang="en-US" sz="2200" dirty="0" err="1"/>
              <a:t>menjadi</a:t>
            </a:r>
            <a:r>
              <a:rPr lang="en-US" sz="2200" dirty="0"/>
              <a:t> input </a:t>
            </a:r>
            <a:r>
              <a:rPr lang="en-US" sz="2200" dirty="0" err="1"/>
              <a:t>untuk</a:t>
            </a:r>
            <a:r>
              <a:rPr lang="en-US" sz="2200" dirty="0"/>
              <a:t> rotor </a:t>
            </a:r>
            <a:r>
              <a:rPr lang="en-US" sz="2200" dirty="0" err="1"/>
              <a:t>kedua</a:t>
            </a:r>
            <a:r>
              <a:rPr lang="en-US" sz="2200" dirty="0"/>
              <a:t>, </a:t>
            </a:r>
            <a:r>
              <a:rPr lang="en-US" sz="2200" dirty="0" err="1"/>
              <a:t>dienkripsi</a:t>
            </a:r>
            <a:r>
              <a:rPr lang="en-US" sz="2200" dirty="0"/>
              <a:t> </a:t>
            </a:r>
            <a:r>
              <a:rPr lang="en-US" sz="2200" dirty="0" err="1"/>
              <a:t>menjadi</a:t>
            </a:r>
            <a:r>
              <a:rPr lang="en-US" sz="2200" dirty="0"/>
              <a:t> B</a:t>
            </a:r>
          </a:p>
          <a:p>
            <a:pPr marL="285750" indent="-285750">
              <a:buFont typeface="Arial" panose="020B0604020202020204" pitchFamily="34" charset="0"/>
              <a:buChar char="•"/>
            </a:pPr>
            <a:r>
              <a:rPr lang="en-US" sz="2200" dirty="0" err="1"/>
              <a:t>Huruf</a:t>
            </a:r>
            <a:r>
              <a:rPr lang="en-US" sz="2200" dirty="0"/>
              <a:t> B </a:t>
            </a:r>
            <a:r>
              <a:rPr lang="en-US" sz="2200" dirty="0" err="1"/>
              <a:t>menjadi</a:t>
            </a:r>
            <a:r>
              <a:rPr lang="en-US" sz="2200" dirty="0"/>
              <a:t> input </a:t>
            </a:r>
            <a:r>
              <a:rPr lang="en-US" sz="2200" dirty="0" err="1"/>
              <a:t>untuk</a:t>
            </a:r>
            <a:r>
              <a:rPr lang="en-US" sz="2200" dirty="0"/>
              <a:t> rotor </a:t>
            </a:r>
            <a:r>
              <a:rPr lang="en-US" sz="2200" dirty="0" err="1"/>
              <a:t>ketiga</a:t>
            </a:r>
            <a:r>
              <a:rPr lang="en-US" sz="2200" dirty="0"/>
              <a:t>, </a:t>
            </a:r>
            <a:r>
              <a:rPr lang="en-US" sz="2200" dirty="0" err="1"/>
              <a:t>dienkripsi</a:t>
            </a:r>
            <a:r>
              <a:rPr lang="en-US" sz="2200" dirty="0"/>
              <a:t> </a:t>
            </a:r>
            <a:r>
              <a:rPr lang="en-US" sz="2200" dirty="0" err="1"/>
              <a:t>menjadi</a:t>
            </a:r>
            <a:r>
              <a:rPr lang="en-US" sz="2200" dirty="0"/>
              <a:t> E</a:t>
            </a:r>
          </a:p>
          <a:p>
            <a:pPr marL="285750" indent="-285750">
              <a:buFont typeface="Arial" panose="020B0604020202020204" pitchFamily="34" charset="0"/>
              <a:buChar char="•"/>
            </a:pPr>
            <a:r>
              <a:rPr lang="en-US" sz="2200" dirty="0"/>
              <a:t>Jadi, </a:t>
            </a:r>
            <a:r>
              <a:rPr lang="en-US" sz="2200" dirty="0" err="1"/>
              <a:t>huruf</a:t>
            </a:r>
            <a:r>
              <a:rPr lang="en-US" sz="2200" dirty="0"/>
              <a:t> D </a:t>
            </a:r>
            <a:r>
              <a:rPr lang="en-US" sz="2200" dirty="0" err="1"/>
              <a:t>dienkripsi</a:t>
            </a:r>
            <a:r>
              <a:rPr lang="en-US" sz="2200" dirty="0"/>
              <a:t> </a:t>
            </a:r>
            <a:r>
              <a:rPr lang="en-US" sz="2200" dirty="0" err="1"/>
              <a:t>menjadi</a:t>
            </a:r>
            <a:r>
              <a:rPr lang="en-US" sz="2200" dirty="0"/>
              <a:t> 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154431DA-5604-CAFE-DCB9-AF29A1532B4A}"/>
              </a:ext>
            </a:extLst>
          </p:cNvPr>
          <p:cNvSpPr txBox="1"/>
          <p:nvPr/>
        </p:nvSpPr>
        <p:spPr>
          <a:xfrm>
            <a:off x="934841" y="4326350"/>
            <a:ext cx="5598160" cy="1446550"/>
          </a:xfrm>
          <a:prstGeom prst="rect">
            <a:avLst/>
          </a:prstGeom>
          <a:noFill/>
        </p:spPr>
        <p:txBody>
          <a:bodyPr wrap="square">
            <a:spAutoFit/>
          </a:bodyPr>
          <a:lstStyle/>
          <a:p>
            <a:pPr marL="285750" indent="-285750">
              <a:buFont typeface="Arial" panose="020B0604020202020204" pitchFamily="34" charset="0"/>
              <a:buChar char="•"/>
            </a:pPr>
            <a:r>
              <a:rPr lang="en-US" sz="2200" dirty="0" err="1"/>
              <a:t>Setelah</a:t>
            </a:r>
            <a:r>
              <a:rPr lang="en-US" sz="2200" dirty="0"/>
              <a:t> D </a:t>
            </a:r>
            <a:r>
              <a:rPr lang="en-US" sz="2200" dirty="0" err="1"/>
              <a:t>dienkripsi</a:t>
            </a:r>
            <a:r>
              <a:rPr lang="en-US" sz="2200" dirty="0"/>
              <a:t> </a:t>
            </a:r>
            <a:r>
              <a:rPr lang="en-US" sz="2200" dirty="0" err="1"/>
              <a:t>menjadi</a:t>
            </a:r>
            <a:r>
              <a:rPr lang="en-US" sz="2200" dirty="0"/>
              <a:t> E, rotor </a:t>
            </a:r>
            <a:r>
              <a:rPr lang="en-US" sz="2200" dirty="0" err="1"/>
              <a:t>ketiga</a:t>
            </a:r>
            <a:r>
              <a:rPr lang="en-US" sz="2200" dirty="0"/>
              <a:t> </a:t>
            </a:r>
            <a:r>
              <a:rPr lang="en-US" sz="2200" dirty="0" err="1"/>
              <a:t>bergeser</a:t>
            </a:r>
            <a:r>
              <a:rPr lang="en-US" sz="2200" dirty="0"/>
              <a:t> </a:t>
            </a:r>
            <a:r>
              <a:rPr lang="en-US" sz="2200" dirty="0" err="1"/>
              <a:t>satu</a:t>
            </a:r>
            <a:r>
              <a:rPr lang="en-US" sz="2200" dirty="0"/>
              <a:t> </a:t>
            </a:r>
            <a:r>
              <a:rPr lang="en-US" sz="2200" dirty="0" err="1"/>
              <a:t>huruf</a:t>
            </a:r>
            <a:r>
              <a:rPr lang="en-US" sz="2200" dirty="0"/>
              <a:t>. </a:t>
            </a:r>
          </a:p>
          <a:p>
            <a:pPr marL="285750" indent="-285750">
              <a:buFont typeface="Arial" panose="020B0604020202020204" pitchFamily="34" charset="0"/>
              <a:buChar char="•"/>
            </a:pPr>
            <a:r>
              <a:rPr lang="en-US" sz="2200" dirty="0"/>
              <a:t>Jika D </a:t>
            </a:r>
            <a:r>
              <a:rPr lang="en-US" sz="2200" dirty="0" err="1"/>
              <a:t>dienkripsi</a:t>
            </a:r>
            <a:r>
              <a:rPr lang="en-US" sz="2200" dirty="0"/>
              <a:t> </a:t>
            </a:r>
            <a:r>
              <a:rPr lang="en-US" sz="2200" dirty="0" err="1"/>
              <a:t>kembali</a:t>
            </a:r>
            <a:r>
              <a:rPr lang="en-US" sz="2200" dirty="0"/>
              <a:t>, </a:t>
            </a:r>
            <a:r>
              <a:rPr lang="en-US" sz="2200" dirty="0" err="1"/>
              <a:t>maka</a:t>
            </a:r>
            <a:r>
              <a:rPr lang="en-US" sz="2200" dirty="0"/>
              <a:t> </a:t>
            </a:r>
            <a:r>
              <a:rPr lang="en-US" sz="2200" dirty="0" err="1"/>
              <a:t>hasilnya</a:t>
            </a:r>
            <a:r>
              <a:rPr lang="en-US" sz="2200" dirty="0"/>
              <a:t> </a:t>
            </a:r>
            <a:r>
              <a:rPr lang="en-US" sz="2200" dirty="0" err="1"/>
              <a:t>adalah</a:t>
            </a:r>
            <a:r>
              <a:rPr lang="en-US" sz="2200" dirty="0"/>
              <a:t>  A</a:t>
            </a:r>
          </a:p>
        </p:txBody>
      </p:sp>
      <p:pic>
        <p:nvPicPr>
          <p:cNvPr id="12" name="Picture 11">
            <a:extLst>
              <a:ext uri="{FF2B5EF4-FFF2-40B4-BE49-F238E27FC236}">
                <a16:creationId xmlns:a16="http://schemas.microsoft.com/office/drawing/2014/main" id="{5A0499D5-F39B-C2A0-46B8-D35C0ACE9216}"/>
              </a:ext>
            </a:extLst>
          </p:cNvPr>
          <p:cNvPicPr>
            <a:picLocks noChangeAspect="1"/>
          </p:cNvPicPr>
          <p:nvPr/>
        </p:nvPicPr>
        <p:blipFill>
          <a:blip r:embed="rId3"/>
          <a:stretch>
            <a:fillRect/>
          </a:stretch>
        </p:blipFill>
        <p:spPr>
          <a:xfrm>
            <a:off x="6342380" y="3980938"/>
            <a:ext cx="3806404" cy="2318262"/>
          </a:xfrm>
          <a:prstGeom prst="rect">
            <a:avLst/>
          </a:prstGeom>
        </p:spPr>
      </p:pic>
      <p:sp>
        <p:nvSpPr>
          <p:cNvPr id="13" name="TextBox 12">
            <a:extLst>
              <a:ext uri="{FF2B5EF4-FFF2-40B4-BE49-F238E27FC236}">
                <a16:creationId xmlns:a16="http://schemas.microsoft.com/office/drawing/2014/main" id="{9D45FBD0-312E-CD77-DE1E-038798A38D9F}"/>
              </a:ext>
            </a:extLst>
          </p:cNvPr>
          <p:cNvSpPr txBox="1"/>
          <p:nvPr/>
        </p:nvSpPr>
        <p:spPr>
          <a:xfrm>
            <a:off x="596801" y="6356055"/>
            <a:ext cx="9258497" cy="369332"/>
          </a:xfrm>
          <a:prstGeom prst="rect">
            <a:avLst/>
          </a:prstGeom>
          <a:noFill/>
        </p:spPr>
        <p:txBody>
          <a:bodyPr wrap="none" rtlCol="0">
            <a:spAutoFit/>
          </a:bodyPr>
          <a:lstStyle/>
          <a:p>
            <a:r>
              <a:rPr lang="en-US" dirty="0" err="1"/>
              <a:t>Sumber</a:t>
            </a:r>
            <a:r>
              <a:rPr lang="en-US" dirty="0"/>
              <a:t>: </a:t>
            </a:r>
            <a:r>
              <a:rPr lang="en-US" dirty="0">
                <a:hlinkClick r:id="rId4"/>
              </a:rPr>
              <a:t>https://www.usna.edu/Users/cs/nchamber/courses/ic211/s19/lab/l04/realenigma.html</a:t>
            </a:r>
            <a:r>
              <a:rPr lang="en-US" dirty="0"/>
              <a:t> </a:t>
            </a:r>
          </a:p>
        </p:txBody>
      </p:sp>
      <p:sp>
        <p:nvSpPr>
          <p:cNvPr id="4" name="Slide Number Placeholder 3">
            <a:extLst>
              <a:ext uri="{FF2B5EF4-FFF2-40B4-BE49-F238E27FC236}">
                <a16:creationId xmlns:a16="http://schemas.microsoft.com/office/drawing/2014/main" id="{0562BC7E-AB75-8B9B-2B1D-6A37F607EE24}"/>
              </a:ext>
            </a:extLst>
          </p:cNvPr>
          <p:cNvSpPr>
            <a:spLocks noGrp="1"/>
          </p:cNvSpPr>
          <p:nvPr>
            <p:ph type="sldNum" sz="quarter" idx="12"/>
          </p:nvPr>
        </p:nvSpPr>
        <p:spPr/>
        <p:txBody>
          <a:bodyPr/>
          <a:lstStyle/>
          <a:p>
            <a:fld id="{764AFB3F-E5F3-49AD-8ECD-25D208877D1A}" type="slidenum">
              <a:rPr lang="en-US" smtClean="0"/>
              <a:t>60</a:t>
            </a:fld>
            <a:endParaRPr lang="en-US"/>
          </a:p>
        </p:txBody>
      </p:sp>
    </p:spTree>
    <p:extLst>
      <p:ext uri="{BB962C8B-B14F-4D97-AF65-F5344CB8AC3E}">
        <p14:creationId xmlns:p14="http://schemas.microsoft.com/office/powerpoint/2010/main" val="2655562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EA596D8-DFB6-451F-926D-223B58C8D198}" type="slidenum">
              <a:rPr lang="en-GB" altLang="en-US" sz="1400">
                <a:latin typeface="Times New Roman" panose="02020603050405020304" pitchFamily="18" charset="0"/>
              </a:rPr>
              <a:pPr>
                <a:spcBef>
                  <a:spcPct val="0"/>
                </a:spcBef>
                <a:buSzTx/>
                <a:buFontTx/>
                <a:buNone/>
              </a:pPr>
              <a:t>61</a:t>
            </a:fld>
            <a:endParaRPr lang="en-GB" altLang="en-US" sz="1400">
              <a:latin typeface="Times New Roman" panose="02020603050405020304" pitchFamily="18" charset="0"/>
            </a:endParaRPr>
          </a:p>
        </p:txBody>
      </p:sp>
      <p:sp>
        <p:nvSpPr>
          <p:cNvPr id="37892" name="Rectangle 2"/>
          <p:cNvSpPr>
            <a:spLocks noGrp="1" noChangeArrowheads="1"/>
          </p:cNvSpPr>
          <p:nvPr>
            <p:ph type="body" idx="1"/>
          </p:nvPr>
        </p:nvSpPr>
        <p:spPr>
          <a:xfrm>
            <a:off x="701949" y="843280"/>
            <a:ext cx="10536071" cy="5029200"/>
          </a:xfrm>
        </p:spPr>
        <p:txBody>
          <a:bodyPr>
            <a:noAutofit/>
          </a:bodyPr>
          <a:lstStyle/>
          <a:p>
            <a:pPr algn="just" eaLnBrk="1" hangingPunct="1">
              <a:lnSpc>
                <a:spcPct val="90000"/>
              </a:lnSpc>
            </a:pPr>
            <a:r>
              <a:rPr lang="en-US" altLang="en-US" sz="2400" dirty="0">
                <a:solidFill>
                  <a:srgbClr val="000000"/>
                </a:solidFill>
                <a:cs typeface="Times New Roman" panose="02020603050405020304" pitchFamily="18" charset="0"/>
              </a:rPr>
              <a:t>Model </a:t>
            </a:r>
            <a:r>
              <a:rPr lang="en-US" altLang="en-US" sz="2400" dirty="0" err="1">
                <a:solidFill>
                  <a:srgbClr val="000000"/>
                </a:solidFill>
                <a:cs typeface="Times New Roman" panose="02020603050405020304" pitchFamily="18" charset="0"/>
              </a:rPr>
              <a:t>mesin</a:t>
            </a:r>
            <a:r>
              <a:rPr lang="en-US" altLang="en-US" sz="2400" dirty="0">
                <a:solidFill>
                  <a:srgbClr val="000000"/>
                </a:solidFill>
                <a:cs typeface="Times New Roman" panose="02020603050405020304" pitchFamily="18" charset="0"/>
              </a:rPr>
              <a:t> enigma </a:t>
            </a:r>
            <a:r>
              <a:rPr lang="en-US" altLang="en-US" sz="2400" dirty="0" err="1">
                <a:solidFill>
                  <a:srgbClr val="000000"/>
                </a:solidFill>
                <a:cs typeface="Times New Roman" panose="02020603050405020304" pitchFamily="18" charset="0"/>
              </a:rPr>
              <a:t>ada</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3 rotor </a:t>
            </a:r>
            <a:r>
              <a:rPr lang="en-US" altLang="en-US" sz="2400" dirty="0" err="1">
                <a:solidFill>
                  <a:srgbClr val="000000"/>
                </a:solidFill>
                <a:cs typeface="Times New Roman" panose="02020603050405020304" pitchFamily="18" charset="0"/>
              </a:rPr>
              <a:t>atau</a:t>
            </a:r>
            <a:r>
              <a:rPr lang="en-US" altLang="en-US" sz="2400" dirty="0">
                <a:solidFill>
                  <a:srgbClr val="000000"/>
                </a:solidFill>
                <a:cs typeface="Times New Roman" panose="02020603050405020304" pitchFamily="18" charset="0"/>
              </a:rPr>
              <a:t> 4 rotor, </a:t>
            </a: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rotor </a:t>
            </a:r>
            <a:r>
              <a:rPr lang="en-US" altLang="en-US" sz="2400" dirty="0" err="1">
                <a:solidFill>
                  <a:srgbClr val="000000"/>
                </a:solidFill>
                <a:cs typeface="Times New Roman" panose="02020603050405020304" pitchFamily="18" charset="0"/>
              </a:rPr>
              <a:t>melakukan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operasi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substitusi</a:t>
            </a:r>
            <a:r>
              <a:rPr lang="en-US" altLang="en-US" sz="2400" dirty="0">
                <a:solidFill>
                  <a:srgbClr val="000000"/>
                </a:solidFill>
                <a:cs typeface="Times New Roman" panose="02020603050405020304" pitchFamily="18" charset="0"/>
              </a:rPr>
              <a:t> cipher abjad-</a:t>
            </a:r>
            <a:r>
              <a:rPr lang="en-US" altLang="en-US" sz="2400" dirty="0" err="1">
                <a:solidFill>
                  <a:srgbClr val="000000"/>
                </a:solidFill>
                <a:cs typeface="Times New Roman" panose="02020603050405020304" pitchFamily="18" charset="0"/>
              </a:rPr>
              <a:t>tunggal</a:t>
            </a:r>
            <a:r>
              <a:rPr lang="en-US" altLang="en-US" sz="2400" dirty="0">
                <a:solidFill>
                  <a:srgbClr val="000000"/>
                </a:solidFill>
                <a:cs typeface="Times New Roman" panose="02020603050405020304" pitchFamily="18" charset="0"/>
              </a:rPr>
              <a:t>. </a:t>
            </a:r>
          </a:p>
          <a:p>
            <a:pPr algn="just" eaLnBrk="1" hangingPunct="1">
              <a:lnSpc>
                <a:spcPct val="90000"/>
              </a:lnSpc>
            </a:pPr>
            <a:endParaRPr lang="en-US" altLang="en-US" sz="2400" dirty="0">
              <a:solidFill>
                <a:srgbClr val="000000"/>
              </a:solidFill>
              <a:cs typeface="Times New Roman" panose="02020603050405020304" pitchFamily="18" charset="0"/>
            </a:endParaRPr>
          </a:p>
          <a:p>
            <a:pPr algn="just" eaLnBrk="1" hangingPunct="1">
              <a:lnSpc>
                <a:spcPct val="90000"/>
              </a:lnSpc>
            </a:pP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mesin</a:t>
            </a:r>
            <a:r>
              <a:rPr lang="en-US" altLang="en-US" sz="2400" dirty="0">
                <a:solidFill>
                  <a:srgbClr val="000000"/>
                </a:solidFill>
                <a:cs typeface="Times New Roman" panose="02020603050405020304" pitchFamily="18" charset="0"/>
              </a:rPr>
              <a:t> enigma 4-rotor, </a:t>
            </a:r>
            <a:r>
              <a:rPr lang="en-US" altLang="en-US" sz="2400" dirty="0" err="1">
                <a:solidFill>
                  <a:srgbClr val="000000"/>
                </a:solidFill>
                <a:cs typeface="Times New Roman" panose="02020603050405020304" pitchFamily="18" charset="0"/>
              </a:rPr>
              <a:t>berarti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terdapat</a:t>
            </a:r>
            <a:r>
              <a:rPr lang="en-US" altLang="en-US" sz="2400" dirty="0">
                <a:solidFill>
                  <a:srgbClr val="000000"/>
                </a:solidFill>
                <a:cs typeface="Times New Roman" panose="02020603050405020304" pitchFamily="18" charset="0"/>
              </a:rPr>
              <a:t> 26 </a:t>
            </a:r>
            <a:r>
              <a:rPr lang="en-US" altLang="en-US" sz="24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00000"/>
                </a:solidFill>
                <a:cs typeface="Times New Roman" panose="02020603050405020304" pitchFamily="18" charset="0"/>
              </a:rPr>
              <a:t> 26 </a:t>
            </a:r>
            <a:r>
              <a:rPr lang="en-US" altLang="en-US" sz="24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00000"/>
                </a:solidFill>
                <a:cs typeface="Times New Roman" panose="02020603050405020304" pitchFamily="18" charset="0"/>
              </a:rPr>
              <a:t> 26 </a:t>
            </a:r>
            <a:r>
              <a:rPr lang="en-US" altLang="en-US" sz="24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rgbClr val="000000"/>
                </a:solidFill>
                <a:cs typeface="Times New Roman" panose="02020603050405020304" pitchFamily="18" charset="0"/>
              </a:rPr>
              <a:t> 26 = 456.976 </a:t>
            </a:r>
            <a:r>
              <a:rPr lang="en-US" altLang="en-US" sz="2400" dirty="0" err="1">
                <a:solidFill>
                  <a:srgbClr val="000000"/>
                </a:solidFill>
                <a:cs typeface="Times New Roman" panose="02020603050405020304" pitchFamily="18" charset="0"/>
              </a:rPr>
              <a:t>kemungkinan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sebagai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pengganti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sebelum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terjadi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perulangan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urutan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p>
          <a:p>
            <a:pPr algn="just" eaLnBrk="1" hangingPunct="1">
              <a:lnSpc>
                <a:spcPct val="90000"/>
              </a:lnSpc>
            </a:pPr>
            <a:endParaRPr lang="en-US" altLang="en-US" sz="2400" dirty="0">
              <a:solidFill>
                <a:srgbClr val="000000"/>
              </a:solidFill>
              <a:cs typeface="Times New Roman" panose="02020603050405020304" pitchFamily="18" charset="0"/>
            </a:endParaRPr>
          </a:p>
          <a:p>
            <a:pPr algn="just" eaLnBrk="1" hangingPunct="1">
              <a:lnSpc>
                <a:spcPct val="90000"/>
              </a:lnSpc>
            </a:pP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kali </a:t>
            </a:r>
            <a:r>
              <a:rPr lang="en-US" altLang="en-US" sz="2400" dirty="0" err="1">
                <a:solidFill>
                  <a:srgbClr val="000000"/>
                </a:solidFill>
                <a:cs typeface="Times New Roman" panose="02020603050405020304" pitchFamily="18" charset="0"/>
              </a:rPr>
              <a:t>sebuah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selesai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disubstitusi</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rotor </a:t>
            </a:r>
            <a:r>
              <a:rPr lang="en-US" altLang="en-US" sz="2400" dirty="0" err="1">
                <a:solidFill>
                  <a:srgbClr val="000000"/>
                </a:solidFill>
                <a:cs typeface="Times New Roman" panose="02020603050405020304" pitchFamily="18" charset="0"/>
              </a:rPr>
              <a:t>pertama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bergeser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p>
          <a:p>
            <a:pPr algn="just" eaLnBrk="1" hangingPunct="1">
              <a:lnSpc>
                <a:spcPct val="90000"/>
              </a:lnSpc>
            </a:pPr>
            <a:endParaRPr lang="en-US" altLang="en-US" sz="2400" dirty="0">
              <a:solidFill>
                <a:srgbClr val="000000"/>
              </a:solidFill>
              <a:cs typeface="Times New Roman" panose="02020603050405020304" pitchFamily="18" charset="0"/>
            </a:endParaRPr>
          </a:p>
          <a:p>
            <a:pPr algn="just" eaLnBrk="1" hangingPunct="1">
              <a:lnSpc>
                <a:spcPct val="90000"/>
              </a:lnSpc>
            </a:pP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kali </a:t>
            </a:r>
            <a:r>
              <a:rPr lang="en-US" altLang="en-US" sz="2400" i="1" dirty="0">
                <a:solidFill>
                  <a:srgbClr val="000000"/>
                </a:solidFill>
                <a:cs typeface="Times New Roman" panose="02020603050405020304" pitchFamily="18" charset="0"/>
              </a:rPr>
              <a:t>rotor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pertama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selesai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bergeser</a:t>
            </a:r>
            <a:r>
              <a:rPr lang="en-US" altLang="en-US" sz="2400" dirty="0">
                <a:solidFill>
                  <a:srgbClr val="000000"/>
                </a:solidFill>
                <a:cs typeface="Times New Roman" panose="02020603050405020304" pitchFamily="18" charset="0"/>
              </a:rPr>
              <a:t> 26 kali, rotor </a:t>
            </a:r>
            <a:r>
              <a:rPr lang="en-US" altLang="en-US" sz="2400" dirty="0" err="1">
                <a:solidFill>
                  <a:srgbClr val="000000"/>
                </a:solidFill>
                <a:cs typeface="Times New Roman" panose="02020603050405020304" pitchFamily="18" charset="0"/>
              </a:rPr>
              <a:t>kedua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bergeser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Setelah</a:t>
            </a:r>
            <a:r>
              <a:rPr lang="en-US" altLang="en-US" sz="2400" dirty="0">
                <a:solidFill>
                  <a:srgbClr val="000000"/>
                </a:solidFill>
                <a:cs typeface="Times New Roman" panose="02020603050405020304" pitchFamily="18" charset="0"/>
              </a:rPr>
              <a:t> rotor </a:t>
            </a:r>
            <a:r>
              <a:rPr lang="en-US" altLang="en-US" sz="2400" dirty="0" err="1">
                <a:solidFill>
                  <a:srgbClr val="000000"/>
                </a:solidFill>
                <a:cs typeface="Times New Roman" panose="02020603050405020304" pitchFamily="18" charset="0"/>
              </a:rPr>
              <a:t>kedua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bergeser</a:t>
            </a:r>
            <a:r>
              <a:rPr lang="en-US" altLang="en-US" sz="2400" dirty="0">
                <a:solidFill>
                  <a:srgbClr val="000000"/>
                </a:solidFill>
                <a:cs typeface="Times New Roman" panose="02020603050405020304" pitchFamily="18" charset="0"/>
              </a:rPr>
              <a:t> 26 kali, rotor </a:t>
            </a:r>
            <a:r>
              <a:rPr lang="en-US" altLang="en-US" sz="2400" dirty="0" err="1">
                <a:solidFill>
                  <a:srgbClr val="000000"/>
                </a:solidFill>
                <a:cs typeface="Times New Roman" panose="02020603050405020304" pitchFamily="18" charset="0"/>
              </a:rPr>
              <a:t>ketiga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bergeser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Setelah</a:t>
            </a:r>
            <a:r>
              <a:rPr lang="en-US" altLang="en-US" sz="2400" dirty="0">
                <a:solidFill>
                  <a:srgbClr val="000000"/>
                </a:solidFill>
                <a:cs typeface="Times New Roman" panose="02020603050405020304" pitchFamily="18" charset="0"/>
              </a:rPr>
              <a:t> rotor </a:t>
            </a:r>
            <a:r>
              <a:rPr lang="en-US" altLang="en-US" sz="2400" dirty="0" err="1">
                <a:solidFill>
                  <a:srgbClr val="000000"/>
                </a:solidFill>
                <a:cs typeface="Times New Roman" panose="02020603050405020304" pitchFamily="18" charset="0"/>
              </a:rPr>
              <a:t>ketiga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bergeser</a:t>
            </a:r>
            <a:r>
              <a:rPr lang="en-US" altLang="en-US" sz="2400" dirty="0">
                <a:solidFill>
                  <a:srgbClr val="000000"/>
                </a:solidFill>
                <a:cs typeface="Times New Roman" panose="02020603050405020304" pitchFamily="18" charset="0"/>
              </a:rPr>
              <a:t> 26 kali, rotor </a:t>
            </a:r>
            <a:r>
              <a:rPr lang="en-US" altLang="en-US" sz="2400" dirty="0" err="1">
                <a:solidFill>
                  <a:srgbClr val="000000"/>
                </a:solidFill>
                <a:cs typeface="Times New Roman" panose="02020603050405020304" pitchFamily="18" charset="0"/>
              </a:rPr>
              <a:t>keempat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bergeser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endParaRPr lang="en-GB" altLang="en-US" dirty="0"/>
          </a:p>
        </p:txBody>
      </p:sp>
    </p:spTree>
    <p:extLst>
      <p:ext uri="{BB962C8B-B14F-4D97-AF65-F5344CB8AC3E}">
        <p14:creationId xmlns:p14="http://schemas.microsoft.com/office/powerpoint/2010/main" val="2791428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B661376-547E-4F4D-AC6C-7381AD229F4D}" type="slidenum">
              <a:rPr lang="en-GB" altLang="en-US" sz="1400">
                <a:latin typeface="Times New Roman" panose="02020603050405020304" pitchFamily="18" charset="0"/>
              </a:rPr>
              <a:pPr>
                <a:spcBef>
                  <a:spcPct val="0"/>
                </a:spcBef>
                <a:buSzTx/>
                <a:buFontTx/>
                <a:buNone/>
              </a:pPr>
              <a:t>62</a:t>
            </a:fld>
            <a:endParaRPr lang="en-GB" altLang="en-US" sz="1400">
              <a:latin typeface="Times New Roman" panose="02020603050405020304" pitchFamily="18" charset="0"/>
            </a:endParaRPr>
          </a:p>
        </p:txBody>
      </p:sp>
      <p:sp>
        <p:nvSpPr>
          <p:cNvPr id="39940" name="Rectangle 2"/>
          <p:cNvSpPr>
            <a:spLocks noGrp="1" noChangeArrowheads="1"/>
          </p:cNvSpPr>
          <p:nvPr>
            <p:ph type="body" idx="1"/>
          </p:nvPr>
        </p:nvSpPr>
        <p:spPr>
          <a:xfrm>
            <a:off x="532263" y="1066800"/>
            <a:ext cx="6508617" cy="5029200"/>
          </a:xfrm>
        </p:spPr>
        <p:txBody>
          <a:bodyPr>
            <a:normAutofit lnSpcReduction="10000"/>
          </a:bodyPr>
          <a:lstStyle/>
          <a:p>
            <a:pPr eaLnBrk="1" hangingPunct="1"/>
            <a:r>
              <a:rPr lang="en-GB" altLang="en-US" sz="2400" dirty="0" err="1">
                <a:solidFill>
                  <a:srgbClr val="010000"/>
                </a:solidFill>
                <a:cs typeface="Times New Roman" panose="02020603050405020304" pitchFamily="18" charset="0"/>
              </a:rPr>
              <a:t>Posisi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awal</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keempat</a:t>
            </a:r>
            <a:r>
              <a:rPr lang="en-GB" altLang="en-US" sz="2400" dirty="0">
                <a:solidFill>
                  <a:srgbClr val="010000"/>
                </a:solidFill>
                <a:cs typeface="Times New Roman" panose="02020603050405020304" pitchFamily="18" charset="0"/>
              </a:rPr>
              <a:t> </a:t>
            </a:r>
            <a:r>
              <a:rPr lang="en-GB" altLang="en-US" sz="2400" i="1" dirty="0">
                <a:solidFill>
                  <a:srgbClr val="010000"/>
                </a:solidFill>
                <a:cs typeface="Times New Roman" panose="02020603050405020304" pitchFamily="18" charset="0"/>
              </a:rPr>
              <a:t>rotor</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dapat</a:t>
            </a:r>
            <a:r>
              <a:rPr lang="en-GB" altLang="en-US" sz="2400" dirty="0">
                <a:solidFill>
                  <a:srgbClr val="010000"/>
                </a:solidFill>
                <a:cs typeface="Times New Roman" panose="02020603050405020304" pitchFamily="18" charset="0"/>
              </a:rPr>
              <a:t> di-</a:t>
            </a:r>
            <a:r>
              <a:rPr lang="en-GB" altLang="en-US" sz="2400" i="1" dirty="0">
                <a:solidFill>
                  <a:srgbClr val="010000"/>
                </a:solidFill>
                <a:cs typeface="Times New Roman" panose="02020603050405020304" pitchFamily="18" charset="0"/>
              </a:rPr>
              <a:t>set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posisi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awal</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ini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menyatakan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kunci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dari</a:t>
            </a:r>
            <a:r>
              <a:rPr lang="en-GB" altLang="en-US" sz="2400" dirty="0">
                <a:solidFill>
                  <a:srgbClr val="010000"/>
                </a:solidFill>
                <a:cs typeface="Times New Roman" panose="02020603050405020304" pitchFamily="18" charset="0"/>
              </a:rPr>
              <a:t> Enigma.</a:t>
            </a:r>
            <a:r>
              <a:rPr lang="en-GB" altLang="en-US" sz="2400" dirty="0">
                <a:solidFill>
                  <a:srgbClr val="010000"/>
                </a:solidFill>
              </a:rPr>
              <a:t> </a:t>
            </a:r>
            <a:endParaRPr lang="en-US" altLang="en-US" sz="2400" dirty="0">
              <a:solidFill>
                <a:srgbClr val="010000"/>
              </a:solidFill>
            </a:endParaRPr>
          </a:p>
          <a:p>
            <a:pPr eaLnBrk="1" hangingPunct="1"/>
            <a:endParaRPr lang="en-US" altLang="en-US" sz="2400" dirty="0">
              <a:solidFill>
                <a:srgbClr val="010000"/>
              </a:solidFill>
            </a:endParaRPr>
          </a:p>
          <a:p>
            <a:pPr algn="just" eaLnBrk="1" hangingPunct="1"/>
            <a:r>
              <a:rPr lang="en-US" altLang="en-US" sz="2400" dirty="0" err="1">
                <a:solidFill>
                  <a:srgbClr val="010000"/>
                </a:solidFill>
                <a:cs typeface="Times New Roman" panose="02020603050405020304" pitchFamily="18" charset="0"/>
              </a:rPr>
              <a:t>Kriptanalisis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mesin</a:t>
            </a:r>
            <a:r>
              <a:rPr lang="en-US" altLang="en-US" sz="2400" dirty="0">
                <a:solidFill>
                  <a:srgbClr val="010000"/>
                </a:solidFill>
                <a:cs typeface="Times New Roman" panose="02020603050405020304" pitchFamily="18" charset="0"/>
              </a:rPr>
              <a:t> Enigma </a:t>
            </a:r>
            <a:r>
              <a:rPr lang="en-US" altLang="en-US" sz="2400" dirty="0" err="1">
                <a:solidFill>
                  <a:srgbClr val="010000"/>
                </a:solidFill>
                <a:cs typeface="Times New Roman" panose="02020603050405020304" pitchFamily="18" charset="0"/>
              </a:rPr>
              <a:t>pertama</a:t>
            </a:r>
            <a:r>
              <a:rPr lang="en-US" altLang="en-US" sz="2400" dirty="0">
                <a:solidFill>
                  <a:srgbClr val="010000"/>
                </a:solidFill>
                <a:cs typeface="Times New Roman" panose="02020603050405020304" pitchFamily="18" charset="0"/>
              </a:rPr>
              <a:t> kali </a:t>
            </a:r>
            <a:r>
              <a:rPr lang="en-US" altLang="en-US" sz="2400" dirty="0" err="1">
                <a:solidFill>
                  <a:srgbClr val="010000"/>
                </a:solidFill>
                <a:cs typeface="Times New Roman" panose="02020603050405020304" pitchFamily="18" charset="0"/>
              </a:rPr>
              <a:t>ditemukan</a:t>
            </a:r>
            <a:r>
              <a:rPr lang="en-US" altLang="en-US" sz="2400" dirty="0">
                <a:solidFill>
                  <a:srgbClr val="010000"/>
                </a:solidFill>
                <a:cs typeface="Times New Roman" panose="02020603050405020304" pitchFamily="18" charset="0"/>
              </a:rPr>
              <a:t> pada </a:t>
            </a:r>
            <a:r>
              <a:rPr lang="en-US" altLang="en-US" sz="2400" dirty="0" err="1">
                <a:solidFill>
                  <a:srgbClr val="010000"/>
                </a:solidFill>
                <a:cs typeface="Times New Roman" panose="02020603050405020304" pitchFamily="18" charset="0"/>
              </a:rPr>
              <a:t>tahun</a:t>
            </a:r>
            <a:r>
              <a:rPr lang="en-US" altLang="en-US" sz="2400" dirty="0">
                <a:solidFill>
                  <a:srgbClr val="010000"/>
                </a:solidFill>
                <a:cs typeface="Times New Roman" panose="02020603050405020304" pitchFamily="18" charset="0"/>
              </a:rPr>
              <a:t> 1932 oleh </a:t>
            </a:r>
            <a:r>
              <a:rPr lang="en-US" altLang="en-US" sz="2400" dirty="0" err="1">
                <a:solidFill>
                  <a:srgbClr val="010000"/>
                </a:solidFill>
                <a:cs typeface="Times New Roman" panose="02020603050405020304" pitchFamily="18" charset="0"/>
              </a:rPr>
              <a:t>kriptografer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Polandia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yaitu</a:t>
            </a:r>
            <a:r>
              <a:rPr lang="en-US" altLang="en-US" sz="2400" dirty="0">
                <a:solidFill>
                  <a:srgbClr val="010000"/>
                </a:solidFill>
                <a:cs typeface="Times New Roman" panose="02020603050405020304" pitchFamily="18" charset="0"/>
              </a:rPr>
              <a:t> Marian Rejewski, Jerzy </a:t>
            </a:r>
            <a:r>
              <a:rPr lang="en-US" altLang="en-US" sz="2400" dirty="0" err="1">
                <a:solidFill>
                  <a:srgbClr val="010000"/>
                </a:solidFill>
                <a:cs typeface="Times New Roman" panose="02020603050405020304" pitchFamily="18" charset="0"/>
              </a:rPr>
              <a:t>Różycki</a:t>
            </a:r>
            <a:r>
              <a:rPr lang="en-US" altLang="en-US" sz="2400" dirty="0">
                <a:solidFill>
                  <a:srgbClr val="010000"/>
                </a:solidFill>
                <a:cs typeface="Times New Roman" panose="02020603050405020304" pitchFamily="18" charset="0"/>
              </a:rPr>
              <a:t> dan Henryk </a:t>
            </a:r>
            <a:r>
              <a:rPr lang="en-US" altLang="en-US" sz="2400" dirty="0" err="1">
                <a:solidFill>
                  <a:srgbClr val="010000"/>
                </a:solidFill>
                <a:cs typeface="Times New Roman" panose="02020603050405020304" pitchFamily="18" charset="0"/>
              </a:rPr>
              <a:t>Zygalski</a:t>
            </a:r>
            <a:r>
              <a:rPr lang="en-US" altLang="en-US" sz="2400" dirty="0">
                <a:solidFill>
                  <a:srgbClr val="010000"/>
                </a:solidFill>
                <a:cs typeface="Times New Roman" panose="02020603050405020304" pitchFamily="18" charset="0"/>
              </a:rPr>
              <a:t>.</a:t>
            </a:r>
          </a:p>
          <a:p>
            <a:pPr algn="just" eaLnBrk="1" hangingPunct="1"/>
            <a:endParaRPr lang="en-US" altLang="en-US" sz="2400" dirty="0">
              <a:solidFill>
                <a:srgbClr val="010000"/>
              </a:solidFill>
              <a:cs typeface="Times New Roman" panose="02020603050405020304" pitchFamily="18" charset="0"/>
            </a:endParaRPr>
          </a:p>
          <a:p>
            <a:pPr algn="just" eaLnBrk="1" hangingPunct="1"/>
            <a:r>
              <a:rPr lang="en-US" altLang="en-US" sz="2400" dirty="0" err="1">
                <a:solidFill>
                  <a:srgbClr val="010000"/>
                </a:solidFill>
                <a:cs typeface="Times New Roman" panose="02020603050405020304" pitchFamily="18" charset="0"/>
              </a:rPr>
              <a:t>Pemerintahan</a:t>
            </a:r>
            <a:r>
              <a:rPr lang="en-US" altLang="en-US" sz="2400" dirty="0">
                <a:solidFill>
                  <a:srgbClr val="010000"/>
                </a:solidFill>
                <a:cs typeface="Times New Roman" panose="02020603050405020304" pitchFamily="18" charset="0"/>
              </a:rPr>
              <a:t> Nazi </a:t>
            </a:r>
            <a:r>
              <a:rPr lang="en-US" altLang="en-US" sz="2400" dirty="0" err="1">
                <a:solidFill>
                  <a:srgbClr val="010000"/>
                </a:solidFill>
                <a:cs typeface="Times New Roman" panose="02020603050405020304" pitchFamily="18" charset="0"/>
              </a:rPr>
              <a:t>Jerman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kemudian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mendesain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ulang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mesin</a:t>
            </a:r>
            <a:r>
              <a:rPr lang="en-US" altLang="en-US" sz="2400" dirty="0">
                <a:solidFill>
                  <a:srgbClr val="010000"/>
                </a:solidFill>
                <a:cs typeface="Times New Roman" panose="02020603050405020304" pitchFamily="18" charset="0"/>
              </a:rPr>
              <a:t> Enigma pada </a:t>
            </a:r>
            <a:r>
              <a:rPr lang="en-US" altLang="en-US" sz="2400" dirty="0" err="1">
                <a:solidFill>
                  <a:srgbClr val="010000"/>
                </a:solidFill>
                <a:cs typeface="Times New Roman" panose="02020603050405020304" pitchFamily="18" charset="0"/>
              </a:rPr>
              <a:t>tahun</a:t>
            </a:r>
            <a:r>
              <a:rPr lang="en-US" altLang="en-US" sz="2400" dirty="0">
                <a:solidFill>
                  <a:srgbClr val="010000"/>
                </a:solidFill>
                <a:cs typeface="Times New Roman" panose="02020603050405020304" pitchFamily="18" charset="0"/>
              </a:rPr>
              <a:t> 1939  </a:t>
            </a:r>
            <a:r>
              <a:rPr lang="en-US" altLang="en-US" sz="2400" dirty="0" err="1">
                <a:solidFill>
                  <a:srgbClr val="010000"/>
                </a:solidFill>
                <a:cs typeface="Times New Roman" panose="02020603050405020304" pitchFamily="18" charset="0"/>
              </a:rPr>
              <a:t>dengan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menambahkan</a:t>
            </a:r>
            <a:r>
              <a:rPr lang="en-US" altLang="en-US" sz="2400" dirty="0">
                <a:solidFill>
                  <a:srgbClr val="010000"/>
                </a:solidFill>
                <a:cs typeface="Times New Roman" panose="02020603050405020304" pitchFamily="18" charset="0"/>
              </a:rPr>
              <a:t> </a:t>
            </a:r>
            <a:r>
              <a:rPr lang="en-US" altLang="en-US" sz="2400" i="1" dirty="0">
                <a:solidFill>
                  <a:srgbClr val="010000"/>
                </a:solidFill>
                <a:cs typeface="Times New Roman" panose="02020603050405020304" pitchFamily="18" charset="0"/>
              </a:rPr>
              <a:t>plugboard</a:t>
            </a:r>
            <a:r>
              <a:rPr lang="en-US" altLang="en-US" sz="2400" dirty="0">
                <a:solidFill>
                  <a:srgbClr val="010000"/>
                </a:solidFill>
                <a:cs typeface="Times New Roman" panose="02020603050405020304" pitchFamily="18" charset="0"/>
              </a:rPr>
              <a:t> dan </a:t>
            </a:r>
            <a:r>
              <a:rPr lang="en-US" altLang="en-US" sz="2400" i="1" dirty="0" err="1">
                <a:solidFill>
                  <a:srgbClr val="010000"/>
                </a:solidFill>
                <a:cs typeface="Times New Roman" panose="02020603050405020304" pitchFamily="18" charset="0"/>
              </a:rPr>
              <a:t>refelector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sehingga</a:t>
            </a:r>
            <a:r>
              <a:rPr lang="en-US" altLang="en-US" sz="2400" dirty="0">
                <a:solidFill>
                  <a:srgbClr val="010000"/>
                </a:solidFill>
                <a:cs typeface="Times New Roman" panose="02020603050405020304" pitchFamily="18" charset="0"/>
              </a:rPr>
              <a:t> proses </a:t>
            </a:r>
            <a:r>
              <a:rPr lang="en-US" altLang="en-US" sz="2400" dirty="0" err="1">
                <a:solidFill>
                  <a:srgbClr val="010000"/>
                </a:solidFill>
                <a:cs typeface="Times New Roman" panose="02020603050405020304" pitchFamily="18" charset="0"/>
              </a:rPr>
              <a:t>enkripsi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menjadi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lebih</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kompleks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Metode</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kriptanalisis</a:t>
            </a:r>
            <a:r>
              <a:rPr lang="en-US" altLang="en-US" sz="2400" dirty="0">
                <a:solidFill>
                  <a:srgbClr val="010000"/>
                </a:solidFill>
                <a:cs typeface="Times New Roman" panose="02020603050405020304" pitchFamily="18" charset="0"/>
              </a:rPr>
              <a:t> Enigma </a:t>
            </a:r>
            <a:r>
              <a:rPr lang="en-US" altLang="en-US" sz="2400" dirty="0" err="1">
                <a:solidFill>
                  <a:srgbClr val="010000"/>
                </a:solidFill>
                <a:cs typeface="Times New Roman" panose="02020603050405020304" pitchFamily="18" charset="0"/>
              </a:rPr>
              <a:t>sebelumnya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tidak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dapat</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digunakan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lagi</a:t>
            </a:r>
            <a:r>
              <a:rPr lang="en-US" altLang="en-US" sz="2400" dirty="0">
                <a:solidFill>
                  <a:srgbClr val="010000"/>
                </a:solidFill>
                <a:cs typeface="Times New Roman" panose="02020603050405020304" pitchFamily="18" charset="0"/>
              </a:rPr>
              <a:t>.</a:t>
            </a:r>
          </a:p>
          <a:p>
            <a:pPr eaLnBrk="1" hangingPunct="1"/>
            <a:endParaRPr lang="en-GB" altLang="en-US" dirty="0">
              <a:solidFill>
                <a:srgbClr val="010000"/>
              </a:solidFill>
            </a:endParaRPr>
          </a:p>
        </p:txBody>
      </p:sp>
      <p:pic>
        <p:nvPicPr>
          <p:cNvPr id="3" name="Picture 6">
            <a:extLst>
              <a:ext uri="{FF2B5EF4-FFF2-40B4-BE49-F238E27FC236}">
                <a16:creationId xmlns:a16="http://schemas.microsoft.com/office/drawing/2014/main" id="{B80AE5C7-903B-E4DB-FD41-FA3EA684B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7120" y="511175"/>
            <a:ext cx="49149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46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6B693F-F0E8-B8DA-9DB2-6855AA5908AC}"/>
              </a:ext>
            </a:extLst>
          </p:cNvPr>
          <p:cNvSpPr>
            <a:spLocks noGrp="1"/>
          </p:cNvSpPr>
          <p:nvPr>
            <p:ph idx="1"/>
          </p:nvPr>
        </p:nvSpPr>
        <p:spPr>
          <a:xfrm>
            <a:off x="819382" y="510462"/>
            <a:ext cx="6375400" cy="4033520"/>
          </a:xfrm>
        </p:spPr>
        <p:txBody>
          <a:bodyPr>
            <a:noAutofit/>
          </a:bodyPr>
          <a:lstStyle/>
          <a:p>
            <a:r>
              <a:rPr lang="en-US" sz="2400" dirty="0" err="1"/>
              <a:t>Jerman</a:t>
            </a:r>
            <a:r>
              <a:rPr lang="en-US" sz="2400" dirty="0"/>
              <a:t> sangat </a:t>
            </a:r>
            <a:r>
              <a:rPr lang="en-US" sz="2400" dirty="0" err="1"/>
              <a:t>percaya</a:t>
            </a:r>
            <a:r>
              <a:rPr lang="en-US" sz="2400" dirty="0"/>
              <a:t> </a:t>
            </a:r>
            <a:r>
              <a:rPr lang="en-US" sz="2400" dirty="0" err="1"/>
              <a:t>diri</a:t>
            </a:r>
            <a:r>
              <a:rPr lang="en-US" sz="2400" dirty="0"/>
              <a:t> </a:t>
            </a:r>
            <a:r>
              <a:rPr lang="en-US" sz="2400" dirty="0" err="1"/>
              <a:t>bahwa</a:t>
            </a:r>
            <a:r>
              <a:rPr lang="en-US" sz="2400" dirty="0"/>
              <a:t> Enigma </a:t>
            </a:r>
            <a:r>
              <a:rPr lang="en-US" sz="2400" dirty="0" err="1"/>
              <a:t>tidak</a:t>
            </a:r>
            <a:r>
              <a:rPr lang="en-US" sz="2400" dirty="0"/>
              <a:t> </a:t>
            </a:r>
            <a:r>
              <a:rPr lang="en-US" sz="2400" dirty="0" err="1"/>
              <a:t>akan</a:t>
            </a:r>
            <a:r>
              <a:rPr lang="en-US" sz="2400" dirty="0"/>
              <a:t> </a:t>
            </a:r>
            <a:r>
              <a:rPr lang="en-US" sz="2400" dirty="0" err="1"/>
              <a:t>dapat</a:t>
            </a:r>
            <a:r>
              <a:rPr lang="en-US" sz="2400" dirty="0"/>
              <a:t> </a:t>
            </a:r>
            <a:r>
              <a:rPr lang="en-US" sz="2400" dirty="0" err="1"/>
              <a:t>dipecahkan</a:t>
            </a:r>
            <a:r>
              <a:rPr lang="en-US" sz="2400" dirty="0"/>
              <a:t>.</a:t>
            </a:r>
          </a:p>
          <a:p>
            <a:endParaRPr lang="en-US" sz="2400" dirty="0"/>
          </a:p>
          <a:p>
            <a:r>
              <a:rPr lang="en-US" sz="2400" dirty="0" err="1"/>
              <a:t>Namun</a:t>
            </a:r>
            <a:r>
              <a:rPr lang="en-US" sz="2400" dirty="0"/>
              <a:t>, </a:t>
            </a:r>
            <a:r>
              <a:rPr lang="en-US" sz="2400" dirty="0" err="1"/>
              <a:t>dengan</a:t>
            </a:r>
            <a:r>
              <a:rPr lang="en-US" sz="2400" dirty="0"/>
              <a:t> </a:t>
            </a:r>
            <a:r>
              <a:rPr lang="en-US" sz="2400" dirty="0" err="1"/>
              <a:t>bantuan</a:t>
            </a:r>
            <a:r>
              <a:rPr lang="en-US" sz="2400" dirty="0"/>
              <a:t> </a:t>
            </a:r>
            <a:r>
              <a:rPr lang="en-US" sz="2400" dirty="0" err="1"/>
              <a:t>Polandia</a:t>
            </a:r>
            <a:r>
              <a:rPr lang="en-US" sz="2400" dirty="0"/>
              <a:t>,  </a:t>
            </a:r>
            <a:r>
              <a:rPr lang="en-US" sz="2400" dirty="0" err="1"/>
              <a:t>Perancis</a:t>
            </a:r>
            <a:r>
              <a:rPr lang="en-US" sz="2400" dirty="0"/>
              <a:t> dan </a:t>
            </a:r>
            <a:r>
              <a:rPr lang="en-US" sz="2400" dirty="0" err="1"/>
              <a:t>Inggris</a:t>
            </a:r>
            <a:r>
              <a:rPr lang="en-US" sz="2400" dirty="0"/>
              <a:t> </a:t>
            </a:r>
            <a:r>
              <a:rPr lang="en-US" sz="2400" dirty="0" err="1"/>
              <a:t>kemudian</a:t>
            </a:r>
            <a:r>
              <a:rPr lang="en-US" sz="2400" dirty="0"/>
              <a:t> </a:t>
            </a:r>
            <a:r>
              <a:rPr lang="en-US" sz="2400" dirty="0" err="1"/>
              <a:t>membuat</a:t>
            </a:r>
            <a:r>
              <a:rPr lang="en-US" sz="2400" dirty="0"/>
              <a:t> </a:t>
            </a:r>
            <a:r>
              <a:rPr lang="en-US" sz="2400" dirty="0" err="1"/>
              <a:t>mesin</a:t>
            </a:r>
            <a:r>
              <a:rPr lang="en-US" sz="2400" dirty="0"/>
              <a:t> </a:t>
            </a:r>
            <a:r>
              <a:rPr lang="en-US" sz="2400" dirty="0" err="1"/>
              <a:t>pemecah</a:t>
            </a:r>
            <a:r>
              <a:rPr lang="en-US" sz="2400" dirty="0"/>
              <a:t> Enigma </a:t>
            </a:r>
            <a:r>
              <a:rPr lang="en-US" sz="2400" dirty="0" err="1"/>
              <a:t>baru</a:t>
            </a:r>
            <a:r>
              <a:rPr lang="en-US" sz="2400" dirty="0"/>
              <a:t> </a:t>
            </a:r>
            <a:r>
              <a:rPr lang="en-US" sz="2400" dirty="0" err="1"/>
              <a:t>ini</a:t>
            </a:r>
            <a:r>
              <a:rPr lang="en-US" sz="2400" dirty="0"/>
              <a:t>, yang </a:t>
            </a:r>
            <a:r>
              <a:rPr lang="en-US" sz="2400" dirty="0" err="1"/>
              <a:t>diberi</a:t>
            </a:r>
            <a:r>
              <a:rPr lang="en-US" sz="2400" dirty="0"/>
              <a:t> </a:t>
            </a:r>
            <a:r>
              <a:rPr lang="en-US" sz="2400" dirty="0" err="1"/>
              <a:t>nama</a:t>
            </a:r>
            <a:r>
              <a:rPr lang="en-US" sz="2400" dirty="0"/>
              <a:t> </a:t>
            </a:r>
            <a:r>
              <a:rPr lang="en-US" sz="2400" i="1" dirty="0"/>
              <a:t>bombe</a:t>
            </a:r>
            <a:r>
              <a:rPr lang="en-US" sz="2400" dirty="0"/>
              <a:t>.</a:t>
            </a:r>
          </a:p>
          <a:p>
            <a:endParaRPr lang="en-US" sz="2400" dirty="0"/>
          </a:p>
          <a:p>
            <a:r>
              <a:rPr lang="en-US" sz="2400" i="1" dirty="0"/>
              <a:t>Bombe</a:t>
            </a:r>
            <a:r>
              <a:rPr lang="en-US" sz="2400" dirty="0"/>
              <a:t> </a:t>
            </a:r>
            <a:r>
              <a:rPr lang="en-US" sz="2400" dirty="0" err="1"/>
              <a:t>dirancang</a:t>
            </a:r>
            <a:r>
              <a:rPr lang="en-US" sz="2400" dirty="0"/>
              <a:t> oleh Alan Turing.</a:t>
            </a:r>
          </a:p>
          <a:p>
            <a:endParaRPr lang="en-US" sz="2400" dirty="0"/>
          </a:p>
        </p:txBody>
      </p:sp>
      <p:pic>
        <p:nvPicPr>
          <p:cNvPr id="8" name="Picture 7" descr="A picture containing text, indoor, sitting, keyboard&#10;&#10;Description automatically generated">
            <a:extLst>
              <a:ext uri="{FF2B5EF4-FFF2-40B4-BE49-F238E27FC236}">
                <a16:creationId xmlns:a16="http://schemas.microsoft.com/office/drawing/2014/main" id="{459AE15D-A934-D5BE-2075-52212947D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164" y="763985"/>
            <a:ext cx="4231783" cy="3755707"/>
          </a:xfrm>
          <a:prstGeom prst="rect">
            <a:avLst/>
          </a:prstGeom>
        </p:spPr>
      </p:pic>
      <p:sp>
        <p:nvSpPr>
          <p:cNvPr id="10" name="TextBox 9">
            <a:extLst>
              <a:ext uri="{FF2B5EF4-FFF2-40B4-BE49-F238E27FC236}">
                <a16:creationId xmlns:a16="http://schemas.microsoft.com/office/drawing/2014/main" id="{C961EB3B-0135-3B03-6B2E-8A9BFEB10EC4}"/>
              </a:ext>
            </a:extLst>
          </p:cNvPr>
          <p:cNvSpPr txBox="1"/>
          <p:nvPr/>
        </p:nvSpPr>
        <p:spPr>
          <a:xfrm>
            <a:off x="752591" y="4543982"/>
            <a:ext cx="10686818" cy="1569660"/>
          </a:xfrm>
          <a:prstGeom prst="rect">
            <a:avLst/>
          </a:prstGeom>
          <a:noFill/>
        </p:spPr>
        <p:txBody>
          <a:bodyPr wrap="square">
            <a:spAutoFit/>
          </a:bodyPr>
          <a:lstStyle/>
          <a:p>
            <a:pPr marL="285750" indent="-285750">
              <a:buFont typeface="Arial" panose="020B0604020202020204" pitchFamily="34" charset="0"/>
              <a:buChar char="•"/>
            </a:pPr>
            <a:r>
              <a:rPr lang="en-US" sz="2400" i="1" dirty="0"/>
              <a:t>Bombe</a:t>
            </a:r>
            <a:r>
              <a:rPr lang="en-US" sz="2400" dirty="0"/>
              <a:t> </a:t>
            </a:r>
            <a:r>
              <a:rPr lang="en-US" sz="2400" dirty="0" err="1"/>
              <a:t>berhasil</a:t>
            </a:r>
            <a:r>
              <a:rPr lang="en-US" sz="2400" dirty="0"/>
              <a:t> </a:t>
            </a:r>
            <a:r>
              <a:rPr lang="en-US" sz="2400" dirty="0" err="1"/>
              <a:t>memecahkan</a:t>
            </a:r>
            <a:r>
              <a:rPr lang="en-US" sz="2400" dirty="0"/>
              <a:t> Enigma Cipher </a:t>
            </a:r>
            <a:r>
              <a:rPr lang="en-US" sz="2400" dirty="0" err="1"/>
              <a:t>buatan</a:t>
            </a:r>
            <a:r>
              <a:rPr lang="en-US" sz="2400" dirty="0"/>
              <a:t> </a:t>
            </a:r>
            <a:r>
              <a:rPr lang="en-US" sz="2400" dirty="0" err="1"/>
              <a:t>Jerman</a:t>
            </a:r>
            <a:r>
              <a:rPr lang="en-US" sz="2400" dirty="0"/>
              <a:t>.</a:t>
            </a:r>
          </a:p>
          <a:p>
            <a:endParaRPr lang="en-US" sz="2400" dirty="0"/>
          </a:p>
          <a:p>
            <a:pPr marL="285750" indent="-285750">
              <a:buFont typeface="Arial" panose="020B0604020202020204" pitchFamily="34" charset="0"/>
              <a:buChar char="•"/>
            </a:pPr>
            <a:r>
              <a:rPr lang="en-US" sz="2400" dirty="0" err="1"/>
              <a:t>Keberhasilan</a:t>
            </a:r>
            <a:r>
              <a:rPr lang="en-US" sz="2400" dirty="0"/>
              <a:t> </a:t>
            </a:r>
            <a:r>
              <a:rPr lang="en-US" sz="2400" dirty="0" err="1"/>
              <a:t>memecahkan</a:t>
            </a:r>
            <a:r>
              <a:rPr lang="en-US" sz="2400" dirty="0"/>
              <a:t> Enigma Cipher </a:t>
            </a:r>
            <a:r>
              <a:rPr lang="en-US" sz="2400" dirty="0" err="1"/>
              <a:t>dianggap</a:t>
            </a:r>
            <a:r>
              <a:rPr lang="en-US" sz="2400" dirty="0"/>
              <a:t> </a:t>
            </a:r>
            <a:r>
              <a:rPr lang="en-US" sz="2400" dirty="0" err="1"/>
              <a:t>sebagai</a:t>
            </a:r>
            <a:r>
              <a:rPr lang="en-US" sz="2400" dirty="0"/>
              <a:t> </a:t>
            </a:r>
            <a:r>
              <a:rPr lang="en-US" sz="2400" dirty="0" err="1"/>
              <a:t>faktor</a:t>
            </a:r>
            <a:r>
              <a:rPr lang="en-US" sz="2400" dirty="0"/>
              <a:t> yang </a:t>
            </a:r>
            <a:r>
              <a:rPr lang="en-US" sz="2400" dirty="0" err="1"/>
              <a:t>memperpendek</a:t>
            </a:r>
            <a:r>
              <a:rPr lang="en-US" sz="2400" dirty="0"/>
              <a:t> </a:t>
            </a:r>
            <a:r>
              <a:rPr lang="en-US" sz="2400" dirty="0" err="1"/>
              <a:t>perang</a:t>
            </a:r>
            <a:r>
              <a:rPr lang="en-US" sz="2400" dirty="0"/>
              <a:t> dunia </a:t>
            </a:r>
            <a:r>
              <a:rPr lang="en-US" sz="2400" dirty="0" err="1"/>
              <a:t>kedua</a:t>
            </a:r>
            <a:r>
              <a:rPr lang="en-US" sz="2400" dirty="0"/>
              <a:t> </a:t>
            </a:r>
            <a:r>
              <a:rPr lang="en-US" sz="2400" dirty="0" err="1"/>
              <a:t>menjadi</a:t>
            </a:r>
            <a:r>
              <a:rPr lang="en-US" sz="2400" dirty="0"/>
              <a:t> </a:t>
            </a:r>
            <a:r>
              <a:rPr lang="en-US" sz="2400" dirty="0" err="1"/>
              <a:t>hanya</a:t>
            </a:r>
            <a:r>
              <a:rPr lang="en-US" sz="2400" dirty="0"/>
              <a:t> dua </a:t>
            </a:r>
            <a:r>
              <a:rPr lang="en-US" sz="2400" dirty="0" err="1"/>
              <a:t>tahun</a:t>
            </a:r>
            <a:r>
              <a:rPr lang="en-US" sz="2400" dirty="0"/>
              <a:t>. </a:t>
            </a:r>
          </a:p>
        </p:txBody>
      </p:sp>
      <p:sp>
        <p:nvSpPr>
          <p:cNvPr id="11" name="TextBox 10">
            <a:extLst>
              <a:ext uri="{FF2B5EF4-FFF2-40B4-BE49-F238E27FC236}">
                <a16:creationId xmlns:a16="http://schemas.microsoft.com/office/drawing/2014/main" id="{83CD4918-6A42-0820-5496-AB0C75B18642}"/>
              </a:ext>
            </a:extLst>
          </p:cNvPr>
          <p:cNvSpPr txBox="1"/>
          <p:nvPr/>
        </p:nvSpPr>
        <p:spPr>
          <a:xfrm>
            <a:off x="1005840" y="6256774"/>
            <a:ext cx="9898928" cy="369332"/>
          </a:xfrm>
          <a:prstGeom prst="rect">
            <a:avLst/>
          </a:prstGeom>
          <a:noFill/>
        </p:spPr>
        <p:txBody>
          <a:bodyPr wrap="none" rtlCol="0">
            <a:spAutoFit/>
          </a:bodyPr>
          <a:lstStyle/>
          <a:p>
            <a:r>
              <a:rPr lang="en-US" dirty="0" err="1"/>
              <a:t>Coba</a:t>
            </a:r>
            <a:r>
              <a:rPr lang="en-US" dirty="0"/>
              <a:t> simulator online </a:t>
            </a:r>
            <a:r>
              <a:rPr lang="en-US" dirty="0" err="1"/>
              <a:t>Enimga</a:t>
            </a:r>
            <a:r>
              <a:rPr lang="en-US" dirty="0"/>
              <a:t> di: </a:t>
            </a:r>
            <a:r>
              <a:rPr lang="en-US" dirty="0">
                <a:hlinkClick r:id="rId3"/>
              </a:rPr>
              <a:t>https://www.101computing.net/enigma/enigma-instructions.html</a:t>
            </a:r>
            <a:r>
              <a:rPr lang="en-US" dirty="0"/>
              <a:t> </a:t>
            </a:r>
          </a:p>
        </p:txBody>
      </p:sp>
      <p:sp>
        <p:nvSpPr>
          <p:cNvPr id="3" name="Slide Number Placeholder 2">
            <a:extLst>
              <a:ext uri="{FF2B5EF4-FFF2-40B4-BE49-F238E27FC236}">
                <a16:creationId xmlns:a16="http://schemas.microsoft.com/office/drawing/2014/main" id="{E4C810C9-4470-6306-F3FF-81BBDDFCDAE3}"/>
              </a:ext>
            </a:extLst>
          </p:cNvPr>
          <p:cNvSpPr>
            <a:spLocks noGrp="1"/>
          </p:cNvSpPr>
          <p:nvPr>
            <p:ph type="sldNum" sz="quarter" idx="12"/>
          </p:nvPr>
        </p:nvSpPr>
        <p:spPr/>
        <p:txBody>
          <a:bodyPr/>
          <a:lstStyle/>
          <a:p>
            <a:fld id="{764AFB3F-E5F3-49AD-8ECD-25D208877D1A}" type="slidenum">
              <a:rPr lang="en-US" smtClean="0"/>
              <a:t>63</a:t>
            </a:fld>
            <a:endParaRPr lang="en-US"/>
          </a:p>
        </p:txBody>
      </p:sp>
    </p:spTree>
    <p:extLst>
      <p:ext uri="{BB962C8B-B14F-4D97-AF65-F5344CB8AC3E}">
        <p14:creationId xmlns:p14="http://schemas.microsoft.com/office/powerpoint/2010/main" val="2291890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90D26-EE4B-C5C5-3CF1-E8DAECABC67A}"/>
              </a:ext>
            </a:extLst>
          </p:cNvPr>
          <p:cNvPicPr>
            <a:picLocks noChangeAspect="1"/>
          </p:cNvPicPr>
          <p:nvPr/>
        </p:nvPicPr>
        <p:blipFill>
          <a:blip r:embed="rId2"/>
          <a:stretch>
            <a:fillRect/>
          </a:stretch>
        </p:blipFill>
        <p:spPr>
          <a:xfrm>
            <a:off x="2405575" y="307707"/>
            <a:ext cx="6877134" cy="6242586"/>
          </a:xfrm>
          <a:prstGeom prst="rect">
            <a:avLst/>
          </a:prstGeom>
        </p:spPr>
      </p:pic>
      <p:sp>
        <p:nvSpPr>
          <p:cNvPr id="4" name="Slide Number Placeholder 3">
            <a:extLst>
              <a:ext uri="{FF2B5EF4-FFF2-40B4-BE49-F238E27FC236}">
                <a16:creationId xmlns:a16="http://schemas.microsoft.com/office/drawing/2014/main" id="{9AC41183-BB0B-A322-2589-2C12DF77BEA4}"/>
              </a:ext>
            </a:extLst>
          </p:cNvPr>
          <p:cNvSpPr>
            <a:spLocks noGrp="1"/>
          </p:cNvSpPr>
          <p:nvPr>
            <p:ph type="sldNum" sz="quarter" idx="12"/>
          </p:nvPr>
        </p:nvSpPr>
        <p:spPr/>
        <p:txBody>
          <a:bodyPr/>
          <a:lstStyle/>
          <a:p>
            <a:fld id="{764AFB3F-E5F3-49AD-8ECD-25D208877D1A}" type="slidenum">
              <a:rPr lang="en-US" smtClean="0"/>
              <a:t>64</a:t>
            </a:fld>
            <a:endParaRPr lang="en-US"/>
          </a:p>
        </p:txBody>
      </p:sp>
    </p:spTree>
    <p:extLst>
      <p:ext uri="{BB962C8B-B14F-4D97-AF65-F5344CB8AC3E}">
        <p14:creationId xmlns:p14="http://schemas.microsoft.com/office/powerpoint/2010/main" val="2801172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18D45E-C46B-7E04-0707-413EF0AC11DA}"/>
              </a:ext>
            </a:extLst>
          </p:cNvPr>
          <p:cNvSpPr>
            <a:spLocks noGrp="1"/>
          </p:cNvSpPr>
          <p:nvPr>
            <p:ph type="sldNum" sz="quarter" idx="12"/>
          </p:nvPr>
        </p:nvSpPr>
        <p:spPr/>
        <p:txBody>
          <a:bodyPr/>
          <a:lstStyle/>
          <a:p>
            <a:fld id="{611B7718-45EF-4538-B7DA-F501C802866A}" type="slidenum">
              <a:rPr lang="en-US" smtClean="0"/>
              <a:t>65</a:t>
            </a:fld>
            <a:endParaRPr lang="en-US"/>
          </a:p>
        </p:txBody>
      </p:sp>
      <p:pic>
        <p:nvPicPr>
          <p:cNvPr id="4" name="Picture 3">
            <a:extLst>
              <a:ext uri="{FF2B5EF4-FFF2-40B4-BE49-F238E27FC236}">
                <a16:creationId xmlns:a16="http://schemas.microsoft.com/office/drawing/2014/main" id="{039F5563-9423-3153-BE70-E80C501B3BE6}"/>
              </a:ext>
            </a:extLst>
          </p:cNvPr>
          <p:cNvPicPr>
            <a:picLocks noChangeAspect="1"/>
          </p:cNvPicPr>
          <p:nvPr/>
        </p:nvPicPr>
        <p:blipFill>
          <a:blip r:embed="rId2"/>
          <a:stretch>
            <a:fillRect/>
          </a:stretch>
        </p:blipFill>
        <p:spPr>
          <a:xfrm>
            <a:off x="689674" y="389426"/>
            <a:ext cx="10812651" cy="6079148"/>
          </a:xfrm>
          <a:prstGeom prst="rect">
            <a:avLst/>
          </a:prstGeom>
        </p:spPr>
      </p:pic>
    </p:spTree>
    <p:extLst>
      <p:ext uri="{BB962C8B-B14F-4D97-AF65-F5344CB8AC3E}">
        <p14:creationId xmlns:p14="http://schemas.microsoft.com/office/powerpoint/2010/main" val="978372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73956-7287-AD85-D2CC-A51DD28F5710}"/>
              </a:ext>
            </a:extLst>
          </p:cNvPr>
          <p:cNvSpPr>
            <a:spLocks noGrp="1"/>
          </p:cNvSpPr>
          <p:nvPr>
            <p:ph type="sldNum" sz="quarter" idx="12"/>
          </p:nvPr>
        </p:nvSpPr>
        <p:spPr/>
        <p:txBody>
          <a:bodyPr/>
          <a:lstStyle/>
          <a:p>
            <a:fld id="{611B7718-45EF-4538-B7DA-F501C802866A}" type="slidenum">
              <a:rPr lang="en-US" smtClean="0"/>
              <a:t>66</a:t>
            </a:fld>
            <a:endParaRPr lang="en-US"/>
          </a:p>
        </p:txBody>
      </p:sp>
      <p:sp>
        <p:nvSpPr>
          <p:cNvPr id="4" name="TextBox 3">
            <a:extLst>
              <a:ext uri="{FF2B5EF4-FFF2-40B4-BE49-F238E27FC236}">
                <a16:creationId xmlns:a16="http://schemas.microsoft.com/office/drawing/2014/main" id="{430B311A-8CEE-FE55-D08E-E600C84EBED7}"/>
              </a:ext>
            </a:extLst>
          </p:cNvPr>
          <p:cNvSpPr txBox="1"/>
          <p:nvPr/>
        </p:nvSpPr>
        <p:spPr>
          <a:xfrm>
            <a:off x="914400" y="961855"/>
            <a:ext cx="6096000" cy="4524315"/>
          </a:xfrm>
          <a:prstGeom prst="rect">
            <a:avLst/>
          </a:prstGeom>
          <a:noFill/>
        </p:spPr>
        <p:txBody>
          <a:bodyPr wrap="square">
            <a:spAutoFit/>
          </a:bodyPr>
          <a:lstStyle/>
          <a:p>
            <a:r>
              <a:rPr lang="en-US" dirty="0"/>
              <a:t>Encryption Steps:</a:t>
            </a:r>
          </a:p>
          <a:p>
            <a:endParaRPr lang="en-US" dirty="0"/>
          </a:p>
          <a:p>
            <a:r>
              <a:rPr lang="en-US" dirty="0"/>
              <a:t>Keyboard Input: P</a:t>
            </a:r>
          </a:p>
          <a:p>
            <a:r>
              <a:rPr lang="en-US" dirty="0"/>
              <a:t>Rotors Position: ABE</a:t>
            </a:r>
          </a:p>
          <a:p>
            <a:r>
              <a:rPr lang="en-US" dirty="0"/>
              <a:t>Plugboard Encryption: P</a:t>
            </a:r>
          </a:p>
          <a:p>
            <a:r>
              <a:rPr lang="en-US" dirty="0"/>
              <a:t>Wheel 3 Encryption: W</a:t>
            </a:r>
          </a:p>
          <a:p>
            <a:r>
              <a:rPr lang="en-US" dirty="0"/>
              <a:t>Wheel 2 Encryption: U</a:t>
            </a:r>
          </a:p>
          <a:p>
            <a:r>
              <a:rPr lang="en-US" dirty="0"/>
              <a:t>Wheel 1 Encryption: A</a:t>
            </a:r>
          </a:p>
          <a:p>
            <a:r>
              <a:rPr lang="en-US" dirty="0"/>
              <a:t>Reflector Encryption: Y</a:t>
            </a:r>
          </a:p>
          <a:p>
            <a:r>
              <a:rPr lang="en-US" dirty="0"/>
              <a:t>Wheel 1 Encryption: O</a:t>
            </a:r>
          </a:p>
          <a:p>
            <a:r>
              <a:rPr lang="en-US" dirty="0"/>
              <a:t>Wheel 2 Encryption: T</a:t>
            </a:r>
          </a:p>
          <a:p>
            <a:r>
              <a:rPr lang="en-US" dirty="0"/>
              <a:t>Wheel 3 Encryption: G</a:t>
            </a:r>
          </a:p>
          <a:p>
            <a:r>
              <a:rPr lang="en-US" dirty="0"/>
              <a:t>Plugboard Encryption: G</a:t>
            </a:r>
          </a:p>
          <a:p>
            <a:r>
              <a:rPr lang="en-US" dirty="0"/>
              <a:t>Output (</a:t>
            </a:r>
            <a:r>
              <a:rPr lang="en-US" dirty="0" err="1"/>
              <a:t>Lampboard</a:t>
            </a:r>
            <a:r>
              <a:rPr lang="en-US" dirty="0"/>
              <a:t>): G</a:t>
            </a:r>
          </a:p>
          <a:p>
            <a:r>
              <a:rPr lang="en-US" dirty="0"/>
              <a:t>-----------------------------</a:t>
            </a:r>
          </a:p>
          <a:p>
            <a:endParaRPr lang="en-US" dirty="0"/>
          </a:p>
        </p:txBody>
      </p:sp>
      <p:sp>
        <p:nvSpPr>
          <p:cNvPr id="6" name="TextBox 5">
            <a:extLst>
              <a:ext uri="{FF2B5EF4-FFF2-40B4-BE49-F238E27FC236}">
                <a16:creationId xmlns:a16="http://schemas.microsoft.com/office/drawing/2014/main" id="{1295AD61-B9C5-86D6-79D9-2F762A43554F}"/>
              </a:ext>
            </a:extLst>
          </p:cNvPr>
          <p:cNvSpPr txBox="1"/>
          <p:nvPr/>
        </p:nvSpPr>
        <p:spPr>
          <a:xfrm>
            <a:off x="4296229" y="1469855"/>
            <a:ext cx="6096000" cy="3693319"/>
          </a:xfrm>
          <a:prstGeom prst="rect">
            <a:avLst/>
          </a:prstGeom>
          <a:noFill/>
        </p:spPr>
        <p:txBody>
          <a:bodyPr wrap="square">
            <a:spAutoFit/>
          </a:bodyPr>
          <a:lstStyle/>
          <a:p>
            <a:r>
              <a:rPr lang="en-US" dirty="0"/>
              <a:t>Keyboard Input: E</a:t>
            </a:r>
          </a:p>
          <a:p>
            <a:r>
              <a:rPr lang="en-US" dirty="0"/>
              <a:t>Rotors Position: ABM</a:t>
            </a:r>
          </a:p>
          <a:p>
            <a:r>
              <a:rPr lang="en-US" dirty="0"/>
              <a:t>Plugboard Encryption: E</a:t>
            </a:r>
          </a:p>
          <a:p>
            <a:r>
              <a:rPr lang="en-US" dirty="0"/>
              <a:t>Wheel 3 Encryption: W</a:t>
            </a:r>
          </a:p>
          <a:p>
            <a:r>
              <a:rPr lang="en-US" dirty="0"/>
              <a:t>Wheel 2 Encryption: U</a:t>
            </a:r>
          </a:p>
          <a:p>
            <a:r>
              <a:rPr lang="en-US" dirty="0"/>
              <a:t>Wheel 1 Encryption: A</a:t>
            </a:r>
          </a:p>
          <a:p>
            <a:r>
              <a:rPr lang="en-US" dirty="0"/>
              <a:t>Reflector Encryption: Y</a:t>
            </a:r>
          </a:p>
          <a:p>
            <a:r>
              <a:rPr lang="en-US" dirty="0"/>
              <a:t>Wheel 1 Encryption: O</a:t>
            </a:r>
          </a:p>
          <a:p>
            <a:r>
              <a:rPr lang="en-US" dirty="0"/>
              <a:t>Wheel 2 Encryption: T</a:t>
            </a:r>
          </a:p>
          <a:p>
            <a:r>
              <a:rPr lang="en-US" dirty="0"/>
              <a:t>Wheel 3 Encryption: Q</a:t>
            </a:r>
          </a:p>
          <a:p>
            <a:r>
              <a:rPr lang="en-US" dirty="0"/>
              <a:t>Plugboard Encryption: Q</a:t>
            </a:r>
          </a:p>
          <a:p>
            <a:r>
              <a:rPr lang="en-US" dirty="0"/>
              <a:t>Output (</a:t>
            </a:r>
            <a:r>
              <a:rPr lang="en-US" dirty="0" err="1"/>
              <a:t>Lampboard</a:t>
            </a:r>
            <a:r>
              <a:rPr lang="en-US" dirty="0"/>
              <a:t>): Q</a:t>
            </a:r>
          </a:p>
          <a:p>
            <a:r>
              <a:rPr lang="en-US" dirty="0"/>
              <a:t>-----------------------------</a:t>
            </a:r>
          </a:p>
        </p:txBody>
      </p:sp>
      <p:sp>
        <p:nvSpPr>
          <p:cNvPr id="10" name="TextBox 9">
            <a:extLst>
              <a:ext uri="{FF2B5EF4-FFF2-40B4-BE49-F238E27FC236}">
                <a16:creationId xmlns:a16="http://schemas.microsoft.com/office/drawing/2014/main" id="{295871E1-5DB6-B81D-880A-71B1F63BCE92}"/>
              </a:ext>
            </a:extLst>
          </p:cNvPr>
          <p:cNvSpPr txBox="1"/>
          <p:nvPr/>
        </p:nvSpPr>
        <p:spPr>
          <a:xfrm>
            <a:off x="7344229" y="1469855"/>
            <a:ext cx="4009571" cy="3693319"/>
          </a:xfrm>
          <a:prstGeom prst="rect">
            <a:avLst/>
          </a:prstGeom>
          <a:noFill/>
        </p:spPr>
        <p:txBody>
          <a:bodyPr wrap="square">
            <a:spAutoFit/>
          </a:bodyPr>
          <a:lstStyle/>
          <a:p>
            <a:r>
              <a:rPr lang="en-US" dirty="0"/>
              <a:t>Keyboard Input: S</a:t>
            </a:r>
          </a:p>
          <a:p>
            <a:r>
              <a:rPr lang="en-US" dirty="0"/>
              <a:t>Rotors Position: ABG</a:t>
            </a:r>
          </a:p>
          <a:p>
            <a:r>
              <a:rPr lang="en-US" dirty="0"/>
              <a:t>Plugboard Encryption: S</a:t>
            </a:r>
          </a:p>
          <a:p>
            <a:r>
              <a:rPr lang="en-US" dirty="0"/>
              <a:t>Wheel 3 Encryption: K</a:t>
            </a:r>
          </a:p>
          <a:p>
            <a:r>
              <a:rPr lang="en-US" dirty="0"/>
              <a:t>Wheel 2 Encryption: G</a:t>
            </a:r>
          </a:p>
          <a:p>
            <a:r>
              <a:rPr lang="en-US" dirty="0"/>
              <a:t>Wheel 1 Encryption: D</a:t>
            </a:r>
          </a:p>
          <a:p>
            <a:r>
              <a:rPr lang="en-US" dirty="0"/>
              <a:t>Reflector Encryption: H</a:t>
            </a:r>
          </a:p>
          <a:p>
            <a:r>
              <a:rPr lang="en-US" dirty="0"/>
              <a:t>Wheel 1 Encryption: P</a:t>
            </a:r>
          </a:p>
          <a:p>
            <a:r>
              <a:rPr lang="en-US" dirty="0"/>
              <a:t>Wheel 2 Encryption: P</a:t>
            </a:r>
          </a:p>
          <a:p>
            <a:r>
              <a:rPr lang="en-US" dirty="0"/>
              <a:t>Wheel 3 Encryption: F</a:t>
            </a:r>
          </a:p>
          <a:p>
            <a:r>
              <a:rPr lang="en-US" dirty="0"/>
              <a:t>Plugboard Encryption: F</a:t>
            </a:r>
          </a:p>
          <a:p>
            <a:r>
              <a:rPr lang="en-US" dirty="0"/>
              <a:t>Output (</a:t>
            </a:r>
            <a:r>
              <a:rPr lang="en-US" dirty="0" err="1"/>
              <a:t>Lampboard</a:t>
            </a:r>
            <a:r>
              <a:rPr lang="en-US" dirty="0"/>
              <a:t>): F</a:t>
            </a:r>
          </a:p>
          <a:p>
            <a:r>
              <a:rPr lang="en-US" dirty="0"/>
              <a:t>-----------------------------</a:t>
            </a:r>
          </a:p>
        </p:txBody>
      </p:sp>
    </p:spTree>
    <p:extLst>
      <p:ext uri="{BB962C8B-B14F-4D97-AF65-F5344CB8AC3E}">
        <p14:creationId xmlns:p14="http://schemas.microsoft.com/office/powerpoint/2010/main" val="993702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7644-A1EE-DB85-E4D2-655E02DCA09E}"/>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B604516F-BF36-54F7-C41F-0E71045F5A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25ED13-E45B-3C64-A1D0-AA6CD160393B}"/>
              </a:ext>
            </a:extLst>
          </p:cNvPr>
          <p:cNvSpPr>
            <a:spLocks noGrp="1"/>
          </p:cNvSpPr>
          <p:nvPr>
            <p:ph type="sldNum" sz="quarter" idx="12"/>
          </p:nvPr>
        </p:nvSpPr>
        <p:spPr/>
        <p:txBody>
          <a:bodyPr/>
          <a:lstStyle/>
          <a:p>
            <a:fld id="{FE3EB9F5-0D30-470F-9EF7-AF0567F51E7B}" type="slidenum">
              <a:rPr lang="en-US" smtClean="0"/>
              <a:t>67</a:t>
            </a:fld>
            <a:endParaRPr lang="en-US"/>
          </a:p>
        </p:txBody>
      </p:sp>
    </p:spTree>
    <p:extLst>
      <p:ext uri="{BB962C8B-B14F-4D97-AF65-F5344CB8AC3E}">
        <p14:creationId xmlns:p14="http://schemas.microsoft.com/office/powerpoint/2010/main" val="305970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51A4764-EA44-4B69-93AC-8CBC723C66A5}" type="slidenum">
              <a:rPr lang="en-GB" altLang="en-US" sz="1400">
                <a:latin typeface="Times New Roman" panose="02020603050405020304" pitchFamily="18" charset="0"/>
              </a:rPr>
              <a:pPr>
                <a:spcBef>
                  <a:spcPct val="0"/>
                </a:spcBef>
                <a:buSzTx/>
                <a:buFontTx/>
                <a:buNone/>
              </a:pPr>
              <a:t>7</a:t>
            </a:fld>
            <a:endParaRPr lang="en-GB" altLang="en-US" sz="1400">
              <a:latin typeface="Times New Roman" panose="02020603050405020304" pitchFamily="18" charset="0"/>
            </a:endParaRPr>
          </a:p>
        </p:txBody>
      </p:sp>
      <p:sp>
        <p:nvSpPr>
          <p:cNvPr id="8196" name="Rectangle 3"/>
          <p:cNvSpPr>
            <a:spLocks noGrp="1" noChangeArrowheads="1"/>
          </p:cNvSpPr>
          <p:nvPr>
            <p:ph type="body" idx="1"/>
          </p:nvPr>
        </p:nvSpPr>
        <p:spPr>
          <a:xfrm>
            <a:off x="286928" y="725714"/>
            <a:ext cx="4627129" cy="5268686"/>
          </a:xfrm>
        </p:spPr>
        <p:txBody>
          <a:bodyPr>
            <a:normAutofit fontScale="92500" lnSpcReduction="20000"/>
          </a:bodyPr>
          <a:lstStyle/>
          <a:p>
            <a:pPr algn="just"/>
            <a:r>
              <a:rPr lang="en-US" altLang="en-US" sz="2600" dirty="0">
                <a:solidFill>
                  <a:srgbClr val="000000"/>
                </a:solidFill>
                <a:cs typeface="Times New Roman" panose="02020603050405020304" pitchFamily="18" charset="0"/>
              </a:rPr>
              <a:t>Kembali </a:t>
            </a:r>
            <a:r>
              <a:rPr lang="en-US" altLang="en-US" sz="2600" i="1" dirty="0" err="1">
                <a:solidFill>
                  <a:srgbClr val="000000"/>
                </a:solidFill>
                <a:cs typeface="Times New Roman" panose="02020603050405020304" pitchFamily="18" charset="0"/>
              </a:rPr>
              <a:t>ke</a:t>
            </a:r>
            <a:r>
              <a:rPr lang="en-US" altLang="en-US" sz="2600" i="1" dirty="0">
                <a:solidFill>
                  <a:srgbClr val="000000"/>
                </a:solidFill>
                <a:cs typeface="Times New Roman" panose="02020603050405020304" pitchFamily="18" charset="0"/>
              </a:rPr>
              <a:t> </a:t>
            </a:r>
            <a:r>
              <a:rPr lang="en-US" altLang="en-US" sz="2600" i="1" dirty="0" err="1">
                <a:solidFill>
                  <a:srgbClr val="000000"/>
                </a:solidFill>
                <a:cs typeface="Times New Roman" panose="02020603050405020304" pitchFamily="18" charset="0"/>
              </a:rPr>
              <a:t>Vigenere</a:t>
            </a:r>
            <a:r>
              <a:rPr lang="en-US" altLang="en-US" sz="2600" i="1" dirty="0">
                <a:solidFill>
                  <a:srgbClr val="000000"/>
                </a:solidFill>
                <a:cs typeface="Times New Roman" panose="02020603050405020304" pitchFamily="18" charset="0"/>
              </a:rPr>
              <a:t> Cipher</a:t>
            </a:r>
          </a:p>
          <a:p>
            <a:pPr algn="just" eaLnBrk="1" hangingPunct="1"/>
            <a:endParaRPr lang="en-US" altLang="en-US" sz="2600" i="1" dirty="0">
              <a:solidFill>
                <a:srgbClr val="000000"/>
              </a:solidFill>
              <a:cs typeface="Times New Roman" panose="02020603050405020304" pitchFamily="18" charset="0"/>
            </a:endParaRPr>
          </a:p>
          <a:p>
            <a:pPr algn="just" eaLnBrk="1" hangingPunct="1"/>
            <a:r>
              <a:rPr lang="en-US" altLang="en-US" sz="2600" i="1" dirty="0" err="1">
                <a:solidFill>
                  <a:srgbClr val="000000"/>
                </a:solidFill>
                <a:cs typeface="Times New Roman" panose="02020603050405020304" pitchFamily="18" charset="0"/>
              </a:rPr>
              <a:t>Vigènere</a:t>
            </a:r>
            <a:r>
              <a:rPr lang="en-US" altLang="en-US" sz="2600" i="1" dirty="0">
                <a:solidFill>
                  <a:srgbClr val="000000"/>
                </a:solidFill>
                <a:cs typeface="Times New Roman" panose="02020603050405020304" pitchFamily="18" charset="0"/>
              </a:rPr>
              <a:t> Cipher </a:t>
            </a:r>
            <a:r>
              <a:rPr lang="en-US" altLang="en-US" sz="2600" dirty="0" err="1">
                <a:solidFill>
                  <a:srgbClr val="000000"/>
                </a:solidFill>
                <a:cs typeface="Times New Roman" panose="02020603050405020304" pitchFamily="18" charset="0"/>
              </a:rPr>
              <a:t>menggunakan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tabel</a:t>
            </a:r>
            <a:r>
              <a:rPr lang="en-US" altLang="en-US" sz="2600" dirty="0">
                <a:solidFill>
                  <a:srgbClr val="000000"/>
                </a:solidFill>
                <a:cs typeface="Times New Roman" panose="02020603050405020304" pitchFamily="18" charset="0"/>
              </a:rPr>
              <a:t> </a:t>
            </a:r>
            <a:r>
              <a:rPr lang="en-US" altLang="en-US" sz="2600" i="1" dirty="0" err="1">
                <a:solidFill>
                  <a:srgbClr val="000000"/>
                </a:solidFill>
                <a:cs typeface="Times New Roman" panose="02020603050405020304" pitchFamily="18" charset="0"/>
              </a:rPr>
              <a:t>Vigènere</a:t>
            </a:r>
            <a:r>
              <a:rPr lang="en-US" altLang="en-US" sz="2600" dirty="0">
                <a:solidFill>
                  <a:srgbClr val="000000"/>
                </a:solidFill>
                <a:cs typeface="Times New Roman" panose="02020603050405020304" pitchFamily="18" charset="0"/>
              </a:rPr>
              <a:t> – </a:t>
            </a:r>
            <a:r>
              <a:rPr lang="en-US" altLang="en-US" sz="2600" dirty="0" err="1">
                <a:solidFill>
                  <a:srgbClr val="000000"/>
                </a:solidFill>
                <a:cs typeface="Times New Roman" panose="02020603050405020304" pitchFamily="18" charset="0"/>
              </a:rPr>
              <a:t>dinamakan</a:t>
            </a:r>
            <a:r>
              <a:rPr lang="en-US" altLang="en-US" sz="2600" dirty="0">
                <a:solidFill>
                  <a:srgbClr val="000000"/>
                </a:solidFill>
                <a:cs typeface="Times New Roman" panose="02020603050405020304" pitchFamily="18" charset="0"/>
              </a:rPr>
              <a:t> </a:t>
            </a:r>
            <a:r>
              <a:rPr lang="en-US" altLang="en-US" sz="2600" i="1" dirty="0" err="1">
                <a:solidFill>
                  <a:srgbClr val="000000"/>
                </a:solidFill>
                <a:cs typeface="Times New Roman" panose="02020603050405020304" pitchFamily="18" charset="0"/>
              </a:rPr>
              <a:t>Vigenere</a:t>
            </a:r>
            <a:r>
              <a:rPr lang="en-US" altLang="en-US" sz="2600" i="1" dirty="0">
                <a:solidFill>
                  <a:srgbClr val="000000"/>
                </a:solidFill>
                <a:cs typeface="Times New Roman" panose="02020603050405020304" pitchFamily="18" charset="0"/>
              </a:rPr>
              <a:t> square, </a:t>
            </a:r>
            <a:r>
              <a:rPr lang="en-US" altLang="en-US" sz="2600" dirty="0" err="1">
                <a:solidFill>
                  <a:srgbClr val="000000"/>
                </a:solidFill>
                <a:cs typeface="Times New Roman" panose="02020603050405020304" pitchFamily="18" charset="0"/>
              </a:rPr>
              <a:t>untuk</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melakukan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enkripsi</a:t>
            </a:r>
            <a:r>
              <a:rPr lang="en-US" altLang="en-US" sz="2600" dirty="0">
                <a:solidFill>
                  <a:srgbClr val="000000"/>
                </a:solidFill>
                <a:cs typeface="Times New Roman" panose="02020603050405020304" pitchFamily="18" charset="0"/>
              </a:rPr>
              <a:t> dan </a:t>
            </a:r>
            <a:r>
              <a:rPr lang="en-US" altLang="en-US" sz="2600" dirty="0" err="1">
                <a:solidFill>
                  <a:srgbClr val="000000"/>
                </a:solidFill>
                <a:cs typeface="Times New Roman" panose="02020603050405020304" pitchFamily="18" charset="0"/>
              </a:rPr>
              <a:t>dekripsi</a:t>
            </a:r>
            <a:r>
              <a:rPr lang="en-US" altLang="en-US" sz="2600" dirty="0">
                <a:solidFill>
                  <a:srgbClr val="000000"/>
                </a:solidFill>
                <a:cs typeface="Times New Roman" panose="02020603050405020304" pitchFamily="18" charset="0"/>
              </a:rPr>
              <a:t>. </a:t>
            </a:r>
          </a:p>
          <a:p>
            <a:pPr algn="just" eaLnBrk="1" hangingPunct="1"/>
            <a:endParaRPr lang="en-US" altLang="en-US" sz="2600" dirty="0">
              <a:solidFill>
                <a:srgbClr val="000000"/>
              </a:solidFill>
              <a:cs typeface="Times New Roman" panose="02020603050405020304" pitchFamily="18" charset="0"/>
            </a:endParaRPr>
          </a:p>
          <a:p>
            <a:pPr algn="just"/>
            <a:r>
              <a:rPr lang="en-US" altLang="en-US" sz="2600" dirty="0" err="1">
                <a:solidFill>
                  <a:srgbClr val="000000"/>
                </a:solidFill>
                <a:cs typeface="Times New Roman" panose="02020603050405020304" pitchFamily="18" charset="0"/>
              </a:rPr>
              <a:t>Setiap</a:t>
            </a:r>
            <a:r>
              <a:rPr lang="en-US" altLang="en-US" sz="2600" dirty="0">
                <a:solidFill>
                  <a:srgbClr val="000000"/>
                </a:solidFill>
                <a:cs typeface="Times New Roman" panose="02020603050405020304" pitchFamily="18" charset="0"/>
              </a:rPr>
              <a:t> baris</a:t>
            </a:r>
            <a:r>
              <a:rPr lang="en-US" altLang="en-US" sz="2600" i="1" dirty="0">
                <a:solidFill>
                  <a:srgbClr val="000000"/>
                </a:solidFill>
                <a:cs typeface="Times New Roman" panose="02020603050405020304" pitchFamily="18" charset="0"/>
              </a:rPr>
              <a:t> </a:t>
            </a:r>
            <a:r>
              <a:rPr lang="en-US" altLang="en-US" sz="2600" i="1" dirty="0" err="1">
                <a:solidFill>
                  <a:srgbClr val="000000"/>
                </a:solidFill>
                <a:cs typeface="Times New Roman" panose="02020603050405020304" pitchFamily="18" charset="0"/>
              </a:rPr>
              <a:t>i</a:t>
            </a:r>
            <a:r>
              <a:rPr lang="en-US" altLang="en-US" sz="2600" i="1" dirty="0">
                <a:solidFill>
                  <a:srgbClr val="000000"/>
                </a:solidFill>
                <a:cs typeface="Times New Roman" panose="02020603050405020304" pitchFamily="18" charset="0"/>
              </a:rPr>
              <a:t> </a:t>
            </a:r>
            <a:r>
              <a:rPr lang="en-US" altLang="en-US" sz="2600" dirty="0">
                <a:solidFill>
                  <a:srgbClr val="000000"/>
                </a:solidFill>
                <a:cs typeface="Times New Roman" panose="02020603050405020304" pitchFamily="18" charset="0"/>
              </a:rPr>
              <a:t>di </a:t>
            </a:r>
            <a:r>
              <a:rPr lang="en-US" altLang="en-US" sz="2600" dirty="0" err="1">
                <a:solidFill>
                  <a:srgbClr val="000000"/>
                </a:solidFill>
                <a:cs typeface="Times New Roman" panose="02020603050405020304" pitchFamily="18" charset="0"/>
              </a:rPr>
              <a:t>dalam</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bujursangkar</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menyatakan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huruf-huruf</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cipherteks</a:t>
            </a:r>
            <a:r>
              <a:rPr lang="en-US" altLang="en-US" sz="2600" dirty="0">
                <a:solidFill>
                  <a:srgbClr val="000000"/>
                </a:solidFill>
                <a:cs typeface="Times New Roman" panose="02020603050405020304" pitchFamily="18" charset="0"/>
              </a:rPr>
              <a:t> yang </a:t>
            </a:r>
            <a:r>
              <a:rPr lang="en-US" altLang="en-US" sz="2600" dirty="0" err="1">
                <a:solidFill>
                  <a:srgbClr val="000000"/>
                </a:solidFill>
                <a:cs typeface="Times New Roman" panose="02020603050405020304" pitchFamily="18" charset="0"/>
              </a:rPr>
              <a:t>diperoleh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menggunakan</a:t>
            </a:r>
            <a:r>
              <a:rPr lang="en-US" altLang="en-US" sz="2600" dirty="0">
                <a:solidFill>
                  <a:srgbClr val="000000"/>
                </a:solidFill>
                <a:cs typeface="Times New Roman" panose="02020603050405020304" pitchFamily="18" charset="0"/>
              </a:rPr>
              <a:t> </a:t>
            </a:r>
            <a:r>
              <a:rPr lang="en-US" altLang="en-US" sz="2600" i="1" dirty="0">
                <a:solidFill>
                  <a:srgbClr val="000000"/>
                </a:solidFill>
                <a:cs typeface="Times New Roman" panose="02020603050405020304" pitchFamily="18" charset="0"/>
              </a:rPr>
              <a:t>Caesar Cipher</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dengan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a:t>
            </a:r>
            <a:r>
              <a:rPr lang="en-US" altLang="en-US" sz="2600" i="1" dirty="0">
                <a:solidFill>
                  <a:srgbClr val="000000"/>
                </a:solidFill>
                <a:cs typeface="Times New Roman" panose="02020603050405020304" pitchFamily="18" charset="0"/>
              </a:rPr>
              <a:t>k</a:t>
            </a:r>
            <a:r>
              <a:rPr lang="en-US" altLang="en-US" sz="2600" dirty="0">
                <a:solidFill>
                  <a:srgbClr val="000000"/>
                </a:solidFill>
                <a:cs typeface="Times New Roman" panose="02020603050405020304" pitchFamily="18" charset="0"/>
              </a:rPr>
              <a:t> = </a:t>
            </a:r>
            <a:r>
              <a:rPr lang="en-US" altLang="en-US" sz="2600" i="1" dirty="0" err="1">
                <a:solidFill>
                  <a:srgbClr val="000000"/>
                </a:solidFill>
                <a:cs typeface="Times New Roman" panose="02020603050405020304" pitchFamily="18" charset="0"/>
              </a:rPr>
              <a:t>i</a:t>
            </a:r>
            <a:r>
              <a:rPr lang="en-US" altLang="en-US" sz="2600" dirty="0">
                <a:solidFill>
                  <a:srgbClr val="000000"/>
                </a:solidFill>
                <a:cs typeface="Times New Roman" panose="02020603050405020304" pitchFamily="18" charset="0"/>
              </a:rPr>
              <a:t>.</a:t>
            </a:r>
          </a:p>
          <a:p>
            <a:pPr algn="just"/>
            <a:endParaRPr lang="en-US" altLang="en-US" sz="2600" i="1" dirty="0">
              <a:solidFill>
                <a:srgbClr val="000000"/>
              </a:solidFill>
              <a:cs typeface="Times New Roman" panose="02020603050405020304" pitchFamily="18" charset="0"/>
            </a:endParaRPr>
          </a:p>
          <a:p>
            <a:pPr algn="just"/>
            <a:r>
              <a:rPr lang="en-US" altLang="en-US" sz="2600" dirty="0" err="1">
                <a:solidFill>
                  <a:srgbClr val="000000"/>
                </a:solidFill>
                <a:cs typeface="Times New Roman" panose="02020603050405020304" pitchFamily="18" charset="0"/>
              </a:rPr>
              <a:t>Artinya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setiap</a:t>
            </a:r>
            <a:r>
              <a:rPr lang="en-US" altLang="en-US" sz="2600" dirty="0">
                <a:solidFill>
                  <a:srgbClr val="000000"/>
                </a:solidFill>
                <a:cs typeface="Times New Roman" panose="02020603050405020304" pitchFamily="18" charset="0"/>
              </a:rPr>
              <a:t> baris </a:t>
            </a:r>
            <a:r>
              <a:rPr lang="en-US" altLang="en-US" sz="2600" i="1" dirty="0" err="1">
                <a:solidFill>
                  <a:srgbClr val="000000"/>
                </a:solidFill>
                <a:cs typeface="Times New Roman" panose="02020603050405020304" pitchFamily="18" charset="0"/>
              </a:rPr>
              <a:t>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merupakan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pergeseran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huruf</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alfabet</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sejauh</a:t>
            </a:r>
            <a:r>
              <a:rPr lang="en-US" altLang="en-US" sz="2600" dirty="0">
                <a:solidFill>
                  <a:srgbClr val="000000"/>
                </a:solidFill>
                <a:cs typeface="Times New Roman" panose="02020603050405020304" pitchFamily="18" charset="0"/>
              </a:rPr>
              <a:t> </a:t>
            </a:r>
            <a:r>
              <a:rPr lang="en-US" altLang="en-US" sz="2600" i="1" dirty="0" err="1">
                <a:solidFill>
                  <a:srgbClr val="000000"/>
                </a:solidFill>
                <a:cs typeface="Times New Roman" panose="02020603050405020304" pitchFamily="18" charset="0"/>
              </a:rPr>
              <a:t>i</a:t>
            </a:r>
            <a:r>
              <a:rPr lang="en-US" altLang="en-US" sz="2600" i="1"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ke</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kanan</a:t>
            </a:r>
            <a:endParaRPr lang="en-US" altLang="en-US" sz="2600" dirty="0">
              <a:solidFill>
                <a:srgbClr val="000000"/>
              </a:solidFill>
              <a:cs typeface="Times New Roman" panose="02020603050405020304" pitchFamily="18" charset="0"/>
            </a:endParaRPr>
          </a:p>
          <a:p>
            <a:pPr algn="just" eaLnBrk="1" hangingPunct="1"/>
            <a:endParaRPr lang="en-US" altLang="en-US" sz="2600" dirty="0">
              <a:solidFill>
                <a:srgbClr val="000000"/>
              </a:solidFill>
              <a:cs typeface="Times New Roman" panose="02020603050405020304" pitchFamily="18" charset="0"/>
            </a:endParaRPr>
          </a:p>
          <a:p>
            <a:pPr algn="just" eaLnBrk="1" hangingPunct="1"/>
            <a:endParaRPr lang="en-US" altLang="en-US" dirty="0">
              <a:solidFill>
                <a:srgbClr val="000000"/>
              </a:solidFill>
              <a:cs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F70EC976-B4F7-E557-BB0D-E09EA608C1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057" y="537029"/>
            <a:ext cx="7016685" cy="5595257"/>
          </a:xfrm>
          <a:prstGeom prst="rect">
            <a:avLst/>
          </a:prstGeom>
        </p:spPr>
      </p:pic>
    </p:spTree>
    <p:extLst>
      <p:ext uri="{BB962C8B-B14F-4D97-AF65-F5344CB8AC3E}">
        <p14:creationId xmlns:p14="http://schemas.microsoft.com/office/powerpoint/2010/main" val="139458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E75C3771-9FE8-61F3-593C-6AB136A94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932" y="556188"/>
            <a:ext cx="6792442" cy="5416441"/>
          </a:xfrm>
          <a:prstGeom prst="rect">
            <a:avLst/>
          </a:prstGeom>
        </p:spPr>
      </p:pic>
      <p:sp>
        <p:nvSpPr>
          <p:cNvPr id="6" name="TextBox 5">
            <a:extLst>
              <a:ext uri="{FF2B5EF4-FFF2-40B4-BE49-F238E27FC236}">
                <a16:creationId xmlns:a16="http://schemas.microsoft.com/office/drawing/2014/main" id="{875B8A27-F8FC-169F-76F6-EFA3CAF723A5}"/>
              </a:ext>
            </a:extLst>
          </p:cNvPr>
          <p:cNvSpPr txBox="1"/>
          <p:nvPr/>
        </p:nvSpPr>
        <p:spPr>
          <a:xfrm>
            <a:off x="7924066" y="885371"/>
            <a:ext cx="1373068" cy="369332"/>
          </a:xfrm>
          <a:prstGeom prst="rect">
            <a:avLst/>
          </a:prstGeom>
          <a:noFill/>
        </p:spPr>
        <p:txBody>
          <a:bodyPr wrap="none" rtlCol="0">
            <a:spAutoFit/>
          </a:bodyPr>
          <a:lstStyle/>
          <a:p>
            <a:r>
              <a:rPr lang="en-US" dirty="0">
                <a:sym typeface="Symbol" panose="05050102010706020507" pitchFamily="18" charset="2"/>
              </a:rPr>
              <a:t> </a:t>
            </a:r>
            <a:r>
              <a:rPr lang="en-US" dirty="0"/>
              <a:t>baris ke-0</a:t>
            </a:r>
          </a:p>
        </p:txBody>
      </p:sp>
      <p:sp>
        <p:nvSpPr>
          <p:cNvPr id="8" name="TextBox 7">
            <a:extLst>
              <a:ext uri="{FF2B5EF4-FFF2-40B4-BE49-F238E27FC236}">
                <a16:creationId xmlns:a16="http://schemas.microsoft.com/office/drawing/2014/main" id="{9E3C6700-6C5C-3433-C1F6-A9C6463725EA}"/>
              </a:ext>
            </a:extLst>
          </p:cNvPr>
          <p:cNvSpPr txBox="1"/>
          <p:nvPr/>
        </p:nvSpPr>
        <p:spPr>
          <a:xfrm>
            <a:off x="8094374" y="5603297"/>
            <a:ext cx="1490088" cy="369332"/>
          </a:xfrm>
          <a:prstGeom prst="rect">
            <a:avLst/>
          </a:prstGeom>
          <a:noFill/>
        </p:spPr>
        <p:txBody>
          <a:bodyPr wrap="none" rtlCol="0">
            <a:spAutoFit/>
          </a:bodyPr>
          <a:lstStyle/>
          <a:p>
            <a:r>
              <a:rPr lang="en-US" dirty="0">
                <a:sym typeface="Symbol" panose="05050102010706020507" pitchFamily="18" charset="2"/>
              </a:rPr>
              <a:t> </a:t>
            </a:r>
            <a:r>
              <a:rPr lang="en-US" dirty="0"/>
              <a:t>baris ke-25</a:t>
            </a:r>
          </a:p>
        </p:txBody>
      </p:sp>
      <p:sp>
        <p:nvSpPr>
          <p:cNvPr id="4" name="Slide Number Placeholder 3">
            <a:extLst>
              <a:ext uri="{FF2B5EF4-FFF2-40B4-BE49-F238E27FC236}">
                <a16:creationId xmlns:a16="http://schemas.microsoft.com/office/drawing/2014/main" id="{58A1307B-8C4B-9C4F-0038-64C21A0463A2}"/>
              </a:ext>
            </a:extLst>
          </p:cNvPr>
          <p:cNvSpPr>
            <a:spLocks noGrp="1"/>
          </p:cNvSpPr>
          <p:nvPr>
            <p:ph type="sldNum" sz="quarter" idx="12"/>
          </p:nvPr>
        </p:nvSpPr>
        <p:spPr/>
        <p:txBody>
          <a:bodyPr/>
          <a:lstStyle/>
          <a:p>
            <a:fld id="{FE3EB9F5-0D30-470F-9EF7-AF0567F51E7B}" type="slidenum">
              <a:rPr lang="en-US" smtClean="0"/>
              <a:t>8</a:t>
            </a:fld>
            <a:endParaRPr lang="en-US"/>
          </a:p>
        </p:txBody>
      </p:sp>
    </p:spTree>
    <p:extLst>
      <p:ext uri="{BB962C8B-B14F-4D97-AF65-F5344CB8AC3E}">
        <p14:creationId xmlns:p14="http://schemas.microsoft.com/office/powerpoint/2010/main" val="172581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D25F6-C2D8-43FE-B62A-B765741D96B8}"/>
              </a:ext>
            </a:extLst>
          </p:cNvPr>
          <p:cNvSpPr>
            <a:spLocks noGrp="1"/>
          </p:cNvSpPr>
          <p:nvPr>
            <p:ph idx="1"/>
          </p:nvPr>
        </p:nvSpPr>
        <p:spPr>
          <a:xfrm>
            <a:off x="838200" y="660400"/>
            <a:ext cx="10515600" cy="5842000"/>
          </a:xfrm>
        </p:spPr>
        <p:txBody>
          <a:bodyPr>
            <a:normAutofit fontScale="92500" lnSpcReduction="10000"/>
          </a:bodyPr>
          <a:lstStyle/>
          <a:p>
            <a:pPr algn="just">
              <a:buFontTx/>
              <a:buChar char="•"/>
            </a:pP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adalah</a:t>
            </a:r>
            <a:r>
              <a:rPr lang="en-US" altLang="en-US" sz="2600" dirty="0">
                <a:solidFill>
                  <a:srgbClr val="010000"/>
                </a:solidFill>
                <a:cs typeface="Times New Roman" panose="02020603050405020304" pitchFamily="18" charset="0"/>
              </a:rPr>
              <a:t> string: </a:t>
            </a:r>
            <a:r>
              <a:rPr lang="en-US" altLang="en-US" sz="2600" i="1" dirty="0">
                <a:solidFill>
                  <a:srgbClr val="010000"/>
                </a:solidFill>
                <a:cs typeface="Times New Roman" panose="02020603050405020304" pitchFamily="18" charset="0"/>
              </a:rPr>
              <a:t>K</a:t>
            </a:r>
            <a:r>
              <a:rPr lang="en-US" altLang="en-US" sz="2600" dirty="0">
                <a:solidFill>
                  <a:srgbClr val="010000"/>
                </a:solidFill>
                <a:cs typeface="Times New Roman" panose="02020603050405020304" pitchFamily="18" charset="0"/>
              </a:rPr>
              <a:t> = </a:t>
            </a:r>
            <a:r>
              <a:rPr lang="en-US" altLang="en-US" sz="2600" i="1" dirty="0">
                <a:solidFill>
                  <a:srgbClr val="010000"/>
                </a:solidFill>
                <a:cs typeface="Times New Roman" panose="02020603050405020304" pitchFamily="18" charset="0"/>
              </a:rPr>
              <a:t>k</a:t>
            </a:r>
            <a:r>
              <a:rPr lang="en-US" altLang="en-US" sz="2600" baseline="-30000" dirty="0">
                <a:solidFill>
                  <a:srgbClr val="010000"/>
                </a:solidFill>
                <a:cs typeface="Times New Roman" panose="02020603050405020304" pitchFamily="18" charset="0"/>
              </a:rPr>
              <a:t>1</a:t>
            </a:r>
            <a:r>
              <a:rPr lang="en-US" altLang="en-US" sz="2600" i="1" dirty="0">
                <a:solidFill>
                  <a:srgbClr val="010000"/>
                </a:solidFill>
                <a:cs typeface="Times New Roman" panose="02020603050405020304" pitchFamily="18" charset="0"/>
              </a:rPr>
              <a:t>k</a:t>
            </a:r>
            <a:r>
              <a:rPr lang="en-US" altLang="en-US" sz="2600" baseline="-30000" dirty="0">
                <a:solidFill>
                  <a:srgbClr val="010000"/>
                </a:solidFill>
                <a:cs typeface="Times New Roman" panose="02020603050405020304" pitchFamily="18" charset="0"/>
              </a:rPr>
              <a:t>2</a:t>
            </a:r>
            <a:r>
              <a:rPr lang="en-US" altLang="en-US" sz="2600" dirty="0">
                <a:solidFill>
                  <a:srgbClr val="010000"/>
                </a:solidFill>
                <a:cs typeface="Times New Roman" panose="02020603050405020304" pitchFamily="18" charset="0"/>
              </a:rPr>
              <a:t> … </a:t>
            </a:r>
            <a:r>
              <a:rPr lang="en-US" altLang="en-US" sz="2600" i="1" dirty="0">
                <a:solidFill>
                  <a:srgbClr val="010000"/>
                </a:solidFill>
                <a:cs typeface="Times New Roman" panose="02020603050405020304" pitchFamily="18" charset="0"/>
              </a:rPr>
              <a:t>k</a:t>
            </a:r>
            <a:r>
              <a:rPr lang="en-US" altLang="en-US" sz="2600" i="1" baseline="-30000" dirty="0">
                <a:solidFill>
                  <a:srgbClr val="010000"/>
                </a:solidFill>
                <a:cs typeface="Times New Roman" panose="02020603050405020304" pitchFamily="18" charset="0"/>
              </a:rPr>
              <a:t>m</a:t>
            </a:r>
            <a:endParaRPr lang="en-US" altLang="en-US" sz="2600" dirty="0">
              <a:solidFill>
                <a:srgbClr val="010000"/>
              </a:solidFill>
              <a:cs typeface="Times New Roman" panose="02020603050405020304" pitchFamily="18" charset="0"/>
            </a:endParaRPr>
          </a:p>
          <a:p>
            <a:pPr algn="just">
              <a:buNone/>
            </a:pPr>
            <a:r>
              <a:rPr lang="en-US" altLang="en-US" sz="2600" dirty="0">
                <a:solidFill>
                  <a:srgbClr val="010000"/>
                </a:solidFill>
                <a:cs typeface="Times New Roman" panose="02020603050405020304" pitchFamily="18" charset="0"/>
              </a:rPr>
              <a:t> 	</a:t>
            </a:r>
            <a:r>
              <a:rPr lang="en-US" altLang="en-US" sz="2600" i="1" dirty="0" err="1">
                <a:solidFill>
                  <a:srgbClr val="010000"/>
                </a:solidFill>
                <a:cs typeface="Times New Roman" panose="02020603050405020304" pitchFamily="18" charset="0"/>
              </a:rPr>
              <a:t>k</a:t>
            </a:r>
            <a:r>
              <a:rPr lang="en-US" altLang="en-US" sz="2600" i="1" baseline="-30000"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untuk</a:t>
            </a:r>
            <a:r>
              <a:rPr lang="en-US" altLang="en-US" sz="2600" dirty="0">
                <a:solidFill>
                  <a:srgbClr val="010000"/>
                </a:solidFill>
                <a:cs typeface="Times New Roman" panose="02020603050405020304" pitchFamily="18" charset="0"/>
              </a:rPr>
              <a:t> 1 </a:t>
            </a:r>
            <a:r>
              <a:rPr lang="en-US" altLang="en-US" sz="2600" dirty="0">
                <a:solidFill>
                  <a:srgbClr val="010000"/>
                </a:solidFill>
                <a:cs typeface="Times New Roman" panose="02020603050405020304" pitchFamily="18" charset="0"/>
                <a:sym typeface="Symbol" panose="05050102010706020507" pitchFamily="18" charset="2"/>
              </a:rPr>
              <a:t></a:t>
            </a:r>
            <a:r>
              <a:rPr lang="en-US" altLang="en-US" sz="2600" dirty="0">
                <a:solidFill>
                  <a:srgbClr val="010000"/>
                </a:solidFill>
                <a:cs typeface="Times New Roman" panose="02020603050405020304" pitchFamily="18" charset="0"/>
              </a:rPr>
              <a:t> </a:t>
            </a:r>
            <a:r>
              <a:rPr lang="en-US" altLang="en-US" sz="2600" i="1"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r>
              <a:rPr lang="en-US" altLang="en-US" sz="2600" dirty="0">
                <a:solidFill>
                  <a:srgbClr val="010000"/>
                </a:solidFill>
                <a:cs typeface="Times New Roman" panose="02020603050405020304" pitchFamily="18" charset="0"/>
                <a:sym typeface="Symbol" panose="05050102010706020507" pitchFamily="18" charset="2"/>
              </a:rPr>
              <a:t></a:t>
            </a:r>
            <a:r>
              <a:rPr lang="en-US" altLang="en-US" sz="2600" dirty="0">
                <a:solidFill>
                  <a:srgbClr val="010000"/>
                </a:solidFill>
                <a:cs typeface="Times New Roman" panose="02020603050405020304" pitchFamily="18" charset="0"/>
              </a:rPr>
              <a:t> </a:t>
            </a:r>
            <a:r>
              <a:rPr lang="en-US" altLang="en-US" sz="2600" i="1" dirty="0">
                <a:solidFill>
                  <a:srgbClr val="010000"/>
                </a:solidFill>
                <a:cs typeface="Times New Roman" panose="02020603050405020304" pitchFamily="18" charset="0"/>
              </a:rPr>
              <a:t>m</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menyatakan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huruf-huruf</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alfabet</a:t>
            </a:r>
            <a:r>
              <a:rPr lang="en-US" altLang="en-US" sz="2600" dirty="0">
                <a:solidFill>
                  <a:srgbClr val="010000"/>
                </a:solidFill>
                <a:cs typeface="Times New Roman" panose="02020603050405020304" pitchFamily="18" charset="0"/>
              </a:rPr>
              <a:t> </a:t>
            </a:r>
          </a:p>
          <a:p>
            <a:pPr algn="just">
              <a:buNone/>
            </a:pPr>
            <a:endParaRPr lang="en-US" altLang="en-US" sz="2600" dirty="0">
              <a:solidFill>
                <a:srgbClr val="010000"/>
              </a:solidFill>
              <a:cs typeface="Times New Roman" panose="02020603050405020304" pitchFamily="18" charset="0"/>
            </a:endParaRPr>
          </a:p>
          <a:p>
            <a:pPr algn="just"/>
            <a:r>
              <a:rPr lang="en-US" altLang="en-US" sz="2600" dirty="0" err="1">
                <a:solidFill>
                  <a:srgbClr val="000000"/>
                </a:solidFill>
                <a:cs typeface="Times New Roman" panose="02020603050405020304" pitchFamily="18" charset="0"/>
              </a:rPr>
              <a:t>Jika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lebih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pendek</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daripada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plainteks</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maka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diulang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secara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periodik</a:t>
            </a:r>
            <a:r>
              <a:rPr lang="en-US" altLang="en-US" sz="2600" dirty="0">
                <a:solidFill>
                  <a:srgbClr val="000000"/>
                </a:solidFill>
                <a:cs typeface="Times New Roman" panose="02020603050405020304" pitchFamily="18" charset="0"/>
              </a:rPr>
              <a:t>. </a:t>
            </a:r>
          </a:p>
          <a:p>
            <a:endParaRPr lang="en-US" altLang="en-US" sz="2600" dirty="0">
              <a:solidFill>
                <a:srgbClr val="010000"/>
              </a:solidFill>
              <a:cs typeface="Times New Roman" panose="02020603050405020304" pitchFamily="18" charset="0"/>
            </a:endParaRPr>
          </a:p>
          <a:p>
            <a:r>
              <a:rPr lang="en-US" altLang="en-US" sz="2600" dirty="0" err="1">
                <a:solidFill>
                  <a:srgbClr val="010000"/>
                </a:solidFill>
                <a:cs typeface="Times New Roman" panose="02020603050405020304" pitchFamily="18" charset="0"/>
              </a:rPr>
              <a:t>Misalkan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panjang</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a:t>
            </a:r>
            <a:r>
              <a:rPr lang="en-US" altLang="en-US" sz="2600" i="1" dirty="0">
                <a:solidFill>
                  <a:srgbClr val="010000"/>
                </a:solidFill>
                <a:cs typeface="Times New Roman" panose="02020603050405020304" pitchFamily="18" charset="0"/>
              </a:rPr>
              <a:t>m</a:t>
            </a:r>
            <a:r>
              <a:rPr lang="en-US" altLang="en-US" sz="2600" dirty="0">
                <a:solidFill>
                  <a:srgbClr val="010000"/>
                </a:solidFill>
                <a:cs typeface="Times New Roman" panose="02020603050405020304" pitchFamily="18" charset="0"/>
              </a:rPr>
              <a:t> = 10, </a:t>
            </a:r>
            <a:r>
              <a:rPr lang="en-US" altLang="en-US" sz="2600" dirty="0" err="1">
                <a:solidFill>
                  <a:srgbClr val="010000"/>
                </a:solidFill>
                <a:cs typeface="Times New Roman" panose="02020603050405020304" pitchFamily="18" charset="0"/>
              </a:rPr>
              <a:t>maka</a:t>
            </a:r>
            <a:r>
              <a:rPr lang="en-US" altLang="en-US" sz="2600" dirty="0">
                <a:solidFill>
                  <a:srgbClr val="010000"/>
                </a:solidFill>
                <a:cs typeface="Times New Roman" panose="02020603050405020304" pitchFamily="18" charset="0"/>
              </a:rPr>
              <a:t> 10 </a:t>
            </a:r>
            <a:r>
              <a:rPr lang="en-US" altLang="en-US" sz="2600" dirty="0" err="1">
                <a:solidFill>
                  <a:srgbClr val="010000"/>
                </a:solidFill>
                <a:cs typeface="Times New Roman" panose="02020603050405020304" pitchFamily="18" charset="0"/>
              </a:rPr>
              <a:t>huruf</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pertama</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plainteks</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dienkripsi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dengan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K, </a:t>
            </a:r>
            <a:r>
              <a:rPr lang="en-US" altLang="en-US" sz="2600" dirty="0" err="1">
                <a:solidFill>
                  <a:srgbClr val="010000"/>
                </a:solidFill>
                <a:cs typeface="Times New Roman" panose="02020603050405020304" pitchFamily="18" charset="0"/>
              </a:rPr>
              <a:t>setiap</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huruf</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ke-</a:t>
            </a:r>
            <a:r>
              <a:rPr lang="en-US" altLang="en-US" sz="2600" i="1"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menggunakan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a:t>
            </a:r>
            <a:r>
              <a:rPr lang="en-US" altLang="en-US" sz="2600" i="1" dirty="0" err="1">
                <a:solidFill>
                  <a:srgbClr val="010000"/>
                </a:solidFill>
                <a:cs typeface="Times New Roman" panose="02020603050405020304" pitchFamily="18" charset="0"/>
              </a:rPr>
              <a:t>k</a:t>
            </a:r>
            <a:r>
              <a:rPr lang="en-US" altLang="en-US" sz="2600" i="1" baseline="-30000"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p>
          <a:p>
            <a:endParaRPr lang="en-US" altLang="en-US" sz="2600" dirty="0"/>
          </a:p>
          <a:p>
            <a:pPr marL="0" indent="0">
              <a:buNone/>
            </a:pPr>
            <a:r>
              <a:rPr lang="en-US" altLang="en-US" sz="2600" dirty="0"/>
              <a:t>   </a:t>
            </a:r>
            <a:r>
              <a:rPr lang="en-US" altLang="en-US" sz="2600" dirty="0" err="1"/>
              <a:t>Contoh</a:t>
            </a:r>
            <a:r>
              <a:rPr lang="en-US" altLang="en-US" sz="2600" dirty="0"/>
              <a:t>: </a:t>
            </a:r>
            <a:r>
              <a:rPr lang="en-US" altLang="en-US" sz="2600" dirty="0" err="1"/>
              <a:t>kunci</a:t>
            </a:r>
            <a:r>
              <a:rPr lang="en-US" altLang="en-US" sz="2600" dirty="0"/>
              <a:t> = </a:t>
            </a:r>
            <a:r>
              <a:rPr lang="en-US" altLang="en-US" sz="2600" dirty="0" err="1">
                <a:solidFill>
                  <a:srgbClr val="000000"/>
                </a:solidFill>
                <a:latin typeface="Courier New" panose="02070309020205020404" pitchFamily="49" charset="0"/>
                <a:cs typeface="Courier New" panose="02070309020205020404" pitchFamily="49" charset="0"/>
              </a:rPr>
              <a:t>soreang</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a:solidFill>
                  <a:srgbClr val="000000"/>
                </a:solidFill>
                <a:cs typeface="Courier New" panose="02070309020205020404" pitchFamily="49" charset="0"/>
              </a:rPr>
              <a:t>(</a:t>
            </a:r>
            <a:r>
              <a:rPr lang="en-US" altLang="en-US" sz="2600" dirty="0" err="1">
                <a:solidFill>
                  <a:srgbClr val="000000"/>
                </a:solidFill>
                <a:cs typeface="Courier New" panose="02070309020205020404" pitchFamily="49" charset="0"/>
              </a:rPr>
              <a:t>dalam</a:t>
            </a:r>
            <a:r>
              <a:rPr lang="en-US" altLang="en-US" sz="2600" dirty="0">
                <a:solidFill>
                  <a:srgbClr val="000000"/>
                </a:solidFill>
                <a:cs typeface="Courier New" panose="02070309020205020404" pitchFamily="49" charset="0"/>
              </a:rPr>
              <a:t> </a:t>
            </a:r>
            <a:r>
              <a:rPr lang="en-US" altLang="en-US" sz="2600" dirty="0" err="1">
                <a:solidFill>
                  <a:srgbClr val="000000"/>
                </a:solidFill>
                <a:cs typeface="Courier New" panose="02070309020205020404" pitchFamily="49" charset="0"/>
              </a:rPr>
              <a:t>angka</a:t>
            </a:r>
            <a:r>
              <a:rPr lang="en-US" altLang="en-US" sz="2600" dirty="0">
                <a:solidFill>
                  <a:srgbClr val="000000"/>
                </a:solidFill>
                <a:cs typeface="Courier New" panose="02070309020205020404" pitchFamily="49" charset="0"/>
              </a:rPr>
              <a:t>: 18, 14, 17, 4, 0, 13, 6)</a:t>
            </a:r>
            <a:endParaRPr lang="en-US" altLang="en-US" sz="2600" dirty="0"/>
          </a:p>
          <a:p>
            <a:pPr>
              <a:buNone/>
            </a:pP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Plainteks</a:t>
            </a:r>
            <a:r>
              <a:rPr lang="en-US" altLang="en-US" sz="2600" dirty="0">
                <a:solidFill>
                  <a:srgbClr val="000000"/>
                </a:solidFill>
                <a:cs typeface="Times New Roman" panose="02020603050405020304" pitchFamily="18" charset="0"/>
              </a:rPr>
              <a:t>:	</a:t>
            </a:r>
            <a:r>
              <a:rPr lang="en-US" altLang="en-US" sz="2600" dirty="0" err="1">
                <a:solidFill>
                  <a:srgbClr val="000000"/>
                </a:solidFill>
                <a:latin typeface="Courier New" panose="02070309020205020404" pitchFamily="49" charset="0"/>
                <a:cs typeface="Courier New" panose="02070309020205020404" pitchFamily="49" charset="0"/>
              </a:rPr>
              <a:t>terimapesanangulaikambing</a:t>
            </a:r>
            <a:endParaRPr lang="en-US" altLang="en-US" sz="2600" dirty="0">
              <a:solidFill>
                <a:srgbClr val="000000"/>
              </a:solidFill>
              <a:latin typeface="Courier New" panose="02070309020205020404" pitchFamily="49" charset="0"/>
              <a:cs typeface="Courier New" panose="02070309020205020404" pitchFamily="49" charset="0"/>
            </a:endParaRPr>
          </a:p>
          <a:p>
            <a:pPr>
              <a:buNone/>
            </a:pP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a:t>
            </a:r>
            <a:r>
              <a:rPr lang="en-US" altLang="en-US" sz="2600" dirty="0" err="1">
                <a:solidFill>
                  <a:srgbClr val="000000"/>
                </a:solidFill>
                <a:latin typeface="Courier New" panose="02070309020205020404" pitchFamily="49" charset="0"/>
                <a:cs typeface="Courier New" panose="02070309020205020404" pitchFamily="49" charset="0"/>
              </a:rPr>
              <a:t>soreangsoreangsoreangsore</a:t>
            </a:r>
            <a:endParaRPr lang="en-US" altLang="en-US" sz="2600" dirty="0">
              <a:solidFill>
                <a:srgbClr val="000000"/>
              </a:solidFill>
              <a:cs typeface="Times New Roman" panose="02020603050405020304" pitchFamily="18" charset="0"/>
            </a:endParaRPr>
          </a:p>
          <a:p>
            <a:pPr algn="just">
              <a:buFontTx/>
              <a:buChar char="•"/>
            </a:pPr>
            <a:endParaRPr lang="en-US" altLang="en-US" sz="2600" dirty="0">
              <a:solidFill>
                <a:srgbClr val="010000"/>
              </a:solidFill>
              <a:cs typeface="Times New Roman" panose="02020603050405020304" pitchFamily="18" charset="0"/>
            </a:endParaRPr>
          </a:p>
          <a:p>
            <a:pPr algn="just">
              <a:buNone/>
            </a:pP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Untuk</a:t>
            </a:r>
            <a:r>
              <a:rPr lang="en-US" altLang="en-US" sz="2600" dirty="0">
                <a:solidFill>
                  <a:srgbClr val="010000"/>
                </a:solidFill>
                <a:cs typeface="Times New Roman" panose="02020603050405020304" pitchFamily="18" charset="0"/>
              </a:rPr>
              <a:t> 8 </a:t>
            </a:r>
            <a:r>
              <a:rPr lang="en-US" altLang="en-US" sz="2600" dirty="0" err="1">
                <a:solidFill>
                  <a:srgbClr val="010000"/>
                </a:solidFill>
                <a:cs typeface="Times New Roman" panose="02020603050405020304" pitchFamily="18" charset="0"/>
              </a:rPr>
              <a:t>karakter</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berikutnya</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kembali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menggunakan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pola</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enkripsi</a:t>
            </a:r>
            <a:r>
              <a:rPr lang="en-US" altLang="en-US" sz="2600" dirty="0">
                <a:solidFill>
                  <a:srgbClr val="010000"/>
                </a:solidFill>
                <a:cs typeface="Times New Roman" panose="02020603050405020304" pitchFamily="18" charset="0"/>
              </a:rPr>
              <a:t> yang </a:t>
            </a:r>
            <a:r>
              <a:rPr lang="en-US" altLang="en-US" sz="2600" dirty="0" err="1">
                <a:solidFill>
                  <a:srgbClr val="010000"/>
                </a:solidFill>
                <a:cs typeface="Times New Roman" panose="02020603050405020304" pitchFamily="18" charset="0"/>
              </a:rPr>
              <a:t>sama</a:t>
            </a:r>
            <a:r>
              <a:rPr lang="en-US" altLang="en-US" sz="2600" dirty="0">
                <a:solidFill>
                  <a:srgbClr val="010000"/>
                </a:solidFill>
                <a:cs typeface="Times New Roman" panose="02020603050405020304" pitchFamily="18" charset="0"/>
              </a:rPr>
              <a:t>.</a:t>
            </a:r>
            <a:endParaRPr lang="en-GB" altLang="en-US" sz="2600" dirty="0">
              <a:solidFill>
                <a:srgbClr val="010000"/>
              </a:solidFill>
              <a:cs typeface="Times New Roman" panose="02020603050405020304" pitchFamily="18" charset="0"/>
            </a:endParaRPr>
          </a:p>
          <a:p>
            <a:pPr algn="just">
              <a:buFontTx/>
              <a:buChar char="•"/>
            </a:pPr>
            <a:endParaRPr lang="en-US" altLang="en-US" dirty="0">
              <a:solidFill>
                <a:srgbClr val="000000"/>
              </a:solidFill>
              <a:cs typeface="Times New Roman" panose="02020603050405020304" pitchFamily="18" charset="0"/>
            </a:endParaRPr>
          </a:p>
          <a:p>
            <a:pPr algn="just"/>
            <a:endParaRPr lang="en-US" altLang="en-US" dirty="0">
              <a:solidFill>
                <a:srgbClr val="010000"/>
              </a:solidFill>
              <a:cs typeface="Times New Roman" panose="02020603050405020304" pitchFamily="18" charset="0"/>
            </a:endParaRPr>
          </a:p>
          <a:p>
            <a:pPr algn="just">
              <a:buNone/>
            </a:pPr>
            <a:endParaRPr lang="en-US" dirty="0"/>
          </a:p>
        </p:txBody>
      </p:sp>
      <p:sp>
        <p:nvSpPr>
          <p:cNvPr id="4" name="TextBox 3">
            <a:extLst>
              <a:ext uri="{FF2B5EF4-FFF2-40B4-BE49-F238E27FC236}">
                <a16:creationId xmlns:a16="http://schemas.microsoft.com/office/drawing/2014/main" id="{627775B8-BA49-623E-8C8B-133AFA461479}"/>
              </a:ext>
            </a:extLst>
          </p:cNvPr>
          <p:cNvSpPr txBox="1"/>
          <p:nvPr/>
        </p:nvSpPr>
        <p:spPr>
          <a:xfrm>
            <a:off x="6566095" y="112541"/>
            <a:ext cx="5625905" cy="738664"/>
          </a:xfrm>
          <a:prstGeom prst="rect">
            <a:avLst/>
          </a:prstGeom>
          <a:noFill/>
        </p:spPr>
        <p:txBody>
          <a:bodyPr wrap="square">
            <a:spAutoFit/>
          </a:bodyPr>
          <a:lstStyle/>
          <a:p>
            <a:pPr marL="0" indent="0" eaLnBrk="1" hangingPunct="1">
              <a:buNone/>
            </a:pPr>
            <a:r>
              <a:rPr lang="en-GB" altLang="en-US" sz="1400" dirty="0">
                <a:solidFill>
                  <a:srgbClr val="FF0000"/>
                </a:solidFill>
                <a:cs typeface="Times New Roman" panose="02020603050405020304" pitchFamily="18" charset="0"/>
              </a:rPr>
              <a:t>A = 0,  B = 1, C = 2,  D = 3,  E = 4,  F = 5,  G = 6,  H = 7,  I = 8,  J = 9,  K = 10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L = 11, M = 12, N = 13, O = 14, P = 15, Q = 16, R = 17, S = 18, T = 19, U = 20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V = 21, W = 22, X = 23, Y = 24, Z = 25</a:t>
            </a:r>
          </a:p>
        </p:txBody>
      </p:sp>
      <p:sp>
        <p:nvSpPr>
          <p:cNvPr id="5" name="TextBox 4">
            <a:extLst>
              <a:ext uri="{FF2B5EF4-FFF2-40B4-BE49-F238E27FC236}">
                <a16:creationId xmlns:a16="http://schemas.microsoft.com/office/drawing/2014/main" id="{B304F070-072D-E1BE-1E13-1EF545CFF586}"/>
              </a:ext>
            </a:extLst>
          </p:cNvPr>
          <p:cNvSpPr txBox="1"/>
          <p:nvPr/>
        </p:nvSpPr>
        <p:spPr>
          <a:xfrm>
            <a:off x="7685510" y="4642534"/>
            <a:ext cx="4334883" cy="923330"/>
          </a:xfrm>
          <a:prstGeom prst="rect">
            <a:avLst/>
          </a:prstGeom>
          <a:noFill/>
        </p:spPr>
        <p:txBody>
          <a:bodyPr wrap="square" rtlCol="0">
            <a:spAutoFit/>
          </a:bodyPr>
          <a:lstStyle/>
          <a:p>
            <a:r>
              <a:rPr lang="en-US" dirty="0">
                <a:solidFill>
                  <a:srgbClr val="FF0000"/>
                </a:solidFill>
              </a:rPr>
              <a:t>Ini </a:t>
            </a:r>
            <a:r>
              <a:rPr lang="en-US" dirty="0" err="1">
                <a:solidFill>
                  <a:srgbClr val="FF0000"/>
                </a:solidFill>
              </a:rPr>
              <a:t>artinya</a:t>
            </a:r>
            <a:r>
              <a:rPr lang="en-US" dirty="0">
                <a:solidFill>
                  <a:srgbClr val="FF0000"/>
                </a:solidFill>
              </a:rPr>
              <a:t> </a:t>
            </a:r>
            <a:r>
              <a:rPr lang="en-US" dirty="0" err="1">
                <a:solidFill>
                  <a:srgbClr val="FF0000"/>
                </a:solidFill>
              </a:rPr>
              <a:t>setiap</a:t>
            </a:r>
            <a:r>
              <a:rPr lang="en-US" dirty="0">
                <a:solidFill>
                  <a:srgbClr val="FF0000"/>
                </a:solidFill>
              </a:rPr>
              <a:t> </a:t>
            </a:r>
            <a:r>
              <a:rPr lang="en-US" dirty="0" err="1">
                <a:solidFill>
                  <a:srgbClr val="FF0000"/>
                </a:solidFill>
              </a:rPr>
              <a:t>huruf</a:t>
            </a:r>
            <a:r>
              <a:rPr lang="en-US" dirty="0">
                <a:solidFill>
                  <a:srgbClr val="FF0000"/>
                </a:solidFill>
              </a:rPr>
              <a:t> </a:t>
            </a:r>
            <a:r>
              <a:rPr lang="en-US" dirty="0" err="1">
                <a:solidFill>
                  <a:srgbClr val="FF0000"/>
                </a:solidFill>
              </a:rPr>
              <a:t>plainteks</a:t>
            </a:r>
            <a:r>
              <a:rPr lang="en-US" dirty="0">
                <a:solidFill>
                  <a:srgbClr val="FF0000"/>
                </a:solidFill>
              </a:rPr>
              <a:t> </a:t>
            </a:r>
            <a:r>
              <a:rPr lang="en-US" dirty="0" err="1">
                <a:solidFill>
                  <a:srgbClr val="FF0000"/>
                </a:solidFill>
              </a:rPr>
              <a:t>dienkripsi</a:t>
            </a:r>
            <a:r>
              <a:rPr lang="en-US" dirty="0">
                <a:solidFill>
                  <a:srgbClr val="FF0000"/>
                </a:solidFill>
              </a:rPr>
              <a:t> </a:t>
            </a:r>
            <a:r>
              <a:rPr lang="en-US" dirty="0" err="1">
                <a:solidFill>
                  <a:srgbClr val="FF0000"/>
                </a:solidFill>
              </a:rPr>
              <a:t>menggunakan</a:t>
            </a:r>
            <a:r>
              <a:rPr lang="en-US" dirty="0">
                <a:solidFill>
                  <a:srgbClr val="FF0000"/>
                </a:solidFill>
              </a:rPr>
              <a:t> </a:t>
            </a:r>
            <a:r>
              <a:rPr lang="en-US" i="1" dirty="0">
                <a:solidFill>
                  <a:srgbClr val="FF0000"/>
                </a:solidFill>
              </a:rPr>
              <a:t>Caesar Cipher </a:t>
            </a:r>
            <a:r>
              <a:rPr lang="en-US" dirty="0" err="1">
                <a:solidFill>
                  <a:srgbClr val="FF0000"/>
                </a:solidFill>
              </a:rPr>
              <a:t>dengan</a:t>
            </a:r>
            <a:r>
              <a:rPr lang="en-US" dirty="0">
                <a:solidFill>
                  <a:srgbClr val="FF0000"/>
                </a:solidFill>
              </a:rPr>
              <a:t> </a:t>
            </a:r>
            <a:r>
              <a:rPr lang="en-US" dirty="0" err="1">
                <a:solidFill>
                  <a:srgbClr val="FF0000"/>
                </a:solidFill>
              </a:rPr>
              <a:t>kunci</a:t>
            </a:r>
            <a:r>
              <a:rPr lang="en-US" dirty="0">
                <a:solidFill>
                  <a:srgbClr val="FF0000"/>
                </a:solidFill>
              </a:rPr>
              <a:t> </a:t>
            </a:r>
            <a:r>
              <a:rPr lang="en-US" i="1" dirty="0">
                <a:solidFill>
                  <a:srgbClr val="FF0000"/>
                </a:solidFill>
              </a:rPr>
              <a:t>k</a:t>
            </a:r>
            <a:r>
              <a:rPr lang="en-US" dirty="0">
                <a:solidFill>
                  <a:srgbClr val="FF0000"/>
                </a:solidFill>
              </a:rPr>
              <a:t> yang </a:t>
            </a:r>
            <a:r>
              <a:rPr lang="en-US" dirty="0" err="1">
                <a:solidFill>
                  <a:srgbClr val="FF0000"/>
                </a:solidFill>
              </a:rPr>
              <a:t>berbeda-beda</a:t>
            </a:r>
            <a:endParaRPr lang="en-US" dirty="0">
              <a:solidFill>
                <a:srgbClr val="FF0000"/>
              </a:solidFill>
            </a:endParaRPr>
          </a:p>
        </p:txBody>
      </p:sp>
      <p:sp>
        <p:nvSpPr>
          <p:cNvPr id="6" name="Rectangle 5">
            <a:extLst>
              <a:ext uri="{FF2B5EF4-FFF2-40B4-BE49-F238E27FC236}">
                <a16:creationId xmlns:a16="http://schemas.microsoft.com/office/drawing/2014/main" id="{314DC32A-CE38-BEE8-B217-0849D73A8042}"/>
              </a:ext>
            </a:extLst>
          </p:cNvPr>
          <p:cNvSpPr/>
          <p:nvPr/>
        </p:nvSpPr>
        <p:spPr>
          <a:xfrm>
            <a:off x="6394488" y="63305"/>
            <a:ext cx="5625905" cy="7386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B08B58-CD89-E138-3947-BBAE2F6EE722}"/>
              </a:ext>
            </a:extLst>
          </p:cNvPr>
          <p:cNvSpPr/>
          <p:nvPr/>
        </p:nvSpPr>
        <p:spPr>
          <a:xfrm>
            <a:off x="7685510" y="4642534"/>
            <a:ext cx="4334883" cy="9233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028C64E1-0F9E-618A-7D63-0062B9FA5E00}"/>
              </a:ext>
            </a:extLst>
          </p:cNvPr>
          <p:cNvSpPr>
            <a:spLocks noGrp="1"/>
          </p:cNvSpPr>
          <p:nvPr>
            <p:ph type="sldNum" sz="quarter" idx="12"/>
          </p:nvPr>
        </p:nvSpPr>
        <p:spPr/>
        <p:txBody>
          <a:bodyPr/>
          <a:lstStyle/>
          <a:p>
            <a:fld id="{FE3EB9F5-0D30-470F-9EF7-AF0567F51E7B}" type="slidenum">
              <a:rPr lang="en-US" smtClean="0"/>
              <a:t>9</a:t>
            </a:fld>
            <a:endParaRPr lang="en-US"/>
          </a:p>
        </p:txBody>
      </p:sp>
    </p:spTree>
    <p:extLst>
      <p:ext uri="{BB962C8B-B14F-4D97-AF65-F5344CB8AC3E}">
        <p14:creationId xmlns:p14="http://schemas.microsoft.com/office/powerpoint/2010/main" val="225592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4347</Words>
  <Application>Microsoft Office PowerPoint</Application>
  <PresentationFormat>Widescreen</PresentationFormat>
  <Paragraphs>537</Paragraphs>
  <Slides>67</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80" baseType="lpstr">
      <vt:lpstr>Arial</vt:lpstr>
      <vt:lpstr>Arial Unicode MS</vt:lpstr>
      <vt:lpstr>Calibri</vt:lpstr>
      <vt:lpstr>Calibri Light</vt:lpstr>
      <vt:lpstr>Cambria Math</vt:lpstr>
      <vt:lpstr>Courier</vt:lpstr>
      <vt:lpstr>Courier New</vt:lpstr>
      <vt:lpstr>Symbol</vt:lpstr>
      <vt:lpstr>Times New Roman</vt:lpstr>
      <vt:lpstr>Wingdings</vt:lpstr>
      <vt:lpstr>Office Theme</vt:lpstr>
      <vt:lpstr>Document</vt:lpstr>
      <vt:lpstr>Equation</vt:lpstr>
      <vt:lpstr> 04 - Kriptografi Klasik (Bagian 2)</vt:lpstr>
      <vt:lpstr>PowerPoint Presentation</vt:lpstr>
      <vt:lpstr>1. Vigènere Cipher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vt:lpstr>
      <vt:lpstr>Varian Vigenere Cipher</vt:lpstr>
      <vt:lpstr>PowerPoint Presentation</vt:lpstr>
      <vt:lpstr>PowerPoint Presentation</vt:lpstr>
      <vt:lpstr>PowerPoint Presentation</vt:lpstr>
      <vt:lpstr>2. Playfair Cipher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Affine Cipher</vt:lpstr>
      <vt:lpstr>PowerPoint Presentation</vt:lpstr>
      <vt:lpstr>PowerPoint Presentation</vt:lpstr>
      <vt:lpstr>PowerPoint Presentation</vt:lpstr>
      <vt:lpstr>PowerPoint Presentation</vt:lpstr>
      <vt:lpstr>PowerPoint Presentation</vt:lpstr>
      <vt:lpstr>4. Hill Cipher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Enigma Cipher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Dr. Ir. Rinaldi, M.T.</cp:lastModifiedBy>
  <cp:revision>164</cp:revision>
  <dcterms:created xsi:type="dcterms:W3CDTF">2017-09-05T00:38:25Z</dcterms:created>
  <dcterms:modified xsi:type="dcterms:W3CDTF">2026-02-10T09:10:26Z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2024-02-11T07:33:13Z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6a1783ee-7970-4fcc-88e7-b8a5ef9a7a5b</vt:lpwstr>
  </property>
  <property fmtid="{D5CDD505-2E9C-101B-9397-08002B2CF9AE}" pid="8" name="MSIP_Label_38b525e5-f3da-4501-8f1e-526b6769fc56_ContentBits">
    <vt:lpwstr>0</vt:lpwstr>
  </property>
</Properties>
</file>