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93" r:id="rId5"/>
    <p:sldId id="260" r:id="rId6"/>
    <p:sldId id="262" r:id="rId7"/>
    <p:sldId id="263" r:id="rId8"/>
    <p:sldId id="264" r:id="rId9"/>
    <p:sldId id="266" r:id="rId10"/>
    <p:sldId id="301" r:id="rId11"/>
    <p:sldId id="303" r:id="rId12"/>
    <p:sldId id="267" r:id="rId13"/>
    <p:sldId id="304" r:id="rId14"/>
    <p:sldId id="295" r:id="rId15"/>
    <p:sldId id="492" r:id="rId16"/>
    <p:sldId id="493" r:id="rId17"/>
    <p:sldId id="517" r:id="rId18"/>
    <p:sldId id="518" r:id="rId19"/>
    <p:sldId id="296" r:id="rId20"/>
    <p:sldId id="297" r:id="rId21"/>
    <p:sldId id="298" r:id="rId22"/>
    <p:sldId id="299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86" r:id="rId31"/>
    <p:sldId id="494" r:id="rId32"/>
    <p:sldId id="495" r:id="rId33"/>
    <p:sldId id="497" r:id="rId34"/>
    <p:sldId id="496" r:id="rId35"/>
    <p:sldId id="498" r:id="rId36"/>
    <p:sldId id="499" r:id="rId37"/>
    <p:sldId id="500" r:id="rId38"/>
    <p:sldId id="519" r:id="rId39"/>
    <p:sldId id="290" r:id="rId40"/>
    <p:sldId id="289" r:id="rId41"/>
    <p:sldId id="291" r:id="rId42"/>
    <p:sldId id="30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BE92C-E49C-4B9A-9E83-9CFEA7F3EF0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9208-5B0B-47AF-AC9B-5416F4BB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DA346F-8516-42F8-9CC8-7FB90316BEE6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583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3CA4CF-F0A9-4561-B08E-FB7186C1BA9E}" type="slidenum">
              <a:rPr lang="en-GB" altLang="en-US" sz="1200"/>
              <a:pPr/>
              <a:t>26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76866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A555-85C2-40CF-B70F-EB3E73DB66F6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4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FCF-5B14-464F-9944-D2A4AE3837C0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F5A5-00E0-48FD-8180-89BEA89745C1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E7A65-A78D-42B5-8119-94EC896BFA04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1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1E56-E58B-42C8-804F-21E644BC975C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E11FB-E397-4986-A9B8-FC3B9CBB0A61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1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E05E-5D41-4089-A2AD-59C8AE2FBB0D}" type="datetime1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9B14-8C1C-40F6-BB3E-A0F4CC48147C}" type="datetime1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CC15-1396-4713-BE8B-62461552119A}" type="datetime1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29CD-4666-4630-A327-A94976A8A1E3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9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5CDA-FD57-44F0-8312-21741A77CC7E}" type="datetime1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Munir/II4021 Kriptografi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08A3-D456-4AB0-BE7E-2870BA0FF161}" type="datetime1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Munir/II4021 Kriptografi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FB3F-E5F3-49AD-8ECD-25D208877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computing.net/cipher-wheel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ryptii.com/pipes/caesar-ciph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dcode.fr/columnar-transposition-cipher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.id/imgres?imgurl=http://www.lucidcafe.com/library/96jul/96julgifs/caesar.gif&amp;imgrefurl=http://www.lucidcafe.com/library/96jul/caesar.html&amp;h=312&amp;w=216&amp;sz=59&amp;hl=id&amp;start=6&amp;tbnid=rVwqykNcFLzTdM:&amp;tbnh=117&amp;tbnw=81&amp;prev=/images?q%3Dcaesar%26svnum%3D10%26hl%3Did%26lr%3D%26sa%3D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.id/imgres?imgurl=http://www.markchurms.com/Merchant2/graphics/caesar-d.jpg&amp;imgrefurl=http://www.markchurms.com/mark-churms-original-art-oil-paintings-for-sale.html&amp;h=538&amp;w=600&amp;sz=90&amp;hl=id&amp;start=7&amp;tbnid=nJHPWFJZH0Ad0M:&amp;tbnh=121&amp;tbnw=135&amp;prev=/images?q%3Dcaesar%26svnum%3D10%26hl%3Did%26lr%3D%26sa%3D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4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7276A6-A886-4E9D-B727-5D2CEFC3861C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7772400" cy="144780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03 –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Ragam Cipher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Klasik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1)</a:t>
            </a:r>
            <a:endParaRPr lang="en-GB" alt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/>
              <a:t>Bahan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II4021 Kriptografi</a:t>
            </a:r>
            <a:endParaRPr lang="en-GB" altLang="en-US" sz="24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828800" y="4561840"/>
            <a:ext cx="9144000" cy="1676400"/>
          </a:xfrm>
        </p:spPr>
        <p:txBody>
          <a:bodyPr>
            <a:normAutofit fontScale="77500" lnSpcReduction="20000"/>
          </a:bodyPr>
          <a:lstStyle/>
          <a:p>
            <a:endParaRPr lang="en-US" b="1" dirty="0"/>
          </a:p>
          <a:p>
            <a:r>
              <a:rPr lang="en-US" sz="2800" b="1" dirty="0"/>
              <a:t>Program Studi </a:t>
            </a:r>
            <a:r>
              <a:rPr lang="en-US" sz="2800" b="1" dirty="0" err="1"/>
              <a:t>Sistem</a:t>
            </a:r>
            <a:r>
              <a:rPr lang="en-US" sz="2800" b="1" dirty="0"/>
              <a:t> dan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endParaRPr lang="en-US" sz="2800" b="1" dirty="0"/>
          </a:p>
          <a:p>
            <a:r>
              <a:rPr lang="en-US" b="1" dirty="0" err="1"/>
              <a:t>Sekolah</a:t>
            </a:r>
            <a:r>
              <a:rPr lang="en-US" b="1" dirty="0"/>
              <a:t> Teknik </a:t>
            </a:r>
            <a:r>
              <a:rPr lang="en-US" b="1" dirty="0" err="1"/>
              <a:t>Elektro</a:t>
            </a:r>
            <a:r>
              <a:rPr lang="en-US" b="1" dirty="0"/>
              <a:t> dan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Institut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Bandung</a:t>
            </a:r>
          </a:p>
          <a:p>
            <a:r>
              <a:rPr lang="en-US" b="1" dirty="0"/>
              <a:t>2026</a:t>
            </a:r>
          </a:p>
          <a:p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64CC9-A77D-0518-CDA7-E17669B47A16}"/>
              </a:ext>
            </a:extLst>
          </p:cNvPr>
          <p:cNvSpPr txBox="1"/>
          <p:nvPr/>
        </p:nvSpPr>
        <p:spPr>
          <a:xfrm>
            <a:off x="3048000" y="3447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Oleh: Rinaldi M</a:t>
            </a:r>
          </a:p>
        </p:txBody>
      </p:sp>
      <p:pic>
        <p:nvPicPr>
          <p:cNvPr id="5" name="Picture 4" descr="A close up of a device&#10;&#10;AI-generated content may be incorrect.">
            <a:extLst>
              <a:ext uri="{FF2B5EF4-FFF2-40B4-BE49-F238E27FC236}">
                <a16:creationId xmlns:a16="http://schemas.microsoft.com/office/drawing/2014/main" id="{6618B0D5-BB07-31AA-096E-1F3E4EBD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63" y="3037661"/>
            <a:ext cx="3336274" cy="22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in&#10;&#10;Description automatically generated with medium confidence">
            <a:extLst>
              <a:ext uri="{FF2B5EF4-FFF2-40B4-BE49-F238E27FC236}">
                <a16:creationId xmlns:a16="http://schemas.microsoft.com/office/drawing/2014/main" id="{BBC1468A-C271-5579-1C94-C0A3CB396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66" y="222795"/>
            <a:ext cx="5157375" cy="4763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C3057B-F685-7D24-88A9-F3432E9CBE8D}"/>
              </a:ext>
            </a:extLst>
          </p:cNvPr>
          <p:cNvSpPr txBox="1"/>
          <p:nvPr/>
        </p:nvSpPr>
        <p:spPr>
          <a:xfrm>
            <a:off x="2375038" y="5256013"/>
            <a:ext cx="7962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Caesar wheel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F4923-25CA-14A2-EA7F-7C62E1BD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59A9B-5878-AA6F-D593-B74B7884C79D}"/>
              </a:ext>
            </a:extLst>
          </p:cNvPr>
          <p:cNvSpPr txBox="1"/>
          <p:nvPr/>
        </p:nvSpPr>
        <p:spPr>
          <a:xfrm>
            <a:off x="2316981" y="5987311"/>
            <a:ext cx="8200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Lihat</a:t>
            </a:r>
            <a:r>
              <a:rPr lang="en-US" dirty="0"/>
              <a:t> demo online: </a:t>
            </a:r>
            <a:r>
              <a:rPr lang="en-US" dirty="0">
                <a:hlinkClick r:id="rId3"/>
              </a:rPr>
              <a:t>https://www.101computing.net/cipher-wheel.html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29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19AFD-99E2-FBC1-E310-210125F5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53EE5-5FA3-5D1C-E37A-27626FE97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5946"/>
            <a:ext cx="10871807" cy="61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2501EE-A7D7-4A87-9FA3-DD45CE8AD89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3" y="1066800"/>
            <a:ext cx="11179628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solidFill>
                  <a:srgbClr val="000000"/>
                </a:solidFill>
              </a:rPr>
              <a:t>Secara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umum</a:t>
            </a:r>
            <a:r>
              <a:rPr lang="en-US" altLang="en-US" sz="3000" dirty="0">
                <a:solidFill>
                  <a:srgbClr val="000000"/>
                </a:solidFill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</a:rPr>
              <a:t>jika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pergeseran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huruf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sejauh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</a:rPr>
              <a:t>maka</a:t>
            </a:r>
            <a:r>
              <a:rPr lang="en-US" altLang="en-US" sz="30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26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	    	      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 = </a:t>
            </a:r>
            <a:r>
              <a:rPr lang="en-US" altLang="en-US" sz="3000" dirty="0" err="1">
                <a:solidFill>
                  <a:srgbClr val="000000"/>
                </a:solidFill>
              </a:rPr>
              <a:t>kunci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rahasia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>
                <a:solidFill>
                  <a:srgbClr val="000000"/>
                </a:solidFill>
              </a:rPr>
              <a:t>Untuk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alfabet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berupa</a:t>
            </a:r>
            <a:r>
              <a:rPr lang="en-US" altLang="en-US" sz="3000" dirty="0">
                <a:solidFill>
                  <a:srgbClr val="000000"/>
                </a:solidFill>
              </a:rPr>
              <a:t> 256 </a:t>
            </a:r>
            <a:r>
              <a:rPr lang="en-US" altLang="en-US" sz="3000" dirty="0" err="1">
                <a:solidFill>
                  <a:srgbClr val="000000"/>
                </a:solidFill>
              </a:rPr>
              <a:t>karakter</a:t>
            </a:r>
            <a:r>
              <a:rPr lang="en-US" altLang="en-US" sz="3000" dirty="0">
                <a:solidFill>
                  <a:srgbClr val="000000"/>
                </a:solidFill>
              </a:rPr>
              <a:t> ASCII, </a:t>
            </a:r>
            <a:r>
              <a:rPr lang="en-US" altLang="en-US" sz="3000" dirty="0" err="1">
                <a:solidFill>
                  <a:srgbClr val="000000"/>
                </a:solidFill>
              </a:rPr>
              <a:t>maka</a:t>
            </a:r>
            <a:r>
              <a:rPr lang="en-US" altLang="en-US" sz="3000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+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256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3000" i="1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– </a:t>
            </a:r>
            <a:r>
              <a:rPr lang="en-US" altLang="en-US" sz="30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) mod 2</a:t>
            </a:r>
            <a:r>
              <a:rPr lang="en-US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en-GB" altLang="en-US" sz="3000" dirty="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                   </a:t>
            </a:r>
            <a:r>
              <a:rPr lang="en-US" altLang="en-US" sz="3000" i="1" dirty="0">
                <a:solidFill>
                  <a:srgbClr val="000000"/>
                </a:solidFill>
              </a:rPr>
              <a:t>k</a:t>
            </a:r>
            <a:r>
              <a:rPr lang="en-US" altLang="en-US" sz="3000" dirty="0">
                <a:solidFill>
                  <a:srgbClr val="000000"/>
                </a:solidFill>
              </a:rPr>
              <a:t> = </a:t>
            </a:r>
            <a:r>
              <a:rPr lang="en-US" altLang="en-US" sz="3000" dirty="0" err="1">
                <a:solidFill>
                  <a:srgbClr val="000000"/>
                </a:solidFill>
              </a:rPr>
              <a:t>kunci</a:t>
            </a:r>
            <a:r>
              <a:rPr lang="en-US" altLang="en-US" sz="3000" dirty="0">
                <a:solidFill>
                  <a:srgbClr val="000000"/>
                </a:solidFill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</a:rPr>
              <a:t>rahasia</a:t>
            </a:r>
            <a:endParaRPr lang="en-US" altLang="en-US" sz="3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18D85-75A6-A028-F820-0DAE814D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Latihan</a:t>
            </a:r>
          </a:p>
          <a:p>
            <a:pPr marL="0" indent="0">
              <a:buNone/>
            </a:pPr>
            <a:r>
              <a:rPr lang="en-US" dirty="0" err="1"/>
              <a:t>Enkripsi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Caesar Cipher, k = 5</a:t>
            </a:r>
          </a:p>
          <a:p>
            <a:pPr marL="0" indent="0">
              <a:buNone/>
            </a:pPr>
            <a:r>
              <a:rPr lang="en-US" dirty="0"/>
              <a:t>	ADA  RENCANA PENYELUNDUPAN NARKOBA DI BANDARA</a:t>
            </a:r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cipherteksnya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4B6E2-F672-4438-F803-BF36AD17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CFD0-909A-BD72-5BAC-BBD7B2B2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08" y="393262"/>
            <a:ext cx="10515600" cy="57741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Demo  Caesar Cipher Online: </a:t>
            </a:r>
            <a:r>
              <a:rPr lang="en-US" sz="2800" dirty="0">
                <a:latin typeface="+mn-lt"/>
                <a:hlinkClick r:id="rId2"/>
              </a:rPr>
              <a:t>https://cryptii.com/pipes/caesar-cipher</a:t>
            </a:r>
            <a:r>
              <a:rPr lang="en-US" sz="2800" dirty="0"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35767-A1A0-3D1A-49D8-D33506DD8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97" y="970672"/>
            <a:ext cx="10053711" cy="56524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9D7E1-788A-A4AB-A0CB-E8439953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8E8012-28AB-5AD7-0F1F-D7B6D1AE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EDC3C-3CB4-6C75-0F48-2299B623A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48" y="1142999"/>
            <a:ext cx="10727381" cy="5254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F5997-6101-73B1-7A52-69E9AEB58CF7}"/>
              </a:ext>
            </a:extLst>
          </p:cNvPr>
          <p:cNvSpPr txBox="1"/>
          <p:nvPr/>
        </p:nvSpPr>
        <p:spPr>
          <a:xfrm>
            <a:off x="885372" y="316984"/>
            <a:ext cx="689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Program Caesar Cipher </a:t>
            </a:r>
            <a:r>
              <a:rPr lang="en-US" sz="2800" b="1" dirty="0" err="1"/>
              <a:t>dalam</a:t>
            </a:r>
            <a:r>
              <a:rPr lang="en-US" sz="2800" b="1" dirty="0"/>
              <a:t> Bahasa Python</a:t>
            </a:r>
          </a:p>
        </p:txBody>
      </p:sp>
    </p:spTree>
    <p:extLst>
      <p:ext uri="{BB962C8B-B14F-4D97-AF65-F5344CB8AC3E}">
        <p14:creationId xmlns:p14="http://schemas.microsoft.com/office/powerpoint/2010/main" val="60058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242449-7429-DFE0-9E71-DDB2A861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B9B2B-7456-6C85-D3E6-C01862A1026E}"/>
              </a:ext>
            </a:extLst>
          </p:cNvPr>
          <p:cNvSpPr txBox="1"/>
          <p:nvPr/>
        </p:nvSpPr>
        <p:spPr>
          <a:xfrm>
            <a:off x="841829" y="316983"/>
            <a:ext cx="208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AD8F9C-D5EB-3042-90F7-2A4DAF01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02" y="1122816"/>
            <a:ext cx="11249796" cy="52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1E52D6-5D6D-D2BA-1107-06EAC488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009B09-FECC-6BDE-CC18-14030E64B596}"/>
              </a:ext>
            </a:extLst>
          </p:cNvPr>
          <p:cNvSpPr txBox="1"/>
          <p:nvPr/>
        </p:nvSpPr>
        <p:spPr>
          <a:xfrm>
            <a:off x="638629" y="563726"/>
            <a:ext cx="1031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Program Caesar Cipher </a:t>
            </a:r>
            <a:r>
              <a:rPr lang="en-US" sz="2800" b="1" dirty="0" err="1"/>
              <a:t>dalam</a:t>
            </a:r>
            <a:r>
              <a:rPr lang="en-US" sz="2800" b="1" dirty="0"/>
              <a:t> Bahasa Python  (256 </a:t>
            </a:r>
            <a:r>
              <a:rPr lang="en-US" sz="2800" b="1" dirty="0" err="1"/>
              <a:t>karakter</a:t>
            </a:r>
            <a:r>
              <a:rPr lang="en-US" sz="2800" b="1" dirty="0"/>
              <a:t> ASCII)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94716-F146-BCE8-1779-A0B78A2A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1372961"/>
            <a:ext cx="10892775" cy="356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87EBA-E8D0-A817-8E6B-0CEFBCE3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B815A-9856-CD94-6156-74AD85BF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90" y="1255485"/>
            <a:ext cx="8336380" cy="4954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4E94A-C928-AB81-5C9F-E3F50ECB84DE}"/>
              </a:ext>
            </a:extLst>
          </p:cNvPr>
          <p:cNvSpPr txBox="1"/>
          <p:nvPr/>
        </p:nvSpPr>
        <p:spPr>
          <a:xfrm>
            <a:off x="1097190" y="386544"/>
            <a:ext cx="208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program</a:t>
            </a:r>
          </a:p>
        </p:txBody>
      </p:sp>
    </p:spTree>
    <p:extLst>
      <p:ext uri="{BB962C8B-B14F-4D97-AF65-F5344CB8AC3E}">
        <p14:creationId xmlns:p14="http://schemas.microsoft.com/office/powerpoint/2010/main" val="29611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6467D-E3BD-5292-B137-CFBA2B634997}"/>
              </a:ext>
            </a:extLst>
          </p:cNvPr>
          <p:cNvSpPr txBox="1"/>
          <p:nvPr/>
        </p:nvSpPr>
        <p:spPr>
          <a:xfrm>
            <a:off x="664393" y="733246"/>
            <a:ext cx="110337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/ Program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enkripsi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dan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dekripsi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pesan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dengan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Caesar Cipher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dalam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Bahasa C++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#include &lt;iostream&gt;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#include &lt;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string.h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&gt;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using namespace std;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void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enkripsi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{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string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int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k;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char c;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Ketikkan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pesan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:";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cin.ignore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getline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"Masukkan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jumlah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pergesaran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(0-25): ";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&gt;&gt; k;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= "";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inisialisasi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dengan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null string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for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=0;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plainteks.length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++) {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c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[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];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if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isalpha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(c)) {    //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hanya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memproses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alfabet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saja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toupper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(c);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ubah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menjadi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kapital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c - 65;    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kodekan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angka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0 s/d 25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(c + k) % 26;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enkripsi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geser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sejauh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k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kanan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c + 65;    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kodekan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kembali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semula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}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+ c;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sambungkan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: "&lt;&lt;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cetak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42BBBC-C54A-938B-C9A3-18A1C0C34ABA}"/>
              </a:ext>
            </a:extLst>
          </p:cNvPr>
          <p:cNvSpPr/>
          <p:nvPr/>
        </p:nvSpPr>
        <p:spPr>
          <a:xfrm>
            <a:off x="493847" y="634125"/>
            <a:ext cx="10546080" cy="622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217F46-61A0-525B-70D5-7312B7A57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11D8B-C53E-2994-1F60-41B88C428E4A}"/>
              </a:ext>
            </a:extLst>
          </p:cNvPr>
          <p:cNvSpPr txBox="1"/>
          <p:nvPr/>
        </p:nvSpPr>
        <p:spPr>
          <a:xfrm>
            <a:off x="493847" y="110905"/>
            <a:ext cx="6385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Program Caesar Cipher </a:t>
            </a:r>
            <a:r>
              <a:rPr lang="en-US" sz="2800" b="1" dirty="0" err="1"/>
              <a:t>dalam</a:t>
            </a:r>
            <a:r>
              <a:rPr lang="en-US" sz="2800" b="1" dirty="0"/>
              <a:t> Bahasa C++</a:t>
            </a:r>
          </a:p>
        </p:txBody>
      </p:sp>
    </p:spTree>
    <p:extLst>
      <p:ext uri="{BB962C8B-B14F-4D97-AF65-F5344CB8AC3E}">
        <p14:creationId xmlns:p14="http://schemas.microsoft.com/office/powerpoint/2010/main" val="451377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3DD03D-460D-467D-88B9-1CD03B43BE3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Pendahuluan</a:t>
            </a:r>
            <a:endParaRPr lang="en-GB" altLang="en-US" b="1" dirty="0">
              <a:latin typeface="+mn-lt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600" dirty="0">
                <a:solidFill>
                  <a:srgbClr val="000000"/>
                </a:solidFill>
              </a:rPr>
              <a:t>Kriptografi </a:t>
            </a:r>
            <a:r>
              <a:rPr lang="en-US" altLang="en-US" sz="2600" dirty="0" err="1">
                <a:solidFill>
                  <a:srgbClr val="000000"/>
                </a:solidFill>
              </a:rPr>
              <a:t>klasik</a:t>
            </a:r>
            <a:r>
              <a:rPr lang="en-US" altLang="en-US" sz="2600" dirty="0">
                <a:solidFill>
                  <a:srgbClr val="000000"/>
                </a:solidFill>
              </a:rPr>
              <a:t> (</a:t>
            </a:r>
            <a:r>
              <a:rPr lang="en-US" altLang="en-US" sz="2600" i="1" dirty="0">
                <a:solidFill>
                  <a:srgbClr val="000000"/>
                </a:solidFill>
              </a:rPr>
              <a:t>classical cryptography</a:t>
            </a:r>
            <a:r>
              <a:rPr lang="en-US" altLang="en-US" sz="2600" dirty="0">
                <a:solidFill>
                  <a:srgbClr val="000000"/>
                </a:solidFill>
              </a:rPr>
              <a:t>) </a:t>
            </a:r>
            <a:r>
              <a:rPr lang="en-US" altLang="en-US" sz="2600" dirty="0" err="1">
                <a:solidFill>
                  <a:srgbClr val="000000"/>
                </a:solidFill>
              </a:rPr>
              <a:t>merupakan</a:t>
            </a:r>
            <a:r>
              <a:rPr lang="en-US" altLang="en-US" sz="2600" dirty="0">
                <a:solidFill>
                  <a:srgbClr val="000000"/>
                </a:solidFill>
              </a:rPr>
              <a:t> kriptografi yang </a:t>
            </a:r>
            <a:r>
              <a:rPr lang="en-US" altLang="en-US" sz="2600" dirty="0" err="1">
                <a:solidFill>
                  <a:srgbClr val="000000"/>
                </a:solidFill>
              </a:rPr>
              <a:t>sudah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tua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 err="1">
                <a:solidFill>
                  <a:srgbClr val="000000"/>
                </a:solidFill>
              </a:rPr>
              <a:t>sudah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ada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sejak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ribuan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tahun</a:t>
            </a:r>
            <a:r>
              <a:rPr lang="en-US" altLang="en-US" sz="2600" dirty="0">
                <a:solidFill>
                  <a:srgbClr val="000000"/>
                </a:solidFill>
              </a:rPr>
              <a:t> yang </a:t>
            </a:r>
            <a:r>
              <a:rPr lang="en-US" altLang="en-US" sz="2600" dirty="0" err="1">
                <a:solidFill>
                  <a:srgbClr val="000000"/>
                </a:solidFill>
              </a:rPr>
              <a:t>lalu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hingga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ditemukan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komputer</a:t>
            </a:r>
            <a:r>
              <a:rPr lang="en-US" altLang="en-US" sz="2600" dirty="0">
                <a:solidFill>
                  <a:srgbClr val="000000"/>
                </a:solidFill>
              </a:rPr>
              <a:t> digital</a:t>
            </a:r>
          </a:p>
          <a:p>
            <a:pPr eaLnBrk="1" hangingPunct="1"/>
            <a:r>
              <a:rPr lang="en-US" altLang="en-US" sz="2600" i="1" dirty="0">
                <a:solidFill>
                  <a:srgbClr val="000000"/>
                </a:solidFill>
              </a:rPr>
              <a:t>Cipher</a:t>
            </a:r>
            <a:r>
              <a:rPr lang="en-US" altLang="en-US" sz="2600" dirty="0">
                <a:solidFill>
                  <a:srgbClr val="000000"/>
                </a:solidFill>
              </a:rPr>
              <a:t> pada kriptografi </a:t>
            </a:r>
            <a:r>
              <a:rPr lang="en-US" altLang="en-US" sz="2600" dirty="0" err="1">
                <a:solidFill>
                  <a:srgbClr val="000000"/>
                </a:solidFill>
              </a:rPr>
              <a:t>klasik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 err="1">
                <a:solidFill>
                  <a:srgbClr val="000000"/>
                </a:solidFill>
              </a:rPr>
              <a:t>dinamakan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i="1" dirty="0">
                <a:solidFill>
                  <a:srgbClr val="000000"/>
                </a:solidFill>
              </a:rPr>
              <a:t>cipher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klasik</a:t>
            </a:r>
            <a:r>
              <a:rPr lang="en-US" altLang="en-US" sz="2600" dirty="0">
                <a:solidFill>
                  <a:srgbClr val="000000"/>
                </a:solidFill>
              </a:rPr>
              <a:t>, (</a:t>
            </a:r>
            <a:r>
              <a:rPr lang="en-US" altLang="en-US" sz="2600" i="1" dirty="0">
                <a:solidFill>
                  <a:srgbClr val="000000"/>
                </a:solidFill>
              </a:rPr>
              <a:t>classical cipher</a:t>
            </a:r>
            <a:r>
              <a:rPr lang="en-US" altLang="en-US" sz="2600" dirty="0">
                <a:solidFill>
                  <a:srgbClr val="000000"/>
                </a:solidFill>
              </a:rPr>
              <a:t>) </a:t>
            </a:r>
            <a:r>
              <a:rPr lang="en-US" altLang="en-US" sz="2600" dirty="0" err="1">
                <a:solidFill>
                  <a:srgbClr val="000000"/>
                </a:solidFill>
              </a:rPr>
              <a:t>hanya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memproses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pesan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berupa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huruf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alfabet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saja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n-US" altLang="en-US" sz="2600" dirty="0" err="1">
                <a:solidFill>
                  <a:srgbClr val="000000"/>
                </a:solidFill>
              </a:rPr>
              <a:t>Menggunakan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alat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tulis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pena</a:t>
            </a:r>
            <a:r>
              <a:rPr lang="en-US" altLang="en-US" sz="2600" dirty="0">
                <a:solidFill>
                  <a:srgbClr val="000000"/>
                </a:solidFill>
              </a:rPr>
              <a:t> dan </a:t>
            </a:r>
            <a:r>
              <a:rPr lang="en-US" altLang="en-US" sz="2600" dirty="0" err="1">
                <a:solidFill>
                  <a:srgbClr val="000000"/>
                </a:solidFill>
              </a:rPr>
              <a:t>kertas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saja</a:t>
            </a:r>
            <a:r>
              <a:rPr lang="en-US" altLang="en-US" sz="2600" dirty="0">
                <a:solidFill>
                  <a:srgbClr val="000000"/>
                </a:solidFill>
              </a:rPr>
              <a:t>, </a:t>
            </a:r>
            <a:r>
              <a:rPr lang="en-US" altLang="en-US" sz="2600" dirty="0" err="1">
                <a:solidFill>
                  <a:srgbClr val="000000"/>
                </a:solidFill>
              </a:rPr>
              <a:t>belum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ada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komputer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600" dirty="0" err="1">
                <a:solidFill>
                  <a:srgbClr val="000000"/>
                </a:solidFill>
              </a:rPr>
              <a:t>Termasuk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ke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dalam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jenis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kriptografi</a:t>
            </a:r>
            <a:r>
              <a:rPr lang="en-US" altLang="en-US" sz="2600" dirty="0">
                <a:solidFill>
                  <a:srgbClr val="000000"/>
                </a:solidFill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</a:rPr>
              <a:t>kunci-simetri</a:t>
            </a:r>
            <a:endParaRPr lang="en-US" altLang="en-US" sz="2600" dirty="0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26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Tiga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alasan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mempelajari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	1.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Memahami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konsep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modern.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	3.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memahami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sistem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170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65B80E-5C06-F42B-A3AD-64722B6CC624}"/>
              </a:ext>
            </a:extLst>
          </p:cNvPr>
          <p:cNvSpPr txBox="1"/>
          <p:nvPr/>
        </p:nvSpPr>
        <p:spPr>
          <a:xfrm>
            <a:off x="447040" y="454721"/>
            <a:ext cx="111353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void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dekripsi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{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string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int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k;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char c;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Ketikkan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: ";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cin.ignore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();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getline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,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);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"Masukkan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jumlah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pergesaran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(0-25): ";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&gt;&gt; k;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= "";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inisialisasi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dengan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null string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for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=0;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cipherteks.length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();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++) {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c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cipherteks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[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];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if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isalpha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(c)) {    //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hanya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memproses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alfabet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toupper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(c);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ubah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karakter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besar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c - 65;    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kodekan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angka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0 s/d 25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if (c - k &lt; 0) 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kasus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pembagian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bilangan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negatif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   c = 26 + (c - k);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else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   c = (c - k) % 26; 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c + 65;     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kodekan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kembali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semula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 c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tolower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(c);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dinyatakan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sebagai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huruf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kecil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}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=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+ c;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sambungkan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ke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"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: "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;  //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cetak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plainteks</a:t>
            </a:r>
            <a:endParaRPr lang="en-US" sz="1400" dirty="0">
              <a:effectLst/>
              <a:latin typeface="Courier New" panose="02070309020205020404" pitchFamily="49" charset="0"/>
              <a:ea typeface="MS Mincho" panose="02020609040205080304" pitchFamily="49" charset="-128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E60D6A-BED5-C386-ED6E-DBB32AD219ED}"/>
              </a:ext>
            </a:extLst>
          </p:cNvPr>
          <p:cNvSpPr/>
          <p:nvPr/>
        </p:nvSpPr>
        <p:spPr>
          <a:xfrm>
            <a:off x="447040" y="405160"/>
            <a:ext cx="10546080" cy="6223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A7EE7-7B0E-EB36-D1C7-6AF2F978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9D80B6-1544-0811-23CF-02164F24D7B5}"/>
              </a:ext>
            </a:extLst>
          </p:cNvPr>
          <p:cNvSpPr txBox="1"/>
          <p:nvPr/>
        </p:nvSpPr>
        <p:spPr>
          <a:xfrm>
            <a:off x="729068" y="555264"/>
            <a:ext cx="10200640" cy="451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main()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{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int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pil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 bool stop;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stop = false;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while (!stop) {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&lt;&lt; "Menu: "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&lt;&lt; "1.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"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&lt;&lt; "2.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Dekripsi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"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&lt;&lt; "3. Exit     " &lt;&lt;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endl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cout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&lt;&lt; "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Pilih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menu: ";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cin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&gt;&gt;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pil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;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switch (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pil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) {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case 1 :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enkripsi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(); break;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case 2 : </a:t>
            </a:r>
            <a:r>
              <a:rPr lang="en-US" sz="1400" dirty="0" err="1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dekripsi</a:t>
            </a: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(); break;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   case 3 : stop = true; break;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   }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  }</a:t>
            </a:r>
          </a:p>
          <a:p>
            <a:r>
              <a:rPr lang="en-US" sz="1400" dirty="0"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BA34B0-E674-A8D8-E559-2411EEE9C9FD}"/>
              </a:ext>
            </a:extLst>
          </p:cNvPr>
          <p:cNvSpPr/>
          <p:nvPr/>
        </p:nvSpPr>
        <p:spPr>
          <a:xfrm>
            <a:off x="599440" y="365760"/>
            <a:ext cx="10546080" cy="47092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794F8-AEAC-B1B7-C275-A74C94DF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1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6D755E1D-88B3-0551-D1A1-4B4251A8E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04" y="886301"/>
            <a:ext cx="10023391" cy="50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319738-06D3-91EC-0948-AAAA5B73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36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600832-9903-4324-B2D4-FEAB2407FE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814" y="1042126"/>
            <a:ext cx="10918371" cy="507419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b="1" dirty="0" err="1">
                <a:solidFill>
                  <a:srgbClr val="000000"/>
                </a:solidFill>
              </a:rPr>
              <a:t>Kriptanalisis</a:t>
            </a:r>
            <a:r>
              <a:rPr lang="en-US" altLang="en-US" sz="3200" b="1" dirty="0">
                <a:solidFill>
                  <a:srgbClr val="000000"/>
                </a:solidFill>
              </a:rPr>
              <a:t> Caesar Cipher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mudah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dipecahkan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exhaustive key search  (brute force)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sangat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26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).</a:t>
            </a:r>
          </a:p>
          <a:p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Coba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25,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lalu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periksa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kata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kalimat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bermakna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Jika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diduga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memastikan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cobakan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lainnya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6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641159-369D-4482-92EA-03C8C14E278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990600"/>
            <a:ext cx="10537372" cy="52260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Contoh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dirty="0" err="1">
                <a:solidFill>
                  <a:srgbClr val="000000"/>
                </a:solidFill>
              </a:rPr>
              <a:t>kriptogram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XMZVH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384082"/>
              </p:ext>
            </p:extLst>
          </p:nvPr>
        </p:nvGraphicFramePr>
        <p:xfrm>
          <a:off x="1817914" y="1708240"/>
          <a:ext cx="8181728" cy="333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293620" progId="Word.Document.8">
                  <p:embed/>
                </p:oleObj>
              </mc:Choice>
              <mc:Fallback>
                <p:oleObj name="Document" r:id="rId2" imgW="5629656" imgH="22936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914" y="1708240"/>
                        <a:ext cx="8181728" cy="3333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1562100" y="5156021"/>
            <a:ext cx="9650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Plainteks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potensial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Courier New" panose="02070309020205020404" pitchFamily="49" charset="0"/>
              </a:rPr>
              <a:t>CREAM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21.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Kunci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ini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digunakan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untuk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mendekripsikan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potongan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cipherteks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kumimoji="1"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lainnya</a:t>
            </a:r>
            <a:r>
              <a:rPr kumimoji="1"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1"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3314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F535FE-D204-4292-A2DF-953584E242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029" y="487680"/>
            <a:ext cx="9318171" cy="572897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en-US" altLang="en-US" dirty="0" err="1"/>
              <a:t>Contoh</a:t>
            </a:r>
            <a:r>
              <a:rPr lang="en-US" altLang="en-US" dirty="0"/>
              <a:t> lain: </a:t>
            </a:r>
          </a:p>
          <a:p>
            <a:pPr marL="609600" indent="-609600">
              <a:buNone/>
            </a:pPr>
            <a:r>
              <a:rPr lang="en-US" altLang="en-US" sz="2600" dirty="0" err="1">
                <a:latin typeface="Courier"/>
              </a:rPr>
              <a:t>Cipherteks</a:t>
            </a:r>
            <a:r>
              <a:rPr lang="en-US" altLang="en-US" sz="2600" dirty="0">
                <a:latin typeface="Courier"/>
              </a:rPr>
              <a:t>: 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PHHW PH DIWHU WKH WRJD SDUWB</a:t>
            </a:r>
          </a:p>
          <a:p>
            <a:pPr marL="609600" indent="-609600">
              <a:buNone/>
            </a:pPr>
            <a:r>
              <a:rPr lang="en-US" altLang="en-US" sz="2600" dirty="0">
                <a:latin typeface="Courier"/>
              </a:rPr>
              <a:t>	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	PHHW PH DIWHU WKH WRJD SDUWB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k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0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phhw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ph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diwhu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wkh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wrjd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sduwb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1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oggv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og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chvgt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vjg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vqic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rctva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nffu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nf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bgufs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uif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uphb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qbsuz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  <a:tabLst>
                <a:tab pos="576263" algn="l"/>
              </a:tabLst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3		</a:t>
            </a:r>
            <a:r>
              <a:rPr lang="en-US" altLang="en-US" sz="2600" b="1" dirty="0">
                <a:solidFill>
                  <a:srgbClr val="FF0000"/>
                </a:solidFill>
                <a:latin typeface="Courier"/>
              </a:rPr>
              <a:t>meet me after the toga party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4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ldds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ld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zesdq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sgd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snfz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ozqsx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5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kccr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kc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ydrcp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rfc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rmey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nyprw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6	…</a:t>
            </a: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21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ummb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um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inbmz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bpm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bwoi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xizbg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22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tlla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tl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hmaly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aol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avnh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whyaf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23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skkz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sk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glzkx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znk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zumg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vgxze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24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rjjy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rj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fkyjw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ymj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ytlf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ufwyd</a:t>
            </a:r>
            <a:endParaRPr lang="en-US" altLang="en-US" sz="2600" dirty="0">
              <a:solidFill>
                <a:srgbClr val="000000"/>
              </a:solidFill>
              <a:latin typeface="Courier"/>
            </a:endParaRPr>
          </a:p>
          <a:p>
            <a:pPr marL="609600" indent="-60960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25	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qiix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qi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ejxiv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xli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xske</a:t>
            </a:r>
            <a:r>
              <a:rPr lang="en-US" altLang="en-US" sz="2600" dirty="0">
                <a:solidFill>
                  <a:srgbClr val="000000"/>
                </a:solidFill>
                <a:latin typeface="Courier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"/>
              </a:rPr>
              <a:t>tevxc</a:t>
            </a:r>
            <a:endParaRPr lang="en-GB" altLang="en-US" sz="2600" dirty="0">
              <a:solidFill>
                <a:srgbClr val="000000"/>
              </a:solidFill>
              <a:latin typeface="Courier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1B79C6-1B85-20A9-2D57-FD9941781D4C}"/>
              </a:ext>
            </a:extLst>
          </p:cNvPr>
          <p:cNvSpPr txBox="1"/>
          <p:nvPr/>
        </p:nvSpPr>
        <p:spPr>
          <a:xfrm>
            <a:off x="7051040" y="5732502"/>
            <a:ext cx="270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</a:t>
            </a:r>
            <a:r>
              <a:rPr lang="en-US" dirty="0"/>
              <a:t>: William Stallings)</a:t>
            </a:r>
          </a:p>
        </p:txBody>
      </p:sp>
    </p:spTree>
    <p:extLst>
      <p:ext uri="{BB962C8B-B14F-4D97-AF65-F5344CB8AC3E}">
        <p14:creationId xmlns:p14="http://schemas.microsoft.com/office/powerpoint/2010/main" val="422824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D51681-DC67-4389-8134-889D711D1DEC}" type="slidenum">
              <a:rPr lang="en-GB" altLang="en-US">
                <a:solidFill>
                  <a:schemeClr val="tx2"/>
                </a:solidFill>
              </a:rPr>
              <a:pPr/>
              <a:t>26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pic>
        <p:nvPicPr>
          <p:cNvPr id="1946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58" y="968851"/>
            <a:ext cx="6127401" cy="55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296852" y="365761"/>
            <a:ext cx="6288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 err="1">
                <a:latin typeface="+mn-lt"/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latin typeface="+mn-lt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VIVBQ SQBI SMBMUC LQ ICTI</a:t>
            </a:r>
            <a:endParaRPr lang="en-US" alt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5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0FA1F4-3CA5-4792-B481-ED5A881A256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990600"/>
            <a:ext cx="11161486" cy="5226050"/>
          </a:xfrm>
        </p:spPr>
        <p:txBody>
          <a:bodyPr>
            <a:normAutofit/>
          </a:bodyPr>
          <a:lstStyle/>
          <a:p>
            <a:r>
              <a:rPr lang="en-US" altLang="en-US" sz="2400" dirty="0" err="1">
                <a:solidFill>
                  <a:srgbClr val="000000"/>
                </a:solidFill>
              </a:rPr>
              <a:t>Bagaimana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jika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terdapat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dua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atau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lebih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</a:rPr>
              <a:t> k yang </a:t>
            </a:r>
            <a:r>
              <a:rPr lang="en-US" altLang="en-US" sz="2400" dirty="0" err="1">
                <a:solidFill>
                  <a:srgbClr val="000000"/>
                </a:solidFill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pesan-pesan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bermakna</a:t>
            </a:r>
            <a:r>
              <a:rPr lang="en-US" altLang="en-US" sz="2400" dirty="0">
                <a:solidFill>
                  <a:srgbClr val="000000"/>
                </a:solidFill>
              </a:rPr>
              <a:t>?</a:t>
            </a:r>
          </a:p>
          <a:p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</a:rPr>
              <a:t>Misalkan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kriptogram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HSPPW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kemungkinan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potensial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	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4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dolls     (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boneka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	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11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		   (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roda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	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 mana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Jika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kasusnya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demikian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potongan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lain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4 dan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11  agar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disimpulkan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mana yang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benar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7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3AF995-35FA-4A13-8F4E-632E7EB9C04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762000"/>
            <a:ext cx="10036629" cy="545465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Di </a:t>
            </a:r>
            <a:r>
              <a:rPr lang="en-US" altLang="en-US" sz="2400" dirty="0" err="1">
                <a:solidFill>
                  <a:srgbClr val="000000"/>
                </a:solidFill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sistem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operasi</a:t>
            </a:r>
            <a:r>
              <a:rPr lang="en-US" altLang="en-US" sz="2400" dirty="0">
                <a:solidFill>
                  <a:srgbClr val="000000"/>
                </a:solidFill>
              </a:rPr>
              <a:t> Unix,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Caesar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13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2533" name="Picture 4" descr="D:\Dataku\Kriptografi\Tahun 2006\ROT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709" y="1705763"/>
            <a:ext cx="6378649" cy="400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C4C2F-AABE-44F8-930A-4771EE06C012}"/>
              </a:ext>
            </a:extLst>
          </p:cNvPr>
          <p:cNvSpPr txBox="1"/>
          <p:nvPr/>
        </p:nvSpPr>
        <p:spPr>
          <a:xfrm>
            <a:off x="8299960" y="5628640"/>
            <a:ext cx="273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: Wikipedia</a:t>
            </a:r>
          </a:p>
        </p:txBody>
      </p:sp>
    </p:spTree>
    <p:extLst>
      <p:ext uri="{BB962C8B-B14F-4D97-AF65-F5344CB8AC3E}">
        <p14:creationId xmlns:p14="http://schemas.microsoft.com/office/powerpoint/2010/main" val="3708447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DAEA5D-5658-48C4-A37D-759CCFD3C45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5" y="838200"/>
            <a:ext cx="9688286" cy="537845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ROT13(ROTATE) = EBGNGR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Nama “ROT13”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berasal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net.jokes</a:t>
            </a:r>
            <a:endParaRPr lang="en-GB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(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hhtp://groups.google.com/group/net.jokes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 (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tahun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1980)</a:t>
            </a:r>
          </a:p>
          <a:p>
            <a:pPr algn="just" eaLnBrk="1" hangingPunct="1">
              <a:lnSpc>
                <a:spcPct val="90000"/>
              </a:lnSpc>
            </a:pP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ROT13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biasanya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digunakan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forum 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online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menyandikan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jawaban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teka-teki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kuis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canda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dsb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arsip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kali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ROT13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menghasilkan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semula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		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= ROT13(ROT13(P)) </a:t>
            </a:r>
            <a:r>
              <a:rPr lang="en-US" altLang="en-US" sz="2400" dirty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     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ROT</a:t>
            </a:r>
            <a:r>
              <a:rPr lang="en-US" altLang="en-US" sz="2400" baseline="-25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(ROT</a:t>
            </a:r>
            <a:r>
              <a:rPr lang="en-US" altLang="en-US" sz="2400" baseline="-30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)) = ROT</a:t>
            </a:r>
            <a:r>
              <a:rPr lang="en-US" altLang="en-US" sz="2400" baseline="-30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26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x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</a:rPr>
              <a:t>Jadi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cukup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dilakukan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mengenkripsi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kembali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ROT13</a:t>
            </a:r>
          </a:p>
        </p:txBody>
      </p:sp>
    </p:spTree>
    <p:extLst>
      <p:ext uri="{BB962C8B-B14F-4D97-AF65-F5344CB8AC3E}">
        <p14:creationId xmlns:p14="http://schemas.microsoft.com/office/powerpoint/2010/main" val="237576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22BB7-AD8A-412E-ABA9-40076DE06F6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43" y="568960"/>
            <a:ext cx="11190514" cy="5699760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disusun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dasar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914400" indent="-457200" algn="just"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Teknik </a:t>
            </a:r>
            <a:r>
              <a:rPr 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mengganti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457200" algn="just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914400" indent="-457200" algn="just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</a:p>
          <a:p>
            <a:pPr marL="4572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 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Times New Roman" panose="02020603050405020304" pitchFamily="18" charset="0"/>
              </a:rPr>
              <a:t>MENGANTUK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</a:p>
          <a:p>
            <a:pPr marL="4572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		     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Cipherteks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Times New Roman" panose="02020603050405020304" pitchFamily="18" charset="0"/>
                <a:sym typeface="Symbol" panose="05050102010706020507" pitchFamily="18" charset="2"/>
              </a:rPr>
              <a:t>CQBSIBONW</a:t>
            </a:r>
          </a:p>
          <a:p>
            <a:pPr marL="457200" indent="0" algn="just">
              <a:buNone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971550" indent="-514350" algn="just">
              <a:buFont typeface="+mj-lt"/>
              <a:buAutoNum type="arabicPeriod" startAt="2"/>
              <a:defRPr/>
            </a:pPr>
            <a:r>
              <a:rPr 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Teknik </a:t>
            </a:r>
            <a:r>
              <a:rPr 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mengubah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susunan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posisi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susunan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.	</a:t>
            </a:r>
          </a:p>
          <a:p>
            <a:pPr marL="795338" indent="-795338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Disebut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scrambling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permutasi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pengacakan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</a:p>
          <a:p>
            <a:pPr marL="4572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 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Times New Roman" panose="02020603050405020304" pitchFamily="18" charset="0"/>
              </a:rPr>
              <a:t>MENGANTUK 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</a:p>
          <a:p>
            <a:pPr marL="457200" indent="0" algn="just">
              <a:buNone/>
              <a:defRPr/>
            </a:pP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		       </a:t>
            </a:r>
            <a:r>
              <a:rPr lang="en-US" sz="24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Cipherteks</a:t>
            </a:r>
            <a:r>
              <a:rPr 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Times New Roman" panose="02020603050405020304" pitchFamily="18" charset="0"/>
                <a:sym typeface="Symbol" panose="05050102010706020507" pitchFamily="18" charset="2"/>
              </a:rPr>
              <a:t>TNEAKMNGU</a:t>
            </a:r>
          </a:p>
          <a:p>
            <a:pPr marL="795338" indent="-795338" algn="just">
              <a:buNone/>
              <a:defRPr/>
            </a:pPr>
            <a:endParaRPr 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A501-52F9-6DFF-8DFA-D56E05BBEA31}"/>
              </a:ext>
            </a:extLst>
          </p:cNvPr>
          <p:cNvSpPr txBox="1"/>
          <p:nvPr/>
        </p:nvSpPr>
        <p:spPr>
          <a:xfrm>
            <a:off x="1550353" y="1617790"/>
            <a:ext cx="11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Plainteks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11EFB-6A85-7F7B-D315-5435DE6540FE}"/>
              </a:ext>
            </a:extLst>
          </p:cNvPr>
          <p:cNvSpPr txBox="1"/>
          <p:nvPr/>
        </p:nvSpPr>
        <p:spPr>
          <a:xfrm>
            <a:off x="1550353" y="1970935"/>
            <a:ext cx="13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Cipherteks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7" name="Picture 6" descr="Table&#10;&#10;Description automatically generated with low confidence">
            <a:extLst>
              <a:ext uri="{FF2B5EF4-FFF2-40B4-BE49-F238E27FC236}">
                <a16:creationId xmlns:a16="http://schemas.microsoft.com/office/drawing/2014/main" id="{9806AE7B-ADBF-E69D-2BDE-A3186158D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845" y="1483360"/>
            <a:ext cx="8937634" cy="9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196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C7A8D2-18E7-4B3C-A6BC-0D76458D00AE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772886" y="479425"/>
            <a:ext cx="8305800" cy="914400"/>
          </a:xfrm>
        </p:spPr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B. Cipher </a:t>
            </a:r>
            <a:r>
              <a:rPr lang="en-US" altLang="en-US" b="1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Transposisi</a:t>
            </a:r>
            <a:endParaRPr lang="en-GB" altLang="en-US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886" y="1977571"/>
            <a:ext cx="10287000" cy="4114800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diperoleh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mengubah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posisi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kata lain,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rangkaian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Nama lain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metode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transpose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teks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mempermutasikan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karakter-karakter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cipher </a:t>
            </a:r>
            <a:r>
              <a:rPr lang="en-US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Columnar Transposition Cipher</a:t>
            </a:r>
            <a:r>
              <a:rPr lang="en-US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Rail Fence Transposition Cipher</a:t>
            </a: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3421972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489573-692B-4744-A024-082DD1FB646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29" y="1006474"/>
            <a:ext cx="10646229" cy="5851525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adalah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teknologi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Panjang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6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                         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(*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buang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spasi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dantek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nologi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inform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asiitb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vertical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kolom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per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kolom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SDNIAIAONSSNLFITTOOIEEGRTMKIMB	   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tanpa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spasi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)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SDNI AIAO NSSN LFIT TOOI EEGR TMKI MB	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blok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 4 </a:t>
            </a:r>
            <a:r>
              <a:rPr lang="en-US" altLang="en-US" sz="2400" dirty="0" err="1">
                <a:solidFill>
                  <a:srgbClr val="FF0000"/>
                </a:solidFill>
                <a:cs typeface="Courier New" panose="02070309020205020404" pitchFamily="49" charset="0"/>
              </a:rPr>
              <a:t>huruf</a:t>
            </a:r>
            <a:r>
              <a:rPr lang="en-US" altLang="en-US" sz="2400" dirty="0">
                <a:solidFill>
                  <a:srgbClr val="FF0000"/>
                </a:solidFill>
                <a:cs typeface="Courier New" panose="02070309020205020404" pitchFamily="49" charset="0"/>
              </a:rPr>
              <a:t>)</a:t>
            </a:r>
            <a:endParaRPr lang="en-GB" altLang="en-US" sz="2400" dirty="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CACC5-F9FF-EE1D-054A-0FE05F528EE9}"/>
              </a:ext>
            </a:extLst>
          </p:cNvPr>
          <p:cNvSpPr txBox="1"/>
          <p:nvPr/>
        </p:nvSpPr>
        <p:spPr>
          <a:xfrm>
            <a:off x="838200" y="323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1. Columnar Transposition Cipher</a:t>
            </a:r>
          </a:p>
        </p:txBody>
      </p:sp>
    </p:spTree>
    <p:extLst>
      <p:ext uri="{BB962C8B-B14F-4D97-AF65-F5344CB8AC3E}">
        <p14:creationId xmlns:p14="http://schemas.microsoft.com/office/powerpoint/2010/main" val="1549891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C9BBE6-D64C-4CBF-8717-D1CF2C8ADB2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582386"/>
            <a:ext cx="11179628" cy="577396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Bagi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panjang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 (Pada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, 30 / 6 = 5) .</a:t>
            </a:r>
          </a:p>
          <a:p>
            <a:pPr algn="just">
              <a:buNone/>
            </a:pP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</a:t>
            </a:r>
            <a:r>
              <a:rPr lang="en-US" sz="2600" dirty="0" err="1"/>
              <a:t>Cipherteks</a:t>
            </a:r>
            <a:r>
              <a:rPr lang="en-US" sz="2600" dirty="0"/>
              <a:t>: </a:t>
            </a:r>
            <a:r>
              <a:rPr lang="en-US" alt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SDNIAIAONSSNLFITTOOIEEGRTMKIMB</a:t>
            </a:r>
            <a:endParaRPr lang="en-US" sz="26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2600" dirty="0"/>
              <a:t>  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T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ulis 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cipherteks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secara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 vertical 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sepanjang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 5 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kolom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:        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SDNIA</a:t>
            </a:r>
          </a:p>
          <a:p>
            <a:pPr marL="0" indent="0">
              <a:buNone/>
            </a:pP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IAONS</a:t>
            </a:r>
          </a:p>
          <a:p>
            <a:pPr marL="0" indent="0">
              <a:buNone/>
            </a:pP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SNLFI</a:t>
            </a:r>
          </a:p>
          <a:p>
            <a:pPr marL="0" indent="0">
              <a:buNone/>
            </a:pP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TTOOI</a:t>
            </a:r>
          </a:p>
          <a:p>
            <a:pPr marL="0" indent="0">
              <a:buNone/>
            </a:pP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EEGRT</a:t>
            </a:r>
          </a:p>
          <a:p>
            <a:pPr marL="0" indent="0">
              <a:buNone/>
            </a:pP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		MKIMB</a:t>
            </a:r>
            <a:endParaRPr lang="en-US" sz="2600" dirty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: (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vertikal</a:t>
            </a:r>
            <a:r>
              <a:rPr lang="en-US" altLang="en-US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sistemdanteknologiinformasiitb</a:t>
            </a:r>
            <a:endParaRPr lang="en-US" altLang="en-US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>
              <a:buNone/>
            </a:pPr>
            <a:r>
              <a:rPr lang="en-US" alt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alt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teknologi</a:t>
            </a: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</a:t>
            </a:r>
            <a:r>
              <a:rPr lang="en-US" altLang="en-US" sz="2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(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tambahkan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cs typeface="Courier New" panose="02070309020205020404" pitchFamily="49" charset="0"/>
              </a:rPr>
              <a:t>spasi</a:t>
            </a:r>
            <a:r>
              <a:rPr lang="en-US" altLang="en-US" sz="2600" dirty="0">
                <a:solidFill>
                  <a:srgbClr val="000000"/>
                </a:solidFill>
                <a:cs typeface="Courier New" panose="02070309020205020404" pitchFamily="49" charset="0"/>
              </a:rPr>
              <a:t>)</a:t>
            </a:r>
            <a:endParaRPr lang="en-US" altLang="en-US" sz="2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4034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E5CCB-55A0-F78E-BEC4-0441DE7E5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enkripsi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gunakan</a:t>
            </a:r>
            <a:r>
              <a:rPr lang="en-US" sz="2400" dirty="0"/>
              <a:t> kata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n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huruf-huruf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.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kata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pembacaan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vertikal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kata </a:t>
            </a:r>
            <a:r>
              <a:rPr lang="en-US" sz="2400" dirty="0" err="1"/>
              <a:t>kunci</a:t>
            </a:r>
            <a:r>
              <a:rPr lang="en-US" sz="2400" dirty="0"/>
              <a:t> = TOMBAK    (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huruf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alfabet</a:t>
            </a:r>
            <a:r>
              <a:rPr lang="en-US" sz="2400" dirty="0"/>
              <a:t>: 6  5  4  2  1  3)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dan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teknologi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informasi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123456  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         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          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TOMBAK</a:t>
            </a:r>
            <a:endParaRPr lang="en-US" altLang="en-US" sz="2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sistem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dantek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nologi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inform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asiitb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FEAB1-F74A-8EA8-8A44-F48FB868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33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A55F4-9987-7E8C-0E58-6AFC4D51407D}"/>
              </a:ext>
            </a:extLst>
          </p:cNvPr>
          <p:cNvSpPr txBox="1"/>
          <p:nvPr/>
        </p:nvSpPr>
        <p:spPr>
          <a:xfrm>
            <a:off x="4038600" y="475744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(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baca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vertikal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sesuai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urutan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kata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5, 4, 6, 3, 2, 1)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EEGRTTTOOIMKIMBSNLFIIAONSSDNIA </a:t>
            </a:r>
          </a:p>
        </p:txBody>
      </p:sp>
    </p:spTree>
    <p:extLst>
      <p:ext uri="{BB962C8B-B14F-4D97-AF65-F5344CB8AC3E}">
        <p14:creationId xmlns:p14="http://schemas.microsoft.com/office/powerpoint/2010/main" val="4253576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2A843-3A26-159C-DAD9-BB2BE8CB4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38CC9-5B55-DB4E-1C11-150527CF61C0}"/>
              </a:ext>
            </a:extLst>
          </p:cNvPr>
          <p:cNvSpPr txBox="1"/>
          <p:nvPr/>
        </p:nvSpPr>
        <p:spPr>
          <a:xfrm>
            <a:off x="638628" y="432191"/>
            <a:ext cx="8534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Demo online: </a:t>
            </a:r>
            <a:r>
              <a:rPr lang="en-US" sz="2400" dirty="0">
                <a:hlinkClick r:id="rId2"/>
              </a:rPr>
              <a:t>https://www.dcode.fr/columnar-transposition-cipher</a:t>
            </a: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7A44E-968F-6046-17E2-4BA43B47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8" y="1074017"/>
            <a:ext cx="10044828" cy="56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83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9FB3E-E8D4-5514-79D5-2ED6EAF3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0B2EE-7F7E-381D-0863-213F62E3195F}"/>
              </a:ext>
            </a:extLst>
          </p:cNvPr>
          <p:cNvSpPr txBox="1"/>
          <p:nvPr/>
        </p:nvSpPr>
        <p:spPr>
          <a:xfrm>
            <a:off x="885372" y="1503125"/>
            <a:ext cx="1081314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import math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transposition_cipher_encrypt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(plaintext, k):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ciphertext = [''] * k  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membuat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list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panjang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k, yang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setiap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elemennya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berupa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kosong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.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range(k):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index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while index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(plaintext):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ciphertext[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ciphertext[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+ plaintext[index]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index = index + k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''.join(ciphertext)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D235FC-0A47-62EB-AFA3-0641BD08E5DA}"/>
              </a:ext>
            </a:extLst>
          </p:cNvPr>
          <p:cNvSpPr txBox="1"/>
          <p:nvPr/>
        </p:nvSpPr>
        <p:spPr>
          <a:xfrm>
            <a:off x="885372" y="316984"/>
            <a:ext cx="1099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Program Transposition Cipher </a:t>
            </a:r>
            <a:r>
              <a:rPr lang="en-US" sz="2800" b="1" dirty="0" err="1"/>
              <a:t>dalam</a:t>
            </a:r>
            <a:r>
              <a:rPr lang="en-US" sz="2800" b="1" dirty="0"/>
              <a:t> Bahasa Python  (26 </a:t>
            </a:r>
            <a:r>
              <a:rPr lang="en-US" sz="2800" b="1" dirty="0" err="1"/>
              <a:t>huruf</a:t>
            </a:r>
            <a:r>
              <a:rPr lang="en-US" sz="2800" b="1" dirty="0"/>
              <a:t> </a:t>
            </a:r>
            <a:r>
              <a:rPr lang="en-US" sz="2800" b="1" dirty="0" err="1"/>
              <a:t>alfabet</a:t>
            </a:r>
            <a:r>
              <a:rPr 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9241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249C8-C5D8-5EE3-DD19-D3A45243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64ED1-964B-E598-6BBD-D7A43A4E5AE3}"/>
              </a:ext>
            </a:extLst>
          </p:cNvPr>
          <p:cNvSpPr txBox="1"/>
          <p:nvPr/>
        </p:nvSpPr>
        <p:spPr>
          <a:xfrm>
            <a:off x="478971" y="760231"/>
            <a:ext cx="1124857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transposition_cipher_decrypt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k):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jumlah_baris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math.ceil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(ciphertext) / k)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jumlah_sel_kosong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jumlah_baris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k)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plaintext = [''] 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jumlah_baris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membuat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sebuah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list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panjang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k, yang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#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setiap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elemennya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berupa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string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kosong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baris = 0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ciphertext: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plaintext[baris] = plaintext[baris]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karakter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baris = baris + 1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(baris ==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jumlah_baris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or (baris == jumlah_baris-1 and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&gt;= k -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jumlah_sel_kosong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baris = 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+= 1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''.join(plaintext)</a:t>
            </a:r>
          </a:p>
        </p:txBody>
      </p:sp>
    </p:spTree>
    <p:extLst>
      <p:ext uri="{BB962C8B-B14F-4D97-AF65-F5344CB8AC3E}">
        <p14:creationId xmlns:p14="http://schemas.microsoft.com/office/powerpoint/2010/main" val="3270458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71D4E-73CB-109E-E53F-EDE45637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7718-45EF-4538-B7DA-F501C802866A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74094-94CB-6371-94BA-60AA1D74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21" y="973864"/>
            <a:ext cx="9496485" cy="5142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4BB95-F0D0-7F2E-EA57-819DB600F25F}"/>
              </a:ext>
            </a:extLst>
          </p:cNvPr>
          <p:cNvSpPr txBox="1"/>
          <p:nvPr/>
        </p:nvSpPr>
        <p:spPr>
          <a:xfrm>
            <a:off x="991621" y="240039"/>
            <a:ext cx="2082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Run program</a:t>
            </a:r>
          </a:p>
        </p:txBody>
      </p:sp>
    </p:spTree>
    <p:extLst>
      <p:ext uri="{BB962C8B-B14F-4D97-AF65-F5344CB8AC3E}">
        <p14:creationId xmlns:p14="http://schemas.microsoft.com/office/powerpoint/2010/main" val="4128305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431F1-A0CF-4997-8EAC-61CE8050AF9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1937"/>
            <a:ext cx="7772400" cy="838200"/>
          </a:xfrm>
        </p:spPr>
        <p:txBody>
          <a:bodyPr/>
          <a:lstStyle/>
          <a:p>
            <a:r>
              <a:rPr lang="en-US" altLang="en-US" b="1" dirty="0">
                <a:latin typeface="+mn-lt"/>
              </a:rPr>
              <a:t>Super-</a:t>
            </a:r>
            <a:r>
              <a:rPr lang="en-US" altLang="en-US" b="1" dirty="0" err="1">
                <a:latin typeface="+mn-lt"/>
              </a:rPr>
              <a:t>enkripsi</a:t>
            </a:r>
            <a:endParaRPr lang="en-US" altLang="en-US" b="1" dirty="0">
              <a:latin typeface="+mn-lt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0013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Menggabungkan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transposisi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Disebut</a:t>
            </a:r>
            <a:r>
              <a:rPr lang="en-US" altLang="en-US" sz="2400" dirty="0">
                <a:solidFill>
                  <a:srgbClr val="010000"/>
                </a:solidFill>
              </a:rPr>
              <a:t> juga </a:t>
            </a:r>
            <a:r>
              <a:rPr lang="en-US" altLang="en-US" sz="2400" i="1" dirty="0">
                <a:solidFill>
                  <a:srgbClr val="010000"/>
                </a:solidFill>
              </a:rPr>
              <a:t>product cipher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Mula-mula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pesan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hasilnya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transposisi</a:t>
            </a:r>
            <a:r>
              <a:rPr lang="en-US" altLang="en-US" sz="2400" dirty="0">
                <a:solidFill>
                  <a:srgbClr val="010000"/>
                </a:solidFill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</a:rPr>
              <a:t>atau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sebaliknya</a:t>
            </a:r>
            <a:r>
              <a:rPr lang="en-US" altLang="en-US" sz="2400" dirty="0">
                <a:solidFill>
                  <a:srgbClr val="010000"/>
                </a:solidFill>
              </a:rPr>
              <a:t>).</a:t>
            </a:r>
          </a:p>
          <a:p>
            <a:pPr>
              <a:lnSpc>
                <a:spcPct val="90000"/>
              </a:lnSpc>
            </a:pPr>
            <a:endParaRPr lang="en-GB" altLang="en-US" sz="24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GB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caesar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KHOOR ZRUOG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4):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KHOO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RZRU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OGZZ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endParaRPr lang="en-US" altLang="en-US" sz="2400" dirty="0">
              <a:solidFill>
                <a:srgbClr val="01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9C82C-30B0-917A-78ED-09230B370EA1}"/>
              </a:ext>
            </a:extLst>
          </p:cNvPr>
          <p:cNvSpPr txBox="1"/>
          <p:nvPr/>
        </p:nvSpPr>
        <p:spPr>
          <a:xfrm>
            <a:off x="3519714" y="498981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24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KROHZGORZOUZ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7288FF-3BF7-D72E-B7C4-A526339106E4}"/>
              </a:ext>
            </a:extLst>
          </p:cNvPr>
          <p:cNvSpPr txBox="1">
            <a:spLocks/>
          </p:cNvSpPr>
          <p:nvPr/>
        </p:nvSpPr>
        <p:spPr>
          <a:xfrm>
            <a:off x="722085" y="5757863"/>
            <a:ext cx="10515600" cy="767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/>
              <a:t>Cipher</a:t>
            </a:r>
            <a:r>
              <a:rPr lang="en-US" sz="2400" dirty="0"/>
              <a:t> modern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dan </a:t>
            </a:r>
            <a:r>
              <a:rPr lang="en-US" sz="2400" i="1" dirty="0"/>
              <a:t>cipher</a:t>
            </a:r>
            <a:r>
              <a:rPr lang="en-US" sz="2400" dirty="0"/>
              <a:t> </a:t>
            </a:r>
            <a:r>
              <a:rPr lang="en-US" sz="2400" dirty="0" err="1"/>
              <a:t>transposisi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operasinya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sekompleks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endParaRPr lang="en-US" sz="2400" dirty="0"/>
          </a:p>
          <a:p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850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66AB8D-C2E7-4A4B-92C6-97B9B654040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39940" name="Object 2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4060685077"/>
              </p:ext>
            </p:extLst>
          </p:nvPr>
        </p:nvGraphicFramePr>
        <p:xfrm>
          <a:off x="1234439" y="1743124"/>
          <a:ext cx="10533234" cy="3977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071116" progId="Word.Document.8">
                  <p:embed/>
                </p:oleObj>
              </mc:Choice>
              <mc:Fallback>
                <p:oleObj name="Document" r:id="rId2" imgW="5486400" imgH="20711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39" y="1743124"/>
                        <a:ext cx="10533234" cy="3977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1D60510-93B8-7801-E773-D2D77B89E882}"/>
              </a:ext>
            </a:extLst>
          </p:cNvPr>
          <p:cNvSpPr txBox="1"/>
          <p:nvPr/>
        </p:nvSpPr>
        <p:spPr>
          <a:xfrm>
            <a:off x="1125938" y="64050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2. Rail Fence Transposition Cipher</a:t>
            </a:r>
          </a:p>
        </p:txBody>
      </p:sp>
    </p:spTree>
    <p:extLst>
      <p:ext uri="{BB962C8B-B14F-4D97-AF65-F5344CB8AC3E}">
        <p14:creationId xmlns:p14="http://schemas.microsoft.com/office/powerpoint/2010/main" val="256080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DECD-31EA-AE1E-C725-C901BAD4F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80" y="838358"/>
            <a:ext cx="10515600" cy="518128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Oleh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karena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itu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dikenal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dua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macam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kriptografi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klasik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688975" indent="-514350" algn="just">
              <a:buAutoNum type="arabicPeriod"/>
              <a:defRPr/>
            </a:pP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substitution 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174625" indent="0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      -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substitusi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4625" indent="0" algn="just">
              <a:buNone/>
              <a:defRPr/>
            </a:pP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indent="-53975" algn="just">
              <a:buNone/>
              <a:defRPr/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.  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rgbClr val="000000"/>
                </a:solidFill>
                <a:cs typeface="Times New Roman" panose="02020603050405020304" pitchFamily="18" charset="0"/>
              </a:rPr>
              <a:t>transposition Cipher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dirty="0"/>
              <a:t>        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metode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dan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menggunakan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teknik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endParaRPr 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err="1"/>
              <a:t>Kombinasi</a:t>
            </a:r>
            <a:r>
              <a:rPr lang="en-GB" dirty="0"/>
              <a:t> </a:t>
            </a:r>
            <a:r>
              <a:rPr lang="en-GB" dirty="0" err="1"/>
              <a:t>kedua</a:t>
            </a:r>
            <a:r>
              <a:rPr lang="en-GB" dirty="0"/>
              <a:t> </a:t>
            </a:r>
            <a:r>
              <a:rPr lang="en-GB" dirty="0" err="1"/>
              <a:t>teknik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 </a:t>
            </a:r>
            <a:r>
              <a:rPr lang="en-GB" dirty="0" err="1"/>
              <a:t>membentuk</a:t>
            </a:r>
            <a:r>
              <a:rPr lang="en-GB" dirty="0"/>
              <a:t> </a:t>
            </a:r>
            <a:r>
              <a:rPr lang="en-GB" i="1" dirty="0"/>
              <a:t>product cipher 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i="1" dirty="0"/>
              <a:t>super </a:t>
            </a:r>
            <a:r>
              <a:rPr lang="en-GB" i="1" dirty="0" err="1"/>
              <a:t>enkripsi</a:t>
            </a:r>
            <a:endParaRPr lang="en-GB" i="1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i="1" dirty="0"/>
              <a:t>product cipher </a:t>
            </a:r>
            <a:r>
              <a:rPr lang="en-US" dirty="0"/>
              <a:t>= </a:t>
            </a:r>
            <a:r>
              <a:rPr lang="en-US" i="1" dirty="0"/>
              <a:t>cipher </a:t>
            </a:r>
            <a:r>
              <a:rPr lang="en-US" i="1" dirty="0" err="1"/>
              <a:t>substitusi</a:t>
            </a:r>
            <a:r>
              <a:rPr lang="en-US" i="1" dirty="0"/>
              <a:t> </a:t>
            </a:r>
            <a:r>
              <a:rPr lang="en-US" dirty="0"/>
              <a:t>+ </a:t>
            </a:r>
            <a:r>
              <a:rPr lang="en-US" i="1" dirty="0"/>
              <a:t>cipher </a:t>
            </a:r>
            <a:r>
              <a:rPr lang="en-US" i="1" dirty="0" err="1"/>
              <a:t>transposisi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9C19C-411A-E268-9F52-4BB81429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23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04D79E-DC77-41C6-AECC-C532886D3A3E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666" y="943247"/>
            <a:ext cx="9890203" cy="54131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rgbClr val="010000"/>
                </a:solidFill>
              </a:rPr>
              <a:t>Kita pun </a:t>
            </a:r>
            <a:r>
              <a:rPr lang="en-US" altLang="en-US" sz="2400" dirty="0" err="1">
                <a:solidFill>
                  <a:srgbClr val="010000"/>
                </a:solidFill>
              </a:rPr>
              <a:t>dapat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membuat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variasi</a:t>
            </a:r>
            <a:r>
              <a:rPr lang="en-US" altLang="en-US" sz="2400" dirty="0">
                <a:solidFill>
                  <a:srgbClr val="010000"/>
                </a:solidFill>
              </a:rPr>
              <a:t> cipher </a:t>
            </a:r>
            <a:r>
              <a:rPr lang="en-US" altLang="en-US" sz="2400" dirty="0" err="1">
                <a:solidFill>
                  <a:srgbClr val="010000"/>
                </a:solidFill>
              </a:rPr>
              <a:t>transposisi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atutan</a:t>
            </a:r>
            <a:r>
              <a:rPr lang="en-US" altLang="en-US" sz="2400" dirty="0">
                <a:solidFill>
                  <a:srgbClr val="010000"/>
                </a:solidFill>
              </a:rPr>
              <a:t> yang </a:t>
            </a:r>
            <a:r>
              <a:rPr lang="en-US" altLang="en-US" sz="2400" dirty="0" err="1">
                <a:solidFill>
                  <a:srgbClr val="010000"/>
                </a:solidFill>
              </a:rPr>
              <a:t>kita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definisikan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sendiri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Contonya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seperti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berikut</a:t>
            </a:r>
            <a:r>
              <a:rPr lang="en-US" altLang="en-US" sz="2400" dirty="0">
                <a:solidFill>
                  <a:srgbClr val="010000"/>
                </a:solidFill>
              </a:rPr>
              <a:t>. </a:t>
            </a:r>
            <a:r>
              <a:rPr lang="en-US" altLang="en-US" sz="2400" dirty="0" err="1">
                <a:solidFill>
                  <a:srgbClr val="010000"/>
                </a:solidFill>
              </a:rPr>
              <a:t>Misalkan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plainteks</a:t>
            </a:r>
            <a:r>
              <a:rPr lang="en-US" altLang="en-US" sz="2400" dirty="0">
                <a:solidFill>
                  <a:srgbClr val="010000"/>
                </a:solidFill>
              </a:rPr>
              <a:t>: </a:t>
            </a:r>
            <a:r>
              <a:rPr lang="en-GB" altLang="en-US" sz="2400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ITB GANESHA SEPULUH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Bagi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menjadi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blok-blok</a:t>
            </a:r>
            <a:r>
              <a:rPr lang="en-US" altLang="en-US" sz="2400" dirty="0">
                <a:solidFill>
                  <a:srgbClr val="010000"/>
                </a:solidFill>
              </a:rPr>
              <a:t> 8-huruf. Jika &lt; 8, </a:t>
            </a:r>
            <a:r>
              <a:rPr lang="en-US" altLang="en-US" sz="2400" dirty="0" err="1">
                <a:solidFill>
                  <a:srgbClr val="010000"/>
                </a:solidFill>
              </a:rPr>
              <a:t>tambahkan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huruf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dummy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010000"/>
              </a:solidFill>
            </a:endParaRPr>
          </a:p>
          <a:p>
            <a:pPr eaLnBrk="1" hangingPunct="1"/>
            <a:r>
              <a:rPr lang="en-US" altLang="en-US" sz="2400" dirty="0" err="1">
                <a:solidFill>
                  <a:srgbClr val="010000"/>
                </a:solidFill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</a:rPr>
              <a:t>: </a:t>
            </a:r>
            <a:r>
              <a:rPr lang="en-GB" altLang="en-US" sz="2400" b="1" dirty="0">
                <a:solidFill>
                  <a:srgbClr val="01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STBAGNEIUASPEULHGABDCEFH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</a:p>
        </p:txBody>
      </p:sp>
      <p:graphicFrame>
        <p:nvGraphicFramePr>
          <p:cNvPr id="389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64242"/>
              </p:ext>
            </p:extLst>
          </p:nvPr>
        </p:nvGraphicFramePr>
        <p:xfrm>
          <a:off x="1261638" y="3054350"/>
          <a:ext cx="9675231" cy="380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76900" imgH="2232660" progId="Word.Document.8">
                  <p:embed/>
                </p:oleObj>
              </mc:Choice>
              <mc:Fallback>
                <p:oleObj name="Document" r:id="rId2" imgW="5676900" imgH="2232660" progId="Word.Document.8">
                  <p:embed/>
                  <p:pic>
                    <p:nvPicPr>
                      <p:cNvPr id="389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638" y="3054350"/>
                        <a:ext cx="9675231" cy="380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439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1431F1-A0CF-4997-8EAC-61CE8050AF9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314552"/>
            <a:ext cx="7772400" cy="838200"/>
          </a:xfrm>
        </p:spPr>
        <p:txBody>
          <a:bodyPr/>
          <a:lstStyle/>
          <a:p>
            <a:r>
              <a:rPr lang="en-US" altLang="en-US" b="1" dirty="0">
                <a:latin typeface="+mn-lt"/>
              </a:rPr>
              <a:t>Super-</a:t>
            </a:r>
            <a:r>
              <a:rPr lang="en-US" altLang="en-US" b="1" dirty="0" err="1">
                <a:latin typeface="+mn-lt"/>
              </a:rPr>
              <a:t>enkripsi</a:t>
            </a:r>
            <a:endParaRPr lang="en-US" altLang="en-US" b="1" dirty="0">
              <a:latin typeface="+mn-lt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21366"/>
            <a:ext cx="10515600" cy="503498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Menggabungkan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transposisi</a:t>
            </a:r>
            <a:r>
              <a:rPr lang="en-US" altLang="en-US" sz="2400" dirty="0">
                <a:solidFill>
                  <a:srgbClr val="01000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>
                <a:solidFill>
                  <a:srgbClr val="010000"/>
                </a:solidFill>
              </a:rPr>
              <a:t>Disebut</a:t>
            </a:r>
            <a:r>
              <a:rPr lang="en-US" altLang="en-US" sz="2400" dirty="0">
                <a:solidFill>
                  <a:srgbClr val="010000"/>
                </a:solidFill>
              </a:rPr>
              <a:t> juga </a:t>
            </a:r>
            <a:r>
              <a:rPr lang="en-US" altLang="en-US" sz="2400" i="1" dirty="0">
                <a:solidFill>
                  <a:srgbClr val="010000"/>
                </a:solidFill>
              </a:rPr>
              <a:t>product cipher</a:t>
            </a:r>
            <a:endParaRPr lang="en-US" altLang="en-US" sz="2400" dirty="0">
              <a:solidFill>
                <a:srgbClr val="01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10000"/>
                </a:solidFill>
              </a:rPr>
              <a:t>Mula-</a:t>
            </a:r>
            <a:r>
              <a:rPr lang="en-US" altLang="en-US" sz="2400" dirty="0" err="1">
                <a:solidFill>
                  <a:srgbClr val="010000"/>
                </a:solidFill>
              </a:rPr>
              <a:t>mula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pesan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substitusi</a:t>
            </a:r>
            <a:r>
              <a:rPr lang="en-US" altLang="en-US" sz="2400" dirty="0">
                <a:solidFill>
                  <a:srgbClr val="010000"/>
                </a:solidFill>
              </a:rPr>
              <a:t>, </a:t>
            </a:r>
            <a:r>
              <a:rPr lang="en-US" altLang="en-US" sz="2400" dirty="0" err="1">
                <a:solidFill>
                  <a:srgbClr val="010000"/>
                </a:solidFill>
              </a:rPr>
              <a:t>selanjutnya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hasilnya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dienkripsi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dengan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i="1" dirty="0">
                <a:solidFill>
                  <a:srgbClr val="010000"/>
                </a:solidFill>
              </a:rPr>
              <a:t>cipher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transposisi</a:t>
            </a:r>
            <a:r>
              <a:rPr lang="en-US" altLang="en-US" sz="2400" dirty="0">
                <a:solidFill>
                  <a:srgbClr val="010000"/>
                </a:solidFill>
              </a:rPr>
              <a:t> (</a:t>
            </a:r>
            <a:r>
              <a:rPr lang="en-US" altLang="en-US" sz="2400" dirty="0" err="1">
                <a:solidFill>
                  <a:srgbClr val="010000"/>
                </a:solidFill>
              </a:rPr>
              <a:t>atau</a:t>
            </a:r>
            <a:r>
              <a:rPr lang="en-US" altLang="en-US" sz="2400" dirty="0">
                <a:solidFill>
                  <a:srgbClr val="010000"/>
                </a:solidFill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</a:rPr>
              <a:t>sebaliknya</a:t>
            </a:r>
            <a:r>
              <a:rPr lang="en-US" altLang="en-US" sz="2400" dirty="0">
                <a:solidFill>
                  <a:srgbClr val="010000"/>
                </a:solidFill>
              </a:rPr>
              <a:t>).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en-GB" altLang="en-US" sz="24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GB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74675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caesar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(k = 3)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KHOOR ZRUOG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574675" indent="-342900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kemudian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cipher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transposisi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 (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4):</a:t>
            </a: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KHOO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RZRU</a:t>
            </a: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OGZZ</a:t>
            </a:r>
          </a:p>
          <a:p>
            <a:pPr marL="231775" lvl="1" indent="-231775"/>
            <a:r>
              <a:rPr lang="en-US" altLang="en-US" i="1" dirty="0">
                <a:solidFill>
                  <a:srgbClr val="000000"/>
                </a:solidFill>
                <a:cs typeface="Courier New" panose="02070309020205020404" pitchFamily="49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modern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menggunakan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konsep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kombinasi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Courier New" panose="02070309020205020404" pitchFamily="49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substitusi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dan </a:t>
            </a:r>
            <a:r>
              <a:rPr lang="en-US" altLang="en-US" i="1" dirty="0">
                <a:solidFill>
                  <a:srgbClr val="000000"/>
                </a:solidFill>
                <a:cs typeface="Courier New" panose="02070309020205020404" pitchFamily="49" charset="0"/>
              </a:rPr>
              <a:t>cipher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transposisi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namun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operasinya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dibuat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sekompleks</a:t>
            </a:r>
            <a:r>
              <a:rPr lang="en-US" altLang="en-US" dirty="0">
                <a:solidFill>
                  <a:srgbClr val="000000"/>
                </a:solidFill>
                <a:cs typeface="Courier New" panose="02070309020205020404" pitchFamily="49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mungkin</a:t>
            </a:r>
            <a:endParaRPr lang="en-US" altLang="en-US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altLang="en-US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 	</a:t>
            </a:r>
            <a:endParaRPr lang="en-US" altLang="en-US" sz="2400" dirty="0">
              <a:solidFill>
                <a:srgbClr val="01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9C82C-30B0-917A-78ED-09230B370EA1}"/>
              </a:ext>
            </a:extLst>
          </p:cNvPr>
          <p:cNvSpPr txBox="1"/>
          <p:nvPr/>
        </p:nvSpPr>
        <p:spPr>
          <a:xfrm>
            <a:off x="3287486" y="477186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1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1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2400" dirty="0">
                <a:solidFill>
                  <a:srgbClr val="FF0000"/>
                </a:solidFill>
                <a:latin typeface="Courier" pitchFamily="49" charset="0"/>
                <a:cs typeface="Times New Roman" panose="02020603050405020304" pitchFamily="18" charset="0"/>
              </a:rPr>
              <a:t>KROHZGORZOUZ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2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CB22-4D36-C59D-D611-AAAA5096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/>
              <a:t>Bersambung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CC8B-77EB-2CBC-504D-5ACDA0279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A817C-18B4-A008-3569-04E8A4F1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FB3F-E5F3-49AD-8ECD-25D208877D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701E8-6DD4-4C26-9B58-B4D51DEF3B2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29" y="529772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 dirty="0">
                <a:latin typeface="+mn-lt"/>
              </a:rPr>
              <a:t>A. Cipher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Substitusi</a:t>
            </a:r>
            <a:endParaRPr lang="en-GB" altLang="en-US" b="1" dirty="0">
              <a:latin typeface="+mn-lt"/>
            </a:endParaRP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829" y="1600200"/>
            <a:ext cx="10765971" cy="4616450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</a:rPr>
              <a:t>terkenal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r>
              <a:rPr lang="en-US" altLang="en-US" sz="2400" i="1" dirty="0">
                <a:solidFill>
                  <a:srgbClr val="000000"/>
                </a:solidFill>
              </a:rPr>
              <a:t>Caesar Cipher</a:t>
            </a:r>
          </a:p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Tiap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alfabet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digeser</a:t>
            </a:r>
            <a:r>
              <a:rPr lang="en-US" altLang="en-US" sz="2400" dirty="0">
                <a:solidFill>
                  <a:srgbClr val="000000"/>
                </a:solidFill>
              </a:rPr>
              <a:t> 3 </a:t>
            </a:r>
            <a:r>
              <a:rPr lang="en-US" altLang="en-US" sz="2400" dirty="0" err="1">
                <a:solidFill>
                  <a:srgbClr val="000000"/>
                </a:solidFill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kanan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400" i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Plainteks</a:t>
            </a:r>
            <a:r>
              <a:rPr lang="en-US" altLang="en-US" sz="2000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 A B C D E F G H I J K L M N O P Q R S T U V W X Y Z</a:t>
            </a:r>
            <a:endParaRPr lang="en-US" altLang="en-US" sz="20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Cipherteks</a:t>
            </a:r>
            <a:r>
              <a:rPr lang="en-US" altLang="en-US" sz="2000" i="1" baseline="-30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E F G H I J K L M N O P Q R S T U V W X Y Z A B C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1700" dirty="0">
              <a:solidFill>
                <a:srgbClr val="000000"/>
              </a:solidFill>
              <a:latin typeface="Courier New" panose="02070309020205020404" pitchFamily="49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Contoh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000" dirty="0">
                <a:solidFill>
                  <a:srgbClr val="000000"/>
                </a:solidFill>
                <a:cs typeface="Courier New" panose="02070309020205020404" pitchFamily="49" charset="0"/>
              </a:rPr>
              <a:t>: 	</a:t>
            </a:r>
            <a:r>
              <a:rPr lang="it-IT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temui saya di jembatan merah nanti malam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000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WHPXL VDBD GL MHPEDWDQ PHUDK QDQWL PDODP</a:t>
            </a:r>
            <a:endParaRPr lang="en-GB" altLang="en-US" sz="1700" dirty="0"/>
          </a:p>
        </p:txBody>
      </p:sp>
      <p:pic>
        <p:nvPicPr>
          <p:cNvPr id="8198" name="Picture 5" descr="http://images.google.co.id/images?q=tbn:rVwqykNcFLzTdM:http://www.lucidcafe.com/library/96jul/96julgifs/caesa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47" y="3906619"/>
            <a:ext cx="1948542" cy="281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http://images.google.co.id/images?q=tbn:nJHPWFJZH0Ad0M:http://www.markchurms.com/Merchant2/graphics/caesar-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213"/>
            <a:ext cx="1726248" cy="14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A419BF-C7E1-5E0F-8F5A-C7A73551A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36" y="383069"/>
            <a:ext cx="5149964" cy="21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BE737C-FB05-4321-A9CA-923BF56542D2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1371" y="881743"/>
            <a:ext cx="11288486" cy="5149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Supaya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aman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cipherteks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dikelompokkan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dalam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n-</a:t>
            </a:r>
            <a:r>
              <a:rPr lang="en-US" altLang="en-US" dirty="0" err="1">
                <a:solidFill>
                  <a:srgbClr val="000000"/>
                </a:solidFill>
              </a:rPr>
              <a:t>huruf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misalnya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kelompok</a:t>
            </a:r>
            <a:r>
              <a:rPr lang="en-US" altLang="en-US" dirty="0">
                <a:solidFill>
                  <a:srgbClr val="000000"/>
                </a:solidFill>
              </a:rPr>
              <a:t> 4-huruf: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Semula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 WHPXL VDBD GL MHPEDWDQ PHUDK QDQWL PDODP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cs typeface="Courier New" panose="02070309020205020404" pitchFamily="49" charset="0"/>
              </a:rPr>
              <a:t>Menjadi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WHPX LVDB DGLM HPED WDQP HUDK QDQW LPDO DP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Atau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membuang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semua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spasi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WHPXLVDBDGLMHPEDWDQPHUDKQDQWLPDODP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Tujuannya</a:t>
            </a:r>
            <a:r>
              <a:rPr lang="en-US" altLang="en-US" dirty="0">
                <a:solidFill>
                  <a:srgbClr val="000000"/>
                </a:solidFill>
              </a:rPr>
              <a:t> agar proses </a:t>
            </a:r>
            <a:r>
              <a:rPr lang="en-US" altLang="en-US" dirty="0" err="1">
                <a:solidFill>
                  <a:srgbClr val="000000"/>
                </a:solidFill>
              </a:rPr>
              <a:t>kriptanalisis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menjadi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lebih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sulit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dilakukan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573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CC5224-8F8E-459F-94E6-6E3020A1C28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3" y="576942"/>
            <a:ext cx="11016343" cy="569177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Caesar Cipher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matematis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huruf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alfabet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dikodekan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integer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sampai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A = 0,  	B = 1, </a:t>
            </a: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C = 2,  D = 3,  E = 4,  F = 5,  G = 6,  H = 7,  I = 8,  J = 9,  K = 10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L = 11, M = 12, N = 13, O = 14, P = 15, Q = 16, R = 17, S = 18, T = 19, U = 20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V = 21, W = 22, X = 23, Y = 24, Z = 25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					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matematis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Caesar Cipher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dirumuskan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2400" i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 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+ 3) mod 26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) = (</a:t>
            </a:r>
            <a:r>
              <a:rPr lang="en-GB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 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– 3) mod 26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GB" altLang="en-US" sz="2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en-GB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Ket</a:t>
            </a:r>
            <a:r>
              <a:rPr lang="en-GB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 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;   </a:t>
            </a:r>
            <a:r>
              <a:rPr lang="en-GB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i="1" dirty="0">
                <a:solidFill>
                  <a:srgbClr val="00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endParaRPr lang="en-GB" alt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8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563" y="870404"/>
            <a:ext cx="9816874" cy="522605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cs typeface="Courier New" panose="02070309020205020404" pitchFamily="49" charset="0"/>
              </a:rPr>
              <a:t>ENKRIPSI: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: </a:t>
            </a:r>
            <a:r>
              <a:rPr lang="it-IT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temui saya di jembatan merah nanti malam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n-US" sz="2400" i="1" dirty="0"/>
          </a:p>
          <a:p>
            <a:pPr>
              <a:defRPr/>
            </a:pP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= ‘t’ = 19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dirty="0"/>
              <a:t>(19) = (19 + 3) </a:t>
            </a:r>
            <a:r>
              <a:rPr lang="en-US" sz="2400" b="1" dirty="0"/>
              <a:t>mod</a:t>
            </a:r>
            <a:r>
              <a:rPr lang="en-US" sz="2400" dirty="0"/>
              <a:t> 26 = 22 = ‘W’</a:t>
            </a:r>
          </a:p>
          <a:p>
            <a:pPr>
              <a:defRPr/>
            </a:pP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 ‘e’ = 4 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dirty="0"/>
              <a:t>(4) = (4 + 3) </a:t>
            </a:r>
            <a:r>
              <a:rPr lang="en-US" sz="2400" b="1" dirty="0"/>
              <a:t>mod</a:t>
            </a:r>
            <a:r>
              <a:rPr lang="en-US" sz="2400" dirty="0"/>
              <a:t> 26 = 7 = ‘H’</a:t>
            </a:r>
          </a:p>
          <a:p>
            <a:pPr>
              <a:defRPr/>
            </a:pPr>
            <a:r>
              <a:rPr lang="en-US" sz="2400" i="1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 = ‘m’ = 12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dirty="0"/>
              <a:t>(12) = (12 + 3) </a:t>
            </a:r>
            <a:r>
              <a:rPr lang="en-US" sz="2400" b="1" dirty="0"/>
              <a:t>mod</a:t>
            </a:r>
            <a:r>
              <a:rPr lang="en-US" sz="2400" dirty="0"/>
              <a:t> 26 = 15 = ‘P’</a:t>
            </a:r>
          </a:p>
          <a:p>
            <a:pPr>
              <a:defRPr/>
            </a:pPr>
            <a:r>
              <a:rPr lang="en-US" sz="2400" i="1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 = ‘u’ = 20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4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dirty="0"/>
              <a:t>(20) = (20 + 3) </a:t>
            </a:r>
            <a:r>
              <a:rPr lang="en-US" sz="2400" b="1" dirty="0"/>
              <a:t>mod</a:t>
            </a:r>
            <a:r>
              <a:rPr lang="en-US" sz="2400" dirty="0"/>
              <a:t> 26 = 23 = ‘X’</a:t>
            </a:r>
          </a:p>
          <a:p>
            <a:pPr>
              <a:defRPr/>
            </a:pPr>
            <a:r>
              <a:rPr lang="en-US" sz="2400" i="1" dirty="0"/>
              <a:t>p</a:t>
            </a:r>
            <a:r>
              <a:rPr lang="en-US" sz="2400" baseline="-25000" dirty="0"/>
              <a:t>5</a:t>
            </a:r>
            <a:r>
              <a:rPr lang="en-US" sz="2400" dirty="0"/>
              <a:t> = ‘</a:t>
            </a:r>
            <a:r>
              <a:rPr lang="en-US" sz="2400" dirty="0" err="1"/>
              <a:t>i</a:t>
            </a:r>
            <a:r>
              <a:rPr lang="en-US" sz="2400" dirty="0"/>
              <a:t>’ = 8	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4</a:t>
            </a:r>
            <a:r>
              <a:rPr lang="en-US" sz="2400" dirty="0"/>
              <a:t> = </a:t>
            </a:r>
            <a:r>
              <a:rPr lang="en-US" sz="2400" i="1" dirty="0"/>
              <a:t>E</a:t>
            </a:r>
            <a:r>
              <a:rPr lang="en-US" sz="2400" dirty="0"/>
              <a:t>(8) = (8 + 3) </a:t>
            </a:r>
            <a:r>
              <a:rPr lang="en-US" sz="2400" b="1" dirty="0"/>
              <a:t>mod</a:t>
            </a:r>
            <a:r>
              <a:rPr lang="en-US" sz="2400" dirty="0"/>
              <a:t> 26 = 11 = ‘L’</a:t>
            </a:r>
          </a:p>
          <a:p>
            <a:pPr>
              <a:defRPr/>
            </a:pPr>
            <a:r>
              <a:rPr lang="en-US" sz="2400" dirty="0" err="1"/>
              <a:t>dst</a:t>
            </a:r>
            <a:r>
              <a:rPr lang="en-US" sz="2400" dirty="0"/>
              <a:t>…</a:t>
            </a:r>
          </a:p>
          <a:p>
            <a:pPr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altLang="en-US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WHPXL VDBD GL MHPEDWDQ PHUDK QDQWL PDODP</a:t>
            </a:r>
          </a:p>
          <a:p>
            <a:pPr marL="0" indent="0">
              <a:buNone/>
              <a:defRPr/>
            </a:pPr>
            <a:endParaRPr lang="en-GB" alt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C3304C-3A86-4292-832B-3DFFEF7AF635}" type="slidenum">
              <a:rPr lang="en-GB" altLang="en-US">
                <a:solidFill>
                  <a:schemeClr val="tx2"/>
                </a:solidFill>
              </a:rPr>
              <a:pPr/>
              <a:t>8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4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EC03BD1-2CEB-4F8A-9252-2934DCBC2C04}" type="slidenum">
              <a:rPr lang="en-GB" altLang="en-US">
                <a:solidFill>
                  <a:schemeClr val="tx2"/>
                </a:solidFill>
              </a:rPr>
              <a:pPr/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1423" y="429622"/>
            <a:ext cx="10918371" cy="5703207"/>
          </a:xfrm>
          <a:prstGeom prst="rect">
            <a:avLst/>
          </a:prstGeom>
        </p:spPr>
        <p:txBody>
          <a:bodyPr/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7113" indent="-4556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800" b="1" kern="0" dirty="0">
                <a:solidFill>
                  <a:srgbClr val="000000"/>
                </a:solidFill>
                <a:cs typeface="Times New Roman" panose="02020603050405020304" pitchFamily="18" charset="0"/>
              </a:rPr>
              <a:t>DEKRIPSI:</a:t>
            </a:r>
          </a:p>
          <a:p>
            <a:pPr marL="0" indent="0">
              <a:buNone/>
              <a:defRPr/>
            </a:pPr>
            <a:endParaRPr lang="en-US" altLang="en-US" sz="240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en-US" sz="2400" kern="0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40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: 	</a:t>
            </a:r>
            <a:r>
              <a:rPr lang="en-GB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Times New Roman" panose="02020603050405020304" pitchFamily="18" charset="0"/>
              </a:rPr>
              <a:t>WHPXL VDBD GL MHPEDWDQ PHUDK QDQWL PDODP</a:t>
            </a:r>
          </a:p>
          <a:p>
            <a:pPr marL="0" indent="0">
              <a:buNone/>
              <a:defRPr/>
            </a:pPr>
            <a:endParaRPr lang="en-US" sz="2400" kern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 = ‘W’ = 22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D</a:t>
            </a:r>
            <a:r>
              <a:rPr lang="en-US" sz="2400" dirty="0"/>
              <a:t>(22) = (22 – 3) </a:t>
            </a:r>
            <a:r>
              <a:rPr lang="en-US" sz="2400" b="1" dirty="0"/>
              <a:t>mod</a:t>
            </a:r>
            <a:r>
              <a:rPr lang="en-US" sz="2400" dirty="0"/>
              <a:t> 26 = 19 = ‘t’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 = ‘H’ = 7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= </a:t>
            </a:r>
            <a:r>
              <a:rPr lang="en-US" sz="2400" i="1" dirty="0"/>
              <a:t>D</a:t>
            </a:r>
            <a:r>
              <a:rPr lang="en-US" sz="2400" dirty="0"/>
              <a:t>(7) = (7 – 3) </a:t>
            </a:r>
            <a:r>
              <a:rPr lang="en-US" sz="2400" b="1" dirty="0"/>
              <a:t>mod</a:t>
            </a:r>
            <a:r>
              <a:rPr lang="en-US" sz="2400" dirty="0"/>
              <a:t> 26 = 4 = ‘e’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</a:t>
            </a:r>
            <a:r>
              <a:rPr lang="en-US" sz="2400" baseline="-25000" dirty="0"/>
              <a:t>3</a:t>
            </a:r>
            <a:r>
              <a:rPr lang="en-US" sz="2400" dirty="0"/>
              <a:t> = ‘P’ = 15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3</a:t>
            </a:r>
            <a:r>
              <a:rPr lang="en-US" sz="2400" dirty="0"/>
              <a:t> = </a:t>
            </a:r>
            <a:r>
              <a:rPr lang="en-US" sz="2400" i="1" dirty="0"/>
              <a:t>D</a:t>
            </a:r>
            <a:r>
              <a:rPr lang="en-US" sz="2400" dirty="0"/>
              <a:t>(15) = (15 – 3) </a:t>
            </a:r>
            <a:r>
              <a:rPr lang="en-US" sz="2400" b="1" dirty="0"/>
              <a:t>mod</a:t>
            </a:r>
            <a:r>
              <a:rPr lang="en-US" sz="2400" dirty="0"/>
              <a:t> 26 = 12 = ‘m’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i="1" dirty="0"/>
              <a:t>c</a:t>
            </a:r>
            <a:r>
              <a:rPr lang="en-US" sz="2400" baseline="-25000" dirty="0"/>
              <a:t>4</a:t>
            </a:r>
            <a:r>
              <a:rPr lang="en-US" sz="2400" dirty="0"/>
              <a:t> = ‘X’ = 23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4</a:t>
            </a:r>
            <a:r>
              <a:rPr lang="en-US" sz="2400" dirty="0"/>
              <a:t> = </a:t>
            </a:r>
            <a:r>
              <a:rPr lang="en-US" sz="2400" i="1" dirty="0"/>
              <a:t>D</a:t>
            </a:r>
            <a:r>
              <a:rPr lang="en-US" sz="2400" dirty="0"/>
              <a:t>(23) = (23 – 3) </a:t>
            </a:r>
            <a:r>
              <a:rPr lang="en-US" sz="2400" b="1" dirty="0"/>
              <a:t>mod</a:t>
            </a:r>
            <a:r>
              <a:rPr lang="en-US" sz="2400" dirty="0"/>
              <a:t> 26 = 20 = ‘u’  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baseline="-25000" dirty="0"/>
              <a:t>5</a:t>
            </a:r>
            <a:r>
              <a:rPr lang="en-US" sz="2400" dirty="0"/>
              <a:t> = ‘L’ = 11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i="1" dirty="0"/>
              <a:t>p</a:t>
            </a:r>
            <a:r>
              <a:rPr lang="en-US" sz="2400" baseline="-25000" dirty="0"/>
              <a:t>5</a:t>
            </a:r>
            <a:r>
              <a:rPr lang="en-US" sz="2400" dirty="0"/>
              <a:t> = </a:t>
            </a:r>
            <a:r>
              <a:rPr lang="en-US" sz="2400" i="1" dirty="0"/>
              <a:t>D</a:t>
            </a:r>
            <a:r>
              <a:rPr lang="en-US" sz="2400" dirty="0"/>
              <a:t>(11) = (11 – 3) </a:t>
            </a:r>
            <a:r>
              <a:rPr lang="en-US" sz="2400" b="1" dirty="0"/>
              <a:t>mod</a:t>
            </a:r>
            <a:r>
              <a:rPr lang="en-US" sz="2400" dirty="0"/>
              <a:t> 26 = 8 = ‘</a:t>
            </a:r>
            <a:r>
              <a:rPr lang="en-US" sz="2400" dirty="0" err="1"/>
              <a:t>i</a:t>
            </a:r>
            <a:r>
              <a:rPr lang="en-US" sz="2400" dirty="0"/>
              <a:t>’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…</a:t>
            </a:r>
            <a:r>
              <a:rPr lang="en-US" sz="2400" dirty="0" err="1"/>
              <a:t>dst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     	</a:t>
            </a:r>
            <a:endParaRPr lang="en-US" alt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altLang="en-US" sz="2400" dirty="0" err="1">
                <a:solidFill>
                  <a:srgbClr val="000000"/>
                </a:solidFill>
                <a:cs typeface="Courier New" panose="02070309020205020404" pitchFamily="49" charset="0"/>
              </a:rPr>
              <a:t>Plainteks</a:t>
            </a:r>
            <a:r>
              <a:rPr lang="en-US" altLang="en-US" sz="2400" dirty="0">
                <a:solidFill>
                  <a:srgbClr val="000000"/>
                </a:solidFill>
                <a:cs typeface="Courier New" panose="02070309020205020404" pitchFamily="49" charset="0"/>
              </a:rPr>
              <a:t>: </a:t>
            </a:r>
            <a:r>
              <a:rPr lang="it-IT" altLang="en-US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temui saya di jembatan merah nanti malam</a:t>
            </a:r>
            <a:endParaRPr lang="en-US" altLang="en-US" sz="2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24382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2981</Words>
  <Application>Microsoft Office PowerPoint</Application>
  <PresentationFormat>Widescreen</PresentationFormat>
  <Paragraphs>417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Courier</vt:lpstr>
      <vt:lpstr>Courier New</vt:lpstr>
      <vt:lpstr>Times New Roman</vt:lpstr>
      <vt:lpstr>Wingdings</vt:lpstr>
      <vt:lpstr>Office Theme</vt:lpstr>
      <vt:lpstr>Document</vt:lpstr>
      <vt:lpstr> 03 – Ragam Cipher Klasik (Bagian 1)</vt:lpstr>
      <vt:lpstr>Pendahuluan</vt:lpstr>
      <vt:lpstr>PowerPoint Presentation</vt:lpstr>
      <vt:lpstr>PowerPoint Presentation</vt:lpstr>
      <vt:lpstr>A. Cipher Substitusi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 Caesar Cipher Online: https://cryptii.com/pipes/caesar-cipher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Cipher Transposisi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Super-enkripsi</vt:lpstr>
      <vt:lpstr>PowerPoint Presentation</vt:lpstr>
      <vt:lpstr>PowerPoint Presentation</vt:lpstr>
      <vt:lpstr>Super-enkripsi</vt:lpstr>
      <vt:lpstr>Bersambung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rinaldi-irk</dc:creator>
  <cp:lastModifiedBy>Dr. Ir. Rinaldi, M.T.</cp:lastModifiedBy>
  <cp:revision>45</cp:revision>
  <dcterms:created xsi:type="dcterms:W3CDTF">2019-01-15T09:38:33Z</dcterms:created>
  <dcterms:modified xsi:type="dcterms:W3CDTF">2026-02-08T07:17:45Z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2024-02-03T14:01:47Z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3fb5dc83-3eac-4131-95f9-35f9a29a5ae6</vt:lpwstr>
  </property>
  <property fmtid="{D5CDD505-2E9C-101B-9397-08002B2CF9AE}" pid="8" name="MSIP_Label_38b525e5-f3da-4501-8f1e-526b6769fc56_ContentBits">
    <vt:lpwstr>0</vt:lpwstr>
  </property>
</Properties>
</file>