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506" r:id="rId2"/>
    <p:sldId id="495" r:id="rId3"/>
    <p:sldId id="504" r:id="rId4"/>
    <p:sldId id="505" r:id="rId5"/>
    <p:sldId id="408" r:id="rId6"/>
    <p:sldId id="496" r:id="rId7"/>
    <p:sldId id="497" r:id="rId8"/>
    <p:sldId id="498" r:id="rId9"/>
    <p:sldId id="499" r:id="rId10"/>
    <p:sldId id="500" r:id="rId11"/>
    <p:sldId id="328" r:id="rId12"/>
    <p:sldId id="333" r:id="rId13"/>
    <p:sldId id="334" r:id="rId14"/>
    <p:sldId id="336" r:id="rId15"/>
    <p:sldId id="263" r:id="rId16"/>
    <p:sldId id="472" r:id="rId17"/>
    <p:sldId id="501" r:id="rId18"/>
    <p:sldId id="502" r:id="rId19"/>
    <p:sldId id="473" r:id="rId20"/>
    <p:sldId id="474" r:id="rId21"/>
    <p:sldId id="475" r:id="rId22"/>
    <p:sldId id="503" r:id="rId23"/>
    <p:sldId id="476" r:id="rId24"/>
    <p:sldId id="477" r:id="rId25"/>
    <p:sldId id="404" r:id="rId26"/>
    <p:sldId id="405" r:id="rId27"/>
    <p:sldId id="406" r:id="rId28"/>
    <p:sldId id="478" r:id="rId29"/>
    <p:sldId id="479" r:id="rId30"/>
    <p:sldId id="409" r:id="rId31"/>
    <p:sldId id="507" r:id="rId32"/>
    <p:sldId id="514" r:id="rId33"/>
    <p:sldId id="515" r:id="rId34"/>
    <p:sldId id="516" r:id="rId35"/>
    <p:sldId id="480" r:id="rId36"/>
    <p:sldId id="410" r:id="rId37"/>
    <p:sldId id="446" r:id="rId38"/>
    <p:sldId id="486" r:id="rId39"/>
    <p:sldId id="489" r:id="rId40"/>
    <p:sldId id="445" r:id="rId41"/>
    <p:sldId id="493" r:id="rId42"/>
    <p:sldId id="494" r:id="rId43"/>
    <p:sldId id="460" r:id="rId44"/>
    <p:sldId id="455" r:id="rId45"/>
    <p:sldId id="458" r:id="rId46"/>
    <p:sldId id="459" r:id="rId47"/>
    <p:sldId id="454" r:id="rId48"/>
    <p:sldId id="490" r:id="rId49"/>
    <p:sldId id="337" r:id="rId50"/>
    <p:sldId id="339" r:id="rId51"/>
    <p:sldId id="433" r:id="rId52"/>
    <p:sldId id="434" r:id="rId53"/>
    <p:sldId id="435" r:id="rId54"/>
    <p:sldId id="465" r:id="rId55"/>
    <p:sldId id="466" r:id="rId56"/>
    <p:sldId id="438" r:id="rId57"/>
    <p:sldId id="439" r:id="rId58"/>
    <p:sldId id="340" r:id="rId59"/>
    <p:sldId id="491" r:id="rId60"/>
    <p:sldId id="341" r:id="rId61"/>
    <p:sldId id="492" r:id="rId62"/>
    <p:sldId id="345" r:id="rId63"/>
    <p:sldId id="346" r:id="rId64"/>
    <p:sldId id="467" r:id="rId65"/>
    <p:sldId id="468" r:id="rId66"/>
    <p:sldId id="471" r:id="rId67"/>
    <p:sldId id="275" r:id="rId68"/>
    <p:sldId id="276" r:id="rId69"/>
    <p:sldId id="277" r:id="rId70"/>
    <p:sldId id="279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66" d="100"/>
          <a:sy n="66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4B45E-F507-4FC5-8975-44C7045B324B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E423B-927A-4593-80E7-5C746CAD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84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7C94-DB8A-46F9-8A97-3924166C63F5}" type="datetime1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4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DC937-A2B5-4823-93EB-E0258D7F2846}" type="datetime1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85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4F47-FE5B-4091-A73D-9EBD257230B9}" type="datetime1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9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F57CB-87AE-4EF5-9CF8-701B42A4B420}" type="datetime1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5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DBF0-0459-4A61-A039-96CB6B5FD140}" type="datetime1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8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C18C-D2C2-41AC-A6AF-70A30655B99C}" type="datetime1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8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F6C97-AA86-4F68-BCCC-C18EF3AC90AD}" type="datetime1">
              <a:rPr lang="en-US" smtClean="0"/>
              <a:t>2/7/2026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24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0078-AED9-4B38-A4EA-807E1ECCE590}" type="datetime1">
              <a:rPr lang="en-US" smtClean="0"/>
              <a:t>2/7/2026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3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82F6-1AFB-4802-9437-D33C894E4E2F}" type="datetime1">
              <a:rPr lang="en-US" smtClean="0"/>
              <a:t>2/7/2026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0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A7063-C53B-4995-82D0-0D2817FCA32D}" type="datetime1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35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F6A4-D7EE-48BF-9572-BB327C25869A}" type="datetime1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0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21067-B43A-4E59-8D23-1B8A4AE61896}" type="datetime1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3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abc.com/innovation/how-whatsapp-app-message-end-to-end-encryption-works-msgs-security-method-key.html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en.wikipedia.org/wiki/Image:Al-Kindi.jpg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poltekssn.ac.id/" TargetMode="External"/><Relationship Id="rId2" Type="http://schemas.openxmlformats.org/officeDocument/2006/relationships/hyperlink" Target="http://bssn.go.id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museum.lemsaneg.go.id/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Lightweight-cryptographic-primitives-for-IoT_fig9_338830634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Basic-types-of-Post-Quantum-Cryptography-PQC_fig1_349071555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ulse/unlock-future-security-discover-how-ai-revolutionizing-cryptography-aelkc" TargetMode="Externa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Selective-video-encryption-and-decryption-phases_fig3_353880117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28" y="136525"/>
            <a:ext cx="8606971" cy="21919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01 - </a:t>
            </a:r>
            <a:r>
              <a:rPr lang="en-US" b="1" dirty="0" err="1">
                <a:solidFill>
                  <a:srgbClr val="FF0000"/>
                </a:solidFill>
              </a:rPr>
              <a:t>Pengantar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Kriptografi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35754"/>
            <a:ext cx="9144000" cy="2106559"/>
          </a:xfrm>
        </p:spPr>
        <p:txBody>
          <a:bodyPr>
            <a:normAutofit/>
          </a:bodyPr>
          <a:lstStyle/>
          <a:p>
            <a:endParaRPr lang="en-US" b="1" dirty="0"/>
          </a:p>
          <a:p>
            <a:r>
              <a:rPr lang="en-US" b="1" dirty="0"/>
              <a:t>   Program Studi </a:t>
            </a:r>
            <a:r>
              <a:rPr lang="en-US" b="1" dirty="0" err="1"/>
              <a:t>Sistem</a:t>
            </a:r>
            <a:r>
              <a:rPr lang="en-US" b="1" dirty="0"/>
              <a:t> dan </a:t>
            </a:r>
            <a:r>
              <a:rPr lang="en-US" b="1" dirty="0" err="1"/>
              <a:t>Teknologi</a:t>
            </a:r>
            <a:r>
              <a:rPr lang="en-US" b="1" dirty="0"/>
              <a:t> </a:t>
            </a:r>
            <a:r>
              <a:rPr lang="en-US" b="1" dirty="0" err="1"/>
              <a:t>Informasi</a:t>
            </a:r>
            <a:endParaRPr lang="en-US" b="1" dirty="0"/>
          </a:p>
          <a:p>
            <a:r>
              <a:rPr lang="en-US" b="1" dirty="0"/>
              <a:t>  </a:t>
            </a:r>
            <a:r>
              <a:rPr lang="en-US" b="1" dirty="0" err="1"/>
              <a:t>Sekolah</a:t>
            </a:r>
            <a:r>
              <a:rPr lang="en-US" b="1" dirty="0"/>
              <a:t> Teknik Elektro dan </a:t>
            </a:r>
            <a:r>
              <a:rPr lang="en-US" b="1" dirty="0" err="1"/>
              <a:t>Informatika</a:t>
            </a:r>
            <a:r>
              <a:rPr lang="en-US" b="1" dirty="0"/>
              <a:t> ITB</a:t>
            </a:r>
          </a:p>
          <a:p>
            <a:r>
              <a:rPr lang="en-US" b="1" dirty="0"/>
              <a:t>2026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2" descr="data_encryption_button-600x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6" y="4482587"/>
            <a:ext cx="3145970" cy="235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786" y="39856"/>
            <a:ext cx="3414485" cy="1920648"/>
          </a:xfrm>
          <a:prstGeom prst="rect">
            <a:avLst/>
          </a:prstGeom>
        </p:spPr>
      </p:pic>
      <p:pic>
        <p:nvPicPr>
          <p:cNvPr id="7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C75FE8F2-E255-4A11-B84E-62472FEAE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889" y="4586966"/>
            <a:ext cx="1590222" cy="15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51E7F0-79A0-4C52-A88F-D3C9256D4BA7}"/>
              </a:ext>
            </a:extLst>
          </p:cNvPr>
          <p:cNvSpPr txBox="1"/>
          <p:nvPr/>
        </p:nvSpPr>
        <p:spPr>
          <a:xfrm>
            <a:off x="568960" y="2897040"/>
            <a:ext cx="4076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Oleh: Prof. Dr. Ir. Rinaldi, M.T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5CD21-E012-4E8C-9F20-F2AC91A38A69}"/>
              </a:ext>
            </a:extLst>
          </p:cNvPr>
          <p:cNvSpPr txBox="1"/>
          <p:nvPr/>
        </p:nvSpPr>
        <p:spPr>
          <a:xfrm flipH="1">
            <a:off x="568960" y="596627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II4021 Kriptografi</a:t>
            </a:r>
          </a:p>
        </p:txBody>
      </p:sp>
    </p:spTree>
    <p:extLst>
      <p:ext uri="{BB962C8B-B14F-4D97-AF65-F5344CB8AC3E}">
        <p14:creationId xmlns:p14="http://schemas.microsoft.com/office/powerpoint/2010/main" val="868213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0ADF8-F36D-E12B-999D-3D6EA38BB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0332"/>
            <a:ext cx="10515600" cy="5276631"/>
          </a:xfrm>
        </p:spPr>
        <p:txBody>
          <a:bodyPr>
            <a:normAutofit/>
          </a:bodyPr>
          <a:lstStyle/>
          <a:p>
            <a:r>
              <a:rPr lang="en-US" dirty="0" err="1"/>
              <a:t>Keempat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i="1" dirty="0"/>
              <a:t>confidentiality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i="1" dirty="0"/>
              <a:t>	- authentication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i="1" dirty="0"/>
              <a:t>	- data integrity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i="1" dirty="0"/>
              <a:t>	- non-repudiation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err="1"/>
              <a:t>solusinya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KRIPTOGRAFI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BC8DA-9095-79FB-C5CD-5CDF5549F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39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latin typeface="+mn-lt"/>
              </a:rPr>
              <a:t>Kriptografi</a:t>
            </a:r>
            <a:endParaRPr lang="en-US" altLang="en-US" b="1" dirty="0">
              <a:latin typeface="+mn-lt"/>
            </a:endParaRP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838201" y="1825624"/>
            <a:ext cx="6564086" cy="481901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Kata </a:t>
            </a:r>
            <a:r>
              <a:rPr lang="en-US" altLang="en-US" sz="2600" i="1" dirty="0"/>
              <a:t>cryptography </a:t>
            </a:r>
            <a:r>
              <a:rPr lang="en-US" altLang="en-US" sz="2600" dirty="0" err="1"/>
              <a:t>berasal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dari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bahasa</a:t>
            </a:r>
            <a:r>
              <a:rPr lang="en-US" altLang="en-US" sz="2600" dirty="0"/>
              <a:t> Yunani: </a:t>
            </a:r>
          </a:p>
          <a:p>
            <a:pPr marL="0" indent="0">
              <a:buNone/>
            </a:pPr>
            <a:r>
              <a:rPr lang="en-US" altLang="en-US" sz="2600" dirty="0">
                <a:solidFill>
                  <a:srgbClr val="FF0000"/>
                </a:solidFill>
                <a:latin typeface="Symbol" panose="05050102010706020507" pitchFamily="18" charset="2"/>
              </a:rPr>
              <a:t>	</a:t>
            </a:r>
            <a:r>
              <a:rPr lang="en-US" sz="2600" dirty="0" err="1">
                <a:solidFill>
                  <a:srgbClr val="FF0000"/>
                </a:solidFill>
              </a:rPr>
              <a:t>cryptós</a:t>
            </a:r>
            <a:r>
              <a:rPr lang="en-US" sz="2600" dirty="0">
                <a:solidFill>
                  <a:srgbClr val="FF0000"/>
                </a:solidFill>
              </a:rPr>
              <a:t>    </a:t>
            </a:r>
            <a:r>
              <a:rPr lang="en-US" altLang="en-US" sz="2600" dirty="0"/>
              <a:t>(</a:t>
            </a:r>
            <a:r>
              <a:rPr lang="en-US" altLang="en-US" sz="2600" i="1" dirty="0"/>
              <a:t>secret</a:t>
            </a:r>
            <a:r>
              <a:rPr lang="en-US" altLang="en-US" sz="2600" dirty="0"/>
              <a:t> or </a:t>
            </a:r>
            <a:r>
              <a:rPr lang="en-US" altLang="en-US" sz="2600" i="1" dirty="0"/>
              <a:t>hidden</a:t>
            </a:r>
            <a:r>
              <a:rPr lang="en-US" altLang="en-US" sz="2600" dirty="0"/>
              <a:t>) </a:t>
            </a:r>
          </a:p>
          <a:p>
            <a:pPr marL="0" indent="0">
              <a:buNone/>
            </a:pPr>
            <a:r>
              <a:rPr lang="en-US" altLang="en-US" sz="2600" dirty="0"/>
              <a:t>	</a:t>
            </a:r>
            <a:r>
              <a:rPr lang="en-US" sz="2600" i="1" dirty="0" err="1">
                <a:solidFill>
                  <a:srgbClr val="FF0000"/>
                </a:solidFill>
              </a:rPr>
              <a:t>gráphein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altLang="en-US" sz="2600" dirty="0"/>
              <a:t>(</a:t>
            </a:r>
            <a:r>
              <a:rPr lang="en-US" altLang="en-US" sz="2600" i="1" dirty="0"/>
              <a:t>writing</a:t>
            </a:r>
            <a:r>
              <a:rPr lang="en-US" altLang="en-US" sz="2600" dirty="0"/>
              <a:t>)</a:t>
            </a:r>
            <a:endParaRPr lang="en-US" altLang="en-US" sz="2600" dirty="0">
              <a:latin typeface="Symbol" panose="05050102010706020507" pitchFamily="18" charset="2"/>
            </a:endParaRP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600" dirty="0">
                <a:cs typeface="Times New Roman" panose="02020603050405020304" pitchFamily="18" charset="0"/>
              </a:rPr>
              <a:t>	</a:t>
            </a:r>
            <a:r>
              <a:rPr lang="en-US" altLang="en-US" sz="2600" dirty="0" err="1">
                <a:cs typeface="Times New Roman" panose="02020603050405020304" pitchFamily="18" charset="0"/>
              </a:rPr>
              <a:t>Artinya</a:t>
            </a:r>
            <a:r>
              <a:rPr lang="en-US" altLang="en-US" sz="2600" dirty="0">
                <a:cs typeface="Times New Roman" panose="02020603050405020304" pitchFamily="18" charset="0"/>
              </a:rPr>
              <a:t> “</a:t>
            </a:r>
            <a:r>
              <a:rPr lang="en-US" altLang="en-US" sz="2600" i="1" dirty="0">
                <a:cs typeface="Times New Roman" panose="02020603050405020304" pitchFamily="18" charset="0"/>
              </a:rPr>
              <a:t>secret writing </a:t>
            </a:r>
            <a:r>
              <a:rPr lang="en-US" altLang="en-US" sz="2600" dirty="0">
                <a:cs typeface="Times New Roman" panose="02020603050405020304" pitchFamily="18" charset="0"/>
              </a:rPr>
              <a:t>or “</a:t>
            </a:r>
            <a:r>
              <a:rPr lang="en-US" altLang="en-US" sz="2600" i="1" dirty="0">
                <a:cs typeface="Times New Roman" panose="02020603050405020304" pitchFamily="18" charset="0"/>
              </a:rPr>
              <a:t>hidden writing</a:t>
            </a:r>
            <a:r>
              <a:rPr lang="en-US" altLang="en-US" sz="2600" dirty="0">
                <a:cs typeface="Times New Roman" panose="02020603050405020304" pitchFamily="18" charset="0"/>
              </a:rPr>
              <a:t>”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600" dirty="0">
              <a:cs typeface="Times New Roman" panose="02020603050405020304" pitchFamily="18" charset="0"/>
            </a:endParaRPr>
          </a:p>
          <a:p>
            <a:pPr algn="just"/>
            <a:r>
              <a:rPr lang="en-US" altLang="en-US" sz="2600" b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2600" dirty="0">
                <a:cs typeface="Times New Roman" panose="02020603050405020304" pitchFamily="18" charset="0"/>
              </a:rPr>
              <a:t>: </a:t>
            </a:r>
            <a:r>
              <a:rPr lang="en-US" altLang="en-US" sz="2600" dirty="0" err="1">
                <a:cs typeface="Times New Roman" panose="02020603050405020304" pitchFamily="18" charset="0"/>
              </a:rPr>
              <a:t>ilmu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dan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seni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untuk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menjaga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ke</a:t>
            </a:r>
            <a:r>
              <a:rPr lang="en-US" altLang="en-US" sz="2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aman</a:t>
            </a:r>
            <a:r>
              <a:rPr lang="en-US" altLang="en-US" sz="2600" dirty="0" err="1">
                <a:cs typeface="Times New Roman" panose="02020603050405020304" pitchFamily="18" charset="0"/>
              </a:rPr>
              <a:t>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pesan</a:t>
            </a:r>
            <a:r>
              <a:rPr lang="en-US" altLang="en-US" sz="2600" dirty="0">
                <a:cs typeface="Times New Roman" panose="02020603050405020304" pitchFamily="18" charset="0"/>
              </a:rPr>
              <a:t>. (</a:t>
            </a:r>
            <a:r>
              <a:rPr lang="en-US" sz="2600" dirty="0" err="1"/>
              <a:t>Schneier</a:t>
            </a:r>
            <a:r>
              <a:rPr lang="en-US" sz="2600" dirty="0"/>
              <a:t>, 1996)</a:t>
            </a:r>
            <a:endParaRPr lang="en-US" altLang="en-US" sz="2600" dirty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endParaRPr lang="en-US" altLang="en-US" sz="3200" dirty="0">
              <a:cs typeface="Times New Roman" panose="02020603050405020304" pitchFamily="18" charset="0"/>
            </a:endParaRPr>
          </a:p>
          <a:p>
            <a:endParaRPr lang="en-US" altLang="en-US" sz="3200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9E66C76-6867-44E4-AAEF-C18BE72B657F}" type="slidenum">
              <a:rPr lang="en-US" altLang="en-US" smtClean="0">
                <a:latin typeface="Arial" panose="020B0604020202020204" pitchFamily="34" charset="0"/>
              </a:rPr>
              <a:pPr/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146" name="Picture 2" descr="maxresdefa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207" y="1052865"/>
            <a:ext cx="4476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01693" y="5167311"/>
            <a:ext cx="51773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Definisi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:</a:t>
            </a:r>
          </a:p>
          <a:p>
            <a:r>
              <a:rPr lang="en-US" b="1" dirty="0" err="1"/>
              <a:t>Kriptografi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yang </a:t>
            </a:r>
            <a:r>
              <a:rPr lang="en-US" dirty="0" err="1"/>
              <a:t>mempelajari</a:t>
            </a:r>
            <a:r>
              <a:rPr lang="en-US" dirty="0"/>
              <a:t> </a:t>
            </a:r>
            <a:r>
              <a:rPr lang="en-US" dirty="0" err="1"/>
              <a:t>teknik-teknik</a:t>
            </a:r>
            <a:r>
              <a:rPr lang="en-US" dirty="0"/>
              <a:t> </a:t>
            </a:r>
            <a:r>
              <a:rPr lang="en-US" dirty="0" err="1"/>
              <a:t>matematika</a:t>
            </a:r>
            <a:r>
              <a:rPr lang="en-US" dirty="0"/>
              <a:t> yang  </a:t>
            </a:r>
            <a:r>
              <a:rPr lang="en-US" dirty="0" err="1"/>
              <a:t>berhubungan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aspek</a:t>
            </a:r>
            <a:r>
              <a:rPr lang="en-US" dirty="0"/>
              <a:t> </a:t>
            </a:r>
            <a:r>
              <a:rPr lang="en-US" dirty="0" err="1"/>
              <a:t>keamanan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kerahasiaan</a:t>
            </a:r>
            <a:r>
              <a:rPr lang="en-US" dirty="0"/>
              <a:t>, </a:t>
            </a:r>
            <a:r>
              <a:rPr lang="en-US" dirty="0" err="1"/>
              <a:t>integritas</a:t>
            </a:r>
            <a:r>
              <a:rPr lang="en-US" dirty="0"/>
              <a:t> data,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otentikasi</a:t>
            </a:r>
            <a:r>
              <a:rPr lang="en-US" dirty="0"/>
              <a:t> (</a:t>
            </a:r>
            <a:r>
              <a:rPr lang="en-US" dirty="0" err="1"/>
              <a:t>Menez</a:t>
            </a:r>
            <a:r>
              <a:rPr lang="en-US" dirty="0"/>
              <a:t>, 1996)</a:t>
            </a:r>
          </a:p>
        </p:txBody>
      </p:sp>
    </p:spTree>
    <p:extLst>
      <p:ext uri="{BB962C8B-B14F-4D97-AF65-F5344CB8AC3E}">
        <p14:creationId xmlns:p14="http://schemas.microsoft.com/office/powerpoint/2010/main" val="1653982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29" y="185057"/>
            <a:ext cx="10515600" cy="530610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“</a:t>
            </a:r>
            <a:r>
              <a:rPr lang="en-US" sz="3600" dirty="0" err="1"/>
              <a:t>Aman</a:t>
            </a:r>
            <a:r>
              <a:rPr lang="en-US" sz="3600" dirty="0"/>
              <a:t>” </a:t>
            </a:r>
            <a:r>
              <a:rPr lang="en-US" sz="3600" dirty="0" err="1"/>
              <a:t>artinya</a:t>
            </a:r>
            <a:r>
              <a:rPr lang="en-US" sz="3600" dirty="0"/>
              <a:t>:</a:t>
            </a:r>
          </a:p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>
                <a:solidFill>
                  <a:srgbClr val="FF0000"/>
                </a:solidFill>
              </a:rPr>
              <a:t>Terjaga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kerahasiaannya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confidentiality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1629" y="3368194"/>
            <a:ext cx="5581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>
                <a:solidFill>
                  <a:srgbClr val="FF0000"/>
                </a:solidFill>
              </a:rPr>
              <a:t>Terjaga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keasliannya</a:t>
            </a:r>
            <a:r>
              <a:rPr lang="en-US" sz="2800" dirty="0">
                <a:solidFill>
                  <a:srgbClr val="FF0000"/>
                </a:solidFill>
              </a:rPr>
              <a:t> (</a:t>
            </a:r>
            <a:r>
              <a:rPr lang="en-US" sz="2800" i="1" dirty="0">
                <a:solidFill>
                  <a:srgbClr val="FF0000"/>
                </a:solidFill>
              </a:rPr>
              <a:t>data integrity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74" y="1398132"/>
            <a:ext cx="6403715" cy="17990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58" y="3891414"/>
            <a:ext cx="2209882" cy="22098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836" y="3909916"/>
            <a:ext cx="2215630" cy="22156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53760" y="5397812"/>
            <a:ext cx="109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asli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03352" y="5391989"/>
            <a:ext cx="205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diubah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1B929A-D9BA-FD66-A3A5-B993B9872BB5}"/>
              </a:ext>
            </a:extLst>
          </p:cNvPr>
          <p:cNvSpPr txBox="1"/>
          <p:nvPr/>
        </p:nvSpPr>
        <p:spPr>
          <a:xfrm>
            <a:off x="1164771" y="4363313"/>
            <a:ext cx="2209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Suhu</a:t>
            </a:r>
            <a:r>
              <a:rPr lang="en-US" sz="2400" dirty="0"/>
              <a:t> di </a:t>
            </a:r>
            <a:r>
              <a:rPr lang="en-US" sz="2400" dirty="0" err="1"/>
              <a:t>luar</a:t>
            </a:r>
            <a:r>
              <a:rPr lang="en-US" sz="2400" dirty="0"/>
              <a:t> 3</a:t>
            </a:r>
            <a:r>
              <a:rPr lang="en-US" sz="2400" dirty="0">
                <a:solidFill>
                  <a:srgbClr val="FF0000"/>
                </a:solidFill>
              </a:rPr>
              <a:t>3</a:t>
            </a:r>
            <a:r>
              <a:rPr lang="en-US" sz="2400" dirty="0"/>
              <a:t> </a:t>
            </a:r>
            <a:r>
              <a:rPr lang="en-US" sz="2400" dirty="0" err="1"/>
              <a:t>derajat</a:t>
            </a:r>
            <a:r>
              <a:rPr lang="en-US" sz="2400" dirty="0"/>
              <a:t> </a:t>
            </a:r>
            <a:r>
              <a:rPr lang="en-US" sz="2400" dirty="0" err="1"/>
              <a:t>celcius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A91B0D-C5DE-E5E9-1A9B-DFE78C2B86BD}"/>
              </a:ext>
            </a:extLst>
          </p:cNvPr>
          <p:cNvSpPr txBox="1"/>
          <p:nvPr/>
        </p:nvSpPr>
        <p:spPr>
          <a:xfrm>
            <a:off x="4027795" y="4314141"/>
            <a:ext cx="2209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Suhu</a:t>
            </a:r>
            <a:r>
              <a:rPr lang="en-US" sz="2400" dirty="0"/>
              <a:t> di </a:t>
            </a:r>
            <a:r>
              <a:rPr lang="en-US" sz="2400" dirty="0" err="1"/>
              <a:t>luar</a:t>
            </a:r>
            <a:r>
              <a:rPr lang="en-US" sz="2400" dirty="0"/>
              <a:t> 3</a:t>
            </a:r>
            <a:r>
              <a:rPr lang="en-US" sz="2400" dirty="0">
                <a:solidFill>
                  <a:srgbClr val="FF0000"/>
                </a:solidFill>
              </a:rPr>
              <a:t>2</a:t>
            </a:r>
            <a:r>
              <a:rPr lang="en-US" sz="2400" dirty="0"/>
              <a:t> </a:t>
            </a:r>
            <a:r>
              <a:rPr lang="en-US" sz="2400" dirty="0" err="1"/>
              <a:t>derajat</a:t>
            </a:r>
            <a:r>
              <a:rPr lang="en-US" sz="2400" dirty="0"/>
              <a:t> </a:t>
            </a:r>
            <a:r>
              <a:rPr lang="en-US" sz="2400" dirty="0" err="1"/>
              <a:t>celcius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C4E680-DB30-6615-E6A2-9FECE1289F0E}"/>
              </a:ext>
            </a:extLst>
          </p:cNvPr>
          <p:cNvSpPr/>
          <p:nvPr/>
        </p:nvSpPr>
        <p:spPr>
          <a:xfrm>
            <a:off x="1164771" y="4363313"/>
            <a:ext cx="2073343" cy="9616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8FDCCD-BBA6-E37B-433F-C46179109E47}"/>
              </a:ext>
            </a:extLst>
          </p:cNvPr>
          <p:cNvSpPr/>
          <p:nvPr/>
        </p:nvSpPr>
        <p:spPr>
          <a:xfrm>
            <a:off x="4043656" y="4327374"/>
            <a:ext cx="2073343" cy="9616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BC90CB-A654-61BD-BA30-37964A96BAF7}"/>
              </a:ext>
            </a:extLst>
          </p:cNvPr>
          <p:cNvSpPr txBox="1"/>
          <p:nvPr/>
        </p:nvSpPr>
        <p:spPr>
          <a:xfrm>
            <a:off x="7584617" y="6185366"/>
            <a:ext cx="109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asli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7CFB67-99BA-167F-157C-33F8BD669F84}"/>
              </a:ext>
            </a:extLst>
          </p:cNvPr>
          <p:cNvSpPr txBox="1"/>
          <p:nvPr/>
        </p:nvSpPr>
        <p:spPr>
          <a:xfrm>
            <a:off x="9705964" y="6179229"/>
            <a:ext cx="205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diubah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115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85" y="821642"/>
            <a:ext cx="4970811" cy="5578249"/>
          </a:xfrm>
        </p:spPr>
        <p:txBody>
          <a:bodyPr/>
          <a:lstStyle/>
          <a:p>
            <a:pPr marL="347663" indent="-347663">
              <a:buNone/>
            </a:pPr>
            <a:r>
              <a:rPr lang="en-US" dirty="0"/>
              <a:t>3.</a:t>
            </a:r>
            <a:r>
              <a:rPr lang="en-US" dirty="0">
                <a:solidFill>
                  <a:srgbClr val="FF0000"/>
                </a:solidFill>
              </a:rPr>
              <a:t> Yakin </a:t>
            </a:r>
            <a:r>
              <a:rPr lang="en-US" dirty="0" err="1">
                <a:solidFill>
                  <a:srgbClr val="FF0000"/>
                </a:solidFill>
              </a:rPr>
              <a:t>pengirim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adalah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asli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authentication</a:t>
            </a:r>
            <a:r>
              <a:rPr lang="en-US" dirty="0">
                <a:solidFill>
                  <a:srgbClr val="FF0000"/>
                </a:solidFill>
              </a:rPr>
              <a:t>), </a:t>
            </a:r>
            <a:r>
              <a:rPr lang="en-US" dirty="0" err="1">
                <a:solidFill>
                  <a:srgbClr val="FF0000"/>
                </a:solidFill>
              </a:rPr>
              <a:t>bukan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pihak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ketiga</a:t>
            </a:r>
            <a:r>
              <a:rPr lang="en-US" dirty="0">
                <a:solidFill>
                  <a:srgbClr val="FF0000"/>
                </a:solidFill>
              </a:rPr>
              <a:t> yang </a:t>
            </a:r>
            <a:r>
              <a:rPr lang="en-US" dirty="0" err="1">
                <a:solidFill>
                  <a:srgbClr val="FF0000"/>
                </a:solidFill>
              </a:rPr>
              <a:t>menyerupai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13</a:t>
            </a:fld>
            <a:endParaRPr lang="en-US"/>
          </a:p>
        </p:txBody>
      </p:sp>
      <p:pic>
        <p:nvPicPr>
          <p:cNvPr id="12290" name="Picture 2" descr="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4" y="2369536"/>
            <a:ext cx="4149477" cy="286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63342" y="821642"/>
            <a:ext cx="5845629" cy="5235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buFont typeface="Arial" panose="020B0604020202020204" pitchFamily="34" charset="0"/>
              <a:buNone/>
            </a:pPr>
            <a:r>
              <a:rPr lang="en-US" dirty="0"/>
              <a:t>4.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tidak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dapat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menyangkal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non repudiation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 err="1">
                <a:solidFill>
                  <a:srgbClr val="FF0000"/>
                </a:solidFill>
              </a:rPr>
              <a:t>telah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15" y="2369536"/>
            <a:ext cx="4713514" cy="35388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6242" y="5611015"/>
            <a:ext cx="3474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mengklaim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bahwa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adalah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988129" y="4865914"/>
            <a:ext cx="985157" cy="8490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7572" y="324143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74398" y="325476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56010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715" y="68404"/>
            <a:ext cx="10515600" cy="1325563"/>
          </a:xfrm>
        </p:spPr>
        <p:txBody>
          <a:bodyPr/>
          <a:lstStyle/>
          <a:p>
            <a:r>
              <a:rPr lang="en-US" b="1" dirty="0" err="1"/>
              <a:t>Empat</a:t>
            </a:r>
            <a:r>
              <a:rPr lang="en-US" b="1" dirty="0"/>
              <a:t> </a:t>
            </a:r>
            <a:r>
              <a:rPr lang="en-US" b="1" dirty="0" err="1"/>
              <a:t>Layanan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715" y="1393966"/>
            <a:ext cx="10515600" cy="517011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err="1"/>
              <a:t>Kerahasiaan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Confidentiality/privacy/secrecy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Keaslian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Data integrity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Keaslian</a:t>
            </a:r>
            <a:r>
              <a:rPr lang="en-US" dirty="0"/>
              <a:t> </a:t>
            </a:r>
            <a:r>
              <a:rPr lang="en-US" dirty="0" err="1"/>
              <a:t>pengirim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penerima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Authentication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 startAt="4"/>
            </a:pPr>
            <a:endParaRPr lang="en-US" dirty="0"/>
          </a:p>
          <a:p>
            <a:pPr marL="514350" indent="-514350">
              <a:buFont typeface="+mj-lt"/>
              <a:buAutoNum type="arabicPeriod" startAt="4"/>
            </a:pPr>
            <a:r>
              <a:rPr lang="en-US" dirty="0"/>
              <a:t>Anti </a:t>
            </a:r>
            <a:r>
              <a:rPr lang="en-US" dirty="0" err="1"/>
              <a:t>penyangkalan</a:t>
            </a:r>
            <a:r>
              <a:rPr lang="en-US" dirty="0"/>
              <a:t> (</a:t>
            </a:r>
            <a:r>
              <a:rPr lang="en-US" i="1" dirty="0"/>
              <a:t>Non-repudiation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467" y="659862"/>
            <a:ext cx="2533333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84" y="1883456"/>
            <a:ext cx="2514600" cy="1414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76" y="3416244"/>
            <a:ext cx="3234491" cy="1626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55" y="5067354"/>
            <a:ext cx="2238828" cy="16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92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D053B8-BD67-E227-1CD9-F6A9FBB0D9A3}"/>
              </a:ext>
            </a:extLst>
          </p:cNvPr>
          <p:cNvSpPr txBox="1"/>
          <p:nvPr/>
        </p:nvSpPr>
        <p:spPr>
          <a:xfrm>
            <a:off x="681925" y="1215197"/>
            <a:ext cx="110502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“</a:t>
            </a:r>
            <a:r>
              <a:rPr lang="en-US" sz="3000" i="1" dirty="0"/>
              <a:t>Cryptography lies at the heart of all </a:t>
            </a:r>
            <a:r>
              <a:rPr lang="en-US" sz="3000" i="1" dirty="0" err="1"/>
              <a:t>cybersecuriry</a:t>
            </a:r>
            <a:r>
              <a:rPr lang="en-US" sz="3000" i="1" dirty="0"/>
              <a:t> technologies, and understanding the role it plays is vital to understanding how to secure cyberspace</a:t>
            </a:r>
            <a:r>
              <a:rPr lang="en-US" sz="3000" dirty="0"/>
              <a:t>" (Keith M. Martin)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141D6-0C32-A241-B701-59602EC97086}"/>
              </a:ext>
            </a:extLst>
          </p:cNvPr>
          <p:cNvSpPr txBox="1"/>
          <p:nvPr/>
        </p:nvSpPr>
        <p:spPr>
          <a:xfrm>
            <a:off x="1307023" y="4016361"/>
            <a:ext cx="95779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Kriptografer</a:t>
            </a:r>
            <a:r>
              <a:rPr lang="en-US" sz="2800" dirty="0"/>
              <a:t> </a:t>
            </a:r>
            <a:r>
              <a:rPr lang="en-US" sz="2800" dirty="0" err="1"/>
              <a:t>masih</a:t>
            </a:r>
            <a:r>
              <a:rPr lang="en-US" sz="2800" dirty="0"/>
              <a:t> </a:t>
            </a:r>
            <a:r>
              <a:rPr lang="en-US" sz="2800" dirty="0" err="1"/>
              <a:t>menjadi</a:t>
            </a:r>
            <a:r>
              <a:rPr lang="en-US" sz="2800" dirty="0"/>
              <a:t> </a:t>
            </a:r>
            <a:r>
              <a:rPr lang="en-US" sz="2800" dirty="0" err="1"/>
              <a:t>sosok</a:t>
            </a:r>
            <a:r>
              <a:rPr lang="en-US" sz="2800" dirty="0"/>
              <a:t> yang </a:t>
            </a:r>
            <a:r>
              <a:rPr lang="en-US" sz="2800" dirty="0" err="1"/>
              <a:t>langka</a:t>
            </a:r>
            <a:r>
              <a:rPr lang="en-US" sz="2800" dirty="0"/>
              <a:t> di Indonesia. </a:t>
            </a:r>
            <a:r>
              <a:rPr lang="en-US" sz="2800" dirty="0" err="1"/>
              <a:t>Namun</a:t>
            </a:r>
            <a:r>
              <a:rPr lang="en-US" sz="2800" dirty="0"/>
              <a:t>, </a:t>
            </a:r>
            <a:r>
              <a:rPr lang="en-US" sz="2800" dirty="0" err="1"/>
              <a:t>bidang</a:t>
            </a:r>
            <a:r>
              <a:rPr lang="en-US" sz="2800" dirty="0"/>
              <a:t> </a:t>
            </a:r>
            <a:r>
              <a:rPr lang="en-US" sz="2800" dirty="0" err="1"/>
              <a:t>ini</a:t>
            </a:r>
            <a:r>
              <a:rPr lang="en-US" sz="2800" dirty="0"/>
              <a:t> sangat </a:t>
            </a:r>
            <a:r>
              <a:rPr lang="en-US" sz="2800" dirty="0" err="1"/>
              <a:t>penting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segera</a:t>
            </a:r>
            <a:r>
              <a:rPr lang="en-US" sz="2800" dirty="0"/>
              <a:t> </a:t>
            </a:r>
            <a:r>
              <a:rPr lang="en-US" sz="2800" dirty="0" err="1"/>
              <a:t>ditumbuhkan</a:t>
            </a:r>
            <a:endParaRPr lang="en-US" sz="2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2793F-64E8-45C6-7919-01F09C1E9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8BBC-299C-43D1-8A01-3B3E54770E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01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66864-D2B4-7740-6CD8-4CCEF0E5E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85" y="202640"/>
            <a:ext cx="10515600" cy="1325563"/>
          </a:xfrm>
        </p:spPr>
        <p:txBody>
          <a:bodyPr/>
          <a:lstStyle/>
          <a:p>
            <a:r>
              <a:rPr lang="en-US" b="1" dirty="0"/>
              <a:t>Masih </a:t>
            </a:r>
            <a:r>
              <a:rPr lang="en-US" b="1" dirty="0" err="1"/>
              <a:t>ingat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kasus-kasus</a:t>
            </a:r>
            <a:r>
              <a:rPr lang="en-US" b="1" dirty="0"/>
              <a:t> </a:t>
            </a:r>
            <a:r>
              <a:rPr lang="en-US" b="1" dirty="0" err="1"/>
              <a:t>ini</a:t>
            </a:r>
            <a:r>
              <a:rPr lang="en-US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7261C-CE76-5CE0-A2DF-BFB59BCAF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7038"/>
            <a:ext cx="10515600" cy="4351338"/>
          </a:xfrm>
        </p:spPr>
        <p:txBody>
          <a:bodyPr/>
          <a:lstStyle/>
          <a:p>
            <a:r>
              <a:rPr lang="en-US" b="1" dirty="0"/>
              <a:t>Wikileaks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46493-C31D-532D-C8C3-B7399C7F4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86C45-5260-8079-6E50-AA5B21CDC6B8}"/>
              </a:ext>
            </a:extLst>
          </p:cNvPr>
          <p:cNvSpPr txBox="1"/>
          <p:nvPr/>
        </p:nvSpPr>
        <p:spPr>
          <a:xfrm>
            <a:off x="966836" y="2090172"/>
            <a:ext cx="553041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/>
              <a:t>pembocoran</a:t>
            </a:r>
            <a:r>
              <a:rPr lang="en-US" sz="2400" dirty="0"/>
              <a:t> </a:t>
            </a:r>
            <a:r>
              <a:rPr lang="en-US" sz="2400" dirty="0" err="1"/>
              <a:t>dokumen</a:t>
            </a:r>
            <a:r>
              <a:rPr lang="en-US" sz="2400" dirty="0"/>
              <a:t> </a:t>
            </a:r>
            <a:r>
              <a:rPr lang="en-US" sz="2400" dirty="0" err="1"/>
              <a:t>Perang</a:t>
            </a:r>
            <a:r>
              <a:rPr lang="en-US" sz="2400" dirty="0"/>
              <a:t> Afghanistan (</a:t>
            </a:r>
            <a:r>
              <a:rPr lang="en-US" sz="2400" dirty="0" err="1"/>
              <a:t>Juli</a:t>
            </a:r>
            <a:r>
              <a:rPr lang="en-US" sz="2400" dirty="0"/>
              <a:t>, 2010)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Pembocoran</a:t>
            </a:r>
            <a:r>
              <a:rPr lang="en-US" sz="2400" dirty="0"/>
              <a:t> 400.000 </a:t>
            </a:r>
            <a:r>
              <a:rPr lang="en-US" sz="2400" dirty="0" err="1"/>
              <a:t>dokumen</a:t>
            </a:r>
            <a:r>
              <a:rPr lang="en-US" sz="2400" dirty="0"/>
              <a:t> </a:t>
            </a:r>
            <a:r>
              <a:rPr lang="en-US" sz="2400" dirty="0" err="1"/>
              <a:t>Perang</a:t>
            </a:r>
            <a:r>
              <a:rPr lang="en-US" sz="2400" dirty="0"/>
              <a:t> </a:t>
            </a:r>
            <a:r>
              <a:rPr lang="en-US" sz="2400" dirty="0" err="1"/>
              <a:t>Irak</a:t>
            </a:r>
            <a:r>
              <a:rPr lang="en-US" sz="2400" dirty="0"/>
              <a:t> (</a:t>
            </a:r>
            <a:r>
              <a:rPr lang="en-US" sz="2400" dirty="0" err="1"/>
              <a:t>Oktober</a:t>
            </a:r>
            <a:r>
              <a:rPr lang="en-US" sz="2400" dirty="0"/>
              <a:t> 2010)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Pembocoran</a:t>
            </a:r>
            <a:r>
              <a:rPr lang="en-US" sz="2400" dirty="0"/>
              <a:t> </a:t>
            </a:r>
            <a:r>
              <a:rPr lang="en-US" sz="2400" dirty="0" err="1"/>
              <a:t>kawat</a:t>
            </a:r>
            <a:r>
              <a:rPr lang="en-US" sz="2400" dirty="0"/>
              <a:t> </a:t>
            </a:r>
            <a:r>
              <a:rPr lang="en-US" sz="2400" dirty="0" err="1"/>
              <a:t>diplomatik</a:t>
            </a:r>
            <a:r>
              <a:rPr lang="en-US" sz="2400" dirty="0"/>
              <a:t> Amerika </a:t>
            </a:r>
            <a:r>
              <a:rPr lang="en-US" sz="2400" dirty="0" err="1"/>
              <a:t>Serikat</a:t>
            </a:r>
            <a:r>
              <a:rPr lang="en-US" sz="2400" dirty="0"/>
              <a:t> (November 2010)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dll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B40CFA-3CF2-E4F7-C0EC-5E06F1D2A9FE}"/>
              </a:ext>
            </a:extLst>
          </p:cNvPr>
          <p:cNvSpPr txBox="1"/>
          <p:nvPr/>
        </p:nvSpPr>
        <p:spPr>
          <a:xfrm>
            <a:off x="6731905" y="4184646"/>
            <a:ext cx="5650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dirty="0">
                <a:solidFill>
                  <a:srgbClr val="FF0000"/>
                </a:solidFill>
              </a:rPr>
              <a:t>Julian Assange</a:t>
            </a:r>
            <a:r>
              <a:rPr lang="fi-FI" dirty="0"/>
              <a:t>, salah satu pendiri situs WikiLeaks.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0D3386-D661-2899-BBBA-541C1A2C8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17" y="1463676"/>
            <a:ext cx="4856552" cy="2726607"/>
          </a:xfrm>
          <a:prstGeom prst="rect">
            <a:avLst/>
          </a:prstGeom>
        </p:spPr>
      </p:pic>
      <p:pic>
        <p:nvPicPr>
          <p:cNvPr id="18" name="Picture 17" descr="A person with a flag on his head&#10;&#10;Description automatically generated with low confidence">
            <a:extLst>
              <a:ext uri="{FF2B5EF4-FFF2-40B4-BE49-F238E27FC236}">
                <a16:creationId xmlns:a16="http://schemas.microsoft.com/office/drawing/2014/main" id="{A378CE5B-726D-802C-CEB8-B9604DDC2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08" y="4439465"/>
            <a:ext cx="1711870" cy="2282010"/>
          </a:xfrm>
          <a:prstGeom prst="rect">
            <a:avLst/>
          </a:prstGeom>
        </p:spPr>
      </p:pic>
      <p:pic>
        <p:nvPicPr>
          <p:cNvPr id="20" name="Picture 19" descr="A person holding a newspaper&#10;&#10;Description automatically generated with medium confidence">
            <a:extLst>
              <a:ext uri="{FF2B5EF4-FFF2-40B4-BE49-F238E27FC236}">
                <a16:creationId xmlns:a16="http://schemas.microsoft.com/office/drawing/2014/main" id="{E3752FC6-3733-0540-9758-948E75410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75" y="4638776"/>
            <a:ext cx="2706452" cy="2082699"/>
          </a:xfrm>
          <a:prstGeom prst="rect">
            <a:avLst/>
          </a:prstGeom>
        </p:spPr>
      </p:pic>
      <p:pic>
        <p:nvPicPr>
          <p:cNvPr id="22" name="Picture 2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DBD68B4-1053-2AD6-34F1-337CB15C7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494" y="4706049"/>
            <a:ext cx="2015426" cy="201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09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BF09D8-B37C-72D2-4A64-85419F0D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333FA-302E-C731-394D-C100B85A6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941" y="1279525"/>
            <a:ext cx="7105650" cy="5076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E2F672-12AA-A6A7-7710-DB04E31FFE31}"/>
              </a:ext>
            </a:extLst>
          </p:cNvPr>
          <p:cNvSpPr txBox="1"/>
          <p:nvPr/>
        </p:nvSpPr>
        <p:spPr>
          <a:xfrm>
            <a:off x="1276641" y="545068"/>
            <a:ext cx="8190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/>
              <a:t>Penyadapan</a:t>
            </a:r>
            <a:r>
              <a:rPr lang="en-US" sz="2800" b="1" dirty="0"/>
              <a:t> di </a:t>
            </a:r>
            <a:r>
              <a:rPr lang="en-US" sz="2800" b="1" dirty="0" err="1"/>
              <a:t>Kedubes</a:t>
            </a:r>
            <a:r>
              <a:rPr lang="en-US" sz="2800" b="1" dirty="0"/>
              <a:t> RI di </a:t>
            </a:r>
            <a:r>
              <a:rPr lang="en-US" sz="2800" b="1" dirty="0" err="1"/>
              <a:t>luar</a:t>
            </a:r>
            <a:r>
              <a:rPr lang="en-US" sz="2800" b="1" dirty="0"/>
              <a:t>  negeri</a:t>
            </a:r>
          </a:p>
        </p:txBody>
      </p:sp>
    </p:spTree>
    <p:extLst>
      <p:ext uri="{BB962C8B-B14F-4D97-AF65-F5344CB8AC3E}">
        <p14:creationId xmlns:p14="http://schemas.microsoft.com/office/powerpoint/2010/main" val="2680816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526D4-67C5-9BA4-4669-42EFCFF76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5249"/>
            <a:ext cx="10515600" cy="5501714"/>
          </a:xfrm>
        </p:spPr>
        <p:txBody>
          <a:bodyPr/>
          <a:lstStyle/>
          <a:p>
            <a:r>
              <a:rPr lang="en-US" b="1" dirty="0" err="1"/>
              <a:t>Penyadapan</a:t>
            </a:r>
            <a:r>
              <a:rPr lang="en-US" b="1" dirty="0"/>
              <a:t> </a:t>
            </a:r>
            <a:r>
              <a:rPr lang="en-US" b="1" dirty="0" err="1"/>
              <a:t>telepon</a:t>
            </a:r>
            <a:r>
              <a:rPr lang="en-US" b="1" dirty="0"/>
              <a:t> </a:t>
            </a:r>
            <a:r>
              <a:rPr lang="en-US" b="1" dirty="0" err="1"/>
              <a:t>Presiden</a:t>
            </a:r>
            <a:r>
              <a:rPr lang="en-US" b="1" dirty="0"/>
              <a:t> SBY oleh </a:t>
            </a:r>
            <a:r>
              <a:rPr lang="en-US" b="1" dirty="0" err="1"/>
              <a:t>Pemerintah</a:t>
            </a:r>
            <a:r>
              <a:rPr lang="en-US" b="1" dirty="0"/>
              <a:t>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ADE99-0E48-5972-B1E9-3A20A98C4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E30F8-44DD-A34A-83C2-C47AE8FE2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962" y="1361281"/>
            <a:ext cx="7248525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79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E8AA7-1571-F18E-6874-0B5DE0F3C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1200"/>
            <a:ext cx="10515600" cy="5465763"/>
          </a:xfrm>
        </p:spPr>
        <p:txBody>
          <a:bodyPr/>
          <a:lstStyle/>
          <a:p>
            <a:r>
              <a:rPr lang="en-US" b="1" dirty="0" err="1"/>
              <a:t>Kebocoran</a:t>
            </a:r>
            <a:r>
              <a:rPr lang="en-US" b="1" dirty="0"/>
              <a:t> data BPJS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D8C49-5B49-C457-FFDD-65D46E37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DD8F16D-7E92-B56C-1C22-F1A7C35B0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2301"/>
            <a:ext cx="6149069" cy="4099379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7180F40-F935-BB65-3AED-9A79393AA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146" y="681037"/>
            <a:ext cx="3349933" cy="595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75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DFF12-D6FF-F5DC-D3B2-04421944D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3343"/>
            <a:ext cx="10515600" cy="5248495"/>
          </a:xfrm>
        </p:spPr>
        <p:txBody>
          <a:bodyPr>
            <a:normAutofit/>
          </a:bodyPr>
          <a:lstStyle/>
          <a:p>
            <a:r>
              <a:rPr lang="en-US" sz="2400" dirty="0" err="1"/>
              <a:t>Misalkan</a:t>
            </a:r>
            <a:r>
              <a:rPr lang="en-US" sz="2400" dirty="0"/>
              <a:t> Alice dan Bob </a:t>
            </a:r>
            <a:r>
              <a:rPr lang="en-US" sz="2400" dirty="0" err="1"/>
              <a:t>saling</a:t>
            </a:r>
            <a:r>
              <a:rPr lang="en-US" sz="2400" dirty="0"/>
              <a:t> </a:t>
            </a:r>
            <a:r>
              <a:rPr lang="en-US" sz="2400" dirty="0" err="1"/>
              <a:t>berkomunikasi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berkirim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	- via </a:t>
            </a:r>
            <a:r>
              <a:rPr lang="en-US" sz="2400" dirty="0" err="1"/>
              <a:t>surat</a:t>
            </a:r>
            <a:r>
              <a:rPr lang="en-US" sz="2400" dirty="0"/>
              <a:t> </a:t>
            </a:r>
            <a:r>
              <a:rPr lang="en-US" sz="2400" dirty="0" err="1"/>
              <a:t>menyurat</a:t>
            </a:r>
            <a:r>
              <a:rPr lang="en-US" sz="2400" dirty="0"/>
              <a:t>,</a:t>
            </a:r>
          </a:p>
          <a:p>
            <a:pPr marL="0" indent="0">
              <a:buNone/>
            </a:pPr>
            <a:r>
              <a:rPr lang="en-US" sz="2400" dirty="0"/>
              <a:t>	- via </a:t>
            </a:r>
            <a:r>
              <a:rPr lang="en-US" sz="2400" dirty="0" err="1"/>
              <a:t>telepon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- via email</a:t>
            </a:r>
          </a:p>
          <a:p>
            <a:pPr marL="0" indent="0">
              <a:buNone/>
            </a:pPr>
            <a:r>
              <a:rPr lang="en-US" sz="2400" dirty="0"/>
              <a:t>	- via SMS</a:t>
            </a:r>
          </a:p>
          <a:p>
            <a:pPr marL="0" indent="0">
              <a:buNone/>
            </a:pPr>
            <a:r>
              <a:rPr lang="en-US" sz="2400" dirty="0"/>
              <a:t>	- </a:t>
            </a:r>
            <a:r>
              <a:rPr lang="en-US" sz="2400" dirty="0" err="1"/>
              <a:t>dll</a:t>
            </a:r>
            <a:endParaRPr lang="en-US" sz="2400" dirty="0"/>
          </a:p>
          <a:p>
            <a:pPr marL="168275" indent="0">
              <a:buNone/>
            </a:pP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saluran</a:t>
            </a:r>
            <a:r>
              <a:rPr lang="en-US" sz="2400" dirty="0"/>
              <a:t> </a:t>
            </a:r>
            <a:r>
              <a:rPr lang="en-US" sz="2400" dirty="0" err="1"/>
              <a:t>komunikasi</a:t>
            </a:r>
            <a:r>
              <a:rPr lang="en-US" sz="2400" dirty="0"/>
              <a:t> </a:t>
            </a:r>
            <a:r>
              <a:rPr lang="en-US" sz="2400" dirty="0" err="1"/>
              <a:t>publik</a:t>
            </a:r>
            <a:r>
              <a:rPr lang="en-US" sz="2400" dirty="0"/>
              <a:t> (pos, </a:t>
            </a:r>
            <a:r>
              <a:rPr lang="en-US" sz="2400" dirty="0" err="1"/>
              <a:t>telepon</a:t>
            </a:r>
            <a:r>
              <a:rPr lang="en-US" sz="2400" dirty="0"/>
              <a:t>, </a:t>
            </a:r>
            <a:r>
              <a:rPr lang="en-US" sz="2400" dirty="0" err="1"/>
              <a:t>jaringan</a:t>
            </a:r>
            <a:r>
              <a:rPr lang="en-US" sz="2400" dirty="0"/>
              <a:t> </a:t>
            </a:r>
            <a:r>
              <a:rPr lang="en-US" sz="2400" dirty="0" err="1"/>
              <a:t>seluler</a:t>
            </a:r>
            <a:r>
              <a:rPr lang="en-US" sz="2400" dirty="0"/>
              <a:t>, internet)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17539-9B43-0DEB-3793-645375CB6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441698-1FA7-38A7-D812-8B7A4A178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874" y="4143625"/>
            <a:ext cx="8260251" cy="192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64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334D5-28EF-1003-54E0-625A40608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0560"/>
            <a:ext cx="10515600" cy="5506403"/>
          </a:xfrm>
        </p:spPr>
        <p:txBody>
          <a:bodyPr/>
          <a:lstStyle/>
          <a:p>
            <a:r>
              <a:rPr lang="en-US" b="1" dirty="0" err="1"/>
              <a:t>Kebocoran</a:t>
            </a:r>
            <a:r>
              <a:rPr lang="en-US" b="1" dirty="0"/>
              <a:t> data </a:t>
            </a:r>
            <a:r>
              <a:rPr lang="en-US" b="1" dirty="0" err="1"/>
              <a:t>penguna</a:t>
            </a:r>
            <a:r>
              <a:rPr lang="en-US" b="1" dirty="0"/>
              <a:t> Tokopedia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A9437-03D7-6919-AF6D-C42E61AA1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1542C78-0FF1-9F5D-1ECA-A807BF212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653" y="335279"/>
            <a:ext cx="3475390" cy="6176963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1C159BC-9A89-E528-4D22-3BD98EA18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26" y="1398361"/>
            <a:ext cx="4560134" cy="53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3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1C853-C717-C2CB-E498-FE717224D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/>
          <a:lstStyle/>
          <a:p>
            <a:r>
              <a:rPr lang="en-US" b="1" dirty="0" err="1"/>
              <a:t>Dugaan</a:t>
            </a:r>
            <a:r>
              <a:rPr lang="en-US" b="1" dirty="0"/>
              <a:t> </a:t>
            </a:r>
            <a:r>
              <a:rPr lang="en-US" b="1" dirty="0" err="1"/>
              <a:t>kebocoran</a:t>
            </a:r>
            <a:r>
              <a:rPr lang="en-US" b="1" dirty="0"/>
              <a:t> data </a:t>
            </a:r>
            <a:r>
              <a:rPr lang="en-US" b="1" dirty="0" err="1"/>
              <a:t>pemilih</a:t>
            </a:r>
            <a:r>
              <a:rPr lang="en-US" b="1" dirty="0"/>
              <a:t> </a:t>
            </a:r>
            <a:r>
              <a:rPr lang="en-US" b="1" dirty="0" err="1"/>
              <a:t>Pemilu</a:t>
            </a:r>
            <a:r>
              <a:rPr lang="en-US" b="1" dirty="0"/>
              <a:t> 2014, </a:t>
            </a:r>
            <a:r>
              <a:rPr lang="en-US" b="1" dirty="0" err="1"/>
              <a:t>kebocoran</a:t>
            </a:r>
            <a:r>
              <a:rPr lang="en-US" b="1" dirty="0"/>
              <a:t> </a:t>
            </a:r>
            <a:r>
              <a:rPr lang="en-US" b="1" dirty="0" err="1"/>
              <a:t>sertifikat</a:t>
            </a:r>
            <a:r>
              <a:rPr lang="en-US" b="1" dirty="0"/>
              <a:t> </a:t>
            </a:r>
            <a:r>
              <a:rPr lang="en-US" b="1" dirty="0" err="1"/>
              <a:t>vaksin</a:t>
            </a:r>
            <a:r>
              <a:rPr lang="en-US" b="1" dirty="0"/>
              <a:t> Jokowi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D34F6-2101-EB9F-8329-5EC949BD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EF94597-71A9-5098-2B9F-5CDB974C9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" y="1789747"/>
            <a:ext cx="8442960" cy="474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08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236FE-CD49-9218-C32C-E1042CAB9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2369"/>
            <a:ext cx="10515600" cy="5684594"/>
          </a:xfrm>
        </p:spPr>
        <p:txBody>
          <a:bodyPr/>
          <a:lstStyle/>
          <a:p>
            <a:r>
              <a:rPr lang="en-US" b="1" dirty="0" err="1"/>
              <a:t>Kebocoran</a:t>
            </a:r>
            <a:r>
              <a:rPr lang="en-US" b="1" dirty="0"/>
              <a:t> data di </a:t>
            </a:r>
            <a:r>
              <a:rPr lang="en-US" b="1" dirty="0" err="1"/>
              <a:t>Kemenhan</a:t>
            </a:r>
            <a:r>
              <a:rPr lang="en-US" b="1" dirty="0"/>
              <a:t> dan Bank BSI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48F7A-825E-44FE-6C34-1FD9DF514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830800-4E59-17C3-BF3F-58FA0E259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99" y="1168500"/>
            <a:ext cx="7052603" cy="1977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6E8E5-D906-6B9D-EB7E-A9F084229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750" y="3347955"/>
            <a:ext cx="6518030" cy="350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86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DE21DE-2BFD-BEB3-C2EA-C665EBC70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4867CE9-5FD8-DD6C-952B-BD1BC1261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195294"/>
            <a:ext cx="5103752" cy="6467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722422-9F12-488F-C223-C8536833FB8C}"/>
              </a:ext>
            </a:extLst>
          </p:cNvPr>
          <p:cNvSpPr txBox="1"/>
          <p:nvPr/>
        </p:nvSpPr>
        <p:spPr>
          <a:xfrm>
            <a:off x="7039881" y="5659120"/>
            <a:ext cx="3141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…dan </a:t>
            </a:r>
            <a:r>
              <a:rPr lang="en-US" sz="2400" dirty="0" err="1"/>
              <a:t>masih</a:t>
            </a:r>
            <a:r>
              <a:rPr lang="en-US" sz="2400" dirty="0"/>
              <a:t> </a:t>
            </a:r>
            <a:r>
              <a:rPr lang="en-US" sz="2400" dirty="0" err="1"/>
              <a:t>banyak</a:t>
            </a:r>
            <a:r>
              <a:rPr lang="en-US" sz="2400" dirty="0"/>
              <a:t> </a:t>
            </a:r>
            <a:r>
              <a:rPr lang="en-US" sz="2400" dirty="0" err="1"/>
              <a:t>lagi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4840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27468-E01A-0A6D-2E9F-11DF06C7E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3920"/>
            <a:ext cx="10515600" cy="5293043"/>
          </a:xfrm>
        </p:spPr>
        <p:txBody>
          <a:bodyPr/>
          <a:lstStyle/>
          <a:p>
            <a:r>
              <a:rPr lang="en-US" dirty="0" err="1"/>
              <a:t>Kasus-kasus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en-US" dirty="0" err="1"/>
              <a:t>kebocoran</a:t>
            </a:r>
            <a:r>
              <a:rPr lang="en-US" dirty="0"/>
              <a:t> data,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en-US" dirty="0" err="1"/>
              <a:t>pencurian</a:t>
            </a:r>
            <a:r>
              <a:rPr lang="en-US" dirty="0"/>
              <a:t> data, 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en-US" dirty="0" err="1"/>
              <a:t>pengaksesan</a:t>
            </a:r>
            <a:r>
              <a:rPr lang="en-US" dirty="0"/>
              <a:t> data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ilegal</a:t>
            </a:r>
            <a:r>
              <a:rPr lang="en-US" dirty="0"/>
              <a:t>, </a:t>
            </a:r>
            <a:r>
              <a:rPr lang="en-US" dirty="0" err="1"/>
              <a:t>dll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233363" indent="-233363">
              <a:buNone/>
            </a:pPr>
            <a:r>
              <a:rPr lang="en-US" dirty="0"/>
              <a:t>   </a:t>
            </a:r>
            <a:r>
              <a:rPr lang="en-US" dirty="0" err="1"/>
              <a:t>menunjukkan</a:t>
            </a:r>
            <a:r>
              <a:rPr lang="en-US" dirty="0"/>
              <a:t> </a:t>
            </a:r>
            <a:r>
              <a:rPr lang="en-US" dirty="0" err="1"/>
              <a:t>pentingnya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kriptografi</a:t>
            </a:r>
            <a:r>
              <a:rPr lang="en-US" dirty="0"/>
              <a:t> </a:t>
            </a:r>
            <a:r>
              <a:rPr lang="en-US" dirty="0" err="1"/>
              <a:t>menjaga</a:t>
            </a:r>
            <a:r>
              <a:rPr lang="en-US" dirty="0"/>
              <a:t> </a:t>
            </a:r>
            <a:r>
              <a:rPr lang="en-US" dirty="0" err="1"/>
              <a:t>keamanan</a:t>
            </a:r>
            <a:r>
              <a:rPr lang="en-US" dirty="0"/>
              <a:t> data dan </a:t>
            </a:r>
            <a:r>
              <a:rPr lang="en-US" dirty="0" err="1"/>
              <a:t>informasi</a:t>
            </a:r>
            <a:r>
              <a:rPr lang="en-US" dirty="0"/>
              <a:t>.</a:t>
            </a:r>
          </a:p>
          <a:p>
            <a:pPr marL="233363" indent="-233363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2A343-9DAA-50E0-3487-08EA6CF9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59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F24322A5-BF89-40D7-9551-2E5E50CB86FF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25</a:t>
            </a:fld>
            <a:endParaRPr lang="en-GB" altLang="en-US" sz="1400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Terminologi</a:t>
            </a:r>
            <a:r>
              <a:rPr lang="en-US" altLang="en-US" b="1" dirty="0"/>
              <a:t> di </a:t>
            </a:r>
            <a:r>
              <a:rPr lang="en-US" altLang="en-US" b="1" dirty="0" err="1"/>
              <a:t>dalam</a:t>
            </a:r>
            <a:r>
              <a:rPr lang="en-US" altLang="en-US" b="1" dirty="0"/>
              <a:t> </a:t>
            </a:r>
            <a:r>
              <a:rPr lang="en-US" altLang="en-US" b="1" dirty="0" err="1"/>
              <a:t>Kriptografi</a:t>
            </a:r>
            <a:endParaRPr lang="en-GB" altLang="en-US" b="1" dirty="0"/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83228"/>
            <a:ext cx="10937240" cy="45720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b="1" dirty="0" err="1"/>
              <a:t>Pesan</a:t>
            </a:r>
            <a:r>
              <a:rPr lang="en-US" altLang="en-US" dirty="0"/>
              <a:t>: data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informasi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dibaca</a:t>
            </a:r>
            <a:r>
              <a:rPr lang="en-US" altLang="en-US" dirty="0">
                <a:cs typeface="Times New Roman" panose="02020603050405020304" pitchFamily="18" charset="0"/>
              </a:rPr>
              <a:t> dan </a:t>
            </a:r>
            <a:r>
              <a:rPr lang="en-US" altLang="en-US" dirty="0" err="1">
                <a:cs typeface="Times New Roman" panose="02020603050405020304" pitchFamily="18" charset="0"/>
              </a:rPr>
              <a:t>dimengerti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maknanya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dirty="0" err="1">
                <a:cs typeface="Times New Roman" panose="02020603050405020304" pitchFamily="18" charset="0"/>
              </a:rPr>
              <a:t>baik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dipersepsi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secara</a:t>
            </a:r>
            <a:r>
              <a:rPr lang="en-US" altLang="en-US" dirty="0">
                <a:cs typeface="Times New Roman" panose="02020603050405020304" pitchFamily="18" charset="0"/>
              </a:rPr>
              <a:t> visual </a:t>
            </a:r>
            <a:r>
              <a:rPr lang="en-US" altLang="en-US" dirty="0" err="1">
                <a:cs typeface="Times New Roman" panose="02020603050405020304" pitchFamily="18" charset="0"/>
              </a:rPr>
              <a:t>maupun</a:t>
            </a:r>
            <a:r>
              <a:rPr lang="en-US" altLang="en-US" dirty="0">
                <a:cs typeface="Times New Roman" panose="02020603050405020304" pitchFamily="18" charset="0"/>
              </a:rPr>
              <a:t> audial)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    Nama lain: </a:t>
            </a:r>
            <a:r>
              <a:rPr lang="en-US" altLang="en-US" b="1" dirty="0" err="1"/>
              <a:t>plainteks</a:t>
            </a:r>
            <a:r>
              <a:rPr lang="en-US" altLang="en-US" dirty="0"/>
              <a:t> (</a:t>
            </a:r>
            <a:r>
              <a:rPr lang="en-US" altLang="en-US" i="1" dirty="0"/>
              <a:t>plaintext</a:t>
            </a:r>
            <a:r>
              <a:rPr lang="en-US" altLang="en-US" dirty="0"/>
              <a:t>), </a:t>
            </a:r>
            <a:r>
              <a:rPr lang="en-US" altLang="en-US" i="1" dirty="0"/>
              <a:t>plain-image</a:t>
            </a:r>
            <a:r>
              <a:rPr lang="en-US" altLang="en-US" dirty="0"/>
              <a:t>, </a:t>
            </a:r>
            <a:r>
              <a:rPr lang="en-US" altLang="en-US" i="1" dirty="0"/>
              <a:t>plain-video</a:t>
            </a:r>
            <a:r>
              <a:rPr lang="en-US" altLang="en-US" dirty="0"/>
              <a:t>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		     </a:t>
            </a:r>
            <a:r>
              <a:rPr lang="en-US" altLang="en-US" i="1" dirty="0"/>
              <a:t>plain-video</a:t>
            </a:r>
            <a:r>
              <a:rPr lang="en-US" altLang="en-US" dirty="0"/>
              <a:t>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US" altLang="en-US" dirty="0"/>
          </a:p>
          <a:p>
            <a:pPr marL="0" indent="0" eaLnBrk="1" hangingPunct="1">
              <a:buNone/>
            </a:pPr>
            <a:r>
              <a:rPr lang="en-US" altLang="en-US" dirty="0"/>
              <a:t>     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, data dan </a:t>
            </a:r>
            <a:r>
              <a:rPr lang="en-US" altLang="en-US" dirty="0" err="1"/>
              <a:t>informasi</a:t>
            </a:r>
            <a:r>
              <a:rPr lang="en-US" altLang="en-US" dirty="0"/>
              <a:t> </a:t>
            </a:r>
            <a:r>
              <a:rPr lang="en-US" altLang="en-US" dirty="0" err="1"/>
              <a:t>disebut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(</a:t>
            </a:r>
            <a:r>
              <a:rPr lang="en-US" altLang="en-US" i="1" dirty="0"/>
              <a:t>message</a:t>
            </a:r>
            <a:r>
              <a:rPr lang="en-US" altLang="en-US" dirty="0"/>
              <a:t>)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Rupa </a:t>
            </a:r>
            <a:r>
              <a:rPr lang="en-US" altLang="en-US" dirty="0" err="1"/>
              <a:t>pesan</a:t>
            </a:r>
            <a:r>
              <a:rPr lang="en-US" altLang="en-US" dirty="0"/>
              <a:t>:  </a:t>
            </a:r>
            <a:r>
              <a:rPr lang="en-US" altLang="en-US" dirty="0" err="1"/>
              <a:t>teks</a:t>
            </a:r>
            <a:r>
              <a:rPr lang="en-US" altLang="en-US" dirty="0"/>
              <a:t>, </a:t>
            </a:r>
            <a:r>
              <a:rPr lang="en-US" altLang="en-US" dirty="0" err="1"/>
              <a:t>gambar</a:t>
            </a:r>
            <a:r>
              <a:rPr lang="en-US" altLang="en-US" dirty="0"/>
              <a:t>, </a:t>
            </a:r>
            <a:r>
              <a:rPr lang="en-US" altLang="en-US" dirty="0" err="1"/>
              <a:t>musik</a:t>
            </a:r>
            <a:r>
              <a:rPr lang="en-US" altLang="en-US" dirty="0"/>
              <a:t>,  video, </a:t>
            </a:r>
            <a:r>
              <a:rPr lang="en-US" altLang="en-US" dirty="0" err="1"/>
              <a:t>tabel</a:t>
            </a:r>
            <a:r>
              <a:rPr lang="en-US" altLang="en-US" dirty="0"/>
              <a:t>, daftar </a:t>
            </a:r>
            <a:r>
              <a:rPr lang="en-US" altLang="en-US" dirty="0" err="1"/>
              <a:t>belanja</a:t>
            </a:r>
            <a:r>
              <a:rPr lang="en-US" altLang="en-US" dirty="0"/>
              <a:t>, 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                       </a:t>
            </a:r>
            <a:r>
              <a:rPr lang="en-US" altLang="en-US" dirty="0" err="1"/>
              <a:t>gambar</a:t>
            </a:r>
            <a:r>
              <a:rPr lang="en-US" altLang="en-US" dirty="0"/>
              <a:t> 3D, </a:t>
            </a:r>
            <a:r>
              <a:rPr lang="en-US" altLang="en-US" dirty="0" err="1"/>
              <a:t>sinyal</a:t>
            </a:r>
            <a:r>
              <a:rPr lang="en-US" altLang="en-US" dirty="0"/>
              <a:t> control, </a:t>
            </a:r>
            <a:r>
              <a:rPr lang="en-US" altLang="en-US" dirty="0" err="1"/>
              <a:t>dll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0143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6" y="438609"/>
            <a:ext cx="7937267" cy="612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9BBA1-F64B-1B9B-74B7-6C374E79B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803" y="743409"/>
            <a:ext cx="3512733" cy="3116262"/>
          </a:xfrm>
          <a:prstGeom prst="rect">
            <a:avLst/>
          </a:prstGeom>
        </p:spPr>
      </p:pic>
      <p:pic>
        <p:nvPicPr>
          <p:cNvPr id="9" name="Picture 8" descr="A close-up of a ring&#10;&#10;Description automatically generated with medium confidence">
            <a:extLst>
              <a:ext uri="{FF2B5EF4-FFF2-40B4-BE49-F238E27FC236}">
                <a16:creationId xmlns:a16="http://schemas.microsoft.com/office/drawing/2014/main" id="{7FBB2426-0E89-1E98-133F-A607D9DAB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631" y="4127253"/>
            <a:ext cx="2488169" cy="18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11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27</a:t>
            </a:fld>
            <a:endParaRPr lang="en-US"/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838200" y="830661"/>
            <a:ext cx="10535919" cy="55256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r>
              <a:rPr lang="en-US" altLang="en-US" b="1" dirty="0" err="1"/>
              <a:t>Pengirim</a:t>
            </a:r>
            <a:r>
              <a:rPr lang="en-US" altLang="en-US" dirty="0"/>
              <a:t> (</a:t>
            </a:r>
            <a:r>
              <a:rPr lang="en-US" altLang="en-US" i="1" dirty="0"/>
              <a:t>sender</a:t>
            </a:r>
            <a:r>
              <a:rPr lang="en-US" altLang="en-US" dirty="0"/>
              <a:t>) dan </a:t>
            </a:r>
            <a:r>
              <a:rPr lang="en-US" altLang="en-US" b="1" dirty="0" err="1"/>
              <a:t>penerima</a:t>
            </a:r>
            <a:r>
              <a:rPr lang="en-US" altLang="en-US" dirty="0"/>
              <a:t> (</a:t>
            </a:r>
            <a:r>
              <a:rPr lang="en-US" altLang="en-US" i="1" dirty="0"/>
              <a:t>receiver</a:t>
            </a:r>
            <a:r>
              <a:rPr lang="en-US" altLang="en-US" dirty="0"/>
              <a:t>)</a:t>
            </a:r>
          </a:p>
          <a:p>
            <a:pPr marL="0" indent="0">
              <a:buNone/>
            </a:pPr>
            <a:r>
              <a:rPr lang="en-US" altLang="en-US" sz="2400" dirty="0"/>
              <a:t>       </a:t>
            </a:r>
            <a:r>
              <a:rPr lang="en-US" altLang="en-US" sz="2400" dirty="0" err="1"/>
              <a:t>Pengirim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pihak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mengirim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endParaRPr lang="en-US" altLang="en-US" sz="2400" dirty="0"/>
          </a:p>
          <a:p>
            <a:pPr marL="0" indent="0">
              <a:buNone/>
            </a:pPr>
            <a:r>
              <a:rPr lang="en-US" altLang="en-US" sz="2400" b="1" dirty="0"/>
              <a:t>       </a:t>
            </a:r>
            <a:r>
              <a:rPr lang="en-US" altLang="en-US" sz="2400" dirty="0" err="1"/>
              <a:t>Penerima</a:t>
            </a:r>
            <a:r>
              <a:rPr lang="en-US" altLang="en-US" sz="2400" dirty="0"/>
              <a:t> (</a:t>
            </a:r>
            <a:r>
              <a:rPr lang="en-US" altLang="en-US" sz="2400" i="1" dirty="0"/>
              <a:t>receiver</a:t>
            </a:r>
            <a:r>
              <a:rPr lang="en-US" altLang="en-US" sz="2400" dirty="0"/>
              <a:t>): </a:t>
            </a:r>
            <a:r>
              <a:rPr lang="en-US" altLang="en-US" sz="2400" dirty="0" err="1"/>
              <a:t>pihak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menerima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endParaRPr lang="en-US" altLang="en-US" sz="2400" dirty="0"/>
          </a:p>
          <a:p>
            <a:pPr marL="0" indent="0">
              <a:buNone/>
            </a:pPr>
            <a:endParaRPr lang="en-US" altLang="en-US" sz="2400" dirty="0"/>
          </a:p>
          <a:p>
            <a:pPr marL="690563" indent="-233363"/>
            <a:r>
              <a:rPr lang="en-US" altLang="en-US" sz="2400" dirty="0"/>
              <a:t>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kriptografi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pengirim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ditokohkan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sebagai</a:t>
            </a:r>
            <a:r>
              <a:rPr lang="en-US" altLang="en-US" sz="2400" dirty="0"/>
              <a:t> Alice dan </a:t>
            </a:r>
            <a:r>
              <a:rPr lang="en-US" altLang="en-US" sz="2400" dirty="0" err="1"/>
              <a:t>penerima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ditokohkan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sebagai</a:t>
            </a:r>
            <a:r>
              <a:rPr lang="en-US" altLang="en-US" sz="2400" dirty="0"/>
              <a:t> Bob (agar </a:t>
            </a:r>
            <a:r>
              <a:rPr lang="en-US" altLang="en-US" sz="2400" dirty="0" err="1"/>
              <a:t>terkesan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manusiawi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ketimbang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simbol</a:t>
            </a:r>
            <a:r>
              <a:rPr lang="en-US" altLang="en-US" sz="2400" dirty="0"/>
              <a:t> A, B, C, dan </a:t>
            </a:r>
            <a:r>
              <a:rPr lang="en-US" altLang="en-US" sz="2400" dirty="0" err="1"/>
              <a:t>sebagainya</a:t>
            </a:r>
            <a:r>
              <a:rPr lang="en-US" altLang="en-US" sz="2400" dirty="0"/>
              <a:t>).</a:t>
            </a:r>
          </a:p>
          <a:p>
            <a:endParaRPr lang="en-US" altLang="en-US" sz="2400" dirty="0">
              <a:cs typeface="Times New Roman" panose="02020603050405020304" pitchFamily="18" charset="0"/>
            </a:endParaRPr>
          </a:p>
          <a:p>
            <a:endParaRPr lang="en-US" altLang="en-US" sz="2400" dirty="0">
              <a:cs typeface="Times New Roman" panose="02020603050405020304" pitchFamily="18" charset="0"/>
            </a:endParaRPr>
          </a:p>
          <a:p>
            <a:endParaRPr lang="en-US" altLang="en-US" sz="2400" dirty="0"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7BB64-9540-1DAB-087E-B4A377646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777" y="4449679"/>
            <a:ext cx="6195005" cy="172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08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973F-A5F6-AFF4-4540-185D859B9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8640"/>
            <a:ext cx="10515600" cy="5628323"/>
          </a:xfrm>
        </p:spPr>
        <p:txBody>
          <a:bodyPr/>
          <a:lstStyle/>
          <a:p>
            <a:pPr marL="514350" indent="-514350">
              <a:buAutoNum type="arabicPeriod" startAt="3"/>
            </a:pPr>
            <a:r>
              <a:rPr lang="en-US" b="1" dirty="0" err="1"/>
              <a:t>Penyusup</a:t>
            </a:r>
            <a:r>
              <a:rPr lang="en-US" b="1" dirty="0"/>
              <a:t> (</a:t>
            </a:r>
            <a:r>
              <a:rPr lang="en-US" b="1" i="1" dirty="0"/>
              <a:t>intruder</a:t>
            </a:r>
            <a:r>
              <a:rPr lang="en-US" b="1" dirty="0"/>
              <a:t>) </a:t>
            </a:r>
          </a:p>
          <a:p>
            <a:pPr marL="0" indent="0">
              <a:buNone/>
            </a:pPr>
            <a:r>
              <a:rPr lang="en-US" b="1" dirty="0"/>
              <a:t>      </a:t>
            </a:r>
            <a:r>
              <a:rPr lang="en-US" sz="2400" dirty="0"/>
              <a:t>- </a:t>
            </a:r>
            <a:r>
              <a:rPr lang="en-US" sz="2400" dirty="0" err="1"/>
              <a:t>Pihak</a:t>
            </a:r>
            <a:r>
              <a:rPr lang="en-US" sz="2400" dirty="0"/>
              <a:t> </a:t>
            </a:r>
            <a:r>
              <a:rPr lang="en-US" sz="2400" dirty="0" err="1"/>
              <a:t>ketiga</a:t>
            </a:r>
            <a:r>
              <a:rPr lang="en-US" sz="2400" dirty="0"/>
              <a:t> yang </a:t>
            </a:r>
            <a:r>
              <a:rPr lang="en-US" sz="2400" dirty="0" err="1"/>
              <a:t>menyadap</a:t>
            </a:r>
            <a:r>
              <a:rPr lang="en-US" sz="2400" dirty="0"/>
              <a:t>, </a:t>
            </a:r>
            <a:r>
              <a:rPr lang="en-US" sz="2400" dirty="0" err="1"/>
              <a:t>mengintersepsi</a:t>
            </a:r>
            <a:r>
              <a:rPr lang="en-US" sz="2400" dirty="0"/>
              <a:t>, </a:t>
            </a:r>
            <a:r>
              <a:rPr lang="en-US" sz="2400" dirty="0" err="1"/>
              <a:t>menghapus</a:t>
            </a:r>
            <a:r>
              <a:rPr lang="en-US" sz="2400" dirty="0"/>
              <a:t>, </a:t>
            </a:r>
            <a:r>
              <a:rPr lang="en-US" sz="2400" dirty="0" err="1"/>
              <a:t>menambah</a:t>
            </a:r>
            <a:r>
              <a:rPr lang="en-US" sz="2400" dirty="0"/>
              <a:t>,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         </a:t>
            </a:r>
            <a:r>
              <a:rPr lang="en-US" sz="2400" dirty="0" err="1"/>
              <a:t>mengubah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- </a:t>
            </a:r>
            <a:r>
              <a:rPr lang="en-US" sz="2400" dirty="0" err="1"/>
              <a:t>Sebutan</a:t>
            </a:r>
            <a:r>
              <a:rPr lang="en-US" sz="2400" dirty="0"/>
              <a:t> lain: </a:t>
            </a:r>
            <a:r>
              <a:rPr lang="en-US" sz="2400" i="1" dirty="0"/>
              <a:t>eavesdropper</a:t>
            </a:r>
            <a:r>
              <a:rPr lang="en-US" sz="2400" dirty="0"/>
              <a:t>, </a:t>
            </a:r>
            <a:r>
              <a:rPr lang="en-US" sz="2400" i="1" dirty="0"/>
              <a:t>enemy</a:t>
            </a:r>
            <a:r>
              <a:rPr lang="en-US" sz="2400" dirty="0"/>
              <a:t>, </a:t>
            </a:r>
            <a:r>
              <a:rPr lang="en-US" sz="2400" i="1" dirty="0"/>
              <a:t>adversary</a:t>
            </a:r>
            <a:r>
              <a:rPr lang="en-US" sz="2400" dirty="0"/>
              <a:t>, </a:t>
            </a:r>
            <a:r>
              <a:rPr lang="en-US" sz="2400" i="1" dirty="0"/>
              <a:t>interceptor</a:t>
            </a:r>
            <a:r>
              <a:rPr lang="en-US" sz="2400" dirty="0"/>
              <a:t>, </a:t>
            </a:r>
            <a:r>
              <a:rPr lang="en-US" sz="2400" i="1" dirty="0"/>
              <a:t>bad guy</a:t>
            </a:r>
            <a:r>
              <a:rPr lang="en-US" sz="2400" dirty="0"/>
              <a:t>, </a:t>
            </a:r>
            <a:r>
              <a:rPr lang="en-US" sz="2400" dirty="0" err="1"/>
              <a:t>dsb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- Nama </a:t>
            </a:r>
            <a:r>
              <a:rPr lang="en-US" sz="2400" dirty="0" err="1"/>
              <a:t>tokohnya</a:t>
            </a:r>
            <a:r>
              <a:rPr lang="en-US" sz="2400" dirty="0"/>
              <a:t>: Eve, Carol, Trudy, Mallory, </a:t>
            </a:r>
            <a:r>
              <a:rPr lang="en-US" sz="2400" dirty="0" err="1"/>
              <a:t>dsb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905B4-7813-536F-ECD4-3BF83E4B9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28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5C5E22-FED2-A515-FD0A-077A54F2CCE7}"/>
              </a:ext>
            </a:extLst>
          </p:cNvPr>
          <p:cNvSpPr txBox="1"/>
          <p:nvPr/>
        </p:nvSpPr>
        <p:spPr>
          <a:xfrm>
            <a:off x="640080" y="6125517"/>
            <a:ext cx="11450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Ronald Rivest: 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“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cryptography is about communication in the presence of adversaries”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4" name="Picture 33" descr="A picture containing text, screenshot, clipart&#10;&#10;Description automatically generated">
            <a:extLst>
              <a:ext uri="{FF2B5EF4-FFF2-40B4-BE49-F238E27FC236}">
                <a16:creationId xmlns:a16="http://schemas.microsoft.com/office/drawing/2014/main" id="{06448C1A-F031-ADD9-171C-BD4C2E88C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85" y="3140014"/>
            <a:ext cx="6163310" cy="29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16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A4C69-DE69-7E57-B0C5-5FA89822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DD2D8E5B-63A9-3CA4-CDDD-3B89C1B5423F}"/>
              </a:ext>
            </a:extLst>
          </p:cNvPr>
          <p:cNvSpPr txBox="1">
            <a:spLocks noChangeArrowheads="1"/>
          </p:cNvSpPr>
          <p:nvPr/>
        </p:nvSpPr>
        <p:spPr>
          <a:xfrm>
            <a:off x="1216978" y="952500"/>
            <a:ext cx="9217342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u="sng" dirty="0">
                <a:solidFill>
                  <a:srgbClr val="FF0000"/>
                </a:solidFill>
              </a:rPr>
              <a:t>Q:</a:t>
            </a:r>
            <a:r>
              <a:rPr lang="en-US" altLang="en-US" dirty="0"/>
              <a:t> What can a “bad guy” do?</a:t>
            </a:r>
          </a:p>
          <a:p>
            <a:pPr>
              <a:buFont typeface="ZapfDingbats" pitchFamily="82" charset="2"/>
              <a:buNone/>
            </a:pPr>
            <a:r>
              <a:rPr lang="en-US" altLang="en-US" u="sng" dirty="0">
                <a:solidFill>
                  <a:srgbClr val="FF0000"/>
                </a:solidFill>
              </a:rPr>
              <a:t>A:</a:t>
            </a:r>
            <a:r>
              <a:rPr lang="en-US" altLang="en-US" dirty="0"/>
              <a:t> a lot!</a:t>
            </a:r>
          </a:p>
          <a:p>
            <a:pPr lvl="1"/>
            <a:r>
              <a:rPr lang="en-US" altLang="en-US" sz="2800" i="1" dirty="0">
                <a:solidFill>
                  <a:srgbClr val="FF0000"/>
                </a:solidFill>
              </a:rPr>
              <a:t>eavesdrop:</a:t>
            </a:r>
            <a:r>
              <a:rPr lang="en-US" altLang="en-US" sz="2800" dirty="0"/>
              <a:t> intercept messages</a:t>
            </a:r>
          </a:p>
          <a:p>
            <a:pPr lvl="1"/>
            <a:r>
              <a:rPr lang="en-US" altLang="en-US" sz="2800" dirty="0"/>
              <a:t>actively </a:t>
            </a:r>
            <a:r>
              <a:rPr lang="en-US" altLang="en-US" sz="2800" i="1" dirty="0">
                <a:solidFill>
                  <a:srgbClr val="FF0000"/>
                </a:solidFill>
              </a:rPr>
              <a:t>insert</a:t>
            </a:r>
            <a:r>
              <a:rPr lang="en-US" altLang="en-US" sz="2800" dirty="0"/>
              <a:t> messages into connection</a:t>
            </a:r>
          </a:p>
          <a:p>
            <a:pPr lvl="1"/>
            <a:r>
              <a:rPr lang="en-US" altLang="en-US" sz="2800" i="1" dirty="0">
                <a:solidFill>
                  <a:srgbClr val="FF0000"/>
                </a:solidFill>
              </a:rPr>
              <a:t>impersonation:</a:t>
            </a:r>
            <a:r>
              <a:rPr lang="en-US" altLang="en-US" sz="2800" dirty="0"/>
              <a:t> can fake (spoof) source address in packet (or any field in packet)</a:t>
            </a:r>
          </a:p>
          <a:p>
            <a:pPr lvl="1"/>
            <a:r>
              <a:rPr lang="en-US" altLang="en-US" sz="2800" i="1" dirty="0">
                <a:solidFill>
                  <a:srgbClr val="FF0000"/>
                </a:solidFill>
              </a:rPr>
              <a:t>hijacking:</a:t>
            </a:r>
            <a:r>
              <a:rPr lang="en-US" altLang="en-US" sz="2800" dirty="0"/>
              <a:t> “take over” ongoing connection by removing sender or receiver, inserting himself in place</a:t>
            </a:r>
          </a:p>
          <a:p>
            <a:pPr lvl="1"/>
            <a:r>
              <a:rPr lang="en-US" altLang="en-US" sz="2800" i="1" dirty="0">
                <a:solidFill>
                  <a:srgbClr val="FF0000"/>
                </a:solidFill>
              </a:rPr>
              <a:t>denial of service</a:t>
            </a:r>
            <a:r>
              <a:rPr lang="en-US" altLang="en-US" sz="2800" dirty="0"/>
              <a:t>: prevent service from being used by others (e.g.,  by overloading resources)</a:t>
            </a:r>
          </a:p>
          <a:p>
            <a:pPr>
              <a:buFont typeface="ZapfDingbats" pitchFamily="82" charset="2"/>
              <a:buNone/>
            </a:pPr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A92C3-AA2A-961F-9E75-029C13CF6D72}"/>
              </a:ext>
            </a:extLst>
          </p:cNvPr>
          <p:cNvSpPr txBox="1"/>
          <p:nvPr/>
        </p:nvSpPr>
        <p:spPr>
          <a:xfrm>
            <a:off x="6746240" y="5778470"/>
            <a:ext cx="4061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Sumber</a:t>
            </a:r>
            <a:r>
              <a:rPr lang="en-US" sz="2000" dirty="0">
                <a:solidFill>
                  <a:srgbClr val="FF0000"/>
                </a:solidFill>
              </a:rPr>
              <a:t>: Chapter 8, Network Security</a:t>
            </a:r>
          </a:p>
        </p:txBody>
      </p:sp>
    </p:spTree>
    <p:extLst>
      <p:ext uri="{BB962C8B-B14F-4D97-AF65-F5344CB8AC3E}">
        <p14:creationId xmlns:p14="http://schemas.microsoft.com/office/powerpoint/2010/main" val="2511721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0C5B9-3E46-C270-0BB7-2CB1411E5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1692"/>
            <a:ext cx="10515600" cy="5389172"/>
          </a:xfrm>
        </p:spPr>
        <p:txBody>
          <a:bodyPr/>
          <a:lstStyle/>
          <a:p>
            <a:pPr marL="280988" indent="-280988"/>
            <a:r>
              <a:rPr lang="en-US" altLang="en-US" sz="2400" dirty="0">
                <a:cs typeface="Times New Roman" panose="02020603050405020304" pitchFamily="18" charset="0"/>
              </a:rPr>
              <a:t>FYI, Alice dan Bob di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dunia </a:t>
            </a:r>
            <a:r>
              <a:rPr lang="en-US" altLang="en-US" sz="2400" dirty="0" err="1">
                <a:cs typeface="Times New Roman" panose="02020603050405020304" pitchFamily="18" charset="0"/>
              </a:rPr>
              <a:t>nyata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bisa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berupa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Alice dan Bob </a:t>
            </a:r>
            <a:r>
              <a:rPr lang="en-US" altLang="en-US" sz="2400" dirty="0" err="1">
                <a:cs typeface="Times New Roman" panose="02020603050405020304" pitchFamily="18" charset="0"/>
              </a:rPr>
              <a:t>adalah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manusia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arti </a:t>
            </a:r>
            <a:r>
              <a:rPr lang="en-US" altLang="en-US" sz="2400" dirty="0" err="1">
                <a:cs typeface="Times New Roman" panose="02020603050405020304" pitchFamily="18" charset="0"/>
              </a:rPr>
              <a:t>sesungguhnya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</a:t>
            </a:r>
            <a:r>
              <a:rPr lang="en-US" altLang="en-US" sz="2400" dirty="0" err="1">
                <a:cs typeface="Times New Roman" panose="02020603050405020304" pitchFamily="18" charset="0"/>
              </a:rPr>
              <a:t>manusia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cs typeface="Times New Roman" panose="02020603050405020304" pitchFamily="18" charset="0"/>
              </a:rPr>
              <a:t>misalnya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penjawab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telepon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 marL="1082675" indent="-1082675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          -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cs typeface="Times New Roman" panose="02020603050405020304" pitchFamily="18" charset="0"/>
              </a:rPr>
              <a:t>misalnya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komputer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client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komputer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server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web browser </a:t>
            </a:r>
            <a:r>
              <a:rPr lang="en-US" altLang="en-US" sz="2400" dirty="0" err="1"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sistem</a:t>
            </a:r>
            <a:r>
              <a:rPr lang="en-US" altLang="en-US" sz="2400" dirty="0">
                <a:cs typeface="Times New Roman" panose="02020603050405020304" pitchFamily="18" charset="0"/>
              </a:rPr>
              <a:t> server di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jaringan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komputer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online banking client/server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DNS server, router,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penjawab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telepon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dsb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889A5-3CAD-B7DA-426C-B77988620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01FC4-F38C-A158-9412-7E704AE34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698875"/>
            <a:ext cx="62484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72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B3EE253-9B17-4BEB-B99E-D2A7E6226B5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30</a:t>
            </a:fld>
            <a:endParaRPr lang="en-GB" altLang="en-US" sz="1400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040" y="716007"/>
            <a:ext cx="10515600" cy="4351338"/>
          </a:xfrm>
        </p:spPr>
        <p:txBody>
          <a:bodyPr>
            <a:noAutofit/>
          </a:bodyPr>
          <a:lstStyle/>
          <a:p>
            <a:pPr marL="457200" indent="-457200" eaLnBrk="1" hangingPunct="1">
              <a:buNone/>
            </a:pPr>
            <a:r>
              <a:rPr lang="en-US" altLang="en-US" b="1" dirty="0"/>
              <a:t>4.  </a:t>
            </a:r>
            <a:r>
              <a:rPr lang="en-US" altLang="en-US" b="1" dirty="0" err="1"/>
              <a:t>Cipherteks</a:t>
            </a:r>
            <a:r>
              <a:rPr lang="en-US" altLang="en-US" dirty="0"/>
              <a:t> (</a:t>
            </a:r>
            <a:r>
              <a:rPr lang="en-US" altLang="en-US" i="1" dirty="0" err="1"/>
              <a:t>ciphertext</a:t>
            </a:r>
            <a:r>
              <a:rPr lang="en-US" altLang="en-US" dirty="0"/>
              <a:t>): </a:t>
            </a:r>
            <a:r>
              <a:rPr lang="en-US" altLang="en-US" dirty="0" err="1"/>
              <a:t>pesan</a:t>
            </a:r>
            <a:r>
              <a:rPr lang="en-US" altLang="en-US" dirty="0"/>
              <a:t> yang </a:t>
            </a:r>
            <a:r>
              <a:rPr lang="en-US" altLang="en-US" dirty="0" err="1"/>
              <a:t>telah</a:t>
            </a:r>
            <a:r>
              <a:rPr lang="en-US" altLang="en-US" dirty="0"/>
              <a:t> </a:t>
            </a:r>
            <a:r>
              <a:rPr lang="en-US" altLang="en-US" dirty="0" err="1"/>
              <a:t>disandikan</a:t>
            </a:r>
            <a:r>
              <a:rPr lang="en-US" altLang="en-US" dirty="0"/>
              <a:t> </a:t>
            </a:r>
            <a:r>
              <a:rPr lang="en-US" altLang="en-US" dirty="0" err="1"/>
              <a:t>sehingga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bermakna</a:t>
            </a:r>
            <a:r>
              <a:rPr lang="en-US" altLang="en-US" dirty="0"/>
              <a:t> </a:t>
            </a:r>
            <a:r>
              <a:rPr lang="en-US" altLang="en-US" dirty="0" err="1"/>
              <a:t>lagi</a:t>
            </a:r>
            <a:r>
              <a:rPr lang="en-US" altLang="en-US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      </a:t>
            </a:r>
            <a:r>
              <a:rPr lang="en-US" altLang="en-US" dirty="0" err="1"/>
              <a:t>Tujuan</a:t>
            </a:r>
            <a:r>
              <a:rPr lang="en-US" altLang="en-US" dirty="0"/>
              <a:t>: agar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</a:t>
            </a:r>
            <a:r>
              <a:rPr lang="en-US" altLang="en-US" dirty="0" err="1"/>
              <a:t>oleh</a:t>
            </a:r>
            <a:r>
              <a:rPr lang="en-US" altLang="en-US" dirty="0"/>
              <a:t> </a:t>
            </a:r>
            <a:r>
              <a:rPr lang="en-US" altLang="en-US" dirty="0" err="1"/>
              <a:t>pihak</a:t>
            </a:r>
            <a:r>
              <a:rPr lang="en-US" altLang="en-US" dirty="0"/>
              <a:t> yang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berhak</a:t>
            </a:r>
            <a:r>
              <a:rPr lang="en-US" altLang="en-US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      Nama lain: </a:t>
            </a:r>
            <a:r>
              <a:rPr lang="en-US" altLang="en-US" b="1" dirty="0" err="1"/>
              <a:t>kriptogram</a:t>
            </a:r>
            <a:r>
              <a:rPr lang="en-US" altLang="en-US" dirty="0"/>
              <a:t> (</a:t>
            </a:r>
            <a:r>
              <a:rPr lang="en-US" altLang="en-US" i="1" dirty="0"/>
              <a:t>cryptogram</a:t>
            </a:r>
            <a:r>
              <a:rPr lang="en-US" altLang="en-US" dirty="0"/>
              <a:t>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r>
              <a:rPr lang="en-US" altLang="en-US" dirty="0" err="1"/>
              <a:t>Contoh</a:t>
            </a:r>
            <a:r>
              <a:rPr lang="en-US" altLang="en-US" dirty="0"/>
              <a:t>:</a:t>
            </a:r>
          </a:p>
          <a:p>
            <a:pPr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Plainteks</a:t>
            </a:r>
            <a:r>
              <a:rPr lang="en-US" altLang="en-US" dirty="0"/>
              <a:t>:  </a:t>
            </a:r>
            <a:r>
              <a:rPr lang="en-US" altLang="en-US" dirty="0" err="1">
                <a:latin typeface="Courier New" panose="02070309020205020404" pitchFamily="49" charset="0"/>
              </a:rPr>
              <a:t>culik</a:t>
            </a: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dirty="0" err="1">
                <a:latin typeface="Courier New" panose="02070309020205020404" pitchFamily="49" charset="0"/>
              </a:rPr>
              <a:t>anak</a:t>
            </a: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dirty="0" err="1">
                <a:latin typeface="Courier New" panose="02070309020205020404" pitchFamily="49" charset="0"/>
              </a:rPr>
              <a:t>itu</a:t>
            </a:r>
            <a:r>
              <a:rPr lang="en-US" altLang="en-US" dirty="0">
                <a:latin typeface="Courier New" panose="02070309020205020404" pitchFamily="49" charset="0"/>
              </a:rPr>
              <a:t> jam 11 </a:t>
            </a:r>
            <a:r>
              <a:rPr lang="en-US" altLang="en-US" dirty="0" err="1">
                <a:latin typeface="Courier New" panose="02070309020205020404" pitchFamily="49" charset="0"/>
              </a:rPr>
              <a:t>siang</a:t>
            </a:r>
            <a:endParaRPr lang="en-US" altLang="en-US" dirty="0">
              <a:latin typeface="Courier New" panose="02070309020205020404" pitchFamily="49" charset="0"/>
            </a:endParaRPr>
          </a:p>
          <a:p>
            <a:pPr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Cipherteks</a:t>
            </a:r>
            <a:r>
              <a:rPr lang="en-US" altLang="en-US" dirty="0"/>
              <a:t>: </a:t>
            </a:r>
            <a:r>
              <a:rPr lang="en-US" altLang="en-US" dirty="0">
                <a:latin typeface="Courier New" panose="02070309020205020404" pitchFamily="49" charset="0"/>
              </a:rPr>
              <a:t>t^$gfUi89rewoFpfdWqLMp[</a:t>
            </a:r>
            <a:r>
              <a:rPr lang="en-US" altLang="en-US" dirty="0" err="1">
                <a:latin typeface="Courier New" panose="02070309020205020404" pitchFamily="49" charset="0"/>
              </a:rPr>
              <a:t>uTcxZ</a:t>
            </a:r>
            <a:endParaRPr lang="en-US" altLang="en-US" dirty="0">
              <a:latin typeface="Courier New" panose="02070309020205020404" pitchFamily="49" charset="0"/>
            </a:endParaRPr>
          </a:p>
          <a:p>
            <a:pPr>
              <a:buNone/>
            </a:pP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dirty="0" err="1"/>
              <a:t>Kriptogram</a:t>
            </a:r>
            <a:r>
              <a:rPr lang="en-US" altLang="en-US" dirty="0"/>
              <a:t>: </a:t>
            </a:r>
            <a:r>
              <a:rPr lang="en-US" altLang="en-US" dirty="0">
                <a:latin typeface="Courier New" panose="02070309020205020404" pitchFamily="49" charset="0"/>
              </a:rPr>
              <a:t>t^$</a:t>
            </a:r>
            <a:r>
              <a:rPr lang="en-US" altLang="en-US" dirty="0" err="1">
                <a:latin typeface="Courier New" panose="02070309020205020404" pitchFamily="49" charset="0"/>
              </a:rPr>
              <a:t>gfU</a:t>
            </a:r>
            <a:r>
              <a:rPr lang="en-US" altLang="en-US" dirty="0">
                <a:latin typeface="Courier New" panose="02070309020205020404" pitchFamily="49" charset="0"/>
              </a:rPr>
              <a:t>  i89rewo  </a:t>
            </a:r>
            <a:r>
              <a:rPr lang="en-US" altLang="en-US" dirty="0" err="1">
                <a:latin typeface="Courier New" panose="02070309020205020404" pitchFamily="49" charset="0"/>
              </a:rPr>
              <a:t>FpfdWqLM</a:t>
            </a:r>
            <a:r>
              <a:rPr lang="en-US" altLang="en-US" dirty="0">
                <a:latin typeface="Courier New" panose="02070309020205020404" pitchFamily="49" charset="0"/>
              </a:rPr>
              <a:t>  p[</a:t>
            </a:r>
            <a:r>
              <a:rPr lang="en-US" altLang="en-US" dirty="0" err="1">
                <a:latin typeface="Courier New" panose="02070309020205020404" pitchFamily="49" charset="0"/>
              </a:rPr>
              <a:t>uTcxZ</a:t>
            </a:r>
            <a:endParaRPr lang="en-GB" altLang="en-US" dirty="0"/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18759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8E502-4AFC-7241-E2A8-F058EE099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E697B7-56D0-E73F-361A-82CA12BB04AC}"/>
              </a:ext>
            </a:extLst>
          </p:cNvPr>
          <p:cNvSpPr txBox="1"/>
          <p:nvPr/>
        </p:nvSpPr>
        <p:spPr>
          <a:xfrm>
            <a:off x="2692400" y="458956"/>
            <a:ext cx="74168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Dinas Pendidikan Kota Ternate </a:t>
            </a:r>
            <a:r>
              <a:rPr lang="en-US" sz="2400" dirty="0" err="1"/>
              <a:t>meminta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</a:t>
            </a:r>
            <a:r>
              <a:rPr lang="en-US" sz="2400" dirty="0" err="1"/>
              <a:t>pihak</a:t>
            </a:r>
            <a:r>
              <a:rPr lang="en-US" sz="2400" dirty="0"/>
              <a:t> </a:t>
            </a:r>
            <a:r>
              <a:rPr lang="en-US" sz="2400" dirty="0" err="1"/>
              <a:t>sekolah</a:t>
            </a:r>
            <a:r>
              <a:rPr lang="en-US" sz="2400" dirty="0"/>
              <a:t> dan orang </a:t>
            </a:r>
            <a:r>
              <a:rPr lang="en-US" sz="2400" dirty="0" err="1"/>
              <a:t>tua</a:t>
            </a:r>
            <a:r>
              <a:rPr lang="en-US" sz="2400" dirty="0"/>
              <a:t> </a:t>
            </a:r>
            <a:r>
              <a:rPr lang="en-US" sz="2400" dirty="0" err="1"/>
              <a:t>siswa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jenjang</a:t>
            </a:r>
            <a:r>
              <a:rPr lang="en-US" sz="2400" dirty="0"/>
              <a:t> </a:t>
            </a:r>
            <a:r>
              <a:rPr lang="en-US" sz="2400" dirty="0" err="1"/>
              <a:t>pendidikan</a:t>
            </a:r>
            <a:r>
              <a:rPr lang="en-US" sz="2400" dirty="0"/>
              <a:t> SD dan SMP se-Kota Ternate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melarang</a:t>
            </a:r>
            <a:r>
              <a:rPr lang="en-US" sz="2400" dirty="0"/>
              <a:t> para </a:t>
            </a:r>
            <a:r>
              <a:rPr lang="en-US" sz="2400" dirty="0" err="1"/>
              <a:t>siswa</a:t>
            </a:r>
            <a:r>
              <a:rPr lang="en-US" sz="2400" dirty="0"/>
              <a:t> </a:t>
            </a:r>
            <a:r>
              <a:rPr lang="en-US" sz="2400" dirty="0" err="1"/>
              <a:t>membawa</a:t>
            </a:r>
            <a:r>
              <a:rPr lang="en-US" sz="2400" dirty="0"/>
              <a:t> </a:t>
            </a:r>
            <a:r>
              <a:rPr lang="en-US" sz="2400" dirty="0" err="1"/>
              <a:t>permainan</a:t>
            </a:r>
            <a:r>
              <a:rPr lang="en-US" sz="2400" dirty="0"/>
              <a:t> </a:t>
            </a:r>
            <a:r>
              <a:rPr lang="en-US" sz="2400" dirty="0" err="1"/>
              <a:t>lato-lato</a:t>
            </a:r>
            <a:r>
              <a:rPr lang="en-US" sz="2400" dirty="0"/>
              <a:t> yang </a:t>
            </a:r>
            <a:r>
              <a:rPr lang="en-US" sz="2400" dirty="0" err="1"/>
              <a:t>sedang</a:t>
            </a:r>
            <a:r>
              <a:rPr lang="en-US" sz="2400" dirty="0"/>
              <a:t> </a:t>
            </a:r>
            <a:r>
              <a:rPr lang="en-US" sz="2400" dirty="0" err="1"/>
              <a:t>tren</a:t>
            </a:r>
            <a:r>
              <a:rPr lang="en-US" sz="2400" dirty="0"/>
              <a:t> </a:t>
            </a:r>
            <a:r>
              <a:rPr lang="en-US" sz="2400" dirty="0" err="1"/>
              <a:t>itu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sekolah</a:t>
            </a:r>
            <a:r>
              <a:rPr lang="en-US" sz="2400" dirty="0"/>
              <a:t>,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mengganggu</a:t>
            </a:r>
            <a:r>
              <a:rPr lang="en-US" sz="2400" dirty="0"/>
              <a:t> </a:t>
            </a:r>
            <a:r>
              <a:rPr lang="en-US" sz="2400" dirty="0" err="1"/>
              <a:t>kegiatan</a:t>
            </a:r>
            <a:r>
              <a:rPr lang="en-US" sz="2400" dirty="0"/>
              <a:t> </a:t>
            </a:r>
            <a:r>
              <a:rPr lang="en-US" sz="2400" dirty="0" err="1"/>
              <a:t>belajar</a:t>
            </a:r>
            <a:r>
              <a:rPr lang="en-US" sz="2400" dirty="0"/>
              <a:t> </a:t>
            </a:r>
            <a:r>
              <a:rPr lang="en-US" sz="2400" dirty="0" err="1"/>
              <a:t>mengajar</a:t>
            </a:r>
            <a:r>
              <a:rPr lang="en-US" sz="2400" dirty="0"/>
              <a:t> yang </a:t>
            </a:r>
            <a:r>
              <a:rPr lang="en-US" sz="2400" dirty="0" err="1"/>
              <a:t>dinilai</a:t>
            </a:r>
            <a:r>
              <a:rPr lang="en-US" sz="2400" dirty="0"/>
              <a:t> </a:t>
            </a:r>
            <a:r>
              <a:rPr lang="en-US" sz="2400" dirty="0" err="1"/>
              <a:t>berbahaya</a:t>
            </a:r>
            <a:r>
              <a:rPr lang="en-US" sz="2400" dirty="0"/>
              <a:t>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mengantisipasi</a:t>
            </a:r>
            <a:r>
              <a:rPr lang="en-US" sz="2400" dirty="0"/>
              <a:t> </a:t>
            </a:r>
            <a:r>
              <a:rPr lang="en-US" sz="2400" dirty="0" err="1"/>
              <a:t>kecelakaan</a:t>
            </a:r>
            <a:r>
              <a:rPr lang="en-US" sz="2400" dirty="0"/>
              <a:t> </a:t>
            </a:r>
            <a:r>
              <a:rPr lang="en-US" sz="2400" dirty="0" err="1"/>
              <a:t>bagi</a:t>
            </a:r>
            <a:r>
              <a:rPr lang="en-US" sz="2400" dirty="0"/>
              <a:t> </a:t>
            </a:r>
            <a:r>
              <a:rPr lang="en-US" sz="2400" dirty="0" err="1"/>
              <a:t>anak</a:t>
            </a:r>
            <a:r>
              <a:rPr lang="en-US" sz="2400" dirty="0"/>
              <a:t> di </a:t>
            </a:r>
            <a:r>
              <a:rPr lang="en-US" sz="2400" dirty="0" err="1"/>
              <a:t>daerah</a:t>
            </a:r>
            <a:r>
              <a:rPr lang="en-US" sz="2400" dirty="0"/>
              <a:t> </a:t>
            </a:r>
            <a:r>
              <a:rPr lang="en-US" sz="2400" dirty="0" err="1"/>
              <a:t>itu</a:t>
            </a:r>
            <a:r>
              <a:rPr lang="en-US" sz="24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24535-6A33-7614-098F-A2D3C2FACFE1}"/>
              </a:ext>
            </a:extLst>
          </p:cNvPr>
          <p:cNvSpPr txBox="1"/>
          <p:nvPr/>
        </p:nvSpPr>
        <p:spPr>
          <a:xfrm>
            <a:off x="751840" y="1720840"/>
            <a:ext cx="1583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Plainteks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04D9E-BA35-C540-749C-FCA56B33C839}"/>
              </a:ext>
            </a:extLst>
          </p:cNvPr>
          <p:cNvSpPr txBox="1"/>
          <p:nvPr/>
        </p:nvSpPr>
        <p:spPr>
          <a:xfrm>
            <a:off x="2692400" y="3491924"/>
            <a:ext cx="7416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AWFHZDOHAHANGOMKLGFCVWFLBOCPRKFGNHOFNINSPGNLHMPFVBEFWMVFWTBWRHSFZRWKFQMVHPAFWIKDOHAHANGPFEWNFPFNKLHMPFGLBAMGFCXKFQMOCFVAVKANIAVHSFZRNCODGAFOHYUVGWFOFGFXEGFMLFWITHEFWTBVCPAYQOBLHMPFVBPVADOVWGNFWOCKARVKARQOBRGGFFWCHFVGVYUDORVGVYCFWABAPVSVGCHGCIDRFIFHBAPVQRVOCKAFWSGHSNIHSOBDHFVNGFWDGRGFWGNHANFCVIDGSW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D2ECE7-FEC3-ED64-D69F-35CDF715562F}"/>
              </a:ext>
            </a:extLst>
          </p:cNvPr>
          <p:cNvSpPr txBox="1"/>
          <p:nvPr/>
        </p:nvSpPr>
        <p:spPr>
          <a:xfrm>
            <a:off x="751840" y="4753808"/>
            <a:ext cx="1830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Cipherteks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C062D2-0B1B-03AC-00B0-B41389C71950}"/>
              </a:ext>
            </a:extLst>
          </p:cNvPr>
          <p:cNvSpPr/>
          <p:nvPr/>
        </p:nvSpPr>
        <p:spPr>
          <a:xfrm>
            <a:off x="2692400" y="458956"/>
            <a:ext cx="7416800" cy="26776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C7F414-C399-F77D-6736-B2DEC40061AA}"/>
              </a:ext>
            </a:extLst>
          </p:cNvPr>
          <p:cNvSpPr/>
          <p:nvPr/>
        </p:nvSpPr>
        <p:spPr>
          <a:xfrm>
            <a:off x="2692400" y="3475782"/>
            <a:ext cx="7416800" cy="30469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968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1FD1D-485D-44D1-D8B3-6CF2EF1CB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CC0250-4186-499C-6621-9BCB972C9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232951-3433-2957-DE56-314B3AE03FFF}"/>
              </a:ext>
            </a:extLst>
          </p:cNvPr>
          <p:cNvSpPr txBox="1"/>
          <p:nvPr/>
        </p:nvSpPr>
        <p:spPr>
          <a:xfrm>
            <a:off x="2692400" y="458956"/>
            <a:ext cx="7416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/>
              <a:t>Setelah</a:t>
            </a:r>
            <a:r>
              <a:rPr lang="en-US" sz="2000" dirty="0"/>
              <a:t> </a:t>
            </a:r>
            <a:r>
              <a:rPr lang="en-US" sz="2000" dirty="0" err="1"/>
              <a:t>Presiden</a:t>
            </a:r>
            <a:r>
              <a:rPr lang="en-US" sz="2000" dirty="0"/>
              <a:t> Venezuela Nicolas Maduro </a:t>
            </a:r>
            <a:r>
              <a:rPr lang="en-US" sz="2000" dirty="0" err="1"/>
              <a:t>digulingkan</a:t>
            </a:r>
            <a:r>
              <a:rPr lang="en-US" sz="2000" dirty="0"/>
              <a:t> dan </a:t>
            </a:r>
            <a:r>
              <a:rPr lang="en-US" sz="2000" dirty="0" err="1"/>
              <a:t>ditahan</a:t>
            </a:r>
            <a:r>
              <a:rPr lang="en-US" sz="2000" dirty="0"/>
              <a:t> di New York </a:t>
            </a:r>
            <a:r>
              <a:rPr lang="en-US" sz="2000" dirty="0" err="1"/>
              <a:t>atas</a:t>
            </a:r>
            <a:r>
              <a:rPr lang="en-US" sz="2000" dirty="0"/>
              <a:t> </a:t>
            </a:r>
            <a:r>
              <a:rPr lang="en-US" sz="2000" dirty="0" err="1"/>
              <a:t>tuduhan</a:t>
            </a:r>
            <a:r>
              <a:rPr lang="en-US" sz="2000" dirty="0"/>
              <a:t> </a:t>
            </a:r>
            <a:r>
              <a:rPr lang="en-US" sz="2000" dirty="0" err="1"/>
              <a:t>terorisme</a:t>
            </a:r>
            <a:r>
              <a:rPr lang="en-US" sz="2000" dirty="0"/>
              <a:t> </a:t>
            </a:r>
            <a:r>
              <a:rPr lang="en-US" sz="2000" dirty="0" err="1"/>
              <a:t>narkoba</a:t>
            </a:r>
            <a:r>
              <a:rPr lang="en-US" sz="2000" dirty="0"/>
              <a:t>, </a:t>
            </a:r>
            <a:r>
              <a:rPr lang="en-US" sz="2000" dirty="0" err="1"/>
              <a:t>kepemimpinan</a:t>
            </a:r>
            <a:r>
              <a:rPr lang="en-US" sz="2000" dirty="0"/>
              <a:t> di Caracas </a:t>
            </a:r>
            <a:r>
              <a:rPr lang="en-US" sz="2000" dirty="0" err="1"/>
              <a:t>kini</a:t>
            </a:r>
            <a:r>
              <a:rPr lang="en-US" sz="2000" dirty="0"/>
              <a:t> </a:t>
            </a:r>
            <a:r>
              <a:rPr lang="en-US" sz="2000" dirty="0" err="1"/>
              <a:t>berpindah</a:t>
            </a:r>
            <a:r>
              <a:rPr lang="en-US" sz="2000" dirty="0"/>
              <a:t> </a:t>
            </a:r>
            <a:r>
              <a:rPr lang="en-US" sz="2000" dirty="0" err="1"/>
              <a:t>tangan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pemerintahan</a:t>
            </a:r>
            <a:r>
              <a:rPr lang="en-US" sz="2000" dirty="0"/>
              <a:t> </a:t>
            </a:r>
            <a:r>
              <a:rPr lang="en-US" sz="2000" dirty="0" err="1"/>
              <a:t>sementara</a:t>
            </a:r>
            <a:r>
              <a:rPr lang="en-US" sz="2000" dirty="0"/>
              <a:t> yang </a:t>
            </a:r>
            <a:r>
              <a:rPr lang="en-US" sz="2000" dirty="0" err="1"/>
              <a:t>dikawal</a:t>
            </a:r>
            <a:r>
              <a:rPr lang="en-US" sz="2000" dirty="0"/>
              <a:t> Amerika </a:t>
            </a:r>
            <a:r>
              <a:rPr lang="en-US" sz="2000" dirty="0" err="1"/>
              <a:t>Serikat</a:t>
            </a:r>
            <a:r>
              <a:rPr lang="en-US" sz="2000" dirty="0"/>
              <a:t> (AS). </a:t>
            </a:r>
            <a:r>
              <a:rPr lang="en-US" sz="2000" dirty="0" err="1"/>
              <a:t>Meski</a:t>
            </a:r>
            <a:r>
              <a:rPr lang="en-US" sz="2000" dirty="0"/>
              <a:t> </a:t>
            </a:r>
            <a:r>
              <a:rPr lang="en-US" sz="2000" dirty="0" err="1"/>
              <a:t>demikian</a:t>
            </a:r>
            <a:r>
              <a:rPr lang="en-US" sz="2000" dirty="0"/>
              <a:t>, </a:t>
            </a:r>
            <a:r>
              <a:rPr lang="en-US" sz="2000" dirty="0" err="1"/>
              <a:t>jaringan</a:t>
            </a:r>
            <a:r>
              <a:rPr lang="en-US" sz="2000" dirty="0"/>
              <a:t> </a:t>
            </a:r>
            <a:r>
              <a:rPr lang="en-US" sz="2000" dirty="0" err="1"/>
              <a:t>loyalis</a:t>
            </a:r>
            <a:r>
              <a:rPr lang="en-US" sz="2000" dirty="0"/>
              <a:t> dan </a:t>
            </a:r>
            <a:r>
              <a:rPr lang="en-US" sz="2000" dirty="0" err="1"/>
              <a:t>aparat</a:t>
            </a:r>
            <a:r>
              <a:rPr lang="en-US" sz="2000" dirty="0"/>
              <a:t> </a:t>
            </a:r>
            <a:r>
              <a:rPr lang="en-US" sz="2000" dirty="0" err="1"/>
              <a:t>keamanan</a:t>
            </a:r>
            <a:r>
              <a:rPr lang="en-US" sz="2000" dirty="0"/>
              <a:t> yang </a:t>
            </a:r>
            <a:r>
              <a:rPr lang="en-US" sz="2000" dirty="0" err="1"/>
              <a:t>menopang</a:t>
            </a:r>
            <a:r>
              <a:rPr lang="en-US" sz="2000" dirty="0"/>
              <a:t> </a:t>
            </a:r>
            <a:r>
              <a:rPr lang="en-US" sz="2000" dirty="0" err="1"/>
              <a:t>kekuasaan</a:t>
            </a:r>
            <a:r>
              <a:rPr lang="en-US" sz="2000" dirty="0"/>
              <a:t> Maduro </a:t>
            </a:r>
            <a:r>
              <a:rPr lang="en-US" sz="2000" dirty="0" err="1"/>
              <a:t>tetap</a:t>
            </a:r>
            <a:r>
              <a:rPr lang="en-US" sz="2000" dirty="0"/>
              <a:t> </a:t>
            </a:r>
            <a:r>
              <a:rPr lang="en-US" sz="2000" dirty="0" err="1"/>
              <a:t>aktif</a:t>
            </a:r>
            <a:r>
              <a:rPr lang="en-US" sz="2000" dirty="0"/>
              <a:t> dan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en-US" sz="2000" dirty="0" err="1"/>
              <a:t>pengaruh</a:t>
            </a:r>
            <a:r>
              <a:rPr lang="en-US" sz="2000" dirty="0"/>
              <a:t> </a:t>
            </a:r>
            <a:r>
              <a:rPr lang="en-US" sz="2000" dirty="0" err="1"/>
              <a:t>besar</a:t>
            </a:r>
            <a:r>
              <a:rPr lang="en-US" sz="2000" dirty="0"/>
              <a:t>. </a:t>
            </a:r>
            <a:r>
              <a:rPr lang="en-US" sz="2000" dirty="0" err="1"/>
              <a:t>Bahkan</a:t>
            </a:r>
            <a:r>
              <a:rPr lang="en-US" sz="2000" dirty="0"/>
              <a:t>, </a:t>
            </a:r>
            <a:r>
              <a:rPr lang="en-US" sz="2000" dirty="0" err="1"/>
              <a:t>tercatat</a:t>
            </a:r>
            <a:r>
              <a:rPr lang="en-US" sz="2000" dirty="0"/>
              <a:t> </a:t>
            </a:r>
            <a:r>
              <a:rPr lang="en-US" sz="2000" dirty="0" err="1"/>
              <a:t>kini</a:t>
            </a:r>
            <a:r>
              <a:rPr lang="en-US" sz="2000" dirty="0"/>
              <a:t> </a:t>
            </a:r>
            <a:r>
              <a:rPr lang="en-US" sz="2000" dirty="0" err="1"/>
              <a:t>ada</a:t>
            </a:r>
            <a:r>
              <a:rPr lang="en-US" sz="2000" dirty="0"/>
              <a:t> </a:t>
            </a:r>
            <a:r>
              <a:rPr lang="en-US" sz="2000" dirty="0" err="1"/>
              <a:t>sepuluh</a:t>
            </a:r>
            <a:r>
              <a:rPr lang="en-US" sz="2000" dirty="0"/>
              <a:t> orang yang </a:t>
            </a:r>
            <a:r>
              <a:rPr lang="en-US" sz="2000" dirty="0" err="1"/>
              <a:t>memegang</a:t>
            </a:r>
            <a:r>
              <a:rPr lang="en-US" sz="2000" dirty="0"/>
              <a:t> </a:t>
            </a:r>
            <a:r>
              <a:rPr lang="en-US" sz="2000" dirty="0" err="1"/>
              <a:t>kendali</a:t>
            </a:r>
            <a:r>
              <a:rPr lang="en-US" sz="2000" dirty="0"/>
              <a:t> negara kaya </a:t>
            </a:r>
            <a:r>
              <a:rPr lang="en-US" sz="2000" dirty="0" err="1"/>
              <a:t>minyak</a:t>
            </a:r>
            <a:r>
              <a:rPr lang="en-US" sz="2000" dirty="0"/>
              <a:t> </a:t>
            </a:r>
            <a:r>
              <a:rPr lang="en-US" sz="2000" dirty="0" err="1"/>
              <a:t>itu</a:t>
            </a:r>
            <a:r>
              <a:rPr lang="en-US" sz="2000" dirty="0"/>
              <a:t>, </a:t>
            </a:r>
            <a:r>
              <a:rPr lang="en-US" sz="2000" dirty="0" err="1"/>
              <a:t>baik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kubu</a:t>
            </a:r>
            <a:r>
              <a:rPr lang="en-US" sz="2000" dirty="0"/>
              <a:t> Venezuela </a:t>
            </a:r>
            <a:r>
              <a:rPr lang="en-US" sz="2000" dirty="0" err="1"/>
              <a:t>maupun</a:t>
            </a:r>
            <a:r>
              <a:rPr lang="en-US" sz="2000" dirty="0"/>
              <a:t> AS.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BD9E7D-5CEC-0A58-1D63-BE994E0E878D}"/>
              </a:ext>
            </a:extLst>
          </p:cNvPr>
          <p:cNvSpPr txBox="1"/>
          <p:nvPr/>
        </p:nvSpPr>
        <p:spPr>
          <a:xfrm>
            <a:off x="751840" y="1720840"/>
            <a:ext cx="1583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Plainteks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4D3916-1B3C-79EF-3C71-F49A8CF7080E}"/>
              </a:ext>
            </a:extLst>
          </p:cNvPr>
          <p:cNvSpPr txBox="1"/>
          <p:nvPr/>
        </p:nvSpPr>
        <p:spPr>
          <a:xfrm>
            <a:off x="2692400" y="3491924"/>
            <a:ext cx="74168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Ti2TVWlery8mUA6rmIz0lC17mXmIz1ykQH2D+rc5fGqYjkFyQKcfNBnOjeHhS+sAg3wyPuiuR4xjdpvj0h7jQnzdjcLOJ+//jm6enh7KO6OzVjR6gdgNcFyaUZZiZ/</a:t>
            </a:r>
            <a:r>
              <a:rPr lang="en-US" dirty="0" err="1"/>
              <a:t>x+v</a:t>
            </a:r>
            <a:r>
              <a:rPr lang="en-US" dirty="0"/>
              <a:t>/2zmEYurACii7TGdDb4ypbvSsZW32SuUonj0FurxB9ZUpSrHX8v17ff8bN6f/jgg0E62YfwXexZn+hZwS8jKSuPy8e42MRUnp8+OxVuZofITkhnT9ZTns+DS2V/zFU9InwvLzu2oi+cpyj8fHjYQwcVOKsLqUFTL5y4wM3F48J4Ht/FrGgaHOV7igXYCAT+FFZIbJ0rYXplf231fficW3kO4Ssju1sG2CrnuwY6aqNx9hmYcUpaPE925FLmf5OYn72XBcod0AmLd+GIOsfdIzlBXwkpLJFynQN/SWOBhj+RDW7xaZKwO1A2ulO7wPNBDj6L73AlxmYhZey+Ig/4vYFeSbxcoJK+kGYlOqGf0YiTYHpKriPKyuLA/DuA3OpvOBJCOOJqli2ntq4L0r7lpTk8vv1od+mgvK5ceGSnBJSkPORrngTwIAS6uFdO0YKQzNpWWdUyZihrMM8dqmXGVIMuRWCxUgXZ3SF0LgIaJrk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472DBE-85D6-7FE2-DAF1-062B16512F61}"/>
              </a:ext>
            </a:extLst>
          </p:cNvPr>
          <p:cNvSpPr txBox="1"/>
          <p:nvPr/>
        </p:nvSpPr>
        <p:spPr>
          <a:xfrm>
            <a:off x="751840" y="4753808"/>
            <a:ext cx="1830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Cipherteks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DEE1B3-E4AF-EEF4-B7DF-98ED36FBAE25}"/>
              </a:ext>
            </a:extLst>
          </p:cNvPr>
          <p:cNvSpPr/>
          <p:nvPr/>
        </p:nvSpPr>
        <p:spPr>
          <a:xfrm>
            <a:off x="2692400" y="458956"/>
            <a:ext cx="7416800" cy="26776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475572-3F48-95F7-8944-9D2DD22EED59}"/>
              </a:ext>
            </a:extLst>
          </p:cNvPr>
          <p:cNvSpPr/>
          <p:nvPr/>
        </p:nvSpPr>
        <p:spPr>
          <a:xfrm>
            <a:off x="2692400" y="3475782"/>
            <a:ext cx="7416800" cy="30469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89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4033E2-384F-1FE7-A3A9-67F075C4727F}"/>
              </a:ext>
            </a:extLst>
          </p:cNvPr>
          <p:cNvSpPr txBox="1"/>
          <p:nvPr/>
        </p:nvSpPr>
        <p:spPr>
          <a:xfrm>
            <a:off x="2174156" y="5956240"/>
            <a:ext cx="14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Plain-image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6A97D-3C04-E0B2-D0B0-D33A15C9C6BC}"/>
              </a:ext>
            </a:extLst>
          </p:cNvPr>
          <p:cNvSpPr txBox="1"/>
          <p:nvPr/>
        </p:nvSpPr>
        <p:spPr>
          <a:xfrm>
            <a:off x="7580811" y="6046238"/>
            <a:ext cx="1580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Cipher-image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AF2484-E0FA-77E4-3AE0-5A8ADBC28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2" y="762056"/>
            <a:ext cx="5008170" cy="5008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58740E-7756-07FC-1246-06DF09B1E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62056"/>
            <a:ext cx="5008170" cy="500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14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C2D787-5719-2186-417A-2AF900D2F08D}"/>
              </a:ext>
            </a:extLst>
          </p:cNvPr>
          <p:cNvSpPr txBox="1"/>
          <p:nvPr/>
        </p:nvSpPr>
        <p:spPr>
          <a:xfrm>
            <a:off x="2373937" y="5778237"/>
            <a:ext cx="134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Plain-video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217CD-F4EC-FCD4-263F-C62581D3053E}"/>
              </a:ext>
            </a:extLst>
          </p:cNvPr>
          <p:cNvSpPr txBox="1"/>
          <p:nvPr/>
        </p:nvSpPr>
        <p:spPr>
          <a:xfrm>
            <a:off x="7927224" y="5778237"/>
            <a:ext cx="1890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Encrypted-video</a:t>
            </a:r>
          </a:p>
        </p:txBody>
      </p:sp>
      <p:pic>
        <p:nvPicPr>
          <p:cNvPr id="3" name="foreman-out">
            <a:hlinkClick r:id="" action="ppaction://media"/>
            <a:extLst>
              <a:ext uri="{FF2B5EF4-FFF2-40B4-BE49-F238E27FC236}">
                <a16:creationId xmlns:a16="http://schemas.microsoft.com/office/drawing/2014/main" id="{8DBC1439-B114-5A9C-D79F-1E1CDBA338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1919" y="1510746"/>
            <a:ext cx="4247882" cy="3475540"/>
          </a:xfrm>
          <a:prstGeom prst="rect">
            <a:avLst/>
          </a:prstGeom>
        </p:spPr>
      </p:pic>
      <p:pic>
        <p:nvPicPr>
          <p:cNvPr id="8" name="foreman-out1">
            <a:hlinkClick r:id="" action="ppaction://media"/>
            <a:extLst>
              <a:ext uri="{FF2B5EF4-FFF2-40B4-BE49-F238E27FC236}">
                <a16:creationId xmlns:a16="http://schemas.microsoft.com/office/drawing/2014/main" id="{FE85FA6C-4F3D-BA94-5031-410DBFB71E7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82525" y="1510746"/>
            <a:ext cx="4247881" cy="347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9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8E502-4AFC-7241-E2A8-F058EE099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E697B7-56D0-E73F-361A-82CA12BB04AC}"/>
              </a:ext>
            </a:extLst>
          </p:cNvPr>
          <p:cNvSpPr txBox="1"/>
          <p:nvPr/>
        </p:nvSpPr>
        <p:spPr>
          <a:xfrm>
            <a:off x="2692400" y="458956"/>
            <a:ext cx="74168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Dinas Pendidikan Kota Ternate </a:t>
            </a:r>
            <a:r>
              <a:rPr lang="en-US" sz="2400" dirty="0" err="1"/>
              <a:t>meminta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</a:t>
            </a:r>
            <a:r>
              <a:rPr lang="en-US" sz="2400" dirty="0" err="1"/>
              <a:t>pihak</a:t>
            </a:r>
            <a:r>
              <a:rPr lang="en-US" sz="2400" dirty="0"/>
              <a:t> </a:t>
            </a:r>
            <a:r>
              <a:rPr lang="en-US" sz="2400" dirty="0" err="1"/>
              <a:t>sekolah</a:t>
            </a:r>
            <a:r>
              <a:rPr lang="en-US" sz="2400" dirty="0"/>
              <a:t> dan orang </a:t>
            </a:r>
            <a:r>
              <a:rPr lang="en-US" sz="2400" dirty="0" err="1"/>
              <a:t>tua</a:t>
            </a:r>
            <a:r>
              <a:rPr lang="en-US" sz="2400" dirty="0"/>
              <a:t> </a:t>
            </a:r>
            <a:r>
              <a:rPr lang="en-US" sz="2400" dirty="0" err="1"/>
              <a:t>siswa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jenjang</a:t>
            </a:r>
            <a:r>
              <a:rPr lang="en-US" sz="2400" dirty="0"/>
              <a:t> </a:t>
            </a:r>
            <a:r>
              <a:rPr lang="en-US" sz="2400" dirty="0" err="1"/>
              <a:t>pendidikan</a:t>
            </a:r>
            <a:r>
              <a:rPr lang="en-US" sz="2400" dirty="0"/>
              <a:t> SD dan SMP se-Kota Ternate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melarang</a:t>
            </a:r>
            <a:r>
              <a:rPr lang="en-US" sz="2400" dirty="0"/>
              <a:t> para </a:t>
            </a:r>
            <a:r>
              <a:rPr lang="en-US" sz="2400" dirty="0" err="1"/>
              <a:t>siswa</a:t>
            </a:r>
            <a:r>
              <a:rPr lang="en-US" sz="2400" dirty="0"/>
              <a:t> </a:t>
            </a:r>
            <a:r>
              <a:rPr lang="en-US" sz="2400" dirty="0" err="1"/>
              <a:t>membawa</a:t>
            </a:r>
            <a:r>
              <a:rPr lang="en-US" sz="2400" dirty="0"/>
              <a:t> </a:t>
            </a:r>
            <a:r>
              <a:rPr lang="en-US" sz="2400" dirty="0" err="1"/>
              <a:t>permainan</a:t>
            </a:r>
            <a:r>
              <a:rPr lang="en-US" sz="2400" dirty="0"/>
              <a:t> </a:t>
            </a:r>
            <a:r>
              <a:rPr lang="en-US" sz="2400" dirty="0" err="1"/>
              <a:t>lato-lato</a:t>
            </a:r>
            <a:r>
              <a:rPr lang="en-US" sz="2400" dirty="0"/>
              <a:t> yang </a:t>
            </a:r>
            <a:r>
              <a:rPr lang="en-US" sz="2400" dirty="0" err="1"/>
              <a:t>sedang</a:t>
            </a:r>
            <a:r>
              <a:rPr lang="en-US" sz="2400" dirty="0"/>
              <a:t> </a:t>
            </a:r>
            <a:r>
              <a:rPr lang="en-US" sz="2400" dirty="0" err="1"/>
              <a:t>tren</a:t>
            </a:r>
            <a:r>
              <a:rPr lang="en-US" sz="2400" dirty="0"/>
              <a:t> </a:t>
            </a:r>
            <a:r>
              <a:rPr lang="en-US" sz="2400" dirty="0" err="1"/>
              <a:t>itu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sekolah</a:t>
            </a:r>
            <a:r>
              <a:rPr lang="en-US" sz="2400" dirty="0"/>
              <a:t>,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mengganggu</a:t>
            </a:r>
            <a:r>
              <a:rPr lang="en-US" sz="2400" dirty="0"/>
              <a:t> </a:t>
            </a:r>
            <a:r>
              <a:rPr lang="en-US" sz="2400" dirty="0" err="1"/>
              <a:t>kegiatan</a:t>
            </a:r>
            <a:r>
              <a:rPr lang="en-US" sz="2400" dirty="0"/>
              <a:t> </a:t>
            </a:r>
            <a:r>
              <a:rPr lang="en-US" sz="2400" dirty="0" err="1"/>
              <a:t>belajar</a:t>
            </a:r>
            <a:r>
              <a:rPr lang="en-US" sz="2400" dirty="0"/>
              <a:t> </a:t>
            </a:r>
            <a:r>
              <a:rPr lang="en-US" sz="2400" dirty="0" err="1"/>
              <a:t>mengajar</a:t>
            </a:r>
            <a:r>
              <a:rPr lang="en-US" sz="2400" dirty="0"/>
              <a:t> yang </a:t>
            </a:r>
            <a:r>
              <a:rPr lang="en-US" sz="2400" dirty="0" err="1"/>
              <a:t>dinilai</a:t>
            </a:r>
            <a:r>
              <a:rPr lang="en-US" sz="2400" dirty="0"/>
              <a:t> </a:t>
            </a:r>
            <a:r>
              <a:rPr lang="en-US" sz="2400" dirty="0" err="1"/>
              <a:t>berbahaya</a:t>
            </a:r>
            <a:r>
              <a:rPr lang="en-US" sz="2400" dirty="0"/>
              <a:t>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mengantisipasi</a:t>
            </a:r>
            <a:r>
              <a:rPr lang="en-US" sz="2400" dirty="0"/>
              <a:t> </a:t>
            </a:r>
            <a:r>
              <a:rPr lang="en-US" sz="2400" dirty="0" err="1"/>
              <a:t>kecelakaan</a:t>
            </a:r>
            <a:r>
              <a:rPr lang="en-US" sz="2400" dirty="0"/>
              <a:t> </a:t>
            </a:r>
            <a:r>
              <a:rPr lang="en-US" sz="2400" dirty="0" err="1"/>
              <a:t>bagi</a:t>
            </a:r>
            <a:r>
              <a:rPr lang="en-US" sz="2400" dirty="0"/>
              <a:t> </a:t>
            </a:r>
            <a:r>
              <a:rPr lang="en-US" sz="2400" dirty="0" err="1"/>
              <a:t>anak</a:t>
            </a:r>
            <a:r>
              <a:rPr lang="en-US" sz="2400" dirty="0"/>
              <a:t> di </a:t>
            </a:r>
            <a:r>
              <a:rPr lang="en-US" sz="2400" dirty="0" err="1"/>
              <a:t>daerah</a:t>
            </a:r>
            <a:r>
              <a:rPr lang="en-US" sz="2400" dirty="0"/>
              <a:t> </a:t>
            </a:r>
            <a:r>
              <a:rPr lang="en-US" sz="2400" dirty="0" err="1"/>
              <a:t>itu</a:t>
            </a:r>
            <a:r>
              <a:rPr lang="en-US" sz="24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24535-6A33-7614-098F-A2D3C2FACFE1}"/>
              </a:ext>
            </a:extLst>
          </p:cNvPr>
          <p:cNvSpPr txBox="1"/>
          <p:nvPr/>
        </p:nvSpPr>
        <p:spPr>
          <a:xfrm>
            <a:off x="751840" y="1720840"/>
            <a:ext cx="1583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Plainteks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04D9E-BA35-C540-749C-FCA56B33C839}"/>
              </a:ext>
            </a:extLst>
          </p:cNvPr>
          <p:cNvSpPr txBox="1"/>
          <p:nvPr/>
        </p:nvSpPr>
        <p:spPr>
          <a:xfrm>
            <a:off x="2692400" y="3491924"/>
            <a:ext cx="7416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AWFHZDOHAHANGOMKLGFCVWFLBOCPRKFGNHOFNINSPGNLHMPFVBEFWMVFWTBWRHSFZRWKFQMVHPAFWIKDOHAHANGPFEWNFPFNKLHMPFGLBAMGFCXKFQMOCFVAVKANIAVHSFZRNCODGAFOHYUVGWFOFGFXEGFMLFWITHEFWTBVCPAYQOBLHMPFVBPVADOVWGNFWOCKARVKARQOBRGGFFWCHFVGVYUDORVGVYCFWABAPVSVGCHGCIDRFIFHBAPVQRVOCKAFWSGHSNIHSOBDHFVNGFWDGRGFWGNHANFCVIDGSW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D2ECE7-FEC3-ED64-D69F-35CDF715562F}"/>
              </a:ext>
            </a:extLst>
          </p:cNvPr>
          <p:cNvSpPr txBox="1"/>
          <p:nvPr/>
        </p:nvSpPr>
        <p:spPr>
          <a:xfrm>
            <a:off x="751840" y="4753808"/>
            <a:ext cx="1830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Cipherteks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C062D2-0B1B-03AC-00B0-B41389C71950}"/>
              </a:ext>
            </a:extLst>
          </p:cNvPr>
          <p:cNvSpPr/>
          <p:nvPr/>
        </p:nvSpPr>
        <p:spPr>
          <a:xfrm>
            <a:off x="2692400" y="458956"/>
            <a:ext cx="7416800" cy="26776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C7F414-C399-F77D-6736-B2DEC40061AA}"/>
              </a:ext>
            </a:extLst>
          </p:cNvPr>
          <p:cNvSpPr/>
          <p:nvPr/>
        </p:nvSpPr>
        <p:spPr>
          <a:xfrm>
            <a:off x="2692400" y="3475782"/>
            <a:ext cx="7416800" cy="30469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24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23C211A-D5E4-4C07-BE14-E2BE46D91392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36</a:t>
            </a:fld>
            <a:endParaRPr lang="en-GB" altLang="en-US" sz="1400"/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9714" y="693511"/>
            <a:ext cx="10515600" cy="4351338"/>
          </a:xfrm>
        </p:spPr>
        <p:txBody>
          <a:bodyPr/>
          <a:lstStyle/>
          <a:p>
            <a:pPr marL="514350" indent="-514350" eaLnBrk="1" hangingPunct="1">
              <a:buAutoNum type="arabicPeriod" startAt="5"/>
              <a:tabLst>
                <a:tab pos="457200" algn="l"/>
              </a:tabLst>
            </a:pPr>
            <a:r>
              <a:rPr lang="en-US" altLang="en-US" b="1" dirty="0" err="1"/>
              <a:t>Enkripsi</a:t>
            </a:r>
            <a:r>
              <a:rPr lang="en-US" altLang="en-US" dirty="0"/>
              <a:t> (</a:t>
            </a:r>
            <a:r>
              <a:rPr lang="en-US" altLang="en-US" i="1" dirty="0"/>
              <a:t>encryption</a:t>
            </a:r>
            <a:r>
              <a:rPr lang="en-US" altLang="en-US" dirty="0"/>
              <a:t>) dan </a:t>
            </a:r>
            <a:r>
              <a:rPr lang="en-US" altLang="en-US" b="1" dirty="0" err="1"/>
              <a:t>dekripsi</a:t>
            </a:r>
            <a:r>
              <a:rPr lang="en-US" altLang="en-US" dirty="0"/>
              <a:t> (</a:t>
            </a:r>
            <a:r>
              <a:rPr lang="en-US" altLang="en-US" i="1" dirty="0"/>
              <a:t>decryption</a:t>
            </a:r>
            <a:r>
              <a:rPr lang="en-US" altLang="en-US" dirty="0"/>
              <a:t>)</a:t>
            </a:r>
          </a:p>
          <a:p>
            <a:pPr marL="0" indent="0" eaLnBrk="1" hangingPunct="1">
              <a:buNone/>
              <a:tabLst>
                <a:tab pos="457200" algn="l"/>
              </a:tabLst>
            </a:pPr>
            <a:r>
              <a:rPr lang="en-US" altLang="en-US" sz="2400" dirty="0"/>
              <a:t>        - </a:t>
            </a:r>
            <a:r>
              <a:rPr lang="en-US" altLang="en-US" sz="2400" dirty="0" err="1"/>
              <a:t>Enkripsi</a:t>
            </a:r>
            <a:r>
              <a:rPr lang="en-US" altLang="en-US" sz="2400" dirty="0"/>
              <a:t>: proses </a:t>
            </a:r>
            <a:r>
              <a:rPr lang="en-US" altLang="en-US" sz="2400" dirty="0" err="1">
                <a:cs typeface="Times New Roman" panose="02020603050405020304" pitchFamily="18" charset="0"/>
              </a:rPr>
              <a:t>menyandikan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plainteks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menjadi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cipherteks</a:t>
            </a:r>
            <a:r>
              <a:rPr lang="en-US" altLang="en-US" sz="2400" dirty="0"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       </a:t>
            </a:r>
            <a:r>
              <a:rPr lang="en-US" altLang="en-US" sz="2400" dirty="0"/>
              <a:t> </a:t>
            </a:r>
            <a:r>
              <a:rPr lang="en-US" altLang="en-US" sz="2400" dirty="0">
                <a:cs typeface="Times New Roman" panose="02020603050405020304" pitchFamily="18" charset="0"/>
              </a:rPr>
              <a:t> Nama lain: </a:t>
            </a:r>
            <a:r>
              <a:rPr lang="en-US" altLang="en-US" sz="2400" i="1" dirty="0"/>
              <a:t>enciphering</a:t>
            </a:r>
            <a:endParaRPr lang="en-US" altLang="en-US" sz="2400" dirty="0"/>
          </a:p>
          <a:p>
            <a:pPr marL="403225" indent="-403225" eaLnBrk="1" hangingPunct="1"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       </a:t>
            </a:r>
            <a:r>
              <a:rPr lang="en-US" altLang="en-US" sz="2400" b="1" dirty="0"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cs typeface="Times New Roman" panose="02020603050405020304" pitchFamily="18" charset="0"/>
              </a:rPr>
              <a:t>: proses </a:t>
            </a:r>
            <a:r>
              <a:rPr lang="en-US" altLang="en-US" sz="2400" dirty="0" err="1">
                <a:cs typeface="Times New Roman" panose="02020603050405020304" pitchFamily="18" charset="0"/>
              </a:rPr>
              <a:t>mengembalikan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cipherteks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menjadi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plainteks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semula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        Nama lain: </a:t>
            </a:r>
            <a:r>
              <a:rPr lang="en-US" altLang="en-US" sz="2400" i="1" dirty="0"/>
              <a:t>deciphering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B5E33EB2-F2BE-42A9-2828-0E51D1D5EC4F}"/>
              </a:ext>
            </a:extLst>
          </p:cNvPr>
          <p:cNvGrpSpPr>
            <a:grpSpLocks/>
          </p:cNvGrpSpPr>
          <p:nvPr/>
        </p:nvGrpSpPr>
        <p:grpSpPr bwMode="auto">
          <a:xfrm>
            <a:off x="3154680" y="3916680"/>
            <a:ext cx="1600200" cy="990600"/>
            <a:chOff x="1104" y="912"/>
            <a:chExt cx="1008" cy="624"/>
          </a:xfrm>
          <a:solidFill>
            <a:srgbClr val="00B0F0"/>
          </a:solidFill>
        </p:grpSpPr>
        <p:sp>
          <p:nvSpPr>
            <p:cNvPr id="3" name="Rectangle 6">
              <a:extLst>
                <a:ext uri="{FF2B5EF4-FFF2-40B4-BE49-F238E27FC236}">
                  <a16:creationId xmlns:a16="http://schemas.microsoft.com/office/drawing/2014/main" id="{A620A3BA-4B53-5969-C839-DB4181750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912"/>
              <a:ext cx="1008" cy="624"/>
            </a:xfrm>
            <a:prstGeom prst="rect">
              <a:avLst/>
            </a:prstGeom>
            <a:grp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C897ECE2-E2FE-7E4B-A8B2-9130DCF2C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1" y="1054"/>
              <a:ext cx="734" cy="29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dirty="0" err="1"/>
                <a:t>Enkripsi</a:t>
              </a:r>
              <a:endParaRPr lang="en-US" altLang="en-US" sz="2400" dirty="0"/>
            </a:p>
          </p:txBody>
        </p:sp>
      </p:grpSp>
      <p:grpSp>
        <p:nvGrpSpPr>
          <p:cNvPr id="5" name="Group 8">
            <a:extLst>
              <a:ext uri="{FF2B5EF4-FFF2-40B4-BE49-F238E27FC236}">
                <a16:creationId xmlns:a16="http://schemas.microsoft.com/office/drawing/2014/main" id="{A7509AD6-F869-46C6-CD72-2F06E7D3C130}"/>
              </a:ext>
            </a:extLst>
          </p:cNvPr>
          <p:cNvGrpSpPr>
            <a:grpSpLocks/>
          </p:cNvGrpSpPr>
          <p:nvPr/>
        </p:nvGrpSpPr>
        <p:grpSpPr bwMode="auto">
          <a:xfrm>
            <a:off x="6812280" y="3916680"/>
            <a:ext cx="1600201" cy="990600"/>
            <a:chOff x="1104" y="912"/>
            <a:chExt cx="1008" cy="624"/>
          </a:xfrm>
          <a:solidFill>
            <a:srgbClr val="00B0F0"/>
          </a:solidFill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DAAF141C-4CF6-0848-EB3A-EF5BB7BFA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912"/>
              <a:ext cx="1008" cy="624"/>
            </a:xfrm>
            <a:prstGeom prst="rect">
              <a:avLst/>
            </a:prstGeom>
            <a:grp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3E339D3A-1A9E-9CDD-C2D6-596D9FFC08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5" y="1078"/>
              <a:ext cx="754" cy="29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dirty="0" err="1"/>
                <a:t>Dekripsi</a:t>
              </a:r>
              <a:endParaRPr lang="en-US" altLang="en-US" sz="2400" dirty="0"/>
            </a:p>
          </p:txBody>
        </p:sp>
      </p:grpSp>
      <p:sp>
        <p:nvSpPr>
          <p:cNvPr id="9" name="Line 11">
            <a:extLst>
              <a:ext uri="{FF2B5EF4-FFF2-40B4-BE49-F238E27FC236}">
                <a16:creationId xmlns:a16="http://schemas.microsoft.com/office/drawing/2014/main" id="{CC89DC1A-8BD3-FEBC-01AB-F708417D7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480" y="445008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07B2B5BE-7B85-41A0-7B5E-16A3C0935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205" y="3881755"/>
            <a:ext cx="1304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 err="1"/>
              <a:t>plainteks</a:t>
            </a:r>
            <a:endParaRPr lang="en-US" altLang="en-US" sz="2400" dirty="0"/>
          </a:p>
        </p:txBody>
      </p:sp>
      <p:sp>
        <p:nvSpPr>
          <p:cNvPr id="11" name="Line 13">
            <a:extLst>
              <a:ext uri="{FF2B5EF4-FFF2-40B4-BE49-F238E27FC236}">
                <a16:creationId xmlns:a16="http://schemas.microsoft.com/office/drawing/2014/main" id="{31899DEB-3E32-435A-D7F7-3AB595CBAB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1080" y="437388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E46C0320-8DA8-34FA-961F-57AFAAACA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8412481" y="4406106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1EC32737-0107-8DCB-C2B2-507D8EAA9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770" y="3882390"/>
            <a:ext cx="14800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 err="1"/>
              <a:t>cipherteks</a:t>
            </a:r>
            <a:endParaRPr lang="en-US" altLang="en-US" sz="2400" dirty="0"/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991051FE-969B-F416-BC21-AB9827C80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5205" y="3881755"/>
            <a:ext cx="1304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 err="1"/>
              <a:t>plainteks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78615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659A803-A91A-4406-14B4-ED51856B2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22" y="2422880"/>
            <a:ext cx="7247396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EBE59-1EF5-4870-60CC-AB3A0E4072E5}"/>
              </a:ext>
            </a:extLst>
          </p:cNvPr>
          <p:cNvSpPr txBox="1"/>
          <p:nvPr/>
        </p:nvSpPr>
        <p:spPr>
          <a:xfrm>
            <a:off x="863600" y="685445"/>
            <a:ext cx="9743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Meskipun</a:t>
            </a:r>
            <a:r>
              <a:rPr lang="en-US" sz="2400" dirty="0"/>
              <a:t> Eve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menyadap</a:t>
            </a:r>
            <a:r>
              <a:rPr lang="en-US" sz="2400" dirty="0"/>
              <a:t> </a:t>
            </a:r>
            <a:r>
              <a:rPr lang="en-US" sz="2400" dirty="0" err="1"/>
              <a:t>komunikasi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Alice dan Bob, </a:t>
            </a:r>
            <a:r>
              <a:rPr lang="en-US" sz="2400" dirty="0" err="1"/>
              <a:t>namun</a:t>
            </a:r>
            <a:r>
              <a:rPr lang="en-US" sz="2400" dirty="0"/>
              <a:t>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sudah</a:t>
            </a:r>
            <a:r>
              <a:rPr lang="en-US" sz="2400" dirty="0"/>
              <a:t> </a:t>
            </a:r>
            <a:r>
              <a:rPr lang="en-US" sz="2400" dirty="0" err="1"/>
              <a:t>dienkripsi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/>
              <a:t>cipherteks</a:t>
            </a:r>
            <a:r>
              <a:rPr lang="en-US" sz="2400" dirty="0"/>
              <a:t>, Eve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memahami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yang </a:t>
            </a:r>
            <a:r>
              <a:rPr lang="en-US" sz="2400" dirty="0" err="1"/>
              <a:t>disadapnya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1997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5259BAC-5030-4CE2-8E66-21437C2FB19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38</a:t>
            </a:fld>
            <a:endParaRPr lang="en-GB" altLang="en-US" sz="1400"/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326572"/>
            <a:ext cx="10515600" cy="5413512"/>
          </a:xfrm>
        </p:spPr>
        <p:txBody>
          <a:bodyPr/>
          <a:lstStyle/>
          <a:p>
            <a:pPr marL="514350" indent="-514350">
              <a:buAutoNum type="arabicPeriod" startAt="6"/>
            </a:pPr>
            <a:r>
              <a:rPr lang="en-US" altLang="en-US" b="1" dirty="0" err="1"/>
              <a:t>Kunci</a:t>
            </a:r>
            <a:endParaRPr lang="en-US" altLang="en-US" b="1" dirty="0"/>
          </a:p>
          <a:p>
            <a:pPr marL="0" indent="0">
              <a:buNone/>
            </a:pPr>
            <a:r>
              <a:rPr lang="en-US" altLang="en-US" dirty="0"/>
              <a:t>  </a:t>
            </a:r>
          </a:p>
          <a:p>
            <a:pPr marL="0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</a:t>
            </a:r>
            <a:r>
              <a:rPr lang="en-US" altLang="en-US" dirty="0">
                <a:cs typeface="Times New Roman" panose="02020603050405020304" pitchFamily="18" charset="0"/>
              </a:rPr>
              <a:t>		 	</a:t>
            </a:r>
            <a:endParaRPr lang="en-US" altLang="en-US" i="1" dirty="0"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A8AB60-47FF-361E-356D-F97957F4A3B8}"/>
              </a:ext>
            </a:extLst>
          </p:cNvPr>
          <p:cNvSpPr txBox="1"/>
          <p:nvPr/>
        </p:nvSpPr>
        <p:spPr>
          <a:xfrm>
            <a:off x="1487800" y="5740084"/>
            <a:ext cx="9631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altLang="en-US" sz="2400" b="1" dirty="0" err="1">
                <a:solidFill>
                  <a:srgbClr val="FF0000"/>
                </a:solidFill>
              </a:rPr>
              <a:t>Prinsip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Kherkoff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semua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algoritma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kriptografi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harus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publik</a:t>
            </a:r>
            <a:r>
              <a:rPr lang="en-US" altLang="en-US" sz="2400" dirty="0"/>
              <a:t> (</a:t>
            </a:r>
            <a:r>
              <a:rPr lang="en-US" altLang="en-US" sz="2400" dirty="0" err="1"/>
              <a:t>tidak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r>
              <a:rPr lang="en-US" altLang="en-US" sz="2400" dirty="0"/>
              <a:t>), </a:t>
            </a:r>
            <a:r>
              <a:rPr lang="en-US" altLang="en-US" sz="2400" dirty="0" err="1"/>
              <a:t>hanya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harus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r>
              <a:rPr lang="en-US" altLang="en-US" sz="24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B6F2B0-840C-E7F7-1772-03D84343216C}"/>
              </a:ext>
            </a:extLst>
          </p:cNvPr>
          <p:cNvSpPr txBox="1"/>
          <p:nvPr/>
        </p:nvSpPr>
        <p:spPr>
          <a:xfrm>
            <a:off x="1959427" y="423910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cs typeface="Times New Roman" panose="02020603050405020304" pitchFamily="18" charset="0"/>
              </a:rPr>
              <a:t>	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F2B599-79AC-FFBA-EFA0-08D8AD0AA32C}"/>
              </a:ext>
            </a:extLst>
          </p:cNvPr>
          <p:cNvSpPr txBox="1"/>
          <p:nvPr/>
        </p:nvSpPr>
        <p:spPr>
          <a:xfrm>
            <a:off x="1253480" y="784668"/>
            <a:ext cx="101003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/>
              <a:t> </a:t>
            </a:r>
            <a:r>
              <a:rPr lang="en-US" altLang="en-US" sz="2400" dirty="0"/>
              <a:t>Agar </a:t>
            </a:r>
            <a:r>
              <a:rPr lang="en-US" altLang="en-US" sz="2400" dirty="0" err="1"/>
              <a:t>enkrpsi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dekripsi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dilakukan</a:t>
            </a:r>
            <a:r>
              <a:rPr lang="en-US" altLang="en-US" sz="2400" dirty="0"/>
              <a:t> oleh </a:t>
            </a:r>
            <a:r>
              <a:rPr lang="en-US" altLang="en-US" sz="2400" dirty="0" err="1"/>
              <a:t>dua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pihak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berkomunikasi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diperlukan</a:t>
            </a:r>
            <a:r>
              <a:rPr lang="en-US" altLang="en-US" sz="2400" dirty="0"/>
              <a:t> </a:t>
            </a:r>
            <a:r>
              <a:rPr lang="en-US" altLang="en-US" sz="2400" b="1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r>
              <a:rPr lang="en-US" alt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err="1">
                <a:cs typeface="Times New Roman" panose="02020603050405020304" pitchFamily="18" charset="0"/>
              </a:rPr>
              <a:t>Kunci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adalah</a:t>
            </a:r>
            <a:r>
              <a:rPr lang="en-US" altLang="en-US" sz="2400" dirty="0">
                <a:cs typeface="Times New Roman" panose="02020603050405020304" pitchFamily="18" charset="0"/>
              </a:rPr>
              <a:t> parameter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digunakan</a:t>
            </a:r>
            <a:r>
              <a:rPr lang="en-US" altLang="en-US" sz="2400" dirty="0">
                <a:cs typeface="Times New Roman" panose="02020603050405020304" pitchFamily="18" charset="0"/>
              </a:rPr>
              <a:t> di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GB" altLang="en-US" sz="2400" dirty="0"/>
              <a:t> </a:t>
            </a:r>
            <a:endParaRPr lang="en-US" altLang="en-US" sz="2400" dirty="0"/>
          </a:p>
          <a:p>
            <a:pPr marL="0" indent="0" eaLnBrk="1" hangingPunct="1">
              <a:buNone/>
            </a:pPr>
            <a:r>
              <a:rPr lang="en-US" altLang="en-US" sz="2400" dirty="0"/>
              <a:t>     </a:t>
            </a:r>
            <a:r>
              <a:rPr lang="en-US" altLang="en-US" sz="2400" dirty="0" err="1"/>
              <a:t>Simbol</a:t>
            </a:r>
            <a:r>
              <a:rPr lang="en-US" altLang="en-US" sz="2400" dirty="0"/>
              <a:t>: K    ( K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berupa</a:t>
            </a:r>
            <a:r>
              <a:rPr lang="en-US" altLang="en-US" sz="2400" dirty="0"/>
              <a:t> integer, string, alphanumeric, </a:t>
            </a:r>
            <a:r>
              <a:rPr lang="en-US" altLang="en-US" sz="2400" dirty="0" err="1"/>
              <a:t>dsb</a:t>
            </a:r>
            <a:r>
              <a:rPr lang="en-US" altLang="en-US" sz="2400" dirty="0"/>
              <a:t> )</a:t>
            </a:r>
          </a:p>
          <a:p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r>
              <a:rPr lang="en-US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sz="2400" i="1" baseline="-30000" dirty="0">
                <a:solidFill>
                  <a:srgbClr val="FF0000"/>
                </a:solidFill>
                <a:cs typeface="Times New Roman" panose="02020603050405020304" pitchFamily="18" charset="0"/>
              </a:rPr>
              <a:t>K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	; 	</a:t>
            </a:r>
            <a:r>
              <a:rPr lang="en-US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sz="2400" i="1" baseline="-30000" dirty="0">
                <a:solidFill>
                  <a:srgbClr val="FF0000"/>
                </a:solidFill>
                <a:cs typeface="Times New Roman" panose="02020603050405020304" pitchFamily="18" charset="0"/>
              </a:rPr>
              <a:t>K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endParaRPr lang="en-US" sz="2400" dirty="0"/>
          </a:p>
        </p:txBody>
      </p:sp>
      <p:graphicFrame>
        <p:nvGraphicFramePr>
          <p:cNvPr id="12" name="Object 5">
            <a:extLst>
              <a:ext uri="{FF2B5EF4-FFF2-40B4-BE49-F238E27FC236}">
                <a16:creationId xmlns:a16="http://schemas.microsoft.com/office/drawing/2014/main" id="{D2FAB073-3670-5946-2D2B-3773E11BCD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208918"/>
              </p:ext>
            </p:extLst>
          </p:nvPr>
        </p:nvGraphicFramePr>
        <p:xfrm>
          <a:off x="1701573" y="3234228"/>
          <a:ext cx="8280627" cy="2197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817190" imgH="1284434" progId="Visio.Drawing.6">
                  <p:embed/>
                </p:oleObj>
              </mc:Choice>
              <mc:Fallback>
                <p:oleObj r:id="rId2" imgW="4817190" imgH="1284434" progId="Visio.Drawing.6">
                  <p:embed/>
                  <p:pic>
                    <p:nvPicPr>
                      <p:cNvPr id="3" name="Object 5">
                        <a:extLst>
                          <a:ext uri="{FF2B5EF4-FFF2-40B4-BE49-F238E27FC236}">
                            <a16:creationId xmlns:a16="http://schemas.microsoft.com/office/drawing/2014/main" id="{44F10EEA-A0AD-8297-1938-F1389BED65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573" y="3234228"/>
                        <a:ext cx="8280627" cy="21977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1881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F3162B-F6CF-3EF5-5B35-BA8960515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2C6CEA-0E85-8C29-01B7-8A4BBC2C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67" y="2380183"/>
            <a:ext cx="10776266" cy="2300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10C620-D94E-48D5-2B91-8521D5317CB5}"/>
              </a:ext>
            </a:extLst>
          </p:cNvPr>
          <p:cNvSpPr txBox="1"/>
          <p:nvPr/>
        </p:nvSpPr>
        <p:spPr>
          <a:xfrm>
            <a:off x="3833948" y="2010851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K: </a:t>
            </a:r>
            <a:r>
              <a:rPr lang="en-US" sz="2400" dirty="0">
                <a:solidFill>
                  <a:srgbClr val="FF0000"/>
                </a:solidFill>
              </a:rPr>
              <a:t>ocean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7C706-4125-2851-11BF-50FE4D663344}"/>
              </a:ext>
            </a:extLst>
          </p:cNvPr>
          <p:cNvSpPr txBox="1"/>
          <p:nvPr/>
        </p:nvSpPr>
        <p:spPr>
          <a:xfrm>
            <a:off x="7427402" y="2010851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K: </a:t>
            </a:r>
            <a:r>
              <a:rPr lang="en-US" sz="2400" dirty="0">
                <a:solidFill>
                  <a:srgbClr val="FF0000"/>
                </a:solidFill>
              </a:rPr>
              <a:t>ocean</a:t>
            </a:r>
          </a:p>
        </p:txBody>
      </p:sp>
    </p:spTree>
    <p:extLst>
      <p:ext uri="{BB962C8B-B14F-4D97-AF65-F5344CB8AC3E}">
        <p14:creationId xmlns:p14="http://schemas.microsoft.com/office/powerpoint/2010/main" val="1680385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A0DDA2-CD2B-B51D-C730-BA5490ED9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 descr="A person with a phone in her hand&#10;&#10;Description automatically generated">
            <a:extLst>
              <a:ext uri="{FF2B5EF4-FFF2-40B4-BE49-F238E27FC236}">
                <a16:creationId xmlns:a16="http://schemas.microsoft.com/office/drawing/2014/main" id="{DA2DE6B5-20DF-FDD5-37A1-01AD4598C5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04" y="1505243"/>
            <a:ext cx="10868091" cy="358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64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29CABAD-430A-47E9-A87F-2F3B1210C1DA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40</a:t>
            </a:fld>
            <a:endParaRPr lang="en-GB" altLang="en-US" sz="1400"/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20270"/>
            <a:ext cx="10734040" cy="5924369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sz="3000" b="1" dirty="0">
                <a:cs typeface="Times New Roman" panose="02020603050405020304" pitchFamily="18" charset="0"/>
              </a:rPr>
              <a:t>7.  </a:t>
            </a:r>
            <a:r>
              <a:rPr lang="en-US" altLang="en-US" sz="3000" b="1" i="1" dirty="0">
                <a:cs typeface="Times New Roman" panose="02020603050405020304" pitchFamily="18" charset="0"/>
              </a:rPr>
              <a:t>Cipher</a:t>
            </a:r>
            <a:endParaRPr lang="en-US" altLang="en-US" sz="3000" dirty="0"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</a:t>
            </a:r>
            <a:r>
              <a:rPr lang="en-US" altLang="en-US" sz="2400" dirty="0">
                <a:cs typeface="Times New Roman" panose="02020603050405020304" pitchFamily="18" charset="0"/>
              </a:rPr>
              <a:t>-  </a:t>
            </a:r>
            <a:r>
              <a:rPr lang="en-US" altLang="en-US" sz="2400" dirty="0" err="1">
                <a:cs typeface="Times New Roman" panose="02020603050405020304" pitchFamily="18" charset="0"/>
              </a:rPr>
              <a:t>Algoritma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pesan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-  </a:t>
            </a:r>
            <a:r>
              <a:rPr lang="en-US" altLang="en-US" sz="2400" dirty="0" err="1">
                <a:cs typeface="Times New Roman" panose="02020603050405020304" pitchFamily="18" charset="0"/>
              </a:rPr>
              <a:t>Aturan</a:t>
            </a:r>
            <a:r>
              <a:rPr lang="en-US" altLang="en-US" sz="2400" dirty="0"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cs typeface="Times New Roman" panose="02020603050405020304" pitchFamily="18" charset="0"/>
              </a:rPr>
              <a:t>rule</a:t>
            </a:r>
            <a:r>
              <a:rPr lang="en-US" altLang="en-US" sz="2400" dirty="0">
                <a:cs typeface="Times New Roman" panose="02020603050405020304" pitchFamily="18" charset="0"/>
              </a:rPr>
              <a:t>) 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enchipering</a:t>
            </a:r>
            <a:r>
              <a:rPr lang="en-US" altLang="en-US" sz="2400" dirty="0">
                <a:cs typeface="Times New Roman" panose="02020603050405020304" pitchFamily="18" charset="0"/>
              </a:rPr>
              <a:t> dan  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dechipering</a:t>
            </a:r>
            <a:r>
              <a:rPr lang="en-US" altLang="en-US" sz="2400" i="1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atau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berupa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   </a:t>
            </a:r>
            <a:r>
              <a:rPr lang="en-US" altLang="en-US" sz="2400" dirty="0" err="1">
                <a:cs typeface="Times New Roman" panose="02020603050405020304" pitchFamily="18" charset="0"/>
              </a:rPr>
              <a:t>fungsi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digunakan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cs typeface="Times New Roman" panose="02020603050405020304" pitchFamily="18" charset="0"/>
              </a:rPr>
              <a:t>pesan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  </a:t>
            </a:r>
            <a:r>
              <a:rPr lang="en-US" altLang="en-US" sz="2400" dirty="0" err="1">
                <a:cs typeface="Times New Roman" panose="02020603050405020304" pitchFamily="18" charset="0"/>
              </a:rPr>
              <a:t>Contoh</a:t>
            </a:r>
            <a:r>
              <a:rPr lang="en-US" altLang="en-US" sz="2400" dirty="0">
                <a:cs typeface="Times New Roman" panose="02020603050405020304" pitchFamily="18" charset="0"/>
              </a:rPr>
              <a:t>:   </a:t>
            </a:r>
            <a:r>
              <a:rPr lang="en-US" altLang="en-US" sz="24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cs typeface="Times New Roman" panose="02020603050405020304" pitchFamily="18" charset="0"/>
              </a:rPr>
              <a:t>Geser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tiga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huruf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ke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kanan</a:t>
            </a:r>
            <a:r>
              <a:rPr lang="en-US" altLang="en-US" sz="2400" dirty="0">
                <a:cs typeface="Times New Roman" panose="02020603050405020304" pitchFamily="18" charset="0"/>
              </a:rPr>
              <a:t>     (rule)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        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cs typeface="Times New Roman" panose="02020603050405020304" pitchFamily="18" charset="0"/>
              </a:rPr>
              <a:t>Geser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tiga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huruf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ke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kiri</a:t>
            </a:r>
            <a:r>
              <a:rPr lang="en-US" altLang="en-US" sz="2400" dirty="0">
                <a:cs typeface="Times New Roman" panose="02020603050405020304" pitchFamily="18" charset="0"/>
              </a:rPr>
              <a:t>          (rule) 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		         E(p) = (p + k) mod 26                 (</a:t>
            </a:r>
            <a:r>
              <a:rPr lang="en-US" altLang="en-US" sz="2400" dirty="0" err="1">
                <a:cs typeface="Times New Roman" panose="02020603050405020304" pitchFamily="18" charset="0"/>
              </a:rPr>
              <a:t>fungsi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         D(c) = (c – k) mod 26	          (</a:t>
            </a:r>
            <a:r>
              <a:rPr lang="en-US" altLang="en-US" sz="2400" dirty="0" err="1">
                <a:cs typeface="Times New Roman" panose="02020603050405020304" pitchFamily="18" charset="0"/>
              </a:rPr>
              <a:t>fungsi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-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Classical cipher</a:t>
            </a:r>
            <a:r>
              <a:rPr lang="en-US" altLang="en-US" sz="2400" dirty="0">
                <a:cs typeface="Times New Roman" panose="02020603050405020304" pitchFamily="18" charset="0"/>
              </a:rPr>
              <a:t>: Caesar cipher, </a:t>
            </a:r>
            <a:r>
              <a:rPr lang="en-US" altLang="en-US" sz="2400" dirty="0" err="1">
                <a:cs typeface="Times New Roman" panose="02020603050405020304" pitchFamily="18" charset="0"/>
              </a:rPr>
              <a:t>Vigenere</a:t>
            </a:r>
            <a:r>
              <a:rPr lang="en-US" altLang="en-US" sz="2400" dirty="0">
                <a:cs typeface="Times New Roman" panose="02020603050405020304" pitchFamily="18" charset="0"/>
              </a:rPr>
              <a:t> cipher, Playfair Cipher, Enigma cipher, </a:t>
            </a:r>
            <a:r>
              <a:rPr lang="en-US" altLang="en-US" sz="2400" dirty="0" err="1">
                <a:cs typeface="Times New Roman" panose="02020603050405020304" pitchFamily="18" charset="0"/>
              </a:rPr>
              <a:t>dll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-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Modern cipher</a:t>
            </a:r>
            <a:r>
              <a:rPr lang="en-US" altLang="en-US" sz="2400" dirty="0">
                <a:cs typeface="Times New Roman" panose="02020603050405020304" pitchFamily="18" charset="0"/>
              </a:rPr>
              <a:t>: DES, AES, Blowfish, Serpent, RSA, </a:t>
            </a:r>
            <a:r>
              <a:rPr lang="en-US" altLang="en-US" sz="2400" dirty="0" err="1">
                <a:cs typeface="Times New Roman" panose="02020603050405020304" pitchFamily="18" charset="0"/>
              </a:rPr>
              <a:t>ElGamal</a:t>
            </a:r>
            <a:r>
              <a:rPr lang="en-US" altLang="en-US" sz="2400" dirty="0">
                <a:cs typeface="Times New Roman" panose="02020603050405020304" pitchFamily="18" charset="0"/>
              </a:rPr>
              <a:t>, RC4, RC5, A5, </a:t>
            </a:r>
            <a:r>
              <a:rPr lang="en-US" altLang="en-US" sz="2400" dirty="0" err="1">
                <a:cs typeface="Times New Roman" panose="02020603050405020304" pitchFamily="18" charset="0"/>
              </a:rPr>
              <a:t>dll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6639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A5EA5-2CBA-E961-6B92-EBA115474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5286"/>
            <a:ext cx="10515600" cy="525167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8.  </a:t>
            </a:r>
            <a:r>
              <a:rPr lang="en-US" b="1" dirty="0" err="1"/>
              <a:t>Sistem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r>
              <a:rPr lang="en-US" b="1" dirty="0"/>
              <a:t> (</a:t>
            </a:r>
            <a:r>
              <a:rPr lang="en-US" b="1" i="1" dirty="0"/>
              <a:t>cryptosystem</a:t>
            </a:r>
            <a:r>
              <a:rPr lang="en-US" b="1" dirty="0"/>
              <a:t>)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   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kriptografi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i="1" dirty="0"/>
              <a:t>q</a:t>
            </a:r>
            <a:r>
              <a:rPr lang="en-US" altLang="en-US" i="1" dirty="0"/>
              <a:t>uintuple</a:t>
            </a:r>
            <a:r>
              <a:rPr lang="en-US" altLang="en-US" dirty="0"/>
              <a:t> (</a:t>
            </a:r>
            <a:r>
              <a:rPr lang="en-US" altLang="en-US" dirty="0">
                <a:latin typeface="Lucida Calligraphy" panose="03010101010101010101" pitchFamily="66" charset="0"/>
              </a:rPr>
              <a:t>E</a:t>
            </a:r>
            <a:r>
              <a:rPr lang="en-US" altLang="en-US" dirty="0"/>
              <a:t>, </a:t>
            </a:r>
            <a:r>
              <a:rPr lang="en-US" altLang="en-US" dirty="0">
                <a:latin typeface="Lucida Calligraphy" panose="03010101010101010101" pitchFamily="66" charset="0"/>
              </a:rPr>
              <a:t>D</a:t>
            </a:r>
            <a:r>
              <a:rPr lang="en-US" altLang="en-US" dirty="0"/>
              <a:t>, </a:t>
            </a:r>
            <a:r>
              <a:rPr lang="en-US" altLang="en-US" dirty="0">
                <a:latin typeface="Lucida Calligraphy" panose="03010101010101010101" pitchFamily="66" charset="0"/>
              </a:rPr>
              <a:t>M</a:t>
            </a:r>
            <a:r>
              <a:rPr lang="en-US" altLang="en-US" dirty="0"/>
              <a:t>, </a:t>
            </a:r>
            <a:r>
              <a:rPr lang="en-US" altLang="en-US" dirty="0">
                <a:latin typeface="Lucida Calligraphy" panose="03010101010101010101" pitchFamily="66" charset="0"/>
              </a:rPr>
              <a:t>K</a:t>
            </a:r>
            <a:r>
              <a:rPr lang="en-US" altLang="en-US" dirty="0"/>
              <a:t>, </a:t>
            </a:r>
            <a:r>
              <a:rPr lang="en-US" altLang="en-US" dirty="0">
                <a:latin typeface="Lucida Calligraphy" panose="03010101010101010101" pitchFamily="66" charset="0"/>
              </a:rPr>
              <a:t>C</a:t>
            </a:r>
            <a:r>
              <a:rPr lang="en-US" alt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plainteks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kunci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C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cipherteks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E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fungsi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enkripsi</a:t>
            </a:r>
            <a:r>
              <a:rPr lang="en-US" altLang="en-US" sz="2800" dirty="0"/>
              <a:t> </a:t>
            </a:r>
            <a:r>
              <a:rPr lang="en-US" altLang="en-US" sz="2800" i="1" dirty="0"/>
              <a:t> E</a:t>
            </a:r>
            <a:r>
              <a:rPr lang="en-US" altLang="en-US" sz="2800" dirty="0"/>
              <a:t>: </a:t>
            </a:r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 </a:t>
            </a: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</a:t>
            </a:r>
            <a:r>
              <a:rPr lang="en-US" altLang="en-US" sz="2800" dirty="0"/>
              <a:t> </a:t>
            </a:r>
            <a:r>
              <a:rPr lang="en-US" altLang="en-US" sz="2800" dirty="0">
                <a:latin typeface="Lucida Calligraphy" panose="03010101010101010101" pitchFamily="66" charset="0"/>
              </a:rPr>
              <a:t>C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D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fungsi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dekripsi</a:t>
            </a:r>
            <a:r>
              <a:rPr lang="en-US" altLang="en-US" sz="2800" dirty="0"/>
              <a:t> </a:t>
            </a:r>
            <a:r>
              <a:rPr lang="en-US" altLang="en-US" sz="2800" i="1" dirty="0"/>
              <a:t>D</a:t>
            </a:r>
            <a:r>
              <a:rPr lang="en-US" altLang="en-US" sz="2800" dirty="0"/>
              <a:t>: </a:t>
            </a:r>
            <a:r>
              <a:rPr lang="en-US" altLang="en-US" sz="2800" dirty="0">
                <a:latin typeface="Lucida Calligraphy" panose="03010101010101010101" pitchFamily="66" charset="0"/>
              </a:rPr>
              <a:t>C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 </a:t>
            </a: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</a:t>
            </a:r>
            <a:r>
              <a:rPr lang="en-US" altLang="en-US" sz="2800" dirty="0"/>
              <a:t> </a:t>
            </a:r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</a:p>
          <a:p>
            <a:pPr marL="457200" indent="0"/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B3392-76DF-4377-DDAB-DAD8000D7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829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4AD0C-63A3-1BBB-42F2-E6D705D21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2000"/>
            <a:ext cx="10820400" cy="5414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Contoh</a:t>
            </a:r>
            <a:r>
              <a:rPr lang="en-US" dirty="0"/>
              <a:t>: </a:t>
            </a:r>
            <a:r>
              <a:rPr lang="en-US" altLang="en-US" dirty="0"/>
              <a:t>Caesar cipher   (</a:t>
            </a:r>
            <a:r>
              <a:rPr lang="en-US" altLang="en-US" dirty="0" err="1"/>
              <a:t>ingat</a:t>
            </a:r>
            <a:r>
              <a:rPr lang="en-US" altLang="en-US" dirty="0"/>
              <a:t> </a:t>
            </a:r>
            <a:r>
              <a:rPr lang="en-US" altLang="en-US" dirty="0" err="1"/>
              <a:t>kembali</a:t>
            </a:r>
            <a:r>
              <a:rPr lang="en-US" altLang="en-US" dirty="0"/>
              <a:t> </a:t>
            </a:r>
            <a:r>
              <a:rPr lang="en-US" altLang="en-US" dirty="0" err="1"/>
              <a:t>materi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kuliah</a:t>
            </a:r>
            <a:r>
              <a:rPr lang="en-US" altLang="en-US" dirty="0"/>
              <a:t> </a:t>
            </a:r>
            <a:r>
              <a:rPr lang="en-US" altLang="en-US" dirty="0" err="1"/>
              <a:t>Matdis</a:t>
            </a:r>
            <a:r>
              <a:rPr lang="en-US" altLang="en-US" dirty="0"/>
              <a:t> </a:t>
            </a:r>
            <a:r>
              <a:rPr lang="en-US" altLang="en-US" dirty="0">
                <a:sym typeface="Wingdings" panose="05000000000000000000" pitchFamily="2" charset="2"/>
              </a:rPr>
              <a:t> )</a:t>
            </a:r>
            <a:endParaRPr lang="en-US" altLang="en-US" dirty="0"/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  <a:r>
              <a:rPr lang="en-US" altLang="en-US" sz="2800" dirty="0"/>
              <a:t> = { </a:t>
            </a:r>
            <a:r>
              <a:rPr lang="en-US" altLang="en-US" sz="2800" dirty="0" err="1"/>
              <a:t>huruf-huruf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alfabet</a:t>
            </a:r>
            <a:r>
              <a:rPr lang="en-US" altLang="en-US" sz="2800" dirty="0"/>
              <a:t> }</a:t>
            </a:r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= { </a:t>
            </a:r>
            <a:r>
              <a:rPr lang="en-US" altLang="en-US" sz="2800" i="1" dirty="0"/>
              <a:t>k</a:t>
            </a:r>
            <a:r>
              <a:rPr lang="en-US" altLang="en-US" sz="2800" dirty="0"/>
              <a:t> | </a:t>
            </a:r>
            <a:r>
              <a:rPr lang="en-US" altLang="en-US" sz="2800" i="1" dirty="0"/>
              <a:t>k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bilangan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bulat</a:t>
            </a:r>
            <a:r>
              <a:rPr lang="en-US" altLang="en-US" sz="2800" dirty="0"/>
              <a:t> dan 0 ≤ </a:t>
            </a:r>
            <a:r>
              <a:rPr lang="en-US" altLang="en-US" sz="2800" i="1" dirty="0"/>
              <a:t>k</a:t>
            </a:r>
            <a:r>
              <a:rPr lang="en-US" altLang="en-US" sz="2800" dirty="0"/>
              <a:t> ≤ 25 }</a:t>
            </a:r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E</a:t>
            </a:r>
            <a:r>
              <a:rPr lang="en-US" altLang="en-US" sz="2800" dirty="0"/>
              <a:t> = { </a:t>
            </a:r>
            <a:r>
              <a:rPr lang="en-US" altLang="en-US" sz="2800" i="1" dirty="0"/>
              <a:t>E</a:t>
            </a:r>
            <a:r>
              <a:rPr lang="en-US" altLang="en-US" sz="2800" i="1" baseline="-25000" dirty="0"/>
              <a:t>k</a:t>
            </a:r>
            <a:r>
              <a:rPr lang="en-US" altLang="en-US" sz="2800" dirty="0"/>
              <a:t> | </a:t>
            </a:r>
            <a:r>
              <a:rPr lang="en-US" altLang="en-US" sz="2800" i="1" dirty="0"/>
              <a:t>k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</a:t>
            </a:r>
            <a:r>
              <a:rPr lang="en-US" altLang="en-US" sz="2800" dirty="0"/>
              <a:t> </a:t>
            </a: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dan </a:t>
            </a:r>
            <a:r>
              <a:rPr lang="en-US" altLang="en-US" sz="2800" dirty="0" err="1"/>
              <a:t>untuk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semua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plainteks</a:t>
            </a:r>
            <a:r>
              <a:rPr lang="en-US" altLang="en-US" sz="2800" dirty="0"/>
              <a:t> </a:t>
            </a:r>
            <a:r>
              <a:rPr lang="en-US" altLang="en-US" sz="2800" i="1" dirty="0"/>
              <a:t>m</a:t>
            </a:r>
            <a:r>
              <a:rPr lang="en-US" altLang="en-US" sz="2800" dirty="0"/>
              <a:t>,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2800" i="1" dirty="0"/>
              <a:t>					E</a:t>
            </a:r>
            <a:r>
              <a:rPr lang="en-US" altLang="en-US" sz="2800" i="1" baseline="-25000" dirty="0"/>
              <a:t>k</a:t>
            </a:r>
            <a:r>
              <a:rPr lang="en-US" altLang="en-US" sz="2800" dirty="0"/>
              <a:t>(</a:t>
            </a:r>
            <a:r>
              <a:rPr lang="en-US" altLang="en-US" sz="2800" i="1" dirty="0"/>
              <a:t>m</a:t>
            </a:r>
            <a:r>
              <a:rPr lang="en-US" altLang="en-US" sz="2800" dirty="0"/>
              <a:t>) = (</a:t>
            </a:r>
            <a:r>
              <a:rPr lang="en-US" altLang="en-US" sz="2800" i="1" dirty="0"/>
              <a:t>m</a:t>
            </a:r>
            <a:r>
              <a:rPr lang="en-US" altLang="en-US" sz="2800" dirty="0"/>
              <a:t> + </a:t>
            </a:r>
            <a:r>
              <a:rPr lang="en-US" altLang="en-US" sz="2800" i="1" dirty="0"/>
              <a:t>k</a:t>
            </a:r>
            <a:r>
              <a:rPr lang="en-US" altLang="en-US" sz="2800" dirty="0"/>
              <a:t>) mod 26 }</a:t>
            </a:r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D</a:t>
            </a:r>
            <a:r>
              <a:rPr lang="en-US" altLang="en-US" sz="2800" dirty="0"/>
              <a:t> = { </a:t>
            </a:r>
            <a:r>
              <a:rPr lang="en-US" altLang="en-US" sz="2800" i="1" dirty="0"/>
              <a:t>D</a:t>
            </a:r>
            <a:r>
              <a:rPr lang="en-US" altLang="en-US" sz="2800" i="1" baseline="-25000" dirty="0"/>
              <a:t>k</a:t>
            </a:r>
            <a:r>
              <a:rPr lang="en-US" altLang="en-US" sz="2800" dirty="0"/>
              <a:t> | </a:t>
            </a:r>
            <a:r>
              <a:rPr lang="en-US" altLang="en-US" sz="2800" i="1" dirty="0"/>
              <a:t>k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</a:t>
            </a:r>
            <a:r>
              <a:rPr lang="en-US" altLang="en-US" sz="2800" dirty="0"/>
              <a:t> </a:t>
            </a: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dan </a:t>
            </a:r>
            <a:r>
              <a:rPr lang="en-US" altLang="en-US" sz="2800" dirty="0" err="1"/>
              <a:t>untuk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semua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cipherteks</a:t>
            </a:r>
            <a:r>
              <a:rPr lang="en-US" altLang="en-US" sz="2800" dirty="0"/>
              <a:t> </a:t>
            </a:r>
            <a:r>
              <a:rPr lang="en-US" altLang="en-US" sz="2800" i="1" dirty="0"/>
              <a:t>c</a:t>
            </a:r>
            <a:r>
              <a:rPr lang="en-US" altLang="en-US" sz="2800" dirty="0"/>
              <a:t>,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2800" i="1" dirty="0"/>
              <a:t>					D</a:t>
            </a:r>
            <a:r>
              <a:rPr lang="en-US" altLang="en-US" sz="2800" i="1" baseline="-25000" dirty="0"/>
              <a:t>k</a:t>
            </a:r>
            <a:r>
              <a:rPr lang="en-US" altLang="en-US" sz="2800" dirty="0"/>
              <a:t>(</a:t>
            </a:r>
            <a:r>
              <a:rPr lang="en-US" altLang="en-US" sz="2800" i="1" dirty="0"/>
              <a:t>c</a:t>
            </a:r>
            <a:r>
              <a:rPr lang="en-US" altLang="en-US" sz="2800" dirty="0"/>
              <a:t>) = (</a:t>
            </a:r>
            <a:r>
              <a:rPr lang="en-US" altLang="en-US" sz="2800" i="1" dirty="0"/>
              <a:t>c</a:t>
            </a:r>
            <a:r>
              <a:rPr lang="en-US" altLang="en-US" sz="2800" dirty="0"/>
              <a:t> – </a:t>
            </a:r>
            <a:r>
              <a:rPr lang="en-US" altLang="en-US" sz="2800" i="1" dirty="0"/>
              <a:t>k</a:t>
            </a:r>
            <a:r>
              <a:rPr lang="en-US" altLang="en-US" sz="2800" dirty="0"/>
              <a:t>) mod 26 }</a:t>
            </a:r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C</a:t>
            </a:r>
            <a:r>
              <a:rPr lang="en-US" altLang="en-US" sz="2800" dirty="0"/>
              <a:t> = </a:t>
            </a:r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430BE-348A-9203-4C79-0459D20BB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074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543" y="257549"/>
            <a:ext cx="10515600" cy="1325563"/>
          </a:xfrm>
        </p:spPr>
        <p:txBody>
          <a:bodyPr/>
          <a:lstStyle/>
          <a:p>
            <a:pPr algn="ctr"/>
            <a:r>
              <a:rPr lang="en-US" b="1" dirty="0" err="1"/>
              <a:t>Dua</a:t>
            </a:r>
            <a:r>
              <a:rPr lang="en-US" b="1" dirty="0"/>
              <a:t> </a:t>
            </a:r>
            <a:r>
              <a:rPr lang="en-US" b="1" dirty="0" err="1"/>
              <a:t>Aplikasi</a:t>
            </a:r>
            <a:r>
              <a:rPr lang="en-US" b="1" dirty="0"/>
              <a:t> </a:t>
            </a:r>
            <a:r>
              <a:rPr lang="en-US" b="1" dirty="0" err="1"/>
              <a:t>Utama</a:t>
            </a:r>
            <a:r>
              <a:rPr lang="en-US" b="1" dirty="0"/>
              <a:t> </a:t>
            </a:r>
            <a:r>
              <a:rPr lang="en-US" b="1" dirty="0" err="1"/>
              <a:t>Enkripsi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25143" cy="4351338"/>
          </a:xfrm>
        </p:spPr>
        <p:txBody>
          <a:bodyPr/>
          <a:lstStyle/>
          <a:p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 err="1"/>
              <a:t>dokumen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storage (</a:t>
            </a:r>
            <a:r>
              <a:rPr lang="en-US" i="1" dirty="0"/>
              <a:t>encryption at rest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43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485346" y="1864408"/>
            <a:ext cx="52251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yang </a:t>
            </a:r>
            <a:r>
              <a:rPr lang="en-US" dirty="0" err="1"/>
              <a:t>dikirim</a:t>
            </a:r>
            <a:r>
              <a:rPr lang="en-US" dirty="0"/>
              <a:t> (</a:t>
            </a:r>
            <a:r>
              <a:rPr lang="en-US" i="1" dirty="0"/>
              <a:t>encryption on motion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4C3C60-E90C-4A5F-BAE9-614DB89EF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44" y="3022232"/>
            <a:ext cx="4985518" cy="3115949"/>
          </a:xfrm>
          <a:prstGeom prst="rect">
            <a:avLst/>
          </a:prstGeom>
        </p:spPr>
      </p:pic>
      <p:pic>
        <p:nvPicPr>
          <p:cNvPr id="7" name="Picture 2" descr="whatsapp end to end encryption 1">
            <a:extLst>
              <a:ext uri="{FF2B5EF4-FFF2-40B4-BE49-F238E27FC236}">
                <a16:creationId xmlns:a16="http://schemas.microsoft.com/office/drawing/2014/main" id="{3AEE3DB2-6605-1749-92EF-B634FBE31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346" y="3022232"/>
            <a:ext cx="4630057" cy="308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832A05-1FDB-B0A1-9360-BA45C6D2757D}"/>
              </a:ext>
            </a:extLst>
          </p:cNvPr>
          <p:cNvSpPr/>
          <p:nvPr/>
        </p:nvSpPr>
        <p:spPr>
          <a:xfrm>
            <a:off x="6228080" y="621574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/>
              <a:t>Sumber</a:t>
            </a:r>
            <a:r>
              <a:rPr lang="en-US" sz="1600" dirty="0"/>
              <a:t>: </a:t>
            </a:r>
            <a:r>
              <a:rPr lang="en-US" sz="1600" dirty="0">
                <a:hlinkClick r:id="rId4"/>
              </a:rPr>
              <a:t>https://www.scienceabc.com/innovation/how-whatsapp-app-message-end-to-end-encryption-works-msgs-security-method-key.html</a:t>
            </a:r>
            <a:r>
              <a:rPr lang="en-US" sz="16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7883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EF49E56-3850-4703-A869-C7946979EE32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44</a:t>
            </a:fld>
            <a:endParaRPr lang="en-GB" altLang="en-US" sz="1400"/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90687"/>
            <a:ext cx="10515600" cy="4106769"/>
          </a:xfrm>
        </p:spPr>
        <p:txBody>
          <a:bodyPr>
            <a:normAutofit/>
          </a:bodyPr>
          <a:lstStyle/>
          <a:p>
            <a:r>
              <a:rPr lang="en-US" altLang="en-US" sz="2400" b="1" dirty="0" err="1"/>
              <a:t>Kriptanalisis</a:t>
            </a:r>
            <a:r>
              <a:rPr lang="en-US" altLang="en-US" sz="2400" dirty="0"/>
              <a:t> (</a:t>
            </a:r>
            <a:r>
              <a:rPr lang="en-US" altLang="en-US" sz="2400" i="1" dirty="0"/>
              <a:t>cryptanalysis</a:t>
            </a:r>
            <a:r>
              <a:rPr lang="en-US" altLang="en-US" sz="2400" dirty="0"/>
              <a:t>): </a:t>
            </a:r>
            <a:r>
              <a:rPr lang="en-US" altLang="en-US" sz="2400" dirty="0" err="1">
                <a:cs typeface="Times New Roman" panose="02020603050405020304" pitchFamily="18" charset="0"/>
              </a:rPr>
              <a:t>ilmu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seni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memecahkan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chiperteks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menjadi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plainteks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tanpa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mengetahui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kunci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digunakan</a:t>
            </a:r>
            <a:r>
              <a:rPr lang="en-US" altLang="en-US" sz="2400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en-US" altLang="en-US" sz="2400" dirty="0" err="1">
                <a:cs typeface="Times New Roman" panose="02020603050405020304" pitchFamily="18" charset="0"/>
              </a:rPr>
              <a:t>Pelakunya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disebut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kriptanalis</a:t>
            </a:r>
            <a:endParaRPr lang="en-US" altLang="en-US" sz="2400" b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GB" altLang="en-US" sz="2400" dirty="0" err="1">
                <a:cs typeface="Times New Roman" panose="02020603050405020304" pitchFamily="18" charset="0"/>
              </a:rPr>
              <a:t>Kriptanalisis</a:t>
            </a:r>
            <a:r>
              <a:rPr lang="en-GB" altLang="en-US" sz="2400" dirty="0"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cs typeface="Times New Roman" panose="02020603050405020304" pitchFamily="18" charset="0"/>
              </a:rPr>
              <a:t>merupakan</a:t>
            </a:r>
            <a:r>
              <a:rPr lang="en-GB" altLang="en-US" sz="2400" dirty="0">
                <a:cs typeface="Times New Roman" panose="02020603050405020304" pitchFamily="18" charset="0"/>
              </a:rPr>
              <a:t> “</a:t>
            </a:r>
            <a:r>
              <a:rPr lang="en-GB" altLang="en-US" sz="2400" dirty="0" err="1">
                <a:cs typeface="Times New Roman" panose="02020603050405020304" pitchFamily="18" charset="0"/>
              </a:rPr>
              <a:t>lawan</a:t>
            </a:r>
            <a:r>
              <a:rPr lang="en-GB" altLang="en-US" sz="2400" dirty="0">
                <a:cs typeface="Times New Roman" panose="02020603050405020304" pitchFamily="18" charset="0"/>
              </a:rPr>
              <a:t>” </a:t>
            </a:r>
            <a:r>
              <a:rPr lang="en-GB" altLang="en-US" sz="2400" dirty="0" err="1">
                <a:cs typeface="Times New Roman" panose="02020603050405020304" pitchFamily="18" charset="0"/>
              </a:rPr>
              <a:t>kriptografi</a:t>
            </a:r>
            <a:endParaRPr lang="en-GB" altLang="en-US" sz="2400" dirty="0">
              <a:cs typeface="Times New Roman" panose="02020603050405020304" pitchFamily="18" charset="0"/>
            </a:endParaRPr>
          </a:p>
          <a:p>
            <a:r>
              <a:rPr lang="en-US" altLang="en-US" sz="2400" dirty="0" err="1">
                <a:cs typeface="Times New Roman" panose="02020603050405020304" pitchFamily="18" charset="0"/>
              </a:rPr>
              <a:t>Teknik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sudah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ada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sejak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abad</a:t>
            </a:r>
            <a:r>
              <a:rPr lang="en-US" altLang="en-US" sz="2400" dirty="0">
                <a:cs typeface="Times New Roman" panose="02020603050405020304" pitchFamily="18" charset="0"/>
              </a:rPr>
              <a:t> ke-9. </a:t>
            </a: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25586" y="429983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400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dikemukakan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pertama</a:t>
            </a:r>
            <a:r>
              <a:rPr lang="en-US" altLang="en-US" sz="2400" dirty="0">
                <a:cs typeface="Times New Roman" panose="02020603050405020304" pitchFamily="18" charset="0"/>
              </a:rPr>
              <a:t> kali </a:t>
            </a:r>
            <a:r>
              <a:rPr lang="en-US" altLang="en-US" sz="2400" dirty="0" err="1">
                <a:cs typeface="Times New Roman" panose="02020603050405020304" pitchFamily="18" charset="0"/>
              </a:rPr>
              <a:t>oleh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seorang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ilmuwan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Arab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pada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Abad IX 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bernama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Abu Yusuf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Yaqub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Ishaq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As-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Sabbah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'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Omran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Ismail Al-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atau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lebih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dikenal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sebagai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Al-</a:t>
            </a:r>
            <a:r>
              <a:rPr lang="en-US" altLang="en-US" sz="24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Picture 5" descr="Al-Kindi depicted in a Syrian Post stamp.">
            <a:hlinkClick r:id="rId2" tooltip="Al-Kindi depicted in a Syrian Post stamp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46" y="2709164"/>
            <a:ext cx="2335494" cy="327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BA70B-31D2-BD06-93B5-ABB233AB3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err="1"/>
              <a:t>Kriptanalisis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92071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176" y="1160789"/>
            <a:ext cx="6557682" cy="4897906"/>
          </a:xfrm>
        </p:spPr>
        <p:txBody>
          <a:bodyPr>
            <a:normAutofit lnSpcReduction="10000"/>
          </a:bodyPr>
          <a:lstStyle/>
          <a:p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Al-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menulis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tentang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seni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memecahkan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kode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yang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berjudul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‘</a:t>
            </a:r>
            <a:r>
              <a:rPr lang="en-US" altLang="en-US" sz="26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Risalah</a:t>
            </a:r>
            <a:r>
              <a:rPr lang="en-US" altLang="en-US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 fi </a:t>
            </a:r>
            <a:r>
              <a:rPr lang="en-US" altLang="en-US" sz="26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Istikhraj</a:t>
            </a:r>
            <a:r>
              <a:rPr lang="en-US" altLang="en-US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 al-</a:t>
            </a:r>
            <a:r>
              <a:rPr lang="en-US" altLang="en-US" sz="26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Mu'amma</a:t>
            </a:r>
            <a:r>
              <a:rPr lang="en-US" altLang="en-US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Manuscript for the Deciphering Cryptographic Messages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600" dirty="0"/>
              <a:t> </a:t>
            </a:r>
          </a:p>
          <a:p>
            <a:endParaRPr lang="en-US" altLang="en-US" sz="2600" dirty="0"/>
          </a:p>
          <a:p>
            <a:r>
              <a:rPr lang="en-US" altLang="en-US" sz="2600" dirty="0"/>
              <a:t>Al-</a:t>
            </a:r>
            <a:r>
              <a:rPr lang="en-US" altLang="en-US" sz="2600" dirty="0" err="1"/>
              <a:t>Kindi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menemukan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frekuensi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perulangan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huruf</a:t>
            </a:r>
            <a:r>
              <a:rPr lang="en-US" altLang="en-US" sz="2600" dirty="0"/>
              <a:t> di </a:t>
            </a:r>
            <a:r>
              <a:rPr lang="en-US" altLang="en-US" sz="2600" dirty="0" err="1"/>
              <a:t>dalam</a:t>
            </a:r>
            <a:r>
              <a:rPr lang="en-US" altLang="en-US" sz="2600" dirty="0"/>
              <a:t> Al-Quran. </a:t>
            </a:r>
            <a:r>
              <a:rPr lang="en-US" altLang="en-US" sz="2600" dirty="0" err="1"/>
              <a:t>Teknik</a:t>
            </a:r>
            <a:r>
              <a:rPr lang="en-US" altLang="en-US" sz="2600" dirty="0"/>
              <a:t> yang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 Al-</a:t>
            </a:r>
            <a:r>
              <a:rPr lang="en-US" altLang="en-US" sz="2600" dirty="0" err="1"/>
              <a:t>Kindi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kelak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dinamakan</a:t>
            </a:r>
            <a:r>
              <a:rPr lang="en-US" altLang="en-US" sz="2600" dirty="0"/>
              <a:t> </a:t>
            </a:r>
            <a:r>
              <a:rPr lang="en-US" altLang="en-US" sz="2600" b="1" dirty="0" err="1"/>
              <a:t>analisis</a:t>
            </a:r>
            <a:r>
              <a:rPr lang="en-US" altLang="en-US" sz="2600" b="1" dirty="0"/>
              <a:t> </a:t>
            </a:r>
            <a:r>
              <a:rPr lang="en-US" altLang="en-US" sz="2600" b="1" dirty="0" err="1"/>
              <a:t>frekuensi</a:t>
            </a:r>
            <a:r>
              <a:rPr lang="en-US" altLang="en-US" sz="2600" dirty="0"/>
              <a:t>.</a:t>
            </a:r>
          </a:p>
          <a:p>
            <a:endParaRPr lang="en-US" altLang="en-US" sz="2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Yaitu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teknik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untuk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memecahkan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cipherteks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berdasarkan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frekuensi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kemunculan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karakter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di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dalam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pesan</a:t>
            </a:r>
            <a:endParaRPr lang="en-US" altLang="en-US" sz="2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8" descr="Al-kindi-cryptanaly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99" y="1160789"/>
            <a:ext cx="392112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59389" y="5258563"/>
            <a:ext cx="543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Halaman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pertama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buku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Al-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Kindi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</a:p>
          <a:p>
            <a:pPr algn="ctr">
              <a:spcBef>
                <a:spcPct val="0"/>
              </a:spcBef>
            </a:pPr>
            <a:r>
              <a:rPr lang="en-GB" altLang="en-US" i="1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Manuscript for the Deciphering Cryptographic</a:t>
            </a:r>
            <a:endParaRPr lang="en-GB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198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6D7676A-0110-4F9C-95F7-926C84F9DF7E}" type="slidenum">
              <a:rPr lang="en-GB" altLang="en-US" sz="1400">
                <a:latin typeface="Arial" panose="020B0604020202020204" pitchFamily="34" charset="0"/>
              </a:rPr>
              <a:pPr/>
              <a:t>46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1120586" y="1617475"/>
            <a:ext cx="350520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Sejarah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kriptanalisis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mencatat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hasil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gemilang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seperti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pemecahan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Telegram Zimmermann yang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membawa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Amerika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Serikat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ke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kancah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Perang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Dunia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I.</a:t>
            </a:r>
            <a:endParaRPr lang="en-US" altLang="en-US" sz="2800" dirty="0">
              <a:latin typeface="+mn-lt"/>
            </a:endParaRPr>
          </a:p>
        </p:txBody>
      </p:sp>
      <p:pic>
        <p:nvPicPr>
          <p:cNvPr id="58373" name="Picture 2" descr="Zimmermann-telegramm-off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82" y="466964"/>
            <a:ext cx="4491318" cy="529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6057900" y="5763710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Telegram Zimmerman yang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sudah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berhasil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didekripsi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Sumber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: Wikipedia.org)</a:t>
            </a:r>
            <a:endParaRPr lang="en-US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195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CF46594-F93B-409F-8EF4-02E7A375CB28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47</a:t>
            </a:fld>
            <a:endParaRPr lang="en-GB" altLang="en-US" sz="1400"/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8680" y="1785598"/>
            <a:ext cx="10753165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 err="1">
                <a:cs typeface="Times New Roman" panose="02020603050405020304" pitchFamily="18" charset="0"/>
              </a:rPr>
              <a:t>Kriptologi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cryptology</a:t>
            </a:r>
            <a:r>
              <a:rPr lang="en-US" altLang="en-US" dirty="0">
                <a:cs typeface="Times New Roman" panose="02020603050405020304" pitchFamily="18" charset="0"/>
              </a:rPr>
              <a:t>): </a:t>
            </a:r>
            <a:r>
              <a:rPr lang="en-US" altLang="en-US" dirty="0" err="1">
                <a:cs typeface="Times New Roman" panose="02020603050405020304" pitchFamily="18" charset="0"/>
              </a:rPr>
              <a:t>studi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mengenai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kriptografi</a:t>
            </a:r>
            <a:r>
              <a:rPr lang="en-US" altLang="en-US" dirty="0">
                <a:cs typeface="Times New Roman" panose="02020603050405020304" pitchFamily="18" charset="0"/>
              </a:rPr>
              <a:t> dan </a:t>
            </a:r>
            <a:r>
              <a:rPr lang="en-US" altLang="en-US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</a:t>
            </a:r>
          </a:p>
          <a:p>
            <a:pPr algn="just" eaLnBrk="1" hangingPunct="1"/>
            <a:endParaRPr lang="en-GB" altLang="en-US" dirty="0"/>
          </a:p>
        </p:txBody>
      </p:sp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3733800" y="221932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4506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974151"/>
              </p:ext>
            </p:extLst>
          </p:nvPr>
        </p:nvGraphicFramePr>
        <p:xfrm>
          <a:off x="2246086" y="2547137"/>
          <a:ext cx="7521452" cy="3852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174852" imgH="2661095" progId="Visio.Drawing.6">
                  <p:embed/>
                </p:oleObj>
              </mc:Choice>
              <mc:Fallback>
                <p:oleObj r:id="rId2" imgW="5174852" imgH="2661095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6086" y="2547137"/>
                        <a:ext cx="7521452" cy="3852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9A450E7-92DA-AD94-0D1F-846B117F2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err="1"/>
              <a:t>Kriptologi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729631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58ACC-BD95-8E50-25DD-063F95926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Sejarah </a:t>
            </a:r>
            <a:r>
              <a:rPr lang="en-US" b="1" dirty="0" err="1"/>
              <a:t>Kriptografi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FD0B6-CB30-77FA-5BCB-E91766A95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3"/>
            <a:ext cx="10776857" cy="4771119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Kriptografi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sudah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berusia</a:t>
            </a:r>
            <a:r>
              <a:rPr lang="en-US" altLang="en-US" sz="2800" dirty="0"/>
              <a:t> sangat </a:t>
            </a:r>
            <a:r>
              <a:rPr lang="en-US" altLang="en-US" sz="2800" dirty="0" err="1"/>
              <a:t>tua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sudah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ada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sejak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peradaban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manusia</a:t>
            </a:r>
            <a:r>
              <a:rPr lang="en-US" altLang="en-US" sz="2800" dirty="0"/>
              <a:t> di </a:t>
            </a:r>
            <a:r>
              <a:rPr lang="en-US" altLang="en-US" sz="2800" dirty="0" err="1"/>
              <a:t>bumi</a:t>
            </a: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Secara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historis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kriptografi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diasosiasikan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dengan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kegiatan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mata-mata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pemerintahan</a:t>
            </a:r>
            <a:r>
              <a:rPr lang="en-US" altLang="en-US" sz="2800" dirty="0"/>
              <a:t>, dan </a:t>
            </a:r>
            <a:r>
              <a:rPr lang="en-US" altLang="en-US" sz="2800" dirty="0" err="1"/>
              <a:t>militer</a:t>
            </a:r>
            <a:r>
              <a:rPr lang="en-US" altLang="en-US" sz="2800" dirty="0"/>
              <a:t>, dan </a:t>
            </a:r>
            <a:r>
              <a:rPr lang="en-US" altLang="en-US" sz="2800" dirty="0" err="1"/>
              <a:t>telah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digunakan</a:t>
            </a:r>
            <a:r>
              <a:rPr lang="en-US" altLang="en-US" sz="2800" dirty="0"/>
              <a:t> di </a:t>
            </a:r>
            <a:r>
              <a:rPr lang="en-US" altLang="en-US" sz="2800" dirty="0" err="1"/>
              <a:t>dalam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perang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selama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ribuan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tahun</a:t>
            </a:r>
            <a:r>
              <a:rPr lang="en-US" altLang="en-US" sz="2800" dirty="0"/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Tiga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pihak</a:t>
            </a:r>
            <a:r>
              <a:rPr lang="en-US" altLang="en-US" sz="2800" dirty="0"/>
              <a:t> yang </a:t>
            </a:r>
            <a:r>
              <a:rPr lang="en-US" altLang="en-US" sz="2800" dirty="0" err="1"/>
              <a:t>memiliki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kontribusi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penting</a:t>
            </a:r>
            <a:r>
              <a:rPr lang="en-US" altLang="en-US" sz="2800" dirty="0"/>
              <a:t> di </a:t>
            </a:r>
            <a:r>
              <a:rPr lang="en-US" altLang="en-US" sz="2800" dirty="0" err="1"/>
              <a:t>dalam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perkembangan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kriptografi</a:t>
            </a:r>
            <a:r>
              <a:rPr lang="en-US" altLang="en-US" sz="2800" dirty="0"/>
              <a:t> zaman </a:t>
            </a:r>
            <a:r>
              <a:rPr lang="en-US" altLang="en-US" sz="2800" dirty="0" err="1"/>
              <a:t>dahulu</a:t>
            </a:r>
            <a:r>
              <a:rPr lang="en-US" altLang="en-US" sz="2800" dirty="0"/>
              <a:t>: </a:t>
            </a:r>
            <a:r>
              <a:rPr lang="en-US" altLang="en-US" sz="2800" dirty="0" err="1"/>
              <a:t>kalangan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militer</a:t>
            </a:r>
            <a:r>
              <a:rPr lang="en-US" altLang="en-US" sz="2800" dirty="0"/>
              <a:t>, diplomat, dan </a:t>
            </a:r>
            <a:r>
              <a:rPr lang="en-US" altLang="en-US" sz="2800" i="1" dirty="0"/>
              <a:t>diarist</a:t>
            </a:r>
            <a:r>
              <a:rPr lang="en-US" altLang="en-US" sz="2800" dirty="0"/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Sejak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lebih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dari</a:t>
            </a:r>
            <a:r>
              <a:rPr lang="en-US" altLang="en-US" sz="2800" dirty="0"/>
              <a:t> 50 </a:t>
            </a:r>
            <a:r>
              <a:rPr lang="en-US" altLang="en-US" sz="2800" dirty="0" err="1"/>
              <a:t>tahun</a:t>
            </a:r>
            <a:r>
              <a:rPr lang="en-US" altLang="en-US" sz="2800" dirty="0"/>
              <a:t> yang </a:t>
            </a:r>
            <a:r>
              <a:rPr lang="en-US" altLang="en-US" sz="2800" dirty="0" err="1"/>
              <a:t>lalu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kriptografi</a:t>
            </a:r>
            <a:r>
              <a:rPr lang="en-US" altLang="en-US" sz="2800" dirty="0"/>
              <a:t> </a:t>
            </a:r>
            <a:r>
              <a:rPr lang="en-US" altLang="en-US" dirty="0" err="1"/>
              <a:t>mendapatkan</a:t>
            </a:r>
            <a:r>
              <a:rPr lang="en-US" altLang="en-US" dirty="0"/>
              <a:t> </a:t>
            </a:r>
            <a:r>
              <a:rPr lang="en-US" altLang="en-US" dirty="0" err="1"/>
              <a:t>landasan</a:t>
            </a:r>
            <a:r>
              <a:rPr lang="en-US" altLang="en-US" dirty="0"/>
              <a:t> </a:t>
            </a:r>
            <a:r>
              <a:rPr lang="en-US" altLang="en-US" dirty="0" err="1"/>
              <a:t>matematika</a:t>
            </a:r>
            <a:r>
              <a:rPr lang="en-US" altLang="en-US" dirty="0"/>
              <a:t>, dan </a:t>
            </a:r>
            <a:r>
              <a:rPr lang="en-US" altLang="en-US" dirty="0" err="1"/>
              <a:t>telah</a:t>
            </a:r>
            <a:r>
              <a:rPr lang="en-US" altLang="en-US" dirty="0"/>
              <a:t> </a:t>
            </a:r>
            <a:r>
              <a:rPr lang="en-US" altLang="en-US" dirty="0" err="1"/>
              <a:t>bergeser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militer</a:t>
            </a:r>
            <a:r>
              <a:rPr lang="en-US" altLang="en-US" dirty="0"/>
              <a:t> </a:t>
            </a:r>
            <a:r>
              <a:rPr lang="en-US" altLang="en-US" dirty="0" err="1"/>
              <a:t>ke</a:t>
            </a:r>
            <a:r>
              <a:rPr lang="en-US" altLang="en-US" dirty="0"/>
              <a:t> </a:t>
            </a:r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komersil</a:t>
            </a:r>
            <a:r>
              <a:rPr lang="en-US" altLang="en-US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Secara</a:t>
            </a:r>
            <a:r>
              <a:rPr lang="en-US" altLang="en-US" dirty="0"/>
              <a:t> garis </a:t>
            </a:r>
            <a:r>
              <a:rPr lang="en-US" altLang="en-US" dirty="0" err="1"/>
              <a:t>besar</a:t>
            </a:r>
            <a:r>
              <a:rPr lang="en-US" altLang="en-US" dirty="0"/>
              <a:t>, </a:t>
            </a: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dibagi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 </a:t>
            </a:r>
            <a:r>
              <a:rPr lang="en-US" altLang="en-US" dirty="0" err="1"/>
              <a:t>dua</a:t>
            </a:r>
            <a:r>
              <a:rPr lang="en-US" altLang="en-US" dirty="0"/>
              <a:t> era: </a:t>
            </a:r>
            <a:r>
              <a:rPr lang="en-US" altLang="en-US" dirty="0" err="1">
                <a:solidFill>
                  <a:srgbClr val="FF0000"/>
                </a:solidFill>
              </a:rPr>
              <a:t>kriptografi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klasik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/>
              <a:t>dan </a:t>
            </a:r>
            <a:r>
              <a:rPr lang="en-US" altLang="en-US" dirty="0" err="1">
                <a:solidFill>
                  <a:srgbClr val="FF0000"/>
                </a:solidFill>
              </a:rPr>
              <a:t>kriptografi</a:t>
            </a:r>
            <a:r>
              <a:rPr lang="en-US" altLang="en-US" dirty="0">
                <a:solidFill>
                  <a:srgbClr val="FF0000"/>
                </a:solidFill>
              </a:rPr>
              <a:t> modern</a:t>
            </a:r>
            <a:r>
              <a:rPr lang="en-US" altLang="en-US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CFD9D-AE3F-81EC-540F-69798D21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730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Old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35640" cy="4351338"/>
          </a:xfrm>
        </p:spPr>
        <p:txBody>
          <a:bodyPr/>
          <a:lstStyle/>
          <a:p>
            <a:r>
              <a:rPr lang="en-US" sz="2600" i="1" dirty="0"/>
              <a:t>Ancient cryptography</a:t>
            </a:r>
            <a:r>
              <a:rPr lang="en-US" sz="2600" dirty="0"/>
              <a:t> </a:t>
            </a:r>
            <a:r>
              <a:rPr lang="en-US" sz="2600" dirty="0" err="1"/>
              <a:t>atau</a:t>
            </a:r>
            <a:r>
              <a:rPr lang="en-US" sz="2600" dirty="0"/>
              <a:t> </a:t>
            </a:r>
            <a:r>
              <a:rPr lang="en-US" sz="2600" i="1" dirty="0"/>
              <a:t>classical cryptography</a:t>
            </a:r>
          </a:p>
          <a:p>
            <a:r>
              <a:rPr lang="en-US" sz="2600" dirty="0" err="1"/>
              <a:t>Kriptografi</a:t>
            </a:r>
            <a:r>
              <a:rPr lang="en-US" sz="2600" dirty="0"/>
              <a:t> zaman </a:t>
            </a:r>
            <a:r>
              <a:rPr lang="en-US" sz="2600" dirty="0" err="1"/>
              <a:t>dulu</a:t>
            </a:r>
            <a:r>
              <a:rPr lang="en-US" sz="2600" dirty="0"/>
              <a:t> (</a:t>
            </a:r>
            <a:r>
              <a:rPr lang="en-US" sz="2600" dirty="0" err="1"/>
              <a:t>sebelum</a:t>
            </a:r>
            <a:r>
              <a:rPr lang="en-US" sz="2600" dirty="0"/>
              <a:t> </a:t>
            </a:r>
            <a:r>
              <a:rPr lang="en-US" sz="2600" dirty="0" err="1"/>
              <a:t>Masehi</a:t>
            </a:r>
            <a:r>
              <a:rPr lang="en-US" sz="2600" dirty="0"/>
              <a:t> s/d </a:t>
            </a:r>
            <a:r>
              <a:rPr lang="en-US" sz="2600" dirty="0" err="1"/>
              <a:t>sebelum</a:t>
            </a:r>
            <a:r>
              <a:rPr lang="en-US" sz="2600" dirty="0"/>
              <a:t> </a:t>
            </a:r>
            <a:r>
              <a:rPr lang="en-US" sz="2600" dirty="0" err="1"/>
              <a:t>ada</a:t>
            </a:r>
            <a:r>
              <a:rPr lang="en-US" sz="2600" dirty="0"/>
              <a:t> </a:t>
            </a:r>
            <a:r>
              <a:rPr lang="en-US" sz="2600" dirty="0" err="1"/>
              <a:t>komputer</a:t>
            </a:r>
            <a:r>
              <a:rPr lang="en-US" sz="2600" dirty="0"/>
              <a:t> digital)</a:t>
            </a:r>
          </a:p>
          <a:p>
            <a:r>
              <a:rPr lang="en-US" sz="2600" dirty="0" err="1"/>
              <a:t>Hanya</a:t>
            </a:r>
            <a:r>
              <a:rPr lang="en-US" sz="2600" dirty="0"/>
              <a:t> </a:t>
            </a:r>
            <a:r>
              <a:rPr lang="en-US" sz="2600" dirty="0" err="1"/>
              <a:t>mengenkripsi</a:t>
            </a:r>
            <a:r>
              <a:rPr lang="en-US" sz="2600" dirty="0"/>
              <a:t> </a:t>
            </a:r>
            <a:r>
              <a:rPr lang="en-US" sz="2600" dirty="0" err="1"/>
              <a:t>huruf</a:t>
            </a:r>
            <a:r>
              <a:rPr lang="en-US" sz="2600" dirty="0"/>
              <a:t> dan </a:t>
            </a:r>
            <a:r>
              <a:rPr lang="en-US" sz="2600" dirty="0" err="1"/>
              <a:t>angka</a:t>
            </a:r>
            <a:r>
              <a:rPr lang="en-US" sz="2600" dirty="0"/>
              <a:t>, </a:t>
            </a:r>
            <a:r>
              <a:rPr lang="en-US" sz="2600" dirty="0" err="1"/>
              <a:t>menggunakan</a:t>
            </a:r>
            <a:r>
              <a:rPr lang="en-US" sz="2600" dirty="0"/>
              <a:t> </a:t>
            </a:r>
            <a:r>
              <a:rPr lang="en-US" sz="2600" dirty="0" err="1"/>
              <a:t>kertas</a:t>
            </a:r>
            <a:r>
              <a:rPr lang="en-US" sz="2600" dirty="0"/>
              <a:t> dan </a:t>
            </a:r>
            <a:r>
              <a:rPr lang="en-US" sz="2600" dirty="0" err="1"/>
              <a:t>pena</a:t>
            </a:r>
            <a:r>
              <a:rPr lang="en-US" sz="2600" dirty="0"/>
              <a:t> </a:t>
            </a:r>
            <a:r>
              <a:rPr lang="en-US" sz="2600" dirty="0" err="1"/>
              <a:t>saja</a:t>
            </a:r>
            <a:endParaRPr lang="en-US" sz="2600" dirty="0"/>
          </a:p>
          <a:p>
            <a:r>
              <a:rPr lang="en-US" sz="2600" dirty="0" err="1"/>
              <a:t>Semua</a:t>
            </a:r>
            <a:r>
              <a:rPr lang="en-US" sz="2600" dirty="0"/>
              <a:t> </a:t>
            </a:r>
            <a:r>
              <a:rPr lang="en-US" sz="2600" i="1" dirty="0"/>
              <a:t>cipher</a:t>
            </a:r>
            <a:r>
              <a:rPr lang="en-US" sz="2600" dirty="0"/>
              <a:t> </a:t>
            </a:r>
            <a:r>
              <a:rPr lang="en-US" sz="2600" dirty="0" err="1"/>
              <a:t>nya</a:t>
            </a:r>
            <a:r>
              <a:rPr lang="en-US" sz="2600" dirty="0"/>
              <a:t> </a:t>
            </a:r>
            <a:r>
              <a:rPr lang="en-US" sz="2600" dirty="0" err="1"/>
              <a:t>sudah</a:t>
            </a:r>
            <a:r>
              <a:rPr lang="en-US" sz="2600" dirty="0"/>
              <a:t> </a:t>
            </a:r>
            <a:r>
              <a:rPr lang="en-US" sz="2600" dirty="0" err="1"/>
              <a:t>kadaluarsa</a:t>
            </a:r>
            <a:r>
              <a:rPr lang="en-US" sz="2600" dirty="0"/>
              <a:t> (</a:t>
            </a:r>
            <a:r>
              <a:rPr lang="en-US" sz="2600" dirty="0" err="1"/>
              <a:t>sudah</a:t>
            </a:r>
            <a:r>
              <a:rPr lang="en-US" sz="2600" dirty="0"/>
              <a:t> </a:t>
            </a:r>
            <a:r>
              <a:rPr lang="en-US" sz="2600" dirty="0" err="1"/>
              <a:t>tidak</a:t>
            </a:r>
            <a:r>
              <a:rPr lang="en-US" sz="2600" dirty="0"/>
              <a:t> </a:t>
            </a:r>
            <a:r>
              <a:rPr lang="en-US" sz="2600" dirty="0" err="1"/>
              <a:t>aman</a:t>
            </a:r>
            <a:r>
              <a:rPr lang="en-US" sz="2600" dirty="0"/>
              <a:t>, </a:t>
            </a:r>
            <a:r>
              <a:rPr lang="en-US" sz="2600" dirty="0" err="1"/>
              <a:t>karena</a:t>
            </a:r>
            <a:r>
              <a:rPr lang="en-US" sz="2600" dirty="0"/>
              <a:t> </a:t>
            </a:r>
            <a:r>
              <a:rPr lang="en-US" sz="2600" dirty="0" err="1"/>
              <a:t>sudah</a:t>
            </a:r>
            <a:r>
              <a:rPr lang="en-US" sz="2600" dirty="0"/>
              <a:t> </a:t>
            </a:r>
            <a:r>
              <a:rPr lang="en-US" sz="2600" dirty="0" err="1"/>
              <a:t>berhasil</a:t>
            </a:r>
            <a:r>
              <a:rPr lang="en-US" sz="2600" dirty="0"/>
              <a:t> </a:t>
            </a:r>
            <a:r>
              <a:rPr lang="en-US" sz="2600" dirty="0" err="1"/>
              <a:t>dikriptanalisis</a:t>
            </a:r>
            <a:r>
              <a:rPr lang="en-US" sz="2600" dirty="0"/>
              <a:t>)</a:t>
            </a:r>
          </a:p>
          <a:p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026" y="4283808"/>
            <a:ext cx="3237032" cy="2315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166" y="86292"/>
            <a:ext cx="3730274" cy="18832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37935" y="4001294"/>
            <a:ext cx="247266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Caesar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Vigenere</a:t>
            </a:r>
            <a:r>
              <a:rPr lang="en-US" sz="2400" dirty="0">
                <a:solidFill>
                  <a:srgbClr val="FF0000"/>
                </a:solidFill>
              </a:rPr>
              <a:t>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Playfair</a:t>
            </a:r>
            <a:r>
              <a:rPr lang="en-US" sz="2400" dirty="0">
                <a:solidFill>
                  <a:srgbClr val="FF0000"/>
                </a:solidFill>
              </a:rPr>
              <a:t> cipher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Hill cipher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Beauford cipher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Enigma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dll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31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48943B4-9AF2-4391-9C20-C4C1BC7F3277}" type="slidenum">
              <a:rPr lang="en-GB" altLang="en-US" sz="1400">
                <a:latin typeface="Arial" panose="020B0604020202020204" pitchFamily="34" charset="0"/>
              </a:rPr>
              <a:pPr/>
              <a:t>5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17412" name="Picture 2" descr="http-se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1425148"/>
            <a:ext cx="6264239" cy="386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8266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960" y="-45134"/>
            <a:ext cx="10515600" cy="1325563"/>
          </a:xfrm>
        </p:spPr>
        <p:txBody>
          <a:bodyPr/>
          <a:lstStyle/>
          <a:p>
            <a:r>
              <a:rPr lang="en-US" b="1" dirty="0"/>
              <a:t>Modern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92" y="977242"/>
            <a:ext cx="11125148" cy="4351338"/>
          </a:xfrm>
        </p:spPr>
        <p:txBody>
          <a:bodyPr/>
          <a:lstStyle/>
          <a:p>
            <a:r>
              <a:rPr lang="en-US" dirty="0" err="1"/>
              <a:t>Enkripsi</a:t>
            </a:r>
            <a:r>
              <a:rPr lang="en-US" dirty="0"/>
              <a:t> dan </a:t>
            </a:r>
            <a:r>
              <a:rPr lang="en-US" dirty="0" err="1"/>
              <a:t>dekripsi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digital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 digital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50</a:t>
            </a:fld>
            <a:endParaRPr lang="en-US"/>
          </a:p>
        </p:txBody>
      </p:sp>
      <p:sp>
        <p:nvSpPr>
          <p:cNvPr id="5" name="Slide Number Placeholder 7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C2AD2F3-DBA9-4968-811B-9032380BA864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05657" y="1719942"/>
            <a:ext cx="4191000" cy="3901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/>
              <a:t>Teks</a:t>
            </a: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2. Audio 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    </a:t>
            </a: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96000" y="1583920"/>
            <a:ext cx="5011271" cy="476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400" dirty="0">
                <a:cs typeface="Arial" panose="020B0604020202020204" pitchFamily="34" charset="0"/>
              </a:rPr>
              <a:t>3. </a:t>
            </a:r>
            <a:r>
              <a:rPr lang="en-US" sz="2400" dirty="0" err="1">
                <a:cs typeface="Arial" panose="020B0604020202020204" pitchFamily="34" charset="0"/>
              </a:rPr>
              <a:t>Gambar</a:t>
            </a:r>
            <a:r>
              <a:rPr lang="en-US" sz="2400" dirty="0">
                <a:cs typeface="Arial" panose="020B0604020202020204" pitchFamily="34" charset="0"/>
              </a:rPr>
              <a:t> (</a:t>
            </a:r>
            <a:r>
              <a:rPr lang="en-US" sz="2400" i="1" dirty="0">
                <a:cs typeface="Arial" panose="020B0604020202020204" pitchFamily="34" charset="0"/>
              </a:rPr>
              <a:t>image</a:t>
            </a:r>
            <a:r>
              <a:rPr lang="en-US" sz="2400" dirty="0">
                <a:cs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4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400" dirty="0"/>
              <a:t>4. Video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800" dirty="0">
                <a:latin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3666" y="5053107"/>
            <a:ext cx="4038599" cy="163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66" y="2158099"/>
            <a:ext cx="2115452" cy="211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94" y="4719681"/>
            <a:ext cx="4581525" cy="177165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88" y="2210849"/>
            <a:ext cx="5135641" cy="18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0E19FC-8F0A-F344-B1A4-9211680ED76F}"/>
              </a:ext>
            </a:extLst>
          </p:cNvPr>
          <p:cNvSpPr txBox="1"/>
          <p:nvPr/>
        </p:nvSpPr>
        <p:spPr>
          <a:xfrm>
            <a:off x="9192379" y="1719942"/>
            <a:ext cx="274664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DES, 3DES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AES, Serpent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RSA, </a:t>
            </a:r>
            <a:r>
              <a:rPr lang="en-US" sz="2400" dirty="0" err="1">
                <a:solidFill>
                  <a:srgbClr val="FF0000"/>
                </a:solidFill>
              </a:rPr>
              <a:t>ElGamal</a:t>
            </a:r>
            <a:r>
              <a:rPr lang="en-US" sz="2400" dirty="0">
                <a:solidFill>
                  <a:srgbClr val="FF0000"/>
                </a:solidFill>
              </a:rPr>
              <a:t>, ECC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Diffie-Hellman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MD5, SHA-3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DSA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TLS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dll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144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5F9CA91-0D21-4556-9D40-3964F174543D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51</a:t>
            </a:fld>
            <a:endParaRPr lang="en-GB" altLang="en-US" sz="1400"/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7643" y="631371"/>
            <a:ext cx="10149328" cy="4267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3600" b="1" i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pada zaman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Mesir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Kuno</a:t>
            </a:r>
            <a:endParaRPr lang="en-US" altLang="en-US" sz="3600" b="1" i="1" dirty="0"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cs typeface="Times New Roman" panose="02020603050405020304" pitchFamily="18" charset="0"/>
              </a:rPr>
              <a:t>Bangsa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Mesir</a:t>
            </a:r>
            <a:r>
              <a:rPr lang="en-US" altLang="en-US" sz="2400" dirty="0">
                <a:cs typeface="Times New Roman" panose="02020603050405020304" pitchFamily="18" charset="0"/>
              </a:rPr>
              <a:t> 4000 </a:t>
            </a:r>
            <a:r>
              <a:rPr lang="en-US" altLang="en-US" sz="2400" dirty="0" err="1">
                <a:cs typeface="Times New Roman" panose="02020603050405020304" pitchFamily="18" charset="0"/>
              </a:rPr>
              <a:t>tahun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lalu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menggunakan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hieroglyph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tidak</a:t>
            </a:r>
            <a:r>
              <a:rPr lang="en-US" altLang="en-US" sz="2400" dirty="0">
                <a:cs typeface="Times New Roman" panose="02020603050405020304" pitchFamily="18" charset="0"/>
              </a:rPr>
              <a:t> standard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dinding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piramid</a:t>
            </a:r>
            <a:r>
              <a:rPr lang="en-US" altLang="en-US" sz="2400" dirty="0"/>
              <a:t>.</a:t>
            </a:r>
          </a:p>
        </p:txBody>
      </p:sp>
      <p:pic>
        <p:nvPicPr>
          <p:cNvPr id="47110" name="Picture 9" descr="hierogly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882" y="2721428"/>
            <a:ext cx="5994721" cy="374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8069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08366B4-502A-42E0-AADA-AFFFB0147A56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52</a:t>
            </a:fld>
            <a:endParaRPr lang="en-GB" altLang="en-US" sz="1400"/>
          </a:p>
        </p:txBody>
      </p:sp>
      <p:sp>
        <p:nvSpPr>
          <p:cNvPr id="4813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96788" y="995082"/>
            <a:ext cx="9272775" cy="4810406"/>
          </a:xfrm>
        </p:spPr>
        <p:txBody>
          <a:bodyPr/>
          <a:lstStyle/>
          <a:p>
            <a:pPr marL="0" indent="0">
              <a:buNone/>
            </a:pPr>
            <a:r>
              <a:rPr lang="en-US" sz="3200" b="1" i="1" dirty="0" err="1"/>
              <a:t>Kriptografi</a:t>
            </a:r>
            <a:r>
              <a:rPr lang="en-US" sz="3200" b="1" i="1" dirty="0"/>
              <a:t> </a:t>
            </a:r>
            <a:r>
              <a:rPr lang="en-US" sz="3200" b="1" i="1" dirty="0" err="1"/>
              <a:t>pada</a:t>
            </a:r>
            <a:r>
              <a:rPr lang="en-US" sz="3200" b="1" i="1" dirty="0"/>
              <a:t> </a:t>
            </a:r>
            <a:r>
              <a:rPr lang="en-US" sz="3200" b="1" i="1" dirty="0" err="1"/>
              <a:t>Zaman</a:t>
            </a:r>
            <a:r>
              <a:rPr lang="en-US" sz="3200" b="1" i="1" dirty="0"/>
              <a:t> </a:t>
            </a:r>
            <a:r>
              <a:rPr lang="en-US" sz="3200" b="1" i="1" dirty="0" err="1"/>
              <a:t>Yunani</a:t>
            </a:r>
            <a:r>
              <a:rPr lang="en-US" sz="3200" b="1" i="1" dirty="0"/>
              <a:t> </a:t>
            </a:r>
            <a:r>
              <a:rPr lang="en-US" sz="3200" b="1" i="1" dirty="0" err="1"/>
              <a:t>dan</a:t>
            </a:r>
            <a:r>
              <a:rPr lang="en-US" sz="3200" b="1" i="1" dirty="0"/>
              <a:t> </a:t>
            </a:r>
            <a:r>
              <a:rPr lang="en-US" sz="3200" b="1" i="1" dirty="0" err="1"/>
              <a:t>Romawi</a:t>
            </a:r>
            <a:r>
              <a:rPr lang="en-US" sz="3200" b="1" i="1" dirty="0"/>
              <a:t> </a:t>
            </a:r>
            <a:r>
              <a:rPr lang="en-US" sz="3200" b="1" i="1" dirty="0" err="1"/>
              <a:t>Kuno</a:t>
            </a:r>
            <a:endParaRPr lang="en-US" sz="3200" dirty="0"/>
          </a:p>
          <a:p>
            <a:pPr marL="0" indent="0" eaLnBrk="1" hangingPunct="1">
              <a:buNone/>
            </a:pPr>
            <a:endParaRPr lang="en-US" altLang="en-US" sz="3200" dirty="0"/>
          </a:p>
          <a:p>
            <a:pPr eaLnBrk="1" hangingPunct="1"/>
            <a:r>
              <a:rPr lang="en-US" altLang="en-US" dirty="0"/>
              <a:t>Di </a:t>
            </a:r>
            <a:r>
              <a:rPr lang="en-US" altLang="en-US" dirty="0" err="1"/>
              <a:t>Yunani</a:t>
            </a:r>
            <a:r>
              <a:rPr lang="en-US" altLang="en-US" dirty="0"/>
              <a:t>, </a:t>
            </a: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sudah</a:t>
            </a:r>
            <a:r>
              <a:rPr lang="en-US" altLang="en-US" dirty="0"/>
              <a:t> </a:t>
            </a:r>
            <a:r>
              <a:rPr lang="en-US" altLang="en-US" dirty="0" err="1"/>
              <a:t>digunakan</a:t>
            </a:r>
            <a:r>
              <a:rPr lang="en-US" altLang="en-US" dirty="0"/>
              <a:t> 400 BC</a:t>
            </a:r>
          </a:p>
          <a:p>
            <a:pPr eaLnBrk="1" hangingPunct="1"/>
            <a:r>
              <a:rPr lang="en-US" altLang="en-US" dirty="0" err="1"/>
              <a:t>Alat</a:t>
            </a:r>
            <a:r>
              <a:rPr lang="en-US" altLang="en-US" dirty="0"/>
              <a:t> yang </a:t>
            </a:r>
            <a:r>
              <a:rPr lang="en-US" altLang="en-US" dirty="0" err="1"/>
              <a:t>digunakan</a:t>
            </a:r>
            <a:r>
              <a:rPr lang="en-US" altLang="en-US" dirty="0"/>
              <a:t>: </a:t>
            </a:r>
            <a:r>
              <a:rPr lang="en-US" altLang="en-US" i="1" dirty="0" err="1"/>
              <a:t>scytale</a:t>
            </a:r>
            <a:endParaRPr lang="en-GB" altLang="en-US" i="1" dirty="0"/>
          </a:p>
          <a:p>
            <a:pPr eaLnBrk="1" hangingPunct="1"/>
            <a:endParaRPr lang="en-US" altLang="en-US" dirty="0"/>
          </a:p>
        </p:txBody>
      </p:sp>
      <p:pic>
        <p:nvPicPr>
          <p:cNvPr id="48134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63" y="3400285"/>
            <a:ext cx="3668712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Spartan_Cryptogra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6" y="2957513"/>
            <a:ext cx="3692525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96788" y="5648464"/>
            <a:ext cx="53705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Plainteks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 KILLKINGTOMORROWMIDNIGHT</a:t>
            </a:r>
          </a:p>
          <a:p>
            <a:r>
              <a:rPr lang="en-US" sz="2000" dirty="0" err="1">
                <a:latin typeface="Times New Roman" panose="02020603050405020304" pitchFamily="18" charset="0"/>
              </a:rPr>
              <a:t>Ciphrteks</a:t>
            </a:r>
            <a:r>
              <a:rPr lang="en-US" sz="2000" dirty="0">
                <a:latin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KIMWIINOMGLGRIHLTRDTKOON</a:t>
            </a:r>
          </a:p>
        </p:txBody>
      </p:sp>
    </p:spTree>
    <p:extLst>
      <p:ext uri="{BB962C8B-B14F-4D97-AF65-F5344CB8AC3E}">
        <p14:creationId xmlns:p14="http://schemas.microsoft.com/office/powerpoint/2010/main" val="25214283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73B128C-A7FF-4D2A-8207-049546D96A11}" type="slidenum">
              <a:rPr lang="en-GB" altLang="en-US" sz="1400">
                <a:latin typeface="Arial" panose="020B0604020202020204" pitchFamily="34" charset="0"/>
              </a:rPr>
              <a:pPr/>
              <a:t>53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49156" name="Picture 2" descr="arabiccryp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112" y="392025"/>
            <a:ext cx="4244040" cy="581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3"/>
          <p:cNvSpPr>
            <a:spLocks noChangeArrowheads="1"/>
          </p:cNvSpPr>
          <p:nvPr/>
        </p:nvSpPr>
        <p:spPr bwMode="auto">
          <a:xfrm>
            <a:off x="869576" y="1470232"/>
            <a:ext cx="4648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 err="1">
                <a:cs typeface="Times New Roman" panose="02020603050405020304" pitchFamily="18" charset="0"/>
              </a:rPr>
              <a:t>Sejarah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kriptologi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bangsa</a:t>
            </a:r>
            <a:r>
              <a:rPr lang="en-US" altLang="en-US" dirty="0">
                <a:cs typeface="Times New Roman" panose="02020603050405020304" pitchFamily="18" charset="0"/>
              </a:rPr>
              <a:t> Arab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dibaca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seri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buku</a:t>
            </a:r>
            <a:r>
              <a:rPr lang="en-US" altLang="en-US" dirty="0">
                <a:cs typeface="Times New Roman" panose="02020603050405020304" pitchFamily="18" charset="0"/>
              </a:rPr>
              <a:t>  </a:t>
            </a:r>
            <a:r>
              <a:rPr lang="en-US" altLang="en-US" i="1" dirty="0">
                <a:cs typeface="Times New Roman" panose="02020603050405020304" pitchFamily="18" charset="0"/>
              </a:rPr>
              <a:t>Arabic Origins of Cryptology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diterbitkan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oleh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King Faisal Center for Research and Islamic Studies</a:t>
            </a:r>
            <a:r>
              <a:rPr lang="en-US" altLang="en-US" dirty="0">
                <a:cs typeface="Times New Roman" panose="02020603050405020304" pitchFamily="18" charset="0"/>
              </a:rPr>
              <a:t>, Arab Saudi. 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617480" y="489111"/>
            <a:ext cx="5258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/>
              <a:t>Kriptografi</a:t>
            </a:r>
            <a:r>
              <a:rPr lang="en-US" sz="3200" b="1" i="1" dirty="0"/>
              <a:t> </a:t>
            </a:r>
            <a:r>
              <a:rPr lang="en-US" sz="3200" b="1" i="1" dirty="0" err="1"/>
              <a:t>pada</a:t>
            </a:r>
            <a:r>
              <a:rPr lang="en-US" sz="3200" b="1" i="1" dirty="0"/>
              <a:t> </a:t>
            </a:r>
            <a:r>
              <a:rPr lang="en-US" sz="3200" b="1" i="1" dirty="0" err="1"/>
              <a:t>Bangsa</a:t>
            </a:r>
            <a:r>
              <a:rPr lang="en-US" sz="3200" b="1" i="1" dirty="0"/>
              <a:t> Arab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869576" y="4174903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Ibn ad-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Durayhim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bernama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lengkap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Ali ibn Muhammad ibn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Abd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 Aziz, Tag ad-Din.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lahir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Mosul,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Irak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pada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bulan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Sya’ban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tahun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712 H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atau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1312 M.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sering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berdagang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antara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Kairo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Damaskus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ditunjuk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sebagai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guru di Masjid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Umayah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Damaskus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pindah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Mesir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tahun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760 H/1359 M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dikirim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oleh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Sultan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sebagai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duta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kepada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raja Abyssinia 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sekarang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Etiopia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9262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63706" y="764739"/>
            <a:ext cx="103900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ea typeface="Times New Roman" panose="02020603050405020304" pitchFamily="18" charset="0"/>
              </a:rPr>
              <a:t>Menurut</a:t>
            </a:r>
            <a:r>
              <a:rPr lang="en-US" sz="2400" dirty="0">
                <a:ea typeface="Times New Roman" panose="02020603050405020304" pitchFamily="18" charset="0"/>
              </a:rPr>
              <a:t> ad-</a:t>
            </a:r>
            <a:r>
              <a:rPr lang="en-US" sz="2400" dirty="0" err="1">
                <a:ea typeface="Times New Roman" panose="02020603050405020304" pitchFamily="18" charset="0"/>
              </a:rPr>
              <a:t>Durayhim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a typeface="Times New Roman" panose="02020603050405020304" pitchFamily="18" charset="0"/>
              </a:rPr>
              <a:t>jenis-jenis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i="1" dirty="0">
                <a:ea typeface="Times New Roman" panose="02020603050405020304" pitchFamily="18" charset="0"/>
              </a:rPr>
              <a:t>cipher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dapat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dikelompokkan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ke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dalam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delapan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tipe</a:t>
            </a:r>
            <a:r>
              <a:rPr lang="en-US" sz="2400" dirty="0">
                <a:ea typeface="Times New Roman" panose="02020603050405020304" pitchFamily="18" charset="0"/>
              </a:rPr>
              <a:t>:</a:t>
            </a:r>
            <a:br>
              <a:rPr lang="en-US" sz="2400" dirty="0">
                <a:ea typeface="Times New Roman" panose="02020603050405020304" pitchFamily="18" charset="0"/>
              </a:rPr>
            </a:br>
            <a:r>
              <a:rPr lang="en-US" sz="2400" dirty="0">
                <a:ea typeface="Times New Roman" panose="02020603050405020304" pitchFamily="18" charset="0"/>
              </a:rPr>
              <a:t>(1) </a:t>
            </a:r>
            <a:r>
              <a:rPr lang="en-US" sz="2400" dirty="0" err="1">
                <a:ea typeface="Times New Roman" panose="02020603050405020304" pitchFamily="18" charset="0"/>
              </a:rPr>
              <a:t>transposisi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(2) </a:t>
            </a:r>
            <a:r>
              <a:rPr lang="en-US" sz="2400" dirty="0" err="1">
                <a:ea typeface="Times New Roman" panose="02020603050405020304" pitchFamily="18" charset="0"/>
              </a:rPr>
              <a:t>substitusi</a:t>
            </a:r>
            <a:r>
              <a:rPr lang="en-US" sz="2400" dirty="0">
                <a:ea typeface="Times New Roman" panose="02020603050405020304" pitchFamily="18" charset="0"/>
              </a:rPr>
              <a:t>,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(3) </a:t>
            </a:r>
            <a:r>
              <a:rPr lang="en-US" sz="2400" dirty="0" err="1">
                <a:ea typeface="Times New Roman" panose="02020603050405020304" pitchFamily="18" charset="0"/>
              </a:rPr>
              <a:t>penambahan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atau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reduksi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jumlah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(4) </a:t>
            </a:r>
            <a:r>
              <a:rPr lang="en-US" sz="2400" dirty="0" err="1">
                <a:ea typeface="Times New Roman" panose="02020603050405020304" pitchFamily="18" charset="0"/>
              </a:rPr>
              <a:t>penggunaan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piranti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sandi</a:t>
            </a:r>
            <a:r>
              <a:rPr lang="en-US" sz="2400" dirty="0">
                <a:ea typeface="Times New Roman" panose="02020603050405020304" pitchFamily="18" charset="0"/>
              </a:rPr>
              <a:t>,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(5) </a:t>
            </a:r>
            <a:r>
              <a:rPr lang="en-US" sz="2400" dirty="0" err="1">
                <a:ea typeface="Times New Roman" panose="02020603050405020304" pitchFamily="18" charset="0"/>
              </a:rPr>
              <a:t>penggantian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dengan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angka</a:t>
            </a:r>
            <a:r>
              <a:rPr lang="en-US" sz="2400" dirty="0">
                <a:ea typeface="Times New Roman" panose="02020603050405020304" pitchFamily="18" charset="0"/>
              </a:rPr>
              <a:t> yang </a:t>
            </a:r>
            <a:r>
              <a:rPr lang="en-US" sz="2400" dirty="0" err="1">
                <a:ea typeface="Times New Roman" panose="02020603050405020304" pitchFamily="18" charset="0"/>
              </a:rPr>
              <a:t>diboboti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secara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desimal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(6) </a:t>
            </a:r>
            <a:r>
              <a:rPr lang="en-US" sz="2400" dirty="0" err="1">
                <a:ea typeface="Times New Roman" panose="02020603050405020304" pitchFamily="18" charset="0"/>
              </a:rPr>
              <a:t>penyandian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dengan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menggunakan</a:t>
            </a:r>
            <a:r>
              <a:rPr lang="en-US" sz="2400" dirty="0">
                <a:ea typeface="Times New Roman" panose="02020603050405020304" pitchFamily="18" charset="0"/>
              </a:rPr>
              <a:t> kata-kata,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(7) </a:t>
            </a:r>
            <a:r>
              <a:rPr lang="en-US" sz="2400" dirty="0" err="1">
                <a:ea typeface="Times New Roman" panose="02020603050405020304" pitchFamily="18" charset="0"/>
              </a:rPr>
              <a:t>penggantian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dengan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nama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generik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(8) </a:t>
            </a:r>
            <a:r>
              <a:rPr lang="en-US" sz="2400" dirty="0" err="1">
                <a:ea typeface="Times New Roman" panose="02020603050405020304" pitchFamily="18" charset="0"/>
              </a:rPr>
              <a:t>menggunakan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simbol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atau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tanda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untuk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menyatakan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810870" y="4968840"/>
            <a:ext cx="7749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ea typeface="Times New Roman" panose="02020603050405020304" pitchFamily="18" charset="0"/>
              </a:rPr>
              <a:t>Cryptology was born among Arabs. They were the first to discover and write down the methods of cryptanalysis.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(David Kahn – </a:t>
            </a:r>
            <a:r>
              <a:rPr lang="en-US" sz="2400" i="1" dirty="0" err="1">
                <a:solidFill>
                  <a:srgbClr val="FF0000"/>
                </a:solidFill>
              </a:rPr>
              <a:t>Penulis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buku</a:t>
            </a:r>
            <a:r>
              <a:rPr lang="en-US" sz="2400" i="1" dirty="0">
                <a:solidFill>
                  <a:srgbClr val="FF0000"/>
                </a:solidFill>
              </a:rPr>
              <a:t>: The Code Breaker)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891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54741"/>
            <a:ext cx="10515600" cy="52222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i="1" dirty="0" err="1"/>
              <a:t>Kriptografi</a:t>
            </a:r>
            <a:r>
              <a:rPr lang="en-US" sz="3200" b="1" i="1" dirty="0"/>
              <a:t> di </a:t>
            </a:r>
            <a:r>
              <a:rPr lang="en-US" sz="3200" b="1" i="1" dirty="0" err="1"/>
              <a:t>Eropa</a:t>
            </a:r>
            <a:r>
              <a:rPr lang="en-US" sz="3200" b="1" i="1" dirty="0"/>
              <a:t> </a:t>
            </a:r>
            <a:r>
              <a:rPr lang="en-US" sz="3200" b="1" i="1" dirty="0" err="1"/>
              <a:t>dari</a:t>
            </a:r>
            <a:r>
              <a:rPr lang="en-US" sz="3200" b="1" i="1" dirty="0"/>
              <a:t> Zaman </a:t>
            </a:r>
            <a:r>
              <a:rPr lang="en-US" sz="3200" b="1" i="1" dirty="0" err="1"/>
              <a:t>Renaisans</a:t>
            </a:r>
            <a:r>
              <a:rPr lang="en-US" sz="3200" b="1" i="1" dirty="0"/>
              <a:t> </a:t>
            </a:r>
            <a:r>
              <a:rPr lang="en-US" sz="3200" b="1" i="1" dirty="0" err="1"/>
              <a:t>sampai</a:t>
            </a:r>
            <a:r>
              <a:rPr lang="en-US" sz="3200" b="1" i="1" dirty="0"/>
              <a:t> Abad 19</a:t>
            </a:r>
            <a:endParaRPr lang="en-US" sz="3200" dirty="0"/>
          </a:p>
          <a:p>
            <a:endParaRPr lang="en-US" dirty="0"/>
          </a:p>
          <a:p>
            <a:r>
              <a:rPr lang="en-US" dirty="0" err="1"/>
              <a:t>Zaman</a:t>
            </a:r>
            <a:r>
              <a:rPr lang="en-US" dirty="0"/>
              <a:t> </a:t>
            </a:r>
            <a:r>
              <a:rPr lang="en-US" dirty="0" err="1"/>
              <a:t>renaisans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abad</a:t>
            </a:r>
            <a:r>
              <a:rPr lang="en-US" dirty="0"/>
              <a:t> </a:t>
            </a:r>
            <a:r>
              <a:rPr lang="en-US" dirty="0" err="1"/>
              <a:t>pertengahan</a:t>
            </a:r>
            <a:r>
              <a:rPr lang="en-US" dirty="0"/>
              <a:t> (</a:t>
            </a:r>
            <a:r>
              <a:rPr lang="en-US" dirty="0" err="1"/>
              <a:t>abad</a:t>
            </a:r>
            <a:r>
              <a:rPr lang="en-US" dirty="0"/>
              <a:t> 15-16)</a:t>
            </a:r>
          </a:p>
          <a:p>
            <a:r>
              <a:rPr lang="en-US" i="1" dirty="0"/>
              <a:t>Cipher</a:t>
            </a:r>
            <a:r>
              <a:rPr lang="en-US" dirty="0"/>
              <a:t> </a:t>
            </a:r>
            <a:r>
              <a:rPr lang="en-US" dirty="0" err="1"/>
              <a:t>terkenal</a:t>
            </a:r>
            <a:r>
              <a:rPr lang="en-US" dirty="0"/>
              <a:t> pada </a:t>
            </a:r>
            <a:r>
              <a:rPr lang="en-US" dirty="0" err="1"/>
              <a:t>abad</a:t>
            </a:r>
            <a:r>
              <a:rPr lang="en-US" dirty="0"/>
              <a:t> </a:t>
            </a:r>
            <a:r>
              <a:rPr lang="en-US" dirty="0" err="1"/>
              <a:t>pertengahan</a:t>
            </a:r>
            <a:r>
              <a:rPr lang="en-US" dirty="0"/>
              <a:t> </a:t>
            </a:r>
            <a:r>
              <a:rPr lang="en-US" dirty="0" err="1"/>
              <a:t>hingga</a:t>
            </a:r>
            <a:r>
              <a:rPr lang="en-US" dirty="0"/>
              <a:t> </a:t>
            </a:r>
            <a:r>
              <a:rPr lang="en-US" dirty="0" err="1"/>
              <a:t>abad</a:t>
            </a:r>
            <a:r>
              <a:rPr lang="en-US" dirty="0"/>
              <a:t> 19: </a:t>
            </a:r>
          </a:p>
          <a:p>
            <a:pPr marL="0" indent="0">
              <a:buNone/>
            </a:pPr>
            <a:r>
              <a:rPr lang="en-US" dirty="0"/>
              <a:t>   1. </a:t>
            </a:r>
            <a:r>
              <a:rPr lang="en-US" i="1" dirty="0" err="1"/>
              <a:t>Vigenere</a:t>
            </a:r>
            <a:r>
              <a:rPr lang="en-US" i="1" dirty="0"/>
              <a:t> Cipher </a:t>
            </a:r>
          </a:p>
          <a:p>
            <a:pPr marL="577850" indent="-577850">
              <a:buNone/>
            </a:pPr>
            <a:r>
              <a:rPr lang="en-US" dirty="0"/>
              <a:t>       </a:t>
            </a:r>
            <a:r>
              <a:rPr lang="en-US" dirty="0" err="1"/>
              <a:t>Dipublikasikan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diplomat </a:t>
            </a:r>
            <a:r>
              <a:rPr lang="en-US" dirty="0" err="1"/>
              <a:t>Perancis</a:t>
            </a:r>
            <a:r>
              <a:rPr lang="en-US" dirty="0"/>
              <a:t> </a:t>
            </a:r>
            <a:r>
              <a:rPr lang="en-US" dirty="0" err="1"/>
              <a:t>bernama</a:t>
            </a:r>
            <a:r>
              <a:rPr lang="en-US" dirty="0"/>
              <a:t> Blaise de </a:t>
            </a:r>
            <a:r>
              <a:rPr lang="en-US" dirty="0" err="1"/>
              <a:t>Vigenere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1586.</a:t>
            </a:r>
          </a:p>
          <a:p>
            <a:pPr marL="577850" indent="-577850">
              <a:buNone/>
            </a:pPr>
            <a:endParaRPr lang="en-US" dirty="0"/>
          </a:p>
          <a:p>
            <a:pPr marL="577850" indent="-577850">
              <a:buNone/>
            </a:pPr>
            <a:r>
              <a:rPr lang="en-US" dirty="0"/>
              <a:t>    2. </a:t>
            </a:r>
            <a:r>
              <a:rPr lang="en-US" i="1" dirty="0" err="1"/>
              <a:t>Playfair</a:t>
            </a:r>
            <a:r>
              <a:rPr lang="en-US" i="1" dirty="0"/>
              <a:t> Cipher</a:t>
            </a:r>
          </a:p>
          <a:p>
            <a:pPr marL="577850" indent="-577850">
              <a:buNone/>
            </a:pPr>
            <a:r>
              <a:rPr lang="en-US" dirty="0"/>
              <a:t>        </a:t>
            </a:r>
            <a:r>
              <a:rPr lang="en-US" dirty="0" err="1"/>
              <a:t>Dipromosikan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diplomat </a:t>
            </a:r>
            <a:r>
              <a:rPr lang="en-US" dirty="0" err="1"/>
              <a:t>Inggris</a:t>
            </a:r>
            <a:r>
              <a:rPr lang="en-US" dirty="0"/>
              <a:t>, Lord </a:t>
            </a:r>
            <a:r>
              <a:rPr lang="en-US" dirty="0" err="1"/>
              <a:t>Playfair</a:t>
            </a:r>
            <a:r>
              <a:rPr lang="en-US" dirty="0"/>
              <a:t>, </a:t>
            </a:r>
            <a:r>
              <a:rPr lang="en-US" dirty="0" err="1"/>
              <a:t>meskipun</a:t>
            </a:r>
            <a:r>
              <a:rPr lang="en-US" dirty="0"/>
              <a:t>  </a:t>
            </a:r>
            <a:r>
              <a:rPr lang="en-US" dirty="0" err="1"/>
              <a:t>penemu</a:t>
            </a:r>
            <a:r>
              <a:rPr lang="en-US" dirty="0"/>
              <a:t> </a:t>
            </a:r>
            <a:r>
              <a:rPr lang="en-US" dirty="0" err="1"/>
              <a:t>aslinya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Charles </a:t>
            </a:r>
            <a:r>
              <a:rPr lang="en-US" dirty="0" err="1"/>
              <a:t>Wheastone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1854.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258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4DF5402D-27D2-4396-A3E2-F60EE6EFB41C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56</a:t>
            </a:fld>
            <a:endParaRPr lang="en-GB" altLang="en-US" sz="1400"/>
          </a:p>
        </p:txBody>
      </p:sp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412" y="1435418"/>
            <a:ext cx="2944346" cy="370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Rectangle 5"/>
          <p:cNvSpPr>
            <a:spLocks noChangeArrowheads="1"/>
          </p:cNvSpPr>
          <p:nvPr/>
        </p:nvSpPr>
        <p:spPr bwMode="auto">
          <a:xfrm>
            <a:off x="8596985" y="5380166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Queen Mary</a:t>
            </a: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901251" y="1327357"/>
            <a:ext cx="6720262" cy="441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Pada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Abad ke-17,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sejarah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kriptografi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pernah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mencatat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korban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di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Inggris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Queen Mary of Scotland, 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dipancung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setelah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pesan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rahasianya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dari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balik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penjara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sebuah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cipherteks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yang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isinya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rencana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membunuh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Ratu Elizabeth I) pada Abad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Pertengahan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berhasil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dipecahkan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oleh </a:t>
            </a:r>
            <a:r>
              <a:rPr lang="en-US" altLang="en-US" sz="2800" dirty="0">
                <a:latin typeface="+mn-lt"/>
              </a:rPr>
              <a:t>Thomas </a:t>
            </a:r>
            <a:r>
              <a:rPr lang="en-US" altLang="en-US" sz="2800" dirty="0" err="1">
                <a:latin typeface="+mn-lt"/>
              </a:rPr>
              <a:t>Phelippes</a:t>
            </a:r>
            <a:r>
              <a:rPr lang="en-US" altLang="en-US" sz="2800" dirty="0">
                <a:latin typeface="+mn-lt"/>
              </a:rPr>
              <a:t>, </a:t>
            </a:r>
            <a:r>
              <a:rPr lang="en-US" altLang="en-US" sz="2800" dirty="0" err="1">
                <a:latin typeface="+mn-lt"/>
              </a:rPr>
              <a:t>seorang</a:t>
            </a: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 err="1">
                <a:latin typeface="+mn-lt"/>
              </a:rPr>
              <a:t>pemecah</a:t>
            </a: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 err="1">
                <a:latin typeface="+mn-lt"/>
              </a:rPr>
              <a:t>kode</a:t>
            </a:r>
            <a:r>
              <a:rPr lang="en-US" altLang="en-US" sz="2800" dirty="0">
                <a:latin typeface="+mn-lt"/>
              </a:rPr>
              <a:t> (</a:t>
            </a:r>
            <a:r>
              <a:rPr lang="en-US" altLang="en-US" sz="2800" i="1" dirty="0">
                <a:latin typeface="+mn-lt"/>
              </a:rPr>
              <a:t>codebreaker</a:t>
            </a:r>
            <a:r>
              <a:rPr lang="en-US" altLang="en-US" sz="2800" dirty="0">
                <a:latin typeface="+mn-lt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5925773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067108A-2B55-4C50-9F83-D19532D4B608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57</a:t>
            </a:fld>
            <a:endParaRPr lang="en-GB" altLang="en-US" sz="1400"/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90201"/>
            <a:ext cx="6665259" cy="5207188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US" altLang="en-US" sz="3200" b="1" i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3200" b="1" i="1" dirty="0"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cs typeface="Times New Roman" panose="02020603050405020304" pitchFamily="18" charset="0"/>
              </a:rPr>
              <a:t>pada</a:t>
            </a:r>
            <a:r>
              <a:rPr lang="en-US" altLang="en-US" sz="3200" b="1" i="1" dirty="0"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cs typeface="Times New Roman" panose="02020603050405020304" pitchFamily="18" charset="0"/>
              </a:rPr>
              <a:t>Perang</a:t>
            </a:r>
            <a:r>
              <a:rPr lang="en-US" altLang="en-US" sz="3200" b="1" i="1" dirty="0"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cs typeface="Times New Roman" panose="02020603050405020304" pitchFamily="18" charset="0"/>
              </a:rPr>
              <a:t>Dunia</a:t>
            </a:r>
            <a:r>
              <a:rPr lang="en-US" altLang="en-US" sz="3200" b="1" i="1" dirty="0">
                <a:cs typeface="Times New Roman" panose="02020603050405020304" pitchFamily="18" charset="0"/>
              </a:rPr>
              <a:t> II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Perang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Dunia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II, </a:t>
            </a:r>
            <a:r>
              <a:rPr lang="en-US" altLang="en-US" dirty="0" err="1">
                <a:cs typeface="Times New Roman" panose="02020603050405020304" pitchFamily="18" charset="0"/>
              </a:rPr>
              <a:t>Pemerintah</a:t>
            </a:r>
            <a:r>
              <a:rPr lang="en-US" altLang="en-US" dirty="0">
                <a:cs typeface="Times New Roman" panose="02020603050405020304" pitchFamily="18" charset="0"/>
              </a:rPr>
              <a:t> Nazi </a:t>
            </a:r>
            <a:r>
              <a:rPr lang="en-US" altLang="en-US" dirty="0" err="1">
                <a:cs typeface="Times New Roman" panose="02020603050405020304" pitchFamily="18" charset="0"/>
              </a:rPr>
              <a:t>Jerman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membuat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mesin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dinamakan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  <a:r>
              <a:rPr lang="en-US" altLang="en-US" dirty="0"/>
              <a:t> </a:t>
            </a:r>
          </a:p>
          <a:p>
            <a:pPr eaLnBrk="1" hangingPunct="1"/>
            <a:endParaRPr lang="en-US" altLang="en-US" i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cipher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berhasil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dipecahkan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oleh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pihak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Sekutu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Keberhasilan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memecahkan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sering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dikatakan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sebagai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faktor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memperpendek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perang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dunia</a:t>
            </a:r>
            <a:r>
              <a:rPr lang="en-US" altLang="en-US" dirty="0">
                <a:cs typeface="Times New Roman" panose="02020603050405020304" pitchFamily="18" charset="0"/>
              </a:rPr>
              <a:t> ke-2</a:t>
            </a:r>
            <a:r>
              <a:rPr lang="en-US" altLang="en-US" dirty="0"/>
              <a:t>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95" y="823912"/>
            <a:ext cx="39893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9070743" y="6005512"/>
            <a:ext cx="1446492" cy="5334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Enigma</a:t>
            </a:r>
          </a:p>
        </p:txBody>
      </p:sp>
    </p:spTree>
    <p:extLst>
      <p:ext uri="{BB962C8B-B14F-4D97-AF65-F5344CB8AC3E}">
        <p14:creationId xmlns:p14="http://schemas.microsoft.com/office/powerpoint/2010/main" val="5450896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Tiga</a:t>
            </a:r>
            <a:r>
              <a:rPr lang="en-US" b="1" dirty="0"/>
              <a:t> (3) </a:t>
            </a:r>
            <a:r>
              <a:rPr lang="en-US" b="1" dirty="0" err="1"/>
              <a:t>Jenis</a:t>
            </a:r>
            <a:r>
              <a:rPr lang="en-US" b="1" dirty="0"/>
              <a:t> </a:t>
            </a:r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581" y="1569147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r>
              <a:rPr lang="en-US" b="1" dirty="0"/>
              <a:t> </a:t>
            </a:r>
            <a:r>
              <a:rPr lang="en-US" b="1" dirty="0" err="1"/>
              <a:t>simetri</a:t>
            </a:r>
            <a:r>
              <a:rPr lang="en-US" b="1" dirty="0"/>
              <a:t> (</a:t>
            </a:r>
            <a:r>
              <a:rPr lang="en-US" b="1" i="1" dirty="0"/>
              <a:t>symmetric-key cryptography</a:t>
            </a:r>
            <a:r>
              <a:rPr lang="en-US" b="1" dirty="0"/>
              <a:t>)</a:t>
            </a:r>
          </a:p>
          <a:p>
            <a:pPr marL="511175" indent="0"/>
            <a:r>
              <a:rPr lang="en-US" dirty="0"/>
              <a:t> 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enkripsi</a:t>
            </a:r>
            <a:r>
              <a:rPr lang="en-US" sz="2400" dirty="0"/>
              <a:t> =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dekripsi</a:t>
            </a:r>
            <a:r>
              <a:rPr lang="en-US" sz="2400" dirty="0"/>
              <a:t>,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dijaga</a:t>
            </a:r>
            <a:r>
              <a:rPr lang="en-US" sz="2400" dirty="0"/>
              <a:t> </a:t>
            </a:r>
            <a:r>
              <a:rPr lang="en-US" sz="2400" dirty="0" err="1"/>
              <a:t>privat</a:t>
            </a:r>
            <a:r>
              <a:rPr lang="en-US" sz="2400" dirty="0"/>
              <a:t> (</a:t>
            </a:r>
            <a:r>
              <a:rPr lang="en-US" sz="2400" dirty="0" err="1"/>
              <a:t>rahasia</a:t>
            </a:r>
            <a:r>
              <a:rPr lang="en-US" sz="2400" dirty="0"/>
              <a:t>)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i="1" dirty="0"/>
              <a:t>secret</a:t>
            </a:r>
          </a:p>
          <a:p>
            <a:pPr marL="511175" indent="0"/>
            <a:r>
              <a:rPr lang="en-US" sz="2400" dirty="0"/>
              <a:t>   </a:t>
            </a:r>
            <a:r>
              <a:rPr lang="en-US" sz="2400" dirty="0" err="1"/>
              <a:t>Sudah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</a:t>
            </a:r>
            <a:r>
              <a:rPr lang="en-US" sz="2400" dirty="0" err="1"/>
              <a:t>sejak</a:t>
            </a:r>
            <a:r>
              <a:rPr lang="en-US" sz="2400" dirty="0"/>
              <a:t> </a:t>
            </a:r>
            <a:r>
              <a:rPr lang="en-US" sz="2400" dirty="0" err="1"/>
              <a:t>ribuan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yang </a:t>
            </a:r>
            <a:r>
              <a:rPr lang="en-US" sz="2400" dirty="0" err="1"/>
              <a:t>hingga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1976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58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42457" y="3124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533851"/>
              </p:ext>
            </p:extLst>
          </p:nvPr>
        </p:nvGraphicFramePr>
        <p:xfrm>
          <a:off x="1928694" y="3124200"/>
          <a:ext cx="7315176" cy="1843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614618" imgH="1412652" progId="Visio.Drawing.6">
                  <p:embed/>
                </p:oleObj>
              </mc:Choice>
              <mc:Fallback>
                <p:oleObj r:id="rId2" imgW="5614618" imgH="1412652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694" y="3124200"/>
                        <a:ext cx="7315176" cy="1843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07154" y="5288853"/>
            <a:ext cx="39001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Data Encryption Standard (DES)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Advanced Encryption Standard (AES)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Serpent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Blowfish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Loki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23247" y="5288853"/>
            <a:ext cx="11955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MARS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RC6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Twofish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3-DES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IDEA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58025" y="5330471"/>
            <a:ext cx="12248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FEAL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RC4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SEAL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Panama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dll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9118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4E5594-1A36-9EF5-CF9F-627613F0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59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B720BFC-937B-43EE-C396-51189B034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8807" y="2770188"/>
            <a:ext cx="1435100" cy="673100"/>
          </a:xfrm>
          <a:prstGeom prst="rect">
            <a:avLst/>
          </a:prstGeom>
          <a:gradFill rotWithShape="0">
            <a:gsLst>
              <a:gs pos="0">
                <a:srgbClr val="9DB9FE"/>
              </a:gs>
              <a:gs pos="100000">
                <a:srgbClr val="9DB9FE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Encryption</a:t>
            </a:r>
          </a:p>
        </p:txBody>
      </p:sp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E498039B-07AE-2A21-9FB2-2CFBA8B321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1375094"/>
              </p:ext>
            </p:extLst>
          </p:nvPr>
        </p:nvGraphicFramePr>
        <p:xfrm>
          <a:off x="3745820" y="4313238"/>
          <a:ext cx="862012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861840" imgH="1596960" progId="MS_ClipArt_Gallery.2">
                  <p:embed/>
                </p:oleObj>
              </mc:Choice>
              <mc:Fallback>
                <p:oleObj name="Clip" r:id="rId2" imgW="861840" imgH="1596960" progId="MS_ClipArt_Gallery.2">
                  <p:embed/>
                  <p:pic>
                    <p:nvPicPr>
                      <p:cNvPr id="19462" name="Object 6">
                        <a:extLst>
                          <a:ext uri="{FF2B5EF4-FFF2-40B4-BE49-F238E27FC236}">
                            <a16:creationId xmlns:a16="http://schemas.microsoft.com/office/drawing/2014/main" id="{B9CB24B2-74A5-4FC6-F85E-D813397AA2D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5820" y="4313238"/>
                        <a:ext cx="862012" cy="159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>
            <a:extLst>
              <a:ext uri="{FF2B5EF4-FFF2-40B4-BE49-F238E27FC236}">
                <a16:creationId xmlns:a16="http://schemas.microsoft.com/office/drawing/2014/main" id="{EA89F834-A225-2547-D246-511CF1490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0532" y="1352550"/>
            <a:ext cx="1346200" cy="13271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“The quick brown fox jumps over the lazy dog”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1EA6A31-732C-A464-5E26-B9A0053A4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9932" y="1597025"/>
            <a:ext cx="2262188" cy="1082675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“AxCv;5bmEseTfid3)fGsmWe#4^,sdgfMwir3:dkJeTsY8R\s@!q3%”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4AC1C1E-3A9B-A8DA-6745-F39958F57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932" y="1352550"/>
            <a:ext cx="1347788" cy="13271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“The quick brown fox jumps over the lazy dog”</a:t>
            </a: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CC01BFF0-A6A5-941D-29B1-F8EF7BA4EF41}"/>
              </a:ext>
            </a:extLst>
          </p:cNvPr>
          <p:cNvSpPr>
            <a:spLocks/>
          </p:cNvSpPr>
          <p:nvPr/>
        </p:nvSpPr>
        <p:spPr bwMode="auto">
          <a:xfrm>
            <a:off x="4977720" y="2540000"/>
            <a:ext cx="714375" cy="788988"/>
          </a:xfrm>
          <a:custGeom>
            <a:avLst/>
            <a:gdLst>
              <a:gd name="T0" fmla="*/ 141288 w 450"/>
              <a:gd name="T1" fmla="*/ 303213 h 497"/>
              <a:gd name="T2" fmla="*/ 280988 w 450"/>
              <a:gd name="T3" fmla="*/ 303213 h 497"/>
              <a:gd name="T4" fmla="*/ 280988 w 450"/>
              <a:gd name="T5" fmla="*/ 500063 h 497"/>
              <a:gd name="T6" fmla="*/ 279400 w 450"/>
              <a:gd name="T7" fmla="*/ 528638 h 497"/>
              <a:gd name="T8" fmla="*/ 276225 w 450"/>
              <a:gd name="T9" fmla="*/ 550863 h 497"/>
              <a:gd name="T10" fmla="*/ 268288 w 450"/>
              <a:gd name="T11" fmla="*/ 573088 h 497"/>
              <a:gd name="T12" fmla="*/ 258763 w 450"/>
              <a:gd name="T13" fmla="*/ 596900 h 497"/>
              <a:gd name="T14" fmla="*/ 244475 w 450"/>
              <a:gd name="T15" fmla="*/ 619125 h 497"/>
              <a:gd name="T16" fmla="*/ 228600 w 450"/>
              <a:gd name="T17" fmla="*/ 641350 h 497"/>
              <a:gd name="T18" fmla="*/ 209550 w 450"/>
              <a:gd name="T19" fmla="*/ 660400 h 497"/>
              <a:gd name="T20" fmla="*/ 193675 w 450"/>
              <a:gd name="T21" fmla="*/ 676275 h 497"/>
              <a:gd name="T22" fmla="*/ 174625 w 450"/>
              <a:gd name="T23" fmla="*/ 690563 h 497"/>
              <a:gd name="T24" fmla="*/ 155575 w 450"/>
              <a:gd name="T25" fmla="*/ 701675 h 497"/>
              <a:gd name="T26" fmla="*/ 134938 w 450"/>
              <a:gd name="T27" fmla="*/ 714375 h 497"/>
              <a:gd name="T28" fmla="*/ 114300 w 450"/>
              <a:gd name="T29" fmla="*/ 725488 h 497"/>
              <a:gd name="T30" fmla="*/ 93662 w 450"/>
              <a:gd name="T31" fmla="*/ 736600 h 497"/>
              <a:gd name="T32" fmla="*/ 71438 w 450"/>
              <a:gd name="T33" fmla="*/ 746125 h 497"/>
              <a:gd name="T34" fmla="*/ 49212 w 450"/>
              <a:gd name="T35" fmla="*/ 755650 h 497"/>
              <a:gd name="T36" fmla="*/ 28575 w 450"/>
              <a:gd name="T37" fmla="*/ 762000 h 497"/>
              <a:gd name="T38" fmla="*/ 0 w 450"/>
              <a:gd name="T39" fmla="*/ 768350 h 497"/>
              <a:gd name="T40" fmla="*/ 23812 w 450"/>
              <a:gd name="T41" fmla="*/ 777875 h 497"/>
              <a:gd name="T42" fmla="*/ 46037 w 450"/>
              <a:gd name="T43" fmla="*/ 784225 h 497"/>
              <a:gd name="T44" fmla="*/ 73025 w 450"/>
              <a:gd name="T45" fmla="*/ 787400 h 497"/>
              <a:gd name="T46" fmla="*/ 100012 w 450"/>
              <a:gd name="T47" fmla="*/ 787400 h 497"/>
              <a:gd name="T48" fmla="*/ 125413 w 450"/>
              <a:gd name="T49" fmla="*/ 787400 h 497"/>
              <a:gd name="T50" fmla="*/ 157163 w 450"/>
              <a:gd name="T51" fmla="*/ 787400 h 497"/>
              <a:gd name="T52" fmla="*/ 193675 w 450"/>
              <a:gd name="T53" fmla="*/ 785813 h 497"/>
              <a:gd name="T54" fmla="*/ 225425 w 450"/>
              <a:gd name="T55" fmla="*/ 784225 h 497"/>
              <a:gd name="T56" fmla="*/ 257175 w 450"/>
              <a:gd name="T57" fmla="*/ 777875 h 497"/>
              <a:gd name="T58" fmla="*/ 290513 w 450"/>
              <a:gd name="T59" fmla="*/ 768350 h 497"/>
              <a:gd name="T60" fmla="*/ 322263 w 450"/>
              <a:gd name="T61" fmla="*/ 758825 h 497"/>
              <a:gd name="T62" fmla="*/ 352425 w 450"/>
              <a:gd name="T63" fmla="*/ 746125 h 497"/>
              <a:gd name="T64" fmla="*/ 387350 w 450"/>
              <a:gd name="T65" fmla="*/ 730250 h 497"/>
              <a:gd name="T66" fmla="*/ 412750 w 450"/>
              <a:gd name="T67" fmla="*/ 714375 h 497"/>
              <a:gd name="T68" fmla="*/ 446088 w 450"/>
              <a:gd name="T69" fmla="*/ 695325 h 497"/>
              <a:gd name="T70" fmla="*/ 476250 w 450"/>
              <a:gd name="T71" fmla="*/ 668338 h 497"/>
              <a:gd name="T72" fmla="*/ 501650 w 450"/>
              <a:gd name="T73" fmla="*/ 647700 h 497"/>
              <a:gd name="T74" fmla="*/ 527050 w 450"/>
              <a:gd name="T75" fmla="*/ 620713 h 497"/>
              <a:gd name="T76" fmla="*/ 546100 w 450"/>
              <a:gd name="T77" fmla="*/ 592138 h 497"/>
              <a:gd name="T78" fmla="*/ 560388 w 450"/>
              <a:gd name="T79" fmla="*/ 565150 h 497"/>
              <a:gd name="T80" fmla="*/ 569913 w 450"/>
              <a:gd name="T81" fmla="*/ 525463 h 497"/>
              <a:gd name="T82" fmla="*/ 573088 w 450"/>
              <a:gd name="T83" fmla="*/ 493713 h 497"/>
              <a:gd name="T84" fmla="*/ 573088 w 450"/>
              <a:gd name="T85" fmla="*/ 461963 h 497"/>
              <a:gd name="T86" fmla="*/ 573088 w 450"/>
              <a:gd name="T87" fmla="*/ 303213 h 497"/>
              <a:gd name="T88" fmla="*/ 712788 w 450"/>
              <a:gd name="T89" fmla="*/ 303213 h 497"/>
              <a:gd name="T90" fmla="*/ 430213 w 450"/>
              <a:gd name="T91" fmla="*/ 0 h 497"/>
              <a:gd name="T92" fmla="*/ 141288 w 450"/>
              <a:gd name="T93" fmla="*/ 303213 h 4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50"/>
              <a:gd name="T142" fmla="*/ 0 h 497"/>
              <a:gd name="T143" fmla="*/ 450 w 450"/>
              <a:gd name="T144" fmla="*/ 497 h 49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50" h="497">
                <a:moveTo>
                  <a:pt x="89" y="191"/>
                </a:moveTo>
                <a:lnTo>
                  <a:pt x="177" y="191"/>
                </a:lnTo>
                <a:lnTo>
                  <a:pt x="177" y="315"/>
                </a:lnTo>
                <a:lnTo>
                  <a:pt x="176" y="333"/>
                </a:lnTo>
                <a:lnTo>
                  <a:pt x="174" y="347"/>
                </a:lnTo>
                <a:lnTo>
                  <a:pt x="169" y="361"/>
                </a:lnTo>
                <a:lnTo>
                  <a:pt x="163" y="376"/>
                </a:lnTo>
                <a:lnTo>
                  <a:pt x="154" y="390"/>
                </a:lnTo>
                <a:lnTo>
                  <a:pt x="144" y="404"/>
                </a:lnTo>
                <a:lnTo>
                  <a:pt x="132" y="416"/>
                </a:lnTo>
                <a:lnTo>
                  <a:pt x="122" y="426"/>
                </a:lnTo>
                <a:lnTo>
                  <a:pt x="110" y="435"/>
                </a:lnTo>
                <a:lnTo>
                  <a:pt x="98" y="442"/>
                </a:lnTo>
                <a:lnTo>
                  <a:pt x="85" y="450"/>
                </a:lnTo>
                <a:lnTo>
                  <a:pt x="72" y="457"/>
                </a:lnTo>
                <a:lnTo>
                  <a:pt x="59" y="464"/>
                </a:lnTo>
                <a:lnTo>
                  <a:pt x="45" y="470"/>
                </a:lnTo>
                <a:lnTo>
                  <a:pt x="31" y="476"/>
                </a:lnTo>
                <a:lnTo>
                  <a:pt x="18" y="480"/>
                </a:lnTo>
                <a:lnTo>
                  <a:pt x="0" y="484"/>
                </a:lnTo>
                <a:lnTo>
                  <a:pt x="15" y="490"/>
                </a:lnTo>
                <a:lnTo>
                  <a:pt x="29" y="494"/>
                </a:lnTo>
                <a:lnTo>
                  <a:pt x="46" y="496"/>
                </a:lnTo>
                <a:lnTo>
                  <a:pt x="63" y="496"/>
                </a:lnTo>
                <a:lnTo>
                  <a:pt x="79" y="496"/>
                </a:lnTo>
                <a:lnTo>
                  <a:pt x="99" y="496"/>
                </a:lnTo>
                <a:lnTo>
                  <a:pt x="122" y="495"/>
                </a:lnTo>
                <a:lnTo>
                  <a:pt x="142" y="494"/>
                </a:lnTo>
                <a:lnTo>
                  <a:pt x="162" y="490"/>
                </a:lnTo>
                <a:lnTo>
                  <a:pt x="183" y="484"/>
                </a:lnTo>
                <a:lnTo>
                  <a:pt x="203" y="478"/>
                </a:lnTo>
                <a:lnTo>
                  <a:pt x="222" y="470"/>
                </a:lnTo>
                <a:lnTo>
                  <a:pt x="244" y="460"/>
                </a:lnTo>
                <a:lnTo>
                  <a:pt x="260" y="450"/>
                </a:lnTo>
                <a:lnTo>
                  <a:pt x="281" y="438"/>
                </a:lnTo>
                <a:lnTo>
                  <a:pt x="300" y="421"/>
                </a:lnTo>
                <a:lnTo>
                  <a:pt x="316" y="408"/>
                </a:lnTo>
                <a:lnTo>
                  <a:pt x="332" y="391"/>
                </a:lnTo>
                <a:lnTo>
                  <a:pt x="344" y="373"/>
                </a:lnTo>
                <a:lnTo>
                  <a:pt x="353" y="356"/>
                </a:lnTo>
                <a:lnTo>
                  <a:pt x="359" y="331"/>
                </a:lnTo>
                <a:lnTo>
                  <a:pt x="361" y="311"/>
                </a:lnTo>
                <a:lnTo>
                  <a:pt x="361" y="291"/>
                </a:lnTo>
                <a:lnTo>
                  <a:pt x="361" y="191"/>
                </a:lnTo>
                <a:lnTo>
                  <a:pt x="449" y="191"/>
                </a:lnTo>
                <a:lnTo>
                  <a:pt x="271" y="0"/>
                </a:lnTo>
                <a:lnTo>
                  <a:pt x="89" y="191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837CFBBF-6D5B-AA60-2128-EDEB043EF36F}"/>
              </a:ext>
            </a:extLst>
          </p:cNvPr>
          <p:cNvSpPr>
            <a:spLocks/>
          </p:cNvSpPr>
          <p:nvPr/>
        </p:nvSpPr>
        <p:spPr bwMode="auto">
          <a:xfrm>
            <a:off x="6227082" y="2624138"/>
            <a:ext cx="974725" cy="804862"/>
          </a:xfrm>
          <a:custGeom>
            <a:avLst/>
            <a:gdLst>
              <a:gd name="T0" fmla="*/ 657225 w 614"/>
              <a:gd name="T1" fmla="*/ 147637 h 507"/>
              <a:gd name="T2" fmla="*/ 657225 w 614"/>
              <a:gd name="T3" fmla="*/ 309562 h 507"/>
              <a:gd name="T4" fmla="*/ 244475 w 614"/>
              <a:gd name="T5" fmla="*/ 309562 h 507"/>
              <a:gd name="T6" fmla="*/ 220663 w 614"/>
              <a:gd name="T7" fmla="*/ 307975 h 507"/>
              <a:gd name="T8" fmla="*/ 201612 w 614"/>
              <a:gd name="T9" fmla="*/ 304800 h 507"/>
              <a:gd name="T10" fmla="*/ 180975 w 614"/>
              <a:gd name="T11" fmla="*/ 295275 h 507"/>
              <a:gd name="T12" fmla="*/ 161925 w 614"/>
              <a:gd name="T13" fmla="*/ 285750 h 507"/>
              <a:gd name="T14" fmla="*/ 142875 w 614"/>
              <a:gd name="T15" fmla="*/ 269875 h 507"/>
              <a:gd name="T16" fmla="*/ 125412 w 614"/>
              <a:gd name="T17" fmla="*/ 252412 h 507"/>
              <a:gd name="T18" fmla="*/ 107950 w 614"/>
              <a:gd name="T19" fmla="*/ 233362 h 507"/>
              <a:gd name="T20" fmla="*/ 95250 w 614"/>
              <a:gd name="T21" fmla="*/ 214312 h 507"/>
              <a:gd name="T22" fmla="*/ 80962 w 614"/>
              <a:gd name="T23" fmla="*/ 193675 h 507"/>
              <a:gd name="T24" fmla="*/ 73025 w 614"/>
              <a:gd name="T25" fmla="*/ 171450 h 507"/>
              <a:gd name="T26" fmla="*/ 61912 w 614"/>
              <a:gd name="T27" fmla="*/ 149225 h 507"/>
              <a:gd name="T28" fmla="*/ 50800 w 614"/>
              <a:gd name="T29" fmla="*/ 127000 h 507"/>
              <a:gd name="T30" fmla="*/ 42862 w 614"/>
              <a:gd name="T31" fmla="*/ 103187 h 507"/>
              <a:gd name="T32" fmla="*/ 33337 w 614"/>
              <a:gd name="T33" fmla="*/ 79375 h 507"/>
              <a:gd name="T34" fmla="*/ 26988 w 614"/>
              <a:gd name="T35" fmla="*/ 55562 h 507"/>
              <a:gd name="T36" fmla="*/ 20637 w 614"/>
              <a:gd name="T37" fmla="*/ 31750 h 507"/>
              <a:gd name="T38" fmla="*/ 15875 w 614"/>
              <a:gd name="T39" fmla="*/ 0 h 507"/>
              <a:gd name="T40" fmla="*/ 6350 w 614"/>
              <a:gd name="T41" fmla="*/ 26987 h 507"/>
              <a:gd name="T42" fmla="*/ 1588 w 614"/>
              <a:gd name="T43" fmla="*/ 52387 h 507"/>
              <a:gd name="T44" fmla="*/ 0 w 614"/>
              <a:gd name="T45" fmla="*/ 80962 h 507"/>
              <a:gd name="T46" fmla="*/ 0 w 614"/>
              <a:gd name="T47" fmla="*/ 111125 h 507"/>
              <a:gd name="T48" fmla="*/ 0 w 614"/>
              <a:gd name="T49" fmla="*/ 139700 h 507"/>
              <a:gd name="T50" fmla="*/ 0 w 614"/>
              <a:gd name="T51" fmla="*/ 176212 h 507"/>
              <a:gd name="T52" fmla="*/ 0 w 614"/>
              <a:gd name="T53" fmla="*/ 214312 h 507"/>
              <a:gd name="T54" fmla="*/ 1588 w 614"/>
              <a:gd name="T55" fmla="*/ 249237 h 507"/>
              <a:gd name="T56" fmla="*/ 6350 w 614"/>
              <a:gd name="T57" fmla="*/ 284162 h 507"/>
              <a:gd name="T58" fmla="*/ 15875 w 614"/>
              <a:gd name="T59" fmla="*/ 320675 h 507"/>
              <a:gd name="T60" fmla="*/ 22225 w 614"/>
              <a:gd name="T61" fmla="*/ 357187 h 507"/>
              <a:gd name="T62" fmla="*/ 33337 w 614"/>
              <a:gd name="T63" fmla="*/ 388937 h 507"/>
              <a:gd name="T64" fmla="*/ 47625 w 614"/>
              <a:gd name="T65" fmla="*/ 427037 h 507"/>
              <a:gd name="T66" fmla="*/ 61912 w 614"/>
              <a:gd name="T67" fmla="*/ 455612 h 507"/>
              <a:gd name="T68" fmla="*/ 79375 w 614"/>
              <a:gd name="T69" fmla="*/ 493712 h 507"/>
              <a:gd name="T70" fmla="*/ 100012 w 614"/>
              <a:gd name="T71" fmla="*/ 527050 h 507"/>
              <a:gd name="T72" fmla="*/ 117475 w 614"/>
              <a:gd name="T73" fmla="*/ 552450 h 507"/>
              <a:gd name="T74" fmla="*/ 142875 w 614"/>
              <a:gd name="T75" fmla="*/ 581025 h 507"/>
              <a:gd name="T76" fmla="*/ 165100 w 614"/>
              <a:gd name="T77" fmla="*/ 601662 h 507"/>
              <a:gd name="T78" fmla="*/ 190500 w 614"/>
              <a:gd name="T79" fmla="*/ 619125 h 507"/>
              <a:gd name="T80" fmla="*/ 222250 w 614"/>
              <a:gd name="T81" fmla="*/ 630237 h 507"/>
              <a:gd name="T82" fmla="*/ 250825 w 614"/>
              <a:gd name="T83" fmla="*/ 631825 h 507"/>
              <a:gd name="T84" fmla="*/ 276225 w 614"/>
              <a:gd name="T85" fmla="*/ 631825 h 507"/>
              <a:gd name="T86" fmla="*/ 657225 w 614"/>
              <a:gd name="T87" fmla="*/ 631825 h 507"/>
              <a:gd name="T88" fmla="*/ 657225 w 614"/>
              <a:gd name="T89" fmla="*/ 803275 h 507"/>
              <a:gd name="T90" fmla="*/ 973138 w 614"/>
              <a:gd name="T91" fmla="*/ 476250 h 507"/>
              <a:gd name="T92" fmla="*/ 657225 w 614"/>
              <a:gd name="T93" fmla="*/ 147637 h 5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4"/>
              <a:gd name="T142" fmla="*/ 0 h 507"/>
              <a:gd name="T143" fmla="*/ 614 w 614"/>
              <a:gd name="T144" fmla="*/ 507 h 5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4" h="507">
                <a:moveTo>
                  <a:pt x="414" y="93"/>
                </a:moveTo>
                <a:lnTo>
                  <a:pt x="414" y="195"/>
                </a:lnTo>
                <a:lnTo>
                  <a:pt x="154" y="195"/>
                </a:lnTo>
                <a:lnTo>
                  <a:pt x="139" y="194"/>
                </a:lnTo>
                <a:lnTo>
                  <a:pt x="127" y="192"/>
                </a:lnTo>
                <a:lnTo>
                  <a:pt x="114" y="186"/>
                </a:lnTo>
                <a:lnTo>
                  <a:pt x="102" y="180"/>
                </a:lnTo>
                <a:lnTo>
                  <a:pt x="90" y="170"/>
                </a:lnTo>
                <a:lnTo>
                  <a:pt x="79" y="159"/>
                </a:lnTo>
                <a:lnTo>
                  <a:pt x="68" y="147"/>
                </a:lnTo>
                <a:lnTo>
                  <a:pt x="60" y="135"/>
                </a:lnTo>
                <a:lnTo>
                  <a:pt x="51" y="122"/>
                </a:lnTo>
                <a:lnTo>
                  <a:pt x="46" y="108"/>
                </a:lnTo>
                <a:lnTo>
                  <a:pt x="39" y="94"/>
                </a:lnTo>
                <a:lnTo>
                  <a:pt x="32" y="80"/>
                </a:lnTo>
                <a:lnTo>
                  <a:pt x="27" y="65"/>
                </a:lnTo>
                <a:lnTo>
                  <a:pt x="21" y="50"/>
                </a:lnTo>
                <a:lnTo>
                  <a:pt x="17" y="35"/>
                </a:lnTo>
                <a:lnTo>
                  <a:pt x="13" y="20"/>
                </a:lnTo>
                <a:lnTo>
                  <a:pt x="10" y="0"/>
                </a:lnTo>
                <a:lnTo>
                  <a:pt x="4" y="17"/>
                </a:lnTo>
                <a:lnTo>
                  <a:pt x="1" y="33"/>
                </a:lnTo>
                <a:lnTo>
                  <a:pt x="0" y="51"/>
                </a:lnTo>
                <a:lnTo>
                  <a:pt x="0" y="70"/>
                </a:lnTo>
                <a:lnTo>
                  <a:pt x="0" y="88"/>
                </a:lnTo>
                <a:lnTo>
                  <a:pt x="0" y="111"/>
                </a:lnTo>
                <a:lnTo>
                  <a:pt x="0" y="135"/>
                </a:lnTo>
                <a:lnTo>
                  <a:pt x="1" y="157"/>
                </a:lnTo>
                <a:lnTo>
                  <a:pt x="4" y="179"/>
                </a:lnTo>
                <a:lnTo>
                  <a:pt x="10" y="202"/>
                </a:lnTo>
                <a:lnTo>
                  <a:pt x="14" y="225"/>
                </a:lnTo>
                <a:lnTo>
                  <a:pt x="21" y="245"/>
                </a:lnTo>
                <a:lnTo>
                  <a:pt x="30" y="269"/>
                </a:lnTo>
                <a:lnTo>
                  <a:pt x="39" y="287"/>
                </a:lnTo>
                <a:lnTo>
                  <a:pt x="50" y="311"/>
                </a:lnTo>
                <a:lnTo>
                  <a:pt x="63" y="332"/>
                </a:lnTo>
                <a:lnTo>
                  <a:pt x="74" y="348"/>
                </a:lnTo>
                <a:lnTo>
                  <a:pt x="90" y="366"/>
                </a:lnTo>
                <a:lnTo>
                  <a:pt x="104" y="379"/>
                </a:lnTo>
                <a:lnTo>
                  <a:pt x="120" y="390"/>
                </a:lnTo>
                <a:lnTo>
                  <a:pt x="140" y="397"/>
                </a:lnTo>
                <a:lnTo>
                  <a:pt x="158" y="398"/>
                </a:lnTo>
                <a:lnTo>
                  <a:pt x="174" y="398"/>
                </a:lnTo>
                <a:lnTo>
                  <a:pt x="414" y="398"/>
                </a:lnTo>
                <a:lnTo>
                  <a:pt x="414" y="506"/>
                </a:lnTo>
                <a:lnTo>
                  <a:pt x="613" y="300"/>
                </a:lnTo>
                <a:lnTo>
                  <a:pt x="414" y="93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2634DE22-60D8-440F-0357-6591DA99A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3395" y="2770188"/>
            <a:ext cx="1435100" cy="673100"/>
          </a:xfrm>
          <a:prstGeom prst="rect">
            <a:avLst/>
          </a:prstGeom>
          <a:gradFill rotWithShape="0">
            <a:gsLst>
              <a:gs pos="0">
                <a:srgbClr val="9DB9FE"/>
              </a:gs>
              <a:gs pos="100000">
                <a:srgbClr val="9DB9FE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Decryption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D4B8D5F-E3B3-8ACF-42A5-9E25F157D942}"/>
              </a:ext>
            </a:extLst>
          </p:cNvPr>
          <p:cNvSpPr>
            <a:spLocks/>
          </p:cNvSpPr>
          <p:nvPr/>
        </p:nvSpPr>
        <p:spPr bwMode="auto">
          <a:xfrm>
            <a:off x="8662307" y="2463800"/>
            <a:ext cx="717550" cy="788988"/>
          </a:xfrm>
          <a:custGeom>
            <a:avLst/>
            <a:gdLst>
              <a:gd name="T0" fmla="*/ 142875 w 452"/>
              <a:gd name="T1" fmla="*/ 303213 h 497"/>
              <a:gd name="T2" fmla="*/ 282575 w 452"/>
              <a:gd name="T3" fmla="*/ 303213 h 497"/>
              <a:gd name="T4" fmla="*/ 282575 w 452"/>
              <a:gd name="T5" fmla="*/ 500063 h 497"/>
              <a:gd name="T6" fmla="*/ 280988 w 452"/>
              <a:gd name="T7" fmla="*/ 528638 h 497"/>
              <a:gd name="T8" fmla="*/ 277813 w 452"/>
              <a:gd name="T9" fmla="*/ 550863 h 497"/>
              <a:gd name="T10" fmla="*/ 269875 w 452"/>
              <a:gd name="T11" fmla="*/ 573088 h 497"/>
              <a:gd name="T12" fmla="*/ 260350 w 452"/>
              <a:gd name="T13" fmla="*/ 596900 h 497"/>
              <a:gd name="T14" fmla="*/ 244475 w 452"/>
              <a:gd name="T15" fmla="*/ 619125 h 497"/>
              <a:gd name="T16" fmla="*/ 230188 w 452"/>
              <a:gd name="T17" fmla="*/ 641350 h 497"/>
              <a:gd name="T18" fmla="*/ 211138 w 452"/>
              <a:gd name="T19" fmla="*/ 660400 h 497"/>
              <a:gd name="T20" fmla="*/ 193675 w 452"/>
              <a:gd name="T21" fmla="*/ 676275 h 497"/>
              <a:gd name="T22" fmla="*/ 176213 w 452"/>
              <a:gd name="T23" fmla="*/ 690563 h 497"/>
              <a:gd name="T24" fmla="*/ 157163 w 452"/>
              <a:gd name="T25" fmla="*/ 701675 h 497"/>
              <a:gd name="T26" fmla="*/ 136525 w 452"/>
              <a:gd name="T27" fmla="*/ 714375 h 497"/>
              <a:gd name="T28" fmla="*/ 115888 w 452"/>
              <a:gd name="T29" fmla="*/ 725488 h 497"/>
              <a:gd name="T30" fmla="*/ 93662 w 452"/>
              <a:gd name="T31" fmla="*/ 736600 h 497"/>
              <a:gd name="T32" fmla="*/ 71438 w 452"/>
              <a:gd name="T33" fmla="*/ 746125 h 497"/>
              <a:gd name="T34" fmla="*/ 49212 w 452"/>
              <a:gd name="T35" fmla="*/ 755650 h 497"/>
              <a:gd name="T36" fmla="*/ 28575 w 452"/>
              <a:gd name="T37" fmla="*/ 762000 h 497"/>
              <a:gd name="T38" fmla="*/ 0 w 452"/>
              <a:gd name="T39" fmla="*/ 768350 h 497"/>
              <a:gd name="T40" fmla="*/ 25400 w 452"/>
              <a:gd name="T41" fmla="*/ 777875 h 497"/>
              <a:gd name="T42" fmla="*/ 47625 w 452"/>
              <a:gd name="T43" fmla="*/ 784225 h 497"/>
              <a:gd name="T44" fmla="*/ 73025 w 452"/>
              <a:gd name="T45" fmla="*/ 787400 h 497"/>
              <a:gd name="T46" fmla="*/ 100012 w 452"/>
              <a:gd name="T47" fmla="*/ 787400 h 497"/>
              <a:gd name="T48" fmla="*/ 127000 w 452"/>
              <a:gd name="T49" fmla="*/ 787400 h 497"/>
              <a:gd name="T50" fmla="*/ 158750 w 452"/>
              <a:gd name="T51" fmla="*/ 787400 h 497"/>
              <a:gd name="T52" fmla="*/ 193675 w 452"/>
              <a:gd name="T53" fmla="*/ 785813 h 497"/>
              <a:gd name="T54" fmla="*/ 227013 w 452"/>
              <a:gd name="T55" fmla="*/ 784225 h 497"/>
              <a:gd name="T56" fmla="*/ 258763 w 452"/>
              <a:gd name="T57" fmla="*/ 777875 h 497"/>
              <a:gd name="T58" fmla="*/ 292100 w 452"/>
              <a:gd name="T59" fmla="*/ 768350 h 497"/>
              <a:gd name="T60" fmla="*/ 323850 w 452"/>
              <a:gd name="T61" fmla="*/ 758825 h 497"/>
              <a:gd name="T62" fmla="*/ 354013 w 452"/>
              <a:gd name="T63" fmla="*/ 746125 h 497"/>
              <a:gd name="T64" fmla="*/ 388937 w 452"/>
              <a:gd name="T65" fmla="*/ 730250 h 497"/>
              <a:gd name="T66" fmla="*/ 414338 w 452"/>
              <a:gd name="T67" fmla="*/ 714375 h 497"/>
              <a:gd name="T68" fmla="*/ 449263 w 452"/>
              <a:gd name="T69" fmla="*/ 695325 h 497"/>
              <a:gd name="T70" fmla="*/ 479425 w 452"/>
              <a:gd name="T71" fmla="*/ 668338 h 497"/>
              <a:gd name="T72" fmla="*/ 503238 w 452"/>
              <a:gd name="T73" fmla="*/ 647700 h 497"/>
              <a:gd name="T74" fmla="*/ 530225 w 452"/>
              <a:gd name="T75" fmla="*/ 620713 h 497"/>
              <a:gd name="T76" fmla="*/ 547688 w 452"/>
              <a:gd name="T77" fmla="*/ 592138 h 497"/>
              <a:gd name="T78" fmla="*/ 563563 w 452"/>
              <a:gd name="T79" fmla="*/ 565150 h 497"/>
              <a:gd name="T80" fmla="*/ 573088 w 452"/>
              <a:gd name="T81" fmla="*/ 525463 h 497"/>
              <a:gd name="T82" fmla="*/ 574675 w 452"/>
              <a:gd name="T83" fmla="*/ 493713 h 497"/>
              <a:gd name="T84" fmla="*/ 574675 w 452"/>
              <a:gd name="T85" fmla="*/ 461963 h 497"/>
              <a:gd name="T86" fmla="*/ 574675 w 452"/>
              <a:gd name="T87" fmla="*/ 303213 h 497"/>
              <a:gd name="T88" fmla="*/ 715963 w 452"/>
              <a:gd name="T89" fmla="*/ 303213 h 497"/>
              <a:gd name="T90" fmla="*/ 431800 w 452"/>
              <a:gd name="T91" fmla="*/ 0 h 497"/>
              <a:gd name="T92" fmla="*/ 142875 w 452"/>
              <a:gd name="T93" fmla="*/ 303213 h 4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52"/>
              <a:gd name="T142" fmla="*/ 0 h 497"/>
              <a:gd name="T143" fmla="*/ 452 w 452"/>
              <a:gd name="T144" fmla="*/ 497 h 49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52" h="497">
                <a:moveTo>
                  <a:pt x="90" y="191"/>
                </a:moveTo>
                <a:lnTo>
                  <a:pt x="178" y="191"/>
                </a:lnTo>
                <a:lnTo>
                  <a:pt x="178" y="315"/>
                </a:lnTo>
                <a:lnTo>
                  <a:pt x="177" y="333"/>
                </a:lnTo>
                <a:lnTo>
                  <a:pt x="175" y="347"/>
                </a:lnTo>
                <a:lnTo>
                  <a:pt x="170" y="361"/>
                </a:lnTo>
                <a:lnTo>
                  <a:pt x="164" y="376"/>
                </a:lnTo>
                <a:lnTo>
                  <a:pt x="154" y="390"/>
                </a:lnTo>
                <a:lnTo>
                  <a:pt x="145" y="404"/>
                </a:lnTo>
                <a:lnTo>
                  <a:pt x="133" y="416"/>
                </a:lnTo>
                <a:lnTo>
                  <a:pt x="122" y="426"/>
                </a:lnTo>
                <a:lnTo>
                  <a:pt x="111" y="435"/>
                </a:lnTo>
                <a:lnTo>
                  <a:pt x="99" y="442"/>
                </a:lnTo>
                <a:lnTo>
                  <a:pt x="86" y="450"/>
                </a:lnTo>
                <a:lnTo>
                  <a:pt x="73" y="457"/>
                </a:lnTo>
                <a:lnTo>
                  <a:pt x="59" y="464"/>
                </a:lnTo>
                <a:lnTo>
                  <a:pt x="45" y="470"/>
                </a:lnTo>
                <a:lnTo>
                  <a:pt x="31" y="476"/>
                </a:lnTo>
                <a:lnTo>
                  <a:pt x="18" y="480"/>
                </a:lnTo>
                <a:lnTo>
                  <a:pt x="0" y="484"/>
                </a:lnTo>
                <a:lnTo>
                  <a:pt x="16" y="490"/>
                </a:lnTo>
                <a:lnTo>
                  <a:pt x="30" y="494"/>
                </a:lnTo>
                <a:lnTo>
                  <a:pt x="46" y="496"/>
                </a:lnTo>
                <a:lnTo>
                  <a:pt x="63" y="496"/>
                </a:lnTo>
                <a:lnTo>
                  <a:pt x="80" y="496"/>
                </a:lnTo>
                <a:lnTo>
                  <a:pt x="100" y="496"/>
                </a:lnTo>
                <a:lnTo>
                  <a:pt x="122" y="495"/>
                </a:lnTo>
                <a:lnTo>
                  <a:pt x="143" y="494"/>
                </a:lnTo>
                <a:lnTo>
                  <a:pt x="163" y="490"/>
                </a:lnTo>
                <a:lnTo>
                  <a:pt x="184" y="484"/>
                </a:lnTo>
                <a:lnTo>
                  <a:pt x="204" y="478"/>
                </a:lnTo>
                <a:lnTo>
                  <a:pt x="223" y="470"/>
                </a:lnTo>
                <a:lnTo>
                  <a:pt x="245" y="460"/>
                </a:lnTo>
                <a:lnTo>
                  <a:pt x="261" y="450"/>
                </a:lnTo>
                <a:lnTo>
                  <a:pt x="283" y="438"/>
                </a:lnTo>
                <a:lnTo>
                  <a:pt x="302" y="421"/>
                </a:lnTo>
                <a:lnTo>
                  <a:pt x="317" y="408"/>
                </a:lnTo>
                <a:lnTo>
                  <a:pt x="334" y="391"/>
                </a:lnTo>
                <a:lnTo>
                  <a:pt x="345" y="373"/>
                </a:lnTo>
                <a:lnTo>
                  <a:pt x="355" y="356"/>
                </a:lnTo>
                <a:lnTo>
                  <a:pt x="361" y="331"/>
                </a:lnTo>
                <a:lnTo>
                  <a:pt x="362" y="311"/>
                </a:lnTo>
                <a:lnTo>
                  <a:pt x="362" y="291"/>
                </a:lnTo>
                <a:lnTo>
                  <a:pt x="362" y="191"/>
                </a:lnTo>
                <a:lnTo>
                  <a:pt x="451" y="191"/>
                </a:lnTo>
                <a:lnTo>
                  <a:pt x="272" y="0"/>
                </a:lnTo>
                <a:lnTo>
                  <a:pt x="90" y="191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73692146-6EC7-FEFB-188A-8167ED39E335}"/>
              </a:ext>
            </a:extLst>
          </p:cNvPr>
          <p:cNvSpPr>
            <a:spLocks/>
          </p:cNvSpPr>
          <p:nvPr/>
        </p:nvSpPr>
        <p:spPr bwMode="auto">
          <a:xfrm>
            <a:off x="2521857" y="2624138"/>
            <a:ext cx="973138" cy="804862"/>
          </a:xfrm>
          <a:custGeom>
            <a:avLst/>
            <a:gdLst>
              <a:gd name="T0" fmla="*/ 657225 w 613"/>
              <a:gd name="T1" fmla="*/ 147637 h 507"/>
              <a:gd name="T2" fmla="*/ 657225 w 613"/>
              <a:gd name="T3" fmla="*/ 309562 h 507"/>
              <a:gd name="T4" fmla="*/ 244475 w 613"/>
              <a:gd name="T5" fmla="*/ 309562 h 507"/>
              <a:gd name="T6" fmla="*/ 219075 w 613"/>
              <a:gd name="T7" fmla="*/ 307975 h 507"/>
              <a:gd name="T8" fmla="*/ 201613 w 613"/>
              <a:gd name="T9" fmla="*/ 304800 h 507"/>
              <a:gd name="T10" fmla="*/ 180975 w 613"/>
              <a:gd name="T11" fmla="*/ 295275 h 507"/>
              <a:gd name="T12" fmla="*/ 161925 w 613"/>
              <a:gd name="T13" fmla="*/ 285750 h 507"/>
              <a:gd name="T14" fmla="*/ 142875 w 613"/>
              <a:gd name="T15" fmla="*/ 269875 h 507"/>
              <a:gd name="T16" fmla="*/ 123825 w 613"/>
              <a:gd name="T17" fmla="*/ 252412 h 507"/>
              <a:gd name="T18" fmla="*/ 107950 w 613"/>
              <a:gd name="T19" fmla="*/ 233362 h 507"/>
              <a:gd name="T20" fmla="*/ 93663 w 613"/>
              <a:gd name="T21" fmla="*/ 214312 h 507"/>
              <a:gd name="T22" fmla="*/ 80963 w 613"/>
              <a:gd name="T23" fmla="*/ 193675 h 507"/>
              <a:gd name="T24" fmla="*/ 73025 w 613"/>
              <a:gd name="T25" fmla="*/ 171450 h 507"/>
              <a:gd name="T26" fmla="*/ 61913 w 613"/>
              <a:gd name="T27" fmla="*/ 149225 h 507"/>
              <a:gd name="T28" fmla="*/ 50800 w 613"/>
              <a:gd name="T29" fmla="*/ 127000 h 507"/>
              <a:gd name="T30" fmla="*/ 42863 w 613"/>
              <a:gd name="T31" fmla="*/ 103187 h 507"/>
              <a:gd name="T32" fmla="*/ 33338 w 613"/>
              <a:gd name="T33" fmla="*/ 79375 h 507"/>
              <a:gd name="T34" fmla="*/ 26988 w 613"/>
              <a:gd name="T35" fmla="*/ 55562 h 507"/>
              <a:gd name="T36" fmla="*/ 20638 w 613"/>
              <a:gd name="T37" fmla="*/ 31750 h 507"/>
              <a:gd name="T38" fmla="*/ 14288 w 613"/>
              <a:gd name="T39" fmla="*/ 0 h 507"/>
              <a:gd name="T40" fmla="*/ 6350 w 613"/>
              <a:gd name="T41" fmla="*/ 26987 h 507"/>
              <a:gd name="T42" fmla="*/ 1588 w 613"/>
              <a:gd name="T43" fmla="*/ 52387 h 507"/>
              <a:gd name="T44" fmla="*/ 0 w 613"/>
              <a:gd name="T45" fmla="*/ 80962 h 507"/>
              <a:gd name="T46" fmla="*/ 0 w 613"/>
              <a:gd name="T47" fmla="*/ 111125 h 507"/>
              <a:gd name="T48" fmla="*/ 0 w 613"/>
              <a:gd name="T49" fmla="*/ 139700 h 507"/>
              <a:gd name="T50" fmla="*/ 0 w 613"/>
              <a:gd name="T51" fmla="*/ 176212 h 507"/>
              <a:gd name="T52" fmla="*/ 0 w 613"/>
              <a:gd name="T53" fmla="*/ 214312 h 507"/>
              <a:gd name="T54" fmla="*/ 1588 w 613"/>
              <a:gd name="T55" fmla="*/ 249237 h 507"/>
              <a:gd name="T56" fmla="*/ 6350 w 613"/>
              <a:gd name="T57" fmla="*/ 284162 h 507"/>
              <a:gd name="T58" fmla="*/ 14288 w 613"/>
              <a:gd name="T59" fmla="*/ 320675 h 507"/>
              <a:gd name="T60" fmla="*/ 22225 w 613"/>
              <a:gd name="T61" fmla="*/ 357187 h 507"/>
              <a:gd name="T62" fmla="*/ 33338 w 613"/>
              <a:gd name="T63" fmla="*/ 388937 h 507"/>
              <a:gd name="T64" fmla="*/ 47625 w 613"/>
              <a:gd name="T65" fmla="*/ 427037 h 507"/>
              <a:gd name="T66" fmla="*/ 61913 w 613"/>
              <a:gd name="T67" fmla="*/ 455612 h 507"/>
              <a:gd name="T68" fmla="*/ 77788 w 613"/>
              <a:gd name="T69" fmla="*/ 493712 h 507"/>
              <a:gd name="T70" fmla="*/ 100013 w 613"/>
              <a:gd name="T71" fmla="*/ 527050 h 507"/>
              <a:gd name="T72" fmla="*/ 117475 w 613"/>
              <a:gd name="T73" fmla="*/ 552450 h 507"/>
              <a:gd name="T74" fmla="*/ 141288 w 613"/>
              <a:gd name="T75" fmla="*/ 581025 h 507"/>
              <a:gd name="T76" fmla="*/ 165100 w 613"/>
              <a:gd name="T77" fmla="*/ 601662 h 507"/>
              <a:gd name="T78" fmla="*/ 188913 w 613"/>
              <a:gd name="T79" fmla="*/ 619125 h 507"/>
              <a:gd name="T80" fmla="*/ 222250 w 613"/>
              <a:gd name="T81" fmla="*/ 630237 h 507"/>
              <a:gd name="T82" fmla="*/ 249238 w 613"/>
              <a:gd name="T83" fmla="*/ 631825 h 507"/>
              <a:gd name="T84" fmla="*/ 276225 w 613"/>
              <a:gd name="T85" fmla="*/ 631825 h 507"/>
              <a:gd name="T86" fmla="*/ 657225 w 613"/>
              <a:gd name="T87" fmla="*/ 631825 h 507"/>
              <a:gd name="T88" fmla="*/ 657225 w 613"/>
              <a:gd name="T89" fmla="*/ 803275 h 507"/>
              <a:gd name="T90" fmla="*/ 971550 w 613"/>
              <a:gd name="T91" fmla="*/ 476250 h 507"/>
              <a:gd name="T92" fmla="*/ 657225 w 613"/>
              <a:gd name="T93" fmla="*/ 147637 h 5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3"/>
              <a:gd name="T142" fmla="*/ 0 h 507"/>
              <a:gd name="T143" fmla="*/ 613 w 613"/>
              <a:gd name="T144" fmla="*/ 507 h 5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3" h="507">
                <a:moveTo>
                  <a:pt x="414" y="93"/>
                </a:moveTo>
                <a:lnTo>
                  <a:pt x="414" y="195"/>
                </a:lnTo>
                <a:lnTo>
                  <a:pt x="154" y="195"/>
                </a:lnTo>
                <a:lnTo>
                  <a:pt x="138" y="194"/>
                </a:lnTo>
                <a:lnTo>
                  <a:pt x="127" y="192"/>
                </a:lnTo>
                <a:lnTo>
                  <a:pt x="114" y="186"/>
                </a:lnTo>
                <a:lnTo>
                  <a:pt x="102" y="180"/>
                </a:lnTo>
                <a:lnTo>
                  <a:pt x="90" y="170"/>
                </a:lnTo>
                <a:lnTo>
                  <a:pt x="78" y="159"/>
                </a:lnTo>
                <a:lnTo>
                  <a:pt x="68" y="147"/>
                </a:lnTo>
                <a:lnTo>
                  <a:pt x="59" y="135"/>
                </a:lnTo>
                <a:lnTo>
                  <a:pt x="51" y="122"/>
                </a:lnTo>
                <a:lnTo>
                  <a:pt x="46" y="108"/>
                </a:lnTo>
                <a:lnTo>
                  <a:pt x="39" y="94"/>
                </a:lnTo>
                <a:lnTo>
                  <a:pt x="32" y="80"/>
                </a:lnTo>
                <a:lnTo>
                  <a:pt x="27" y="65"/>
                </a:lnTo>
                <a:lnTo>
                  <a:pt x="21" y="50"/>
                </a:lnTo>
                <a:lnTo>
                  <a:pt x="17" y="35"/>
                </a:lnTo>
                <a:lnTo>
                  <a:pt x="13" y="20"/>
                </a:lnTo>
                <a:lnTo>
                  <a:pt x="9" y="0"/>
                </a:lnTo>
                <a:lnTo>
                  <a:pt x="4" y="17"/>
                </a:lnTo>
                <a:lnTo>
                  <a:pt x="1" y="33"/>
                </a:lnTo>
                <a:lnTo>
                  <a:pt x="0" y="51"/>
                </a:lnTo>
                <a:lnTo>
                  <a:pt x="0" y="70"/>
                </a:lnTo>
                <a:lnTo>
                  <a:pt x="0" y="88"/>
                </a:lnTo>
                <a:lnTo>
                  <a:pt x="0" y="111"/>
                </a:lnTo>
                <a:lnTo>
                  <a:pt x="0" y="135"/>
                </a:lnTo>
                <a:lnTo>
                  <a:pt x="1" y="157"/>
                </a:lnTo>
                <a:lnTo>
                  <a:pt x="4" y="179"/>
                </a:lnTo>
                <a:lnTo>
                  <a:pt x="9" y="202"/>
                </a:lnTo>
                <a:lnTo>
                  <a:pt x="14" y="225"/>
                </a:lnTo>
                <a:lnTo>
                  <a:pt x="21" y="245"/>
                </a:lnTo>
                <a:lnTo>
                  <a:pt x="30" y="269"/>
                </a:lnTo>
                <a:lnTo>
                  <a:pt x="39" y="287"/>
                </a:lnTo>
                <a:lnTo>
                  <a:pt x="49" y="311"/>
                </a:lnTo>
                <a:lnTo>
                  <a:pt x="63" y="332"/>
                </a:lnTo>
                <a:lnTo>
                  <a:pt x="74" y="348"/>
                </a:lnTo>
                <a:lnTo>
                  <a:pt x="89" y="366"/>
                </a:lnTo>
                <a:lnTo>
                  <a:pt x="104" y="379"/>
                </a:lnTo>
                <a:lnTo>
                  <a:pt x="119" y="390"/>
                </a:lnTo>
                <a:lnTo>
                  <a:pt x="140" y="397"/>
                </a:lnTo>
                <a:lnTo>
                  <a:pt x="157" y="398"/>
                </a:lnTo>
                <a:lnTo>
                  <a:pt x="174" y="398"/>
                </a:lnTo>
                <a:lnTo>
                  <a:pt x="414" y="398"/>
                </a:lnTo>
                <a:lnTo>
                  <a:pt x="414" y="506"/>
                </a:lnTo>
                <a:lnTo>
                  <a:pt x="612" y="300"/>
                </a:lnTo>
                <a:lnTo>
                  <a:pt x="414" y="93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ED912E81-DECD-2785-879B-A616F7460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057" y="965200"/>
            <a:ext cx="2138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Plaintext input</a:t>
            </a: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8B48DCB6-4CE7-AB77-3E45-7473B2F48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7457" y="965200"/>
            <a:ext cx="2300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Plaintext output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59E146EC-8C4A-1A0B-CB87-4BC09C1F6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257" y="1193800"/>
            <a:ext cx="1544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Ciphertext</a:t>
            </a:r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id="{0E1D0B42-32E2-2F71-2930-07FE4D35A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207" y="3454400"/>
            <a:ext cx="484188" cy="811213"/>
          </a:xfrm>
          <a:prstGeom prst="upArrow">
            <a:avLst>
              <a:gd name="adj1" fmla="val 50000"/>
              <a:gd name="adj2" fmla="val 8370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CA" altLang="en-US"/>
          </a:p>
        </p:txBody>
      </p:sp>
      <p:sp>
        <p:nvSpPr>
          <p:cNvPr id="17" name="AutoShape 19">
            <a:extLst>
              <a:ext uri="{FF2B5EF4-FFF2-40B4-BE49-F238E27FC236}">
                <a16:creationId xmlns:a16="http://schemas.microsoft.com/office/drawing/2014/main" id="{92DEA290-6218-7CA9-A3D6-0472B5E0F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3295" y="3454400"/>
            <a:ext cx="484187" cy="811213"/>
          </a:xfrm>
          <a:prstGeom prst="upArrow">
            <a:avLst>
              <a:gd name="adj1" fmla="val 50000"/>
              <a:gd name="adj2" fmla="val 8370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CA" altLang="en-US"/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20EFAECC-1B93-A035-6824-DBD9E8584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1820" y="4667250"/>
            <a:ext cx="2603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Same key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(shared secret)</a:t>
            </a:r>
          </a:p>
        </p:txBody>
      </p:sp>
      <p:sp>
        <p:nvSpPr>
          <p:cNvPr id="19" name="Line 21">
            <a:extLst>
              <a:ext uri="{FF2B5EF4-FFF2-40B4-BE49-F238E27FC236}">
                <a16:creationId xmlns:a16="http://schemas.microsoft.com/office/drawing/2014/main" id="{89E8D336-23E0-CE33-6DF4-F1DA37446D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69707" y="4933950"/>
            <a:ext cx="708025" cy="404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id="{AA2BE53F-546F-8E56-55D8-C756D16A0E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2420" y="4933950"/>
            <a:ext cx="706437" cy="404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23">
            <a:extLst>
              <a:ext uri="{FF2B5EF4-FFF2-40B4-BE49-F238E27FC236}">
                <a16:creationId xmlns:a16="http://schemas.microsoft.com/office/drawing/2014/main" id="{EFCE0AC8-C2EC-5E8F-C5D6-9FB7ECED8E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103724"/>
              </p:ext>
            </p:extLst>
          </p:nvPr>
        </p:nvGraphicFramePr>
        <p:xfrm>
          <a:off x="7498670" y="4313238"/>
          <a:ext cx="862012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861840" imgH="1596960" progId="MS_ClipArt_Gallery.2">
                  <p:embed/>
                </p:oleObj>
              </mc:Choice>
              <mc:Fallback>
                <p:oleObj name="Clip" r:id="rId4" imgW="861840" imgH="1596960" progId="MS_ClipArt_Gallery.2">
                  <p:embed/>
                  <p:pic>
                    <p:nvPicPr>
                      <p:cNvPr id="19479" name="Object 23">
                        <a:extLst>
                          <a:ext uri="{FF2B5EF4-FFF2-40B4-BE49-F238E27FC236}">
                            <a16:creationId xmlns:a16="http://schemas.microsoft.com/office/drawing/2014/main" id="{95D199F6-C4F2-93C8-0CD8-75FFF2DB128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8670" y="4313238"/>
                        <a:ext cx="862012" cy="159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99D10AB-CA92-8CB4-A4CC-0E5A2853AE9D}"/>
              </a:ext>
            </a:extLst>
          </p:cNvPr>
          <p:cNvSpPr txBox="1"/>
          <p:nvPr/>
        </p:nvSpPr>
        <p:spPr>
          <a:xfrm>
            <a:off x="5431970" y="6248400"/>
            <a:ext cx="592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 Cryptography in E-Commerce </a:t>
            </a:r>
          </a:p>
        </p:txBody>
      </p:sp>
    </p:spTree>
    <p:extLst>
      <p:ext uri="{BB962C8B-B14F-4D97-AF65-F5344CB8AC3E}">
        <p14:creationId xmlns:p14="http://schemas.microsoft.com/office/powerpoint/2010/main" val="264324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0" grpId="0" animBg="1"/>
      <p:bldP spid="13" grpId="0"/>
      <p:bldP spid="14" grpId="0"/>
      <p:bldP spid="15" grpId="0"/>
      <p:bldP spid="16" grpId="0" animBg="1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1AB2C-DF76-6F2E-139A-EF814C9E4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5135"/>
            <a:ext cx="10515600" cy="5007730"/>
          </a:xfrm>
        </p:spPr>
        <p:txBody>
          <a:bodyPr>
            <a:normAutofit/>
          </a:bodyPr>
          <a:lstStyle/>
          <a:p>
            <a:r>
              <a:rPr lang="en-US" sz="2400" b="1" dirty="0"/>
              <a:t>Case 1: </a:t>
            </a:r>
            <a:r>
              <a:rPr lang="en-US" sz="2400" dirty="0" err="1"/>
              <a:t>Bagaimana</a:t>
            </a:r>
            <a:r>
              <a:rPr lang="en-US" sz="2400" dirty="0"/>
              <a:t> Alice </a:t>
            </a:r>
            <a:r>
              <a:rPr lang="en-US" sz="2400" dirty="0" err="1"/>
              <a:t>memastikan</a:t>
            </a:r>
            <a:r>
              <a:rPr lang="en-US" sz="2400" dirty="0"/>
              <a:t> </a:t>
            </a:r>
            <a:r>
              <a:rPr lang="en-US" sz="2400" dirty="0" err="1"/>
              <a:t>pesan-pesannya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dibaca</a:t>
            </a:r>
            <a:r>
              <a:rPr lang="en-US" sz="2400" dirty="0"/>
              <a:t> oleh </a:t>
            </a:r>
            <a:r>
              <a:rPr lang="en-US" sz="2400" dirty="0" err="1"/>
              <a:t>penyadap</a:t>
            </a:r>
            <a:r>
              <a:rPr lang="en-US" sz="2400" dirty="0"/>
              <a:t> (</a:t>
            </a:r>
            <a:r>
              <a:rPr lang="en-US" sz="2400" i="1" dirty="0"/>
              <a:t>eavesdropper</a:t>
            </a:r>
            <a:r>
              <a:rPr lang="en-US" sz="2400" dirty="0"/>
              <a:t>) yang </a:t>
            </a:r>
            <a:r>
              <a:rPr lang="en-US" sz="2400" dirty="0" err="1"/>
              <a:t>menguping</a:t>
            </a:r>
            <a:r>
              <a:rPr lang="en-US" sz="2400" dirty="0"/>
              <a:t> </a:t>
            </a:r>
            <a:r>
              <a:rPr lang="en-US" sz="2400" dirty="0" err="1"/>
              <a:t>komunikasinya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Bob?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CC28B-2BAD-3101-5394-AE8F8DD3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EDB210-CC04-3373-682D-B98162586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2101245"/>
            <a:ext cx="6783705" cy="2814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97F3C8-DE77-AFD8-5A79-681223956892}"/>
              </a:ext>
            </a:extLst>
          </p:cNvPr>
          <p:cNvSpPr txBox="1"/>
          <p:nvPr/>
        </p:nvSpPr>
        <p:spPr>
          <a:xfrm>
            <a:off x="1575581" y="5452110"/>
            <a:ext cx="6015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masalah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kerahasiaan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pesan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confidentiality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8309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53220"/>
            <a:ext cx="10515600" cy="545213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2.  </a:t>
            </a:r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r>
              <a:rPr lang="en-US" b="1" dirty="0"/>
              <a:t> </a:t>
            </a:r>
            <a:r>
              <a:rPr lang="en-US" b="1" dirty="0" err="1"/>
              <a:t>nir-simetri</a:t>
            </a:r>
            <a:r>
              <a:rPr lang="en-US" b="1" dirty="0"/>
              <a:t> (</a:t>
            </a:r>
            <a:r>
              <a:rPr lang="en-US" b="1" i="1" dirty="0"/>
              <a:t>asymmetric-key cryptography</a:t>
            </a:r>
            <a:r>
              <a:rPr lang="en-US" b="1" dirty="0"/>
              <a:t>)</a:t>
            </a:r>
          </a:p>
          <a:p>
            <a:pPr marL="346075" indent="111125"/>
            <a:r>
              <a:rPr lang="en-US" dirty="0"/>
              <a:t> 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enkripsi</a:t>
            </a:r>
            <a:r>
              <a:rPr lang="en-US" sz="2400" dirty="0"/>
              <a:t> </a:t>
            </a:r>
            <a:r>
              <a:rPr lang="en-US" sz="2400" dirty="0">
                <a:sym typeface="Symbol" panose="05050102010706020507" pitchFamily="18" charset="2"/>
              </a:rPr>
              <a:t></a:t>
            </a:r>
            <a:r>
              <a:rPr lang="en-US" sz="2400" dirty="0"/>
              <a:t>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dekripsi</a:t>
            </a:r>
            <a:r>
              <a:rPr lang="en-US" sz="2400" dirty="0"/>
              <a:t> (K1 </a:t>
            </a:r>
            <a:r>
              <a:rPr lang="en-US" sz="2400" dirty="0">
                <a:sym typeface="Symbol" panose="05050102010706020507" pitchFamily="18" charset="2"/>
              </a:rPr>
              <a:t> K2)</a:t>
            </a:r>
            <a:endParaRPr lang="en-US" sz="2400" dirty="0"/>
          </a:p>
          <a:p>
            <a:pPr marL="346075" indent="0">
              <a:buNone/>
            </a:pPr>
            <a:r>
              <a:rPr lang="en-US" sz="2400" dirty="0"/>
              <a:t>    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enkripsi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tidak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rahasia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public key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</a:p>
          <a:p>
            <a:pPr marL="346075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     </a:t>
            </a:r>
            <a:r>
              <a:rPr lang="en-US" sz="2400" dirty="0" err="1">
                <a:sym typeface="Wingdings" panose="05000000000000000000" pitchFamily="2" charset="2"/>
              </a:rPr>
              <a:t>Kunci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dekripsi</a:t>
            </a:r>
            <a:r>
              <a:rPr lang="en-US" sz="2400" dirty="0">
                <a:sym typeface="Wingdings" panose="05000000000000000000" pitchFamily="2" charset="2"/>
              </a:rPr>
              <a:t>  </a:t>
            </a:r>
            <a:r>
              <a:rPr lang="en-US" sz="2400" dirty="0" err="1">
                <a:sym typeface="Wingdings" panose="05000000000000000000" pitchFamily="2" charset="2"/>
              </a:rPr>
              <a:t>rahasia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private key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</a:p>
          <a:p>
            <a:pPr marL="688975" indent="-342900"/>
            <a:r>
              <a:rPr lang="en-US" sz="2400" dirty="0" err="1">
                <a:sym typeface="Wingdings" panose="05000000000000000000" pitchFamily="2" charset="2"/>
              </a:rPr>
              <a:t>Mulai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ditemukan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sejak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tahun</a:t>
            </a:r>
            <a:r>
              <a:rPr lang="en-US" sz="2400" dirty="0">
                <a:sym typeface="Wingdings" panose="05000000000000000000" pitchFamily="2" charset="2"/>
              </a:rPr>
              <a:t> 1976</a:t>
            </a:r>
          </a:p>
          <a:p>
            <a:pPr marL="346075" indent="111125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60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665142" y="29216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8627174"/>
              </p:ext>
            </p:extLst>
          </p:nvPr>
        </p:nvGraphicFramePr>
        <p:xfrm>
          <a:off x="1960881" y="3063326"/>
          <a:ext cx="7726680" cy="1955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614618" imgH="1412652" progId="Visio.Drawing.6">
                  <p:embed/>
                </p:oleObj>
              </mc:Choice>
              <mc:Fallback>
                <p:oleObj r:id="rId2" imgW="5614618" imgH="1412652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0881" y="3063326"/>
                        <a:ext cx="7726680" cy="19553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3EB9F5-0D30-470F-9EF7-AF0567F51E7B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66514" y="5244147"/>
            <a:ext cx="32224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RSA (</a:t>
            </a:r>
            <a:r>
              <a:rPr lang="en-US" dirty="0" err="1">
                <a:solidFill>
                  <a:srgbClr val="FF0000"/>
                </a:solidFill>
              </a:rPr>
              <a:t>Rivest</a:t>
            </a:r>
            <a:r>
              <a:rPr lang="en-US" dirty="0">
                <a:solidFill>
                  <a:srgbClr val="FF0000"/>
                </a:solidFill>
              </a:rPr>
              <a:t>-Shamir-</a:t>
            </a:r>
            <a:r>
              <a:rPr lang="en-US" dirty="0" err="1">
                <a:solidFill>
                  <a:srgbClr val="FF0000"/>
                </a:solidFill>
              </a:rPr>
              <a:t>Adleman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ElGamal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DSA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Diffie</a:t>
            </a:r>
            <a:r>
              <a:rPr lang="en-US" dirty="0">
                <a:solidFill>
                  <a:srgbClr val="FF0000"/>
                </a:solidFill>
              </a:rPr>
              <a:t>-Hellman 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Mercke</a:t>
            </a:r>
            <a:r>
              <a:rPr lang="en-US" dirty="0">
                <a:solidFill>
                  <a:srgbClr val="FF0000"/>
                </a:solidFill>
              </a:rPr>
              <a:t> Knapsack Algorithm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23790" y="5311790"/>
            <a:ext cx="35584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Rabin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EPOC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Mc </a:t>
            </a:r>
            <a:r>
              <a:rPr lang="en-US" dirty="0" err="1">
                <a:solidFill>
                  <a:srgbClr val="FF0000"/>
                </a:solidFill>
              </a:rPr>
              <a:t>Eliece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XTR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ECC (</a:t>
            </a:r>
            <a:r>
              <a:rPr lang="en-US" i="1" dirty="0">
                <a:solidFill>
                  <a:srgbClr val="FF0000"/>
                </a:solidFill>
              </a:rPr>
              <a:t>Elliptic Curve Cryptography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140986" y="1291483"/>
            <a:ext cx="4814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Nama</a:t>
            </a:r>
            <a:r>
              <a:rPr lang="en-US" sz="2400" dirty="0">
                <a:solidFill>
                  <a:srgbClr val="FF0000"/>
                </a:solidFill>
              </a:rPr>
              <a:t> lain: </a:t>
            </a:r>
            <a:r>
              <a:rPr lang="en-US" sz="2400" b="1" dirty="0" err="1">
                <a:solidFill>
                  <a:srgbClr val="FF0000"/>
                </a:solidFill>
              </a:rPr>
              <a:t>Kriptografi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kunci</a:t>
            </a:r>
            <a:r>
              <a:rPr lang="en-US" sz="2400" b="1" dirty="0">
                <a:solidFill>
                  <a:srgbClr val="FF0000"/>
                </a:solidFill>
              </a:rPr>
              <a:t> –</a:t>
            </a:r>
            <a:r>
              <a:rPr lang="en-US" sz="2400" b="1" dirty="0" err="1">
                <a:solidFill>
                  <a:srgbClr val="FF0000"/>
                </a:solidFill>
              </a:rPr>
              <a:t>publik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i="1" dirty="0">
                <a:solidFill>
                  <a:srgbClr val="FF0000"/>
                </a:solidFill>
              </a:rPr>
              <a:t>public-key cryptography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56110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B38E9C-4D20-682E-7E50-A7E51CD6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61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75B4915-C3A7-BD56-DCFC-BCFAC254B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1210" y="1149350"/>
            <a:ext cx="1344612" cy="13271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“The quick brown fox jumps over the lazy dog”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2FD59BD-4E46-AEDA-2234-E1280825C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535" y="1393825"/>
            <a:ext cx="2259012" cy="1082675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“Py75c%bn&amp;*)9|fDe^bDFaq#xzjFr@g5=&amp;nmdFg$5knvMd’rkvegMs”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8B7276F-C070-3DB6-D1C9-A07ACD04D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1672" y="1149350"/>
            <a:ext cx="1344613" cy="13271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“The quick brown fox jumps over the lazy dog”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A06DD9E-5F23-DC17-A6CA-653F1C5B9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9572" y="762000"/>
            <a:ext cx="2136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Plaintext input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A9ADFFD-A309-679C-5791-DB04AB5D5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172" y="762000"/>
            <a:ext cx="2298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Plaintext output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FAB5591D-957B-C342-8B60-28CD8F91F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972" y="990600"/>
            <a:ext cx="1543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Ciphertext</a:t>
            </a:r>
          </a:p>
        </p:txBody>
      </p:sp>
      <p:sp>
        <p:nvSpPr>
          <p:cNvPr id="9" name="AutoShape 11">
            <a:extLst>
              <a:ext uri="{FF2B5EF4-FFF2-40B4-BE49-F238E27FC236}">
                <a16:creationId xmlns:a16="http://schemas.microsoft.com/office/drawing/2014/main" id="{41781B6F-3C08-FC3C-ADF1-A5149E1B8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972" y="3286125"/>
            <a:ext cx="484188" cy="811213"/>
          </a:xfrm>
          <a:prstGeom prst="upArrow">
            <a:avLst>
              <a:gd name="adj1" fmla="val 50000"/>
              <a:gd name="adj2" fmla="val 8370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CA" altLang="en-US"/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id="{EFE80663-7E15-6FA1-676D-9609C0746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7310" y="3286125"/>
            <a:ext cx="484187" cy="811213"/>
          </a:xfrm>
          <a:prstGeom prst="upArrow">
            <a:avLst>
              <a:gd name="adj1" fmla="val 50000"/>
              <a:gd name="adj2" fmla="val 8370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CA" altLang="en-US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87652D14-EB91-2DB1-23B2-422BDFE2E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5985" y="4271963"/>
            <a:ext cx="2603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Different</a:t>
            </a: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keys</a:t>
            </a:r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8EB50AD5-8601-BA79-423A-85E10AFB91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14360" y="4730750"/>
            <a:ext cx="708025" cy="404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5">
            <a:extLst>
              <a:ext uri="{FF2B5EF4-FFF2-40B4-BE49-F238E27FC236}">
                <a16:creationId xmlns:a16="http://schemas.microsoft.com/office/drawing/2014/main" id="{21A26BD2-68B6-72B8-717B-23A3A0EB97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9122" y="4730750"/>
            <a:ext cx="708025" cy="404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134DF8E8-B619-7E31-F58A-D1CB00D59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235" y="4699000"/>
            <a:ext cx="2187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Public key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F0DDA20B-2AA3-6E67-6F54-3FBFCBAF2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910" y="4699000"/>
            <a:ext cx="2162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Private key</a:t>
            </a:r>
          </a:p>
        </p:txBody>
      </p:sp>
      <p:grpSp>
        <p:nvGrpSpPr>
          <p:cNvPr id="16" name="Group 18">
            <a:extLst>
              <a:ext uri="{FF2B5EF4-FFF2-40B4-BE49-F238E27FC236}">
                <a16:creationId xmlns:a16="http://schemas.microsoft.com/office/drawing/2014/main" id="{9125A7F9-955D-E1F2-9CC0-3E7CDD71709A}"/>
              </a:ext>
            </a:extLst>
          </p:cNvPr>
          <p:cNvGrpSpPr>
            <a:grpSpLocks/>
          </p:cNvGrpSpPr>
          <p:nvPr/>
        </p:nvGrpSpPr>
        <p:grpSpPr bwMode="auto">
          <a:xfrm>
            <a:off x="7294110" y="4144963"/>
            <a:ext cx="890587" cy="1709737"/>
            <a:chOff x="3813" y="2947"/>
            <a:chExt cx="561" cy="1077"/>
          </a:xfrm>
        </p:grpSpPr>
        <p:grpSp>
          <p:nvGrpSpPr>
            <p:cNvPr id="17" name="Group 19">
              <a:extLst>
                <a:ext uri="{FF2B5EF4-FFF2-40B4-BE49-F238E27FC236}">
                  <a16:creationId xmlns:a16="http://schemas.microsoft.com/office/drawing/2014/main" id="{3339B096-FB19-82F1-CAA7-86CC531AEF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3" y="2947"/>
              <a:ext cx="561" cy="1077"/>
              <a:chOff x="3813" y="2947"/>
              <a:chExt cx="561" cy="1077"/>
            </a:xfrm>
          </p:grpSpPr>
          <p:sp>
            <p:nvSpPr>
              <p:cNvPr id="19" name="Freeform 20">
                <a:extLst>
                  <a:ext uri="{FF2B5EF4-FFF2-40B4-BE49-F238E27FC236}">
                    <a16:creationId xmlns:a16="http://schemas.microsoft.com/office/drawing/2014/main" id="{6967974E-1CEF-24CD-00BE-6BD3B70AC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" y="2947"/>
                <a:ext cx="547" cy="1071"/>
              </a:xfrm>
              <a:custGeom>
                <a:avLst/>
                <a:gdLst>
                  <a:gd name="T0" fmla="*/ 349 w 547"/>
                  <a:gd name="T1" fmla="*/ 0 h 1071"/>
                  <a:gd name="T2" fmla="*/ 185 w 547"/>
                  <a:gd name="T3" fmla="*/ 0 h 1071"/>
                  <a:gd name="T4" fmla="*/ 215 w 547"/>
                  <a:gd name="T5" fmla="*/ 41 h 1071"/>
                  <a:gd name="T6" fmla="*/ 312 w 547"/>
                  <a:gd name="T7" fmla="*/ 41 h 1071"/>
                  <a:gd name="T8" fmla="*/ 348 w 547"/>
                  <a:gd name="T9" fmla="*/ 106 h 1071"/>
                  <a:gd name="T10" fmla="*/ 182 w 547"/>
                  <a:gd name="T11" fmla="*/ 106 h 1071"/>
                  <a:gd name="T12" fmla="*/ 216 w 547"/>
                  <a:gd name="T13" fmla="*/ 42 h 1071"/>
                  <a:gd name="T14" fmla="*/ 185 w 547"/>
                  <a:gd name="T15" fmla="*/ 1 h 1071"/>
                  <a:gd name="T16" fmla="*/ 127 w 547"/>
                  <a:gd name="T17" fmla="*/ 102 h 1071"/>
                  <a:gd name="T18" fmla="*/ 95 w 547"/>
                  <a:gd name="T19" fmla="*/ 103 h 1071"/>
                  <a:gd name="T20" fmla="*/ 84 w 547"/>
                  <a:gd name="T21" fmla="*/ 137 h 1071"/>
                  <a:gd name="T22" fmla="*/ 35 w 547"/>
                  <a:gd name="T23" fmla="*/ 137 h 1071"/>
                  <a:gd name="T24" fmla="*/ 35 w 547"/>
                  <a:gd name="T25" fmla="*/ 162 h 1071"/>
                  <a:gd name="T26" fmla="*/ 16 w 547"/>
                  <a:gd name="T27" fmla="*/ 163 h 1071"/>
                  <a:gd name="T28" fmla="*/ 0 w 547"/>
                  <a:gd name="T29" fmla="*/ 163 h 1071"/>
                  <a:gd name="T30" fmla="*/ 0 w 547"/>
                  <a:gd name="T31" fmla="*/ 312 h 1071"/>
                  <a:gd name="T32" fmla="*/ 35 w 547"/>
                  <a:gd name="T33" fmla="*/ 313 h 1071"/>
                  <a:gd name="T34" fmla="*/ 36 w 547"/>
                  <a:gd name="T35" fmla="*/ 344 h 1071"/>
                  <a:gd name="T36" fmla="*/ 82 w 547"/>
                  <a:gd name="T37" fmla="*/ 344 h 1071"/>
                  <a:gd name="T38" fmla="*/ 96 w 547"/>
                  <a:gd name="T39" fmla="*/ 381 h 1071"/>
                  <a:gd name="T40" fmla="*/ 121 w 547"/>
                  <a:gd name="T41" fmla="*/ 382 h 1071"/>
                  <a:gd name="T42" fmla="*/ 123 w 547"/>
                  <a:gd name="T43" fmla="*/ 458 h 1071"/>
                  <a:gd name="T44" fmla="*/ 141 w 547"/>
                  <a:gd name="T45" fmla="*/ 458 h 1071"/>
                  <a:gd name="T46" fmla="*/ 146 w 547"/>
                  <a:gd name="T47" fmla="*/ 469 h 1071"/>
                  <a:gd name="T48" fmla="*/ 146 w 547"/>
                  <a:gd name="T49" fmla="*/ 545 h 1071"/>
                  <a:gd name="T50" fmla="*/ 177 w 547"/>
                  <a:gd name="T51" fmla="*/ 546 h 1071"/>
                  <a:gd name="T52" fmla="*/ 175 w 547"/>
                  <a:gd name="T53" fmla="*/ 1002 h 1071"/>
                  <a:gd name="T54" fmla="*/ 248 w 547"/>
                  <a:gd name="T55" fmla="*/ 1070 h 1071"/>
                  <a:gd name="T56" fmla="*/ 341 w 547"/>
                  <a:gd name="T57" fmla="*/ 991 h 1071"/>
                  <a:gd name="T58" fmla="*/ 307 w 547"/>
                  <a:gd name="T59" fmla="*/ 969 h 1071"/>
                  <a:gd name="T60" fmla="*/ 307 w 547"/>
                  <a:gd name="T61" fmla="*/ 942 h 1071"/>
                  <a:gd name="T62" fmla="*/ 341 w 547"/>
                  <a:gd name="T63" fmla="*/ 918 h 1071"/>
                  <a:gd name="T64" fmla="*/ 307 w 547"/>
                  <a:gd name="T65" fmla="*/ 898 h 1071"/>
                  <a:gd name="T66" fmla="*/ 312 w 547"/>
                  <a:gd name="T67" fmla="*/ 889 h 1071"/>
                  <a:gd name="T68" fmla="*/ 342 w 547"/>
                  <a:gd name="T69" fmla="*/ 870 h 1071"/>
                  <a:gd name="T70" fmla="*/ 346 w 547"/>
                  <a:gd name="T71" fmla="*/ 812 h 1071"/>
                  <a:gd name="T72" fmla="*/ 351 w 547"/>
                  <a:gd name="T73" fmla="*/ 806 h 1071"/>
                  <a:gd name="T74" fmla="*/ 307 w 547"/>
                  <a:gd name="T75" fmla="*/ 772 h 1071"/>
                  <a:gd name="T76" fmla="*/ 307 w 547"/>
                  <a:gd name="T77" fmla="*/ 742 h 1071"/>
                  <a:gd name="T78" fmla="*/ 342 w 547"/>
                  <a:gd name="T79" fmla="*/ 708 h 1071"/>
                  <a:gd name="T80" fmla="*/ 307 w 547"/>
                  <a:gd name="T81" fmla="*/ 677 h 1071"/>
                  <a:gd name="T82" fmla="*/ 307 w 547"/>
                  <a:gd name="T83" fmla="*/ 646 h 1071"/>
                  <a:gd name="T84" fmla="*/ 341 w 547"/>
                  <a:gd name="T85" fmla="*/ 606 h 1071"/>
                  <a:gd name="T86" fmla="*/ 346 w 547"/>
                  <a:gd name="T87" fmla="*/ 542 h 1071"/>
                  <a:gd name="T88" fmla="*/ 387 w 547"/>
                  <a:gd name="T89" fmla="*/ 542 h 1071"/>
                  <a:gd name="T90" fmla="*/ 387 w 547"/>
                  <a:gd name="T91" fmla="*/ 455 h 1071"/>
                  <a:gd name="T92" fmla="*/ 412 w 547"/>
                  <a:gd name="T93" fmla="*/ 455 h 1071"/>
                  <a:gd name="T94" fmla="*/ 412 w 547"/>
                  <a:gd name="T95" fmla="*/ 378 h 1071"/>
                  <a:gd name="T96" fmla="*/ 438 w 547"/>
                  <a:gd name="T97" fmla="*/ 378 h 1071"/>
                  <a:gd name="T98" fmla="*/ 450 w 547"/>
                  <a:gd name="T99" fmla="*/ 341 h 1071"/>
                  <a:gd name="T100" fmla="*/ 505 w 547"/>
                  <a:gd name="T101" fmla="*/ 341 h 1071"/>
                  <a:gd name="T102" fmla="*/ 505 w 547"/>
                  <a:gd name="T103" fmla="*/ 310 h 1071"/>
                  <a:gd name="T104" fmla="*/ 546 w 547"/>
                  <a:gd name="T105" fmla="*/ 310 h 1071"/>
                  <a:gd name="T106" fmla="*/ 546 w 547"/>
                  <a:gd name="T107" fmla="*/ 159 h 1071"/>
                  <a:gd name="T108" fmla="*/ 505 w 547"/>
                  <a:gd name="T109" fmla="*/ 159 h 1071"/>
                  <a:gd name="T110" fmla="*/ 505 w 547"/>
                  <a:gd name="T111" fmla="*/ 137 h 1071"/>
                  <a:gd name="T112" fmla="*/ 459 w 547"/>
                  <a:gd name="T113" fmla="*/ 137 h 1071"/>
                  <a:gd name="T114" fmla="*/ 448 w 547"/>
                  <a:gd name="T115" fmla="*/ 127 h 1071"/>
                  <a:gd name="T116" fmla="*/ 437 w 547"/>
                  <a:gd name="T117" fmla="*/ 103 h 1071"/>
                  <a:gd name="T118" fmla="*/ 412 w 547"/>
                  <a:gd name="T119" fmla="*/ 103 h 1071"/>
                  <a:gd name="T120" fmla="*/ 349 w 547"/>
                  <a:gd name="T121" fmla="*/ 0 h 107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47"/>
                  <a:gd name="T184" fmla="*/ 0 h 1071"/>
                  <a:gd name="T185" fmla="*/ 547 w 547"/>
                  <a:gd name="T186" fmla="*/ 1071 h 107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47" h="1071">
                    <a:moveTo>
                      <a:pt x="349" y="0"/>
                    </a:moveTo>
                    <a:lnTo>
                      <a:pt x="185" y="0"/>
                    </a:lnTo>
                    <a:lnTo>
                      <a:pt x="215" y="41"/>
                    </a:lnTo>
                    <a:lnTo>
                      <a:pt x="312" y="41"/>
                    </a:lnTo>
                    <a:lnTo>
                      <a:pt x="348" y="106"/>
                    </a:lnTo>
                    <a:lnTo>
                      <a:pt x="182" y="106"/>
                    </a:lnTo>
                    <a:lnTo>
                      <a:pt x="216" y="42"/>
                    </a:lnTo>
                    <a:lnTo>
                      <a:pt x="185" y="1"/>
                    </a:lnTo>
                    <a:lnTo>
                      <a:pt x="127" y="102"/>
                    </a:lnTo>
                    <a:lnTo>
                      <a:pt x="95" y="103"/>
                    </a:lnTo>
                    <a:lnTo>
                      <a:pt x="84" y="137"/>
                    </a:lnTo>
                    <a:lnTo>
                      <a:pt x="35" y="137"/>
                    </a:lnTo>
                    <a:lnTo>
                      <a:pt x="35" y="162"/>
                    </a:lnTo>
                    <a:lnTo>
                      <a:pt x="16" y="163"/>
                    </a:lnTo>
                    <a:lnTo>
                      <a:pt x="0" y="163"/>
                    </a:lnTo>
                    <a:lnTo>
                      <a:pt x="0" y="312"/>
                    </a:lnTo>
                    <a:lnTo>
                      <a:pt x="35" y="313"/>
                    </a:lnTo>
                    <a:lnTo>
                      <a:pt x="36" y="344"/>
                    </a:lnTo>
                    <a:lnTo>
                      <a:pt x="82" y="344"/>
                    </a:lnTo>
                    <a:lnTo>
                      <a:pt x="96" y="381"/>
                    </a:lnTo>
                    <a:lnTo>
                      <a:pt x="121" y="382"/>
                    </a:lnTo>
                    <a:lnTo>
                      <a:pt x="123" y="458"/>
                    </a:lnTo>
                    <a:lnTo>
                      <a:pt x="141" y="458"/>
                    </a:lnTo>
                    <a:lnTo>
                      <a:pt x="146" y="469"/>
                    </a:lnTo>
                    <a:lnTo>
                      <a:pt x="146" y="545"/>
                    </a:lnTo>
                    <a:lnTo>
                      <a:pt x="177" y="546"/>
                    </a:lnTo>
                    <a:lnTo>
                      <a:pt x="175" y="1002"/>
                    </a:lnTo>
                    <a:lnTo>
                      <a:pt x="248" y="1070"/>
                    </a:lnTo>
                    <a:lnTo>
                      <a:pt x="341" y="991"/>
                    </a:lnTo>
                    <a:lnTo>
                      <a:pt x="307" y="969"/>
                    </a:lnTo>
                    <a:lnTo>
                      <a:pt x="307" y="942"/>
                    </a:lnTo>
                    <a:lnTo>
                      <a:pt x="341" y="918"/>
                    </a:lnTo>
                    <a:lnTo>
                      <a:pt x="307" y="898"/>
                    </a:lnTo>
                    <a:lnTo>
                      <a:pt x="312" y="889"/>
                    </a:lnTo>
                    <a:lnTo>
                      <a:pt x="342" y="870"/>
                    </a:lnTo>
                    <a:lnTo>
                      <a:pt x="346" y="812"/>
                    </a:lnTo>
                    <a:lnTo>
                      <a:pt x="351" y="806"/>
                    </a:lnTo>
                    <a:lnTo>
                      <a:pt x="307" y="772"/>
                    </a:lnTo>
                    <a:lnTo>
                      <a:pt x="307" y="742"/>
                    </a:lnTo>
                    <a:lnTo>
                      <a:pt x="342" y="708"/>
                    </a:lnTo>
                    <a:lnTo>
                      <a:pt x="307" y="677"/>
                    </a:lnTo>
                    <a:lnTo>
                      <a:pt x="307" y="646"/>
                    </a:lnTo>
                    <a:lnTo>
                      <a:pt x="341" y="606"/>
                    </a:lnTo>
                    <a:lnTo>
                      <a:pt x="346" y="542"/>
                    </a:lnTo>
                    <a:lnTo>
                      <a:pt x="387" y="542"/>
                    </a:lnTo>
                    <a:lnTo>
                      <a:pt x="387" y="455"/>
                    </a:lnTo>
                    <a:lnTo>
                      <a:pt x="412" y="455"/>
                    </a:lnTo>
                    <a:lnTo>
                      <a:pt x="412" y="378"/>
                    </a:lnTo>
                    <a:lnTo>
                      <a:pt x="438" y="378"/>
                    </a:lnTo>
                    <a:lnTo>
                      <a:pt x="450" y="341"/>
                    </a:lnTo>
                    <a:lnTo>
                      <a:pt x="505" y="341"/>
                    </a:lnTo>
                    <a:lnTo>
                      <a:pt x="505" y="310"/>
                    </a:lnTo>
                    <a:lnTo>
                      <a:pt x="546" y="310"/>
                    </a:lnTo>
                    <a:lnTo>
                      <a:pt x="546" y="159"/>
                    </a:lnTo>
                    <a:lnTo>
                      <a:pt x="505" y="159"/>
                    </a:lnTo>
                    <a:lnTo>
                      <a:pt x="505" y="137"/>
                    </a:lnTo>
                    <a:lnTo>
                      <a:pt x="459" y="137"/>
                    </a:lnTo>
                    <a:lnTo>
                      <a:pt x="448" y="127"/>
                    </a:lnTo>
                    <a:lnTo>
                      <a:pt x="437" y="103"/>
                    </a:lnTo>
                    <a:lnTo>
                      <a:pt x="412" y="103"/>
                    </a:lnTo>
                    <a:lnTo>
                      <a:pt x="349" y="0"/>
                    </a:lnTo>
                  </a:path>
                </a:pathLst>
              </a:cu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1">
                <a:extLst>
                  <a:ext uri="{FF2B5EF4-FFF2-40B4-BE49-F238E27FC236}">
                    <a16:creationId xmlns:a16="http://schemas.microsoft.com/office/drawing/2014/main" id="{95F72642-3CC0-2852-DED8-8586D9B39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3" y="2953"/>
                <a:ext cx="547" cy="1071"/>
              </a:xfrm>
              <a:custGeom>
                <a:avLst/>
                <a:gdLst>
                  <a:gd name="T0" fmla="*/ 350 w 547"/>
                  <a:gd name="T1" fmla="*/ 0 h 1071"/>
                  <a:gd name="T2" fmla="*/ 186 w 547"/>
                  <a:gd name="T3" fmla="*/ 0 h 1071"/>
                  <a:gd name="T4" fmla="*/ 217 w 547"/>
                  <a:gd name="T5" fmla="*/ 41 h 1071"/>
                  <a:gd name="T6" fmla="*/ 312 w 547"/>
                  <a:gd name="T7" fmla="*/ 41 h 1071"/>
                  <a:gd name="T8" fmla="*/ 348 w 547"/>
                  <a:gd name="T9" fmla="*/ 106 h 1071"/>
                  <a:gd name="T10" fmla="*/ 183 w 547"/>
                  <a:gd name="T11" fmla="*/ 106 h 1071"/>
                  <a:gd name="T12" fmla="*/ 217 w 547"/>
                  <a:gd name="T13" fmla="*/ 42 h 1071"/>
                  <a:gd name="T14" fmla="*/ 186 w 547"/>
                  <a:gd name="T15" fmla="*/ 1 h 1071"/>
                  <a:gd name="T16" fmla="*/ 128 w 547"/>
                  <a:gd name="T17" fmla="*/ 102 h 1071"/>
                  <a:gd name="T18" fmla="*/ 97 w 547"/>
                  <a:gd name="T19" fmla="*/ 102 h 1071"/>
                  <a:gd name="T20" fmla="*/ 86 w 547"/>
                  <a:gd name="T21" fmla="*/ 137 h 1071"/>
                  <a:gd name="T22" fmla="*/ 37 w 547"/>
                  <a:gd name="T23" fmla="*/ 137 h 1071"/>
                  <a:gd name="T24" fmla="*/ 36 w 547"/>
                  <a:gd name="T25" fmla="*/ 162 h 1071"/>
                  <a:gd name="T26" fmla="*/ 17 w 547"/>
                  <a:gd name="T27" fmla="*/ 162 h 1071"/>
                  <a:gd name="T28" fmla="*/ 0 w 547"/>
                  <a:gd name="T29" fmla="*/ 162 h 1071"/>
                  <a:gd name="T30" fmla="*/ 0 w 547"/>
                  <a:gd name="T31" fmla="*/ 312 h 1071"/>
                  <a:gd name="T32" fmla="*/ 37 w 547"/>
                  <a:gd name="T33" fmla="*/ 313 h 1071"/>
                  <a:gd name="T34" fmla="*/ 37 w 547"/>
                  <a:gd name="T35" fmla="*/ 343 h 1071"/>
                  <a:gd name="T36" fmla="*/ 84 w 547"/>
                  <a:gd name="T37" fmla="*/ 343 h 1071"/>
                  <a:gd name="T38" fmla="*/ 97 w 547"/>
                  <a:gd name="T39" fmla="*/ 381 h 1071"/>
                  <a:gd name="T40" fmla="*/ 122 w 547"/>
                  <a:gd name="T41" fmla="*/ 382 h 1071"/>
                  <a:gd name="T42" fmla="*/ 125 w 547"/>
                  <a:gd name="T43" fmla="*/ 458 h 1071"/>
                  <a:gd name="T44" fmla="*/ 141 w 547"/>
                  <a:gd name="T45" fmla="*/ 458 h 1071"/>
                  <a:gd name="T46" fmla="*/ 146 w 547"/>
                  <a:gd name="T47" fmla="*/ 464 h 1071"/>
                  <a:gd name="T48" fmla="*/ 146 w 547"/>
                  <a:gd name="T49" fmla="*/ 545 h 1071"/>
                  <a:gd name="T50" fmla="*/ 178 w 547"/>
                  <a:gd name="T51" fmla="*/ 545 h 1071"/>
                  <a:gd name="T52" fmla="*/ 176 w 547"/>
                  <a:gd name="T53" fmla="*/ 1002 h 1071"/>
                  <a:gd name="T54" fmla="*/ 248 w 547"/>
                  <a:gd name="T55" fmla="*/ 1070 h 1071"/>
                  <a:gd name="T56" fmla="*/ 341 w 547"/>
                  <a:gd name="T57" fmla="*/ 991 h 1071"/>
                  <a:gd name="T58" fmla="*/ 308 w 547"/>
                  <a:gd name="T59" fmla="*/ 969 h 1071"/>
                  <a:gd name="T60" fmla="*/ 308 w 547"/>
                  <a:gd name="T61" fmla="*/ 942 h 1071"/>
                  <a:gd name="T62" fmla="*/ 341 w 547"/>
                  <a:gd name="T63" fmla="*/ 918 h 1071"/>
                  <a:gd name="T64" fmla="*/ 308 w 547"/>
                  <a:gd name="T65" fmla="*/ 897 h 1071"/>
                  <a:gd name="T66" fmla="*/ 313 w 547"/>
                  <a:gd name="T67" fmla="*/ 889 h 1071"/>
                  <a:gd name="T68" fmla="*/ 342 w 547"/>
                  <a:gd name="T69" fmla="*/ 870 h 1071"/>
                  <a:gd name="T70" fmla="*/ 347 w 547"/>
                  <a:gd name="T71" fmla="*/ 812 h 1071"/>
                  <a:gd name="T72" fmla="*/ 351 w 547"/>
                  <a:gd name="T73" fmla="*/ 807 h 1071"/>
                  <a:gd name="T74" fmla="*/ 307 w 547"/>
                  <a:gd name="T75" fmla="*/ 772 h 1071"/>
                  <a:gd name="T76" fmla="*/ 307 w 547"/>
                  <a:gd name="T77" fmla="*/ 742 h 1071"/>
                  <a:gd name="T78" fmla="*/ 342 w 547"/>
                  <a:gd name="T79" fmla="*/ 708 h 1071"/>
                  <a:gd name="T80" fmla="*/ 308 w 547"/>
                  <a:gd name="T81" fmla="*/ 677 h 1071"/>
                  <a:gd name="T82" fmla="*/ 308 w 547"/>
                  <a:gd name="T83" fmla="*/ 646 h 1071"/>
                  <a:gd name="T84" fmla="*/ 341 w 547"/>
                  <a:gd name="T85" fmla="*/ 606 h 1071"/>
                  <a:gd name="T86" fmla="*/ 347 w 547"/>
                  <a:gd name="T87" fmla="*/ 542 h 1071"/>
                  <a:gd name="T88" fmla="*/ 387 w 547"/>
                  <a:gd name="T89" fmla="*/ 542 h 1071"/>
                  <a:gd name="T90" fmla="*/ 387 w 547"/>
                  <a:gd name="T91" fmla="*/ 455 h 1071"/>
                  <a:gd name="T92" fmla="*/ 411 w 547"/>
                  <a:gd name="T93" fmla="*/ 455 h 1071"/>
                  <a:gd name="T94" fmla="*/ 411 w 547"/>
                  <a:gd name="T95" fmla="*/ 378 h 1071"/>
                  <a:gd name="T96" fmla="*/ 438 w 547"/>
                  <a:gd name="T97" fmla="*/ 378 h 1071"/>
                  <a:gd name="T98" fmla="*/ 450 w 547"/>
                  <a:gd name="T99" fmla="*/ 341 h 1071"/>
                  <a:gd name="T100" fmla="*/ 505 w 547"/>
                  <a:gd name="T101" fmla="*/ 341 h 1071"/>
                  <a:gd name="T102" fmla="*/ 505 w 547"/>
                  <a:gd name="T103" fmla="*/ 310 h 1071"/>
                  <a:gd name="T104" fmla="*/ 546 w 547"/>
                  <a:gd name="T105" fmla="*/ 310 h 1071"/>
                  <a:gd name="T106" fmla="*/ 546 w 547"/>
                  <a:gd name="T107" fmla="*/ 159 h 1071"/>
                  <a:gd name="T108" fmla="*/ 506 w 547"/>
                  <a:gd name="T109" fmla="*/ 159 h 1071"/>
                  <a:gd name="T110" fmla="*/ 506 w 547"/>
                  <a:gd name="T111" fmla="*/ 137 h 1071"/>
                  <a:gd name="T112" fmla="*/ 459 w 547"/>
                  <a:gd name="T113" fmla="*/ 137 h 1071"/>
                  <a:gd name="T114" fmla="*/ 449 w 547"/>
                  <a:gd name="T115" fmla="*/ 127 h 1071"/>
                  <a:gd name="T116" fmla="*/ 438 w 547"/>
                  <a:gd name="T117" fmla="*/ 102 h 1071"/>
                  <a:gd name="T118" fmla="*/ 411 w 547"/>
                  <a:gd name="T119" fmla="*/ 102 h 1071"/>
                  <a:gd name="T120" fmla="*/ 350 w 547"/>
                  <a:gd name="T121" fmla="*/ 0 h 107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47"/>
                  <a:gd name="T184" fmla="*/ 0 h 1071"/>
                  <a:gd name="T185" fmla="*/ 547 w 547"/>
                  <a:gd name="T186" fmla="*/ 1071 h 107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47" h="1071">
                    <a:moveTo>
                      <a:pt x="350" y="0"/>
                    </a:moveTo>
                    <a:lnTo>
                      <a:pt x="186" y="0"/>
                    </a:lnTo>
                    <a:lnTo>
                      <a:pt x="217" y="41"/>
                    </a:lnTo>
                    <a:lnTo>
                      <a:pt x="312" y="41"/>
                    </a:lnTo>
                    <a:lnTo>
                      <a:pt x="348" y="106"/>
                    </a:lnTo>
                    <a:lnTo>
                      <a:pt x="183" y="106"/>
                    </a:lnTo>
                    <a:lnTo>
                      <a:pt x="217" y="42"/>
                    </a:lnTo>
                    <a:lnTo>
                      <a:pt x="186" y="1"/>
                    </a:lnTo>
                    <a:lnTo>
                      <a:pt x="128" y="102"/>
                    </a:lnTo>
                    <a:lnTo>
                      <a:pt x="97" y="102"/>
                    </a:lnTo>
                    <a:lnTo>
                      <a:pt x="86" y="137"/>
                    </a:lnTo>
                    <a:lnTo>
                      <a:pt x="37" y="137"/>
                    </a:lnTo>
                    <a:lnTo>
                      <a:pt x="36" y="162"/>
                    </a:lnTo>
                    <a:lnTo>
                      <a:pt x="17" y="162"/>
                    </a:lnTo>
                    <a:lnTo>
                      <a:pt x="0" y="162"/>
                    </a:lnTo>
                    <a:lnTo>
                      <a:pt x="0" y="312"/>
                    </a:lnTo>
                    <a:lnTo>
                      <a:pt x="37" y="313"/>
                    </a:lnTo>
                    <a:lnTo>
                      <a:pt x="37" y="343"/>
                    </a:lnTo>
                    <a:lnTo>
                      <a:pt x="84" y="343"/>
                    </a:lnTo>
                    <a:lnTo>
                      <a:pt x="97" y="381"/>
                    </a:lnTo>
                    <a:lnTo>
                      <a:pt x="122" y="382"/>
                    </a:lnTo>
                    <a:lnTo>
                      <a:pt x="125" y="458"/>
                    </a:lnTo>
                    <a:lnTo>
                      <a:pt x="141" y="458"/>
                    </a:lnTo>
                    <a:lnTo>
                      <a:pt x="146" y="464"/>
                    </a:lnTo>
                    <a:lnTo>
                      <a:pt x="146" y="545"/>
                    </a:lnTo>
                    <a:lnTo>
                      <a:pt x="178" y="545"/>
                    </a:lnTo>
                    <a:lnTo>
                      <a:pt x="176" y="1002"/>
                    </a:lnTo>
                    <a:lnTo>
                      <a:pt x="248" y="1070"/>
                    </a:lnTo>
                    <a:lnTo>
                      <a:pt x="341" y="991"/>
                    </a:lnTo>
                    <a:lnTo>
                      <a:pt x="308" y="969"/>
                    </a:lnTo>
                    <a:lnTo>
                      <a:pt x="308" y="942"/>
                    </a:lnTo>
                    <a:lnTo>
                      <a:pt x="341" y="918"/>
                    </a:lnTo>
                    <a:lnTo>
                      <a:pt x="308" y="897"/>
                    </a:lnTo>
                    <a:lnTo>
                      <a:pt x="313" y="889"/>
                    </a:lnTo>
                    <a:lnTo>
                      <a:pt x="342" y="870"/>
                    </a:lnTo>
                    <a:lnTo>
                      <a:pt x="347" y="812"/>
                    </a:lnTo>
                    <a:lnTo>
                      <a:pt x="351" y="807"/>
                    </a:lnTo>
                    <a:lnTo>
                      <a:pt x="307" y="772"/>
                    </a:lnTo>
                    <a:lnTo>
                      <a:pt x="307" y="742"/>
                    </a:lnTo>
                    <a:lnTo>
                      <a:pt x="342" y="708"/>
                    </a:lnTo>
                    <a:lnTo>
                      <a:pt x="308" y="677"/>
                    </a:lnTo>
                    <a:lnTo>
                      <a:pt x="308" y="646"/>
                    </a:lnTo>
                    <a:lnTo>
                      <a:pt x="341" y="606"/>
                    </a:lnTo>
                    <a:lnTo>
                      <a:pt x="347" y="542"/>
                    </a:lnTo>
                    <a:lnTo>
                      <a:pt x="387" y="542"/>
                    </a:lnTo>
                    <a:lnTo>
                      <a:pt x="387" y="455"/>
                    </a:lnTo>
                    <a:lnTo>
                      <a:pt x="411" y="455"/>
                    </a:lnTo>
                    <a:lnTo>
                      <a:pt x="411" y="378"/>
                    </a:lnTo>
                    <a:lnTo>
                      <a:pt x="438" y="378"/>
                    </a:lnTo>
                    <a:lnTo>
                      <a:pt x="450" y="341"/>
                    </a:lnTo>
                    <a:lnTo>
                      <a:pt x="505" y="341"/>
                    </a:lnTo>
                    <a:lnTo>
                      <a:pt x="505" y="310"/>
                    </a:lnTo>
                    <a:lnTo>
                      <a:pt x="546" y="310"/>
                    </a:lnTo>
                    <a:lnTo>
                      <a:pt x="546" y="159"/>
                    </a:lnTo>
                    <a:lnTo>
                      <a:pt x="506" y="159"/>
                    </a:lnTo>
                    <a:lnTo>
                      <a:pt x="506" y="137"/>
                    </a:lnTo>
                    <a:lnTo>
                      <a:pt x="459" y="137"/>
                    </a:lnTo>
                    <a:lnTo>
                      <a:pt x="449" y="127"/>
                    </a:lnTo>
                    <a:lnTo>
                      <a:pt x="438" y="102"/>
                    </a:lnTo>
                    <a:lnTo>
                      <a:pt x="411" y="102"/>
                    </a:lnTo>
                    <a:lnTo>
                      <a:pt x="350" y="0"/>
                    </a:lnTo>
                  </a:path>
                </a:pathLst>
              </a:custGeom>
              <a:solidFill>
                <a:srgbClr val="438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" name="Group 22">
                <a:extLst>
                  <a:ext uri="{FF2B5EF4-FFF2-40B4-BE49-F238E27FC236}">
                    <a16:creationId xmlns:a16="http://schemas.microsoft.com/office/drawing/2014/main" id="{0699BF5F-A9DD-4773-0CEB-CD1F9E9C0E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66" y="3126"/>
                <a:ext cx="417" cy="117"/>
                <a:chOff x="3866" y="3126"/>
                <a:chExt cx="417" cy="117"/>
              </a:xfrm>
            </p:grpSpPr>
            <p:sp>
              <p:nvSpPr>
                <p:cNvPr id="33" name="Freeform 23">
                  <a:extLst>
                    <a:ext uri="{FF2B5EF4-FFF2-40B4-BE49-F238E27FC236}">
                      <a16:creationId xmlns:a16="http://schemas.microsoft.com/office/drawing/2014/main" id="{BE254444-9926-911D-F755-7B2CF16278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8" y="3126"/>
                  <a:ext cx="385" cy="117"/>
                </a:xfrm>
                <a:custGeom>
                  <a:avLst/>
                  <a:gdLst>
                    <a:gd name="T0" fmla="*/ 384 w 385"/>
                    <a:gd name="T1" fmla="*/ 60 h 117"/>
                    <a:gd name="T2" fmla="*/ 350 w 385"/>
                    <a:gd name="T3" fmla="*/ 0 h 117"/>
                    <a:gd name="T4" fmla="*/ 0 w 385"/>
                    <a:gd name="T5" fmla="*/ 0 h 117"/>
                    <a:gd name="T6" fmla="*/ 2 w 385"/>
                    <a:gd name="T7" fmla="*/ 5 h 117"/>
                    <a:gd name="T8" fmla="*/ 346 w 385"/>
                    <a:gd name="T9" fmla="*/ 5 h 117"/>
                    <a:gd name="T10" fmla="*/ 376 w 385"/>
                    <a:gd name="T11" fmla="*/ 60 h 117"/>
                    <a:gd name="T12" fmla="*/ 346 w 385"/>
                    <a:gd name="T13" fmla="*/ 112 h 117"/>
                    <a:gd name="T14" fmla="*/ 353 w 385"/>
                    <a:gd name="T15" fmla="*/ 116 h 117"/>
                    <a:gd name="T16" fmla="*/ 384 w 385"/>
                    <a:gd name="T17" fmla="*/ 60 h 11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5"/>
                    <a:gd name="T28" fmla="*/ 0 h 117"/>
                    <a:gd name="T29" fmla="*/ 385 w 385"/>
                    <a:gd name="T30" fmla="*/ 117 h 11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5" h="117">
                      <a:moveTo>
                        <a:pt x="384" y="60"/>
                      </a:moveTo>
                      <a:lnTo>
                        <a:pt x="350" y="0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346" y="5"/>
                      </a:lnTo>
                      <a:lnTo>
                        <a:pt x="376" y="60"/>
                      </a:lnTo>
                      <a:lnTo>
                        <a:pt x="346" y="112"/>
                      </a:lnTo>
                      <a:lnTo>
                        <a:pt x="353" y="116"/>
                      </a:lnTo>
                      <a:lnTo>
                        <a:pt x="384" y="60"/>
                      </a:lnTo>
                    </a:path>
                  </a:pathLst>
                </a:custGeom>
                <a:solidFill>
                  <a:srgbClr val="3165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24">
                  <a:extLst>
                    <a:ext uri="{FF2B5EF4-FFF2-40B4-BE49-F238E27FC236}">
                      <a16:creationId xmlns:a16="http://schemas.microsoft.com/office/drawing/2014/main" id="{AC1567E4-5DE9-C412-F6E4-671BF426EF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6" y="3126"/>
                  <a:ext cx="386" cy="116"/>
                </a:xfrm>
                <a:custGeom>
                  <a:avLst/>
                  <a:gdLst>
                    <a:gd name="T0" fmla="*/ 0 w 386"/>
                    <a:gd name="T1" fmla="*/ 54 h 116"/>
                    <a:gd name="T2" fmla="*/ 33 w 386"/>
                    <a:gd name="T3" fmla="*/ 115 h 116"/>
                    <a:gd name="T4" fmla="*/ 385 w 386"/>
                    <a:gd name="T5" fmla="*/ 115 h 116"/>
                    <a:gd name="T6" fmla="*/ 382 w 386"/>
                    <a:gd name="T7" fmla="*/ 110 h 116"/>
                    <a:gd name="T8" fmla="*/ 37 w 386"/>
                    <a:gd name="T9" fmla="*/ 110 h 116"/>
                    <a:gd name="T10" fmla="*/ 5 w 386"/>
                    <a:gd name="T11" fmla="*/ 54 h 116"/>
                    <a:gd name="T12" fmla="*/ 36 w 386"/>
                    <a:gd name="T13" fmla="*/ 3 h 116"/>
                    <a:gd name="T14" fmla="*/ 30 w 386"/>
                    <a:gd name="T15" fmla="*/ 0 h 116"/>
                    <a:gd name="T16" fmla="*/ 0 w 386"/>
                    <a:gd name="T17" fmla="*/ 54 h 1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6"/>
                    <a:gd name="T28" fmla="*/ 0 h 116"/>
                    <a:gd name="T29" fmla="*/ 386 w 386"/>
                    <a:gd name="T30" fmla="*/ 116 h 11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6" h="116">
                      <a:moveTo>
                        <a:pt x="0" y="54"/>
                      </a:moveTo>
                      <a:lnTo>
                        <a:pt x="33" y="115"/>
                      </a:lnTo>
                      <a:lnTo>
                        <a:pt x="385" y="115"/>
                      </a:lnTo>
                      <a:lnTo>
                        <a:pt x="382" y="110"/>
                      </a:lnTo>
                      <a:lnTo>
                        <a:pt x="37" y="110"/>
                      </a:lnTo>
                      <a:lnTo>
                        <a:pt x="5" y="54"/>
                      </a:lnTo>
                      <a:lnTo>
                        <a:pt x="36" y="3"/>
                      </a:lnTo>
                      <a:lnTo>
                        <a:pt x="30" y="0"/>
                      </a:lnTo>
                      <a:lnTo>
                        <a:pt x="0" y="54"/>
                      </a:lnTo>
                    </a:path>
                  </a:pathLst>
                </a:custGeom>
                <a:solidFill>
                  <a:srgbClr val="00A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" name="Rectangle 25">
                <a:extLst>
                  <a:ext uri="{FF2B5EF4-FFF2-40B4-BE49-F238E27FC236}">
                    <a16:creationId xmlns:a16="http://schemas.microsoft.com/office/drawing/2014/main" id="{7CB7989B-786A-606D-EC5D-B7D7D6B37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2" y="3105"/>
                <a:ext cx="463" cy="16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CA" altLang="en-US"/>
              </a:p>
            </p:txBody>
          </p:sp>
          <p:sp>
            <p:nvSpPr>
              <p:cNvPr id="23" name="Rectangle 26">
                <a:extLst>
                  <a:ext uri="{FF2B5EF4-FFF2-40B4-BE49-F238E27FC236}">
                    <a16:creationId xmlns:a16="http://schemas.microsoft.com/office/drawing/2014/main" id="{8F03C19D-267F-07E9-B30F-C8DE209EA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9" y="3081"/>
                <a:ext cx="360" cy="16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CA" altLang="en-US"/>
              </a:p>
            </p:txBody>
          </p:sp>
          <p:grpSp>
            <p:nvGrpSpPr>
              <p:cNvPr id="24" name="Group 27">
                <a:extLst>
                  <a:ext uri="{FF2B5EF4-FFF2-40B4-BE49-F238E27FC236}">
                    <a16:creationId xmlns:a16="http://schemas.microsoft.com/office/drawing/2014/main" id="{A8EFE0C2-E042-B579-6E86-332EA9B4D7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50" y="3266"/>
                <a:ext cx="466" cy="757"/>
                <a:chOff x="3850" y="3266"/>
                <a:chExt cx="466" cy="757"/>
              </a:xfrm>
            </p:grpSpPr>
            <p:sp>
              <p:nvSpPr>
                <p:cNvPr id="25" name="Freeform 28">
                  <a:extLst>
                    <a:ext uri="{FF2B5EF4-FFF2-40B4-BE49-F238E27FC236}">
                      <a16:creationId xmlns:a16="http://schemas.microsoft.com/office/drawing/2014/main" id="{EC20FA98-73E6-8294-C8C9-1432881373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95" y="3415"/>
                  <a:ext cx="17" cy="582"/>
                </a:xfrm>
                <a:custGeom>
                  <a:avLst/>
                  <a:gdLst>
                    <a:gd name="T0" fmla="*/ 0 w 17"/>
                    <a:gd name="T1" fmla="*/ 0 h 582"/>
                    <a:gd name="T2" fmla="*/ 0 w 17"/>
                    <a:gd name="T3" fmla="*/ 581 h 582"/>
                    <a:gd name="T4" fmla="*/ 16 w 17"/>
                    <a:gd name="T5" fmla="*/ 572 h 582"/>
                    <a:gd name="T6" fmla="*/ 16 w 17"/>
                    <a:gd name="T7" fmla="*/ 18 h 582"/>
                    <a:gd name="T8" fmla="*/ 0 w 17"/>
                    <a:gd name="T9" fmla="*/ 0 h 5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582"/>
                    <a:gd name="T17" fmla="*/ 17 w 17"/>
                    <a:gd name="T18" fmla="*/ 582 h 5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582">
                      <a:moveTo>
                        <a:pt x="0" y="0"/>
                      </a:moveTo>
                      <a:lnTo>
                        <a:pt x="0" y="581"/>
                      </a:lnTo>
                      <a:lnTo>
                        <a:pt x="16" y="572"/>
                      </a:lnTo>
                      <a:lnTo>
                        <a:pt x="16" y="1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A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Freeform 29">
                  <a:extLst>
                    <a:ext uri="{FF2B5EF4-FFF2-40B4-BE49-F238E27FC236}">
                      <a16:creationId xmlns:a16="http://schemas.microsoft.com/office/drawing/2014/main" id="{CDFC66FB-477B-F098-15D3-D75BF2B11E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9" y="3431"/>
                  <a:ext cx="17" cy="567"/>
                </a:xfrm>
                <a:custGeom>
                  <a:avLst/>
                  <a:gdLst>
                    <a:gd name="T0" fmla="*/ 5 w 17"/>
                    <a:gd name="T1" fmla="*/ 0 h 567"/>
                    <a:gd name="T2" fmla="*/ 0 w 17"/>
                    <a:gd name="T3" fmla="*/ 557 h 567"/>
                    <a:gd name="T4" fmla="*/ 16 w 17"/>
                    <a:gd name="T5" fmla="*/ 566 h 567"/>
                    <a:gd name="T6" fmla="*/ 16 w 17"/>
                    <a:gd name="T7" fmla="*/ 45 h 567"/>
                    <a:gd name="T8" fmla="*/ 5 w 17"/>
                    <a:gd name="T9" fmla="*/ 0 h 5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567"/>
                    <a:gd name="T17" fmla="*/ 17 w 17"/>
                    <a:gd name="T18" fmla="*/ 567 h 56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567">
                      <a:moveTo>
                        <a:pt x="5" y="0"/>
                      </a:moveTo>
                      <a:lnTo>
                        <a:pt x="0" y="557"/>
                      </a:lnTo>
                      <a:lnTo>
                        <a:pt x="16" y="566"/>
                      </a:lnTo>
                      <a:lnTo>
                        <a:pt x="16" y="45"/>
                      </a:lnTo>
                      <a:lnTo>
                        <a:pt x="5" y="0"/>
                      </a:lnTo>
                    </a:path>
                  </a:pathLst>
                </a:custGeom>
                <a:solidFill>
                  <a:srgbClr val="00A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7" name="Group 30">
                  <a:extLst>
                    <a:ext uri="{FF2B5EF4-FFF2-40B4-BE49-F238E27FC236}">
                      <a16:creationId xmlns:a16="http://schemas.microsoft.com/office/drawing/2014/main" id="{2C41639C-ADC1-1857-F170-2397D568B6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50" y="3266"/>
                  <a:ext cx="466" cy="757"/>
                  <a:chOff x="3850" y="3266"/>
                  <a:chExt cx="466" cy="757"/>
                </a:xfrm>
              </p:grpSpPr>
              <p:sp>
                <p:nvSpPr>
                  <p:cNvPr id="28" name="Rectangle 31">
                    <a:extLst>
                      <a:ext uri="{FF2B5EF4-FFF2-40B4-BE49-F238E27FC236}">
                        <a16:creationId xmlns:a16="http://schemas.microsoft.com/office/drawing/2014/main" id="{9FD4A9A6-3499-DEB1-B5D7-A7F3D2034F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50" y="3266"/>
                    <a:ext cx="466" cy="16"/>
                  </a:xfrm>
                  <a:prstGeom prst="rect">
                    <a:avLst/>
                  </a:pr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endParaRPr lang="en-CA" altLang="en-US"/>
                  </a:p>
                </p:txBody>
              </p:sp>
              <p:sp>
                <p:nvSpPr>
                  <p:cNvPr id="29" name="Rectangle 32">
                    <a:extLst>
                      <a:ext uri="{FF2B5EF4-FFF2-40B4-BE49-F238E27FC236}">
                        <a16:creationId xmlns:a16="http://schemas.microsoft.com/office/drawing/2014/main" id="{89C35DEC-A84D-E6FB-4038-A640EA1126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38" y="3337"/>
                    <a:ext cx="281" cy="16"/>
                  </a:xfrm>
                  <a:prstGeom prst="rect">
                    <a:avLst/>
                  </a:pr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endParaRPr lang="en-CA" altLang="en-US"/>
                  </a:p>
                </p:txBody>
              </p:sp>
              <p:sp>
                <p:nvSpPr>
                  <p:cNvPr id="30" name="Freeform 33">
                    <a:extLst>
                      <a:ext uri="{FF2B5EF4-FFF2-40B4-BE49-F238E27FC236}">
                        <a16:creationId xmlns:a16="http://schemas.microsoft.com/office/drawing/2014/main" id="{72210AC0-4675-1716-7BD7-82A79AEE7B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1" y="3432"/>
                    <a:ext cx="30" cy="591"/>
                  </a:xfrm>
                  <a:custGeom>
                    <a:avLst/>
                    <a:gdLst>
                      <a:gd name="T0" fmla="*/ 0 w 30"/>
                      <a:gd name="T1" fmla="*/ 0 h 591"/>
                      <a:gd name="T2" fmla="*/ 7 w 30"/>
                      <a:gd name="T3" fmla="*/ 38 h 591"/>
                      <a:gd name="T4" fmla="*/ 18 w 30"/>
                      <a:gd name="T5" fmla="*/ 71 h 591"/>
                      <a:gd name="T6" fmla="*/ 18 w 30"/>
                      <a:gd name="T7" fmla="*/ 579 h 591"/>
                      <a:gd name="T8" fmla="*/ 26 w 30"/>
                      <a:gd name="T9" fmla="*/ 590 h 591"/>
                      <a:gd name="T10" fmla="*/ 29 w 30"/>
                      <a:gd name="T11" fmla="*/ 62 h 591"/>
                      <a:gd name="T12" fmla="*/ 0 w 30"/>
                      <a:gd name="T13" fmla="*/ 0 h 59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0"/>
                      <a:gd name="T22" fmla="*/ 0 h 591"/>
                      <a:gd name="T23" fmla="*/ 30 w 30"/>
                      <a:gd name="T24" fmla="*/ 591 h 59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0" h="591">
                        <a:moveTo>
                          <a:pt x="0" y="0"/>
                        </a:moveTo>
                        <a:lnTo>
                          <a:pt x="7" y="38"/>
                        </a:lnTo>
                        <a:lnTo>
                          <a:pt x="18" y="71"/>
                        </a:lnTo>
                        <a:lnTo>
                          <a:pt x="18" y="579"/>
                        </a:lnTo>
                        <a:lnTo>
                          <a:pt x="26" y="590"/>
                        </a:lnTo>
                        <a:lnTo>
                          <a:pt x="29" y="62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" name="Freeform 34">
                    <a:extLst>
                      <a:ext uri="{FF2B5EF4-FFF2-40B4-BE49-F238E27FC236}">
                        <a16:creationId xmlns:a16="http://schemas.microsoft.com/office/drawing/2014/main" id="{55E0E92D-667E-6DD0-DD05-9D7BC202E1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5" y="3410"/>
                    <a:ext cx="244" cy="83"/>
                  </a:xfrm>
                  <a:custGeom>
                    <a:avLst/>
                    <a:gdLst>
                      <a:gd name="T0" fmla="*/ 202 w 244"/>
                      <a:gd name="T1" fmla="*/ 82 h 83"/>
                      <a:gd name="T2" fmla="*/ 218 w 244"/>
                      <a:gd name="T3" fmla="*/ 64 h 83"/>
                      <a:gd name="T4" fmla="*/ 218 w 244"/>
                      <a:gd name="T5" fmla="*/ 9 h 83"/>
                      <a:gd name="T6" fmla="*/ 243 w 244"/>
                      <a:gd name="T7" fmla="*/ 9 h 83"/>
                      <a:gd name="T8" fmla="*/ 243 w 244"/>
                      <a:gd name="T9" fmla="*/ 0 h 83"/>
                      <a:gd name="T10" fmla="*/ 0 w 244"/>
                      <a:gd name="T11" fmla="*/ 0 h 83"/>
                      <a:gd name="T12" fmla="*/ 5 w 244"/>
                      <a:gd name="T13" fmla="*/ 9 h 83"/>
                      <a:gd name="T14" fmla="*/ 137 w 244"/>
                      <a:gd name="T15" fmla="*/ 9 h 83"/>
                      <a:gd name="T16" fmla="*/ 148 w 244"/>
                      <a:gd name="T17" fmla="*/ 25 h 83"/>
                      <a:gd name="T18" fmla="*/ 197 w 244"/>
                      <a:gd name="T19" fmla="*/ 25 h 83"/>
                      <a:gd name="T20" fmla="*/ 202 w 244"/>
                      <a:gd name="T21" fmla="*/ 82 h 83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44"/>
                      <a:gd name="T34" fmla="*/ 0 h 83"/>
                      <a:gd name="T35" fmla="*/ 244 w 244"/>
                      <a:gd name="T36" fmla="*/ 83 h 83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44" h="83">
                        <a:moveTo>
                          <a:pt x="202" y="82"/>
                        </a:moveTo>
                        <a:lnTo>
                          <a:pt x="218" y="64"/>
                        </a:lnTo>
                        <a:lnTo>
                          <a:pt x="218" y="9"/>
                        </a:lnTo>
                        <a:lnTo>
                          <a:pt x="243" y="9"/>
                        </a:lnTo>
                        <a:lnTo>
                          <a:pt x="243" y="0"/>
                        </a:lnTo>
                        <a:lnTo>
                          <a:pt x="0" y="0"/>
                        </a:lnTo>
                        <a:lnTo>
                          <a:pt x="5" y="9"/>
                        </a:lnTo>
                        <a:lnTo>
                          <a:pt x="137" y="9"/>
                        </a:lnTo>
                        <a:lnTo>
                          <a:pt x="148" y="25"/>
                        </a:lnTo>
                        <a:lnTo>
                          <a:pt x="197" y="25"/>
                        </a:lnTo>
                        <a:lnTo>
                          <a:pt x="202" y="82"/>
                        </a:lnTo>
                      </a:path>
                    </a:pathLst>
                  </a:cu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" name="Freeform 35">
                    <a:extLst>
                      <a:ext uri="{FF2B5EF4-FFF2-40B4-BE49-F238E27FC236}">
                        <a16:creationId xmlns:a16="http://schemas.microsoft.com/office/drawing/2014/main" id="{497E4C5F-25C8-7F7A-940F-6727BB6D82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96" y="3296"/>
                    <a:ext cx="367" cy="17"/>
                  </a:xfrm>
                  <a:custGeom>
                    <a:avLst/>
                    <a:gdLst>
                      <a:gd name="T0" fmla="*/ 366 w 367"/>
                      <a:gd name="T1" fmla="*/ 0 h 17"/>
                      <a:gd name="T2" fmla="*/ 0 w 367"/>
                      <a:gd name="T3" fmla="*/ 0 h 17"/>
                      <a:gd name="T4" fmla="*/ 3 w 367"/>
                      <a:gd name="T5" fmla="*/ 16 h 17"/>
                      <a:gd name="T6" fmla="*/ 363 w 367"/>
                      <a:gd name="T7" fmla="*/ 16 h 17"/>
                      <a:gd name="T8" fmla="*/ 366 w 367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7"/>
                      <a:gd name="T16" fmla="*/ 0 h 17"/>
                      <a:gd name="T17" fmla="*/ 367 w 367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7" h="17">
                        <a:moveTo>
                          <a:pt x="366" y="0"/>
                        </a:moveTo>
                        <a:lnTo>
                          <a:pt x="0" y="0"/>
                        </a:lnTo>
                        <a:lnTo>
                          <a:pt x="3" y="16"/>
                        </a:lnTo>
                        <a:lnTo>
                          <a:pt x="363" y="16"/>
                        </a:lnTo>
                        <a:lnTo>
                          <a:pt x="366" y="0"/>
                        </a:lnTo>
                      </a:path>
                    </a:pathLst>
                  </a:cu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8" name="Rectangle 36">
              <a:extLst>
                <a:ext uri="{FF2B5EF4-FFF2-40B4-BE49-F238E27FC236}">
                  <a16:creationId xmlns:a16="http://schemas.microsoft.com/office/drawing/2014/main" id="{F882BE77-4CE7-3A02-E013-4FDCAC487E1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843" y="3095"/>
              <a:ext cx="48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>
                  <a:latin typeface="Times New Roman" panose="02020603050405020304" pitchFamily="18" charset="0"/>
                </a:rPr>
                <a:t>private</a:t>
              </a:r>
            </a:p>
          </p:txBody>
        </p:sp>
      </p:grpSp>
      <p:grpSp>
        <p:nvGrpSpPr>
          <p:cNvPr id="35" name="Group 37">
            <a:extLst>
              <a:ext uri="{FF2B5EF4-FFF2-40B4-BE49-F238E27FC236}">
                <a16:creationId xmlns:a16="http://schemas.microsoft.com/office/drawing/2014/main" id="{F3D2D0EE-C999-2717-3D6A-05BA88D24058}"/>
              </a:ext>
            </a:extLst>
          </p:cNvPr>
          <p:cNvGrpSpPr>
            <a:grpSpLocks/>
          </p:cNvGrpSpPr>
          <p:nvPr/>
        </p:nvGrpSpPr>
        <p:grpSpPr bwMode="auto">
          <a:xfrm>
            <a:off x="3603172" y="4138613"/>
            <a:ext cx="862013" cy="1760537"/>
            <a:chOff x="1488" y="2943"/>
            <a:chExt cx="543" cy="1109"/>
          </a:xfrm>
        </p:grpSpPr>
        <p:graphicFrame>
          <p:nvGraphicFramePr>
            <p:cNvPr id="36" name="Object 38">
              <a:extLst>
                <a:ext uri="{FF2B5EF4-FFF2-40B4-BE49-F238E27FC236}">
                  <a16:creationId xmlns:a16="http://schemas.microsoft.com/office/drawing/2014/main" id="{125C4365-E576-0224-8FBE-6D8A70FA5CB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488" y="2943"/>
            <a:ext cx="543" cy="1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" imgW="861840" imgH="1760400" progId="MS_ClipArt_Gallery.2">
                    <p:embed/>
                  </p:oleObj>
                </mc:Choice>
                <mc:Fallback>
                  <p:oleObj name="Clip" r:id="rId2" imgW="861840" imgH="1760400" progId="MS_ClipArt_Gallery.2">
                    <p:embed/>
                    <p:pic>
                      <p:nvPicPr>
                        <p:cNvPr id="2050" name="Object 38">
                          <a:extLst>
                            <a:ext uri="{FF2B5EF4-FFF2-40B4-BE49-F238E27FC236}">
                              <a16:creationId xmlns:a16="http://schemas.microsoft.com/office/drawing/2014/main" id="{09845C8E-0342-F4F6-536D-92413FB47BAD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8" y="2943"/>
                          <a:ext cx="543" cy="11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Rectangle 39">
              <a:extLst>
                <a:ext uri="{FF2B5EF4-FFF2-40B4-BE49-F238E27FC236}">
                  <a16:creationId xmlns:a16="http://schemas.microsoft.com/office/drawing/2014/main" id="{270AF6A5-D784-487B-5851-39D40B7AB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" y="3088"/>
              <a:ext cx="43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>
                  <a:latin typeface="Times New Roman" panose="02020603050405020304" pitchFamily="18" charset="0"/>
                </a:rPr>
                <a:t>public</a:t>
              </a:r>
            </a:p>
          </p:txBody>
        </p:sp>
      </p:grpSp>
      <p:sp>
        <p:nvSpPr>
          <p:cNvPr id="38" name="Rectangle 40">
            <a:extLst>
              <a:ext uri="{FF2B5EF4-FFF2-40B4-BE49-F238E27FC236}">
                <a16:creationId xmlns:a16="http://schemas.microsoft.com/office/drawing/2014/main" id="{5FCCF740-A886-AEC7-8294-3CC0E0BA4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522" y="2566988"/>
            <a:ext cx="1435100" cy="673100"/>
          </a:xfrm>
          <a:prstGeom prst="rect">
            <a:avLst/>
          </a:prstGeom>
          <a:gradFill rotWithShape="0">
            <a:gsLst>
              <a:gs pos="0">
                <a:srgbClr val="9DB9FE"/>
              </a:gs>
              <a:gs pos="100000">
                <a:srgbClr val="9DB9FE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Encryption</a:t>
            </a:r>
          </a:p>
        </p:txBody>
      </p:sp>
      <p:sp>
        <p:nvSpPr>
          <p:cNvPr id="39" name="Rectangle 41">
            <a:extLst>
              <a:ext uri="{FF2B5EF4-FFF2-40B4-BE49-F238E27FC236}">
                <a16:creationId xmlns:a16="http://schemas.microsoft.com/office/drawing/2014/main" id="{0A06D596-FD29-DB77-2099-86710A8C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0110" y="2566988"/>
            <a:ext cx="1435100" cy="673100"/>
          </a:xfrm>
          <a:prstGeom prst="rect">
            <a:avLst/>
          </a:prstGeom>
          <a:gradFill rotWithShape="0">
            <a:gsLst>
              <a:gs pos="0">
                <a:srgbClr val="9DB9FE"/>
              </a:gs>
              <a:gs pos="100000">
                <a:srgbClr val="9DB9FE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Decryption</a:t>
            </a:r>
          </a:p>
        </p:txBody>
      </p:sp>
      <p:sp>
        <p:nvSpPr>
          <p:cNvPr id="40" name="Freeform 42">
            <a:extLst>
              <a:ext uri="{FF2B5EF4-FFF2-40B4-BE49-F238E27FC236}">
                <a16:creationId xmlns:a16="http://schemas.microsoft.com/office/drawing/2014/main" id="{495D578F-3998-AA74-2499-A68993E6601E}"/>
              </a:ext>
            </a:extLst>
          </p:cNvPr>
          <p:cNvSpPr>
            <a:spLocks/>
          </p:cNvSpPr>
          <p:nvPr/>
        </p:nvSpPr>
        <p:spPr bwMode="auto">
          <a:xfrm>
            <a:off x="8499022" y="2260600"/>
            <a:ext cx="717550" cy="788988"/>
          </a:xfrm>
          <a:custGeom>
            <a:avLst/>
            <a:gdLst>
              <a:gd name="T0" fmla="*/ 142875 w 452"/>
              <a:gd name="T1" fmla="*/ 303213 h 497"/>
              <a:gd name="T2" fmla="*/ 282575 w 452"/>
              <a:gd name="T3" fmla="*/ 303213 h 497"/>
              <a:gd name="T4" fmla="*/ 282575 w 452"/>
              <a:gd name="T5" fmla="*/ 500063 h 497"/>
              <a:gd name="T6" fmla="*/ 280988 w 452"/>
              <a:gd name="T7" fmla="*/ 528638 h 497"/>
              <a:gd name="T8" fmla="*/ 277813 w 452"/>
              <a:gd name="T9" fmla="*/ 550863 h 497"/>
              <a:gd name="T10" fmla="*/ 269875 w 452"/>
              <a:gd name="T11" fmla="*/ 573088 h 497"/>
              <a:gd name="T12" fmla="*/ 260350 w 452"/>
              <a:gd name="T13" fmla="*/ 596900 h 497"/>
              <a:gd name="T14" fmla="*/ 244475 w 452"/>
              <a:gd name="T15" fmla="*/ 619125 h 497"/>
              <a:gd name="T16" fmla="*/ 230188 w 452"/>
              <a:gd name="T17" fmla="*/ 641350 h 497"/>
              <a:gd name="T18" fmla="*/ 211138 w 452"/>
              <a:gd name="T19" fmla="*/ 660400 h 497"/>
              <a:gd name="T20" fmla="*/ 193675 w 452"/>
              <a:gd name="T21" fmla="*/ 676275 h 497"/>
              <a:gd name="T22" fmla="*/ 176213 w 452"/>
              <a:gd name="T23" fmla="*/ 690563 h 497"/>
              <a:gd name="T24" fmla="*/ 157163 w 452"/>
              <a:gd name="T25" fmla="*/ 701675 h 497"/>
              <a:gd name="T26" fmla="*/ 136525 w 452"/>
              <a:gd name="T27" fmla="*/ 714375 h 497"/>
              <a:gd name="T28" fmla="*/ 115888 w 452"/>
              <a:gd name="T29" fmla="*/ 725488 h 497"/>
              <a:gd name="T30" fmla="*/ 93662 w 452"/>
              <a:gd name="T31" fmla="*/ 736600 h 497"/>
              <a:gd name="T32" fmla="*/ 71438 w 452"/>
              <a:gd name="T33" fmla="*/ 746125 h 497"/>
              <a:gd name="T34" fmla="*/ 49212 w 452"/>
              <a:gd name="T35" fmla="*/ 755650 h 497"/>
              <a:gd name="T36" fmla="*/ 28575 w 452"/>
              <a:gd name="T37" fmla="*/ 762000 h 497"/>
              <a:gd name="T38" fmla="*/ 0 w 452"/>
              <a:gd name="T39" fmla="*/ 768350 h 497"/>
              <a:gd name="T40" fmla="*/ 25400 w 452"/>
              <a:gd name="T41" fmla="*/ 777875 h 497"/>
              <a:gd name="T42" fmla="*/ 47625 w 452"/>
              <a:gd name="T43" fmla="*/ 784225 h 497"/>
              <a:gd name="T44" fmla="*/ 73025 w 452"/>
              <a:gd name="T45" fmla="*/ 787400 h 497"/>
              <a:gd name="T46" fmla="*/ 100012 w 452"/>
              <a:gd name="T47" fmla="*/ 787400 h 497"/>
              <a:gd name="T48" fmla="*/ 127000 w 452"/>
              <a:gd name="T49" fmla="*/ 787400 h 497"/>
              <a:gd name="T50" fmla="*/ 158750 w 452"/>
              <a:gd name="T51" fmla="*/ 787400 h 497"/>
              <a:gd name="T52" fmla="*/ 193675 w 452"/>
              <a:gd name="T53" fmla="*/ 785813 h 497"/>
              <a:gd name="T54" fmla="*/ 227013 w 452"/>
              <a:gd name="T55" fmla="*/ 784225 h 497"/>
              <a:gd name="T56" fmla="*/ 258763 w 452"/>
              <a:gd name="T57" fmla="*/ 777875 h 497"/>
              <a:gd name="T58" fmla="*/ 292100 w 452"/>
              <a:gd name="T59" fmla="*/ 768350 h 497"/>
              <a:gd name="T60" fmla="*/ 323850 w 452"/>
              <a:gd name="T61" fmla="*/ 758825 h 497"/>
              <a:gd name="T62" fmla="*/ 354013 w 452"/>
              <a:gd name="T63" fmla="*/ 746125 h 497"/>
              <a:gd name="T64" fmla="*/ 388937 w 452"/>
              <a:gd name="T65" fmla="*/ 730250 h 497"/>
              <a:gd name="T66" fmla="*/ 414338 w 452"/>
              <a:gd name="T67" fmla="*/ 714375 h 497"/>
              <a:gd name="T68" fmla="*/ 449263 w 452"/>
              <a:gd name="T69" fmla="*/ 695325 h 497"/>
              <a:gd name="T70" fmla="*/ 479425 w 452"/>
              <a:gd name="T71" fmla="*/ 668338 h 497"/>
              <a:gd name="T72" fmla="*/ 503238 w 452"/>
              <a:gd name="T73" fmla="*/ 647700 h 497"/>
              <a:gd name="T74" fmla="*/ 530225 w 452"/>
              <a:gd name="T75" fmla="*/ 620713 h 497"/>
              <a:gd name="T76" fmla="*/ 547688 w 452"/>
              <a:gd name="T77" fmla="*/ 592138 h 497"/>
              <a:gd name="T78" fmla="*/ 563563 w 452"/>
              <a:gd name="T79" fmla="*/ 565150 h 497"/>
              <a:gd name="T80" fmla="*/ 573088 w 452"/>
              <a:gd name="T81" fmla="*/ 525463 h 497"/>
              <a:gd name="T82" fmla="*/ 574675 w 452"/>
              <a:gd name="T83" fmla="*/ 493713 h 497"/>
              <a:gd name="T84" fmla="*/ 574675 w 452"/>
              <a:gd name="T85" fmla="*/ 461963 h 497"/>
              <a:gd name="T86" fmla="*/ 574675 w 452"/>
              <a:gd name="T87" fmla="*/ 303213 h 497"/>
              <a:gd name="T88" fmla="*/ 715963 w 452"/>
              <a:gd name="T89" fmla="*/ 303213 h 497"/>
              <a:gd name="T90" fmla="*/ 431800 w 452"/>
              <a:gd name="T91" fmla="*/ 0 h 497"/>
              <a:gd name="T92" fmla="*/ 142875 w 452"/>
              <a:gd name="T93" fmla="*/ 303213 h 4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52"/>
              <a:gd name="T142" fmla="*/ 0 h 497"/>
              <a:gd name="T143" fmla="*/ 452 w 452"/>
              <a:gd name="T144" fmla="*/ 497 h 49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52" h="497">
                <a:moveTo>
                  <a:pt x="90" y="191"/>
                </a:moveTo>
                <a:lnTo>
                  <a:pt x="178" y="191"/>
                </a:lnTo>
                <a:lnTo>
                  <a:pt x="178" y="315"/>
                </a:lnTo>
                <a:lnTo>
                  <a:pt x="177" y="333"/>
                </a:lnTo>
                <a:lnTo>
                  <a:pt x="175" y="347"/>
                </a:lnTo>
                <a:lnTo>
                  <a:pt x="170" y="361"/>
                </a:lnTo>
                <a:lnTo>
                  <a:pt x="164" y="376"/>
                </a:lnTo>
                <a:lnTo>
                  <a:pt x="154" y="390"/>
                </a:lnTo>
                <a:lnTo>
                  <a:pt x="145" y="404"/>
                </a:lnTo>
                <a:lnTo>
                  <a:pt x="133" y="416"/>
                </a:lnTo>
                <a:lnTo>
                  <a:pt x="122" y="426"/>
                </a:lnTo>
                <a:lnTo>
                  <a:pt x="111" y="435"/>
                </a:lnTo>
                <a:lnTo>
                  <a:pt x="99" y="442"/>
                </a:lnTo>
                <a:lnTo>
                  <a:pt x="86" y="450"/>
                </a:lnTo>
                <a:lnTo>
                  <a:pt x="73" y="457"/>
                </a:lnTo>
                <a:lnTo>
                  <a:pt x="59" y="464"/>
                </a:lnTo>
                <a:lnTo>
                  <a:pt x="45" y="470"/>
                </a:lnTo>
                <a:lnTo>
                  <a:pt x="31" y="476"/>
                </a:lnTo>
                <a:lnTo>
                  <a:pt x="18" y="480"/>
                </a:lnTo>
                <a:lnTo>
                  <a:pt x="0" y="484"/>
                </a:lnTo>
                <a:lnTo>
                  <a:pt x="16" y="490"/>
                </a:lnTo>
                <a:lnTo>
                  <a:pt x="30" y="494"/>
                </a:lnTo>
                <a:lnTo>
                  <a:pt x="46" y="496"/>
                </a:lnTo>
                <a:lnTo>
                  <a:pt x="63" y="496"/>
                </a:lnTo>
                <a:lnTo>
                  <a:pt x="80" y="496"/>
                </a:lnTo>
                <a:lnTo>
                  <a:pt x="100" y="496"/>
                </a:lnTo>
                <a:lnTo>
                  <a:pt x="122" y="495"/>
                </a:lnTo>
                <a:lnTo>
                  <a:pt x="143" y="494"/>
                </a:lnTo>
                <a:lnTo>
                  <a:pt x="163" y="490"/>
                </a:lnTo>
                <a:lnTo>
                  <a:pt x="184" y="484"/>
                </a:lnTo>
                <a:lnTo>
                  <a:pt x="204" y="478"/>
                </a:lnTo>
                <a:lnTo>
                  <a:pt x="223" y="470"/>
                </a:lnTo>
                <a:lnTo>
                  <a:pt x="245" y="460"/>
                </a:lnTo>
                <a:lnTo>
                  <a:pt x="261" y="450"/>
                </a:lnTo>
                <a:lnTo>
                  <a:pt x="283" y="438"/>
                </a:lnTo>
                <a:lnTo>
                  <a:pt x="302" y="421"/>
                </a:lnTo>
                <a:lnTo>
                  <a:pt x="317" y="408"/>
                </a:lnTo>
                <a:lnTo>
                  <a:pt x="334" y="391"/>
                </a:lnTo>
                <a:lnTo>
                  <a:pt x="345" y="373"/>
                </a:lnTo>
                <a:lnTo>
                  <a:pt x="355" y="356"/>
                </a:lnTo>
                <a:lnTo>
                  <a:pt x="361" y="331"/>
                </a:lnTo>
                <a:lnTo>
                  <a:pt x="362" y="311"/>
                </a:lnTo>
                <a:lnTo>
                  <a:pt x="362" y="291"/>
                </a:lnTo>
                <a:lnTo>
                  <a:pt x="362" y="191"/>
                </a:lnTo>
                <a:lnTo>
                  <a:pt x="451" y="191"/>
                </a:lnTo>
                <a:lnTo>
                  <a:pt x="272" y="0"/>
                </a:lnTo>
                <a:lnTo>
                  <a:pt x="90" y="191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3">
            <a:extLst>
              <a:ext uri="{FF2B5EF4-FFF2-40B4-BE49-F238E27FC236}">
                <a16:creationId xmlns:a16="http://schemas.microsoft.com/office/drawing/2014/main" id="{BFED0C00-CA57-1658-6F9D-A2681562E4DF}"/>
              </a:ext>
            </a:extLst>
          </p:cNvPr>
          <p:cNvSpPr>
            <a:spLocks/>
          </p:cNvSpPr>
          <p:nvPr/>
        </p:nvSpPr>
        <p:spPr bwMode="auto">
          <a:xfrm>
            <a:off x="4814435" y="2336800"/>
            <a:ext cx="714375" cy="788988"/>
          </a:xfrm>
          <a:custGeom>
            <a:avLst/>
            <a:gdLst>
              <a:gd name="T0" fmla="*/ 141288 w 450"/>
              <a:gd name="T1" fmla="*/ 303213 h 497"/>
              <a:gd name="T2" fmla="*/ 280988 w 450"/>
              <a:gd name="T3" fmla="*/ 303213 h 497"/>
              <a:gd name="T4" fmla="*/ 280988 w 450"/>
              <a:gd name="T5" fmla="*/ 500063 h 497"/>
              <a:gd name="T6" fmla="*/ 279400 w 450"/>
              <a:gd name="T7" fmla="*/ 528638 h 497"/>
              <a:gd name="T8" fmla="*/ 276225 w 450"/>
              <a:gd name="T9" fmla="*/ 550863 h 497"/>
              <a:gd name="T10" fmla="*/ 268288 w 450"/>
              <a:gd name="T11" fmla="*/ 573088 h 497"/>
              <a:gd name="T12" fmla="*/ 258763 w 450"/>
              <a:gd name="T13" fmla="*/ 596900 h 497"/>
              <a:gd name="T14" fmla="*/ 244475 w 450"/>
              <a:gd name="T15" fmla="*/ 619125 h 497"/>
              <a:gd name="T16" fmla="*/ 228600 w 450"/>
              <a:gd name="T17" fmla="*/ 641350 h 497"/>
              <a:gd name="T18" fmla="*/ 209550 w 450"/>
              <a:gd name="T19" fmla="*/ 660400 h 497"/>
              <a:gd name="T20" fmla="*/ 193675 w 450"/>
              <a:gd name="T21" fmla="*/ 676275 h 497"/>
              <a:gd name="T22" fmla="*/ 174625 w 450"/>
              <a:gd name="T23" fmla="*/ 690563 h 497"/>
              <a:gd name="T24" fmla="*/ 155575 w 450"/>
              <a:gd name="T25" fmla="*/ 701675 h 497"/>
              <a:gd name="T26" fmla="*/ 134938 w 450"/>
              <a:gd name="T27" fmla="*/ 714375 h 497"/>
              <a:gd name="T28" fmla="*/ 114300 w 450"/>
              <a:gd name="T29" fmla="*/ 725488 h 497"/>
              <a:gd name="T30" fmla="*/ 93662 w 450"/>
              <a:gd name="T31" fmla="*/ 736600 h 497"/>
              <a:gd name="T32" fmla="*/ 71438 w 450"/>
              <a:gd name="T33" fmla="*/ 746125 h 497"/>
              <a:gd name="T34" fmla="*/ 49212 w 450"/>
              <a:gd name="T35" fmla="*/ 755650 h 497"/>
              <a:gd name="T36" fmla="*/ 28575 w 450"/>
              <a:gd name="T37" fmla="*/ 762000 h 497"/>
              <a:gd name="T38" fmla="*/ 0 w 450"/>
              <a:gd name="T39" fmla="*/ 768350 h 497"/>
              <a:gd name="T40" fmla="*/ 23812 w 450"/>
              <a:gd name="T41" fmla="*/ 777875 h 497"/>
              <a:gd name="T42" fmla="*/ 46037 w 450"/>
              <a:gd name="T43" fmla="*/ 784225 h 497"/>
              <a:gd name="T44" fmla="*/ 73025 w 450"/>
              <a:gd name="T45" fmla="*/ 787400 h 497"/>
              <a:gd name="T46" fmla="*/ 100012 w 450"/>
              <a:gd name="T47" fmla="*/ 787400 h 497"/>
              <a:gd name="T48" fmla="*/ 125413 w 450"/>
              <a:gd name="T49" fmla="*/ 787400 h 497"/>
              <a:gd name="T50" fmla="*/ 157163 w 450"/>
              <a:gd name="T51" fmla="*/ 787400 h 497"/>
              <a:gd name="T52" fmla="*/ 193675 w 450"/>
              <a:gd name="T53" fmla="*/ 785813 h 497"/>
              <a:gd name="T54" fmla="*/ 225425 w 450"/>
              <a:gd name="T55" fmla="*/ 784225 h 497"/>
              <a:gd name="T56" fmla="*/ 257175 w 450"/>
              <a:gd name="T57" fmla="*/ 777875 h 497"/>
              <a:gd name="T58" fmla="*/ 290513 w 450"/>
              <a:gd name="T59" fmla="*/ 768350 h 497"/>
              <a:gd name="T60" fmla="*/ 322263 w 450"/>
              <a:gd name="T61" fmla="*/ 758825 h 497"/>
              <a:gd name="T62" fmla="*/ 352425 w 450"/>
              <a:gd name="T63" fmla="*/ 746125 h 497"/>
              <a:gd name="T64" fmla="*/ 387350 w 450"/>
              <a:gd name="T65" fmla="*/ 730250 h 497"/>
              <a:gd name="T66" fmla="*/ 412750 w 450"/>
              <a:gd name="T67" fmla="*/ 714375 h 497"/>
              <a:gd name="T68" fmla="*/ 446088 w 450"/>
              <a:gd name="T69" fmla="*/ 695325 h 497"/>
              <a:gd name="T70" fmla="*/ 476250 w 450"/>
              <a:gd name="T71" fmla="*/ 668338 h 497"/>
              <a:gd name="T72" fmla="*/ 501650 w 450"/>
              <a:gd name="T73" fmla="*/ 647700 h 497"/>
              <a:gd name="T74" fmla="*/ 527050 w 450"/>
              <a:gd name="T75" fmla="*/ 620713 h 497"/>
              <a:gd name="T76" fmla="*/ 546100 w 450"/>
              <a:gd name="T77" fmla="*/ 592138 h 497"/>
              <a:gd name="T78" fmla="*/ 560388 w 450"/>
              <a:gd name="T79" fmla="*/ 565150 h 497"/>
              <a:gd name="T80" fmla="*/ 569913 w 450"/>
              <a:gd name="T81" fmla="*/ 525463 h 497"/>
              <a:gd name="T82" fmla="*/ 573088 w 450"/>
              <a:gd name="T83" fmla="*/ 493713 h 497"/>
              <a:gd name="T84" fmla="*/ 573088 w 450"/>
              <a:gd name="T85" fmla="*/ 461963 h 497"/>
              <a:gd name="T86" fmla="*/ 573088 w 450"/>
              <a:gd name="T87" fmla="*/ 303213 h 497"/>
              <a:gd name="T88" fmla="*/ 712788 w 450"/>
              <a:gd name="T89" fmla="*/ 303213 h 497"/>
              <a:gd name="T90" fmla="*/ 430213 w 450"/>
              <a:gd name="T91" fmla="*/ 0 h 497"/>
              <a:gd name="T92" fmla="*/ 141288 w 450"/>
              <a:gd name="T93" fmla="*/ 303213 h 4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50"/>
              <a:gd name="T142" fmla="*/ 0 h 497"/>
              <a:gd name="T143" fmla="*/ 450 w 450"/>
              <a:gd name="T144" fmla="*/ 497 h 49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50" h="497">
                <a:moveTo>
                  <a:pt x="89" y="191"/>
                </a:moveTo>
                <a:lnTo>
                  <a:pt x="177" y="191"/>
                </a:lnTo>
                <a:lnTo>
                  <a:pt x="177" y="315"/>
                </a:lnTo>
                <a:lnTo>
                  <a:pt x="176" y="333"/>
                </a:lnTo>
                <a:lnTo>
                  <a:pt x="174" y="347"/>
                </a:lnTo>
                <a:lnTo>
                  <a:pt x="169" y="361"/>
                </a:lnTo>
                <a:lnTo>
                  <a:pt x="163" y="376"/>
                </a:lnTo>
                <a:lnTo>
                  <a:pt x="154" y="390"/>
                </a:lnTo>
                <a:lnTo>
                  <a:pt x="144" y="404"/>
                </a:lnTo>
                <a:lnTo>
                  <a:pt x="132" y="416"/>
                </a:lnTo>
                <a:lnTo>
                  <a:pt x="122" y="426"/>
                </a:lnTo>
                <a:lnTo>
                  <a:pt x="110" y="435"/>
                </a:lnTo>
                <a:lnTo>
                  <a:pt x="98" y="442"/>
                </a:lnTo>
                <a:lnTo>
                  <a:pt x="85" y="450"/>
                </a:lnTo>
                <a:lnTo>
                  <a:pt x="72" y="457"/>
                </a:lnTo>
                <a:lnTo>
                  <a:pt x="59" y="464"/>
                </a:lnTo>
                <a:lnTo>
                  <a:pt x="45" y="470"/>
                </a:lnTo>
                <a:lnTo>
                  <a:pt x="31" y="476"/>
                </a:lnTo>
                <a:lnTo>
                  <a:pt x="18" y="480"/>
                </a:lnTo>
                <a:lnTo>
                  <a:pt x="0" y="484"/>
                </a:lnTo>
                <a:lnTo>
                  <a:pt x="15" y="490"/>
                </a:lnTo>
                <a:lnTo>
                  <a:pt x="29" y="494"/>
                </a:lnTo>
                <a:lnTo>
                  <a:pt x="46" y="496"/>
                </a:lnTo>
                <a:lnTo>
                  <a:pt x="63" y="496"/>
                </a:lnTo>
                <a:lnTo>
                  <a:pt x="79" y="496"/>
                </a:lnTo>
                <a:lnTo>
                  <a:pt x="99" y="496"/>
                </a:lnTo>
                <a:lnTo>
                  <a:pt x="122" y="495"/>
                </a:lnTo>
                <a:lnTo>
                  <a:pt x="142" y="494"/>
                </a:lnTo>
                <a:lnTo>
                  <a:pt x="162" y="490"/>
                </a:lnTo>
                <a:lnTo>
                  <a:pt x="183" y="484"/>
                </a:lnTo>
                <a:lnTo>
                  <a:pt x="203" y="478"/>
                </a:lnTo>
                <a:lnTo>
                  <a:pt x="222" y="470"/>
                </a:lnTo>
                <a:lnTo>
                  <a:pt x="244" y="460"/>
                </a:lnTo>
                <a:lnTo>
                  <a:pt x="260" y="450"/>
                </a:lnTo>
                <a:lnTo>
                  <a:pt x="281" y="438"/>
                </a:lnTo>
                <a:lnTo>
                  <a:pt x="300" y="421"/>
                </a:lnTo>
                <a:lnTo>
                  <a:pt x="316" y="408"/>
                </a:lnTo>
                <a:lnTo>
                  <a:pt x="332" y="391"/>
                </a:lnTo>
                <a:lnTo>
                  <a:pt x="344" y="373"/>
                </a:lnTo>
                <a:lnTo>
                  <a:pt x="353" y="356"/>
                </a:lnTo>
                <a:lnTo>
                  <a:pt x="359" y="331"/>
                </a:lnTo>
                <a:lnTo>
                  <a:pt x="361" y="311"/>
                </a:lnTo>
                <a:lnTo>
                  <a:pt x="361" y="291"/>
                </a:lnTo>
                <a:lnTo>
                  <a:pt x="361" y="191"/>
                </a:lnTo>
                <a:lnTo>
                  <a:pt x="449" y="191"/>
                </a:lnTo>
                <a:lnTo>
                  <a:pt x="271" y="0"/>
                </a:lnTo>
                <a:lnTo>
                  <a:pt x="89" y="191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2" name="Freeform 44">
            <a:extLst>
              <a:ext uri="{FF2B5EF4-FFF2-40B4-BE49-F238E27FC236}">
                <a16:creationId xmlns:a16="http://schemas.microsoft.com/office/drawing/2014/main" id="{716CD8E2-9C5B-3848-1CD2-E98E1AFB515C}"/>
              </a:ext>
            </a:extLst>
          </p:cNvPr>
          <p:cNvSpPr>
            <a:spLocks/>
          </p:cNvSpPr>
          <p:nvPr/>
        </p:nvSpPr>
        <p:spPr bwMode="auto">
          <a:xfrm>
            <a:off x="6063797" y="2420938"/>
            <a:ext cx="974725" cy="804862"/>
          </a:xfrm>
          <a:custGeom>
            <a:avLst/>
            <a:gdLst>
              <a:gd name="T0" fmla="*/ 657225 w 614"/>
              <a:gd name="T1" fmla="*/ 147637 h 507"/>
              <a:gd name="T2" fmla="*/ 657225 w 614"/>
              <a:gd name="T3" fmla="*/ 309562 h 507"/>
              <a:gd name="T4" fmla="*/ 244475 w 614"/>
              <a:gd name="T5" fmla="*/ 309562 h 507"/>
              <a:gd name="T6" fmla="*/ 220663 w 614"/>
              <a:gd name="T7" fmla="*/ 307975 h 507"/>
              <a:gd name="T8" fmla="*/ 201612 w 614"/>
              <a:gd name="T9" fmla="*/ 304800 h 507"/>
              <a:gd name="T10" fmla="*/ 180975 w 614"/>
              <a:gd name="T11" fmla="*/ 295275 h 507"/>
              <a:gd name="T12" fmla="*/ 161925 w 614"/>
              <a:gd name="T13" fmla="*/ 285750 h 507"/>
              <a:gd name="T14" fmla="*/ 142875 w 614"/>
              <a:gd name="T15" fmla="*/ 269875 h 507"/>
              <a:gd name="T16" fmla="*/ 125412 w 614"/>
              <a:gd name="T17" fmla="*/ 252412 h 507"/>
              <a:gd name="T18" fmla="*/ 107950 w 614"/>
              <a:gd name="T19" fmla="*/ 233362 h 507"/>
              <a:gd name="T20" fmla="*/ 95250 w 614"/>
              <a:gd name="T21" fmla="*/ 214312 h 507"/>
              <a:gd name="T22" fmla="*/ 80962 w 614"/>
              <a:gd name="T23" fmla="*/ 193675 h 507"/>
              <a:gd name="T24" fmla="*/ 73025 w 614"/>
              <a:gd name="T25" fmla="*/ 171450 h 507"/>
              <a:gd name="T26" fmla="*/ 61912 w 614"/>
              <a:gd name="T27" fmla="*/ 149225 h 507"/>
              <a:gd name="T28" fmla="*/ 50800 w 614"/>
              <a:gd name="T29" fmla="*/ 127000 h 507"/>
              <a:gd name="T30" fmla="*/ 42862 w 614"/>
              <a:gd name="T31" fmla="*/ 103187 h 507"/>
              <a:gd name="T32" fmla="*/ 33337 w 614"/>
              <a:gd name="T33" fmla="*/ 79375 h 507"/>
              <a:gd name="T34" fmla="*/ 26988 w 614"/>
              <a:gd name="T35" fmla="*/ 55562 h 507"/>
              <a:gd name="T36" fmla="*/ 20637 w 614"/>
              <a:gd name="T37" fmla="*/ 31750 h 507"/>
              <a:gd name="T38" fmla="*/ 15875 w 614"/>
              <a:gd name="T39" fmla="*/ 0 h 507"/>
              <a:gd name="T40" fmla="*/ 6350 w 614"/>
              <a:gd name="T41" fmla="*/ 26987 h 507"/>
              <a:gd name="T42" fmla="*/ 1588 w 614"/>
              <a:gd name="T43" fmla="*/ 52387 h 507"/>
              <a:gd name="T44" fmla="*/ 0 w 614"/>
              <a:gd name="T45" fmla="*/ 80962 h 507"/>
              <a:gd name="T46" fmla="*/ 0 w 614"/>
              <a:gd name="T47" fmla="*/ 111125 h 507"/>
              <a:gd name="T48" fmla="*/ 0 w 614"/>
              <a:gd name="T49" fmla="*/ 139700 h 507"/>
              <a:gd name="T50" fmla="*/ 0 w 614"/>
              <a:gd name="T51" fmla="*/ 176212 h 507"/>
              <a:gd name="T52" fmla="*/ 0 w 614"/>
              <a:gd name="T53" fmla="*/ 214312 h 507"/>
              <a:gd name="T54" fmla="*/ 1588 w 614"/>
              <a:gd name="T55" fmla="*/ 249237 h 507"/>
              <a:gd name="T56" fmla="*/ 6350 w 614"/>
              <a:gd name="T57" fmla="*/ 284162 h 507"/>
              <a:gd name="T58" fmla="*/ 15875 w 614"/>
              <a:gd name="T59" fmla="*/ 320675 h 507"/>
              <a:gd name="T60" fmla="*/ 22225 w 614"/>
              <a:gd name="T61" fmla="*/ 357187 h 507"/>
              <a:gd name="T62" fmla="*/ 33337 w 614"/>
              <a:gd name="T63" fmla="*/ 388937 h 507"/>
              <a:gd name="T64" fmla="*/ 47625 w 614"/>
              <a:gd name="T65" fmla="*/ 427037 h 507"/>
              <a:gd name="T66" fmla="*/ 61912 w 614"/>
              <a:gd name="T67" fmla="*/ 455612 h 507"/>
              <a:gd name="T68" fmla="*/ 79375 w 614"/>
              <a:gd name="T69" fmla="*/ 493712 h 507"/>
              <a:gd name="T70" fmla="*/ 100012 w 614"/>
              <a:gd name="T71" fmla="*/ 527050 h 507"/>
              <a:gd name="T72" fmla="*/ 117475 w 614"/>
              <a:gd name="T73" fmla="*/ 552450 h 507"/>
              <a:gd name="T74" fmla="*/ 142875 w 614"/>
              <a:gd name="T75" fmla="*/ 581025 h 507"/>
              <a:gd name="T76" fmla="*/ 165100 w 614"/>
              <a:gd name="T77" fmla="*/ 601662 h 507"/>
              <a:gd name="T78" fmla="*/ 190500 w 614"/>
              <a:gd name="T79" fmla="*/ 619125 h 507"/>
              <a:gd name="T80" fmla="*/ 222250 w 614"/>
              <a:gd name="T81" fmla="*/ 630237 h 507"/>
              <a:gd name="T82" fmla="*/ 250825 w 614"/>
              <a:gd name="T83" fmla="*/ 631825 h 507"/>
              <a:gd name="T84" fmla="*/ 276225 w 614"/>
              <a:gd name="T85" fmla="*/ 631825 h 507"/>
              <a:gd name="T86" fmla="*/ 657225 w 614"/>
              <a:gd name="T87" fmla="*/ 631825 h 507"/>
              <a:gd name="T88" fmla="*/ 657225 w 614"/>
              <a:gd name="T89" fmla="*/ 803275 h 507"/>
              <a:gd name="T90" fmla="*/ 973138 w 614"/>
              <a:gd name="T91" fmla="*/ 476250 h 507"/>
              <a:gd name="T92" fmla="*/ 657225 w 614"/>
              <a:gd name="T93" fmla="*/ 147637 h 5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4"/>
              <a:gd name="T142" fmla="*/ 0 h 507"/>
              <a:gd name="T143" fmla="*/ 614 w 614"/>
              <a:gd name="T144" fmla="*/ 507 h 5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4" h="507">
                <a:moveTo>
                  <a:pt x="414" y="93"/>
                </a:moveTo>
                <a:lnTo>
                  <a:pt x="414" y="195"/>
                </a:lnTo>
                <a:lnTo>
                  <a:pt x="154" y="195"/>
                </a:lnTo>
                <a:lnTo>
                  <a:pt x="139" y="194"/>
                </a:lnTo>
                <a:lnTo>
                  <a:pt x="127" y="192"/>
                </a:lnTo>
                <a:lnTo>
                  <a:pt x="114" y="186"/>
                </a:lnTo>
                <a:lnTo>
                  <a:pt x="102" y="180"/>
                </a:lnTo>
                <a:lnTo>
                  <a:pt x="90" y="170"/>
                </a:lnTo>
                <a:lnTo>
                  <a:pt x="79" y="159"/>
                </a:lnTo>
                <a:lnTo>
                  <a:pt x="68" y="147"/>
                </a:lnTo>
                <a:lnTo>
                  <a:pt x="60" y="135"/>
                </a:lnTo>
                <a:lnTo>
                  <a:pt x="51" y="122"/>
                </a:lnTo>
                <a:lnTo>
                  <a:pt x="46" y="108"/>
                </a:lnTo>
                <a:lnTo>
                  <a:pt x="39" y="94"/>
                </a:lnTo>
                <a:lnTo>
                  <a:pt x="32" y="80"/>
                </a:lnTo>
                <a:lnTo>
                  <a:pt x="27" y="65"/>
                </a:lnTo>
                <a:lnTo>
                  <a:pt x="21" y="50"/>
                </a:lnTo>
                <a:lnTo>
                  <a:pt x="17" y="35"/>
                </a:lnTo>
                <a:lnTo>
                  <a:pt x="13" y="20"/>
                </a:lnTo>
                <a:lnTo>
                  <a:pt x="10" y="0"/>
                </a:lnTo>
                <a:lnTo>
                  <a:pt x="4" y="17"/>
                </a:lnTo>
                <a:lnTo>
                  <a:pt x="1" y="33"/>
                </a:lnTo>
                <a:lnTo>
                  <a:pt x="0" y="51"/>
                </a:lnTo>
                <a:lnTo>
                  <a:pt x="0" y="70"/>
                </a:lnTo>
                <a:lnTo>
                  <a:pt x="0" y="88"/>
                </a:lnTo>
                <a:lnTo>
                  <a:pt x="0" y="111"/>
                </a:lnTo>
                <a:lnTo>
                  <a:pt x="0" y="135"/>
                </a:lnTo>
                <a:lnTo>
                  <a:pt x="1" y="157"/>
                </a:lnTo>
                <a:lnTo>
                  <a:pt x="4" y="179"/>
                </a:lnTo>
                <a:lnTo>
                  <a:pt x="10" y="202"/>
                </a:lnTo>
                <a:lnTo>
                  <a:pt x="14" y="225"/>
                </a:lnTo>
                <a:lnTo>
                  <a:pt x="21" y="245"/>
                </a:lnTo>
                <a:lnTo>
                  <a:pt x="30" y="269"/>
                </a:lnTo>
                <a:lnTo>
                  <a:pt x="39" y="287"/>
                </a:lnTo>
                <a:lnTo>
                  <a:pt x="50" y="311"/>
                </a:lnTo>
                <a:lnTo>
                  <a:pt x="63" y="332"/>
                </a:lnTo>
                <a:lnTo>
                  <a:pt x="74" y="348"/>
                </a:lnTo>
                <a:lnTo>
                  <a:pt x="90" y="366"/>
                </a:lnTo>
                <a:lnTo>
                  <a:pt x="104" y="379"/>
                </a:lnTo>
                <a:lnTo>
                  <a:pt x="120" y="390"/>
                </a:lnTo>
                <a:lnTo>
                  <a:pt x="140" y="397"/>
                </a:lnTo>
                <a:lnTo>
                  <a:pt x="158" y="398"/>
                </a:lnTo>
                <a:lnTo>
                  <a:pt x="174" y="398"/>
                </a:lnTo>
                <a:lnTo>
                  <a:pt x="414" y="398"/>
                </a:lnTo>
                <a:lnTo>
                  <a:pt x="414" y="506"/>
                </a:lnTo>
                <a:lnTo>
                  <a:pt x="613" y="300"/>
                </a:lnTo>
                <a:lnTo>
                  <a:pt x="414" y="93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3" name="Freeform 45">
            <a:extLst>
              <a:ext uri="{FF2B5EF4-FFF2-40B4-BE49-F238E27FC236}">
                <a16:creationId xmlns:a16="http://schemas.microsoft.com/office/drawing/2014/main" id="{9434703B-C14D-A46E-8FF7-7E19211B4CE0}"/>
              </a:ext>
            </a:extLst>
          </p:cNvPr>
          <p:cNvSpPr>
            <a:spLocks/>
          </p:cNvSpPr>
          <p:nvPr/>
        </p:nvSpPr>
        <p:spPr bwMode="auto">
          <a:xfrm>
            <a:off x="2358572" y="2420938"/>
            <a:ext cx="973138" cy="804862"/>
          </a:xfrm>
          <a:custGeom>
            <a:avLst/>
            <a:gdLst>
              <a:gd name="T0" fmla="*/ 657225 w 613"/>
              <a:gd name="T1" fmla="*/ 147637 h 507"/>
              <a:gd name="T2" fmla="*/ 657225 w 613"/>
              <a:gd name="T3" fmla="*/ 309562 h 507"/>
              <a:gd name="T4" fmla="*/ 244475 w 613"/>
              <a:gd name="T5" fmla="*/ 309562 h 507"/>
              <a:gd name="T6" fmla="*/ 219075 w 613"/>
              <a:gd name="T7" fmla="*/ 307975 h 507"/>
              <a:gd name="T8" fmla="*/ 201613 w 613"/>
              <a:gd name="T9" fmla="*/ 304800 h 507"/>
              <a:gd name="T10" fmla="*/ 180975 w 613"/>
              <a:gd name="T11" fmla="*/ 295275 h 507"/>
              <a:gd name="T12" fmla="*/ 161925 w 613"/>
              <a:gd name="T13" fmla="*/ 285750 h 507"/>
              <a:gd name="T14" fmla="*/ 142875 w 613"/>
              <a:gd name="T15" fmla="*/ 269875 h 507"/>
              <a:gd name="T16" fmla="*/ 123825 w 613"/>
              <a:gd name="T17" fmla="*/ 252412 h 507"/>
              <a:gd name="T18" fmla="*/ 107950 w 613"/>
              <a:gd name="T19" fmla="*/ 233362 h 507"/>
              <a:gd name="T20" fmla="*/ 93663 w 613"/>
              <a:gd name="T21" fmla="*/ 214312 h 507"/>
              <a:gd name="T22" fmla="*/ 80963 w 613"/>
              <a:gd name="T23" fmla="*/ 193675 h 507"/>
              <a:gd name="T24" fmla="*/ 73025 w 613"/>
              <a:gd name="T25" fmla="*/ 171450 h 507"/>
              <a:gd name="T26" fmla="*/ 61913 w 613"/>
              <a:gd name="T27" fmla="*/ 149225 h 507"/>
              <a:gd name="T28" fmla="*/ 50800 w 613"/>
              <a:gd name="T29" fmla="*/ 127000 h 507"/>
              <a:gd name="T30" fmla="*/ 42863 w 613"/>
              <a:gd name="T31" fmla="*/ 103187 h 507"/>
              <a:gd name="T32" fmla="*/ 33338 w 613"/>
              <a:gd name="T33" fmla="*/ 79375 h 507"/>
              <a:gd name="T34" fmla="*/ 26988 w 613"/>
              <a:gd name="T35" fmla="*/ 55562 h 507"/>
              <a:gd name="T36" fmla="*/ 20638 w 613"/>
              <a:gd name="T37" fmla="*/ 31750 h 507"/>
              <a:gd name="T38" fmla="*/ 14288 w 613"/>
              <a:gd name="T39" fmla="*/ 0 h 507"/>
              <a:gd name="T40" fmla="*/ 6350 w 613"/>
              <a:gd name="T41" fmla="*/ 26987 h 507"/>
              <a:gd name="T42" fmla="*/ 1588 w 613"/>
              <a:gd name="T43" fmla="*/ 52387 h 507"/>
              <a:gd name="T44" fmla="*/ 0 w 613"/>
              <a:gd name="T45" fmla="*/ 80962 h 507"/>
              <a:gd name="T46" fmla="*/ 0 w 613"/>
              <a:gd name="T47" fmla="*/ 111125 h 507"/>
              <a:gd name="T48" fmla="*/ 0 w 613"/>
              <a:gd name="T49" fmla="*/ 139700 h 507"/>
              <a:gd name="T50" fmla="*/ 0 w 613"/>
              <a:gd name="T51" fmla="*/ 176212 h 507"/>
              <a:gd name="T52" fmla="*/ 0 w 613"/>
              <a:gd name="T53" fmla="*/ 214312 h 507"/>
              <a:gd name="T54" fmla="*/ 1588 w 613"/>
              <a:gd name="T55" fmla="*/ 249237 h 507"/>
              <a:gd name="T56" fmla="*/ 6350 w 613"/>
              <a:gd name="T57" fmla="*/ 284162 h 507"/>
              <a:gd name="T58" fmla="*/ 14288 w 613"/>
              <a:gd name="T59" fmla="*/ 320675 h 507"/>
              <a:gd name="T60" fmla="*/ 22225 w 613"/>
              <a:gd name="T61" fmla="*/ 357187 h 507"/>
              <a:gd name="T62" fmla="*/ 33338 w 613"/>
              <a:gd name="T63" fmla="*/ 388937 h 507"/>
              <a:gd name="T64" fmla="*/ 47625 w 613"/>
              <a:gd name="T65" fmla="*/ 427037 h 507"/>
              <a:gd name="T66" fmla="*/ 61913 w 613"/>
              <a:gd name="T67" fmla="*/ 455612 h 507"/>
              <a:gd name="T68" fmla="*/ 77788 w 613"/>
              <a:gd name="T69" fmla="*/ 493712 h 507"/>
              <a:gd name="T70" fmla="*/ 100013 w 613"/>
              <a:gd name="T71" fmla="*/ 527050 h 507"/>
              <a:gd name="T72" fmla="*/ 117475 w 613"/>
              <a:gd name="T73" fmla="*/ 552450 h 507"/>
              <a:gd name="T74" fmla="*/ 141288 w 613"/>
              <a:gd name="T75" fmla="*/ 581025 h 507"/>
              <a:gd name="T76" fmla="*/ 165100 w 613"/>
              <a:gd name="T77" fmla="*/ 601662 h 507"/>
              <a:gd name="T78" fmla="*/ 188913 w 613"/>
              <a:gd name="T79" fmla="*/ 619125 h 507"/>
              <a:gd name="T80" fmla="*/ 222250 w 613"/>
              <a:gd name="T81" fmla="*/ 630237 h 507"/>
              <a:gd name="T82" fmla="*/ 249238 w 613"/>
              <a:gd name="T83" fmla="*/ 631825 h 507"/>
              <a:gd name="T84" fmla="*/ 276225 w 613"/>
              <a:gd name="T85" fmla="*/ 631825 h 507"/>
              <a:gd name="T86" fmla="*/ 657225 w 613"/>
              <a:gd name="T87" fmla="*/ 631825 h 507"/>
              <a:gd name="T88" fmla="*/ 657225 w 613"/>
              <a:gd name="T89" fmla="*/ 803275 h 507"/>
              <a:gd name="T90" fmla="*/ 971550 w 613"/>
              <a:gd name="T91" fmla="*/ 476250 h 507"/>
              <a:gd name="T92" fmla="*/ 657225 w 613"/>
              <a:gd name="T93" fmla="*/ 147637 h 5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3"/>
              <a:gd name="T142" fmla="*/ 0 h 507"/>
              <a:gd name="T143" fmla="*/ 613 w 613"/>
              <a:gd name="T144" fmla="*/ 507 h 5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3" h="507">
                <a:moveTo>
                  <a:pt x="414" y="93"/>
                </a:moveTo>
                <a:lnTo>
                  <a:pt x="414" y="195"/>
                </a:lnTo>
                <a:lnTo>
                  <a:pt x="154" y="195"/>
                </a:lnTo>
                <a:lnTo>
                  <a:pt x="138" y="194"/>
                </a:lnTo>
                <a:lnTo>
                  <a:pt x="127" y="192"/>
                </a:lnTo>
                <a:lnTo>
                  <a:pt x="114" y="186"/>
                </a:lnTo>
                <a:lnTo>
                  <a:pt x="102" y="180"/>
                </a:lnTo>
                <a:lnTo>
                  <a:pt x="90" y="170"/>
                </a:lnTo>
                <a:lnTo>
                  <a:pt x="78" y="159"/>
                </a:lnTo>
                <a:lnTo>
                  <a:pt x="68" y="147"/>
                </a:lnTo>
                <a:lnTo>
                  <a:pt x="59" y="135"/>
                </a:lnTo>
                <a:lnTo>
                  <a:pt x="51" y="122"/>
                </a:lnTo>
                <a:lnTo>
                  <a:pt x="46" y="108"/>
                </a:lnTo>
                <a:lnTo>
                  <a:pt x="39" y="94"/>
                </a:lnTo>
                <a:lnTo>
                  <a:pt x="32" y="80"/>
                </a:lnTo>
                <a:lnTo>
                  <a:pt x="27" y="65"/>
                </a:lnTo>
                <a:lnTo>
                  <a:pt x="21" y="50"/>
                </a:lnTo>
                <a:lnTo>
                  <a:pt x="17" y="35"/>
                </a:lnTo>
                <a:lnTo>
                  <a:pt x="13" y="20"/>
                </a:lnTo>
                <a:lnTo>
                  <a:pt x="9" y="0"/>
                </a:lnTo>
                <a:lnTo>
                  <a:pt x="4" y="17"/>
                </a:lnTo>
                <a:lnTo>
                  <a:pt x="1" y="33"/>
                </a:lnTo>
                <a:lnTo>
                  <a:pt x="0" y="51"/>
                </a:lnTo>
                <a:lnTo>
                  <a:pt x="0" y="70"/>
                </a:lnTo>
                <a:lnTo>
                  <a:pt x="0" y="88"/>
                </a:lnTo>
                <a:lnTo>
                  <a:pt x="0" y="111"/>
                </a:lnTo>
                <a:lnTo>
                  <a:pt x="0" y="135"/>
                </a:lnTo>
                <a:lnTo>
                  <a:pt x="1" y="157"/>
                </a:lnTo>
                <a:lnTo>
                  <a:pt x="4" y="179"/>
                </a:lnTo>
                <a:lnTo>
                  <a:pt x="9" y="202"/>
                </a:lnTo>
                <a:lnTo>
                  <a:pt x="14" y="225"/>
                </a:lnTo>
                <a:lnTo>
                  <a:pt x="21" y="245"/>
                </a:lnTo>
                <a:lnTo>
                  <a:pt x="30" y="269"/>
                </a:lnTo>
                <a:lnTo>
                  <a:pt x="39" y="287"/>
                </a:lnTo>
                <a:lnTo>
                  <a:pt x="49" y="311"/>
                </a:lnTo>
                <a:lnTo>
                  <a:pt x="63" y="332"/>
                </a:lnTo>
                <a:lnTo>
                  <a:pt x="74" y="348"/>
                </a:lnTo>
                <a:lnTo>
                  <a:pt x="89" y="366"/>
                </a:lnTo>
                <a:lnTo>
                  <a:pt x="104" y="379"/>
                </a:lnTo>
                <a:lnTo>
                  <a:pt x="119" y="390"/>
                </a:lnTo>
                <a:lnTo>
                  <a:pt x="140" y="397"/>
                </a:lnTo>
                <a:lnTo>
                  <a:pt x="157" y="398"/>
                </a:lnTo>
                <a:lnTo>
                  <a:pt x="174" y="398"/>
                </a:lnTo>
                <a:lnTo>
                  <a:pt x="414" y="398"/>
                </a:lnTo>
                <a:lnTo>
                  <a:pt x="414" y="506"/>
                </a:lnTo>
                <a:lnTo>
                  <a:pt x="612" y="300"/>
                </a:lnTo>
                <a:lnTo>
                  <a:pt x="414" y="93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ECB684-9EAF-1A35-DE8A-539C8787584D}"/>
              </a:ext>
            </a:extLst>
          </p:cNvPr>
          <p:cNvSpPr txBox="1"/>
          <p:nvPr/>
        </p:nvSpPr>
        <p:spPr>
          <a:xfrm>
            <a:off x="5431970" y="6248400"/>
            <a:ext cx="592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 Cryptography in E-Commerce </a:t>
            </a:r>
          </a:p>
        </p:txBody>
      </p:sp>
    </p:spTree>
    <p:extLst>
      <p:ext uri="{BB962C8B-B14F-4D97-AF65-F5344CB8AC3E}">
        <p14:creationId xmlns:p14="http://schemas.microsoft.com/office/powerpoint/2010/main" val="22980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  <p:bldP spid="9" grpId="0" animBg="1"/>
      <p:bldP spid="10" grpId="0" animBg="1"/>
      <p:bldP spid="11" grpId="0"/>
      <p:bldP spid="14" grpId="0"/>
      <p:bldP spid="15" grpId="0"/>
      <p:bldP spid="38" grpId="0" animBg="1"/>
      <p:bldP spid="3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62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496229"/>
            <a:ext cx="10515600" cy="5452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3. </a:t>
            </a:r>
            <a:r>
              <a:rPr lang="en-US" b="1" dirty="0" err="1"/>
              <a:t>Fungsi</a:t>
            </a:r>
            <a:r>
              <a:rPr lang="en-US" b="1" dirty="0"/>
              <a:t> Hash</a:t>
            </a:r>
          </a:p>
          <a:p>
            <a:pPr marL="631825" indent="-284163"/>
            <a:r>
              <a:rPr lang="en-US" dirty="0" err="1"/>
              <a:t>Mengkompresi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ukuran</a:t>
            </a:r>
            <a:r>
              <a:rPr lang="en-US" dirty="0"/>
              <a:t> </a:t>
            </a:r>
            <a:r>
              <a:rPr lang="en-US" dirty="0" err="1"/>
              <a:t>sembarang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i="1" dirty="0"/>
              <a:t>message-digest </a:t>
            </a:r>
            <a:r>
              <a:rPr lang="en-US" dirty="0" err="1"/>
              <a:t>berukuran</a:t>
            </a:r>
            <a:r>
              <a:rPr lang="en-US" dirty="0"/>
              <a:t> </a:t>
            </a:r>
            <a:r>
              <a:rPr lang="en-US" i="1" dirty="0"/>
              <a:t>fixed</a:t>
            </a:r>
            <a:r>
              <a:rPr lang="en-US" dirty="0"/>
              <a:t>.</a:t>
            </a:r>
          </a:p>
          <a:p>
            <a:pPr marL="631825" indent="-284163"/>
            <a:r>
              <a:rPr lang="en-US" i="1" dirty="0"/>
              <a:t>Irreversible</a:t>
            </a:r>
            <a:r>
              <a:rPr lang="en-US" dirty="0"/>
              <a:t> (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dikembalikan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semula</a:t>
            </a:r>
            <a:r>
              <a:rPr lang="en-US" dirty="0"/>
              <a:t>)</a:t>
            </a:r>
          </a:p>
          <a:p>
            <a:pPr marL="631825" indent="-285750">
              <a:buFont typeface="Arial" panose="020B0604020202020204" pitchFamily="34" charset="0"/>
              <a:buNone/>
            </a:pPr>
            <a:r>
              <a:rPr lang="en-US" dirty="0"/>
              <a:t>   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764971" y="3376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670940"/>
              </p:ext>
            </p:extLst>
          </p:nvPr>
        </p:nvGraphicFramePr>
        <p:xfrm>
          <a:off x="1526997" y="2646363"/>
          <a:ext cx="6120217" cy="370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952156" imgH="3012009" progId="Visio.Drawing.6">
                  <p:embed/>
                </p:oleObj>
              </mc:Choice>
              <mc:Fallback>
                <p:oleObj r:id="rId2" imgW="4952156" imgH="3012009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6997" y="2646363"/>
                        <a:ext cx="6120217" cy="3709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610600" y="3784601"/>
            <a:ext cx="18777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MD5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SHA-1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SHA-2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Keccak (SHA-3)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RIPEMD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WHIRLPOOL</a:t>
            </a:r>
          </a:p>
        </p:txBody>
      </p:sp>
    </p:spTree>
    <p:extLst>
      <p:ext uri="{BB962C8B-B14F-4D97-AF65-F5344CB8AC3E}">
        <p14:creationId xmlns:p14="http://schemas.microsoft.com/office/powerpoint/2010/main" val="2721151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75657" y="620486"/>
            <a:ext cx="6621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Kegunaan</a:t>
            </a:r>
            <a:r>
              <a:rPr lang="en-US" sz="3200" dirty="0"/>
              <a:t>: </a:t>
            </a:r>
            <a:r>
              <a:rPr lang="en-US" sz="3200" dirty="0" err="1"/>
              <a:t>memeriksa</a:t>
            </a:r>
            <a:r>
              <a:rPr lang="en-US" sz="3200" dirty="0"/>
              <a:t> </a:t>
            </a:r>
            <a:r>
              <a:rPr lang="en-US" sz="3200" dirty="0" err="1"/>
              <a:t>integritas</a:t>
            </a:r>
            <a:r>
              <a:rPr lang="en-US" sz="3200" dirty="0"/>
              <a:t> </a:t>
            </a:r>
            <a:r>
              <a:rPr lang="en-US" sz="3200" dirty="0" err="1"/>
              <a:t>pesan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905" y="1485900"/>
            <a:ext cx="7267575" cy="388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E78662-69CB-48E7-B3DD-0A8105A30239}"/>
              </a:ext>
            </a:extLst>
          </p:cNvPr>
          <p:cNvSpPr txBox="1"/>
          <p:nvPr/>
        </p:nvSpPr>
        <p:spPr>
          <a:xfrm>
            <a:off x="8610600" y="5811520"/>
            <a:ext cx="28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: Wikipedia)</a:t>
            </a:r>
          </a:p>
        </p:txBody>
      </p:sp>
    </p:spTree>
    <p:extLst>
      <p:ext uri="{BB962C8B-B14F-4D97-AF65-F5344CB8AC3E}">
        <p14:creationId xmlns:p14="http://schemas.microsoft.com/office/powerpoint/2010/main" val="21454110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Lembaga</a:t>
            </a:r>
            <a:r>
              <a:rPr lang="en-US" altLang="en-US" b="1" dirty="0"/>
              <a:t> </a:t>
            </a:r>
            <a:r>
              <a:rPr lang="en-US" altLang="en-US" b="1" dirty="0" err="1"/>
              <a:t>Terkait</a:t>
            </a:r>
            <a:r>
              <a:rPr lang="en-US" altLang="en-US" b="1" dirty="0"/>
              <a:t> </a:t>
            </a:r>
            <a:r>
              <a:rPr lang="en-US" altLang="en-US" b="1" dirty="0" err="1"/>
              <a:t>Kriptografi</a:t>
            </a:r>
            <a:r>
              <a:rPr lang="en-US" altLang="en-US" b="1" dirty="0"/>
              <a:t> di Indonesia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224" y="1690688"/>
            <a:ext cx="10515600" cy="41148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400" dirty="0"/>
              <a:t>1.  Badan </a:t>
            </a:r>
            <a:r>
              <a:rPr lang="en-US" sz="2400" dirty="0" err="1"/>
              <a:t>Siber</a:t>
            </a:r>
            <a:r>
              <a:rPr lang="en-US" sz="2400" dirty="0"/>
              <a:t> dan Sandi Negara (BSSN) </a:t>
            </a:r>
          </a:p>
          <a:p>
            <a:pPr marL="0" indent="0">
              <a:buNone/>
              <a:defRPr/>
            </a:pPr>
            <a:r>
              <a:rPr lang="en-US" sz="2400" dirty="0"/>
              <a:t>        </a:t>
            </a:r>
            <a:r>
              <a:rPr lang="en-US" sz="2400" dirty="0">
                <a:hlinkClick r:id="rId2"/>
              </a:rPr>
              <a:t>http://bssn.go.id</a:t>
            </a: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        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penggabungan</a:t>
            </a:r>
            <a:r>
              <a:rPr lang="en-US" sz="2400" dirty="0"/>
              <a:t> Lembaga Sandi Negara (</a:t>
            </a:r>
            <a:r>
              <a:rPr lang="en-US" sz="2400" dirty="0" err="1"/>
              <a:t>Lemsaneg</a:t>
            </a:r>
            <a:r>
              <a:rPr lang="en-US" sz="2400" dirty="0"/>
              <a:t>) dan </a:t>
            </a:r>
          </a:p>
          <a:p>
            <a:pPr marL="0" indent="0">
              <a:buNone/>
              <a:defRPr/>
            </a:pPr>
            <a:r>
              <a:rPr lang="en-US" sz="2400" dirty="0"/>
              <a:t>         </a:t>
            </a:r>
            <a:r>
              <a:rPr lang="en-US" sz="2400" dirty="0" err="1"/>
              <a:t>Direktorat</a:t>
            </a:r>
            <a:r>
              <a:rPr lang="en-US" sz="2400" dirty="0"/>
              <a:t> </a:t>
            </a:r>
            <a:r>
              <a:rPr lang="en-US" sz="2400" dirty="0" err="1"/>
              <a:t>Jenderal</a:t>
            </a:r>
            <a:r>
              <a:rPr lang="en-US" sz="2400" dirty="0"/>
              <a:t> </a:t>
            </a:r>
            <a:r>
              <a:rPr lang="en-US" sz="2400" dirty="0" err="1"/>
              <a:t>Aplikasi</a:t>
            </a:r>
            <a:r>
              <a:rPr lang="en-US" sz="2400" dirty="0"/>
              <a:t> </a:t>
            </a:r>
            <a:r>
              <a:rPr lang="en-US" sz="2400" dirty="0" err="1"/>
              <a:t>Informatika</a:t>
            </a:r>
            <a:r>
              <a:rPr lang="en-US" sz="2400" dirty="0"/>
              <a:t>   (</a:t>
            </a:r>
            <a:r>
              <a:rPr lang="en-US" sz="2400" dirty="0" err="1"/>
              <a:t>Aptika</a:t>
            </a:r>
            <a:r>
              <a:rPr lang="en-US" sz="2400" dirty="0"/>
              <a:t>),  Kementerian </a:t>
            </a:r>
            <a:r>
              <a:rPr lang="en-US" sz="2400" dirty="0" err="1"/>
              <a:t>Komunikasi</a:t>
            </a: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         dan </a:t>
            </a:r>
            <a:r>
              <a:rPr lang="en-US" sz="2400" dirty="0" err="1"/>
              <a:t>Informatika</a:t>
            </a: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2.  </a:t>
            </a:r>
            <a:r>
              <a:rPr lang="en-US" sz="2400" dirty="0" err="1"/>
              <a:t>Politeknik</a:t>
            </a:r>
            <a:r>
              <a:rPr lang="en-US" sz="2400" dirty="0"/>
              <a:t> </a:t>
            </a:r>
            <a:r>
              <a:rPr lang="en-US" sz="2400" dirty="0" err="1"/>
              <a:t>Siber</a:t>
            </a:r>
            <a:r>
              <a:rPr lang="en-US" sz="2400" dirty="0"/>
              <a:t> dan Sandi Negara (PSSN)</a:t>
            </a:r>
          </a:p>
          <a:p>
            <a:pPr marL="0" indent="0">
              <a:buNone/>
              <a:defRPr/>
            </a:pPr>
            <a:r>
              <a:rPr lang="en-US" sz="2400" dirty="0"/>
              <a:t>          </a:t>
            </a:r>
            <a:r>
              <a:rPr lang="en-US" sz="2400" dirty="0">
                <a:hlinkClick r:id="rId3"/>
              </a:rPr>
              <a:t>https://poltekssn.ac.id/</a:t>
            </a:r>
            <a:r>
              <a:rPr lang="en-US" sz="2400" dirty="0"/>
              <a:t>   </a:t>
            </a:r>
          </a:p>
          <a:p>
            <a:pPr marL="0" indent="0">
              <a:buNone/>
              <a:defRPr/>
            </a:pPr>
            <a:r>
              <a:rPr lang="en-US" sz="2400" dirty="0"/>
              <a:t>	</a:t>
            </a:r>
          </a:p>
        </p:txBody>
      </p:sp>
      <p:sp>
        <p:nvSpPr>
          <p:cNvPr id="727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A3614E2-59EC-4600-B006-8FD8EABA9557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64</a:t>
            </a:fld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24570154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88A5463-7DF6-443E-92F4-5BF0E188F426}" type="slidenum">
              <a:rPr lang="en-GB" altLang="en-US" sz="1400">
                <a:latin typeface="Arial" panose="020B0604020202020204" pitchFamily="34" charset="0"/>
              </a:rPr>
              <a:pPr/>
              <a:t>65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73732" name="Picture 2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965" y="1117442"/>
            <a:ext cx="6560908" cy="437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ctangle 3"/>
          <p:cNvSpPr>
            <a:spLocks noChangeArrowheads="1"/>
          </p:cNvSpPr>
          <p:nvPr/>
        </p:nvSpPr>
        <p:spPr bwMode="auto">
          <a:xfrm>
            <a:off x="2108319" y="490376"/>
            <a:ext cx="769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dirty="0">
                <a:cs typeface="Times New Roman" panose="02020603050405020304" pitchFamily="18" charset="0"/>
              </a:rPr>
              <a:t>Museum Sandi di Yogyakarta (</a:t>
            </a:r>
            <a:r>
              <a:rPr lang="en-US" altLang="en-US" sz="2000" dirty="0" err="1">
                <a:cs typeface="Times New Roman" panose="02020603050405020304" pitchFamily="18" charset="0"/>
              </a:rPr>
              <a:t>Sumber</a:t>
            </a:r>
            <a:r>
              <a:rPr lang="en-US" altLang="en-US" sz="2000" dirty="0">
                <a:cs typeface="Times New Roman" panose="02020603050405020304" pitchFamily="18" charset="0"/>
              </a:rPr>
              <a:t>: </a:t>
            </a:r>
            <a:r>
              <a:rPr lang="en-US" altLang="en-US" sz="2000" u="sng" dirty="0">
                <a:solidFill>
                  <a:srgbClr val="0000FF"/>
                </a:solidFill>
                <a:cs typeface="Times New Roman" panose="02020603050405020304" pitchFamily="18" charset="0"/>
                <a:hlinkClick r:id="rId3"/>
              </a:rPr>
              <a:t>http://museum.lemsaneg.go.id/</a:t>
            </a:r>
            <a:r>
              <a:rPr lang="en-US" altLang="en-US" sz="2000" dirty="0">
                <a:cs typeface="Times New Roman" panose="02020603050405020304" pitchFamily="18" charset="0"/>
              </a:rPr>
              <a:t>)</a:t>
            </a:r>
            <a:endParaRPr lang="en-US" alt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2012576" y="5716525"/>
            <a:ext cx="8664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Alamat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Jl.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Faridan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Muridan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Noto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No. 21, Kota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Baru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Yogyakarta.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museum san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satu-satunya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Indonesia,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bahkan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dunia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Di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dalamnya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terdapat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berbagai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koleksi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sandi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pernah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digunakan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Indonesia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8349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1A52CA-C6B7-4D00-B302-D1FD5F33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66</a:t>
            </a:fld>
            <a:endParaRPr lang="en-US"/>
          </a:p>
        </p:txBody>
      </p:sp>
      <p:pic>
        <p:nvPicPr>
          <p:cNvPr id="4" name="Picture 3" descr="A typewriter on a table&#10;&#10;Description automatically generated">
            <a:extLst>
              <a:ext uri="{FF2B5EF4-FFF2-40B4-BE49-F238E27FC236}">
                <a16:creationId xmlns:a16="http://schemas.microsoft.com/office/drawing/2014/main" id="{DA789174-0592-4A02-9177-86DF53A5C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644525"/>
            <a:ext cx="6794499" cy="50958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F6C4CC-048D-47DF-978D-8B085E033A4D}"/>
              </a:ext>
            </a:extLst>
          </p:cNvPr>
          <p:cNvSpPr/>
          <p:nvPr/>
        </p:nvSpPr>
        <p:spPr>
          <a:xfrm>
            <a:off x="3861696" y="6028808"/>
            <a:ext cx="5353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Mesin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sandi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Museum Sandi Yogyakarta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20401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330E9-8BDC-39E2-B581-40E156FD0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Tantangan</a:t>
            </a:r>
            <a:r>
              <a:rPr lang="en-US" dirty="0"/>
              <a:t> Masa </a:t>
            </a:r>
            <a:r>
              <a:rPr lang="en-US" dirty="0" err="1"/>
              <a:t>Depan</a:t>
            </a:r>
            <a:r>
              <a:rPr lang="en-US" dirty="0"/>
              <a:t> </a:t>
            </a:r>
            <a:r>
              <a:rPr lang="en-US" dirty="0" err="1"/>
              <a:t>Kriptografi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78A69-B4DD-5328-AF63-6424A41E4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486275"/>
          </a:xfrm>
        </p:spPr>
        <p:txBody>
          <a:bodyPr/>
          <a:lstStyle/>
          <a:p>
            <a:r>
              <a:rPr lang="en-US" b="1" dirty="0"/>
              <a:t>Lightweight cryptography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87081-0E49-73DA-CD64-2FE3F83D7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8BBC-299C-43D1-8A01-3B3E54770EEE}" type="slidenum">
              <a:rPr lang="en-US" smtClean="0"/>
              <a:t>67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ADEF04-08B6-B70A-B351-13D66C98B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678" y="2533409"/>
            <a:ext cx="9700647" cy="34270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5075EE-0492-7354-5E15-B1DA30BD778D}"/>
              </a:ext>
            </a:extLst>
          </p:cNvPr>
          <p:cNvSpPr txBox="1"/>
          <p:nvPr/>
        </p:nvSpPr>
        <p:spPr>
          <a:xfrm>
            <a:off x="2336370" y="6211669"/>
            <a:ext cx="6098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Sumber</a:t>
            </a:r>
            <a:r>
              <a:rPr lang="en-US" sz="1600" dirty="0"/>
              <a:t>: </a:t>
            </a:r>
            <a:r>
              <a:rPr lang="en-US" sz="1600" dirty="0">
                <a:hlinkClick r:id="rId3"/>
              </a:rPr>
              <a:t>https://www.researchgate.net/figure/Lightweight-cryptographic-primitives-for-IoT_fig9_338830634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95211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1C962-26BE-EDE9-401A-BB3D3F8EE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7157"/>
            <a:ext cx="10515600" cy="5589806"/>
          </a:xfrm>
        </p:spPr>
        <p:txBody>
          <a:bodyPr/>
          <a:lstStyle/>
          <a:p>
            <a:r>
              <a:rPr lang="en-US" b="1" dirty="0"/>
              <a:t>Post-quantum cryptography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34944-0229-17CB-F725-80776AE35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8BBC-299C-43D1-8A01-3B3E54770EEE}" type="slidenum">
              <a:rPr lang="en-US" smtClean="0"/>
              <a:t>68</a:t>
            </a:fld>
            <a:endParaRPr lang="en-US"/>
          </a:p>
        </p:txBody>
      </p:sp>
      <p:pic>
        <p:nvPicPr>
          <p:cNvPr id="6" name="Picture 5" descr="A diagram of different colored circles&#10;&#10;AI-generated content may be incorrect.">
            <a:extLst>
              <a:ext uri="{FF2B5EF4-FFF2-40B4-BE49-F238E27FC236}">
                <a16:creationId xmlns:a16="http://schemas.microsoft.com/office/drawing/2014/main" id="{6CCF86D8-5453-144D-0D43-30A7A276B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898" y="1300958"/>
            <a:ext cx="7406092" cy="4835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D1BD0C-BF38-A39A-D37C-1EB7C9B339C6}"/>
              </a:ext>
            </a:extLst>
          </p:cNvPr>
          <p:cNvSpPr txBox="1"/>
          <p:nvPr/>
        </p:nvSpPr>
        <p:spPr>
          <a:xfrm>
            <a:off x="2537848" y="6265726"/>
            <a:ext cx="86144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https://www.researchgate.net/figure/Basic-types-of-Post-Quantum-Cryptography-PQC_fig1_349071555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38538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06F4C-B7FA-A8FA-2CFD-091A8FE54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0447"/>
            <a:ext cx="10515600" cy="5355553"/>
          </a:xfrm>
        </p:spPr>
        <p:txBody>
          <a:bodyPr/>
          <a:lstStyle/>
          <a:p>
            <a:r>
              <a:rPr lang="en-US" b="1" dirty="0" err="1"/>
              <a:t>Kriptografi</a:t>
            </a:r>
            <a:r>
              <a:rPr lang="en-US" b="1" dirty="0"/>
              <a:t> </a:t>
            </a:r>
            <a:r>
              <a:rPr lang="en-US" b="1" dirty="0" err="1"/>
              <a:t>berbasis</a:t>
            </a:r>
            <a:r>
              <a:rPr lang="en-US" b="1" dirty="0"/>
              <a:t> AI dan </a:t>
            </a:r>
            <a:r>
              <a:rPr lang="en-US" b="1" dirty="0" err="1"/>
              <a:t>serangan</a:t>
            </a:r>
            <a:r>
              <a:rPr lang="en-US" b="1" dirty="0"/>
              <a:t>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C3341-5C25-C342-BA47-BCD3C1D5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8BBC-299C-43D1-8A01-3B3E54770EEE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 descr="A group of robots on a circular surface&#10;&#10;AI-generated content may be incorrect.">
            <a:extLst>
              <a:ext uri="{FF2B5EF4-FFF2-40B4-BE49-F238E27FC236}">
                <a16:creationId xmlns:a16="http://schemas.microsoft.com/office/drawing/2014/main" id="{61C599DC-DD46-5A79-8824-79965F8D8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53" y="1190485"/>
            <a:ext cx="8716424" cy="49056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E74F24-D879-1595-52FC-BFD17C5A0B0F}"/>
              </a:ext>
            </a:extLst>
          </p:cNvPr>
          <p:cNvSpPr txBox="1"/>
          <p:nvPr/>
        </p:nvSpPr>
        <p:spPr>
          <a:xfrm>
            <a:off x="3312763" y="6154737"/>
            <a:ext cx="6098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https://www.linkedin.com/pulse/unlock-future-security-discover-how-ai-revolutionizing-cryptography-aelkc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1300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B93C0-8F3E-B0E8-0107-BB4270E77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7344"/>
            <a:ext cx="10515600" cy="5375105"/>
          </a:xfrm>
        </p:spPr>
        <p:txBody>
          <a:bodyPr>
            <a:normAutofit/>
          </a:bodyPr>
          <a:lstStyle/>
          <a:p>
            <a:r>
              <a:rPr lang="en-US" sz="2400" b="1" dirty="0"/>
              <a:t>Case 2: </a:t>
            </a:r>
            <a:r>
              <a:rPr lang="en-US" sz="2400" dirty="0" err="1"/>
              <a:t>Bagaimana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Bob </a:t>
            </a:r>
            <a:r>
              <a:rPr lang="en-US" sz="2400" dirty="0" err="1"/>
              <a:t>memastikan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Alice dan </a:t>
            </a:r>
            <a:r>
              <a:rPr lang="en-US" sz="2400" dirty="0" err="1"/>
              <a:t>bukan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Carol (yang </a:t>
            </a:r>
            <a:r>
              <a:rPr lang="en-US" sz="2400" dirty="0" err="1"/>
              <a:t>menyamar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Alice)?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300DC-1D46-09F4-E1C5-F389BB70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C9C63C-3A4D-1508-E775-19365EBA5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654" y="2545698"/>
            <a:ext cx="6976182" cy="1754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15DA5-DD84-A603-177C-16806D0CB43E}"/>
              </a:ext>
            </a:extLst>
          </p:cNvPr>
          <p:cNvSpPr txBox="1"/>
          <p:nvPr/>
        </p:nvSpPr>
        <p:spPr>
          <a:xfrm>
            <a:off x="7315626" y="1904646"/>
            <a:ext cx="3922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Benarkah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ini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pesan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dari</a:t>
            </a:r>
            <a:r>
              <a:rPr lang="en-US" sz="2400" dirty="0">
                <a:solidFill>
                  <a:srgbClr val="FF0000"/>
                </a:solidFill>
              </a:rPr>
              <a:t> Alice?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6782EC-0433-8FE1-40C3-56A605894C23}"/>
              </a:ext>
            </a:extLst>
          </p:cNvPr>
          <p:cNvSpPr txBox="1"/>
          <p:nvPr/>
        </p:nvSpPr>
        <p:spPr>
          <a:xfrm>
            <a:off x="1575581" y="5452110"/>
            <a:ext cx="8861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masalah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otentikasi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authentication</a:t>
            </a:r>
            <a:r>
              <a:rPr lang="en-US" sz="2400" dirty="0">
                <a:sym typeface="Wingdings" panose="05000000000000000000" pitchFamily="2" charset="2"/>
              </a:rPr>
              <a:t>) </a:t>
            </a:r>
            <a:r>
              <a:rPr lang="en-US" sz="2400" dirty="0" err="1">
                <a:sym typeface="Wingdings" panose="05000000000000000000" pitchFamily="2" charset="2"/>
              </a:rPr>
              <a:t>pengirim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atau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penerima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pesan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006843-7EC3-46D1-09CC-9AA389C82DD6}"/>
              </a:ext>
            </a:extLst>
          </p:cNvPr>
          <p:cNvSpPr/>
          <p:nvPr/>
        </p:nvSpPr>
        <p:spPr>
          <a:xfrm>
            <a:off x="5109029" y="3077029"/>
            <a:ext cx="1306285" cy="1223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334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8CF97-67E5-7FE9-68FD-96B8B170D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1410"/>
            <a:ext cx="10515600" cy="5355553"/>
          </a:xfrm>
        </p:spPr>
        <p:txBody>
          <a:bodyPr/>
          <a:lstStyle/>
          <a:p>
            <a:r>
              <a:rPr lang="en-US" b="1" dirty="0"/>
              <a:t>Selective encryption for multimedia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312AC-15DA-D25A-87FD-EB684B931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8BBC-299C-43D1-8A01-3B3E54770EEE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 descr="A diagram of a person in a hard hat&#10;&#10;AI-generated content may be incorrect.">
            <a:extLst>
              <a:ext uri="{FF2B5EF4-FFF2-40B4-BE49-F238E27FC236}">
                <a16:creationId xmlns:a16="http://schemas.microsoft.com/office/drawing/2014/main" id="{89C2C0ED-D6EB-991A-F655-9D72CA1F2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036" y="1502260"/>
            <a:ext cx="7185386" cy="4674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8772A7-656F-C133-2643-F9AC9655154F}"/>
              </a:ext>
            </a:extLst>
          </p:cNvPr>
          <p:cNvSpPr txBox="1"/>
          <p:nvPr/>
        </p:nvSpPr>
        <p:spPr>
          <a:xfrm>
            <a:off x="3581401" y="6211482"/>
            <a:ext cx="71853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Sumber</a:t>
            </a:r>
            <a:r>
              <a:rPr lang="en-US" sz="1600" dirty="0"/>
              <a:t>: </a:t>
            </a:r>
            <a:r>
              <a:rPr lang="en-US" sz="1600" dirty="0">
                <a:hlinkClick r:id="rId3"/>
              </a:rPr>
              <a:t>https://www.researchgate.net/figure/Selective-video-encryption-and-decryption-phases_fig3_353880117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9932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06E37-E393-7B5A-C7E9-C6CC7BF7E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1520"/>
            <a:ext cx="10515600" cy="5445443"/>
          </a:xfrm>
        </p:spPr>
        <p:txBody>
          <a:bodyPr>
            <a:normAutofit/>
          </a:bodyPr>
          <a:lstStyle/>
          <a:p>
            <a:r>
              <a:rPr lang="en-US" sz="2400" b="1" dirty="0"/>
              <a:t>Case 3: </a:t>
            </a:r>
            <a:r>
              <a:rPr lang="en-US" sz="2400" dirty="0" err="1"/>
              <a:t>Bagaimana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Bob </a:t>
            </a:r>
            <a:r>
              <a:rPr lang="en-US" sz="2400" dirty="0" err="1"/>
              <a:t>memastikan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Alice </a:t>
            </a:r>
            <a:r>
              <a:rPr lang="en-US" sz="2400" dirty="0" err="1"/>
              <a:t>masih</a:t>
            </a:r>
            <a:r>
              <a:rPr lang="en-US" sz="2400" dirty="0"/>
              <a:t> </a:t>
            </a:r>
            <a:r>
              <a:rPr lang="en-US" sz="2400" dirty="0" err="1"/>
              <a:t>utuh</a:t>
            </a:r>
            <a:r>
              <a:rPr lang="en-US" sz="2400" dirty="0"/>
              <a:t>, </a:t>
            </a:r>
            <a:r>
              <a:rPr lang="en-US" sz="2400" dirty="0" err="1"/>
              <a:t>asli</a:t>
            </a:r>
            <a:r>
              <a:rPr lang="en-US" sz="2400" dirty="0"/>
              <a:t>,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diubah</a:t>
            </a:r>
            <a:r>
              <a:rPr lang="en-US" sz="2400" dirty="0"/>
              <a:t>,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dimanipulasi</a:t>
            </a:r>
            <a:r>
              <a:rPr lang="en-US" sz="2400" dirty="0"/>
              <a:t> </a:t>
            </a:r>
            <a:r>
              <a:rPr lang="en-US" sz="2400" dirty="0" err="1"/>
              <a:t>selama</a:t>
            </a:r>
            <a:r>
              <a:rPr lang="en-US" sz="2400" dirty="0"/>
              <a:t> </a:t>
            </a:r>
            <a:r>
              <a:rPr lang="en-US" sz="2400" dirty="0" err="1"/>
              <a:t>komunikasi</a:t>
            </a:r>
            <a:r>
              <a:rPr lang="en-US" sz="2400" dirty="0"/>
              <a:t>,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BC3AE-4E94-CB16-6C0A-1B908B6C0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D6F53F-E2D9-FFC3-F066-4C17F3DD3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434" y="2913627"/>
            <a:ext cx="7329537" cy="1843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99E482-1948-45DD-286E-3BFB22A1B5D1}"/>
              </a:ext>
            </a:extLst>
          </p:cNvPr>
          <p:cNvSpPr txBox="1"/>
          <p:nvPr/>
        </p:nvSpPr>
        <p:spPr>
          <a:xfrm>
            <a:off x="7275452" y="1992936"/>
            <a:ext cx="437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Sudah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diubah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atau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masih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asli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kah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pesan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dari</a:t>
            </a:r>
            <a:r>
              <a:rPr lang="en-US" sz="2400" dirty="0">
                <a:solidFill>
                  <a:srgbClr val="FF0000"/>
                </a:solidFill>
              </a:rPr>
              <a:t> Alice </a:t>
            </a:r>
            <a:r>
              <a:rPr lang="en-US" sz="2400" dirty="0" err="1">
                <a:solidFill>
                  <a:srgbClr val="FF0000"/>
                </a:solidFill>
              </a:rPr>
              <a:t>ini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324C93-7B2C-3445-6E8D-3ABE73407A37}"/>
              </a:ext>
            </a:extLst>
          </p:cNvPr>
          <p:cNvSpPr txBox="1"/>
          <p:nvPr/>
        </p:nvSpPr>
        <p:spPr>
          <a:xfrm>
            <a:off x="1575581" y="5452110"/>
            <a:ext cx="5105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masalah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keutuhan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integrity</a:t>
            </a:r>
            <a:r>
              <a:rPr lang="en-US" sz="2400" dirty="0">
                <a:sym typeface="Wingdings" panose="05000000000000000000" pitchFamily="2" charset="2"/>
              </a:rPr>
              <a:t>) </a:t>
            </a:r>
            <a:r>
              <a:rPr lang="en-US" sz="2400" dirty="0" err="1">
                <a:sym typeface="Wingdings" panose="05000000000000000000" pitchFamily="2" charset="2"/>
              </a:rPr>
              <a:t>pesan</a:t>
            </a:r>
            <a:r>
              <a:rPr lang="en-US" sz="2400" dirty="0">
                <a:sym typeface="Wingdings" panose="05000000000000000000" pitchFamily="2" charset="2"/>
              </a:rPr>
              <a:t>?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0CD594-DC65-69CA-1080-05ED3AC48E5B}"/>
              </a:ext>
            </a:extLst>
          </p:cNvPr>
          <p:cNvSpPr/>
          <p:nvPr/>
        </p:nvSpPr>
        <p:spPr>
          <a:xfrm>
            <a:off x="5128059" y="3479400"/>
            <a:ext cx="1306285" cy="1223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00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F67EF-61CD-1A14-3AC6-C746D6790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8914"/>
            <a:ext cx="10515600" cy="5248049"/>
          </a:xfrm>
        </p:spPr>
        <p:txBody>
          <a:bodyPr>
            <a:normAutofit/>
          </a:bodyPr>
          <a:lstStyle/>
          <a:p>
            <a:r>
              <a:rPr lang="en-US" sz="2400" b="1" dirty="0"/>
              <a:t>Case 4: </a:t>
            </a:r>
            <a:r>
              <a:rPr lang="en-US" sz="2400" dirty="0" err="1"/>
              <a:t>Bagaimana</a:t>
            </a:r>
            <a:r>
              <a:rPr lang="en-US" sz="2400" dirty="0"/>
              <a:t> Bob </a:t>
            </a:r>
            <a:r>
              <a:rPr lang="en-US" sz="2400" dirty="0" err="1"/>
              <a:t>melakukan</a:t>
            </a:r>
            <a:r>
              <a:rPr lang="en-US" sz="2400" dirty="0"/>
              <a:t> anti-</a:t>
            </a:r>
            <a:r>
              <a:rPr lang="en-US" sz="2400" dirty="0" err="1"/>
              <a:t>sangkalan</a:t>
            </a:r>
            <a:r>
              <a:rPr lang="en-US" sz="2400" dirty="0"/>
              <a:t> </a:t>
            </a:r>
            <a:r>
              <a:rPr lang="en-US" sz="2400" dirty="0" err="1"/>
              <a:t>apabila</a:t>
            </a:r>
            <a:r>
              <a:rPr lang="en-US" sz="2400" dirty="0"/>
              <a:t> Alice </a:t>
            </a:r>
            <a:r>
              <a:rPr lang="en-US" sz="2400" dirty="0" err="1"/>
              <a:t>menyangkal</a:t>
            </a:r>
            <a:r>
              <a:rPr lang="en-US" sz="2400" dirty="0"/>
              <a:t> </a:t>
            </a:r>
            <a:r>
              <a:rPr lang="en-US" sz="2400" dirty="0" err="1"/>
              <a:t>telah</a:t>
            </a:r>
            <a:r>
              <a:rPr lang="en-US" sz="2400" dirty="0"/>
              <a:t> </a:t>
            </a:r>
            <a:r>
              <a:rPr lang="en-US" sz="2400" dirty="0" err="1"/>
              <a:t>mengirim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Bob?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3301F-1FE2-9EE5-9DD0-C54907E4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D8AF44-2018-BC5A-8BA4-FF962555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313" y="3021701"/>
            <a:ext cx="7329537" cy="1843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19E165-8F1B-BED3-2FA1-4A140CF66433}"/>
              </a:ext>
            </a:extLst>
          </p:cNvPr>
          <p:cNvSpPr txBox="1"/>
          <p:nvPr/>
        </p:nvSpPr>
        <p:spPr>
          <a:xfrm>
            <a:off x="1382653" y="1821372"/>
            <a:ext cx="3827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</a:rPr>
              <a:t>Swer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saya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nggak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pernah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kirim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pesan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ini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kepadamu</a:t>
            </a:r>
            <a:r>
              <a:rPr lang="en-US" sz="2400" dirty="0">
                <a:solidFill>
                  <a:srgbClr val="FF0000"/>
                </a:solidFill>
              </a:rPr>
              <a:t>, Bob!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F61189-7383-BDE1-C131-D3F3D74F84F5}"/>
              </a:ext>
            </a:extLst>
          </p:cNvPr>
          <p:cNvSpPr txBox="1"/>
          <p:nvPr/>
        </p:nvSpPr>
        <p:spPr>
          <a:xfrm>
            <a:off x="7716446" y="2380649"/>
            <a:ext cx="382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Hmmmm</a:t>
            </a:r>
            <a:r>
              <a:rPr lang="en-US" sz="2400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C1499F-5173-7065-0B4C-13EE7C488BF1}"/>
              </a:ext>
            </a:extLst>
          </p:cNvPr>
          <p:cNvSpPr txBox="1"/>
          <p:nvPr/>
        </p:nvSpPr>
        <p:spPr>
          <a:xfrm>
            <a:off x="1575581" y="5452110"/>
            <a:ext cx="6095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masalah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nir-penyangkalan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non-repudiation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646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3314</TotalTime>
  <Words>3184</Words>
  <Application>Microsoft Office PowerPoint</Application>
  <PresentationFormat>Widescreen</PresentationFormat>
  <Paragraphs>488</Paragraphs>
  <Slides>70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83" baseType="lpstr">
      <vt:lpstr>Arial</vt:lpstr>
      <vt:lpstr>Arial Unicode MS</vt:lpstr>
      <vt:lpstr>Calibri</vt:lpstr>
      <vt:lpstr>Calibri Light</vt:lpstr>
      <vt:lpstr>Courier New</vt:lpstr>
      <vt:lpstr>Lucida Calligraphy</vt:lpstr>
      <vt:lpstr>Symbol</vt:lpstr>
      <vt:lpstr>Times New Roman</vt:lpstr>
      <vt:lpstr>Wingdings</vt:lpstr>
      <vt:lpstr>ZapfDingbats</vt:lpstr>
      <vt:lpstr>Office Theme</vt:lpstr>
      <vt:lpstr>Visio.Drawing.6</vt:lpstr>
      <vt:lpstr>Clip</vt:lpstr>
      <vt:lpstr> 01 - Pengantar Kriptografi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Kriptografi</vt:lpstr>
      <vt:lpstr>PowerPoint Presentation</vt:lpstr>
      <vt:lpstr>PowerPoint Presentation</vt:lpstr>
      <vt:lpstr>Empat Layanan Kriptografi</vt:lpstr>
      <vt:lpstr>PowerPoint Presentation</vt:lpstr>
      <vt:lpstr>Masih ingat dengan kasus-kasus ini?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Terminologi di dalam Kriptografi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Dua Aplikasi Utama Enkripsi</vt:lpstr>
      <vt:lpstr>Kriptanalisis</vt:lpstr>
      <vt:lpstr>PowerPoint Presentation</vt:lpstr>
      <vt:lpstr>PowerPoint Presentation</vt:lpstr>
      <vt:lpstr>Kriptologi</vt:lpstr>
      <vt:lpstr>Sejarah Kriptografi</vt:lpstr>
      <vt:lpstr>Old Cryptography</vt:lpstr>
      <vt:lpstr>Modern Cryptography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Tiga (3) Jenis Algoritma Kriptografi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Lembaga Terkait Kriptografi di Indonesia</vt:lpstr>
      <vt:lpstr>PowerPoint Presentation</vt:lpstr>
      <vt:lpstr>PowerPoint Presentation</vt:lpstr>
      <vt:lpstr>Tantangan Masa Depan Kriptografi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Dr. Ir. Rinaldi, M.T.</cp:lastModifiedBy>
  <cp:revision>160</cp:revision>
  <dcterms:created xsi:type="dcterms:W3CDTF">2017-09-05T00:38:25Z</dcterms:created>
  <dcterms:modified xsi:type="dcterms:W3CDTF">2026-02-07T07:34:03Z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2024-02-03T13:49:54Z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c7e69b11-ef74-4753-8d46-af05ce4b1773</vt:lpwstr>
  </property>
  <property fmtid="{D5CDD505-2E9C-101B-9397-08002B2CF9AE}" pid="8" name="MSIP_Label_38b525e5-f3da-4501-8f1e-526b6769fc56_ContentBits">
    <vt:lpwstr>0</vt:lpwstr>
  </property>
</Properties>
</file>