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08" r:id="rId3"/>
    <p:sldId id="309" r:id="rId4"/>
    <p:sldId id="259" r:id="rId5"/>
    <p:sldId id="353" r:id="rId6"/>
    <p:sldId id="354" r:id="rId7"/>
    <p:sldId id="260" r:id="rId8"/>
    <p:sldId id="313" r:id="rId9"/>
    <p:sldId id="262" r:id="rId10"/>
    <p:sldId id="355" r:id="rId11"/>
    <p:sldId id="264" r:id="rId12"/>
    <p:sldId id="266" r:id="rId13"/>
    <p:sldId id="267" r:id="rId14"/>
    <p:sldId id="314" r:id="rId15"/>
    <p:sldId id="368" r:id="rId16"/>
    <p:sldId id="369" r:id="rId17"/>
    <p:sldId id="370" r:id="rId18"/>
    <p:sldId id="372" r:id="rId19"/>
    <p:sldId id="371" r:id="rId20"/>
    <p:sldId id="373" r:id="rId21"/>
    <p:sldId id="374" r:id="rId22"/>
    <p:sldId id="375" r:id="rId23"/>
    <p:sldId id="312" r:id="rId24"/>
    <p:sldId id="376" r:id="rId25"/>
    <p:sldId id="363" r:id="rId26"/>
    <p:sldId id="364" r:id="rId27"/>
    <p:sldId id="365" r:id="rId28"/>
    <p:sldId id="274" r:id="rId29"/>
    <p:sldId id="275" r:id="rId30"/>
    <p:sldId id="379" r:id="rId31"/>
    <p:sldId id="331" r:id="rId32"/>
    <p:sldId id="333" r:id="rId33"/>
    <p:sldId id="377" r:id="rId34"/>
    <p:sldId id="378" r:id="rId35"/>
    <p:sldId id="36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A41C-17B7-4882-8356-CD6A6201F35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EC18-49FC-4894-A9BE-1C8556A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0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1764BF1-57C0-4F75-BBE0-4D44E406E0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B0B2F05-A21A-4CCE-BC27-022FB189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814635E-9874-4612-A448-93924C179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9C7E40-756C-4B30-96DE-A02A9B76A9DD}" type="slidenum">
              <a:rPr lang="en-GB" altLang="en-US" sz="1200" smtClean="0"/>
              <a:pPr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D652ADE7-BDE1-4305-BF0F-E916ED6DA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41518F-39B0-4579-BD2B-0D5E24848978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3B994D5-7F57-4625-B18F-BCBE5487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B081109-A4C5-475B-B098-98EAC7746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/>
              <a:t>52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5C323D90-92C8-4657-8EF3-7FE7C772B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5987A603-3089-4478-BA83-8B6543EDE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5" name="Rectangle 6">
            <a:extLst>
              <a:ext uri="{FF2B5EF4-FFF2-40B4-BE49-F238E27FC236}">
                <a16:creationId xmlns:a16="http://schemas.microsoft.com/office/drawing/2014/main" id="{F0B9F0B7-ED4D-4AB3-A13A-C6AA3B7EC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>
            <a:solidFill>
              <a:schemeClr val="tx1"/>
            </a:solidFill>
          </a:ln>
        </p:spPr>
      </p:sp>
      <p:sp>
        <p:nvSpPr>
          <p:cNvPr id="22536" name="Rectangle 7">
            <a:extLst>
              <a:ext uri="{FF2B5EF4-FFF2-40B4-BE49-F238E27FC236}">
                <a16:creationId xmlns:a16="http://schemas.microsoft.com/office/drawing/2014/main" id="{B320043C-C52E-4B10-835A-929F12F78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0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0151-4BC2-4E31-8A9D-EE5750334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320BE-A837-4E50-81D0-DB44FDA41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A7C7-F25F-4C7C-B120-FD99454C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F2AF-61EF-4BA4-9BE8-F9812A4BCE2E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4CF5F-EB5C-4ECA-8B38-C630EFF1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34C3C-6A31-4BFF-A46A-FF4C675A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2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F1D9-70E5-48F4-AAFC-1F55AB5D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5D5A6-5F53-4904-BD7A-65DB418F8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46499-B7BF-48CC-B6C0-9A1E03BD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1017-6378-4CBF-9399-A57493F0E64B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EF560-F0D5-48B7-94AD-B55905CD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4FD08-3CF0-4338-87F3-CF23E8B0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BB5B0F-AD6E-48C2-82F5-C44DAEDD2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98ADA-E9E2-4C48-9C7D-3D15A2505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62E64-A9E5-4592-A3D8-4FD1A79F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9A1E-28F6-4C7A-8A73-C7E2EEC540EE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C65F8-006C-44F5-8389-6AE9997B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16A53-EDA4-4B10-B10F-05CF4D47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6B02-FD34-46C4-B70C-08E8A9A9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E2FCE-F0B4-45A0-AD41-BDA530627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6FE4-068E-4C1F-A551-BD5F3502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30D-F622-45D8-9268-78C400678A4E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78794-0D52-4018-A784-741D829D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EFC60-7261-450E-BC81-357AAE4A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412A-DD4E-434E-AE99-84843611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31237-822F-48BC-8316-462101135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5C23A-C6CE-4B5F-A25E-64BB1BE5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78F0-B291-4129-9EA4-1B55A94E642C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9576-82B7-4298-A142-8315328B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048A4-EE10-4FF4-9DEE-A7705FB1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7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67E9-2F79-43A7-8A08-CE0F81B9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DB92-1A37-4106-B003-F7FF7EC6E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58DEC-DA1F-4DEA-9506-0F41CA16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8D2EF-2DCF-4FBB-A32D-0814DF26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77B2-EFE3-42E9-A3E3-2A324F3C3419}" type="datetime1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F5B41-2604-4B18-8DE5-348ADA3B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F2141-6732-4472-BCD8-B2707EC5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AC61-3C5C-441E-84F8-8A72F98F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1CEEC-7A06-44A5-97B0-8FBACBE27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FE126-EA8D-4FD5-AC13-470E848C7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1143E-C142-4FE6-B5F4-08901AB44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64D2C-C335-4316-A18D-D9C3B3730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8955-26AD-4015-96AF-5AD874B0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7D7B-FE18-4F1C-BDE1-648DA5F5E93D}" type="datetime1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2F82C-DF0E-40EC-A3F0-6A4A449A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FC4A0-9AC2-4ECD-831A-69F0BCDA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04FC-044D-4C35-A665-421963B4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89DF5-04FF-49C5-9272-B11BC8B9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102-49FE-442D-B35B-3C36474DC47F}" type="datetime1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DD9E1-39E4-4842-A0CA-FBA85CFC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F3A64-0888-471C-8198-809338DC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D13F3-AA0C-48A5-A438-19CB46A3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59CD-055A-453D-A134-9C9333999DA7}" type="datetime1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FFF3E-ED57-460B-BBFB-5ED88AF2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35E32-FD8A-4D3A-8AA1-EFD9B17E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A075-B7C0-4496-896E-EB520084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A396-5853-4CD3-AFAD-FDA661AAF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DA443-E484-4E42-B49D-A8A1A2123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74444-A658-4151-9BB3-CE798B81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68E5-BD57-48EC-80B1-06E731489A13}" type="datetime1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4FEE5-DB2F-4713-AB5E-20DBE17B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DE8F3-7D92-42AE-8D15-4578BF6A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CC6E-DEE7-4F3A-962D-604EB218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B8683-CBA3-4AB1-BA84-DDF0DBA7E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E3EA-0C75-4DB3-8D55-CA1187EB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2599D-EDE2-436E-95CF-03C073B5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B169-EF42-4A07-B9A3-9717A14296B7}" type="datetime1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421ED-DF5E-468C-AC3E-54F345B0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841B-DCAE-4BAB-A0B0-59C33105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8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703F3-6F0D-4E43-8DCE-BC7E0FB7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BA87E-197D-4472-9BE1-6757BFF2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3F675-764E-49DA-9823-5ED65985E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EE32-F5CB-48EB-A227-085EC23533C2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5380-7254-408A-9CF5-1E7A05610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1CF7F-15D9-4961-A69F-B23C80F7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2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erisign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2163A8E-C67C-4A3E-9EE7-312F841923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Sertifikat</a:t>
            </a:r>
            <a:r>
              <a:rPr lang="en-US" altLang="en-US" b="1" dirty="0">
                <a:cs typeface="Times New Roman" panose="02020603050405020304" pitchFamily="18" charset="0"/>
              </a:rPr>
              <a:t> Digital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3077" name="Rectangle 33">
            <a:extLst>
              <a:ext uri="{FF2B5EF4-FFF2-40B4-BE49-F238E27FC236}">
                <a16:creationId xmlns:a16="http://schemas.microsoft.com/office/drawing/2014/main" id="{BEB9CA81-6861-44D7-8D84-F86366610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CED49-58D8-4A88-A900-96F4E89ED48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CB8B64-2B33-4A5F-B6EF-B5394692B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2466" y="3825374"/>
            <a:ext cx="9144000" cy="21030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Oleh: Rinaldi Munir</a:t>
            </a:r>
          </a:p>
          <a:p>
            <a:endParaRPr lang="en-US" sz="2800" b="1" dirty="0"/>
          </a:p>
          <a:p>
            <a:r>
              <a:rPr lang="en-US" sz="2800" dirty="0"/>
              <a:t>Program Studi </a:t>
            </a:r>
            <a:r>
              <a:rPr lang="en-US" sz="2800" dirty="0" err="1"/>
              <a:t>Sistem</a:t>
            </a:r>
            <a:r>
              <a:rPr lang="en-US" sz="2800" dirty="0"/>
              <a:t> dan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endParaRPr lang="en-US" sz="2800" dirty="0"/>
          </a:p>
          <a:p>
            <a:r>
              <a:rPr lang="en-US" sz="2800" dirty="0"/>
              <a:t>STEI-ITB</a:t>
            </a:r>
          </a:p>
          <a:p>
            <a:r>
              <a:rPr lang="en-US" sz="2800" dirty="0"/>
              <a:t>2025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C1C69-B36D-4A16-82EF-E3ABBA79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967" y="-33129"/>
            <a:ext cx="4220033" cy="1939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A3BAC-991E-D843-C423-6DEAFEBA32A2}"/>
              </a:ext>
            </a:extLst>
          </p:cNvPr>
          <p:cNvSpPr txBox="1"/>
          <p:nvPr/>
        </p:nvSpPr>
        <p:spPr>
          <a:xfrm>
            <a:off x="4122775" y="1630350"/>
            <a:ext cx="4245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Bahan </a:t>
            </a:r>
            <a:r>
              <a:rPr lang="en-US" sz="2400" dirty="0" err="1"/>
              <a:t>Kuliah</a:t>
            </a:r>
            <a:r>
              <a:rPr lang="en-US" sz="2400" dirty="0"/>
              <a:t> II4021 </a:t>
            </a:r>
            <a:r>
              <a:rPr lang="en-US" sz="2400" dirty="0" err="1"/>
              <a:t>Kriptografi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044A2B-C3D1-A4B9-EBB4-61C88E74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F35E8F-18FB-4264-95AE-B58D24E0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0955-3A34-48C6-A7C4-73FF221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6514-6009-42E5-AC42-648AE667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45" y="1495277"/>
            <a:ext cx="8413071" cy="455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F1035-041D-486E-9B6D-F05608B78AB2}"/>
              </a:ext>
            </a:extLst>
          </p:cNvPr>
          <p:cNvSpPr txBox="1"/>
          <p:nvPr/>
        </p:nvSpPr>
        <p:spPr>
          <a:xfrm>
            <a:off x="496957" y="646872"/>
            <a:ext cx="9127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 yang </a:t>
            </a:r>
            <a:r>
              <a:rPr lang="en-US" sz="2800" dirty="0" err="1"/>
              <a:t>dikeluarkan</a:t>
            </a:r>
            <a:r>
              <a:rPr lang="en-US" sz="2800" dirty="0"/>
              <a:t> oleh CA </a:t>
            </a:r>
            <a:r>
              <a:rPr lang="en-US" sz="2800" dirty="0" err="1"/>
              <a:t>untuk</a:t>
            </a:r>
            <a:r>
              <a:rPr lang="en-US" sz="2800" dirty="0"/>
              <a:t> Alice: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07FCF-B9B2-C856-1A7E-CE3D37E5F757}"/>
              </a:ext>
            </a:extLst>
          </p:cNvPr>
          <p:cNvSpPr txBox="1"/>
          <p:nvPr/>
        </p:nvSpPr>
        <p:spPr>
          <a:xfrm>
            <a:off x="414670" y="5156791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Tanda-</a:t>
            </a:r>
            <a:r>
              <a:rPr lang="en-US" dirty="0" err="1"/>
              <a:t>tangan</a:t>
            </a:r>
            <a:r>
              <a:rPr lang="en-US" dirty="0"/>
              <a:t> CA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5E94C5-5916-0769-CFD4-07E6F92521D7}"/>
              </a:ext>
            </a:extLst>
          </p:cNvPr>
          <p:cNvCxnSpPr/>
          <p:nvPr/>
        </p:nvCxnSpPr>
        <p:spPr>
          <a:xfrm>
            <a:off x="2182013" y="5362722"/>
            <a:ext cx="6249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1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>
            <a:extLst>
              <a:ext uri="{FF2B5EF4-FFF2-40B4-BE49-F238E27FC236}">
                <a16:creationId xmlns:a16="http://schemas.microsoft.com/office/drawing/2014/main" id="{2B8DFAB7-61ED-474A-BD66-B94EC8E802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4826" y="685800"/>
            <a:ext cx="10508974" cy="56388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Jadi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mengikat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identitas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pemilik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ini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dianggap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sebagai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‘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surat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pengantar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’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dari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r>
              <a:rPr lang="en-GB" dirty="0">
                <a:solidFill>
                  <a:srgbClr val="0B0B0F"/>
                </a:solidFill>
              </a:rPr>
              <a:t> </a:t>
            </a:r>
            <a:endParaRPr lang="en-US" dirty="0">
              <a:solidFill>
                <a:srgbClr val="0B0B0F"/>
              </a:solidFill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Supaya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itu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diverifikasi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dicek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kebenarannya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),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maka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harus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diketahui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secara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luas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Pihak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mengetahui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memverifikasi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tanda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tangan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tidak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rahasia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tersedia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secara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disimpan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oleh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certificate repositories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endParaRPr lang="en-GB" dirty="0">
              <a:solidFill>
                <a:srgbClr val="0B0B0F"/>
              </a:solidFill>
            </a:endParaRP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85BEBD5D-9100-4488-B200-F9A9C3F7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000C2379-25A4-4CE9-8F00-CD37C51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D7334-7056-49CE-9168-6E5B75F7451A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B46E7E5-A00F-4209-9435-6CCB09157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965" y="488157"/>
            <a:ext cx="7772400" cy="83185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X.509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48DBA7E-8C5C-4AB2-9741-FC90E89796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Format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diterbitkan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berbagai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CA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Agar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seragam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ITU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Standard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X.509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luas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 internet.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standard X.509,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V1, V2, dan V3.</a:t>
            </a:r>
            <a:endParaRPr lang="en-GB" altLang="en-US" dirty="0">
              <a:solidFill>
                <a:srgbClr val="0B0B0F"/>
              </a:solidFill>
            </a:endParaRP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336D018-D698-4B6A-B8C5-7AB237FB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7092818A-D518-4769-8D02-AFA9CD20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EBBAB-8BC9-490F-9A49-6AB7FB6794E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0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>
            <a:extLst>
              <a:ext uri="{FF2B5EF4-FFF2-40B4-BE49-F238E27FC236}">
                <a16:creationId xmlns:a16="http://schemas.microsoft.com/office/drawing/2014/main" id="{B93ED15C-3999-4DA0-88B5-25ABAD45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81C9E781-257B-452D-88B3-06DB48F9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1CEBA-D6C5-4A4D-B769-F25786656D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95CD3F-DF3D-4478-9470-FEB1DD3F8A33}"/>
              </a:ext>
            </a:extLst>
          </p:cNvPr>
          <p:cNvSpPr/>
          <p:nvPr/>
        </p:nvSpPr>
        <p:spPr>
          <a:xfrm>
            <a:off x="342027" y="452230"/>
            <a:ext cx="4338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Field-field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utama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sertifikat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digital standard </a:t>
            </a:r>
            <a:r>
              <a:rPr lang="en-US" sz="2000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.509 </a:t>
            </a:r>
            <a:endParaRPr lang="en-US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C0F57F-453C-45EC-B892-1E01144D2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43621"/>
              </p:ext>
            </p:extLst>
          </p:nvPr>
        </p:nvGraphicFramePr>
        <p:xfrm>
          <a:off x="5137274" y="311041"/>
          <a:ext cx="5616865" cy="623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320999" imgH="4797312" progId="Word.Document.12">
                  <p:embed/>
                </p:oleObj>
              </mc:Choice>
              <mc:Fallback>
                <p:oleObj name="Document" r:id="rId2" imgW="4320999" imgH="4797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37274" y="311041"/>
                        <a:ext cx="5616865" cy="6235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5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C2B6E06-8408-4E99-AB68-022CE2B2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E4B109B-1FEC-40D8-818E-8993C6C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76B4A95-7DAB-4DE0-9F35-CB3F6974B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3613" y="330201"/>
            <a:ext cx="7772400" cy="722313"/>
          </a:xfrm>
          <a:noFill/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Sertifikat Digital X.509 Versi 2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9A7BFC3F-FCDB-42AF-A5D7-0FF23DB4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179513"/>
            <a:ext cx="53721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>
            <a:extLst>
              <a:ext uri="{FF2B5EF4-FFF2-40B4-BE49-F238E27FC236}">
                <a16:creationId xmlns:a16="http://schemas.microsoft.com/office/drawing/2014/main" id="{EF3AA4AB-24A3-4ACC-9735-A4BDA1C7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1460501"/>
            <a:ext cx="161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VERSION # OF X.509</a:t>
            </a: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453F7FFF-C4CB-4007-99BD-A0B7BB78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1" y="1970088"/>
            <a:ext cx="2174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UNIQUE # ASSIGNED BY CA</a:t>
            </a:r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E6ABBE32-A75D-462B-B7C2-672B46E8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236061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EXAMPLES: MD5RSA,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sha1RSA</a:t>
            </a:r>
          </a:p>
        </p:txBody>
      </p:sp>
      <p:sp>
        <p:nvSpPr>
          <p:cNvPr id="21513" name="Rectangle 10">
            <a:extLst>
              <a:ext uri="{FF2B5EF4-FFF2-40B4-BE49-F238E27FC236}">
                <a16:creationId xmlns:a16="http://schemas.microsoft.com/office/drawing/2014/main" id="{75B18FF8-CC78-4E56-B8AE-FE51BDE94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970213"/>
            <a:ext cx="2173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USUALLY A DOMAIN NAME</a:t>
            </a:r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D9039A09-18B9-447E-9F55-8B6EB5A0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113" y="4579938"/>
            <a:ext cx="1376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EXAMPLES: RSA</a:t>
            </a:r>
          </a:p>
        </p:txBody>
      </p:sp>
      <p:sp>
        <p:nvSpPr>
          <p:cNvPr id="21515" name="Line 12">
            <a:extLst>
              <a:ext uri="{FF2B5EF4-FFF2-40B4-BE49-F238E27FC236}">
                <a16:creationId xmlns:a16="http://schemas.microsoft.com/office/drawing/2014/main" id="{5C2D9474-335A-4BA5-B6A9-434086216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7339" y="2944814"/>
            <a:ext cx="1076325" cy="1603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6" name="Line 13">
            <a:extLst>
              <a:ext uri="{FF2B5EF4-FFF2-40B4-BE49-F238E27FC236}">
                <a16:creationId xmlns:a16="http://schemas.microsoft.com/office/drawing/2014/main" id="{8B1CE006-2A59-4A84-A73B-11ABEBEFE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3950" y="2635250"/>
            <a:ext cx="1473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7" name="Line 14">
            <a:extLst>
              <a:ext uri="{FF2B5EF4-FFF2-40B4-BE49-F238E27FC236}">
                <a16:creationId xmlns:a16="http://schemas.microsoft.com/office/drawing/2014/main" id="{8FAE3925-1B6A-40C5-A0AF-D152943D1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550" y="2103439"/>
            <a:ext cx="1435100" cy="1984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8" name="Line 15">
            <a:extLst>
              <a:ext uri="{FF2B5EF4-FFF2-40B4-BE49-F238E27FC236}">
                <a16:creationId xmlns:a16="http://schemas.microsoft.com/office/drawing/2014/main" id="{6442AAF3-BC6D-4E61-B943-2F9D04607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089" y="1584326"/>
            <a:ext cx="1546225" cy="3079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9" name="Line 16">
            <a:extLst>
              <a:ext uri="{FF2B5EF4-FFF2-40B4-BE49-F238E27FC236}">
                <a16:creationId xmlns:a16="http://schemas.microsoft.com/office/drawing/2014/main" id="{615F16BF-89B8-4A93-A225-18E9DFEEC1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04038" y="4095751"/>
            <a:ext cx="2152650" cy="619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20" name="TextBox 17">
            <a:extLst>
              <a:ext uri="{FF2B5EF4-FFF2-40B4-BE49-F238E27FC236}">
                <a16:creationId xmlns:a16="http://schemas.microsoft.com/office/drawing/2014/main" id="{EBF4B2AC-B721-48E1-96D0-C90C5735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85644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: MICHAEL I. SHAMOS, Electronic Payment Systems</a:t>
            </a:r>
            <a:b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20-763, Lecture 6 Digital Certificates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FEEED0-3C52-4469-AEA1-62C8E106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21522" name="Slide Number Placeholder 2">
            <a:extLst>
              <a:ext uri="{FF2B5EF4-FFF2-40B4-BE49-F238E27FC236}">
                <a16:creationId xmlns:a16="http://schemas.microsoft.com/office/drawing/2014/main" id="{C6352ED1-A9D6-4353-ADAA-C8B7354E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7F379-AFBC-4C03-84E8-FF23D5F860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605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08AC6-FF1C-44CD-88D7-4368B03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7AD0A-FD49-4CC7-87C2-EB54C419E3EF}"/>
              </a:ext>
            </a:extLst>
          </p:cNvPr>
          <p:cNvSpPr txBox="1"/>
          <p:nvPr/>
        </p:nvSpPr>
        <p:spPr>
          <a:xfrm>
            <a:off x="710291" y="365360"/>
            <a:ext cx="742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: </a:t>
            </a:r>
            <a:r>
              <a:rPr lang="en-US" sz="2400" dirty="0" err="1"/>
              <a:t>sertifikat</a:t>
            </a:r>
            <a:r>
              <a:rPr lang="en-US" sz="2400" dirty="0"/>
              <a:t> digital </a:t>
            </a:r>
            <a:r>
              <a:rPr lang="en-US" sz="2400" dirty="0" err="1"/>
              <a:t>untuk</a:t>
            </a:r>
            <a:r>
              <a:rPr lang="en-US" sz="2400" dirty="0"/>
              <a:t> server Bank </a:t>
            </a:r>
            <a:r>
              <a:rPr lang="en-US" sz="2400" dirty="0" err="1"/>
              <a:t>Mandiri</a:t>
            </a:r>
            <a:r>
              <a:rPr lang="en-US" sz="2400" dirty="0"/>
              <a:t>  *)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43AB6-3CB8-2B97-AF5A-5491B0EB5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52" y="1124076"/>
            <a:ext cx="10410448" cy="5232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24C7E3-5C41-97C3-09B2-336A3FDBD0E6}"/>
              </a:ext>
            </a:extLst>
          </p:cNvPr>
          <p:cNvSpPr txBox="1"/>
          <p:nvPr/>
        </p:nvSpPr>
        <p:spPr>
          <a:xfrm>
            <a:off x="7104185" y="6365433"/>
            <a:ext cx="404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*) </a:t>
            </a:r>
            <a:r>
              <a:rPr lang="en-US" dirty="0" err="1"/>
              <a:t>Menggunakan</a:t>
            </a:r>
            <a:r>
              <a:rPr lang="en-US" dirty="0"/>
              <a:t> browser Microsoft Edge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AA6C6C-43D0-9C49-9AC1-48B854E3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92721-EB1A-4C52-903D-96BF0677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D3EDE-5CF7-57D9-33C1-2F93684E9F74}"/>
              </a:ext>
            </a:extLst>
          </p:cNvPr>
          <p:cNvSpPr txBox="1"/>
          <p:nvPr/>
        </p:nvSpPr>
        <p:spPr>
          <a:xfrm>
            <a:off x="460555" y="413712"/>
            <a:ext cx="4683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gambok</a:t>
            </a:r>
            <a:r>
              <a:rPr lang="en-US" sz="2400" dirty="0"/>
              <a:t> pada Alamat URL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10F08-6050-8529-BA30-2C84B8375516}"/>
              </a:ext>
            </a:extLst>
          </p:cNvPr>
          <p:cNvSpPr txBox="1"/>
          <p:nvPr/>
        </p:nvSpPr>
        <p:spPr>
          <a:xfrm>
            <a:off x="697673" y="3403459"/>
            <a:ext cx="348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Connection is secure: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E347D8-3C63-C921-F9C5-04C6445F0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803" y="1039280"/>
            <a:ext cx="3714750" cy="2200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1A4E7C-189A-053F-106B-255C825E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698" y="329039"/>
            <a:ext cx="6870112" cy="5559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DACEDF-9D33-E594-9952-7EDACDA3E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787" y="3895924"/>
            <a:ext cx="4508935" cy="26330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23BB2B-8B01-DBAD-184A-8F41708E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0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F0AA-389F-DC0D-15AA-E97F0EE9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6986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2400" dirty="0" err="1"/>
              <a:t>Klik</a:t>
            </a:r>
            <a:r>
              <a:rPr lang="en-US" sz="2400" dirty="0"/>
              <a:t> icon </a:t>
            </a:r>
            <a:r>
              <a:rPr lang="en-US" sz="2400" dirty="0" err="1"/>
              <a:t>sertifikat</a:t>
            </a:r>
            <a:r>
              <a:rPr lang="en-US" sz="2400" dirty="0"/>
              <a:t> digital: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43C03-F17B-5618-8B00-54A6E112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6F223-BDA4-0F06-FE65-BCD0DE1E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88" y="1176337"/>
            <a:ext cx="6436112" cy="554513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8F2A37-B875-AA78-E64D-0437E878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8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784AD-B532-51F3-D86F-2D14C973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698661"/>
          </a:xfrm>
        </p:spPr>
        <p:txBody>
          <a:bodyPr>
            <a:norm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details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field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C2186-7AA2-C115-C6C6-F6ADCEB1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B1D05-9278-AD2D-D2D7-22DD04B7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12" y="923924"/>
            <a:ext cx="5637921" cy="563792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28137D-E9D9-9E9C-6420-E2F78ED2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03241-A5D0-BF4A-FD2C-5B5789BD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A0F8E-81ED-C029-B200-348A271396DB}"/>
              </a:ext>
            </a:extLst>
          </p:cNvPr>
          <p:cNvSpPr txBox="1"/>
          <p:nvPr/>
        </p:nvSpPr>
        <p:spPr>
          <a:xfrm>
            <a:off x="2512255" y="1187106"/>
            <a:ext cx="67724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Modulus (2048 bits):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D1 2F 92 05 23 F2 A3 C8 7D 91 11 B0 5F 48 C3 4E 8E AA B2 21 68 90 1C 69 D9 E6 68 53 C1 D4 D6 E6 C2 04 A4 AA 65 15 F7 8A 75 C5 D3 84 D4 FC 55 2F 72 E9 82 CC D4 62 F7 80 DA 3A 4C 70 2A 37 75 4F DE 38 33 FC 09 F2 21 38 D4 B8 EF 51 FD FC FA A0 21 61 32 F0 47 B4 2E 0F 3B AA 18 EF 7C 97 0F 4C 1F E3 67 88 08 BA E7 16 2A AF 73 D3 F7 50 2A 13 FD 9E CB 7E 63 A8 6D 00 D0 7F D3 0B 6F 71 41 4A 10 F2 A9 DA 76 E7 5A 49 0E 77 04 9C 27 D6 3D FA 32 38 17 DB 3D 2B 8D 65 69 BC 54 17 D3 45 9F 99 95 0A CD 67 A0 A7 39 42 74 62 B5 6D 15 0B 06 AA 3A C9 F3 E3 3D E3 42 95 BE 92 5D 37 87 73 A4 E7 61 76 C1 62 7F C0 00 DE 83 DE 61 89 CD 7F 2C D1 90 EB 3B 61 DD D4 51 97 B3 D7 DE 3E 9E BE EE 50 9E 77 7F 5C 3F 33 EA DD 11 E3 3B 93 B1 43 8D 2A A0 D8 25 0B 56 86 7F DD BA 40 5F 39 55 22 82 9B 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system-ui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Public Exponent (17 bits):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01 00 01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3160F-9B6B-CC08-9C78-525AE29C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0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341958A-5A61-4901-A956-25F05EEA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171"/>
          </a:xfrm>
        </p:spPr>
        <p:txBody>
          <a:bodyPr/>
          <a:lstStyle/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</a:rPr>
              <a:t>Pengantar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AA96-BB46-40F8-8BD8-B64BC9BD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kunci-publik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, </a:t>
            </a:r>
            <a:r>
              <a:rPr lang="en-US" sz="2400" dirty="0" err="1"/>
              <a:t>khususnya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i="1" dirty="0"/>
              <a:t>e-commerce</a:t>
            </a:r>
            <a:r>
              <a:rPr lang="en-US" sz="2400" dirty="0"/>
              <a:t> 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ketahui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kunci-publik</a:t>
            </a:r>
            <a:r>
              <a:rPr lang="en-US" sz="2400" dirty="0"/>
              <a:t> </a:t>
            </a:r>
            <a:r>
              <a:rPr lang="en-US" sz="2400" dirty="0" err="1"/>
              <a:t>mensyaratkan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sepasang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: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dan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oleh </a:t>
            </a:r>
            <a:r>
              <a:rPr lang="en-US" sz="2400" dirty="0" err="1"/>
              <a:t>individu</a:t>
            </a:r>
            <a:r>
              <a:rPr lang="en-US" sz="2400" dirty="0"/>
              <a:t>,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i="1" dirty="0"/>
              <a:t>server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(</a:t>
            </a:r>
            <a:r>
              <a:rPr lang="en-US" sz="2400" i="1" dirty="0"/>
              <a:t>enterprise</a:t>
            </a:r>
            <a:r>
              <a:rPr lang="en-US" sz="2400" dirty="0"/>
              <a:t>).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dan </a:t>
            </a:r>
            <a:r>
              <a:rPr lang="en-US" sz="2400" dirty="0" err="1"/>
              <a:t>publik</a:t>
            </a:r>
            <a:r>
              <a:rPr lang="en-US" sz="2400" dirty="0"/>
              <a:t>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otentikasi</a:t>
            </a:r>
            <a:r>
              <a:rPr lang="en-US" sz="2400" dirty="0"/>
              <a:t> server, Client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mengotentikasi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server yang </a:t>
            </a:r>
            <a:r>
              <a:rPr lang="en-US" sz="2400" dirty="0" err="1"/>
              <a:t>dituju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server yang valid.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C64EC-545A-474F-B534-715FF907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D855D142-34C5-4803-B58B-459F3C4C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9796D-A08D-4FB1-84F5-2FF246C598C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7BFF7-3508-4A4C-AA84-4AB3FF40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10A40-FDB1-4925-A241-911010232C27}"/>
              </a:ext>
            </a:extLst>
          </p:cNvPr>
          <p:cNvSpPr/>
          <p:nvPr/>
        </p:nvSpPr>
        <p:spPr>
          <a:xfrm>
            <a:off x="990600" y="244745"/>
            <a:ext cx="6096000" cy="15497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RSA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Enkripsi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2800" i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mod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Dekripsi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i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mod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endParaRPr lang="en-US" sz="2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2CED6-B78A-41F6-AD1D-E50304CBF2A1}"/>
              </a:ext>
            </a:extLst>
          </p:cNvPr>
          <p:cNvSpPr/>
          <p:nvPr/>
        </p:nvSpPr>
        <p:spPr>
          <a:xfrm>
            <a:off x="990600" y="1935508"/>
            <a:ext cx="10757452" cy="374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Modulus (2048 bits):</a:t>
            </a:r>
            <a:endParaRPr lang="en-US" sz="1600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D1 2F 92 05 23 F2 A3 C8 7D 91 11 B0 5F 48 C3 4E 8E AA B2 21 68 90 1C 69 D9 E6 68 53 C1 D4 D6 E6 C2 04 A4 AA 65 15 F7 8A 75 C5 D3 84 D4 FC 55 2F 72 E9 82 CC D4 62 F7 80 DA 3A 4C 70 2A 37 75 4F DE 38 33 FC 09 F2 21 38 D4 B8 EF 51 FD FC FA A0 21 61 32 F0 47 B4 2E 0F 3B AA 18 EF 7C 97 0F 4C 1F E3 67 88 08 BA E7 16 2A AF 73 D3 F7 50 2A 13 FD 9E CB 7E 63 A8 6D 00 D0 7F D3 0B 6F 71 41 4A 10 F2 A9 DA 76 E7 5A 49 0E 77 04 9C 27 D6 3D FA 32 38 17 DB 3D 2B 8D 65 69 BC 54 17 D3 45 9F 99 95 0A CD 67 A0 A7 39 42 74 62 B5 6D 15 0B 06 AA 3A C9 F3 E3 3D E3 42 95 BE 92 5D 37 87 73 A4 E7 61 76 C1 62 7F C0 00 DE 83 DE 61 89 CD 7F 2C D1 90 EB 3B 61 DD D4 51 97 B3 D7 DE 3E 9E BE EE 50 9E 77 7F 5C 3F 33 EA DD 11 E3 3B 93 B1 43 8D 2A A0 D8 25 0B 56 86 7F DD BA 40 5F 39 55 22 82 9B </a:t>
            </a:r>
          </a:p>
          <a:p>
            <a:pPr algn="just">
              <a:lnSpc>
                <a:spcPct val="150000"/>
              </a:lnSpc>
            </a:pPr>
            <a:br>
              <a:rPr lang="en-US" sz="1600" dirty="0"/>
            </a:br>
            <a:endParaRPr lang="en-US" sz="1600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9F3BA-C1BE-4F56-A0A3-645E5E35C707}"/>
              </a:ext>
            </a:extLst>
          </p:cNvPr>
          <p:cNvSpPr/>
          <p:nvPr/>
        </p:nvSpPr>
        <p:spPr>
          <a:xfrm>
            <a:off x="997226" y="5128410"/>
            <a:ext cx="8024191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Exponent (17 bits):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010001      (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hexadecimal,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decimal = 65537)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568FF-C1CF-4602-82B8-D86C2D7C2D2C}"/>
              </a:ext>
            </a:extLst>
          </p:cNvPr>
          <p:cNvSpPr txBox="1"/>
          <p:nvPr/>
        </p:nvSpPr>
        <p:spPr>
          <a:xfrm>
            <a:off x="177525" y="34290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468DDF1-B9ED-4365-913F-DA2B8AB78F0E}"/>
              </a:ext>
            </a:extLst>
          </p:cNvPr>
          <p:cNvSpPr/>
          <p:nvPr/>
        </p:nvSpPr>
        <p:spPr>
          <a:xfrm>
            <a:off x="596348" y="3617844"/>
            <a:ext cx="318052" cy="21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C0D25-7613-44F8-90F1-89F9C78BD5D9}"/>
              </a:ext>
            </a:extLst>
          </p:cNvPr>
          <p:cNvSpPr txBox="1"/>
          <p:nvPr/>
        </p:nvSpPr>
        <p:spPr>
          <a:xfrm>
            <a:off x="249485" y="546800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BC52DB2-7AED-46F2-A498-CA2F19631E82}"/>
              </a:ext>
            </a:extLst>
          </p:cNvPr>
          <p:cNvSpPr/>
          <p:nvPr/>
        </p:nvSpPr>
        <p:spPr>
          <a:xfrm>
            <a:off x="634448" y="5676340"/>
            <a:ext cx="318052" cy="21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3A7460-456D-3211-F1E2-55808B65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99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4B11E7-AFE7-45DD-A401-8C88A23E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4C2C0D-A915-41D5-8A51-4A648E25DEA3}"/>
              </a:ext>
            </a:extLst>
          </p:cNvPr>
          <p:cNvSpPr/>
          <p:nvPr/>
        </p:nvSpPr>
        <p:spPr>
          <a:xfrm>
            <a:off x="490357" y="2558534"/>
            <a:ext cx="3344634" cy="869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Tanda-tangan</a:t>
            </a:r>
            <a:r>
              <a:rPr lang="en-US" sz="2400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</a:p>
          <a:p>
            <a:pPr algn="ctr">
              <a:spcBef>
                <a:spcPts val="300"/>
              </a:spcBef>
            </a:pPr>
            <a:r>
              <a:rPr lang="en-US" sz="2400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sz="2400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D862B-D58D-26C9-F78D-36EFB689101F}"/>
              </a:ext>
            </a:extLst>
          </p:cNvPr>
          <p:cNvSpPr txBox="1"/>
          <p:nvPr/>
        </p:nvSpPr>
        <p:spPr>
          <a:xfrm>
            <a:off x="4265666" y="1165845"/>
            <a:ext cx="60983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42 9B B7 04 DE 1E 3D 51 8B 65 71 23 42 F4 2E 84</a:t>
            </a:r>
          </a:p>
          <a:p>
            <a:r>
              <a:rPr lang="en-US" dirty="0"/>
              <a:t>64 D5 0D 8D D5 79 AF F0 1C 0D AC 40 BF C5 E8 E5</a:t>
            </a:r>
          </a:p>
          <a:p>
            <a:r>
              <a:rPr lang="en-US" dirty="0"/>
              <a:t>C2 68 63 2E D4 36 20 33 58 AB DD 62 63 62 4D 64</a:t>
            </a:r>
          </a:p>
          <a:p>
            <a:r>
              <a:rPr lang="en-US" dirty="0"/>
              <a:t>BF 72 1A 4B 0C A5 3C 32 17 52 A8 07 B8 6C C3 F6</a:t>
            </a:r>
          </a:p>
          <a:p>
            <a:r>
              <a:rPr lang="en-US" dirty="0"/>
              <a:t>34 CD 7E D2 A3 8E 67 1F DE 08 5B BA 89 34 B1 8B</a:t>
            </a:r>
          </a:p>
          <a:p>
            <a:r>
              <a:rPr lang="en-US" dirty="0"/>
              <a:t>0D E3 6D B1 33 2C 29 F4 A4 71 EC 45 EF C3 7A 18</a:t>
            </a:r>
          </a:p>
          <a:p>
            <a:r>
              <a:rPr lang="en-US" dirty="0"/>
              <a:t>60 C7 35 17 92 42 99 71 23 C7 5E F2 37 F5 EA C1</a:t>
            </a:r>
          </a:p>
          <a:p>
            <a:r>
              <a:rPr lang="en-US" dirty="0"/>
              <a:t>98 3C 56 28 DF C8 67 73 63 FE 3B 8E 04 8F BD F9</a:t>
            </a:r>
          </a:p>
          <a:p>
            <a:r>
              <a:rPr lang="en-US" dirty="0"/>
              <a:t>BE 71 55 E5 0F 80 25 0F E6 70 7F 3A 90 C6 62 1F</a:t>
            </a:r>
          </a:p>
          <a:p>
            <a:r>
              <a:rPr lang="en-US" dirty="0"/>
              <a:t>0A 99 F5 72 93 5F 45 3D 53 44 E0 CA 92 63 B5 DE</a:t>
            </a:r>
          </a:p>
          <a:p>
            <a:r>
              <a:rPr lang="en-US" dirty="0"/>
              <a:t>7D B3 94 C8 05 33 A9 7D 6C 8F D8 A9 F4 89 75 87</a:t>
            </a:r>
          </a:p>
          <a:p>
            <a:r>
              <a:rPr lang="en-US" dirty="0"/>
              <a:t>8E 83 3A 52 F8 ED 7D 75 D1 68 99 5D A7 6C 5C 79</a:t>
            </a:r>
          </a:p>
          <a:p>
            <a:r>
              <a:rPr lang="en-US" dirty="0"/>
              <a:t>59 2A F9 6E 95 B1 93 B8 4A 04 39 27 E4 08 15 A8</a:t>
            </a:r>
          </a:p>
          <a:p>
            <a:r>
              <a:rPr lang="en-US" dirty="0"/>
              <a:t>66 D7 21 09 E7 EF D5 9B 87 67 5B B2 5B B8 94 BC</a:t>
            </a:r>
          </a:p>
          <a:p>
            <a:r>
              <a:rPr lang="en-US" dirty="0"/>
              <a:t>4D 70 13 AC 6C 0F D5 9B A8 DC 68 FE 14 11 35 F8</a:t>
            </a:r>
          </a:p>
          <a:p>
            <a:r>
              <a:rPr lang="en-US" dirty="0"/>
              <a:t>AA 6C 72 58 C8 99 2F 24 56 C7 B8 C5 94 3D 67 3E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CD7EA5-EE11-2AE3-7FBF-6A5652D0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48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8E5F-BAB9-E9DF-8799-1F283F586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221"/>
            <a:ext cx="10515600" cy="405274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CA: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B3021-250E-5797-B7B2-9436D3F4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B2B79-2651-1CCC-FFA3-95D93289D8E6}"/>
              </a:ext>
            </a:extLst>
          </p:cNvPr>
          <p:cNvSpPr txBox="1"/>
          <p:nvPr/>
        </p:nvSpPr>
        <p:spPr>
          <a:xfrm>
            <a:off x="3581401" y="160508"/>
            <a:ext cx="831400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Modulus (2048 bits):</a:t>
            </a:r>
          </a:p>
          <a:p>
            <a:r>
              <a:rPr lang="en-US" sz="2000" dirty="0"/>
              <a:t>AD 1E 66 CC 7F 9D E4 EB 7F 83 17 27 3D 11 D9 F2</a:t>
            </a:r>
          </a:p>
          <a:p>
            <a:r>
              <a:rPr lang="en-US" sz="2000" dirty="0"/>
              <a:t>53 20 37 CD F0 0C 14 02 EE E1 CB 88 08 D2 FA 7B</a:t>
            </a:r>
          </a:p>
          <a:p>
            <a:r>
              <a:rPr lang="en-US" sz="2000" dirty="0"/>
              <a:t>3B C2 C0 00 7C 76 87 76 DB 7F CC 25 FA 91 8C 4B</a:t>
            </a:r>
          </a:p>
          <a:p>
            <a:r>
              <a:rPr lang="en-US" sz="2000" dirty="0"/>
              <a:t>16 89 2B D7 DF 0C 30 83 EB 71 6A A8 50 6A 13 D7</a:t>
            </a:r>
          </a:p>
          <a:p>
            <a:r>
              <a:rPr lang="en-US" sz="2000" dirty="0"/>
              <a:t>93 9A 8D D1 92 04 21 96 EE 79 6B 4E 0B B1 74 4B</a:t>
            </a:r>
          </a:p>
          <a:p>
            <a:r>
              <a:rPr lang="en-US" sz="2000" dirty="0"/>
              <a:t>70 AE 9C AE 40 4E 3B 47 63 76 89 F2 6E 68 6B 7C</a:t>
            </a:r>
          </a:p>
          <a:p>
            <a:r>
              <a:rPr lang="en-US" sz="2000" dirty="0"/>
              <a:t>6A ED 06 A6 2F 6D 16 AD C5 E9 E4 BF 44 A0 E1 FA</a:t>
            </a:r>
          </a:p>
          <a:p>
            <a:r>
              <a:rPr lang="en-US" sz="2000" dirty="0"/>
              <a:t>E1 46 5E 30 62 1E 1D 9D 6D 0B 39 54 46 85 BB 75</a:t>
            </a:r>
          </a:p>
          <a:p>
            <a:r>
              <a:rPr lang="en-US" sz="2000" dirty="0"/>
              <a:t>1B 94 35 F7 39 BD 0A A3 25 AB B2 E5 51 D0 04 FB</a:t>
            </a:r>
          </a:p>
          <a:p>
            <a:r>
              <a:rPr lang="en-US" sz="2000" dirty="0"/>
              <a:t>A7 77 6B 9F BE A6 97 C6 72 75 8B 99 B1 15 11 C2</a:t>
            </a:r>
          </a:p>
          <a:p>
            <a:r>
              <a:rPr lang="en-US" sz="2000" dirty="0"/>
              <a:t>C7 3C 09 DB 97 EF E2 29 AB 90 A5 09 54 D4 C8 BE</a:t>
            </a:r>
          </a:p>
          <a:p>
            <a:r>
              <a:rPr lang="en-US" sz="2000" dirty="0"/>
              <a:t>C0 40 67 8C 4E 6D 2B C4 3B EF C9 DA 5E 71 7E 0E</a:t>
            </a:r>
          </a:p>
          <a:p>
            <a:r>
              <a:rPr lang="en-US" sz="2000" dirty="0"/>
              <a:t>C7 9D 40 9E CD 12 2F 9B 42 8A 27 4C 71 33 F6 BC</a:t>
            </a:r>
          </a:p>
          <a:p>
            <a:r>
              <a:rPr lang="en-US" sz="2000" dirty="0"/>
              <a:t>9E 11 C5 07 B9 04 EF EE 70 29 6B FC C2 A9 EB 39</a:t>
            </a:r>
          </a:p>
          <a:p>
            <a:r>
              <a:rPr lang="en-US" sz="2000" dirty="0"/>
              <a:t>95 79 F5 A4 CB 38 2D 92 77 49 58 1B 91 32 E3 F9</a:t>
            </a:r>
          </a:p>
          <a:p>
            <a:r>
              <a:rPr lang="en-US" sz="2000" dirty="0"/>
              <a:t>16 C1 A2 FF EE 8B 04 D7 B6 40 44 59 AC 2F 64 7F</a:t>
            </a:r>
          </a:p>
          <a:p>
            <a:endParaRPr lang="en-US" sz="2000" dirty="0"/>
          </a:p>
          <a:p>
            <a:r>
              <a:rPr lang="en-US" sz="2000" dirty="0"/>
              <a:t>  Public Exponent (17 bits):</a:t>
            </a:r>
          </a:p>
          <a:p>
            <a:r>
              <a:rPr lang="en-US" sz="2000" dirty="0"/>
              <a:t>  01 00 01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93ED2B-B437-7173-4EDA-CA986043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C063-E9BC-4A32-97A3-9072D8DA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274BC-7E74-4A7D-A8CB-842FACBEC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5905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Misalkan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individu</a:t>
            </a:r>
            <a:r>
              <a:rPr lang="en-US" dirty="0">
                <a:solidFill>
                  <a:srgbClr val="000000"/>
                </a:solidFill>
              </a:rPr>
              <a:t>, server, </a:t>
            </a:r>
            <a:r>
              <a:rPr lang="en-US" dirty="0" err="1">
                <a:solidFill>
                  <a:srgbClr val="000000"/>
                </a:solidFill>
              </a:rPr>
              <a:t>dsb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sudah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memiliki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atas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publiknya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Misalkan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menandatangani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privatnya</a:t>
            </a:r>
            <a:r>
              <a:rPr lang="en-US" dirty="0">
                <a:solidFill>
                  <a:srgbClr val="000000"/>
                </a:solidFill>
              </a:rPr>
              <a:t> dan </a:t>
            </a:r>
            <a:r>
              <a:rPr lang="en-US" dirty="0" err="1">
                <a:solidFill>
                  <a:srgbClr val="000000"/>
                </a:solidFill>
              </a:rPr>
              <a:t>mengirim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tangan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kepada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pihak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kedua</a:t>
            </a:r>
            <a:r>
              <a:rPr lang="en-US" dirty="0">
                <a:solidFill>
                  <a:srgbClr val="000000"/>
                </a:solidFill>
              </a:rPr>
              <a:t>.   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Penerima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memverifikasi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tangan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ada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digital).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Penerima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tersebut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melalui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repositori</a:t>
            </a:r>
            <a:r>
              <a:rPr lang="en-US" dirty="0">
                <a:solidFill>
                  <a:srgbClr val="000000"/>
                </a:solidFill>
              </a:rPr>
              <a:t> CA yang </a:t>
            </a:r>
            <a:r>
              <a:rPr lang="en-US" dirty="0" err="1">
                <a:solidFill>
                  <a:srgbClr val="000000"/>
                </a:solidFill>
              </a:rPr>
              <a:t>tersedia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secara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.  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Repositori</a:t>
            </a:r>
            <a:r>
              <a:rPr lang="en-US" dirty="0">
                <a:solidFill>
                  <a:srgbClr val="000000"/>
                </a:solidFill>
              </a:rPr>
              <a:t> CA </a:t>
            </a:r>
            <a:r>
              <a:rPr lang="en-US" dirty="0" err="1">
                <a:solidFill>
                  <a:srgbClr val="000000"/>
                </a:solidFill>
              </a:rPr>
              <a:t>melaporkan</a:t>
            </a:r>
            <a:r>
              <a:rPr lang="en-US" dirty="0">
                <a:solidFill>
                  <a:srgbClr val="000000"/>
                </a:solidFill>
              </a:rPr>
              <a:t> status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89D06-9B1D-448D-9502-1E1D16C6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C24843C4-FF0C-49F1-A2F3-1A41E40F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9B073-4801-416C-8E03-4A0CF913E8EF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58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6DCCDDB-808F-4515-B9C0-AF1E6F68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Proses Verifikasi Sertifikat Digital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F883523-B5DE-4E80-A918-79C8745B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199"/>
            <a:ext cx="10336696" cy="5121275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600" dirty="0" err="1"/>
              <a:t>Carilah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publik</a:t>
            </a:r>
            <a:r>
              <a:rPr lang="en-US" sz="2600" dirty="0"/>
              <a:t> CA yang </a:t>
            </a:r>
            <a:r>
              <a:rPr lang="en-US" sz="2600" dirty="0" err="1"/>
              <a:t>mengeluarkan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. (pada </a:t>
            </a:r>
            <a:r>
              <a:rPr lang="en-US" sz="2600" dirty="0" err="1"/>
              <a:t>contoh</a:t>
            </a:r>
            <a:r>
              <a:rPr lang="en-US" sz="2600" dirty="0"/>
              <a:t> Bank </a:t>
            </a:r>
            <a:r>
              <a:rPr lang="en-US" sz="2600" dirty="0" err="1"/>
              <a:t>Mandiri</a:t>
            </a:r>
            <a:r>
              <a:rPr lang="en-US" sz="2600" dirty="0"/>
              <a:t>, </a:t>
            </a:r>
            <a:r>
              <a:rPr lang="en-US" sz="2600" dirty="0" err="1"/>
              <a:t>klik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1"/>
                </a:solidFill>
              </a:rPr>
              <a:t>DigiCert EV RSA CA G2</a:t>
            </a:r>
            <a:r>
              <a:rPr lang="en-US" sz="2600" dirty="0"/>
              <a:t>)</a:t>
            </a:r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r>
              <a:rPr lang="en-US" sz="2600" dirty="0" err="1"/>
              <a:t>Gunakan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publik</a:t>
            </a:r>
            <a:r>
              <a:rPr lang="en-US" sz="2600" dirty="0"/>
              <a:t> CA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mendekripsi</a:t>
            </a:r>
            <a:r>
              <a:rPr lang="en-US" sz="2600" dirty="0"/>
              <a:t> </a:t>
            </a:r>
            <a:r>
              <a:rPr lang="en-US" sz="2600" dirty="0" err="1"/>
              <a:t>tanda-tangan</a:t>
            </a:r>
            <a:r>
              <a:rPr lang="en-US" sz="2600" dirty="0"/>
              <a:t> digital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.</a:t>
            </a:r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r>
              <a:rPr lang="en-US" sz="2600" dirty="0" err="1"/>
              <a:t>Bandingkan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</a:t>
            </a:r>
            <a:r>
              <a:rPr lang="en-US" sz="2600" dirty="0" err="1"/>
              <a:t>dekripsi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hash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digital.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dirty="0" err="1"/>
              <a:t>sama</a:t>
            </a:r>
            <a:r>
              <a:rPr lang="en-US" sz="2600" dirty="0"/>
              <a:t>, </a:t>
            </a:r>
            <a:r>
              <a:rPr lang="en-US" sz="2600" dirty="0" err="1"/>
              <a:t>berarti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digital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asli</a:t>
            </a:r>
            <a:r>
              <a:rPr lang="en-US" sz="2600" dirty="0"/>
              <a:t>. 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2EF01ED2-32F3-4ABE-B8EE-4E6AB300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01169-10B3-48BC-ABB7-9F41A55AB9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016E5-4BFB-6708-C65C-E2D44FBE2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469" y="2520156"/>
            <a:ext cx="4905375" cy="11239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A5A94C-2E8B-53D9-0BA7-1335FA6F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98DD-FC5A-424B-9A33-9C304FC1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Memverifikasi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9B70-FF98-4CAB-A9C5-D9226C949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situs</a:t>
            </a:r>
            <a:r>
              <a:rPr lang="en-US" i="1" dirty="0"/>
              <a:t> </a:t>
            </a:r>
            <a:r>
              <a:rPr lang="en-US" dirty="0"/>
              <a:t>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situs  bank </a:t>
            </a:r>
            <a:r>
              <a:rPr lang="en-US" dirty="0" err="1"/>
              <a:t>palsu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Caranya</a:t>
            </a:r>
            <a:r>
              <a:rPr lang="en-US" dirty="0"/>
              <a:t>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 dan </a:t>
            </a:r>
            <a:r>
              <a:rPr lang="en-US" i="1" dirty="0"/>
              <a:t>response.</a:t>
            </a:r>
          </a:p>
          <a:p>
            <a:endParaRPr lang="en-US" i="1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, </a:t>
            </a:r>
            <a:r>
              <a:rPr lang="en-US" i="1" dirty="0"/>
              <a:t>server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D3666-66ED-4053-A984-3E455D39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35B11-31A2-43FB-94DC-80400911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F91D-F5DC-44CE-85BC-D9CA96F4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544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Mekanisme</a:t>
            </a:r>
            <a:r>
              <a:rPr lang="en-US" sz="3600" b="1" dirty="0"/>
              <a:t> </a:t>
            </a:r>
            <a:r>
              <a:rPr lang="en-US" sz="3600" b="1" i="1" dirty="0"/>
              <a:t>challenge</a:t>
            </a:r>
            <a:r>
              <a:rPr lang="en-US" sz="3600" b="1" dirty="0"/>
              <a:t> dan </a:t>
            </a:r>
            <a:r>
              <a:rPr lang="en-US" sz="3600" b="1" i="1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5A50-7D18-4170-997F-B667512B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2"/>
            <a:ext cx="10515600" cy="513383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string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128 bit.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fi-FI" dirty="0"/>
              <a:t>“</a:t>
            </a:r>
            <a:r>
              <a:rPr lang="fi-FI" dirty="0">
                <a:solidFill>
                  <a:srgbClr val="FF0000"/>
                </a:solidFill>
              </a:rPr>
              <a:t>F37C2412  8F60E0C8  73BFF201  2E9556B1</a:t>
            </a:r>
            <a:r>
              <a:rPr lang="fi-FI" dirty="0"/>
              <a:t>”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,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. </a:t>
            </a:r>
            <a:r>
              <a:rPr lang="en-US" dirty="0" err="1"/>
              <a:t>Lalu</a:t>
            </a:r>
            <a:r>
              <a:rPr lang="en-US" dirty="0"/>
              <a:t>,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 dan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cipherteksnya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i="1" dirty="0"/>
              <a:t>client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mendekripsi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string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kirim</a:t>
            </a:r>
            <a:r>
              <a:rPr lang="en-US" dirty="0"/>
              <a:t>,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A0D9D-279C-425E-B032-B58349F3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2CD0D-E4E2-49FE-ACD5-CE407967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70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A0D9-249E-4739-957E-D4FDB5F6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67C03-2B4C-4417-B95F-B72EDDDB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Server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Personal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Organization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Developer Certificates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9ECF3-A41C-4361-A7C6-A80E806C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77F9C-7618-4C99-9333-F37FDE81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9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0AC69E3-95BE-491E-BA5B-07F4F8AFE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5191" y="1639956"/>
            <a:ext cx="10621617" cy="471639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Adanya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atribut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kadualarsa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dimaksudkan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agar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mengubah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Makin lama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makin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peluang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diserang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dikriptanalisis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lama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revoked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lain,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berhasil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sebelum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kadualarsanya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dibatalkan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mengganti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2D77142D-0899-410B-BDD2-3A0C43B1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C23AA728-A6A9-4E4B-A513-7CA98157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8E79AB-E0C8-416C-B867-840D6D1DADE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262449-71FA-492B-9B2E-5B545341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Batas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Kadaluarsa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76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82C00D47-79E5-4610-8654-287B0F121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4157" y="1620078"/>
            <a:ext cx="10515600" cy="4736272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memberitahu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? 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Caranya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mengeluarkan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Certificate Revocation List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nomor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kadaluarsa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otomatis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dimasukkan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memberitahu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orang. </a:t>
            </a:r>
            <a:endParaRPr lang="en-GB" altLang="en-US" dirty="0"/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E2FEB237-828D-4284-8097-61E88496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4DDE91BD-FABC-4CB5-B460-C582D52C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29C5B5-37F1-4BFC-A7CC-07BE6A79EE93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37986C-A059-4847-851B-D02D960E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Certificate Revocation List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79DAA07D-C037-47CD-8F4C-049E969AA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887" y="914400"/>
            <a:ext cx="10518913" cy="51816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privat</a:t>
            </a:r>
            <a:r>
              <a:rPr lang="en-US" altLang="en-US" dirty="0"/>
              <a:t> </a:t>
            </a:r>
            <a:r>
              <a:rPr lang="en-US" altLang="en-US" dirty="0" err="1"/>
              <a:t>bersifat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oleh </a:t>
            </a:r>
            <a:r>
              <a:rPr lang="en-US" altLang="en-US" dirty="0" err="1"/>
              <a:t>pemilik</a:t>
            </a:r>
            <a:r>
              <a:rPr lang="en-US" altLang="en-US" dirty="0"/>
              <a:t>,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dibagi</a:t>
            </a:r>
            <a:r>
              <a:rPr lang="en-US" altLang="en-US" dirty="0"/>
              <a:t> 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pihak</a:t>
            </a:r>
            <a:r>
              <a:rPr lang="en-US" altLang="en-US" dirty="0"/>
              <a:t> lain,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publik</a:t>
            </a:r>
            <a:r>
              <a:rPr lang="en-US" altLang="en-US" dirty="0"/>
              <a:t> </a:t>
            </a:r>
            <a:r>
              <a:rPr lang="en-US" altLang="en-US" dirty="0" err="1"/>
              <a:t>tersedia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Masalah</a:t>
            </a:r>
            <a:r>
              <a:rPr lang="en-US" altLang="en-US" dirty="0">
                <a:solidFill>
                  <a:srgbClr val="0B0B0F"/>
                </a:solidFill>
              </a:rPr>
              <a:t>: </a:t>
            </a:r>
            <a:r>
              <a:rPr lang="en-US" altLang="en-US" dirty="0" err="1">
                <a:solidFill>
                  <a:srgbClr val="0B0B0F"/>
                </a:solidFill>
              </a:rPr>
              <a:t>Kunci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publik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tidak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mempunyai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suatu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kode</a:t>
            </a:r>
            <a:r>
              <a:rPr lang="en-US" altLang="en-US" dirty="0">
                <a:solidFill>
                  <a:srgbClr val="0B0B0F"/>
                </a:solidFill>
              </a:rPr>
              <a:t> yang </a:t>
            </a:r>
            <a:r>
              <a:rPr lang="en-US" altLang="en-US" dirty="0" err="1">
                <a:solidFill>
                  <a:srgbClr val="0B0B0F"/>
                </a:solidFill>
              </a:rPr>
              <a:t>mengidentifikasi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pemiliknya</a:t>
            </a:r>
            <a:r>
              <a:rPr lang="en-US" altLang="en-US" dirty="0">
                <a:solidFill>
                  <a:srgbClr val="0B0B0F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Pihak</a:t>
            </a:r>
            <a:r>
              <a:rPr lang="en-US" altLang="en-US" dirty="0">
                <a:solidFill>
                  <a:srgbClr val="0B0B0F"/>
                </a:solidFill>
              </a:rPr>
              <a:t> lain </a:t>
            </a:r>
            <a:r>
              <a:rPr lang="en-US" altLang="en-US" dirty="0" err="1">
                <a:solidFill>
                  <a:srgbClr val="0B0B0F"/>
                </a:solidFill>
              </a:rPr>
              <a:t>dapat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menyalahgunakan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kunci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publik</a:t>
            </a:r>
            <a:r>
              <a:rPr lang="en-US" altLang="en-US" dirty="0">
                <a:solidFill>
                  <a:srgbClr val="0B0B0F"/>
                </a:solidFill>
              </a:rPr>
              <a:t> yang </a:t>
            </a:r>
            <a:r>
              <a:rPr lang="en-US" altLang="en-US" dirty="0" err="1">
                <a:solidFill>
                  <a:srgbClr val="0B0B0F"/>
                </a:solidFill>
              </a:rPr>
              <a:t>bukan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miliknya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untuk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impersonation attack 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Kasus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</a:rPr>
              <a:t>impersonation attack </a:t>
            </a:r>
            <a:r>
              <a:rPr lang="en-US" altLang="en-US" i="1" dirty="0" err="1">
                <a:solidFill>
                  <a:srgbClr val="0B0B0F"/>
                </a:solidFill>
              </a:rPr>
              <a:t>atau</a:t>
            </a:r>
            <a:r>
              <a:rPr lang="en-US" altLang="en-US" i="1" dirty="0">
                <a:solidFill>
                  <a:srgbClr val="0B0B0F"/>
                </a:solidFill>
              </a:rPr>
              <a:t> </a:t>
            </a:r>
            <a:r>
              <a:rPr lang="en-US" altLang="en-US" i="1" dirty="0" err="1">
                <a:solidFill>
                  <a:srgbClr val="0B0B0F"/>
                </a:solidFill>
              </a:rPr>
              <a:t>phising</a:t>
            </a:r>
            <a:r>
              <a:rPr lang="en-US" altLang="en-US" i="1" dirty="0">
                <a:solidFill>
                  <a:srgbClr val="0B0B0F"/>
                </a:solidFill>
              </a:rPr>
              <a:t> </a:t>
            </a:r>
            <a:r>
              <a:rPr lang="en-US" altLang="en-US" dirty="0">
                <a:solidFill>
                  <a:srgbClr val="0B0B0F"/>
                </a:solidFill>
              </a:rPr>
              <a:t>yang </a:t>
            </a:r>
            <a:r>
              <a:rPr lang="en-US" altLang="en-US" dirty="0" err="1">
                <a:solidFill>
                  <a:srgbClr val="0B0B0F"/>
                </a:solidFill>
              </a:rPr>
              <a:t>pernah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terjadi</a:t>
            </a:r>
            <a:r>
              <a:rPr lang="en-US" altLang="en-US" dirty="0">
                <a:solidFill>
                  <a:srgbClr val="0B0B0F"/>
                </a:solidFill>
              </a:rPr>
              <a:t> di Indonesia </a:t>
            </a:r>
            <a:r>
              <a:rPr lang="en-US" altLang="en-US" dirty="0" err="1">
                <a:solidFill>
                  <a:srgbClr val="0B0B0F"/>
                </a:solidFill>
              </a:rPr>
              <a:t>tahun</a:t>
            </a:r>
            <a:r>
              <a:rPr lang="en-US" altLang="en-US" dirty="0">
                <a:solidFill>
                  <a:srgbClr val="0B0B0F"/>
                </a:solidFill>
              </a:rPr>
              <a:t> 2001: </a:t>
            </a:r>
            <a:r>
              <a:rPr lang="en-US" altLang="en-US" dirty="0" err="1">
                <a:solidFill>
                  <a:srgbClr val="0B0B0F"/>
                </a:solidFill>
              </a:rPr>
              <a:t>peniruan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</a:rPr>
              <a:t>website</a:t>
            </a:r>
            <a:r>
              <a:rPr lang="en-US" altLang="en-US" dirty="0">
                <a:solidFill>
                  <a:srgbClr val="0B0B0F"/>
                </a:solidFill>
              </a:rPr>
              <a:t> BCA.</a:t>
            </a:r>
            <a:endParaRPr lang="en-GB" altLang="en-US" dirty="0">
              <a:solidFill>
                <a:srgbClr val="0B0B0F"/>
              </a:solidFill>
            </a:endParaRPr>
          </a:p>
        </p:txBody>
      </p:sp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124A605F-8172-4CD0-899D-45781A9B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EB64768F-743B-48E8-BE0D-7ABCFA0B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C140D7-45E3-4DC6-B524-D46091F33AB9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933210-2C8A-4ED7-D371-CA52144F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C43AB-6087-8194-F580-8213E4DE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30</a:t>
            </a:fld>
            <a:endParaRPr lang="en-US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CE1ABBC4-04FF-CB8F-E5E4-588C8883D0AE}"/>
              </a:ext>
            </a:extLst>
          </p:cNvPr>
          <p:cNvGrpSpPr>
            <a:grpSpLocks/>
          </p:cNvGrpSpPr>
          <p:nvPr/>
        </p:nvGrpSpPr>
        <p:grpSpPr bwMode="auto">
          <a:xfrm>
            <a:off x="2163518" y="1052512"/>
            <a:ext cx="7632700" cy="4752975"/>
            <a:chOff x="476" y="1162"/>
            <a:chExt cx="4808" cy="2994"/>
          </a:xfrm>
        </p:grpSpPr>
        <p:sp>
          <p:nvSpPr>
            <p:cNvPr id="5" name="Rectangle 31">
              <a:extLst>
                <a:ext uri="{FF2B5EF4-FFF2-40B4-BE49-F238E27FC236}">
                  <a16:creationId xmlns:a16="http://schemas.microsoft.com/office/drawing/2014/main" id="{7D1A0F37-8FF8-EB63-476F-72A97C356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162"/>
              <a:ext cx="4808" cy="299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06541B6C-4680-B5C2-CCC6-3E7E4992F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1525"/>
              <a:ext cx="0" cy="3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C1CD2DBB-5365-BA56-6C54-060CFC7F1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298"/>
              <a:ext cx="1270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Key pair generated</a:t>
              </a: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375C6F69-AEC4-3455-B4FC-669ABF714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842"/>
              <a:ext cx="1179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Certificate issued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82F3104A-734B-BD03-57B9-50EA15080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432"/>
              <a:ext cx="1043" cy="2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Key pair in use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3CDDF1D6-E2C6-ED47-94C7-2883FE1D7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341"/>
              <a:ext cx="953" cy="4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Private key</a:t>
              </a:r>
            </a:p>
            <a:p>
              <a:pPr algn="ctr"/>
              <a:r>
                <a:rPr lang="en-US" altLang="en-US"/>
                <a:t>compromised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BCFC518-EFA3-64BD-9C65-CD7BD4F86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3203"/>
              <a:ext cx="771" cy="4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Certificate</a:t>
              </a:r>
            </a:p>
            <a:p>
              <a:pPr algn="ctr"/>
              <a:r>
                <a:rPr lang="en-US" altLang="en-US"/>
                <a:t>revoked</a:t>
              </a: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788D1FCF-5342-78BB-7514-6D565ADF2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067"/>
              <a:ext cx="1270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Certificate expires</a:t>
              </a: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E468CE96-F900-6E87-D8E9-540D2B4B1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3612"/>
              <a:ext cx="1951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Key pair lifetime exceeded?</a:t>
              </a: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0D666BBD-28E6-3139-C685-AB940BE2F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387"/>
              <a:ext cx="726" cy="7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New key</a:t>
              </a:r>
            </a:p>
            <a:p>
              <a:pPr algn="ctr"/>
              <a:r>
                <a:rPr lang="en-US" altLang="en-US"/>
                <a:t>pair</a:t>
              </a:r>
            </a:p>
            <a:p>
              <a:pPr algn="ctr"/>
              <a:r>
                <a:rPr lang="en-US" altLang="en-US"/>
                <a:t>generated</a:t>
              </a: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8A3E09C9-8594-056C-B1A7-5727597DC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659"/>
              <a:ext cx="726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Re-certify</a:t>
              </a:r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B0BAEB25-DB4A-501B-84E0-952177586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2069"/>
              <a:ext cx="0" cy="3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EC89046A-8518-99D0-BD5B-116703BC5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2704"/>
              <a:ext cx="0" cy="3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6B48144C-B4CA-B5FD-DF65-47FCD5F8B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3294"/>
              <a:ext cx="0" cy="3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9816625A-8163-75FE-8284-AF25ACD2D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2568"/>
              <a:ext cx="5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D1AA9651-646B-73FA-601D-3387CC51E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2840"/>
              <a:ext cx="0" cy="3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EA6430A3-D36A-BA37-FF0D-E5D8F77B7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3884"/>
              <a:ext cx="0" cy="1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5">
              <a:extLst>
                <a:ext uri="{FF2B5EF4-FFF2-40B4-BE49-F238E27FC236}">
                  <a16:creationId xmlns:a16="http://schemas.microsoft.com/office/drawing/2014/main" id="{7DE20A61-E159-62B2-55F6-46F6AA05D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5" y="4020"/>
              <a:ext cx="213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3C110E70-4CB4-1424-6BFB-8A2E7C2D0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2931"/>
              <a:ext cx="0" cy="10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4E26F055-762A-8EC3-26B8-391CF4FF80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1979"/>
              <a:ext cx="0" cy="68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9C5A7001-CC5F-328A-1F82-580B692DC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2" y="1979"/>
              <a:ext cx="0" cy="4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2E1367F7-8B27-C14A-0998-8B6432568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979"/>
              <a:ext cx="154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0BE4D3D-4E5D-5ACD-A5A8-9DB9DE9C6F44}"/>
              </a:ext>
            </a:extLst>
          </p:cNvPr>
          <p:cNvSpPr txBox="1"/>
          <p:nvPr/>
        </p:nvSpPr>
        <p:spPr>
          <a:xfrm flipH="1">
            <a:off x="3636254" y="319793"/>
            <a:ext cx="615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Daur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1278914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4D9DDC87-D74F-48AD-88A3-1839F1C88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Sertifikat</a:t>
            </a:r>
            <a:r>
              <a:rPr lang="en-US" altLang="en-US" dirty="0"/>
              <a:t> Digital </a:t>
            </a:r>
            <a:r>
              <a:rPr lang="en-US" altLang="en-US" dirty="0" err="1"/>
              <a:t>Digunakan</a:t>
            </a:r>
            <a:r>
              <a:rPr lang="en-US" altLang="en-US" dirty="0"/>
              <a:t>?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5864E142-CDA0-4A3F-AEBE-92F9466A0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sejumlah</a:t>
            </a:r>
            <a:r>
              <a:rPr lang="en-US" altLang="en-US" b="1" dirty="0"/>
              <a:t> </a:t>
            </a:r>
            <a:r>
              <a:rPr lang="en-US" altLang="en-US" b="1" dirty="0" err="1"/>
              <a:t>aplikasi</a:t>
            </a:r>
            <a:r>
              <a:rPr lang="en-US" altLang="en-US" b="1" dirty="0"/>
              <a:t> Internet yang </a:t>
            </a:r>
            <a:r>
              <a:rPr lang="en-US" altLang="en-US" b="1" dirty="0" err="1"/>
              <a:t>melibatkan</a:t>
            </a:r>
            <a:r>
              <a:rPr lang="en-US" altLang="en-US" b="1" dirty="0"/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</a:rPr>
              <a:t>1.Secure Socket Layer (SSL) </a:t>
            </a:r>
            <a:r>
              <a:rPr lang="en-US" altLang="en-US" dirty="0" err="1"/>
              <a:t>dikembangkan</a:t>
            </a:r>
            <a:r>
              <a:rPr lang="en-US" altLang="en-US" dirty="0"/>
              <a:t> oleh </a:t>
            </a:r>
            <a:r>
              <a:rPr lang="en-US" altLang="en-US" i="1" dirty="0"/>
              <a:t>Netscape Communications Corporation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2. </a:t>
            </a:r>
            <a:r>
              <a:rPr lang="en-US" altLang="en-US" dirty="0">
                <a:solidFill>
                  <a:srgbClr val="FF0000"/>
                </a:solidFill>
              </a:rPr>
              <a:t>Secure Multipurpose Internet Mail Extensions (S/MIME) </a:t>
            </a:r>
            <a:r>
              <a:rPr lang="en-US" altLang="en-US" dirty="0" err="1"/>
              <a:t>Standar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email dan </a:t>
            </a:r>
            <a:r>
              <a:rPr lang="en-US" altLang="en-US" i="1" dirty="0"/>
              <a:t>electronic data interchange </a:t>
            </a:r>
            <a:r>
              <a:rPr lang="en-US" altLang="en-US" dirty="0"/>
              <a:t>(EDI).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3. </a:t>
            </a:r>
            <a:r>
              <a:rPr lang="en-US" altLang="en-US" dirty="0">
                <a:solidFill>
                  <a:srgbClr val="FF0000"/>
                </a:solidFill>
              </a:rPr>
              <a:t>Secure Electronic Transactions (SET)  </a:t>
            </a:r>
            <a:r>
              <a:rPr lang="en-US" altLang="en-US" dirty="0"/>
              <a:t>protocol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</a:t>
            </a:r>
            <a:r>
              <a:rPr lang="en-US" altLang="en-US" dirty="0" err="1"/>
              <a:t>pembayaran</a:t>
            </a:r>
            <a:r>
              <a:rPr lang="en-US" altLang="en-US" dirty="0"/>
              <a:t> </a:t>
            </a:r>
            <a:r>
              <a:rPr lang="en-US" altLang="en-US" dirty="0" err="1"/>
              <a:t>elektronik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4. </a:t>
            </a:r>
            <a:r>
              <a:rPr lang="en-US" altLang="en-US" dirty="0">
                <a:solidFill>
                  <a:srgbClr val="FF0000"/>
                </a:solidFill>
              </a:rPr>
              <a:t>Internet Protocol Secure Standard (</a:t>
            </a:r>
            <a:r>
              <a:rPr lang="en-US" altLang="en-US" dirty="0" err="1">
                <a:solidFill>
                  <a:srgbClr val="FF0000"/>
                </a:solidFill>
              </a:rPr>
              <a:t>IPSec</a:t>
            </a:r>
            <a:r>
              <a:rPr lang="en-US" altLang="en-US" dirty="0">
                <a:solidFill>
                  <a:srgbClr val="FF0000"/>
                </a:solidFill>
              </a:rPr>
              <a:t>)</a:t>
            </a:r>
            <a:r>
              <a:rPr lang="en-US" altLang="en-US" dirty="0"/>
              <a:t> </a:t>
            </a:r>
            <a:r>
              <a:rPr lang="en-US" altLang="en-US" dirty="0" err="1"/>
              <a:t>funtuk</a:t>
            </a:r>
            <a:r>
              <a:rPr lang="en-US" altLang="en-US" dirty="0"/>
              <a:t> </a:t>
            </a:r>
            <a:r>
              <a:rPr lang="en-US" altLang="en-US" dirty="0" err="1"/>
              <a:t>otentikasi</a:t>
            </a:r>
            <a:r>
              <a:rPr lang="en-US" altLang="en-US" dirty="0"/>
              <a:t> </a:t>
            </a:r>
            <a:r>
              <a:rPr lang="en-US" altLang="en-US" dirty="0" err="1"/>
              <a:t>devais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jaringan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AFAE4A23-D5E9-401E-AC78-8B40C923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191" y="5838826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5ECFF8-2896-451E-84D6-735E4C6E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35846" name="Slide Number Placeholder 2">
            <a:extLst>
              <a:ext uri="{FF2B5EF4-FFF2-40B4-BE49-F238E27FC236}">
                <a16:creationId xmlns:a16="http://schemas.microsoft.com/office/drawing/2014/main" id="{DF207619-04FA-491A-AEED-D931D82D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CFDFF8-5C5C-46BF-B2F1-A9EF41A0E5FC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8709E30-167A-42C1-8751-20A3551C6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err="1"/>
              <a:t>Bagaimana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Sertifikat</a:t>
            </a:r>
            <a:r>
              <a:rPr lang="en-US" altLang="en-US" sz="4000" dirty="0"/>
              <a:t> Digital </a:t>
            </a:r>
            <a:r>
              <a:rPr lang="en-US" altLang="en-US" sz="4000" dirty="0" err="1"/>
              <a:t>Digunakan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untuk</a:t>
            </a:r>
            <a:r>
              <a:rPr lang="en-US" altLang="en-US" sz="4000" dirty="0"/>
              <a:t> </a:t>
            </a:r>
            <a:r>
              <a:rPr lang="en-US" altLang="en-US" sz="4000" dirty="0" err="1"/>
              <a:t>Enkripsi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Pesan</a:t>
            </a:r>
            <a:endParaRPr lang="en-US" altLang="en-US" sz="4000" dirty="0"/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7029E34A-3728-4E70-A0E9-C28E393515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157" y="1772489"/>
            <a:ext cx="7195930" cy="4338546"/>
          </a:xfrm>
        </p:spPr>
      </p:pic>
      <p:sp>
        <p:nvSpPr>
          <p:cNvPr id="36868" name="TextBox 3">
            <a:extLst>
              <a:ext uri="{FF2B5EF4-FFF2-40B4-BE49-F238E27FC236}">
                <a16:creationId xmlns:a16="http://schemas.microsoft.com/office/drawing/2014/main" id="{610AD2CD-CE79-4002-B39A-5A9D9395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165" y="6064624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18B2C-3AD0-4D7F-B10F-3CFFDB49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 dirty="0"/>
          </a:p>
        </p:txBody>
      </p:sp>
      <p:sp>
        <p:nvSpPr>
          <p:cNvPr id="36870" name="Slide Number Placeholder 2">
            <a:extLst>
              <a:ext uri="{FF2B5EF4-FFF2-40B4-BE49-F238E27FC236}">
                <a16:creationId xmlns:a16="http://schemas.microsoft.com/office/drawing/2014/main" id="{A183B965-7E1D-409B-B44F-F388CEA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AF871-A498-41BC-91CA-479CFB1B8724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C418-1A27-75B8-FB83-4E93C598F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775"/>
            <a:ext cx="10515600" cy="5600188"/>
          </a:xfrm>
        </p:spPr>
        <p:txBody>
          <a:bodyPr>
            <a:norm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webserver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digital: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A9411-163E-0F28-5187-5454FBD8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7F243-0B86-C637-7A2E-36ED6A18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5E91A-DCC0-82E5-D261-48752C86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01" y="1084826"/>
            <a:ext cx="8030820" cy="54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1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47E85D-7C41-846F-19A5-E239FAA7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50673E-4199-7BB4-F52F-FB25D7D2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423F0-0869-4631-E804-D1A69B75B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12" y="136525"/>
            <a:ext cx="4571196" cy="2610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75591-8A97-7607-BE60-B1238E980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892" y="737329"/>
            <a:ext cx="5773495" cy="561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7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8B4F-434F-49E3-B985-24481875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0E59B-FA37-47F9-8A0B-0C220426A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03B4B-9A8E-4F8F-BC47-D3F14453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FA965-9402-4FC0-B92E-FA8B3102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>
            <a:extLst>
              <a:ext uri="{FF2B5EF4-FFF2-40B4-BE49-F238E27FC236}">
                <a16:creationId xmlns:a16="http://schemas.microsoft.com/office/drawing/2014/main" id="{4BD8F45E-8807-4D0C-B149-ACDE2BCA49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76399"/>
            <a:ext cx="10515600" cy="48164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</a:rPr>
              <a:t>Karena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kunci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tersedia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secara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, </a:t>
            </a:r>
            <a:r>
              <a:rPr lang="en-US" sz="2400" dirty="0" err="1">
                <a:solidFill>
                  <a:srgbClr val="0B0B0F"/>
                </a:solidFill>
              </a:rPr>
              <a:t>maka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kunci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perlu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disertifikasi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dengan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memberikan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b="1" dirty="0">
                <a:solidFill>
                  <a:srgbClr val="0B0B0F"/>
                </a:solidFill>
                <a:cs typeface="Times New Roman" pitchFamily="18" charset="0"/>
              </a:rPr>
              <a:t> digital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dokumen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informasi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pemiliknya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dikeluarkan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issued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) oleh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pemegang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otoritas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disebut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Certification Authority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ditandatangani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oleh CA. 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mempunyai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fungsi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sama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seperti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SIM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paspor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71ECACB1-87A3-4953-9B84-110536B5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F616AC15-A5BF-49C0-B085-5D7A5C9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FCC21-234C-4FC4-9D60-FD59DE972634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itle 1">
            <a:extLst>
              <a:ext uri="{FF2B5EF4-FFF2-40B4-BE49-F238E27FC236}">
                <a16:creationId xmlns:a16="http://schemas.microsoft.com/office/drawing/2014/main" id="{3F7B83C6-CD59-464E-94FD-AACEC469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</a:rPr>
              <a:t>Sertifikat</a:t>
            </a:r>
            <a:r>
              <a:rPr lang="en-US" altLang="en-US" b="1" i="1" dirty="0">
                <a:solidFill>
                  <a:srgbClr val="FF0000"/>
                </a:solidFill>
              </a:rPr>
              <a:t> Digital</a:t>
            </a:r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74C2DA07-D3A7-4BB2-9BA8-1C3CECD8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"/>
            <a:ext cx="17145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118B-C817-4A54-A66A-BCF2F8B25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1" y="637105"/>
            <a:ext cx="4340087" cy="5361954"/>
          </a:xfrm>
        </p:spPr>
        <p:txBody>
          <a:bodyPr/>
          <a:lstStyle/>
          <a:p>
            <a:r>
              <a:rPr lang="en-US" sz="2400" dirty="0" err="1"/>
              <a:t>Informasi</a:t>
            </a:r>
            <a:r>
              <a:rPr lang="en-US" sz="2400" dirty="0"/>
              <a:t> minimal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digital: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 (</a:t>
            </a:r>
            <a:r>
              <a:rPr lang="en-US" sz="2400" dirty="0" err="1"/>
              <a:t>perusahaan</a:t>
            </a:r>
            <a:r>
              <a:rPr lang="en-US" sz="2400" dirty="0"/>
              <a:t>/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)</a:t>
            </a:r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endParaRPr lang="en-US" sz="2400" dirty="0"/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CA</a:t>
            </a:r>
            <a:r>
              <a:rPr lang="en-US" sz="2400" dirty="0"/>
              <a:t> (</a:t>
            </a:r>
            <a:r>
              <a:rPr lang="en-US" sz="2400" i="1" dirty="0"/>
              <a:t>issuer</a:t>
            </a:r>
            <a:r>
              <a:rPr lang="en-US" sz="2400" dirty="0"/>
              <a:t>)</a:t>
            </a:r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i="1" dirty="0"/>
              <a:t>CA</a:t>
            </a:r>
            <a:r>
              <a:rPr lang="en-US" sz="2400" dirty="0"/>
              <a:t> (</a:t>
            </a:r>
            <a:r>
              <a:rPr lang="en-US" sz="2400" i="1" dirty="0"/>
              <a:t>issuer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ditambahkan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lain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,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kadaluarsa</a:t>
            </a:r>
            <a:r>
              <a:rPr lang="en-US" sz="2400" dirty="0"/>
              <a:t>, dan lain-lain</a:t>
            </a:r>
          </a:p>
          <a:p>
            <a:pPr marL="742950" lvl="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CC3E0-EBEC-420B-B101-926199CB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ADBC8-9612-4A11-8197-2FF5CF7B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AA6229-A97E-4430-B4F6-E9E6B61A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87" y="1272050"/>
            <a:ext cx="6953448" cy="43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1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F35E8F-18FB-4264-95AE-B58D24E0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0955-3A34-48C6-A7C4-73FF221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6514-6009-42E5-AC42-648AE667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180" y="1660662"/>
            <a:ext cx="8413071" cy="455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F1035-041D-486E-9B6D-F05608B78AB2}"/>
              </a:ext>
            </a:extLst>
          </p:cNvPr>
          <p:cNvSpPr txBox="1"/>
          <p:nvPr/>
        </p:nvSpPr>
        <p:spPr>
          <a:xfrm>
            <a:off x="496957" y="646872"/>
            <a:ext cx="481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01251-94D2-FFC0-D9C1-1B7066083C87}"/>
              </a:ext>
            </a:extLst>
          </p:cNvPr>
          <p:cNvSpPr txBox="1"/>
          <p:nvPr/>
        </p:nvSpPr>
        <p:spPr>
          <a:xfrm>
            <a:off x="361507" y="5390707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Tanda-</a:t>
            </a:r>
            <a:r>
              <a:rPr lang="en-US" dirty="0" err="1"/>
              <a:t>tangan</a:t>
            </a:r>
            <a:r>
              <a:rPr lang="en-US" dirty="0"/>
              <a:t> CA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9DB8A2-CB3B-B6CF-A6AA-BA23F12FA68E}"/>
              </a:ext>
            </a:extLst>
          </p:cNvPr>
          <p:cNvCxnSpPr>
            <a:stCxn id="6" idx="3"/>
          </p:cNvCxnSpPr>
          <p:nvPr/>
        </p:nvCxnSpPr>
        <p:spPr>
          <a:xfrm>
            <a:off x="2128850" y="5575373"/>
            <a:ext cx="6249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36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F2C43220-1366-48AF-913D-5CF783E2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60E45DFC-8711-4145-8983-35277ED3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F41CB4-5548-4BC4-80F2-A47AA993D54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83154EAF-9DDF-4B0C-9EC6-8CDD59D9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4" y="543339"/>
            <a:ext cx="1012797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i="1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   CA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biasanya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bank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atau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institusi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institusi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terpercaya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CA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terkenal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Digicert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  <a:hlinkClick r:id="rId2"/>
              </a:rPr>
              <a:t>www.digicert.com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GB" altLang="en-US" sz="2800" dirty="0">
              <a:solidFill>
                <a:srgbClr val="0B0B0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54E0F-4C89-8FAB-C19F-89F871BDE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91" y="1517634"/>
            <a:ext cx="10391335" cy="51594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j0175664[1]">
            <a:extLst>
              <a:ext uri="{FF2B5EF4-FFF2-40B4-BE49-F238E27FC236}">
                <a16:creationId xmlns:a16="http://schemas.microsoft.com/office/drawing/2014/main" id="{0770EB71-37A6-41BC-96B4-239AF470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65501"/>
            <a:ext cx="1155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F1BECEAC-0C96-4B78-91F5-FB80982A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03500"/>
            <a:ext cx="960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Alice’s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public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293" name="Picture 7" descr="BS00768_[1]">
            <a:extLst>
              <a:ext uri="{FF2B5EF4-FFF2-40B4-BE49-F238E27FC236}">
                <a16:creationId xmlns:a16="http://schemas.microsoft.com/office/drawing/2014/main" id="{1B43A1DA-FBCA-48E1-8E42-01561A12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24200" y="2755900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Line 8">
            <a:extLst>
              <a:ext uri="{FF2B5EF4-FFF2-40B4-BE49-F238E27FC236}">
                <a16:creationId xmlns:a16="http://schemas.microsoft.com/office/drawing/2014/main" id="{76957FDE-0D9A-4D6C-9184-EF9821619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083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id="{CA6B8A4D-5FA0-46B1-8928-2FE9F8AD5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911600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Alice’s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identifying information </a:t>
            </a: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90316C4A-1B2B-40EA-A1E6-4A9705961B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9714" y="3898900"/>
            <a:ext cx="979487" cy="2809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14">
            <a:extLst>
              <a:ext uri="{FF2B5EF4-FFF2-40B4-BE49-F238E27FC236}">
                <a16:creationId xmlns:a16="http://schemas.microsoft.com/office/drawing/2014/main" id="{3BEC2888-697F-4DA0-A302-431E34745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3624263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private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298" name="Picture 15" descr="BS00768_[1]">
            <a:extLst>
              <a:ext uri="{FF2B5EF4-FFF2-40B4-BE49-F238E27FC236}">
                <a16:creationId xmlns:a16="http://schemas.microsoft.com/office/drawing/2014/main" id="{606FFCC5-7A86-4392-9F9E-895197F2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39000" y="37179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Line 16">
            <a:extLst>
              <a:ext uri="{FF2B5EF4-FFF2-40B4-BE49-F238E27FC236}">
                <a16:creationId xmlns:a16="http://schemas.microsoft.com/office/drawing/2014/main" id="{DAAE83C8-B85F-4B4E-B0D2-0EDD52D632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8038" y="3536951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7">
            <a:extLst>
              <a:ext uri="{FF2B5EF4-FFF2-40B4-BE49-F238E27FC236}">
                <a16:creationId xmlns:a16="http://schemas.microsoft.com/office/drawing/2014/main" id="{5895E394-F553-4CD1-9FBD-15B36D6D4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321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8">
            <a:extLst>
              <a:ext uri="{FF2B5EF4-FFF2-40B4-BE49-F238E27FC236}">
                <a16:creationId xmlns:a16="http://schemas.microsoft.com/office/drawing/2014/main" id="{2737AF1D-BA12-4029-B25E-3FF932D5B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1" y="2832100"/>
            <a:ext cx="120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2" name="Group 19">
            <a:extLst>
              <a:ext uri="{FF2B5EF4-FFF2-40B4-BE49-F238E27FC236}">
                <a16:creationId xmlns:a16="http://schemas.microsoft.com/office/drawing/2014/main" id="{22AF179A-3C1A-4DEE-92BB-2B0663A4DB91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2514601"/>
            <a:ext cx="858838" cy="1158875"/>
            <a:chOff x="4446" y="2648"/>
            <a:chExt cx="541" cy="730"/>
          </a:xfrm>
        </p:grpSpPr>
        <p:pic>
          <p:nvPicPr>
            <p:cNvPr id="12347" name="Picture 20" descr="SO00109_[1]">
              <a:extLst>
                <a:ext uri="{FF2B5EF4-FFF2-40B4-BE49-F238E27FC236}">
                  <a16:creationId xmlns:a16="http://schemas.microsoft.com/office/drawing/2014/main" id="{ABC4EF26-F50F-49C2-9BEB-B284E7616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48" name="Group 21">
              <a:extLst>
                <a:ext uri="{FF2B5EF4-FFF2-40B4-BE49-F238E27FC236}">
                  <a16:creationId xmlns:a16="http://schemas.microsoft.com/office/drawing/2014/main" id="{EA3C0F37-C1A0-44E7-808B-97F3509F0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04" cy="380"/>
              <a:chOff x="2997" y="2073"/>
              <a:chExt cx="304" cy="380"/>
            </a:xfrm>
          </p:grpSpPr>
          <p:grpSp>
            <p:nvGrpSpPr>
              <p:cNvPr id="12350" name="Group 22">
                <a:extLst>
                  <a:ext uri="{FF2B5EF4-FFF2-40B4-BE49-F238E27FC236}">
                    <a16:creationId xmlns:a16="http://schemas.microsoft.com/office/drawing/2014/main" id="{A37BC154-808A-4A8C-BB9F-4A93C1DAE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04" cy="309"/>
                <a:chOff x="2997" y="2144"/>
                <a:chExt cx="304" cy="309"/>
              </a:xfrm>
            </p:grpSpPr>
            <p:sp>
              <p:nvSpPr>
                <p:cNvPr id="12352" name="Text Box 23">
                  <a:extLst>
                    <a:ext uri="{FF2B5EF4-FFF2-40B4-BE49-F238E27FC236}">
                      <a16:creationId xmlns:a16="http://schemas.microsoft.com/office/drawing/2014/main" id="{07CECDF5-5ABD-4426-B611-99D14A9B69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K </a:t>
                  </a:r>
                </a:p>
              </p:txBody>
            </p:sp>
            <p:sp>
              <p:nvSpPr>
                <p:cNvPr id="12353" name="Text Box 24">
                  <a:extLst>
                    <a:ext uri="{FF2B5EF4-FFF2-40B4-BE49-F238E27FC236}">
                      <a16:creationId xmlns:a16="http://schemas.microsoft.com/office/drawing/2014/main" id="{EB225D34-FA15-4BA9-8893-55BEC477AD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4" y="2241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B</a:t>
                  </a:r>
                </a:p>
              </p:txBody>
            </p:sp>
          </p:grpSp>
          <p:sp>
            <p:nvSpPr>
              <p:cNvPr id="12351" name="Text Box 25">
                <a:extLst>
                  <a:ext uri="{FF2B5EF4-FFF2-40B4-BE49-F238E27FC236}">
                    <a16:creationId xmlns:a16="http://schemas.microsoft.com/office/drawing/2014/main" id="{54B4B2B6-ABA2-472B-9F84-090919502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</a:p>
            </p:txBody>
          </p:sp>
        </p:grpSp>
        <p:pic>
          <p:nvPicPr>
            <p:cNvPr id="12349" name="Picture 26" descr="BS00768_[1]">
              <a:extLst>
                <a:ext uri="{FF2B5EF4-FFF2-40B4-BE49-F238E27FC236}">
                  <a16:creationId xmlns:a16="http://schemas.microsoft.com/office/drawing/2014/main" id="{5CA9E7A3-81C8-4440-A161-D7663AFD4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3" name="Text Box 27">
            <a:extLst>
              <a:ext uri="{FF2B5EF4-FFF2-40B4-BE49-F238E27FC236}">
                <a16:creationId xmlns:a16="http://schemas.microsoft.com/office/drawing/2014/main" id="{56358F30-0701-4E66-9F22-63A38550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7601"/>
            <a:ext cx="2312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certificate for Alice’s public key, signed by CA</a:t>
            </a:r>
          </a:p>
        </p:txBody>
      </p:sp>
      <p:sp>
        <p:nvSpPr>
          <p:cNvPr id="12304" name="Text Box 29">
            <a:extLst>
              <a:ext uri="{FF2B5EF4-FFF2-40B4-BE49-F238E27FC236}">
                <a16:creationId xmlns:a16="http://schemas.microsoft.com/office/drawing/2014/main" id="{04DBBA34-9342-4D66-B7C7-61FA3661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51100"/>
            <a:ext cx="1371600" cy="1016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Digital signature (</a:t>
            </a:r>
            <a:r>
              <a:rPr lang="en-US" altLang="en-US" sz="2000" i="1">
                <a:latin typeface="Times New Roman" panose="02020603050405020304" pitchFamily="18" charset="0"/>
              </a:rPr>
              <a:t>encrypt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12306" name="Group 42">
            <a:extLst>
              <a:ext uri="{FF2B5EF4-FFF2-40B4-BE49-F238E27FC236}">
                <a16:creationId xmlns:a16="http://schemas.microsoft.com/office/drawing/2014/main" id="{180A49AE-390D-43FC-B560-35F455651BC7}"/>
              </a:ext>
            </a:extLst>
          </p:cNvPr>
          <p:cNvGrpSpPr>
            <a:grpSpLocks/>
          </p:cNvGrpSpPr>
          <p:nvPr/>
        </p:nvGrpSpPr>
        <p:grpSpPr bwMode="auto">
          <a:xfrm>
            <a:off x="7085013" y="3911600"/>
            <a:ext cx="627062" cy="477838"/>
            <a:chOff x="3773" y="3688"/>
            <a:chExt cx="395" cy="301"/>
          </a:xfrm>
        </p:grpSpPr>
        <p:sp>
          <p:nvSpPr>
            <p:cNvPr id="12341" name="Text Box 43">
              <a:extLst>
                <a:ext uri="{FF2B5EF4-FFF2-40B4-BE49-F238E27FC236}">
                  <a16:creationId xmlns:a16="http://schemas.microsoft.com/office/drawing/2014/main" id="{1ECBF88E-B8AC-40FF-9F4A-3734ED25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K </a:t>
              </a:r>
            </a:p>
          </p:txBody>
        </p:sp>
        <p:sp>
          <p:nvSpPr>
            <p:cNvPr id="12342" name="Text Box 44">
              <a:extLst>
                <a:ext uri="{FF2B5EF4-FFF2-40B4-BE49-F238E27FC236}">
                  <a16:creationId xmlns:a16="http://schemas.microsoft.com/office/drawing/2014/main" id="{9CD2CD1E-5FAC-4F36-8E8E-B9FA96392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CA</a:t>
              </a:r>
            </a:p>
          </p:txBody>
        </p:sp>
      </p:grpSp>
      <p:sp>
        <p:nvSpPr>
          <p:cNvPr id="12307" name="Text Box 45">
            <a:extLst>
              <a:ext uri="{FF2B5EF4-FFF2-40B4-BE49-F238E27FC236}">
                <a16:creationId xmlns:a16="http://schemas.microsoft.com/office/drawing/2014/main" id="{484F7107-5B16-46DF-B87B-E7634644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37465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</a:p>
        </p:txBody>
      </p:sp>
      <p:pic>
        <p:nvPicPr>
          <p:cNvPr id="12308" name="Picture 48" descr="j0175664[1]">
            <a:extLst>
              <a:ext uri="{FF2B5EF4-FFF2-40B4-BE49-F238E27FC236}">
                <a16:creationId xmlns:a16="http://schemas.microsoft.com/office/drawing/2014/main" id="{FB71C455-1B32-419B-9026-ABEA9474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352801"/>
            <a:ext cx="1155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1" descr="BS00768_[1]">
            <a:extLst>
              <a:ext uri="{FF2B5EF4-FFF2-40B4-BE49-F238E27FC236}">
                <a16:creationId xmlns:a16="http://schemas.microsoft.com/office/drawing/2014/main" id="{648DFB8D-F69E-4FC3-8E55-A81415D0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25789" y="274320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Line 52">
            <a:extLst>
              <a:ext uri="{FF2B5EF4-FFF2-40B4-BE49-F238E27FC236}">
                <a16:creationId xmlns:a16="http://schemas.microsoft.com/office/drawing/2014/main" id="{5F152162-B8A9-48F0-B85E-49DD6B95C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6788" y="28956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54">
            <a:extLst>
              <a:ext uri="{FF2B5EF4-FFF2-40B4-BE49-F238E27FC236}">
                <a16:creationId xmlns:a16="http://schemas.microsoft.com/office/drawing/2014/main" id="{33CDEBB9-5CC1-420D-94B7-673606A69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1300" y="3886200"/>
            <a:ext cx="979488" cy="2809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Text Box 55">
            <a:extLst>
              <a:ext uri="{FF2B5EF4-FFF2-40B4-BE49-F238E27FC236}">
                <a16:creationId xmlns:a16="http://schemas.microsoft.com/office/drawing/2014/main" id="{2A51D07D-C284-4920-9907-848E9EDE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9" y="3611563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private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316" name="Picture 56" descr="BS00768_[1]">
            <a:extLst>
              <a:ext uri="{FF2B5EF4-FFF2-40B4-BE49-F238E27FC236}">
                <a16:creationId xmlns:a16="http://schemas.microsoft.com/office/drawing/2014/main" id="{FA7CCFCB-2EEA-4E95-AC7C-010E68ED3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40589" y="370522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7" name="Line 57">
            <a:extLst>
              <a:ext uri="{FF2B5EF4-FFF2-40B4-BE49-F238E27FC236}">
                <a16:creationId xmlns:a16="http://schemas.microsoft.com/office/drawing/2014/main" id="{06EA9D58-1940-4A7E-AA89-75EF74072F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524251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58">
            <a:extLst>
              <a:ext uri="{FF2B5EF4-FFF2-40B4-BE49-F238E27FC236}">
                <a16:creationId xmlns:a16="http://schemas.microsoft.com/office/drawing/2014/main" id="{DE336F9B-0578-4C3D-A1F1-B7C10657A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8" y="28194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59">
            <a:extLst>
              <a:ext uri="{FF2B5EF4-FFF2-40B4-BE49-F238E27FC236}">
                <a16:creationId xmlns:a16="http://schemas.microsoft.com/office/drawing/2014/main" id="{B9C48491-5102-437C-B4F9-C80732705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1589" y="2819400"/>
            <a:ext cx="120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0" name="Group 60">
            <a:extLst>
              <a:ext uri="{FF2B5EF4-FFF2-40B4-BE49-F238E27FC236}">
                <a16:creationId xmlns:a16="http://schemas.microsoft.com/office/drawing/2014/main" id="{DCEAB83A-EA21-48D6-9044-CEE23E5A71BD}"/>
              </a:ext>
            </a:extLst>
          </p:cNvPr>
          <p:cNvGrpSpPr>
            <a:grpSpLocks/>
          </p:cNvGrpSpPr>
          <p:nvPr/>
        </p:nvGrpSpPr>
        <p:grpSpPr bwMode="auto">
          <a:xfrm>
            <a:off x="8764589" y="2501901"/>
            <a:ext cx="858837" cy="1158875"/>
            <a:chOff x="4446" y="2648"/>
            <a:chExt cx="541" cy="730"/>
          </a:xfrm>
        </p:grpSpPr>
        <p:pic>
          <p:nvPicPr>
            <p:cNvPr id="12334" name="Picture 61" descr="SO00109_[1]">
              <a:extLst>
                <a:ext uri="{FF2B5EF4-FFF2-40B4-BE49-F238E27FC236}">
                  <a16:creationId xmlns:a16="http://schemas.microsoft.com/office/drawing/2014/main" id="{D1E82163-37CD-48B6-84C0-A29BFEFE2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5" name="Group 62">
              <a:extLst>
                <a:ext uri="{FF2B5EF4-FFF2-40B4-BE49-F238E27FC236}">
                  <a16:creationId xmlns:a16="http://schemas.microsoft.com/office/drawing/2014/main" id="{C942CFD7-FB71-42F7-8CF7-1CF364059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10" cy="381"/>
              <a:chOff x="2997" y="2073"/>
              <a:chExt cx="310" cy="381"/>
            </a:xfrm>
          </p:grpSpPr>
          <p:grpSp>
            <p:nvGrpSpPr>
              <p:cNvPr id="12337" name="Group 63">
                <a:extLst>
                  <a:ext uri="{FF2B5EF4-FFF2-40B4-BE49-F238E27FC236}">
                    <a16:creationId xmlns:a16="http://schemas.microsoft.com/office/drawing/2014/main" id="{1504D3C6-25A0-49FB-9F93-2587F4972C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10" cy="310"/>
                <a:chOff x="2997" y="2144"/>
                <a:chExt cx="310" cy="310"/>
              </a:xfrm>
            </p:grpSpPr>
            <p:sp>
              <p:nvSpPr>
                <p:cNvPr id="12339" name="Text Box 64">
                  <a:extLst>
                    <a:ext uri="{FF2B5EF4-FFF2-40B4-BE49-F238E27FC236}">
                      <a16:creationId xmlns:a16="http://schemas.microsoft.com/office/drawing/2014/main" id="{2B64E40B-31C0-4457-9B5D-AAC07512EA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K </a:t>
                  </a:r>
                </a:p>
              </p:txBody>
            </p:sp>
            <p:sp>
              <p:nvSpPr>
                <p:cNvPr id="12340" name="Text Box 65">
                  <a:extLst>
                    <a:ext uri="{FF2B5EF4-FFF2-40B4-BE49-F238E27FC236}">
                      <a16:creationId xmlns:a16="http://schemas.microsoft.com/office/drawing/2014/main" id="{7291E332-888E-4367-B76C-778B3E4B2A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6" y="2241"/>
                  <a:ext cx="21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A</a:t>
                  </a:r>
                </a:p>
              </p:txBody>
            </p:sp>
          </p:grpSp>
          <p:sp>
            <p:nvSpPr>
              <p:cNvPr id="12338" name="Text Box 66">
                <a:extLst>
                  <a:ext uri="{FF2B5EF4-FFF2-40B4-BE49-F238E27FC236}">
                    <a16:creationId xmlns:a16="http://schemas.microsoft.com/office/drawing/2014/main" id="{E92A8E4F-E22F-46CB-AA7C-FC079C1E04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</a:p>
            </p:txBody>
          </p:sp>
        </p:grpSp>
        <p:pic>
          <p:nvPicPr>
            <p:cNvPr id="12336" name="Picture 67" descr="BS00768_[1]">
              <a:extLst>
                <a:ext uri="{FF2B5EF4-FFF2-40B4-BE49-F238E27FC236}">
                  <a16:creationId xmlns:a16="http://schemas.microsoft.com/office/drawing/2014/main" id="{0AD7A9F2-731A-46D6-BC4A-540EAB942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22" name="Group 70">
            <a:extLst>
              <a:ext uri="{FF2B5EF4-FFF2-40B4-BE49-F238E27FC236}">
                <a16:creationId xmlns:a16="http://schemas.microsoft.com/office/drawing/2014/main" id="{1FA0B2AE-1581-41E5-AA2F-6A532BCEC2EA}"/>
              </a:ext>
            </a:extLst>
          </p:cNvPr>
          <p:cNvGrpSpPr>
            <a:grpSpLocks/>
          </p:cNvGrpSpPr>
          <p:nvPr/>
        </p:nvGrpSpPr>
        <p:grpSpPr bwMode="auto">
          <a:xfrm>
            <a:off x="3171377" y="2952750"/>
            <a:ext cx="473075" cy="604838"/>
            <a:chOff x="3010" y="2073"/>
            <a:chExt cx="298" cy="381"/>
          </a:xfrm>
        </p:grpSpPr>
        <p:grpSp>
          <p:nvGrpSpPr>
            <p:cNvPr id="12330" name="Group 71">
              <a:extLst>
                <a:ext uri="{FF2B5EF4-FFF2-40B4-BE49-F238E27FC236}">
                  <a16:creationId xmlns:a16="http://schemas.microsoft.com/office/drawing/2014/main" id="{0F4DB3A2-CE59-40D2-8502-504EA9196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0" y="2144"/>
              <a:ext cx="298" cy="310"/>
              <a:chOff x="3010" y="2144"/>
              <a:chExt cx="298" cy="310"/>
            </a:xfrm>
          </p:grpSpPr>
          <p:sp>
            <p:nvSpPr>
              <p:cNvPr id="12332" name="Text Box 72">
                <a:extLst>
                  <a:ext uri="{FF2B5EF4-FFF2-40B4-BE49-F238E27FC236}">
                    <a16:creationId xmlns:a16="http://schemas.microsoft.com/office/drawing/2014/main" id="{E390CFB1-E811-4AD3-883D-28A7CBA6D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0" y="2144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K </a:t>
                </a:r>
              </a:p>
            </p:txBody>
          </p:sp>
          <p:sp>
            <p:nvSpPr>
              <p:cNvPr id="12333" name="Text Box 73">
                <a:extLst>
                  <a:ext uri="{FF2B5EF4-FFF2-40B4-BE49-F238E27FC236}">
                    <a16:creationId xmlns:a16="http://schemas.microsoft.com/office/drawing/2014/main" id="{63606DA0-18DD-4530-88DF-0F9EB0489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7" y="2241"/>
                <a:ext cx="2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</p:grpSp>
        <p:sp>
          <p:nvSpPr>
            <p:cNvPr id="12331" name="Text Box 74">
              <a:extLst>
                <a:ext uri="{FF2B5EF4-FFF2-40B4-BE49-F238E27FC236}">
                  <a16:creationId xmlns:a16="http://schemas.microsoft.com/office/drawing/2014/main" id="{B126D265-6AD6-4EC7-9069-D7421A5FA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" y="2073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+</a:t>
              </a:r>
            </a:p>
          </p:txBody>
        </p:sp>
      </p:grpSp>
      <p:grpSp>
        <p:nvGrpSpPr>
          <p:cNvPr id="12323" name="Group 75">
            <a:extLst>
              <a:ext uri="{FF2B5EF4-FFF2-40B4-BE49-F238E27FC236}">
                <a16:creationId xmlns:a16="http://schemas.microsoft.com/office/drawing/2014/main" id="{BEB0FC03-B8F6-4D38-ADD9-E4764717895D}"/>
              </a:ext>
            </a:extLst>
          </p:cNvPr>
          <p:cNvGrpSpPr>
            <a:grpSpLocks/>
          </p:cNvGrpSpPr>
          <p:nvPr/>
        </p:nvGrpSpPr>
        <p:grpSpPr bwMode="auto">
          <a:xfrm>
            <a:off x="7086601" y="3898900"/>
            <a:ext cx="627063" cy="477838"/>
            <a:chOff x="3773" y="3688"/>
            <a:chExt cx="395" cy="301"/>
          </a:xfrm>
        </p:grpSpPr>
        <p:sp>
          <p:nvSpPr>
            <p:cNvPr id="12328" name="Text Box 76">
              <a:extLst>
                <a:ext uri="{FF2B5EF4-FFF2-40B4-BE49-F238E27FC236}">
                  <a16:creationId xmlns:a16="http://schemas.microsoft.com/office/drawing/2014/main" id="{7B27789A-F29F-445F-B85D-225DB5FEF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K </a:t>
              </a:r>
            </a:p>
          </p:txBody>
        </p:sp>
        <p:sp>
          <p:nvSpPr>
            <p:cNvPr id="12329" name="Text Box 77">
              <a:extLst>
                <a:ext uri="{FF2B5EF4-FFF2-40B4-BE49-F238E27FC236}">
                  <a16:creationId xmlns:a16="http://schemas.microsoft.com/office/drawing/2014/main" id="{F041936D-E604-4CF1-830A-F0497BEF6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CA</a:t>
              </a:r>
            </a:p>
          </p:txBody>
        </p:sp>
      </p:grpSp>
      <p:sp>
        <p:nvSpPr>
          <p:cNvPr id="141420" name="Rectangle 108">
            <a:extLst>
              <a:ext uri="{FF2B5EF4-FFF2-40B4-BE49-F238E27FC236}">
                <a16:creationId xmlns:a16="http://schemas.microsoft.com/office/drawing/2014/main" id="{F932CFE3-AFC6-4B0C-AC7F-352DC600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762000"/>
            <a:ext cx="723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Proses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Mendapatkan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Sertifikat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Digital</a:t>
            </a:r>
          </a:p>
        </p:txBody>
      </p:sp>
      <p:sp>
        <p:nvSpPr>
          <p:cNvPr id="12325" name="TextBox 62">
            <a:extLst>
              <a:ext uri="{FF2B5EF4-FFF2-40B4-BE49-F238E27FC236}">
                <a16:creationId xmlns:a16="http://schemas.microsoft.com/office/drawing/2014/main" id="{C1A39B1E-C325-4F39-8DFC-BFA31CF1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12090"/>
            <a:ext cx="8849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gambar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1F7FA1-9DF4-4429-AA32-3CDB5315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12327" name="Slide Number Placeholder 2">
            <a:extLst>
              <a:ext uri="{FF2B5EF4-FFF2-40B4-BE49-F238E27FC236}">
                <a16:creationId xmlns:a16="http://schemas.microsoft.com/office/drawing/2014/main" id="{88E2EDB9-E3B0-47EF-B1C4-50A52036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EDA11-C2FA-4B7A-8995-3B0AB1BA04A6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B9692-485B-489A-83A8-EFF791078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490" y="3873708"/>
            <a:ext cx="679971" cy="888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>
            <a:extLst>
              <a:ext uri="{FF2B5EF4-FFF2-40B4-BE49-F238E27FC236}">
                <a16:creationId xmlns:a16="http://schemas.microsoft.com/office/drawing/2014/main" id="{4E8F9994-5093-433D-9CDA-0BC1565165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4339" y="762000"/>
            <a:ext cx="10346635" cy="53340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Alice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meminta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kepada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sbb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</a:t>
            </a:r>
          </a:p>
          <a:p>
            <a:pPr>
              <a:buNone/>
              <a:defRPr/>
            </a:pPr>
            <a:endParaRPr lang="en-US" sz="1600" dirty="0">
              <a:solidFill>
                <a:srgbClr val="0B0B0F"/>
              </a:solidFill>
              <a:latin typeface="Courier New" pitchFamily="49" charset="0"/>
              <a:cs typeface="Arial" charset="0"/>
            </a:endParaRPr>
          </a:p>
          <a:p>
            <a:pPr>
              <a:buNone/>
              <a:defRPr/>
            </a:pPr>
            <a:r>
              <a:rPr lang="en-US" sz="1600" dirty="0">
                <a:solidFill>
                  <a:srgbClr val="0B0B0F"/>
                </a:solidFill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198336A8B03030CF83737E3837837FC387092827FFA15C76B01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membuat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Alice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lalu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menandatanganinya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endParaRPr lang="en-GB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Caranya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</a:t>
            </a:r>
          </a:p>
          <a:p>
            <a:pPr marL="798513" indent="-798513">
              <a:buNone/>
              <a:defRPr/>
            </a:pP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      1.  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membangkitkan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dari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semua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informasi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pemohon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Fungsi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digunakan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contohnya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MD5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SHA.</a:t>
            </a:r>
          </a:p>
          <a:p>
            <a:pPr>
              <a:buNone/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 marL="739775" indent="-739775">
              <a:buNone/>
              <a:defRPr/>
            </a:pP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    2.  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Kemudian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mengenkripsi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Hasilnya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tanda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tangan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CA.</a:t>
            </a:r>
            <a:endParaRPr lang="en-US" sz="1600" dirty="0">
              <a:solidFill>
                <a:srgbClr val="0B0B0F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CD565197-DACF-44A6-9686-76CDC916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Munir/II4021 Kriptografi/ Prodi STI-ITB</a:t>
            </a:r>
            <a:endParaRPr lang="en-GB"/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362AA7BF-F2C7-458F-A42D-4BED5BE9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F57E6A-A57F-413F-B548-93E3E404B519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2704</Words>
  <Application>Microsoft Office PowerPoint</Application>
  <PresentationFormat>Widescreen</PresentationFormat>
  <Paragraphs>330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MS Mincho</vt:lpstr>
      <vt:lpstr>Arial</vt:lpstr>
      <vt:lpstr>Calibri</vt:lpstr>
      <vt:lpstr>Calibri Light</vt:lpstr>
      <vt:lpstr>Comic Sans MS</vt:lpstr>
      <vt:lpstr>Courier New</vt:lpstr>
      <vt:lpstr>Georgia</vt:lpstr>
      <vt:lpstr>Swis721 Blk BT</vt:lpstr>
      <vt:lpstr>system-ui</vt:lpstr>
      <vt:lpstr>Times New Roman</vt:lpstr>
      <vt:lpstr>Wingdings</vt:lpstr>
      <vt:lpstr>Office Theme</vt:lpstr>
      <vt:lpstr>Document</vt:lpstr>
      <vt:lpstr>Sertifikat Digital</vt:lpstr>
      <vt:lpstr>Pengantar</vt:lpstr>
      <vt:lpstr>PowerPoint Presentation</vt:lpstr>
      <vt:lpstr>Sertifikat Digital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X.509</vt:lpstr>
      <vt:lpstr>PowerPoint Presentation</vt:lpstr>
      <vt:lpstr>Sertifikat Digital X.509 Versi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Penggunaan Sertifikat Digital</vt:lpstr>
      <vt:lpstr>Proses Verifikasi Sertifikat Digital</vt:lpstr>
      <vt:lpstr>Memverifikasi Pemilik Sertifikat Digital</vt:lpstr>
      <vt:lpstr>Mekanisme challenge dan response</vt:lpstr>
      <vt:lpstr>Jenis-jenis sertifikat digital</vt:lpstr>
      <vt:lpstr>Batas Kadaluarsa Sertifikat Digital</vt:lpstr>
      <vt:lpstr>CRL (Certificate Revocation List)</vt:lpstr>
      <vt:lpstr>PowerPoint Presentation</vt:lpstr>
      <vt:lpstr>Dimana Sertifikat Digital Digunakan?</vt:lpstr>
      <vt:lpstr>Bagaimana Sertifikat Digital Digunakan untuk Enkripsi Pesan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Dr.Ir. Rinaldi Munir, MT</dc:creator>
  <cp:lastModifiedBy>Dr. Ir. Rinaldi, M.T.</cp:lastModifiedBy>
  <cp:revision>38</cp:revision>
  <dcterms:created xsi:type="dcterms:W3CDTF">2020-04-02T09:06:24Z</dcterms:created>
  <dcterms:modified xsi:type="dcterms:W3CDTF">2025-05-02T09:14:08Z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2023-04-01T04:59:58Z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1d081280-91b7-44ac-89de-0cf8dbfeae73</vt:lpwstr>
  </property>
  <property fmtid="{D5CDD505-2E9C-101B-9397-08002B2CF9AE}" pid="8" name="MSIP_Label_38b525e5-f3da-4501-8f1e-526b6769fc56_ContentBits">
    <vt:lpwstr>0</vt:lpwstr>
  </property>
</Properties>
</file>